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62" r:id="rId7"/>
    <p:sldId id="282" r:id="rId8"/>
    <p:sldId id="261" r:id="rId9"/>
    <p:sldId id="260" r:id="rId10"/>
    <p:sldId id="259" r:id="rId11"/>
    <p:sldId id="264" r:id="rId12"/>
    <p:sldId id="283" r:id="rId13"/>
    <p:sldId id="284" r:id="rId14"/>
    <p:sldId id="285" r:id="rId15"/>
    <p:sldId id="268" r:id="rId16"/>
    <p:sldId id="269" r:id="rId17"/>
    <p:sldId id="270" r:id="rId18"/>
    <p:sldId id="286" r:id="rId19"/>
    <p:sldId id="271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33B51888-7BC7-4CD5-BBD1-62B1EEB7567E}">
          <p14:sldIdLst>
            <p14:sldId id="256"/>
            <p14:sldId id="262"/>
            <p14:sldId id="282"/>
            <p14:sldId id="261"/>
            <p14:sldId id="260"/>
            <p14:sldId id="259"/>
            <p14:sldId id="264"/>
            <p14:sldId id="283"/>
            <p14:sldId id="284"/>
            <p14:sldId id="285"/>
            <p14:sldId id="268"/>
            <p14:sldId id="269"/>
            <p14:sldId id="270"/>
            <p14:sldId id="286"/>
            <p14:sldId id="271"/>
            <p14:sldId id="275"/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EA434E6-030E-DFE1-B6D0-0CAA41514162}" name="Lowri Jones" initials="LJ" userId="S::lowri.jones@ESTYN.GOV.UK::f710db2d-b4a8-4de5-ba53-af684994399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C83A"/>
    <a:srgbClr val="2A7AB0"/>
    <a:srgbClr val="47D92F"/>
    <a:srgbClr val="5454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microsoft.com/office/2018/10/relationships/authors" Target="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AA96C-78F6-4AFD-A921-D5A33B9D0D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0160DE-3DCE-4974-920B-799263B4F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BB9CF-31C3-47D2-9E8E-CBF5ECDCE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9D3AF9-C15B-4456-AF84-6446B0F05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51A7F-50B6-4C00-AAB2-1611339D2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929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BBF7C-60EB-489A-A4F2-5A0ACC03E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93CF11-2E39-4943-AE02-9F1DC6338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0803A-AAAE-4657-B75D-DCFC8D517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4AB26-658B-4364-8C2E-B3F5DBC28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41954-4EF8-42AA-8091-A0B38B5BB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328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DE942E-E91B-42CB-AEF2-0D730406FD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049C41-6F5E-4EE9-8921-81AFBED7D2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96EA7-148E-450A-B89F-29404E353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E024B-032B-45DE-8630-2EDEDA413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54767-35CB-4E2F-ACD5-0319A8724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32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4447B-D526-4594-A209-61259EA91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CE89E-95CC-4384-B7D0-929FBB5BF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66BF84-8352-4824-A966-3B3C40561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67C56-8FC1-4F4B-B3F5-A6E413D50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C7ABD-3DC2-4C1F-AC12-AE1601BED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039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3DF37-D1F3-4926-BD1F-AADE4F272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1D83FB-0E58-481B-A34B-454ED046B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765BED-BB0C-4DBB-A564-DACD78443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AB8E4D-EBD6-426C-BD63-D85BDC738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E76DA-42B5-44A6-B919-57B94A45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732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286C3-E506-4301-9519-A550062B1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0422E-F4C5-4723-92CE-3F82207A84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EF0F26-DB87-41CF-B78A-C6383408DF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F6D013-4CB0-417A-9EEC-CAEFE4C53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8B8A4C-81C5-426F-952D-6459F4BC5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068B37-3F1D-4302-9B18-9BFF8EFED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76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EFC6B-9CE6-4BA0-AC75-E71387815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76137B-F749-4EFE-86F3-8424BCE48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C458DE-37A1-472A-BEFC-6E552DBBA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C979C5-0A69-4212-9189-93A03CCEE2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307860-F978-40F3-BB54-855FEA1462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96399B-5F5C-499E-AF64-0C73CB44D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877B68-8C97-4CA1-B64B-ECFEA32A3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FDA087-ADFE-471F-82FF-083458904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487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0D6BD-68FB-48E1-95AF-B3889A646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F944B1-EC9C-4A11-AC43-66BD4527B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62CC28-10ED-4DCA-A9FC-07CAFCC04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D3ACB5-8F4D-421B-A535-AE9252E7F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37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9B7C2B-567C-47FB-8BC9-836FA2A0E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F2ABC0-2B66-44C5-A3E0-10F1636B3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67B30C-E84B-4FAC-B17B-450A26532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994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22380-8D9C-49CB-B957-7F7349AD1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378AC-3405-4312-B1D3-AB1750B3D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41B5D1-00A0-4AB8-B262-35F6EF3F8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A3A9E4-3A5D-408F-92CF-B03085BFE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089F92-1CFB-4AC7-A4CC-B69059010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581BDD-72C7-45B4-BC4C-43E3D8F9A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680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1983E-8742-434E-BEA7-AC851FF79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100049-642F-4A89-A342-5B7C59004F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B381B6-069E-4272-96B4-DC30A05B8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991403-69D6-4A68-8C01-2ACA98CDC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67E24C-7F26-4516-A6CF-2994ED229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0337E1-1EDB-4CEF-82AD-0FAD21C2B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455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C95198-13AF-41DA-9EA6-4B53F3302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5F0357-37DA-477F-85DD-DF4B9D133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81F364-36FC-4388-8E88-92476BB1D6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6B904-152E-4ED5-A801-A1E6D3E38CD7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5E4F4-0EDA-43F2-8F7B-2F2E8B4F24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7898E-9274-4226-8FAB-F761BC4E4D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76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0C70A07C-B7B6-4532-BC06-939622BE79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870A0F-1B8E-48A5-89D5-5D71DA2121FB}"/>
              </a:ext>
            </a:extLst>
          </p:cNvPr>
          <p:cNvSpPr txBox="1"/>
          <p:nvPr/>
        </p:nvSpPr>
        <p:spPr>
          <a:xfrm>
            <a:off x="253539" y="1203559"/>
            <a:ext cx="6093228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3200" b="1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3200" b="1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3200" b="1" dirty="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Gwella</a:t>
            </a:r>
            <a:r>
              <a:rPr lang="en-GB" sz="32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3200" b="1" dirty="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presenoldeb</a:t>
            </a:r>
            <a:r>
              <a:rPr lang="en-GB" sz="32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3200" b="1" dirty="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mewn</a:t>
            </a:r>
            <a:r>
              <a:rPr lang="en-GB" sz="32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3200" b="1" dirty="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ysgolion</a:t>
            </a:r>
            <a:r>
              <a:rPr lang="en-GB" sz="32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3200" b="1" dirty="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uwchradd</a:t>
            </a:r>
            <a:endParaRPr lang="en-GB" sz="3200" b="1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3200" b="1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32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Improving attendance in Secondary Schools</a:t>
            </a:r>
          </a:p>
          <a:p>
            <a:endParaRPr lang="en-GB" sz="4800" b="1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4800" b="1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2000" b="1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1CCF6B-DE59-4DF0-B53C-2826D6770308}"/>
              </a:ext>
            </a:extLst>
          </p:cNvPr>
          <p:cNvSpPr txBox="1"/>
          <p:nvPr/>
        </p:nvSpPr>
        <p:spPr>
          <a:xfrm>
            <a:off x="5324289" y="5046442"/>
            <a:ext cx="620960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Alan Edwards</a:t>
            </a:r>
          </a:p>
          <a:p>
            <a:r>
              <a:rPr lang="en-GB" sz="3200" b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AEF</a:t>
            </a:r>
            <a:r>
              <a:rPr lang="en-GB" sz="320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| HMI</a:t>
            </a:r>
          </a:p>
        </p:txBody>
      </p:sp>
    </p:spTree>
    <p:extLst>
      <p:ext uri="{BB962C8B-B14F-4D97-AF65-F5344CB8AC3E}">
        <p14:creationId xmlns:p14="http://schemas.microsoft.com/office/powerpoint/2010/main" val="1618500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used the same approach for all pupils rather than considering individual circumstances when developing strategies to improve attendance 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allowed a culture to develop where poor attendance is too readily tolerated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did not ensure that roles and responsibilities are organised in a way that provided leaders with sufficient capacity to tackle attendance issues, for example by giving heads of year sole responsibility rather than developing a shared approach to securing improvement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53578CDF-F15C-3D7F-12FE-EB86434B93E4}"/>
              </a:ext>
            </a:extLst>
          </p:cNvPr>
          <p:cNvSpPr txBox="1"/>
          <p:nvPr/>
        </p:nvSpPr>
        <p:spPr>
          <a:xfrm>
            <a:off x="711498" y="919579"/>
            <a:ext cx="439444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roedd arweinwyr yn defnyddio’r un dull ar gyfer yr holl ddisgyblion, yn hytrach nag ystyried amgylchiadau unigol wrth ddatblygu strategaethau i wella presenoldeb </a:t>
            </a:r>
            <a:endParaRPr lang="cy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roedd arweinwyr yn caniatáu i ddiwylliant ddatblygu sy’n rhy barod i oddef presenoldeb gwael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cy-GB" dirty="0">
                <a:latin typeface="Arial" panose="020B0604020202020204" pitchFamily="34" charset="0"/>
                <a:ea typeface="Times New Roman" panose="02020603050405020304" pitchFamily="18" charset="0"/>
              </a:rPr>
              <a:t>nid oedd arweinwyr yn sicrhau bod rolau a chyfrifoldebau’n cael eu trefnu mewn ffordd a oedd yn rhoi </a:t>
            </a:r>
            <a:r>
              <a:rPr lang="cy-GB" dirty="0" err="1">
                <a:latin typeface="Arial" panose="020B0604020202020204" pitchFamily="34" charset="0"/>
                <a:ea typeface="Times New Roman" panose="02020603050405020304" pitchFamily="18" charset="0"/>
              </a:rPr>
              <a:t>capasiti</a:t>
            </a:r>
            <a:r>
              <a:rPr lang="cy-GB" dirty="0">
                <a:latin typeface="Arial" panose="020B0604020202020204" pitchFamily="34" charset="0"/>
                <a:ea typeface="Times New Roman" panose="02020603050405020304" pitchFamily="18" charset="0"/>
              </a:rPr>
              <a:t> digonol i arweinwyr fynd i’r afael â materion presenoldeb, er enghraifft trwy roi cyfrifoldeb yn gyfan gwbl i benaethiaid blwyddyn yn hytrach na datblygu ymagwedd ar y cyd at sicrhau gwelliant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cy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277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00CFE7B7-A2A6-4D05-B814-C45EFE721E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EA258D-BBDB-4117-B2E5-6A774FDFCF7D}"/>
              </a:ext>
            </a:extLst>
          </p:cNvPr>
          <p:cNvSpPr txBox="1"/>
          <p:nvPr/>
        </p:nvSpPr>
        <p:spPr>
          <a:xfrm>
            <a:off x="743990" y="322410"/>
            <a:ext cx="351474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Argymhellion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46C511-95A4-481F-80DF-4D1CAE2648C4}"/>
              </a:ext>
            </a:extLst>
          </p:cNvPr>
          <p:cNvSpPr txBox="1"/>
          <p:nvPr/>
        </p:nvSpPr>
        <p:spPr>
          <a:xfrm>
            <a:off x="6715299" y="322410"/>
            <a:ext cx="490096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Recommendations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AD06A1-982A-42F7-B573-6F51ECA070C1}"/>
              </a:ext>
            </a:extLst>
          </p:cNvPr>
          <p:cNvSpPr txBox="1"/>
          <p:nvPr/>
        </p:nvSpPr>
        <p:spPr>
          <a:xfrm>
            <a:off x="6715299" y="1731146"/>
            <a:ext cx="481717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Schools should: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Strengthen planning to strategically improve attendance, including making effective use of data to identify trends and in planning long term approaches to improving pupils’ attendance 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Strengthen their approach to monitoring, evaluating and improving attendance 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Strengthen their work with parents/carers to explain why good attendance is important 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Develop more effective methods to gather the views of pupils who do not attend school regularly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Ensure that teaching and the curriculum offer engages pupils in learning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" name="TextBox 7">
            <a:extLst>
              <a:ext uri="{FF2B5EF4-FFF2-40B4-BE49-F238E27FC236}">
                <a16:creationId xmlns:a16="http://schemas.microsoft.com/office/drawing/2014/main" id="{4C296D16-FDE2-B0B1-8280-34CF52A2BF8E}"/>
              </a:ext>
            </a:extLst>
          </p:cNvPr>
          <p:cNvSpPr txBox="1"/>
          <p:nvPr/>
        </p:nvSpPr>
        <p:spPr>
          <a:xfrm>
            <a:off x="743990" y="1607321"/>
            <a:ext cx="481717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y-GB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Dylai ysgolion:</a:t>
            </a:r>
            <a:endParaRPr lang="cy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Gryfhau cynllunio i wella presenoldeb yn strategol, gan gynnwys gwneud defnydd effeithiol o ddata i nodi tueddiadau ac mewn cynllunio ymagweddau tymor hir at wella presenoldeb disgyblion </a:t>
            </a:r>
            <a:endParaRPr lang="cy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Cryfhau eu hymagwedd at fonitro, gwerthuso a gwella presenoldeb </a:t>
            </a:r>
            <a:endParaRPr lang="cy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Cryfhau eu gwaith gyda rhieni / gofalwyr i esbonio pam mae presenoldeb da yn bwysig</a:t>
            </a:r>
            <a:endParaRPr lang="cy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Datblygu dulliau mwy effeithiol i gasglu barn disgyblion nad ydynt yn mynychu’r ysgol yn rheolaidd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cy-GB" dirty="0">
                <a:latin typeface="Arial" panose="020B0604020202020204" pitchFamily="34" charset="0"/>
                <a:ea typeface="Times New Roman" panose="02020603050405020304" pitchFamily="18" charset="0"/>
              </a:rPr>
              <a:t>Sicrhau bod addysgu ac arlwy’r cwricwlwm yn ennyn diddordeb disgyblion mewn dysgu</a:t>
            </a:r>
            <a:endParaRPr lang="cy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cy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/>
            <a:endParaRPr lang="cy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152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DA9727BC-8D40-4C42-8130-E25BE5A61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9C8C85-FC10-4BA7-B017-ED03F20C85DC}"/>
              </a:ext>
            </a:extLst>
          </p:cNvPr>
          <p:cNvSpPr txBox="1"/>
          <p:nvPr/>
        </p:nvSpPr>
        <p:spPr>
          <a:xfrm>
            <a:off x="6735380" y="939173"/>
            <a:ext cx="485699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Local authorities should: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Provide schools with regular and effective challenge and support to improve pupils’ attendance and help evaluate the impact of their work</a:t>
            </a:r>
          </a:p>
          <a:p>
            <a:pPr lvl="0"/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Ensure that local authority interventions build on work already carried out by schools</a:t>
            </a:r>
          </a:p>
          <a:p>
            <a:pPr lvl="0"/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Work with schools to support them to work with parents/carers to understand the importance of good attendance 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3D756B1F-47AE-0A65-E84C-B24F332929FF}"/>
              </a:ext>
            </a:extLst>
          </p:cNvPr>
          <p:cNvSpPr txBox="1"/>
          <p:nvPr/>
        </p:nvSpPr>
        <p:spPr>
          <a:xfrm>
            <a:off x="829880" y="1024898"/>
            <a:ext cx="485699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y-GB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Dylai awdurdodau lleol:</a:t>
            </a:r>
            <a:endParaRPr lang="cy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Roi her a chymorth rheolaidd ac effeithiol i ysgolion i wella presenoldeb disgyblion a helpu gwerthuso effaith eu gwaith </a:t>
            </a:r>
          </a:p>
          <a:p>
            <a:pPr lvl="0"/>
            <a:endParaRPr lang="cy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Sicrhau bod ymyriadau awdurdodau lleol yn adeiladu ar waith a wnaed eisoes gan ysgolion</a:t>
            </a:r>
          </a:p>
          <a:p>
            <a:pPr lvl="0"/>
            <a:endParaRPr lang="cy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cy-GB" dirty="0">
                <a:latin typeface="Arial" panose="020B0604020202020204" pitchFamily="34" charset="0"/>
                <a:ea typeface="Times New Roman" panose="02020603050405020304" pitchFamily="18" charset="0"/>
              </a:rPr>
              <a:t>Gweithio gydag ysgolion i’w cynorthwyo i weithio gyda rhieni / gofalwyr i ddeall pwysigrwydd presenoldeb da </a:t>
            </a:r>
            <a:endParaRPr lang="cy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cy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/>
            <a:endParaRPr lang="cy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93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DA9727BC-8D40-4C42-8130-E25BE5A61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C0634F-C5FE-4D27-AA44-3A8C0B580B33}"/>
              </a:ext>
            </a:extLst>
          </p:cNvPr>
          <p:cNvSpPr txBox="1"/>
          <p:nvPr/>
        </p:nvSpPr>
        <p:spPr>
          <a:xfrm>
            <a:off x="708479" y="843379"/>
            <a:ext cx="439444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y-GB" sz="320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120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320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9C8C85-FC10-4BA7-B017-ED03F20C85DC}"/>
              </a:ext>
            </a:extLst>
          </p:cNvPr>
          <p:cNvSpPr txBox="1"/>
          <p:nvPr/>
        </p:nvSpPr>
        <p:spPr>
          <a:xfrm>
            <a:off x="6657003" y="712750"/>
            <a:ext cx="4394447" cy="5843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Welsh Government should: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Develop a national campaign to promote the importance of good attendance with parents/carers and pupils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Consider how pupils living within the three-mile radius who are not eligible for free transport could be better supported to attend school more regularly 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Publish core data sets for attendance twice a year, including regression analysis, residuals for persistent absenteeism and year group attendance to better support schools’ own evaluation processes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Continue to provide weekly analysis of school level attendance to provide more frequent information and improve the quality of this data 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D63AC826-6B7D-9E61-41B4-BD14CBEE0E5F}"/>
              </a:ext>
            </a:extLst>
          </p:cNvPr>
          <p:cNvSpPr txBox="1"/>
          <p:nvPr/>
        </p:nvSpPr>
        <p:spPr>
          <a:xfrm>
            <a:off x="818178" y="712750"/>
            <a:ext cx="439444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y-GB" sz="175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Dylai Llywodraeth Cymru:</a:t>
            </a:r>
            <a:endParaRPr lang="cy-GB" sz="17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75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Ddatblygu ymgyrch genedlaethol i hyrwyddo pwysigrwydd presenoldeb da gyda rhieni / gofalwyr a disgyblion</a:t>
            </a:r>
            <a:endParaRPr lang="cy-GB" sz="17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75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Ystyried sut gallai disgyblion sy’n byw o fewn y radiws tair milltir nad ydynt yn gymwys i gael cludiant am ddim gael eu cynorthwyo’n well i fynychu’r ysgol yn fwy rheolaidd </a:t>
            </a:r>
            <a:endParaRPr lang="cy-GB" sz="17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75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Cyhoeddi setiau data craidd ar gyfer presenoldeb ddwywaith y flwyddyn, gan gynnwys dadansoddiad atchweliad, gweddillebau ar gyfer absenoldebau parhaus a phresenoldeb grwpiau blwyddyn i gefnogi prosesau gwerthuso’r ysgolion eu hunain yn well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cy-GB" sz="1750" dirty="0">
                <a:latin typeface="Arial" panose="020B0604020202020204" pitchFamily="34" charset="0"/>
                <a:ea typeface="Times New Roman" panose="02020603050405020304" pitchFamily="18" charset="0"/>
              </a:rPr>
              <a:t>Parhau i ddarparu dadansoddiad wythnosol o bresenoldeb ar lefel ysgol i ddarparu gwybodaeth fwy mynych a gwella ansawdd y data hwn </a:t>
            </a:r>
            <a:endParaRPr lang="cy-GB" sz="17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cy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55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DA9727BC-8D40-4C42-8130-E25BE5A61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9C8C85-FC10-4BA7-B017-ED03F20C85DC}"/>
              </a:ext>
            </a:extLst>
          </p:cNvPr>
          <p:cNvSpPr txBox="1"/>
          <p:nvPr/>
        </p:nvSpPr>
        <p:spPr>
          <a:xfrm>
            <a:off x="6626523" y="843379"/>
            <a:ext cx="4394447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Welsh Government should: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Consider how funding can be allocated more effectively to support schools to improve attendance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Consider how reform of the school year might better support pupils to attend school more regularly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Carry out research to identify the factors impacting on poor attendance and to discover the most effective methods of improving attendance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FECD32D8-29FF-717D-0B3E-843A6D9839F0}"/>
              </a:ext>
            </a:extLst>
          </p:cNvPr>
          <p:cNvSpPr txBox="1"/>
          <p:nvPr/>
        </p:nvSpPr>
        <p:spPr>
          <a:xfrm>
            <a:off x="806748" y="938629"/>
            <a:ext cx="4394447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y-GB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Dylai Llywodraeth Cymru:</a:t>
            </a:r>
            <a:endParaRPr lang="cy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Ystyried sut y gellir dyrannu cyllid yn fwy effeithiol i gynorthwyo ysgolion i wella presenoldeb</a:t>
            </a:r>
          </a:p>
          <a:p>
            <a:pPr lvl="0"/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cy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Ystyried sut gallai diwygio’r flwyddyn ysgol gynorthwyo disgyblion yn well i fynychu’r ysgol yn fwy rheolaidd</a:t>
            </a:r>
          </a:p>
          <a:p>
            <a:pPr lvl="0"/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cy-GB" dirty="0">
                <a:latin typeface="Arial" panose="020B0604020202020204" pitchFamily="34" charset="0"/>
                <a:ea typeface="Times New Roman" panose="02020603050405020304" pitchFamily="18" charset="0"/>
              </a:rPr>
              <a:t>Ymchwilio i nodi’r ffactorau sy’n effeithio ar bresenoldeb gwael a darganfod y dulliau mwyaf effeithiol o wella presenoldeb</a:t>
            </a:r>
            <a:endParaRPr lang="cy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cy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524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ED35730F-147E-4BE3-A746-FE53465B92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15EF55-F48D-4097-A726-A8FA6754B9BF}"/>
              </a:ext>
            </a:extLst>
          </p:cNvPr>
          <p:cNvSpPr txBox="1"/>
          <p:nvPr/>
        </p:nvSpPr>
        <p:spPr>
          <a:xfrm>
            <a:off x="743990" y="865907"/>
            <a:ext cx="4394447" cy="1078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endParaRPr lang="cy-GB" sz="30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320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AB0B82-AF54-49D1-8EDB-0D112B0D9A51}"/>
              </a:ext>
            </a:extLst>
          </p:cNvPr>
          <p:cNvSpPr txBox="1"/>
          <p:nvPr/>
        </p:nvSpPr>
        <p:spPr>
          <a:xfrm>
            <a:off x="6574602" y="987154"/>
            <a:ext cx="5098943" cy="6625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endParaRPr lang="en-GB" b="1" dirty="0">
              <a:solidFill>
                <a:srgbClr val="2A7AB0"/>
              </a:solidFill>
              <a:effectLst/>
              <a:latin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GB" b="1" dirty="0">
                <a:solidFill>
                  <a:srgbClr val="2A7AB0"/>
                </a:solidFill>
                <a:effectLst/>
                <a:latin typeface="Arial" panose="020B0604020202020204" pitchFamily="34" charset="0"/>
              </a:rPr>
              <a:t>Questions when considering rates of attendance:</a:t>
            </a:r>
          </a:p>
          <a:p>
            <a:pPr marL="171450" indent="-171450" fontAlgn="base">
              <a:buSzPts val="1000"/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How well do pupils attend in our school? What about when compared to similar schools?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fontAlgn="base">
              <a:buSzPts val="1000"/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trends can we see in our pupils’ attendance? For example, are there trends relating to the time of day, day of the week or time of year?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fontAlgn="base">
              <a:buSzPts val="1000"/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How does the attendance of pupils eligible for free school meals compare to that of other pupils? 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fontAlgn="base">
              <a:buSzPts val="1000"/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How does the attendance of pupils with additional learning needs compare to that of other pupils? 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fontAlgn="base">
              <a:buSzPts val="1000"/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Are there any year groups where attendance is particularly strong or weak? 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fontAlgn="base">
              <a:spcAft>
                <a:spcPts val="1200"/>
              </a:spcAft>
              <a:buSzPts val="1000"/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Are there any other groups of pupils for whom attendance is a concern? 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en-GB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BE587C-CE98-471C-B036-0F405564D515}"/>
              </a:ext>
            </a:extLst>
          </p:cNvPr>
          <p:cNvSpPr txBox="1"/>
          <p:nvPr/>
        </p:nvSpPr>
        <p:spPr>
          <a:xfrm>
            <a:off x="6715299" y="322410"/>
            <a:ext cx="395915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Self-Evaluation</a:t>
            </a:r>
          </a:p>
        </p:txBody>
      </p:sp>
      <p:sp>
        <p:nvSpPr>
          <p:cNvPr id="6" name="Blwch Testun 5">
            <a:extLst>
              <a:ext uri="{FF2B5EF4-FFF2-40B4-BE49-F238E27FC236}">
                <a16:creationId xmlns:a16="http://schemas.microsoft.com/office/drawing/2014/main" id="{32049C9A-088B-EC85-9040-A7FED8657908}"/>
              </a:ext>
            </a:extLst>
          </p:cNvPr>
          <p:cNvSpPr txBox="1"/>
          <p:nvPr/>
        </p:nvSpPr>
        <p:spPr>
          <a:xfrm>
            <a:off x="743990" y="390643"/>
            <a:ext cx="617465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Hunanwerthuso</a:t>
            </a:r>
            <a:endParaRPr lang="en-GB" sz="440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B8E1B9C9-F24C-BDE8-5771-C5DFA3C98D09}"/>
              </a:ext>
            </a:extLst>
          </p:cNvPr>
          <p:cNvSpPr txBox="1"/>
          <p:nvPr/>
        </p:nvSpPr>
        <p:spPr>
          <a:xfrm>
            <a:off x="687228" y="865907"/>
            <a:ext cx="5098943" cy="6902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endParaRPr lang="en-GB" b="1" dirty="0">
              <a:solidFill>
                <a:srgbClr val="2A7AB0"/>
              </a:solidFill>
              <a:effectLst/>
              <a:latin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cy-GB" sz="1750" b="1" dirty="0">
                <a:solidFill>
                  <a:srgbClr val="2A7AB0"/>
                </a:solidFill>
                <a:latin typeface="Arial" panose="020B0604020202020204" pitchFamily="34" charset="0"/>
              </a:rPr>
              <a:t>Cwestiynau wrth ystyried cyfraddau presenoldeb</a:t>
            </a:r>
            <a:r>
              <a:rPr lang="cy-GB" sz="1750" b="1" dirty="0">
                <a:solidFill>
                  <a:srgbClr val="2A7AB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171450" indent="-171450" fontAlgn="base">
              <a:buSzPts val="1000"/>
              <a:buFont typeface="Arial" panose="020B0604020202020204" pitchFamily="34" charset="0"/>
              <a:buChar char="•"/>
            </a:pPr>
            <a:r>
              <a:rPr lang="cy-GB" sz="175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 mor dda y mae disgyblion yn mynychu yn ein hysgol? Sut mae hyn yn cymharu ag ysgolion tebyg?</a:t>
            </a:r>
            <a:endParaRPr lang="cy-GB" sz="17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fontAlgn="base">
              <a:buSzPts val="1000"/>
              <a:buFont typeface="Arial" panose="020B0604020202020204" pitchFamily="34" charset="0"/>
              <a:buChar char="•"/>
            </a:pPr>
            <a:r>
              <a:rPr lang="cy-GB" sz="175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 dueddiadau allwn ni eu gweld ym mhresenoldeb ein disgyblion? Er enghraifft, a oes tueddiadau’n ymwneud ag adeg o’r dydd, diwrnod o’r wythnos neu adeg o’r flwyddyn?</a:t>
            </a:r>
            <a:endParaRPr lang="cy-GB" sz="17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fontAlgn="base">
              <a:buSzPts val="1000"/>
              <a:buFont typeface="Arial" panose="020B0604020202020204" pitchFamily="34" charset="0"/>
              <a:buChar char="•"/>
            </a:pPr>
            <a:r>
              <a:rPr lang="cy-GB" sz="175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Sut mae presenoldeb disgyblion sy’n gymwys i gael prydau ysgol am ddim yn cymharu â phresenoldeb disgyblion eraill? </a:t>
            </a:r>
            <a:endParaRPr lang="cy-GB" sz="17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fontAlgn="base">
              <a:buSzPts val="1000"/>
              <a:buFont typeface="Arial" panose="020B0604020202020204" pitchFamily="34" charset="0"/>
              <a:buChar char="•"/>
            </a:pPr>
            <a:r>
              <a:rPr lang="cy-GB" sz="175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Sut mae presenoldeb disgyblion ag anghenion dysgu ychwanegol yn cymharu â phresenoldeb disgyblion eraill? </a:t>
            </a:r>
            <a:endParaRPr lang="cy-GB" sz="17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fontAlgn="base">
              <a:buSzPts val="1000"/>
              <a:buFont typeface="Arial" panose="020B0604020202020204" pitchFamily="34" charset="0"/>
              <a:buChar char="•"/>
            </a:pPr>
            <a:r>
              <a:rPr lang="cy-GB" sz="175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oes unrhyw grwpiau blwyddyn lle mae presenoldeb yn hynod gryf neu wan? </a:t>
            </a:r>
            <a:endParaRPr lang="cy-GB" sz="17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fontAlgn="base">
              <a:spcAft>
                <a:spcPts val="1200"/>
              </a:spcAft>
              <a:buSzPts val="1000"/>
              <a:buFont typeface="Arial" panose="020B0604020202020204" pitchFamily="34" charset="0"/>
              <a:buChar char="•"/>
            </a:pPr>
            <a:r>
              <a:rPr lang="cy-GB" sz="175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oes unrhyw grwpiau eraill o ddisgyblion y mae eu presenoldeb yn peri pryder? </a:t>
            </a:r>
            <a:endParaRPr lang="cy-GB" sz="17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en-GB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445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ED35730F-147E-4BE3-A746-FE53465B92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15EF55-F48D-4097-A726-A8FA6754B9BF}"/>
              </a:ext>
            </a:extLst>
          </p:cNvPr>
          <p:cNvSpPr txBox="1"/>
          <p:nvPr/>
        </p:nvSpPr>
        <p:spPr>
          <a:xfrm>
            <a:off x="743990" y="1731146"/>
            <a:ext cx="4394447" cy="1375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en-GB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en-GB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320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AB0B82-AF54-49D1-8EDB-0D112B0D9A51}"/>
              </a:ext>
            </a:extLst>
          </p:cNvPr>
          <p:cNvSpPr txBox="1"/>
          <p:nvPr/>
        </p:nvSpPr>
        <p:spPr>
          <a:xfrm>
            <a:off x="6548477" y="1143908"/>
            <a:ext cx="5098943" cy="5997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GB" b="1" dirty="0">
                <a:solidFill>
                  <a:srgbClr val="2A7AB0"/>
                </a:solidFill>
                <a:effectLst/>
                <a:latin typeface="Arial" panose="020B0604020202020204" pitchFamily="34" charset="0"/>
              </a:rPr>
              <a:t>Questions for considering the support </a:t>
            </a:r>
            <a:r>
              <a:rPr lang="en-GB" b="0" dirty="0">
                <a:solidFill>
                  <a:srgbClr val="2A7AB0"/>
                </a:solidFill>
                <a:effectLst/>
                <a:latin typeface="Arial" panose="020B0604020202020204" pitchFamily="34" charset="0"/>
              </a:rPr>
              <a:t>for improving pupils’ attendance:</a:t>
            </a:r>
            <a:endParaRPr lang="en-GB" b="1" dirty="0">
              <a:solidFill>
                <a:srgbClr val="2A7AB0"/>
              </a:solidFill>
              <a:effectLst/>
              <a:latin typeface="Arial" panose="020B0604020202020204" pitchFamily="34" charset="0"/>
            </a:endParaRPr>
          </a:p>
          <a:p>
            <a:pPr marL="228600" indent="-228600" fontAlgn="base">
              <a:buSzPts val="1000"/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How well do we record and analyse attendance data, and identify areas for improvement? 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 fontAlgn="base">
              <a:buSzPts val="1000"/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How well do we promote good attendance? 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 fontAlgn="base">
              <a:buSzPts val="1000"/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How well do we work with families and the community to support pupils with low attendance?  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 fontAlgn="base">
              <a:buSzPts val="1000"/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How well do we respond where pupils are absent because their well-being is adversely affected when they attend school? 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 fontAlgn="base">
              <a:buSzPts val="1000"/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How effective is our work with other agencies to support pupils with low attendance? 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 fontAlgn="base">
              <a:spcAft>
                <a:spcPts val="1200"/>
              </a:spcAft>
              <a:buSzPts val="1000"/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If any pupils are on a reduced timetable for school attendance, are the arrangements for their education appropriate and monitored closely? 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BE587C-CE98-471C-B036-0F405564D515}"/>
              </a:ext>
            </a:extLst>
          </p:cNvPr>
          <p:cNvSpPr txBox="1"/>
          <p:nvPr/>
        </p:nvSpPr>
        <p:spPr>
          <a:xfrm>
            <a:off x="6715299" y="322410"/>
            <a:ext cx="395915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Self-Evaluation</a:t>
            </a:r>
          </a:p>
        </p:txBody>
      </p:sp>
      <p:sp>
        <p:nvSpPr>
          <p:cNvPr id="6" name="Blwch Testun 5">
            <a:extLst>
              <a:ext uri="{FF2B5EF4-FFF2-40B4-BE49-F238E27FC236}">
                <a16:creationId xmlns:a16="http://schemas.microsoft.com/office/drawing/2014/main" id="{CB3E8E33-6E39-53AA-0F43-54FA85740484}"/>
              </a:ext>
            </a:extLst>
          </p:cNvPr>
          <p:cNvSpPr txBox="1"/>
          <p:nvPr/>
        </p:nvSpPr>
        <p:spPr>
          <a:xfrm>
            <a:off x="648929" y="461510"/>
            <a:ext cx="617465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Hunanwerthuso</a:t>
            </a:r>
            <a:endParaRPr lang="en-GB" sz="440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D2DE45B6-AEA9-5806-2518-54B2D39B5344}"/>
              </a:ext>
            </a:extLst>
          </p:cNvPr>
          <p:cNvSpPr txBox="1"/>
          <p:nvPr/>
        </p:nvSpPr>
        <p:spPr>
          <a:xfrm>
            <a:off x="648929" y="1088984"/>
            <a:ext cx="5098943" cy="5835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cy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cy-GB" sz="1650" b="1" dirty="0">
                <a:solidFill>
                  <a:srgbClr val="2A7AB0"/>
                </a:solidFill>
                <a:latin typeface="Arial" panose="020B0604020202020204" pitchFamily="34" charset="0"/>
              </a:rPr>
              <a:t>Cwestiynau wrth ystyried y cymorth ar gyfer gwella presenoldeb disgyblion:</a:t>
            </a:r>
            <a:endParaRPr lang="cy-GB" sz="1650" b="1" dirty="0">
              <a:solidFill>
                <a:srgbClr val="2A7AB0"/>
              </a:solidFill>
              <a:effectLst/>
              <a:latin typeface="Arial" panose="020B0604020202020204" pitchFamily="34" charset="0"/>
            </a:endParaRPr>
          </a:p>
          <a:p>
            <a:pPr marL="228600" indent="-228600" fontAlgn="base">
              <a:buSzPts val="1000"/>
              <a:buFont typeface="Symbol" panose="05050102010706020507" pitchFamily="18" charset="2"/>
              <a:buChar char=""/>
            </a:pPr>
            <a:r>
              <a:rPr lang="cy-GB" sz="165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 mor dda ydym ni’n cofnodi ac yn dadansoddi data presenoldeb, ac yn nodi meysydd i’w gwella? </a:t>
            </a:r>
            <a:endParaRPr lang="cy-GB" sz="16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 fontAlgn="base">
              <a:buSzPts val="1000"/>
              <a:buFont typeface="Symbol" panose="05050102010706020507" pitchFamily="18" charset="2"/>
              <a:buChar char=""/>
            </a:pPr>
            <a:r>
              <a:rPr lang="cy-GB" sz="165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 mor dda ydym ni’n hyrwyddo presenoldeb da? </a:t>
            </a:r>
            <a:endParaRPr lang="cy-GB" sz="16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 fontAlgn="base">
              <a:buSzPts val="1000"/>
              <a:buFont typeface="Symbol" panose="05050102010706020507" pitchFamily="18" charset="2"/>
              <a:buChar char=""/>
            </a:pPr>
            <a:r>
              <a:rPr lang="cy-GB" sz="165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 mor dda ydym ni’n gweithio gyda theuluoedd a’r gymuned i gynorthwyo disgyblion â phresenoldeb isel?  </a:t>
            </a:r>
            <a:endParaRPr lang="cy-GB" sz="16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 fontAlgn="base">
              <a:buSzPts val="1000"/>
              <a:buFont typeface="Symbol" panose="05050102010706020507" pitchFamily="18" charset="2"/>
              <a:buChar char=""/>
            </a:pPr>
            <a:r>
              <a:rPr lang="cy-GB" sz="165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 mor dda ydym ni’n ymateb lle mae disgyblion yn absennol oherwydd bod eu lles yn cael ei effeithio’n andwyol pan fyddant yn mynychu’r ysgol? </a:t>
            </a:r>
            <a:endParaRPr lang="cy-GB" sz="16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 fontAlgn="base">
              <a:buSzPts val="1000"/>
              <a:buFont typeface="Symbol" panose="05050102010706020507" pitchFamily="18" charset="2"/>
              <a:buChar char=""/>
            </a:pPr>
            <a:r>
              <a:rPr lang="cy-GB" sz="165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 mor effeithiol yw ein gwaith gydag asiantaethau eraill i gynorthwyo disgyblion â phresenoldeb isel? </a:t>
            </a:r>
            <a:endParaRPr lang="cy-GB" sz="16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 fontAlgn="base">
              <a:spcAft>
                <a:spcPts val="1200"/>
              </a:spcAft>
              <a:buSzPts val="1000"/>
              <a:buFont typeface="Symbol" panose="05050102010706020507" pitchFamily="18" charset="2"/>
              <a:buChar char=""/>
            </a:pPr>
            <a:r>
              <a:rPr lang="cy-GB" sz="165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Os oes unrhyw ddisgyblion ar amserlen lai ar gyfer presenoldeb ysgol, a yw’r trefniadau ar gyfer eu haddysg yn briodol ac yn cael eu monitro’n agos? </a:t>
            </a:r>
            <a:endParaRPr lang="cy-GB" sz="16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719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ED35730F-147E-4BE3-A746-FE53465B92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15EF55-F48D-4097-A726-A8FA6754B9BF}"/>
              </a:ext>
            </a:extLst>
          </p:cNvPr>
          <p:cNvSpPr txBox="1"/>
          <p:nvPr/>
        </p:nvSpPr>
        <p:spPr>
          <a:xfrm>
            <a:off x="802984" y="1230951"/>
            <a:ext cx="4394447" cy="1084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en-GB" sz="3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en-GB" sz="320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AB0B82-AF54-49D1-8EDB-0D112B0D9A51}"/>
              </a:ext>
            </a:extLst>
          </p:cNvPr>
          <p:cNvSpPr txBox="1"/>
          <p:nvPr/>
        </p:nvSpPr>
        <p:spPr>
          <a:xfrm>
            <a:off x="6509288" y="1374685"/>
            <a:ext cx="5098943" cy="4319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b="1" dirty="0">
                <a:solidFill>
                  <a:srgbClr val="2A7AB0"/>
                </a:solidFill>
                <a:effectLst/>
                <a:latin typeface="Arial" panose="020B0604020202020204" pitchFamily="34" charset="0"/>
              </a:rPr>
              <a:t>Questions when considering the impact of leadership on improving pupils’ attendance</a:t>
            </a:r>
            <a:r>
              <a:rPr lang="en-GB" b="0" dirty="0">
                <a:solidFill>
                  <a:srgbClr val="2A7AB0"/>
                </a:solidFill>
                <a:effectLst/>
                <a:latin typeface="Arial" panose="020B0604020202020204" pitchFamily="34" charset="0"/>
              </a:rPr>
              <a:t>:</a:t>
            </a:r>
            <a:endParaRPr lang="en-GB" b="1" dirty="0">
              <a:solidFill>
                <a:srgbClr val="2A7AB0"/>
              </a:solidFill>
              <a:effectLst/>
              <a:latin typeface="Arial" panose="020B0604020202020204" pitchFamily="34" charset="0"/>
            </a:endParaRPr>
          </a:p>
          <a:p>
            <a:pPr marL="228600" indent="-228600" fontAlgn="base">
              <a:buSzPts val="1000"/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 leaders have a good overview of attendance, including areas for improvement? 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 fontAlgn="base">
              <a:buSzPts val="1000"/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How well do we as leaders plan for improvement in attendance? 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 fontAlgn="base">
              <a:buSzPts val="1000"/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How well is the school using its resources to support good attendance? 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 fontAlgn="base">
              <a:buSzPts val="1000"/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impact has our work had in improving pupils’ attendance?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 fontAlgn="base">
              <a:buSzPts val="1000"/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How accurate and robust is our analysis of attendance data?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en-GB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BE587C-CE98-471C-B036-0F405564D515}"/>
              </a:ext>
            </a:extLst>
          </p:cNvPr>
          <p:cNvSpPr txBox="1"/>
          <p:nvPr/>
        </p:nvSpPr>
        <p:spPr>
          <a:xfrm>
            <a:off x="6715299" y="322410"/>
            <a:ext cx="395915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Self-Evaluation</a:t>
            </a:r>
          </a:p>
        </p:txBody>
      </p:sp>
      <p:sp>
        <p:nvSpPr>
          <p:cNvPr id="8" name="Blwch Testun 7">
            <a:extLst>
              <a:ext uri="{FF2B5EF4-FFF2-40B4-BE49-F238E27FC236}">
                <a16:creationId xmlns:a16="http://schemas.microsoft.com/office/drawing/2014/main" id="{5FEDEBD3-5293-4EC9-7BC7-273024D5D382}"/>
              </a:ext>
            </a:extLst>
          </p:cNvPr>
          <p:cNvSpPr txBox="1"/>
          <p:nvPr/>
        </p:nvSpPr>
        <p:spPr>
          <a:xfrm>
            <a:off x="658761" y="461510"/>
            <a:ext cx="617465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Hunanwerthuso</a:t>
            </a:r>
            <a:endParaRPr lang="en-GB" sz="440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EE7B6DE8-2D39-FE0A-452D-D709C82EF072}"/>
              </a:ext>
            </a:extLst>
          </p:cNvPr>
          <p:cNvSpPr txBox="1"/>
          <p:nvPr/>
        </p:nvSpPr>
        <p:spPr>
          <a:xfrm>
            <a:off x="634180" y="1374685"/>
            <a:ext cx="5098943" cy="4596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y-GB" b="1" dirty="0">
                <a:solidFill>
                  <a:srgbClr val="2A7AB0"/>
                </a:solidFill>
                <a:effectLst/>
                <a:latin typeface="Arial" panose="020B0604020202020204" pitchFamily="34" charset="0"/>
              </a:rPr>
              <a:t>Cwestiynau wrth ystyried effaith arweinyddiaeth ar wella presenoldeb disgyblion</a:t>
            </a:r>
            <a:r>
              <a:rPr lang="cy-GB" b="0" dirty="0">
                <a:solidFill>
                  <a:srgbClr val="2A7AB0"/>
                </a:solidFill>
                <a:effectLst/>
                <a:latin typeface="Arial" panose="020B0604020202020204" pitchFamily="34" charset="0"/>
              </a:rPr>
              <a:t>:</a:t>
            </a:r>
            <a:endParaRPr lang="cy-GB" b="1" dirty="0">
              <a:solidFill>
                <a:srgbClr val="2A7AB0"/>
              </a:solidFill>
              <a:effectLst/>
              <a:latin typeface="Arial" panose="020B0604020202020204" pitchFamily="34" charset="0"/>
            </a:endParaRPr>
          </a:p>
          <a:p>
            <a:pPr marL="228600" indent="-228600" fontAlgn="base">
              <a:buSzPts val="1000"/>
              <a:buFont typeface="Symbol" panose="05050102010706020507" pitchFamily="18" charset="2"/>
              <a:buChar char="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oes gan arweinwyr drosolwg da o bresenoldeb, gan gynnwys meysydd i’w gwella</a:t>
            </a:r>
            <a:r>
              <a:rPr lang="cy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 </a:t>
            </a:r>
            <a:endParaRPr lang="cy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 fontAlgn="base">
              <a:buSzPts val="1000"/>
              <a:buFont typeface="Symbol" panose="05050102010706020507" pitchFamily="18" charset="2"/>
              <a:buChar char="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 mor dda ydym ni fel arweinwyr yn cynllunio ar gyfer gwelliant mewn presenoldeb</a:t>
            </a:r>
            <a:r>
              <a:rPr lang="cy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 </a:t>
            </a:r>
            <a:endParaRPr lang="cy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 fontAlgn="base">
              <a:buSzPts val="1000"/>
              <a:buFont typeface="Symbol" panose="05050102010706020507" pitchFamily="18" charset="2"/>
              <a:buChar char="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 mor dda y mae’r ysgol yn defnyddio’i hadnoddau i gefnogi presenoldeb da</a:t>
            </a:r>
            <a:r>
              <a:rPr lang="cy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 </a:t>
            </a:r>
            <a:endParaRPr lang="cy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 fontAlgn="base">
              <a:buSzPts val="1000"/>
              <a:buFont typeface="Symbol" panose="05050102010706020507" pitchFamily="18" charset="2"/>
              <a:buChar char="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 effaith y mae ein gwaith wedi’i chael o ran gwella presenoldeb disgyblion</a:t>
            </a:r>
            <a:r>
              <a:rPr lang="cy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endParaRPr lang="cy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 fontAlgn="base">
              <a:buSzPts val="1000"/>
              <a:buFont typeface="Symbol" panose="05050102010706020507" pitchFamily="18" charset="2"/>
              <a:buChar char="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 mor gywir a thrylwyr yw ein dadansoddiad o ddata presenoldeb</a:t>
            </a:r>
            <a:r>
              <a:rPr lang="cy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endParaRPr lang="cy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en-GB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596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00CFE7B7-A2A6-4D05-B814-C45EFE721E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EA258D-BBDB-4117-B2E5-6A774FDFCF7D}"/>
              </a:ext>
            </a:extLst>
          </p:cNvPr>
          <p:cNvSpPr txBox="1"/>
          <p:nvPr/>
        </p:nvSpPr>
        <p:spPr>
          <a:xfrm>
            <a:off x="743990" y="322410"/>
            <a:ext cx="283048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Cefndir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46C511-95A4-481F-80DF-4D1CAE2648C4}"/>
              </a:ext>
            </a:extLst>
          </p:cNvPr>
          <p:cNvSpPr txBox="1"/>
          <p:nvPr/>
        </p:nvSpPr>
        <p:spPr>
          <a:xfrm>
            <a:off x="6715299" y="322410"/>
            <a:ext cx="319916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Background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AD06A1-982A-42F7-B573-6F51ECA070C1}"/>
              </a:ext>
            </a:extLst>
          </p:cNvPr>
          <p:cNvSpPr txBox="1"/>
          <p:nvPr/>
        </p:nvSpPr>
        <p:spPr>
          <a:xfrm>
            <a:off x="6941945" y="1731146"/>
            <a:ext cx="439444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Attendance in secondary schools is lower than it was prior to the pandemic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Attendance of pupils eligible to free school meals is a concern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 rates of persistent absenteeism have increased substantially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9" name="Blwch Testun 8">
            <a:extLst>
              <a:ext uri="{FF2B5EF4-FFF2-40B4-BE49-F238E27FC236}">
                <a16:creationId xmlns:a16="http://schemas.microsoft.com/office/drawing/2014/main" id="{412455E8-E171-84F1-3FDD-B39870E0643A}"/>
              </a:ext>
            </a:extLst>
          </p:cNvPr>
          <p:cNvSpPr txBox="1"/>
          <p:nvPr/>
        </p:nvSpPr>
        <p:spPr>
          <a:xfrm>
            <a:off x="540641" y="1908343"/>
            <a:ext cx="617465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 presenoldeb mewn ysgolion uwchradd yn is nag ydoedd cyn y pandemig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2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 presenoldeb disgyblion sy’n      gymwys i gael prydau ysgol am           ddim yn peri pryder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2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 cyfraddau absenoldebau        parhaus wedi cynyddu’n sylweddol</a:t>
            </a:r>
          </a:p>
        </p:txBody>
      </p:sp>
    </p:spTree>
    <p:extLst>
      <p:ext uri="{BB962C8B-B14F-4D97-AF65-F5344CB8AC3E}">
        <p14:creationId xmlns:p14="http://schemas.microsoft.com/office/powerpoint/2010/main" val="4270090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00CFE7B7-A2A6-4D05-B814-C45EFE721E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EA258D-BBDB-4117-B2E5-6A774FDFCF7D}"/>
              </a:ext>
            </a:extLst>
          </p:cNvPr>
          <p:cNvSpPr txBox="1"/>
          <p:nvPr/>
        </p:nvSpPr>
        <p:spPr>
          <a:xfrm>
            <a:off x="743990" y="322410"/>
            <a:ext cx="283048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Cefndir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46C511-95A4-481F-80DF-4D1CAE2648C4}"/>
              </a:ext>
            </a:extLst>
          </p:cNvPr>
          <p:cNvSpPr txBox="1"/>
          <p:nvPr/>
        </p:nvSpPr>
        <p:spPr>
          <a:xfrm>
            <a:off x="6715299" y="322410"/>
            <a:ext cx="319916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Background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AD06A1-982A-42F7-B573-6F51ECA070C1}"/>
              </a:ext>
            </a:extLst>
          </p:cNvPr>
          <p:cNvSpPr txBox="1"/>
          <p:nvPr/>
        </p:nvSpPr>
        <p:spPr>
          <a:xfrm>
            <a:off x="6715299" y="1731146"/>
            <a:ext cx="43944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The report:</a:t>
            </a:r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focuses on the strategies and actions that secondary schools are employing in order to improve pupils’ attendance.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considers the support provided by local authorities.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identifies strengths and areas for improvement in practice and the barriers school leaders identified to pupils attending school and therefore improving attendance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545454"/>
              </a:solidFill>
              <a:latin typeface="Arial" panose="020B0604020202020204" pitchFamily="34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545454"/>
                </a:solidFill>
                <a:latin typeface="Arial" panose="020B0604020202020204" pitchFamily="34" charset="0"/>
                <a:ea typeface="Roboto" panose="02000000000000000000" pitchFamily="2" charset="0"/>
                <a:cs typeface="Roboto" panose="02000000000000000000" pitchFamily="2" charset="0"/>
              </a:rPr>
              <a:t>Includes cameos of effective practice to support improvements  </a:t>
            </a:r>
            <a:endParaRPr lang="en-GB" sz="18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" name="TextBox 7">
            <a:extLst>
              <a:ext uri="{FF2B5EF4-FFF2-40B4-BE49-F238E27FC236}">
                <a16:creationId xmlns:a16="http://schemas.microsoft.com/office/drawing/2014/main" id="{45C16990-525A-A8B5-FD83-D6113A38C306}"/>
              </a:ext>
            </a:extLst>
          </p:cNvPr>
          <p:cNvSpPr txBox="1"/>
          <p:nvPr/>
        </p:nvSpPr>
        <p:spPr>
          <a:xfrm>
            <a:off x="673376" y="1712768"/>
            <a:ext cx="439444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dirty="0">
                <a:latin typeface="Arial" panose="020B0604020202020204" pitchFamily="34" charset="0"/>
                <a:ea typeface="Times New Roman" panose="02020603050405020304" pitchFamily="18" charset="0"/>
              </a:rPr>
              <a:t>Mae’r adroddiad:</a:t>
            </a:r>
            <a:endParaRPr lang="cy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yn canolbwyntio ar y strategaethau a’r camau gweithredu y mae ysgolion uwchradd yn eu defnyddio er mwyn gwella presenoldeb disgyblion.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yn ystyried y cymorth a ddarperir gan awdurdodau lleol.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yn nodi cryfderau a meysydd i’w gwella yn ymarferol a’r rhwystrau a nododd arweinwyr ysgolion i ddisgyblion yn mynychu’r ysgol, ac felly gwella presenoldeb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dirty="0">
              <a:solidFill>
                <a:srgbClr val="545454"/>
              </a:solidFill>
              <a:latin typeface="Arial" panose="020B0604020202020204" pitchFamily="34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yn cynnwys cameos arfer effeithiol i gefnogi gwelliannau.</a:t>
            </a:r>
            <a:r>
              <a:rPr lang="cy-GB" sz="1800" dirty="0">
                <a:solidFill>
                  <a:srgbClr val="545454"/>
                </a:solidFill>
                <a:latin typeface="Arial" panose="020B0604020202020204" pitchFamily="34" charset="0"/>
                <a:ea typeface="Roboto" panose="02000000000000000000" pitchFamily="2" charset="0"/>
                <a:cs typeface="Roboto" panose="02000000000000000000" pitchFamily="2" charset="0"/>
              </a:rPr>
              <a:t>  </a:t>
            </a:r>
            <a:endParaRPr lang="cy-GB" sz="18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592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DA9727BC-8D40-4C42-8130-E25BE5A61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C0634F-C5FE-4D27-AA44-3A8C0B580B33}"/>
              </a:ext>
            </a:extLst>
          </p:cNvPr>
          <p:cNvSpPr txBox="1"/>
          <p:nvPr/>
        </p:nvSpPr>
        <p:spPr>
          <a:xfrm>
            <a:off x="803729" y="614779"/>
            <a:ext cx="4394447" cy="7486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36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Sail y Dystiolaeth</a:t>
            </a:r>
          </a:p>
          <a:p>
            <a:endParaRPr lang="cy-GB" sz="3600" b="1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9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Dadansoddiad o’n hadroddiadau arolygu diweddar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29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9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Trafodaethau ag arweinwyr o 40 ysgol uwchradd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29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9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Dadansoddiad o ddata presenoldeb cenedlaethol</a:t>
            </a:r>
          </a:p>
          <a:p>
            <a:endParaRPr lang="cy-GB" sz="3600" b="1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cy-GB" sz="3200" b="1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cy-GB" sz="105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9C8C85-FC10-4BA7-B017-ED03F20C85DC}"/>
              </a:ext>
            </a:extLst>
          </p:cNvPr>
          <p:cNvSpPr txBox="1"/>
          <p:nvPr/>
        </p:nvSpPr>
        <p:spPr>
          <a:xfrm>
            <a:off x="6626523" y="843379"/>
            <a:ext cx="439444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Evidence Base</a:t>
            </a:r>
          </a:p>
          <a:p>
            <a:endParaRPr lang="en-GB" sz="2800" b="1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0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0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Analysis of our recent inspection reports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0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0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Discussions with leaders from 40 secondary schools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0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0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 analysis of national attendance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447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ED35730F-147E-4BE3-A746-FE53465B92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8AB0B82-AF54-49D1-8EDB-0D112B0D9A51}"/>
              </a:ext>
            </a:extLst>
          </p:cNvPr>
          <p:cNvSpPr txBox="1"/>
          <p:nvPr/>
        </p:nvSpPr>
        <p:spPr>
          <a:xfrm>
            <a:off x="6663048" y="1353413"/>
            <a:ext cx="4394447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Where schools were effective in improving attendance, leaders:</a:t>
            </a:r>
            <a:endParaRPr lang="en-GB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created a strong culture of improving attendance where all staff knew their role in achieving this important aim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had high expectations of all pupils’ attendance and communicated these explicitly with the whole school community 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focused well on rewarding individual pupils with notable improvements in their attendance 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worked closely with parents and carers to promote positive/improving attendance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planned, monitored and evaluated their processes for improving attendance closely and regularly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9F606F-5B0E-43CD-ABB4-393785614483}"/>
              </a:ext>
            </a:extLst>
          </p:cNvPr>
          <p:cNvSpPr txBox="1"/>
          <p:nvPr/>
        </p:nvSpPr>
        <p:spPr>
          <a:xfrm>
            <a:off x="743990" y="322410"/>
            <a:ext cx="464927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Prif Ganfyddiadau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BE587C-CE98-471C-B036-0F405564D515}"/>
              </a:ext>
            </a:extLst>
          </p:cNvPr>
          <p:cNvSpPr txBox="1"/>
          <p:nvPr/>
        </p:nvSpPr>
        <p:spPr>
          <a:xfrm>
            <a:off x="6715299" y="322410"/>
            <a:ext cx="380030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Findings</a:t>
            </a:r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C4ACAD22-843B-8E62-D764-43025D854056}"/>
              </a:ext>
            </a:extLst>
          </p:cNvPr>
          <p:cNvSpPr txBox="1"/>
          <p:nvPr/>
        </p:nvSpPr>
        <p:spPr>
          <a:xfrm>
            <a:off x="743990" y="1353413"/>
            <a:ext cx="4394447" cy="626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y-GB" sz="17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Pan oedd ysgolion yn effeithiol yn gwella presenoldeb, roedd arweinwyr:</a:t>
            </a:r>
            <a:endParaRPr lang="cy-GB" sz="17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yn creu diwylliant cryf o wella presenoldeb lle roedd pob un o’r staff yn gwybod beth oedd eu rôl mewn cyflawni’r nod pwysig hwn</a:t>
            </a:r>
            <a:endParaRPr lang="cy-GB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yn meddu ar ddisgwyliadau uchel o bresenoldeb yr holl ddisgyblion ac yn cyfleu’r rhain yn eglur i gymuned yr ysgol gyfan  </a:t>
            </a:r>
            <a:endParaRPr lang="cy-GB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yn canolbwyntio’n dda ar wobrwyo disgyblion unigol sydd â gwelliannau nodedig yn eu presenoldeb </a:t>
            </a:r>
            <a:endParaRPr lang="cy-GB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yn gweithio’n agos â rhieni a gofalwyr i hyrwyddo presenoldeb cadarnhaol / gwell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cy-GB" sz="1700" dirty="0">
                <a:latin typeface="Arial" panose="020B0604020202020204" pitchFamily="34" charset="0"/>
                <a:ea typeface="Times New Roman" panose="02020603050405020304" pitchFamily="18" charset="0"/>
              </a:rPr>
              <a:t>yn cynllunio, yn monitro ac yn gwerthuso’u prosesau ar gyfer gwella presenoldeb yn agos ac yn rheolaidd</a:t>
            </a:r>
            <a:endParaRPr lang="cy-GB" sz="17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cy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cy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81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analysed attendance data forensically and carefully and considered the attendance of all groups of pupils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used their analysis effectively to target the best support for individuals and groups of pupils to improve their attendance 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involved pupils and parents/carers in developing the most effective support to improve individual pupils’ attendance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ensured that staff at all levels took responsibility for monitoring and improving pupils’ attendance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challenged and supported parents/carers when their children did not attend regularly, and made clear their expectations of what good attendance looks like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GB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7BF1970C-3A55-3485-0C76-3164EF63B292}"/>
              </a:ext>
            </a:extLst>
          </p:cNvPr>
          <p:cNvSpPr txBox="1"/>
          <p:nvPr/>
        </p:nvSpPr>
        <p:spPr>
          <a:xfrm>
            <a:off x="644823" y="843379"/>
            <a:ext cx="439444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yn dadansoddi data presenoldeb yn fforensig ac yn ystyried presenoldeb yr holl grwpiau o ddisgyblion yn ofalus</a:t>
            </a:r>
            <a:endParaRPr lang="cy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yn defnyddio’u dadansoddiad yn effeithiol i dargedu’r cymorth gorau ar gyfer unigolion a grwpiau o ddisgyblion i wella’u presenoldeb </a:t>
            </a:r>
            <a:endParaRPr lang="cy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yn cynnwys disgyblion a rhieni / gofalwyr mewn datblygu’r cymorth mwyaf effeithiol i wella presenoldeb disgyblion unigol </a:t>
            </a:r>
            <a:endParaRPr lang="cy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yn sicrhau bod staff ar bob lefel yn cymryd cyfrifoldeb am fonitro a gwella presenoldeb disgyblion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yn herio ac yn cynorthwyo rhieni / gofalwyr pan nad oedd eu plant yn mynychu’n rheolaidd, ac yn gwneud eu disgwyliadau’n glir o sut beth yw presenoldeb da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GB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595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promoted good attendance and helped pupils and parents</a:t>
            </a:r>
            <a:r>
              <a:rPr lang="en-GB" dirty="0">
                <a:solidFill>
                  <a:srgbClr val="3D3D3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/carers</a:t>
            </a: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to understand the importance of attendance and its impact on attainment 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understood the importance of strong teaching and curriculum in order to engage pupils in school 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continually planned for improvement in attendance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used resources effectively to target and improve attendance, for example through employing staff whose main role was to target and support pupils to improve their attendance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90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worked closely with their cluster primary schools to target and support vulnerable pupils through the transition to secondary school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53CA32FD-93AE-421F-CCAB-DE37EE3BA5B3}"/>
              </a:ext>
            </a:extLst>
          </p:cNvPr>
          <p:cNvSpPr txBox="1"/>
          <p:nvPr/>
        </p:nvSpPr>
        <p:spPr>
          <a:xfrm>
            <a:off x="682923" y="919579"/>
            <a:ext cx="439444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yn hyrwyddo presenoldeb da ac yn helpu disgyblion a rhieni / gofalwyr i ddeall pwysigrwydd presenoldeb a’i effaith ar gyrhaeddiad </a:t>
            </a:r>
            <a:endParaRPr lang="cy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yn deall pwysigrwydd addysgu a chwricwlwm cryf er mwyn ennyn ymgysylltiad disgyblion â’r ysgol  </a:t>
            </a:r>
            <a:endParaRPr lang="cy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yn cynllunio’n barhaus ar gyfer gwelliant mewn presenoldeb</a:t>
            </a:r>
            <a:endParaRPr lang="cy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yn defnyddio adnoddau’n effeithiol i dargedu a gwella presenoldeb, er enghraifft trwy gyflogi staff yr oedd eu prif rôl yn ymwneud â thargedu a chynorthwyo disgyblion i wella’u presenoldeb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cy-GB" dirty="0">
                <a:latin typeface="Arial" panose="020B0604020202020204" pitchFamily="34" charset="0"/>
                <a:ea typeface="Times New Roman" panose="02020603050405020304" pitchFamily="18" charset="0"/>
              </a:rPr>
              <a:t>yn gweithio’n agos â’u hysgolion cynradd clwstwr i dargedu a chynorthwyo disgyblion bregus trwy’r cyfnod pontio i’r ysgol uwchradd</a:t>
            </a:r>
            <a:endParaRPr lang="cy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cy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cy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745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18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Where schools were not improving attendance quickly enough, leaders:</a:t>
            </a:r>
            <a:endParaRPr lang="en-GB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did not prioritise improving pupils’ attendance well enough or ensure that all staff saw this as their responsibility</a:t>
            </a:r>
            <a:endParaRPr lang="en-GB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did not have a clear enough understanding of the trends in attendance because they did not use or analyse attendance data effectively enough</a:t>
            </a:r>
            <a:endParaRPr lang="en-GB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did not evaluate the impact of their strategies and so did not have a clear enough understanding of which are most effective or are not having any impact </a:t>
            </a:r>
            <a:endParaRPr lang="en-GB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did not plan or adapt their curriculum well enough to support pupils to improve their attendance </a:t>
            </a:r>
            <a:endParaRPr lang="en-GB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301A7517-F816-135C-C023-5D6B78304FEF}"/>
              </a:ext>
            </a:extLst>
          </p:cNvPr>
          <p:cNvSpPr txBox="1"/>
          <p:nvPr/>
        </p:nvSpPr>
        <p:spPr>
          <a:xfrm>
            <a:off x="721023" y="690979"/>
            <a:ext cx="439444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y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Pan nad oedd ysgolion yn gwella presenoldeb yn ddigon cyflym:</a:t>
            </a:r>
            <a:endParaRPr lang="cy-GB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nid oedd arweinwyr yn blaenoriaethu gwella presenoldeb disgyblion yn ddigon da nac yn sicrhau bod pob un o’r staff yn gweld mai eu cyfrifoldeb nhw oedd hyn </a:t>
            </a:r>
            <a:endParaRPr lang="cy-GB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nid oedd arweinwyr yn meddu ar ddealltwriaeth ddigon clir o’r tueddiadau mewn presenoldeb oherwydd nad oeddent yn defnyddio nac yn dadansoddi data presenoldeb yn ddigon effeithiol</a:t>
            </a:r>
            <a:endParaRPr lang="cy-GB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nid oedd arweinwyr yn gwerthuso effaith eu strategaethau ac felly nid oedd ganddynt ddigon o ddealltwriaeth o ba rai sydd fwyaf effeithiol neu ddim yn cael unrhyw effaith </a:t>
            </a:r>
            <a:endParaRPr lang="cy-GB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nid oedd arweinwyr yn cynllunio nac yn addasu eu cwricwlwm yn ddigon da i gynorthwyo disgyblion i wella’u presenoldeb </a:t>
            </a:r>
            <a:endParaRPr lang="cy-GB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37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were not pro-active enough in responding to early signs of poor attendance, which can lead to pupils quickly becoming persistently absent from school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put pupils on part-time timetables that were not planned or reviewed regularly enough and did not support them to return to good attendance levels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used fixed-term exclusions too frequently with pupils who already have poor attendance, rather than addressing any underlying issues to support positive behaviour 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 a very few cases, had introduced asymmetric school weeks and not evaluated the impact of this on pupils’ attendance or engagement in learning closely enough 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F968A147-6F23-72C0-116C-60F1B2182C4B}"/>
              </a:ext>
            </a:extLst>
          </p:cNvPr>
          <p:cNvSpPr txBox="1"/>
          <p:nvPr/>
        </p:nvSpPr>
        <p:spPr>
          <a:xfrm>
            <a:off x="644823" y="843379"/>
            <a:ext cx="4394447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65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nid oedd arweinwyr yn ddigon rhagweithiol yn ymateb i arwyddion cynnar o bresenoldeb gwael, sy’n gallu achosi i ddisgyblion fod yn absennol yn barhaus o’r ysgol yn gyflym </a:t>
            </a:r>
            <a:endParaRPr lang="cy-GB" sz="16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65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roedd arweinwyr yn rhoi disgyblion ar amserlenni rhan-amser nad oeddent yn cael eu cynllunio na’u hadolygu’n ddigon rheolaidd ac nid oeddent yn eu cynorthwyo i ddychwelyd i lefelau presenoldeb da </a:t>
            </a:r>
            <a:endParaRPr lang="cy-GB" sz="16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y-GB" sz="165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roedd arweinwyr yn defnyddio gwaharddiadau cyfnod penodol yn rhy aml gyda disgyblion y mae eu presenoldeb eisoes yn wael, yn hytrach na mynd i’r afael ag unrhyw faterion sylfaenol i gefnogi ymddygiad cadarnhaol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cy-GB" sz="1650" dirty="0">
                <a:latin typeface="Arial" panose="020B0604020202020204" pitchFamily="34" charset="0"/>
                <a:ea typeface="Times New Roman" panose="02020603050405020304" pitchFamily="18" charset="0"/>
              </a:rPr>
              <a:t>mewn ychydig iawn o achosion, roedd arweinwyr wedi cyflwyno wythnosau ysgol anghymesur a heb werthuso effaith hyn ar bresenoldeb disgyblion na’u hymgysylltiad â dysgu yn ddigon agos</a:t>
            </a:r>
            <a:endParaRPr lang="en-GB" sz="16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cy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287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hematic Survey Blank Document" ma:contentTypeID="0x01010069B7F28148DAC946992E412E0943283B101300856451013C348D43856C4B02EB2D3C5A" ma:contentTypeVersion="20" ma:contentTypeDescription="" ma:contentTypeScope="" ma:versionID="4b650a4f96393563cc42d29c86c48944">
  <xsd:schema xmlns:xsd="http://www.w3.org/2001/XMLSchema" xmlns:xs="http://www.w3.org/2001/XMLSchema" xmlns:p="http://schemas.microsoft.com/office/2006/metadata/properties" xmlns:ns2="66cfced3-2252-43f8-a5d2-c26605d67d19" xmlns:ns3="f8b5865e-ba55-45bb-9b8f-4608274c0455" targetNamespace="http://schemas.microsoft.com/office/2006/metadata/properties" ma:root="true" ma:fieldsID="e539a77f8abec95a6165d4671cf7afa2" ns2:_="" ns3:_="">
    <xsd:import namespace="66cfced3-2252-43f8-a5d2-c26605d67d19"/>
    <xsd:import namespace="f8b5865e-ba55-45bb-9b8f-4608274c0455"/>
    <xsd:element name="properties">
      <xsd:complexType>
        <xsd:sequence>
          <xsd:element name="documentManagement">
            <xsd:complexType>
              <xsd:all>
                <xsd:element ref="ns2:Title_x0020__x0028_Welsh_x0029_" minOccurs="0"/>
                <xsd:element ref="ns2:COBAS_x0020_Event_x0020_ID" minOccurs="0"/>
                <xsd:element ref="ns2:COBAS_x0020_Event_x0020_Short_x0020_Title" minOccurs="0"/>
                <xsd:element ref="ns2:COBAS_x0020_Event_x0020_Title" minOccurs="0"/>
                <xsd:element ref="ns2:Lead_x0020_Inspector" minOccurs="0"/>
                <xsd:element ref="ns2:Calendar_x0020_Year" minOccurs="0"/>
                <xsd:element ref="ns2:Retention_x0020_Year" minOccurs="0"/>
                <xsd:element ref="ns2:Year_x0020_of_x0020_Survey" minOccurs="0"/>
                <xsd:element ref="ns2:TaxCatchAll" minOccurs="0"/>
                <xsd:element ref="ns2:Academic_x0020_Year" minOccurs="0"/>
                <xsd:element ref="ns2:Financial_x0020_Year" minOccurs="0"/>
                <xsd:element ref="ns2:b6bad8d7342d4cc5ae5d0cd685ebd519" minOccurs="0"/>
                <xsd:element ref="ns2:TaxCatchAllLabel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2:SharedWithUsers" minOccurs="0"/>
                <xsd:element ref="ns2:SharedWithDetail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cfced3-2252-43f8-a5d2-c26605d67d19" elementFormDefault="qualified">
    <xsd:import namespace="http://schemas.microsoft.com/office/2006/documentManagement/types"/>
    <xsd:import namespace="http://schemas.microsoft.com/office/infopath/2007/PartnerControls"/>
    <xsd:element name="Title_x0020__x0028_Welsh_x0029_" ma:index="2" nillable="true" ma:displayName="Title (Welsh)" ma:internalName="Title_x0020__x0028_Welsh_x0029_" ma:readOnly="false">
      <xsd:simpleType>
        <xsd:restriction base="dms:Text">
          <xsd:maxLength value="255"/>
        </xsd:restriction>
      </xsd:simpleType>
    </xsd:element>
    <xsd:element name="COBAS_x0020_Event_x0020_ID" ma:index="4" nillable="true" ma:displayName="COBAS Event ID" ma:indexed="true" ma:internalName="COBAS_x0020_Event_x0020_ID" ma:readOnly="false">
      <xsd:simpleType>
        <xsd:restriction base="dms:Text">
          <xsd:maxLength value="255"/>
        </xsd:restriction>
      </xsd:simpleType>
    </xsd:element>
    <xsd:element name="COBAS_x0020_Event_x0020_Short_x0020_Title" ma:index="5" nillable="true" ma:displayName="COBAS Event Short Title" ma:internalName="COBAS_x0020_Event_x0020_Short_x0020_Title" ma:readOnly="false">
      <xsd:simpleType>
        <xsd:restriction base="dms:Text">
          <xsd:maxLength value="255"/>
        </xsd:restriction>
      </xsd:simpleType>
    </xsd:element>
    <xsd:element name="COBAS_x0020_Event_x0020_Title" ma:index="6" nillable="true" ma:displayName="COBAS Event Title" ma:internalName="COBAS_x0020_Event_x0020_Title" ma:readOnly="false">
      <xsd:simpleType>
        <xsd:restriction base="dms:Text">
          <xsd:maxLength value="255"/>
        </xsd:restriction>
      </xsd:simpleType>
    </xsd:element>
    <xsd:element name="Lead_x0020_Inspector" ma:index="7" nillable="true" ma:displayName="Lead Inspector" ma:list="UserInfo" ma:SharePointGroup="0" ma:internalName="Lead_x0020_Inspec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alendar_x0020_Year" ma:index="8" nillable="true" ma:displayName="Calendar Year" ma:list="{650ec10e-8a88-4a3b-ab1f-f461b452ed10}" ma:internalName="Calendar_x0020_Year" ma:readOnly="false" ma:showField="Title" ma:web="66cfced3-2252-43f8-a5d2-c26605d67d19">
      <xsd:simpleType>
        <xsd:restriction base="dms:Lookup"/>
      </xsd:simpleType>
    </xsd:element>
    <xsd:element name="Retention_x0020_Year" ma:index="9" nillable="true" ma:displayName="Retention Year" ma:format="DateOnly" ma:internalName="Retention_x0020_Year" ma:readOnly="false">
      <xsd:simpleType>
        <xsd:restriction base="dms:DateTime"/>
      </xsd:simpleType>
    </xsd:element>
    <xsd:element name="Year_x0020_of_x0020_Survey" ma:index="10" nillable="true" ma:displayName="Year of Survey" ma:internalName="Year_x0020_of_x0020_Survey" ma:readOnly="false">
      <xsd:simpleType>
        <xsd:restriction base="dms:Text">
          <xsd:maxLength value="255"/>
        </xsd:restriction>
      </xsd:simpleType>
    </xsd:element>
    <xsd:element name="TaxCatchAll" ma:index="11" nillable="true" ma:displayName="Taxonomy Catch All Column" ma:list="{25291572-e542-49df-b71b-c0411b2532ef}" ma:internalName="TaxCatchAll" ma:readOnly="false" ma:showField="CatchAllData" ma:web="66cfced3-2252-43f8-a5d2-c26605d67d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cademic_x0020_Year" ma:index="12" nillable="true" ma:displayName="Academic Year" ma:list="{59a7f092-9277-44fc-806b-6d16ecd02118}" ma:internalName="Academic_x0020_Year" ma:readOnly="false" ma:showField="Title" ma:web="66cfced3-2252-43f8-a5d2-c26605d67d19">
      <xsd:simpleType>
        <xsd:restriction base="dms:Lookup"/>
      </xsd:simpleType>
    </xsd:element>
    <xsd:element name="Financial_x0020_Year" ma:index="13" nillable="true" ma:displayName="Financial Year" ma:list="{759f79c4-35ae-40ba-8949-752abbfd094f}" ma:internalName="Financial_x0020_Year" ma:readOnly="false" ma:showField="Title" ma:web="66cfced3-2252-43f8-a5d2-c26605d67d19">
      <xsd:simpleType>
        <xsd:restriction base="dms:Lookup"/>
      </xsd:simpleType>
    </xsd:element>
    <xsd:element name="b6bad8d7342d4cc5ae5d0cd685ebd519" ma:index="16" nillable="true" ma:taxonomy="true" ma:internalName="b6bad8d7342d4cc5ae5d0cd685ebd519" ma:taxonomyFieldName="Estyn_x0020_Language" ma:displayName="Estyn Language" ma:readOnly="false" ma:default="-1;#English|777de1d1-cd30-4966-a2e3-f61db4c431e8" ma:fieldId="{b6bad8d7-342d-4cc5-ae5d-0cd685ebd519}" ma:sspId="325a06cd-ca0f-425a-8fa6-645f2d2e4c2a" ma:termSetId="eb424e29-e252-4e5d-8539-61dc1fceb10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19" nillable="true" ma:displayName="Taxonomy Catch All Column1" ma:hidden="true" ma:list="{25291572-e542-49df-b71b-c0411b2532ef}" ma:internalName="TaxCatchAllLabel" ma:readOnly="true" ma:showField="CatchAllDataLabel" ma:web="66cfced3-2252-43f8-a5d2-c26605d67d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b5865e-ba55-45bb-9b8f-4608274c04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28" nillable="true" ma:displayName="Tags" ma:internalName="MediaServiceAutoTags" ma:readOnly="true">
      <xsd:simpleType>
        <xsd:restriction base="dms:Text"/>
      </xsd:simpleType>
    </xsd:element>
    <xsd:element name="MediaServiceOCR" ma:index="2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3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3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3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lendar_x0020_Year xmlns="66cfced3-2252-43f8-a5d2-c26605d67d19">9</Calendar_x0020_Year>
    <Title_x0020__x0028_Welsh_x0029_ xmlns="66cfced3-2252-43f8-a5d2-c26605d67d19" xsi:nil="true"/>
    <Retention_x0020_Year xmlns="66cfced3-2252-43f8-a5d2-c26605d67d19" xsi:nil="true"/>
    <b6bad8d7342d4cc5ae5d0cd685ebd519 xmlns="66cfced3-2252-43f8-a5d2-c26605d67d19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777de1d1-cd30-4966-a2e3-f61db4c431e8</TermId>
        </TermInfo>
      </Terms>
    </b6bad8d7342d4cc5ae5d0cd685ebd519>
    <Academic_x0020_Year xmlns="66cfced3-2252-43f8-a5d2-c26605d67d19" xsi:nil="true"/>
    <TaxCatchAll xmlns="66cfced3-2252-43f8-a5d2-c26605d67d19">
      <Value>81</Value>
    </TaxCatchAll>
    <Financial_x0020_Year xmlns="66cfced3-2252-43f8-a5d2-c26605d67d19" xsi:nil="true"/>
    <Lead_x0020_Inspector xmlns="66cfced3-2252-43f8-a5d2-c26605d67d19">
      <UserInfo>
        <DisplayName>Alan Edwards</DisplayName>
        <AccountId>426</AccountId>
        <AccountType/>
      </UserInfo>
    </Lead_x0020_Inspector>
    <COBAS_x0020_Event_x0020_Short_x0020_Title xmlns="66cfced3-2252-43f8-a5d2-c26605d67d19" xsi:nil="true"/>
    <Year_x0020_of_x0020_Survey xmlns="66cfced3-2252-43f8-a5d2-c26605d67d19" xsi:nil="true"/>
    <COBAS_x0020_Event_x0020_ID xmlns="66cfced3-2252-43f8-a5d2-c26605d67d19">28014</COBAS_x0020_Event_x0020_ID>
    <COBAS_x0020_Event_x0020_Title xmlns="66cfced3-2252-43f8-a5d2-c26605d67d19" xsi:nil="true"/>
    <SharedWithUsers xmlns="66cfced3-2252-43f8-a5d2-c26605d67d19">
      <UserInfo>
        <DisplayName>Charlie Bollaan</DisplayName>
        <AccountId>13129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Props1.xml><?xml version="1.0" encoding="utf-8"?>
<ds:datastoreItem xmlns:ds="http://schemas.openxmlformats.org/officeDocument/2006/customXml" ds:itemID="{39543DDC-B186-4404-AA7F-9736F38921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cfced3-2252-43f8-a5d2-c26605d67d19"/>
    <ds:schemaRef ds:uri="f8b5865e-ba55-45bb-9b8f-4608274c04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1799AE-D4BD-40F8-8FE2-515F0454C412}">
  <ds:schemaRefs>
    <ds:schemaRef ds:uri="http://schemas.microsoft.com/office/2006/metadata/properties"/>
    <ds:schemaRef ds:uri="66cfced3-2252-43f8-a5d2-c26605d67d19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www.w3.org/XML/1998/namespace"/>
    <ds:schemaRef ds:uri="http://purl.org/dc/terms/"/>
    <ds:schemaRef ds:uri="http://schemas.openxmlformats.org/package/2006/metadata/core-properties"/>
    <ds:schemaRef ds:uri="f8b5865e-ba55-45bb-9b8f-4608274c0455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7275D27-7E3B-46AF-A267-20BC112747A4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A78343C-40BC-43B4-9648-7F539E9B6201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2625</Words>
  <Application>Microsoft Office PowerPoint</Application>
  <PresentationFormat>Widescreen</PresentationFormat>
  <Paragraphs>217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Bethan Jones</dc:creator>
  <cp:lastModifiedBy>Ceri Davies</cp:lastModifiedBy>
  <cp:revision>19</cp:revision>
  <dcterms:created xsi:type="dcterms:W3CDTF">2022-10-12T15:40:32Z</dcterms:created>
  <dcterms:modified xsi:type="dcterms:W3CDTF">2024-01-17T17:01:35Z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0x01010069B7F28148DAC946992E412E0943283B101300856451013C348D43856C4B02EB2D3C5A</vt:lpwstr>
  </property>
  <property fmtid="{D5CDD505-2E9C-101B-9397-08002B2CF9AE}" pid="3" name="Process MM">
    <vt:lpwstr>133;#Designs|cf17ed0f-670e-42c1-b63a-4bc2165d6caf</vt:lpwstr>
  </property>
  <property fmtid="{D5CDD505-2E9C-101B-9397-08002B2CF9AE}" pid="4" name="System MM">
    <vt:lpwstr>120;#Internal|c4ddc896-8cba-4bbc-a4e6-07ae4f066b21</vt:lpwstr>
  </property>
  <property fmtid="{D5CDD505-2E9C-101B-9397-08002B2CF9AE}" pid="5" name="Estyn Language">
    <vt:lpwstr>81;#English|777de1d1-cd30-4966-a2e3-f61db4c431e8</vt:lpwstr>
  </property>
</Properties>
</file>