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29"/>
  </p:notesMasterIdLst>
  <p:sldIdLst>
    <p:sldId id="257" r:id="rId6"/>
    <p:sldId id="258" r:id="rId7"/>
    <p:sldId id="288" r:id="rId8"/>
    <p:sldId id="259" r:id="rId9"/>
    <p:sldId id="277" r:id="rId10"/>
    <p:sldId id="289" r:id="rId11"/>
    <p:sldId id="278" r:id="rId12"/>
    <p:sldId id="293" r:id="rId13"/>
    <p:sldId id="291" r:id="rId14"/>
    <p:sldId id="279" r:id="rId15"/>
    <p:sldId id="282" r:id="rId16"/>
    <p:sldId id="285" r:id="rId17"/>
    <p:sldId id="286" r:id="rId18"/>
    <p:sldId id="287" r:id="rId19"/>
    <p:sldId id="294" r:id="rId20"/>
    <p:sldId id="269" r:id="rId21"/>
    <p:sldId id="276" r:id="rId22"/>
    <p:sldId id="270" r:id="rId23"/>
    <p:sldId id="295" r:id="rId24"/>
    <p:sldId id="296" r:id="rId25"/>
    <p:sldId id="299" r:id="rId26"/>
    <p:sldId id="297" r:id="rId27"/>
    <p:sldId id="29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113" d="100"/>
          <a:sy n="113" d="100"/>
        </p:scale>
        <p:origin x="15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B029D6-F218-44E7-BDB9-2F0047F1CD7A}" type="datetimeFigureOut">
              <a:rPr lang="en-GB" smtClean="0"/>
              <a:t>13/12/2023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5E2484-6735-413B-8E02-B0AF69E5C763}" type="slidenum">
              <a:rPr lang="en-GB" smtClean="0"/>
              <a:t>‹#›</a:t>
            </a:fld>
            <a:endParaRPr lang="en-GB"/>
          </a:p>
        </p:txBody>
      </p:sp>
    </p:spTree>
    <p:extLst>
      <p:ext uri="{BB962C8B-B14F-4D97-AF65-F5344CB8AC3E}">
        <p14:creationId xmlns:p14="http://schemas.microsoft.com/office/powerpoint/2010/main" val="355093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4208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4065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7065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7700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095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7139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262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209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0496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88568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159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3135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1391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7910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3815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5481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046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9138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769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272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936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05CCDA0-8F09-4120-993E-97FEE36AD210}" type="slidenum">
              <a:rPr kumimoji="0" lang="en-GB" sz="9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7951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7285675" y="223120"/>
            <a:ext cx="1541008" cy="525016"/>
          </a:xfrm>
          <a:prstGeom prst="rect">
            <a:avLst/>
          </a:prstGeom>
          <a:noFill/>
        </p:spPr>
        <p:txBody>
          <a:bodyPr wrap="square" rtlCol="0">
            <a:spAutoFit/>
          </a:bodyPr>
          <a:lstStyle/>
          <a:p>
            <a:pPr marL="8929"/>
            <a:r>
              <a:rPr lang="en-GB" sz="1406" err="1">
                <a:solidFill>
                  <a:schemeClr val="tx1">
                    <a:lumMod val="95000"/>
                    <a:lumOff val="5000"/>
                  </a:schemeClr>
                </a:solidFill>
                <a:latin typeface="Arial"/>
                <a:cs typeface="Arial"/>
              </a:rPr>
              <a:t>estyn.llyw.cymru</a:t>
            </a:r>
            <a:endParaRPr lang="en-GB" sz="1406">
              <a:solidFill>
                <a:schemeClr val="tx1">
                  <a:lumMod val="95000"/>
                  <a:lumOff val="5000"/>
                </a:schemeClr>
              </a:solidFill>
              <a:latin typeface="Arial"/>
              <a:cs typeface="Arial"/>
            </a:endParaRPr>
          </a:p>
          <a:p>
            <a:pPr marL="8929"/>
            <a:r>
              <a:rPr lang="en-GB" sz="1406" err="1">
                <a:solidFill>
                  <a:schemeClr val="tx1">
                    <a:lumMod val="75000"/>
                    <a:lumOff val="25000"/>
                  </a:schemeClr>
                </a:solidFill>
                <a:latin typeface="Arial"/>
                <a:cs typeface="Arial"/>
              </a:rPr>
              <a:t>estyn.gov.wales</a:t>
            </a:r>
            <a:endParaRPr lang="en-GB" sz="1406">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8893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62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345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3824" y="897936"/>
            <a:ext cx="91440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07762" y="158583"/>
            <a:ext cx="2028245" cy="632813"/>
          </a:xfrm>
          <a:prstGeom prst="rect">
            <a:avLst/>
          </a:prstGeom>
        </p:spPr>
      </p:pic>
      <p:sp>
        <p:nvSpPr>
          <p:cNvPr id="23" name="TextBox 22"/>
          <p:cNvSpPr txBox="1"/>
          <p:nvPr userDrawn="1"/>
        </p:nvSpPr>
        <p:spPr>
          <a:xfrm>
            <a:off x="7285675" y="223120"/>
            <a:ext cx="1541008" cy="525016"/>
          </a:xfrm>
          <a:prstGeom prst="rect">
            <a:avLst/>
          </a:prstGeom>
          <a:noFill/>
        </p:spPr>
        <p:txBody>
          <a:bodyPr wrap="square" rtlCol="0">
            <a:spAutoFit/>
          </a:bodyPr>
          <a:lstStyle/>
          <a:p>
            <a:pPr marL="8929"/>
            <a:r>
              <a:rPr lang="en-GB" sz="1406" err="1">
                <a:solidFill>
                  <a:schemeClr val="tx1">
                    <a:lumMod val="95000"/>
                    <a:lumOff val="5000"/>
                  </a:schemeClr>
                </a:solidFill>
                <a:latin typeface="Arial"/>
                <a:cs typeface="Arial"/>
              </a:rPr>
              <a:t>estyn.llyw.cymru</a:t>
            </a:r>
            <a:endParaRPr lang="en-GB" sz="1406">
              <a:solidFill>
                <a:schemeClr val="tx1">
                  <a:lumMod val="95000"/>
                  <a:lumOff val="5000"/>
                </a:schemeClr>
              </a:solidFill>
              <a:latin typeface="Arial"/>
              <a:cs typeface="Arial"/>
            </a:endParaRPr>
          </a:p>
          <a:p>
            <a:pPr marL="8929"/>
            <a:r>
              <a:rPr lang="en-GB" sz="1406" err="1">
                <a:solidFill>
                  <a:schemeClr val="tx1">
                    <a:lumMod val="75000"/>
                    <a:lumOff val="25000"/>
                  </a:schemeClr>
                </a:solidFill>
                <a:latin typeface="Arial"/>
                <a:cs typeface="Arial"/>
              </a:rPr>
              <a:t>estyn.gov.wales</a:t>
            </a:r>
            <a:endParaRPr lang="en-GB" sz="1406">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571167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321457">
        <a:defRPr>
          <a:latin typeface="+mn-lt"/>
          <a:ea typeface="+mn-ea"/>
          <a:cs typeface="+mn-cs"/>
        </a:defRPr>
      </a:lvl2pPr>
      <a:lvl3pPr marL="642915">
        <a:defRPr>
          <a:latin typeface="+mn-lt"/>
          <a:ea typeface="+mn-ea"/>
          <a:cs typeface="+mn-cs"/>
        </a:defRPr>
      </a:lvl3pPr>
      <a:lvl4pPr marL="964372">
        <a:defRPr>
          <a:latin typeface="+mn-lt"/>
          <a:ea typeface="+mn-ea"/>
          <a:cs typeface="+mn-cs"/>
        </a:defRPr>
      </a:lvl4pPr>
      <a:lvl5pPr marL="1285829">
        <a:defRPr>
          <a:latin typeface="+mn-lt"/>
          <a:ea typeface="+mn-ea"/>
          <a:cs typeface="+mn-cs"/>
        </a:defRPr>
      </a:lvl5pPr>
      <a:lvl6pPr marL="1607287">
        <a:defRPr>
          <a:latin typeface="+mn-lt"/>
          <a:ea typeface="+mn-ea"/>
          <a:cs typeface="+mn-cs"/>
        </a:defRPr>
      </a:lvl6pPr>
      <a:lvl7pPr marL="1928744">
        <a:defRPr>
          <a:latin typeface="+mn-lt"/>
          <a:ea typeface="+mn-ea"/>
          <a:cs typeface="+mn-cs"/>
        </a:defRPr>
      </a:lvl7pPr>
      <a:lvl8pPr marL="2250201">
        <a:defRPr>
          <a:latin typeface="+mn-lt"/>
          <a:ea typeface="+mn-ea"/>
          <a:cs typeface="+mn-cs"/>
        </a:defRPr>
      </a:lvl8pPr>
      <a:lvl9pPr marL="2571659">
        <a:defRPr>
          <a:latin typeface="+mn-lt"/>
          <a:ea typeface="+mn-ea"/>
          <a:cs typeface="+mn-cs"/>
        </a:defRPr>
      </a:lvl9pPr>
    </p:bodyStyle>
    <p:otherStyle>
      <a:lvl1pPr marL="0">
        <a:defRPr>
          <a:latin typeface="+mn-lt"/>
          <a:ea typeface="+mn-ea"/>
          <a:cs typeface="+mn-cs"/>
        </a:defRPr>
      </a:lvl1pPr>
      <a:lvl2pPr marL="321457">
        <a:defRPr>
          <a:latin typeface="+mn-lt"/>
          <a:ea typeface="+mn-ea"/>
          <a:cs typeface="+mn-cs"/>
        </a:defRPr>
      </a:lvl2pPr>
      <a:lvl3pPr marL="642915">
        <a:defRPr>
          <a:latin typeface="+mn-lt"/>
          <a:ea typeface="+mn-ea"/>
          <a:cs typeface="+mn-cs"/>
        </a:defRPr>
      </a:lvl3pPr>
      <a:lvl4pPr marL="964372">
        <a:defRPr>
          <a:latin typeface="+mn-lt"/>
          <a:ea typeface="+mn-ea"/>
          <a:cs typeface="+mn-cs"/>
        </a:defRPr>
      </a:lvl4pPr>
      <a:lvl5pPr marL="1285829">
        <a:defRPr>
          <a:latin typeface="+mn-lt"/>
          <a:ea typeface="+mn-ea"/>
          <a:cs typeface="+mn-cs"/>
        </a:defRPr>
      </a:lvl5pPr>
      <a:lvl6pPr marL="1607287">
        <a:defRPr>
          <a:latin typeface="+mn-lt"/>
          <a:ea typeface="+mn-ea"/>
          <a:cs typeface="+mn-cs"/>
        </a:defRPr>
      </a:lvl6pPr>
      <a:lvl7pPr marL="1928744">
        <a:defRPr>
          <a:latin typeface="+mn-lt"/>
          <a:ea typeface="+mn-ea"/>
          <a:cs typeface="+mn-cs"/>
        </a:defRPr>
      </a:lvl7pPr>
      <a:lvl8pPr marL="2250201">
        <a:defRPr>
          <a:latin typeface="+mn-lt"/>
          <a:ea typeface="+mn-ea"/>
          <a:cs typeface="+mn-cs"/>
        </a:defRPr>
      </a:lvl8pPr>
      <a:lvl9pPr marL="2571659">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estyn.gov.wales/system/files/2023-09/The%20new%20additional%20learning%20needs%20system_0.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estyn.llyw.cymru/system/files/2023-09/Y%20system%20anghenion%20dysgu%20ychwanegol%20newydd_2.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0D71B5-B9DA-648A-028B-AB443E94A1DC}"/>
              </a:ext>
            </a:extLst>
          </p:cNvPr>
          <p:cNvPicPr>
            <a:picLocks noChangeAspect="1"/>
          </p:cNvPicPr>
          <p:nvPr/>
        </p:nvPicPr>
        <p:blipFill>
          <a:blip r:embed="rId3"/>
          <a:stretch>
            <a:fillRect/>
          </a:stretch>
        </p:blipFill>
        <p:spPr>
          <a:xfrm>
            <a:off x="0" y="0"/>
            <a:ext cx="9144000" cy="68688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19616" y="1115026"/>
            <a:ext cx="8904767" cy="281295"/>
          </a:xfrm>
          <a:prstGeom prst="rect">
            <a:avLst/>
          </a:prstGeom>
        </p:spPr>
        <p:txBody>
          <a:bodyPr vert="horz" wrap="square" lIns="0" tIns="0" rIns="0" bIns="0" rtlCol="0">
            <a:spAutoFit/>
          </a:bodyPr>
          <a:lstStyle/>
          <a:p>
            <a:pPr>
              <a:spcAft>
                <a:spcPts val="844"/>
              </a:spcAft>
            </a:pPr>
            <a:r>
              <a:rPr lang="en-GB" sz="1828" b="1" err="1">
                <a:solidFill>
                  <a:srgbClr val="2A7AB0"/>
                </a:solidFill>
                <a:latin typeface="Arial" panose="020B0604020202020204" pitchFamily="34" charset="0"/>
                <a:ea typeface="Times New Roman" panose="02020603050405020304" pitchFamily="18" charset="0"/>
              </a:rPr>
              <a:t>Dysgu</a:t>
            </a:r>
            <a:r>
              <a:rPr lang="en-GB" sz="1828" b="1">
                <a:solidFill>
                  <a:srgbClr val="2A7AB0"/>
                </a:solidFill>
                <a:latin typeface="Arial" panose="020B0604020202020204" pitchFamily="34" charset="0"/>
                <a:ea typeface="Times New Roman" panose="02020603050405020304" pitchFamily="18" charset="0"/>
              </a:rPr>
              <a:t> a </a:t>
            </a:r>
            <a:r>
              <a:rPr lang="en-GB" sz="1828" b="1" err="1">
                <a:solidFill>
                  <a:srgbClr val="2A7AB0"/>
                </a:solidFill>
                <a:latin typeface="Arial" panose="020B0604020202020204" pitchFamily="34" charset="0"/>
                <a:ea typeface="Times New Roman" panose="02020603050405020304" pitchFamily="18" charset="0"/>
              </a:rPr>
              <a:t>Datblygiau</a:t>
            </a:r>
            <a:r>
              <a:rPr lang="en-GB" sz="1828" b="1">
                <a:solidFill>
                  <a:srgbClr val="2A7AB0"/>
                </a:solidFill>
                <a:latin typeface="Arial" panose="020B0604020202020204" pitchFamily="34" charset="0"/>
                <a:ea typeface="Times New Roman" panose="02020603050405020304" pitchFamily="18" charset="0"/>
              </a:rPr>
              <a:t> </a:t>
            </a:r>
            <a:r>
              <a:rPr lang="en-GB" sz="1828" b="1" err="1">
                <a:solidFill>
                  <a:srgbClr val="2A7AB0"/>
                </a:solidFill>
                <a:latin typeface="Arial" panose="020B0604020202020204" pitchFamily="34" charset="0"/>
                <a:ea typeface="Times New Roman" panose="02020603050405020304" pitchFamily="18" charset="0"/>
              </a:rPr>
              <a:t>Proffesiynnol</a:t>
            </a:r>
            <a:r>
              <a:rPr lang="en-GB" sz="1828" b="1">
                <a:solidFill>
                  <a:srgbClr val="2A7AB0"/>
                </a:solidFill>
                <a:latin typeface="Arial" panose="020B0604020202020204" pitchFamily="34" charset="0"/>
                <a:ea typeface="Times New Roman" panose="02020603050405020304" pitchFamily="18" charset="0"/>
              </a:rPr>
              <a:t> / Professional Learning and Development</a:t>
            </a: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877140" y="1661774"/>
            <a:ext cx="3896101" cy="2862579"/>
          </a:xfrm>
          <a:prstGeom prst="rect">
            <a:avLst/>
          </a:prstGeom>
          <a:noFill/>
        </p:spPr>
        <p:txBody>
          <a:bodyPr wrap="square" rtlCol="0">
            <a:spAutoFit/>
          </a:bodyPr>
          <a:lstStyle/>
          <a:p>
            <a:pPr defTabSz="321457"/>
            <a:r>
              <a:rPr lang="en-GB" sz="1406" b="1">
                <a:solidFill>
                  <a:prstClr val="black"/>
                </a:solidFill>
                <a:latin typeface="Arial" panose="020B0604020202020204" pitchFamily="34" charset="0"/>
                <a:cs typeface="Arial" panose="020B0604020202020204" pitchFamily="34" charset="0"/>
              </a:rPr>
              <a:t>On-line learning</a:t>
            </a:r>
          </a:p>
          <a:p>
            <a:pPr defTabSz="321457"/>
            <a:endParaRPr lang="en-GB" sz="1406" b="1">
              <a:solidFill>
                <a:prstClr val="black"/>
              </a:solidFill>
              <a:latin typeface="Arial" panose="020B0604020202020204" pitchFamily="34" charset="0"/>
              <a:cs typeface="Arial" panose="020B0604020202020204" pitchFamily="34" charset="0"/>
            </a:endParaRP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Mainstream schools can access comprehensive training programmes and support from their local authorities.</a:t>
            </a:r>
          </a:p>
          <a:p>
            <a:pPr marL="241093" indent="-241093" defTabSz="321457">
              <a:buFont typeface="Arial" panose="020B0604020202020204" pitchFamily="34" charset="0"/>
              <a:buChar char="•"/>
            </a:pPr>
            <a:endParaRPr lang="en-GB" sz="1266">
              <a:solidFill>
                <a:prstClr val="black"/>
              </a:solidFill>
              <a:latin typeface="Arial" panose="020B0604020202020204" pitchFamily="34" charset="0"/>
              <a:ea typeface="Times New Roman" panose="02020603050405020304" pitchFamily="18" charset="0"/>
            </a:endParaRP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However - much of the recent focus on professional development has been in relation to supporting the understanding of changes to the ALN system. </a:t>
            </a:r>
          </a:p>
          <a:p>
            <a:pPr marL="241093" indent="-241093" defTabSz="321457">
              <a:buFont typeface="Arial" panose="020B0604020202020204" pitchFamily="34" charset="0"/>
              <a:buChar char="•"/>
            </a:pPr>
            <a:endParaRPr lang="en-GB" sz="1266">
              <a:solidFill>
                <a:prstClr val="black"/>
              </a:solidFill>
              <a:latin typeface="Arial" panose="020B0604020202020204" pitchFamily="34" charset="0"/>
              <a:ea typeface="Times New Roman" panose="02020603050405020304" pitchFamily="18" charset="0"/>
            </a:endParaRP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Professional learning and training for both local authority officers, trainee specialists and school staff was mostly through the medium of English.</a:t>
            </a:r>
          </a:p>
        </p:txBody>
      </p:sp>
      <p:sp>
        <p:nvSpPr>
          <p:cNvPr id="13" name="TextBox 12">
            <a:extLst>
              <a:ext uri="{FF2B5EF4-FFF2-40B4-BE49-F238E27FC236}">
                <a16:creationId xmlns:a16="http://schemas.microsoft.com/office/drawing/2014/main" id="{22B91C77-C0C3-F5B6-D137-F54307006A01}"/>
              </a:ext>
            </a:extLst>
          </p:cNvPr>
          <p:cNvSpPr txBox="1"/>
          <p:nvPr/>
        </p:nvSpPr>
        <p:spPr>
          <a:xfrm>
            <a:off x="236212" y="5277041"/>
            <a:ext cx="8383148" cy="481927"/>
          </a:xfrm>
          <a:prstGeom prst="rect">
            <a:avLst/>
          </a:prstGeom>
          <a:noFill/>
        </p:spPr>
        <p:txBody>
          <a:bodyPr wrap="square">
            <a:spAutoFit/>
          </a:bodyPr>
          <a:lstStyle/>
          <a:p>
            <a:pPr algn="ctr" defTabSz="321457"/>
            <a:r>
              <a:rPr lang="en-GB" sz="1266" b="1">
                <a:solidFill>
                  <a:srgbClr val="2A7AB0"/>
                </a:solidFill>
                <a:latin typeface="Arial" panose="020B0604020202020204" pitchFamily="34" charset="0"/>
                <a:ea typeface="Times New Roman" panose="02020603050405020304" pitchFamily="18" charset="0"/>
              </a:rPr>
              <a:t>Mae </a:t>
            </a:r>
            <a:r>
              <a:rPr lang="en-GB" sz="1266" b="1" err="1">
                <a:solidFill>
                  <a:srgbClr val="2A7AB0"/>
                </a:solidFill>
                <a:latin typeface="Arial" panose="020B0604020202020204" pitchFamily="34" charset="0"/>
                <a:ea typeface="Times New Roman" panose="02020603050405020304" pitchFamily="18" charset="0"/>
              </a:rPr>
              <a:t>gwella</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addysgeg</a:t>
            </a:r>
            <a:r>
              <a:rPr lang="en-GB" sz="1266" b="1">
                <a:solidFill>
                  <a:srgbClr val="2A7AB0"/>
                </a:solidFill>
                <a:latin typeface="Arial" panose="020B0604020202020204" pitchFamily="34" charset="0"/>
                <a:ea typeface="Times New Roman" panose="02020603050405020304" pitchFamily="18" charset="0"/>
              </a:rPr>
              <a:t> a </a:t>
            </a:r>
            <a:r>
              <a:rPr lang="en-GB" sz="1266" b="1" err="1">
                <a:solidFill>
                  <a:srgbClr val="2A7AB0"/>
                </a:solidFill>
                <a:latin typeface="Arial" panose="020B0604020202020204" pitchFamily="34" charset="0"/>
                <a:ea typeface="Times New Roman" panose="02020603050405020304" pitchFamily="18" charset="0"/>
              </a:rPr>
              <a:t>buddsoddi</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yn</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natblygiad</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sgiliau</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addysgu</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drwy</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ddysgu</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proffesiynol</a:t>
            </a:r>
            <a:r>
              <a:rPr lang="en-GB" sz="1266" b="1">
                <a:solidFill>
                  <a:srgbClr val="2A7AB0"/>
                </a:solidFill>
                <a:latin typeface="Arial" panose="020B0604020202020204" pitchFamily="34" charset="0"/>
                <a:ea typeface="Times New Roman" panose="02020603050405020304" pitchFamily="18" charset="0"/>
              </a:rPr>
              <a:t> o </a:t>
            </a:r>
            <a:r>
              <a:rPr lang="en-GB" sz="1266" b="1" err="1">
                <a:solidFill>
                  <a:srgbClr val="2A7AB0"/>
                </a:solidFill>
                <a:latin typeface="Arial" panose="020B0604020202020204" pitchFamily="34" charset="0"/>
                <a:ea typeface="Times New Roman" panose="02020603050405020304" pitchFamily="18" charset="0"/>
              </a:rPr>
              <a:t>ansawdd</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uchel</a:t>
            </a:r>
            <a:r>
              <a:rPr lang="en-GB" sz="1266" b="1">
                <a:solidFill>
                  <a:srgbClr val="2A7AB0"/>
                </a:solidFill>
                <a:latin typeface="Arial" panose="020B0604020202020204" pitchFamily="34" charset="0"/>
                <a:ea typeface="Times New Roman" panose="02020603050405020304" pitchFamily="18" charset="0"/>
              </a:rPr>
              <a:t>, o’r </a:t>
            </a:r>
            <a:r>
              <a:rPr lang="en-GB" sz="1266" b="1" err="1">
                <a:solidFill>
                  <a:srgbClr val="2A7AB0"/>
                </a:solidFill>
                <a:latin typeface="Arial" panose="020B0604020202020204" pitchFamily="34" charset="0"/>
                <a:ea typeface="Times New Roman" panose="02020603050405020304" pitchFamily="18" charset="0"/>
              </a:rPr>
              <a:t>pwysigrwydd</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mwyaf</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wrth</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ddiwallu</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anghenion</a:t>
            </a:r>
            <a:r>
              <a:rPr lang="en-GB" sz="1266" b="1">
                <a:solidFill>
                  <a:srgbClr val="2A7AB0"/>
                </a:solidFill>
                <a:latin typeface="Arial" panose="020B0604020202020204" pitchFamily="34" charset="0"/>
                <a:ea typeface="Times New Roman" panose="02020603050405020304" pitchFamily="18" charset="0"/>
              </a:rPr>
              <a:t> </a:t>
            </a:r>
            <a:r>
              <a:rPr lang="en-GB" sz="1266" b="1" err="1">
                <a:solidFill>
                  <a:srgbClr val="2A7AB0"/>
                </a:solidFill>
                <a:latin typeface="Arial" panose="020B0604020202020204" pitchFamily="34" charset="0"/>
                <a:ea typeface="Times New Roman" panose="02020603050405020304" pitchFamily="18" charset="0"/>
              </a:rPr>
              <a:t>disgyblion</a:t>
            </a:r>
            <a:r>
              <a:rPr lang="en-GB" sz="1266" b="1">
                <a:solidFill>
                  <a:srgbClr val="2A7AB0"/>
                </a:solidFill>
                <a:latin typeface="Arial" panose="020B0604020202020204" pitchFamily="34" charset="0"/>
                <a:ea typeface="Times New Roman" panose="02020603050405020304" pitchFamily="18" charset="0"/>
              </a:rPr>
              <a:t> ag ADY.</a:t>
            </a:r>
          </a:p>
        </p:txBody>
      </p:sp>
      <p:sp>
        <p:nvSpPr>
          <p:cNvPr id="15" name="TextBox 14">
            <a:extLst>
              <a:ext uri="{FF2B5EF4-FFF2-40B4-BE49-F238E27FC236}">
                <a16:creationId xmlns:a16="http://schemas.microsoft.com/office/drawing/2014/main" id="{354CC5E8-903B-E40D-5DF6-958A3C3097F7}"/>
              </a:ext>
            </a:extLst>
          </p:cNvPr>
          <p:cNvSpPr txBox="1"/>
          <p:nvPr/>
        </p:nvSpPr>
        <p:spPr>
          <a:xfrm>
            <a:off x="226544" y="5946807"/>
            <a:ext cx="8402483" cy="481927"/>
          </a:xfrm>
          <a:prstGeom prst="rect">
            <a:avLst/>
          </a:prstGeom>
          <a:noFill/>
        </p:spPr>
        <p:txBody>
          <a:bodyPr wrap="square">
            <a:spAutoFit/>
          </a:bodyPr>
          <a:lstStyle/>
          <a:p>
            <a:pPr algn="ctr" defTabSz="321457"/>
            <a:r>
              <a:rPr lang="en-GB" sz="1266" b="1">
                <a:solidFill>
                  <a:srgbClr val="2A7AB0"/>
                </a:solidFill>
                <a:latin typeface="Arial" panose="020B0604020202020204" pitchFamily="34" charset="0"/>
                <a:ea typeface="Times New Roman" panose="02020603050405020304" pitchFamily="18" charset="0"/>
              </a:rPr>
              <a:t>Improving pedagogy and investing in the development of teaching skills through high-quality professional learning, is of paramount importance in meeting the needs of pupils with ALN</a:t>
            </a:r>
          </a:p>
        </p:txBody>
      </p:sp>
      <p:sp>
        <p:nvSpPr>
          <p:cNvPr id="5" name="TextBox 4">
            <a:extLst>
              <a:ext uri="{FF2B5EF4-FFF2-40B4-BE49-F238E27FC236}">
                <a16:creationId xmlns:a16="http://schemas.microsoft.com/office/drawing/2014/main" id="{83BDD7E2-61CD-957D-4A22-A9C5E1D9EE2E}"/>
              </a:ext>
            </a:extLst>
          </p:cNvPr>
          <p:cNvSpPr txBox="1"/>
          <p:nvPr/>
        </p:nvSpPr>
        <p:spPr>
          <a:xfrm>
            <a:off x="596292" y="1661774"/>
            <a:ext cx="3896101" cy="3057375"/>
          </a:xfrm>
          <a:prstGeom prst="rect">
            <a:avLst/>
          </a:prstGeom>
          <a:noFill/>
        </p:spPr>
        <p:txBody>
          <a:bodyPr wrap="square" rtlCol="0">
            <a:spAutoFit/>
          </a:bodyPr>
          <a:lstStyle/>
          <a:p>
            <a:pPr defTabSz="321457"/>
            <a:r>
              <a:rPr lang="en-GB" sz="1406" b="1" err="1">
                <a:solidFill>
                  <a:prstClr val="black"/>
                </a:solidFill>
                <a:latin typeface="Arial" panose="020B0604020202020204" pitchFamily="34" charset="0"/>
                <a:cs typeface="Arial" panose="020B0604020202020204" pitchFamily="34" charset="0"/>
              </a:rPr>
              <a:t>Dysgu</a:t>
            </a:r>
            <a:r>
              <a:rPr lang="en-GB" sz="1406" b="1">
                <a:solidFill>
                  <a:prstClr val="black"/>
                </a:solidFill>
                <a:latin typeface="Arial" panose="020B0604020202020204" pitchFamily="34" charset="0"/>
                <a:cs typeface="Arial" panose="020B0604020202020204" pitchFamily="34" charset="0"/>
              </a:rPr>
              <a:t> </a:t>
            </a:r>
            <a:r>
              <a:rPr lang="en-GB" sz="1406" b="1" err="1">
                <a:solidFill>
                  <a:prstClr val="black"/>
                </a:solidFill>
                <a:latin typeface="Arial" panose="020B0604020202020204" pitchFamily="34" charset="0"/>
                <a:cs typeface="Arial" panose="020B0604020202020204" pitchFamily="34" charset="0"/>
              </a:rPr>
              <a:t>ar-lein</a:t>
            </a:r>
            <a:endParaRPr lang="en-GB" sz="1406" b="1">
              <a:solidFill>
                <a:prstClr val="black"/>
              </a:solidFill>
              <a:latin typeface="Arial" panose="020B0604020202020204" pitchFamily="34" charset="0"/>
              <a:cs typeface="Arial" panose="020B0604020202020204" pitchFamily="34" charset="0"/>
            </a:endParaRPr>
          </a:p>
          <a:p>
            <a:pPr defTabSz="321457"/>
            <a:endParaRPr lang="en-GB" sz="1406" b="1">
              <a:solidFill>
                <a:prstClr val="black"/>
              </a:solidFill>
              <a:latin typeface="Arial" panose="020B0604020202020204" pitchFamily="34" charset="0"/>
              <a:cs typeface="Arial" panose="020B0604020202020204" pitchFamily="34" charset="0"/>
            </a:endParaRP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Gall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prif</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ffrwd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elwa</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raglenni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hyfforddiant</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chymorth</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cynhwysfawr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gan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p>
          <a:p>
            <a:pPr defTabSz="321457"/>
            <a:endParaRPr lang="en-GB" sz="1266">
              <a:solidFill>
                <a:prstClr val="black"/>
              </a:solidFill>
              <a:latin typeface="Arial" panose="020B0604020202020204" pitchFamily="34" charset="0"/>
              <a:ea typeface="Times New Roman" panose="02020603050405020304" pitchFamily="18" charset="0"/>
            </a:endParaRP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a:t>
            </a:r>
            <a:r>
              <a:rPr lang="en-GB" sz="1266" err="1">
                <a:solidFill>
                  <a:prstClr val="black"/>
                </a:solidFill>
                <a:latin typeface="Arial" panose="020B0604020202020204" pitchFamily="34" charset="0"/>
                <a:ea typeface="Times New Roman" panose="02020603050405020304" pitchFamily="18" charset="0"/>
              </a:rPr>
              <a:t>Fodd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bynnag</a:t>
            </a:r>
            <a:r>
              <a:rPr lang="en-GB" sz="1266">
                <a:solidFill>
                  <a:prstClr val="black"/>
                </a:solidFill>
                <a:latin typeface="Arial" panose="020B0604020202020204" pitchFamily="34" charset="0"/>
                <a:ea typeface="Times New Roman" panose="02020603050405020304" pitchFamily="18" charset="0"/>
              </a:rPr>
              <a:t> – </a:t>
            </a:r>
            <a:r>
              <a:rPr lang="en-GB" sz="1266" err="1">
                <a:solidFill>
                  <a:prstClr val="black"/>
                </a:solidFill>
                <a:latin typeface="Arial" panose="020B0604020202020204" pitchFamily="34" charset="0"/>
                <a:ea typeface="Times New Roman" panose="02020603050405020304" pitchFamily="18" charset="0"/>
              </a:rPr>
              <a:t>mae</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llawer</a:t>
            </a:r>
            <a:r>
              <a:rPr lang="en-GB" sz="1266">
                <a:solidFill>
                  <a:prstClr val="black"/>
                </a:solidFill>
                <a:latin typeface="Arial" panose="020B0604020202020204" pitchFamily="34" charset="0"/>
                <a:ea typeface="Times New Roman" panose="02020603050405020304" pitchFamily="18" charset="0"/>
              </a:rPr>
              <a:t> o’r </a:t>
            </a:r>
            <a:r>
              <a:rPr lang="en-GB" sz="1266" err="1">
                <a:solidFill>
                  <a:prstClr val="black"/>
                </a:solidFill>
                <a:latin typeface="Arial" panose="020B0604020202020204" pitchFamily="34" charset="0"/>
                <a:ea typeface="Times New Roman" panose="02020603050405020304" pitchFamily="18" charset="0"/>
              </a:rPr>
              <a:t>ffocws</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diweddar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ddatblygiad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proffesiynol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bod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gysylltiedig</a:t>
            </a:r>
            <a:r>
              <a:rPr lang="en-GB" sz="1266">
                <a:solidFill>
                  <a:prstClr val="black"/>
                </a:solidFill>
                <a:latin typeface="Arial" panose="020B0604020202020204" pitchFamily="34" charset="0"/>
                <a:ea typeface="Times New Roman" panose="02020603050405020304" pitchFamily="18" charset="0"/>
              </a:rPr>
              <a:t> â </a:t>
            </a:r>
            <a:r>
              <a:rPr lang="en-GB" sz="1266" err="1">
                <a:solidFill>
                  <a:prstClr val="black"/>
                </a:solidFill>
                <a:latin typeface="Arial" panose="020B0604020202020204" pitchFamily="34" charset="0"/>
                <a:ea typeface="Times New Roman" panose="02020603050405020304" pitchFamily="18" charset="0"/>
              </a:rPr>
              <a:t>chefnogi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dealltwriaeth</a:t>
            </a:r>
            <a:r>
              <a:rPr lang="en-GB" sz="1266">
                <a:solidFill>
                  <a:prstClr val="black"/>
                </a:solidFill>
                <a:latin typeface="Arial" panose="020B0604020202020204" pitchFamily="34" charset="0"/>
                <a:ea typeface="Times New Roman" panose="02020603050405020304" pitchFamily="18" charset="0"/>
              </a:rPr>
              <a:t> o </a:t>
            </a:r>
            <a:r>
              <a:rPr lang="en-GB" sz="1266" err="1">
                <a:solidFill>
                  <a:prstClr val="black"/>
                </a:solidFill>
                <a:latin typeface="Arial" panose="020B0604020202020204" pitchFamily="34" charset="0"/>
                <a:ea typeface="Times New Roman" panose="02020603050405020304" pitchFamily="18" charset="0"/>
              </a:rPr>
              <a:t>newidiadau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i’r</a:t>
            </a:r>
            <a:r>
              <a:rPr lang="en-GB" sz="1266">
                <a:solidFill>
                  <a:prstClr val="black"/>
                </a:solidFill>
                <a:latin typeface="Arial" panose="020B0604020202020204" pitchFamily="34" charset="0"/>
                <a:ea typeface="Times New Roman" panose="02020603050405020304" pitchFamily="18" charset="0"/>
              </a:rPr>
              <a:t> system ADY. </a:t>
            </a:r>
          </a:p>
          <a:p>
            <a:pPr defTabSz="321457"/>
            <a:endParaRPr lang="en-GB" sz="1266">
              <a:solidFill>
                <a:prstClr val="black"/>
              </a:solidFill>
              <a:latin typeface="Arial" panose="020B0604020202020204" pitchFamily="34" charset="0"/>
              <a:ea typeface="Times New Roman" panose="02020603050405020304" pitchFamily="18" charset="0"/>
            </a:endParaRP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rPr>
              <a:t>Roedd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dysgu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proffesiynol</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hyfforddiant</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gyfer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swyddogion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arbenigwyr</a:t>
            </a:r>
            <a:r>
              <a:rPr lang="en-GB" sz="1266">
                <a:solidFill>
                  <a:prstClr val="black"/>
                </a:solidFill>
                <a:latin typeface="Arial" panose="020B0604020202020204" pitchFamily="34" charset="0"/>
                <a:ea typeface="Times New Roman" panose="02020603050405020304" pitchFamily="18" charset="0"/>
              </a:rPr>
              <a:t> dan </a:t>
            </a:r>
            <a:r>
              <a:rPr lang="en-GB" sz="1266" err="1">
                <a:solidFill>
                  <a:prstClr val="black"/>
                </a:solidFill>
                <a:latin typeface="Arial" panose="020B0604020202020204" pitchFamily="34" charset="0"/>
                <a:ea typeface="Times New Roman" panose="02020603050405020304" pitchFamily="18" charset="0"/>
              </a:rPr>
              <a:t>hyfforddiant</a:t>
            </a:r>
            <a:r>
              <a:rPr lang="en-GB" sz="1266">
                <a:solidFill>
                  <a:prstClr val="black"/>
                </a:solidFill>
                <a:latin typeface="Arial" panose="020B0604020202020204" pitchFamily="34" charset="0"/>
                <a:ea typeface="Times New Roman" panose="02020603050405020304" pitchFamily="18" charset="0"/>
              </a:rPr>
              <a:t> a staff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trwy</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gyfrwng</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Saesneg</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bennaf</a:t>
            </a:r>
            <a:r>
              <a:rPr lang="en-GB" sz="1266">
                <a:solidFill>
                  <a:prstClr val="black"/>
                </a:solidFill>
                <a:latin typeface="Arial" panose="020B0604020202020204" pitchFamily="34" charset="0"/>
                <a:ea typeface="Times New Roman" panose="02020603050405020304" pitchFamily="18" charset="0"/>
              </a:rPr>
              <a:t>.</a:t>
            </a:r>
          </a:p>
        </p:txBody>
      </p:sp>
    </p:spTree>
    <p:extLst>
      <p:ext uri="{BB962C8B-B14F-4D97-AF65-F5344CB8AC3E}">
        <p14:creationId xmlns:p14="http://schemas.microsoft.com/office/powerpoint/2010/main" val="53705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346249"/>
          </a:xfrm>
          <a:prstGeom prst="rect">
            <a:avLst/>
          </a:prstGeom>
        </p:spPr>
        <p:txBody>
          <a:bodyPr vert="horz" wrap="square" lIns="0" tIns="0" rIns="0" bIns="0" rtlCol="0">
            <a:spAutoFit/>
          </a:bodyPr>
          <a:lstStyle/>
          <a:p>
            <a:pPr>
              <a:spcAft>
                <a:spcPts val="844"/>
              </a:spcAft>
            </a:pPr>
            <a:r>
              <a:rPr lang="en-GB" sz="2250" b="1">
                <a:solidFill>
                  <a:srgbClr val="2A7AB0"/>
                </a:solidFill>
                <a:latin typeface="Arial" panose="020B0604020202020204" pitchFamily="34" charset="0"/>
                <a:ea typeface="Times New Roman" panose="02020603050405020304" pitchFamily="18" charset="0"/>
              </a:rPr>
              <a:t>Effective Practice / </a:t>
            </a:r>
            <a:r>
              <a:rPr lang="en-GB" sz="2250" b="1" err="1">
                <a:solidFill>
                  <a:srgbClr val="2A7AB0"/>
                </a:solidFill>
                <a:latin typeface="Arial" panose="020B0604020202020204" pitchFamily="34" charset="0"/>
                <a:ea typeface="Times New Roman" panose="02020603050405020304" pitchFamily="18" charset="0"/>
              </a:rPr>
              <a:t>Arfer</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Effeithiol</a:t>
            </a:r>
            <a:endParaRPr lang="en-GB" sz="2250" b="1">
              <a:solidFill>
                <a:srgbClr val="2A7AB0"/>
              </a:solidFill>
              <a:latin typeface="Arial" panose="020B0604020202020204" pitchFamily="34" charset="0"/>
              <a:ea typeface="Times New Roman" panose="02020603050405020304" pitchFamily="18" charset="0"/>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824075" y="1706511"/>
            <a:ext cx="3830141" cy="3803862"/>
          </a:xfrm>
          <a:prstGeom prst="rect">
            <a:avLst/>
          </a:prstGeom>
          <a:noFill/>
          <a:ln>
            <a:solidFill>
              <a:schemeClr val="accent1"/>
            </a:solidFill>
          </a:ln>
        </p:spPr>
        <p:txBody>
          <a:bodyPr wrap="square" rtlCol="0">
            <a:spAutoFit/>
          </a:bodyPr>
          <a:lstStyle/>
          <a:p>
            <a:pPr defTabSz="321457">
              <a:spcAft>
                <a:spcPts val="844"/>
              </a:spcAft>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Many features of effective practice including: </a:t>
            </a:r>
          </a:p>
          <a:p>
            <a:pPr marL="522368" lvl="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the clarity, consistency and timeliness of advice, support and guidance provided by local authorities and regional transformation leads </a:t>
            </a:r>
          </a:p>
          <a:p>
            <a:pPr marL="321457" lvl="1" defTabSz="321457"/>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522368" lvl="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the development of cluster working</a:t>
            </a:r>
          </a:p>
          <a:p>
            <a:pPr marL="321457" lvl="1" defTabSz="321457"/>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522368" lvl="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the role of person centred practice [PCP] and IDP champions</a:t>
            </a:r>
          </a:p>
          <a:p>
            <a:pPr marL="321457" lvl="1" defTabSz="321457"/>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522368" lvl="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the commitment and dedication of local authority officers and school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ALNCos</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defTabSz="321457"/>
            <a:endParaRPr lang="en-GB" sz="1266">
              <a:solidFill>
                <a:prstClr val="black"/>
              </a:solidFill>
              <a:latin typeface="Times New Roman" panose="02020603050405020304" pitchFamily="18" charset="0"/>
              <a:ea typeface="Times New Roman" panose="02020603050405020304" pitchFamily="18" charset="0"/>
            </a:endParaRPr>
          </a:p>
          <a:p>
            <a:pPr defTabSz="321457"/>
            <a:r>
              <a:rPr lang="en-GB" sz="1266">
                <a:solidFill>
                  <a:prstClr val="black"/>
                </a:solidFill>
                <a:latin typeface="Arial" panose="020B0604020202020204" pitchFamily="34" charset="0"/>
                <a:ea typeface="Calibri" panose="020F0502020204030204" pitchFamily="34" charset="0"/>
              </a:rPr>
              <a:t>Some of the effective practices identified in our report, for example cluster </a:t>
            </a:r>
            <a:r>
              <a:rPr lang="en-GB" sz="1266" err="1">
                <a:solidFill>
                  <a:prstClr val="black"/>
                </a:solidFill>
                <a:latin typeface="Arial" panose="020B0604020202020204" pitchFamily="34" charset="0"/>
                <a:ea typeface="Calibri" panose="020F0502020204030204" pitchFamily="34" charset="0"/>
              </a:rPr>
              <a:t>ALNCos</a:t>
            </a:r>
            <a:r>
              <a:rPr lang="en-GB" sz="1266">
                <a:solidFill>
                  <a:prstClr val="black"/>
                </a:solidFill>
                <a:latin typeface="Arial" panose="020B0604020202020204" pitchFamily="34" charset="0"/>
                <a:ea typeface="Calibri" panose="020F0502020204030204" pitchFamily="34" charset="0"/>
              </a:rPr>
              <a:t>, PCP/IDP champions and professional learning opportunities, were funded through the ALN transformation grant.</a:t>
            </a:r>
            <a:endParaRPr lang="en-GB" sz="1266">
              <a:solidFill>
                <a:prstClr val="black"/>
              </a:solidFill>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5E6055F9-1ED9-D9AC-9A5F-AB436007E59A}"/>
              </a:ext>
            </a:extLst>
          </p:cNvPr>
          <p:cNvSpPr txBox="1"/>
          <p:nvPr/>
        </p:nvSpPr>
        <p:spPr>
          <a:xfrm>
            <a:off x="443535" y="1706510"/>
            <a:ext cx="3955644" cy="3824637"/>
          </a:xfrm>
          <a:prstGeom prst="rect">
            <a:avLst/>
          </a:prstGeom>
          <a:noFill/>
          <a:ln>
            <a:solidFill>
              <a:schemeClr val="accent1"/>
            </a:solidFill>
          </a:ln>
        </p:spPr>
        <p:txBody>
          <a:bodyPr wrap="square" rtlCol="0">
            <a:spAutoFit/>
          </a:bodyPr>
          <a:lstStyle/>
          <a:p>
            <a:pPr defTabSz="321457">
              <a:spcAft>
                <a:spcPts val="844"/>
              </a:spcAft>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Mae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llawer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o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nodweddion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o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arfer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effeithiol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gynnwys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522368" lvl="1" indent="-200911" defTabSz="321457">
              <a:spcAft>
                <a:spcPts val="844"/>
              </a:spcAft>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eglurder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cysondeb</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amseroldeb</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cyngor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cefnogaeth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arweiniad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ddarperir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awdurdodau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lleol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arweinwyr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trawsnewid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rhanbarthol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522368" lvl="1" indent="-200911" defTabSz="321457">
              <a:spcAft>
                <a:spcPts val="844"/>
              </a:spcAft>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datblygu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gwaith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clwstwr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522368" lvl="1" indent="-200911" defTabSz="321457">
              <a:spcAft>
                <a:spcPts val="844"/>
              </a:spcAft>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rôl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arferion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canolbwyntio</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unigolyn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(ACU)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hyrwyddwyr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CDU</a:t>
            </a:r>
          </a:p>
          <a:p>
            <a:pPr marL="522368" lvl="1" indent="-200911" defTabSz="321457">
              <a:spcAft>
                <a:spcPts val="844"/>
              </a:spcAft>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ymrwymiad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ymroddiad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swyddogion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awdurdodau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lleol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ALNCos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ysgolion</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defTabSz="321457">
              <a:spcAft>
                <a:spcPts val="844"/>
              </a:spcAft>
            </a:pP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defTabSz="321457">
              <a:spcAft>
                <a:spcPts val="844"/>
              </a:spcAft>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Ariannwyd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rhai</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o'r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arferion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effeithiol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nodwyd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ein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hadroddiad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er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enghraifft</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clwstwr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ALNCos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hyrwyddwyr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ACU/CDU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chyfleoedd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dysgu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proffesiynol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trwy'r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grant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trawsnewid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ADY.</a:t>
            </a:r>
          </a:p>
        </p:txBody>
      </p:sp>
    </p:spTree>
    <p:extLst>
      <p:ext uri="{BB962C8B-B14F-4D97-AF65-F5344CB8AC3E}">
        <p14:creationId xmlns:p14="http://schemas.microsoft.com/office/powerpoint/2010/main" val="8027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17317" y="1165337"/>
            <a:ext cx="8402484" cy="259623"/>
          </a:xfrm>
          <a:prstGeom prst="rect">
            <a:avLst/>
          </a:prstGeom>
        </p:spPr>
        <p:txBody>
          <a:bodyPr vert="horz" wrap="square" lIns="0" tIns="0" rIns="0" bIns="0" rtlCol="0">
            <a:spAutoFit/>
          </a:bodyPr>
          <a:lstStyle/>
          <a:p>
            <a:pPr>
              <a:spcAft>
                <a:spcPts val="844"/>
              </a:spcAft>
            </a:pPr>
            <a:r>
              <a:rPr lang="en-GB" sz="1687" b="1" err="1">
                <a:solidFill>
                  <a:srgbClr val="2A7AB0"/>
                </a:solidFill>
                <a:latin typeface="Arial" panose="020B0604020202020204" pitchFamily="34" charset="0"/>
                <a:ea typeface="Times New Roman" panose="02020603050405020304" pitchFamily="18" charset="0"/>
              </a:rPr>
              <a:t>Negeseuon</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allweddol</a:t>
            </a:r>
            <a:r>
              <a:rPr lang="en-GB" sz="1687" b="1">
                <a:solidFill>
                  <a:srgbClr val="2A7AB0"/>
                </a:solidFill>
                <a:latin typeface="Arial" panose="020B0604020202020204" pitchFamily="34" charset="0"/>
                <a:ea typeface="Times New Roman" panose="02020603050405020304" pitchFamily="18" charset="0"/>
              </a:rPr>
              <a:t> i </a:t>
            </a:r>
            <a:r>
              <a:rPr lang="en-GB" sz="1687" b="1" err="1">
                <a:solidFill>
                  <a:srgbClr val="2A7AB0"/>
                </a:solidFill>
                <a:latin typeface="Arial" panose="020B0604020202020204" pitchFamily="34" charset="0"/>
                <a:ea typeface="Times New Roman" panose="02020603050405020304" pitchFamily="18" charset="0"/>
              </a:rPr>
              <a:t>awdurdodau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addysg</a:t>
            </a:r>
            <a:r>
              <a:rPr lang="en-GB" sz="1687" b="1">
                <a:solidFill>
                  <a:srgbClr val="2A7AB0"/>
                </a:solidFill>
                <a:latin typeface="Arial" panose="020B0604020202020204" pitchFamily="34" charset="0"/>
                <a:ea typeface="Times New Roman" panose="02020603050405020304" pitchFamily="18" charset="0"/>
              </a:rPr>
              <a:t> / Key messages for local authorities</a:t>
            </a: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317317" y="1645883"/>
            <a:ext cx="4121635" cy="4593565"/>
          </a:xfrm>
          <a:prstGeom prst="rect">
            <a:avLst/>
          </a:prstGeom>
          <a:noFill/>
          <a:ln>
            <a:solidFill>
              <a:schemeClr val="accent1"/>
            </a:solidFill>
          </a:ln>
        </p:spPr>
        <p:txBody>
          <a:bodyPr wrap="square" rtlCol="0">
            <a:spAutoFit/>
          </a:bodyPr>
          <a:lstStyle/>
          <a:p>
            <a:pPr defTabSz="321457"/>
            <a:r>
              <a:rPr lang="en-GB" sz="1125" b="1" err="1">
                <a:solidFill>
                  <a:prstClr val="black"/>
                </a:solidFill>
                <a:latin typeface="Arial" panose="020B0604020202020204" pitchFamily="34" charset="0"/>
                <a:cs typeface="Arial" panose="020B0604020202020204" pitchFamily="34" charset="0"/>
              </a:rPr>
              <a:t>Diffiniadau</a:t>
            </a:r>
            <a:endParaRPr lang="en-GB" sz="1125" b="1">
              <a:solidFill>
                <a:prstClr val="black"/>
              </a:solidFill>
              <a:latin typeface="Arial" panose="020B0604020202020204" pitchFamily="34" charset="0"/>
              <a:cs typeface="Arial" panose="020B0604020202020204" pitchFamily="34" charset="0"/>
            </a:endParaRPr>
          </a:p>
          <a:p>
            <a:pPr defTabSz="321457"/>
            <a:endParaRPr lang="en-GB" sz="1125" b="1">
              <a:solidFill>
                <a:prstClr val="black"/>
              </a:solidFill>
              <a:latin typeface="Arial" panose="020B0604020202020204" pitchFamily="34" charset="0"/>
              <a:cs typeface="Arial" panose="020B0604020202020204" pitchFamily="34" charset="0"/>
            </a:endParaRPr>
          </a:p>
          <a:p>
            <a:pPr marL="200911" indent="-200911" defTabSz="321457">
              <a:buFont typeface="Arial" panose="020B0604020202020204" pitchFamily="34" charset="0"/>
              <a:buChar char="•"/>
            </a:pPr>
            <a:r>
              <a:rPr lang="en-GB" sz="1125" err="1">
                <a:solidFill>
                  <a:prstClr val="black"/>
                </a:solidFill>
                <a:latin typeface="Arial" panose="020B0604020202020204" pitchFamily="34" charset="0"/>
                <a:cs typeface="Arial" panose="020B0604020202020204" pitchFamily="34" charset="0"/>
              </a:rPr>
              <a:t>Cynghorodd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nifer</a:t>
            </a:r>
            <a:r>
              <a:rPr lang="en-GB" sz="1125">
                <a:solidFill>
                  <a:prstClr val="black"/>
                </a:solidFill>
                <a:latin typeface="Arial" panose="020B0604020202020204" pitchFamily="34" charset="0"/>
                <a:cs typeface="Arial" panose="020B0604020202020204" pitchFamily="34" charset="0"/>
              </a:rPr>
              <a:t> o </a:t>
            </a:r>
            <a:r>
              <a:rPr lang="en-GB" sz="1125" err="1">
                <a:solidFill>
                  <a:prstClr val="black"/>
                </a:solidFill>
                <a:latin typeface="Arial" panose="020B0604020202020204" pitchFamily="34" charset="0"/>
                <a:cs typeface="Arial" panose="020B0604020202020204" pitchFamily="34" charset="0"/>
              </a:rPr>
              <a:t>ysgolion</a:t>
            </a:r>
            <a:r>
              <a:rPr lang="en-GB" sz="1125">
                <a:solidFill>
                  <a:prstClr val="black"/>
                </a:solidFill>
                <a:latin typeface="Arial" panose="020B0604020202020204" pitchFamily="34" charset="0"/>
                <a:cs typeface="Arial" panose="020B0604020202020204" pitchFamily="34" charset="0"/>
              </a:rPr>
              <a:t>:</a:t>
            </a:r>
          </a:p>
          <a:p>
            <a:pPr marL="522368" lvl="1" indent="-200911" defTabSz="321457">
              <a:buFont typeface="Arial" panose="020B0604020202020204" pitchFamily="34" charset="0"/>
              <a:buChar char="•"/>
            </a:pPr>
            <a:r>
              <a:rPr lang="en-GB" sz="1125" err="1">
                <a:solidFill>
                  <a:prstClr val="black"/>
                </a:solidFill>
                <a:latin typeface="Arial" panose="020B0604020202020204" pitchFamily="34" charset="0"/>
                <a:cs typeface="Arial" panose="020B0604020202020204" pitchFamily="34" charset="0"/>
              </a:rPr>
              <a:t>nad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oedd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eu</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hawdurdod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lleol</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wedi</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rhoi</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cyngor</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digon</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clir</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ar</a:t>
            </a:r>
            <a:r>
              <a:rPr lang="en-GB" sz="1125">
                <a:solidFill>
                  <a:prstClr val="black"/>
                </a:solidFill>
                <a:latin typeface="Arial" panose="020B0604020202020204" pitchFamily="34" charset="0"/>
                <a:cs typeface="Arial" panose="020B0604020202020204" pitchFamily="34" charset="0"/>
              </a:rPr>
              <a:t> y </a:t>
            </a:r>
            <a:r>
              <a:rPr lang="en-GB" sz="1125" err="1">
                <a:solidFill>
                  <a:prstClr val="black"/>
                </a:solidFill>
                <a:latin typeface="Arial" panose="020B0604020202020204" pitchFamily="34" charset="0"/>
                <a:cs typeface="Arial" panose="020B0604020202020204" pitchFamily="34" charset="0"/>
              </a:rPr>
              <a:t>diffiniadau</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cyfreithiol</a:t>
            </a:r>
            <a:r>
              <a:rPr lang="en-GB" sz="1125">
                <a:solidFill>
                  <a:prstClr val="black"/>
                </a:solidFill>
                <a:latin typeface="Arial" panose="020B0604020202020204" pitchFamily="34" charset="0"/>
                <a:cs typeface="Arial" panose="020B0604020202020204" pitchFamily="34" charset="0"/>
              </a:rPr>
              <a:t>, a bod y </a:t>
            </a:r>
            <a:r>
              <a:rPr lang="en-GB" sz="1125" err="1">
                <a:solidFill>
                  <a:prstClr val="black"/>
                </a:solidFill>
                <a:latin typeface="Arial" panose="020B0604020202020204" pitchFamily="34" charset="0"/>
                <a:cs typeface="Arial" panose="020B0604020202020204" pitchFamily="34" charset="0"/>
              </a:rPr>
              <a:t>canllawiau</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hynny</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wedi'u</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cyfyngu</a:t>
            </a:r>
            <a:endParaRPr lang="en-GB" sz="1125">
              <a:solidFill>
                <a:prstClr val="black"/>
              </a:solidFill>
              <a:latin typeface="Arial" panose="020B0604020202020204" pitchFamily="34" charset="0"/>
              <a:cs typeface="Arial" panose="020B0604020202020204" pitchFamily="34" charset="0"/>
            </a:endParaRPr>
          </a:p>
          <a:p>
            <a:pPr marL="522368" lvl="1" indent="-200911" defTabSz="321457">
              <a:buFont typeface="Arial" panose="020B0604020202020204" pitchFamily="34" charset="0"/>
              <a:buChar char="•"/>
            </a:pPr>
            <a:r>
              <a:rPr lang="en-GB" sz="1125" err="1">
                <a:solidFill>
                  <a:prstClr val="black"/>
                </a:solidFill>
                <a:latin typeface="Arial" panose="020B0604020202020204" pitchFamily="34" charset="0"/>
                <a:cs typeface="Arial" panose="020B0604020202020204" pitchFamily="34" charset="0"/>
              </a:rPr>
              <a:t>nad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yw'r</a:t>
            </a:r>
            <a:r>
              <a:rPr lang="en-GB" sz="1125">
                <a:solidFill>
                  <a:prstClr val="black"/>
                </a:solidFill>
                <a:latin typeface="Arial" panose="020B0604020202020204" pitchFamily="34" charset="0"/>
                <a:cs typeface="Arial" panose="020B0604020202020204" pitchFamily="34" charset="0"/>
              </a:rPr>
              <a:t> cod ADY </a:t>
            </a:r>
            <a:r>
              <a:rPr lang="en-GB" sz="1125" err="1">
                <a:solidFill>
                  <a:prstClr val="black"/>
                </a:solidFill>
                <a:latin typeface="Arial" panose="020B0604020202020204" pitchFamily="34" charset="0"/>
                <a:cs typeface="Arial" panose="020B0604020202020204" pitchFamily="34" charset="0"/>
              </a:rPr>
              <a:t>yn</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rhoi</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arweiniad</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digon</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clir</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ymarferol</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ar</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sut</a:t>
            </a:r>
            <a:r>
              <a:rPr lang="en-GB" sz="1125">
                <a:solidFill>
                  <a:prstClr val="black"/>
                </a:solidFill>
                <a:latin typeface="Arial" panose="020B0604020202020204" pitchFamily="34" charset="0"/>
                <a:cs typeface="Arial" panose="020B0604020202020204" pitchFamily="34" charset="0"/>
              </a:rPr>
              <a:t> i </a:t>
            </a:r>
            <a:r>
              <a:rPr lang="en-GB" sz="1125" err="1">
                <a:solidFill>
                  <a:prstClr val="black"/>
                </a:solidFill>
                <a:latin typeface="Arial" panose="020B0604020202020204" pitchFamily="34" charset="0"/>
                <a:cs typeface="Arial" panose="020B0604020202020204" pitchFamily="34" charset="0"/>
              </a:rPr>
              <a:t>gymhwyso'r</a:t>
            </a:r>
            <a:r>
              <a:rPr lang="en-GB" sz="1125">
                <a:solidFill>
                  <a:prstClr val="black"/>
                </a:solidFill>
                <a:latin typeface="Arial" panose="020B0604020202020204" pitchFamily="34" charset="0"/>
                <a:cs typeface="Arial" panose="020B0604020202020204" pitchFamily="34" charset="0"/>
              </a:rPr>
              <a:t> </a:t>
            </a:r>
            <a:r>
              <a:rPr lang="en-GB" sz="1125" err="1">
                <a:solidFill>
                  <a:prstClr val="black"/>
                </a:solidFill>
                <a:latin typeface="Arial" panose="020B0604020202020204" pitchFamily="34" charset="0"/>
                <a:cs typeface="Arial" panose="020B0604020202020204" pitchFamily="34" charset="0"/>
              </a:rPr>
              <a:t>diffiniadau</a:t>
            </a:r>
            <a:endParaRPr lang="en-GB" sz="1125">
              <a:solidFill>
                <a:prstClr val="black"/>
              </a:solidFill>
              <a:latin typeface="Arial" panose="020B0604020202020204" pitchFamily="34" charset="0"/>
              <a:cs typeface="Arial" panose="020B0604020202020204" pitchFamily="34" charset="0"/>
            </a:endParaRPr>
          </a:p>
          <a:p>
            <a:pPr defTabSz="321457"/>
            <a:endParaRPr lang="en-GB" sz="1125" b="1">
              <a:solidFill>
                <a:prstClr val="black"/>
              </a:solidFill>
              <a:latin typeface="Arial" panose="020B0604020202020204" pitchFamily="34" charset="0"/>
              <a:cs typeface="Arial" panose="020B0604020202020204" pitchFamily="34" charset="0"/>
            </a:endParaRPr>
          </a:p>
          <a:p>
            <a:pPr marL="562550" lvl="1" indent="-241093" defTabSz="321457">
              <a:buFont typeface="Arial" panose="020B0604020202020204" pitchFamily="34" charset="0"/>
              <a:buChar char="•"/>
            </a:pPr>
            <a:endParaRPr lang="en-GB" sz="1125">
              <a:solidFill>
                <a:prstClr val="black"/>
              </a:solidFill>
              <a:latin typeface="Arial" panose="020B0604020202020204" pitchFamily="34" charset="0"/>
              <a:ea typeface="Times New Roman" panose="02020603050405020304" pitchFamily="18" charset="0"/>
            </a:endParaRPr>
          </a:p>
          <a:p>
            <a:pPr defTabSz="321457"/>
            <a:r>
              <a:rPr lang="en-GB" sz="1125" b="1" err="1">
                <a:solidFill>
                  <a:prstClr val="black"/>
                </a:solidFill>
                <a:latin typeface="Arial" panose="020B0604020202020204" pitchFamily="34" charset="0"/>
                <a:ea typeface="Times New Roman" panose="02020603050405020304" pitchFamily="18" charset="0"/>
              </a:rPr>
              <a:t>Llwyth</a:t>
            </a:r>
            <a:r>
              <a:rPr lang="en-GB" sz="1125" b="1">
                <a:solidFill>
                  <a:prstClr val="black"/>
                </a:solidFill>
                <a:latin typeface="Arial" panose="020B0604020202020204" pitchFamily="34" charset="0"/>
                <a:ea typeface="Times New Roman" panose="02020603050405020304" pitchFamily="18" charset="0"/>
              </a:rPr>
              <a:t> Gwaith</a:t>
            </a:r>
          </a:p>
          <a:p>
            <a:pPr defTabSz="321457"/>
            <a:endParaRPr lang="en-GB" sz="1125">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125" err="1">
                <a:solidFill>
                  <a:prstClr val="black"/>
                </a:solidFill>
                <a:latin typeface="Arial" panose="020B0604020202020204" pitchFamily="34" charset="0"/>
                <a:ea typeface="Times New Roman" panose="02020603050405020304" pitchFamily="18" charset="0"/>
              </a:rPr>
              <a:t>Dwy</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fframwaith</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deddfwriaethol</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gwahanol</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ar</a:t>
            </a:r>
            <a:r>
              <a:rPr lang="en-GB" sz="1125">
                <a:solidFill>
                  <a:prstClr val="black"/>
                </a:solidFill>
                <a:latin typeface="Arial" panose="020B0604020202020204" pitchFamily="34" charset="0"/>
                <a:ea typeface="Times New Roman" panose="02020603050405020304" pitchFamily="18" charset="0"/>
              </a:rPr>
              <a:t> yr un </a:t>
            </a:r>
            <a:r>
              <a:rPr lang="en-GB" sz="1125" err="1">
                <a:solidFill>
                  <a:prstClr val="black"/>
                </a:solidFill>
                <a:latin typeface="Arial" panose="020B0604020202020204" pitchFamily="34" charset="0"/>
                <a:ea typeface="Times New Roman" panose="02020603050405020304" pitchFamily="18" charset="0"/>
              </a:rPr>
              <a:t>pryd</a:t>
            </a:r>
            <a:r>
              <a:rPr lang="en-GB" sz="1125">
                <a:solidFill>
                  <a:prstClr val="black"/>
                </a:solidFill>
                <a:latin typeface="Arial" panose="020B0604020202020204" pitchFamily="34" charset="0"/>
                <a:ea typeface="Times New Roman" panose="02020603050405020304" pitchFamily="18" charset="0"/>
              </a:rPr>
              <a:t> = </a:t>
            </a:r>
            <a:r>
              <a:rPr lang="en-GB" sz="1125" err="1">
                <a:solidFill>
                  <a:prstClr val="black"/>
                </a:solidFill>
                <a:latin typeface="Arial" panose="020B0604020202020204" pitchFamily="34" charset="0"/>
                <a:ea typeface="Times New Roman" panose="02020603050405020304" pitchFamily="18" charset="0"/>
              </a:rPr>
              <a:t>llwyth</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gwaith</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ychwanegol</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sylweddol</a:t>
            </a:r>
            <a:r>
              <a:rPr lang="en-GB" sz="1125">
                <a:solidFill>
                  <a:prstClr val="black"/>
                </a:solidFill>
                <a:latin typeface="Arial" panose="020B0604020202020204" pitchFamily="34" charset="0"/>
                <a:ea typeface="Times New Roman" panose="02020603050405020304" pitchFamily="18" charset="0"/>
              </a:rPr>
              <a:t> </a:t>
            </a:r>
          </a:p>
          <a:p>
            <a:pPr marL="200911" indent="-200911" defTabSz="321457">
              <a:buFont typeface="Arial" panose="020B0604020202020204" pitchFamily="34" charset="0"/>
              <a:buChar char="•"/>
            </a:pPr>
            <a:r>
              <a:rPr lang="en-GB" sz="1125" err="1">
                <a:solidFill>
                  <a:prstClr val="black"/>
                </a:solidFill>
                <a:latin typeface="Arial" panose="020B0604020202020204" pitchFamily="34" charset="0"/>
                <a:ea typeface="Times New Roman" panose="02020603050405020304" pitchFamily="18" charset="0"/>
              </a:rPr>
              <a:t>Cynlluniau</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gwella</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ysgolion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eglurder</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sydd</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ei</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angen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ynghylch</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cynnwys</a:t>
            </a:r>
            <a:r>
              <a:rPr lang="en-GB" sz="1125">
                <a:solidFill>
                  <a:prstClr val="black"/>
                </a:solidFill>
                <a:latin typeface="Arial" panose="020B0604020202020204" pitchFamily="34" charset="0"/>
                <a:ea typeface="Times New Roman" panose="02020603050405020304" pitchFamily="18" charset="0"/>
              </a:rPr>
              <a:t> ADY </a:t>
            </a:r>
            <a:r>
              <a:rPr lang="en-GB" sz="1125" err="1">
                <a:solidFill>
                  <a:prstClr val="black"/>
                </a:solidFill>
                <a:latin typeface="Arial" panose="020B0604020202020204" pitchFamily="34" charset="0"/>
                <a:ea typeface="Times New Roman" panose="02020603050405020304" pitchFamily="18" charset="0"/>
              </a:rPr>
              <a:t>wrth</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gynllunio</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gwella</a:t>
            </a:r>
            <a:r>
              <a:rPr lang="en-GB" sz="1125">
                <a:solidFill>
                  <a:prstClr val="black"/>
                </a:solidFill>
                <a:latin typeface="Arial" panose="020B0604020202020204" pitchFamily="34" charset="0"/>
                <a:ea typeface="Times New Roman" panose="02020603050405020304" pitchFamily="18" charset="0"/>
              </a:rPr>
              <a:t> ac a </a:t>
            </a:r>
            <a:r>
              <a:rPr lang="en-GB" sz="1125" err="1">
                <a:solidFill>
                  <a:prstClr val="black"/>
                </a:solidFill>
                <a:latin typeface="Arial" panose="020B0604020202020204" pitchFamily="34" charset="0"/>
                <a:ea typeface="Times New Roman" panose="02020603050405020304" pitchFamily="18" charset="0"/>
              </a:rPr>
              <a:t>yw</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swyddogion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gwella</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ysgolion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cymryd</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rhan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mewn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trafodaethau</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gydag</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ysgolion</a:t>
            </a:r>
            <a:r>
              <a:rPr lang="en-GB" sz="1125">
                <a:solidFill>
                  <a:prstClr val="black"/>
                </a:solidFill>
                <a:latin typeface="Arial" panose="020B0604020202020204" pitchFamily="34" charset="0"/>
                <a:ea typeface="Times New Roman" panose="02020603050405020304" pitchFamily="18" charset="0"/>
              </a:rPr>
              <a:t> am ADY </a:t>
            </a:r>
            <a:r>
              <a:rPr lang="en-GB" sz="1125" err="1">
                <a:solidFill>
                  <a:prstClr val="black"/>
                </a:solidFill>
                <a:latin typeface="Arial" panose="020B0604020202020204" pitchFamily="34" charset="0"/>
                <a:ea typeface="Times New Roman" panose="02020603050405020304" pitchFamily="18" charset="0"/>
              </a:rPr>
              <a:t>yn</a:t>
            </a:r>
            <a:r>
              <a:rPr lang="en-GB" sz="1125">
                <a:solidFill>
                  <a:prstClr val="black"/>
                </a:solidFill>
                <a:latin typeface="Arial" panose="020B0604020202020204" pitchFamily="34" charset="0"/>
                <a:ea typeface="Times New Roman" panose="02020603050405020304" pitchFamily="18" charset="0"/>
              </a:rPr>
              <a:t> </a:t>
            </a:r>
            <a:r>
              <a:rPr lang="en-GB" sz="1125" err="1">
                <a:solidFill>
                  <a:prstClr val="black"/>
                </a:solidFill>
                <a:latin typeface="Arial" panose="020B0604020202020204" pitchFamily="34" charset="0"/>
                <a:ea typeface="Times New Roman" panose="02020603050405020304" pitchFamily="18" charset="0"/>
              </a:rPr>
              <a:t>gyffredinol</a:t>
            </a:r>
            <a:endParaRPr lang="en-GB" sz="1125">
              <a:solidFill>
                <a:prstClr val="black"/>
              </a:solidFill>
              <a:latin typeface="Arial" panose="020B0604020202020204" pitchFamily="34" charset="0"/>
              <a:ea typeface="Times New Roman" panose="02020603050405020304" pitchFamily="18" charset="0"/>
            </a:endParaRPr>
          </a:p>
          <a:p>
            <a:pPr defTabSz="321457"/>
            <a:endParaRPr lang="en-GB" sz="1125" b="1">
              <a:solidFill>
                <a:prstClr val="black"/>
              </a:solidFill>
              <a:latin typeface="Arial" panose="020B0604020202020204" pitchFamily="34" charset="0"/>
              <a:ea typeface="Times New Roman" panose="02020603050405020304" pitchFamily="18" charset="0"/>
            </a:endParaRPr>
          </a:p>
          <a:p>
            <a:pPr defTabSz="321457"/>
            <a:r>
              <a:rPr lang="en-GB" sz="1125" b="1">
                <a:solidFill>
                  <a:prstClr val="black"/>
                </a:solidFill>
                <a:latin typeface="Arial" panose="020B0604020202020204" pitchFamily="34" charset="0"/>
                <a:ea typeface="Calibri" panose="020F0502020204030204" pitchFamily="34" charset="0"/>
              </a:rPr>
              <a:t>Ôl-16</a:t>
            </a:r>
          </a:p>
          <a:p>
            <a:pPr defTabSz="321457"/>
            <a:endParaRPr lang="en-GB" sz="1125" b="1">
              <a:solidFill>
                <a:prstClr val="black"/>
              </a:solidFill>
              <a:latin typeface="Arial" panose="020B0604020202020204" pitchFamily="34" charset="0"/>
              <a:ea typeface="Calibri" panose="020F0502020204030204" pitchFamily="34" charset="0"/>
            </a:endParaRPr>
          </a:p>
          <a:p>
            <a:pPr marL="241093" indent="-241093" defTabSz="321457">
              <a:buFont typeface="Arial" panose="020B0604020202020204" pitchFamily="34" charset="0"/>
              <a:buChar char="•"/>
            </a:pPr>
            <a:r>
              <a:rPr lang="en-GB" sz="1125" err="1">
                <a:solidFill>
                  <a:prstClr val="black"/>
                </a:solidFill>
                <a:latin typeface="Arial" panose="020B0604020202020204" pitchFamily="34" charset="0"/>
                <a:ea typeface="Calibri" panose="020F0502020204030204" pitchFamily="34" charset="0"/>
              </a:rPr>
              <a:t>Yn</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gyffredinol</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mae</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strategaethau</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awdurdodau</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lleol</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ar</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gyfer</a:t>
            </a:r>
            <a:r>
              <a:rPr lang="en-GB" sz="1125">
                <a:solidFill>
                  <a:prstClr val="black"/>
                </a:solidFill>
                <a:latin typeface="Arial" panose="020B0604020202020204" pitchFamily="34" charset="0"/>
                <a:ea typeface="Calibri" panose="020F0502020204030204" pitchFamily="34" charset="0"/>
              </a:rPr>
              <a:t> ôl-16 </a:t>
            </a:r>
            <a:r>
              <a:rPr lang="en-GB" sz="1125" err="1">
                <a:solidFill>
                  <a:prstClr val="black"/>
                </a:solidFill>
                <a:latin typeface="Arial" panose="020B0604020202020204" pitchFamily="34" charset="0"/>
                <a:ea typeface="Calibri" panose="020F0502020204030204" pitchFamily="34" charset="0"/>
              </a:rPr>
              <a:t>ar</a:t>
            </a:r>
            <a:r>
              <a:rPr lang="en-GB" sz="1125">
                <a:solidFill>
                  <a:prstClr val="black"/>
                </a:solidFill>
                <a:latin typeface="Arial" panose="020B0604020202020204" pitchFamily="34" charset="0"/>
                <a:ea typeface="Calibri" panose="020F0502020204030204" pitchFamily="34" charset="0"/>
              </a:rPr>
              <a:t> gam </a:t>
            </a:r>
            <a:r>
              <a:rPr lang="en-GB" sz="1125" err="1">
                <a:solidFill>
                  <a:prstClr val="black"/>
                </a:solidFill>
                <a:latin typeface="Arial" panose="020B0604020202020204" pitchFamily="34" charset="0"/>
                <a:ea typeface="Calibri" panose="020F0502020204030204" pitchFamily="34" charset="0"/>
              </a:rPr>
              <a:t>datblygu</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cynnar</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iawn</a:t>
            </a:r>
            <a:r>
              <a:rPr lang="en-GB" sz="1125">
                <a:solidFill>
                  <a:prstClr val="black"/>
                </a:solidFill>
                <a:latin typeface="Arial" panose="020B0604020202020204" pitchFamily="34" charset="0"/>
                <a:ea typeface="Calibri" panose="020F0502020204030204" pitchFamily="34" charset="0"/>
              </a:rPr>
              <a:t>. </a:t>
            </a:r>
          </a:p>
          <a:p>
            <a:pPr marL="241093" indent="-241093" defTabSz="321457">
              <a:buFont typeface="Arial" panose="020B0604020202020204" pitchFamily="34" charset="0"/>
              <a:buChar char="•"/>
            </a:pPr>
            <a:r>
              <a:rPr lang="en-GB" sz="1125" err="1">
                <a:solidFill>
                  <a:prstClr val="black"/>
                </a:solidFill>
                <a:latin typeface="Arial" panose="020B0604020202020204" pitchFamily="34" charset="0"/>
                <a:ea typeface="Calibri" panose="020F0502020204030204" pitchFamily="34" charset="0"/>
              </a:rPr>
              <a:t>Lle</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mae</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gan</a:t>
            </a:r>
            <a:r>
              <a:rPr lang="en-GB" sz="1125">
                <a:solidFill>
                  <a:prstClr val="black"/>
                </a:solidFill>
                <a:latin typeface="Arial" panose="020B0604020202020204" pitchFamily="34" charset="0"/>
                <a:ea typeface="Calibri" panose="020F0502020204030204" pitchFamily="34" charset="0"/>
              </a:rPr>
              <a:t> AA </a:t>
            </a:r>
            <a:r>
              <a:rPr lang="en-GB" sz="1125" err="1">
                <a:solidFill>
                  <a:prstClr val="black"/>
                </a:solidFill>
                <a:latin typeface="Arial" panose="020B0604020202020204" pitchFamily="34" charset="0"/>
                <a:ea typeface="Calibri" panose="020F0502020204030204" pitchFamily="34" charset="0"/>
              </a:rPr>
              <a:t>swyddogion</a:t>
            </a:r>
            <a:r>
              <a:rPr lang="en-GB" sz="1125">
                <a:solidFill>
                  <a:prstClr val="black"/>
                </a:solidFill>
                <a:latin typeface="Arial" panose="020B0604020202020204" pitchFamily="34" charset="0"/>
                <a:ea typeface="Calibri" panose="020F0502020204030204" pitchFamily="34" charset="0"/>
              </a:rPr>
              <a:t> ôl-16 </a:t>
            </a:r>
            <a:r>
              <a:rPr lang="en-GB" sz="1125" err="1">
                <a:solidFill>
                  <a:prstClr val="black"/>
                </a:solidFill>
                <a:latin typeface="Arial" panose="020B0604020202020204" pitchFamily="34" charset="0"/>
                <a:ea typeface="Calibri" panose="020F0502020204030204" pitchFamily="34" charset="0"/>
              </a:rPr>
              <a:t>penodol</a:t>
            </a:r>
            <a:r>
              <a:rPr lang="en-GB" sz="1125">
                <a:solidFill>
                  <a:prstClr val="black"/>
                </a:solidFill>
                <a:latin typeface="Arial" panose="020B0604020202020204" pitchFamily="34" charset="0"/>
                <a:ea typeface="Calibri" panose="020F0502020204030204" pitchFamily="34" charset="0"/>
              </a:rPr>
              <a:t> - </a:t>
            </a:r>
            <a:r>
              <a:rPr lang="en-GB" sz="1125" err="1">
                <a:solidFill>
                  <a:prstClr val="black"/>
                </a:solidFill>
                <a:latin typeface="Arial" panose="020B0604020202020204" pitchFamily="34" charset="0"/>
                <a:ea typeface="Calibri" panose="020F0502020204030204" pitchFamily="34" charset="0"/>
              </a:rPr>
              <a:t>mae</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partneriaethau</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strategol</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cryf</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gyda</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darparwyr</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addysg</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bellach</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yn</a:t>
            </a:r>
            <a:r>
              <a:rPr lang="en-GB" sz="1125">
                <a:solidFill>
                  <a:prstClr val="black"/>
                </a:solidFill>
                <a:latin typeface="Arial" panose="020B0604020202020204" pitchFamily="34" charset="0"/>
                <a:ea typeface="Calibri" panose="020F0502020204030204" pitchFamily="34" charset="0"/>
              </a:rPr>
              <a:t> </a:t>
            </a:r>
            <a:r>
              <a:rPr lang="en-GB" sz="1125" err="1">
                <a:solidFill>
                  <a:prstClr val="black"/>
                </a:solidFill>
                <a:latin typeface="Arial" panose="020B0604020202020204" pitchFamily="34" charset="0"/>
                <a:ea typeface="Calibri" panose="020F0502020204030204" pitchFamily="34" charset="0"/>
              </a:rPr>
              <a:t>datblygu</a:t>
            </a:r>
            <a:r>
              <a:rPr lang="en-GB" sz="984">
                <a:solidFill>
                  <a:prstClr val="black"/>
                </a:solidFill>
                <a:latin typeface="Arial" panose="020B0604020202020204" pitchFamily="34" charset="0"/>
                <a:ea typeface="Calibri" panose="020F0502020204030204" pitchFamily="34" charset="0"/>
              </a:rPr>
              <a:t>.</a:t>
            </a:r>
          </a:p>
        </p:txBody>
      </p:sp>
      <p:sp>
        <p:nvSpPr>
          <p:cNvPr id="3" name="TextBox 2">
            <a:extLst>
              <a:ext uri="{FF2B5EF4-FFF2-40B4-BE49-F238E27FC236}">
                <a16:creationId xmlns:a16="http://schemas.microsoft.com/office/drawing/2014/main" id="{74E1A8C1-F29B-29E6-1DDD-1C663DBDF18E}"/>
              </a:ext>
            </a:extLst>
          </p:cNvPr>
          <p:cNvSpPr txBox="1"/>
          <p:nvPr/>
        </p:nvSpPr>
        <p:spPr>
          <a:xfrm>
            <a:off x="4821317" y="1584417"/>
            <a:ext cx="4175075" cy="4593565"/>
          </a:xfrm>
          <a:prstGeom prst="rect">
            <a:avLst/>
          </a:prstGeom>
          <a:noFill/>
          <a:ln>
            <a:solidFill>
              <a:schemeClr val="accent1"/>
            </a:solidFill>
          </a:ln>
        </p:spPr>
        <p:txBody>
          <a:bodyPr wrap="square" rtlCol="0">
            <a:spAutoFit/>
          </a:bodyPr>
          <a:lstStyle/>
          <a:p>
            <a:pPr defTabSz="321457"/>
            <a:r>
              <a:rPr lang="en-GB" sz="1125" b="1">
                <a:solidFill>
                  <a:prstClr val="black"/>
                </a:solidFill>
                <a:latin typeface="Arial" panose="020B0604020202020204" pitchFamily="34" charset="0"/>
                <a:cs typeface="Arial" panose="020B0604020202020204" pitchFamily="34" charset="0"/>
              </a:rPr>
              <a:t>Definitions</a:t>
            </a:r>
          </a:p>
          <a:p>
            <a:pPr defTabSz="321457"/>
            <a:endParaRPr lang="en-GB" sz="1125" b="1">
              <a:solidFill>
                <a:prstClr val="black"/>
              </a:solidFill>
              <a:latin typeface="Arial" panose="020B0604020202020204" pitchFamily="34" charset="0"/>
              <a:cs typeface="Arial" panose="020B0604020202020204" pitchFamily="34" charset="0"/>
            </a:endParaRPr>
          </a:p>
          <a:p>
            <a:pPr marL="241093" indent="-241093" defTabSz="321457">
              <a:buFont typeface="Arial" panose="020B0604020202020204" pitchFamily="34" charset="0"/>
              <a:buChar char="•"/>
            </a:pPr>
            <a:r>
              <a:rPr lang="en-GB" sz="1125">
                <a:solidFill>
                  <a:prstClr val="black"/>
                </a:solidFill>
                <a:latin typeface="Arial" panose="020B0604020202020204" pitchFamily="34" charset="0"/>
                <a:ea typeface="Times New Roman" panose="02020603050405020304" pitchFamily="18" charset="0"/>
              </a:rPr>
              <a:t>A very few schools advised:</a:t>
            </a:r>
          </a:p>
          <a:p>
            <a:pPr marL="562550" lvl="1" indent="-241093" defTabSz="321457">
              <a:buFont typeface="Arial" panose="020B0604020202020204" pitchFamily="34" charset="0"/>
              <a:buChar char="•"/>
            </a:pPr>
            <a:r>
              <a:rPr lang="en-GB" sz="1125">
                <a:solidFill>
                  <a:prstClr val="black"/>
                </a:solidFill>
                <a:latin typeface="Arial" panose="020B0604020202020204" pitchFamily="34" charset="0"/>
                <a:ea typeface="Times New Roman" panose="02020603050405020304" pitchFamily="18" charset="0"/>
              </a:rPr>
              <a:t>that their local authority had not provided clear enough advice on the legal definitions, and that guidance has been limited</a:t>
            </a:r>
          </a:p>
          <a:p>
            <a:pPr marL="562550" lvl="1" indent="-241093" defTabSz="321457">
              <a:buFont typeface="Arial" panose="020B0604020202020204" pitchFamily="34" charset="0"/>
              <a:buChar char="•"/>
            </a:pPr>
            <a:r>
              <a:rPr lang="en-GB" sz="1125">
                <a:solidFill>
                  <a:prstClr val="black"/>
                </a:solidFill>
                <a:latin typeface="Arial" panose="020B0604020202020204" pitchFamily="34" charset="0"/>
                <a:ea typeface="Times New Roman" panose="02020603050405020304" pitchFamily="18" charset="0"/>
              </a:rPr>
              <a:t>that the ALN code does not provide clear enough practical guidance on how to apply the definitions</a:t>
            </a:r>
          </a:p>
          <a:p>
            <a:pPr marL="562550" lvl="1" indent="-241093" defTabSz="321457">
              <a:buFont typeface="Arial" panose="020B0604020202020204" pitchFamily="34" charset="0"/>
              <a:buChar char="•"/>
            </a:pPr>
            <a:endParaRPr lang="en-GB" sz="1125">
              <a:solidFill>
                <a:prstClr val="black"/>
              </a:solidFill>
              <a:latin typeface="Arial" panose="020B0604020202020204" pitchFamily="34" charset="0"/>
              <a:ea typeface="Times New Roman" panose="02020603050405020304" pitchFamily="18" charset="0"/>
            </a:endParaRPr>
          </a:p>
          <a:p>
            <a:pPr defTabSz="321457"/>
            <a:r>
              <a:rPr lang="en-GB" sz="1125" b="1">
                <a:solidFill>
                  <a:prstClr val="black"/>
                </a:solidFill>
                <a:latin typeface="Arial" panose="020B0604020202020204" pitchFamily="34" charset="0"/>
                <a:ea typeface="Times New Roman" panose="02020603050405020304" pitchFamily="18" charset="0"/>
              </a:rPr>
              <a:t>Workload</a:t>
            </a:r>
          </a:p>
          <a:p>
            <a:pPr defTabSz="321457"/>
            <a:endParaRPr lang="en-GB" sz="1125" b="1">
              <a:solidFill>
                <a:prstClr val="black"/>
              </a:solidFill>
              <a:latin typeface="Arial" panose="020B0604020202020204" pitchFamily="34" charset="0"/>
              <a:ea typeface="Times New Roman" panose="02020603050405020304" pitchFamily="18" charset="0"/>
            </a:endParaRPr>
          </a:p>
          <a:p>
            <a:pPr marL="241093" indent="-241093" defTabSz="321457">
              <a:buFont typeface="Arial" panose="020B0604020202020204" pitchFamily="34" charset="0"/>
              <a:buChar char="•"/>
            </a:pPr>
            <a:r>
              <a:rPr lang="en-GB" sz="1125">
                <a:solidFill>
                  <a:prstClr val="black"/>
                </a:solidFill>
                <a:latin typeface="Arial" panose="020B0604020202020204" pitchFamily="34" charset="0"/>
                <a:ea typeface="Calibri" panose="020F0502020204030204" pitchFamily="34" charset="0"/>
              </a:rPr>
              <a:t>Two different legislative frameworks at the same time = significant additional workload for both local authorities and schools.  </a:t>
            </a:r>
          </a:p>
          <a:p>
            <a:pPr marL="241093" indent="-241093" defTabSz="321457">
              <a:buFont typeface="Arial" panose="020B0604020202020204" pitchFamily="34" charset="0"/>
              <a:buChar char="•"/>
            </a:pPr>
            <a:r>
              <a:rPr lang="en-GB" sz="1125">
                <a:solidFill>
                  <a:prstClr val="black"/>
                </a:solidFill>
                <a:latin typeface="Arial" panose="020B0604020202020204" pitchFamily="34" charset="0"/>
                <a:ea typeface="Calibri" panose="020F0502020204030204" pitchFamily="34" charset="0"/>
              </a:rPr>
              <a:t>School improvement plans …  clarity needed regarding the inclusion of ALN in improvement planning and whether school improvement officers engage in discussions with schools about ALN in general</a:t>
            </a:r>
          </a:p>
          <a:p>
            <a:pPr marL="241093" indent="-241093" defTabSz="321457">
              <a:buFont typeface="Arial" panose="020B0604020202020204" pitchFamily="34" charset="0"/>
              <a:buChar char="•"/>
            </a:pPr>
            <a:endParaRPr lang="en-GB" sz="1125">
              <a:solidFill>
                <a:prstClr val="black"/>
              </a:solidFill>
              <a:latin typeface="Arial" panose="020B0604020202020204" pitchFamily="34" charset="0"/>
              <a:ea typeface="Calibri" panose="020F0502020204030204" pitchFamily="34" charset="0"/>
            </a:endParaRPr>
          </a:p>
          <a:p>
            <a:pPr defTabSz="321457"/>
            <a:r>
              <a:rPr lang="en-GB" sz="1125" b="1">
                <a:solidFill>
                  <a:prstClr val="black"/>
                </a:solidFill>
                <a:latin typeface="Arial" panose="020B0604020202020204" pitchFamily="34" charset="0"/>
                <a:ea typeface="Calibri" panose="020F0502020204030204" pitchFamily="34" charset="0"/>
              </a:rPr>
              <a:t>Post-16</a:t>
            </a:r>
          </a:p>
          <a:p>
            <a:pPr defTabSz="321457"/>
            <a:endParaRPr lang="en-GB" sz="1125" b="1">
              <a:solidFill>
                <a:prstClr val="black"/>
              </a:solidFill>
              <a:latin typeface="Arial" panose="020B0604020202020204" pitchFamily="34" charset="0"/>
              <a:ea typeface="Calibri" panose="020F0502020204030204" pitchFamily="34" charset="0"/>
            </a:endParaRPr>
          </a:p>
          <a:p>
            <a:pPr marL="241093" indent="-241093" defTabSz="321457">
              <a:buFont typeface="Arial" panose="020B0604020202020204" pitchFamily="34" charset="0"/>
              <a:buChar char="•"/>
            </a:pPr>
            <a:r>
              <a:rPr lang="en-GB" sz="1125">
                <a:solidFill>
                  <a:prstClr val="black"/>
                </a:solidFill>
                <a:latin typeface="Arial" panose="020B0604020202020204" pitchFamily="34" charset="0"/>
                <a:ea typeface="Calibri" panose="020F0502020204030204" pitchFamily="34" charset="0"/>
              </a:rPr>
              <a:t>Overall, local authority strategies for post-16 are at a very early stage of development. </a:t>
            </a:r>
          </a:p>
          <a:p>
            <a:pPr marL="241093" indent="-241093" defTabSz="321457">
              <a:buFont typeface="Arial" panose="020B0604020202020204" pitchFamily="34" charset="0"/>
              <a:buChar char="•"/>
            </a:pPr>
            <a:r>
              <a:rPr lang="en-GB" sz="1125">
                <a:solidFill>
                  <a:prstClr val="black"/>
                </a:solidFill>
                <a:latin typeface="Arial" panose="020B0604020202020204" pitchFamily="34" charset="0"/>
                <a:ea typeface="Calibri" panose="020F0502020204030204" pitchFamily="34" charset="0"/>
              </a:rPr>
              <a:t>Where LAs have dedicated post-16 officers - strong strategic partnerships with further education providers are developing.</a:t>
            </a:r>
          </a:p>
        </p:txBody>
      </p:sp>
    </p:spTree>
    <p:extLst>
      <p:ext uri="{BB962C8B-B14F-4D97-AF65-F5344CB8AC3E}">
        <p14:creationId xmlns:p14="http://schemas.microsoft.com/office/powerpoint/2010/main" val="380660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259623"/>
          </a:xfrm>
          <a:prstGeom prst="rect">
            <a:avLst/>
          </a:prstGeom>
        </p:spPr>
        <p:txBody>
          <a:bodyPr vert="horz" wrap="square" lIns="0" tIns="0" rIns="0" bIns="0" rtlCol="0">
            <a:spAutoFit/>
          </a:bodyPr>
          <a:lstStyle/>
          <a:p>
            <a:pPr>
              <a:spcAft>
                <a:spcPts val="844"/>
              </a:spcAft>
            </a:pPr>
            <a:r>
              <a:rPr lang="en-GB" sz="1687" b="1" err="1">
                <a:solidFill>
                  <a:srgbClr val="2A7AB0"/>
                </a:solidFill>
                <a:latin typeface="Arial" panose="020B0604020202020204" pitchFamily="34" charset="0"/>
                <a:ea typeface="Times New Roman" panose="02020603050405020304" pitchFamily="18" charset="0"/>
              </a:rPr>
              <a:t>Negeseuon</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allweddol</a:t>
            </a:r>
            <a:r>
              <a:rPr lang="en-GB" sz="1687" b="1">
                <a:solidFill>
                  <a:srgbClr val="2A7AB0"/>
                </a:solidFill>
                <a:latin typeface="Arial" panose="020B0604020202020204" pitchFamily="34" charset="0"/>
                <a:ea typeface="Times New Roman" panose="02020603050405020304" pitchFamily="18" charset="0"/>
              </a:rPr>
              <a:t> i </a:t>
            </a:r>
            <a:r>
              <a:rPr lang="en-GB" sz="1687" b="1" err="1">
                <a:solidFill>
                  <a:srgbClr val="2A7AB0"/>
                </a:solidFill>
                <a:latin typeface="Arial" panose="020B0604020202020204" pitchFamily="34" charset="0"/>
                <a:ea typeface="Times New Roman" panose="02020603050405020304" pitchFamily="18" charset="0"/>
              </a:rPr>
              <a:t>awdurdodau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addysg</a:t>
            </a:r>
            <a:r>
              <a:rPr lang="en-GB" sz="1687" b="1">
                <a:solidFill>
                  <a:srgbClr val="2A7AB0"/>
                </a:solidFill>
                <a:latin typeface="Arial" panose="020B0604020202020204" pitchFamily="34" charset="0"/>
                <a:ea typeface="Times New Roman" panose="02020603050405020304" pitchFamily="18" charset="0"/>
              </a:rPr>
              <a:t> / Key messages for local authorities</a:t>
            </a: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913880" y="1612710"/>
            <a:ext cx="3932139" cy="4183068"/>
          </a:xfrm>
          <a:prstGeom prst="rect">
            <a:avLst/>
          </a:prstGeom>
          <a:noFill/>
          <a:ln>
            <a:solidFill>
              <a:schemeClr val="accent1"/>
            </a:solidFill>
          </a:ln>
        </p:spPr>
        <p:txBody>
          <a:bodyPr wrap="square" rtlCol="0">
            <a:spAutoFit/>
          </a:bodyPr>
          <a:lstStyle/>
          <a:p>
            <a:pPr defTabSz="321457"/>
            <a:r>
              <a:rPr lang="en-GB" sz="1266" b="1">
                <a:solidFill>
                  <a:prstClr val="black"/>
                </a:solidFill>
                <a:latin typeface="Arial" panose="020B0604020202020204" pitchFamily="34" charset="0"/>
                <a:ea typeface="Times New Roman" panose="02020603050405020304" pitchFamily="18" charset="0"/>
              </a:rPr>
              <a:t>Information and Advice</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Most schools have relied heavily on their local authority and, where appropriate, their regional transformation lead to provide information that is distilled and meaningful for them. </a:t>
            </a:r>
          </a:p>
          <a:p>
            <a:pPr defTabSz="321457"/>
            <a:endParaRPr lang="en-GB" sz="1266">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cs typeface="Arial" panose="020B0604020202020204" pitchFamily="34" charset="0"/>
              </a:rPr>
              <a:t>Local authorities and schools that participated generally criticized the timeliness and usefulness of the information and guidance from the Welsh Government.  For example, a minority of schools advised that they have not use the ALN code.</a:t>
            </a:r>
          </a:p>
          <a:p>
            <a:pPr defTabSz="321457"/>
            <a:endParaRPr lang="en-GB" sz="1266">
              <a:solidFill>
                <a:prstClr val="black"/>
              </a:solidFill>
              <a:latin typeface="Arial" panose="020B0604020202020204" pitchFamily="34"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Local authorities that have dedicated officers that provide valuable advice, support and guidance to parents provide an effective link between families and schools.  However, overall, information provided does not routinely include guidance for parents of children that are electively home educated or those in independent settings.  Information on case friends and advocates is less apparent.</a:t>
            </a:r>
          </a:p>
        </p:txBody>
      </p:sp>
      <p:sp>
        <p:nvSpPr>
          <p:cNvPr id="11" name="TextBox 10">
            <a:extLst>
              <a:ext uri="{FF2B5EF4-FFF2-40B4-BE49-F238E27FC236}">
                <a16:creationId xmlns:a16="http://schemas.microsoft.com/office/drawing/2014/main" id="{98FA5C19-966A-4FEB-46FF-44E562163189}"/>
              </a:ext>
            </a:extLst>
          </p:cNvPr>
          <p:cNvSpPr txBox="1"/>
          <p:nvPr/>
        </p:nvSpPr>
        <p:spPr>
          <a:xfrm>
            <a:off x="491349" y="1612710"/>
            <a:ext cx="4029123" cy="4377865"/>
          </a:xfrm>
          <a:prstGeom prst="rect">
            <a:avLst/>
          </a:prstGeom>
          <a:noFill/>
          <a:ln>
            <a:solidFill>
              <a:schemeClr val="accent1"/>
            </a:solidFill>
          </a:ln>
        </p:spPr>
        <p:txBody>
          <a:bodyPr wrap="square" rtlCol="0">
            <a:spAutoFit/>
          </a:bodyPr>
          <a:lstStyle/>
          <a:p>
            <a:pPr defTabSz="321457"/>
            <a:r>
              <a:rPr lang="en-GB" sz="1266" b="1" err="1">
                <a:solidFill>
                  <a:prstClr val="black"/>
                </a:solidFill>
                <a:latin typeface="Arial" panose="020B0604020202020204" pitchFamily="34" charset="0"/>
                <a:ea typeface="Times New Roman" panose="02020603050405020304" pitchFamily="18" charset="0"/>
              </a:rPr>
              <a:t>Gwybodaeth</a:t>
            </a:r>
            <a:r>
              <a:rPr lang="en-GB" sz="1266" b="1">
                <a:solidFill>
                  <a:prstClr val="black"/>
                </a:solidFill>
                <a:latin typeface="Arial" panose="020B0604020202020204" pitchFamily="34" charset="0"/>
                <a:ea typeface="Times New Roman" panose="02020603050405020304" pitchFamily="18" charset="0"/>
              </a:rPr>
              <a:t> a </a:t>
            </a:r>
            <a:r>
              <a:rPr lang="en-GB" sz="1266" b="1" err="1">
                <a:solidFill>
                  <a:prstClr val="black"/>
                </a:solidFill>
                <a:latin typeface="Arial" panose="020B0604020202020204" pitchFamily="34" charset="0"/>
                <a:ea typeface="Times New Roman" panose="02020603050405020304" pitchFamily="18" charset="0"/>
              </a:rPr>
              <a:t>Chyngor</a:t>
            </a:r>
            <a:endParaRPr lang="en-GB" sz="1266" b="1">
              <a:solidFill>
                <a:prstClr val="black"/>
              </a:solidFill>
              <a:latin typeface="Arial" panose="020B0604020202020204" pitchFamily="34" charset="0"/>
              <a:ea typeface="Times New Roman" panose="02020603050405020304" pitchFamily="18" charset="0"/>
            </a:endParaRPr>
          </a:p>
          <a:p>
            <a:pPr defTabSz="321457"/>
            <a:endParaRPr lang="en-GB" sz="1266" b="1">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rPr>
              <a:t>Mae'r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rhan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fwyaf</a:t>
            </a:r>
            <a:r>
              <a:rPr lang="en-GB" sz="1266">
                <a:solidFill>
                  <a:prstClr val="black"/>
                </a:solidFill>
                <a:latin typeface="Arial" panose="020B0604020202020204" pitchFamily="34" charset="0"/>
                <a:ea typeface="Times New Roman" panose="02020603050405020304" pitchFamily="18" charset="0"/>
              </a:rPr>
              <a:t> o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dibynnu'n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drwm</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hawdurdod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lle</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briodol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harweinwyr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trawsnewidiad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rhanbarthol</a:t>
            </a:r>
            <a:r>
              <a:rPr lang="en-GB" sz="1266">
                <a:solidFill>
                  <a:prstClr val="black"/>
                </a:solidFill>
                <a:latin typeface="Arial" panose="020B0604020202020204" pitchFamily="34" charset="0"/>
                <a:ea typeface="Times New Roman" panose="02020603050405020304" pitchFamily="18" charset="0"/>
              </a:rPr>
              <a:t> i </a:t>
            </a:r>
            <a:r>
              <a:rPr lang="en-GB" sz="1266" err="1">
                <a:solidFill>
                  <a:prstClr val="black"/>
                </a:solidFill>
                <a:latin typeface="Arial" panose="020B0604020202020204" pitchFamily="34" charset="0"/>
                <a:ea typeface="Times New Roman" panose="02020603050405020304" pitchFamily="18" charset="0"/>
              </a:rPr>
              <a:t>ddarparu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gwybodaeth</a:t>
            </a:r>
            <a:r>
              <a:rPr lang="en-GB" sz="1266">
                <a:solidFill>
                  <a:prstClr val="black"/>
                </a:solidFill>
                <a:latin typeface="Arial" panose="020B0604020202020204" pitchFamily="34" charset="0"/>
                <a:ea typeface="Times New Roman" panose="02020603050405020304" pitchFamily="18" charset="0"/>
              </a:rPr>
              <a:t>.</a:t>
            </a:r>
          </a:p>
          <a:p>
            <a:pPr defTabSz="321457"/>
            <a:endParaRPr lang="en-GB" sz="1266">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gyffredinol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beirniadodd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gymerodd</a:t>
            </a:r>
            <a:r>
              <a:rPr lang="en-GB" sz="1266">
                <a:solidFill>
                  <a:prstClr val="black"/>
                </a:solidFill>
                <a:latin typeface="Arial" panose="020B0604020202020204" pitchFamily="34" charset="0"/>
                <a:ea typeface="Times New Roman" panose="02020603050405020304" pitchFamily="18" charset="0"/>
              </a:rPr>
              <a:t> ran </a:t>
            </a:r>
            <a:r>
              <a:rPr lang="en-GB" sz="1266" err="1">
                <a:solidFill>
                  <a:prstClr val="black"/>
                </a:solidFill>
                <a:latin typeface="Arial" panose="020B0604020202020204" pitchFamily="34" charset="0"/>
                <a:ea typeface="Times New Roman" panose="02020603050405020304" pitchFamily="18" charset="0"/>
              </a:rPr>
              <a:t>amseroldeb</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defnyddioldeb</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wybodaeth</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arweiniad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gan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Lywodraeth</a:t>
            </a:r>
            <a:r>
              <a:rPr lang="en-GB" sz="1266">
                <a:solidFill>
                  <a:prstClr val="black"/>
                </a:solidFill>
                <a:latin typeface="Arial" panose="020B0604020202020204" pitchFamily="34" charset="0"/>
                <a:ea typeface="Times New Roman" panose="02020603050405020304" pitchFamily="18" charset="0"/>
              </a:rPr>
              <a:t> Cymru. Er </a:t>
            </a:r>
            <a:r>
              <a:rPr lang="en-GB" sz="1266" err="1">
                <a:solidFill>
                  <a:prstClr val="black"/>
                </a:solidFill>
                <a:latin typeface="Arial" panose="020B0604020202020204" pitchFamily="34" charset="0"/>
                <a:ea typeface="Times New Roman" panose="02020603050405020304" pitchFamily="18" charset="0"/>
              </a:rPr>
              <a:t>enghraifft</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dywedodd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lleiafrif</a:t>
            </a:r>
            <a:r>
              <a:rPr lang="en-GB" sz="1266">
                <a:solidFill>
                  <a:prstClr val="black"/>
                </a:solidFill>
                <a:latin typeface="Arial" panose="020B0604020202020204" pitchFamily="34" charset="0"/>
                <a:ea typeface="Times New Roman" panose="02020603050405020304" pitchFamily="18" charset="0"/>
              </a:rPr>
              <a:t> o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ydynt</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defnyddio’r</a:t>
            </a:r>
            <a:r>
              <a:rPr lang="en-GB" sz="1266">
                <a:solidFill>
                  <a:prstClr val="black"/>
                </a:solidFill>
                <a:latin typeface="Arial" panose="020B0604020202020204" pitchFamily="34" charset="0"/>
                <a:ea typeface="Times New Roman" panose="02020603050405020304" pitchFamily="18" charset="0"/>
              </a:rPr>
              <a:t> cod ADY.</a:t>
            </a:r>
          </a:p>
          <a:p>
            <a:pPr defTabSz="321457"/>
            <a:endParaRPr lang="en-GB" sz="1266">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Mae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sydd</a:t>
            </a:r>
            <a:r>
              <a:rPr lang="en-GB" sz="1266">
                <a:solidFill>
                  <a:prstClr val="black"/>
                </a:solidFill>
                <a:latin typeface="Arial" panose="020B0604020202020204" pitchFamily="34" charset="0"/>
                <a:ea typeface="Times New Roman" panose="02020603050405020304" pitchFamily="18" charset="0"/>
              </a:rPr>
              <a:t> â </a:t>
            </a:r>
            <a:r>
              <a:rPr lang="en-GB" sz="1266" err="1">
                <a:solidFill>
                  <a:prstClr val="black"/>
                </a:solidFill>
                <a:latin typeface="Arial" panose="020B0604020202020204" pitchFamily="34" charset="0"/>
                <a:ea typeface="Times New Roman" panose="02020603050405020304" pitchFamily="18" charset="0"/>
              </a:rPr>
              <a:t>swyddogion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penodol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darparu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cyngor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cefnogaeth</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arweiniad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gwerthfawr</a:t>
            </a:r>
            <a:r>
              <a:rPr lang="en-GB" sz="1266">
                <a:solidFill>
                  <a:prstClr val="black"/>
                </a:solidFill>
                <a:latin typeface="Arial" panose="020B0604020202020204" pitchFamily="34" charset="0"/>
                <a:ea typeface="Times New Roman" panose="02020603050405020304" pitchFamily="18" charset="0"/>
              </a:rPr>
              <a:t> i </a:t>
            </a:r>
            <a:r>
              <a:rPr lang="en-GB" sz="1266" err="1">
                <a:solidFill>
                  <a:prstClr val="black"/>
                </a:solidFill>
                <a:latin typeface="Arial" panose="020B0604020202020204" pitchFamily="34" charset="0"/>
                <a:ea typeface="Times New Roman" panose="02020603050405020304" pitchFamily="18" charset="0"/>
              </a:rPr>
              <a:t>rieni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darparu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cyswllt</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effeithiol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rhwng</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teuluoedd</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Fodd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bynnag</a:t>
            </a:r>
            <a:r>
              <a:rPr lang="en-GB" sz="1266">
                <a:solidFill>
                  <a:prstClr val="black"/>
                </a:solidFill>
                <a:latin typeface="Arial" panose="020B0604020202020204" pitchFamily="34" charset="0"/>
                <a:ea typeface="Times New Roman" panose="02020603050405020304" pitchFamily="18" charset="0"/>
              </a:rPr>
              <a:t>, at </a:t>
            </a:r>
            <a:r>
              <a:rPr lang="en-GB" sz="1266" err="1">
                <a:solidFill>
                  <a:prstClr val="black"/>
                </a:solidFill>
                <a:latin typeface="Arial" panose="020B0604020202020204" pitchFamily="34" charset="0"/>
                <a:ea typeface="Times New Roman" panose="02020603050405020304" pitchFamily="18" charset="0"/>
              </a:rPr>
              <a:t>ei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gilydd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yw’r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wybodaeth</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ddarperir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cynnwys</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arweiniad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fel</a:t>
            </a:r>
            <a:r>
              <a:rPr lang="en-GB" sz="1266">
                <a:solidFill>
                  <a:prstClr val="black"/>
                </a:solidFill>
                <a:latin typeface="Arial" panose="020B0604020202020204" pitchFamily="34" charset="0"/>
                <a:ea typeface="Times New Roman" panose="02020603050405020304" pitchFamily="18" charset="0"/>
              </a:rPr>
              <a:t> mater o </a:t>
            </a:r>
            <a:r>
              <a:rPr lang="en-GB" sz="1266" err="1">
                <a:solidFill>
                  <a:prstClr val="black"/>
                </a:solidFill>
                <a:latin typeface="Arial" panose="020B0604020202020204" pitchFamily="34" charset="0"/>
                <a:ea typeface="Times New Roman" panose="02020603050405020304" pitchFamily="18" charset="0"/>
              </a:rPr>
              <a:t>drefn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gyfer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rhieni</a:t>
            </a:r>
            <a:r>
              <a:rPr lang="en-GB" sz="1266">
                <a:solidFill>
                  <a:prstClr val="black"/>
                </a:solidFill>
                <a:latin typeface="Arial" panose="020B0604020202020204" pitchFamily="34" charset="0"/>
                <a:ea typeface="Times New Roman" panose="02020603050405020304" pitchFamily="18" charset="0"/>
              </a:rPr>
              <a:t> plant </a:t>
            </a:r>
            <a:r>
              <a:rPr lang="en-GB" sz="1266" err="1">
                <a:solidFill>
                  <a:prstClr val="black"/>
                </a:solidFill>
                <a:latin typeface="Arial" panose="020B0604020202020204" pitchFamily="34" charset="0"/>
                <a:ea typeface="Times New Roman" panose="02020603050405020304" pitchFamily="18" charset="0"/>
              </a:rPr>
              <a:t>sy’n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cael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addysg</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ddewisol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cartref</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neu’r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rhai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mewn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lleoliadau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annibynnol</a:t>
            </a:r>
            <a:r>
              <a:rPr lang="en-GB" sz="1266">
                <a:solidFill>
                  <a:prstClr val="black"/>
                </a:solidFill>
                <a:latin typeface="Arial" panose="020B0604020202020204" pitchFamily="34" charset="0"/>
                <a:ea typeface="Times New Roman" panose="02020603050405020304" pitchFamily="18" charset="0"/>
              </a:rPr>
              <a:t>. Mae </a:t>
            </a:r>
            <a:r>
              <a:rPr lang="en-GB" sz="1266" err="1">
                <a:solidFill>
                  <a:prstClr val="black"/>
                </a:solidFill>
                <a:latin typeface="Arial" panose="020B0604020202020204" pitchFamily="34" charset="0"/>
                <a:ea typeface="Times New Roman" panose="02020603050405020304" pitchFamily="18" charset="0"/>
              </a:rPr>
              <a:t>gwybodaeth</a:t>
            </a:r>
            <a:r>
              <a:rPr lang="en-GB" sz="1266">
                <a:solidFill>
                  <a:prstClr val="black"/>
                </a:solidFill>
                <a:latin typeface="Arial" panose="020B0604020202020204" pitchFamily="34" charset="0"/>
                <a:ea typeface="Times New Roman" panose="02020603050405020304" pitchFamily="18" charset="0"/>
              </a:rPr>
              <a:t> am </a:t>
            </a:r>
            <a:r>
              <a:rPr lang="en-GB" sz="1266" err="1">
                <a:solidFill>
                  <a:prstClr val="black"/>
                </a:solidFill>
                <a:latin typeface="Arial" panose="020B0604020202020204" pitchFamily="34" charset="0"/>
                <a:ea typeface="Times New Roman" panose="02020603050405020304" pitchFamily="18" charset="0"/>
              </a:rPr>
              <a:t>ffrindiau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achos</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eiriolwyr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llai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amlwg</a:t>
            </a:r>
            <a:r>
              <a:rPr lang="en-GB" sz="1266">
                <a:solidFill>
                  <a:prstClr val="black"/>
                </a:solidFill>
                <a:latin typeface="Arial" panose="020B0604020202020204" pitchFamily="34" charset="0"/>
                <a:ea typeface="Times New Roman" panose="02020603050405020304" pitchFamily="18" charset="0"/>
              </a:rPr>
              <a:t>.</a:t>
            </a:r>
          </a:p>
        </p:txBody>
      </p:sp>
    </p:spTree>
    <p:extLst>
      <p:ext uri="{BB962C8B-B14F-4D97-AF65-F5344CB8AC3E}">
        <p14:creationId xmlns:p14="http://schemas.microsoft.com/office/powerpoint/2010/main" val="1402403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974232"/>
            <a:ext cx="8402484" cy="259623"/>
          </a:xfrm>
          <a:prstGeom prst="rect">
            <a:avLst/>
          </a:prstGeom>
        </p:spPr>
        <p:txBody>
          <a:bodyPr vert="horz" wrap="square" lIns="0" tIns="0" rIns="0" bIns="0" rtlCol="0">
            <a:spAutoFit/>
          </a:bodyPr>
          <a:lstStyle/>
          <a:p>
            <a:pPr>
              <a:spcAft>
                <a:spcPts val="844"/>
              </a:spcAft>
            </a:pPr>
            <a:r>
              <a:rPr lang="en-US" sz="1687" b="1" err="1">
                <a:solidFill>
                  <a:srgbClr val="2A7AB0"/>
                </a:solidFill>
                <a:latin typeface="Arial" panose="020B0604020202020204" pitchFamily="34" charset="0"/>
                <a:ea typeface="Times New Roman" panose="02020603050405020304" pitchFamily="18" charset="0"/>
              </a:rPr>
              <a:t>Negeseuon</a:t>
            </a:r>
            <a:r>
              <a:rPr lang="en-US" sz="1687" b="1">
                <a:solidFill>
                  <a:srgbClr val="2A7AB0"/>
                </a:solidFill>
                <a:latin typeface="Arial" panose="020B0604020202020204" pitchFamily="34" charset="0"/>
                <a:ea typeface="Times New Roman" panose="02020603050405020304" pitchFamily="18" charset="0"/>
              </a:rPr>
              <a:t> </a:t>
            </a:r>
            <a:r>
              <a:rPr lang="en-US" sz="1687" b="1" err="1">
                <a:solidFill>
                  <a:srgbClr val="2A7AB0"/>
                </a:solidFill>
                <a:latin typeface="Arial" panose="020B0604020202020204" pitchFamily="34" charset="0"/>
                <a:ea typeface="Times New Roman" panose="02020603050405020304" pitchFamily="18" charset="0"/>
              </a:rPr>
              <a:t>allweddol</a:t>
            </a:r>
            <a:r>
              <a:rPr lang="en-US" sz="1687" b="1">
                <a:solidFill>
                  <a:srgbClr val="2A7AB0"/>
                </a:solidFill>
                <a:latin typeface="Arial" panose="020B0604020202020204" pitchFamily="34" charset="0"/>
                <a:ea typeface="Times New Roman" panose="02020603050405020304" pitchFamily="18" charset="0"/>
              </a:rPr>
              <a:t> i </a:t>
            </a:r>
            <a:r>
              <a:rPr lang="en-US" sz="1687" b="1" err="1">
                <a:solidFill>
                  <a:srgbClr val="2A7AB0"/>
                </a:solidFill>
                <a:latin typeface="Arial" panose="020B0604020202020204" pitchFamily="34" charset="0"/>
                <a:ea typeface="Times New Roman" panose="02020603050405020304" pitchFamily="18" charset="0"/>
              </a:rPr>
              <a:t>awdurdodau</a:t>
            </a:r>
            <a:r>
              <a:rPr lang="en-US" sz="1687" b="1">
                <a:solidFill>
                  <a:srgbClr val="2A7AB0"/>
                </a:solidFill>
                <a:latin typeface="Arial" panose="020B0604020202020204" pitchFamily="34" charset="0"/>
                <a:ea typeface="Times New Roman" panose="02020603050405020304" pitchFamily="18" charset="0"/>
              </a:rPr>
              <a:t> </a:t>
            </a:r>
            <a:r>
              <a:rPr lang="en-US" sz="1687" b="1" err="1">
                <a:solidFill>
                  <a:srgbClr val="2A7AB0"/>
                </a:solidFill>
                <a:latin typeface="Arial" panose="020B0604020202020204" pitchFamily="34" charset="0"/>
                <a:ea typeface="Times New Roman" panose="02020603050405020304" pitchFamily="18" charset="0"/>
              </a:rPr>
              <a:t>addysg</a:t>
            </a:r>
            <a:r>
              <a:rPr lang="en-US" sz="1687" b="1">
                <a:solidFill>
                  <a:srgbClr val="2A7AB0"/>
                </a:solidFill>
                <a:latin typeface="Arial" panose="020B0604020202020204" pitchFamily="34" charset="0"/>
                <a:ea typeface="Times New Roman" panose="02020603050405020304" pitchFamily="18" charset="0"/>
              </a:rPr>
              <a:t> / Key messages for local authorities</a:t>
            </a:r>
            <a:endParaRPr lang="en-GB" sz="1687" b="1">
              <a:solidFill>
                <a:srgbClr val="2A7AB0"/>
              </a:solidFill>
              <a:latin typeface="Arial" panose="020B0604020202020204" pitchFamily="34" charset="0"/>
              <a:ea typeface="Times New Roman" panose="02020603050405020304" pitchFamily="18" charset="0"/>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317317" y="1307589"/>
            <a:ext cx="4092585" cy="5351850"/>
          </a:xfrm>
          <a:prstGeom prst="rect">
            <a:avLst/>
          </a:prstGeom>
          <a:noFill/>
          <a:ln>
            <a:solidFill>
              <a:schemeClr val="accent1"/>
            </a:solidFill>
          </a:ln>
        </p:spPr>
        <p:txBody>
          <a:bodyPr wrap="square" rtlCol="0">
            <a:spAutoFit/>
          </a:bodyPr>
          <a:lstStyle/>
          <a:p>
            <a:pPr defTabSz="321457"/>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Delio</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 ag </a:t>
            </a:r>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anghydfodau</a:t>
            </a:r>
            <a:endPar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Mae'r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her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wedi</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bod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isel</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Perthynas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waith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gryfach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gyda</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rhieni</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Gwaith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sensitif</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rhwng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ALNCo</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yr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ysgol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rhieni</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sicrwydd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bod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ddarpariaeth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wneir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diwallu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anghenion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disgybl</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defTabSz="321457"/>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Gweithio</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gydag</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eraill</a:t>
            </a:r>
            <a:endPar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Mae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cael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gafael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gymorth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wasanaethau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arbennigol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parhau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i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fod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her.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Mae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rôl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swyddog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arweiniol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clinigol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addysg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dynodedig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wedi</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cael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croeso</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cynnes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awdurdodau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lleol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Fodd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bynnag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nid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yw'n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glir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faint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bydd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rôl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hon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helpu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i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gael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gwared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rai o'r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rhwystrau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nodwyd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wrth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gael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mynediad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wasanaethau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iechyd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gyfer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diagnosis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chymorth</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a:t>
            </a:r>
          </a:p>
          <a:p>
            <a:pPr marL="200911" indent="-200911" defTabSz="321457">
              <a:buFont typeface="Arial" panose="020B0604020202020204" pitchFamily="34" charset="0"/>
              <a:buChar char="•"/>
            </a:pPr>
            <a:endPar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defTabSz="321457"/>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Darpariaeth</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b="1" err="1">
                <a:solidFill>
                  <a:prstClr val="black"/>
                </a:solidFill>
                <a:latin typeface="Arial" panose="020B0604020202020204" pitchFamily="34" charset="0"/>
                <a:ea typeface="Times New Roman" panose="02020603050405020304" pitchFamily="18" charset="0"/>
                <a:cs typeface="Arial" panose="020B0604020202020204" pitchFamily="34" charset="0"/>
              </a:rPr>
              <a:t>cyfrwng</a:t>
            </a:r>
            <a:r>
              <a:rPr lang="en-GB" sz="1266" b="1">
                <a:solidFill>
                  <a:prstClr val="black"/>
                </a:solidFill>
                <a:latin typeface="Arial" panose="020B0604020202020204" pitchFamily="34" charset="0"/>
                <a:ea typeface="Times New Roman" panose="02020603050405020304" pitchFamily="18" charset="0"/>
                <a:cs typeface="Arial" panose="020B0604020202020204" pitchFamily="34" charset="0"/>
              </a:rPr>
              <a:t> Cymraeg</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Mae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awdurdodau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lleol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gwella'r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ddarpariaeth</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arbenigol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cyfrwng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Cymraeg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raddol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gyfer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disgyblion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ag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anghenion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dysgu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ychwanegol</a:t>
            </a:r>
            <a:endParaRPr lang="en-GB" sz="1266">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Fodd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bynnag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mae</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llawer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o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heriau'n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bodoli</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mewn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perthynas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â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diwallu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anghenion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plant a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phobl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ifanc</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ag ADY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drwy</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gyfrwng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y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Gymraeg</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Mae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recriwtio</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staff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sydd</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â'r</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sgiliau</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arbenigol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perthnasol</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yn</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her </a:t>
            </a:r>
            <a:r>
              <a:rPr lang="en-GB" sz="1266" err="1">
                <a:solidFill>
                  <a:prstClr val="black"/>
                </a:solidFill>
                <a:latin typeface="Arial" panose="020B0604020202020204" pitchFamily="34" charset="0"/>
                <a:ea typeface="Times New Roman" panose="02020603050405020304" pitchFamily="18" charset="0"/>
                <a:cs typeface="Arial" panose="020B0604020202020204" pitchFamily="34" charset="0"/>
              </a:rPr>
              <a:t>barhaus</a:t>
            </a:r>
            <a:r>
              <a:rPr lang="en-GB" sz="1266">
                <a:solidFill>
                  <a:prstClr val="black"/>
                </a:solidFill>
                <a:latin typeface="Arial" panose="020B0604020202020204" pitchFamily="34" charset="0"/>
                <a:ea typeface="Times New Roman" panose="02020603050405020304" pitchFamily="18" charset="0"/>
                <a:cs typeface="Arial" panose="020B0604020202020204" pitchFamily="34" charset="0"/>
              </a:rPr>
              <a:t>. </a:t>
            </a:r>
          </a:p>
        </p:txBody>
      </p:sp>
      <p:sp>
        <p:nvSpPr>
          <p:cNvPr id="3" name="TextBox 2">
            <a:extLst>
              <a:ext uri="{FF2B5EF4-FFF2-40B4-BE49-F238E27FC236}">
                <a16:creationId xmlns:a16="http://schemas.microsoft.com/office/drawing/2014/main" id="{1DB7254F-B98D-0969-DD14-F574710A4387}"/>
              </a:ext>
            </a:extLst>
          </p:cNvPr>
          <p:cNvSpPr txBox="1"/>
          <p:nvPr/>
        </p:nvSpPr>
        <p:spPr>
          <a:xfrm>
            <a:off x="4492393" y="1426237"/>
            <a:ext cx="4381174" cy="4767459"/>
          </a:xfrm>
          <a:prstGeom prst="rect">
            <a:avLst/>
          </a:prstGeom>
          <a:noFill/>
          <a:ln>
            <a:solidFill>
              <a:schemeClr val="accent1"/>
            </a:solidFill>
          </a:ln>
        </p:spPr>
        <p:txBody>
          <a:bodyPr wrap="square" rtlCol="0">
            <a:spAutoFit/>
          </a:bodyPr>
          <a:lstStyle/>
          <a:p>
            <a:pPr defTabSz="321457"/>
            <a:r>
              <a:rPr lang="en-GB" sz="1266" b="1">
                <a:solidFill>
                  <a:prstClr val="black"/>
                </a:solidFill>
                <a:latin typeface="Arial" panose="020B0604020202020204" pitchFamily="34" charset="0"/>
                <a:ea typeface="Times New Roman" panose="02020603050405020304" pitchFamily="18" charset="0"/>
              </a:rPr>
              <a:t>Dealing with disputes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Challenge has been low</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Strengthened working relationships with parents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Sensitive work between the school </a:t>
            </a:r>
            <a:r>
              <a:rPr lang="en-GB" sz="1266" err="1">
                <a:solidFill>
                  <a:prstClr val="black"/>
                </a:solidFill>
                <a:latin typeface="Arial" panose="020B0604020202020204" pitchFamily="34" charset="0"/>
                <a:ea typeface="Times New Roman" panose="02020603050405020304" pitchFamily="18" charset="0"/>
              </a:rPr>
              <a:t>ALNCo</a:t>
            </a:r>
            <a:r>
              <a:rPr lang="en-GB" sz="1266">
                <a:solidFill>
                  <a:prstClr val="black"/>
                </a:solidFill>
                <a:latin typeface="Arial" panose="020B0604020202020204" pitchFamily="34" charset="0"/>
                <a:ea typeface="Times New Roman" panose="02020603050405020304" pitchFamily="18" charset="0"/>
              </a:rPr>
              <a:t> and parents – reassurance that the provision made meets the needs of the pupil</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Times New Roman" panose="02020603050405020304" pitchFamily="18" charset="0"/>
            </a:endParaRPr>
          </a:p>
          <a:p>
            <a:pPr defTabSz="321457"/>
            <a:r>
              <a:rPr lang="en-GB" sz="1266" b="1">
                <a:solidFill>
                  <a:prstClr val="black"/>
                </a:solidFill>
                <a:latin typeface="Arial" panose="020B0604020202020204" pitchFamily="34" charset="0"/>
                <a:ea typeface="Times New Roman" panose="02020603050405020304" pitchFamily="18" charset="0"/>
              </a:rPr>
              <a:t>Working with others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Accessing specialist support remains a challenge.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Designated education clinical lead officer’s role has been warmly received by local authorities.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However - unclear how much this role will help to remove some of the identified barriers in accessing health services for diagnosis and support</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Times New Roman" panose="02020603050405020304" pitchFamily="18" charset="0"/>
            </a:endParaRPr>
          </a:p>
          <a:p>
            <a:pPr defTabSz="321457"/>
            <a:r>
              <a:rPr lang="en-GB" sz="1266" b="1">
                <a:solidFill>
                  <a:prstClr val="black"/>
                </a:solidFill>
                <a:latin typeface="Arial" panose="020B0604020202020204" pitchFamily="34" charset="0"/>
                <a:ea typeface="Times New Roman" panose="02020603050405020304" pitchFamily="18" charset="0"/>
              </a:rPr>
              <a:t>Welsh-medium provision</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Local authorities are gradually improving Welsh-medium specialist provision for pupils with additional learning needs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However - many challenges exist in relation to meeting the needs of children and young people with ALN through the medium of Welsh.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Recruiting staff with the relevant specialist skills, is an ongoing challenge. </a:t>
            </a:r>
            <a:endParaRPr lang="en-GB" sz="1266">
              <a:solidFill>
                <a:prstClr val="black"/>
              </a:solidFill>
              <a:highlight>
                <a:srgbClr val="FFFF00"/>
              </a:highligh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65987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043791"/>
            <a:ext cx="8402484" cy="259623"/>
          </a:xfrm>
          <a:prstGeom prst="rect">
            <a:avLst/>
          </a:prstGeom>
        </p:spPr>
        <p:txBody>
          <a:bodyPr vert="horz" wrap="square" lIns="0" tIns="0" rIns="0" bIns="0" rtlCol="0">
            <a:spAutoFit/>
          </a:bodyPr>
          <a:lstStyle/>
          <a:p>
            <a:pPr>
              <a:spcAft>
                <a:spcPts val="844"/>
              </a:spcAft>
            </a:pPr>
            <a:r>
              <a:rPr lang="en-US" sz="1687" b="1" err="1">
                <a:solidFill>
                  <a:srgbClr val="2A7AB0"/>
                </a:solidFill>
                <a:latin typeface="Arial" panose="020B0604020202020204" pitchFamily="34" charset="0"/>
                <a:ea typeface="Times New Roman" panose="02020603050405020304" pitchFamily="18" charset="0"/>
              </a:rPr>
              <a:t>Negeseuon</a:t>
            </a:r>
            <a:r>
              <a:rPr lang="en-US" sz="1687" b="1">
                <a:solidFill>
                  <a:srgbClr val="2A7AB0"/>
                </a:solidFill>
                <a:latin typeface="Arial" panose="020B0604020202020204" pitchFamily="34" charset="0"/>
                <a:ea typeface="Times New Roman" panose="02020603050405020304" pitchFamily="18" charset="0"/>
              </a:rPr>
              <a:t> </a:t>
            </a:r>
            <a:r>
              <a:rPr lang="en-US" sz="1687" b="1" err="1">
                <a:solidFill>
                  <a:srgbClr val="2A7AB0"/>
                </a:solidFill>
                <a:latin typeface="Arial" panose="020B0604020202020204" pitchFamily="34" charset="0"/>
                <a:ea typeface="Times New Roman" panose="02020603050405020304" pitchFamily="18" charset="0"/>
              </a:rPr>
              <a:t>allweddol</a:t>
            </a:r>
            <a:r>
              <a:rPr lang="en-US" sz="1687" b="1">
                <a:solidFill>
                  <a:srgbClr val="2A7AB0"/>
                </a:solidFill>
                <a:latin typeface="Arial" panose="020B0604020202020204" pitchFamily="34" charset="0"/>
                <a:ea typeface="Times New Roman" panose="02020603050405020304" pitchFamily="18" charset="0"/>
              </a:rPr>
              <a:t> i </a:t>
            </a:r>
            <a:r>
              <a:rPr lang="en-US" sz="1687" b="1" err="1">
                <a:solidFill>
                  <a:srgbClr val="2A7AB0"/>
                </a:solidFill>
                <a:latin typeface="Arial" panose="020B0604020202020204" pitchFamily="34" charset="0"/>
                <a:ea typeface="Times New Roman" panose="02020603050405020304" pitchFamily="18" charset="0"/>
              </a:rPr>
              <a:t>awdurdodau</a:t>
            </a:r>
            <a:r>
              <a:rPr lang="en-US" sz="1687" b="1">
                <a:solidFill>
                  <a:srgbClr val="2A7AB0"/>
                </a:solidFill>
                <a:latin typeface="Arial" panose="020B0604020202020204" pitchFamily="34" charset="0"/>
                <a:ea typeface="Times New Roman" panose="02020603050405020304" pitchFamily="18" charset="0"/>
              </a:rPr>
              <a:t> </a:t>
            </a:r>
            <a:r>
              <a:rPr lang="en-US" sz="1687" b="1" err="1">
                <a:solidFill>
                  <a:srgbClr val="2A7AB0"/>
                </a:solidFill>
                <a:latin typeface="Arial" panose="020B0604020202020204" pitchFamily="34" charset="0"/>
                <a:ea typeface="Times New Roman" panose="02020603050405020304" pitchFamily="18" charset="0"/>
              </a:rPr>
              <a:t>addysg</a:t>
            </a:r>
            <a:r>
              <a:rPr lang="en-US" sz="1687" b="1">
                <a:solidFill>
                  <a:srgbClr val="2A7AB0"/>
                </a:solidFill>
                <a:latin typeface="Arial" panose="020B0604020202020204" pitchFamily="34" charset="0"/>
                <a:ea typeface="Times New Roman" panose="02020603050405020304" pitchFamily="18" charset="0"/>
              </a:rPr>
              <a:t> / Key messages for local authorities</a:t>
            </a:r>
            <a:endParaRPr lang="en-GB" sz="1687" b="1">
              <a:solidFill>
                <a:srgbClr val="2A7AB0"/>
              </a:solidFill>
              <a:latin typeface="Arial" panose="020B0604020202020204" pitchFamily="34" charset="0"/>
              <a:ea typeface="Times New Roman" panose="02020603050405020304" pitchFamily="18" charset="0"/>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3" name="TextBox 2">
            <a:extLst>
              <a:ext uri="{FF2B5EF4-FFF2-40B4-BE49-F238E27FC236}">
                <a16:creationId xmlns:a16="http://schemas.microsoft.com/office/drawing/2014/main" id="{1DB7254F-B98D-0969-DD14-F574710A4387}"/>
              </a:ext>
            </a:extLst>
          </p:cNvPr>
          <p:cNvSpPr txBox="1"/>
          <p:nvPr/>
        </p:nvSpPr>
        <p:spPr>
          <a:xfrm>
            <a:off x="4930483" y="1497264"/>
            <a:ext cx="4022691" cy="5124608"/>
          </a:xfrm>
          <a:prstGeom prst="rect">
            <a:avLst/>
          </a:prstGeom>
          <a:noFill/>
          <a:ln>
            <a:solidFill>
              <a:schemeClr val="accent1"/>
            </a:solidFill>
          </a:ln>
        </p:spPr>
        <p:txBody>
          <a:bodyPr wrap="square" rtlCol="0">
            <a:spAutoFit/>
          </a:bodyPr>
          <a:lstStyle/>
          <a:p>
            <a:pPr defTabSz="321457"/>
            <a:r>
              <a:rPr lang="en-GB" sz="1266" b="1">
                <a:solidFill>
                  <a:prstClr val="black"/>
                </a:solidFill>
                <a:latin typeface="Arial" panose="020B0604020202020204" pitchFamily="34" charset="0"/>
                <a:ea typeface="Times New Roman" panose="02020603050405020304" pitchFamily="18" charset="0"/>
              </a:rPr>
              <a:t>Funding and resourcing</a:t>
            </a:r>
          </a:p>
          <a:p>
            <a:pPr defTabSz="321457"/>
            <a:endParaRPr lang="en-GB" sz="1266" b="1">
              <a:solidFill>
                <a:prstClr val="black"/>
              </a:solidFill>
              <a:latin typeface="Arial" panose="020B0604020202020204" pitchFamily="34" charset="0"/>
              <a:ea typeface="Times New Roman" panose="02020603050405020304" pitchFamily="18"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Overall, there is a lack of transparency in the funding for ALN.</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Senior leaders in schools do not have a clear enough understanding of ALN funding decisions in their authority, or how local authorities have used Welsh Government ALN grants.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Local authority and school leaders were clear that ALN reform has resulted in significant additional costs.</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Local authority funding on ALN has increased year-on-year for the past 8 years and is currently £494m.</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At the time of writing the report, Welsh Government had committed an additional £77m, post pandemic, funding for ALN.  This has increased to £97m.</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The timeliness of local authorities in confirming school budgets and national announcements of additional grant funding have been problematic.  Generally, additional grant funding arrive too late and does not allow local authorities or schools to plan strategically as they are not guaranteed future funding.</a:t>
            </a:r>
          </a:p>
          <a:p>
            <a:pPr defTabSz="321457"/>
            <a:endParaRPr lang="en-GB" sz="1055">
              <a:solidFill>
                <a:prstClr val="black"/>
              </a:solidFill>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5469DD26-3394-70F0-0A85-6C4E8318A5E0}"/>
              </a:ext>
            </a:extLst>
          </p:cNvPr>
          <p:cNvSpPr txBox="1"/>
          <p:nvPr/>
        </p:nvSpPr>
        <p:spPr>
          <a:xfrm>
            <a:off x="422819" y="1402354"/>
            <a:ext cx="4228789" cy="5124608"/>
          </a:xfrm>
          <a:prstGeom prst="rect">
            <a:avLst/>
          </a:prstGeom>
          <a:noFill/>
          <a:ln>
            <a:solidFill>
              <a:schemeClr val="accent1"/>
            </a:solidFill>
          </a:ln>
        </p:spPr>
        <p:txBody>
          <a:bodyPr wrap="square" rtlCol="0">
            <a:spAutoFit/>
          </a:bodyPr>
          <a:lstStyle/>
          <a:p>
            <a:pPr defTabSz="321457"/>
            <a:r>
              <a:rPr lang="cy-GB" sz="1266" b="1">
                <a:solidFill>
                  <a:prstClr val="black"/>
                </a:solidFill>
                <a:latin typeface="Arial" panose="020B0604020202020204" pitchFamily="34" charset="0"/>
                <a:ea typeface="Times New Roman" panose="02020603050405020304" pitchFamily="18" charset="0"/>
              </a:rPr>
              <a:t>Cyllid ac adnodau</a:t>
            </a:r>
          </a:p>
          <a:p>
            <a:pPr defTabSz="321457"/>
            <a:endParaRPr lang="cy-GB" sz="1266" b="1">
              <a:solidFill>
                <a:prstClr val="black"/>
              </a:solidFill>
              <a:latin typeface="Arial" panose="020B0604020202020204" pitchFamily="34" charset="0"/>
              <a:ea typeface="Times New Roman" panose="02020603050405020304" pitchFamily="18" charset="0"/>
            </a:endParaRPr>
          </a:p>
          <a:p>
            <a:pPr marL="312528" indent="-312528" defTabSz="321457"/>
            <a:r>
              <a:rPr lang="en-GB" sz="1266">
                <a:solidFill>
                  <a:prstClr val="black"/>
                </a:solidFill>
                <a:latin typeface="Arial" panose="020B0604020202020204" pitchFamily="34" charset="0"/>
                <a:ea typeface="Times New Roman" panose="02020603050405020304" pitchFamily="18" charset="0"/>
              </a:rPr>
              <a:t>•	At </a:t>
            </a:r>
            <a:r>
              <a:rPr lang="en-GB" sz="1266" err="1">
                <a:solidFill>
                  <a:prstClr val="black"/>
                </a:solidFill>
                <a:latin typeface="Arial" panose="020B0604020202020204" pitchFamily="34" charset="0"/>
                <a:ea typeface="Times New Roman" panose="02020603050405020304" pitchFamily="18" charset="0"/>
              </a:rPr>
              <a:t>ei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gilydd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mae</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diffyg</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tryloywder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cyllid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gyfer</a:t>
            </a:r>
            <a:r>
              <a:rPr lang="en-GB" sz="1266">
                <a:solidFill>
                  <a:prstClr val="black"/>
                </a:solidFill>
                <a:latin typeface="Arial" panose="020B0604020202020204" pitchFamily="34" charset="0"/>
                <a:ea typeface="Times New Roman" panose="02020603050405020304" pitchFamily="18" charset="0"/>
              </a:rPr>
              <a:t> ADY.</a:t>
            </a:r>
          </a:p>
          <a:p>
            <a:pPr marL="312528" indent="-312528" defTabSz="321457"/>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oes</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gan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uwch</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arweinwyr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mewn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ddealltwriaeth</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ddigon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clir</a:t>
            </a:r>
            <a:r>
              <a:rPr lang="en-GB" sz="1266">
                <a:solidFill>
                  <a:prstClr val="black"/>
                </a:solidFill>
                <a:latin typeface="Arial" panose="020B0604020202020204" pitchFamily="34" charset="0"/>
                <a:ea typeface="Times New Roman" panose="02020603050405020304" pitchFamily="18" charset="0"/>
              </a:rPr>
              <a:t> o </a:t>
            </a:r>
            <a:r>
              <a:rPr lang="en-GB" sz="1266" err="1">
                <a:solidFill>
                  <a:prstClr val="black"/>
                </a:solidFill>
                <a:latin typeface="Arial" panose="020B0604020202020204" pitchFamily="34" charset="0"/>
                <a:ea typeface="Times New Roman" panose="02020603050405020304" pitchFamily="18" charset="0"/>
              </a:rPr>
              <a:t>benderfyniadau</a:t>
            </a:r>
            <a:r>
              <a:rPr lang="en-GB" sz="1266">
                <a:solidFill>
                  <a:prstClr val="black"/>
                </a:solidFill>
                <a:latin typeface="Arial" panose="020B0604020202020204" pitchFamily="34" charset="0"/>
                <a:ea typeface="Times New Roman" panose="02020603050405020304" pitchFamily="18" charset="0"/>
              </a:rPr>
              <a:t> am </a:t>
            </a:r>
            <a:r>
              <a:rPr lang="en-GB" sz="1266" err="1">
                <a:solidFill>
                  <a:prstClr val="black"/>
                </a:solidFill>
                <a:latin typeface="Arial" panose="020B0604020202020204" pitchFamily="34" charset="0"/>
                <a:ea typeface="Times New Roman" panose="02020603050405020304" pitchFamily="18" charset="0"/>
              </a:rPr>
              <a:t>ariannu</a:t>
            </a:r>
            <a:r>
              <a:rPr lang="en-GB" sz="1266">
                <a:solidFill>
                  <a:prstClr val="black"/>
                </a:solidFill>
                <a:latin typeface="Arial" panose="020B0604020202020204" pitchFamily="34" charset="0"/>
                <a:ea typeface="Times New Roman" panose="02020603050405020304" pitchFamily="18" charset="0"/>
              </a:rPr>
              <a:t> ADY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eu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hawdurdod</a:t>
            </a:r>
            <a:r>
              <a:rPr lang="en-GB" sz="1266">
                <a:solidFill>
                  <a:prstClr val="black"/>
                </a:solidFill>
                <a:latin typeface="Arial" panose="020B0604020202020204" pitchFamily="34" charset="0"/>
                <a:ea typeface="Times New Roman" panose="02020603050405020304" pitchFamily="18" charset="0"/>
              </a:rPr>
              <a:t>, neu </a:t>
            </a:r>
            <a:r>
              <a:rPr lang="en-GB" sz="1266" err="1">
                <a:solidFill>
                  <a:prstClr val="black"/>
                </a:solidFill>
                <a:latin typeface="Arial" panose="020B0604020202020204" pitchFamily="34" charset="0"/>
                <a:ea typeface="Times New Roman" panose="02020603050405020304" pitchFamily="18" charset="0"/>
              </a:rPr>
              <a:t>sut</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mae</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defnyddio</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grantiau</a:t>
            </a:r>
            <a:r>
              <a:rPr lang="en-GB" sz="1266">
                <a:solidFill>
                  <a:prstClr val="black"/>
                </a:solidFill>
                <a:latin typeface="Arial" panose="020B0604020202020204" pitchFamily="34" charset="0"/>
                <a:ea typeface="Times New Roman" panose="02020603050405020304" pitchFamily="18" charset="0"/>
              </a:rPr>
              <a:t> ADY </a:t>
            </a:r>
            <a:r>
              <a:rPr lang="en-GB" sz="1266" err="1">
                <a:solidFill>
                  <a:prstClr val="black"/>
                </a:solidFill>
                <a:latin typeface="Arial" panose="020B0604020202020204" pitchFamily="34" charset="0"/>
                <a:ea typeface="Times New Roman" panose="02020603050405020304" pitchFamily="18" charset="0"/>
              </a:rPr>
              <a:t>Llywodraeth</a:t>
            </a:r>
            <a:r>
              <a:rPr lang="en-GB" sz="1266">
                <a:solidFill>
                  <a:prstClr val="black"/>
                </a:solidFill>
                <a:latin typeface="Arial" panose="020B0604020202020204" pitchFamily="34" charset="0"/>
                <a:ea typeface="Times New Roman" panose="02020603050405020304" pitchFamily="18" charset="0"/>
              </a:rPr>
              <a:t> Cymru.</a:t>
            </a:r>
          </a:p>
          <a:p>
            <a:pPr marL="312528" indent="-312528" defTabSz="321457"/>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Roedd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arweinwyr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glir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fod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diwygio</a:t>
            </a:r>
            <a:r>
              <a:rPr lang="en-GB" sz="1266">
                <a:solidFill>
                  <a:prstClr val="black"/>
                </a:solidFill>
                <a:latin typeface="Arial" panose="020B0604020202020204" pitchFamily="34" charset="0"/>
                <a:ea typeface="Times New Roman" panose="02020603050405020304" pitchFamily="18" charset="0"/>
              </a:rPr>
              <a:t> ADY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arwain</a:t>
            </a:r>
            <a:r>
              <a:rPr lang="en-GB" sz="1266">
                <a:solidFill>
                  <a:prstClr val="black"/>
                </a:solidFill>
                <a:latin typeface="Arial" panose="020B0604020202020204" pitchFamily="34" charset="0"/>
                <a:ea typeface="Times New Roman" panose="02020603050405020304" pitchFamily="18" charset="0"/>
              </a:rPr>
              <a:t> at </a:t>
            </a:r>
            <a:r>
              <a:rPr lang="en-GB" sz="1266" err="1">
                <a:solidFill>
                  <a:prstClr val="black"/>
                </a:solidFill>
                <a:latin typeface="Arial" panose="020B0604020202020204" pitchFamily="34" charset="0"/>
                <a:ea typeface="Times New Roman" panose="02020603050405020304" pitchFamily="18" charset="0"/>
              </a:rPr>
              <a:t>gostau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ychwanegol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sylweddol</a:t>
            </a:r>
            <a:r>
              <a:rPr lang="en-GB" sz="1266">
                <a:solidFill>
                  <a:prstClr val="black"/>
                </a:solidFill>
                <a:latin typeface="Arial" panose="020B0604020202020204" pitchFamily="34" charset="0"/>
                <a:ea typeface="Times New Roman" panose="02020603050405020304" pitchFamily="18" charset="0"/>
              </a:rPr>
              <a:t>.</a:t>
            </a:r>
          </a:p>
          <a:p>
            <a:pPr marL="312528" indent="-312528" defTabSz="321457"/>
            <a:r>
              <a:rPr lang="en-GB" sz="1266">
                <a:solidFill>
                  <a:prstClr val="black"/>
                </a:solidFill>
                <a:latin typeface="Arial" panose="020B0604020202020204" pitchFamily="34" charset="0"/>
                <a:ea typeface="Times New Roman" panose="02020603050405020304" pitchFamily="18" charset="0"/>
              </a:rPr>
              <a:t>•	Mae </a:t>
            </a:r>
            <a:r>
              <a:rPr lang="en-GB" sz="1266" err="1">
                <a:solidFill>
                  <a:prstClr val="black"/>
                </a:solidFill>
                <a:latin typeface="Arial" panose="020B0604020202020204" pitchFamily="34" charset="0"/>
                <a:ea typeface="Times New Roman" panose="02020603050405020304" pitchFamily="18" charset="0"/>
              </a:rPr>
              <a:t>cyllid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gyfer</a:t>
            </a:r>
            <a:r>
              <a:rPr lang="en-GB" sz="1266">
                <a:solidFill>
                  <a:prstClr val="black"/>
                </a:solidFill>
                <a:latin typeface="Arial" panose="020B0604020202020204" pitchFamily="34" charset="0"/>
                <a:ea typeface="Times New Roman" panose="02020603050405020304" pitchFamily="18" charset="0"/>
              </a:rPr>
              <a:t> ADY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cynyddu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flwyddyn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ôl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blwyddyn</a:t>
            </a:r>
            <a:r>
              <a:rPr lang="en-GB" sz="1266">
                <a:solidFill>
                  <a:prstClr val="black"/>
                </a:solidFill>
                <a:latin typeface="Arial" panose="020B0604020202020204" pitchFamily="34" charset="0"/>
                <a:ea typeface="Times New Roman" panose="02020603050405020304" pitchFamily="18" charset="0"/>
              </a:rPr>
              <a:t> am yr 8 </a:t>
            </a:r>
            <a:r>
              <a:rPr lang="en-GB" sz="1266" err="1">
                <a:solidFill>
                  <a:prstClr val="black"/>
                </a:solidFill>
                <a:latin typeface="Arial" panose="020B0604020202020204" pitchFamily="34" charset="0"/>
                <a:ea typeface="Times New Roman" panose="02020603050405020304" pitchFamily="18" charset="0"/>
              </a:rPr>
              <a:t>mlynedd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ddiwethaf</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£494m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hyn</a:t>
            </a:r>
            <a:r>
              <a:rPr lang="en-GB" sz="1266">
                <a:solidFill>
                  <a:prstClr val="black"/>
                </a:solidFill>
                <a:latin typeface="Arial" panose="020B0604020202020204" pitchFamily="34" charset="0"/>
                <a:ea typeface="Times New Roman" panose="02020603050405020304" pitchFamily="18" charset="0"/>
              </a:rPr>
              <a:t> o </a:t>
            </a:r>
            <a:r>
              <a:rPr lang="en-GB" sz="1266" err="1">
                <a:solidFill>
                  <a:prstClr val="black"/>
                </a:solidFill>
                <a:latin typeface="Arial" panose="020B0604020202020204" pitchFamily="34" charset="0"/>
                <a:ea typeface="Times New Roman" panose="02020603050405020304" pitchFamily="18" charset="0"/>
              </a:rPr>
              <a:t>bryd</a:t>
            </a:r>
            <a:r>
              <a:rPr lang="en-GB" sz="1266">
                <a:solidFill>
                  <a:prstClr val="black"/>
                </a:solidFill>
                <a:latin typeface="Arial" panose="020B0604020202020204" pitchFamily="34" charset="0"/>
                <a:ea typeface="Times New Roman" panose="02020603050405020304" pitchFamily="18" charset="0"/>
              </a:rPr>
              <a:t>.</a:t>
            </a:r>
          </a:p>
          <a:p>
            <a:pPr marL="312528" indent="-312528" defTabSz="321457"/>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Roedd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Llywodraeth</a:t>
            </a:r>
            <a:r>
              <a:rPr lang="en-GB" sz="1266">
                <a:solidFill>
                  <a:prstClr val="black"/>
                </a:solidFill>
                <a:latin typeface="Arial" panose="020B0604020202020204" pitchFamily="34" charset="0"/>
                <a:ea typeface="Times New Roman" panose="02020603050405020304" pitchFamily="18" charset="0"/>
              </a:rPr>
              <a:t> Cymru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neilltuo</a:t>
            </a:r>
            <a:r>
              <a:rPr lang="en-GB" sz="1266">
                <a:solidFill>
                  <a:prstClr val="black"/>
                </a:solidFill>
                <a:latin typeface="Arial" panose="020B0604020202020204" pitchFamily="34" charset="0"/>
                <a:ea typeface="Times New Roman" panose="02020603050405020304" pitchFamily="18" charset="0"/>
              </a:rPr>
              <a:t> £77m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ychwanegol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gyfer</a:t>
            </a:r>
            <a:r>
              <a:rPr lang="en-GB" sz="1266">
                <a:solidFill>
                  <a:prstClr val="black"/>
                </a:solidFill>
                <a:latin typeface="Arial" panose="020B0604020202020204" pitchFamily="34" charset="0"/>
                <a:ea typeface="Times New Roman" panose="02020603050405020304" pitchFamily="18" charset="0"/>
              </a:rPr>
              <a:t> ADY </a:t>
            </a:r>
            <a:r>
              <a:rPr lang="en-GB" sz="1266" err="1">
                <a:solidFill>
                  <a:prstClr val="black"/>
                </a:solidFill>
                <a:latin typeface="Arial" panose="020B0604020202020204" pitchFamily="34" charset="0"/>
                <a:ea typeface="Times New Roman" panose="02020603050405020304" pitchFamily="18" charset="0"/>
              </a:rPr>
              <a:t>ar</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ôl</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pandemig</a:t>
            </a:r>
            <a:r>
              <a:rPr lang="en-GB" sz="1266">
                <a:solidFill>
                  <a:prstClr val="black"/>
                </a:solidFill>
                <a:latin typeface="Arial" panose="020B0604020202020204" pitchFamily="34" charset="0"/>
                <a:ea typeface="Times New Roman" panose="02020603050405020304" pitchFamily="18" charset="0"/>
              </a:rPr>
              <a:t>. Mae </a:t>
            </a:r>
            <a:r>
              <a:rPr lang="en-GB" sz="1266" err="1">
                <a:solidFill>
                  <a:prstClr val="black"/>
                </a:solidFill>
                <a:latin typeface="Arial" panose="020B0604020202020204" pitchFamily="34" charset="0"/>
                <a:ea typeface="Times New Roman" panose="02020603050405020304" pitchFamily="18" charset="0"/>
              </a:rPr>
              <a:t>hyn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cynyddu</a:t>
            </a:r>
            <a:r>
              <a:rPr lang="en-GB" sz="1266">
                <a:solidFill>
                  <a:prstClr val="black"/>
                </a:solidFill>
                <a:latin typeface="Arial" panose="020B0604020202020204" pitchFamily="34" charset="0"/>
                <a:ea typeface="Times New Roman" panose="02020603050405020304" pitchFamily="18" charset="0"/>
              </a:rPr>
              <a:t> i £97m.</a:t>
            </a:r>
          </a:p>
          <a:p>
            <a:pPr marL="312528" indent="-312528" defTabSz="321457"/>
            <a:r>
              <a:rPr lang="en-GB" sz="1266">
                <a:solidFill>
                  <a:prstClr val="black"/>
                </a:solidFill>
                <a:latin typeface="Arial" panose="020B0604020202020204" pitchFamily="34" charset="0"/>
                <a:ea typeface="Times New Roman" panose="02020603050405020304" pitchFamily="18" charset="0"/>
              </a:rPr>
              <a:t>•	Mae </a:t>
            </a:r>
            <a:r>
              <a:rPr lang="en-GB" sz="1266" err="1">
                <a:solidFill>
                  <a:prstClr val="black"/>
                </a:solidFill>
                <a:latin typeface="Arial" panose="020B0604020202020204" pitchFamily="34" charset="0"/>
                <a:ea typeface="Times New Roman" panose="02020603050405020304" pitchFamily="18" charset="0"/>
              </a:rPr>
              <a:t>amseroldeb</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cadarnhau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cyllidebau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a </a:t>
            </a:r>
            <a:r>
              <a:rPr lang="en-GB" sz="1266" err="1">
                <a:solidFill>
                  <a:prstClr val="black"/>
                </a:solidFill>
                <a:latin typeface="Arial" panose="020B0604020202020204" pitchFamily="34" charset="0"/>
                <a:ea typeface="Times New Roman" panose="02020603050405020304" pitchFamily="18" charset="0"/>
              </a:rPr>
              <a:t>chyhoeddiadau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cenedlaethol</a:t>
            </a:r>
            <a:r>
              <a:rPr lang="en-GB" sz="1266">
                <a:solidFill>
                  <a:prstClr val="black"/>
                </a:solidFill>
                <a:latin typeface="Arial" panose="020B0604020202020204" pitchFamily="34" charset="0"/>
                <a:ea typeface="Times New Roman" panose="02020603050405020304" pitchFamily="18" charset="0"/>
              </a:rPr>
              <a:t> am </a:t>
            </a:r>
            <a:r>
              <a:rPr lang="en-GB" sz="1266" err="1">
                <a:solidFill>
                  <a:prstClr val="black"/>
                </a:solidFill>
                <a:latin typeface="Arial" panose="020B0604020202020204" pitchFamily="34" charset="0"/>
                <a:ea typeface="Times New Roman" panose="02020603050405020304" pitchFamily="18" charset="0"/>
              </a:rPr>
              <a:t>gyllid</a:t>
            </a:r>
            <a:r>
              <a:rPr lang="en-GB" sz="1266">
                <a:solidFill>
                  <a:prstClr val="black"/>
                </a:solidFill>
                <a:latin typeface="Arial" panose="020B0604020202020204" pitchFamily="34" charset="0"/>
                <a:ea typeface="Times New Roman" panose="02020603050405020304" pitchFamily="18" charset="0"/>
              </a:rPr>
              <a:t> grant </a:t>
            </a:r>
            <a:r>
              <a:rPr lang="en-GB" sz="1266" err="1">
                <a:solidFill>
                  <a:prstClr val="black"/>
                </a:solidFill>
                <a:latin typeface="Arial" panose="020B0604020202020204" pitchFamily="34" charset="0"/>
                <a:ea typeface="Times New Roman" panose="02020603050405020304" pitchFamily="18" charset="0"/>
              </a:rPr>
              <a:t>ychwanegol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wedi</a:t>
            </a:r>
            <a:r>
              <a:rPr lang="en-GB" sz="1266">
                <a:solidFill>
                  <a:prstClr val="black"/>
                </a:solidFill>
                <a:latin typeface="Arial" panose="020B0604020202020204" pitchFamily="34" charset="0"/>
                <a:ea typeface="Times New Roman" panose="02020603050405020304" pitchFamily="18" charset="0"/>
              </a:rPr>
              <a:t> bod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broblemus</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gyffredinol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mae</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cyllid</a:t>
            </a:r>
            <a:r>
              <a:rPr lang="en-GB" sz="1266">
                <a:solidFill>
                  <a:prstClr val="black"/>
                </a:solidFill>
                <a:latin typeface="Arial" panose="020B0604020202020204" pitchFamily="34" charset="0"/>
                <a:ea typeface="Times New Roman" panose="02020603050405020304" pitchFamily="18" charset="0"/>
              </a:rPr>
              <a:t> grant </a:t>
            </a:r>
            <a:r>
              <a:rPr lang="en-GB" sz="1266" err="1">
                <a:solidFill>
                  <a:prstClr val="black"/>
                </a:solidFill>
                <a:latin typeface="Arial" panose="020B0604020202020204" pitchFamily="34" charset="0"/>
                <a:ea typeface="Times New Roman" panose="02020603050405020304" pitchFamily="18" charset="0"/>
              </a:rPr>
              <a:t>ychwanegol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cyrraedd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rhy</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hwyr</a:t>
            </a:r>
            <a:r>
              <a:rPr lang="en-GB" sz="1266">
                <a:solidFill>
                  <a:prstClr val="black"/>
                </a:solidFill>
                <a:latin typeface="Arial" panose="020B0604020202020204" pitchFamily="34" charset="0"/>
                <a:ea typeface="Times New Roman" panose="02020603050405020304" pitchFamily="18" charset="0"/>
              </a:rPr>
              <a:t> ac </a:t>
            </a:r>
            <a:r>
              <a:rPr lang="en-GB" sz="1266" err="1">
                <a:solidFill>
                  <a:prstClr val="black"/>
                </a:solidFill>
                <a:latin typeface="Arial" panose="020B0604020202020204" pitchFamily="34" charset="0"/>
                <a:ea typeface="Times New Roman" panose="02020603050405020304" pitchFamily="18" charset="0"/>
              </a:rPr>
              <a:t>nid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yw’n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galluogi</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awdurdodau</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lleol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nac</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ysgolion</a:t>
            </a:r>
            <a:r>
              <a:rPr lang="en-GB" sz="1266">
                <a:solidFill>
                  <a:prstClr val="black"/>
                </a:solidFill>
                <a:latin typeface="Arial" panose="020B0604020202020204" pitchFamily="34" charset="0"/>
                <a:ea typeface="Times New Roman" panose="02020603050405020304" pitchFamily="18" charset="0"/>
              </a:rPr>
              <a:t> i </a:t>
            </a:r>
            <a:r>
              <a:rPr lang="en-GB" sz="1266" err="1">
                <a:solidFill>
                  <a:prstClr val="black"/>
                </a:solidFill>
                <a:latin typeface="Arial" panose="020B0604020202020204" pitchFamily="34" charset="0"/>
                <a:ea typeface="Times New Roman" panose="02020603050405020304" pitchFamily="18" charset="0"/>
              </a:rPr>
              <a:t>gynllunio’n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strategol</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gan</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nad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oes</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sicrwydd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ynghylch</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cyllid</a:t>
            </a:r>
            <a:r>
              <a:rPr lang="en-GB" sz="1266">
                <a:solidFill>
                  <a:prstClr val="black"/>
                </a:solidFill>
                <a:latin typeface="Arial" panose="020B0604020202020204" pitchFamily="34" charset="0"/>
                <a:ea typeface="Times New Roman" panose="02020603050405020304" pitchFamily="18" charset="0"/>
              </a:rPr>
              <a:t> </a:t>
            </a:r>
            <a:r>
              <a:rPr lang="en-GB" sz="1266" err="1">
                <a:solidFill>
                  <a:prstClr val="black"/>
                </a:solidFill>
                <a:latin typeface="Arial" panose="020B0604020202020204" pitchFamily="34" charset="0"/>
                <a:ea typeface="Times New Roman" panose="02020603050405020304" pitchFamily="18" charset="0"/>
              </a:rPr>
              <a:t>yn</a:t>
            </a:r>
            <a:r>
              <a:rPr lang="en-GB" sz="1266">
                <a:solidFill>
                  <a:prstClr val="black"/>
                </a:solidFill>
                <a:latin typeface="Arial" panose="020B0604020202020204" pitchFamily="34" charset="0"/>
                <a:ea typeface="Times New Roman" panose="02020603050405020304" pitchFamily="18" charset="0"/>
              </a:rPr>
              <a:t> y </a:t>
            </a:r>
            <a:r>
              <a:rPr lang="en-GB" sz="1266" err="1">
                <a:solidFill>
                  <a:prstClr val="black"/>
                </a:solidFill>
                <a:latin typeface="Arial" panose="020B0604020202020204" pitchFamily="34" charset="0"/>
                <a:ea typeface="Times New Roman" panose="02020603050405020304" pitchFamily="18" charset="0"/>
              </a:rPr>
              <a:t>dyfodol</a:t>
            </a:r>
            <a:r>
              <a:rPr lang="en-GB" sz="1266">
                <a:solidFill>
                  <a:prstClr val="black"/>
                </a:solidFill>
                <a:latin typeface="Arial" panose="020B0604020202020204" pitchFamily="34" charset="0"/>
                <a:ea typeface="Times New Roman" panose="02020603050405020304" pitchFamily="18" charset="0"/>
              </a:rPr>
              <a:t>.</a:t>
            </a:r>
          </a:p>
          <a:p>
            <a:pPr defTabSz="321457"/>
            <a:endParaRPr lang="en-GB" sz="1055">
              <a:solidFill>
                <a:prstClr val="black"/>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2090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486928"/>
          </a:xfrm>
          <a:prstGeom prst="rect">
            <a:avLst/>
          </a:prstGeom>
        </p:spPr>
        <p:txBody>
          <a:bodyPr vert="horz" wrap="square" lIns="0" tIns="0" rIns="0" bIns="0" rtlCol="0">
            <a:spAutoFit/>
          </a:bodyPr>
          <a:lstStyle/>
          <a:p>
            <a:pPr marL="8929"/>
            <a:r>
              <a:rPr lang="en-GB" sz="3164" b="1" spc="-4" err="1">
                <a:solidFill>
                  <a:schemeClr val="tx1">
                    <a:lumMod val="75000"/>
                    <a:lumOff val="25000"/>
                  </a:schemeClr>
                </a:solidFill>
                <a:latin typeface="Arial"/>
                <a:cs typeface="Arial"/>
              </a:rPr>
              <a:t>Argymhellion</a:t>
            </a:r>
            <a:endParaRPr lang="en-GB" sz="3164">
              <a:solidFill>
                <a:schemeClr val="tx1">
                  <a:lumMod val="75000"/>
                  <a:lumOff val="25000"/>
                </a:schemeClr>
              </a:solidFill>
              <a:latin typeface="Arial"/>
              <a:cs typeface="Arial"/>
            </a:endParaRPr>
          </a:p>
        </p:txBody>
      </p:sp>
      <p:sp>
        <p:nvSpPr>
          <p:cNvPr id="3" name="object 3"/>
          <p:cNvSpPr txBox="1"/>
          <p:nvPr/>
        </p:nvSpPr>
        <p:spPr>
          <a:xfrm>
            <a:off x="370758" y="1946623"/>
            <a:ext cx="4148286" cy="3352649"/>
          </a:xfrm>
          <a:prstGeom prst="rect">
            <a:avLst/>
          </a:prstGeom>
        </p:spPr>
        <p:txBody>
          <a:bodyPr vert="horz" wrap="square" lIns="0" tIns="0" rIns="0" bIns="0" rtlCol="0">
            <a:spAutoFit/>
          </a:bodyPr>
          <a:lstStyle/>
          <a:p>
            <a:pPr defTabSz="321457">
              <a:spcAft>
                <a:spcPts val="844"/>
              </a:spcAft>
            </a:pPr>
            <a:r>
              <a:rPr lang="cy-GB" sz="1406" b="1">
                <a:solidFill>
                  <a:srgbClr val="000000"/>
                </a:solidFill>
                <a:latin typeface="Arial" panose="020B0604020202020204" pitchFamily="34" charset="0"/>
                <a:ea typeface="Times New Roman" panose="02020603050405020304" pitchFamily="18" charset="0"/>
              </a:rPr>
              <a:t>Dylai ysgolion:</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A1	Wella ansawdd y wybodaeth a ddarperir i rieni, er enghraifft, a datgan yn glir beth mae’r ysgol yn ei hystyried yn ddarpariaeth ddysgu ychwanegol </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A2	Sicrhau bod gan Gydlynwyr ADY ddigon o amser ac adnoddau i gyflawni eu dyletswyddau</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A3	Sicrhau bod dysgu proffesiynol staff ysgol yn cynnwys ffocws digonol ar addysgu o ansawdd uchel ar gyfer disgyblion ag ADY</a:t>
            </a:r>
            <a:endParaRPr lang="en-GB" sz="1406">
              <a:solidFill>
                <a:prstClr val="black"/>
              </a:solidFill>
              <a:latin typeface="Times New Roman" panose="02020603050405020304" pitchFamily="18"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4651608" y="1206555"/>
            <a:ext cx="4175075" cy="486928"/>
          </a:xfrm>
          <a:prstGeom prst="rect">
            <a:avLst/>
          </a:prstGeom>
        </p:spPr>
        <p:txBody>
          <a:bodyPr vert="horz" wrap="square" lIns="0" tIns="0" rIns="0" bIns="0" rtlCol="0">
            <a:spAutoFit/>
          </a:bodyPr>
          <a:lstStyle/>
          <a:p>
            <a:pPr marL="8929" defTabSz="321457"/>
            <a:r>
              <a:rPr lang="en-GB" sz="3164" b="1" spc="-4">
                <a:solidFill>
                  <a:prstClr val="black">
                    <a:lumMod val="75000"/>
                    <a:lumOff val="25000"/>
                  </a:prstClr>
                </a:solidFill>
                <a:latin typeface="Arial"/>
                <a:cs typeface="Arial"/>
              </a:rPr>
              <a:t>Recommendations</a:t>
            </a:r>
            <a:endParaRPr sz="3164">
              <a:solidFill>
                <a:prstClr val="black">
                  <a:lumMod val="75000"/>
                  <a:lumOff val="25000"/>
                </a:prstClr>
              </a:solidFill>
              <a:latin typeface="Arial"/>
              <a:cs typeface="Arial"/>
            </a:endParaRPr>
          </a:p>
        </p:txBody>
      </p:sp>
      <p:sp>
        <p:nvSpPr>
          <p:cNvPr id="8" name="object 8"/>
          <p:cNvSpPr txBox="1"/>
          <p:nvPr/>
        </p:nvSpPr>
        <p:spPr>
          <a:xfrm>
            <a:off x="4724385" y="1946622"/>
            <a:ext cx="4175075" cy="2617063"/>
          </a:xfrm>
          <a:prstGeom prst="rect">
            <a:avLst/>
          </a:prstGeom>
        </p:spPr>
        <p:txBody>
          <a:bodyPr vert="horz" wrap="square" lIns="0" tIns="0" rIns="0" bIns="0" rtlCol="0">
            <a:spAutoFit/>
          </a:bodyPr>
          <a:lstStyle/>
          <a:p>
            <a:pPr defTabSz="321457">
              <a:spcAft>
                <a:spcPts val="844"/>
              </a:spcAft>
            </a:pPr>
            <a:r>
              <a:rPr lang="en-GB" sz="1406" b="1">
                <a:solidFill>
                  <a:srgbClr val="000000"/>
                </a:solidFill>
                <a:latin typeface="Arial" panose="020B0604020202020204" pitchFamily="34" charset="0"/>
                <a:ea typeface="Times New Roman" panose="02020603050405020304" pitchFamily="18" charset="0"/>
              </a:rPr>
              <a:t>Schools should:</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en-GB" sz="1406">
                <a:solidFill>
                  <a:prstClr val="black"/>
                </a:solidFill>
                <a:latin typeface="Arial" panose="020B0604020202020204" pitchFamily="34" charset="0"/>
                <a:ea typeface="Times New Roman" panose="02020603050405020304" pitchFamily="18" charset="0"/>
              </a:rPr>
              <a:t>R1	Improve the quality of information provided to, for example, parents, and clearly state what the school regards as additional learning provision</a:t>
            </a:r>
            <a:endParaRPr lang="en-GB" sz="1406">
              <a:solidFill>
                <a:prstClr val="black"/>
              </a:solidFill>
              <a:latin typeface="Times New Roman" panose="02020603050405020304" pitchFamily="18" charset="0"/>
              <a:ea typeface="Times New Roman" panose="02020603050405020304" pitchFamily="18" charset="0"/>
            </a:endParaRPr>
          </a:p>
          <a:p>
            <a:pPr defTabSz="321457">
              <a:spcAft>
                <a:spcPts val="844"/>
              </a:spcAft>
            </a:pPr>
            <a:r>
              <a:rPr lang="en-GB" sz="1406">
                <a:solidFill>
                  <a:prstClr val="black"/>
                </a:solidFill>
                <a:latin typeface="Arial" panose="020B0604020202020204" pitchFamily="34" charset="0"/>
                <a:ea typeface="Times New Roman" panose="02020603050405020304" pitchFamily="18" charset="0"/>
              </a:rPr>
              <a:t>R2	Ensure that </a:t>
            </a:r>
            <a:r>
              <a:rPr lang="en-GB" sz="1406" err="1">
                <a:solidFill>
                  <a:prstClr val="black"/>
                </a:solidFill>
                <a:latin typeface="Arial" panose="020B0604020202020204" pitchFamily="34" charset="0"/>
                <a:ea typeface="Times New Roman" panose="02020603050405020304" pitchFamily="18" charset="0"/>
              </a:rPr>
              <a:t>ALNCos</a:t>
            </a:r>
            <a:r>
              <a:rPr lang="en-GB" sz="1406">
                <a:solidFill>
                  <a:prstClr val="black"/>
                </a:solidFill>
                <a:latin typeface="Arial" panose="020B0604020202020204" pitchFamily="34" charset="0"/>
                <a:ea typeface="Times New Roman" panose="02020603050405020304" pitchFamily="18" charset="0"/>
              </a:rPr>
              <a:t> have sufficient time and resource to carry out their duties</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en-GB" sz="1406">
                <a:solidFill>
                  <a:prstClr val="black"/>
                </a:solidFill>
                <a:latin typeface="Arial" panose="020B0604020202020204" pitchFamily="34" charset="0"/>
                <a:ea typeface="Times New Roman" panose="02020603050405020304" pitchFamily="18" charset="0"/>
              </a:rPr>
              <a:t>R3	Ensure that the professional learning of school staff has a sufficient focus on high quality teaching for pupils with ALN</a:t>
            </a:r>
            <a:endParaRPr lang="en-GB" sz="1406">
              <a:solidFill>
                <a:prstClr val="black"/>
              </a:solidFill>
              <a:latin typeface="Times New Roman" panose="02020603050405020304" pitchFamily="18"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Tree>
    <p:extLst>
      <p:ext uri="{BB962C8B-B14F-4D97-AF65-F5344CB8AC3E}">
        <p14:creationId xmlns:p14="http://schemas.microsoft.com/office/powerpoint/2010/main" val="279609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486928"/>
          </a:xfrm>
          <a:prstGeom prst="rect">
            <a:avLst/>
          </a:prstGeom>
        </p:spPr>
        <p:txBody>
          <a:bodyPr vert="horz" wrap="square" lIns="0" tIns="0" rIns="0" bIns="0" rtlCol="0">
            <a:spAutoFit/>
          </a:bodyPr>
          <a:lstStyle/>
          <a:p>
            <a:pPr marL="8929"/>
            <a:r>
              <a:rPr lang="en-GB" sz="3164" b="1" spc="-4" err="1">
                <a:solidFill>
                  <a:schemeClr val="tx1">
                    <a:lumMod val="75000"/>
                    <a:lumOff val="25000"/>
                  </a:schemeClr>
                </a:solidFill>
                <a:latin typeface="Arial"/>
                <a:cs typeface="Arial"/>
              </a:rPr>
              <a:t>Argymhellion</a:t>
            </a:r>
            <a:endParaRPr lang="en-GB" sz="3164">
              <a:solidFill>
                <a:schemeClr val="tx1">
                  <a:lumMod val="75000"/>
                  <a:lumOff val="25000"/>
                </a:schemeClr>
              </a:solidFill>
              <a:latin typeface="Arial"/>
              <a:cs typeface="Arial"/>
            </a:endParaRPr>
          </a:p>
        </p:txBody>
      </p:sp>
      <p:sp>
        <p:nvSpPr>
          <p:cNvPr id="3" name="object 3"/>
          <p:cNvSpPr txBox="1"/>
          <p:nvPr/>
        </p:nvSpPr>
        <p:spPr>
          <a:xfrm>
            <a:off x="370758" y="1816709"/>
            <a:ext cx="4148286" cy="5834995"/>
          </a:xfrm>
          <a:prstGeom prst="rect">
            <a:avLst/>
          </a:prstGeom>
        </p:spPr>
        <p:txBody>
          <a:bodyPr vert="horz" wrap="square" lIns="0" tIns="0" rIns="0" bIns="0" rtlCol="0">
            <a:spAutoFit/>
          </a:bodyPr>
          <a:lstStyle/>
          <a:p>
            <a:pPr defTabSz="321457">
              <a:spcAft>
                <a:spcPts val="844"/>
              </a:spcAft>
            </a:pPr>
            <a:r>
              <a:rPr lang="cy-GB" sz="1406" b="1">
                <a:solidFill>
                  <a:srgbClr val="000000"/>
                </a:solidFill>
                <a:latin typeface="Arial" panose="020B0604020202020204" pitchFamily="34" charset="0"/>
                <a:ea typeface="Times New Roman" panose="02020603050405020304" pitchFamily="18" charset="0"/>
              </a:rPr>
              <a:t>Dylai awdurdodau lleol:</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A4	Sicrhau bod yr holl ysgolion yn ymwybodol o’u dyletswyddau o dan Ddeddf Anghenion Dysgu Ychwanegol a’r Tribiwnlys Addysg </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r>
              <a:rPr lang="cy-GB" sz="1406">
                <a:solidFill>
                  <a:prstClr val="black"/>
                </a:solidFill>
                <a:latin typeface="Arial" panose="020B0604020202020204" pitchFamily="34" charset="0"/>
                <a:ea typeface="Times New Roman" panose="02020603050405020304" pitchFamily="18" charset="0"/>
              </a:rPr>
              <a:t>A5	Darparu gwybodaeth glir, gywir a chyfoes i randdeiliaid, yn enwedig o ran:</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cy-GB" sz="1406">
                <a:solidFill>
                  <a:prstClr val="black"/>
                </a:solidFill>
                <a:latin typeface="Arial" panose="020B0604020202020204" pitchFamily="34" charset="0"/>
                <a:ea typeface="Times New Roman" panose="02020603050405020304" pitchFamily="18" charset="0"/>
              </a:rPr>
              <a:t>beth mae darpariaeth ddysgu ychwanegol yn ei olygu yn ei ysgolion</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spcAft>
                <a:spcPts val="844"/>
              </a:spcAft>
              <a:buFont typeface="Symbol" panose="05050102010706020507" pitchFamily="18" charset="2"/>
              <a:buChar char=""/>
            </a:pPr>
            <a:r>
              <a:rPr lang="cy-GB" sz="1406">
                <a:solidFill>
                  <a:prstClr val="black"/>
                </a:solidFill>
                <a:latin typeface="Arial" panose="020B0604020202020204" pitchFamily="34" charset="0"/>
                <a:ea typeface="Times New Roman" panose="02020603050405020304" pitchFamily="18" charset="0"/>
              </a:rPr>
              <a:t>y CDUau hynny a fydd yn cael eu cynnal gan yr awdurdod lleol a’r rhai a fydd yn cael eu cynnal gan ysgolion </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r>
              <a:rPr lang="cy-GB" sz="1406">
                <a:solidFill>
                  <a:prstClr val="black"/>
                </a:solidFill>
                <a:latin typeface="Arial" panose="020B0604020202020204" pitchFamily="34" charset="0"/>
                <a:ea typeface="Times New Roman" panose="02020603050405020304" pitchFamily="18" charset="0"/>
              </a:rPr>
              <a:t>A6	Parhau i sicrhau ansawdd ac adolygu arfer a darpariaeth ddysgu ychwanegol i sicrhau bod cyllid a dysgu proffesiynol yn cefnogi cyflwyno’n effeithiol ar gyfer:</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cy-GB" sz="1406">
                <a:solidFill>
                  <a:prstClr val="black"/>
                </a:solidFill>
                <a:latin typeface="Arial" panose="020B0604020202020204" pitchFamily="34" charset="0"/>
                <a:ea typeface="Times New Roman" panose="02020603050405020304" pitchFamily="18" charset="0"/>
              </a:rPr>
              <a:t>arferion sy’n canolbwyntio ar yr unigolyn</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cy-GB" sz="1406">
                <a:solidFill>
                  <a:prstClr val="black"/>
                </a:solidFill>
                <a:latin typeface="Arial" panose="020B0604020202020204" pitchFamily="34" charset="0"/>
                <a:ea typeface="Times New Roman" panose="02020603050405020304" pitchFamily="18" charset="0"/>
              </a:rPr>
              <a:t>cynlluniau datblygu unigol</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spcAft>
                <a:spcPts val="844"/>
              </a:spcAft>
              <a:buFont typeface="Symbol" panose="05050102010706020507" pitchFamily="18" charset="2"/>
              <a:buChar char=""/>
            </a:pPr>
            <a:r>
              <a:rPr lang="cy-GB" sz="1406">
                <a:solidFill>
                  <a:prstClr val="black"/>
                </a:solidFill>
                <a:latin typeface="Arial" panose="020B0604020202020204" pitchFamily="34" charset="0"/>
                <a:ea typeface="Times New Roman" panose="02020603050405020304" pitchFamily="18" charset="0"/>
              </a:rPr>
              <a:t>gwasanaethau, adnoddau a darpariaeth cyfrwng Cymraeg </a:t>
            </a:r>
            <a:endParaRPr lang="en-GB" sz="1406">
              <a:solidFill>
                <a:prstClr val="black"/>
              </a:solidFill>
              <a:latin typeface="Times New Roman" panose="02020603050405020304" pitchFamily="18" charset="0"/>
              <a:ea typeface="Times New Roman" panose="02020603050405020304" pitchFamily="18" charset="0"/>
            </a:endParaRPr>
          </a:p>
          <a:p>
            <a:pPr defTabSz="321457">
              <a:spcAft>
                <a:spcPts val="844"/>
              </a:spcAft>
            </a:pPr>
            <a:r>
              <a:rPr lang="cy-GB" sz="1406">
                <a:solidFill>
                  <a:prstClr val="black"/>
                </a:solidFill>
                <a:latin typeface="Arial" panose="020B0604020202020204" pitchFamily="34" charset="0"/>
                <a:ea typeface="Times New Roman" panose="02020603050405020304" pitchFamily="18" charset="0"/>
              </a:rPr>
              <a:t>A7	Datblygu a chyhoeddi eu strategaeth ar gyfer 	dysgwyr ôl-16 ag ADY</a:t>
            </a:r>
            <a:endParaRPr lang="en-GB" sz="1406">
              <a:solidFill>
                <a:prstClr val="black"/>
              </a:solidFill>
              <a:latin typeface="Times New Roman" panose="02020603050405020304" pitchFamily="18"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4651608" y="1206555"/>
            <a:ext cx="4175075" cy="486928"/>
          </a:xfrm>
          <a:prstGeom prst="rect">
            <a:avLst/>
          </a:prstGeom>
        </p:spPr>
        <p:txBody>
          <a:bodyPr vert="horz" wrap="square" lIns="0" tIns="0" rIns="0" bIns="0" rtlCol="0">
            <a:spAutoFit/>
          </a:bodyPr>
          <a:lstStyle/>
          <a:p>
            <a:pPr marL="8929" defTabSz="321457"/>
            <a:r>
              <a:rPr lang="en-GB" sz="3164" b="1" spc="-4">
                <a:solidFill>
                  <a:prstClr val="black">
                    <a:lumMod val="75000"/>
                    <a:lumOff val="25000"/>
                  </a:prstClr>
                </a:solidFill>
                <a:latin typeface="Arial"/>
                <a:cs typeface="Arial"/>
              </a:rPr>
              <a:t>Recommendations</a:t>
            </a:r>
            <a:endParaRPr sz="3164">
              <a:solidFill>
                <a:prstClr val="black">
                  <a:lumMod val="75000"/>
                  <a:lumOff val="25000"/>
                </a:prstClr>
              </a:solidFill>
              <a:latin typeface="Arial"/>
              <a:cs typeface="Arial"/>
            </a:endParaRPr>
          </a:p>
        </p:txBody>
      </p:sp>
      <p:sp>
        <p:nvSpPr>
          <p:cNvPr id="8" name="object 8"/>
          <p:cNvSpPr txBox="1"/>
          <p:nvPr/>
        </p:nvSpPr>
        <p:spPr>
          <a:xfrm>
            <a:off x="4724385" y="1816708"/>
            <a:ext cx="4175075" cy="4883068"/>
          </a:xfrm>
          <a:prstGeom prst="rect">
            <a:avLst/>
          </a:prstGeom>
        </p:spPr>
        <p:txBody>
          <a:bodyPr vert="horz" wrap="square" lIns="0" tIns="0" rIns="0" bIns="0" rtlCol="0">
            <a:spAutoFit/>
          </a:bodyPr>
          <a:lstStyle/>
          <a:p>
            <a:pPr defTabSz="321457">
              <a:spcAft>
                <a:spcPts val="844"/>
              </a:spcAft>
            </a:pPr>
            <a:r>
              <a:rPr lang="en-GB" sz="1406" b="1">
                <a:solidFill>
                  <a:srgbClr val="000000"/>
                </a:solidFill>
                <a:latin typeface="Arial" panose="020B0604020202020204" pitchFamily="34" charset="0"/>
                <a:ea typeface="Times New Roman" panose="02020603050405020304" pitchFamily="18" charset="0"/>
              </a:rPr>
              <a:t>Local authorities should:</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en-GB" sz="1406">
                <a:solidFill>
                  <a:prstClr val="black"/>
                </a:solidFill>
                <a:latin typeface="Arial" panose="020B0604020202020204" pitchFamily="34" charset="0"/>
                <a:ea typeface="Times New Roman" panose="02020603050405020304" pitchFamily="18" charset="0"/>
              </a:rPr>
              <a:t>R4	Ensure that all schools are aware of their duties under the ALNET Act </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r>
              <a:rPr lang="en-GB" sz="1406">
                <a:solidFill>
                  <a:prstClr val="black"/>
                </a:solidFill>
                <a:latin typeface="Arial" panose="020B0604020202020204" pitchFamily="34" charset="0"/>
                <a:ea typeface="Times New Roman" panose="02020603050405020304" pitchFamily="18" charset="0"/>
              </a:rPr>
              <a:t>R5	Provide clear, accurate and up-to-date information to stakeholders, in particular in relation to:</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en-GB" sz="1406">
                <a:solidFill>
                  <a:prstClr val="black"/>
                </a:solidFill>
                <a:latin typeface="Arial" panose="020B0604020202020204" pitchFamily="34" charset="0"/>
                <a:ea typeface="Times New Roman" panose="02020603050405020304" pitchFamily="18" charset="0"/>
              </a:rPr>
              <a:t>what constitutes additional learning provision in its schools</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spcAft>
                <a:spcPts val="844"/>
              </a:spcAft>
              <a:buFont typeface="Symbol" panose="05050102010706020507" pitchFamily="18" charset="2"/>
              <a:buChar char=""/>
            </a:pPr>
            <a:r>
              <a:rPr lang="en-GB" sz="1406">
                <a:solidFill>
                  <a:prstClr val="black"/>
                </a:solidFill>
                <a:latin typeface="Arial" panose="020B0604020202020204" pitchFamily="34" charset="0"/>
                <a:ea typeface="Times New Roman" panose="02020603050405020304" pitchFamily="18" charset="0"/>
              </a:rPr>
              <a:t>those IDPs that are to be maintained by the local authority and those to be maintained by schools</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r>
              <a:rPr lang="en-GB" sz="1406">
                <a:solidFill>
                  <a:prstClr val="black"/>
                </a:solidFill>
                <a:latin typeface="Arial" panose="020B0604020202020204" pitchFamily="34" charset="0"/>
                <a:ea typeface="Times New Roman" panose="02020603050405020304" pitchFamily="18" charset="0"/>
              </a:rPr>
              <a:t>R6	Continue to quality assure and review practice and additional learning provision to ensure funding and professional learning supports roll out effectively for:</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en-GB" sz="1406">
                <a:solidFill>
                  <a:prstClr val="black"/>
                </a:solidFill>
                <a:latin typeface="Arial" panose="020B0604020202020204" pitchFamily="34" charset="0"/>
                <a:ea typeface="Times New Roman" panose="02020603050405020304" pitchFamily="18" charset="0"/>
              </a:rPr>
              <a:t>person centred practices</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buFont typeface="Symbol" panose="05050102010706020507" pitchFamily="18" charset="2"/>
              <a:buChar char=""/>
            </a:pPr>
            <a:r>
              <a:rPr lang="en-GB" sz="1406">
                <a:solidFill>
                  <a:prstClr val="black"/>
                </a:solidFill>
                <a:latin typeface="Arial" panose="020B0604020202020204" pitchFamily="34" charset="0"/>
                <a:ea typeface="Times New Roman" panose="02020603050405020304" pitchFamily="18" charset="0"/>
              </a:rPr>
              <a:t>individual development plans</a:t>
            </a:r>
            <a:endParaRPr lang="en-GB" sz="1406">
              <a:solidFill>
                <a:prstClr val="black"/>
              </a:solidFill>
              <a:latin typeface="Times New Roman" panose="02020603050405020304" pitchFamily="18" charset="0"/>
              <a:ea typeface="Times New Roman" panose="02020603050405020304" pitchFamily="18" charset="0"/>
            </a:endParaRPr>
          </a:p>
          <a:p>
            <a:pPr marL="241093" indent="-241093" defTabSz="321457">
              <a:spcAft>
                <a:spcPts val="844"/>
              </a:spcAft>
              <a:buFont typeface="Symbol" panose="05050102010706020507" pitchFamily="18" charset="2"/>
              <a:buChar char=""/>
            </a:pPr>
            <a:r>
              <a:rPr lang="en-GB" sz="1406">
                <a:solidFill>
                  <a:prstClr val="black"/>
                </a:solidFill>
                <a:latin typeface="Arial" panose="020B0604020202020204" pitchFamily="34" charset="0"/>
                <a:ea typeface="Times New Roman" panose="02020603050405020304" pitchFamily="18" charset="0"/>
              </a:rPr>
              <a:t>Welsh-medium services, resources and provision</a:t>
            </a:r>
            <a:endParaRPr lang="en-GB" sz="1406">
              <a:solidFill>
                <a:prstClr val="black"/>
              </a:solidFill>
              <a:latin typeface="Times New Roman" panose="02020603050405020304" pitchFamily="18" charset="0"/>
              <a:ea typeface="Times New Roman" panose="02020603050405020304" pitchFamily="18" charset="0"/>
            </a:endParaRPr>
          </a:p>
          <a:p>
            <a:pPr defTabSz="321457">
              <a:spcAft>
                <a:spcPts val="844"/>
              </a:spcAft>
            </a:pPr>
            <a:r>
              <a:rPr lang="en-GB" sz="1406">
                <a:solidFill>
                  <a:prstClr val="black"/>
                </a:solidFill>
                <a:latin typeface="Arial" panose="020B0604020202020204" pitchFamily="34" charset="0"/>
                <a:ea typeface="Times New Roman" panose="02020603050405020304" pitchFamily="18" charset="0"/>
              </a:rPr>
              <a:t>R7	Develop and publish their strategy for post-16 	learners with ALN</a:t>
            </a:r>
            <a:endParaRPr lang="en-GB" sz="1406">
              <a:solidFill>
                <a:prstClr val="black"/>
              </a:solidFill>
              <a:latin typeface="Times New Roman" panose="02020603050405020304" pitchFamily="18"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Tree>
    <p:extLst>
      <p:ext uri="{BB962C8B-B14F-4D97-AF65-F5344CB8AC3E}">
        <p14:creationId xmlns:p14="http://schemas.microsoft.com/office/powerpoint/2010/main" val="344765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fade">
                                      <p:cBhvr>
                                        <p:cTn id="24" dur="500"/>
                                        <p:tgtEl>
                                          <p:spTgt spid="8">
                                            <p:txEl>
                                              <p:pRg st="2" end="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fade">
                                      <p:cBhvr>
                                        <p:cTn id="30" dur="500"/>
                                        <p:tgtEl>
                                          <p:spTgt spid="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8">
                                            <p:txEl>
                                              <p:pRg st="5" end="5"/>
                                            </p:txEl>
                                          </p:spTgt>
                                        </p:tgtEl>
                                        <p:attrNameLst>
                                          <p:attrName>style.visibility</p:attrName>
                                        </p:attrNameLst>
                                      </p:cBhvr>
                                      <p:to>
                                        <p:strVal val="visible"/>
                                      </p:to>
                                    </p:set>
                                    <p:animEffect transition="in" filter="fade">
                                      <p:cBhvr>
                                        <p:cTn id="47" dur="500"/>
                                        <p:tgtEl>
                                          <p:spTgt spid="8">
                                            <p:txEl>
                                              <p:pRg st="5" end="5"/>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8">
                                            <p:txEl>
                                              <p:pRg st="6" end="6"/>
                                            </p:txEl>
                                          </p:spTgt>
                                        </p:tgtEl>
                                        <p:attrNameLst>
                                          <p:attrName>style.visibility</p:attrName>
                                        </p:attrNameLst>
                                      </p:cBhvr>
                                      <p:to>
                                        <p:strVal val="visible"/>
                                      </p:to>
                                    </p:set>
                                    <p:animEffect transition="in" filter="fade">
                                      <p:cBhvr>
                                        <p:cTn id="50" dur="500"/>
                                        <p:tgtEl>
                                          <p:spTgt spid="8">
                                            <p:txEl>
                                              <p:pRg st="6" end="6"/>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8">
                                            <p:txEl>
                                              <p:pRg st="7" end="7"/>
                                            </p:txEl>
                                          </p:spTgt>
                                        </p:tgtEl>
                                        <p:attrNameLst>
                                          <p:attrName>style.visibility</p:attrName>
                                        </p:attrNameLst>
                                      </p:cBhvr>
                                      <p:to>
                                        <p:strVal val="visible"/>
                                      </p:to>
                                    </p:set>
                                    <p:animEffect transition="in" filter="fade">
                                      <p:cBhvr>
                                        <p:cTn id="53" dur="500"/>
                                        <p:tgtEl>
                                          <p:spTgt spid="8">
                                            <p:txEl>
                                              <p:pRg st="7" end="7"/>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8">
                                            <p:txEl>
                                              <p:pRg st="8" end="8"/>
                                            </p:txEl>
                                          </p:spTgt>
                                        </p:tgtEl>
                                        <p:attrNameLst>
                                          <p:attrName>style.visibility</p:attrName>
                                        </p:attrNameLst>
                                      </p:cBhvr>
                                      <p:to>
                                        <p:strVal val="visible"/>
                                      </p:to>
                                    </p:set>
                                    <p:animEffect transition="in" filter="fade">
                                      <p:cBhvr>
                                        <p:cTn id="56" dur="500"/>
                                        <p:tgtEl>
                                          <p:spTgt spid="8">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500"/>
                                        <p:tgtEl>
                                          <p:spTgt spid="3">
                                            <p:txEl>
                                              <p:pRg st="9" end="9"/>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8">
                                            <p:txEl>
                                              <p:pRg st="9" end="9"/>
                                            </p:txEl>
                                          </p:spTgt>
                                        </p:tgtEl>
                                        <p:attrNameLst>
                                          <p:attrName>style.visibility</p:attrName>
                                        </p:attrNameLst>
                                      </p:cBhvr>
                                      <p:to>
                                        <p:strVal val="visible"/>
                                      </p:to>
                                    </p:set>
                                    <p:animEffect transition="in" filter="fade">
                                      <p:cBhvr>
                                        <p:cTn id="64"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486928"/>
          </a:xfrm>
          <a:prstGeom prst="rect">
            <a:avLst/>
          </a:prstGeom>
        </p:spPr>
        <p:txBody>
          <a:bodyPr vert="horz" wrap="square" lIns="0" tIns="0" rIns="0" bIns="0" rtlCol="0">
            <a:spAutoFit/>
          </a:bodyPr>
          <a:lstStyle/>
          <a:p>
            <a:pPr marL="8929"/>
            <a:r>
              <a:rPr lang="en-GB" sz="3164" b="1" spc="-4" err="1">
                <a:solidFill>
                  <a:schemeClr val="tx1">
                    <a:lumMod val="75000"/>
                    <a:lumOff val="25000"/>
                  </a:schemeClr>
                </a:solidFill>
                <a:latin typeface="Arial"/>
                <a:cs typeface="Arial"/>
              </a:rPr>
              <a:t>Argymhellion</a:t>
            </a:r>
            <a:endParaRPr lang="en-GB" sz="3164">
              <a:solidFill>
                <a:schemeClr val="tx1">
                  <a:lumMod val="75000"/>
                  <a:lumOff val="25000"/>
                </a:schemeClr>
              </a:solidFill>
              <a:latin typeface="Arial"/>
              <a:cs typeface="Arial"/>
            </a:endParaRPr>
          </a:p>
        </p:txBody>
      </p:sp>
      <p:sp>
        <p:nvSpPr>
          <p:cNvPr id="3" name="object 3"/>
          <p:cNvSpPr txBox="1"/>
          <p:nvPr/>
        </p:nvSpPr>
        <p:spPr>
          <a:xfrm>
            <a:off x="370758" y="1857834"/>
            <a:ext cx="4148286" cy="4001673"/>
          </a:xfrm>
          <a:prstGeom prst="rect">
            <a:avLst/>
          </a:prstGeom>
        </p:spPr>
        <p:txBody>
          <a:bodyPr vert="horz" wrap="square" lIns="0" tIns="0" rIns="0" bIns="0" rtlCol="0">
            <a:spAutoFit/>
          </a:bodyPr>
          <a:lstStyle/>
          <a:p>
            <a:pPr defTabSz="321457">
              <a:spcAft>
                <a:spcPts val="844"/>
              </a:spcAft>
            </a:pPr>
            <a:r>
              <a:rPr lang="cy-GB" sz="1406" b="1">
                <a:solidFill>
                  <a:srgbClr val="000000"/>
                </a:solidFill>
                <a:latin typeface="Arial" panose="020B0604020202020204" pitchFamily="34" charset="0"/>
                <a:ea typeface="Times New Roman" panose="02020603050405020304" pitchFamily="18" charset="0"/>
              </a:rPr>
              <a:t>Dylai Llywodraeth Cymru:</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A8	Sicrhau bod gan bob lleoliad ddealltwriaeth glir o’r diffiniadau cyfreithiol sydd wedi’u cynnwys yn Neddf Anghenion Dysgu Ychwanegol a’r Tribiwnlys Addysg a’r Cod ADY, a darparu enghreifftiau ymarferol i gynorthwyo dealltwriaeth </a:t>
            </a:r>
            <a:endParaRPr lang="en-GB" sz="1406">
              <a:solidFill>
                <a:prstClr val="black"/>
              </a:solidFill>
              <a:latin typeface="Times New Roman" panose="02020603050405020304" pitchFamily="18" charset="0"/>
              <a:ea typeface="Times New Roman" panose="02020603050405020304" pitchFamily="18" charset="0"/>
            </a:endParaRPr>
          </a:p>
          <a:p>
            <a:pPr defTabSz="321457">
              <a:spcAft>
                <a:spcPts val="844"/>
              </a:spcAft>
            </a:pPr>
            <a:r>
              <a:rPr lang="cy-GB" sz="1406">
                <a:solidFill>
                  <a:prstClr val="black"/>
                </a:solidFill>
                <a:latin typeface="Arial" panose="020B0604020202020204" pitchFamily="34" charset="0"/>
                <a:ea typeface="Times New Roman" panose="02020603050405020304" pitchFamily="18" charset="0"/>
              </a:rPr>
              <a:t>A9	Gwerthuso effaith cyllid ychwanegol a 	ddyrannwyd i awdurdodau lleol yn llawn</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cy-GB" sz="1406">
                <a:solidFill>
                  <a:prstClr val="black"/>
                </a:solidFill>
                <a:latin typeface="Arial" panose="020B0604020202020204" pitchFamily="34" charset="0"/>
                <a:ea typeface="Times New Roman" panose="02020603050405020304" pitchFamily="18" charset="0"/>
              </a:rPr>
              <a:t>A10	Sicrhau bod arweiniad a chyllid yn y dyfodol yn cael ei ddarparu mewn modd amserol i alluogi awdurdodau lleol ac ysgolion i gynllunio’n ddigonol </a:t>
            </a:r>
            <a:endParaRPr lang="en-GB" sz="1406">
              <a:solidFill>
                <a:prstClr val="black"/>
              </a:solidFill>
              <a:latin typeface="Times New Roman" panose="02020603050405020304" pitchFamily="18" charset="0"/>
              <a:ea typeface="Times New Roman" panose="02020603050405020304" pitchFamily="18" charset="0"/>
            </a:endParaRPr>
          </a:p>
          <a:p>
            <a:pPr marR="3572" defTabSz="321457">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4651608" y="1206555"/>
            <a:ext cx="4175075" cy="486928"/>
          </a:xfrm>
          <a:prstGeom prst="rect">
            <a:avLst/>
          </a:prstGeom>
        </p:spPr>
        <p:txBody>
          <a:bodyPr vert="horz" wrap="square" lIns="0" tIns="0" rIns="0" bIns="0" rtlCol="0">
            <a:spAutoFit/>
          </a:bodyPr>
          <a:lstStyle/>
          <a:p>
            <a:pPr marL="8929" defTabSz="321457"/>
            <a:r>
              <a:rPr lang="en-GB" sz="3164" b="1" spc="-4">
                <a:solidFill>
                  <a:prstClr val="black">
                    <a:lumMod val="75000"/>
                    <a:lumOff val="25000"/>
                  </a:prstClr>
                </a:solidFill>
                <a:latin typeface="Arial"/>
                <a:cs typeface="Arial"/>
              </a:rPr>
              <a:t>Recommendations</a:t>
            </a:r>
            <a:endParaRPr sz="3164">
              <a:solidFill>
                <a:prstClr val="black">
                  <a:lumMod val="75000"/>
                  <a:lumOff val="25000"/>
                </a:prstClr>
              </a:solidFill>
              <a:latin typeface="Arial"/>
              <a:cs typeface="Arial"/>
            </a:endParaRPr>
          </a:p>
        </p:txBody>
      </p:sp>
      <p:sp>
        <p:nvSpPr>
          <p:cNvPr id="8" name="object 8"/>
          <p:cNvSpPr txBox="1"/>
          <p:nvPr/>
        </p:nvSpPr>
        <p:spPr>
          <a:xfrm>
            <a:off x="4651608" y="1857833"/>
            <a:ext cx="4175075" cy="2833404"/>
          </a:xfrm>
          <a:prstGeom prst="rect">
            <a:avLst/>
          </a:prstGeom>
        </p:spPr>
        <p:txBody>
          <a:bodyPr vert="horz" wrap="square" lIns="0" tIns="0" rIns="0" bIns="0" rtlCol="0">
            <a:spAutoFit/>
          </a:bodyPr>
          <a:lstStyle/>
          <a:p>
            <a:pPr defTabSz="321457">
              <a:spcAft>
                <a:spcPts val="844"/>
              </a:spcAft>
            </a:pPr>
            <a:r>
              <a:rPr lang="en-GB" sz="1406" b="1">
                <a:solidFill>
                  <a:srgbClr val="000000"/>
                </a:solidFill>
                <a:latin typeface="Arial" panose="020B0604020202020204" pitchFamily="34" charset="0"/>
                <a:ea typeface="Times New Roman" panose="02020603050405020304" pitchFamily="18" charset="0"/>
              </a:rPr>
              <a:t>The Welsh Government should:</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en-GB" sz="1406">
                <a:solidFill>
                  <a:prstClr val="black"/>
                </a:solidFill>
                <a:latin typeface="Arial" panose="020B0604020202020204" pitchFamily="34" charset="0"/>
                <a:ea typeface="Times New Roman" panose="02020603050405020304" pitchFamily="18" charset="0"/>
              </a:rPr>
              <a:t>R8	Ensure that all settings have a clear understanding of the legal definitions contained in the ALNET Act and the ALN Code and provide practical examples to aid understanding</a:t>
            </a:r>
            <a:endParaRPr lang="en-GB" sz="1406">
              <a:solidFill>
                <a:prstClr val="black"/>
              </a:solidFill>
              <a:latin typeface="Times New Roman" panose="02020603050405020304" pitchFamily="18" charset="0"/>
              <a:ea typeface="Times New Roman" panose="02020603050405020304" pitchFamily="18" charset="0"/>
            </a:endParaRPr>
          </a:p>
          <a:p>
            <a:pPr defTabSz="321457">
              <a:spcAft>
                <a:spcPts val="844"/>
              </a:spcAft>
            </a:pPr>
            <a:r>
              <a:rPr lang="en-GB" sz="1406">
                <a:solidFill>
                  <a:prstClr val="black"/>
                </a:solidFill>
                <a:latin typeface="Arial" panose="020B0604020202020204" pitchFamily="34" charset="0"/>
                <a:ea typeface="Times New Roman" panose="02020603050405020304" pitchFamily="18" charset="0"/>
              </a:rPr>
              <a:t>R9	Fully evaluate the impact of additional funding 	allocated to local authorities</a:t>
            </a:r>
            <a:endParaRPr lang="en-GB" sz="1406">
              <a:solidFill>
                <a:prstClr val="black"/>
              </a:solidFill>
              <a:latin typeface="Times New Roman" panose="02020603050405020304" pitchFamily="18" charset="0"/>
              <a:ea typeface="Times New Roman" panose="02020603050405020304" pitchFamily="18" charset="0"/>
            </a:endParaRPr>
          </a:p>
          <a:p>
            <a:pPr marL="321457" indent="-321457" defTabSz="321457">
              <a:spcAft>
                <a:spcPts val="844"/>
              </a:spcAft>
            </a:pPr>
            <a:r>
              <a:rPr lang="en-GB" sz="1406">
                <a:solidFill>
                  <a:prstClr val="black"/>
                </a:solidFill>
                <a:latin typeface="Arial" panose="020B0604020202020204" pitchFamily="34" charset="0"/>
                <a:ea typeface="Times New Roman" panose="02020603050405020304" pitchFamily="18" charset="0"/>
              </a:rPr>
              <a:t>R10Ensure that future guidance and funding is provided in a timely fashion to allow both local authorities and schools to plan sufficiently</a:t>
            </a:r>
            <a:endParaRPr lang="en-GB" sz="1406">
              <a:solidFill>
                <a:prstClr val="black"/>
              </a:solidFill>
              <a:latin typeface="Times New Roman" panose="02020603050405020304" pitchFamily="18"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Tree>
    <p:extLst>
      <p:ext uri="{BB962C8B-B14F-4D97-AF65-F5344CB8AC3E}">
        <p14:creationId xmlns:p14="http://schemas.microsoft.com/office/powerpoint/2010/main" val="97707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70758" y="1857833"/>
            <a:ext cx="4148286" cy="778868"/>
          </a:xfrm>
          <a:prstGeom prst="rect">
            <a:avLst/>
          </a:prstGeom>
        </p:spPr>
        <p:txBody>
          <a:bodyPr vert="horz" wrap="square" lIns="0" tIns="0" rIns="0" bIns="0" rtlCol="0">
            <a:spAutoFit/>
          </a:bodyPr>
          <a:lstStyle/>
          <a:p>
            <a:pPr marR="3572" defTabSz="321457">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541904" y="1206555"/>
            <a:ext cx="8284779" cy="389466"/>
          </a:xfrm>
          <a:prstGeom prst="rect">
            <a:avLst/>
          </a:prstGeom>
        </p:spPr>
        <p:txBody>
          <a:bodyPr vert="horz" wrap="square" lIns="0" tIns="0" rIns="0" bIns="0" rtlCol="0">
            <a:spAutoFit/>
          </a:bodyPr>
          <a:lstStyle/>
          <a:p>
            <a:pPr marL="8929" defTabSz="321457"/>
            <a:r>
              <a:rPr lang="en-GB" sz="2531" b="1" spc="-4" err="1">
                <a:solidFill>
                  <a:prstClr val="black">
                    <a:lumMod val="75000"/>
                    <a:lumOff val="25000"/>
                  </a:prstClr>
                </a:solidFill>
                <a:latin typeface="Arial"/>
                <a:cs typeface="Arial"/>
              </a:rPr>
              <a:t>Cwestiynau</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ar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gyfer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myfyrio</a:t>
            </a:r>
            <a:r>
              <a:rPr lang="en-GB" sz="2531" b="1" spc="-4">
                <a:solidFill>
                  <a:prstClr val="black">
                    <a:lumMod val="75000"/>
                    <a:lumOff val="25000"/>
                  </a:prstClr>
                </a:solidFill>
                <a:latin typeface="Arial"/>
                <a:cs typeface="Arial"/>
              </a:rPr>
              <a:t> / Questions for reflection</a:t>
            </a:r>
            <a:endParaRPr sz="2531">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8B021E6-AA95-5142-955B-88681278AA15}"/>
              </a:ext>
            </a:extLst>
          </p:cNvPr>
          <p:cNvSpPr txBox="1"/>
          <p:nvPr/>
        </p:nvSpPr>
        <p:spPr>
          <a:xfrm>
            <a:off x="4624957" y="1707814"/>
            <a:ext cx="4359535" cy="5488682"/>
          </a:xfrm>
          <a:prstGeom prst="rect">
            <a:avLst/>
          </a:prstGeom>
          <a:noFill/>
        </p:spPr>
        <p:txBody>
          <a:bodyPr wrap="square" rtlCol="0">
            <a:spAutoFit/>
          </a:bodyPr>
          <a:lstStyle/>
          <a:p>
            <a:pPr defTabSz="321457">
              <a:lnSpc>
                <a:spcPct val="107000"/>
              </a:lnSpc>
              <a:spcAft>
                <a:spcPts val="562"/>
              </a:spcAft>
            </a:pPr>
            <a:r>
              <a:rPr lang="en-GB" sz="1266" b="1" spc="7">
                <a:solidFill>
                  <a:srgbClr val="202124"/>
                </a:solidFill>
                <a:latin typeface="Arial" panose="020B0604020202020204" pitchFamily="34" charset="0"/>
                <a:ea typeface="Calibri" panose="020F0502020204030204" pitchFamily="34" charset="0"/>
              </a:rPr>
              <a:t>Local authorities: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have you provided schools with clear guidance and support in applying ALN law?</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have you monitored and where appropriate challenged, changes to schools’ ALN registers?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How confident are you that schools are accurately classifying provision as, additional learning provision?</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is the information you provide stakeholders, including parents, accurate, up-to-date and accessible?  Does this include for example, information on case friends, advocates and the right of appeal?</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How effective are arrangements with other agencies in identifying and meeting the needs of learners with ALN? </a:t>
            </a:r>
            <a:r>
              <a:rPr lang="en-GB" sz="1266" i="1">
                <a:solidFill>
                  <a:prstClr val="black"/>
                </a:solidFill>
                <a:latin typeface="Arial" panose="020B0604020202020204" pitchFamily="34" charset="0"/>
                <a:ea typeface="Calibri" panose="020F0502020204030204" pitchFamily="34" charset="0"/>
              </a:rPr>
              <a:t>If relevant, </a:t>
            </a:r>
            <a:r>
              <a:rPr lang="en-GB" sz="1266">
                <a:solidFill>
                  <a:prstClr val="black"/>
                </a:solidFill>
                <a:latin typeface="Arial" panose="020B0604020202020204" pitchFamily="34" charset="0"/>
                <a:ea typeface="Calibri" panose="020F0502020204030204" pitchFamily="34" charset="0"/>
              </a:rPr>
              <a:t>What are the barriers to this and how are you working with others to resolve them?</a:t>
            </a:r>
            <a:endParaRPr lang="en-GB" sz="1266">
              <a:solidFill>
                <a:prstClr val="black"/>
              </a:solidFill>
              <a:latin typeface="Calibri"/>
            </a:endParaRP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are you clear with stakeholders about which IDPs will be maintained by the local authority and those to be maintained by schools?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How effective are systems in monitoring your, and schools’ ability to meet IDP timescales?</a:t>
            </a:r>
          </a:p>
          <a:p>
            <a:pPr defTabSz="321457"/>
            <a:endParaRPr lang="en-GB" sz="1266">
              <a:solidFill>
                <a:prstClr val="black"/>
              </a:solidFill>
              <a:latin typeface="Calibri"/>
            </a:endParaRPr>
          </a:p>
        </p:txBody>
      </p:sp>
      <p:sp>
        <p:nvSpPr>
          <p:cNvPr id="5" name="TextBox 4">
            <a:extLst>
              <a:ext uri="{FF2B5EF4-FFF2-40B4-BE49-F238E27FC236}">
                <a16:creationId xmlns:a16="http://schemas.microsoft.com/office/drawing/2014/main" id="{5C5C09DF-D07C-C4EB-DA40-9F5DED46091A}"/>
              </a:ext>
            </a:extLst>
          </p:cNvPr>
          <p:cNvSpPr txBox="1"/>
          <p:nvPr/>
        </p:nvSpPr>
        <p:spPr>
          <a:xfrm>
            <a:off x="292074" y="1707815"/>
            <a:ext cx="4359535" cy="5206490"/>
          </a:xfrm>
          <a:prstGeom prst="rect">
            <a:avLst/>
          </a:prstGeom>
          <a:noFill/>
        </p:spPr>
        <p:txBody>
          <a:bodyPr wrap="square" rtlCol="0">
            <a:spAutoFit/>
          </a:bodyPr>
          <a:lstStyle/>
          <a:p>
            <a:pPr defTabSz="321457">
              <a:lnSpc>
                <a:spcPct val="107000"/>
              </a:lnSpc>
              <a:spcAft>
                <a:spcPts val="562"/>
              </a:spcAft>
            </a:pPr>
            <a:r>
              <a:rPr lang="en-GB" sz="1266" b="1" spc="7" dirty="0" err="1">
                <a:solidFill>
                  <a:srgbClr val="202124"/>
                </a:solidFill>
                <a:latin typeface="Arial" panose="020B0604020202020204" pitchFamily="34" charset="0"/>
                <a:ea typeface="Calibri" panose="020F0502020204030204" pitchFamily="34" charset="0"/>
              </a:rPr>
              <a:t>Awdurdodau</a:t>
            </a:r>
            <a:r>
              <a:rPr lang="en-GB" sz="1266" b="1" spc="7" dirty="0">
                <a:solidFill>
                  <a:srgbClr val="202124"/>
                </a:solidFill>
                <a:latin typeface="Arial" panose="020B0604020202020204" pitchFamily="34" charset="0"/>
                <a:ea typeface="Calibri" panose="020F0502020204030204" pitchFamily="34" charset="0"/>
              </a:rPr>
              <a:t> </a:t>
            </a:r>
            <a:r>
              <a:rPr lang="en-GB" sz="1266" b="1" spc="7" dirty="0" err="1">
                <a:solidFill>
                  <a:srgbClr val="202124"/>
                </a:solidFill>
                <a:latin typeface="Arial" panose="020B0604020202020204" pitchFamily="34" charset="0"/>
                <a:ea typeface="Calibri" panose="020F0502020204030204" pitchFamily="34" charset="0"/>
              </a:rPr>
              <a:t>Lleol</a:t>
            </a:r>
            <a:r>
              <a:rPr lang="en-GB" sz="1266" b="1"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chi </a:t>
            </a:r>
            <a:r>
              <a:rPr lang="en-GB" sz="1266" spc="7" dirty="0" err="1">
                <a:solidFill>
                  <a:srgbClr val="202124"/>
                </a:solidFill>
                <a:latin typeface="Arial" panose="020B0604020202020204" pitchFamily="34" charset="0"/>
                <a:ea typeface="Calibri" panose="020F0502020204030204" pitchFamily="34" charset="0"/>
              </a:rPr>
              <a:t>wedi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rhoi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arweiniad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clir</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chymorth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â </a:t>
            </a:r>
            <a:r>
              <a:rPr lang="en-GB" sz="1266" spc="7" dirty="0" err="1">
                <a:solidFill>
                  <a:srgbClr val="202124"/>
                </a:solidFill>
                <a:latin typeface="Arial" panose="020B0604020202020204" pitchFamily="34" charset="0"/>
                <a:ea typeface="Calibri" panose="020F0502020204030204" pitchFamily="34" charset="0"/>
              </a:rPr>
              <a:t>chymhwyso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cyfraith</a:t>
            </a:r>
            <a:r>
              <a:rPr lang="en-GB" sz="1266" spc="7" dirty="0">
                <a:solidFill>
                  <a:srgbClr val="202124"/>
                </a:solidFill>
                <a:latin typeface="Arial" panose="020B0604020202020204" pitchFamily="34" charset="0"/>
                <a:ea typeface="Calibri" panose="020F0502020204030204" pitchFamily="34" charset="0"/>
              </a:rPr>
              <a:t> ADY?</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chi </a:t>
            </a:r>
            <a:r>
              <a:rPr lang="en-GB" sz="1266" spc="7" dirty="0" err="1">
                <a:solidFill>
                  <a:srgbClr val="202124"/>
                </a:solidFill>
                <a:latin typeface="Arial" panose="020B0604020202020204" pitchFamily="34" charset="0"/>
                <a:ea typeface="Calibri" panose="020F0502020204030204" pitchFamily="34" charset="0"/>
              </a:rPr>
              <a:t>wedi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monitro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newidiadau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gofrestrau</a:t>
            </a:r>
            <a:r>
              <a:rPr lang="en-GB" sz="1266" spc="7" dirty="0">
                <a:solidFill>
                  <a:srgbClr val="202124"/>
                </a:solidFill>
                <a:latin typeface="Arial" panose="020B0604020202020204" pitchFamily="34" charset="0"/>
                <a:ea typeface="Calibri" panose="020F0502020204030204" pitchFamily="34" charset="0"/>
              </a:rPr>
              <a:t> ADY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herio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bo’n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briodol</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Pa mor </a:t>
            </a:r>
            <a:r>
              <a:rPr lang="en-GB" sz="1266" spc="7" dirty="0" err="1">
                <a:solidFill>
                  <a:srgbClr val="202124"/>
                </a:solidFill>
                <a:latin typeface="Arial" panose="020B0604020202020204" pitchFamily="34" charset="0"/>
                <a:ea typeface="Calibri" panose="020F0502020204030204" pitchFamily="34" charset="0"/>
              </a:rPr>
              <a:t>hyderus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chi </a:t>
            </a:r>
            <a:r>
              <a:rPr lang="en-GB" sz="1266" spc="7" dirty="0" err="1">
                <a:solidFill>
                  <a:srgbClr val="202124"/>
                </a:solidFill>
                <a:latin typeface="Arial" panose="020B0604020202020204" pitchFamily="34" charset="0"/>
                <a:ea typeface="Calibri" panose="020F0502020204030204" pitchFamily="34" charset="0"/>
              </a:rPr>
              <a:t>fod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dosbarthu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darpariaeth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gywir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ddarpariaeth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ddysgu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ychwanegol</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mae’r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wybodaeth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rydych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chi’n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darparu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randdeiliaid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gan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gynnwys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rhieni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gywir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gyfoes</a:t>
            </a:r>
            <a:r>
              <a:rPr lang="en-GB" sz="1266" spc="7" dirty="0">
                <a:solidFill>
                  <a:srgbClr val="202124"/>
                </a:solidFill>
                <a:latin typeface="Arial" panose="020B0604020202020204" pitchFamily="34" charset="0"/>
                <a:ea typeface="Calibri" panose="020F0502020204030204" pitchFamily="34" charset="0"/>
              </a:rPr>
              <a:t> ac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hygyrch</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yw</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hyn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cynnwys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ffrindiau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achos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eiriolwyr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hawl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apelio</a:t>
            </a:r>
            <a:r>
              <a:rPr lang="en-GB" sz="1266" spc="7" dirty="0">
                <a:solidFill>
                  <a:srgbClr val="202124"/>
                </a:solidFill>
                <a:latin typeface="Arial" panose="020B0604020202020204" pitchFamily="34" charset="0"/>
                <a:ea typeface="Calibri" panose="020F0502020204030204" pitchFamily="34" charset="0"/>
              </a:rPr>
              <a:t>, er </a:t>
            </a:r>
            <a:r>
              <a:rPr lang="en-GB" sz="1266" spc="7" dirty="0" err="1">
                <a:solidFill>
                  <a:srgbClr val="202124"/>
                </a:solidFill>
                <a:latin typeface="Arial" panose="020B0604020202020204" pitchFamily="34" charset="0"/>
                <a:ea typeface="Calibri" panose="020F0502020204030204" pitchFamily="34" charset="0"/>
              </a:rPr>
              <a:t>enghraifft</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Pa mor </a:t>
            </a:r>
            <a:r>
              <a:rPr lang="en-GB" sz="1266" spc="7" dirty="0" err="1">
                <a:solidFill>
                  <a:srgbClr val="202124"/>
                </a:solidFill>
                <a:latin typeface="Arial" panose="020B0604020202020204" pitchFamily="34" charset="0"/>
                <a:ea typeface="Calibri" panose="020F0502020204030204" pitchFamily="34" charset="0"/>
              </a:rPr>
              <a:t>effeithiol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yw’r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trefniadau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gydag</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asiantaethau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eraill</a:t>
            </a:r>
            <a:r>
              <a:rPr lang="en-GB" sz="1266" spc="7" dirty="0">
                <a:solidFill>
                  <a:srgbClr val="202124"/>
                </a:solidFill>
                <a:latin typeface="Arial" panose="020B0604020202020204" pitchFamily="34" charset="0"/>
                <a:ea typeface="Calibri" panose="020F0502020204030204" pitchFamily="34" charset="0"/>
              </a:rPr>
              <a:t> o ran nodi a </a:t>
            </a:r>
            <a:r>
              <a:rPr lang="en-GB" sz="1266" spc="7" dirty="0" err="1">
                <a:solidFill>
                  <a:srgbClr val="202124"/>
                </a:solidFill>
                <a:latin typeface="Arial" panose="020B0604020202020204" pitchFamily="34" charset="0"/>
                <a:ea typeface="Calibri" panose="020F0502020204030204" pitchFamily="34" charset="0"/>
              </a:rPr>
              <a:t>diwallu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anghenion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dysgwyr</a:t>
            </a:r>
            <a:r>
              <a:rPr lang="en-GB" sz="1266" spc="7" dirty="0">
                <a:solidFill>
                  <a:srgbClr val="202124"/>
                </a:solidFill>
                <a:latin typeface="Arial" panose="020B0604020202020204" pitchFamily="34" charset="0"/>
                <a:ea typeface="Calibri" panose="020F0502020204030204" pitchFamily="34" charset="0"/>
              </a:rPr>
              <a:t> ag ADY? </a:t>
            </a:r>
            <a:r>
              <a:rPr lang="en-GB" sz="1266" spc="7" dirty="0" err="1">
                <a:solidFill>
                  <a:srgbClr val="202124"/>
                </a:solidFill>
                <a:latin typeface="Arial" panose="020B0604020202020204" pitchFamily="34" charset="0"/>
                <a:ea typeface="Calibri" panose="020F0502020204030204" pitchFamily="34" charset="0"/>
              </a:rPr>
              <a:t>Os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yw’n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berthnasol</a:t>
            </a:r>
            <a:r>
              <a:rPr lang="en-GB" sz="1266" spc="7" dirty="0">
                <a:solidFill>
                  <a:srgbClr val="202124"/>
                </a:solidFill>
                <a:latin typeface="Arial" panose="020B0604020202020204" pitchFamily="34" charset="0"/>
                <a:ea typeface="Calibri" panose="020F0502020204030204" pitchFamily="34" charset="0"/>
              </a:rPr>
              <a:t>, Beth </a:t>
            </a:r>
            <a:r>
              <a:rPr lang="en-GB" sz="1266" spc="7" dirty="0" err="1">
                <a:solidFill>
                  <a:srgbClr val="202124"/>
                </a:solidFill>
                <a:latin typeface="Arial" panose="020B0604020202020204" pitchFamily="34" charset="0"/>
                <a:ea typeface="Calibri" panose="020F0502020204030204" pitchFamily="34" charset="0"/>
              </a:rPr>
              <a:t>yw’r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rhwystrau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rhag</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hyn</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sut</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chi’n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gweithio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gyda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phobl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eraill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i’w</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datrys</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chi’n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glir</a:t>
            </a:r>
            <a:r>
              <a:rPr lang="en-GB" sz="1266" spc="7" dirty="0">
                <a:solidFill>
                  <a:srgbClr val="202124"/>
                </a:solidFill>
                <a:latin typeface="Arial" panose="020B0604020202020204" pitchFamily="34" charset="0"/>
                <a:ea typeface="Calibri" panose="020F0502020204030204" pitchFamily="34" charset="0"/>
              </a:rPr>
              <a:t> â </a:t>
            </a:r>
            <a:r>
              <a:rPr lang="en-GB" sz="1266" spc="7" dirty="0" err="1">
                <a:solidFill>
                  <a:srgbClr val="202124"/>
                </a:solidFill>
                <a:latin typeface="Arial" panose="020B0604020202020204" pitchFamily="34" charset="0"/>
                <a:ea typeface="Calibri" panose="020F0502020204030204" pitchFamily="34" charset="0"/>
              </a:rPr>
              <a:t>rhanddeiliaid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ynghylch</a:t>
            </a:r>
            <a:r>
              <a:rPr lang="en-GB" sz="1266" spc="7" dirty="0">
                <a:solidFill>
                  <a:srgbClr val="202124"/>
                </a:solidFill>
                <a:latin typeface="Arial" panose="020B0604020202020204" pitchFamily="34" charset="0"/>
                <a:ea typeface="Calibri" panose="020F0502020204030204" pitchFamily="34" charset="0"/>
              </a:rPr>
              <a:t> pa </a:t>
            </a:r>
            <a:r>
              <a:rPr lang="en-GB" sz="1266" spc="7" dirty="0" err="1">
                <a:solidFill>
                  <a:srgbClr val="202124"/>
                </a:solidFill>
                <a:latin typeface="Arial" panose="020B0604020202020204" pitchFamily="34" charset="0"/>
                <a:ea typeface="Calibri" panose="020F0502020204030204" pitchFamily="34" charset="0"/>
              </a:rPr>
              <a:t>CDUau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fydd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cael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cynnal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gan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rhai</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fydd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cael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cynnal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gan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Pa mor </a:t>
            </a:r>
            <a:r>
              <a:rPr lang="en-GB" sz="1266" spc="7" dirty="0" err="1">
                <a:solidFill>
                  <a:srgbClr val="202124"/>
                </a:solidFill>
                <a:latin typeface="Arial" panose="020B0604020202020204" pitchFamily="34" charset="0"/>
                <a:ea typeface="Calibri" panose="020F0502020204030204" pitchFamily="34" charset="0"/>
              </a:rPr>
              <a:t>effeithiol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yw</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systemau</a:t>
            </a:r>
            <a:r>
              <a:rPr lang="en-GB" sz="1266" spc="7" dirty="0">
                <a:solidFill>
                  <a:srgbClr val="202124"/>
                </a:solidFill>
                <a:latin typeface="Arial" panose="020B0604020202020204" pitchFamily="34" charset="0"/>
                <a:ea typeface="Calibri" panose="020F0502020204030204" pitchFamily="34" charset="0"/>
              </a:rPr>
              <a:t> o ran </a:t>
            </a:r>
            <a:r>
              <a:rPr lang="en-GB" sz="1266" spc="7" dirty="0" err="1">
                <a:solidFill>
                  <a:srgbClr val="202124"/>
                </a:solidFill>
                <a:latin typeface="Arial" panose="020B0604020202020204" pitchFamily="34" charset="0"/>
                <a:ea typeface="Calibri" panose="020F0502020204030204" pitchFamily="34" charset="0"/>
              </a:rPr>
              <a:t>monitro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eich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gallu</a:t>
            </a:r>
            <a:r>
              <a:rPr lang="en-GB" sz="1266" spc="7" dirty="0">
                <a:solidFill>
                  <a:srgbClr val="202124"/>
                </a:solidFill>
                <a:latin typeface="Arial" panose="020B0604020202020204" pitchFamily="34" charset="0"/>
                <a:ea typeface="Calibri" panose="020F0502020204030204" pitchFamily="34" charset="0"/>
              </a:rPr>
              <a:t> chi a </a:t>
            </a:r>
            <a:r>
              <a:rPr lang="en-GB" sz="1266" spc="7" dirty="0" err="1">
                <a:solidFill>
                  <a:srgbClr val="202124"/>
                </a:solidFill>
                <a:latin typeface="Arial" panose="020B0604020202020204" pitchFamily="34" charset="0"/>
                <a:ea typeface="Calibri" panose="020F0502020204030204" pitchFamily="34" charset="0"/>
              </a:rPr>
              <a:t>gallu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fodloni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graddfeydd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amser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CDUau</a:t>
            </a:r>
            <a:r>
              <a:rPr lang="en-GB" sz="1266" spc="7" dirty="0">
                <a:solidFill>
                  <a:srgbClr val="202124"/>
                </a:solidFill>
                <a:latin typeface="Arial" panose="020B0604020202020204" pitchFamily="34" charset="0"/>
                <a:ea typeface="Calibri" panose="020F0502020204030204" pitchFamily="34" charset="0"/>
              </a:rPr>
              <a:t>?</a:t>
            </a:r>
            <a:endParaRPr lang="en-GB" sz="1266" dirty="0">
              <a:solidFill>
                <a:prstClr val="black"/>
              </a:solidFill>
              <a:latin typeface="Calibri"/>
            </a:endParaRPr>
          </a:p>
        </p:txBody>
      </p:sp>
    </p:spTree>
    <p:extLst>
      <p:ext uri="{BB962C8B-B14F-4D97-AF65-F5344CB8AC3E}">
        <p14:creationId xmlns:p14="http://schemas.microsoft.com/office/powerpoint/2010/main" val="191250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486928"/>
          </a:xfrm>
          <a:prstGeom prst="rect">
            <a:avLst/>
          </a:prstGeom>
        </p:spPr>
        <p:txBody>
          <a:bodyPr vert="horz" wrap="square" lIns="0" tIns="0" rIns="0" bIns="0" rtlCol="0">
            <a:spAutoFit/>
          </a:bodyPr>
          <a:lstStyle/>
          <a:p>
            <a:pPr marL="8929" algn="ctr"/>
            <a:r>
              <a:rPr lang="en-GB" sz="3164" spc="-7" err="1">
                <a:solidFill>
                  <a:schemeClr val="tx2"/>
                </a:solidFill>
                <a:latin typeface="Arial" panose="020B0604020202020204" pitchFamily="34" charset="0"/>
                <a:cs typeface="Arial" panose="020B0604020202020204" pitchFamily="34" charset="0"/>
              </a:rPr>
              <a:t>Cyd-destun</a:t>
            </a:r>
            <a:r>
              <a:rPr lang="en-GB" sz="3164" spc="-7">
                <a:solidFill>
                  <a:schemeClr val="tx2"/>
                </a:solidFill>
                <a:latin typeface="Arial" panose="020B0604020202020204" pitchFamily="34" charset="0"/>
                <a:cs typeface="Arial" panose="020B0604020202020204" pitchFamily="34" charset="0"/>
              </a:rPr>
              <a:t> / Context</a:t>
            </a:r>
            <a:endParaRPr sz="3164" spc="-7">
              <a:solidFill>
                <a:schemeClr val="tx2"/>
              </a:solidFill>
              <a:latin typeface="Arial" panose="020B0604020202020204" pitchFamily="34" charset="0"/>
              <a:cs typeface="Arial" panose="020B0604020202020204" pitchFamily="34" charset="0"/>
            </a:endParaRPr>
          </a:p>
        </p:txBody>
      </p:sp>
      <p:sp>
        <p:nvSpPr>
          <p:cNvPr id="3" name="object 3"/>
          <p:cNvSpPr txBox="1"/>
          <p:nvPr/>
        </p:nvSpPr>
        <p:spPr>
          <a:xfrm>
            <a:off x="443535" y="1917967"/>
            <a:ext cx="4148286" cy="3809184"/>
          </a:xfrm>
          <a:prstGeom prst="rect">
            <a:avLst/>
          </a:prstGeom>
        </p:spPr>
        <p:txBody>
          <a:bodyPr vert="horz" wrap="square" lIns="0" tIns="0" rIns="0" bIns="0" rtlCol="0">
            <a:spAutoFit/>
          </a:bodyPr>
          <a:lstStyle/>
          <a:p>
            <a:pPr defTabSz="321457"/>
            <a:r>
              <a:rPr lang="cy-GB" sz="1969">
                <a:solidFill>
                  <a:prstClr val="black"/>
                </a:solidFill>
                <a:latin typeface="Arial" panose="020B0604020202020204" pitchFamily="34" charset="0"/>
                <a:cs typeface="Arial" panose="020B0604020202020204" pitchFamily="34" charset="0"/>
              </a:rPr>
              <a:t>Y 1</a:t>
            </a:r>
            <a:r>
              <a:rPr lang="cy-GB" sz="1969" baseline="30000">
                <a:solidFill>
                  <a:prstClr val="black"/>
                </a:solidFill>
                <a:latin typeface="Arial" panose="020B0604020202020204" pitchFamily="34" charset="0"/>
                <a:cs typeface="Arial" panose="020B0604020202020204" pitchFamily="34" charset="0"/>
              </a:rPr>
              <a:t>af</a:t>
            </a:r>
            <a:r>
              <a:rPr lang="cy-GB" sz="1969">
                <a:solidFill>
                  <a:prstClr val="black"/>
                </a:solidFill>
                <a:latin typeface="Arial" panose="020B0604020202020204" pitchFamily="34" charset="0"/>
                <a:cs typeface="Arial" panose="020B0604020202020204" pitchFamily="34" charset="0"/>
              </a:rPr>
              <a:t> o 2 adroddiad thematig, o leiaf, ar weithredu diwygio ADY. </a:t>
            </a:r>
          </a:p>
          <a:p>
            <a:pPr defTabSz="321457"/>
            <a:endParaRPr lang="cy-GB" sz="1969">
              <a:solidFill>
                <a:prstClr val="black"/>
              </a:solidFill>
              <a:latin typeface="Arial" panose="020B0604020202020204" pitchFamily="34" charset="0"/>
              <a:cs typeface="Arial" panose="020B0604020202020204" pitchFamily="34" charset="0"/>
            </a:endParaRPr>
          </a:p>
          <a:p>
            <a:pPr defTabSz="321457"/>
            <a:r>
              <a:rPr lang="cy-GB" sz="1969">
                <a:solidFill>
                  <a:prstClr val="black"/>
                </a:solidFill>
                <a:latin typeface="Arial" panose="020B0604020202020204" pitchFamily="34" charset="0"/>
                <a:cs typeface="Arial" panose="020B0604020202020204" pitchFamily="34" charset="0"/>
              </a:rPr>
              <a:t>Yn canolbwyntio ar weithredu mewn ysgolion cynradd ac uwchradd prif ffrwd ac awdurdodau lleol, gan gynnwys cymorth awdurdodau lleol ar gyfer ysgolion cynradd prif ffrwd a gynhelir</a:t>
            </a:r>
          </a:p>
          <a:p>
            <a:pPr defTabSz="321457"/>
            <a:endParaRPr lang="cy-GB" sz="1969">
              <a:solidFill>
                <a:prstClr val="black"/>
              </a:solidFill>
              <a:latin typeface="Calibri"/>
              <a:cs typeface="Arial" panose="020B0604020202020204" pitchFamily="34" charset="0"/>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687996" y="1917967"/>
            <a:ext cx="4278080" cy="2819618"/>
          </a:xfrm>
          <a:prstGeom prst="rect">
            <a:avLst/>
          </a:prstGeom>
          <a:noFill/>
        </p:spPr>
        <p:txBody>
          <a:bodyPr wrap="square" rtlCol="0">
            <a:spAutoFit/>
          </a:bodyPr>
          <a:lstStyle/>
          <a:p>
            <a:pPr defTabSz="321457"/>
            <a:r>
              <a:rPr lang="en-GB" sz="1969">
                <a:solidFill>
                  <a:prstClr val="black"/>
                </a:solidFill>
                <a:latin typeface="Arial" panose="020B0604020202020204" pitchFamily="34" charset="0"/>
                <a:cs typeface="Arial" panose="020B0604020202020204" pitchFamily="34" charset="0"/>
              </a:rPr>
              <a:t>The 1</a:t>
            </a:r>
            <a:r>
              <a:rPr lang="en-GB" sz="1969" baseline="30000">
                <a:solidFill>
                  <a:prstClr val="black"/>
                </a:solidFill>
                <a:latin typeface="Arial" panose="020B0604020202020204" pitchFamily="34" charset="0"/>
                <a:cs typeface="Arial" panose="020B0604020202020204" pitchFamily="34" charset="0"/>
              </a:rPr>
              <a:t>st</a:t>
            </a:r>
            <a:r>
              <a:rPr lang="en-GB" sz="1969">
                <a:solidFill>
                  <a:prstClr val="black"/>
                </a:solidFill>
                <a:latin typeface="Arial" panose="020B0604020202020204" pitchFamily="34" charset="0"/>
                <a:cs typeface="Arial" panose="020B0604020202020204" pitchFamily="34" charset="0"/>
              </a:rPr>
              <a:t> of at least 2 thematic reports into implementation of ALN reform.</a:t>
            </a:r>
          </a:p>
          <a:p>
            <a:pPr defTabSz="321457"/>
            <a:endParaRPr lang="en-GB" sz="1969">
              <a:solidFill>
                <a:prstClr val="black"/>
              </a:solidFill>
              <a:latin typeface="Arial" panose="020B0604020202020204" pitchFamily="34" charset="0"/>
              <a:cs typeface="Arial" panose="020B0604020202020204" pitchFamily="34" charset="0"/>
            </a:endParaRPr>
          </a:p>
          <a:p>
            <a:pPr defTabSz="321457"/>
            <a:r>
              <a:rPr lang="en-GB" sz="1969">
                <a:solidFill>
                  <a:prstClr val="black"/>
                </a:solidFill>
                <a:latin typeface="Arial" panose="020B0604020202020204" pitchFamily="34" charset="0"/>
                <a:cs typeface="Arial" panose="020B0604020202020204" pitchFamily="34" charset="0"/>
              </a:rPr>
              <a:t>Focused on implementation in mainstream primary and secondary schools and local authorities including support of local authorities for maintained mainstream schools</a:t>
            </a:r>
          </a:p>
          <a:p>
            <a:pPr defTabSz="321457"/>
            <a:endParaRPr lang="en-GB" sz="1969">
              <a:solidFill>
                <a:prstClr val="black"/>
              </a:solidFill>
              <a:latin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70758" y="1857833"/>
            <a:ext cx="4148286" cy="778868"/>
          </a:xfrm>
          <a:prstGeom prst="rect">
            <a:avLst/>
          </a:prstGeom>
        </p:spPr>
        <p:txBody>
          <a:bodyPr vert="horz" wrap="square" lIns="0" tIns="0" rIns="0" bIns="0" rtlCol="0">
            <a:spAutoFit/>
          </a:bodyPr>
          <a:lstStyle/>
          <a:p>
            <a:pPr marR="3572" defTabSz="321457">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569460" y="1206555"/>
            <a:ext cx="8257224" cy="389466"/>
          </a:xfrm>
          <a:prstGeom prst="rect">
            <a:avLst/>
          </a:prstGeom>
        </p:spPr>
        <p:txBody>
          <a:bodyPr vert="horz" wrap="square" lIns="0" tIns="0" rIns="0" bIns="0" rtlCol="0">
            <a:spAutoFit/>
          </a:bodyPr>
          <a:lstStyle/>
          <a:p>
            <a:pPr marL="8929" defTabSz="321457"/>
            <a:r>
              <a:rPr lang="en-GB" sz="2531" b="1" spc="-4" err="1">
                <a:solidFill>
                  <a:prstClr val="black">
                    <a:lumMod val="75000"/>
                    <a:lumOff val="25000"/>
                  </a:prstClr>
                </a:solidFill>
                <a:latin typeface="Arial"/>
                <a:cs typeface="Arial"/>
              </a:rPr>
              <a:t>Cwestiynau</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ar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gyfer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myfyrio</a:t>
            </a:r>
            <a:r>
              <a:rPr lang="en-GB" sz="2531" b="1" spc="-4">
                <a:solidFill>
                  <a:prstClr val="black">
                    <a:lumMod val="75000"/>
                    <a:lumOff val="25000"/>
                  </a:prstClr>
                </a:solidFill>
                <a:latin typeface="Arial"/>
                <a:cs typeface="Arial"/>
              </a:rPr>
              <a:t> / Questions for reflection</a:t>
            </a:r>
            <a:endParaRPr sz="2531">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8B021E6-AA95-5142-955B-88681278AA15}"/>
              </a:ext>
            </a:extLst>
          </p:cNvPr>
          <p:cNvSpPr txBox="1"/>
          <p:nvPr/>
        </p:nvSpPr>
        <p:spPr>
          <a:xfrm>
            <a:off x="4724385" y="1743042"/>
            <a:ext cx="4261513" cy="5280228"/>
          </a:xfrm>
          <a:prstGeom prst="rect">
            <a:avLst/>
          </a:prstGeom>
          <a:noFill/>
        </p:spPr>
        <p:txBody>
          <a:bodyPr wrap="square" rtlCol="0">
            <a:spAutoFit/>
          </a:bodyPr>
          <a:lstStyle/>
          <a:p>
            <a:pPr defTabSz="321457">
              <a:lnSpc>
                <a:spcPct val="107000"/>
              </a:lnSpc>
              <a:spcAft>
                <a:spcPts val="562"/>
              </a:spcAft>
            </a:pPr>
            <a:r>
              <a:rPr lang="en-GB" sz="1266" b="1" spc="7">
                <a:solidFill>
                  <a:srgbClr val="202124"/>
                </a:solidFill>
                <a:latin typeface="Arial" panose="020B0604020202020204" pitchFamily="34" charset="0"/>
                <a:ea typeface="Calibri" panose="020F0502020204030204" pitchFamily="34" charset="0"/>
              </a:rPr>
              <a:t>Local authorities: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does the local authority’s school improvement function evaluate the quality of teaching, learning and leadership of ALN in schools?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How effective are local networks/fora in understanding and supporting ALNCOs from all sectors?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 local authority officers work alongside other school improvement professionals to evaluate, and quality assure person centred practices and individual development plans?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Does your local authority have a clear plan to improve services and provision through the medium of Welsh?</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have you signposted </a:t>
            </a:r>
            <a:r>
              <a:rPr lang="en-GB" sz="1266" spc="7" err="1">
                <a:solidFill>
                  <a:srgbClr val="202124"/>
                </a:solidFill>
                <a:latin typeface="Arial" panose="020B0604020202020204" pitchFamily="34" charset="0"/>
                <a:ea typeface="Calibri" panose="020F0502020204030204" pitchFamily="34" charset="0"/>
              </a:rPr>
              <a:t>ALNCos</a:t>
            </a:r>
            <a:r>
              <a:rPr lang="en-GB" sz="1266" spc="7">
                <a:solidFill>
                  <a:srgbClr val="202124"/>
                </a:solidFill>
                <a:latin typeface="Arial" panose="020B0604020202020204" pitchFamily="34" charset="0"/>
                <a:ea typeface="Calibri" panose="020F0502020204030204" pitchFamily="34" charset="0"/>
              </a:rPr>
              <a:t> to resources and supported them in their professional development? </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does the local authority work with relevant partners to develop strategy and provision for post-16 learners with ALN?</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How can you improve transparency regarding the funding of ALN in your local authority and its schools?</a:t>
            </a:r>
          </a:p>
          <a:p>
            <a:pPr defTabSz="321457"/>
            <a:endParaRPr lang="en-GB" sz="1266">
              <a:solidFill>
                <a:prstClr val="black"/>
              </a:solidFill>
              <a:latin typeface="Calibri"/>
            </a:endParaRPr>
          </a:p>
        </p:txBody>
      </p:sp>
      <p:sp>
        <p:nvSpPr>
          <p:cNvPr id="5" name="TextBox 4">
            <a:extLst>
              <a:ext uri="{FF2B5EF4-FFF2-40B4-BE49-F238E27FC236}">
                <a16:creationId xmlns:a16="http://schemas.microsoft.com/office/drawing/2014/main" id="{5F346BDC-9793-1118-9162-E34AE12B513F}"/>
              </a:ext>
            </a:extLst>
          </p:cNvPr>
          <p:cNvSpPr txBox="1"/>
          <p:nvPr/>
        </p:nvSpPr>
        <p:spPr>
          <a:xfrm>
            <a:off x="66391" y="1671076"/>
            <a:ext cx="4426003" cy="5071773"/>
          </a:xfrm>
          <a:prstGeom prst="rect">
            <a:avLst/>
          </a:prstGeom>
          <a:noFill/>
        </p:spPr>
        <p:txBody>
          <a:bodyPr wrap="square" rtlCol="0">
            <a:spAutoFit/>
          </a:bodyPr>
          <a:lstStyle/>
          <a:p>
            <a:pPr defTabSz="321457">
              <a:lnSpc>
                <a:spcPct val="107000"/>
              </a:lnSpc>
              <a:spcAft>
                <a:spcPts val="562"/>
              </a:spcAft>
            </a:pPr>
            <a:r>
              <a:rPr lang="en-GB" sz="1266" b="1" spc="7" dirty="0" err="1">
                <a:solidFill>
                  <a:srgbClr val="202124"/>
                </a:solidFill>
                <a:latin typeface="Arial" panose="020B0604020202020204" pitchFamily="34" charset="0"/>
                <a:ea typeface="Calibri" panose="020F0502020204030204" pitchFamily="34" charset="0"/>
              </a:rPr>
              <a:t>Awdurdodau</a:t>
            </a:r>
            <a:r>
              <a:rPr lang="en-GB" sz="1266" b="1" spc="7" dirty="0">
                <a:solidFill>
                  <a:srgbClr val="202124"/>
                </a:solidFill>
                <a:latin typeface="Arial" panose="020B0604020202020204" pitchFamily="34" charset="0"/>
                <a:ea typeface="Calibri" panose="020F0502020204030204" pitchFamily="34" charset="0"/>
              </a:rPr>
              <a:t> </a:t>
            </a:r>
            <a:r>
              <a:rPr lang="en-GB" sz="1266" b="1" spc="7" dirty="0" err="1">
                <a:solidFill>
                  <a:srgbClr val="202124"/>
                </a:solidFill>
                <a:latin typeface="Arial" panose="020B0604020202020204" pitchFamily="34" charset="0"/>
                <a:ea typeface="Calibri" panose="020F0502020204030204" pitchFamily="34" charset="0"/>
              </a:rPr>
              <a:t>lleol</a:t>
            </a:r>
            <a:r>
              <a:rPr lang="en-GB" sz="1266" b="1"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mae</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swyddogaeth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gwella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gwerthuso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ansawdd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addysgu</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dysgu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arweinyddiaeth</a:t>
            </a:r>
            <a:r>
              <a:rPr lang="en-GB" sz="1266" spc="7" dirty="0">
                <a:solidFill>
                  <a:srgbClr val="202124"/>
                </a:solidFill>
                <a:latin typeface="Arial" panose="020B0604020202020204" pitchFamily="34" charset="0"/>
                <a:ea typeface="Calibri" panose="020F0502020204030204" pitchFamily="34" charset="0"/>
              </a:rPr>
              <a:t> o ran ADY </a:t>
            </a:r>
            <a:r>
              <a:rPr lang="en-GB" sz="1266" spc="7" dirty="0" err="1">
                <a:solidFill>
                  <a:srgbClr val="202124"/>
                </a:solidFill>
                <a:latin typeface="Arial" panose="020B0604020202020204" pitchFamily="34" charset="0"/>
                <a:ea typeface="Calibri" panose="020F0502020204030204" pitchFamily="34" charset="0"/>
              </a:rPr>
              <a:t>mewn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Pa mor </a:t>
            </a:r>
            <a:r>
              <a:rPr lang="en-GB" sz="1266" spc="7" dirty="0" err="1">
                <a:solidFill>
                  <a:srgbClr val="202124"/>
                </a:solidFill>
                <a:latin typeface="Arial" panose="020B0604020202020204" pitchFamily="34" charset="0"/>
                <a:ea typeface="Calibri" panose="020F0502020204030204" pitchFamily="34" charset="0"/>
              </a:rPr>
              <a:t>effeithiol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yw</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rhwydweithiau</a:t>
            </a:r>
            <a:r>
              <a:rPr lang="en-GB" sz="1266" spc="7" dirty="0">
                <a:solidFill>
                  <a:srgbClr val="202124"/>
                </a:solidFill>
                <a:latin typeface="Arial" panose="020B0604020202020204" pitchFamily="34" charset="0"/>
                <a:ea typeface="Calibri" panose="020F0502020204030204" pitchFamily="34" charset="0"/>
              </a:rPr>
              <a:t> / </a:t>
            </a:r>
            <a:r>
              <a:rPr lang="en-GB" sz="1266" spc="7" dirty="0" err="1">
                <a:solidFill>
                  <a:srgbClr val="202124"/>
                </a:solidFill>
                <a:latin typeface="Arial" panose="020B0604020202020204" pitchFamily="34" charset="0"/>
                <a:ea typeface="Calibri" panose="020F0502020204030204" pitchFamily="34" charset="0"/>
              </a:rPr>
              <a:t>fforymau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o ran </a:t>
            </a:r>
            <a:r>
              <a:rPr lang="en-GB" sz="1266" spc="7" dirty="0" err="1">
                <a:solidFill>
                  <a:srgbClr val="202124"/>
                </a:solidFill>
                <a:latin typeface="Arial" panose="020B0604020202020204" pitchFamily="34" charset="0"/>
                <a:ea typeface="Calibri" panose="020F0502020204030204" pitchFamily="34" charset="0"/>
              </a:rPr>
              <a:t>deall</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chefnogi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Cydlynwyr</a:t>
            </a:r>
            <a:r>
              <a:rPr lang="en-GB" sz="1266" spc="7" dirty="0">
                <a:solidFill>
                  <a:srgbClr val="202124"/>
                </a:solidFill>
                <a:latin typeface="Arial" panose="020B0604020202020204" pitchFamily="34" charset="0"/>
                <a:ea typeface="Calibri" panose="020F0502020204030204" pitchFamily="34" charset="0"/>
              </a:rPr>
              <a:t> ADY o bob sector?</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mae</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swyddogion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gweithio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ochr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ochr</a:t>
            </a:r>
            <a:r>
              <a:rPr lang="en-GB" sz="1266" spc="7" dirty="0">
                <a:solidFill>
                  <a:srgbClr val="202124"/>
                </a:solidFill>
                <a:latin typeface="Arial" panose="020B0604020202020204" pitchFamily="34" charset="0"/>
                <a:ea typeface="Calibri" panose="020F0502020204030204" pitchFamily="34" charset="0"/>
              </a:rPr>
              <a:t> â </a:t>
            </a:r>
            <a:r>
              <a:rPr lang="en-GB" sz="1266" spc="7" dirty="0" err="1">
                <a:solidFill>
                  <a:srgbClr val="202124"/>
                </a:solidFill>
                <a:latin typeface="Arial" panose="020B0604020202020204" pitchFamily="34" charset="0"/>
                <a:ea typeface="Calibri" panose="020F0502020204030204" pitchFamily="34" charset="0"/>
              </a:rPr>
              <a:t>gweithwyr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proffesiynol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gwella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eraill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werthuso</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sicrhau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ansawdd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arferion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sy’n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canolbwyntio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unigolyn</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chynlluniau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datblygu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unigol</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A </a:t>
            </a:r>
            <a:r>
              <a:rPr lang="en-GB" sz="1266" spc="7" dirty="0" err="1">
                <a:solidFill>
                  <a:srgbClr val="202124"/>
                </a:solidFill>
                <a:latin typeface="Arial" panose="020B0604020202020204" pitchFamily="34" charset="0"/>
                <a:ea typeface="Calibri" panose="020F0502020204030204" pitchFamily="34" charset="0"/>
              </a:rPr>
              <a:t>oes</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gan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eich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gynllun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clir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wella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gwasanaethau</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darpariaeth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trwy</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gyfrwng</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Gymraeg</a:t>
            </a:r>
            <a:r>
              <a:rPr lang="en-GB" sz="1266" spc="7" dirty="0">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ydych</a:t>
            </a:r>
            <a:r>
              <a:rPr lang="en-GB" sz="1266" spc="7" dirty="0">
                <a:solidFill>
                  <a:srgbClr val="202124"/>
                </a:solidFill>
                <a:latin typeface="Arial" panose="020B0604020202020204" pitchFamily="34" charset="0"/>
                <a:ea typeface="Calibri" panose="020F0502020204030204" pitchFamily="34" charset="0"/>
              </a:rPr>
              <a:t> chi </a:t>
            </a:r>
            <a:r>
              <a:rPr lang="en-GB" sz="1266" spc="7" dirty="0" err="1">
                <a:solidFill>
                  <a:srgbClr val="202124"/>
                </a:solidFill>
                <a:latin typeface="Arial" panose="020B0604020202020204" pitchFamily="34" charset="0"/>
                <a:ea typeface="Calibri" panose="020F0502020204030204" pitchFamily="34" charset="0"/>
              </a:rPr>
              <a:t>wedi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cyfeirio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Cydlynwyr</a:t>
            </a:r>
            <a:r>
              <a:rPr lang="en-GB" sz="1266" spc="7" dirty="0">
                <a:solidFill>
                  <a:srgbClr val="202124"/>
                </a:solidFill>
                <a:latin typeface="Arial" panose="020B0604020202020204" pitchFamily="34" charset="0"/>
                <a:ea typeface="Calibri" panose="020F0502020204030204" pitchFamily="34" charset="0"/>
              </a:rPr>
              <a:t> ADY at </a:t>
            </a:r>
            <a:r>
              <a:rPr lang="en-GB" sz="1266" spc="7" dirty="0" err="1">
                <a:solidFill>
                  <a:srgbClr val="202124"/>
                </a:solidFill>
                <a:latin typeface="Arial" panose="020B0604020202020204" pitchFamily="34" charset="0"/>
                <a:ea typeface="Calibri" panose="020F0502020204030204" pitchFamily="34" charset="0"/>
              </a:rPr>
              <a:t>adnoddau</a:t>
            </a:r>
            <a:r>
              <a:rPr lang="en-GB" sz="1266" spc="7" dirty="0">
                <a:solidFill>
                  <a:srgbClr val="202124"/>
                </a:solidFill>
                <a:latin typeface="Arial" panose="020B0604020202020204" pitchFamily="34" charset="0"/>
                <a:ea typeface="Calibri" panose="020F0502020204030204" pitchFamily="34" charset="0"/>
              </a:rPr>
              <a:t> ac </a:t>
            </a:r>
            <a:r>
              <a:rPr lang="en-GB" sz="1266" spc="7" dirty="0" err="1">
                <a:solidFill>
                  <a:srgbClr val="202124"/>
                </a:solidFill>
                <a:latin typeface="Arial" panose="020B0604020202020204" pitchFamily="34" charset="0"/>
                <a:ea typeface="Calibri" panose="020F0502020204030204" pitchFamily="34" charset="0"/>
              </a:rPr>
              <a:t>wedi’u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cefnogi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â’u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datblygiad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proffesiynol</a:t>
            </a:r>
            <a:r>
              <a:rPr lang="en-GB" sz="1266" spc="7" dirty="0">
                <a:solidFill>
                  <a:srgbClr val="202124"/>
                </a:solidFill>
                <a:latin typeface="Arial" panose="020B0604020202020204" pitchFamily="34" charset="0"/>
                <a:ea typeface="Calibri" panose="020F0502020204030204" pitchFamily="34" charset="0"/>
              </a:rPr>
              <a:t>? </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I </a:t>
            </a:r>
            <a:r>
              <a:rPr lang="en-GB" sz="1266" spc="7" dirty="0" err="1">
                <a:solidFill>
                  <a:srgbClr val="202124"/>
                </a:solidFill>
                <a:latin typeface="Arial" panose="020B0604020202020204" pitchFamily="34" charset="0"/>
                <a:ea typeface="Calibri" panose="020F0502020204030204" pitchFamily="34" charset="0"/>
              </a:rPr>
              <a:t>ba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raddau</a:t>
            </a:r>
            <a:r>
              <a:rPr lang="en-GB" sz="1266" spc="7" dirty="0">
                <a:solidFill>
                  <a:srgbClr val="202124"/>
                </a:solidFill>
                <a:latin typeface="Arial" panose="020B0604020202020204" pitchFamily="34" charset="0"/>
                <a:ea typeface="Calibri" panose="020F0502020204030204" pitchFamily="34" charset="0"/>
              </a:rPr>
              <a:t> y </a:t>
            </a:r>
            <a:r>
              <a:rPr lang="en-GB" sz="1266" spc="7" dirty="0" err="1">
                <a:solidFill>
                  <a:srgbClr val="202124"/>
                </a:solidFill>
                <a:latin typeface="Arial" panose="020B0604020202020204" pitchFamily="34" charset="0"/>
                <a:ea typeface="Calibri" panose="020F0502020204030204" pitchFamily="34" charset="0"/>
              </a:rPr>
              <a:t>mae’r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gweithio</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gyda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phartneriaid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perthnasol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ddatblygu</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strategaeth</a:t>
            </a:r>
            <a:r>
              <a:rPr lang="en-GB" sz="1266" spc="7" dirty="0">
                <a:solidFill>
                  <a:srgbClr val="202124"/>
                </a:solidFill>
                <a:latin typeface="Arial" panose="020B0604020202020204" pitchFamily="34" charset="0"/>
                <a:ea typeface="Calibri" panose="020F0502020204030204" pitchFamily="34" charset="0"/>
              </a:rPr>
              <a:t> a </a:t>
            </a:r>
            <a:r>
              <a:rPr lang="en-GB" sz="1266" spc="7" dirty="0" err="1">
                <a:solidFill>
                  <a:srgbClr val="202124"/>
                </a:solidFill>
                <a:latin typeface="Arial" panose="020B0604020202020204" pitchFamily="34" charset="0"/>
                <a:ea typeface="Calibri" panose="020F0502020204030204" pitchFamily="34" charset="0"/>
              </a:rPr>
              <a:t>darpariaeth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gyfer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dysgwyr</a:t>
            </a:r>
            <a:r>
              <a:rPr lang="en-GB" sz="1266" spc="7" dirty="0">
                <a:solidFill>
                  <a:srgbClr val="202124"/>
                </a:solidFill>
                <a:latin typeface="Arial" panose="020B0604020202020204" pitchFamily="34" charset="0"/>
                <a:ea typeface="Calibri" panose="020F0502020204030204" pitchFamily="34" charset="0"/>
              </a:rPr>
              <a:t> ôl-16 ag ADY?</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Sut </a:t>
            </a:r>
            <a:r>
              <a:rPr lang="en-GB" sz="1266" spc="7" dirty="0" err="1">
                <a:solidFill>
                  <a:srgbClr val="202124"/>
                </a:solidFill>
                <a:latin typeface="Arial" panose="020B0604020202020204" pitchFamily="34" charset="0"/>
                <a:ea typeface="Calibri" panose="020F0502020204030204" pitchFamily="34" charset="0"/>
              </a:rPr>
              <a:t>gallwch</a:t>
            </a:r>
            <a:r>
              <a:rPr lang="en-GB" sz="1266" spc="7" dirty="0">
                <a:solidFill>
                  <a:srgbClr val="202124"/>
                </a:solidFill>
                <a:latin typeface="Arial" panose="020B0604020202020204" pitchFamily="34" charset="0"/>
                <a:ea typeface="Calibri" panose="020F0502020204030204" pitchFamily="34" charset="0"/>
              </a:rPr>
              <a:t> chi </a:t>
            </a:r>
            <a:r>
              <a:rPr lang="en-GB" sz="1266" spc="7" dirty="0" err="1">
                <a:solidFill>
                  <a:srgbClr val="202124"/>
                </a:solidFill>
                <a:latin typeface="Arial" panose="020B0604020202020204" pitchFamily="34" charset="0"/>
                <a:ea typeface="Calibri" panose="020F0502020204030204" pitchFamily="34" charset="0"/>
              </a:rPr>
              <a:t>wella</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tryloywder</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ynghylch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ariannu</a:t>
            </a:r>
            <a:r>
              <a:rPr lang="en-GB" sz="1266" spc="7" dirty="0">
                <a:solidFill>
                  <a:srgbClr val="202124"/>
                </a:solidFill>
                <a:latin typeface="Arial" panose="020B0604020202020204" pitchFamily="34" charset="0"/>
                <a:ea typeface="Calibri" panose="020F0502020204030204" pitchFamily="34" charset="0"/>
              </a:rPr>
              <a:t> ADY </a:t>
            </a:r>
            <a:r>
              <a:rPr lang="en-GB" sz="1266" spc="7" dirty="0" err="1">
                <a:solidFill>
                  <a:srgbClr val="202124"/>
                </a:solidFill>
                <a:latin typeface="Arial" panose="020B0604020202020204" pitchFamily="34" charset="0"/>
                <a:ea typeface="Calibri" panose="020F0502020204030204" pitchFamily="34" charset="0"/>
              </a:rPr>
              <a:t>yn</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eich</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awdurdod</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lleol</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a’i</a:t>
            </a:r>
            <a:r>
              <a:rPr lang="en-GB" sz="1266" spc="7" dirty="0">
                <a:solidFill>
                  <a:srgbClr val="202124"/>
                </a:solidFill>
                <a:latin typeface="Arial" panose="020B0604020202020204" pitchFamily="34" charset="0"/>
                <a:ea typeface="Calibri" panose="020F0502020204030204" pitchFamily="34" charset="0"/>
              </a:rPr>
              <a:t> </a:t>
            </a:r>
            <a:r>
              <a:rPr lang="en-GB" sz="1266" spc="7" dirty="0" err="1">
                <a:solidFill>
                  <a:srgbClr val="202124"/>
                </a:solidFill>
                <a:latin typeface="Arial" panose="020B0604020202020204" pitchFamily="34" charset="0"/>
                <a:ea typeface="Calibri" panose="020F0502020204030204" pitchFamily="34" charset="0"/>
              </a:rPr>
              <a:t>ysgolion</a:t>
            </a:r>
            <a:r>
              <a:rPr lang="en-GB" sz="1266" spc="7" dirty="0">
                <a:solidFill>
                  <a:srgbClr val="202124"/>
                </a:solidFill>
                <a:latin typeface="Arial" panose="020B0604020202020204" pitchFamily="34" charset="0"/>
                <a:ea typeface="Calibri" panose="020F0502020204030204" pitchFamily="34" charset="0"/>
              </a:rPr>
              <a:t>?</a:t>
            </a:r>
          </a:p>
          <a:p>
            <a:pPr defTabSz="321457"/>
            <a:endParaRPr lang="en-GB" sz="1266" dirty="0">
              <a:solidFill>
                <a:prstClr val="black"/>
              </a:solidFill>
              <a:latin typeface="Calibri"/>
            </a:endParaRPr>
          </a:p>
        </p:txBody>
      </p:sp>
    </p:spTree>
    <p:extLst>
      <p:ext uri="{BB962C8B-B14F-4D97-AF65-F5344CB8AC3E}">
        <p14:creationId xmlns:p14="http://schemas.microsoft.com/office/powerpoint/2010/main" val="1058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70758" y="1857833"/>
            <a:ext cx="4148286" cy="778868"/>
          </a:xfrm>
          <a:prstGeom prst="rect">
            <a:avLst/>
          </a:prstGeom>
        </p:spPr>
        <p:txBody>
          <a:bodyPr vert="horz" wrap="square" lIns="0" tIns="0" rIns="0" bIns="0" rtlCol="0">
            <a:spAutoFit/>
          </a:bodyPr>
          <a:lstStyle/>
          <a:p>
            <a:pPr marR="3572" defTabSz="321457">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514350" y="1206555"/>
            <a:ext cx="8312334" cy="389466"/>
          </a:xfrm>
          <a:prstGeom prst="rect">
            <a:avLst/>
          </a:prstGeom>
        </p:spPr>
        <p:txBody>
          <a:bodyPr vert="horz" wrap="square" lIns="0" tIns="0" rIns="0" bIns="0" rtlCol="0">
            <a:spAutoFit/>
          </a:bodyPr>
          <a:lstStyle/>
          <a:p>
            <a:pPr marL="8929" defTabSz="321457"/>
            <a:r>
              <a:rPr lang="en-GB" sz="2531" b="1" spc="-4" err="1">
                <a:solidFill>
                  <a:prstClr val="black">
                    <a:lumMod val="75000"/>
                    <a:lumOff val="25000"/>
                  </a:prstClr>
                </a:solidFill>
                <a:latin typeface="Arial"/>
                <a:cs typeface="Arial"/>
              </a:rPr>
              <a:t>Cwestiynau</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ar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gyfer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myfyrio</a:t>
            </a:r>
            <a:r>
              <a:rPr lang="en-GB" sz="2531" b="1" spc="-4">
                <a:solidFill>
                  <a:prstClr val="black">
                    <a:lumMod val="75000"/>
                    <a:lumOff val="25000"/>
                  </a:prstClr>
                </a:solidFill>
                <a:latin typeface="Arial"/>
                <a:cs typeface="Arial"/>
              </a:rPr>
              <a:t> / Questions for reflection</a:t>
            </a:r>
            <a:endParaRPr sz="2531">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8B021E6-AA95-5142-955B-88681278AA15}"/>
              </a:ext>
            </a:extLst>
          </p:cNvPr>
          <p:cNvSpPr txBox="1"/>
          <p:nvPr/>
        </p:nvSpPr>
        <p:spPr>
          <a:xfrm>
            <a:off x="4624957" y="1857834"/>
            <a:ext cx="4148286" cy="2185598"/>
          </a:xfrm>
          <a:prstGeom prst="rect">
            <a:avLst/>
          </a:prstGeom>
          <a:noFill/>
        </p:spPr>
        <p:txBody>
          <a:bodyPr wrap="square" rtlCol="0">
            <a:spAutoFit/>
          </a:bodyPr>
          <a:lstStyle/>
          <a:p>
            <a:pPr defTabSz="321457">
              <a:lnSpc>
                <a:spcPct val="107000"/>
              </a:lnSpc>
              <a:spcAft>
                <a:spcPts val="562"/>
              </a:spcAft>
            </a:pPr>
            <a:r>
              <a:rPr lang="en-GB" sz="1266" b="1" spc="7" dirty="0">
                <a:solidFill>
                  <a:srgbClr val="202124"/>
                </a:solidFill>
                <a:latin typeface="Arial" panose="020B0604020202020204" pitchFamily="34" charset="0"/>
                <a:ea typeface="Calibri" panose="020F0502020204030204" pitchFamily="34" charset="0"/>
              </a:rPr>
              <a:t>Local authorities:</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What measures has the local authority taken to protect and maintain those aspects of effective practice that may have been supported through grant funding?</a:t>
            </a:r>
          </a:p>
          <a:p>
            <a:pPr marL="200911" indent="-200911" defTabSz="321457">
              <a:lnSpc>
                <a:spcPct val="107000"/>
              </a:lnSpc>
              <a:spcAft>
                <a:spcPts val="562"/>
              </a:spcAft>
              <a:buFont typeface="Arial" panose="020B0604020202020204" pitchFamily="34" charset="0"/>
              <a:buChar char="•"/>
            </a:pPr>
            <a:r>
              <a:rPr lang="en-GB" sz="1266" spc="7" dirty="0">
                <a:solidFill>
                  <a:srgbClr val="202124"/>
                </a:solidFill>
                <a:latin typeface="Arial" panose="020B0604020202020204" pitchFamily="34" charset="0"/>
                <a:ea typeface="Calibri" panose="020F0502020204030204" pitchFamily="34" charset="0"/>
              </a:rPr>
              <a:t>To what extent are arrangements to evaluate funding on ALN and, the impact it has on learners, robust and transparent?</a:t>
            </a:r>
          </a:p>
          <a:p>
            <a:pPr defTabSz="321457"/>
            <a:endParaRPr lang="en-GB" sz="1266" dirty="0">
              <a:solidFill>
                <a:prstClr val="black"/>
              </a:solidFill>
              <a:latin typeface="Calibri"/>
            </a:endParaRPr>
          </a:p>
        </p:txBody>
      </p:sp>
      <p:sp>
        <p:nvSpPr>
          <p:cNvPr id="5" name="TextBox 4">
            <a:extLst>
              <a:ext uri="{FF2B5EF4-FFF2-40B4-BE49-F238E27FC236}">
                <a16:creationId xmlns:a16="http://schemas.microsoft.com/office/drawing/2014/main" id="{8ED06F39-E595-11BA-7184-870033B3B0E5}"/>
              </a:ext>
            </a:extLst>
          </p:cNvPr>
          <p:cNvSpPr txBox="1"/>
          <p:nvPr/>
        </p:nvSpPr>
        <p:spPr>
          <a:xfrm>
            <a:off x="370759" y="1857833"/>
            <a:ext cx="4001217" cy="2185598"/>
          </a:xfrm>
          <a:prstGeom prst="rect">
            <a:avLst/>
          </a:prstGeom>
          <a:noFill/>
        </p:spPr>
        <p:txBody>
          <a:bodyPr wrap="square" rtlCol="0">
            <a:spAutoFit/>
          </a:bodyPr>
          <a:lstStyle/>
          <a:p>
            <a:pPr defTabSz="321457">
              <a:lnSpc>
                <a:spcPct val="107000"/>
              </a:lnSpc>
              <a:spcAft>
                <a:spcPts val="562"/>
              </a:spcAft>
            </a:pPr>
            <a:r>
              <a:rPr lang="cy-GB" sz="1266" b="1">
                <a:solidFill>
                  <a:prstClr val="black"/>
                </a:solidFill>
                <a:latin typeface="Arial" panose="020B0604020202020204" pitchFamily="34" charset="0"/>
                <a:ea typeface="Times New Roman" panose="02020603050405020304" pitchFamily="18" charset="0"/>
              </a:rPr>
              <a:t>Awdurdodau lleol</a:t>
            </a:r>
            <a:r>
              <a:rPr lang="en-GB" sz="1266" b="1"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Pa </a:t>
            </a:r>
            <a:r>
              <a:rPr lang="en-GB" sz="1266" spc="7" err="1">
                <a:solidFill>
                  <a:srgbClr val="202124"/>
                </a:solidFill>
                <a:latin typeface="Arial" panose="020B0604020202020204" pitchFamily="34" charset="0"/>
                <a:ea typeface="Calibri" panose="020F0502020204030204" pitchFamily="34" charset="0"/>
              </a:rPr>
              <a:t>gamau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awdurdod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lleol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wedi’u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cymryd</a:t>
            </a:r>
            <a:r>
              <a:rPr lang="en-GB" sz="1266" spc="7">
                <a:solidFill>
                  <a:srgbClr val="202124"/>
                </a:solidFill>
                <a:latin typeface="Arial" panose="020B0604020202020204" pitchFamily="34" charset="0"/>
                <a:ea typeface="Calibri" panose="020F0502020204030204" pitchFamily="34" charset="0"/>
              </a:rPr>
              <a:t> i </a:t>
            </a:r>
            <a:r>
              <a:rPr lang="en-GB" sz="1266" spc="7" err="1">
                <a:solidFill>
                  <a:srgbClr val="202124"/>
                </a:solidFill>
                <a:latin typeface="Arial" panose="020B0604020202020204" pitchFamily="34" charset="0"/>
                <a:ea typeface="Calibri" panose="020F0502020204030204" pitchFamily="34" charset="0"/>
              </a:rPr>
              <a:t>amddiffyn</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chynnal</a:t>
            </a:r>
            <a:r>
              <a:rPr lang="en-GB" sz="1266" spc="7">
                <a:solidFill>
                  <a:srgbClr val="202124"/>
                </a:solidFill>
                <a:latin typeface="Arial" panose="020B0604020202020204" pitchFamily="34" charset="0"/>
                <a:ea typeface="Calibri" panose="020F0502020204030204" pitchFamily="34" charset="0"/>
              </a:rPr>
              <a:t> yr </a:t>
            </a:r>
            <a:r>
              <a:rPr lang="en-GB" sz="1266" spc="7" err="1">
                <a:solidFill>
                  <a:srgbClr val="202124"/>
                </a:solidFill>
                <a:latin typeface="Arial" panose="020B0604020202020204" pitchFamily="34" charset="0"/>
                <a:ea typeface="Calibri" panose="020F0502020204030204" pitchFamily="34" charset="0"/>
              </a:rPr>
              <a:t>agweddau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hynny</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arfer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effeithiol</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allai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fod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wedi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cael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cefnogi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trwy</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gyllid</a:t>
            </a:r>
            <a:r>
              <a:rPr lang="en-GB" sz="1266" spc="7">
                <a:solidFill>
                  <a:srgbClr val="202124"/>
                </a:solidFill>
                <a:latin typeface="Arial" panose="020B0604020202020204" pitchFamily="34" charset="0"/>
                <a:ea typeface="Calibri" panose="020F0502020204030204" pitchFamily="34" charset="0"/>
              </a:rPr>
              <a:t> grant?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trefniadau</a:t>
            </a:r>
            <a:r>
              <a:rPr lang="en-GB" sz="1266" spc="7">
                <a:solidFill>
                  <a:srgbClr val="202124"/>
                </a:solidFill>
                <a:latin typeface="Arial" panose="020B0604020202020204" pitchFamily="34" charset="0"/>
                <a:ea typeface="Calibri" panose="020F0502020204030204" pitchFamily="34" charset="0"/>
              </a:rPr>
              <a:t> i </a:t>
            </a:r>
            <a:r>
              <a:rPr lang="en-GB" sz="1266" spc="7" err="1">
                <a:solidFill>
                  <a:srgbClr val="202124"/>
                </a:solidFill>
                <a:latin typeface="Arial" panose="020B0604020202020204" pitchFamily="34" charset="0"/>
                <a:ea typeface="Calibri" panose="020F0502020204030204" pitchFamily="34" charset="0"/>
              </a:rPr>
              <a:t>werthuso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cyllid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gyfer</a:t>
            </a:r>
            <a:r>
              <a:rPr lang="en-GB" sz="1266" spc="7">
                <a:solidFill>
                  <a:srgbClr val="202124"/>
                </a:solidFill>
                <a:latin typeface="Arial" panose="020B0604020202020204" pitchFamily="34" charset="0"/>
                <a:ea typeface="Calibri" panose="020F0502020204030204" pitchFamily="34" charset="0"/>
              </a:rPr>
              <a:t> ADY,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effaith</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gaiff</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ddysgwyr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drylwyr</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thryloyw</a:t>
            </a:r>
            <a:r>
              <a:rPr lang="en-GB" sz="1266" spc="7">
                <a:solidFill>
                  <a:srgbClr val="202124"/>
                </a:solidFill>
                <a:latin typeface="Arial" panose="020B0604020202020204" pitchFamily="34" charset="0"/>
                <a:ea typeface="Calibri" panose="020F0502020204030204" pitchFamily="34" charset="0"/>
              </a:rPr>
              <a:t>?</a:t>
            </a:r>
          </a:p>
          <a:p>
            <a:pPr defTabSz="321457"/>
            <a:endParaRPr lang="en-GB" sz="1266">
              <a:solidFill>
                <a:prstClr val="black"/>
              </a:solidFill>
              <a:latin typeface="Calibri"/>
            </a:endParaRPr>
          </a:p>
        </p:txBody>
      </p:sp>
    </p:spTree>
    <p:extLst>
      <p:ext uri="{BB962C8B-B14F-4D97-AF65-F5344CB8AC3E}">
        <p14:creationId xmlns:p14="http://schemas.microsoft.com/office/powerpoint/2010/main" val="4031187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551090" y="1206555"/>
            <a:ext cx="8275594" cy="389466"/>
          </a:xfrm>
          <a:prstGeom prst="rect">
            <a:avLst/>
          </a:prstGeom>
        </p:spPr>
        <p:txBody>
          <a:bodyPr vert="horz" wrap="square" lIns="0" tIns="0" rIns="0" bIns="0" rtlCol="0">
            <a:spAutoFit/>
          </a:bodyPr>
          <a:lstStyle/>
          <a:p>
            <a:pPr marL="8929" defTabSz="321457"/>
            <a:r>
              <a:rPr lang="en-GB" sz="2531" b="1" spc="-4" err="1">
                <a:solidFill>
                  <a:prstClr val="black">
                    <a:lumMod val="75000"/>
                    <a:lumOff val="25000"/>
                  </a:prstClr>
                </a:solidFill>
                <a:latin typeface="Arial"/>
                <a:cs typeface="Arial"/>
              </a:rPr>
              <a:t>Cwestiynau</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ar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gyfer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myfyrio</a:t>
            </a:r>
            <a:r>
              <a:rPr lang="en-GB" sz="2531" b="1" spc="-4">
                <a:solidFill>
                  <a:prstClr val="black">
                    <a:lumMod val="75000"/>
                    <a:lumOff val="25000"/>
                  </a:prstClr>
                </a:solidFill>
                <a:latin typeface="Arial"/>
                <a:cs typeface="Arial"/>
              </a:rPr>
              <a:t> / Questions for reflection</a:t>
            </a:r>
            <a:endParaRPr sz="2531">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8B021E6-AA95-5142-955B-88681278AA15}"/>
              </a:ext>
            </a:extLst>
          </p:cNvPr>
          <p:cNvSpPr txBox="1"/>
          <p:nvPr/>
        </p:nvSpPr>
        <p:spPr>
          <a:xfrm>
            <a:off x="4644777" y="1857833"/>
            <a:ext cx="4128465" cy="4786375"/>
          </a:xfrm>
          <a:prstGeom prst="rect">
            <a:avLst/>
          </a:prstGeom>
          <a:noFill/>
        </p:spPr>
        <p:txBody>
          <a:bodyPr wrap="square" rtlCol="0">
            <a:spAutoFit/>
          </a:bodyPr>
          <a:lstStyle/>
          <a:p>
            <a:pPr defTabSz="321457">
              <a:lnSpc>
                <a:spcPct val="107000"/>
              </a:lnSpc>
              <a:spcAft>
                <a:spcPts val="562"/>
              </a:spcAft>
            </a:pPr>
            <a:r>
              <a:rPr lang="en-GB" sz="1266" b="1" spc="7">
                <a:solidFill>
                  <a:srgbClr val="202124"/>
                </a:solidFill>
                <a:latin typeface="Arial" panose="020B0604020202020204" pitchFamily="34" charset="0"/>
                <a:ea typeface="Calibri" panose="020F0502020204030204" pitchFamily="34" charset="0"/>
              </a:rPr>
              <a:t>Schools: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does the school understand the legal definitions in the ALN Act and apply them correctly and consistently?</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is the information you provide stakeholders, including parents, accurate, up-to-date and accessible?</a:t>
            </a:r>
          </a:p>
          <a:p>
            <a:pPr marL="200911" indent="-200911" defTabSz="321457">
              <a:lnSpc>
                <a:spcPct val="107000"/>
              </a:lnSpc>
              <a:spcAft>
                <a:spcPts val="562"/>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To what extent does your school benefit from cluster working and how does this support you in quality assuring person centred practice and IDPs?</a:t>
            </a:r>
          </a:p>
          <a:p>
            <a:pPr marL="200911" indent="-200911" defTabSz="321457">
              <a:lnSpc>
                <a:spcPct val="107000"/>
              </a:lnSpc>
              <a:spcAft>
                <a:spcPts val="562"/>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To what extent do pupils benefit from improved multi-agency working?  </a:t>
            </a:r>
            <a:r>
              <a:rPr lang="en-GB" sz="1266" i="1">
                <a:solidFill>
                  <a:prstClr val="black"/>
                </a:solidFill>
                <a:latin typeface="Arial" panose="020B0604020202020204" pitchFamily="34" charset="0"/>
                <a:ea typeface="Calibri" panose="020F0502020204030204" pitchFamily="34" charset="0"/>
              </a:rPr>
              <a:t>If relevant, </a:t>
            </a:r>
            <a:r>
              <a:rPr lang="en-GB" sz="1266">
                <a:solidFill>
                  <a:prstClr val="black"/>
                </a:solidFill>
                <a:latin typeface="Arial" panose="020B0604020202020204" pitchFamily="34" charset="0"/>
                <a:ea typeface="Calibri" panose="020F0502020204030204" pitchFamily="34" charset="0"/>
              </a:rPr>
              <a:t>What are the barriers to this and how are you working with others to resolve them?</a:t>
            </a:r>
            <a:endParaRPr lang="en-GB" sz="1266">
              <a:solidFill>
                <a:prstClr val="black"/>
              </a:solidFill>
              <a:latin typeface="Calibri"/>
            </a:endParaRP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have you ensured that your </a:t>
            </a:r>
            <a:r>
              <a:rPr lang="en-GB" sz="1266" spc="7" err="1">
                <a:solidFill>
                  <a:srgbClr val="202124"/>
                </a:solidFill>
                <a:latin typeface="Arial" panose="020B0604020202020204" pitchFamily="34" charset="0"/>
                <a:ea typeface="Calibri" panose="020F0502020204030204" pitchFamily="34" charset="0"/>
              </a:rPr>
              <a:t>ALNCo</a:t>
            </a:r>
            <a:r>
              <a:rPr lang="en-GB" sz="1266" spc="7">
                <a:solidFill>
                  <a:srgbClr val="202124"/>
                </a:solidFill>
                <a:latin typeface="Arial" panose="020B0604020202020204" pitchFamily="34" charset="0"/>
                <a:ea typeface="Calibri" panose="020F0502020204030204" pitchFamily="34" charset="0"/>
              </a:rPr>
              <a:t> has sufficient time and resource to undertake their duties?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does your </a:t>
            </a:r>
            <a:r>
              <a:rPr lang="en-GB" sz="1266" spc="7" err="1">
                <a:solidFill>
                  <a:srgbClr val="202124"/>
                </a:solidFill>
                <a:latin typeface="Arial" panose="020B0604020202020204" pitchFamily="34" charset="0"/>
                <a:ea typeface="Calibri" panose="020F0502020204030204" pitchFamily="34" charset="0"/>
              </a:rPr>
              <a:t>ALNCo</a:t>
            </a:r>
            <a:r>
              <a:rPr lang="en-GB" sz="1266" spc="7">
                <a:solidFill>
                  <a:srgbClr val="202124"/>
                </a:solidFill>
                <a:latin typeface="Arial" panose="020B0604020202020204" pitchFamily="34" charset="0"/>
                <a:ea typeface="Calibri" panose="020F0502020204030204" pitchFamily="34" charset="0"/>
              </a:rPr>
              <a:t> influence strategic decisions in your school? </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EB4ABBFF-68DA-51E7-3B12-81A667F85DB3}"/>
              </a:ext>
            </a:extLst>
          </p:cNvPr>
          <p:cNvSpPr txBox="1"/>
          <p:nvPr/>
        </p:nvSpPr>
        <p:spPr>
          <a:xfrm>
            <a:off x="157537" y="1753643"/>
            <a:ext cx="4215140" cy="4994829"/>
          </a:xfrm>
          <a:prstGeom prst="rect">
            <a:avLst/>
          </a:prstGeom>
          <a:noFill/>
        </p:spPr>
        <p:txBody>
          <a:bodyPr wrap="square" rtlCol="0">
            <a:spAutoFit/>
          </a:bodyPr>
          <a:lstStyle/>
          <a:p>
            <a:pPr defTabSz="321457">
              <a:lnSpc>
                <a:spcPct val="107000"/>
              </a:lnSpc>
              <a:spcAft>
                <a:spcPts val="562"/>
              </a:spcAft>
            </a:pPr>
            <a:r>
              <a:rPr lang="en-GB" sz="1266" b="1" spc="7" err="1">
                <a:solidFill>
                  <a:srgbClr val="202124"/>
                </a:solidFill>
                <a:latin typeface="Arial" panose="020B0604020202020204" pitchFamily="34" charset="0"/>
                <a:ea typeface="Calibri" panose="020F0502020204030204" pitchFamily="34" charset="0"/>
              </a:rPr>
              <a:t>Ysgolion</a:t>
            </a:r>
            <a:r>
              <a:rPr lang="en-GB" sz="1266" b="1"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ysgol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deall</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diffiniadau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cyfreithiol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Ddeddf</a:t>
            </a:r>
            <a:r>
              <a:rPr lang="en-GB" sz="1266" spc="7">
                <a:solidFill>
                  <a:srgbClr val="202124"/>
                </a:solidFill>
                <a:latin typeface="Arial" panose="020B0604020202020204" pitchFamily="34" charset="0"/>
                <a:ea typeface="Calibri" panose="020F0502020204030204" pitchFamily="34" charset="0"/>
              </a:rPr>
              <a:t> ADY ac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cymhwyso’n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gywir</a:t>
            </a:r>
            <a:r>
              <a:rPr lang="en-GB" sz="1266" spc="7">
                <a:solidFill>
                  <a:srgbClr val="202124"/>
                </a:solidFill>
                <a:latin typeface="Arial" panose="020B0604020202020204" pitchFamily="34" charset="0"/>
                <a:ea typeface="Calibri" panose="020F0502020204030204" pitchFamily="34" charset="0"/>
              </a:rPr>
              <a:t> ac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gyson</a:t>
            </a:r>
            <a:r>
              <a:rPr lang="en-GB" sz="1266"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wybodaeth</a:t>
            </a:r>
            <a:r>
              <a:rPr lang="en-GB" sz="1266" spc="7">
                <a:solidFill>
                  <a:srgbClr val="202124"/>
                </a:solidFill>
                <a:latin typeface="Arial" panose="020B0604020202020204" pitchFamily="34" charset="0"/>
                <a:ea typeface="Calibri" panose="020F0502020204030204" pitchFamily="34" charset="0"/>
              </a:rPr>
              <a:t> yr </a:t>
            </a:r>
            <a:r>
              <a:rPr lang="en-GB" sz="1266" spc="7" err="1">
                <a:solidFill>
                  <a:srgbClr val="202124"/>
                </a:solidFill>
                <a:latin typeface="Arial" panose="020B0604020202020204" pitchFamily="34" charset="0"/>
                <a:ea typeface="Calibri" panose="020F0502020204030204" pitchFamily="34" charset="0"/>
              </a:rPr>
              <a:t>ydych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darparu</a:t>
            </a:r>
            <a:r>
              <a:rPr lang="en-GB" sz="1266" spc="7">
                <a:solidFill>
                  <a:srgbClr val="202124"/>
                </a:solidFill>
                <a:latin typeface="Arial" panose="020B0604020202020204" pitchFamily="34" charset="0"/>
                <a:ea typeface="Calibri" panose="020F0502020204030204" pitchFamily="34" charset="0"/>
              </a:rPr>
              <a:t> i </a:t>
            </a:r>
            <a:r>
              <a:rPr lang="en-GB" sz="1266" spc="7" err="1">
                <a:solidFill>
                  <a:srgbClr val="202124"/>
                </a:solidFill>
                <a:latin typeface="Arial" panose="020B0604020202020204" pitchFamily="34" charset="0"/>
                <a:ea typeface="Calibri" panose="020F0502020204030204" pitchFamily="34" charset="0"/>
              </a:rPr>
              <a:t>randdeiliaid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gan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gynnwys</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rhieni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gywir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gyfoes</a:t>
            </a:r>
            <a:r>
              <a:rPr lang="en-GB" sz="1266" spc="7">
                <a:solidFill>
                  <a:srgbClr val="202124"/>
                </a:solidFill>
                <a:latin typeface="Arial" panose="020B0604020202020204" pitchFamily="34" charset="0"/>
                <a:ea typeface="Calibri" panose="020F0502020204030204" pitchFamily="34" charset="0"/>
              </a:rPr>
              <a:t> ac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hygyrch</a:t>
            </a:r>
            <a:r>
              <a:rPr lang="en-GB" sz="1266"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ysgol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elwa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weithio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mewn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clystyrau</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sut</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hyn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cynorthwyo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wrth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sicrhau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ansawdd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arferion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sy’n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canolbwyntio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yr </a:t>
            </a:r>
            <a:r>
              <a:rPr lang="en-GB" sz="1266" spc="7" err="1">
                <a:solidFill>
                  <a:srgbClr val="202124"/>
                </a:solidFill>
                <a:latin typeface="Arial" panose="020B0604020202020204" pitchFamily="34" charset="0"/>
                <a:ea typeface="Calibri" panose="020F0502020204030204" pitchFamily="34" charset="0"/>
              </a:rPr>
              <a:t>unigolyn</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CDUau</a:t>
            </a:r>
            <a:r>
              <a:rPr lang="en-GB" sz="1266"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disgyblion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elwa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weithio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amlasiantaethol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gwell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Os</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yw’n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berthnasol</a:t>
            </a:r>
            <a:r>
              <a:rPr lang="en-GB" sz="1266" spc="7">
                <a:solidFill>
                  <a:srgbClr val="202124"/>
                </a:solidFill>
                <a:latin typeface="Arial" panose="020B0604020202020204" pitchFamily="34" charset="0"/>
                <a:ea typeface="Calibri" panose="020F0502020204030204" pitchFamily="34" charset="0"/>
              </a:rPr>
              <a:t>, Beth </a:t>
            </a:r>
            <a:r>
              <a:rPr lang="en-GB" sz="1266" spc="7" err="1">
                <a:solidFill>
                  <a:srgbClr val="202124"/>
                </a:solidFill>
                <a:latin typeface="Arial" panose="020B0604020202020204" pitchFamily="34" charset="0"/>
                <a:ea typeface="Calibri" panose="020F0502020204030204" pitchFamily="34" charset="0"/>
              </a:rPr>
              <a:t>yw’r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rhwystrau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rhag</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hyn</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sut</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ydych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chi’n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gweithio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gyda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phobl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eraill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i’w</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datrys</a:t>
            </a:r>
            <a:r>
              <a:rPr lang="en-GB" sz="1266"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ydych</a:t>
            </a:r>
            <a:r>
              <a:rPr lang="en-GB" sz="1266" spc="7">
                <a:solidFill>
                  <a:srgbClr val="202124"/>
                </a:solidFill>
                <a:latin typeface="Arial" panose="020B0604020202020204" pitchFamily="34" charset="0"/>
                <a:ea typeface="Calibri" panose="020F0502020204030204" pitchFamily="34" charset="0"/>
              </a:rPr>
              <a:t> chi </a:t>
            </a:r>
            <a:r>
              <a:rPr lang="en-GB" sz="1266" spc="7" err="1">
                <a:solidFill>
                  <a:srgbClr val="202124"/>
                </a:solidFill>
                <a:latin typeface="Arial" panose="020B0604020202020204" pitchFamily="34" charset="0"/>
                <a:ea typeface="Calibri" panose="020F0502020204030204" pitchFamily="34" charset="0"/>
              </a:rPr>
              <a:t>wedi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sicrhau</a:t>
            </a:r>
            <a:r>
              <a:rPr lang="en-GB" sz="1266" spc="7">
                <a:solidFill>
                  <a:srgbClr val="202124"/>
                </a:solidFill>
                <a:latin typeface="Arial" panose="020B0604020202020204" pitchFamily="34" charset="0"/>
                <a:ea typeface="Calibri" panose="020F0502020204030204" pitchFamily="34" charset="0"/>
              </a:rPr>
              <a:t> bod </a:t>
            </a:r>
            <a:r>
              <a:rPr lang="en-GB" sz="1266" spc="7" err="1">
                <a:solidFill>
                  <a:srgbClr val="202124"/>
                </a:solidFill>
                <a:latin typeface="Arial" panose="020B0604020202020204" pitchFamily="34" charset="0"/>
                <a:ea typeface="Calibri" panose="020F0502020204030204" pitchFamily="34" charset="0"/>
              </a:rPr>
              <a:t>gan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CydADY</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ddigon</a:t>
            </a:r>
            <a:r>
              <a:rPr lang="en-GB" sz="1266" spc="7">
                <a:solidFill>
                  <a:srgbClr val="202124"/>
                </a:solidFill>
                <a:latin typeface="Arial" panose="020B0604020202020204" pitchFamily="34" charset="0"/>
                <a:ea typeface="Calibri" panose="020F0502020204030204" pitchFamily="34" charset="0"/>
              </a:rPr>
              <a:t> o </a:t>
            </a:r>
            <a:r>
              <a:rPr lang="en-GB" sz="1266" spc="7" err="1">
                <a:solidFill>
                  <a:srgbClr val="202124"/>
                </a:solidFill>
                <a:latin typeface="Arial" panose="020B0604020202020204" pitchFamily="34" charset="0"/>
                <a:ea typeface="Calibri" panose="020F0502020204030204" pitchFamily="34" charset="0"/>
              </a:rPr>
              <a:t>amser</a:t>
            </a:r>
            <a:r>
              <a:rPr lang="en-GB" sz="1266" spc="7">
                <a:solidFill>
                  <a:srgbClr val="202124"/>
                </a:solidFill>
                <a:latin typeface="Arial" panose="020B0604020202020204" pitchFamily="34" charset="0"/>
                <a:ea typeface="Calibri" panose="020F0502020204030204" pitchFamily="34" charset="0"/>
              </a:rPr>
              <a:t> ac </a:t>
            </a:r>
            <a:r>
              <a:rPr lang="en-GB" sz="1266" spc="7" err="1">
                <a:solidFill>
                  <a:srgbClr val="202124"/>
                </a:solidFill>
                <a:latin typeface="Arial" panose="020B0604020202020204" pitchFamily="34" charset="0"/>
                <a:ea typeface="Calibri" panose="020F0502020204030204" pitchFamily="34" charset="0"/>
              </a:rPr>
              <a:t>adnoddau</a:t>
            </a:r>
            <a:r>
              <a:rPr lang="en-GB" sz="1266" spc="7">
                <a:solidFill>
                  <a:srgbClr val="202124"/>
                </a:solidFill>
                <a:latin typeface="Arial" panose="020B0604020202020204" pitchFamily="34" charset="0"/>
                <a:ea typeface="Calibri" panose="020F0502020204030204" pitchFamily="34" charset="0"/>
              </a:rPr>
              <a:t> i </a:t>
            </a:r>
            <a:r>
              <a:rPr lang="en-GB" sz="1266" spc="7" err="1">
                <a:solidFill>
                  <a:srgbClr val="202124"/>
                </a:solidFill>
                <a:latin typeface="Arial" panose="020B0604020202020204" pitchFamily="34" charset="0"/>
                <a:ea typeface="Calibri" panose="020F0502020204030204" pitchFamily="34" charset="0"/>
              </a:rPr>
              <a:t>gyflawni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ddyletswyddau</a:t>
            </a:r>
            <a:r>
              <a:rPr lang="en-GB" sz="1266"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CydADY</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dylanwadu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benderfyniadau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strategol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ysgol</a:t>
            </a:r>
            <a:r>
              <a:rPr lang="en-GB" sz="1266" spc="7">
                <a:solidFill>
                  <a:srgbClr val="202124"/>
                </a:solidFill>
                <a:latin typeface="Arial" panose="020B0604020202020204" pitchFamily="34" charset="0"/>
                <a:ea typeface="Calibri" panose="020F0502020204030204" pitchFamily="34" charset="0"/>
              </a:rPr>
              <a:t>? </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811222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70758" y="1857833"/>
            <a:ext cx="4148286" cy="778868"/>
          </a:xfrm>
          <a:prstGeom prst="rect">
            <a:avLst/>
          </a:prstGeom>
        </p:spPr>
        <p:txBody>
          <a:bodyPr vert="horz" wrap="square" lIns="0" tIns="0" rIns="0" bIns="0" rtlCol="0">
            <a:spAutoFit/>
          </a:bodyPr>
          <a:lstStyle/>
          <a:p>
            <a:pPr marR="3572" defTabSz="321457">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95000"/>
                  <a:lumOff val="5000"/>
                </a:prstClr>
              </a:solidFill>
              <a:latin typeface="Arial"/>
              <a:cs typeface="Arial"/>
            </a:endParaRPr>
          </a:p>
          <a:p>
            <a:pPr marL="241093" marR="3572" indent="-241093" defTabSz="321457">
              <a:buFont typeface="Arial" panose="020B0604020202020204" pitchFamily="34" charset="0"/>
              <a:buChar char="•"/>
              <a:tabLst>
                <a:tab pos="3857041" algn="l"/>
              </a:tabLst>
            </a:pPr>
            <a:endParaRPr sz="1687">
              <a:solidFill>
                <a:prstClr val="black">
                  <a:lumMod val="95000"/>
                  <a:lumOff val="5000"/>
                </a:prst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523536" y="1206555"/>
            <a:ext cx="8303148" cy="389466"/>
          </a:xfrm>
          <a:prstGeom prst="rect">
            <a:avLst/>
          </a:prstGeom>
        </p:spPr>
        <p:txBody>
          <a:bodyPr vert="horz" wrap="square" lIns="0" tIns="0" rIns="0" bIns="0" rtlCol="0">
            <a:spAutoFit/>
          </a:bodyPr>
          <a:lstStyle/>
          <a:p>
            <a:pPr marL="8929" defTabSz="321457"/>
            <a:r>
              <a:rPr lang="en-GB" sz="2531" b="1" spc="-4" err="1">
                <a:solidFill>
                  <a:prstClr val="black">
                    <a:lumMod val="75000"/>
                    <a:lumOff val="25000"/>
                  </a:prstClr>
                </a:solidFill>
                <a:latin typeface="Arial"/>
                <a:cs typeface="Arial"/>
              </a:rPr>
              <a:t>Cwestiynau</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ar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gyfer</a:t>
            </a:r>
            <a:r>
              <a:rPr lang="en-GB" sz="2531" b="1" spc="-4">
                <a:solidFill>
                  <a:prstClr val="black">
                    <a:lumMod val="75000"/>
                    <a:lumOff val="25000"/>
                  </a:prstClr>
                </a:solidFill>
                <a:latin typeface="Arial"/>
                <a:cs typeface="Arial"/>
              </a:rPr>
              <a:t> </a:t>
            </a:r>
            <a:r>
              <a:rPr lang="en-GB" sz="2531" b="1" spc="-4" err="1">
                <a:solidFill>
                  <a:prstClr val="black">
                    <a:lumMod val="75000"/>
                    <a:lumOff val="25000"/>
                  </a:prstClr>
                </a:solidFill>
                <a:latin typeface="Arial"/>
                <a:cs typeface="Arial"/>
              </a:rPr>
              <a:t>myfyrio</a:t>
            </a:r>
            <a:r>
              <a:rPr lang="en-GB" sz="2531" b="1" spc="-4">
                <a:solidFill>
                  <a:prstClr val="black">
                    <a:lumMod val="75000"/>
                    <a:lumOff val="25000"/>
                  </a:prstClr>
                </a:solidFill>
                <a:latin typeface="Arial"/>
                <a:cs typeface="Arial"/>
              </a:rPr>
              <a:t> / Questions for reflection</a:t>
            </a:r>
            <a:endParaRPr sz="2531">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8B021E6-AA95-5142-955B-88681278AA15}"/>
              </a:ext>
            </a:extLst>
          </p:cNvPr>
          <p:cNvSpPr txBox="1"/>
          <p:nvPr/>
        </p:nvSpPr>
        <p:spPr>
          <a:xfrm>
            <a:off x="4572001" y="1857834"/>
            <a:ext cx="4201241" cy="2756332"/>
          </a:xfrm>
          <a:prstGeom prst="rect">
            <a:avLst/>
          </a:prstGeom>
          <a:noFill/>
        </p:spPr>
        <p:txBody>
          <a:bodyPr wrap="square" rtlCol="0">
            <a:spAutoFit/>
          </a:bodyPr>
          <a:lstStyle/>
          <a:p>
            <a:pPr defTabSz="321457">
              <a:lnSpc>
                <a:spcPct val="107000"/>
              </a:lnSpc>
              <a:spcAft>
                <a:spcPts val="562"/>
              </a:spcAft>
            </a:pPr>
            <a:r>
              <a:rPr lang="en-GB" sz="1266" b="1" spc="7">
                <a:solidFill>
                  <a:srgbClr val="202124"/>
                </a:solidFill>
                <a:latin typeface="Arial" panose="020B0604020202020204" pitchFamily="34" charset="0"/>
                <a:ea typeface="Calibri" panose="020F0502020204030204" pitchFamily="34" charset="0"/>
              </a:rPr>
              <a:t>Schools:</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has your </a:t>
            </a:r>
            <a:r>
              <a:rPr lang="en-GB" sz="1266" spc="7" err="1">
                <a:solidFill>
                  <a:srgbClr val="202124"/>
                </a:solidFill>
                <a:latin typeface="Arial" panose="020B0604020202020204" pitchFamily="34" charset="0"/>
                <a:ea typeface="Calibri" panose="020F0502020204030204" pitchFamily="34" charset="0"/>
              </a:rPr>
              <a:t>ALNCo</a:t>
            </a:r>
            <a:r>
              <a:rPr lang="en-GB" sz="1266" spc="7">
                <a:solidFill>
                  <a:srgbClr val="202124"/>
                </a:solidFill>
                <a:latin typeface="Arial" panose="020B0604020202020204" pitchFamily="34" charset="0"/>
                <a:ea typeface="Calibri" panose="020F0502020204030204" pitchFamily="34" charset="0"/>
              </a:rPr>
              <a:t> been able to access and benefit from professional development? </a:t>
            </a: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How well does the professional learning of all staff focus on high quality teaching and learning of pupils with ALN?</a:t>
            </a:r>
          </a:p>
          <a:p>
            <a:pPr marL="200911" indent="-200911" defTabSz="321457">
              <a:buFont typeface="Arial" panose="020B0604020202020204" pitchFamily="34" charset="0"/>
              <a:buChar char="•"/>
            </a:pPr>
            <a:endParaRPr lang="en-GB" sz="1266" spc="7">
              <a:solidFill>
                <a:srgbClr val="202124"/>
              </a:solidFill>
              <a:latin typeface="Arial" panose="020B0604020202020204" pitchFamily="34" charset="0"/>
              <a:ea typeface="Calibri" panose="020F0502020204030204" pitchFamily="34" charset="0"/>
            </a:endParaRP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To what extent does ALN feature in school improvement plans?  Is there a sufficient focus on improving the teaching and outcomes for learners with ALN?</a:t>
            </a:r>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429CDA85-B222-C9B4-2730-88FD8BCF53A2}"/>
              </a:ext>
            </a:extLst>
          </p:cNvPr>
          <p:cNvSpPr txBox="1"/>
          <p:nvPr/>
        </p:nvSpPr>
        <p:spPr>
          <a:xfrm>
            <a:off x="317802" y="1988269"/>
            <a:ext cx="4148287" cy="2470997"/>
          </a:xfrm>
          <a:prstGeom prst="rect">
            <a:avLst/>
          </a:prstGeom>
          <a:noFill/>
        </p:spPr>
        <p:txBody>
          <a:bodyPr wrap="square" rtlCol="0">
            <a:spAutoFit/>
          </a:bodyPr>
          <a:lstStyle/>
          <a:p>
            <a:pPr defTabSz="321457">
              <a:lnSpc>
                <a:spcPct val="107000"/>
              </a:lnSpc>
              <a:spcAft>
                <a:spcPts val="562"/>
              </a:spcAft>
            </a:pPr>
            <a:r>
              <a:rPr lang="en-GB" sz="1266" b="1" spc="7" err="1">
                <a:solidFill>
                  <a:srgbClr val="202124"/>
                </a:solidFill>
                <a:latin typeface="Arial" panose="020B0604020202020204" pitchFamily="34" charset="0"/>
                <a:ea typeface="Calibri" panose="020F0502020204030204" pitchFamily="34" charset="0"/>
              </a:rPr>
              <a:t>Ysgolion</a:t>
            </a:r>
            <a:r>
              <a:rPr lang="en-GB" sz="1266" b="1" spc="7">
                <a:solidFill>
                  <a:srgbClr val="202124"/>
                </a:solidFill>
                <a:latin typeface="Arial" panose="020B0604020202020204" pitchFamily="34" charset="0"/>
                <a:ea typeface="Calibri" panose="020F0502020204030204" pitchFamily="34" charset="0"/>
              </a:rPr>
              <a:t>:</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eich</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CydADY</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wedi</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gallu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manteisio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ddatblygiad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proffesiynol</a:t>
            </a:r>
            <a:r>
              <a:rPr lang="en-GB" sz="1266" spc="7">
                <a:solidFill>
                  <a:srgbClr val="202124"/>
                </a:solidFill>
                <a:latin typeface="Arial" panose="020B0604020202020204" pitchFamily="34" charset="0"/>
                <a:ea typeface="Calibri" panose="020F0502020204030204" pitchFamily="34" charset="0"/>
              </a:rPr>
              <a:t>, ac </a:t>
            </a:r>
            <a:r>
              <a:rPr lang="en-GB" sz="1266" spc="7" err="1">
                <a:solidFill>
                  <a:srgbClr val="202124"/>
                </a:solidFill>
                <a:latin typeface="Arial" panose="020B0604020202020204" pitchFamily="34" charset="0"/>
                <a:ea typeface="Calibri" panose="020F0502020204030204" pitchFamily="34" charset="0"/>
              </a:rPr>
              <a:t>elwa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arno</a:t>
            </a:r>
            <a:r>
              <a:rPr lang="en-GB" sz="1266" spc="7">
                <a:solidFill>
                  <a:srgbClr val="202124"/>
                </a:solidFill>
                <a:latin typeface="Arial" panose="020B0604020202020204" pitchFamily="34" charset="0"/>
                <a:ea typeface="Calibri" panose="020F0502020204030204" pitchFamily="34" charset="0"/>
              </a:rPr>
              <a:t>? </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Pa mor </a:t>
            </a:r>
            <a:r>
              <a:rPr lang="en-GB" sz="1266" spc="7" err="1">
                <a:solidFill>
                  <a:srgbClr val="202124"/>
                </a:solidFill>
                <a:latin typeface="Arial" panose="020B0604020202020204" pitchFamily="34" charset="0"/>
                <a:ea typeface="Calibri" panose="020F0502020204030204" pitchFamily="34" charset="0"/>
              </a:rPr>
              <a:t>dda</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dysgu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proffesiynol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pob</a:t>
            </a:r>
            <a:r>
              <a:rPr lang="en-GB" sz="1266" spc="7">
                <a:solidFill>
                  <a:srgbClr val="202124"/>
                </a:solidFill>
                <a:latin typeface="Arial" panose="020B0604020202020204" pitchFamily="34" charset="0"/>
                <a:ea typeface="Calibri" panose="020F0502020204030204" pitchFamily="34" charset="0"/>
              </a:rPr>
              <a:t> un o’r staff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canolbwyntio</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addysgu</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dysgu</a:t>
            </a:r>
            <a:r>
              <a:rPr lang="en-GB" sz="1266" spc="7">
                <a:solidFill>
                  <a:srgbClr val="202124"/>
                </a:solidFill>
                <a:latin typeface="Arial" panose="020B0604020202020204" pitchFamily="34" charset="0"/>
                <a:ea typeface="Calibri" panose="020F0502020204030204" pitchFamily="34" charset="0"/>
              </a:rPr>
              <a:t> o </a:t>
            </a:r>
            <a:r>
              <a:rPr lang="en-GB" sz="1266" spc="7" err="1">
                <a:solidFill>
                  <a:srgbClr val="202124"/>
                </a:solidFill>
                <a:latin typeface="Arial" panose="020B0604020202020204" pitchFamily="34" charset="0"/>
                <a:ea typeface="Calibri" panose="020F0502020204030204" pitchFamily="34" charset="0"/>
              </a:rPr>
              <a:t>ansawdd</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uchel</a:t>
            </a:r>
            <a:r>
              <a:rPr lang="en-GB" sz="1266" spc="7">
                <a:solidFill>
                  <a:srgbClr val="202124"/>
                </a:solidFill>
                <a:latin typeface="Arial" panose="020B0604020202020204" pitchFamily="34" charset="0"/>
                <a:ea typeface="Calibri" panose="020F0502020204030204" pitchFamily="34" charset="0"/>
              </a:rPr>
              <a:t> i </a:t>
            </a:r>
            <a:r>
              <a:rPr lang="en-GB" sz="1266" spc="7" err="1">
                <a:solidFill>
                  <a:srgbClr val="202124"/>
                </a:solidFill>
                <a:latin typeface="Arial" panose="020B0604020202020204" pitchFamily="34" charset="0"/>
                <a:ea typeface="Calibri" panose="020F0502020204030204" pitchFamily="34" charset="0"/>
              </a:rPr>
              <a:t>ddisgyblion</a:t>
            </a:r>
            <a:r>
              <a:rPr lang="en-GB" sz="1266" spc="7">
                <a:solidFill>
                  <a:srgbClr val="202124"/>
                </a:solidFill>
                <a:latin typeface="Arial" panose="020B0604020202020204" pitchFamily="34" charset="0"/>
                <a:ea typeface="Calibri" panose="020F0502020204030204" pitchFamily="34" charset="0"/>
              </a:rPr>
              <a:t> ag ADY?</a:t>
            </a:r>
          </a:p>
          <a:p>
            <a:pPr marL="200911" indent="-200911" defTabSz="321457">
              <a:lnSpc>
                <a:spcPct val="107000"/>
              </a:lnSpc>
              <a:spcAft>
                <a:spcPts val="562"/>
              </a:spcAft>
              <a:buFont typeface="Arial" panose="020B0604020202020204" pitchFamily="34" charset="0"/>
              <a:buChar char="•"/>
            </a:pPr>
            <a:r>
              <a:rPr lang="en-GB" sz="1266" spc="7">
                <a:solidFill>
                  <a:srgbClr val="202124"/>
                </a:solidFill>
                <a:latin typeface="Arial" panose="020B0604020202020204" pitchFamily="34" charset="0"/>
                <a:ea typeface="Calibri" panose="020F0502020204030204" pitchFamily="34" charset="0"/>
              </a:rPr>
              <a:t>I </a:t>
            </a:r>
            <a:r>
              <a:rPr lang="en-GB" sz="1266" spc="7" err="1">
                <a:solidFill>
                  <a:srgbClr val="202124"/>
                </a:solidFill>
                <a:latin typeface="Arial" panose="020B0604020202020204" pitchFamily="34" charset="0"/>
                <a:ea typeface="Calibri" panose="020F0502020204030204" pitchFamily="34" charset="0"/>
              </a:rPr>
              <a:t>ba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raddau</a:t>
            </a:r>
            <a:r>
              <a:rPr lang="en-GB" sz="1266" spc="7">
                <a:solidFill>
                  <a:srgbClr val="202124"/>
                </a:solidFill>
                <a:latin typeface="Arial" panose="020B0604020202020204" pitchFamily="34" charset="0"/>
                <a:ea typeface="Calibri" panose="020F0502020204030204" pitchFamily="34" charset="0"/>
              </a:rPr>
              <a:t> y </a:t>
            </a:r>
            <a:r>
              <a:rPr lang="en-GB" sz="1266" spc="7" err="1">
                <a:solidFill>
                  <a:srgbClr val="202124"/>
                </a:solidFill>
                <a:latin typeface="Arial" panose="020B0604020202020204" pitchFamily="34" charset="0"/>
                <a:ea typeface="Calibri" panose="020F0502020204030204" pitchFamily="34" charset="0"/>
              </a:rPr>
              <a:t>mae</a:t>
            </a:r>
            <a:r>
              <a:rPr lang="en-GB" sz="1266" spc="7">
                <a:solidFill>
                  <a:srgbClr val="202124"/>
                </a:solidFill>
                <a:latin typeface="Arial" panose="020B0604020202020204" pitchFamily="34" charset="0"/>
                <a:ea typeface="Calibri" panose="020F0502020204030204" pitchFamily="34" charset="0"/>
              </a:rPr>
              <a:t> ADY </a:t>
            </a:r>
            <a:r>
              <a:rPr lang="en-GB" sz="1266" spc="7" err="1">
                <a:solidFill>
                  <a:srgbClr val="202124"/>
                </a:solidFill>
                <a:latin typeface="Arial" panose="020B0604020202020204" pitchFamily="34" charset="0"/>
                <a:ea typeface="Calibri" panose="020F0502020204030204" pitchFamily="34" charset="0"/>
              </a:rPr>
              <a:t>yn</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rhan</a:t>
            </a:r>
            <a:r>
              <a:rPr lang="en-GB" sz="1266" spc="7">
                <a:solidFill>
                  <a:srgbClr val="202124"/>
                </a:solidFill>
                <a:latin typeface="Arial" panose="020B0604020202020204" pitchFamily="34" charset="0"/>
                <a:ea typeface="Calibri" panose="020F0502020204030204" pitchFamily="34" charset="0"/>
              </a:rPr>
              <a:t> o </a:t>
            </a:r>
            <a:r>
              <a:rPr lang="en-GB" sz="1266" spc="7" err="1">
                <a:solidFill>
                  <a:srgbClr val="202124"/>
                </a:solidFill>
                <a:latin typeface="Arial" panose="020B0604020202020204" pitchFamily="34" charset="0"/>
                <a:ea typeface="Calibri" panose="020F0502020204030204" pitchFamily="34" charset="0"/>
              </a:rPr>
              <a:t>gynlluniau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gwella</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ysgolion</a:t>
            </a:r>
            <a:r>
              <a:rPr lang="en-GB" sz="1266" spc="7">
                <a:solidFill>
                  <a:srgbClr val="202124"/>
                </a:solidFill>
                <a:latin typeface="Arial" panose="020B0604020202020204" pitchFamily="34" charset="0"/>
                <a:ea typeface="Calibri" panose="020F0502020204030204" pitchFamily="34" charset="0"/>
              </a:rPr>
              <a:t>? A </a:t>
            </a:r>
            <a:r>
              <a:rPr lang="en-GB" sz="1266" spc="7" err="1">
                <a:solidFill>
                  <a:srgbClr val="202124"/>
                </a:solidFill>
                <a:latin typeface="Arial" panose="020B0604020202020204" pitchFamily="34" charset="0"/>
                <a:ea typeface="Calibri" panose="020F0502020204030204" pitchFamily="34" charset="0"/>
              </a:rPr>
              <a:t>oes</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ffocws</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digonol</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wella’r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addysgu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deilliannau</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ar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gyfer</a:t>
            </a:r>
            <a:r>
              <a:rPr lang="en-GB" sz="1266" spc="7">
                <a:solidFill>
                  <a:srgbClr val="202124"/>
                </a:solidFill>
                <a:latin typeface="Arial" panose="020B0604020202020204" pitchFamily="34" charset="0"/>
                <a:ea typeface="Calibri" panose="020F0502020204030204" pitchFamily="34" charset="0"/>
              </a:rPr>
              <a:t> </a:t>
            </a:r>
            <a:r>
              <a:rPr lang="en-GB" sz="1266" spc="7" err="1">
                <a:solidFill>
                  <a:srgbClr val="202124"/>
                </a:solidFill>
                <a:latin typeface="Arial" panose="020B0604020202020204" pitchFamily="34" charset="0"/>
                <a:ea typeface="Calibri" panose="020F0502020204030204" pitchFamily="34" charset="0"/>
              </a:rPr>
              <a:t>dysgwyr</a:t>
            </a:r>
            <a:r>
              <a:rPr lang="en-GB" sz="1266" spc="7">
                <a:solidFill>
                  <a:srgbClr val="202124"/>
                </a:solidFill>
                <a:latin typeface="Arial" panose="020B0604020202020204" pitchFamily="34" charset="0"/>
                <a:ea typeface="Calibri" panose="020F0502020204030204" pitchFamily="34" charset="0"/>
              </a:rPr>
              <a:t> ag ADY?</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112696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1224D3-BEDD-A98C-3C0F-627BC04D9FBA}"/>
              </a:ext>
            </a:extLst>
          </p:cNvPr>
          <p:cNvSpPr txBox="1"/>
          <p:nvPr/>
        </p:nvSpPr>
        <p:spPr>
          <a:xfrm>
            <a:off x="4768453" y="1958301"/>
            <a:ext cx="4223865" cy="4377865"/>
          </a:xfrm>
          <a:prstGeom prst="rect">
            <a:avLst/>
          </a:prstGeom>
          <a:noFill/>
        </p:spPr>
        <p:txBody>
          <a:bodyPr wrap="square" rtlCol="0">
            <a:spAutoFit/>
          </a:bodyPr>
          <a:lstStyle/>
          <a:p>
            <a:pPr defTabSz="321457"/>
            <a:r>
              <a:rPr lang="en-GB" sz="1266">
                <a:solidFill>
                  <a:prstClr val="black"/>
                </a:solidFill>
                <a:latin typeface="Arial" panose="020B0604020202020204" pitchFamily="34" charset="0"/>
                <a:cs typeface="Arial" panose="020B0604020202020204" pitchFamily="34" charset="0"/>
              </a:rPr>
              <a:t>We held discussions with 29 providers, including four local authorities, 15 primary schools, eight secondary schools and two all-age schools. Of these, 12 were conducted through the medium of Welsh. Six of the schools, including two Welsh-medium schools, host local authority specialist class provision for pupils with additional learning needs.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a:solidFill>
                  <a:prstClr val="black"/>
                </a:solidFill>
                <a:latin typeface="Arial" panose="020B0604020202020204" pitchFamily="34" charset="0"/>
                <a:cs typeface="Arial" panose="020B0604020202020204" pitchFamily="34" charset="0"/>
              </a:rPr>
              <a:t>During autumn term 2022 and spring term 2023 we had discussions with just under half of the local authorities on, the statutory roles and, information, advice and guidance provided to parents. We have used the information gathered on the role of the </a:t>
            </a:r>
            <a:r>
              <a:rPr lang="en-GB" sz="1266" err="1">
                <a:solidFill>
                  <a:prstClr val="black"/>
                </a:solidFill>
                <a:latin typeface="Arial" panose="020B0604020202020204" pitchFamily="34" charset="0"/>
                <a:cs typeface="Arial" panose="020B0604020202020204" pitchFamily="34" charset="0"/>
              </a:rPr>
              <a:t>ALNCo</a:t>
            </a:r>
            <a:r>
              <a:rPr lang="en-GB" sz="1266">
                <a:solidFill>
                  <a:prstClr val="black"/>
                </a:solidFill>
                <a:latin typeface="Arial" panose="020B0604020202020204" pitchFamily="34" charset="0"/>
                <a:cs typeface="Arial" panose="020B0604020202020204" pitchFamily="34" charset="0"/>
              </a:rPr>
              <a:t> in this thematic report and intend to consider the other statutory roles in our second thematic review.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a:solidFill>
                  <a:prstClr val="black"/>
                </a:solidFill>
                <a:latin typeface="Arial" panose="020B0604020202020204" pitchFamily="34" charset="0"/>
                <a:cs typeface="Arial" panose="020B0604020202020204" pitchFamily="34" charset="0"/>
              </a:rPr>
              <a:t>We viewed the websites of the 29 providers, to evaluate the usefulness and accessibility of the information provided.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a:solidFill>
                  <a:prstClr val="black"/>
                </a:solidFill>
                <a:latin typeface="Arial" panose="020B0604020202020204" pitchFamily="34" charset="0"/>
                <a:cs typeface="Arial" panose="020B0604020202020204" pitchFamily="34" charset="0"/>
              </a:rPr>
              <a:t>In addition, we met with the Third Sector Additional Learning Needs Alliance [TSANA].</a:t>
            </a:r>
          </a:p>
        </p:txBody>
      </p:sp>
      <p:sp>
        <p:nvSpPr>
          <p:cNvPr id="3" name="TextBox 2">
            <a:extLst>
              <a:ext uri="{FF2B5EF4-FFF2-40B4-BE49-F238E27FC236}">
                <a16:creationId xmlns:a16="http://schemas.microsoft.com/office/drawing/2014/main" id="{6587DEF7-6CB8-BFBA-3B36-98131395FC44}"/>
              </a:ext>
            </a:extLst>
          </p:cNvPr>
          <p:cNvSpPr txBox="1"/>
          <p:nvPr/>
        </p:nvSpPr>
        <p:spPr>
          <a:xfrm>
            <a:off x="892969" y="922108"/>
            <a:ext cx="7733109" cy="957826"/>
          </a:xfrm>
          <a:prstGeom prst="rect">
            <a:avLst/>
          </a:prstGeom>
          <a:noFill/>
        </p:spPr>
        <p:txBody>
          <a:bodyPr wrap="square" rtlCol="0">
            <a:spAutoFit/>
          </a:bodyPr>
          <a:lstStyle/>
          <a:p>
            <a:pPr algn="ctr" defTabSz="321457"/>
            <a:r>
              <a:rPr lang="fr-FR" sz="2812" err="1">
                <a:solidFill>
                  <a:prstClr val="black"/>
                </a:solidFill>
                <a:latin typeface="Arial" panose="020B0604020202020204" pitchFamily="34" charset="0"/>
                <a:cs typeface="Arial" panose="020B0604020202020204" pitchFamily="34" charset="0"/>
              </a:rPr>
              <a:t>Dulliau</a:t>
            </a:r>
            <a:r>
              <a:rPr lang="fr-FR" sz="2812">
                <a:solidFill>
                  <a:prstClr val="black"/>
                </a:solidFill>
                <a:latin typeface="Arial" panose="020B0604020202020204" pitchFamily="34" charset="0"/>
                <a:cs typeface="Arial" panose="020B0604020202020204" pitchFamily="34" charset="0"/>
              </a:rPr>
              <a:t> a </a:t>
            </a:r>
            <a:r>
              <a:rPr lang="fr-FR" sz="2812" err="1">
                <a:solidFill>
                  <a:prstClr val="black"/>
                </a:solidFill>
                <a:latin typeface="Arial" panose="020B0604020202020204" pitchFamily="34" charset="0"/>
                <a:cs typeface="Arial" panose="020B0604020202020204" pitchFamily="34" charset="0"/>
              </a:rPr>
              <a:t>Sail</a:t>
            </a:r>
            <a:r>
              <a:rPr lang="fr-FR" sz="2812">
                <a:solidFill>
                  <a:prstClr val="black"/>
                </a:solidFill>
                <a:latin typeface="Arial" panose="020B0604020202020204" pitchFamily="34" charset="0"/>
                <a:cs typeface="Arial" panose="020B0604020202020204" pitchFamily="34" charset="0"/>
              </a:rPr>
              <a:t> y </a:t>
            </a:r>
            <a:r>
              <a:rPr lang="fr-FR" sz="2812" err="1">
                <a:solidFill>
                  <a:prstClr val="black"/>
                </a:solidFill>
                <a:latin typeface="Arial" panose="020B0604020202020204" pitchFamily="34" charset="0"/>
                <a:cs typeface="Arial" panose="020B0604020202020204" pitchFamily="34" charset="0"/>
              </a:rPr>
              <a:t>Dystiolaeth</a:t>
            </a:r>
            <a:r>
              <a:rPr lang="fr-FR" sz="2812">
                <a:solidFill>
                  <a:prstClr val="black"/>
                </a:solidFill>
                <a:latin typeface="Arial" panose="020B0604020202020204" pitchFamily="34" charset="0"/>
                <a:cs typeface="Arial" panose="020B0604020202020204" pitchFamily="34" charset="0"/>
              </a:rPr>
              <a:t> / </a:t>
            </a:r>
            <a:r>
              <a:rPr lang="en-GB" sz="2812">
                <a:solidFill>
                  <a:prstClr val="black"/>
                </a:solidFill>
                <a:latin typeface="Arial" panose="020B0604020202020204" pitchFamily="34" charset="0"/>
                <a:cs typeface="Arial" panose="020B0604020202020204" pitchFamily="34" charset="0"/>
              </a:rPr>
              <a:t>Methods and Evidence Base</a:t>
            </a:r>
            <a:endParaRPr lang="en-GB" sz="2812">
              <a:solidFill>
                <a:srgbClr val="FF000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C9CB9B2-86A9-ADCE-EFE1-484B3410F183}"/>
              </a:ext>
            </a:extLst>
          </p:cNvPr>
          <p:cNvSpPr txBox="1"/>
          <p:nvPr/>
        </p:nvSpPr>
        <p:spPr>
          <a:xfrm>
            <a:off x="281426" y="1958301"/>
            <a:ext cx="4223865" cy="4183068"/>
          </a:xfrm>
          <a:prstGeom prst="rect">
            <a:avLst/>
          </a:prstGeom>
          <a:noFill/>
        </p:spPr>
        <p:txBody>
          <a:bodyPr wrap="square" rtlCol="0">
            <a:spAutoFit/>
          </a:bodyPr>
          <a:lstStyle/>
          <a:p>
            <a:pPr defTabSz="321457"/>
            <a:r>
              <a:rPr lang="en-GB" sz="1266" err="1">
                <a:solidFill>
                  <a:prstClr val="black"/>
                </a:solidFill>
                <a:latin typeface="Arial" panose="020B0604020202020204" pitchFamily="34" charset="0"/>
                <a:cs typeface="Arial" panose="020B0604020202020204" pitchFamily="34" charset="0"/>
              </a:rPr>
              <a:t>Cynhaliom</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drafodaethau</a:t>
            </a:r>
            <a:r>
              <a:rPr lang="en-GB" sz="1266">
                <a:solidFill>
                  <a:prstClr val="black"/>
                </a:solidFill>
                <a:latin typeface="Arial" panose="020B0604020202020204" pitchFamily="34" charset="0"/>
                <a:cs typeface="Arial" panose="020B0604020202020204" pitchFamily="34" charset="0"/>
              </a:rPr>
              <a:t> â 29 o </a:t>
            </a:r>
            <a:r>
              <a:rPr lang="en-GB" sz="1266" err="1">
                <a:solidFill>
                  <a:prstClr val="black"/>
                </a:solidFill>
                <a:latin typeface="Arial" panose="020B0604020202020204" pitchFamily="34" charset="0"/>
                <a:cs typeface="Arial" panose="020B0604020202020204" pitchFamily="34" charset="0"/>
              </a:rPr>
              <a:t>ddarparwyr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gan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gynnwys</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pedwar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awdurdod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15 </a:t>
            </a:r>
            <a:r>
              <a:rPr lang="en-GB" sz="1266" err="1">
                <a:solidFill>
                  <a:prstClr val="black"/>
                </a:solidFill>
                <a:latin typeface="Arial" panose="020B0604020202020204" pitchFamily="34" charset="0"/>
                <a:cs typeface="Arial" panose="020B0604020202020204" pitchFamily="34" charset="0"/>
              </a:rPr>
              <a:t>ysgol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gynradd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wyth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uwchradd</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dwy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ysgol</a:t>
            </a:r>
            <a:r>
              <a:rPr lang="en-GB" sz="1266">
                <a:solidFill>
                  <a:prstClr val="black"/>
                </a:solidFill>
                <a:latin typeface="Arial" panose="020B0604020202020204" pitchFamily="34" charset="0"/>
                <a:cs typeface="Arial" panose="020B0604020202020204" pitchFamily="34" charset="0"/>
              </a:rPr>
              <a:t> bob </a:t>
            </a:r>
            <a:r>
              <a:rPr lang="en-GB" sz="1266" err="1">
                <a:solidFill>
                  <a:prstClr val="black"/>
                </a:solidFill>
                <a:latin typeface="Arial" panose="020B0604020202020204" pitchFamily="34" charset="0"/>
                <a:cs typeface="Arial" panose="020B0604020202020204" pitchFamily="34" charset="0"/>
              </a:rPr>
              <a:t>oed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Cynhaliwyd</a:t>
            </a:r>
            <a:r>
              <a:rPr lang="en-GB" sz="1266">
                <a:solidFill>
                  <a:prstClr val="black"/>
                </a:solidFill>
                <a:latin typeface="Arial" panose="020B0604020202020204" pitchFamily="34" charset="0"/>
                <a:cs typeface="Arial" panose="020B0604020202020204" pitchFamily="34" charset="0"/>
              </a:rPr>
              <a:t> 12 o’r </a:t>
            </a:r>
            <a:r>
              <a:rPr lang="en-GB" sz="1266" err="1">
                <a:solidFill>
                  <a:prstClr val="black"/>
                </a:solidFill>
                <a:latin typeface="Arial" panose="020B0604020202020204" pitchFamily="34" charset="0"/>
                <a:cs typeface="Arial" panose="020B0604020202020204" pitchFamily="34" charset="0"/>
              </a:rPr>
              <a:t>rhain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trwy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gyfrwng</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Gymraeg</a:t>
            </a:r>
            <a:r>
              <a:rPr lang="en-GB" sz="1266">
                <a:solidFill>
                  <a:prstClr val="black"/>
                </a:solidFill>
                <a:latin typeface="Arial" panose="020B0604020202020204" pitchFamily="34" charset="0"/>
                <a:cs typeface="Arial" panose="020B0604020202020204" pitchFamily="34" charset="0"/>
              </a:rPr>
              <a:t>. Mae </a:t>
            </a:r>
            <a:r>
              <a:rPr lang="en-GB" sz="1266" err="1">
                <a:solidFill>
                  <a:prstClr val="black"/>
                </a:solidFill>
                <a:latin typeface="Arial" panose="020B0604020202020204" pitchFamily="34" charset="0"/>
                <a:cs typeface="Arial" panose="020B0604020202020204" pitchFamily="34" charset="0"/>
              </a:rPr>
              <a:t>chwech</a:t>
            </a:r>
            <a:r>
              <a:rPr lang="en-GB" sz="1266">
                <a:solidFill>
                  <a:prstClr val="black"/>
                </a:solidFill>
                <a:latin typeface="Arial" panose="020B0604020202020204" pitchFamily="34" charset="0"/>
                <a:cs typeface="Arial" panose="020B0604020202020204" pitchFamily="34" charset="0"/>
              </a:rPr>
              <a:t> o’r </a:t>
            </a:r>
            <a:r>
              <a:rPr lang="en-GB" sz="1266" err="1">
                <a:solidFill>
                  <a:prstClr val="black"/>
                </a:solidFill>
                <a:latin typeface="Arial" panose="020B0604020202020204" pitchFamily="34" charset="0"/>
                <a:cs typeface="Arial" panose="020B0604020202020204" pitchFamily="34" charset="0"/>
              </a:rPr>
              <a:t>ysgolion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gan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gynnwys</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dwy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cyfrwng</a:t>
            </a:r>
            <a:r>
              <a:rPr lang="en-GB" sz="1266">
                <a:solidFill>
                  <a:prstClr val="black"/>
                </a:solidFill>
                <a:latin typeface="Arial" panose="020B0604020202020204" pitchFamily="34" charset="0"/>
                <a:cs typeface="Arial" panose="020B0604020202020204" pitchFamily="34" charset="0"/>
              </a:rPr>
              <a:t> Cymraeg,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cynnal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darpariaeth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dosbarth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arbenigol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awdurdod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gyfer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disgyblion</a:t>
            </a:r>
            <a:r>
              <a:rPr lang="en-GB" sz="1266">
                <a:solidFill>
                  <a:prstClr val="black"/>
                </a:solidFill>
                <a:latin typeface="Arial" panose="020B0604020202020204" pitchFamily="34" charset="0"/>
                <a:cs typeface="Arial" panose="020B0604020202020204" pitchFamily="34" charset="0"/>
              </a:rPr>
              <a:t> ag </a:t>
            </a:r>
            <a:r>
              <a:rPr lang="en-GB" sz="1266" err="1">
                <a:solidFill>
                  <a:prstClr val="black"/>
                </a:solidFill>
                <a:latin typeface="Arial" panose="020B0604020202020204" pitchFamily="34" charset="0"/>
                <a:cs typeface="Arial" panose="020B0604020202020204" pitchFamily="34" charset="0"/>
              </a:rPr>
              <a:t>anghenion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dysgu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ychwanegol</a:t>
            </a:r>
            <a:r>
              <a:rPr lang="en-GB" sz="1266">
                <a:solidFill>
                  <a:prstClr val="black"/>
                </a:solidFill>
                <a:latin typeface="Arial" panose="020B0604020202020204" pitchFamily="34" charset="0"/>
                <a:cs typeface="Arial" panose="020B0604020202020204" pitchFamily="34" charset="0"/>
              </a:rPr>
              <a:t>.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ystod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tymor</a:t>
            </a:r>
            <a:r>
              <a:rPr lang="en-GB" sz="1266">
                <a:solidFill>
                  <a:prstClr val="black"/>
                </a:solidFill>
                <a:latin typeface="Arial" panose="020B0604020202020204" pitchFamily="34" charset="0"/>
                <a:cs typeface="Arial" panose="020B0604020202020204" pitchFamily="34" charset="0"/>
              </a:rPr>
              <a:t> yr </a:t>
            </a:r>
            <a:r>
              <a:rPr lang="en-GB" sz="1266" err="1">
                <a:solidFill>
                  <a:prstClr val="black"/>
                </a:solidFill>
                <a:latin typeface="Arial" panose="020B0604020202020204" pitchFamily="34" charset="0"/>
                <a:cs typeface="Arial" panose="020B0604020202020204" pitchFamily="34" charset="0"/>
              </a:rPr>
              <a:t>hydref</a:t>
            </a:r>
            <a:r>
              <a:rPr lang="en-GB" sz="1266">
                <a:solidFill>
                  <a:prstClr val="black"/>
                </a:solidFill>
                <a:latin typeface="Arial" panose="020B0604020202020204" pitchFamily="34" charset="0"/>
                <a:cs typeface="Arial" panose="020B0604020202020204" pitchFamily="34" charset="0"/>
              </a:rPr>
              <a:t> 2022 a </a:t>
            </a:r>
            <a:r>
              <a:rPr lang="en-GB" sz="1266" err="1">
                <a:solidFill>
                  <a:prstClr val="black"/>
                </a:solidFill>
                <a:latin typeface="Arial" panose="020B0604020202020204" pitchFamily="34" charset="0"/>
                <a:cs typeface="Arial" panose="020B0604020202020204" pitchFamily="34" charset="0"/>
              </a:rPr>
              <a:t>thymor</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gwanwyn</a:t>
            </a:r>
            <a:r>
              <a:rPr lang="en-GB" sz="1266">
                <a:solidFill>
                  <a:prstClr val="black"/>
                </a:solidFill>
                <a:latin typeface="Arial" panose="020B0604020202020204" pitchFamily="34" charset="0"/>
                <a:cs typeface="Arial" panose="020B0604020202020204" pitchFamily="34" charset="0"/>
              </a:rPr>
              <a:t> 2023, </a:t>
            </a:r>
            <a:r>
              <a:rPr lang="en-GB" sz="1266" err="1">
                <a:solidFill>
                  <a:prstClr val="black"/>
                </a:solidFill>
                <a:latin typeface="Arial" panose="020B0604020202020204" pitchFamily="34" charset="0"/>
                <a:cs typeface="Arial" panose="020B0604020202020204" pitchFamily="34" charset="0"/>
              </a:rPr>
              <a:t>cawsom</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drafodaethau</a:t>
            </a:r>
            <a:r>
              <a:rPr lang="en-GB" sz="1266">
                <a:solidFill>
                  <a:prstClr val="black"/>
                </a:solidFill>
                <a:latin typeface="Arial" panose="020B0604020202020204" pitchFamily="34" charset="0"/>
                <a:cs typeface="Arial" panose="020B0604020202020204" pitchFamily="34" charset="0"/>
              </a:rPr>
              <a:t> ag </a:t>
            </a:r>
            <a:r>
              <a:rPr lang="en-GB" sz="1266" err="1">
                <a:solidFill>
                  <a:prstClr val="black"/>
                </a:solidFill>
                <a:latin typeface="Arial" panose="020B0604020202020204" pitchFamily="34" charset="0"/>
                <a:cs typeface="Arial" panose="020B0604020202020204" pitchFamily="34" charset="0"/>
              </a:rPr>
              <a:t>ychydig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llai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na</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hanner</a:t>
            </a:r>
            <a:r>
              <a:rPr lang="en-GB" sz="1266">
                <a:solidFill>
                  <a:prstClr val="black"/>
                </a:solidFill>
                <a:latin typeface="Arial" panose="020B0604020202020204" pitchFamily="34" charset="0"/>
                <a:cs typeface="Arial" panose="020B0604020202020204" pitchFamily="34" charset="0"/>
              </a:rPr>
              <a:t> yr </a:t>
            </a:r>
            <a:r>
              <a:rPr lang="en-GB" sz="1266" err="1">
                <a:solidFill>
                  <a:prstClr val="black"/>
                </a:solidFill>
                <a:latin typeface="Arial" panose="020B0604020202020204" pitchFamily="34" charset="0"/>
                <a:cs typeface="Arial" panose="020B0604020202020204" pitchFamily="34" charset="0"/>
              </a:rPr>
              <a:t>awdurdodau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am y </a:t>
            </a:r>
            <a:r>
              <a:rPr lang="en-GB" sz="1266" err="1">
                <a:solidFill>
                  <a:prstClr val="black"/>
                </a:solidFill>
                <a:latin typeface="Arial" panose="020B0604020202020204" pitchFamily="34" charset="0"/>
                <a:cs typeface="Arial" panose="020B0604020202020204" pitchFamily="34" charset="0"/>
              </a:rPr>
              <a:t>rolau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statudol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wybodaeth</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cyngor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arweiniad</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roddir</a:t>
            </a:r>
            <a:r>
              <a:rPr lang="en-GB" sz="1266">
                <a:solidFill>
                  <a:prstClr val="black"/>
                </a:solidFill>
                <a:latin typeface="Arial" panose="020B0604020202020204" pitchFamily="34" charset="0"/>
                <a:cs typeface="Arial" panose="020B0604020202020204" pitchFamily="34" charset="0"/>
              </a:rPr>
              <a:t> i </a:t>
            </a:r>
            <a:r>
              <a:rPr lang="en-GB" sz="1266" err="1">
                <a:solidFill>
                  <a:prstClr val="black"/>
                </a:solidFill>
                <a:latin typeface="Arial" panose="020B0604020202020204" pitchFamily="34" charset="0"/>
                <a:cs typeface="Arial" panose="020B0604020202020204" pitchFamily="34" charset="0"/>
              </a:rPr>
              <a:t>rieni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Rydym</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wedi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defnyddio’r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wybodaeth</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gasglwyd</a:t>
            </a:r>
            <a:r>
              <a:rPr lang="en-GB" sz="1266">
                <a:solidFill>
                  <a:prstClr val="black"/>
                </a:solidFill>
                <a:latin typeface="Arial" panose="020B0604020202020204" pitchFamily="34" charset="0"/>
                <a:cs typeface="Arial" panose="020B0604020202020204" pitchFamily="34" charset="0"/>
              </a:rPr>
              <a:t> am </a:t>
            </a:r>
            <a:r>
              <a:rPr lang="en-GB" sz="1266" err="1">
                <a:solidFill>
                  <a:prstClr val="black"/>
                </a:solidFill>
                <a:latin typeface="Arial" panose="020B0604020202020204" pitchFamily="34" charset="0"/>
                <a:cs typeface="Arial" panose="020B0604020202020204" pitchFamily="34" charset="0"/>
              </a:rPr>
              <a:t>rôl</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CydADY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yr </a:t>
            </a:r>
            <a:r>
              <a:rPr lang="en-GB" sz="1266" err="1">
                <a:solidFill>
                  <a:prstClr val="black"/>
                </a:solidFill>
                <a:latin typeface="Arial" panose="020B0604020202020204" pitchFamily="34" charset="0"/>
                <a:cs typeface="Arial" panose="020B0604020202020204" pitchFamily="34" charset="0"/>
              </a:rPr>
              <a:t>adroddiad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thematig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hwn</a:t>
            </a:r>
            <a:r>
              <a:rPr lang="en-GB" sz="1266">
                <a:solidFill>
                  <a:prstClr val="black"/>
                </a:solidFill>
                <a:latin typeface="Arial" panose="020B0604020202020204" pitchFamily="34" charset="0"/>
                <a:cs typeface="Arial" panose="020B0604020202020204" pitchFamily="34" charset="0"/>
              </a:rPr>
              <a:t> ac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bwriadu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ystyried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rolau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statudol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eraill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ein</a:t>
            </a:r>
            <a:r>
              <a:rPr lang="en-GB" sz="1266">
                <a:solidFill>
                  <a:prstClr val="black"/>
                </a:solidFill>
                <a:latin typeface="Arial" panose="020B0604020202020204" pitchFamily="34" charset="0"/>
                <a:cs typeface="Arial" panose="020B0604020202020204" pitchFamily="34" charset="0"/>
              </a:rPr>
              <a:t> hail </a:t>
            </a:r>
            <a:r>
              <a:rPr lang="en-GB" sz="1266" err="1">
                <a:solidFill>
                  <a:prstClr val="black"/>
                </a:solidFill>
                <a:latin typeface="Arial" panose="020B0604020202020204" pitchFamily="34" charset="0"/>
                <a:cs typeface="Arial" panose="020B0604020202020204" pitchFamily="34" charset="0"/>
              </a:rPr>
              <a:t>adolygiad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thematig</a:t>
            </a:r>
            <a:r>
              <a:rPr lang="en-GB" sz="1266">
                <a:solidFill>
                  <a:prstClr val="black"/>
                </a:solidFill>
                <a:latin typeface="Arial" panose="020B0604020202020204" pitchFamily="34" charset="0"/>
                <a:cs typeface="Arial" panose="020B0604020202020204" pitchFamily="34" charset="0"/>
              </a:rPr>
              <a:t>.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err="1">
                <a:solidFill>
                  <a:prstClr val="black"/>
                </a:solidFill>
                <a:latin typeface="Arial" panose="020B0604020202020204" pitchFamily="34" charset="0"/>
                <a:cs typeface="Arial" panose="020B0604020202020204" pitchFamily="34" charset="0"/>
              </a:rPr>
              <a:t>Edrychom</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wefannau’r</a:t>
            </a:r>
            <a:r>
              <a:rPr lang="en-GB" sz="1266">
                <a:solidFill>
                  <a:prstClr val="black"/>
                </a:solidFill>
                <a:latin typeface="Arial" panose="020B0604020202020204" pitchFamily="34" charset="0"/>
                <a:cs typeface="Arial" panose="020B0604020202020204" pitchFamily="34" charset="0"/>
              </a:rPr>
              <a:t> 29 </a:t>
            </a:r>
            <a:r>
              <a:rPr lang="en-GB" sz="1266" err="1">
                <a:solidFill>
                  <a:prstClr val="black"/>
                </a:solidFill>
                <a:latin typeface="Arial" panose="020B0604020202020204" pitchFamily="34" charset="0"/>
                <a:cs typeface="Arial" panose="020B0604020202020204" pitchFamily="34" charset="0"/>
              </a:rPr>
              <a:t>darparwr</a:t>
            </a:r>
            <a:r>
              <a:rPr lang="en-GB" sz="1266">
                <a:solidFill>
                  <a:prstClr val="black"/>
                </a:solidFill>
                <a:latin typeface="Arial" panose="020B0604020202020204" pitchFamily="34" charset="0"/>
                <a:cs typeface="Arial" panose="020B0604020202020204" pitchFamily="34" charset="0"/>
              </a:rPr>
              <a:t>, i </a:t>
            </a:r>
            <a:r>
              <a:rPr lang="en-GB" sz="1266" err="1">
                <a:solidFill>
                  <a:prstClr val="black"/>
                </a:solidFill>
                <a:latin typeface="Arial" panose="020B0604020202020204" pitchFamily="34" charset="0"/>
                <a:cs typeface="Arial" panose="020B0604020202020204" pitchFamily="34" charset="0"/>
              </a:rPr>
              <a:t>werthuso</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defnyddioldeb</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hygyrchedd</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wybodaeth</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ddarparwyd</a:t>
            </a:r>
            <a:r>
              <a:rPr lang="en-GB" sz="1266">
                <a:solidFill>
                  <a:prstClr val="black"/>
                </a:solidFill>
                <a:latin typeface="Arial" panose="020B0604020202020204" pitchFamily="34" charset="0"/>
                <a:cs typeface="Arial" panose="020B0604020202020204" pitchFamily="34" charset="0"/>
              </a:rPr>
              <a:t>. </a:t>
            </a:r>
          </a:p>
          <a:p>
            <a:pPr defTabSz="321457"/>
            <a:endParaRPr lang="en-GB" sz="1266">
              <a:solidFill>
                <a:prstClr val="black"/>
              </a:solidFill>
              <a:latin typeface="Arial" panose="020B0604020202020204" pitchFamily="34" charset="0"/>
              <a:cs typeface="Arial" panose="020B0604020202020204" pitchFamily="34" charset="0"/>
            </a:endParaRPr>
          </a:p>
          <a:p>
            <a:pPr defTabSz="321457"/>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ychwanegol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cyfarfuom</a:t>
            </a:r>
            <a:r>
              <a:rPr lang="en-GB" sz="1266">
                <a:solidFill>
                  <a:prstClr val="black"/>
                </a:solidFill>
                <a:latin typeface="Arial" panose="020B0604020202020204" pitchFamily="34" charset="0"/>
                <a:cs typeface="Arial" panose="020B0604020202020204" pitchFamily="34" charset="0"/>
              </a:rPr>
              <a:t> â </a:t>
            </a:r>
            <a:r>
              <a:rPr lang="en-GB" sz="1266" err="1">
                <a:solidFill>
                  <a:prstClr val="black"/>
                </a:solidFill>
                <a:latin typeface="Arial" panose="020B0604020202020204" pitchFamily="34" charset="0"/>
                <a:cs typeface="Arial" panose="020B0604020202020204" pitchFamily="34" charset="0"/>
              </a:rPr>
              <a:t>Chynghrair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Anghenion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Dysgu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Ychwanegol</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Trydydd</a:t>
            </a:r>
            <a:r>
              <a:rPr lang="en-GB" sz="1266">
                <a:solidFill>
                  <a:prstClr val="black"/>
                </a:solidFill>
                <a:latin typeface="Arial" panose="020B0604020202020204" pitchFamily="34" charset="0"/>
                <a:cs typeface="Arial" panose="020B0604020202020204" pitchFamily="34" charset="0"/>
              </a:rPr>
              <a:t> Sector [TSANA].</a:t>
            </a:r>
          </a:p>
        </p:txBody>
      </p:sp>
    </p:spTree>
    <p:extLst>
      <p:ext uri="{BB962C8B-B14F-4D97-AF65-F5344CB8AC3E}">
        <p14:creationId xmlns:p14="http://schemas.microsoft.com/office/powerpoint/2010/main" val="2758029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3976082" cy="973856"/>
          </a:xfrm>
          <a:prstGeom prst="rect">
            <a:avLst/>
          </a:prstGeom>
        </p:spPr>
        <p:txBody>
          <a:bodyPr vert="horz" wrap="square" lIns="0" tIns="0" rIns="0" bIns="0" rtlCol="0">
            <a:spAutoFit/>
          </a:bodyPr>
          <a:lstStyle/>
          <a:p>
            <a:pPr marL="8929"/>
            <a:r>
              <a:rPr lang="en-GB" sz="3164" b="1" spc="-4" err="1">
                <a:solidFill>
                  <a:schemeClr val="tx1">
                    <a:lumMod val="75000"/>
                    <a:lumOff val="25000"/>
                  </a:schemeClr>
                </a:solidFill>
                <a:latin typeface="Arial"/>
                <a:cs typeface="Arial"/>
              </a:rPr>
              <a:t>Prif</a:t>
            </a:r>
            <a:r>
              <a:rPr lang="en-GB" sz="3164" b="1" spc="-4">
                <a:solidFill>
                  <a:schemeClr val="tx1">
                    <a:lumMod val="75000"/>
                    <a:lumOff val="25000"/>
                  </a:schemeClr>
                </a:solidFill>
                <a:latin typeface="Arial"/>
                <a:cs typeface="Arial"/>
              </a:rPr>
              <a:t> </a:t>
            </a:r>
            <a:r>
              <a:rPr lang="en-GB" sz="3164" b="1" spc="-4" err="1">
                <a:solidFill>
                  <a:schemeClr val="tx1">
                    <a:lumMod val="75000"/>
                    <a:lumOff val="25000"/>
                  </a:schemeClr>
                </a:solidFill>
                <a:latin typeface="Arial"/>
                <a:cs typeface="Arial"/>
              </a:rPr>
              <a:t>ganfyddiadau</a:t>
            </a:r>
            <a:r>
              <a:rPr lang="en-GB" sz="3164" b="1" spc="-4">
                <a:solidFill>
                  <a:schemeClr val="tx1">
                    <a:lumMod val="75000"/>
                    <a:lumOff val="25000"/>
                  </a:schemeClr>
                </a:solidFill>
                <a:latin typeface="Arial"/>
                <a:cs typeface="Arial"/>
              </a:rPr>
              <a:t> - </a:t>
            </a:r>
            <a:r>
              <a:rPr lang="en-GB" sz="3164" b="1" spc="-4" err="1">
                <a:solidFill>
                  <a:schemeClr val="tx1">
                    <a:lumMod val="75000"/>
                    <a:lumOff val="25000"/>
                  </a:schemeClr>
                </a:solidFill>
                <a:latin typeface="Arial"/>
                <a:cs typeface="Arial"/>
              </a:rPr>
              <a:t>Ysgolion</a:t>
            </a:r>
            <a:endParaRPr lang="en-GB" sz="3164">
              <a:solidFill>
                <a:schemeClr val="tx1">
                  <a:lumMod val="75000"/>
                  <a:lumOff val="25000"/>
                </a:schemeClr>
              </a:solidFill>
              <a:latin typeface="Arial"/>
              <a:cs typeface="Arial"/>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7" name="object 7"/>
          <p:cNvSpPr txBox="1"/>
          <p:nvPr/>
        </p:nvSpPr>
        <p:spPr>
          <a:xfrm>
            <a:off x="4651608" y="1154512"/>
            <a:ext cx="4175075" cy="973856"/>
          </a:xfrm>
          <a:prstGeom prst="rect">
            <a:avLst/>
          </a:prstGeom>
        </p:spPr>
        <p:txBody>
          <a:bodyPr vert="horz" wrap="square" lIns="0" tIns="0" rIns="0" bIns="0" rtlCol="0">
            <a:spAutoFit/>
          </a:bodyPr>
          <a:lstStyle/>
          <a:p>
            <a:pPr marL="8929" defTabSz="321457"/>
            <a:r>
              <a:rPr lang="en-GB" sz="3164" b="1" spc="-4">
                <a:solidFill>
                  <a:prstClr val="black">
                    <a:lumMod val="75000"/>
                    <a:lumOff val="25000"/>
                  </a:prstClr>
                </a:solidFill>
                <a:latin typeface="Arial"/>
                <a:cs typeface="Arial"/>
              </a:rPr>
              <a:t>Main findings - Schools</a:t>
            </a:r>
            <a:endParaRPr sz="3164">
              <a:solidFill>
                <a:prstClr val="black">
                  <a:lumMod val="75000"/>
                  <a:lumOff val="25000"/>
                </a:prstClr>
              </a:solidFill>
              <a:latin typeface="Arial"/>
              <a:cs typeface="Arial"/>
            </a:endParaRPr>
          </a:p>
        </p:txBody>
      </p:sp>
      <p:sp>
        <p:nvSpPr>
          <p:cNvPr id="8" name="object 8"/>
          <p:cNvSpPr txBox="1"/>
          <p:nvPr/>
        </p:nvSpPr>
        <p:spPr>
          <a:xfrm>
            <a:off x="317317" y="2180380"/>
            <a:ext cx="8826683" cy="1957715"/>
          </a:xfrm>
          <a:prstGeom prst="rect">
            <a:avLst/>
          </a:prstGeom>
        </p:spPr>
        <p:txBody>
          <a:bodyPr vert="horz" wrap="square" lIns="0" tIns="0" rIns="0" bIns="0" rtlCol="0">
            <a:spAutoFit/>
          </a:bodyPr>
          <a:lstStyle/>
          <a:p>
            <a:pPr defTabSz="321457"/>
            <a:r>
              <a:rPr lang="en-GB" sz="1266">
                <a:solidFill>
                  <a:prstClr val="black"/>
                </a:solidFill>
                <a:latin typeface="Times New Roman" panose="02020603050405020304" pitchFamily="18" charset="0"/>
                <a:ea typeface="Times New Roman" panose="02020603050405020304" pitchFamily="18" charset="0"/>
              </a:rPr>
              <a:t> </a:t>
            </a:r>
          </a:p>
          <a:p>
            <a:pPr defTabSz="321457">
              <a:spcAft>
                <a:spcPts val="844"/>
              </a:spcAft>
            </a:pPr>
            <a:r>
              <a:rPr lang="en-GB" sz="1687" b="1" err="1">
                <a:solidFill>
                  <a:srgbClr val="2A7AB0"/>
                </a:solidFill>
                <a:latin typeface="Arial" panose="020B0604020202020204" pitchFamily="34" charset="0"/>
                <a:ea typeface="Times New Roman" panose="02020603050405020304" pitchFamily="18" charset="0"/>
              </a:rPr>
              <a:t>Anghenion</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dysgu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ychwanegol</a:t>
            </a:r>
            <a:r>
              <a:rPr lang="en-GB" sz="1687" b="1">
                <a:solidFill>
                  <a:srgbClr val="2A7AB0"/>
                </a:solidFill>
                <a:latin typeface="Arial" panose="020B0604020202020204" pitchFamily="34" charset="0"/>
                <a:ea typeface="Times New Roman" panose="02020603050405020304" pitchFamily="18" charset="0"/>
              </a:rPr>
              <a:t> (ADY) a </a:t>
            </a:r>
            <a:r>
              <a:rPr lang="en-GB" sz="1687" b="1" err="1">
                <a:solidFill>
                  <a:srgbClr val="2A7AB0"/>
                </a:solidFill>
                <a:latin typeface="Arial" panose="020B0604020202020204" pitchFamily="34" charset="0"/>
                <a:ea typeface="Times New Roman" panose="02020603050405020304" pitchFamily="18" charset="0"/>
              </a:rPr>
              <a:t>darpariaeth</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ddysgu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ychwanegol</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DDdY</a:t>
            </a:r>
            <a:r>
              <a:rPr lang="en-GB" sz="1687" b="1">
                <a:solidFill>
                  <a:srgbClr val="2A7AB0"/>
                </a:solidFill>
                <a:latin typeface="Arial" panose="020B0604020202020204" pitchFamily="34" charset="0"/>
                <a:ea typeface="Times New Roman" panose="02020603050405020304" pitchFamily="18" charset="0"/>
              </a:rPr>
              <a:t>) / Additional learning needs (ALN) and additional learning provision (ALP)</a:t>
            </a:r>
          </a:p>
          <a:p>
            <a:pPr defTabSz="321457">
              <a:spcAft>
                <a:spcPts val="844"/>
              </a:spcAft>
            </a:pPr>
            <a:endParaRPr lang="en-GB" sz="1687">
              <a:solidFill>
                <a:prstClr val="black"/>
              </a:solidFill>
              <a:latin typeface="Arial" panose="020B0604020202020204" pitchFamily="34" charset="0"/>
              <a:ea typeface="Times New Roman" panose="02020603050405020304" pitchFamily="18" charset="0"/>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b="1">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pic>
        <p:nvPicPr>
          <p:cNvPr id="5" name="Picture 4">
            <a:extLst>
              <a:ext uri="{FF2B5EF4-FFF2-40B4-BE49-F238E27FC236}">
                <a16:creationId xmlns:a16="http://schemas.microsoft.com/office/drawing/2014/main" id="{576663FC-F604-79C1-E906-6339714660CE}"/>
              </a:ext>
            </a:extLst>
          </p:cNvPr>
          <p:cNvPicPr>
            <a:picLocks noChangeAspect="1"/>
          </p:cNvPicPr>
          <p:nvPr/>
        </p:nvPicPr>
        <p:blipFill>
          <a:blip r:embed="rId3"/>
          <a:stretch>
            <a:fillRect/>
          </a:stretch>
        </p:blipFill>
        <p:spPr>
          <a:xfrm>
            <a:off x="4572000" y="3128324"/>
            <a:ext cx="4572000" cy="2822879"/>
          </a:xfrm>
          <a:prstGeom prst="rect">
            <a:avLst/>
          </a:prstGeom>
        </p:spPr>
      </p:pic>
      <p:pic>
        <p:nvPicPr>
          <p:cNvPr id="12" name="Picture 11">
            <a:extLst>
              <a:ext uri="{FF2B5EF4-FFF2-40B4-BE49-F238E27FC236}">
                <a16:creationId xmlns:a16="http://schemas.microsoft.com/office/drawing/2014/main" id="{7D82A777-B3D7-F51D-1F4E-D93E8EA27A72}"/>
              </a:ext>
            </a:extLst>
          </p:cNvPr>
          <p:cNvPicPr>
            <a:picLocks noChangeAspect="1"/>
          </p:cNvPicPr>
          <p:nvPr/>
        </p:nvPicPr>
        <p:blipFill rotWithShape="1">
          <a:blip r:embed="rId4"/>
          <a:srcRect l="1417" t="1252" r="-1"/>
          <a:stretch/>
        </p:blipFill>
        <p:spPr>
          <a:xfrm>
            <a:off x="35154" y="3147411"/>
            <a:ext cx="4536000" cy="2774944"/>
          </a:xfrm>
          <a:prstGeom prst="rect">
            <a:avLst/>
          </a:prstGeom>
        </p:spPr>
      </p:pic>
    </p:spTree>
    <p:extLst>
      <p:ext uri="{BB962C8B-B14F-4D97-AF65-F5344CB8AC3E}">
        <p14:creationId xmlns:p14="http://schemas.microsoft.com/office/powerpoint/2010/main" val="1690722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1038746"/>
          </a:xfrm>
          <a:prstGeom prst="rect">
            <a:avLst/>
          </a:prstGeom>
        </p:spPr>
        <p:txBody>
          <a:bodyPr vert="horz" wrap="square" lIns="0" tIns="0" rIns="0" bIns="0" rtlCol="0">
            <a:spAutoFit/>
          </a:bodyPr>
          <a:lstStyle/>
          <a:p>
            <a:pPr>
              <a:spcAft>
                <a:spcPts val="844"/>
              </a:spcAft>
            </a:pPr>
            <a:r>
              <a:rPr lang="en-GB" sz="2250" b="1" err="1">
                <a:solidFill>
                  <a:srgbClr val="2A7AB0"/>
                </a:solidFill>
                <a:latin typeface="Arial" panose="020B0604020202020204" pitchFamily="34" charset="0"/>
                <a:ea typeface="Times New Roman" panose="02020603050405020304" pitchFamily="18" charset="0"/>
              </a:rPr>
              <a:t>Anghenion</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dysgu</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ychwanegol</a:t>
            </a:r>
            <a:r>
              <a:rPr lang="en-GB" sz="2250" b="1">
                <a:solidFill>
                  <a:srgbClr val="2A7AB0"/>
                </a:solidFill>
                <a:latin typeface="Arial" panose="020B0604020202020204" pitchFamily="34" charset="0"/>
                <a:ea typeface="Times New Roman" panose="02020603050405020304" pitchFamily="18" charset="0"/>
              </a:rPr>
              <a:t> (ADY) a </a:t>
            </a:r>
            <a:r>
              <a:rPr lang="en-GB" sz="2250" b="1" err="1">
                <a:solidFill>
                  <a:srgbClr val="2A7AB0"/>
                </a:solidFill>
                <a:latin typeface="Arial" panose="020B0604020202020204" pitchFamily="34" charset="0"/>
                <a:ea typeface="Times New Roman" panose="02020603050405020304" pitchFamily="18" charset="0"/>
              </a:rPr>
              <a:t>darpariaeth</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ddysgu</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ychwanegol</a:t>
            </a:r>
            <a:r>
              <a:rPr lang="en-GB" sz="2250" b="1">
                <a:solidFill>
                  <a:srgbClr val="2A7AB0"/>
                </a:solidFill>
                <a:latin typeface="Arial" panose="020B0604020202020204" pitchFamily="34" charset="0"/>
                <a:ea typeface="Times New Roman" panose="02020603050405020304" pitchFamily="18" charset="0"/>
              </a:rPr>
              <a:t> (</a:t>
            </a:r>
            <a:r>
              <a:rPr lang="en-GB" sz="2250" b="1" err="1">
                <a:solidFill>
                  <a:srgbClr val="2A7AB0"/>
                </a:solidFill>
                <a:latin typeface="Arial" panose="020B0604020202020204" pitchFamily="34" charset="0"/>
                <a:ea typeface="Times New Roman" panose="02020603050405020304" pitchFamily="18" charset="0"/>
              </a:rPr>
              <a:t>DDdY</a:t>
            </a:r>
            <a:r>
              <a:rPr lang="en-GB" sz="2250" b="1">
                <a:solidFill>
                  <a:srgbClr val="2A7AB0"/>
                </a:solidFill>
                <a:latin typeface="Arial" panose="020B0604020202020204" pitchFamily="34" charset="0"/>
                <a:ea typeface="Times New Roman" panose="02020603050405020304" pitchFamily="18" charset="0"/>
              </a:rPr>
              <a:t>) / Additional learning needs (ALN) and additional learning provision (ALP)</a:t>
            </a:r>
            <a:endParaRPr lang="en-GB" sz="2250" b="1">
              <a:solidFill>
                <a:srgbClr val="FF0000"/>
              </a:solidFill>
              <a:latin typeface="Arial" panose="020B0604020202020204" pitchFamily="34" charset="0"/>
              <a:ea typeface="Times New Roman" panose="02020603050405020304" pitchFamily="18" charset="0"/>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791461" y="2287913"/>
            <a:ext cx="4035222" cy="4009816"/>
          </a:xfrm>
          <a:prstGeom prst="rect">
            <a:avLst/>
          </a:prstGeom>
          <a:noFill/>
          <a:ln>
            <a:solidFill>
              <a:schemeClr val="accent1"/>
            </a:solidFill>
          </a:ln>
        </p:spPr>
        <p:txBody>
          <a:bodyPr wrap="square" rtlCol="0">
            <a:spAutoFit/>
          </a:bodyPr>
          <a:lstStyle/>
          <a:p>
            <a:pPr defTabSz="321457"/>
            <a:r>
              <a:rPr lang="en-GB" sz="1266" b="1">
                <a:solidFill>
                  <a:prstClr val="black"/>
                </a:solidFill>
                <a:latin typeface="Arial" panose="020B0604020202020204" pitchFamily="34" charset="0"/>
                <a:cs typeface="Arial" panose="020B0604020202020204" pitchFamily="34" charset="0"/>
              </a:rPr>
              <a:t>Number of pupils with ALN</a:t>
            </a:r>
          </a:p>
          <a:p>
            <a:pPr defTabSz="321457"/>
            <a:endParaRPr lang="en-GB" sz="1406" b="1">
              <a:solidFill>
                <a:prstClr val="black"/>
              </a:solidFill>
              <a:latin typeface="Arial" panose="020B0604020202020204" pitchFamily="34"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cs typeface="Arial" panose="020B0604020202020204" pitchFamily="34" charset="0"/>
              </a:rPr>
              <a:t>Overall, the number of pupils identified as having ALN or SEN has reduced.  However, there has been an increase in the number of pupils whose ALN/Special Educational Needs [SEN] has been identified in a statutory plan, either through an individual development plan [IDP] or a statement of SEN.</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cs typeface="Arial" panose="020B0604020202020204" pitchFamily="34" charset="0"/>
              </a:rPr>
              <a:t>Changes in the number of pupils on the ALN register, by region and local authority can be found in </a:t>
            </a:r>
            <a:r>
              <a:rPr lang="en-GB" sz="1266">
                <a:solidFill>
                  <a:prstClr val="black"/>
                </a:solidFill>
                <a:latin typeface="Arial" panose="020B0604020202020204" pitchFamily="34" charset="0"/>
                <a:cs typeface="Arial" panose="020B0604020202020204" pitchFamily="34" charset="0"/>
                <a:hlinkClick r:id="rId3"/>
              </a:rPr>
              <a:t>Annex 4 p.55 of our report</a:t>
            </a:r>
            <a:r>
              <a:rPr lang="en-GB" sz="1266">
                <a:solidFill>
                  <a:prstClr val="black"/>
                </a:solidFill>
                <a:latin typeface="Arial" panose="020B0604020202020204" pitchFamily="34" charset="0"/>
                <a:cs typeface="Arial" panose="020B0604020202020204" pitchFamily="34" charset="0"/>
              </a:rPr>
              <a:t>.</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cs typeface="Arial" panose="020B060402020202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cs typeface="Arial" panose="020B0604020202020204" pitchFamily="34" charset="0"/>
              </a:rPr>
              <a:t>The sensitive work between school </a:t>
            </a:r>
            <a:r>
              <a:rPr lang="en-GB" sz="1266" err="1">
                <a:solidFill>
                  <a:prstClr val="black"/>
                </a:solidFill>
                <a:latin typeface="Arial" panose="020B0604020202020204" pitchFamily="34" charset="0"/>
                <a:cs typeface="Arial" panose="020B0604020202020204" pitchFamily="34" charset="0"/>
              </a:rPr>
              <a:t>ALNCos</a:t>
            </a:r>
            <a:r>
              <a:rPr lang="en-GB" sz="1266">
                <a:solidFill>
                  <a:prstClr val="black"/>
                </a:solidFill>
                <a:latin typeface="Arial" panose="020B0604020202020204" pitchFamily="34" charset="0"/>
                <a:cs typeface="Arial" panose="020B0604020202020204" pitchFamily="34" charset="0"/>
              </a:rPr>
              <a:t> and parents, particularly where pupils are considered not to have ALN when previously they would have had SEN, has generally resulted in parents being reassured that the provision being made meets the needs of the pupil.</a:t>
            </a:r>
          </a:p>
        </p:txBody>
      </p:sp>
      <p:sp>
        <p:nvSpPr>
          <p:cNvPr id="3" name="TextBox 2">
            <a:extLst>
              <a:ext uri="{FF2B5EF4-FFF2-40B4-BE49-F238E27FC236}">
                <a16:creationId xmlns:a16="http://schemas.microsoft.com/office/drawing/2014/main" id="{41F6B610-0938-7006-C12E-A1949A4E9128}"/>
              </a:ext>
            </a:extLst>
          </p:cNvPr>
          <p:cNvSpPr txBox="1"/>
          <p:nvPr/>
        </p:nvSpPr>
        <p:spPr>
          <a:xfrm>
            <a:off x="510611" y="2504318"/>
            <a:ext cx="4035222" cy="3793474"/>
          </a:xfrm>
          <a:prstGeom prst="rect">
            <a:avLst/>
          </a:prstGeom>
          <a:noFill/>
          <a:ln>
            <a:solidFill>
              <a:schemeClr val="accent1"/>
            </a:solidFill>
          </a:ln>
        </p:spPr>
        <p:txBody>
          <a:bodyPr wrap="square" rtlCol="0">
            <a:spAutoFit/>
          </a:bodyPr>
          <a:lstStyle/>
          <a:p>
            <a:pPr defTabSz="321457"/>
            <a:r>
              <a:rPr lang="en-GB" sz="1266" b="1" err="1">
                <a:solidFill>
                  <a:prstClr val="black"/>
                </a:solidFill>
                <a:latin typeface="Arial" panose="020B0604020202020204" pitchFamily="34" charset="0"/>
                <a:cs typeface="Arial" panose="020B0604020202020204" pitchFamily="34" charset="0"/>
              </a:rPr>
              <a:t>Nifer</a:t>
            </a:r>
            <a:r>
              <a:rPr lang="en-GB" sz="1266" b="1">
                <a:solidFill>
                  <a:prstClr val="black"/>
                </a:solidFill>
                <a:latin typeface="Arial" panose="020B0604020202020204" pitchFamily="34" charset="0"/>
                <a:cs typeface="Arial" panose="020B0604020202020204" pitchFamily="34" charset="0"/>
              </a:rPr>
              <a:t> y </a:t>
            </a:r>
            <a:r>
              <a:rPr lang="en-GB" sz="1266" b="1" err="1">
                <a:solidFill>
                  <a:prstClr val="black"/>
                </a:solidFill>
                <a:latin typeface="Arial" panose="020B0604020202020204" pitchFamily="34" charset="0"/>
                <a:cs typeface="Arial" panose="020B0604020202020204" pitchFamily="34" charset="0"/>
              </a:rPr>
              <a:t>disgyblion</a:t>
            </a:r>
            <a:r>
              <a:rPr lang="en-GB" sz="1266" b="1">
                <a:solidFill>
                  <a:prstClr val="black"/>
                </a:solidFill>
                <a:latin typeface="Arial" panose="020B0604020202020204" pitchFamily="34" charset="0"/>
                <a:cs typeface="Arial" panose="020B0604020202020204" pitchFamily="34" charset="0"/>
              </a:rPr>
              <a:t> ag ADY</a:t>
            </a:r>
          </a:p>
          <a:p>
            <a:pPr defTabSz="321457"/>
            <a:endParaRPr lang="en-GB" sz="1266" b="1">
              <a:solidFill>
                <a:prstClr val="black"/>
              </a:solidFill>
              <a:latin typeface="Arial" panose="020B0604020202020204" pitchFamily="34" charset="0"/>
              <a:cs typeface="Arial" panose="020B0604020202020204" pitchFamily="34" charset="0"/>
            </a:endParaRPr>
          </a:p>
          <a:p>
            <a:pPr marL="193098" indent="-193098" defTabSz="321457"/>
            <a:r>
              <a:rPr lang="en-GB" sz="1266">
                <a:solidFill>
                  <a:prstClr val="black"/>
                </a:solidFill>
                <a:latin typeface="Arial" panose="020B0604020202020204" pitchFamily="34" charset="0"/>
                <a:cs typeface="Arial" panose="020B0604020202020204" pitchFamily="34" charset="0"/>
              </a:rPr>
              <a:t>•	At </a:t>
            </a:r>
            <a:r>
              <a:rPr lang="en-GB" sz="1266" err="1">
                <a:solidFill>
                  <a:prstClr val="black"/>
                </a:solidFill>
                <a:latin typeface="Arial" panose="020B0604020202020204" pitchFamily="34" charset="0"/>
                <a:cs typeface="Arial" panose="020B0604020202020204" pitchFamily="34" charset="0"/>
              </a:rPr>
              <a:t>ei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gilydd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mae</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nifer</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disgyblion</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nodwyd</a:t>
            </a:r>
            <a:r>
              <a:rPr lang="en-GB" sz="1266">
                <a:solidFill>
                  <a:prstClr val="black"/>
                </a:solidFill>
                <a:latin typeface="Arial" panose="020B0604020202020204" pitchFamily="34" charset="0"/>
                <a:cs typeface="Arial" panose="020B0604020202020204" pitchFamily="34" charset="0"/>
              </a:rPr>
              <a:t> bod </a:t>
            </a:r>
            <a:r>
              <a:rPr lang="en-GB" sz="1266" err="1">
                <a:solidFill>
                  <a:prstClr val="black"/>
                </a:solidFill>
                <a:latin typeface="Arial" panose="020B0604020202020204" pitchFamily="34" charset="0"/>
                <a:cs typeface="Arial" panose="020B0604020202020204" pitchFamily="34" charset="0"/>
              </a:rPr>
              <a:t>ganddynt</a:t>
            </a:r>
            <a:r>
              <a:rPr lang="en-GB" sz="1266">
                <a:solidFill>
                  <a:prstClr val="black"/>
                </a:solidFill>
                <a:latin typeface="Arial" panose="020B0604020202020204" pitchFamily="34" charset="0"/>
                <a:cs typeface="Arial" panose="020B0604020202020204" pitchFamily="34" charset="0"/>
              </a:rPr>
              <a:t> ADY neu AAA </a:t>
            </a:r>
            <a:r>
              <a:rPr lang="en-GB" sz="1266" err="1">
                <a:solidFill>
                  <a:prstClr val="black"/>
                </a:solidFill>
                <a:latin typeface="Arial" panose="020B0604020202020204" pitchFamily="34" charset="0"/>
                <a:cs typeface="Arial" panose="020B0604020202020204" pitchFamily="34" charset="0"/>
              </a:rPr>
              <a:t>wedi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gostwng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Fodd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bynnag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cynnydd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nifer</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disgyblion</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nodwyd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ADY / </a:t>
            </a:r>
            <a:r>
              <a:rPr lang="en-GB" sz="1266" err="1">
                <a:solidFill>
                  <a:prstClr val="black"/>
                </a:solidFill>
                <a:latin typeface="Arial" panose="020B0604020202020204" pitchFamily="34" charset="0"/>
                <a:cs typeface="Arial" panose="020B0604020202020204" pitchFamily="34" charset="0"/>
              </a:rPr>
              <a:t>Anghenion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Addysgol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Arbennig</a:t>
            </a:r>
            <a:r>
              <a:rPr lang="en-GB" sz="1266">
                <a:solidFill>
                  <a:prstClr val="black"/>
                </a:solidFill>
                <a:latin typeface="Arial" panose="020B0604020202020204" pitchFamily="34" charset="0"/>
                <a:cs typeface="Arial" panose="020B0604020202020204" pitchFamily="34" charset="0"/>
              </a:rPr>
              <a:t> [AAA] </a:t>
            </a:r>
            <a:r>
              <a:rPr lang="en-GB" sz="1266" err="1">
                <a:solidFill>
                  <a:prstClr val="black"/>
                </a:solidFill>
                <a:latin typeface="Arial" panose="020B0604020202020204" pitchFamily="34" charset="0"/>
                <a:cs typeface="Arial" panose="020B0604020202020204" pitchFamily="34" charset="0"/>
              </a:rPr>
              <a:t>mewn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cynllun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statudol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naill</a:t>
            </a:r>
            <a:r>
              <a:rPr lang="en-GB" sz="1266">
                <a:solidFill>
                  <a:prstClr val="black"/>
                </a:solidFill>
                <a:latin typeface="Arial" panose="020B0604020202020204" pitchFamily="34" charset="0"/>
                <a:cs typeface="Arial" panose="020B0604020202020204" pitchFamily="34" charset="0"/>
              </a:rPr>
              <a:t> ai </a:t>
            </a:r>
            <a:r>
              <a:rPr lang="en-GB" sz="1266" err="1">
                <a:solidFill>
                  <a:prstClr val="black"/>
                </a:solidFill>
                <a:latin typeface="Arial" panose="020B0604020202020204" pitchFamily="34" charset="0"/>
                <a:cs typeface="Arial" panose="020B0604020202020204" pitchFamily="34" charset="0"/>
              </a:rPr>
              <a:t>drwy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gynllun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datblygu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unigol</a:t>
            </a:r>
            <a:r>
              <a:rPr lang="en-GB" sz="1266">
                <a:solidFill>
                  <a:prstClr val="black"/>
                </a:solidFill>
                <a:latin typeface="Arial" panose="020B0604020202020204" pitchFamily="34" charset="0"/>
                <a:cs typeface="Arial" panose="020B0604020202020204" pitchFamily="34" charset="0"/>
              </a:rPr>
              <a:t> [CDU] neu </a:t>
            </a:r>
            <a:r>
              <a:rPr lang="en-GB" sz="1266" err="1">
                <a:solidFill>
                  <a:prstClr val="black"/>
                </a:solidFill>
                <a:latin typeface="Arial" panose="020B0604020202020204" pitchFamily="34" charset="0"/>
                <a:cs typeface="Arial" panose="020B0604020202020204" pitchFamily="34" charset="0"/>
              </a:rPr>
              <a:t>ddatganiad</a:t>
            </a:r>
            <a:r>
              <a:rPr lang="en-GB" sz="1266">
                <a:solidFill>
                  <a:prstClr val="black"/>
                </a:solidFill>
                <a:latin typeface="Arial" panose="020B0604020202020204" pitchFamily="34" charset="0"/>
                <a:cs typeface="Arial" panose="020B0604020202020204" pitchFamily="34" charset="0"/>
              </a:rPr>
              <a:t> o AAA. </a:t>
            </a:r>
          </a:p>
          <a:p>
            <a:pPr marL="193098" indent="-193098" defTabSz="321457"/>
            <a:r>
              <a:rPr lang="en-GB" sz="1266">
                <a:solidFill>
                  <a:prstClr val="black"/>
                </a:solidFill>
                <a:latin typeface="Arial" panose="020B0604020202020204" pitchFamily="34" charset="0"/>
                <a:cs typeface="Arial" panose="020B0604020202020204" pitchFamily="34" charset="0"/>
              </a:rPr>
              <a:t>  </a:t>
            </a:r>
          </a:p>
          <a:p>
            <a:pPr marL="193098" indent="-193098" defTabSz="321457"/>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Gellir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gweld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newidiadau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nifer</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disgyblion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gofrestr</a:t>
            </a:r>
            <a:r>
              <a:rPr lang="en-GB" sz="1266">
                <a:solidFill>
                  <a:prstClr val="black"/>
                </a:solidFill>
                <a:latin typeface="Arial" panose="020B0604020202020204" pitchFamily="34" charset="0"/>
                <a:cs typeface="Arial" panose="020B0604020202020204" pitchFamily="34" charset="0"/>
              </a:rPr>
              <a:t> ADY,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ôl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rhanbarth</a:t>
            </a:r>
            <a:r>
              <a:rPr lang="en-GB" sz="1266">
                <a:solidFill>
                  <a:prstClr val="black"/>
                </a:solidFill>
                <a:latin typeface="Arial" panose="020B0604020202020204" pitchFamily="34" charset="0"/>
                <a:cs typeface="Arial" panose="020B0604020202020204" pitchFamily="34" charset="0"/>
              </a:rPr>
              <a:t> ac </a:t>
            </a:r>
            <a:r>
              <a:rPr lang="en-GB" sz="1266" err="1">
                <a:solidFill>
                  <a:prstClr val="black"/>
                </a:solidFill>
                <a:latin typeface="Arial" panose="020B0604020202020204" pitchFamily="34" charset="0"/>
                <a:cs typeface="Arial" panose="020B0604020202020204" pitchFamily="34" charset="0"/>
              </a:rPr>
              <a:t>awdurdod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hlinkClick r:id="rId4"/>
              </a:rPr>
              <a:t>Atodiad</a:t>
            </a:r>
            <a:r>
              <a:rPr lang="en-GB" sz="1266">
                <a:solidFill>
                  <a:prstClr val="black"/>
                </a:solidFill>
                <a:latin typeface="Arial" panose="020B0604020202020204" pitchFamily="34" charset="0"/>
                <a:cs typeface="Arial" panose="020B0604020202020204" pitchFamily="34" charset="0"/>
                <a:hlinkClick r:id="rId4"/>
              </a:rPr>
              <a:t> 4 tud.55 </a:t>
            </a:r>
            <a:r>
              <a:rPr lang="en-GB" sz="1266" err="1">
                <a:solidFill>
                  <a:prstClr val="black"/>
                </a:solidFill>
                <a:latin typeface="Arial" panose="020B0604020202020204" pitchFamily="34" charset="0"/>
                <a:cs typeface="Arial" panose="020B0604020202020204" pitchFamily="34" charset="0"/>
                <a:hlinkClick r:id="rId4"/>
              </a:rPr>
              <a:t>ein</a:t>
            </a:r>
            <a:r>
              <a:rPr lang="en-GB" sz="1266">
                <a:solidFill>
                  <a:prstClr val="black"/>
                </a:solidFill>
                <a:latin typeface="Arial" panose="020B0604020202020204" pitchFamily="34" charset="0"/>
                <a:cs typeface="Arial" panose="020B0604020202020204" pitchFamily="34" charset="0"/>
                <a:hlinkClick r:id="rId4"/>
              </a:rPr>
              <a:t> </a:t>
            </a:r>
            <a:r>
              <a:rPr lang="en-GB" sz="1266" err="1">
                <a:solidFill>
                  <a:prstClr val="black"/>
                </a:solidFill>
                <a:latin typeface="Arial" panose="020B0604020202020204" pitchFamily="34" charset="0"/>
                <a:cs typeface="Arial" panose="020B0604020202020204" pitchFamily="34" charset="0"/>
                <a:hlinkClick r:id="rId4"/>
              </a:rPr>
              <a:t>hadroddiad</a:t>
            </a:r>
            <a:r>
              <a:rPr lang="en-GB" sz="1266">
                <a:solidFill>
                  <a:prstClr val="black"/>
                </a:solidFill>
                <a:latin typeface="Arial" panose="020B0604020202020204" pitchFamily="34" charset="0"/>
                <a:cs typeface="Arial" panose="020B0604020202020204" pitchFamily="34" charset="0"/>
              </a:rPr>
              <a:t>.</a:t>
            </a:r>
          </a:p>
          <a:p>
            <a:pPr marL="193098" indent="-193098" defTabSz="321457"/>
            <a:endParaRPr lang="en-GB" sz="1266">
              <a:solidFill>
                <a:prstClr val="black"/>
              </a:solidFill>
              <a:latin typeface="Arial" panose="020B0604020202020204" pitchFamily="34" charset="0"/>
              <a:cs typeface="Arial" panose="020B0604020202020204" pitchFamily="34" charset="0"/>
            </a:endParaRPr>
          </a:p>
          <a:p>
            <a:pPr marL="193098" indent="-193098" defTabSz="321457"/>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gyffredinol</a:t>
            </a:r>
            <a:r>
              <a:rPr lang="en-GB" sz="1266">
                <a:solidFill>
                  <a:prstClr val="black"/>
                </a:solidFill>
                <a:latin typeface="Arial" panose="020B0604020202020204" pitchFamily="34" charset="0"/>
                <a:cs typeface="Arial" panose="020B0604020202020204" pitchFamily="34" charset="0"/>
              </a:rPr>
              <a:t>, o </a:t>
            </a:r>
            <a:r>
              <a:rPr lang="en-GB" sz="1266" err="1">
                <a:solidFill>
                  <a:prstClr val="black"/>
                </a:solidFill>
                <a:latin typeface="Arial" panose="020B0604020202020204" pitchFamily="34" charset="0"/>
                <a:cs typeface="Arial" panose="020B0604020202020204" pitchFamily="34" charset="0"/>
              </a:rPr>
              <a:t>ganlyniad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gwaith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sensitif</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rhwng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Cydlynwyr</a:t>
            </a:r>
            <a:r>
              <a:rPr lang="en-GB" sz="1266">
                <a:solidFill>
                  <a:prstClr val="black"/>
                </a:solidFill>
                <a:latin typeface="Arial" panose="020B0604020202020204" pitchFamily="34" charset="0"/>
                <a:cs typeface="Arial" panose="020B0604020202020204" pitchFamily="34" charset="0"/>
              </a:rPr>
              <a:t> ADY </a:t>
            </a:r>
            <a:r>
              <a:rPr lang="en-GB" sz="1266" err="1">
                <a:solidFill>
                  <a:prstClr val="black"/>
                </a:solidFill>
                <a:latin typeface="Arial" panose="020B0604020202020204" pitchFamily="34" charset="0"/>
                <a:cs typeface="Arial" panose="020B0604020202020204" pitchFamily="34" charset="0"/>
              </a:rPr>
              <a:t>ysgolion</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rhieni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enwedig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ystyrir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nad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oes</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gan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ddisgyblion</a:t>
            </a:r>
            <a:r>
              <a:rPr lang="en-GB" sz="1266">
                <a:solidFill>
                  <a:prstClr val="black"/>
                </a:solidFill>
                <a:latin typeface="Arial" panose="020B0604020202020204" pitchFamily="34" charset="0"/>
                <a:cs typeface="Arial" panose="020B0604020202020204" pitchFamily="34" charset="0"/>
              </a:rPr>
              <a:t> ADY </a:t>
            </a:r>
            <a:r>
              <a:rPr lang="en-GB" sz="1266" err="1">
                <a:solidFill>
                  <a:prstClr val="black"/>
                </a:solidFill>
                <a:latin typeface="Arial" panose="020B0604020202020204" pitchFamily="34" charset="0"/>
                <a:cs typeface="Arial" panose="020B0604020202020204" pitchFamily="34" charset="0"/>
              </a:rPr>
              <a:t>lle</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byddai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ganddynt</a:t>
            </a:r>
            <a:r>
              <a:rPr lang="en-GB" sz="1266">
                <a:solidFill>
                  <a:prstClr val="black"/>
                </a:solidFill>
                <a:latin typeface="Arial" panose="020B0604020202020204" pitchFamily="34" charset="0"/>
                <a:cs typeface="Arial" panose="020B0604020202020204" pitchFamily="34" charset="0"/>
              </a:rPr>
              <a:t> AAA o’r </a:t>
            </a:r>
            <a:r>
              <a:rPr lang="en-GB" sz="1266" err="1">
                <a:solidFill>
                  <a:prstClr val="black"/>
                </a:solidFill>
                <a:latin typeface="Arial" panose="020B0604020202020204" pitchFamily="34" charset="0"/>
                <a:cs typeface="Arial" panose="020B0604020202020204" pitchFamily="34" charset="0"/>
              </a:rPr>
              <a:t>blaen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mae</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rhieni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dawelach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meddwl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fod</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ddarpariaeth</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drefnir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diwallu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anghenion</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disgybl</a:t>
            </a:r>
            <a:r>
              <a:rPr lang="en-GB" sz="1266">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33170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70758" y="1206555"/>
            <a:ext cx="8402484" cy="519245"/>
          </a:xfrm>
          <a:prstGeom prst="rect">
            <a:avLst/>
          </a:prstGeom>
        </p:spPr>
        <p:txBody>
          <a:bodyPr vert="horz" wrap="square" lIns="0" tIns="0" rIns="0" bIns="0" rtlCol="0">
            <a:spAutoFit/>
          </a:bodyPr>
          <a:lstStyle/>
          <a:p>
            <a:pPr>
              <a:spcAft>
                <a:spcPts val="844"/>
              </a:spcAft>
            </a:pPr>
            <a:r>
              <a:rPr lang="en-GB" sz="1687" b="1" err="1">
                <a:solidFill>
                  <a:srgbClr val="2A7AB0"/>
                </a:solidFill>
                <a:latin typeface="Arial" panose="020B0604020202020204" pitchFamily="34" charset="0"/>
                <a:ea typeface="Times New Roman" panose="02020603050405020304" pitchFamily="18" charset="0"/>
              </a:rPr>
              <a:t>Anghenion</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dysgu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ychwanegol</a:t>
            </a:r>
            <a:r>
              <a:rPr lang="en-GB" sz="1687" b="1">
                <a:solidFill>
                  <a:srgbClr val="2A7AB0"/>
                </a:solidFill>
                <a:latin typeface="Arial" panose="020B0604020202020204" pitchFamily="34" charset="0"/>
                <a:ea typeface="Times New Roman" panose="02020603050405020304" pitchFamily="18" charset="0"/>
              </a:rPr>
              <a:t> (ADY) a </a:t>
            </a:r>
            <a:r>
              <a:rPr lang="en-GB" sz="1687" b="1" err="1">
                <a:solidFill>
                  <a:srgbClr val="2A7AB0"/>
                </a:solidFill>
                <a:latin typeface="Arial" panose="020B0604020202020204" pitchFamily="34" charset="0"/>
                <a:ea typeface="Times New Roman" panose="02020603050405020304" pitchFamily="18" charset="0"/>
              </a:rPr>
              <a:t>darpariaeth</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ddysgu</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ychwanegol</a:t>
            </a:r>
            <a:r>
              <a:rPr lang="en-GB" sz="1687" b="1">
                <a:solidFill>
                  <a:srgbClr val="2A7AB0"/>
                </a:solidFill>
                <a:latin typeface="Arial" panose="020B0604020202020204" pitchFamily="34" charset="0"/>
                <a:ea typeface="Times New Roman" panose="02020603050405020304" pitchFamily="18" charset="0"/>
              </a:rPr>
              <a:t> (</a:t>
            </a:r>
            <a:r>
              <a:rPr lang="en-GB" sz="1687" b="1" err="1">
                <a:solidFill>
                  <a:srgbClr val="2A7AB0"/>
                </a:solidFill>
                <a:latin typeface="Arial" panose="020B0604020202020204" pitchFamily="34" charset="0"/>
                <a:ea typeface="Times New Roman" panose="02020603050405020304" pitchFamily="18" charset="0"/>
              </a:rPr>
              <a:t>DDdY</a:t>
            </a:r>
            <a:r>
              <a:rPr lang="en-GB" sz="1687" b="1">
                <a:solidFill>
                  <a:srgbClr val="2A7AB0"/>
                </a:solidFill>
                <a:latin typeface="Arial" panose="020B0604020202020204" pitchFamily="34" charset="0"/>
                <a:ea typeface="Times New Roman" panose="02020603050405020304" pitchFamily="18" charset="0"/>
              </a:rPr>
              <a:t>) / Additional learning needs (ALN) and additional learning provision (ALP)</a:t>
            </a:r>
            <a:endParaRPr lang="en-GB" sz="1687" b="1">
              <a:solidFill>
                <a:srgbClr val="FF0000"/>
              </a:solidFill>
              <a:latin typeface="Arial" panose="020B0604020202020204" pitchFamily="34" charset="0"/>
              <a:ea typeface="Times New Roman" panose="02020603050405020304" pitchFamily="18" charset="0"/>
            </a:endParaRPr>
          </a:p>
        </p:txBody>
      </p:sp>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4" name="TextBox 3">
            <a:extLst>
              <a:ext uri="{FF2B5EF4-FFF2-40B4-BE49-F238E27FC236}">
                <a16:creationId xmlns:a16="http://schemas.microsoft.com/office/drawing/2014/main" id="{B1A390C8-6598-6187-47EB-D881BBEFAB49}"/>
              </a:ext>
            </a:extLst>
          </p:cNvPr>
          <p:cNvSpPr txBox="1"/>
          <p:nvPr/>
        </p:nvSpPr>
        <p:spPr>
          <a:xfrm>
            <a:off x="4848620" y="1960900"/>
            <a:ext cx="3978063" cy="4247701"/>
          </a:xfrm>
          <a:prstGeom prst="rect">
            <a:avLst/>
          </a:prstGeom>
          <a:noFill/>
          <a:ln>
            <a:solidFill>
              <a:schemeClr val="accent1"/>
            </a:solidFill>
          </a:ln>
        </p:spPr>
        <p:txBody>
          <a:bodyPr wrap="square" rtlCol="0">
            <a:spAutoFit/>
          </a:bodyPr>
          <a:lstStyle/>
          <a:p>
            <a:pPr defTabSz="321457"/>
            <a:r>
              <a:rPr lang="en-GB" sz="1406" b="1">
                <a:solidFill>
                  <a:prstClr val="black"/>
                </a:solidFill>
                <a:latin typeface="Arial" panose="020B0604020202020204" pitchFamily="34" charset="0"/>
                <a:cs typeface="Arial" panose="020B0604020202020204" pitchFamily="34" charset="0"/>
              </a:rPr>
              <a:t>Definitions</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Many schools had a generally secure understanding of the definition of ALN</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However, a few local authorities and schools were unclear of the legal definitions and what this meant in practice.</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Times New Roman" panose="02020603050405020304" pitchFamily="18" charset="0"/>
              </a:rPr>
              <a:t>Local authorities admitted to using their own definitions and waiting for clarification from Tribunal outcomes.</a:t>
            </a:r>
          </a:p>
          <a:p>
            <a:pPr defTabSz="321457"/>
            <a:endParaRPr lang="en-GB" sz="1406">
              <a:solidFill>
                <a:prstClr val="black"/>
              </a:solidFill>
              <a:latin typeface="Arial" panose="020B0604020202020204" pitchFamily="34" charset="0"/>
              <a:ea typeface="Times New Roman" panose="02020603050405020304" pitchFamily="18" charset="0"/>
            </a:endParaRPr>
          </a:p>
          <a:p>
            <a:pPr defTabSz="321457"/>
            <a:r>
              <a:rPr lang="en-GB" sz="1406" b="1">
                <a:solidFill>
                  <a:prstClr val="black"/>
                </a:solidFill>
                <a:latin typeface="Arial" panose="020B0604020202020204" pitchFamily="34" charset="0"/>
                <a:ea typeface="Times New Roman" panose="02020603050405020304" pitchFamily="18" charset="0"/>
              </a:rPr>
              <a:t>ALNCO</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Individual </a:t>
            </a:r>
            <a:r>
              <a:rPr lang="en-GB" sz="1266" err="1">
                <a:solidFill>
                  <a:prstClr val="black"/>
                </a:solidFill>
                <a:latin typeface="Arial" panose="020B0604020202020204" pitchFamily="34" charset="0"/>
                <a:ea typeface="Calibri" panose="020F0502020204030204" pitchFamily="34" charset="0"/>
              </a:rPr>
              <a:t>ALNCos</a:t>
            </a:r>
            <a:r>
              <a:rPr lang="en-GB" sz="1266">
                <a:solidFill>
                  <a:prstClr val="black"/>
                </a:solidFill>
                <a:latin typeface="Arial" panose="020B0604020202020204" pitchFamily="34" charset="0"/>
                <a:ea typeface="Calibri" panose="020F0502020204030204" pitchFamily="34" charset="0"/>
              </a:rPr>
              <a:t> were very clear on what they considered to be universal, universal plus, targeted, specialist and additional learning provision in their school.</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However, there is not always a common understanding of the terms.  Information is not always shared more widely with staff and very few schools share this information publicly.</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The extent to which provision in these categories is ALP was not clear.   </a:t>
            </a:r>
            <a:endParaRPr lang="en-GB" sz="1266">
              <a:solidFill>
                <a:prstClr val="black"/>
              </a:solidFill>
              <a:latin typeface="Calibri"/>
            </a:endParaRPr>
          </a:p>
        </p:txBody>
      </p:sp>
      <p:sp>
        <p:nvSpPr>
          <p:cNvPr id="12" name="TextBox 11">
            <a:extLst>
              <a:ext uri="{FF2B5EF4-FFF2-40B4-BE49-F238E27FC236}">
                <a16:creationId xmlns:a16="http://schemas.microsoft.com/office/drawing/2014/main" id="{24D2AEAC-6122-C3FD-FA20-F15B19FAAB67}"/>
              </a:ext>
            </a:extLst>
          </p:cNvPr>
          <p:cNvSpPr txBox="1"/>
          <p:nvPr/>
        </p:nvSpPr>
        <p:spPr>
          <a:xfrm>
            <a:off x="407146" y="1960900"/>
            <a:ext cx="4175075" cy="4183068"/>
          </a:xfrm>
          <a:prstGeom prst="rect">
            <a:avLst/>
          </a:prstGeom>
          <a:noFill/>
          <a:ln>
            <a:solidFill>
              <a:schemeClr val="accent1"/>
            </a:solidFill>
          </a:ln>
        </p:spPr>
        <p:txBody>
          <a:bodyPr wrap="square" rtlCol="0">
            <a:spAutoFit/>
          </a:bodyPr>
          <a:lstStyle/>
          <a:p>
            <a:pPr defTabSz="321457"/>
            <a:r>
              <a:rPr lang="en-GB" sz="1266" b="1" err="1">
                <a:solidFill>
                  <a:prstClr val="black"/>
                </a:solidFill>
                <a:latin typeface="Arial" panose="020B0604020202020204" pitchFamily="34" charset="0"/>
                <a:cs typeface="Arial" panose="020B0604020202020204" pitchFamily="34" charset="0"/>
              </a:rPr>
              <a:t>Diffiniadau</a:t>
            </a:r>
            <a:endParaRPr lang="en-GB" sz="1266" b="1">
              <a:solidFill>
                <a:prstClr val="black"/>
              </a:solidFill>
              <a:latin typeface="Arial" panose="020B0604020202020204" pitchFamily="34" charset="0"/>
              <a:cs typeface="Arial" panose="020B0604020202020204" pitchFamily="34" charset="0"/>
            </a:endParaRP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gyffredinol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roedd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gan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lawer</a:t>
            </a:r>
            <a:r>
              <a:rPr lang="en-GB" sz="1266">
                <a:solidFill>
                  <a:prstClr val="black"/>
                </a:solidFill>
                <a:latin typeface="Arial" panose="020B0604020202020204" pitchFamily="34" charset="0"/>
                <a:cs typeface="Arial" panose="020B0604020202020204" pitchFamily="34" charset="0"/>
              </a:rPr>
              <a:t> o </a:t>
            </a:r>
            <a:r>
              <a:rPr lang="en-GB" sz="1266" err="1">
                <a:solidFill>
                  <a:prstClr val="black"/>
                </a:solidFill>
                <a:latin typeface="Arial" panose="020B0604020202020204" pitchFamily="34" charset="0"/>
                <a:cs typeface="Arial" panose="020B0604020202020204" pitchFamily="34" charset="0"/>
              </a:rPr>
              <a:t>ysgolion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ddealltwriaeth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sicr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diffiniad</a:t>
            </a:r>
            <a:r>
              <a:rPr lang="en-GB" sz="1266">
                <a:solidFill>
                  <a:prstClr val="black"/>
                </a:solidFill>
                <a:latin typeface="Arial" panose="020B0604020202020204" pitchFamily="34" charset="0"/>
                <a:cs typeface="Arial" panose="020B0604020202020204" pitchFamily="34" charset="0"/>
              </a:rPr>
              <a:t> o ADY</a:t>
            </a: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cs typeface="Arial" panose="020B0604020202020204" pitchFamily="34" charset="0"/>
              </a:rPr>
              <a:t>Fodd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bynnag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oedd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rhai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awdurdodau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ac </a:t>
            </a:r>
            <a:r>
              <a:rPr lang="en-GB" sz="1266" err="1">
                <a:solidFill>
                  <a:prstClr val="black"/>
                </a:solidFill>
                <a:latin typeface="Arial" panose="020B0604020202020204" pitchFamily="34" charset="0"/>
                <a:cs typeface="Arial" panose="020B0604020202020204" pitchFamily="34" charset="0"/>
              </a:rPr>
              <a:t>ysgolion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glir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diffiniadau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cyfreithiol</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beth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oedd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olygu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ymarferol</a:t>
            </a:r>
            <a:r>
              <a:rPr lang="en-GB" sz="1266">
                <a:solidFill>
                  <a:prstClr val="black"/>
                </a:solidFill>
                <a:latin typeface="Arial" panose="020B0604020202020204" pitchFamily="34" charset="0"/>
                <a:cs typeface="Arial" panose="020B0604020202020204" pitchFamily="34" charset="0"/>
              </a:rPr>
              <a:t>.</a:t>
            </a: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cs typeface="Arial" panose="020B0604020202020204" pitchFamily="34" charset="0"/>
              </a:rPr>
              <a:t>Cyfaddefodd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awdurdodau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lleol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bod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defnyddio</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diffiniadau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hunain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a’u</a:t>
            </a:r>
            <a:r>
              <a:rPr lang="en-GB" sz="1266">
                <a:solidFill>
                  <a:prstClr val="black"/>
                </a:solidFill>
                <a:latin typeface="Arial" panose="020B0604020202020204" pitchFamily="34" charset="0"/>
                <a:cs typeface="Arial" panose="020B0604020202020204" pitchFamily="34" charset="0"/>
              </a:rPr>
              <a:t> bod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aros</a:t>
            </a:r>
            <a:r>
              <a:rPr lang="en-GB" sz="1266">
                <a:solidFill>
                  <a:prstClr val="black"/>
                </a:solidFill>
                <a:latin typeface="Arial" panose="020B0604020202020204" pitchFamily="34" charset="0"/>
                <a:cs typeface="Arial" panose="020B0604020202020204" pitchFamily="34" charset="0"/>
              </a:rPr>
              <a:t> am </a:t>
            </a:r>
            <a:r>
              <a:rPr lang="en-GB" sz="1266" err="1">
                <a:solidFill>
                  <a:prstClr val="black"/>
                </a:solidFill>
                <a:latin typeface="Arial" panose="020B0604020202020204" pitchFamily="34" charset="0"/>
                <a:cs typeface="Arial" panose="020B0604020202020204" pitchFamily="34" charset="0"/>
              </a:rPr>
              <a:t>eglurhad</a:t>
            </a:r>
            <a:r>
              <a:rPr lang="en-GB" sz="1266">
                <a:solidFill>
                  <a:prstClr val="black"/>
                </a:solidFill>
                <a:latin typeface="Arial" panose="020B0604020202020204" pitchFamily="34" charset="0"/>
                <a:cs typeface="Arial" panose="020B0604020202020204" pitchFamily="34" charset="0"/>
              </a:rPr>
              <a:t> o </a:t>
            </a:r>
            <a:r>
              <a:rPr lang="en-GB" sz="1266" err="1">
                <a:solidFill>
                  <a:prstClr val="black"/>
                </a:solidFill>
                <a:latin typeface="Arial" panose="020B0604020202020204" pitchFamily="34" charset="0"/>
                <a:cs typeface="Arial" panose="020B0604020202020204" pitchFamily="34" charset="0"/>
              </a:rPr>
              <a:t>ganlyniadau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Tribiwnlys</a:t>
            </a:r>
            <a:r>
              <a:rPr lang="en-GB" sz="1266">
                <a:solidFill>
                  <a:prstClr val="black"/>
                </a:solidFill>
                <a:latin typeface="Arial" panose="020B0604020202020204" pitchFamily="34" charset="0"/>
                <a:cs typeface="Arial" panose="020B0604020202020204" pitchFamily="34" charset="0"/>
              </a:rPr>
              <a:t>.</a:t>
            </a:r>
          </a:p>
          <a:p>
            <a:pPr defTabSz="321457"/>
            <a:endParaRPr lang="en-GB" sz="1266" b="1">
              <a:solidFill>
                <a:prstClr val="black"/>
              </a:solidFill>
              <a:latin typeface="Arial" panose="020B0604020202020204" pitchFamily="34" charset="0"/>
              <a:cs typeface="Arial" panose="020B0604020202020204" pitchFamily="34" charset="0"/>
            </a:endParaRPr>
          </a:p>
          <a:p>
            <a:pPr defTabSz="321457"/>
            <a:r>
              <a:rPr lang="en-GB" sz="1266" b="1">
                <a:solidFill>
                  <a:prstClr val="black"/>
                </a:solidFill>
                <a:latin typeface="Arial" panose="020B0604020202020204" pitchFamily="34" charset="0"/>
                <a:cs typeface="Arial" panose="020B0604020202020204" pitchFamily="34" charset="0"/>
              </a:rPr>
              <a:t>ALNCO</a:t>
            </a: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cs typeface="Arial" panose="020B0604020202020204" pitchFamily="34" charset="0"/>
              </a:rPr>
              <a:t>Roedd</a:t>
            </a:r>
            <a:r>
              <a:rPr lang="en-GB" sz="1266">
                <a:solidFill>
                  <a:prstClr val="black"/>
                </a:solidFill>
                <a:latin typeface="Arial" panose="020B0604020202020204" pitchFamily="34" charset="0"/>
                <a:cs typeface="Arial" panose="020B0604020202020204" pitchFamily="34" charset="0"/>
              </a:rPr>
              <a:t> ALNCO </a:t>
            </a:r>
            <a:r>
              <a:rPr lang="en-GB" sz="1266" err="1">
                <a:solidFill>
                  <a:prstClr val="black"/>
                </a:solidFill>
                <a:latin typeface="Arial" panose="020B0604020202020204" pitchFamily="34" charset="0"/>
                <a:cs typeface="Arial" panose="020B0604020202020204" pitchFamily="34" charset="0"/>
              </a:rPr>
              <a:t>unigol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glir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iawn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ynghylch</a:t>
            </a:r>
            <a:r>
              <a:rPr lang="en-GB" sz="1266">
                <a:solidFill>
                  <a:prstClr val="black"/>
                </a:solidFill>
                <a:latin typeface="Arial" panose="020B0604020202020204" pitchFamily="34" charset="0"/>
                <a:cs typeface="Arial" panose="020B0604020202020204" pitchFamily="34" charset="0"/>
              </a:rPr>
              <a:t> yr </a:t>
            </a:r>
            <a:r>
              <a:rPr lang="en-GB" sz="1266" err="1">
                <a:solidFill>
                  <a:prstClr val="black"/>
                </a:solidFill>
                <a:latin typeface="Arial" panose="020B0604020202020204" pitchFamily="34" charset="0"/>
                <a:cs typeface="Arial" panose="020B0604020202020204" pitchFamily="34" charset="0"/>
              </a:rPr>
              <a:t>hyn</a:t>
            </a:r>
            <a:r>
              <a:rPr lang="en-GB" sz="1266">
                <a:solidFill>
                  <a:prstClr val="black"/>
                </a:solidFill>
                <a:latin typeface="Arial" panose="020B0604020202020204" pitchFamily="34" charset="0"/>
                <a:cs typeface="Arial" panose="020B0604020202020204" pitchFamily="34" charset="0"/>
              </a:rPr>
              <a:t> yr </a:t>
            </a:r>
            <a:r>
              <a:rPr lang="en-GB" sz="1266" err="1">
                <a:solidFill>
                  <a:prstClr val="black"/>
                </a:solidFill>
                <a:latin typeface="Arial" panose="020B0604020202020204" pitchFamily="34" charset="0"/>
                <a:cs typeface="Arial" panose="020B0604020202020204" pitchFamily="34" charset="0"/>
              </a:rPr>
              <a:t>oeddent</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ystyried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ddarpariaeth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ddysgu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gyffredinol</a:t>
            </a:r>
            <a:r>
              <a:rPr lang="en-GB" sz="1266">
                <a:solidFill>
                  <a:prstClr val="black"/>
                </a:solidFill>
                <a:latin typeface="Arial" panose="020B0604020202020204" pitchFamily="34" charset="0"/>
                <a:cs typeface="Arial" panose="020B0604020202020204" pitchFamily="34" charset="0"/>
              </a:rPr>
              <a:t>, a </a:t>
            </a:r>
            <a:r>
              <a:rPr lang="en-GB" sz="1266" err="1">
                <a:solidFill>
                  <a:prstClr val="black"/>
                </a:solidFill>
                <a:latin typeface="Arial" panose="020B0604020202020204" pitchFamily="34" charset="0"/>
                <a:cs typeface="Arial" panose="020B0604020202020204" pitchFamily="34" charset="0"/>
              </a:rPr>
              <a:t>mwy</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cyffredinol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wedi'i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thargedu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arbenigol</a:t>
            </a:r>
            <a:r>
              <a:rPr lang="en-GB" sz="1266">
                <a:solidFill>
                  <a:prstClr val="black"/>
                </a:solidFill>
                <a:latin typeface="Arial" panose="020B0604020202020204" pitchFamily="34" charset="0"/>
                <a:cs typeface="Arial" panose="020B0604020202020204" pitchFamily="34" charset="0"/>
              </a:rPr>
              <a:t> ac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ychwanegol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hysgol</a:t>
            </a:r>
            <a:r>
              <a:rPr lang="en-GB" sz="1266">
                <a:solidFill>
                  <a:prstClr val="black"/>
                </a:solidFill>
                <a:latin typeface="Arial" panose="020B0604020202020204" pitchFamily="34" charset="0"/>
                <a:cs typeface="Arial" panose="020B0604020202020204" pitchFamily="34" charset="0"/>
              </a:rPr>
              <a:t>.</a:t>
            </a:r>
          </a:p>
          <a:p>
            <a:pPr marL="241093" indent="-241093" defTabSz="321457">
              <a:buFont typeface="Arial" panose="020B0604020202020204" pitchFamily="34" charset="0"/>
              <a:buChar char="•"/>
            </a:pPr>
            <a:r>
              <a:rPr lang="en-GB" sz="1266" err="1">
                <a:solidFill>
                  <a:prstClr val="black"/>
                </a:solidFill>
                <a:latin typeface="Arial" panose="020B0604020202020204" pitchFamily="34" charset="0"/>
                <a:cs typeface="Arial" panose="020B0604020202020204" pitchFamily="34" charset="0"/>
              </a:rPr>
              <a:t>Fodd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bynnag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yw'r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wybodaeth</a:t>
            </a:r>
            <a:r>
              <a:rPr lang="en-GB" sz="1266">
                <a:solidFill>
                  <a:prstClr val="black"/>
                </a:solidFill>
                <a:latin typeface="Arial" panose="020B0604020202020204" pitchFamily="34" charset="0"/>
                <a:cs typeface="Arial" panose="020B0604020202020204" pitchFamily="34" charset="0"/>
              </a:rPr>
              <a:t> hon bob </a:t>
            </a:r>
            <a:r>
              <a:rPr lang="en-GB" sz="1266" err="1">
                <a:solidFill>
                  <a:prstClr val="black"/>
                </a:solidFill>
                <a:latin typeface="Arial" panose="020B0604020202020204" pitchFamily="34" charset="0"/>
                <a:cs typeface="Arial" panose="020B0604020202020204" pitchFamily="34" charset="0"/>
              </a:rPr>
              <a:t>amser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cael</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ei</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rhannu'n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ehangach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gyda</a:t>
            </a:r>
            <a:r>
              <a:rPr lang="en-GB" sz="1266">
                <a:solidFill>
                  <a:prstClr val="black"/>
                </a:solidFill>
                <a:latin typeface="Arial" panose="020B0604020202020204" pitchFamily="34" charset="0"/>
                <a:cs typeface="Arial" panose="020B0604020202020204" pitchFamily="34" charset="0"/>
              </a:rPr>
              <a:t> staff ac </a:t>
            </a:r>
            <a:r>
              <a:rPr lang="en-GB" sz="1266" err="1">
                <a:solidFill>
                  <a:prstClr val="black"/>
                </a:solidFill>
                <a:latin typeface="Arial" panose="020B0604020202020204" pitchFamily="34" charset="0"/>
                <a:cs typeface="Arial" panose="020B0604020202020204" pitchFamily="34" charset="0"/>
              </a:rPr>
              <a:t>ychydig</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iawn</a:t>
            </a:r>
            <a:r>
              <a:rPr lang="en-GB" sz="1266">
                <a:solidFill>
                  <a:prstClr val="black"/>
                </a:solidFill>
                <a:latin typeface="Arial" panose="020B0604020202020204" pitchFamily="34" charset="0"/>
                <a:cs typeface="Arial" panose="020B0604020202020204" pitchFamily="34" charset="0"/>
              </a:rPr>
              <a:t> o </a:t>
            </a:r>
            <a:r>
              <a:rPr lang="en-GB" sz="1266" err="1">
                <a:solidFill>
                  <a:prstClr val="black"/>
                </a:solidFill>
                <a:latin typeface="Arial" panose="020B0604020202020204" pitchFamily="34" charset="0"/>
                <a:cs typeface="Arial" panose="020B0604020202020204" pitchFamily="34" charset="0"/>
              </a:rPr>
              <a:t>ysgolion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sy'n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rhannu'r</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wybodaeth</a:t>
            </a:r>
            <a:r>
              <a:rPr lang="en-GB" sz="1266">
                <a:solidFill>
                  <a:prstClr val="black"/>
                </a:solidFill>
                <a:latin typeface="Arial" panose="020B0604020202020204" pitchFamily="34" charset="0"/>
                <a:cs typeface="Arial" panose="020B0604020202020204" pitchFamily="34" charset="0"/>
              </a:rPr>
              <a:t> hon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gyhoeddu</a:t>
            </a:r>
            <a:r>
              <a:rPr lang="en-GB" sz="1266">
                <a:solidFill>
                  <a:prstClr val="black"/>
                </a:solidFill>
                <a:latin typeface="Arial" panose="020B0604020202020204" pitchFamily="34" charset="0"/>
                <a:cs typeface="Arial" panose="020B0604020202020204" pitchFamily="34" charset="0"/>
              </a:rPr>
              <a:t>.</a:t>
            </a:r>
          </a:p>
          <a:p>
            <a:pPr marL="241093" indent="-241093" defTabSz="321457">
              <a:buFont typeface="Arial" panose="020B0604020202020204" pitchFamily="34" charset="0"/>
              <a:buChar char="•"/>
            </a:pP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Nid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oedd</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glir</a:t>
            </a:r>
            <a:r>
              <a:rPr lang="en-GB" sz="1266">
                <a:solidFill>
                  <a:prstClr val="black"/>
                </a:solidFill>
                <a:latin typeface="Arial" panose="020B0604020202020204" pitchFamily="34" charset="0"/>
                <a:cs typeface="Arial" panose="020B0604020202020204" pitchFamily="34" charset="0"/>
              </a:rPr>
              <a:t> i </a:t>
            </a:r>
            <a:r>
              <a:rPr lang="en-GB" sz="1266" err="1">
                <a:solidFill>
                  <a:prstClr val="black"/>
                </a:solidFill>
                <a:latin typeface="Arial" panose="020B0604020202020204" pitchFamily="34" charset="0"/>
                <a:cs typeface="Arial" panose="020B0604020202020204" pitchFamily="34" charset="0"/>
              </a:rPr>
              <a:t>ba</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raddau</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mae</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darpariaeth</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y </a:t>
            </a:r>
            <a:r>
              <a:rPr lang="en-GB" sz="1266" err="1">
                <a:solidFill>
                  <a:prstClr val="black"/>
                </a:solidFill>
                <a:latin typeface="Arial" panose="020B0604020202020204" pitchFamily="34" charset="0"/>
                <a:cs typeface="Arial" panose="020B0604020202020204" pitchFamily="34" charset="0"/>
              </a:rPr>
              <a:t>categorïau</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hyn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yn</a:t>
            </a:r>
            <a:r>
              <a:rPr lang="en-GB" sz="1266">
                <a:solidFill>
                  <a:prstClr val="black"/>
                </a:solidFill>
                <a:latin typeface="Arial" panose="020B0604020202020204" pitchFamily="34" charset="0"/>
                <a:cs typeface="Arial" panose="020B0604020202020204" pitchFamily="34" charset="0"/>
              </a:rPr>
              <a:t> </a:t>
            </a:r>
            <a:r>
              <a:rPr lang="en-GB" sz="1266" err="1">
                <a:solidFill>
                  <a:prstClr val="black"/>
                </a:solidFill>
                <a:latin typeface="Arial" panose="020B0604020202020204" pitchFamily="34" charset="0"/>
                <a:cs typeface="Arial" panose="020B0604020202020204" pitchFamily="34" charset="0"/>
              </a:rPr>
              <a:t>DDdY</a:t>
            </a:r>
            <a:r>
              <a:rPr lang="en-GB" sz="1266">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9007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10" name="object 2">
            <a:extLst>
              <a:ext uri="{FF2B5EF4-FFF2-40B4-BE49-F238E27FC236}">
                <a16:creationId xmlns:a16="http://schemas.microsoft.com/office/drawing/2014/main" id="{37D5AE87-399E-A0D4-FD48-178B1134C95E}"/>
              </a:ext>
            </a:extLst>
          </p:cNvPr>
          <p:cNvSpPr txBox="1">
            <a:spLocks/>
          </p:cNvSpPr>
          <p:nvPr/>
        </p:nvSpPr>
        <p:spPr>
          <a:xfrm>
            <a:off x="0" y="1213616"/>
            <a:ext cx="8402484" cy="346249"/>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321457" defTabSz="321457">
              <a:spcAft>
                <a:spcPts val="844"/>
              </a:spcAft>
            </a:pPr>
            <a:r>
              <a:rPr lang="pt-BR" sz="2250" b="1">
                <a:solidFill>
                  <a:srgbClr val="2A7AB0"/>
                </a:solidFill>
                <a:latin typeface="Arial" panose="020B0604020202020204" pitchFamily="34" charset="0"/>
                <a:ea typeface="Times New Roman" panose="02020603050405020304" pitchFamily="18" charset="0"/>
              </a:rPr>
              <a:t>Pontio o AAA i ADY / </a:t>
            </a:r>
            <a:r>
              <a:rPr lang="en-GB" sz="2250" b="1">
                <a:solidFill>
                  <a:srgbClr val="2A7AB0"/>
                </a:solidFill>
                <a:latin typeface="Arial" panose="020B0604020202020204" pitchFamily="34" charset="0"/>
                <a:ea typeface="Times New Roman" panose="02020603050405020304" pitchFamily="18" charset="0"/>
              </a:rPr>
              <a:t>Transitioning from SEN to ALN</a:t>
            </a:r>
            <a:endParaRPr lang="en-GB" sz="2250" b="1">
              <a:solidFill>
                <a:srgbClr val="FF0000"/>
              </a:solidFill>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B77898B7-ABC0-9606-FEED-596361EDA765}"/>
              </a:ext>
            </a:extLst>
          </p:cNvPr>
          <p:cNvSpPr txBox="1"/>
          <p:nvPr/>
        </p:nvSpPr>
        <p:spPr>
          <a:xfrm>
            <a:off x="407146" y="1792368"/>
            <a:ext cx="4012150" cy="3516860"/>
          </a:xfrm>
          <a:prstGeom prst="rect">
            <a:avLst/>
          </a:prstGeom>
          <a:noFill/>
          <a:ln>
            <a:solidFill>
              <a:schemeClr val="accent1"/>
            </a:solidFill>
          </a:ln>
        </p:spPr>
        <p:txBody>
          <a:bodyPr wrap="square">
            <a:spAutoFit/>
          </a:bodyPr>
          <a:lstStyle/>
          <a:p>
            <a:pPr defTabSz="321457">
              <a:spcAft>
                <a:spcPts val="844"/>
              </a:spcAft>
            </a:pPr>
            <a:r>
              <a:rPr lang="en-GB" sz="1266" b="1" err="1">
                <a:solidFill>
                  <a:prstClr val="black"/>
                </a:solidFill>
                <a:latin typeface="Arial" panose="020B0604020202020204" pitchFamily="34" charset="0"/>
                <a:ea typeface="Calibri" panose="020F0502020204030204" pitchFamily="34" charset="0"/>
              </a:rPr>
              <a:t>Rôl</a:t>
            </a:r>
            <a:r>
              <a:rPr lang="en-GB" sz="1266" b="1">
                <a:solidFill>
                  <a:prstClr val="black"/>
                </a:solidFill>
                <a:latin typeface="Arial" panose="020B0604020202020204" pitchFamily="34" charset="0"/>
                <a:ea typeface="Calibri" panose="020F0502020204030204" pitchFamily="34" charset="0"/>
              </a:rPr>
              <a:t> ALNCO</a:t>
            </a:r>
          </a:p>
          <a:p>
            <a:pPr marL="200911" indent="-200911" defTabSz="321457">
              <a:spcAft>
                <a:spcPts val="844"/>
              </a:spcAft>
              <a:buFont typeface="Arial" panose="020B0604020202020204" pitchFamily="34" charset="0"/>
              <a:buChar char="•"/>
            </a:pPr>
            <a:r>
              <a:rPr lang="en-GB" sz="1266" err="1">
                <a:solidFill>
                  <a:prstClr val="black"/>
                </a:solidFill>
                <a:latin typeface="Arial" panose="020B0604020202020204" pitchFamily="34" charset="0"/>
                <a:ea typeface="Calibri" panose="020F0502020204030204" pitchFamily="34" charset="0"/>
              </a:rPr>
              <a:t>Roedd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Cydlynwyr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Anghenion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Dysgu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Ychwanegol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CydADY</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aelodau</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uwch</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dimau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arweinyddiaeth</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dylanwadu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benderfyniadau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strategol</a:t>
            </a:r>
            <a:r>
              <a:rPr lang="en-GB" sz="1266">
                <a:solidFill>
                  <a:prstClr val="black"/>
                </a:solidFill>
                <a:latin typeface="Arial" panose="020B0604020202020204" pitchFamily="34" charset="0"/>
                <a:ea typeface="Calibri" panose="020F0502020204030204" pitchFamily="34" charset="0"/>
              </a:rPr>
              <a:t> ac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defnyddio’u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swyddi’n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dda</a:t>
            </a:r>
            <a:r>
              <a:rPr lang="en-GB" sz="1266">
                <a:solidFill>
                  <a:prstClr val="black"/>
                </a:solidFill>
                <a:latin typeface="Arial" panose="020B0604020202020204" pitchFamily="34" charset="0"/>
                <a:ea typeface="Calibri" panose="020F0502020204030204" pitchFamily="34" charset="0"/>
              </a:rPr>
              <a:t> i </a:t>
            </a:r>
            <a:r>
              <a:rPr lang="en-GB" sz="1266" err="1">
                <a:solidFill>
                  <a:prstClr val="black"/>
                </a:solidFill>
                <a:latin typeface="Arial" panose="020B0604020202020204" pitchFamily="34" charset="0"/>
                <a:ea typeface="Calibri" panose="020F0502020204030204" pitchFamily="34" charset="0"/>
              </a:rPr>
              <a:t>hyrwyddo</a:t>
            </a:r>
            <a:r>
              <a:rPr lang="en-GB" sz="1266">
                <a:solidFill>
                  <a:prstClr val="black"/>
                </a:solidFill>
                <a:latin typeface="Arial" panose="020B0604020202020204" pitchFamily="34" charset="0"/>
                <a:ea typeface="Calibri" panose="020F0502020204030204" pitchFamily="34" charset="0"/>
              </a:rPr>
              <a:t> ADY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draws </a:t>
            </a:r>
            <a:r>
              <a:rPr lang="en-GB" sz="1266" err="1">
                <a:solidFill>
                  <a:prstClr val="black"/>
                </a:solidFill>
                <a:latin typeface="Arial" panose="020B0604020202020204" pitchFamily="34" charset="0"/>
                <a:ea typeface="Calibri" panose="020F0502020204030204" pitchFamily="34" charset="0"/>
              </a:rPr>
              <a:t>pob</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agwedd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waith</a:t>
            </a:r>
            <a:r>
              <a:rPr lang="en-GB" sz="1266">
                <a:solidFill>
                  <a:prstClr val="black"/>
                </a:solidFill>
                <a:latin typeface="Arial" panose="020B0604020202020204" pitchFamily="34" charset="0"/>
                <a:ea typeface="Calibri" panose="020F0502020204030204" pitchFamily="34" charset="0"/>
              </a:rPr>
              <a:t> yr </a:t>
            </a:r>
            <a:r>
              <a:rPr lang="en-GB" sz="1266" err="1">
                <a:solidFill>
                  <a:prstClr val="black"/>
                </a:solidFill>
                <a:latin typeface="Arial" panose="020B0604020202020204" pitchFamily="34" charset="0"/>
                <a:ea typeface="Calibri" panose="020F0502020204030204" pitchFamily="34" charset="0"/>
              </a:rPr>
              <a:t>ysgol</a:t>
            </a:r>
            <a:endParaRPr lang="en-GB" sz="1266">
              <a:solidFill>
                <a:prstClr val="black"/>
              </a:solidFill>
              <a:latin typeface="Arial" panose="020B0604020202020204" pitchFamily="34" charset="0"/>
              <a:ea typeface="Calibri" panose="020F0502020204030204" pitchFamily="34" charset="0"/>
            </a:endParaRPr>
          </a:p>
          <a:p>
            <a:pPr marL="20091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"yr ALNCO </a:t>
            </a:r>
            <a:r>
              <a:rPr lang="en-GB" sz="1266" err="1">
                <a:solidFill>
                  <a:prstClr val="black"/>
                </a:solidFill>
                <a:latin typeface="Arial" panose="020B0604020202020204" pitchFamily="34" charset="0"/>
                <a:ea typeface="Calibri" panose="020F0502020204030204" pitchFamily="34" charset="0"/>
              </a:rPr>
              <a:t>yw'r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unigolyn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lefel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strategol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sicrhau</a:t>
            </a:r>
            <a:r>
              <a:rPr lang="en-GB" sz="1266">
                <a:solidFill>
                  <a:prstClr val="black"/>
                </a:solidFill>
                <a:latin typeface="Arial" panose="020B0604020202020204" pitchFamily="34" charset="0"/>
                <a:ea typeface="Calibri" panose="020F0502020204030204" pitchFamily="34" charset="0"/>
              </a:rPr>
              <a:t> bod </a:t>
            </a:r>
            <a:r>
              <a:rPr lang="en-GB" sz="1266" err="1">
                <a:solidFill>
                  <a:prstClr val="black"/>
                </a:solidFill>
                <a:latin typeface="Arial" panose="020B0604020202020204" pitchFamily="34" charset="0"/>
                <a:ea typeface="Calibri" panose="020F0502020204030204" pitchFamily="34" charset="0"/>
              </a:rPr>
              <a:t>anghenion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pob</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dysgwr</a:t>
            </a:r>
            <a:r>
              <a:rPr lang="en-GB" sz="1266">
                <a:solidFill>
                  <a:prstClr val="black"/>
                </a:solidFill>
                <a:latin typeface="Arial" panose="020B0604020202020204" pitchFamily="34" charset="0"/>
                <a:ea typeface="Calibri" panose="020F0502020204030204" pitchFamily="34" charset="0"/>
              </a:rPr>
              <a:t> ag ADY o </a:t>
            </a:r>
            <a:r>
              <a:rPr lang="en-GB" sz="1266" err="1">
                <a:solidFill>
                  <a:prstClr val="black"/>
                </a:solidFill>
                <a:latin typeface="Arial" panose="020B0604020202020204" pitchFamily="34" charset="0"/>
                <a:ea typeface="Calibri" panose="020F0502020204030204" pitchFamily="34" charset="0"/>
              </a:rPr>
              <a:t>fewn</a:t>
            </a:r>
            <a:r>
              <a:rPr lang="en-GB" sz="1266">
                <a:solidFill>
                  <a:prstClr val="black"/>
                </a:solidFill>
                <a:latin typeface="Arial" panose="020B0604020202020204" pitchFamily="34" charset="0"/>
                <a:ea typeface="Calibri" panose="020F0502020204030204" pitchFamily="34" charset="0"/>
              </a:rPr>
              <a:t> y </a:t>
            </a:r>
            <a:r>
              <a:rPr lang="en-GB" sz="1266" err="1">
                <a:solidFill>
                  <a:prstClr val="black"/>
                </a:solidFill>
                <a:latin typeface="Arial" panose="020B0604020202020204" pitchFamily="34" charset="0"/>
                <a:ea typeface="Calibri" panose="020F0502020204030204" pitchFamily="34" charset="0"/>
              </a:rPr>
              <a:t>lleoliad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addysg</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cael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diwallu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Mae'r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rôl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un </a:t>
            </a:r>
            <a:r>
              <a:rPr lang="en-GB" sz="1266" err="1">
                <a:solidFill>
                  <a:prstClr val="black"/>
                </a:solidFill>
                <a:latin typeface="Arial" panose="020B0604020202020204" pitchFamily="34" charset="0"/>
                <a:ea typeface="Calibri" panose="020F0502020204030204" pitchFamily="34" charset="0"/>
              </a:rPr>
              <a:t>strategol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Llywodraeth</a:t>
            </a:r>
            <a:r>
              <a:rPr lang="en-GB" sz="1266">
                <a:solidFill>
                  <a:prstClr val="black"/>
                </a:solidFill>
                <a:latin typeface="Arial" panose="020B0604020202020204" pitchFamily="34" charset="0"/>
                <a:ea typeface="Calibri" panose="020F0502020204030204" pitchFamily="34" charset="0"/>
              </a:rPr>
              <a:t> Cymru, 2021, para 8.7 t. 71)"</a:t>
            </a:r>
          </a:p>
          <a:p>
            <a:pPr marL="20091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a:t>
            </a:r>
            <a:r>
              <a:rPr lang="en-GB" sz="1266" err="1">
                <a:solidFill>
                  <a:prstClr val="black"/>
                </a:solidFill>
                <a:latin typeface="Arial" panose="020B0604020202020204" pitchFamily="34" charset="0"/>
                <a:ea typeface="Calibri" panose="020F0502020204030204" pitchFamily="34" charset="0"/>
              </a:rPr>
              <a:t>mae'n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hanfodol</a:t>
            </a:r>
            <a:r>
              <a:rPr lang="en-GB" sz="1266">
                <a:solidFill>
                  <a:prstClr val="black"/>
                </a:solidFill>
                <a:latin typeface="Arial" panose="020B0604020202020204" pitchFamily="34" charset="0"/>
                <a:ea typeface="Calibri" panose="020F0502020204030204" pitchFamily="34" charset="0"/>
              </a:rPr>
              <a:t> bod </a:t>
            </a:r>
            <a:r>
              <a:rPr lang="en-GB" sz="1266" err="1">
                <a:solidFill>
                  <a:prstClr val="black"/>
                </a:solidFill>
                <a:latin typeface="Arial" panose="020B0604020202020204" pitchFamily="34" charset="0"/>
                <a:ea typeface="Calibri" panose="020F0502020204030204" pitchFamily="34" charset="0"/>
              </a:rPr>
              <a:t>gan</a:t>
            </a:r>
            <a:r>
              <a:rPr lang="en-GB" sz="1266">
                <a:solidFill>
                  <a:prstClr val="black"/>
                </a:solidFill>
                <a:latin typeface="Arial" panose="020B0604020202020204" pitchFamily="34" charset="0"/>
                <a:ea typeface="Calibri" panose="020F0502020204030204" pitchFamily="34" charset="0"/>
              </a:rPr>
              <a:t> ALNC </a:t>
            </a:r>
            <a:r>
              <a:rPr lang="en-GB" sz="1266" err="1">
                <a:solidFill>
                  <a:prstClr val="black"/>
                </a:solidFill>
                <a:latin typeface="Arial" panose="020B0604020202020204" pitchFamily="34" charset="0"/>
                <a:ea typeface="Calibri" panose="020F0502020204030204" pitchFamily="34" charset="0"/>
              </a:rPr>
              <a:t>ddigon</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amser</a:t>
            </a:r>
            <a:r>
              <a:rPr lang="en-GB" sz="1266">
                <a:solidFill>
                  <a:prstClr val="black"/>
                </a:solidFill>
                <a:latin typeface="Arial" panose="020B0604020202020204" pitchFamily="34" charset="0"/>
                <a:ea typeface="Calibri" panose="020F0502020204030204" pitchFamily="34" charset="0"/>
              </a:rPr>
              <a:t> ac </a:t>
            </a:r>
            <a:r>
              <a:rPr lang="en-GB" sz="1266" err="1">
                <a:solidFill>
                  <a:prstClr val="black"/>
                </a:solidFill>
                <a:latin typeface="Arial" panose="020B0604020202020204" pitchFamily="34" charset="0"/>
                <a:ea typeface="Calibri" panose="020F0502020204030204" pitchFamily="34" charset="0"/>
              </a:rPr>
              <a:t>adnoddau</a:t>
            </a:r>
            <a:r>
              <a:rPr lang="en-GB" sz="1266">
                <a:solidFill>
                  <a:prstClr val="black"/>
                </a:solidFill>
                <a:latin typeface="Arial" panose="020B0604020202020204" pitchFamily="34" charset="0"/>
                <a:ea typeface="Calibri" panose="020F0502020204030204" pitchFamily="34" charset="0"/>
              </a:rPr>
              <a:t> i </a:t>
            </a:r>
            <a:r>
              <a:rPr lang="en-GB" sz="1266" err="1">
                <a:solidFill>
                  <a:prstClr val="black"/>
                </a:solidFill>
                <a:latin typeface="Arial" panose="020B0604020202020204" pitchFamily="34" charset="0"/>
                <a:ea typeface="Calibri" panose="020F0502020204030204" pitchFamily="34" charset="0"/>
              </a:rPr>
              <a:t>ymgymryd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â'i</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gyfrifoldebau'n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effeithiol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gan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gynnwys</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amser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penodol</a:t>
            </a:r>
            <a:r>
              <a:rPr lang="en-GB" sz="1266">
                <a:solidFill>
                  <a:prstClr val="black"/>
                </a:solidFill>
                <a:latin typeface="Arial" panose="020B0604020202020204" pitchFamily="34" charset="0"/>
                <a:ea typeface="Calibri" panose="020F0502020204030204" pitchFamily="34" charset="0"/>
              </a:rPr>
              <a:t> i </a:t>
            </a:r>
            <a:r>
              <a:rPr lang="en-GB" sz="1266" err="1">
                <a:solidFill>
                  <a:prstClr val="black"/>
                </a:solidFill>
                <a:latin typeface="Arial" panose="020B0604020202020204" pitchFamily="34" charset="0"/>
                <a:ea typeface="Calibri" panose="020F0502020204030204" pitchFamily="34" charset="0"/>
              </a:rPr>
              <a:t>ffwrdd</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addysgu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Llywodraeth</a:t>
            </a:r>
            <a:r>
              <a:rPr lang="en-GB" sz="1266">
                <a:solidFill>
                  <a:prstClr val="black"/>
                </a:solidFill>
                <a:latin typeface="Arial" panose="020B0604020202020204" pitchFamily="34" charset="0"/>
                <a:ea typeface="Calibri" panose="020F0502020204030204" pitchFamily="34" charset="0"/>
              </a:rPr>
              <a:t> Cymru, 2021, para 8.5 t. 71)" </a:t>
            </a:r>
          </a:p>
        </p:txBody>
      </p:sp>
      <p:sp>
        <p:nvSpPr>
          <p:cNvPr id="12" name="TextBox 11">
            <a:extLst>
              <a:ext uri="{FF2B5EF4-FFF2-40B4-BE49-F238E27FC236}">
                <a16:creationId xmlns:a16="http://schemas.microsoft.com/office/drawing/2014/main" id="{0705B405-B14D-62D9-2A96-F11FC98738F9}"/>
              </a:ext>
            </a:extLst>
          </p:cNvPr>
          <p:cNvSpPr txBox="1"/>
          <p:nvPr/>
        </p:nvSpPr>
        <p:spPr>
          <a:xfrm>
            <a:off x="4840401" y="1792368"/>
            <a:ext cx="3896134" cy="3457357"/>
          </a:xfrm>
          <a:prstGeom prst="rect">
            <a:avLst/>
          </a:prstGeom>
          <a:noFill/>
          <a:ln>
            <a:solidFill>
              <a:schemeClr val="accent1"/>
            </a:solidFill>
          </a:ln>
        </p:spPr>
        <p:txBody>
          <a:bodyPr wrap="square">
            <a:spAutoFit/>
          </a:bodyPr>
          <a:lstStyle/>
          <a:p>
            <a:pPr defTabSz="321457"/>
            <a:r>
              <a:rPr lang="en-GB" sz="1406" b="1">
                <a:solidFill>
                  <a:prstClr val="black"/>
                </a:solidFill>
                <a:latin typeface="Arial" panose="020B0604020202020204" pitchFamily="34" charset="0"/>
                <a:cs typeface="Arial" panose="020B0604020202020204" pitchFamily="34" charset="0"/>
              </a:rPr>
              <a:t>Role of the ALNCO</a:t>
            </a:r>
          </a:p>
          <a:p>
            <a:pPr defTabSz="321457"/>
            <a:endParaRPr lang="en-GB" sz="1406" b="1">
              <a:solidFill>
                <a:prstClr val="black"/>
              </a:solidFill>
              <a:latin typeface="Arial" panose="020B0604020202020204" pitchFamily="34" charset="0"/>
              <a:cs typeface="Arial" panose="020B0604020202020204" pitchFamily="34" charset="0"/>
            </a:endParaRPr>
          </a:p>
          <a:p>
            <a:pPr marL="20091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Those </a:t>
            </a:r>
            <a:r>
              <a:rPr lang="en-GB" sz="1266" err="1">
                <a:solidFill>
                  <a:prstClr val="black"/>
                </a:solidFill>
                <a:latin typeface="Arial" panose="020B0604020202020204" pitchFamily="34" charset="0"/>
                <a:ea typeface="Calibri" panose="020F0502020204030204" pitchFamily="34" charset="0"/>
              </a:rPr>
              <a:t>ALNCos</a:t>
            </a:r>
            <a:r>
              <a:rPr lang="en-GB" sz="1266">
                <a:solidFill>
                  <a:prstClr val="black"/>
                </a:solidFill>
                <a:latin typeface="Arial" panose="020B0604020202020204" pitchFamily="34" charset="0"/>
                <a:ea typeface="Calibri" panose="020F0502020204030204" pitchFamily="34" charset="0"/>
              </a:rPr>
              <a:t> that were members of senior leadership teams influenced strategic decisions and used their positions well to champion ALN across all aspects of the work of the school</a:t>
            </a:r>
          </a:p>
          <a:p>
            <a:pPr marL="20091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“the ALNCO is the individual, who at a </a:t>
            </a:r>
            <a:r>
              <a:rPr lang="en-GB" sz="1266" b="1">
                <a:solidFill>
                  <a:prstClr val="black"/>
                </a:solidFill>
                <a:latin typeface="Arial" panose="020B0604020202020204" pitchFamily="34" charset="0"/>
                <a:ea typeface="Calibri" panose="020F0502020204030204" pitchFamily="34" charset="0"/>
              </a:rPr>
              <a:t>strategic</a:t>
            </a:r>
            <a:r>
              <a:rPr lang="en-GB" sz="1266">
                <a:solidFill>
                  <a:prstClr val="black"/>
                </a:solidFill>
                <a:latin typeface="Arial" panose="020B0604020202020204" pitchFamily="34" charset="0"/>
                <a:ea typeface="Calibri" panose="020F0502020204030204" pitchFamily="34" charset="0"/>
              </a:rPr>
              <a:t> level ensures the needs of all learners with ALN within the education setting are met…</a:t>
            </a:r>
            <a:r>
              <a:rPr lang="en-GB" sz="1266" b="1">
                <a:solidFill>
                  <a:prstClr val="black"/>
                </a:solidFill>
                <a:latin typeface="Arial" panose="020B0604020202020204" pitchFamily="34" charset="0"/>
                <a:ea typeface="Calibri" panose="020F0502020204030204" pitchFamily="34" charset="0"/>
              </a:rPr>
              <a:t>the role is a strategic one</a:t>
            </a:r>
            <a:r>
              <a:rPr lang="en-GB" sz="1266">
                <a:solidFill>
                  <a:prstClr val="black"/>
                </a:solidFill>
                <a:latin typeface="Arial" panose="020B0604020202020204" pitchFamily="34" charset="0"/>
                <a:ea typeface="Calibri" panose="020F0502020204030204" pitchFamily="34" charset="0"/>
              </a:rPr>
              <a:t>. (Welsh Government, 2021, para 8.7 p. 71)”</a:t>
            </a:r>
          </a:p>
          <a:p>
            <a:pPr marL="200911" indent="-200911" defTabSz="321457">
              <a:spcAft>
                <a:spcPts val="844"/>
              </a:spcAft>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“it is vital that </a:t>
            </a:r>
            <a:r>
              <a:rPr lang="en-GB" sz="1266" err="1">
                <a:solidFill>
                  <a:prstClr val="black"/>
                </a:solidFill>
                <a:latin typeface="Arial" panose="020B0604020202020204" pitchFamily="34" charset="0"/>
                <a:ea typeface="Calibri" panose="020F0502020204030204" pitchFamily="34" charset="0"/>
              </a:rPr>
              <a:t>ALNCo</a:t>
            </a:r>
            <a:r>
              <a:rPr lang="en-GB" sz="1266">
                <a:solidFill>
                  <a:prstClr val="black"/>
                </a:solidFill>
                <a:latin typeface="Arial" panose="020B0604020202020204" pitchFamily="34" charset="0"/>
                <a:ea typeface="Calibri" panose="020F0502020204030204" pitchFamily="34" charset="0"/>
              </a:rPr>
              <a:t> have sufficient time and resource to undertake their responsibilities effectively, including dedicated time away from teaching’ (Welsh Government, 2021, para 8.5 p. 71)” </a:t>
            </a:r>
          </a:p>
        </p:txBody>
      </p:sp>
    </p:spTree>
    <p:extLst>
      <p:ext uri="{BB962C8B-B14F-4D97-AF65-F5344CB8AC3E}">
        <p14:creationId xmlns:p14="http://schemas.microsoft.com/office/powerpoint/2010/main" val="208326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10" name="object 2">
            <a:extLst>
              <a:ext uri="{FF2B5EF4-FFF2-40B4-BE49-F238E27FC236}">
                <a16:creationId xmlns:a16="http://schemas.microsoft.com/office/drawing/2014/main" id="{37D5AE87-399E-A0D4-FD48-178B1134C95E}"/>
              </a:ext>
            </a:extLst>
          </p:cNvPr>
          <p:cNvSpPr txBox="1">
            <a:spLocks/>
          </p:cNvSpPr>
          <p:nvPr/>
        </p:nvSpPr>
        <p:spPr>
          <a:xfrm>
            <a:off x="0" y="1206555"/>
            <a:ext cx="8402484" cy="346249"/>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321457" defTabSz="321457">
              <a:spcAft>
                <a:spcPts val="844"/>
              </a:spcAft>
            </a:pPr>
            <a:r>
              <a:rPr lang="en-US" sz="2250" b="1" err="1">
                <a:solidFill>
                  <a:srgbClr val="2A7AB0"/>
                </a:solidFill>
                <a:latin typeface="Arial" panose="020B0604020202020204" pitchFamily="34" charset="0"/>
                <a:ea typeface="Times New Roman" panose="02020603050405020304" pitchFamily="18" charset="0"/>
              </a:rPr>
              <a:t>Pontio</a:t>
            </a:r>
            <a:r>
              <a:rPr lang="en-US" sz="2250" b="1">
                <a:solidFill>
                  <a:srgbClr val="2A7AB0"/>
                </a:solidFill>
                <a:latin typeface="Arial" panose="020B0604020202020204" pitchFamily="34" charset="0"/>
                <a:ea typeface="Times New Roman" panose="02020603050405020304" pitchFamily="18" charset="0"/>
              </a:rPr>
              <a:t> o AAA i ADY / Transitioning from SEN to ALN</a:t>
            </a:r>
          </a:p>
        </p:txBody>
      </p:sp>
      <p:sp>
        <p:nvSpPr>
          <p:cNvPr id="12" name="TextBox 11">
            <a:extLst>
              <a:ext uri="{FF2B5EF4-FFF2-40B4-BE49-F238E27FC236}">
                <a16:creationId xmlns:a16="http://schemas.microsoft.com/office/drawing/2014/main" id="{0705B405-B14D-62D9-2A96-F11FC98738F9}"/>
              </a:ext>
            </a:extLst>
          </p:cNvPr>
          <p:cNvSpPr txBox="1"/>
          <p:nvPr/>
        </p:nvSpPr>
        <p:spPr>
          <a:xfrm>
            <a:off x="4651608" y="2010531"/>
            <a:ext cx="4084927" cy="4183068"/>
          </a:xfrm>
          <a:prstGeom prst="rect">
            <a:avLst/>
          </a:prstGeom>
          <a:noFill/>
          <a:ln>
            <a:solidFill>
              <a:schemeClr val="accent1"/>
            </a:solidFill>
          </a:ln>
        </p:spPr>
        <p:txBody>
          <a:bodyPr wrap="square">
            <a:spAutoFit/>
          </a:bodyPr>
          <a:lstStyle/>
          <a:p>
            <a:pPr defTabSz="321457"/>
            <a:r>
              <a:rPr lang="en-GB" sz="1266" b="1">
                <a:solidFill>
                  <a:prstClr val="black"/>
                </a:solidFill>
                <a:latin typeface="Arial" panose="020B0604020202020204" pitchFamily="34" charset="0"/>
                <a:ea typeface="Calibri" panose="020F0502020204030204" pitchFamily="34" charset="0"/>
              </a:rPr>
              <a:t>Person Centred Practice [PCP]</a:t>
            </a:r>
          </a:p>
          <a:p>
            <a:pPr defTabSz="321457"/>
            <a:endParaRPr lang="en-GB" sz="1266" b="1">
              <a:solidFill>
                <a:srgbClr val="FF0000"/>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Schools and local authorities were united in their enthusiasm for PCP.</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Many schools have refined their PCP practices.  Pre-meetings for example, have been used to support pupils and parents in developing their confidence to contribute to discussions and decisions.</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PCP champions and officers that support the development of PCPs have been used to provide training, support and guidance to schools and have increasingly been used to quality assure PCP practices.  However, the approaches to quality assuring PCP, across Wales, is inconsistent.</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Nearly all providers commented on the additional workload and time that it can take to administer PCP.</a:t>
            </a:r>
          </a:p>
        </p:txBody>
      </p:sp>
      <p:sp>
        <p:nvSpPr>
          <p:cNvPr id="2" name="TextBox 1">
            <a:extLst>
              <a:ext uri="{FF2B5EF4-FFF2-40B4-BE49-F238E27FC236}">
                <a16:creationId xmlns:a16="http://schemas.microsoft.com/office/drawing/2014/main" id="{0E9DE8FA-6C6D-3424-59FB-FDC61646F25F}"/>
              </a:ext>
            </a:extLst>
          </p:cNvPr>
          <p:cNvSpPr txBox="1"/>
          <p:nvPr/>
        </p:nvSpPr>
        <p:spPr>
          <a:xfrm>
            <a:off x="317317" y="1857834"/>
            <a:ext cx="4175075" cy="4545251"/>
          </a:xfrm>
          <a:prstGeom prst="rect">
            <a:avLst/>
          </a:prstGeom>
          <a:noFill/>
          <a:ln>
            <a:solidFill>
              <a:schemeClr val="accent1"/>
            </a:solidFill>
          </a:ln>
        </p:spPr>
        <p:txBody>
          <a:bodyPr wrap="square" lIns="64294" tIns="32147" rIns="64294" bIns="32147" anchor="t">
            <a:spAutoFit/>
          </a:bodyPr>
          <a:lstStyle/>
          <a:p>
            <a:pPr defTabSz="321457"/>
            <a:r>
              <a:rPr lang="en-GB" sz="1266" b="1">
                <a:solidFill>
                  <a:prstClr val="black"/>
                </a:solidFill>
                <a:latin typeface="Arial"/>
                <a:ea typeface="Calibri" panose="020F0502020204030204" pitchFamily="34" charset="0"/>
                <a:cs typeface="Arial"/>
              </a:rPr>
              <a:t>Ymarfer </a:t>
            </a:r>
            <a:r>
              <a:rPr lang="en-GB" sz="1266" b="1" err="1">
                <a:solidFill>
                  <a:prstClr val="black"/>
                </a:solidFill>
                <a:latin typeface="Arial"/>
                <a:ea typeface="Calibri" panose="020F0502020204030204" pitchFamily="34" charset="0"/>
                <a:cs typeface="Arial"/>
              </a:rPr>
              <a:t>sy’n</a:t>
            </a:r>
            <a:r>
              <a:rPr lang="en-GB" sz="1266" b="1">
                <a:solidFill>
                  <a:prstClr val="black"/>
                </a:solidFill>
                <a:latin typeface="Arial"/>
                <a:ea typeface="Calibri" panose="020F0502020204030204" pitchFamily="34" charset="0"/>
                <a:cs typeface="Arial"/>
              </a:rPr>
              <a:t> </a:t>
            </a:r>
            <a:r>
              <a:rPr lang="en-GB" sz="1266" b="1" err="1">
                <a:solidFill>
                  <a:prstClr val="black"/>
                </a:solidFill>
                <a:latin typeface="Arial"/>
                <a:ea typeface="Calibri" panose="020F0502020204030204" pitchFamily="34" charset="0"/>
                <a:cs typeface="Arial"/>
              </a:rPr>
              <a:t>Canolbwyntio</a:t>
            </a:r>
            <a:r>
              <a:rPr lang="en-GB" sz="1266" b="1">
                <a:solidFill>
                  <a:prstClr val="black"/>
                </a:solidFill>
                <a:latin typeface="Arial"/>
                <a:ea typeface="Calibri" panose="020F0502020204030204" pitchFamily="34" charset="0"/>
                <a:cs typeface="Arial"/>
              </a:rPr>
              <a:t> </a:t>
            </a:r>
            <a:r>
              <a:rPr lang="en-GB" sz="1266" b="1" err="1">
                <a:solidFill>
                  <a:prstClr val="black"/>
                </a:solidFill>
                <a:latin typeface="Arial"/>
                <a:ea typeface="Calibri" panose="020F0502020204030204" pitchFamily="34" charset="0"/>
                <a:cs typeface="Arial"/>
              </a:rPr>
              <a:t>ar</a:t>
            </a:r>
            <a:r>
              <a:rPr lang="en-GB" sz="1266" b="1">
                <a:solidFill>
                  <a:prstClr val="black"/>
                </a:solidFill>
                <a:latin typeface="Arial"/>
                <a:ea typeface="Calibri" panose="020F0502020204030204" pitchFamily="34" charset="0"/>
                <a:cs typeface="Arial"/>
              </a:rPr>
              <a:t> </a:t>
            </a:r>
            <a:r>
              <a:rPr lang="en-GB" sz="1266" b="1" err="1">
                <a:solidFill>
                  <a:prstClr val="black"/>
                </a:solidFill>
                <a:latin typeface="Arial"/>
                <a:ea typeface="Calibri" panose="020F0502020204030204" pitchFamily="34" charset="0"/>
                <a:cs typeface="Arial"/>
              </a:rPr>
              <a:t>yr</a:t>
            </a:r>
            <a:r>
              <a:rPr lang="en-GB" sz="1266" b="1">
                <a:solidFill>
                  <a:prstClr val="black"/>
                </a:solidFill>
                <a:latin typeface="Arial"/>
                <a:ea typeface="Calibri" panose="020F0502020204030204" pitchFamily="34" charset="0"/>
                <a:cs typeface="Arial"/>
              </a:rPr>
              <a:t> </a:t>
            </a:r>
            <a:r>
              <a:rPr lang="en-GB" sz="1266" b="1" err="1">
                <a:solidFill>
                  <a:prstClr val="black"/>
                </a:solidFill>
                <a:latin typeface="Arial"/>
                <a:ea typeface="Calibri" panose="020F0502020204030204" pitchFamily="34" charset="0"/>
                <a:cs typeface="Arial"/>
              </a:rPr>
              <a:t>Unigolyn</a:t>
            </a:r>
            <a:endParaRPr lang="en-GB" sz="1266" b="1">
              <a:solidFill>
                <a:prstClr val="black"/>
              </a:solidFill>
              <a:latin typeface="Arial"/>
              <a:ea typeface="Calibri" panose="020F0502020204030204" pitchFamily="34" charset="0"/>
              <a:cs typeface="Arial"/>
            </a:endParaRPr>
          </a:p>
          <a:p>
            <a:pPr defTabSz="321457"/>
            <a:endParaRPr lang="en-GB" sz="1266" b="1">
              <a:solidFill>
                <a:prstClr val="black"/>
              </a:solidFill>
              <a:latin typeface="Arial" panose="020B0604020202020204" pitchFamily="34" charset="0"/>
              <a:ea typeface="Calibri" panose="020F0502020204030204" pitchFamily="34" charset="0"/>
            </a:endParaRPr>
          </a:p>
          <a:p>
            <a:pPr marL="375926" indent="-375926" defTabSz="321457"/>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Roedd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ysgolion</a:t>
            </a:r>
            <a:r>
              <a:rPr lang="en-GB" sz="1266">
                <a:solidFill>
                  <a:prstClr val="black"/>
                </a:solidFill>
                <a:latin typeface="Arial"/>
                <a:ea typeface="Calibri" panose="020F0502020204030204" pitchFamily="34" charset="0"/>
                <a:cs typeface="Arial"/>
              </a:rPr>
              <a:t> ac </a:t>
            </a:r>
            <a:r>
              <a:rPr lang="en-GB" sz="1266" err="1">
                <a:solidFill>
                  <a:prstClr val="black"/>
                </a:solidFill>
                <a:latin typeface="Arial"/>
                <a:ea typeface="Calibri" panose="020F0502020204030204" pitchFamily="34" charset="0"/>
                <a:cs typeface="Arial"/>
              </a:rPr>
              <a:t>awdurdodau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lleol</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unfryd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eu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brwdfrydedd</a:t>
            </a:r>
            <a:r>
              <a:rPr lang="en-GB" sz="1266">
                <a:solidFill>
                  <a:prstClr val="black"/>
                </a:solidFill>
                <a:latin typeface="Arial"/>
                <a:ea typeface="Calibri" panose="020F0502020204030204" pitchFamily="34" charset="0"/>
                <a:cs typeface="Arial"/>
              </a:rPr>
              <a:t> am ymarfer sy’n </a:t>
            </a:r>
            <a:r>
              <a:rPr lang="en-GB" sz="1266" err="1">
                <a:solidFill>
                  <a:prstClr val="black"/>
                </a:solidFill>
                <a:latin typeface="Arial"/>
                <a:ea typeface="Calibri" panose="020F0502020204030204" pitchFamily="34" charset="0"/>
                <a:cs typeface="Arial"/>
              </a:rPr>
              <a:t>canolbwyntio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unigolyn</a:t>
            </a:r>
            <a:r>
              <a:rPr lang="en-GB" sz="1266">
                <a:solidFill>
                  <a:prstClr val="black"/>
                </a:solidFill>
                <a:latin typeface="Arial"/>
                <a:ea typeface="Calibri" panose="020F0502020204030204" pitchFamily="34" charset="0"/>
                <a:cs typeface="Arial"/>
              </a:rPr>
              <a:t>.</a:t>
            </a:r>
          </a:p>
          <a:p>
            <a:pPr marL="376150" indent="-376150" defTabSz="321457"/>
            <a:endParaRPr lang="en-GB" sz="1266">
              <a:solidFill>
                <a:prstClr val="black"/>
              </a:solidFill>
              <a:latin typeface="Arial" panose="020B0604020202020204" pitchFamily="34" charset="0"/>
              <a:ea typeface="Calibri" panose="020F0502020204030204" pitchFamily="34" charset="0"/>
            </a:endParaRPr>
          </a:p>
          <a:p>
            <a:pPr marL="375926" indent="-375926" defTabSz="321457"/>
            <a:r>
              <a:rPr lang="en-GB" sz="1266">
                <a:solidFill>
                  <a:prstClr val="black"/>
                </a:solidFill>
                <a:latin typeface="Arial"/>
                <a:ea typeface="Calibri" panose="020F0502020204030204" pitchFamily="34" charset="0"/>
                <a:cs typeface="Arial"/>
              </a:rPr>
              <a:t>•	Mae </a:t>
            </a:r>
            <a:r>
              <a:rPr lang="en-GB" sz="1266" err="1">
                <a:solidFill>
                  <a:prstClr val="black"/>
                </a:solidFill>
                <a:latin typeface="Arial"/>
                <a:ea typeface="Calibri" panose="020F0502020204030204" pitchFamily="34" charset="0"/>
                <a:cs typeface="Arial"/>
              </a:rPr>
              <a:t>llawer</a:t>
            </a:r>
            <a:r>
              <a:rPr lang="en-GB" sz="1266">
                <a:solidFill>
                  <a:prstClr val="black"/>
                </a:solidFill>
                <a:latin typeface="Arial"/>
                <a:ea typeface="Calibri" panose="020F0502020204030204" pitchFamily="34" charset="0"/>
                <a:cs typeface="Arial"/>
              </a:rPr>
              <a:t> o </a:t>
            </a:r>
            <a:r>
              <a:rPr lang="en-GB" sz="1266" err="1">
                <a:solidFill>
                  <a:prstClr val="black"/>
                </a:solidFill>
                <a:latin typeface="Arial"/>
                <a:ea typeface="Calibri" panose="020F0502020204030204" pitchFamily="34" charset="0"/>
                <a:cs typeface="Arial"/>
              </a:rPr>
              <a:t>ysgolion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wedi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mireinio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eu</a:t>
            </a:r>
            <a:r>
              <a:rPr lang="en-GB" sz="1266">
                <a:solidFill>
                  <a:prstClr val="black"/>
                </a:solidFill>
                <a:latin typeface="Arial"/>
                <a:ea typeface="Calibri" panose="020F0502020204030204" pitchFamily="34" charset="0"/>
                <a:cs typeface="Arial"/>
              </a:rPr>
              <a:t> hymarfer </a:t>
            </a:r>
            <a:r>
              <a:rPr lang="en-GB" sz="1266" err="1">
                <a:solidFill>
                  <a:prstClr val="black"/>
                </a:solidFill>
                <a:latin typeface="Arial"/>
                <a:ea typeface="Calibri" panose="020F0502020204030204" pitchFamily="34" charset="0"/>
                <a:cs typeface="Arial"/>
              </a:rPr>
              <a:t>sy’n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canolbwyntio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unigolyn</a:t>
            </a:r>
            <a:r>
              <a:rPr lang="en-GB" sz="1266">
                <a:solidFill>
                  <a:prstClr val="black"/>
                </a:solidFill>
                <a:latin typeface="Arial"/>
                <a:ea typeface="Calibri" panose="020F0502020204030204" pitchFamily="34" charset="0"/>
                <a:cs typeface="Arial"/>
              </a:rPr>
              <a:t>. Er </a:t>
            </a:r>
            <a:r>
              <a:rPr lang="en-GB" sz="1266" err="1">
                <a:solidFill>
                  <a:prstClr val="black"/>
                </a:solidFill>
                <a:latin typeface="Arial"/>
                <a:ea typeface="Calibri" panose="020F0502020204030204" pitchFamily="34" charset="0"/>
                <a:cs typeface="Arial"/>
              </a:rPr>
              <a:t>enghraifft</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defnyddiwyd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sesiynau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cyfarfodydd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gynorthwyo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disgyblion</a:t>
            </a:r>
            <a:r>
              <a:rPr lang="en-GB" sz="1266">
                <a:solidFill>
                  <a:prstClr val="black"/>
                </a:solidFill>
                <a:latin typeface="Arial"/>
                <a:ea typeface="Calibri" panose="020F0502020204030204" pitchFamily="34" charset="0"/>
                <a:cs typeface="Arial"/>
              </a:rPr>
              <a:t> a </a:t>
            </a:r>
            <a:r>
              <a:rPr lang="en-GB" sz="1266" err="1">
                <a:solidFill>
                  <a:prstClr val="black"/>
                </a:solidFill>
                <a:latin typeface="Arial"/>
                <a:ea typeface="Calibri" panose="020F0502020204030204" pitchFamily="34" charset="0"/>
                <a:cs typeface="Arial"/>
              </a:rPr>
              <a:t>rhieni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ddatblygu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eu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hyder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gyfrannu</a:t>
            </a:r>
            <a:r>
              <a:rPr lang="en-GB" sz="1266">
                <a:solidFill>
                  <a:prstClr val="black"/>
                </a:solidFill>
                <a:latin typeface="Arial"/>
                <a:ea typeface="Calibri" panose="020F0502020204030204" pitchFamily="34" charset="0"/>
                <a:cs typeface="Arial"/>
              </a:rPr>
              <a:t> at </a:t>
            </a:r>
            <a:r>
              <a:rPr lang="en-GB" sz="1266" err="1">
                <a:solidFill>
                  <a:prstClr val="black"/>
                </a:solidFill>
                <a:latin typeface="Arial"/>
                <a:ea typeface="Calibri" panose="020F0502020204030204" pitchFamily="34" charset="0"/>
                <a:cs typeface="Arial"/>
              </a:rPr>
              <a:t>drafodaethau</a:t>
            </a:r>
            <a:r>
              <a:rPr lang="en-GB" sz="1266">
                <a:solidFill>
                  <a:prstClr val="black"/>
                </a:solidFill>
                <a:latin typeface="Arial"/>
                <a:ea typeface="Calibri" panose="020F0502020204030204" pitchFamily="34" charset="0"/>
                <a:cs typeface="Arial"/>
              </a:rPr>
              <a:t> a </a:t>
            </a:r>
            <a:r>
              <a:rPr lang="en-GB" sz="1266" err="1">
                <a:solidFill>
                  <a:prstClr val="black"/>
                </a:solidFill>
                <a:latin typeface="Arial"/>
                <a:ea typeface="Calibri" panose="020F0502020204030204" pitchFamily="34" charset="0"/>
                <a:cs typeface="Arial"/>
              </a:rPr>
              <a:t>phenderfyniadau</a:t>
            </a:r>
            <a:r>
              <a:rPr lang="en-GB" sz="1266">
                <a:solidFill>
                  <a:prstClr val="black"/>
                </a:solidFill>
                <a:latin typeface="Arial"/>
                <a:ea typeface="Calibri" panose="020F0502020204030204" pitchFamily="34" charset="0"/>
                <a:cs typeface="Arial"/>
              </a:rPr>
              <a:t>.</a:t>
            </a:r>
          </a:p>
          <a:p>
            <a:pPr marL="376150" indent="-376150" defTabSz="321457"/>
            <a:endParaRPr lang="en-GB" sz="1266">
              <a:solidFill>
                <a:prstClr val="black"/>
              </a:solidFill>
              <a:latin typeface="Arial" panose="020B0604020202020204" pitchFamily="34" charset="0"/>
              <a:ea typeface="Calibri" panose="020F0502020204030204" pitchFamily="34" charset="0"/>
            </a:endParaRPr>
          </a:p>
          <a:p>
            <a:pPr marL="375926" indent="-375926" defTabSz="321457"/>
            <a:r>
              <a:rPr lang="en-GB" sz="1266">
                <a:solidFill>
                  <a:prstClr val="black"/>
                </a:solidFill>
                <a:latin typeface="Arial"/>
                <a:ea typeface="Calibri" panose="020F0502020204030204" pitchFamily="34" charset="0"/>
                <a:cs typeface="Arial"/>
              </a:rPr>
              <a:t>•	Mae </a:t>
            </a:r>
            <a:r>
              <a:rPr lang="en-GB" sz="1266" err="1">
                <a:solidFill>
                  <a:prstClr val="black"/>
                </a:solidFill>
                <a:latin typeface="Arial"/>
                <a:ea typeface="Calibri" panose="020F0502020204030204" pitchFamily="34" charset="0"/>
                <a:cs typeface="Arial"/>
              </a:rPr>
              <a:t>hyrwyddwyr</a:t>
            </a:r>
            <a:r>
              <a:rPr lang="en-GB" sz="1266">
                <a:solidFill>
                  <a:prstClr val="black"/>
                </a:solidFill>
                <a:latin typeface="Arial"/>
                <a:ea typeface="Calibri" panose="020F0502020204030204" pitchFamily="34" charset="0"/>
                <a:cs typeface="Arial"/>
              </a:rPr>
              <a:t> a </a:t>
            </a:r>
            <a:r>
              <a:rPr lang="en-GB" sz="1266" err="1">
                <a:solidFill>
                  <a:prstClr val="black"/>
                </a:solidFill>
                <a:latin typeface="Arial"/>
                <a:ea typeface="Calibri" panose="020F0502020204030204" pitchFamily="34" charset="0"/>
                <a:cs typeface="Arial"/>
              </a:rPr>
              <a:t>swyddogion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ymarferv</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sy’n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canolbwyntio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unigolyn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wedi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cael</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eu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defnyddio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ddarparu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hyfforddiant</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cymorth</a:t>
            </a:r>
            <a:r>
              <a:rPr lang="en-GB" sz="1266">
                <a:solidFill>
                  <a:prstClr val="black"/>
                </a:solidFill>
                <a:latin typeface="Arial"/>
                <a:ea typeface="Calibri" panose="020F0502020204030204" pitchFamily="34" charset="0"/>
                <a:cs typeface="Arial"/>
              </a:rPr>
              <a:t> ac </a:t>
            </a:r>
            <a:r>
              <a:rPr lang="en-GB" sz="1266" err="1">
                <a:solidFill>
                  <a:prstClr val="black"/>
                </a:solidFill>
                <a:latin typeface="Arial"/>
                <a:ea typeface="Calibri" panose="020F0502020204030204" pitchFamily="34" charset="0"/>
                <a:cs typeface="Arial"/>
              </a:rPr>
              <a:t>arweiniad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ysgolion</a:t>
            </a:r>
            <a:r>
              <a:rPr lang="en-GB" sz="1266">
                <a:solidFill>
                  <a:prstClr val="black"/>
                </a:solidFill>
                <a:latin typeface="Arial"/>
                <a:ea typeface="Calibri" panose="020F0502020204030204" pitchFamily="34" charset="0"/>
                <a:cs typeface="Arial"/>
              </a:rPr>
              <a:t>, ac </a:t>
            </a:r>
            <a:r>
              <a:rPr lang="en-GB" sz="1266" err="1">
                <a:solidFill>
                  <a:prstClr val="black"/>
                </a:solidFill>
                <a:latin typeface="Arial"/>
                <a:ea typeface="Calibri" panose="020F0502020204030204" pitchFamily="34" charset="0"/>
                <a:cs typeface="Arial"/>
              </a:rPr>
              <a:t>wedi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cael</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eu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defnyddio’n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gynyddol</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sicrhau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ansawdd</a:t>
            </a:r>
            <a:r>
              <a:rPr lang="en-GB" sz="1266">
                <a:solidFill>
                  <a:prstClr val="black"/>
                </a:solidFill>
                <a:latin typeface="Arial"/>
                <a:ea typeface="Calibri" panose="020F0502020204030204" pitchFamily="34" charset="0"/>
                <a:cs typeface="Arial"/>
              </a:rPr>
              <a:t> ymarfer sy’n </a:t>
            </a:r>
            <a:r>
              <a:rPr lang="en-GB" sz="1266" err="1">
                <a:solidFill>
                  <a:prstClr val="black"/>
                </a:solidFill>
                <a:latin typeface="Arial"/>
                <a:ea typeface="Calibri" panose="020F0502020204030204" pitchFamily="34" charset="0"/>
                <a:cs typeface="Arial"/>
              </a:rPr>
              <a:t>canolbwyntio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unigolyn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Fodd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bynnag</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mae’r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ymagweddau</a:t>
            </a:r>
            <a:r>
              <a:rPr lang="en-GB" sz="1266">
                <a:solidFill>
                  <a:prstClr val="black"/>
                </a:solidFill>
                <a:latin typeface="Arial"/>
                <a:ea typeface="Calibri" panose="020F0502020204030204" pitchFamily="34" charset="0"/>
                <a:cs typeface="Arial"/>
              </a:rPr>
              <a:t> at </a:t>
            </a:r>
            <a:r>
              <a:rPr lang="en-GB" sz="1266" err="1">
                <a:solidFill>
                  <a:prstClr val="black"/>
                </a:solidFill>
                <a:latin typeface="Arial"/>
                <a:ea typeface="Calibri" panose="020F0502020204030204" pitchFamily="34" charset="0"/>
                <a:cs typeface="Arial"/>
              </a:rPr>
              <a:t>sicrhau</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ansawdd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ledled</a:t>
            </a:r>
            <a:r>
              <a:rPr lang="en-GB" sz="1266">
                <a:solidFill>
                  <a:prstClr val="black"/>
                </a:solidFill>
                <a:latin typeface="Arial"/>
                <a:ea typeface="Calibri" panose="020F0502020204030204" pitchFamily="34" charset="0"/>
                <a:cs typeface="Arial"/>
              </a:rPr>
              <a:t> Cymru </a:t>
            </a:r>
            <a:r>
              <a:rPr lang="en-GB" sz="1266" err="1">
                <a:solidFill>
                  <a:prstClr val="black"/>
                </a:solidFill>
                <a:latin typeface="Arial"/>
                <a:ea typeface="Calibri" panose="020F0502020204030204" pitchFamily="34" charset="0"/>
                <a:cs typeface="Arial"/>
              </a:rPr>
              <a:t>yn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anghyson</a:t>
            </a:r>
            <a:r>
              <a:rPr lang="en-GB" sz="1266">
                <a:solidFill>
                  <a:prstClr val="black"/>
                </a:solidFill>
                <a:latin typeface="Arial"/>
                <a:ea typeface="Calibri" panose="020F0502020204030204" pitchFamily="34" charset="0"/>
                <a:cs typeface="Arial"/>
              </a:rPr>
              <a:t>.</a:t>
            </a:r>
          </a:p>
          <a:p>
            <a:pPr marL="376150" indent="-376150" defTabSz="321457"/>
            <a:endParaRPr lang="en-GB" sz="1266">
              <a:solidFill>
                <a:prstClr val="black"/>
              </a:solidFill>
              <a:latin typeface="Arial" panose="020B0604020202020204" pitchFamily="34" charset="0"/>
              <a:ea typeface="Calibri" panose="020F0502020204030204" pitchFamily="34" charset="0"/>
            </a:endParaRPr>
          </a:p>
          <a:p>
            <a:pPr marL="375926" indent="-375926" defTabSz="321457"/>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Soniodd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bron</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pob</a:t>
            </a:r>
            <a:r>
              <a:rPr lang="en-GB" sz="1266">
                <a:solidFill>
                  <a:prstClr val="black"/>
                </a:solidFill>
                <a:latin typeface="Arial"/>
                <a:ea typeface="Calibri" panose="020F0502020204030204" pitchFamily="34" charset="0"/>
                <a:cs typeface="Arial"/>
              </a:rPr>
              <a:t> un </a:t>
            </a:r>
            <a:r>
              <a:rPr lang="en-GB" sz="1266" err="1">
                <a:solidFill>
                  <a:prstClr val="black"/>
                </a:solidFill>
                <a:latin typeface="Arial"/>
                <a:ea typeface="Calibri" panose="020F0502020204030204" pitchFamily="34" charset="0"/>
                <a:cs typeface="Arial"/>
              </a:rPr>
              <a:t>o’r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darparwyr</a:t>
            </a:r>
            <a:r>
              <a:rPr lang="en-GB" sz="1266">
                <a:solidFill>
                  <a:prstClr val="black"/>
                </a:solidFill>
                <a:latin typeface="Arial"/>
                <a:ea typeface="Calibri" panose="020F0502020204030204" pitchFamily="34" charset="0"/>
                <a:cs typeface="Arial"/>
              </a:rPr>
              <a:t> am y </a:t>
            </a:r>
            <a:r>
              <a:rPr lang="en-GB" sz="1266" err="1">
                <a:solidFill>
                  <a:prstClr val="black"/>
                </a:solidFill>
                <a:latin typeface="Arial"/>
                <a:ea typeface="Calibri" panose="020F0502020204030204" pitchFamily="34" charset="0"/>
                <a:cs typeface="Arial"/>
              </a:rPr>
              <a:t>baich</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gwaith</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amser</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ychwanegol</a:t>
            </a:r>
            <a:r>
              <a:rPr lang="en-GB" sz="1266">
                <a:solidFill>
                  <a:prstClr val="black"/>
                </a:solidFill>
                <a:latin typeface="Arial"/>
                <a:ea typeface="Calibri" panose="020F0502020204030204" pitchFamily="34" charset="0"/>
                <a:cs typeface="Arial"/>
              </a:rPr>
              <a:t> y gall </a:t>
            </a:r>
            <a:r>
              <a:rPr lang="en-GB" sz="1266" err="1">
                <a:solidFill>
                  <a:prstClr val="black"/>
                </a:solidFill>
                <a:latin typeface="Arial"/>
                <a:ea typeface="Calibri" panose="020F0502020204030204" pitchFamily="34" charset="0"/>
                <a:cs typeface="Arial"/>
              </a:rPr>
              <a:t>gymryd</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i</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weinyddu</a:t>
            </a:r>
            <a:r>
              <a:rPr lang="en-GB" sz="1266">
                <a:solidFill>
                  <a:prstClr val="black"/>
                </a:solidFill>
                <a:latin typeface="Arial"/>
                <a:ea typeface="Calibri" panose="020F0502020204030204" pitchFamily="34" charset="0"/>
                <a:cs typeface="Arial"/>
              </a:rPr>
              <a:t> ymarfer sy’n </a:t>
            </a:r>
            <a:r>
              <a:rPr lang="en-GB" sz="1266" err="1">
                <a:solidFill>
                  <a:prstClr val="black"/>
                </a:solidFill>
                <a:latin typeface="Arial"/>
                <a:ea typeface="Calibri" panose="020F0502020204030204" pitchFamily="34" charset="0"/>
                <a:cs typeface="Arial"/>
              </a:rPr>
              <a:t>canolbwyntio</a:t>
            </a:r>
            <a:r>
              <a:rPr lang="en-GB" sz="1266">
                <a:solidFill>
                  <a:prstClr val="black"/>
                </a:solidFill>
                <a:latin typeface="Arial"/>
                <a:ea typeface="Calibri" panose="020F0502020204030204" pitchFamily="34" charset="0"/>
                <a:cs typeface="Arial"/>
              </a:rPr>
              <a:t> </a:t>
            </a:r>
            <a:r>
              <a:rPr lang="en-GB" sz="1266" err="1">
                <a:solidFill>
                  <a:prstClr val="black"/>
                </a:solidFill>
                <a:latin typeface="Arial"/>
                <a:ea typeface="Calibri" panose="020F0502020204030204" pitchFamily="34" charset="0"/>
                <a:cs typeface="Arial"/>
              </a:rPr>
              <a:t>ar</a:t>
            </a:r>
            <a:r>
              <a:rPr lang="en-GB" sz="1266">
                <a:solidFill>
                  <a:prstClr val="black"/>
                </a:solidFill>
                <a:latin typeface="Arial"/>
                <a:ea typeface="Calibri" panose="020F0502020204030204" pitchFamily="34" charset="0"/>
                <a:cs typeface="Arial"/>
              </a:rPr>
              <a:t> yr </a:t>
            </a:r>
            <a:r>
              <a:rPr lang="en-GB" sz="1266" err="1">
                <a:solidFill>
                  <a:prstClr val="black"/>
                </a:solidFill>
                <a:latin typeface="Arial"/>
                <a:ea typeface="Calibri" panose="020F0502020204030204" pitchFamily="34" charset="0"/>
                <a:cs typeface="Arial"/>
              </a:rPr>
              <a:t>unigolyn</a:t>
            </a:r>
            <a:r>
              <a:rPr lang="en-GB" sz="1266">
                <a:solidFill>
                  <a:prstClr val="black"/>
                </a:solidFill>
                <a:latin typeface="Arial"/>
                <a:ea typeface="Calibri" panose="020F0502020204030204" pitchFamily="34" charset="0"/>
                <a:cs typeface="Arial"/>
              </a:rPr>
              <a:t>.</a:t>
            </a:r>
          </a:p>
        </p:txBody>
      </p:sp>
    </p:spTree>
    <p:extLst>
      <p:ext uri="{BB962C8B-B14F-4D97-AF65-F5344CB8AC3E}">
        <p14:creationId xmlns:p14="http://schemas.microsoft.com/office/powerpoint/2010/main" val="2933022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70758" y="6186946"/>
            <a:ext cx="72777" cy="238079"/>
          </a:xfrm>
          <a:prstGeom prst="rect">
            <a:avLst/>
          </a:prstGeom>
        </p:spPr>
        <p:txBody>
          <a:bodyPr vert="horz" wrap="square" lIns="0" tIns="0" rIns="0" bIns="0" rtlCol="0">
            <a:spAutoFit/>
          </a:bodyPr>
          <a:lstStyle/>
          <a:p>
            <a:pPr marL="8929" defTabSz="321457"/>
            <a:r>
              <a:rPr sz="1547">
                <a:solidFill>
                  <a:srgbClr val="2EAAE1"/>
                </a:solidFill>
                <a:latin typeface="Arial"/>
                <a:cs typeface="Arial"/>
              </a:rPr>
              <a:t> </a:t>
            </a:r>
            <a:endParaRPr sz="1547">
              <a:solidFill>
                <a:prstClr val="black"/>
              </a:solidFill>
              <a:latin typeface="Arial"/>
              <a:cs typeface="Arial"/>
            </a:endParaRPr>
          </a:p>
        </p:txBody>
      </p:sp>
      <p:sp>
        <p:nvSpPr>
          <p:cNvPr id="8" name="object 8"/>
          <p:cNvSpPr txBox="1"/>
          <p:nvPr/>
        </p:nvSpPr>
        <p:spPr>
          <a:xfrm>
            <a:off x="4651608" y="1857833"/>
            <a:ext cx="4175075" cy="778868"/>
          </a:xfrm>
          <a:prstGeom prst="rect">
            <a:avLst/>
          </a:prstGeom>
        </p:spPr>
        <p:txBody>
          <a:bodyPr vert="horz" wrap="square" lIns="0" tIns="0" rIns="0" bIns="0" rtlCol="0">
            <a:spAutoFit/>
          </a:bodyPr>
          <a:lstStyle/>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a:p>
            <a:pPr marL="241093" marR="3572" indent="-241093" defTabSz="321457">
              <a:buFont typeface="Arial" panose="020B0604020202020204" pitchFamily="34" charset="0"/>
              <a:buChar char="•"/>
              <a:tabLst>
                <a:tab pos="3857041" algn="l"/>
              </a:tabLst>
            </a:pPr>
            <a:endParaRPr lang="en-GB" sz="1687">
              <a:solidFill>
                <a:prstClr val="black">
                  <a:lumMod val="75000"/>
                  <a:lumOff val="25000"/>
                </a:prstClr>
              </a:solidFill>
              <a:latin typeface="Arial"/>
              <a:cs typeface="Arial"/>
            </a:endParaRPr>
          </a:p>
        </p:txBody>
      </p:sp>
      <p:sp>
        <p:nvSpPr>
          <p:cNvPr id="9" name="object 9"/>
          <p:cNvSpPr txBox="1"/>
          <p:nvPr/>
        </p:nvSpPr>
        <p:spPr>
          <a:xfrm>
            <a:off x="4651608" y="5951203"/>
            <a:ext cx="72777" cy="238079"/>
          </a:xfrm>
          <a:prstGeom prst="rect">
            <a:avLst/>
          </a:prstGeom>
        </p:spPr>
        <p:txBody>
          <a:bodyPr vert="horz" wrap="square" lIns="0" tIns="0" rIns="0" bIns="0" rtlCol="0">
            <a:spAutoFit/>
          </a:bodyPr>
          <a:lstStyle/>
          <a:p>
            <a:pPr marL="8929" defTabSz="321457"/>
            <a:r>
              <a:rPr sz="1547">
                <a:solidFill>
                  <a:srgbClr val="414042"/>
                </a:solidFill>
                <a:latin typeface="Arial"/>
                <a:cs typeface="Arial"/>
              </a:rPr>
              <a:t> </a:t>
            </a:r>
            <a:endParaRPr sz="1547">
              <a:solidFill>
                <a:prstClr val="black"/>
              </a:solidFill>
              <a:latin typeface="Arial"/>
              <a:cs typeface="Arial"/>
            </a:endParaRPr>
          </a:p>
        </p:txBody>
      </p:sp>
      <p:sp>
        <p:nvSpPr>
          <p:cNvPr id="10" name="object 2">
            <a:extLst>
              <a:ext uri="{FF2B5EF4-FFF2-40B4-BE49-F238E27FC236}">
                <a16:creationId xmlns:a16="http://schemas.microsoft.com/office/drawing/2014/main" id="{37D5AE87-399E-A0D4-FD48-178B1134C95E}"/>
              </a:ext>
            </a:extLst>
          </p:cNvPr>
          <p:cNvSpPr txBox="1">
            <a:spLocks/>
          </p:cNvSpPr>
          <p:nvPr/>
        </p:nvSpPr>
        <p:spPr>
          <a:xfrm>
            <a:off x="0" y="1206555"/>
            <a:ext cx="8402484" cy="346249"/>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321457" defTabSz="321457">
              <a:spcAft>
                <a:spcPts val="844"/>
              </a:spcAft>
            </a:pPr>
            <a:r>
              <a:rPr lang="en-US" sz="2250" b="1" err="1">
                <a:solidFill>
                  <a:srgbClr val="2A7AB0"/>
                </a:solidFill>
                <a:latin typeface="Arial" panose="020B0604020202020204" pitchFamily="34" charset="0"/>
                <a:ea typeface="Times New Roman" panose="02020603050405020304" pitchFamily="18" charset="0"/>
              </a:rPr>
              <a:t>Pontio</a:t>
            </a:r>
            <a:r>
              <a:rPr lang="en-US" sz="2250" b="1">
                <a:solidFill>
                  <a:srgbClr val="2A7AB0"/>
                </a:solidFill>
                <a:latin typeface="Arial" panose="020B0604020202020204" pitchFamily="34" charset="0"/>
                <a:ea typeface="Times New Roman" panose="02020603050405020304" pitchFamily="18" charset="0"/>
              </a:rPr>
              <a:t> o AAA i ADY / Transitioning from SEN to AL</a:t>
            </a:r>
            <a:endParaRPr lang="en-GB" sz="2250" b="1">
              <a:solidFill>
                <a:srgbClr val="FF0000"/>
              </a:solidFill>
              <a:latin typeface="Arial" panose="020B0604020202020204" pitchFamily="34" charset="0"/>
              <a:ea typeface="Times New Roman" panose="02020603050405020304" pitchFamily="18" charset="0"/>
            </a:endParaRPr>
          </a:p>
        </p:txBody>
      </p:sp>
      <p:sp>
        <p:nvSpPr>
          <p:cNvPr id="12" name="TextBox 11">
            <a:extLst>
              <a:ext uri="{FF2B5EF4-FFF2-40B4-BE49-F238E27FC236}">
                <a16:creationId xmlns:a16="http://schemas.microsoft.com/office/drawing/2014/main" id="{0705B405-B14D-62D9-2A96-F11FC98738F9}"/>
              </a:ext>
            </a:extLst>
          </p:cNvPr>
          <p:cNvSpPr txBox="1"/>
          <p:nvPr/>
        </p:nvSpPr>
        <p:spPr>
          <a:xfrm>
            <a:off x="4651608" y="1792368"/>
            <a:ext cx="4084926" cy="3403881"/>
          </a:xfrm>
          <a:prstGeom prst="rect">
            <a:avLst/>
          </a:prstGeom>
          <a:noFill/>
          <a:ln>
            <a:solidFill>
              <a:schemeClr val="accent1"/>
            </a:solidFill>
          </a:ln>
        </p:spPr>
        <p:txBody>
          <a:bodyPr wrap="square">
            <a:spAutoFit/>
          </a:bodyPr>
          <a:lstStyle/>
          <a:p>
            <a:pPr defTabSz="321457"/>
            <a:r>
              <a:rPr lang="en-GB" sz="1266" b="1">
                <a:solidFill>
                  <a:prstClr val="black"/>
                </a:solidFill>
                <a:latin typeface="Arial" panose="020B0604020202020204" pitchFamily="34" charset="0"/>
                <a:ea typeface="Calibri" panose="020F0502020204030204" pitchFamily="34" charset="0"/>
              </a:rPr>
              <a:t>Individual Development Plans [IDPs]</a:t>
            </a:r>
          </a:p>
          <a:p>
            <a:pPr defTabSz="321457"/>
            <a:endParaRPr lang="en-GB" sz="1266" b="1">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IDP champions and officers that support the development of IDPs have generally been used to good effect.  Schools that have been part of cluster working have appreciated the opportunity to work with colleagues from other schools.</a:t>
            </a:r>
          </a:p>
          <a:p>
            <a:pPr marL="200911" indent="-200911" defTabSz="321457">
              <a:buFont typeface="Arial" panose="020B0604020202020204" pitchFamily="34" charset="0"/>
              <a:buChar char="•"/>
            </a:pPr>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However, both schools and local authorities advised that there are significant pressures in meeting the statutory timescales for issuing IDPs.</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Many schools are clear that local authorities will maintain IDPs for children that are looked after and those that are dually registered.  However, beyond these groups there is a lack of clarity and transparency with clear inconsistencies in practice.</a:t>
            </a:r>
          </a:p>
        </p:txBody>
      </p:sp>
      <p:sp>
        <p:nvSpPr>
          <p:cNvPr id="2" name="TextBox 1">
            <a:extLst>
              <a:ext uri="{FF2B5EF4-FFF2-40B4-BE49-F238E27FC236}">
                <a16:creationId xmlns:a16="http://schemas.microsoft.com/office/drawing/2014/main" id="{D549AD4A-4F30-0437-F1C1-948FC0652269}"/>
              </a:ext>
            </a:extLst>
          </p:cNvPr>
          <p:cNvSpPr txBox="1"/>
          <p:nvPr/>
        </p:nvSpPr>
        <p:spPr>
          <a:xfrm>
            <a:off x="178482" y="1792368"/>
            <a:ext cx="4393518" cy="3403881"/>
          </a:xfrm>
          <a:prstGeom prst="rect">
            <a:avLst/>
          </a:prstGeom>
          <a:noFill/>
          <a:ln>
            <a:solidFill>
              <a:schemeClr val="accent1"/>
            </a:solidFill>
          </a:ln>
        </p:spPr>
        <p:txBody>
          <a:bodyPr wrap="square">
            <a:spAutoFit/>
          </a:bodyPr>
          <a:lstStyle/>
          <a:p>
            <a:pPr defTabSz="321457"/>
            <a:r>
              <a:rPr lang="en-GB" sz="1266" b="1" err="1">
                <a:solidFill>
                  <a:prstClr val="black"/>
                </a:solidFill>
                <a:latin typeface="Arial" panose="020B0604020202020204" pitchFamily="34" charset="0"/>
                <a:ea typeface="Calibri" panose="020F0502020204030204" pitchFamily="34" charset="0"/>
              </a:rPr>
              <a:t>Cynlluniau</a:t>
            </a:r>
            <a:r>
              <a:rPr lang="en-GB" sz="1266" b="1">
                <a:solidFill>
                  <a:prstClr val="black"/>
                </a:solidFill>
                <a:latin typeface="Arial" panose="020B0604020202020204" pitchFamily="34" charset="0"/>
                <a:ea typeface="Calibri" panose="020F0502020204030204" pitchFamily="34" charset="0"/>
              </a:rPr>
              <a:t> </a:t>
            </a:r>
            <a:r>
              <a:rPr lang="en-GB" sz="1266" b="1" err="1">
                <a:solidFill>
                  <a:prstClr val="black"/>
                </a:solidFill>
                <a:latin typeface="Arial" panose="020B0604020202020204" pitchFamily="34" charset="0"/>
                <a:ea typeface="Calibri" panose="020F0502020204030204" pitchFamily="34" charset="0"/>
              </a:rPr>
              <a:t>Datblygu</a:t>
            </a:r>
            <a:r>
              <a:rPr lang="en-GB" sz="1266" b="1">
                <a:solidFill>
                  <a:prstClr val="black"/>
                </a:solidFill>
                <a:latin typeface="Arial" panose="020B0604020202020204" pitchFamily="34" charset="0"/>
                <a:ea typeface="Calibri" panose="020F0502020204030204" pitchFamily="34" charset="0"/>
              </a:rPr>
              <a:t> </a:t>
            </a:r>
            <a:r>
              <a:rPr lang="en-GB" sz="1266" b="1" err="1">
                <a:solidFill>
                  <a:prstClr val="black"/>
                </a:solidFill>
                <a:latin typeface="Arial" panose="020B0604020202020204" pitchFamily="34" charset="0"/>
                <a:ea typeface="Calibri" panose="020F0502020204030204" pitchFamily="34" charset="0"/>
              </a:rPr>
              <a:t>Unigol</a:t>
            </a:r>
            <a:r>
              <a:rPr lang="en-GB" sz="1266" b="1">
                <a:solidFill>
                  <a:prstClr val="black"/>
                </a:solidFill>
                <a:latin typeface="Arial" panose="020B0604020202020204" pitchFamily="34" charset="0"/>
                <a:ea typeface="Calibri" panose="020F0502020204030204" pitchFamily="34" charset="0"/>
              </a:rPr>
              <a:t> [</a:t>
            </a:r>
            <a:r>
              <a:rPr lang="en-GB" sz="1266" b="1" err="1">
                <a:solidFill>
                  <a:prstClr val="black"/>
                </a:solidFill>
                <a:latin typeface="Arial" panose="020B0604020202020204" pitchFamily="34" charset="0"/>
                <a:ea typeface="Calibri" panose="020F0502020204030204" pitchFamily="34" charset="0"/>
              </a:rPr>
              <a:t>CDUau</a:t>
            </a:r>
            <a:r>
              <a:rPr lang="en-GB" sz="1266" b="1">
                <a:solidFill>
                  <a:prstClr val="black"/>
                </a:solidFill>
                <a:latin typeface="Arial" panose="020B0604020202020204" pitchFamily="34" charset="0"/>
                <a:ea typeface="Calibri" panose="020F0502020204030204" pitchFamily="34" charset="0"/>
              </a:rPr>
              <a:t>]</a:t>
            </a:r>
          </a:p>
          <a:p>
            <a:pPr defTabSz="321457"/>
            <a:endParaRPr lang="en-GB" sz="1266" b="1">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gyffredinol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mae</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hyrwyddwyr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CDUau</a:t>
            </a:r>
            <a:r>
              <a:rPr lang="en-GB" sz="1266">
                <a:solidFill>
                  <a:prstClr val="black"/>
                </a:solidFill>
                <a:latin typeface="Arial" panose="020B0604020202020204" pitchFamily="34" charset="0"/>
                <a:ea typeface="Calibri" panose="020F0502020204030204" pitchFamily="34" charset="0"/>
              </a:rPr>
              <a:t> a </a:t>
            </a:r>
            <a:r>
              <a:rPr lang="en-GB" sz="1266" err="1">
                <a:solidFill>
                  <a:prstClr val="black"/>
                </a:solidFill>
                <a:latin typeface="Arial" panose="020B0604020202020204" pitchFamily="34" charset="0"/>
                <a:ea typeface="Calibri" panose="020F0502020204030204" pitchFamily="34" charset="0"/>
              </a:rPr>
              <a:t>swyddogion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cefnogi</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datblygiad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CDUau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wedi</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cael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defnyddio’n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effeithiol</a:t>
            </a:r>
            <a:r>
              <a:rPr lang="en-GB" sz="1266">
                <a:solidFill>
                  <a:prstClr val="black"/>
                </a:solidFill>
                <a:latin typeface="Arial" panose="020B0604020202020204" pitchFamily="34" charset="0"/>
                <a:ea typeface="Calibri" panose="020F0502020204030204" pitchFamily="34" charset="0"/>
              </a:rPr>
              <a:t>. Mae </a:t>
            </a:r>
            <a:r>
              <a:rPr lang="en-GB" sz="1266" err="1">
                <a:solidFill>
                  <a:prstClr val="black"/>
                </a:solidFill>
                <a:latin typeface="Arial" panose="020B0604020202020204" pitchFamily="34" charset="0"/>
                <a:ea typeface="Calibri" panose="020F0502020204030204" pitchFamily="34" charset="0"/>
              </a:rPr>
              <a:t>ysgolion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wedi</a:t>
            </a:r>
            <a:r>
              <a:rPr lang="en-GB" sz="1266">
                <a:solidFill>
                  <a:prstClr val="black"/>
                </a:solidFill>
                <a:latin typeface="Arial" panose="020B0604020202020204" pitchFamily="34" charset="0"/>
                <a:ea typeface="Calibri" panose="020F0502020204030204" pitchFamily="34" charset="0"/>
              </a:rPr>
              <a:t> bod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rhan</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weithio</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mewn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clystyrau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wedi</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gwerthfawrogi’r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cyfle</a:t>
            </a:r>
            <a:r>
              <a:rPr lang="en-GB" sz="1266">
                <a:solidFill>
                  <a:prstClr val="black"/>
                </a:solidFill>
                <a:latin typeface="Arial" panose="020B0604020202020204" pitchFamily="34" charset="0"/>
                <a:ea typeface="Calibri" panose="020F0502020204030204" pitchFamily="34" charset="0"/>
              </a:rPr>
              <a:t> i </a:t>
            </a:r>
            <a:r>
              <a:rPr lang="en-GB" sz="1266" err="1">
                <a:solidFill>
                  <a:prstClr val="black"/>
                </a:solidFill>
                <a:latin typeface="Arial" panose="020B0604020202020204" pitchFamily="34" charset="0"/>
                <a:ea typeface="Calibri" panose="020F0502020204030204" pitchFamily="34" charset="0"/>
              </a:rPr>
              <a:t>weithio</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gyda</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chydweithwyr</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ysgolion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eraill</a:t>
            </a:r>
            <a:r>
              <a:rPr lang="en-GB" sz="1266">
                <a:solidFill>
                  <a:prstClr val="black"/>
                </a:solidFill>
                <a:latin typeface="Arial" panose="020B0604020202020204" pitchFamily="34" charset="0"/>
                <a:ea typeface="Calibri" panose="020F0502020204030204" pitchFamily="34" charset="0"/>
              </a:rPr>
              <a:t>.</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Fodd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bynnag</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dywedodd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ysgolion</a:t>
            </a:r>
            <a:r>
              <a:rPr lang="en-GB" sz="1266">
                <a:solidFill>
                  <a:prstClr val="black"/>
                </a:solidFill>
                <a:latin typeface="Arial" panose="020B0604020202020204" pitchFamily="34" charset="0"/>
                <a:ea typeface="Calibri" panose="020F0502020204030204" pitchFamily="34" charset="0"/>
              </a:rPr>
              <a:t> ac </a:t>
            </a:r>
            <a:r>
              <a:rPr lang="en-GB" sz="1266" err="1">
                <a:solidFill>
                  <a:prstClr val="black"/>
                </a:solidFill>
                <a:latin typeface="Arial" panose="020B0604020202020204" pitchFamily="34" charset="0"/>
                <a:ea typeface="Calibri" panose="020F0502020204030204" pitchFamily="34" charset="0"/>
              </a:rPr>
              <a:t>awdurdodau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lleol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fod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pwysau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sylweddol</a:t>
            </a:r>
            <a:r>
              <a:rPr lang="en-GB" sz="1266">
                <a:solidFill>
                  <a:prstClr val="black"/>
                </a:solidFill>
                <a:latin typeface="Arial" panose="020B0604020202020204" pitchFamily="34" charset="0"/>
                <a:ea typeface="Calibri" panose="020F0502020204030204" pitchFamily="34" charset="0"/>
              </a:rPr>
              <a:t> o ran </a:t>
            </a:r>
            <a:r>
              <a:rPr lang="en-GB" sz="1266" err="1">
                <a:solidFill>
                  <a:prstClr val="black"/>
                </a:solidFill>
                <a:latin typeface="Arial" panose="020B0604020202020204" pitchFamily="34" charset="0"/>
                <a:ea typeface="Calibri" panose="020F0502020204030204" pitchFamily="34" charset="0"/>
              </a:rPr>
              <a:t>bodloni’r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graddfeydd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amser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statudol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gyfer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cyflwyno</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CDUau</a:t>
            </a:r>
            <a:r>
              <a:rPr lang="en-GB" sz="1266">
                <a:solidFill>
                  <a:prstClr val="black"/>
                </a:solidFill>
                <a:latin typeface="Arial" panose="020B0604020202020204" pitchFamily="34" charset="0"/>
                <a:ea typeface="Calibri" panose="020F0502020204030204" pitchFamily="34" charset="0"/>
              </a:rPr>
              <a:t>.</a:t>
            </a:r>
          </a:p>
          <a:p>
            <a:pPr defTabSz="321457"/>
            <a:endParaRPr lang="en-GB" sz="1266">
              <a:solidFill>
                <a:prstClr val="black"/>
              </a:solidFill>
              <a:latin typeface="Arial" panose="020B0604020202020204" pitchFamily="34" charset="0"/>
              <a:ea typeface="Calibri" panose="020F0502020204030204" pitchFamily="34" charset="0"/>
            </a:endParaRPr>
          </a:p>
          <a:p>
            <a:pPr marL="200911" indent="-200911" defTabSz="321457">
              <a:buFont typeface="Arial" panose="020B0604020202020204" pitchFamily="34" charset="0"/>
              <a:buChar char="•"/>
            </a:pPr>
            <a:r>
              <a:rPr lang="en-GB" sz="1266">
                <a:solidFill>
                  <a:prstClr val="black"/>
                </a:solidFill>
                <a:latin typeface="Arial" panose="020B0604020202020204" pitchFamily="34" charset="0"/>
                <a:ea typeface="Calibri" panose="020F0502020204030204" pitchFamily="34" charset="0"/>
              </a:rPr>
              <a:t>Mae </a:t>
            </a:r>
            <a:r>
              <a:rPr lang="en-GB" sz="1266" err="1">
                <a:solidFill>
                  <a:prstClr val="black"/>
                </a:solidFill>
                <a:latin typeface="Arial" panose="020B0604020202020204" pitchFamily="34" charset="0"/>
                <a:ea typeface="Calibri" panose="020F0502020204030204" pitchFamily="34" charset="0"/>
              </a:rPr>
              <a:t>llawer</a:t>
            </a:r>
            <a:r>
              <a:rPr lang="en-GB" sz="1266">
                <a:solidFill>
                  <a:prstClr val="black"/>
                </a:solidFill>
                <a:latin typeface="Arial" panose="020B0604020202020204" pitchFamily="34" charset="0"/>
                <a:ea typeface="Calibri" panose="020F0502020204030204" pitchFamily="34" charset="0"/>
              </a:rPr>
              <a:t> o </a:t>
            </a:r>
            <a:r>
              <a:rPr lang="en-GB" sz="1266" err="1">
                <a:solidFill>
                  <a:prstClr val="black"/>
                </a:solidFill>
                <a:latin typeface="Arial" panose="020B0604020202020204" pitchFamily="34" charset="0"/>
                <a:ea typeface="Calibri" panose="020F0502020204030204" pitchFamily="34" charset="0"/>
              </a:rPr>
              <a:t>ysgolion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glir</a:t>
            </a:r>
            <a:r>
              <a:rPr lang="en-GB" sz="1266">
                <a:solidFill>
                  <a:prstClr val="black"/>
                </a:solidFill>
                <a:latin typeface="Arial" panose="020B0604020202020204" pitchFamily="34" charset="0"/>
                <a:ea typeface="Calibri" panose="020F0502020204030204" pitchFamily="34" charset="0"/>
              </a:rPr>
              <a:t> y </a:t>
            </a:r>
            <a:r>
              <a:rPr lang="en-GB" sz="1266" err="1">
                <a:solidFill>
                  <a:prstClr val="black"/>
                </a:solidFill>
                <a:latin typeface="Arial" panose="020B0604020202020204" pitchFamily="34" charset="0"/>
                <a:ea typeface="Calibri" panose="020F0502020204030204" pitchFamily="34" charset="0"/>
              </a:rPr>
              <a:t>bydd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awdurdodau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lleol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cynnal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CDUau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gyfer</a:t>
            </a:r>
            <a:r>
              <a:rPr lang="en-GB" sz="1266">
                <a:solidFill>
                  <a:prstClr val="black"/>
                </a:solidFill>
                <a:latin typeface="Arial" panose="020B0604020202020204" pitchFamily="34" charset="0"/>
                <a:ea typeface="Calibri" panose="020F0502020204030204" pitchFamily="34" charset="0"/>
              </a:rPr>
              <a:t> plant </a:t>
            </a:r>
            <a:r>
              <a:rPr lang="en-GB" sz="1266" err="1">
                <a:solidFill>
                  <a:prstClr val="black"/>
                </a:solidFill>
                <a:latin typeface="Arial" panose="020B0604020202020204" pitchFamily="34" charset="0"/>
                <a:ea typeface="Calibri" panose="020F0502020204030204" pitchFamily="34" charset="0"/>
              </a:rPr>
              <a:t>sy’n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derbyn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gofal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rhai</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sydd</a:t>
            </a:r>
            <a:r>
              <a:rPr lang="en-GB" sz="1266">
                <a:solidFill>
                  <a:prstClr val="black"/>
                </a:solidFill>
                <a:latin typeface="Arial" panose="020B0604020202020204" pitchFamily="34" charset="0"/>
                <a:ea typeface="Calibri" panose="020F0502020204030204" pitchFamily="34" charset="0"/>
              </a:rPr>
              <a:t> â </a:t>
            </a:r>
            <a:r>
              <a:rPr lang="en-GB" sz="1266" err="1">
                <a:solidFill>
                  <a:prstClr val="black"/>
                </a:solidFill>
                <a:latin typeface="Arial" panose="020B0604020202020204" pitchFamily="34" charset="0"/>
                <a:ea typeface="Calibri" panose="020F0502020204030204" pitchFamily="34" charset="0"/>
              </a:rPr>
              <a:t>chofrestriad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deuol</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Fodd</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bynnag</a:t>
            </a:r>
            <a:r>
              <a:rPr lang="en-GB" sz="1266">
                <a:solidFill>
                  <a:prstClr val="black"/>
                </a:solidFill>
                <a:latin typeface="Arial" panose="020B0604020202020204" pitchFamily="34" charset="0"/>
                <a:ea typeface="Calibri" panose="020F0502020204030204" pitchFamily="34" charset="0"/>
              </a:rPr>
              <a:t>, y </a:t>
            </a:r>
            <a:r>
              <a:rPr lang="en-GB" sz="1266" err="1">
                <a:solidFill>
                  <a:prstClr val="black"/>
                </a:solidFill>
                <a:latin typeface="Arial" panose="020B0604020202020204" pitchFamily="34" charset="0"/>
                <a:ea typeface="Calibri" panose="020F0502020204030204" pitchFamily="34" charset="0"/>
              </a:rPr>
              <a:t>tu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hwnt</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i’r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grwpiau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hyn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mae</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diffyg</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eglurder</a:t>
            </a:r>
            <a:r>
              <a:rPr lang="en-GB" sz="1266">
                <a:solidFill>
                  <a:prstClr val="black"/>
                </a:solidFill>
                <a:latin typeface="Arial" panose="020B0604020202020204" pitchFamily="34" charset="0"/>
                <a:ea typeface="Calibri" panose="020F0502020204030204" pitchFamily="34" charset="0"/>
              </a:rPr>
              <a:t> a </a:t>
            </a:r>
            <a:r>
              <a:rPr lang="en-GB" sz="1266" err="1">
                <a:solidFill>
                  <a:prstClr val="black"/>
                </a:solidFill>
                <a:latin typeface="Arial" panose="020B0604020202020204" pitchFamily="34" charset="0"/>
                <a:ea typeface="Calibri" panose="020F0502020204030204" pitchFamily="34" charset="0"/>
              </a:rPr>
              <a:t>thryloywder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gydag</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anghysondebau</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clir</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yn</a:t>
            </a:r>
            <a:r>
              <a:rPr lang="en-GB" sz="1266">
                <a:solidFill>
                  <a:prstClr val="black"/>
                </a:solidFill>
                <a:latin typeface="Arial" panose="020B0604020202020204" pitchFamily="34" charset="0"/>
                <a:ea typeface="Calibri" panose="020F0502020204030204" pitchFamily="34" charset="0"/>
              </a:rPr>
              <a:t> </a:t>
            </a:r>
            <a:r>
              <a:rPr lang="en-GB" sz="1266" err="1">
                <a:solidFill>
                  <a:prstClr val="black"/>
                </a:solidFill>
                <a:latin typeface="Arial" panose="020B0604020202020204" pitchFamily="34" charset="0"/>
                <a:ea typeface="Calibri" panose="020F0502020204030204" pitchFamily="34" charset="0"/>
              </a:rPr>
              <a:t>ymarferol</a:t>
            </a:r>
            <a:r>
              <a:rPr lang="en-GB" sz="1266">
                <a:solidFill>
                  <a:prstClr val="black"/>
                </a:solidFill>
                <a:latin typeface="Arial" panose="020B0604020202020204" pitchFamily="34" charset="0"/>
                <a:ea typeface="Calibri" panose="020F0502020204030204" pitchFamily="34" charset="0"/>
              </a:rPr>
              <a:t>.</a:t>
            </a:r>
          </a:p>
        </p:txBody>
      </p:sp>
    </p:spTree>
    <p:extLst>
      <p:ext uri="{BB962C8B-B14F-4D97-AF65-F5344CB8AC3E}">
        <p14:creationId xmlns:p14="http://schemas.microsoft.com/office/powerpoint/2010/main" val="103293814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6cfced3-2252-43f8-a5d2-c26605d67d19">
      <Value>81</Value>
    </TaxCatchAll>
    <Lead_x0020_Inspector xmlns="66cfced3-2252-43f8-a5d2-c26605d67d19">
      <UserInfo>
        <DisplayName>Huw Davies</DisplayName>
        <AccountId>43</AccountId>
        <AccountType/>
      </UserInfo>
    </Lead_x0020_Inspector>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66cfced3-2252-43f8-a5d2-c26605d67d19">25154</COBAS_x0020_Event_x0020_ID>
    <Calendar_x0020_Year xmlns="66cfced3-2252-43f8-a5d2-c26605d67d19" xsi:nil="true"/>
    <Title_x0020__x0028_Welsh_x0029_ xmlns="66cfced3-2252-43f8-a5d2-c26605d67d19" xsi:nil="true"/>
    <COBAS_x0020_Event_x0020_Short_x0020_Title xmlns="66cfced3-2252-43f8-a5d2-c26605d67d19" xsi:nil="true"/>
    <Retention_x0020_Year xmlns="66cfced3-2252-43f8-a5d2-c26605d67d19" xsi:nil="true"/>
    <Academic_x0020_Year xmlns="66cfced3-2252-43f8-a5d2-c26605d67d19" xsi:nil="true"/>
    <Year_x0020_of_x0020_Survey xmlns="66cfced3-2252-43f8-a5d2-c26605d67d19" xsi:nil="true"/>
    <COBAS_x0020_Event_x0020_Title xmlns="66cfced3-2252-43f8-a5d2-c26605d67d19" xsi:nil="true"/>
    <Financial_x0020_Year xmlns="66cfced3-2252-43f8-a5d2-c26605d67d1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hematic Survey Blank Document" ma:contentTypeID="0x01010069B7F28148DAC946992E412E0943283B101300856451013C348D43856C4B02EB2D3C5A" ma:contentTypeVersion="20" ma:contentTypeDescription="" ma:contentTypeScope="" ma:versionID="4b650a4f96393563cc42d29c86c48944">
  <xsd:schema xmlns:xsd="http://www.w3.org/2001/XMLSchema" xmlns:xs="http://www.w3.org/2001/XMLSchema" xmlns:p="http://schemas.microsoft.com/office/2006/metadata/properties" xmlns:ns2="66cfced3-2252-43f8-a5d2-c26605d67d19" xmlns:ns3="f8b5865e-ba55-45bb-9b8f-4608274c0455" targetNamespace="http://schemas.microsoft.com/office/2006/metadata/properties" ma:root="true" ma:fieldsID="e539a77f8abec95a6165d4671cf7afa2" ns2:_="" ns3:_="">
    <xsd:import namespace="66cfced3-2252-43f8-a5d2-c26605d67d19"/>
    <xsd:import namespace="f8b5865e-ba55-45bb-9b8f-4608274c0455"/>
    <xsd:element name="properties">
      <xsd:complexType>
        <xsd:sequence>
          <xsd:element name="documentManagement">
            <xsd:complexType>
              <xsd:all>
                <xsd:element ref="ns2:Title_x0020__x0028_Welsh_x0029_"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 minOccurs="0"/>
                <xsd:element ref="ns2:Academic_x0020_Year" minOccurs="0"/>
                <xsd:element ref="ns2:Financial_x0020_Year" minOccurs="0"/>
                <xsd:element ref="ns2:b6bad8d7342d4cc5ae5d0cd685ebd519" minOccurs="0"/>
                <xsd:element ref="ns2:TaxCatchAllLabel"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Event_x0020_ID" ma:index="4" nillable="true" ma:displayName="COBAS Event ID" ma:indexed="true" ma:internalName="COBAS_x0020_Event_x0020_ID" ma:readOnly="false">
      <xsd:simpleType>
        <xsd:restriction base="dms:Text">
          <xsd:maxLength value="255"/>
        </xsd:restriction>
      </xsd:simpleType>
    </xsd:element>
    <xsd:element name="COBAS_x0020_Event_x0020_Short_x0020_Title" ma:index="5" nillable="true" ma:displayName="COBAS Event Short Title" ma:internalName="COBAS_x0020_Event_x0020_Short_x0020_Title" ma:readOnly="false">
      <xsd:simpleType>
        <xsd:restriction base="dms:Text">
          <xsd:maxLength value="255"/>
        </xsd:restriction>
      </xsd:simpleType>
    </xsd:element>
    <xsd:element name="COBAS_x0020_Event_x0020_Title" ma:index="6" nillable="true" ma:displayName="COBAS Event Title" ma:internalName="COBAS_x0020_Event_x0020_Title" ma:readOnly="false">
      <xsd:simpleType>
        <xsd:restriction base="dms:Text">
          <xsd:maxLength value="255"/>
        </xsd:restriction>
      </xsd:simpleType>
    </xsd:element>
    <xsd:element name="Lead_x0020_Inspector" ma:index="7"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8"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9" nillable="true" ma:displayName="Retention Year" ma:format="DateOnly" ma:internalName="Retention_x0020_Year" ma:readOnly="false">
      <xsd:simpleType>
        <xsd:restriction base="dms:DateTime"/>
      </xsd:simpleType>
    </xsd:element>
    <xsd:element name="Year_x0020_of_x0020_Survey" ma:index="10" nillable="true" ma:displayName="Year of Survey" ma:internalName="Year_x0020_of_x0020_Survey" ma:readOnly="false">
      <xsd:simpleType>
        <xsd:restriction base="dms:Text">
          <xsd:maxLength value="255"/>
        </xsd:restriction>
      </xsd:simpleType>
    </xsd:element>
    <xsd:element name="TaxCatchAll" ma:index="11" nillable="true" ma:displayName="Taxonomy Catch All Column"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Academic_x0020_Year" ma:index="12"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13" nillable="true" ma:displayName="Financial Year" ma:list="{759f79c4-35ae-40ba-8949-752abbfd094f}" ma:internalName="Financial_x0020_Year" ma:readOnly="false" ma:showField="Title" ma:web="66cfced3-2252-43f8-a5d2-c26605d67d19">
      <xsd:simpleType>
        <xsd:restriction base="dms:Lookup"/>
      </xsd:simpleType>
    </xsd:element>
    <xsd:element name="b6bad8d7342d4cc5ae5d0cd685ebd519" ma:index="16"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Label" ma:index="19"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b5865e-ba55-45bb-9b8f-4608274c0455"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ServiceAutoTags" ma:index="28" nillable="true" ma:displayName="Tags" ma:internalName="MediaServiceAutoTags" ma:readOnly="true">
      <xsd:simpleType>
        <xsd:restriction base="dms:Text"/>
      </xsd:simpleType>
    </xsd:element>
    <xsd:element name="MediaServiceOCR" ma:index="29" nillable="true" ma:displayName="Extracted Text"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DateTaken" ma:index="33" nillable="true" ma:displayName="MediaServiceDateTaken" ma:hidden="true" ma:indexed="true" ma:internalName="MediaServiceDateTaken" ma:readOnly="true">
      <xsd:simpleType>
        <xsd:restriction base="dms:Text"/>
      </xsd:simpleType>
    </xsd:element>
    <xsd:element name="MediaLengthInSeconds" ma:index="3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5BCD23E1-A95E-40CA-B09B-721DC8C32E34}">
  <ds:schemaRefs>
    <ds:schemaRef ds:uri="http://schemas.microsoft.com/office/2006/metadata/properties"/>
    <ds:schemaRef ds:uri="http://schemas.microsoft.com/office/infopath/2007/PartnerControls"/>
    <ds:schemaRef ds:uri="66cfced3-2252-43f8-a5d2-c26605d67d19"/>
  </ds:schemaRefs>
</ds:datastoreItem>
</file>

<file path=customXml/itemProps2.xml><?xml version="1.0" encoding="utf-8"?>
<ds:datastoreItem xmlns:ds="http://schemas.openxmlformats.org/officeDocument/2006/customXml" ds:itemID="{43F682BA-11B8-4F35-94DA-EE5B6311C6CA}">
  <ds:schemaRefs>
    <ds:schemaRef ds:uri="http://schemas.microsoft.com/sharepoint/v3/contenttype/forms"/>
  </ds:schemaRefs>
</ds:datastoreItem>
</file>

<file path=customXml/itemProps3.xml><?xml version="1.0" encoding="utf-8"?>
<ds:datastoreItem xmlns:ds="http://schemas.openxmlformats.org/officeDocument/2006/customXml" ds:itemID="{2EFCDAF2-A7DD-4F2E-909D-8C4EDF249F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f8b5865e-ba55-45bb-9b8f-4608274c0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C7A7647-FBE5-44F2-BEC0-AB0EC7E13A9B}">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121</TotalTime>
  <Words>5218</Words>
  <Application>Microsoft Office PowerPoint</Application>
  <PresentationFormat>On-screen Show (4:3)</PresentationFormat>
  <Paragraphs>426</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1_Office Theme</vt:lpstr>
      <vt:lpstr>PowerPoint Presentation</vt:lpstr>
      <vt:lpstr>Cyd-destun / Context</vt:lpstr>
      <vt:lpstr>PowerPoint Presentation</vt:lpstr>
      <vt:lpstr>Prif ganfyddiadau - Ysgolion</vt:lpstr>
      <vt:lpstr>Anghenion dysgu ychwanegol (ADY) a darpariaeth ddysgu ychwanegol (DDdY) / Additional learning needs (ALN) and additional learning provision (ALP)</vt:lpstr>
      <vt:lpstr>Anghenion dysgu ychwanegol (ADY) a darpariaeth ddysgu ychwanegol (DDdY) / Additional learning needs (ALN) and additional learning provision (ALP)</vt:lpstr>
      <vt:lpstr>PowerPoint Presentation</vt:lpstr>
      <vt:lpstr>PowerPoint Presentation</vt:lpstr>
      <vt:lpstr>PowerPoint Presentation</vt:lpstr>
      <vt:lpstr>Dysgu a Datblygiau Proffesiynnol / Professional Learning and Development</vt:lpstr>
      <vt:lpstr>Effective Practice / Arfer Effeithiol</vt:lpstr>
      <vt:lpstr>Negeseuon allweddol i awdurdodau addysg / Key messages for local authorities</vt:lpstr>
      <vt:lpstr>Negeseuon allweddol i awdurdodau addysg / Key messages for local authorities</vt:lpstr>
      <vt:lpstr>Negeseuon allweddol i awdurdodau addysg / Key messages for local authorities</vt:lpstr>
      <vt:lpstr>Negeseuon allweddol i awdurdodau addysg / Key messages for local authorities</vt:lpstr>
      <vt:lpstr>Argymhellion</vt:lpstr>
      <vt:lpstr>Argymhellion</vt:lpstr>
      <vt:lpstr>Argymhellion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Halifax</dc:creator>
  <cp:lastModifiedBy>Sarah Lloyd-Davies</cp:lastModifiedBy>
  <cp:revision>4</cp:revision>
  <dcterms:created xsi:type="dcterms:W3CDTF">2023-12-12T10:15:43Z</dcterms:created>
  <dcterms:modified xsi:type="dcterms:W3CDTF">2023-12-13T08:45:45Z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0x01010069B7F28148DAC946992E412E0943283B101300856451013C348D43856C4B02EB2D3C5A</vt:lpwstr>
  </property>
  <property fmtid="{D5CDD505-2E9C-101B-9397-08002B2CF9AE}" pid="3" name="Estyn Language">
    <vt:lpwstr>81;#English|777de1d1-cd30-4966-a2e3-f61db4c431e8</vt:lpwstr>
  </property>
</Properties>
</file>