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handoutMasterIdLst>
    <p:handoutMasterId r:id="rId21"/>
  </p:handoutMasterIdLst>
  <p:sldIdLst>
    <p:sldId id="256" r:id="rId5"/>
    <p:sldId id="257" r:id="rId6"/>
    <p:sldId id="258" r:id="rId7"/>
    <p:sldId id="261" r:id="rId8"/>
    <p:sldId id="262" r:id="rId9"/>
    <p:sldId id="259" r:id="rId10"/>
    <p:sldId id="270" r:id="rId11"/>
    <p:sldId id="271" r:id="rId12"/>
    <p:sldId id="272" r:id="rId13"/>
    <p:sldId id="260" r:id="rId14"/>
    <p:sldId id="276" r:id="rId15"/>
    <p:sldId id="273" r:id="rId16"/>
    <p:sldId id="277" r:id="rId17"/>
    <p:sldId id="278" r:id="rId18"/>
    <p:sldId id="279" r:id="rId19"/>
    <p:sldId id="274" r:id="rId20"/>
  </p:sldIdLst>
  <p:sldSz cx="13004800" cy="9753600"/>
  <p:notesSz cx="13004800" cy="97536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712">
          <p15:clr>
            <a:srgbClr val="A4A3A4"/>
          </p15:clr>
        </p15:guide>
        <p15:guide id="2" pos="336">
          <p15:clr>
            <a:srgbClr val="A4A3A4"/>
          </p15:clr>
        </p15:guide>
      </p15:sldGuideLst>
    </p:ext>
    <p:ext uri="{2D200454-40CA-4A62-9FC3-DE9A4176ACB9}">
      <p15:notesGuideLst xmlns:p15="http://schemas.microsoft.com/office/powerpoint/2012/main">
        <p15:guide id="1" orient="horz" pos="3072">
          <p15:clr>
            <a:srgbClr val="A4A3A4"/>
          </p15:clr>
        </p15:guide>
        <p15:guide id="2" pos="409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A7AB0"/>
    <a:srgbClr val="27AAE0"/>
    <a:srgbClr val="E94141"/>
    <a:srgbClr val="E62626"/>
    <a:srgbClr val="F6F5EE"/>
    <a:srgbClr val="E6413E"/>
    <a:srgbClr val="F1F2F2"/>
    <a:srgbClr val="A2C83A"/>
    <a:srgbClr val="414042"/>
    <a:srgbClr val="EE6C6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8" d="100"/>
          <a:sy n="58" d="100"/>
        </p:scale>
        <p:origin x="1502" y="72"/>
      </p:cViewPr>
      <p:guideLst>
        <p:guide orient="horz" pos="5712"/>
        <p:guide pos="336"/>
      </p:guideLst>
    </p:cSldViewPr>
  </p:slideViewPr>
  <p:notesTextViewPr>
    <p:cViewPr>
      <p:scale>
        <a:sx n="3" d="2"/>
        <a:sy n="3" d="2"/>
      </p:scale>
      <p:origin x="0" y="0"/>
    </p:cViewPr>
  </p:notesTextViewPr>
  <p:notesViewPr>
    <p:cSldViewPr snapToGrid="0">
      <p:cViewPr varScale="1">
        <p:scale>
          <a:sx n="50" d="100"/>
          <a:sy n="50" d="100"/>
        </p:scale>
        <p:origin x="-1411" y="-72"/>
      </p:cViewPr>
      <p:guideLst>
        <p:guide orient="horz" pos="3072"/>
        <p:guide pos="409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5635625" cy="48736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7366000" y="0"/>
            <a:ext cx="5635625" cy="487363"/>
          </a:xfrm>
          <a:prstGeom prst="rect">
            <a:avLst/>
          </a:prstGeom>
        </p:spPr>
        <p:txBody>
          <a:bodyPr vert="horz" lIns="91440" tIns="45720" rIns="91440" bIns="45720" rtlCol="0"/>
          <a:lstStyle>
            <a:lvl1pPr algn="r">
              <a:defRPr sz="1200"/>
            </a:lvl1pPr>
          </a:lstStyle>
          <a:p>
            <a:fld id="{D3BA68DE-3BE2-4835-8826-891237B8176D}" type="datetimeFigureOut">
              <a:rPr lang="en-GB" smtClean="0"/>
              <a:t>19/09/2023</a:t>
            </a:fld>
            <a:endParaRPr lang="en-GB"/>
          </a:p>
        </p:txBody>
      </p:sp>
      <p:sp>
        <p:nvSpPr>
          <p:cNvPr id="4" name="Footer Placeholder 3"/>
          <p:cNvSpPr>
            <a:spLocks noGrp="1"/>
          </p:cNvSpPr>
          <p:nvPr>
            <p:ph type="ftr" sz="quarter" idx="2"/>
          </p:nvPr>
        </p:nvSpPr>
        <p:spPr>
          <a:xfrm>
            <a:off x="0" y="9264650"/>
            <a:ext cx="5635625" cy="487363"/>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7366000" y="9264650"/>
            <a:ext cx="5635625" cy="487363"/>
          </a:xfrm>
          <a:prstGeom prst="rect">
            <a:avLst/>
          </a:prstGeom>
        </p:spPr>
        <p:txBody>
          <a:bodyPr vert="horz" lIns="91440" tIns="45720" rIns="91440" bIns="45720" rtlCol="0" anchor="b"/>
          <a:lstStyle>
            <a:lvl1pPr algn="r">
              <a:defRPr sz="1200"/>
            </a:lvl1pPr>
          </a:lstStyle>
          <a:p>
            <a:fld id="{FE0471B6-559A-4253-B89F-F506DC6AB7A7}" type="slidenum">
              <a:rPr lang="en-GB" smtClean="0"/>
              <a:t>‹#›</a:t>
            </a:fld>
            <a:endParaRPr lang="en-GB"/>
          </a:p>
        </p:txBody>
      </p:sp>
    </p:spTree>
    <p:extLst>
      <p:ext uri="{BB962C8B-B14F-4D97-AF65-F5344CB8AC3E}">
        <p14:creationId xmlns:p14="http://schemas.microsoft.com/office/powerpoint/2010/main" val="25826977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75360" y="3023616"/>
            <a:ext cx="11054080" cy="538609"/>
          </a:xfrm>
          <a:prstGeom prst="rect">
            <a:avLst/>
          </a:prstGeom>
        </p:spPr>
        <p:txBody>
          <a:bodyPr wrap="square" lIns="0" tIns="0" rIns="0" bIns="0">
            <a:spAutoFit/>
          </a:bodyPr>
          <a:lstStyle>
            <a:lvl1pPr>
              <a:defRPr>
                <a:solidFill>
                  <a:srgbClr val="E94141"/>
                </a:solidFill>
              </a:defRPr>
            </a:lvl1pPr>
          </a:lstStyle>
          <a:p>
            <a:r>
              <a:rPr lang="en-US"/>
              <a:t>Click to edit Master title style</a:t>
            </a:r>
            <a:endParaRPr dirty="0"/>
          </a:p>
        </p:txBody>
      </p:sp>
      <p:sp>
        <p:nvSpPr>
          <p:cNvPr id="3" name="Holder 3"/>
          <p:cNvSpPr>
            <a:spLocks noGrp="1"/>
          </p:cNvSpPr>
          <p:nvPr>
            <p:ph type="subTitle" idx="4"/>
          </p:nvPr>
        </p:nvSpPr>
        <p:spPr>
          <a:xfrm>
            <a:off x="1950720" y="5462016"/>
            <a:ext cx="9103360" cy="2438400"/>
          </a:xfrm>
          <a:prstGeom prst="rect">
            <a:avLst/>
          </a:prstGeom>
        </p:spPr>
        <p:txBody>
          <a:bodyPr wrap="square" lIns="0" tIns="0" rIns="0" bIns="0">
            <a:spAutoFit/>
          </a:bodyPr>
          <a:lstStyle>
            <a:lvl1pPr>
              <a:defRPr/>
            </a:lvl1pPr>
          </a:lstStyle>
          <a:p>
            <a:r>
              <a:rPr lang="en-US"/>
              <a:t>Click to edit Master subtitle style</a:t>
            </a:r>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9/19/2023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500" b="1" i="0">
                <a:solidFill>
                  <a:srgbClr val="E94141"/>
                </a:solidFill>
                <a:latin typeface="Arial"/>
                <a:cs typeface="Arial"/>
              </a:defRPr>
            </a:lvl1pPr>
          </a:lstStyle>
          <a:p>
            <a:r>
              <a:rPr lang="en-US"/>
              <a:t>Click to edit Master title style</a:t>
            </a:r>
            <a:endParaRPr dirty="0"/>
          </a:p>
        </p:txBody>
      </p:sp>
      <p:sp>
        <p:nvSpPr>
          <p:cNvPr id="3" name="Holder 3"/>
          <p:cNvSpPr>
            <a:spLocks noGrp="1"/>
          </p:cNvSpPr>
          <p:nvPr>
            <p:ph type="body" idx="1"/>
          </p:nvPr>
        </p:nvSpPr>
        <p:spPr/>
        <p:txBody>
          <a:bodyPr lIns="0" tIns="0" rIns="0" bIns="0"/>
          <a:lstStyle>
            <a:lvl1pPr>
              <a:defRPr/>
            </a:lvl1pPr>
          </a:lstStyle>
          <a:p>
            <a:pPr lvl="0"/>
            <a:r>
              <a:rPr lang="en-US"/>
              <a:t>Edit Master text styles</a:t>
            </a: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9/19/2023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500" b="1" i="0">
                <a:solidFill>
                  <a:srgbClr val="E94141"/>
                </a:solidFill>
                <a:latin typeface="Arial"/>
                <a:cs typeface="Arial"/>
              </a:defRPr>
            </a:lvl1pPr>
          </a:lstStyle>
          <a:p>
            <a:r>
              <a:rPr lang="en-US"/>
              <a:t>Click to edit Master title style</a:t>
            </a:r>
            <a:endParaRPr dirty="0"/>
          </a:p>
        </p:txBody>
      </p:sp>
      <p:sp>
        <p:nvSpPr>
          <p:cNvPr id="3" name="Holder 3"/>
          <p:cNvSpPr>
            <a:spLocks noGrp="1"/>
          </p:cNvSpPr>
          <p:nvPr>
            <p:ph sz="half" idx="2"/>
          </p:nvPr>
        </p:nvSpPr>
        <p:spPr>
          <a:xfrm>
            <a:off x="527300" y="2642252"/>
            <a:ext cx="5728335" cy="338554"/>
          </a:xfrm>
          <a:prstGeom prst="rect">
            <a:avLst/>
          </a:prstGeom>
        </p:spPr>
        <p:txBody>
          <a:bodyPr wrap="square" lIns="0" tIns="0" rIns="0" bIns="0">
            <a:spAutoFit/>
          </a:bodyPr>
          <a:lstStyle>
            <a:lvl1pPr>
              <a:defRPr sz="2200" b="0" i="0">
                <a:solidFill>
                  <a:srgbClr val="E94141"/>
                </a:solidFill>
                <a:latin typeface="Arial"/>
                <a:cs typeface="Arial"/>
              </a:defRPr>
            </a:lvl1pPr>
          </a:lstStyle>
          <a:p>
            <a:pPr lvl="0"/>
            <a:r>
              <a:rPr lang="en-US"/>
              <a:t>Edit Master text styles</a:t>
            </a:r>
          </a:p>
        </p:txBody>
      </p:sp>
      <p:sp>
        <p:nvSpPr>
          <p:cNvPr id="4" name="Holder 4"/>
          <p:cNvSpPr>
            <a:spLocks noGrp="1"/>
          </p:cNvSpPr>
          <p:nvPr>
            <p:ph sz="half" idx="3"/>
          </p:nvPr>
        </p:nvSpPr>
        <p:spPr>
          <a:xfrm>
            <a:off x="6615620" y="2642252"/>
            <a:ext cx="5782945" cy="6339840"/>
          </a:xfrm>
          <a:prstGeom prst="rect">
            <a:avLst/>
          </a:prstGeom>
        </p:spPr>
        <p:txBody>
          <a:bodyPr wrap="square" lIns="0" tIns="0" rIns="0" bIns="0">
            <a:spAutoFit/>
          </a:bodyPr>
          <a:lstStyle>
            <a:lvl1pPr>
              <a:defRPr sz="2200" b="0" i="0">
                <a:solidFill>
                  <a:srgbClr val="414042"/>
                </a:solidFill>
                <a:latin typeface="Arial"/>
                <a:cs typeface="Arial"/>
              </a:defRPr>
            </a:lvl1pPr>
          </a:lstStyle>
          <a:p>
            <a:pPr lvl="0"/>
            <a:r>
              <a:rPr lang="en-US"/>
              <a:t>Edit Master text styles</a:t>
            </a: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9/19/2023</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9/19/2023</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bk object 16"/>
          <p:cNvSpPr/>
          <p:nvPr userDrawn="1"/>
        </p:nvSpPr>
        <p:spPr>
          <a:xfrm>
            <a:off x="0" y="1320612"/>
            <a:ext cx="13004800" cy="8432987"/>
          </a:xfrm>
          <a:custGeom>
            <a:avLst/>
            <a:gdLst/>
            <a:ahLst/>
            <a:cxnLst/>
            <a:rect l="l" t="t" r="r" b="b"/>
            <a:pathLst>
              <a:path w="13004800" h="8424545">
                <a:moveTo>
                  <a:pt x="0" y="8424125"/>
                </a:moveTo>
                <a:lnTo>
                  <a:pt x="13004647" y="8424125"/>
                </a:lnTo>
                <a:lnTo>
                  <a:pt x="13004647" y="0"/>
                </a:lnTo>
                <a:lnTo>
                  <a:pt x="0" y="0"/>
                </a:lnTo>
                <a:lnTo>
                  <a:pt x="0" y="8424125"/>
                </a:lnTo>
                <a:close/>
              </a:path>
            </a:pathLst>
          </a:custGeom>
          <a:solidFill>
            <a:schemeClr val="bg1"/>
          </a:solidFill>
        </p:spPr>
        <p:txBody>
          <a:bodyPr wrap="square" lIns="0" tIns="0" rIns="0" bIns="0" rtlCol="0"/>
          <a:lstStyle/>
          <a:p>
            <a:endParaRPr/>
          </a:p>
        </p:txBody>
      </p:sp>
      <p:sp>
        <p:nvSpPr>
          <p:cNvPr id="2" name="Holder 2"/>
          <p:cNvSpPr>
            <a:spLocks noGrp="1"/>
          </p:cNvSpPr>
          <p:nvPr>
            <p:ph type="title"/>
          </p:nvPr>
        </p:nvSpPr>
        <p:spPr>
          <a:xfrm>
            <a:off x="527300" y="1715989"/>
            <a:ext cx="11950199" cy="538609"/>
          </a:xfrm>
          <a:prstGeom prst="rect">
            <a:avLst/>
          </a:prstGeom>
        </p:spPr>
        <p:txBody>
          <a:bodyPr wrap="square" lIns="0" tIns="0" rIns="0" bIns="0">
            <a:spAutoFit/>
          </a:bodyPr>
          <a:lstStyle>
            <a:lvl1pPr>
              <a:defRPr sz="3500" b="1" i="0">
                <a:solidFill>
                  <a:srgbClr val="2EAAE1"/>
                </a:solidFill>
                <a:latin typeface="Arial"/>
                <a:cs typeface="Arial"/>
              </a:defRPr>
            </a:lvl1pPr>
          </a:lstStyle>
          <a:p>
            <a:endParaRPr dirty="0"/>
          </a:p>
        </p:txBody>
      </p:sp>
      <p:sp>
        <p:nvSpPr>
          <p:cNvPr id="3" name="Holder 3"/>
          <p:cNvSpPr>
            <a:spLocks noGrp="1"/>
          </p:cNvSpPr>
          <p:nvPr>
            <p:ph type="body" idx="1"/>
          </p:nvPr>
        </p:nvSpPr>
        <p:spPr>
          <a:xfrm>
            <a:off x="650240" y="2243328"/>
            <a:ext cx="5344160" cy="6437376"/>
          </a:xfrm>
          <a:prstGeom prst="rect">
            <a:avLst/>
          </a:prstGeom>
        </p:spPr>
        <p:txBody>
          <a:bodyPr wrap="square" lIns="0" tIns="0" rIns="0" bIns="0">
            <a:spAutoFit/>
          </a:bodyPr>
          <a:lstStyle>
            <a:lvl1pPr>
              <a:defRPr/>
            </a:lvl1pPr>
          </a:lstStyle>
          <a:p>
            <a:endParaRPr dirty="0"/>
          </a:p>
        </p:txBody>
      </p:sp>
      <p:sp>
        <p:nvSpPr>
          <p:cNvPr id="4" name="Holder 4"/>
          <p:cNvSpPr>
            <a:spLocks noGrp="1"/>
          </p:cNvSpPr>
          <p:nvPr>
            <p:ph type="ftr" sz="quarter" idx="5"/>
          </p:nvPr>
        </p:nvSpPr>
        <p:spPr>
          <a:xfrm>
            <a:off x="4421632" y="9070848"/>
            <a:ext cx="4161536" cy="487680"/>
          </a:xfrm>
          <a:prstGeom prst="rect">
            <a:avLst/>
          </a:prstGeom>
        </p:spPr>
        <p:txBody>
          <a:bodyPr wrap="square" lIns="0" tIns="0" rIns="0" bIns="0">
            <a:spAutoFit/>
          </a:bodyPr>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a:xfrm>
            <a:off x="650240" y="9070848"/>
            <a:ext cx="2991104" cy="48768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9/19/2023</a:t>
            </a:fld>
            <a:endParaRPr lang="en-US"/>
          </a:p>
        </p:txBody>
      </p:sp>
      <p:sp>
        <p:nvSpPr>
          <p:cNvPr id="6" name="Holder 6"/>
          <p:cNvSpPr>
            <a:spLocks noGrp="1"/>
          </p:cNvSpPr>
          <p:nvPr>
            <p:ph type="sldNum" sz="quarter" idx="7"/>
          </p:nvPr>
        </p:nvSpPr>
        <p:spPr>
          <a:xfrm>
            <a:off x="9363456" y="9070848"/>
            <a:ext cx="2991104" cy="48768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cxnSp>
        <p:nvCxnSpPr>
          <p:cNvPr id="10" name="Straight Connector 9"/>
          <p:cNvCxnSpPr/>
          <p:nvPr userDrawn="1"/>
        </p:nvCxnSpPr>
        <p:spPr>
          <a:xfrm>
            <a:off x="5439" y="1277064"/>
            <a:ext cx="13004800" cy="0"/>
          </a:xfrm>
          <a:prstGeom prst="line">
            <a:avLst/>
          </a:prstGeom>
          <a:ln w="28575">
            <a:solidFill>
              <a:srgbClr val="2A7AB0"/>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pic>
        <p:nvPicPr>
          <p:cNvPr id="7" name="Picture 6"/>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437705" y="225541"/>
            <a:ext cx="2884615" cy="900000"/>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5" r:id="rId4"/>
  </p:sldLayoutIdLst>
  <p:txStyles>
    <p:titleStyle>
      <a:lvl1pPr eaLnBrk="1" hangingPunct="1">
        <a:defRPr>
          <a:solidFill>
            <a:srgbClr val="E94141"/>
          </a:solidFill>
          <a:latin typeface="+mj-lt"/>
          <a:ea typeface="+mj-ea"/>
          <a:cs typeface="+mj-cs"/>
        </a:defRPr>
      </a:lvl1pPr>
    </p:titleStyle>
    <p:body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bodyStyle>
    <p:other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hyperlink" Target="mailto:alan.tootill@estyn.llyw.cymru" TargetMode="External"/><Relationship Id="rId2" Type="http://schemas.openxmlformats.org/officeDocument/2006/relationships/hyperlink" Target="mailto:alan.tootill@estyn.gov.wales"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8621" y="-442583"/>
            <a:ext cx="14030539" cy="13913033"/>
          </a:xfrm>
          <a:prstGeom prst="rect">
            <a:avLst/>
          </a:prstGeom>
        </p:spPr>
      </p:pic>
      <p:sp>
        <p:nvSpPr>
          <p:cNvPr id="2" name="object 2"/>
          <p:cNvSpPr txBox="1"/>
          <p:nvPr/>
        </p:nvSpPr>
        <p:spPr>
          <a:xfrm>
            <a:off x="386786" y="1769152"/>
            <a:ext cx="11619393" cy="7146059"/>
          </a:xfrm>
          <a:prstGeom prst="rect">
            <a:avLst/>
          </a:prstGeom>
        </p:spPr>
        <p:txBody>
          <a:bodyPr vert="horz" wrap="square" lIns="0" tIns="0" rIns="0" bIns="0" rtlCol="0">
            <a:spAutoFit/>
          </a:bodyPr>
          <a:lstStyle/>
          <a:p>
            <a:pPr marL="12700" marR="5080">
              <a:lnSpc>
                <a:spcPts val="2870"/>
              </a:lnSpc>
            </a:pPr>
            <a:r>
              <a:rPr lang="en-GB" sz="4500" b="1" spc="5" dirty="0">
                <a:solidFill>
                  <a:schemeClr val="bg1"/>
                </a:solidFill>
                <a:latin typeface="Arial"/>
                <a:cs typeface="Arial"/>
              </a:rPr>
              <a:t>Title Welsh point 45</a:t>
            </a:r>
          </a:p>
          <a:p>
            <a:pPr>
              <a:lnSpc>
                <a:spcPct val="100000"/>
              </a:lnSpc>
              <a:spcBef>
                <a:spcPts val="19"/>
              </a:spcBef>
              <a:spcAft>
                <a:spcPts val="600"/>
              </a:spcAft>
            </a:pPr>
            <a:endParaRPr lang="cy-GB" sz="4500" b="1" spc="-5" dirty="0">
              <a:solidFill>
                <a:schemeClr val="tx1">
                  <a:lumMod val="75000"/>
                  <a:lumOff val="25000"/>
                </a:schemeClr>
              </a:solidFill>
              <a:latin typeface="Arial"/>
              <a:cs typeface="Arial"/>
            </a:endParaRPr>
          </a:p>
          <a:p>
            <a:pPr marL="12700" marR="2997200">
              <a:lnSpc>
                <a:spcPts val="3190"/>
              </a:lnSpc>
            </a:pPr>
            <a:r>
              <a:rPr lang="cy-GB" sz="4500" b="1" spc="-5" dirty="0">
                <a:solidFill>
                  <a:schemeClr val="tx1">
                    <a:lumMod val="75000"/>
                    <a:lumOff val="25000"/>
                  </a:schemeClr>
                </a:solidFill>
                <a:latin typeface="Arial"/>
                <a:cs typeface="Arial"/>
              </a:rPr>
              <a:t>Datblygu medrau darllen</a:t>
            </a:r>
          </a:p>
          <a:p>
            <a:pPr marL="12700" marR="2997200">
              <a:lnSpc>
                <a:spcPts val="3190"/>
              </a:lnSpc>
            </a:pPr>
            <a:endParaRPr lang="cy-GB" sz="4500" b="1" spc="-5" dirty="0">
              <a:solidFill>
                <a:schemeClr val="tx1">
                  <a:lumMod val="75000"/>
                  <a:lumOff val="25000"/>
                </a:schemeClr>
              </a:solidFill>
              <a:latin typeface="Arial"/>
              <a:cs typeface="Arial"/>
            </a:endParaRPr>
          </a:p>
          <a:p>
            <a:pPr marL="12700" marR="2997200">
              <a:lnSpc>
                <a:spcPts val="3190"/>
              </a:lnSpc>
            </a:pPr>
            <a:r>
              <a:rPr lang="cy-GB" sz="4500" b="1" spc="-5" dirty="0">
                <a:solidFill>
                  <a:schemeClr val="tx1">
                    <a:lumMod val="75000"/>
                    <a:lumOff val="25000"/>
                  </a:schemeClr>
                </a:solidFill>
                <a:latin typeface="Arial"/>
                <a:cs typeface="Arial"/>
              </a:rPr>
              <a:t>Saesneg disgyblion o 10-14 </a:t>
            </a:r>
          </a:p>
          <a:p>
            <a:pPr marL="12700" marR="2997200">
              <a:lnSpc>
                <a:spcPts val="3190"/>
              </a:lnSpc>
            </a:pPr>
            <a:endParaRPr lang="cy-GB" sz="4500" b="1" spc="-5" dirty="0">
              <a:solidFill>
                <a:schemeClr val="tx1">
                  <a:lumMod val="75000"/>
                  <a:lumOff val="25000"/>
                </a:schemeClr>
              </a:solidFill>
              <a:latin typeface="Arial"/>
              <a:cs typeface="Arial"/>
            </a:endParaRPr>
          </a:p>
          <a:p>
            <a:pPr marL="12700" marR="2997200">
              <a:lnSpc>
                <a:spcPts val="3190"/>
              </a:lnSpc>
            </a:pPr>
            <a:r>
              <a:rPr lang="cy-GB" sz="4500" b="1" spc="-5" dirty="0">
                <a:solidFill>
                  <a:schemeClr val="tx1">
                    <a:lumMod val="75000"/>
                    <a:lumOff val="25000"/>
                  </a:schemeClr>
                </a:solidFill>
                <a:latin typeface="Arial"/>
                <a:cs typeface="Arial"/>
              </a:rPr>
              <a:t>mlwydd oed</a:t>
            </a:r>
          </a:p>
          <a:p>
            <a:pPr>
              <a:lnSpc>
                <a:spcPct val="100000"/>
              </a:lnSpc>
              <a:spcBef>
                <a:spcPts val="19"/>
              </a:spcBef>
              <a:spcAft>
                <a:spcPts val="600"/>
              </a:spcAft>
            </a:pPr>
            <a:br>
              <a:rPr lang="en-GB" sz="4500" b="1" spc="-5" dirty="0">
                <a:solidFill>
                  <a:schemeClr val="tx1">
                    <a:lumMod val="85000"/>
                    <a:lumOff val="15000"/>
                  </a:schemeClr>
                </a:solidFill>
                <a:latin typeface="Arial"/>
                <a:cs typeface="Arial"/>
              </a:rPr>
            </a:br>
            <a:endParaRPr sz="4500" b="1" spc="-5" dirty="0">
              <a:solidFill>
                <a:schemeClr val="tx1">
                  <a:lumMod val="75000"/>
                  <a:lumOff val="25000"/>
                </a:schemeClr>
              </a:solidFill>
              <a:latin typeface="Arial"/>
              <a:cs typeface="Arial"/>
            </a:endParaRPr>
          </a:p>
          <a:p>
            <a:pPr marL="12700" marR="2997200">
              <a:lnSpc>
                <a:spcPts val="3190"/>
              </a:lnSpc>
            </a:pPr>
            <a:r>
              <a:rPr lang="en-GB" sz="4500" b="1" spc="-5" dirty="0">
                <a:solidFill>
                  <a:schemeClr val="tx1">
                    <a:lumMod val="75000"/>
                    <a:lumOff val="25000"/>
                  </a:schemeClr>
                </a:solidFill>
                <a:latin typeface="Arial"/>
                <a:cs typeface="Arial"/>
              </a:rPr>
              <a:t>Developing pupils’ English</a:t>
            </a:r>
          </a:p>
          <a:p>
            <a:pPr marL="12700" marR="2997200">
              <a:lnSpc>
                <a:spcPts val="3190"/>
              </a:lnSpc>
            </a:pPr>
            <a:endParaRPr lang="en-GB" sz="4500" b="1" spc="-5" dirty="0">
              <a:solidFill>
                <a:schemeClr val="tx1">
                  <a:lumMod val="75000"/>
                  <a:lumOff val="25000"/>
                </a:schemeClr>
              </a:solidFill>
              <a:latin typeface="Arial"/>
              <a:cs typeface="Arial"/>
            </a:endParaRPr>
          </a:p>
          <a:p>
            <a:pPr marL="12700" marR="2997200">
              <a:lnSpc>
                <a:spcPts val="3190"/>
              </a:lnSpc>
            </a:pPr>
            <a:r>
              <a:rPr lang="en-GB" sz="4500" b="1" spc="-5" dirty="0">
                <a:solidFill>
                  <a:schemeClr val="tx1">
                    <a:lumMod val="75000"/>
                    <a:lumOff val="25000"/>
                  </a:schemeClr>
                </a:solidFill>
                <a:latin typeface="Arial"/>
                <a:cs typeface="Arial"/>
              </a:rPr>
              <a:t>reading skills from 10-14 years </a:t>
            </a:r>
          </a:p>
          <a:p>
            <a:pPr marL="12700" marR="2997200">
              <a:lnSpc>
                <a:spcPts val="3190"/>
              </a:lnSpc>
            </a:pPr>
            <a:endParaRPr lang="en-GB" sz="4500" b="1" spc="-5" dirty="0">
              <a:solidFill>
                <a:schemeClr val="tx1">
                  <a:lumMod val="75000"/>
                  <a:lumOff val="25000"/>
                </a:schemeClr>
              </a:solidFill>
              <a:latin typeface="Arial"/>
              <a:cs typeface="Arial"/>
            </a:endParaRPr>
          </a:p>
          <a:p>
            <a:pPr marL="12700" marR="2997200">
              <a:lnSpc>
                <a:spcPts val="3190"/>
              </a:lnSpc>
            </a:pPr>
            <a:r>
              <a:rPr lang="en-GB" sz="4500" b="1" spc="-5" dirty="0">
                <a:solidFill>
                  <a:schemeClr val="tx1">
                    <a:lumMod val="75000"/>
                    <a:lumOff val="25000"/>
                  </a:schemeClr>
                </a:solidFill>
                <a:latin typeface="Arial"/>
                <a:cs typeface="Arial"/>
              </a:rPr>
              <a:t>of age</a:t>
            </a:r>
          </a:p>
          <a:p>
            <a:pPr marL="12700" marR="2997200">
              <a:lnSpc>
                <a:spcPts val="3190"/>
              </a:lnSpc>
            </a:pPr>
            <a:endParaRPr sz="4500" b="1" spc="-5" dirty="0">
              <a:solidFill>
                <a:schemeClr val="tx1">
                  <a:lumMod val="75000"/>
                  <a:lumOff val="25000"/>
                </a:schemeClr>
              </a:solidFill>
              <a:latin typeface="Arial"/>
              <a:cs typeface="Arial"/>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2286" y="202507"/>
            <a:ext cx="4246154" cy="13248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Arfer</a:t>
            </a:r>
            <a:r>
              <a:rPr lang="en-GB" sz="4500" spc="-10" dirty="0">
                <a:solidFill>
                  <a:schemeClr val="tx1">
                    <a:lumMod val="95000"/>
                    <a:lumOff val="5000"/>
                  </a:schemeClr>
                </a:solidFill>
              </a:rPr>
              <a:t> </a:t>
            </a:r>
            <a:r>
              <a:rPr lang="en-GB" sz="4500" spc="-10" dirty="0" err="1">
                <a:solidFill>
                  <a:schemeClr val="tx1">
                    <a:lumMod val="95000"/>
                    <a:lumOff val="5000"/>
                  </a:schemeClr>
                </a:solidFill>
              </a:rPr>
              <a:t>orau</a:t>
            </a:r>
            <a:endParaRPr sz="4500" spc="-10" dirty="0">
              <a:solidFill>
                <a:schemeClr val="tx1">
                  <a:lumMod val="95000"/>
                  <a:lumOff val="5000"/>
                </a:schemeClr>
              </a:solidFill>
            </a:endParaRPr>
          </a:p>
        </p:txBody>
      </p:sp>
      <p:sp>
        <p:nvSpPr>
          <p:cNvPr id="3" name="object 3"/>
          <p:cNvSpPr txBox="1"/>
          <p:nvPr/>
        </p:nvSpPr>
        <p:spPr>
          <a:xfrm>
            <a:off x="527300" y="2642252"/>
            <a:ext cx="5899785" cy="7940635"/>
          </a:xfrm>
          <a:prstGeom prst="rect">
            <a:avLst/>
          </a:prstGeom>
        </p:spPr>
        <p:txBody>
          <a:bodyPr vert="horz" wrap="square" lIns="0" tIns="0" rIns="0" bIns="0" rtlCol="0">
            <a:spAutoFit/>
          </a:bodyPr>
          <a:lstStyle/>
          <a:p>
            <a:pPr marR="5080">
              <a:tabLst>
                <a:tab pos="5485765" algn="l"/>
              </a:tabLst>
            </a:pPr>
            <a:r>
              <a:rPr lang="cy-GB" dirty="0">
                <a:latin typeface="Arial"/>
                <a:cs typeface="Arial"/>
              </a:rPr>
              <a:t>Mae’r adroddiad yn cynnwys wyth astudiaeth achos o bum ysgol.</a:t>
            </a:r>
          </a:p>
          <a:p>
            <a:pPr marR="5080">
              <a:tabLst>
                <a:tab pos="5485765" algn="l"/>
              </a:tabLst>
            </a:pPr>
            <a:r>
              <a:rPr lang="cy-GB" dirty="0">
                <a:latin typeface="Arial"/>
                <a:cs typeface="Arial"/>
              </a:rPr>
              <a:t>Mae Ysgol Gynradd Parc Cyfarthfa yn ysgol gynradd fawr ym Merthyr Tudful.</a:t>
            </a:r>
          </a:p>
          <a:p>
            <a:pPr marL="285750" marR="5080" indent="-285750">
              <a:buFont typeface="Arial" panose="020B0604020202020204" pitchFamily="34" charset="0"/>
              <a:buChar char="•"/>
              <a:tabLst>
                <a:tab pos="5485765" algn="l"/>
              </a:tabLst>
            </a:pPr>
            <a:r>
              <a:rPr lang="cy-GB" sz="1800" dirty="0">
                <a:effectLst/>
                <a:latin typeface="Arial" panose="020B0604020202020204" pitchFamily="34" charset="0"/>
                <a:ea typeface="Times New Roman" panose="02020603050405020304" pitchFamily="18" charset="0"/>
              </a:rPr>
              <a:t>Wedi ymchwilio i, ac arsylwi, dulliau darllen mewn ysgolion eraill</a:t>
            </a:r>
            <a:endParaRPr lang="cy-GB" dirty="0">
              <a:latin typeface="Arial"/>
              <a:cs typeface="Arial"/>
            </a:endParaRPr>
          </a:p>
          <a:p>
            <a:pPr marL="285750" marR="5080" indent="-285750">
              <a:buFont typeface="Arial" panose="020B0604020202020204" pitchFamily="34" charset="0"/>
              <a:buChar char="•"/>
              <a:tabLst>
                <a:tab pos="5485765" algn="l"/>
              </a:tabLst>
            </a:pPr>
            <a:r>
              <a:rPr lang="cy-GB" dirty="0">
                <a:latin typeface="Arial"/>
                <a:cs typeface="Arial"/>
              </a:rPr>
              <a:t>Symudodd oddi wrth ddarllen unigol i d</a:t>
            </a:r>
            <a:r>
              <a:rPr lang="cy-GB" sz="1800" dirty="0">
                <a:effectLst/>
                <a:latin typeface="Arial" panose="020B0604020202020204" pitchFamily="34" charset="0"/>
                <a:ea typeface="Times New Roman" panose="02020603050405020304" pitchFamily="18" charset="0"/>
              </a:rPr>
              <a:t>darllen dan arweiniad mewn grŵp</a:t>
            </a:r>
            <a:endParaRPr lang="cy-GB" dirty="0">
              <a:latin typeface="Arial"/>
              <a:cs typeface="Arial"/>
            </a:endParaRPr>
          </a:p>
          <a:p>
            <a:pPr marL="285750" marR="5080" indent="-285750">
              <a:buFont typeface="Arial" panose="020B0604020202020204" pitchFamily="34" charset="0"/>
              <a:buChar char="•"/>
              <a:tabLst>
                <a:tab pos="5485765" algn="l"/>
              </a:tabLst>
            </a:pPr>
            <a:r>
              <a:rPr lang="cy-GB" dirty="0">
                <a:latin typeface="Arial"/>
                <a:cs typeface="Arial"/>
              </a:rPr>
              <a:t>Yn </a:t>
            </a:r>
            <a:r>
              <a:rPr lang="cy-GB" sz="1800" dirty="0">
                <a:effectLst/>
                <a:latin typeface="Arial" panose="020B0604020202020204" pitchFamily="34" charset="0"/>
                <a:ea typeface="Times New Roman" panose="02020603050405020304" pitchFamily="18" charset="0"/>
              </a:rPr>
              <a:t>hyrwyddo </a:t>
            </a:r>
            <a:r>
              <a:rPr lang="cy-GB" sz="1800" dirty="0" err="1">
                <a:effectLst/>
                <a:latin typeface="Arial" panose="020B0604020202020204" pitchFamily="34" charset="0"/>
                <a:ea typeface="Times New Roman" panose="02020603050405020304" pitchFamily="18" charset="0"/>
              </a:rPr>
              <a:t>metawybyddiaeth</a:t>
            </a:r>
            <a:r>
              <a:rPr lang="cy-GB" sz="1800" dirty="0">
                <a:effectLst/>
                <a:latin typeface="Arial" panose="020B0604020202020204" pitchFamily="34" charset="0"/>
                <a:ea typeface="Times New Roman" panose="02020603050405020304" pitchFamily="18" charset="0"/>
              </a:rPr>
              <a:t> ac amgyffrediad </a:t>
            </a:r>
            <a:endParaRPr lang="cy-GB" dirty="0">
              <a:latin typeface="Arial"/>
              <a:cs typeface="Arial"/>
            </a:endParaRPr>
          </a:p>
          <a:p>
            <a:pPr marL="285750" marR="5080" indent="-285750">
              <a:buFont typeface="Arial" panose="020B0604020202020204" pitchFamily="34" charset="0"/>
              <a:buChar char="•"/>
              <a:tabLst>
                <a:tab pos="5485765" algn="l"/>
              </a:tabLst>
            </a:pPr>
            <a:r>
              <a:rPr lang="cy-GB" dirty="0">
                <a:latin typeface="Arial"/>
                <a:cs typeface="Arial"/>
              </a:rPr>
              <a:t>Mae disgyblion yn procio, yn rhagfynegi, yn cwestiynu, yn creu cysylltiadau, yn crynhoi ac yn cyfathrebu</a:t>
            </a:r>
          </a:p>
          <a:p>
            <a:pPr marL="285750" marR="5080" indent="-285750">
              <a:buFont typeface="Arial" panose="020B0604020202020204" pitchFamily="34" charset="0"/>
              <a:buChar char="•"/>
              <a:tabLst>
                <a:tab pos="5485765" algn="l"/>
              </a:tabLst>
            </a:pPr>
            <a:r>
              <a:rPr lang="cy-GB" dirty="0">
                <a:latin typeface="Arial"/>
                <a:cs typeface="Arial"/>
              </a:rPr>
              <a:t>Caiff darllen ei addysgu bob dydd</a:t>
            </a:r>
          </a:p>
          <a:p>
            <a:pPr marL="285750" marR="5080" indent="-285750">
              <a:buFont typeface="Arial" panose="020B0604020202020204" pitchFamily="34" charset="0"/>
              <a:buChar char="•"/>
              <a:tabLst>
                <a:tab pos="5485765" algn="l"/>
              </a:tabLst>
            </a:pPr>
            <a:r>
              <a:rPr lang="cy-GB" dirty="0">
                <a:latin typeface="Arial"/>
                <a:cs typeface="Arial"/>
              </a:rPr>
              <a:t>Mae strategaethau’n cynnwys darllen gydag athrawon a staff cymorth; </a:t>
            </a:r>
            <a:r>
              <a:rPr lang="cy-GB" sz="1800" dirty="0">
                <a:effectLst/>
                <a:latin typeface="Arial" panose="020B0604020202020204" pitchFamily="34" charset="0"/>
                <a:ea typeface="Times New Roman" panose="02020603050405020304" pitchFamily="18" charset="0"/>
              </a:rPr>
              <a:t>darllen ar-lein gyda chwestiynau i brofi amgyffrediad; darllen testunau gwahaniaethol, strwythuredig gyda thasgau ffocws allweddol; darllen ymlaen llaw a darllen dwyochrog</a:t>
            </a:r>
            <a:r>
              <a:rPr lang="cy-GB" dirty="0">
                <a:effectLst/>
                <a:latin typeface="Arial" panose="020B0604020202020204" pitchFamily="34" charset="0"/>
                <a:ea typeface="Times New Roman" panose="02020603050405020304" pitchFamily="18" charset="0"/>
              </a:rPr>
              <a:t> </a:t>
            </a:r>
          </a:p>
          <a:p>
            <a:pPr marL="285750" marR="5080" indent="-285750">
              <a:buFont typeface="Arial" panose="020B0604020202020204" pitchFamily="34" charset="0"/>
              <a:buChar char="•"/>
              <a:tabLst>
                <a:tab pos="5485765" algn="l"/>
              </a:tabLst>
            </a:pPr>
            <a:r>
              <a:rPr lang="cy-GB" dirty="0">
                <a:latin typeface="Arial" panose="020B0604020202020204" pitchFamily="34" charset="0"/>
                <a:ea typeface="Times New Roman" panose="02020603050405020304" pitchFamily="18" charset="0"/>
              </a:rPr>
              <a:t>Effaith hyn yw safonau gwell mewn darllen </a:t>
            </a:r>
            <a:r>
              <a:rPr lang="cy-GB" sz="1800" dirty="0">
                <a:effectLst/>
                <a:latin typeface="Arial" panose="020B0604020202020204" pitchFamily="34" charset="0"/>
                <a:ea typeface="Times New Roman" panose="02020603050405020304" pitchFamily="18" charset="0"/>
              </a:rPr>
              <a:t>oherwydd bod gan ddisgyblion amgyffrediad gwell o’r hyn sydd wedi cael ei ddarllen trwy eu trafodaethau grŵp a chwestiynu ynglŷn â’r testunau</a:t>
            </a:r>
            <a:endParaRPr lang="cy-GB" dirty="0">
              <a:latin typeface="Arial" panose="020B0604020202020204" pitchFamily="34" charset="0"/>
              <a:ea typeface="Times New Roman" panose="02020603050405020304" pitchFamily="18" charset="0"/>
            </a:endParaRPr>
          </a:p>
          <a:p>
            <a:pPr marL="285750" marR="5080" indent="-285750">
              <a:buFont typeface="Arial" panose="020B0604020202020204" pitchFamily="34" charset="0"/>
              <a:buChar char="•"/>
              <a:tabLst>
                <a:tab pos="5485765" algn="l"/>
              </a:tabLst>
            </a:pPr>
            <a:r>
              <a:rPr lang="cy-GB" dirty="0">
                <a:latin typeface="Arial" panose="020B0604020202020204" pitchFamily="34" charset="0"/>
                <a:ea typeface="Times New Roman" panose="02020603050405020304" pitchFamily="18" charset="0"/>
              </a:rPr>
              <a:t>M</a:t>
            </a:r>
            <a:r>
              <a:rPr lang="cy-GB" sz="1800" dirty="0">
                <a:effectLst/>
                <a:latin typeface="Arial" panose="020B0604020202020204" pitchFamily="34" charset="0"/>
                <a:ea typeface="Times New Roman" panose="02020603050405020304" pitchFamily="18" charset="0"/>
              </a:rPr>
              <a:t>ae disgyblion yn fwy annibynnol o ran arwain eu dysgu eu hunain, yn cynorthwyo eu cyfoedion i feddwl yn ddyfnach, ac maent yn datblygu mwy o gariad at ddarllen er pleser</a:t>
            </a: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Best practice</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5816977"/>
          </a:xfrm>
          <a:prstGeom prst="rect">
            <a:avLst/>
          </a:prstGeom>
        </p:spPr>
        <p:txBody>
          <a:bodyPr vert="horz" wrap="square" lIns="0" tIns="0" rIns="0" bIns="0" rtlCol="0">
            <a:spAutoFit/>
          </a:bodyPr>
          <a:lstStyle/>
          <a:p>
            <a:pPr marR="5080">
              <a:tabLst>
                <a:tab pos="5485765" algn="l"/>
              </a:tabLst>
            </a:pPr>
            <a:r>
              <a:rPr lang="en-GB" dirty="0">
                <a:latin typeface="Arial"/>
                <a:cs typeface="Arial"/>
              </a:rPr>
              <a:t>The report includes eight case studies from five schools.</a:t>
            </a:r>
          </a:p>
          <a:p>
            <a:pPr marR="5080">
              <a:tabLst>
                <a:tab pos="5485765" algn="l"/>
              </a:tabLst>
            </a:pPr>
            <a:r>
              <a:rPr lang="en-GB" dirty="0" err="1">
                <a:latin typeface="Arial"/>
                <a:cs typeface="Arial"/>
              </a:rPr>
              <a:t>Cyfarthfa</a:t>
            </a:r>
            <a:r>
              <a:rPr lang="en-GB" dirty="0">
                <a:latin typeface="Arial"/>
                <a:cs typeface="Arial"/>
              </a:rPr>
              <a:t> Park Primary School is a large primary school in Merthyr Tydfil.</a:t>
            </a:r>
          </a:p>
          <a:p>
            <a:pPr marL="285750" marR="5080" indent="-285750">
              <a:buFont typeface="Arial" panose="020B0604020202020204" pitchFamily="34" charset="0"/>
              <a:buChar char="•"/>
              <a:tabLst>
                <a:tab pos="5485765" algn="l"/>
              </a:tabLst>
            </a:pPr>
            <a:r>
              <a:rPr lang="en-GB" dirty="0">
                <a:latin typeface="Arial"/>
                <a:cs typeface="Arial"/>
              </a:rPr>
              <a:t>Researched and observed reading in other schools</a:t>
            </a:r>
          </a:p>
          <a:p>
            <a:pPr marL="285750" marR="5080" indent="-285750">
              <a:buFont typeface="Arial" panose="020B0604020202020204" pitchFamily="34" charset="0"/>
              <a:buChar char="•"/>
              <a:tabLst>
                <a:tab pos="5485765" algn="l"/>
              </a:tabLst>
            </a:pPr>
            <a:r>
              <a:rPr lang="en-GB" dirty="0">
                <a:latin typeface="Arial"/>
                <a:cs typeface="Arial"/>
              </a:rPr>
              <a:t>Moved from individual reading to guided group reading</a:t>
            </a:r>
          </a:p>
          <a:p>
            <a:pPr marL="285750" marR="5080" indent="-285750">
              <a:buFont typeface="Arial" panose="020B0604020202020204" pitchFamily="34" charset="0"/>
              <a:buChar char="•"/>
              <a:tabLst>
                <a:tab pos="5485765" algn="l"/>
              </a:tabLst>
            </a:pPr>
            <a:r>
              <a:rPr lang="en-GB" dirty="0">
                <a:latin typeface="Arial"/>
                <a:cs typeface="Arial"/>
              </a:rPr>
              <a:t>Promote metacognition and comprehension</a:t>
            </a:r>
          </a:p>
          <a:p>
            <a:pPr marL="285750" marR="5080" indent="-285750">
              <a:buFont typeface="Arial" panose="020B0604020202020204" pitchFamily="34" charset="0"/>
              <a:buChar char="•"/>
              <a:tabLst>
                <a:tab pos="5485765" algn="l"/>
              </a:tabLst>
            </a:pPr>
            <a:r>
              <a:rPr lang="en-GB" dirty="0">
                <a:latin typeface="Arial"/>
                <a:cs typeface="Arial"/>
              </a:rPr>
              <a:t>Pupils probe, predict, question, make connections, summarise and communicate</a:t>
            </a:r>
          </a:p>
          <a:p>
            <a:pPr marL="285750" marR="5080" indent="-285750">
              <a:buFont typeface="Arial" panose="020B0604020202020204" pitchFamily="34" charset="0"/>
              <a:buChar char="•"/>
              <a:tabLst>
                <a:tab pos="5485765" algn="l"/>
              </a:tabLst>
            </a:pPr>
            <a:r>
              <a:rPr lang="en-GB" dirty="0">
                <a:latin typeface="Arial"/>
                <a:cs typeface="Arial"/>
              </a:rPr>
              <a:t>Reading is taught every day</a:t>
            </a:r>
          </a:p>
          <a:p>
            <a:pPr marL="285750" marR="5080" indent="-285750">
              <a:buFont typeface="Arial" panose="020B0604020202020204" pitchFamily="34" charset="0"/>
              <a:buChar char="•"/>
              <a:tabLst>
                <a:tab pos="5485765" algn="l"/>
              </a:tabLst>
            </a:pPr>
            <a:r>
              <a:rPr lang="en-GB" dirty="0">
                <a:latin typeface="Arial"/>
                <a:cs typeface="Arial"/>
              </a:rPr>
              <a:t>Strategies include reading with teachers and support staff; </a:t>
            </a:r>
            <a:r>
              <a:rPr lang="en-GB" dirty="0">
                <a:effectLst/>
                <a:latin typeface="Arial" panose="020B0604020202020204" pitchFamily="34" charset="0"/>
                <a:ea typeface="Times New Roman" panose="02020603050405020304" pitchFamily="18" charset="0"/>
              </a:rPr>
              <a:t>online reading with questions to test comprehension; differentiated, structured reading of texts with key focus tasks; pre-reading and reciprocal reading </a:t>
            </a:r>
          </a:p>
          <a:p>
            <a:pPr marL="285750" marR="5080" indent="-285750">
              <a:buFont typeface="Arial" panose="020B0604020202020204" pitchFamily="34" charset="0"/>
              <a:buChar char="•"/>
              <a:tabLst>
                <a:tab pos="5485765" algn="l"/>
              </a:tabLst>
            </a:pPr>
            <a:r>
              <a:rPr lang="en-GB" dirty="0">
                <a:latin typeface="Arial" panose="020B0604020202020204" pitchFamily="34" charset="0"/>
                <a:ea typeface="Times New Roman" panose="02020603050405020304" pitchFamily="18" charset="0"/>
              </a:rPr>
              <a:t>I</a:t>
            </a:r>
            <a:r>
              <a:rPr lang="en-GB" dirty="0">
                <a:effectLst/>
                <a:latin typeface="Arial" panose="020B0604020202020204" pitchFamily="34" charset="0"/>
                <a:ea typeface="Times New Roman" panose="02020603050405020304" pitchFamily="18" charset="0"/>
              </a:rPr>
              <a:t>mpact is improved standards in reading because pupils have a greater comprehension of what has been read through their group discussions and questioning around the texts </a:t>
            </a:r>
            <a:endParaRPr lang="en-GB" dirty="0">
              <a:latin typeface="Arial" panose="020B0604020202020204" pitchFamily="34" charset="0"/>
              <a:ea typeface="Times New Roman" panose="02020603050405020304" pitchFamily="18" charset="0"/>
            </a:endParaRPr>
          </a:p>
          <a:p>
            <a:pPr marL="285750" marR="5080" indent="-285750">
              <a:buFont typeface="Arial" panose="020B0604020202020204" pitchFamily="34" charset="0"/>
              <a:buChar char="•"/>
              <a:tabLst>
                <a:tab pos="5485765" algn="l"/>
              </a:tabLst>
            </a:pPr>
            <a:r>
              <a:rPr lang="en-GB" dirty="0">
                <a:latin typeface="Arial" panose="020B0604020202020204" pitchFamily="34" charset="0"/>
                <a:ea typeface="Times New Roman" panose="02020603050405020304" pitchFamily="18" charset="0"/>
              </a:rPr>
              <a:t>P</a:t>
            </a:r>
            <a:r>
              <a:rPr lang="en-GB" dirty="0">
                <a:effectLst/>
                <a:latin typeface="Arial" panose="020B0604020202020204" pitchFamily="34" charset="0"/>
                <a:ea typeface="Times New Roman" panose="02020603050405020304" pitchFamily="18" charset="0"/>
              </a:rPr>
              <a:t>upils are more independent in leading their own learning, support their peers to think more deeply, and are developing a greater love of reading for pleasure</a:t>
            </a:r>
            <a:r>
              <a:rPr lang="en-GB" dirty="0">
                <a:solidFill>
                  <a:srgbClr val="000000"/>
                </a:solidFill>
                <a:effectLst/>
                <a:latin typeface="Arial" panose="020B0604020202020204" pitchFamily="34" charset="0"/>
                <a:ea typeface="Times New Roman" panose="02020603050405020304" pitchFamily="18" charset="0"/>
              </a:rPr>
              <a:t> </a:t>
            </a:r>
            <a:endParaRPr lang="en-GB" dirty="0">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5689423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Arfer</a:t>
            </a:r>
            <a:r>
              <a:rPr lang="en-GB" sz="4500" spc="-10" dirty="0">
                <a:solidFill>
                  <a:schemeClr val="tx1">
                    <a:lumMod val="95000"/>
                    <a:lumOff val="5000"/>
                  </a:schemeClr>
                </a:solidFill>
              </a:rPr>
              <a:t> </a:t>
            </a:r>
            <a:r>
              <a:rPr lang="en-GB" sz="4500" spc="-10" dirty="0" err="1">
                <a:solidFill>
                  <a:schemeClr val="tx1">
                    <a:lumMod val="95000"/>
                    <a:lumOff val="5000"/>
                  </a:schemeClr>
                </a:solidFill>
              </a:rPr>
              <a:t>orau</a:t>
            </a:r>
            <a:endParaRPr sz="4500" spc="-10" dirty="0">
              <a:solidFill>
                <a:schemeClr val="tx1">
                  <a:lumMod val="95000"/>
                  <a:lumOff val="5000"/>
                </a:schemeClr>
              </a:solidFill>
            </a:endParaRPr>
          </a:p>
        </p:txBody>
      </p:sp>
      <p:sp>
        <p:nvSpPr>
          <p:cNvPr id="3" name="object 3"/>
          <p:cNvSpPr txBox="1"/>
          <p:nvPr/>
        </p:nvSpPr>
        <p:spPr>
          <a:xfrm>
            <a:off x="527300" y="2642252"/>
            <a:ext cx="5899785" cy="7571303"/>
          </a:xfrm>
          <a:prstGeom prst="rect">
            <a:avLst/>
          </a:prstGeom>
        </p:spPr>
        <p:txBody>
          <a:bodyPr vert="horz" wrap="square" lIns="0" tIns="0" rIns="0" bIns="0" rtlCol="0">
            <a:spAutoFit/>
          </a:bodyPr>
          <a:lstStyle/>
          <a:p>
            <a:pPr marR="5080">
              <a:tabLst>
                <a:tab pos="5485765" algn="l"/>
              </a:tabLst>
            </a:pPr>
            <a:r>
              <a:rPr lang="cy-GB" sz="1800" dirty="0">
                <a:effectLst/>
                <a:latin typeface="Arial" panose="020B0604020202020204" pitchFamily="34" charset="0"/>
                <a:ea typeface="Times New Roman" panose="02020603050405020304" pitchFamily="18" charset="0"/>
              </a:rPr>
              <a:t>Mae Ysgol Bryn Elian yn ysgol gyfun 11-18 oed ym Mae Colwyn</a:t>
            </a:r>
            <a:r>
              <a:rPr lang="cy-GB" dirty="0">
                <a:solidFill>
                  <a:schemeClr val="tx1">
                    <a:lumMod val="75000"/>
                    <a:lumOff val="25000"/>
                  </a:schemeClr>
                </a:solidFill>
                <a:latin typeface="Arial"/>
                <a:cs typeface="Arial"/>
              </a:rPr>
              <a:t>.</a:t>
            </a:r>
          </a:p>
          <a:p>
            <a:pPr marL="285750" marR="5080" indent="-285750">
              <a:buFont typeface="Arial" panose="020B0604020202020204" pitchFamily="34" charset="0"/>
              <a:buChar char="•"/>
              <a:tabLst>
                <a:tab pos="5485765" algn="l"/>
              </a:tabLst>
            </a:pPr>
            <a:r>
              <a:rPr lang="cy-GB" sz="1800" dirty="0">
                <a:effectLst/>
                <a:latin typeface="Arial" panose="020B0604020202020204" pitchFamily="34" charset="0"/>
                <a:ea typeface="Times New Roman" panose="02020603050405020304" pitchFamily="18" charset="0"/>
              </a:rPr>
              <a:t>Nododd arweinwyr yr ysgol bedwar maes allweddol ar gyfer gwella’r ddarpariaeth i ddatblygu medrau llythrennedd ar draws y cwricwlwm: datblygu iaith yn eglur, cyfle i ddarllen testunau amrywiol a heriol, gwella cywirdeb dysgwyr a chefnogi ysgrifennu estynedig</a:t>
            </a:r>
            <a:endParaRPr lang="cy-GB" dirty="0">
              <a:effectLst/>
              <a:latin typeface="Times New Roman" panose="02020603050405020304" pitchFamily="18" charset="0"/>
              <a:ea typeface="Times New Roman" panose="02020603050405020304" pitchFamily="18" charset="0"/>
            </a:endParaRPr>
          </a:p>
          <a:p>
            <a:pPr marL="285750" marR="5080" indent="-285750">
              <a:buFont typeface="Arial" panose="020B0604020202020204" pitchFamily="34" charset="0"/>
              <a:buChar char="•"/>
              <a:tabLst>
                <a:tab pos="5485765" algn="l"/>
              </a:tabLst>
            </a:pPr>
            <a:r>
              <a:rPr lang="cy-GB" sz="1800" dirty="0">
                <a:effectLst/>
                <a:latin typeface="Arial" panose="020B0604020202020204" pitchFamily="34" charset="0"/>
                <a:ea typeface="Times New Roman" panose="02020603050405020304" pitchFamily="18" charset="0"/>
              </a:rPr>
              <a:t>Gan ddefnyddio’r Fframwaith Llythrennedd diwygiedig, nododd athrawon yr anghenion llythrennedd ar gyfer eu pwnc i alluogi dysgwyr i wneud cynnydd. Darparodd arweinwyr gyfleoedd ar gyfer cydweithio, dysgu proffesiynol a dangos enghreifftiau i gefnogi cysondeb</a:t>
            </a:r>
            <a:endParaRPr lang="cy-GB" dirty="0">
              <a:effectLst/>
              <a:latin typeface="Times New Roman" panose="02020603050405020304" pitchFamily="18" charset="0"/>
              <a:ea typeface="Times New Roman" panose="02020603050405020304" pitchFamily="18" charset="0"/>
            </a:endParaRPr>
          </a:p>
          <a:p>
            <a:pPr marL="285750" marR="5080" indent="-285750">
              <a:buFont typeface="Arial" panose="020B0604020202020204" pitchFamily="34" charset="0"/>
              <a:buChar char="•"/>
              <a:tabLst>
                <a:tab pos="5485765" algn="l"/>
              </a:tabLst>
            </a:pPr>
            <a:r>
              <a:rPr lang="cy-GB" dirty="0">
                <a:solidFill>
                  <a:srgbClr val="000000"/>
                </a:solidFill>
                <a:latin typeface="Arial" panose="020B0604020202020204" pitchFamily="34" charset="0"/>
                <a:ea typeface="Times New Roman" panose="02020603050405020304" pitchFamily="18" charset="0"/>
              </a:rPr>
              <a:t>M</a:t>
            </a:r>
            <a:r>
              <a:rPr lang="cy-GB" sz="1800" dirty="0">
                <a:effectLst/>
                <a:latin typeface="Arial" panose="020B0604020202020204" pitchFamily="34" charset="0"/>
                <a:ea typeface="Times New Roman" panose="02020603050405020304" pitchFamily="18" charset="0"/>
              </a:rPr>
              <a:t>ae athrawon ym mhob pwnc yn darparu cyfarwyddyd geirfa systematig haen 2 a 3 i helpu disgyblion i ddeall a defnyddio iaith academaidd  </a:t>
            </a:r>
            <a:r>
              <a:rPr lang="cy-GB" dirty="0">
                <a:solidFill>
                  <a:srgbClr val="000000"/>
                </a:solidFill>
                <a:effectLst/>
                <a:latin typeface="Arial" panose="020B0604020202020204" pitchFamily="34" charset="0"/>
                <a:ea typeface="Times New Roman" panose="02020603050405020304" pitchFamily="18" charset="0"/>
              </a:rPr>
              <a:t> </a:t>
            </a:r>
          </a:p>
          <a:p>
            <a:pPr marL="285750" marR="5080" indent="-285750">
              <a:buFont typeface="Arial" panose="020B0604020202020204" pitchFamily="34" charset="0"/>
              <a:buChar char="•"/>
              <a:tabLst>
                <a:tab pos="5485765" algn="l"/>
              </a:tabLst>
            </a:pPr>
            <a:r>
              <a:rPr lang="cy-GB" dirty="0">
                <a:effectLst/>
                <a:latin typeface="Arial" panose="020B0604020202020204" pitchFamily="34" charset="0"/>
                <a:ea typeface="Times New Roman" panose="02020603050405020304" pitchFamily="18" charset="0"/>
              </a:rPr>
              <a:t>Mae athrawon yn defnyddio strategaethau darllen, fel </a:t>
            </a:r>
            <a:r>
              <a:rPr lang="cy-GB" sz="1800" dirty="0">
                <a:effectLst/>
                <a:latin typeface="Arial" panose="020B0604020202020204" pitchFamily="34" charset="0"/>
                <a:ea typeface="Times New Roman" panose="02020603050405020304" pitchFamily="18" charset="0"/>
              </a:rPr>
              <a:t>symbylu gwybodaeth flaenorol, rhagfynegi a holi, i wella dealltwriaeth disgyblion o destunau</a:t>
            </a:r>
            <a:r>
              <a:rPr lang="cy-GB" dirty="0">
                <a:effectLst/>
                <a:latin typeface="Arial" panose="020B0604020202020204" pitchFamily="34" charset="0"/>
                <a:ea typeface="Times New Roman" panose="02020603050405020304" pitchFamily="18" charset="0"/>
              </a:rPr>
              <a:t>. </a:t>
            </a:r>
          </a:p>
          <a:p>
            <a:pPr marL="285750" marR="5080" indent="-285750">
              <a:buFont typeface="Arial" panose="020B0604020202020204" pitchFamily="34" charset="0"/>
              <a:buChar char="•"/>
              <a:tabLst>
                <a:tab pos="5485765" algn="l"/>
              </a:tabLst>
            </a:pPr>
            <a:r>
              <a:rPr lang="cy-GB" sz="1800" dirty="0">
                <a:solidFill>
                  <a:srgbClr val="0B0C0C"/>
                </a:solidFill>
                <a:effectLst/>
                <a:latin typeface="Arial" panose="020B0604020202020204" pitchFamily="34" charset="0"/>
                <a:ea typeface="Times New Roman" panose="02020603050405020304" pitchFamily="18" charset="0"/>
              </a:rPr>
              <a:t>Mae ymgorffori a blaenoriaethu darllen disgyblaethol yn galluogi disgyblion i adnabod, trosglwyddo ac addasu ystod o fedrau darllen, o </a:t>
            </a:r>
            <a:r>
              <a:rPr lang="cy-GB" sz="1800" dirty="0" err="1">
                <a:solidFill>
                  <a:srgbClr val="000000"/>
                </a:solidFill>
                <a:effectLst/>
                <a:latin typeface="Arial" panose="020B0604020202020204" pitchFamily="34" charset="0"/>
                <a:ea typeface="Times New Roman" panose="02020603050405020304" pitchFamily="18" charset="0"/>
              </a:rPr>
              <a:t>frasddarllen</a:t>
            </a:r>
            <a:r>
              <a:rPr lang="cy-GB" sz="1800" dirty="0">
                <a:solidFill>
                  <a:srgbClr val="000000"/>
                </a:solidFill>
                <a:effectLst/>
                <a:latin typeface="Arial" panose="020B0604020202020204" pitchFamily="34" charset="0"/>
                <a:ea typeface="Times New Roman" panose="02020603050405020304" pitchFamily="18" charset="0"/>
              </a:rPr>
              <a:t> a bwrw golwg, i lunio casgliadau, rhoi gwybodaeth yn ei threfn, crynhoi, a chymharu a chyferbynnu gwybodaeth a syniadau, ar draws y cwricwlwm  </a:t>
            </a:r>
            <a:endParaRPr lang="cy-GB" dirty="0">
              <a:solidFill>
                <a:schemeClr val="tx1">
                  <a:lumMod val="75000"/>
                  <a:lumOff val="25000"/>
                </a:schemeClr>
              </a:solidFill>
              <a:latin typeface="Arial"/>
              <a:cs typeface="Arial"/>
            </a:endParaRPr>
          </a:p>
          <a:p>
            <a:pPr marR="5080">
              <a:tabLst>
                <a:tab pos="5485765" algn="l"/>
              </a:tabLst>
            </a:pPr>
            <a:endParaRPr lang="cy-GB"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cy-GB"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Best practice</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6647974"/>
          </a:xfrm>
          <a:prstGeom prst="rect">
            <a:avLst/>
          </a:prstGeom>
        </p:spPr>
        <p:txBody>
          <a:bodyPr vert="horz" wrap="square" lIns="0" tIns="0" rIns="0" bIns="0" rtlCol="0">
            <a:spAutoFit/>
          </a:bodyPr>
          <a:lstStyle/>
          <a:p>
            <a:pPr marR="5080">
              <a:tabLst>
                <a:tab pos="5485765" algn="l"/>
              </a:tabLst>
            </a:pPr>
            <a:r>
              <a:rPr lang="en-GB" dirty="0">
                <a:solidFill>
                  <a:schemeClr val="tx1">
                    <a:lumMod val="75000"/>
                    <a:lumOff val="25000"/>
                  </a:schemeClr>
                </a:solidFill>
                <a:latin typeface="Arial"/>
                <a:cs typeface="Arial"/>
              </a:rPr>
              <a:t>Ysgol Bryn Elian is an 11-18 comprehensive in Old Colwyn.</a:t>
            </a:r>
          </a:p>
          <a:p>
            <a:pPr marL="285750" marR="5080" indent="-285750">
              <a:buFont typeface="Arial" panose="020B0604020202020204" pitchFamily="34" charset="0"/>
              <a:buChar char="•"/>
              <a:tabLst>
                <a:tab pos="5485765" algn="l"/>
              </a:tabLst>
            </a:pPr>
            <a:r>
              <a:rPr lang="en-GB" sz="1800" dirty="0">
                <a:effectLst/>
                <a:latin typeface="Arial" panose="020B0604020202020204" pitchFamily="34" charset="0"/>
                <a:ea typeface="Times New Roman" panose="02020603050405020304" pitchFamily="18" charset="0"/>
              </a:rPr>
              <a:t>School leaders identified four key areas for improving provision to develop literacy skills across the curriculum: explicit language development, access to varied and challenging texts, improving learner accuracy and supporting extended writing</a:t>
            </a:r>
            <a:endParaRPr lang="en-GB" sz="1800" dirty="0">
              <a:effectLst/>
              <a:latin typeface="Times New Roman" panose="02020603050405020304" pitchFamily="18" charset="0"/>
              <a:ea typeface="Times New Roman" panose="02020603050405020304" pitchFamily="18" charset="0"/>
            </a:endParaRPr>
          </a:p>
          <a:p>
            <a:pPr marL="285750" marR="5080" indent="-285750">
              <a:buFont typeface="Arial" panose="020B0604020202020204" pitchFamily="34" charset="0"/>
              <a:buChar char="•"/>
              <a:tabLst>
                <a:tab pos="5485765" algn="l"/>
              </a:tabLst>
            </a:pPr>
            <a:r>
              <a:rPr lang="en-GB" sz="1800" dirty="0">
                <a:solidFill>
                  <a:srgbClr val="000000"/>
                </a:solidFill>
                <a:effectLst/>
                <a:latin typeface="Arial" panose="020B0604020202020204" pitchFamily="34" charset="0"/>
                <a:ea typeface="Times New Roman" panose="02020603050405020304" pitchFamily="18" charset="0"/>
              </a:rPr>
              <a:t>Using the revised Literacy Framework, teachers identified the literacy needs for their subject to enable learners to progress. Leaders provided opportunities for collaboration, professional learning and exemplification to support consistency</a:t>
            </a:r>
            <a:endParaRPr lang="en-GB" sz="1800" dirty="0">
              <a:effectLst/>
              <a:latin typeface="Times New Roman" panose="02020603050405020304" pitchFamily="18" charset="0"/>
              <a:ea typeface="Times New Roman" panose="02020603050405020304" pitchFamily="18" charset="0"/>
            </a:endParaRPr>
          </a:p>
          <a:p>
            <a:pPr marL="285750" marR="5080" indent="-285750">
              <a:buFont typeface="Arial" panose="020B0604020202020204" pitchFamily="34" charset="0"/>
              <a:buChar char="•"/>
              <a:tabLst>
                <a:tab pos="5485765" algn="l"/>
              </a:tabLst>
            </a:pPr>
            <a:r>
              <a:rPr lang="en-GB" dirty="0">
                <a:solidFill>
                  <a:srgbClr val="000000"/>
                </a:solidFill>
                <a:latin typeface="Arial" panose="020B0604020202020204" pitchFamily="34" charset="0"/>
                <a:ea typeface="Times New Roman" panose="02020603050405020304" pitchFamily="18" charset="0"/>
              </a:rPr>
              <a:t>T</a:t>
            </a:r>
            <a:r>
              <a:rPr lang="en-GB" sz="1800" dirty="0">
                <a:solidFill>
                  <a:srgbClr val="000000"/>
                </a:solidFill>
                <a:effectLst/>
                <a:latin typeface="Arial" panose="020B0604020202020204" pitchFamily="34" charset="0"/>
                <a:ea typeface="Times New Roman" panose="02020603050405020304" pitchFamily="18" charset="0"/>
              </a:rPr>
              <a:t>eachers in every subject provide systematic tier 2 and 3 vocabulary instruction to help pupils access and use academic language </a:t>
            </a:r>
          </a:p>
          <a:p>
            <a:pPr marL="285750" marR="5080" indent="-285750">
              <a:buFont typeface="Arial" panose="020B0604020202020204" pitchFamily="34" charset="0"/>
              <a:buChar char="•"/>
              <a:tabLst>
                <a:tab pos="5485765" algn="l"/>
              </a:tabLst>
            </a:pPr>
            <a:r>
              <a:rPr lang="en-GB" sz="1800" dirty="0">
                <a:effectLst/>
                <a:latin typeface="Arial" panose="020B0604020202020204" pitchFamily="34" charset="0"/>
                <a:ea typeface="Times New Roman" panose="02020603050405020304" pitchFamily="18" charset="0"/>
              </a:rPr>
              <a:t>Teachers use reading strategies, such as activating prior knowledge, prediction and questioning, to improve pupils’ understanding of texts. </a:t>
            </a:r>
          </a:p>
          <a:p>
            <a:pPr marL="285750" marR="5080" indent="-285750">
              <a:buFont typeface="Arial" panose="020B0604020202020204" pitchFamily="34" charset="0"/>
              <a:buChar char="•"/>
              <a:tabLst>
                <a:tab pos="5485765" algn="l"/>
              </a:tabLst>
            </a:pPr>
            <a:r>
              <a:rPr lang="en-GB" sz="1800" dirty="0">
                <a:solidFill>
                  <a:srgbClr val="000000"/>
                </a:solidFill>
                <a:effectLst/>
                <a:latin typeface="Arial" panose="020B0604020202020204" pitchFamily="34" charset="0"/>
                <a:ea typeface="Times New Roman" panose="02020603050405020304" pitchFamily="18" charset="0"/>
              </a:rPr>
              <a:t>I</a:t>
            </a:r>
            <a:r>
              <a:rPr lang="en-GB" sz="1800" dirty="0">
                <a:effectLst/>
                <a:latin typeface="Arial" panose="020B0604020202020204" pitchFamily="34" charset="0"/>
                <a:ea typeface="Times New Roman" panose="02020603050405020304" pitchFamily="18" charset="0"/>
              </a:rPr>
              <a:t>ncorporating and prioritising disciplinary reading enables pupils to recognise, transfer and adapt a range of reading skills, from skimming and scanning, to making inferences, sequencing information, summarising, and comparing and contrasting information and ideas, across the curriculum</a:t>
            </a:r>
            <a:endParaRPr lang="en-GB"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40151914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1292662"/>
          </a:xfrm>
          <a:prstGeom prst="rect">
            <a:avLst/>
          </a:prstGeom>
        </p:spPr>
        <p:txBody>
          <a:bodyPr vert="horz" wrap="square" lIns="0" tIns="0" rIns="0" bIns="0" rtlCol="0">
            <a:spAutoFit/>
          </a:bodyPr>
          <a:lstStyle/>
          <a:p>
            <a:pPr marL="12700">
              <a:lnSpc>
                <a:spcPct val="100000"/>
              </a:lnSpc>
            </a:pPr>
            <a:r>
              <a:rPr lang="cy-GB" sz="2800" spc="-5" dirty="0">
                <a:solidFill>
                  <a:schemeClr val="tx1">
                    <a:lumMod val="75000"/>
                    <a:lumOff val="25000"/>
                  </a:schemeClr>
                </a:solidFill>
              </a:rPr>
              <a:t>Nodweddion allweddol rhaglen</a:t>
            </a:r>
            <a:r>
              <a:rPr lang="cy-GB" sz="2800" b="1" spc="-5" dirty="0">
                <a:solidFill>
                  <a:schemeClr val="tx1">
                    <a:lumMod val="75000"/>
                    <a:lumOff val="25000"/>
                  </a:schemeClr>
                </a:solidFill>
                <a:latin typeface="Arial"/>
                <a:cs typeface="Arial"/>
              </a:rPr>
              <a:t> </a:t>
            </a:r>
            <a:br>
              <a:rPr lang="cy-GB" sz="2800" b="1" spc="-5" dirty="0">
                <a:solidFill>
                  <a:schemeClr val="tx1">
                    <a:lumMod val="75000"/>
                    <a:lumOff val="25000"/>
                  </a:schemeClr>
                </a:solidFill>
                <a:latin typeface="Arial"/>
                <a:cs typeface="Arial"/>
              </a:rPr>
            </a:br>
            <a:r>
              <a:rPr lang="cy-GB" sz="2800" spc="-5" dirty="0">
                <a:solidFill>
                  <a:schemeClr val="tx1">
                    <a:lumMod val="75000"/>
                    <a:lumOff val="25000"/>
                  </a:schemeClr>
                </a:solidFill>
              </a:rPr>
              <a:t>effeithiol i ddatblygu medrau</a:t>
            </a:r>
            <a:r>
              <a:rPr lang="cy-GB" sz="2800" b="1" spc="-5" dirty="0">
                <a:solidFill>
                  <a:schemeClr val="tx1">
                    <a:lumMod val="75000"/>
                    <a:lumOff val="25000"/>
                  </a:schemeClr>
                </a:solidFill>
                <a:latin typeface="Arial"/>
                <a:cs typeface="Arial"/>
              </a:rPr>
              <a:t> </a:t>
            </a:r>
            <a:br>
              <a:rPr lang="cy-GB" sz="2800" b="1" spc="-5" dirty="0">
                <a:solidFill>
                  <a:schemeClr val="tx1">
                    <a:lumMod val="75000"/>
                    <a:lumOff val="25000"/>
                  </a:schemeClr>
                </a:solidFill>
                <a:latin typeface="Arial"/>
                <a:cs typeface="Arial"/>
              </a:rPr>
            </a:br>
            <a:r>
              <a:rPr lang="cy-GB" sz="2800" spc="-5" dirty="0">
                <a:solidFill>
                  <a:schemeClr val="tx1">
                    <a:lumMod val="75000"/>
                    <a:lumOff val="25000"/>
                  </a:schemeClr>
                </a:solidFill>
              </a:rPr>
              <a:t>darllen disgyblion</a:t>
            </a:r>
            <a:endParaRPr lang="cy-GB" sz="2800" dirty="0">
              <a:solidFill>
                <a:schemeClr val="tx1">
                  <a:lumMod val="75000"/>
                  <a:lumOff val="25000"/>
                </a:schemeClr>
              </a:solidFill>
              <a:latin typeface="Arial"/>
              <a:cs typeface="Arial"/>
            </a:endParaRPr>
          </a:p>
        </p:txBody>
      </p:sp>
      <p:sp>
        <p:nvSpPr>
          <p:cNvPr id="3" name="object 3"/>
          <p:cNvSpPr txBox="1"/>
          <p:nvPr/>
        </p:nvSpPr>
        <p:spPr>
          <a:xfrm>
            <a:off x="376669" y="3154187"/>
            <a:ext cx="5899785" cy="7272375"/>
          </a:xfrm>
          <a:prstGeom prst="rect">
            <a:avLst/>
          </a:prstGeom>
        </p:spPr>
        <p:txBody>
          <a:bodyPr vert="horz" wrap="square" lIns="0" tIns="0" rIns="0" bIns="0" rtlCol="0">
            <a:spAutoFit/>
          </a:bodyPr>
          <a:lstStyle/>
          <a:p>
            <a:pPr marL="342900" lvl="0" indent="-342900">
              <a:lnSpc>
                <a:spcPct val="107000"/>
              </a:lnSpc>
              <a:spcAft>
                <a:spcPts val="800"/>
              </a:spcAft>
              <a:buFont typeface="Wingdings" panose="05000000000000000000" pitchFamily="2" charset="2"/>
              <a:buChar char=""/>
            </a:pPr>
            <a:r>
              <a:rPr lang="cy-GB" sz="1800" dirty="0">
                <a:effectLst/>
                <a:latin typeface="Arial" panose="020B0604020202020204" pitchFamily="34" charset="0"/>
                <a:ea typeface="Times New Roman" panose="02020603050405020304" pitchFamily="18" charset="0"/>
              </a:rPr>
              <a:t>Mae uwch arweinwyr yn hyrwyddo gweledigaeth ar y cyd ar gyfer pwysigrwydd darllen a sut caiff medrau darllen disgyblion eu datblygu ar draws y cwricwlwm</a:t>
            </a:r>
            <a:endParaRPr lang="cy-GB" dirty="0">
              <a:effectLst/>
              <a:latin typeface="Times New Roman" panose="02020603050405020304" pitchFamily="18" charset="0"/>
              <a:ea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cy-GB" sz="1800" dirty="0">
                <a:effectLst/>
                <a:latin typeface="Arial" panose="020B0604020202020204" pitchFamily="34" charset="0"/>
                <a:ea typeface="Times New Roman" panose="02020603050405020304" pitchFamily="18" charset="0"/>
              </a:rPr>
              <a:t>Mae arweinwyr yn darparu cydlynu a chynllunio priodol o ran ble, pryd a sut caiff medrau darllen disgyblion eu datblygu a’u hatgyfnerthu ar draws y cwricwlwm </a:t>
            </a:r>
            <a:endParaRPr lang="cy-GB" dirty="0">
              <a:effectLst/>
              <a:latin typeface="Times New Roman" panose="02020603050405020304" pitchFamily="18" charset="0"/>
              <a:ea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cy-GB" sz="1800" dirty="0">
                <a:effectLst/>
                <a:latin typeface="Arial" panose="020B0604020202020204" pitchFamily="34" charset="0"/>
                <a:ea typeface="Times New Roman" panose="02020603050405020304" pitchFamily="18" charset="0"/>
              </a:rPr>
              <a:t>Mae arweinwyr yn darparu dysgu proffesiynol buddiol ar gyfer athrawon ynglŷn â sut i ddatblygu medrau darllen disgyblion ar draws y cwricwlwm</a:t>
            </a:r>
            <a:endParaRPr lang="cy-GB" dirty="0">
              <a:effectLst/>
              <a:latin typeface="Times New Roman" panose="02020603050405020304" pitchFamily="18" charset="0"/>
              <a:ea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cy-GB" sz="1800" dirty="0">
                <a:effectLst/>
                <a:latin typeface="Arial" panose="020B0604020202020204" pitchFamily="34" charset="0"/>
                <a:ea typeface="Times New Roman" panose="02020603050405020304" pitchFamily="18" charset="0"/>
              </a:rPr>
              <a:t>Mae athrawon yn darparu cyfleoedd ystyrlon rheolaidd i ddisgyblion ddarllen testunau difyr, perthnasol ac sy’n briodol heriol</a:t>
            </a:r>
            <a:endParaRPr lang="cy-GB" dirty="0">
              <a:effectLst/>
              <a:latin typeface="Times New Roman" panose="02020603050405020304" pitchFamily="18" charset="0"/>
              <a:ea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cy-GB" sz="1800" dirty="0">
                <a:effectLst/>
                <a:latin typeface="Arial" panose="020B0604020202020204" pitchFamily="34" charset="0"/>
                <a:ea typeface="Times New Roman" panose="02020603050405020304" pitchFamily="18" charset="0"/>
              </a:rPr>
              <a:t>Mae athrawon yn dewis ystod eang o destunau i’w darllen a’u hastudio sy’n gynyddol gymhleth</a:t>
            </a:r>
            <a:endParaRPr lang="cy-GB" dirty="0">
              <a:effectLst/>
              <a:latin typeface="Times New Roman" panose="02020603050405020304" pitchFamily="18" charset="0"/>
              <a:ea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cy-GB" sz="1800" dirty="0">
                <a:effectLst/>
                <a:latin typeface="Arial" panose="020B0604020202020204" pitchFamily="34" charset="0"/>
                <a:ea typeface="Times New Roman" panose="02020603050405020304" pitchFamily="18" charset="0"/>
              </a:rPr>
              <a:t>Mae’r testunau a ddewisir yn hygyrch ac mae staff yn darparu cymorth priodol ar gyfer disgyblion pan fydd angen</a:t>
            </a:r>
            <a:endParaRPr lang="cy-GB" dirty="0">
              <a:effectLst/>
              <a:latin typeface="Times New Roman" panose="02020603050405020304" pitchFamily="18" charset="0"/>
              <a:ea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cy-GB" sz="1800" dirty="0">
                <a:effectLst/>
                <a:latin typeface="Arial" panose="020B0604020202020204" pitchFamily="34" charset="0"/>
                <a:ea typeface="Times New Roman" panose="02020603050405020304" pitchFamily="18" charset="0"/>
              </a:rPr>
              <a:t>Mae disgyblion yn darllen cydbwysedd addas o destunau ffuglen a ffeithiol ar draws y cwricwlwm </a:t>
            </a:r>
            <a:endParaRPr lang="cy-GB" dirty="0">
              <a:solidFill>
                <a:schemeClr val="tx1">
                  <a:lumMod val="75000"/>
                  <a:lumOff val="25000"/>
                </a:schemeClr>
              </a:solidFill>
              <a:latin typeface="Arial"/>
              <a:cs typeface="Arial"/>
            </a:endParaRPr>
          </a:p>
          <a:p>
            <a:pPr marR="5080">
              <a:tabLst>
                <a:tab pos="5485765" algn="l"/>
              </a:tabLst>
            </a:pPr>
            <a:r>
              <a:rPr lang="cy-GB" dirty="0">
                <a:solidFill>
                  <a:schemeClr val="tx1">
                    <a:lumMod val="95000"/>
                    <a:lumOff val="5000"/>
                  </a:schemeClr>
                </a:solidFill>
                <a:latin typeface="Arial"/>
                <a:cs typeface="Arial"/>
              </a:rPr>
              <a:t> </a:t>
            </a:r>
          </a:p>
          <a:p>
            <a:pPr marL="342900" marR="5080" indent="-342900">
              <a:buFont typeface="Arial" panose="020B0604020202020204" pitchFamily="34" charset="0"/>
              <a:buChar char="•"/>
              <a:tabLst>
                <a:tab pos="5485765" algn="l"/>
              </a:tabLst>
            </a:pPr>
            <a:endParaRPr lang="cy-GB"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1292662"/>
          </a:xfrm>
          <a:prstGeom prst="rect">
            <a:avLst/>
          </a:prstGeom>
        </p:spPr>
        <p:txBody>
          <a:bodyPr vert="horz" wrap="square" lIns="0" tIns="0" rIns="0" bIns="0" rtlCol="0">
            <a:spAutoFit/>
          </a:bodyPr>
          <a:lstStyle/>
          <a:p>
            <a:pPr marL="12700">
              <a:lnSpc>
                <a:spcPct val="100000"/>
              </a:lnSpc>
            </a:pPr>
            <a:r>
              <a:rPr lang="en-GB" sz="2800" b="1" spc="-5" dirty="0">
                <a:solidFill>
                  <a:schemeClr val="tx1">
                    <a:lumMod val="75000"/>
                    <a:lumOff val="25000"/>
                  </a:schemeClr>
                </a:solidFill>
                <a:latin typeface="Arial"/>
                <a:cs typeface="Arial"/>
              </a:rPr>
              <a:t>Key features of an effective programme to develop pupils’ reading skills</a:t>
            </a:r>
            <a:endParaRPr sz="2800" dirty="0">
              <a:solidFill>
                <a:schemeClr val="tx1">
                  <a:lumMod val="75000"/>
                  <a:lumOff val="25000"/>
                </a:schemeClr>
              </a:solidFill>
              <a:latin typeface="Arial"/>
              <a:cs typeface="Arial"/>
            </a:endParaRPr>
          </a:p>
        </p:txBody>
      </p:sp>
      <p:sp>
        <p:nvSpPr>
          <p:cNvPr id="8" name="object 8"/>
          <p:cNvSpPr txBox="1"/>
          <p:nvPr/>
        </p:nvSpPr>
        <p:spPr>
          <a:xfrm>
            <a:off x="6502399" y="3125803"/>
            <a:ext cx="5937885" cy="5928611"/>
          </a:xfrm>
          <a:prstGeom prst="rect">
            <a:avLst/>
          </a:prstGeom>
        </p:spPr>
        <p:txBody>
          <a:bodyPr vert="horz" wrap="square" lIns="0" tIns="0" rIns="0" bIns="0" rtlCol="0">
            <a:spAutoFit/>
          </a:bodyPr>
          <a:lstStyle/>
          <a:p>
            <a:pPr marL="342900" lvl="0" indent="-342900">
              <a:lnSpc>
                <a:spcPct val="107000"/>
              </a:lnSpc>
              <a:spcAft>
                <a:spcPts val="800"/>
              </a:spcAft>
              <a:buFont typeface="Wingdings" panose="05000000000000000000" pitchFamily="2" charset="2"/>
              <a:buChar char=""/>
            </a:pPr>
            <a:r>
              <a:rPr lang="en-GB" sz="1800" dirty="0">
                <a:effectLst/>
                <a:latin typeface="Arial" panose="020B0604020202020204" pitchFamily="34" charset="0"/>
                <a:ea typeface="Times New Roman" panose="02020603050405020304" pitchFamily="18" charset="0"/>
              </a:rPr>
              <a:t>Senior leaders promote a shared vision for the importance of reading and how pupils’ reading skills are developed across the curriculum</a:t>
            </a:r>
            <a:endParaRPr lang="en-GB" sz="1800" dirty="0">
              <a:effectLst/>
              <a:latin typeface="Times New Roman" panose="02020603050405020304" pitchFamily="18" charset="0"/>
              <a:ea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GB" sz="1800" dirty="0">
                <a:effectLst/>
                <a:latin typeface="Arial" panose="020B0604020202020204" pitchFamily="34" charset="0"/>
                <a:ea typeface="Times New Roman" panose="02020603050405020304" pitchFamily="18" charset="0"/>
              </a:rPr>
              <a:t>Leaders provide appropriate coordination and planning of where, when and how pupils’ reading skills are being developed and consolidated across the curriculum</a:t>
            </a:r>
            <a:endParaRPr lang="en-GB" sz="1800" dirty="0">
              <a:effectLst/>
              <a:latin typeface="Times New Roman" panose="02020603050405020304" pitchFamily="18" charset="0"/>
              <a:ea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GB" sz="1800" dirty="0">
                <a:effectLst/>
                <a:latin typeface="Arial" panose="020B0604020202020204" pitchFamily="34" charset="0"/>
                <a:ea typeface="Times New Roman" panose="02020603050405020304" pitchFamily="18" charset="0"/>
              </a:rPr>
              <a:t>Leaders provide teachers with helpful professional learning about how to develop pupils’ reading skills across the curriculum</a:t>
            </a:r>
            <a:endParaRPr lang="en-GB" sz="1800" dirty="0">
              <a:effectLst/>
              <a:latin typeface="Times New Roman" panose="02020603050405020304" pitchFamily="18" charset="0"/>
              <a:ea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GB" sz="1800" dirty="0">
                <a:effectLst/>
                <a:latin typeface="Arial" panose="020B0604020202020204" pitchFamily="34" charset="0"/>
                <a:ea typeface="Times New Roman" panose="02020603050405020304" pitchFamily="18" charset="0"/>
              </a:rPr>
              <a:t>Teachers provide regular meaningful opportunities for pupils to read engaging, relevant and suitably challenging texts</a:t>
            </a:r>
            <a:endParaRPr lang="en-GB" sz="1800" dirty="0">
              <a:effectLst/>
              <a:latin typeface="Times New Roman" panose="02020603050405020304" pitchFamily="18" charset="0"/>
              <a:ea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GB" sz="1800" dirty="0">
                <a:effectLst/>
                <a:latin typeface="Arial" panose="020B0604020202020204" pitchFamily="34" charset="0"/>
                <a:ea typeface="Times New Roman" panose="02020603050405020304" pitchFamily="18" charset="0"/>
              </a:rPr>
              <a:t>Teachers choose a wide range of texts to read and study which are progressively complex</a:t>
            </a:r>
            <a:endParaRPr lang="en-GB" sz="1800" dirty="0">
              <a:effectLst/>
              <a:latin typeface="Times New Roman" panose="02020603050405020304" pitchFamily="18" charset="0"/>
              <a:ea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GB" sz="1800" dirty="0">
                <a:effectLst/>
                <a:latin typeface="Arial" panose="020B0604020202020204" pitchFamily="34" charset="0"/>
                <a:ea typeface="Times New Roman" panose="02020603050405020304" pitchFamily="18" charset="0"/>
              </a:rPr>
              <a:t>The texts chosen are accessible and staff provide pupils with appropriate support where necessary</a:t>
            </a:r>
            <a:endParaRPr lang="en-GB" sz="1800" dirty="0">
              <a:effectLst/>
              <a:latin typeface="Times New Roman" panose="02020603050405020304" pitchFamily="18" charset="0"/>
              <a:ea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GB" sz="1800" dirty="0">
                <a:effectLst/>
                <a:latin typeface="Arial" panose="020B0604020202020204" pitchFamily="34" charset="0"/>
                <a:ea typeface="Times New Roman" panose="02020603050405020304" pitchFamily="18" charset="0"/>
              </a:rPr>
              <a:t>Pupils read a suitable balance of fiction and non-fiction texts across the curriculum</a:t>
            </a: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1512695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79052" y="1631322"/>
            <a:ext cx="5308016" cy="1292662"/>
          </a:xfrm>
          <a:prstGeom prst="rect">
            <a:avLst/>
          </a:prstGeom>
        </p:spPr>
        <p:txBody>
          <a:bodyPr vert="horz" wrap="square" lIns="0" tIns="0" rIns="0" bIns="0" rtlCol="0">
            <a:spAutoFit/>
          </a:bodyPr>
          <a:lstStyle/>
          <a:p>
            <a:pPr marL="12700">
              <a:lnSpc>
                <a:spcPct val="100000"/>
              </a:lnSpc>
            </a:pPr>
            <a:r>
              <a:rPr lang="cy-GB" sz="2800" spc="-5" dirty="0">
                <a:solidFill>
                  <a:schemeClr val="tx1">
                    <a:lumMod val="75000"/>
                    <a:lumOff val="25000"/>
                  </a:schemeClr>
                </a:solidFill>
              </a:rPr>
              <a:t>Nodweddion allweddol rhaglen</a:t>
            </a:r>
            <a:r>
              <a:rPr lang="cy-GB" sz="2800" b="1" spc="-5" dirty="0">
                <a:solidFill>
                  <a:schemeClr val="tx1">
                    <a:lumMod val="75000"/>
                    <a:lumOff val="25000"/>
                  </a:schemeClr>
                </a:solidFill>
                <a:latin typeface="Arial"/>
                <a:cs typeface="Arial"/>
              </a:rPr>
              <a:t> </a:t>
            </a:r>
            <a:br>
              <a:rPr lang="cy-GB" sz="2800" b="1" spc="-5" dirty="0">
                <a:solidFill>
                  <a:schemeClr val="tx1">
                    <a:lumMod val="75000"/>
                    <a:lumOff val="25000"/>
                  </a:schemeClr>
                </a:solidFill>
                <a:latin typeface="Arial"/>
                <a:cs typeface="Arial"/>
              </a:rPr>
            </a:br>
            <a:r>
              <a:rPr lang="cy-GB" sz="2800" spc="-5" dirty="0">
                <a:solidFill>
                  <a:schemeClr val="tx1">
                    <a:lumMod val="75000"/>
                    <a:lumOff val="25000"/>
                  </a:schemeClr>
                </a:solidFill>
              </a:rPr>
              <a:t>effeithiol i ddatblygu medrau</a:t>
            </a:r>
            <a:r>
              <a:rPr lang="cy-GB" sz="2800" b="1" spc="-5" dirty="0">
                <a:solidFill>
                  <a:schemeClr val="tx1">
                    <a:lumMod val="75000"/>
                    <a:lumOff val="25000"/>
                  </a:schemeClr>
                </a:solidFill>
                <a:latin typeface="Arial"/>
                <a:cs typeface="Arial"/>
              </a:rPr>
              <a:t> </a:t>
            </a:r>
            <a:br>
              <a:rPr lang="cy-GB" sz="2800" b="1" spc="-5" dirty="0">
                <a:solidFill>
                  <a:schemeClr val="tx1">
                    <a:lumMod val="75000"/>
                    <a:lumOff val="25000"/>
                  </a:schemeClr>
                </a:solidFill>
                <a:latin typeface="Arial"/>
                <a:cs typeface="Arial"/>
              </a:rPr>
            </a:br>
            <a:r>
              <a:rPr lang="cy-GB" sz="2800" spc="-5" dirty="0">
                <a:solidFill>
                  <a:schemeClr val="tx1">
                    <a:lumMod val="75000"/>
                    <a:lumOff val="25000"/>
                  </a:schemeClr>
                </a:solidFill>
              </a:rPr>
              <a:t>darllen disgyblion</a:t>
            </a:r>
            <a:endParaRPr sz="2800" spc="-10" dirty="0">
              <a:solidFill>
                <a:schemeClr val="tx1">
                  <a:lumMod val="95000"/>
                  <a:lumOff val="5000"/>
                </a:schemeClr>
              </a:solidFill>
            </a:endParaRPr>
          </a:p>
        </p:txBody>
      </p:sp>
      <p:sp>
        <p:nvSpPr>
          <p:cNvPr id="3" name="object 3"/>
          <p:cNvSpPr txBox="1"/>
          <p:nvPr/>
        </p:nvSpPr>
        <p:spPr>
          <a:xfrm>
            <a:off x="377434" y="3048652"/>
            <a:ext cx="5899785" cy="7947176"/>
          </a:xfrm>
          <a:prstGeom prst="rect">
            <a:avLst/>
          </a:prstGeom>
        </p:spPr>
        <p:txBody>
          <a:bodyPr vert="horz" wrap="square" lIns="0" tIns="0" rIns="0" bIns="0" rtlCol="0">
            <a:spAutoFit/>
          </a:bodyPr>
          <a:lstStyle/>
          <a:p>
            <a:pPr marL="342900" lvl="0" indent="-342900">
              <a:lnSpc>
                <a:spcPct val="107000"/>
              </a:lnSpc>
              <a:spcAft>
                <a:spcPts val="800"/>
              </a:spcAft>
              <a:buFont typeface="Wingdings" panose="05000000000000000000" pitchFamily="2" charset="2"/>
              <a:buChar char=""/>
            </a:pPr>
            <a:r>
              <a:rPr lang="cy-GB" sz="1800" dirty="0">
                <a:effectLst/>
                <a:latin typeface="Arial" panose="020B0604020202020204" pitchFamily="34" charset="0"/>
                <a:ea typeface="Times New Roman" panose="02020603050405020304" pitchFamily="18" charset="0"/>
              </a:rPr>
              <a:t>Addysgir strategaethau darllen i ddisgyblion, a rhoddir cyfleoedd rheolaidd iddynt eu hymarfer, fel rhagweld, cwestiynu a chrynhoi, sy’n eu helpu i ddeall testunau cymhleth</a:t>
            </a:r>
            <a:endParaRPr lang="cy-GB" dirty="0">
              <a:effectLst/>
              <a:latin typeface="Times New Roman" panose="02020603050405020304" pitchFamily="18" charset="0"/>
              <a:ea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cy-GB" sz="1800" dirty="0">
                <a:effectLst/>
                <a:latin typeface="Arial" panose="020B0604020202020204" pitchFamily="34" charset="0"/>
                <a:ea typeface="Times New Roman" panose="02020603050405020304" pitchFamily="18" charset="0"/>
              </a:rPr>
              <a:t>Mae athrawon yn trafod testunau aml-foddol ac aml-gyfrwng gyda disgyblion, ac yn eu haddysgu ynglŷn â sut i ddadansoddi a gwerthuso’r rhain  </a:t>
            </a:r>
            <a:endParaRPr lang="cy-GB" dirty="0">
              <a:effectLst/>
              <a:latin typeface="Times New Roman" panose="02020603050405020304" pitchFamily="18" charset="0"/>
              <a:ea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cy-GB" sz="1800" dirty="0">
                <a:effectLst/>
                <a:latin typeface="Arial" panose="020B0604020202020204" pitchFamily="34" charset="0"/>
                <a:ea typeface="Times New Roman" panose="02020603050405020304" pitchFamily="18" charset="0"/>
              </a:rPr>
              <a:t>Rhoddir cyfleoedd rheolaidd i ddisgyblion ddatblygu eu rhuglder a’u mydryddiaeth trwy ddarllen ar goedd </a:t>
            </a:r>
            <a:endParaRPr lang="cy-GB" dirty="0">
              <a:effectLst/>
              <a:latin typeface="Times New Roman" panose="02020603050405020304" pitchFamily="18" charset="0"/>
              <a:ea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cy-GB" sz="1800" dirty="0">
                <a:effectLst/>
                <a:latin typeface="Arial" panose="020B0604020202020204" pitchFamily="34" charset="0"/>
                <a:ea typeface="Times New Roman" panose="02020603050405020304" pitchFamily="18" charset="0"/>
              </a:rPr>
              <a:t>Mae athrawon yn darparu cyfleoedd rheolaidd i ddisgyblion ddarllen gyda’u dosbarth mewn grwpiau ac yn annibynnol </a:t>
            </a:r>
            <a:endParaRPr lang="cy-GB" dirty="0">
              <a:effectLst/>
              <a:latin typeface="Times New Roman" panose="02020603050405020304" pitchFamily="18" charset="0"/>
              <a:ea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cy-GB" sz="1800" dirty="0">
                <a:effectLst/>
                <a:latin typeface="Arial" panose="020B0604020202020204" pitchFamily="34" charset="0"/>
                <a:ea typeface="Times New Roman" panose="02020603050405020304" pitchFamily="18" charset="0"/>
              </a:rPr>
              <a:t>Mae athrawon yn datblygu geirfa disgyblion yn ffurfiol ac yn anffurfiol</a:t>
            </a:r>
            <a:endParaRPr lang="cy-GB" dirty="0">
              <a:effectLst/>
              <a:latin typeface="Times New Roman" panose="02020603050405020304" pitchFamily="18" charset="0"/>
              <a:ea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cy-GB" sz="1800" dirty="0">
                <a:effectLst/>
                <a:latin typeface="Arial" panose="020B0604020202020204" pitchFamily="34" charset="0"/>
                <a:ea typeface="Times New Roman" panose="02020603050405020304" pitchFamily="18" charset="0"/>
              </a:rPr>
              <a:t>Mae ymyriadau darllen ar gyfer disgyblion â medrau darllen gwannach wedi’u seilio ar ddiagnosis o ddiffygion medrau penodol ac addysgu gan staff hyfforddedig sydd wedi’u hanelu at fynd i’r afael â’r rhain. Caiff cynnydd disgyblion ei wirio’n rheolaidd ac fe gaiff effaith gyffredinol yr ymyriadau ei monitro a’i gwerthuso’n drylwyr</a:t>
            </a:r>
            <a:r>
              <a:rPr lang="cy-GB" dirty="0">
                <a:effectLst/>
                <a:latin typeface="Arial" panose="020B0604020202020204" pitchFamily="34" charset="0"/>
                <a:ea typeface="Times New Roman" panose="02020603050405020304" pitchFamily="18" charset="0"/>
              </a:rPr>
              <a:t>. </a:t>
            </a:r>
            <a:endParaRPr lang="cy-GB" dirty="0">
              <a:effectLst/>
              <a:latin typeface="Times New Roman" panose="02020603050405020304" pitchFamily="18" charset="0"/>
              <a:ea typeface="Times New Roman" panose="02020603050405020304" pitchFamily="18" charset="0"/>
            </a:endParaRPr>
          </a:p>
          <a:p>
            <a:pPr marR="5080">
              <a:tabLst>
                <a:tab pos="5485765" algn="l"/>
              </a:tabLst>
            </a:pPr>
            <a:r>
              <a:rPr lang="en-GB" sz="2400" dirty="0">
                <a:solidFill>
                  <a:schemeClr val="tx1">
                    <a:lumMod val="95000"/>
                    <a:lumOff val="5000"/>
                  </a:schemeClr>
                </a:solidFill>
                <a:latin typeface="Arial"/>
                <a:cs typeface="Arial"/>
              </a:rPr>
              <a:t> </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8" name="object 8"/>
          <p:cNvSpPr txBox="1"/>
          <p:nvPr/>
        </p:nvSpPr>
        <p:spPr>
          <a:xfrm>
            <a:off x="6563865" y="3048652"/>
            <a:ext cx="5937885" cy="6123599"/>
          </a:xfrm>
          <a:prstGeom prst="rect">
            <a:avLst/>
          </a:prstGeom>
        </p:spPr>
        <p:txBody>
          <a:bodyPr vert="horz" wrap="square" lIns="0" tIns="0" rIns="0" bIns="0" rtlCol="0">
            <a:spAutoFit/>
          </a:bodyPr>
          <a:lstStyle/>
          <a:p>
            <a:pPr marL="342900" lvl="0" indent="-342900">
              <a:lnSpc>
                <a:spcPct val="107000"/>
              </a:lnSpc>
              <a:spcAft>
                <a:spcPts val="800"/>
              </a:spcAft>
              <a:buFont typeface="Wingdings" panose="05000000000000000000" pitchFamily="2" charset="2"/>
              <a:buChar char=""/>
            </a:pPr>
            <a:r>
              <a:rPr lang="en-GB" dirty="0">
                <a:effectLst/>
                <a:latin typeface="Arial" panose="020B0604020202020204" pitchFamily="34" charset="0"/>
                <a:ea typeface="Times New Roman" panose="02020603050405020304" pitchFamily="18" charset="0"/>
              </a:rPr>
              <a:t>Pupils are taught and given regular opportunities to practise reading strategies, such as predicting, questioning and summarising, which help them understand complex texts</a:t>
            </a:r>
            <a:endParaRPr lang="en-GB" dirty="0">
              <a:effectLst/>
              <a:latin typeface="Times New Roman" panose="02020603050405020304" pitchFamily="18" charset="0"/>
              <a:ea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GB" dirty="0">
                <a:effectLst/>
                <a:latin typeface="Arial" panose="020B0604020202020204" pitchFamily="34" charset="0"/>
                <a:ea typeface="Times New Roman" panose="02020603050405020304" pitchFamily="18" charset="0"/>
              </a:rPr>
              <a:t>Teachers discuss multi-modal and media texts with pupils and teach them how to analyse and evaluate these</a:t>
            </a:r>
            <a:endParaRPr lang="en-GB" dirty="0">
              <a:effectLst/>
              <a:latin typeface="Times New Roman" panose="02020603050405020304" pitchFamily="18" charset="0"/>
              <a:ea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GB" dirty="0">
                <a:effectLst/>
                <a:latin typeface="Arial" panose="020B0604020202020204" pitchFamily="34" charset="0"/>
                <a:ea typeface="Times New Roman" panose="02020603050405020304" pitchFamily="18" charset="0"/>
              </a:rPr>
              <a:t>There are regular opportunities for pupils to develop their fluency and prosody by reading aloud</a:t>
            </a:r>
            <a:endParaRPr lang="en-GB" dirty="0">
              <a:effectLst/>
              <a:latin typeface="Times New Roman" panose="02020603050405020304" pitchFamily="18" charset="0"/>
              <a:ea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GB" dirty="0">
                <a:effectLst/>
                <a:latin typeface="Arial" panose="020B0604020202020204" pitchFamily="34" charset="0"/>
                <a:ea typeface="Times New Roman" panose="02020603050405020304" pitchFamily="18" charset="0"/>
              </a:rPr>
              <a:t>Teachers provide regular opportunities for pupils to read with their class, in groups and independently</a:t>
            </a:r>
            <a:endParaRPr lang="en-GB" dirty="0">
              <a:effectLst/>
              <a:latin typeface="Times New Roman" panose="02020603050405020304" pitchFamily="18" charset="0"/>
              <a:ea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GB" dirty="0">
                <a:effectLst/>
                <a:latin typeface="Arial" panose="020B0604020202020204" pitchFamily="34" charset="0"/>
                <a:ea typeface="Times New Roman" panose="02020603050405020304" pitchFamily="18" charset="0"/>
              </a:rPr>
              <a:t>Teachers develop pupils’ vocabulary formally and informally</a:t>
            </a:r>
            <a:endParaRPr lang="en-GB" dirty="0">
              <a:effectLst/>
              <a:latin typeface="Times New Roman" panose="02020603050405020304" pitchFamily="18" charset="0"/>
              <a:ea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GB" dirty="0">
                <a:effectLst/>
                <a:latin typeface="Arial" panose="020B0604020202020204" pitchFamily="34" charset="0"/>
                <a:ea typeface="Times New Roman" panose="02020603050405020304" pitchFamily="18" charset="0"/>
              </a:rPr>
              <a:t>Reading interventions for pupils with weaker reading skills are based on a diagnosis of specific skills deficits and teaching by trained staff aimed at addressing these. Pupils’ progress is checked regularly and the overall impact of interventions is monitored and evaluated robustly. </a:t>
            </a:r>
            <a:endParaRPr lang="en-GB" dirty="0">
              <a:effectLst/>
              <a:latin typeface="Times New Roman" panose="02020603050405020304" pitchFamily="18" charset="0"/>
              <a:ea typeface="Times New Roman" panose="02020603050405020304" pitchFamily="18" charset="0"/>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
        <p:nvSpPr>
          <p:cNvPr id="4" name="TextBox 3">
            <a:extLst>
              <a:ext uri="{FF2B5EF4-FFF2-40B4-BE49-F238E27FC236}">
                <a16:creationId xmlns:a16="http://schemas.microsoft.com/office/drawing/2014/main" id="{C43D11D6-AB15-0815-BFCE-1005D6D82A31}"/>
              </a:ext>
            </a:extLst>
          </p:cNvPr>
          <p:cNvSpPr txBox="1"/>
          <p:nvPr/>
        </p:nvSpPr>
        <p:spPr>
          <a:xfrm>
            <a:off x="6667371" y="1631322"/>
            <a:ext cx="5834379" cy="1661993"/>
          </a:xfrm>
          <a:prstGeom prst="rect">
            <a:avLst/>
          </a:prstGeom>
          <a:noFill/>
        </p:spPr>
        <p:txBody>
          <a:bodyPr wrap="square" rtlCol="0">
            <a:spAutoFit/>
          </a:bodyPr>
          <a:lstStyle/>
          <a:p>
            <a:r>
              <a:rPr lang="en-GB" sz="2800" b="1" spc="-5" dirty="0">
                <a:solidFill>
                  <a:schemeClr val="tx1">
                    <a:lumMod val="75000"/>
                    <a:lumOff val="25000"/>
                  </a:schemeClr>
                </a:solidFill>
                <a:latin typeface="Arial"/>
                <a:cs typeface="Arial"/>
              </a:rPr>
              <a:t>Key features of an effective programme to develop pupils’ reading skills</a:t>
            </a:r>
            <a:endParaRPr lang="en-GB" sz="2800" dirty="0">
              <a:solidFill>
                <a:schemeClr val="tx1">
                  <a:lumMod val="75000"/>
                  <a:lumOff val="25000"/>
                </a:schemeClr>
              </a:solidFill>
              <a:latin typeface="Arial"/>
              <a:cs typeface="Arial"/>
            </a:endParaRPr>
          </a:p>
          <a:p>
            <a:endParaRPr lang="en-GB" dirty="0"/>
          </a:p>
        </p:txBody>
      </p:sp>
    </p:spTree>
    <p:extLst>
      <p:ext uri="{BB962C8B-B14F-4D97-AF65-F5344CB8AC3E}">
        <p14:creationId xmlns:p14="http://schemas.microsoft.com/office/powerpoint/2010/main" val="33765185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71700" y="1816768"/>
            <a:ext cx="5899785" cy="861774"/>
          </a:xfrm>
          <a:prstGeom prst="rect">
            <a:avLst/>
          </a:prstGeom>
        </p:spPr>
        <p:txBody>
          <a:bodyPr vert="horz" wrap="square" lIns="0" tIns="0" rIns="0" bIns="0" rtlCol="0">
            <a:spAutoFit/>
          </a:bodyPr>
          <a:lstStyle/>
          <a:p>
            <a:r>
              <a:rPr lang="cy-GB" sz="2800" dirty="0">
                <a:solidFill>
                  <a:schemeClr val="tx1"/>
                </a:solidFill>
                <a:latin typeface="Arial" panose="020B0604020202020204" pitchFamily="34" charset="0"/>
              </a:rPr>
              <a:t>Elfennau allweddol wrth ddatblygu diwylliant darllen</a:t>
            </a:r>
            <a:endParaRPr lang="cy-GB" sz="2800" b="1" dirty="0">
              <a:solidFill>
                <a:schemeClr val="tx1"/>
              </a:solidFill>
              <a:effectLst/>
              <a:latin typeface="Arial" panose="020B0604020202020204" pitchFamily="34" charset="0"/>
            </a:endParaRPr>
          </a:p>
        </p:txBody>
      </p:sp>
      <p:sp>
        <p:nvSpPr>
          <p:cNvPr id="3" name="object 3"/>
          <p:cNvSpPr txBox="1"/>
          <p:nvPr/>
        </p:nvSpPr>
        <p:spPr>
          <a:xfrm>
            <a:off x="307166" y="2879319"/>
            <a:ext cx="5899785" cy="7855997"/>
          </a:xfrm>
          <a:prstGeom prst="rect">
            <a:avLst/>
          </a:prstGeom>
        </p:spPr>
        <p:txBody>
          <a:bodyPr vert="horz" wrap="square" lIns="0" tIns="0" rIns="0" bIns="0" rtlCol="0">
            <a:spAutoFit/>
          </a:bodyPr>
          <a:lstStyle/>
          <a:p>
            <a:pPr marL="342900" lvl="0" indent="-342900">
              <a:lnSpc>
                <a:spcPct val="107000"/>
              </a:lnSpc>
              <a:spcAft>
                <a:spcPts val="800"/>
              </a:spcAft>
              <a:buFont typeface="Wingdings" panose="05000000000000000000" pitchFamily="2" charset="2"/>
              <a:buChar char=""/>
            </a:pPr>
            <a:r>
              <a:rPr lang="cy-GB" sz="1800" dirty="0">
                <a:effectLst/>
                <a:latin typeface="Arial" panose="020B0604020202020204" pitchFamily="34" charset="0"/>
                <a:ea typeface="Times New Roman" panose="02020603050405020304" pitchFamily="18" charset="0"/>
              </a:rPr>
              <a:t>Mae uwch arweinwyr yn dangos cymorth gweithredol a gweladwy ar gyfer darllen</a:t>
            </a:r>
            <a:endParaRPr lang="cy-GB" dirty="0">
              <a:effectLst/>
              <a:latin typeface="Times New Roman" panose="02020603050405020304" pitchFamily="18" charset="0"/>
              <a:ea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cy-GB" sz="1800" dirty="0">
                <a:effectLst/>
                <a:latin typeface="Arial" panose="020B0604020202020204" pitchFamily="34" charset="0"/>
                <a:ea typeface="Times New Roman" panose="02020603050405020304" pitchFamily="18" charset="0"/>
              </a:rPr>
              <a:t>Mae athrawon yn datblygu ac yn atgyfnerthu medrau darllen disgyblion mewn ffordd gynlluniedig a </a:t>
            </a:r>
            <a:r>
              <a:rPr lang="cy-GB" sz="1800" dirty="0" err="1">
                <a:effectLst/>
                <a:latin typeface="Arial" panose="020B0604020202020204" pitchFamily="34" charset="0"/>
                <a:ea typeface="Times New Roman" panose="02020603050405020304" pitchFamily="18" charset="0"/>
              </a:rPr>
              <a:t>chydlynus</a:t>
            </a:r>
            <a:r>
              <a:rPr lang="cy-GB" sz="1800" dirty="0">
                <a:effectLst/>
                <a:latin typeface="Arial" panose="020B0604020202020204" pitchFamily="34" charset="0"/>
                <a:ea typeface="Times New Roman" panose="02020603050405020304" pitchFamily="18" charset="0"/>
              </a:rPr>
              <a:t> ar draws y cwricwlwm </a:t>
            </a:r>
            <a:endParaRPr lang="cy-GB" dirty="0">
              <a:effectLst/>
              <a:latin typeface="Times New Roman" panose="02020603050405020304" pitchFamily="18" charset="0"/>
              <a:ea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cy-GB" sz="1800" dirty="0">
                <a:effectLst/>
                <a:latin typeface="Arial" panose="020B0604020202020204" pitchFamily="34" charset="0"/>
                <a:ea typeface="Times New Roman" panose="02020603050405020304" pitchFamily="18" charset="0"/>
              </a:rPr>
              <a:t>Caiff gweithgareddau i ddatblygu diwylliant darllen eu cynllunio a’u cydlynu’n effeithiol</a:t>
            </a:r>
            <a:endParaRPr lang="cy-GB" dirty="0">
              <a:effectLst/>
              <a:latin typeface="Times New Roman" panose="02020603050405020304" pitchFamily="18" charset="0"/>
              <a:ea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cy-GB" sz="1800" dirty="0">
                <a:effectLst/>
                <a:latin typeface="Arial" panose="020B0604020202020204" pitchFamily="34" charset="0"/>
                <a:ea typeface="Times New Roman" panose="02020603050405020304" pitchFamily="18" charset="0"/>
              </a:rPr>
              <a:t>Caiff pob un o’r staff eu cynnwys mewn hyrwyddo pwysigrwydd darllen, a mwynhad ohono</a:t>
            </a:r>
            <a:endParaRPr lang="cy-GB" dirty="0">
              <a:effectLst/>
              <a:latin typeface="Times New Roman" panose="02020603050405020304" pitchFamily="18" charset="0"/>
              <a:ea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cy-GB" sz="1800" dirty="0">
                <a:effectLst/>
                <a:latin typeface="Arial" panose="020B0604020202020204" pitchFamily="34" charset="0"/>
                <a:ea typeface="Times New Roman" panose="02020603050405020304" pitchFamily="18" charset="0"/>
              </a:rPr>
              <a:t>Mae staff yn siarad â disgyblion am y llyfrau y mae staff a disgyblion yn eu darllen. Mae staff yn argymell llyfrau priodol i ddisgyblion</a:t>
            </a:r>
            <a:endParaRPr lang="cy-GB" dirty="0">
              <a:effectLst/>
              <a:latin typeface="Times New Roman" panose="02020603050405020304" pitchFamily="18" charset="0"/>
              <a:ea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cy-GB" sz="1800" dirty="0">
                <a:effectLst/>
                <a:latin typeface="Arial" panose="020B0604020202020204" pitchFamily="34" charset="0"/>
                <a:ea typeface="Times New Roman" panose="02020603050405020304" pitchFamily="18" charset="0"/>
              </a:rPr>
              <a:t>Mae’r ysgol yn pwysleisio gwerth disgyblion yn darllen y tu allan i wersi ac yn y cartref</a:t>
            </a:r>
            <a:endParaRPr lang="cy-GB" dirty="0">
              <a:effectLst/>
              <a:latin typeface="Times New Roman" panose="02020603050405020304" pitchFamily="18" charset="0"/>
              <a:ea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cy-GB" sz="1800" dirty="0">
                <a:effectLst/>
                <a:latin typeface="Arial" panose="020B0604020202020204" pitchFamily="34" charset="0"/>
                <a:ea typeface="Times New Roman" panose="02020603050405020304" pitchFamily="18" charset="0"/>
              </a:rPr>
              <a:t>Mae gofodau darllen deniadol a deunydd darllen sy’n briodol o heriol a difyr ar gael yn rhwydd i ddisgyblion yn yr ysgol</a:t>
            </a:r>
            <a:endParaRPr lang="cy-GB" dirty="0">
              <a:effectLst/>
              <a:latin typeface="Times New Roman" panose="02020603050405020304" pitchFamily="18" charset="0"/>
              <a:ea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cy-GB" sz="1800" dirty="0">
                <a:effectLst/>
                <a:latin typeface="Arial" panose="020B0604020202020204" pitchFamily="34" charset="0"/>
                <a:ea typeface="Times New Roman" panose="02020603050405020304" pitchFamily="18" charset="0"/>
              </a:rPr>
              <a:t>Mae’r ysgol yn cymryd rhan mewn digwyddiadau darllen lleol a chenedlaethol</a:t>
            </a:r>
            <a:endParaRPr lang="cy-GB" dirty="0">
              <a:solidFill>
                <a:schemeClr val="tx1">
                  <a:lumMod val="75000"/>
                  <a:lumOff val="25000"/>
                </a:schemeClr>
              </a:solidFill>
              <a:latin typeface="Arial"/>
              <a:cs typeface="Arial"/>
            </a:endParaRPr>
          </a:p>
          <a:p>
            <a:pPr marR="5080">
              <a:tabLst>
                <a:tab pos="5485765" algn="l"/>
              </a:tabLst>
            </a:pPr>
            <a:r>
              <a:rPr lang="cy-GB" sz="2400" dirty="0">
                <a:solidFill>
                  <a:schemeClr val="tx1">
                    <a:lumMod val="95000"/>
                    <a:lumOff val="5000"/>
                  </a:schemeClr>
                </a:solidFill>
                <a:latin typeface="Arial"/>
                <a:cs typeface="Arial"/>
              </a:rPr>
              <a:t> </a:t>
            </a:r>
          </a:p>
          <a:p>
            <a:pPr marL="342900" marR="5080" indent="-342900">
              <a:buFont typeface="Arial" panose="020B0604020202020204" pitchFamily="34" charset="0"/>
              <a:buChar char="•"/>
              <a:tabLst>
                <a:tab pos="5485765" algn="l"/>
              </a:tabLst>
            </a:pPr>
            <a:endParaRPr lang="cy-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8" name="object 8"/>
          <p:cNvSpPr txBox="1"/>
          <p:nvPr/>
        </p:nvSpPr>
        <p:spPr>
          <a:xfrm>
            <a:off x="6667372" y="2966056"/>
            <a:ext cx="5937885" cy="6031203"/>
          </a:xfrm>
          <a:prstGeom prst="rect">
            <a:avLst/>
          </a:prstGeom>
        </p:spPr>
        <p:txBody>
          <a:bodyPr vert="horz" wrap="square" lIns="0" tIns="0" rIns="0" bIns="0" rtlCol="0">
            <a:spAutoFit/>
          </a:bodyPr>
          <a:lstStyle/>
          <a:p>
            <a:pPr marL="342900" lvl="0" indent="-342900">
              <a:lnSpc>
                <a:spcPct val="107000"/>
              </a:lnSpc>
              <a:spcAft>
                <a:spcPts val="800"/>
              </a:spcAft>
              <a:buFont typeface="Wingdings" panose="05000000000000000000" pitchFamily="2" charset="2"/>
              <a:buChar char=""/>
            </a:pPr>
            <a:r>
              <a:rPr lang="en-GB" sz="1800" dirty="0">
                <a:effectLst/>
                <a:latin typeface="Arial" panose="020B0604020202020204" pitchFamily="34" charset="0"/>
                <a:ea typeface="Times New Roman" panose="02020603050405020304" pitchFamily="18" charset="0"/>
              </a:rPr>
              <a:t>Senior leaders demonstrate active and visible support for reading</a:t>
            </a:r>
            <a:endParaRPr lang="en-GB" sz="1800" dirty="0">
              <a:effectLst/>
              <a:latin typeface="Times New Roman" panose="02020603050405020304" pitchFamily="18" charset="0"/>
              <a:ea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GB" sz="1800" dirty="0">
                <a:effectLst/>
                <a:latin typeface="Arial" panose="020B0604020202020204" pitchFamily="34" charset="0"/>
                <a:ea typeface="Times New Roman" panose="02020603050405020304" pitchFamily="18" charset="0"/>
              </a:rPr>
              <a:t>Teachers develop and consolidate pupils’ reading skills in a planned and coordinated way across the curriculum</a:t>
            </a:r>
            <a:endParaRPr lang="en-GB" sz="1800" dirty="0">
              <a:effectLst/>
              <a:latin typeface="Times New Roman" panose="02020603050405020304" pitchFamily="18" charset="0"/>
              <a:ea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GB" sz="1800" dirty="0">
                <a:effectLst/>
                <a:latin typeface="Arial" panose="020B0604020202020204" pitchFamily="34" charset="0"/>
                <a:ea typeface="Times New Roman" panose="02020603050405020304" pitchFamily="18" charset="0"/>
              </a:rPr>
              <a:t>Activities to develop a reading culture are planned and coordinated effectively</a:t>
            </a:r>
            <a:endParaRPr lang="en-GB" sz="1800" dirty="0">
              <a:effectLst/>
              <a:latin typeface="Times New Roman" panose="02020603050405020304" pitchFamily="18" charset="0"/>
              <a:ea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GB" sz="1800" dirty="0">
                <a:effectLst/>
                <a:latin typeface="Arial" panose="020B0604020202020204" pitchFamily="34" charset="0"/>
                <a:ea typeface="Times New Roman" panose="02020603050405020304" pitchFamily="18" charset="0"/>
              </a:rPr>
              <a:t>All staff are involved in promoting the importance and enjoyment of reading</a:t>
            </a:r>
            <a:endParaRPr lang="en-GB" sz="1800" dirty="0">
              <a:effectLst/>
              <a:latin typeface="Times New Roman" panose="02020603050405020304" pitchFamily="18" charset="0"/>
              <a:ea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GB" sz="1800" dirty="0">
                <a:effectLst/>
                <a:latin typeface="Arial" panose="020B0604020202020204" pitchFamily="34" charset="0"/>
                <a:ea typeface="Times New Roman" panose="02020603050405020304" pitchFamily="18" charset="0"/>
              </a:rPr>
              <a:t>Staff talk to pupils about the books staff and pupils are reading. Staff recommend appropriate books to pupils</a:t>
            </a:r>
            <a:endParaRPr lang="en-GB" sz="1800" dirty="0">
              <a:effectLst/>
              <a:latin typeface="Times New Roman" panose="02020603050405020304" pitchFamily="18" charset="0"/>
              <a:ea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GB" sz="1800" dirty="0">
                <a:effectLst/>
                <a:latin typeface="Arial" panose="020B0604020202020204" pitchFamily="34" charset="0"/>
                <a:ea typeface="Times New Roman" panose="02020603050405020304" pitchFamily="18" charset="0"/>
              </a:rPr>
              <a:t>The school emphasises the value of pupils reading outside of lessons and at home</a:t>
            </a:r>
            <a:endParaRPr lang="en-GB" sz="1800" dirty="0">
              <a:effectLst/>
              <a:latin typeface="Times New Roman" panose="02020603050405020304" pitchFamily="18" charset="0"/>
              <a:ea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GB" sz="1800" dirty="0">
                <a:effectLst/>
                <a:latin typeface="Arial" panose="020B0604020202020204" pitchFamily="34" charset="0"/>
                <a:ea typeface="Times New Roman" panose="02020603050405020304" pitchFamily="18" charset="0"/>
              </a:rPr>
              <a:t>Inviting reading spaces and appropriate, suitably challenging and engaging reading material are readily available to pupils in school</a:t>
            </a:r>
            <a:endParaRPr lang="en-GB" sz="1800" dirty="0">
              <a:effectLst/>
              <a:latin typeface="Times New Roman" panose="02020603050405020304" pitchFamily="18" charset="0"/>
              <a:ea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GB" sz="1800" dirty="0">
                <a:effectLst/>
                <a:latin typeface="Arial" panose="020B0604020202020204" pitchFamily="34" charset="0"/>
                <a:ea typeface="Times New Roman" panose="02020603050405020304" pitchFamily="18" charset="0"/>
              </a:rPr>
              <a:t>The school is involved in local and national reading events</a:t>
            </a: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
        <p:nvSpPr>
          <p:cNvPr id="4" name="TextBox 3">
            <a:extLst>
              <a:ext uri="{FF2B5EF4-FFF2-40B4-BE49-F238E27FC236}">
                <a16:creationId xmlns:a16="http://schemas.microsoft.com/office/drawing/2014/main" id="{65227F47-1BD9-C8DB-4ED5-7F0DC651B05C}"/>
              </a:ext>
            </a:extLst>
          </p:cNvPr>
          <p:cNvSpPr txBox="1"/>
          <p:nvPr/>
        </p:nvSpPr>
        <p:spPr>
          <a:xfrm>
            <a:off x="6719125" y="1816768"/>
            <a:ext cx="5697464" cy="954107"/>
          </a:xfrm>
          <a:prstGeom prst="rect">
            <a:avLst/>
          </a:prstGeom>
          <a:noFill/>
        </p:spPr>
        <p:txBody>
          <a:bodyPr wrap="square" rtlCol="0">
            <a:spAutoFit/>
          </a:bodyPr>
          <a:lstStyle/>
          <a:p>
            <a:r>
              <a:rPr lang="en-GB" sz="2800" b="1" dirty="0">
                <a:effectLst/>
                <a:latin typeface="Arial" panose="020B0604020202020204" pitchFamily="34" charset="0"/>
              </a:rPr>
              <a:t>Key elements in developing a reading culture</a:t>
            </a:r>
          </a:p>
        </p:txBody>
      </p:sp>
    </p:spTree>
    <p:extLst>
      <p:ext uri="{BB962C8B-B14F-4D97-AF65-F5344CB8AC3E}">
        <p14:creationId xmlns:p14="http://schemas.microsoft.com/office/powerpoint/2010/main" val="35666925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DB178E-3D65-732A-8B73-9A789CD51823}"/>
              </a:ext>
            </a:extLst>
          </p:cNvPr>
          <p:cNvSpPr>
            <a:spLocks noGrp="1"/>
          </p:cNvSpPr>
          <p:nvPr>
            <p:ph type="title"/>
          </p:nvPr>
        </p:nvSpPr>
        <p:spPr>
          <a:xfrm>
            <a:off x="403917" y="1713245"/>
            <a:ext cx="5975100" cy="861774"/>
          </a:xfrm>
        </p:spPr>
        <p:txBody>
          <a:bodyPr/>
          <a:lstStyle/>
          <a:p>
            <a:r>
              <a:rPr lang="cy-GB" sz="2800" dirty="0">
                <a:solidFill>
                  <a:schemeClr val="tx1"/>
                </a:solidFill>
                <a:latin typeface="Arial" panose="020B0604020202020204" pitchFamily="34" charset="0"/>
              </a:rPr>
              <a:t>Elfennau allweddol wrth ddatblygu diwylliant darllen</a:t>
            </a:r>
            <a:endParaRPr lang="en-GB" sz="2800" dirty="0"/>
          </a:p>
        </p:txBody>
      </p:sp>
      <p:sp>
        <p:nvSpPr>
          <p:cNvPr id="3" name="Content Placeholder 2">
            <a:extLst>
              <a:ext uri="{FF2B5EF4-FFF2-40B4-BE49-F238E27FC236}">
                <a16:creationId xmlns:a16="http://schemas.microsoft.com/office/drawing/2014/main" id="{AD2762A2-5AB4-9E0E-DF00-6BBE6386EBDA}"/>
              </a:ext>
            </a:extLst>
          </p:cNvPr>
          <p:cNvSpPr>
            <a:spLocks noGrp="1"/>
          </p:cNvSpPr>
          <p:nvPr>
            <p:ph sz="half" idx="2"/>
          </p:nvPr>
        </p:nvSpPr>
        <p:spPr>
          <a:xfrm>
            <a:off x="527300" y="2642252"/>
            <a:ext cx="5728335" cy="5000600"/>
          </a:xfrm>
        </p:spPr>
        <p:txBody>
          <a:bodyPr/>
          <a:lstStyle/>
          <a:p>
            <a:pPr marL="342900" lvl="0" indent="-342900">
              <a:lnSpc>
                <a:spcPct val="107000"/>
              </a:lnSpc>
              <a:spcAft>
                <a:spcPts val="800"/>
              </a:spcAft>
              <a:buFont typeface="Wingdings" panose="05000000000000000000" pitchFamily="2" charset="2"/>
              <a:buChar char=""/>
            </a:pPr>
            <a:r>
              <a:rPr lang="cy-GB" sz="1800" dirty="0">
                <a:solidFill>
                  <a:schemeClr val="tx1"/>
                </a:solidFill>
                <a:effectLst/>
                <a:latin typeface="Arial" panose="020B0604020202020204" pitchFamily="34" charset="0"/>
                <a:ea typeface="Times New Roman" panose="02020603050405020304" pitchFamily="18" charset="0"/>
              </a:rPr>
              <a:t>Mae’r ysgol yn ymgysylltu ag awduron lleol a chenedlaethol</a:t>
            </a:r>
            <a:endParaRPr lang="cy-GB" sz="1800" dirty="0">
              <a:solidFill>
                <a:schemeClr val="tx1"/>
              </a:solidFill>
              <a:effectLst/>
              <a:latin typeface="Times New Roman" panose="02020603050405020304" pitchFamily="18" charset="0"/>
              <a:ea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cy-GB" sz="1800" dirty="0">
                <a:solidFill>
                  <a:schemeClr val="tx1"/>
                </a:solidFill>
                <a:effectLst/>
                <a:latin typeface="Arial" panose="020B0604020202020204" pitchFamily="34" charset="0"/>
                <a:ea typeface="Times New Roman" panose="02020603050405020304" pitchFamily="18" charset="0"/>
              </a:rPr>
              <a:t>Mae’r ysgol yn dod o hyd i ffyrdd o ddathlu darllen disgyblion</a:t>
            </a:r>
            <a:endParaRPr lang="cy-GB" sz="1800" dirty="0">
              <a:solidFill>
                <a:schemeClr val="tx1"/>
              </a:solidFill>
              <a:effectLst/>
              <a:latin typeface="Times New Roman" panose="02020603050405020304" pitchFamily="18" charset="0"/>
              <a:ea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cy-GB" sz="1800" dirty="0">
                <a:solidFill>
                  <a:schemeClr val="tx1"/>
                </a:solidFill>
                <a:effectLst/>
                <a:latin typeface="Arial" panose="020B0604020202020204" pitchFamily="34" charset="0"/>
                <a:ea typeface="Times New Roman" panose="02020603050405020304" pitchFamily="18" charset="0"/>
              </a:rPr>
              <a:t>Mae staff yn darparu cyfleoedd i ddisgyblion rannu eu barn a’u hymatebion i’r hyn y maent wedi’i ddarllen</a:t>
            </a:r>
            <a:endParaRPr lang="cy-GB" sz="1800" dirty="0">
              <a:solidFill>
                <a:schemeClr val="tx1"/>
              </a:solidFill>
              <a:effectLst/>
              <a:latin typeface="Times New Roman" panose="02020603050405020304" pitchFamily="18" charset="0"/>
              <a:ea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cy-GB" sz="1800" dirty="0">
                <a:solidFill>
                  <a:schemeClr val="tx1"/>
                </a:solidFill>
                <a:effectLst/>
                <a:latin typeface="Arial" panose="020B0604020202020204" pitchFamily="34" charset="0"/>
                <a:ea typeface="Times New Roman" panose="02020603050405020304" pitchFamily="18" charset="0"/>
              </a:rPr>
              <a:t>Mae’r ysgol yn hyrwyddo pwysigrwydd darllen i rieni ac yn darparu arweiniad buddiol ynglŷn â sut </a:t>
            </a:r>
            <a:r>
              <a:rPr lang="cy-GB" sz="1800" dirty="0" err="1">
                <a:solidFill>
                  <a:schemeClr val="tx1"/>
                </a:solidFill>
                <a:effectLst/>
                <a:latin typeface="Arial" panose="020B0604020202020204" pitchFamily="34" charset="0"/>
                <a:ea typeface="Times New Roman" panose="02020603050405020304" pitchFamily="18" charset="0"/>
              </a:rPr>
              <a:t>gallant</a:t>
            </a:r>
            <a:r>
              <a:rPr lang="cy-GB" sz="1800" dirty="0">
                <a:solidFill>
                  <a:schemeClr val="tx1"/>
                </a:solidFill>
                <a:effectLst/>
                <a:latin typeface="Arial" panose="020B0604020202020204" pitchFamily="34" charset="0"/>
                <a:ea typeface="Times New Roman" panose="02020603050405020304" pitchFamily="18" charset="0"/>
              </a:rPr>
              <a:t> gefnogi darllen eu plant </a:t>
            </a:r>
            <a:endParaRPr lang="cy-GB" sz="1800" dirty="0">
              <a:solidFill>
                <a:schemeClr val="tx1"/>
              </a:solidFill>
              <a:effectLst/>
              <a:latin typeface="Times New Roman" panose="02020603050405020304" pitchFamily="18" charset="0"/>
              <a:ea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cy-GB" sz="1800" dirty="0">
                <a:solidFill>
                  <a:schemeClr val="tx1"/>
                </a:solidFill>
                <a:effectLst/>
                <a:latin typeface="Arial" panose="020B0604020202020204" pitchFamily="34" charset="0"/>
                <a:ea typeface="Times New Roman" panose="02020603050405020304" pitchFamily="18" charset="0"/>
              </a:rPr>
              <a:t>Mae’r ysgol yn monitro ac yn gwerthuso’i strategaeth i ddatblygu diwylliant darllen yn rheolaidd ac yn drylwyr, ac yn gwneud newidiadau wedi’u seilio ar y dystiolaeth y mae’n ei chasglu.</a:t>
            </a:r>
            <a:endParaRPr lang="cy-GB" sz="1800" dirty="0">
              <a:solidFill>
                <a:schemeClr val="tx1"/>
              </a:solidFill>
              <a:effectLst/>
              <a:latin typeface="Times New Roman" panose="02020603050405020304" pitchFamily="18" charset="0"/>
              <a:ea typeface="Times New Roman" panose="02020603050405020304" pitchFamily="18" charset="0"/>
            </a:endParaRPr>
          </a:p>
          <a:p>
            <a:endParaRPr lang="en-GB" dirty="0"/>
          </a:p>
        </p:txBody>
      </p:sp>
      <p:sp>
        <p:nvSpPr>
          <p:cNvPr id="4" name="Content Placeholder 3">
            <a:extLst>
              <a:ext uri="{FF2B5EF4-FFF2-40B4-BE49-F238E27FC236}">
                <a16:creationId xmlns:a16="http://schemas.microsoft.com/office/drawing/2014/main" id="{5AA61129-B1B5-1FA3-77DA-3757AAC60CF7}"/>
              </a:ext>
            </a:extLst>
          </p:cNvPr>
          <p:cNvSpPr>
            <a:spLocks noGrp="1"/>
          </p:cNvSpPr>
          <p:nvPr>
            <p:ph sz="half" idx="3"/>
          </p:nvPr>
        </p:nvSpPr>
        <p:spPr>
          <a:xfrm>
            <a:off x="6785811" y="3010727"/>
            <a:ext cx="5782945" cy="3815147"/>
          </a:xfrm>
        </p:spPr>
        <p:txBody>
          <a:bodyPr/>
          <a:lstStyle/>
          <a:p>
            <a:pPr marL="342900" lvl="0" indent="-342900">
              <a:lnSpc>
                <a:spcPct val="107000"/>
              </a:lnSpc>
              <a:spcAft>
                <a:spcPts val="800"/>
              </a:spcAft>
              <a:buFont typeface="Wingdings" panose="05000000000000000000" pitchFamily="2" charset="2"/>
              <a:buChar char=""/>
            </a:pPr>
            <a:r>
              <a:rPr lang="en-GB" sz="1800" dirty="0">
                <a:effectLst/>
                <a:latin typeface="Arial" panose="020B0604020202020204" pitchFamily="34" charset="0"/>
                <a:ea typeface="Times New Roman" panose="02020603050405020304" pitchFamily="18" charset="0"/>
              </a:rPr>
              <a:t>The school engages with local and national authors</a:t>
            </a:r>
            <a:endParaRPr lang="en-GB" sz="1800" dirty="0">
              <a:effectLst/>
              <a:latin typeface="Times New Roman" panose="02020603050405020304" pitchFamily="18" charset="0"/>
              <a:ea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GB" sz="1800" dirty="0">
                <a:effectLst/>
                <a:latin typeface="Arial" panose="020B0604020202020204" pitchFamily="34" charset="0"/>
                <a:ea typeface="Times New Roman" panose="02020603050405020304" pitchFamily="18" charset="0"/>
              </a:rPr>
              <a:t>The school finds ways to celebrate pupils’ reading</a:t>
            </a:r>
            <a:endParaRPr lang="en-GB" sz="1800" dirty="0">
              <a:effectLst/>
              <a:latin typeface="Times New Roman" panose="02020603050405020304" pitchFamily="18" charset="0"/>
              <a:ea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GB" sz="1800" dirty="0">
                <a:effectLst/>
                <a:latin typeface="Arial" panose="020B0604020202020204" pitchFamily="34" charset="0"/>
                <a:ea typeface="Times New Roman" panose="02020603050405020304" pitchFamily="18" charset="0"/>
              </a:rPr>
              <a:t>Staff provide pupils with opportunities to share their opinions and responses to what they have read</a:t>
            </a:r>
            <a:endParaRPr lang="en-GB" sz="1800" dirty="0">
              <a:effectLst/>
              <a:latin typeface="Times New Roman" panose="02020603050405020304" pitchFamily="18" charset="0"/>
              <a:ea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GB" sz="1800" dirty="0">
                <a:effectLst/>
                <a:latin typeface="Arial" panose="020B0604020202020204" pitchFamily="34" charset="0"/>
                <a:ea typeface="Times New Roman" panose="02020603050405020304" pitchFamily="18" charset="0"/>
              </a:rPr>
              <a:t>The school promotes the importance of reading to parents and provides helpful guidance about how they can support their children’s reading</a:t>
            </a:r>
            <a:endParaRPr lang="en-GB" sz="1800" dirty="0">
              <a:effectLst/>
              <a:latin typeface="Times New Roman" panose="02020603050405020304" pitchFamily="18" charset="0"/>
              <a:ea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GB" sz="1800" dirty="0">
                <a:effectLst/>
                <a:latin typeface="Arial" panose="020B0604020202020204" pitchFamily="34" charset="0"/>
                <a:ea typeface="Times New Roman" panose="02020603050405020304" pitchFamily="18" charset="0"/>
              </a:rPr>
              <a:t>The school monitors and evaluates its strategy to develop a reading culture regularly and robustly and makes changes based on the evidence it gathers.</a:t>
            </a:r>
            <a:endParaRPr lang="en-GB" sz="1800" dirty="0">
              <a:effectLst/>
              <a:latin typeface="Times New Roman" panose="02020603050405020304" pitchFamily="18" charset="0"/>
              <a:ea typeface="Times New Roman" panose="02020603050405020304" pitchFamily="18" charset="0"/>
            </a:endParaRPr>
          </a:p>
          <a:p>
            <a:endParaRPr lang="en-GB" dirty="0"/>
          </a:p>
        </p:txBody>
      </p:sp>
      <p:sp>
        <p:nvSpPr>
          <p:cNvPr id="6" name="TextBox 5">
            <a:extLst>
              <a:ext uri="{FF2B5EF4-FFF2-40B4-BE49-F238E27FC236}">
                <a16:creationId xmlns:a16="http://schemas.microsoft.com/office/drawing/2014/main" id="{9DB67790-1787-7058-C26D-6F6C2D9F71A7}"/>
              </a:ext>
            </a:extLst>
          </p:cNvPr>
          <p:cNvSpPr txBox="1"/>
          <p:nvPr/>
        </p:nvSpPr>
        <p:spPr>
          <a:xfrm>
            <a:off x="6785811" y="1715989"/>
            <a:ext cx="5390147" cy="1231106"/>
          </a:xfrm>
          <a:prstGeom prst="rect">
            <a:avLst/>
          </a:prstGeom>
          <a:noFill/>
        </p:spPr>
        <p:txBody>
          <a:bodyPr wrap="square" rtlCol="0">
            <a:spAutoFit/>
          </a:bodyPr>
          <a:lstStyle/>
          <a:p>
            <a:r>
              <a:rPr lang="en-GB" sz="2800" b="1" dirty="0">
                <a:effectLst/>
                <a:latin typeface="Arial" panose="020B0604020202020204" pitchFamily="34" charset="0"/>
              </a:rPr>
              <a:t>Key elements in developing a reading culture</a:t>
            </a:r>
          </a:p>
          <a:p>
            <a:endParaRPr lang="en-GB" dirty="0"/>
          </a:p>
        </p:txBody>
      </p:sp>
    </p:spTree>
    <p:extLst>
      <p:ext uri="{BB962C8B-B14F-4D97-AF65-F5344CB8AC3E}">
        <p14:creationId xmlns:p14="http://schemas.microsoft.com/office/powerpoint/2010/main" val="3382047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2077492"/>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Cwestiynau</a:t>
            </a:r>
            <a:r>
              <a:rPr lang="en-GB" sz="4500" spc="-10" dirty="0">
                <a:solidFill>
                  <a:schemeClr val="tx1">
                    <a:lumMod val="95000"/>
                    <a:lumOff val="5000"/>
                  </a:schemeClr>
                </a:solidFill>
              </a:rPr>
              <a:t>…</a:t>
            </a:r>
            <a:br>
              <a:rPr lang="en-GB" sz="4500" spc="-10" dirty="0">
                <a:solidFill>
                  <a:schemeClr val="tx1">
                    <a:lumMod val="95000"/>
                    <a:lumOff val="5000"/>
                  </a:schemeClr>
                </a:solidFill>
              </a:rPr>
            </a:br>
            <a:br>
              <a:rPr lang="en-GB" sz="4500" spc="-10" dirty="0">
                <a:solidFill>
                  <a:schemeClr val="tx1">
                    <a:lumMod val="95000"/>
                    <a:lumOff val="5000"/>
                  </a:schemeClr>
                </a:solidFill>
              </a:rPr>
            </a:br>
            <a:endParaRPr lang="en-GB" sz="4500" spc="-10" dirty="0">
              <a:solidFill>
                <a:schemeClr val="tx1">
                  <a:lumMod val="95000"/>
                  <a:lumOff val="5000"/>
                </a:schemeClr>
              </a:solidFill>
            </a:endParaRPr>
          </a:p>
        </p:txBody>
      </p:sp>
      <p:sp>
        <p:nvSpPr>
          <p:cNvPr id="3" name="object 3"/>
          <p:cNvSpPr txBox="1"/>
          <p:nvPr/>
        </p:nvSpPr>
        <p:spPr>
          <a:xfrm>
            <a:off x="527300" y="2642252"/>
            <a:ext cx="5899785" cy="1107996"/>
          </a:xfrm>
          <a:prstGeom prst="rect">
            <a:avLst/>
          </a:prstGeom>
        </p:spPr>
        <p:txBody>
          <a:bodyPr vert="horz" wrap="square" lIns="0" tIns="0" rIns="0" bIns="0" rtlCol="0">
            <a:spAutoFit/>
          </a:bodyPr>
          <a:lstStyle/>
          <a:p>
            <a:pPr marR="5080">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3708708"/>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Questions…</a:t>
            </a:r>
          </a:p>
          <a:p>
            <a:pPr marL="12700">
              <a:lnSpc>
                <a:spcPct val="100000"/>
              </a:lnSpc>
            </a:pPr>
            <a:endParaRPr lang="en-GB" sz="2800" spc="-5" dirty="0">
              <a:solidFill>
                <a:schemeClr val="tx1">
                  <a:lumMod val="75000"/>
                  <a:lumOff val="25000"/>
                </a:schemeClr>
              </a:solidFill>
              <a:latin typeface="Arial"/>
              <a:cs typeface="Arial"/>
            </a:endParaRPr>
          </a:p>
          <a:p>
            <a:pPr marL="12700">
              <a:lnSpc>
                <a:spcPct val="100000"/>
              </a:lnSpc>
            </a:pPr>
            <a:r>
              <a:rPr lang="en-GB" sz="2800" spc="-5" dirty="0">
                <a:solidFill>
                  <a:schemeClr val="tx1">
                    <a:lumMod val="75000"/>
                    <a:lumOff val="25000"/>
                  </a:schemeClr>
                </a:solidFill>
                <a:latin typeface="Arial"/>
                <a:cs typeface="Arial"/>
              </a:rPr>
              <a:t>If you have any questions you would like to ask, please email </a:t>
            </a:r>
            <a:r>
              <a:rPr lang="en-GB" sz="2800" spc="-5" dirty="0" err="1">
                <a:solidFill>
                  <a:schemeClr val="tx1">
                    <a:lumMod val="75000"/>
                    <a:lumOff val="25000"/>
                  </a:schemeClr>
                </a:solidFill>
                <a:latin typeface="Arial"/>
                <a:cs typeface="Arial"/>
                <a:hlinkClick r:id="rId2"/>
              </a:rPr>
              <a:t>alan.tootill@estyn.gov.wales</a:t>
            </a:r>
            <a:endParaRPr lang="en-GB" sz="2800" spc="-5" dirty="0">
              <a:solidFill>
                <a:schemeClr val="tx1">
                  <a:lumMod val="75000"/>
                  <a:lumOff val="25000"/>
                </a:schemeClr>
              </a:solidFill>
              <a:latin typeface="Arial"/>
              <a:cs typeface="Arial"/>
            </a:endParaRPr>
          </a:p>
          <a:p>
            <a:pPr marL="12700">
              <a:lnSpc>
                <a:spcPct val="100000"/>
              </a:lnSpc>
            </a:pPr>
            <a:endParaRPr lang="en-GB" sz="2800" spc="-5" dirty="0">
              <a:solidFill>
                <a:schemeClr val="tx1">
                  <a:lumMod val="75000"/>
                  <a:lumOff val="25000"/>
                </a:schemeClr>
              </a:solidFill>
              <a:latin typeface="Arial"/>
              <a:cs typeface="Arial"/>
            </a:endParaRPr>
          </a:p>
          <a:p>
            <a:pPr marL="12700">
              <a:lnSpc>
                <a:spcPct val="100000"/>
              </a:lnSpc>
            </a:pPr>
            <a:r>
              <a:rPr lang="en-GB" sz="2800" spc="-5" dirty="0">
                <a:solidFill>
                  <a:schemeClr val="tx1">
                    <a:lumMod val="75000"/>
                    <a:lumOff val="25000"/>
                  </a:schemeClr>
                </a:solidFill>
                <a:latin typeface="Arial"/>
                <a:cs typeface="Arial"/>
              </a:rPr>
              <a:t>Thanks for reading and considering this thematic report!</a:t>
            </a:r>
            <a:endParaRPr sz="2800" dirty="0">
              <a:solidFill>
                <a:schemeClr val="tx1">
                  <a:lumMod val="75000"/>
                  <a:lumOff val="25000"/>
                </a:schemeClr>
              </a:solidFill>
              <a:latin typeface="Arial"/>
              <a:cs typeface="Arial"/>
            </a:endParaRPr>
          </a:p>
        </p:txBody>
      </p:sp>
      <p:sp>
        <p:nvSpPr>
          <p:cNvPr id="8" name="object 8"/>
          <p:cNvSpPr txBox="1"/>
          <p:nvPr/>
        </p:nvSpPr>
        <p:spPr>
          <a:xfrm>
            <a:off x="6615620" y="2642252"/>
            <a:ext cx="5937885" cy="1107996"/>
          </a:xfrm>
          <a:prstGeom prst="rect">
            <a:avLst/>
          </a:prstGeom>
        </p:spPr>
        <p:txBody>
          <a:bodyPr vert="horz" wrap="square" lIns="0" tIns="0" rIns="0" bIns="0" rtlCol="0">
            <a:spAutoFit/>
          </a:bodyPr>
          <a:lstStyle/>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
        <p:nvSpPr>
          <p:cNvPr id="5" name="Blwch Testun 4">
            <a:extLst>
              <a:ext uri="{FF2B5EF4-FFF2-40B4-BE49-F238E27FC236}">
                <a16:creationId xmlns:a16="http://schemas.microsoft.com/office/drawing/2014/main" id="{B54EA182-430B-3EAD-E200-277BB40543BA}"/>
              </a:ext>
            </a:extLst>
          </p:cNvPr>
          <p:cNvSpPr txBox="1"/>
          <p:nvPr/>
        </p:nvSpPr>
        <p:spPr>
          <a:xfrm>
            <a:off x="100520" y="2879636"/>
            <a:ext cx="6515100" cy="2677656"/>
          </a:xfrm>
          <a:prstGeom prst="rect">
            <a:avLst/>
          </a:prstGeom>
          <a:noFill/>
        </p:spPr>
        <p:txBody>
          <a:bodyPr wrap="square">
            <a:spAutoFit/>
          </a:bodyPr>
          <a:lstStyle/>
          <a:p>
            <a:pPr marL="12700">
              <a:lnSpc>
                <a:spcPct val="100000"/>
              </a:lnSpc>
            </a:pPr>
            <a:r>
              <a:rPr lang="cy-GB" sz="2800" spc="-5" dirty="0">
                <a:solidFill>
                  <a:schemeClr val="tx1">
                    <a:lumMod val="75000"/>
                    <a:lumOff val="25000"/>
                  </a:schemeClr>
                </a:solidFill>
                <a:latin typeface="Arial"/>
                <a:cs typeface="Arial"/>
              </a:rPr>
              <a:t>Os hoffech chi ofyn unrhyw   gwestiynau, anfonwch neges e-bost at </a:t>
            </a:r>
            <a:r>
              <a:rPr lang="cy-GB" sz="2800" spc="-5" dirty="0">
                <a:solidFill>
                  <a:schemeClr val="tx1">
                    <a:lumMod val="75000"/>
                    <a:lumOff val="25000"/>
                  </a:schemeClr>
                </a:solidFill>
                <a:latin typeface="Arial"/>
                <a:cs typeface="Arial"/>
                <a:hlinkClick r:id="rId3"/>
              </a:rPr>
              <a:t>alan.tootill@estyn.llyw.cymru</a:t>
            </a:r>
            <a:endParaRPr lang="cy-GB" sz="2800" spc="-5" dirty="0">
              <a:solidFill>
                <a:schemeClr val="tx1">
                  <a:lumMod val="75000"/>
                  <a:lumOff val="25000"/>
                </a:schemeClr>
              </a:solidFill>
              <a:latin typeface="Arial"/>
              <a:cs typeface="Arial"/>
            </a:endParaRPr>
          </a:p>
          <a:p>
            <a:pPr marL="12700">
              <a:lnSpc>
                <a:spcPct val="100000"/>
              </a:lnSpc>
            </a:pPr>
            <a:endParaRPr lang="cy-GB" sz="2800" spc="-5" dirty="0">
              <a:solidFill>
                <a:schemeClr val="tx1">
                  <a:lumMod val="75000"/>
                  <a:lumOff val="25000"/>
                </a:schemeClr>
              </a:solidFill>
              <a:latin typeface="Arial"/>
              <a:cs typeface="Arial"/>
            </a:endParaRPr>
          </a:p>
          <a:p>
            <a:pPr marL="12700">
              <a:lnSpc>
                <a:spcPct val="100000"/>
              </a:lnSpc>
            </a:pPr>
            <a:r>
              <a:rPr lang="cy-GB" sz="2800" spc="-5" dirty="0">
                <a:solidFill>
                  <a:schemeClr val="tx1">
                    <a:lumMod val="75000"/>
                    <a:lumOff val="25000"/>
                  </a:schemeClr>
                </a:solidFill>
                <a:latin typeface="Arial"/>
                <a:cs typeface="Arial"/>
              </a:rPr>
              <a:t>Diolch am ddarllen ac ystyried yr adroddiad thematig hwn!</a:t>
            </a:r>
            <a:endParaRPr lang="cy-GB" sz="28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20389317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Cefndir</a:t>
            </a:r>
            <a:endParaRPr sz="4500" spc="-10" dirty="0">
              <a:solidFill>
                <a:schemeClr val="tx1">
                  <a:lumMod val="95000"/>
                  <a:lumOff val="5000"/>
                </a:schemeClr>
              </a:solidFill>
            </a:endParaRPr>
          </a:p>
        </p:txBody>
      </p:sp>
      <p:sp>
        <p:nvSpPr>
          <p:cNvPr id="3" name="object 3"/>
          <p:cNvSpPr txBox="1"/>
          <p:nvPr/>
        </p:nvSpPr>
        <p:spPr>
          <a:xfrm>
            <a:off x="527300" y="2642252"/>
            <a:ext cx="5899785" cy="6647974"/>
          </a:xfrm>
          <a:prstGeom prst="rect">
            <a:avLst/>
          </a:prstGeom>
        </p:spPr>
        <p:txBody>
          <a:bodyPr vert="horz" wrap="square" lIns="0" tIns="0" rIns="0" bIns="0" rtlCol="0">
            <a:spAutoFit/>
          </a:bodyPr>
          <a:lstStyle/>
          <a:p>
            <a:pPr marR="5080" lvl="0">
              <a:tabLst>
                <a:tab pos="5485765" algn="l"/>
              </a:tabLst>
            </a:pPr>
            <a:r>
              <a:rPr lang="cy-GB" sz="2400" b="1" dirty="0">
                <a:solidFill>
                  <a:srgbClr val="414042"/>
                </a:solidFill>
                <a:latin typeface="Arial"/>
                <a:cs typeface="Arial"/>
              </a:rPr>
              <a:t>Cyd-destun</a:t>
            </a:r>
          </a:p>
          <a:p>
            <a:pPr marL="342900" marR="5080" lvl="0" indent="-342900">
              <a:buFont typeface="Arial" panose="020B0604020202020204" pitchFamily="34" charset="0"/>
              <a:buChar char="•"/>
              <a:tabLst>
                <a:tab pos="5485765" algn="l"/>
              </a:tabLst>
            </a:pPr>
            <a:r>
              <a:rPr lang="cy-GB" sz="2400" dirty="0">
                <a:solidFill>
                  <a:srgbClr val="414042"/>
                </a:solidFill>
                <a:latin typeface="Arial"/>
                <a:cs typeface="Arial"/>
              </a:rPr>
              <a:t>Blaenoriaeth Gweinidogol</a:t>
            </a:r>
          </a:p>
          <a:p>
            <a:pPr marL="342900" marR="5080" lvl="0" indent="-342900">
              <a:buFont typeface="Arial" panose="020B0604020202020204" pitchFamily="34" charset="0"/>
              <a:buChar char="•"/>
              <a:tabLst>
                <a:tab pos="5485765" algn="l"/>
              </a:tabLst>
            </a:pPr>
            <a:r>
              <a:rPr lang="cy-GB" sz="2400" dirty="0">
                <a:solidFill>
                  <a:srgbClr val="414042"/>
                </a:solidFill>
                <a:latin typeface="Arial"/>
                <a:cs typeface="Arial"/>
              </a:rPr>
              <a:t>Rhaglen Ryngwladol Asesu Myfyrwyr (PISA) 2018</a:t>
            </a:r>
          </a:p>
          <a:p>
            <a:pPr marL="342900" marR="5080" lvl="0" indent="-342900">
              <a:buFont typeface="Arial" panose="020B0604020202020204" pitchFamily="34" charset="0"/>
              <a:buChar char="•"/>
              <a:tabLst>
                <a:tab pos="5485765" algn="l"/>
              </a:tabLst>
            </a:pPr>
            <a:r>
              <a:rPr lang="cy-GB" sz="2400" dirty="0">
                <a:solidFill>
                  <a:srgbClr val="414042"/>
                </a:solidFill>
                <a:latin typeface="Arial"/>
                <a:cs typeface="Arial"/>
              </a:rPr>
              <a:t>Pandemig Covid-19 </a:t>
            </a:r>
          </a:p>
          <a:p>
            <a:pPr marL="342900" marR="5080" lvl="0" indent="-342900">
              <a:buFont typeface="Arial" panose="020B0604020202020204" pitchFamily="34" charset="0"/>
              <a:buChar char="•"/>
              <a:tabLst>
                <a:tab pos="5485765" algn="l"/>
              </a:tabLst>
            </a:pPr>
            <a:endParaRPr lang="cy-GB" sz="2400" dirty="0">
              <a:solidFill>
                <a:srgbClr val="414042"/>
              </a:solidFill>
              <a:latin typeface="Arial"/>
              <a:cs typeface="Arial"/>
            </a:endParaRPr>
          </a:p>
          <a:p>
            <a:pPr marR="5080" lvl="0">
              <a:tabLst>
                <a:tab pos="5485765" algn="l"/>
              </a:tabLst>
            </a:pPr>
            <a:r>
              <a:rPr lang="cy-GB" sz="2400" b="1" dirty="0">
                <a:solidFill>
                  <a:srgbClr val="414042"/>
                </a:solidFill>
                <a:latin typeface="Arial"/>
                <a:cs typeface="Arial"/>
              </a:rPr>
              <a:t>Diben</a:t>
            </a:r>
          </a:p>
          <a:p>
            <a:pPr marL="342900" marR="5080" lvl="0" indent="-342900">
              <a:buFont typeface="Arial" panose="020B0604020202020204" pitchFamily="34" charset="0"/>
              <a:buChar char="•"/>
              <a:tabLst>
                <a:tab pos="5485765" algn="l"/>
              </a:tabLst>
            </a:pPr>
            <a:r>
              <a:rPr lang="cy-GB" sz="2400" dirty="0">
                <a:solidFill>
                  <a:srgbClr val="414042"/>
                </a:solidFill>
                <a:latin typeface="Arial"/>
                <a:cs typeface="Arial"/>
              </a:rPr>
              <a:t>Medrau darllen ym Mlwyddyn 6</a:t>
            </a:r>
          </a:p>
          <a:p>
            <a:pPr marL="342900" marR="5080" lvl="0" indent="-342900">
              <a:buFont typeface="Arial" panose="020B0604020202020204" pitchFamily="34" charset="0"/>
              <a:buChar char="•"/>
              <a:tabLst>
                <a:tab pos="5485765" algn="l"/>
              </a:tabLst>
            </a:pPr>
            <a:r>
              <a:rPr lang="cy-GB" sz="2400" dirty="0">
                <a:solidFill>
                  <a:srgbClr val="414042"/>
                </a:solidFill>
                <a:latin typeface="Arial"/>
                <a:cs typeface="Arial"/>
              </a:rPr>
              <a:t>Medrau darllen ym Mlynyddoedd 7-9</a:t>
            </a:r>
          </a:p>
          <a:p>
            <a:pPr marL="342900" marR="5080" lvl="0" indent="-342900">
              <a:buFont typeface="Arial" panose="020B0604020202020204" pitchFamily="34" charset="0"/>
              <a:buChar char="•"/>
              <a:tabLst>
                <a:tab pos="5485765" algn="l"/>
              </a:tabLst>
            </a:pPr>
            <a:r>
              <a:rPr lang="cy-GB" sz="2400" dirty="0">
                <a:solidFill>
                  <a:srgbClr val="414042"/>
                </a:solidFill>
                <a:latin typeface="Arial"/>
                <a:cs typeface="Arial"/>
              </a:rPr>
              <a:t>Pontio</a:t>
            </a:r>
          </a:p>
          <a:p>
            <a:pPr marL="342900" marR="5080" lvl="0" indent="-342900">
              <a:buFont typeface="Arial" panose="020B0604020202020204" pitchFamily="34" charset="0"/>
              <a:buChar char="•"/>
              <a:tabLst>
                <a:tab pos="5485765" algn="l"/>
              </a:tabLst>
            </a:pPr>
            <a:endParaRPr lang="cy-GB" sz="2400" dirty="0">
              <a:solidFill>
                <a:srgbClr val="414042"/>
              </a:solidFill>
              <a:latin typeface="Arial"/>
              <a:cs typeface="Arial"/>
            </a:endParaRPr>
          </a:p>
          <a:p>
            <a:pPr marR="5080" lvl="0">
              <a:tabLst>
                <a:tab pos="5485765" algn="l"/>
              </a:tabLst>
            </a:pPr>
            <a:r>
              <a:rPr lang="cy-GB" sz="2400" b="1" dirty="0">
                <a:solidFill>
                  <a:srgbClr val="414042"/>
                </a:solidFill>
                <a:latin typeface="Arial"/>
                <a:cs typeface="Arial"/>
              </a:rPr>
              <a:t>Sail y dystiolaeth</a:t>
            </a:r>
          </a:p>
          <a:p>
            <a:pPr marL="342900" marR="5080" lvl="0" indent="-342900">
              <a:buFont typeface="Arial" panose="020B0604020202020204" pitchFamily="34" charset="0"/>
              <a:buChar char="•"/>
              <a:tabLst>
                <a:tab pos="5485765" algn="l"/>
              </a:tabLst>
            </a:pPr>
            <a:r>
              <a:rPr lang="cy-GB" sz="2400" dirty="0">
                <a:solidFill>
                  <a:srgbClr val="414042"/>
                </a:solidFill>
                <a:latin typeface="Arial"/>
                <a:cs typeface="Arial"/>
              </a:rPr>
              <a:t>Ymwelwyd </a:t>
            </a:r>
            <a:r>
              <a:rPr lang="cy-GB" sz="2400" dirty="0">
                <a:solidFill>
                  <a:srgbClr val="414042"/>
                </a:solidFill>
                <a:latin typeface="Arial" panose="020B0604020202020204" pitchFamily="34" charset="0"/>
                <a:cs typeface="Arial" panose="020B0604020202020204" pitchFamily="34" charset="0"/>
              </a:rPr>
              <a:t>â </a:t>
            </a:r>
            <a:r>
              <a:rPr lang="cy-GB" sz="2400" dirty="0">
                <a:solidFill>
                  <a:srgbClr val="414042"/>
                </a:solidFill>
                <a:latin typeface="Arial"/>
                <a:cs typeface="Arial"/>
              </a:rPr>
              <a:t>23 o ysgolion</a:t>
            </a:r>
          </a:p>
          <a:p>
            <a:pPr marL="342900" marR="5080" lvl="0" indent="-342900">
              <a:buFont typeface="Arial" panose="020B0604020202020204" pitchFamily="34" charset="0"/>
              <a:buChar char="•"/>
              <a:tabLst>
                <a:tab pos="5485765" algn="l"/>
              </a:tabLst>
            </a:pPr>
            <a:r>
              <a:rPr lang="cy-GB" sz="2400" dirty="0">
                <a:solidFill>
                  <a:srgbClr val="414042"/>
                </a:solidFill>
                <a:latin typeface="Arial"/>
                <a:cs typeface="Arial"/>
              </a:rPr>
              <a:t>Dadansoddwyd 98 o adroddiadau arolygiadau craidd</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Background</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5539978"/>
          </a:xfrm>
          <a:prstGeom prst="rect">
            <a:avLst/>
          </a:prstGeom>
        </p:spPr>
        <p:txBody>
          <a:bodyPr vert="horz" wrap="square" lIns="0" tIns="0" rIns="0" bIns="0" rtlCol="0">
            <a:spAutoFit/>
          </a:bodyPr>
          <a:lstStyle/>
          <a:p>
            <a:pPr marR="5080" lvl="0">
              <a:tabLst>
                <a:tab pos="5485765" algn="l"/>
              </a:tabLst>
            </a:pPr>
            <a:r>
              <a:rPr lang="en-GB" sz="2400" b="1" dirty="0">
                <a:solidFill>
                  <a:srgbClr val="414042"/>
                </a:solidFill>
                <a:latin typeface="Arial"/>
                <a:cs typeface="Arial"/>
              </a:rPr>
              <a:t>Context</a:t>
            </a:r>
          </a:p>
          <a:p>
            <a:pPr marL="342900" marR="5080" lvl="0" indent="-342900">
              <a:buFont typeface="Arial" panose="020B0604020202020204" pitchFamily="34" charset="0"/>
              <a:buChar char="•"/>
              <a:tabLst>
                <a:tab pos="5485765" algn="l"/>
              </a:tabLst>
            </a:pPr>
            <a:r>
              <a:rPr lang="en-GB" sz="2400" dirty="0">
                <a:solidFill>
                  <a:srgbClr val="414042"/>
                </a:solidFill>
                <a:latin typeface="Arial"/>
                <a:cs typeface="Arial"/>
              </a:rPr>
              <a:t>Ministerial priority</a:t>
            </a:r>
          </a:p>
          <a:p>
            <a:pPr marL="342900" marR="5080" lvl="0" indent="-342900">
              <a:buFont typeface="Arial" panose="020B0604020202020204" pitchFamily="34" charset="0"/>
              <a:buChar char="•"/>
              <a:tabLst>
                <a:tab pos="5485765" algn="l"/>
              </a:tabLst>
            </a:pPr>
            <a:r>
              <a:rPr lang="en-GB" sz="2400" dirty="0">
                <a:solidFill>
                  <a:srgbClr val="414042"/>
                </a:solidFill>
                <a:latin typeface="Arial"/>
                <a:cs typeface="Arial"/>
              </a:rPr>
              <a:t>Program for International Student Assessment (PISA) 2018</a:t>
            </a:r>
          </a:p>
          <a:p>
            <a:pPr marL="342900" marR="5080" lvl="0" indent="-342900">
              <a:buFont typeface="Arial" panose="020B0604020202020204" pitchFamily="34" charset="0"/>
              <a:buChar char="•"/>
              <a:tabLst>
                <a:tab pos="5485765" algn="l"/>
              </a:tabLst>
            </a:pPr>
            <a:r>
              <a:rPr lang="en-GB" sz="2400" dirty="0">
                <a:solidFill>
                  <a:srgbClr val="414042"/>
                </a:solidFill>
                <a:latin typeface="Arial"/>
                <a:cs typeface="Arial"/>
              </a:rPr>
              <a:t>Covid-19 pandemic</a:t>
            </a:r>
          </a:p>
          <a:p>
            <a:pPr marL="342900" marR="5080" lvl="0" indent="-342900">
              <a:buFont typeface="Arial" panose="020B0604020202020204" pitchFamily="34" charset="0"/>
              <a:buChar char="•"/>
              <a:tabLst>
                <a:tab pos="5485765" algn="l"/>
              </a:tabLst>
            </a:pPr>
            <a:endParaRPr lang="en-GB" sz="2400" dirty="0">
              <a:solidFill>
                <a:srgbClr val="414042"/>
              </a:solidFill>
              <a:latin typeface="Arial"/>
              <a:cs typeface="Arial"/>
            </a:endParaRPr>
          </a:p>
          <a:p>
            <a:pPr marR="5080" lvl="0">
              <a:tabLst>
                <a:tab pos="5485765" algn="l"/>
              </a:tabLst>
            </a:pPr>
            <a:r>
              <a:rPr lang="en-GB" sz="2400" b="1" dirty="0">
                <a:solidFill>
                  <a:srgbClr val="414042"/>
                </a:solidFill>
                <a:latin typeface="Arial"/>
                <a:cs typeface="Arial"/>
              </a:rPr>
              <a:t>Purpose</a:t>
            </a:r>
          </a:p>
          <a:p>
            <a:pPr marL="342900" marR="5080" lvl="0" indent="-342900">
              <a:buFont typeface="Arial" panose="020B0604020202020204" pitchFamily="34" charset="0"/>
              <a:buChar char="•"/>
              <a:tabLst>
                <a:tab pos="5485765" algn="l"/>
              </a:tabLst>
            </a:pPr>
            <a:r>
              <a:rPr lang="en-GB" sz="2400" dirty="0">
                <a:solidFill>
                  <a:srgbClr val="414042"/>
                </a:solidFill>
                <a:latin typeface="Arial"/>
                <a:cs typeface="Arial"/>
              </a:rPr>
              <a:t>Reading skills in Year 6</a:t>
            </a:r>
          </a:p>
          <a:p>
            <a:pPr marL="342900" marR="5080" lvl="0" indent="-342900">
              <a:buFont typeface="Arial" panose="020B0604020202020204" pitchFamily="34" charset="0"/>
              <a:buChar char="•"/>
              <a:tabLst>
                <a:tab pos="5485765" algn="l"/>
              </a:tabLst>
            </a:pPr>
            <a:r>
              <a:rPr lang="en-GB" sz="2400" dirty="0">
                <a:solidFill>
                  <a:srgbClr val="414042"/>
                </a:solidFill>
                <a:latin typeface="Arial"/>
                <a:cs typeface="Arial"/>
              </a:rPr>
              <a:t>Reading skills in Years 7-9</a:t>
            </a:r>
          </a:p>
          <a:p>
            <a:pPr marL="342900" marR="5080" lvl="0" indent="-342900">
              <a:buFont typeface="Arial" panose="020B0604020202020204" pitchFamily="34" charset="0"/>
              <a:buChar char="•"/>
              <a:tabLst>
                <a:tab pos="5485765" algn="l"/>
              </a:tabLst>
            </a:pPr>
            <a:r>
              <a:rPr lang="en-GB" sz="2400" dirty="0">
                <a:solidFill>
                  <a:srgbClr val="414042"/>
                </a:solidFill>
                <a:latin typeface="Arial"/>
                <a:cs typeface="Arial"/>
              </a:rPr>
              <a:t>Transition</a:t>
            </a:r>
          </a:p>
          <a:p>
            <a:pPr marL="342900" marR="5080" lvl="0" indent="-342900">
              <a:buFont typeface="Arial" panose="020B0604020202020204" pitchFamily="34" charset="0"/>
              <a:buChar char="•"/>
              <a:tabLst>
                <a:tab pos="5485765" algn="l"/>
              </a:tabLst>
            </a:pPr>
            <a:endParaRPr lang="en-GB" sz="2400" dirty="0">
              <a:solidFill>
                <a:srgbClr val="414042"/>
              </a:solidFill>
              <a:latin typeface="Arial"/>
              <a:cs typeface="Arial"/>
            </a:endParaRPr>
          </a:p>
          <a:p>
            <a:pPr marR="5080" lvl="0">
              <a:tabLst>
                <a:tab pos="5485765" algn="l"/>
              </a:tabLst>
            </a:pPr>
            <a:r>
              <a:rPr lang="en-GB" sz="2400" b="1" dirty="0">
                <a:solidFill>
                  <a:srgbClr val="414042"/>
                </a:solidFill>
                <a:latin typeface="Arial"/>
                <a:cs typeface="Arial"/>
              </a:rPr>
              <a:t>Evidence base</a:t>
            </a:r>
          </a:p>
          <a:p>
            <a:pPr marL="342900" marR="5080" lvl="0" indent="-342900">
              <a:buFont typeface="Arial" panose="020B0604020202020204" pitchFamily="34" charset="0"/>
              <a:buChar char="•"/>
              <a:tabLst>
                <a:tab pos="5485765" algn="l"/>
              </a:tabLst>
            </a:pPr>
            <a:r>
              <a:rPr lang="en-GB" sz="2400" dirty="0">
                <a:solidFill>
                  <a:srgbClr val="414042"/>
                </a:solidFill>
                <a:latin typeface="Arial"/>
                <a:cs typeface="Arial"/>
              </a:rPr>
              <a:t>23 schools visited</a:t>
            </a:r>
          </a:p>
          <a:p>
            <a:pPr marL="342900" marR="5080" lvl="0" indent="-342900">
              <a:buFont typeface="Arial" panose="020B0604020202020204" pitchFamily="34" charset="0"/>
              <a:buChar char="•"/>
              <a:tabLst>
                <a:tab pos="5485765" algn="l"/>
              </a:tabLst>
            </a:pPr>
            <a:r>
              <a:rPr lang="en-GB" sz="2400" dirty="0">
                <a:solidFill>
                  <a:srgbClr val="414042"/>
                </a:solidFill>
                <a:latin typeface="Arial"/>
                <a:cs typeface="Arial"/>
              </a:rPr>
              <a:t>98 core inspection reports analysed</a:t>
            </a:r>
          </a:p>
          <a:p>
            <a:pPr marR="5080" lvl="0">
              <a:tabLst>
                <a:tab pos="5485765" algn="l"/>
              </a:tabLst>
            </a:pPr>
            <a:endParaRPr lang="en-GB" sz="2400" dirty="0">
              <a:solidFill>
                <a:srgbClr val="414042"/>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p:cTn id="7" dur="1000" fill="hold"/>
                                        <p:tgtEl>
                                          <p:spTgt spid="8">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8">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8">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8">
                                            <p:txEl>
                                              <p:pRg st="0" end="0"/>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8">
                                            <p:txEl>
                                              <p:pRg st="1" end="1"/>
                                            </p:txEl>
                                          </p:spTgt>
                                        </p:tgtEl>
                                        <p:attrNameLst>
                                          <p:attrName>style.visibility</p:attrName>
                                        </p:attrNameLst>
                                      </p:cBhvr>
                                      <p:to>
                                        <p:strVal val="visible"/>
                                      </p:to>
                                    </p:set>
                                    <p:anim calcmode="lin" valueType="num">
                                      <p:cBhvr>
                                        <p:cTn id="13" dur="1000" fill="hold"/>
                                        <p:tgtEl>
                                          <p:spTgt spid="8">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8">
                                            <p:txEl>
                                              <p:pRg st="1" end="1"/>
                                            </p:txEl>
                                          </p:spTgt>
                                        </p:tgtEl>
                                        <p:attrNameLst>
                                          <p:attrName>ppt_h</p:attrName>
                                        </p:attrNameLst>
                                      </p:cBhvr>
                                      <p:tavLst>
                                        <p:tav tm="0">
                                          <p:val>
                                            <p:fltVal val="0"/>
                                          </p:val>
                                        </p:tav>
                                        <p:tav tm="100000">
                                          <p:val>
                                            <p:strVal val="#ppt_h"/>
                                          </p:val>
                                        </p:tav>
                                      </p:tavLst>
                                    </p:anim>
                                    <p:anim calcmode="lin" valueType="num">
                                      <p:cBhvr>
                                        <p:cTn id="15" dur="1000" fill="hold"/>
                                        <p:tgtEl>
                                          <p:spTgt spid="8">
                                            <p:txEl>
                                              <p:pRg st="1" end="1"/>
                                            </p:txEl>
                                          </p:spTgt>
                                        </p:tgtEl>
                                        <p:attrNameLst>
                                          <p:attrName>style.rotation</p:attrName>
                                        </p:attrNameLst>
                                      </p:cBhvr>
                                      <p:tavLst>
                                        <p:tav tm="0">
                                          <p:val>
                                            <p:fltVal val="90"/>
                                          </p:val>
                                        </p:tav>
                                        <p:tav tm="100000">
                                          <p:val>
                                            <p:fltVal val="0"/>
                                          </p:val>
                                        </p:tav>
                                      </p:tavLst>
                                    </p:anim>
                                    <p:animEffect transition="in" filter="fade">
                                      <p:cBhvr>
                                        <p:cTn id="16" dur="1000"/>
                                        <p:tgtEl>
                                          <p:spTgt spid="8">
                                            <p:txEl>
                                              <p:pRg st="1" end="1"/>
                                            </p:txEl>
                                          </p:spTgt>
                                        </p:tgtEl>
                                      </p:cBhvr>
                                    </p:animEffect>
                                  </p:childTnLst>
                                </p:cTn>
                              </p:par>
                              <p:par>
                                <p:cTn id="17" presetID="31" presetClass="entr" presetSubtype="0" fill="hold" nodeType="withEffect">
                                  <p:stCondLst>
                                    <p:cond delay="0"/>
                                  </p:stCondLst>
                                  <p:childTnLst>
                                    <p:set>
                                      <p:cBhvr>
                                        <p:cTn id="18" dur="1" fill="hold">
                                          <p:stCondLst>
                                            <p:cond delay="0"/>
                                          </p:stCondLst>
                                        </p:cTn>
                                        <p:tgtEl>
                                          <p:spTgt spid="8">
                                            <p:txEl>
                                              <p:pRg st="2" end="2"/>
                                            </p:txEl>
                                          </p:spTgt>
                                        </p:tgtEl>
                                        <p:attrNameLst>
                                          <p:attrName>style.visibility</p:attrName>
                                        </p:attrNameLst>
                                      </p:cBhvr>
                                      <p:to>
                                        <p:strVal val="visible"/>
                                      </p:to>
                                    </p:set>
                                    <p:anim calcmode="lin" valueType="num">
                                      <p:cBhvr>
                                        <p:cTn id="19" dur="1000" fill="hold"/>
                                        <p:tgtEl>
                                          <p:spTgt spid="8">
                                            <p:txEl>
                                              <p:pRg st="2" end="2"/>
                                            </p:txEl>
                                          </p:spTgt>
                                        </p:tgtEl>
                                        <p:attrNameLst>
                                          <p:attrName>ppt_w</p:attrName>
                                        </p:attrNameLst>
                                      </p:cBhvr>
                                      <p:tavLst>
                                        <p:tav tm="0">
                                          <p:val>
                                            <p:fltVal val="0"/>
                                          </p:val>
                                        </p:tav>
                                        <p:tav tm="100000">
                                          <p:val>
                                            <p:strVal val="#ppt_w"/>
                                          </p:val>
                                        </p:tav>
                                      </p:tavLst>
                                    </p:anim>
                                    <p:anim calcmode="lin" valueType="num">
                                      <p:cBhvr>
                                        <p:cTn id="20" dur="1000" fill="hold"/>
                                        <p:tgtEl>
                                          <p:spTgt spid="8">
                                            <p:txEl>
                                              <p:pRg st="2" end="2"/>
                                            </p:txEl>
                                          </p:spTgt>
                                        </p:tgtEl>
                                        <p:attrNameLst>
                                          <p:attrName>ppt_h</p:attrName>
                                        </p:attrNameLst>
                                      </p:cBhvr>
                                      <p:tavLst>
                                        <p:tav tm="0">
                                          <p:val>
                                            <p:fltVal val="0"/>
                                          </p:val>
                                        </p:tav>
                                        <p:tav tm="100000">
                                          <p:val>
                                            <p:strVal val="#ppt_h"/>
                                          </p:val>
                                        </p:tav>
                                      </p:tavLst>
                                    </p:anim>
                                    <p:anim calcmode="lin" valueType="num">
                                      <p:cBhvr>
                                        <p:cTn id="21" dur="1000" fill="hold"/>
                                        <p:tgtEl>
                                          <p:spTgt spid="8">
                                            <p:txEl>
                                              <p:pRg st="2" end="2"/>
                                            </p:txEl>
                                          </p:spTgt>
                                        </p:tgtEl>
                                        <p:attrNameLst>
                                          <p:attrName>style.rotation</p:attrName>
                                        </p:attrNameLst>
                                      </p:cBhvr>
                                      <p:tavLst>
                                        <p:tav tm="0">
                                          <p:val>
                                            <p:fltVal val="90"/>
                                          </p:val>
                                        </p:tav>
                                        <p:tav tm="100000">
                                          <p:val>
                                            <p:fltVal val="0"/>
                                          </p:val>
                                        </p:tav>
                                      </p:tavLst>
                                    </p:anim>
                                    <p:animEffect transition="in" filter="fade">
                                      <p:cBhvr>
                                        <p:cTn id="22" dur="1000"/>
                                        <p:tgtEl>
                                          <p:spTgt spid="8">
                                            <p:txEl>
                                              <p:pRg st="2" end="2"/>
                                            </p:txEl>
                                          </p:spTgt>
                                        </p:tgtEl>
                                      </p:cBhvr>
                                    </p:animEffect>
                                  </p:childTnLst>
                                </p:cTn>
                              </p:par>
                              <p:par>
                                <p:cTn id="23" presetID="31" presetClass="entr" presetSubtype="0" fill="hold" nodeType="withEffect">
                                  <p:stCondLst>
                                    <p:cond delay="0"/>
                                  </p:stCondLst>
                                  <p:childTnLst>
                                    <p:set>
                                      <p:cBhvr>
                                        <p:cTn id="24" dur="1" fill="hold">
                                          <p:stCondLst>
                                            <p:cond delay="0"/>
                                          </p:stCondLst>
                                        </p:cTn>
                                        <p:tgtEl>
                                          <p:spTgt spid="8">
                                            <p:txEl>
                                              <p:pRg st="3" end="3"/>
                                            </p:txEl>
                                          </p:spTgt>
                                        </p:tgtEl>
                                        <p:attrNameLst>
                                          <p:attrName>style.visibility</p:attrName>
                                        </p:attrNameLst>
                                      </p:cBhvr>
                                      <p:to>
                                        <p:strVal val="visible"/>
                                      </p:to>
                                    </p:set>
                                    <p:anim calcmode="lin" valueType="num">
                                      <p:cBhvr>
                                        <p:cTn id="25" dur="1000" fill="hold"/>
                                        <p:tgtEl>
                                          <p:spTgt spid="8">
                                            <p:txEl>
                                              <p:pRg st="3" end="3"/>
                                            </p:txEl>
                                          </p:spTgt>
                                        </p:tgtEl>
                                        <p:attrNameLst>
                                          <p:attrName>ppt_w</p:attrName>
                                        </p:attrNameLst>
                                      </p:cBhvr>
                                      <p:tavLst>
                                        <p:tav tm="0">
                                          <p:val>
                                            <p:fltVal val="0"/>
                                          </p:val>
                                        </p:tav>
                                        <p:tav tm="100000">
                                          <p:val>
                                            <p:strVal val="#ppt_w"/>
                                          </p:val>
                                        </p:tav>
                                      </p:tavLst>
                                    </p:anim>
                                    <p:anim calcmode="lin" valueType="num">
                                      <p:cBhvr>
                                        <p:cTn id="26" dur="1000" fill="hold"/>
                                        <p:tgtEl>
                                          <p:spTgt spid="8">
                                            <p:txEl>
                                              <p:pRg st="3" end="3"/>
                                            </p:txEl>
                                          </p:spTgt>
                                        </p:tgtEl>
                                        <p:attrNameLst>
                                          <p:attrName>ppt_h</p:attrName>
                                        </p:attrNameLst>
                                      </p:cBhvr>
                                      <p:tavLst>
                                        <p:tav tm="0">
                                          <p:val>
                                            <p:fltVal val="0"/>
                                          </p:val>
                                        </p:tav>
                                        <p:tav tm="100000">
                                          <p:val>
                                            <p:strVal val="#ppt_h"/>
                                          </p:val>
                                        </p:tav>
                                      </p:tavLst>
                                    </p:anim>
                                    <p:anim calcmode="lin" valueType="num">
                                      <p:cBhvr>
                                        <p:cTn id="27" dur="1000" fill="hold"/>
                                        <p:tgtEl>
                                          <p:spTgt spid="8">
                                            <p:txEl>
                                              <p:pRg st="3" end="3"/>
                                            </p:txEl>
                                          </p:spTgt>
                                        </p:tgtEl>
                                        <p:attrNameLst>
                                          <p:attrName>style.rotation</p:attrName>
                                        </p:attrNameLst>
                                      </p:cBhvr>
                                      <p:tavLst>
                                        <p:tav tm="0">
                                          <p:val>
                                            <p:fltVal val="90"/>
                                          </p:val>
                                        </p:tav>
                                        <p:tav tm="100000">
                                          <p:val>
                                            <p:fltVal val="0"/>
                                          </p:val>
                                        </p:tav>
                                      </p:tavLst>
                                    </p:anim>
                                    <p:animEffect transition="in" filter="fade">
                                      <p:cBhvr>
                                        <p:cTn id="28" dur="1000"/>
                                        <p:tgtEl>
                                          <p:spTgt spid="8">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31" presetClass="entr" presetSubtype="0" fill="hold" nodeType="clickEffect">
                                  <p:stCondLst>
                                    <p:cond delay="0"/>
                                  </p:stCondLst>
                                  <p:childTnLst>
                                    <p:set>
                                      <p:cBhvr>
                                        <p:cTn id="32" dur="1" fill="hold">
                                          <p:stCondLst>
                                            <p:cond delay="0"/>
                                          </p:stCondLst>
                                        </p:cTn>
                                        <p:tgtEl>
                                          <p:spTgt spid="8">
                                            <p:txEl>
                                              <p:pRg st="5" end="5"/>
                                            </p:txEl>
                                          </p:spTgt>
                                        </p:tgtEl>
                                        <p:attrNameLst>
                                          <p:attrName>style.visibility</p:attrName>
                                        </p:attrNameLst>
                                      </p:cBhvr>
                                      <p:to>
                                        <p:strVal val="visible"/>
                                      </p:to>
                                    </p:set>
                                    <p:anim calcmode="lin" valueType="num">
                                      <p:cBhvr>
                                        <p:cTn id="33" dur="1000" fill="hold"/>
                                        <p:tgtEl>
                                          <p:spTgt spid="8">
                                            <p:txEl>
                                              <p:pRg st="5" end="5"/>
                                            </p:txEl>
                                          </p:spTgt>
                                        </p:tgtEl>
                                        <p:attrNameLst>
                                          <p:attrName>ppt_w</p:attrName>
                                        </p:attrNameLst>
                                      </p:cBhvr>
                                      <p:tavLst>
                                        <p:tav tm="0">
                                          <p:val>
                                            <p:fltVal val="0"/>
                                          </p:val>
                                        </p:tav>
                                        <p:tav tm="100000">
                                          <p:val>
                                            <p:strVal val="#ppt_w"/>
                                          </p:val>
                                        </p:tav>
                                      </p:tavLst>
                                    </p:anim>
                                    <p:anim calcmode="lin" valueType="num">
                                      <p:cBhvr>
                                        <p:cTn id="34" dur="1000" fill="hold"/>
                                        <p:tgtEl>
                                          <p:spTgt spid="8">
                                            <p:txEl>
                                              <p:pRg st="5" end="5"/>
                                            </p:txEl>
                                          </p:spTgt>
                                        </p:tgtEl>
                                        <p:attrNameLst>
                                          <p:attrName>ppt_h</p:attrName>
                                        </p:attrNameLst>
                                      </p:cBhvr>
                                      <p:tavLst>
                                        <p:tav tm="0">
                                          <p:val>
                                            <p:fltVal val="0"/>
                                          </p:val>
                                        </p:tav>
                                        <p:tav tm="100000">
                                          <p:val>
                                            <p:strVal val="#ppt_h"/>
                                          </p:val>
                                        </p:tav>
                                      </p:tavLst>
                                    </p:anim>
                                    <p:anim calcmode="lin" valueType="num">
                                      <p:cBhvr>
                                        <p:cTn id="35" dur="1000" fill="hold"/>
                                        <p:tgtEl>
                                          <p:spTgt spid="8">
                                            <p:txEl>
                                              <p:pRg st="5" end="5"/>
                                            </p:txEl>
                                          </p:spTgt>
                                        </p:tgtEl>
                                        <p:attrNameLst>
                                          <p:attrName>style.rotation</p:attrName>
                                        </p:attrNameLst>
                                      </p:cBhvr>
                                      <p:tavLst>
                                        <p:tav tm="0">
                                          <p:val>
                                            <p:fltVal val="90"/>
                                          </p:val>
                                        </p:tav>
                                        <p:tav tm="100000">
                                          <p:val>
                                            <p:fltVal val="0"/>
                                          </p:val>
                                        </p:tav>
                                      </p:tavLst>
                                    </p:anim>
                                    <p:animEffect transition="in" filter="fade">
                                      <p:cBhvr>
                                        <p:cTn id="36" dur="1000"/>
                                        <p:tgtEl>
                                          <p:spTgt spid="8">
                                            <p:txEl>
                                              <p:pRg st="5" end="5"/>
                                            </p:txEl>
                                          </p:spTgt>
                                        </p:tgtEl>
                                      </p:cBhvr>
                                    </p:animEffect>
                                  </p:childTnLst>
                                </p:cTn>
                              </p:par>
                              <p:par>
                                <p:cTn id="37" presetID="31" presetClass="entr" presetSubtype="0" fill="hold" nodeType="withEffect">
                                  <p:stCondLst>
                                    <p:cond delay="0"/>
                                  </p:stCondLst>
                                  <p:childTnLst>
                                    <p:set>
                                      <p:cBhvr>
                                        <p:cTn id="38" dur="1" fill="hold">
                                          <p:stCondLst>
                                            <p:cond delay="0"/>
                                          </p:stCondLst>
                                        </p:cTn>
                                        <p:tgtEl>
                                          <p:spTgt spid="8">
                                            <p:txEl>
                                              <p:pRg st="6" end="6"/>
                                            </p:txEl>
                                          </p:spTgt>
                                        </p:tgtEl>
                                        <p:attrNameLst>
                                          <p:attrName>style.visibility</p:attrName>
                                        </p:attrNameLst>
                                      </p:cBhvr>
                                      <p:to>
                                        <p:strVal val="visible"/>
                                      </p:to>
                                    </p:set>
                                    <p:anim calcmode="lin" valueType="num">
                                      <p:cBhvr>
                                        <p:cTn id="39" dur="1000" fill="hold"/>
                                        <p:tgtEl>
                                          <p:spTgt spid="8">
                                            <p:txEl>
                                              <p:pRg st="6" end="6"/>
                                            </p:txEl>
                                          </p:spTgt>
                                        </p:tgtEl>
                                        <p:attrNameLst>
                                          <p:attrName>ppt_w</p:attrName>
                                        </p:attrNameLst>
                                      </p:cBhvr>
                                      <p:tavLst>
                                        <p:tav tm="0">
                                          <p:val>
                                            <p:fltVal val="0"/>
                                          </p:val>
                                        </p:tav>
                                        <p:tav tm="100000">
                                          <p:val>
                                            <p:strVal val="#ppt_w"/>
                                          </p:val>
                                        </p:tav>
                                      </p:tavLst>
                                    </p:anim>
                                    <p:anim calcmode="lin" valueType="num">
                                      <p:cBhvr>
                                        <p:cTn id="40" dur="1000" fill="hold"/>
                                        <p:tgtEl>
                                          <p:spTgt spid="8">
                                            <p:txEl>
                                              <p:pRg st="6" end="6"/>
                                            </p:txEl>
                                          </p:spTgt>
                                        </p:tgtEl>
                                        <p:attrNameLst>
                                          <p:attrName>ppt_h</p:attrName>
                                        </p:attrNameLst>
                                      </p:cBhvr>
                                      <p:tavLst>
                                        <p:tav tm="0">
                                          <p:val>
                                            <p:fltVal val="0"/>
                                          </p:val>
                                        </p:tav>
                                        <p:tav tm="100000">
                                          <p:val>
                                            <p:strVal val="#ppt_h"/>
                                          </p:val>
                                        </p:tav>
                                      </p:tavLst>
                                    </p:anim>
                                    <p:anim calcmode="lin" valueType="num">
                                      <p:cBhvr>
                                        <p:cTn id="41" dur="1000" fill="hold"/>
                                        <p:tgtEl>
                                          <p:spTgt spid="8">
                                            <p:txEl>
                                              <p:pRg st="6" end="6"/>
                                            </p:txEl>
                                          </p:spTgt>
                                        </p:tgtEl>
                                        <p:attrNameLst>
                                          <p:attrName>style.rotation</p:attrName>
                                        </p:attrNameLst>
                                      </p:cBhvr>
                                      <p:tavLst>
                                        <p:tav tm="0">
                                          <p:val>
                                            <p:fltVal val="90"/>
                                          </p:val>
                                        </p:tav>
                                        <p:tav tm="100000">
                                          <p:val>
                                            <p:fltVal val="0"/>
                                          </p:val>
                                        </p:tav>
                                      </p:tavLst>
                                    </p:anim>
                                    <p:animEffect transition="in" filter="fade">
                                      <p:cBhvr>
                                        <p:cTn id="42" dur="1000"/>
                                        <p:tgtEl>
                                          <p:spTgt spid="8">
                                            <p:txEl>
                                              <p:pRg st="6" end="6"/>
                                            </p:txEl>
                                          </p:spTgt>
                                        </p:tgtEl>
                                      </p:cBhvr>
                                    </p:animEffect>
                                  </p:childTnLst>
                                </p:cTn>
                              </p:par>
                              <p:par>
                                <p:cTn id="43" presetID="31" presetClass="entr" presetSubtype="0" fill="hold" nodeType="withEffect">
                                  <p:stCondLst>
                                    <p:cond delay="0"/>
                                  </p:stCondLst>
                                  <p:childTnLst>
                                    <p:set>
                                      <p:cBhvr>
                                        <p:cTn id="44" dur="1" fill="hold">
                                          <p:stCondLst>
                                            <p:cond delay="0"/>
                                          </p:stCondLst>
                                        </p:cTn>
                                        <p:tgtEl>
                                          <p:spTgt spid="8">
                                            <p:txEl>
                                              <p:pRg st="7" end="7"/>
                                            </p:txEl>
                                          </p:spTgt>
                                        </p:tgtEl>
                                        <p:attrNameLst>
                                          <p:attrName>style.visibility</p:attrName>
                                        </p:attrNameLst>
                                      </p:cBhvr>
                                      <p:to>
                                        <p:strVal val="visible"/>
                                      </p:to>
                                    </p:set>
                                    <p:anim calcmode="lin" valueType="num">
                                      <p:cBhvr>
                                        <p:cTn id="45" dur="1000" fill="hold"/>
                                        <p:tgtEl>
                                          <p:spTgt spid="8">
                                            <p:txEl>
                                              <p:pRg st="7" end="7"/>
                                            </p:txEl>
                                          </p:spTgt>
                                        </p:tgtEl>
                                        <p:attrNameLst>
                                          <p:attrName>ppt_w</p:attrName>
                                        </p:attrNameLst>
                                      </p:cBhvr>
                                      <p:tavLst>
                                        <p:tav tm="0">
                                          <p:val>
                                            <p:fltVal val="0"/>
                                          </p:val>
                                        </p:tav>
                                        <p:tav tm="100000">
                                          <p:val>
                                            <p:strVal val="#ppt_w"/>
                                          </p:val>
                                        </p:tav>
                                      </p:tavLst>
                                    </p:anim>
                                    <p:anim calcmode="lin" valueType="num">
                                      <p:cBhvr>
                                        <p:cTn id="46" dur="1000" fill="hold"/>
                                        <p:tgtEl>
                                          <p:spTgt spid="8">
                                            <p:txEl>
                                              <p:pRg st="7" end="7"/>
                                            </p:txEl>
                                          </p:spTgt>
                                        </p:tgtEl>
                                        <p:attrNameLst>
                                          <p:attrName>ppt_h</p:attrName>
                                        </p:attrNameLst>
                                      </p:cBhvr>
                                      <p:tavLst>
                                        <p:tav tm="0">
                                          <p:val>
                                            <p:fltVal val="0"/>
                                          </p:val>
                                        </p:tav>
                                        <p:tav tm="100000">
                                          <p:val>
                                            <p:strVal val="#ppt_h"/>
                                          </p:val>
                                        </p:tav>
                                      </p:tavLst>
                                    </p:anim>
                                    <p:anim calcmode="lin" valueType="num">
                                      <p:cBhvr>
                                        <p:cTn id="47" dur="1000" fill="hold"/>
                                        <p:tgtEl>
                                          <p:spTgt spid="8">
                                            <p:txEl>
                                              <p:pRg st="7" end="7"/>
                                            </p:txEl>
                                          </p:spTgt>
                                        </p:tgtEl>
                                        <p:attrNameLst>
                                          <p:attrName>style.rotation</p:attrName>
                                        </p:attrNameLst>
                                      </p:cBhvr>
                                      <p:tavLst>
                                        <p:tav tm="0">
                                          <p:val>
                                            <p:fltVal val="90"/>
                                          </p:val>
                                        </p:tav>
                                        <p:tav tm="100000">
                                          <p:val>
                                            <p:fltVal val="0"/>
                                          </p:val>
                                        </p:tav>
                                      </p:tavLst>
                                    </p:anim>
                                    <p:animEffect transition="in" filter="fade">
                                      <p:cBhvr>
                                        <p:cTn id="48" dur="1000"/>
                                        <p:tgtEl>
                                          <p:spTgt spid="8">
                                            <p:txEl>
                                              <p:pRg st="7" end="7"/>
                                            </p:txEl>
                                          </p:spTgt>
                                        </p:tgtEl>
                                      </p:cBhvr>
                                    </p:animEffect>
                                  </p:childTnLst>
                                </p:cTn>
                              </p:par>
                              <p:par>
                                <p:cTn id="49" presetID="31" presetClass="entr" presetSubtype="0" fill="hold" nodeType="withEffect">
                                  <p:stCondLst>
                                    <p:cond delay="0"/>
                                  </p:stCondLst>
                                  <p:childTnLst>
                                    <p:set>
                                      <p:cBhvr>
                                        <p:cTn id="50" dur="1" fill="hold">
                                          <p:stCondLst>
                                            <p:cond delay="0"/>
                                          </p:stCondLst>
                                        </p:cTn>
                                        <p:tgtEl>
                                          <p:spTgt spid="8">
                                            <p:txEl>
                                              <p:pRg st="8" end="8"/>
                                            </p:txEl>
                                          </p:spTgt>
                                        </p:tgtEl>
                                        <p:attrNameLst>
                                          <p:attrName>style.visibility</p:attrName>
                                        </p:attrNameLst>
                                      </p:cBhvr>
                                      <p:to>
                                        <p:strVal val="visible"/>
                                      </p:to>
                                    </p:set>
                                    <p:anim calcmode="lin" valueType="num">
                                      <p:cBhvr>
                                        <p:cTn id="51" dur="1000" fill="hold"/>
                                        <p:tgtEl>
                                          <p:spTgt spid="8">
                                            <p:txEl>
                                              <p:pRg st="8" end="8"/>
                                            </p:txEl>
                                          </p:spTgt>
                                        </p:tgtEl>
                                        <p:attrNameLst>
                                          <p:attrName>ppt_w</p:attrName>
                                        </p:attrNameLst>
                                      </p:cBhvr>
                                      <p:tavLst>
                                        <p:tav tm="0">
                                          <p:val>
                                            <p:fltVal val="0"/>
                                          </p:val>
                                        </p:tav>
                                        <p:tav tm="100000">
                                          <p:val>
                                            <p:strVal val="#ppt_w"/>
                                          </p:val>
                                        </p:tav>
                                      </p:tavLst>
                                    </p:anim>
                                    <p:anim calcmode="lin" valueType="num">
                                      <p:cBhvr>
                                        <p:cTn id="52" dur="1000" fill="hold"/>
                                        <p:tgtEl>
                                          <p:spTgt spid="8">
                                            <p:txEl>
                                              <p:pRg st="8" end="8"/>
                                            </p:txEl>
                                          </p:spTgt>
                                        </p:tgtEl>
                                        <p:attrNameLst>
                                          <p:attrName>ppt_h</p:attrName>
                                        </p:attrNameLst>
                                      </p:cBhvr>
                                      <p:tavLst>
                                        <p:tav tm="0">
                                          <p:val>
                                            <p:fltVal val="0"/>
                                          </p:val>
                                        </p:tav>
                                        <p:tav tm="100000">
                                          <p:val>
                                            <p:strVal val="#ppt_h"/>
                                          </p:val>
                                        </p:tav>
                                      </p:tavLst>
                                    </p:anim>
                                    <p:anim calcmode="lin" valueType="num">
                                      <p:cBhvr>
                                        <p:cTn id="53" dur="1000" fill="hold"/>
                                        <p:tgtEl>
                                          <p:spTgt spid="8">
                                            <p:txEl>
                                              <p:pRg st="8" end="8"/>
                                            </p:txEl>
                                          </p:spTgt>
                                        </p:tgtEl>
                                        <p:attrNameLst>
                                          <p:attrName>style.rotation</p:attrName>
                                        </p:attrNameLst>
                                      </p:cBhvr>
                                      <p:tavLst>
                                        <p:tav tm="0">
                                          <p:val>
                                            <p:fltVal val="90"/>
                                          </p:val>
                                        </p:tav>
                                        <p:tav tm="100000">
                                          <p:val>
                                            <p:fltVal val="0"/>
                                          </p:val>
                                        </p:tav>
                                      </p:tavLst>
                                    </p:anim>
                                    <p:animEffect transition="in" filter="fade">
                                      <p:cBhvr>
                                        <p:cTn id="54" dur="1000"/>
                                        <p:tgtEl>
                                          <p:spTgt spid="8">
                                            <p:txEl>
                                              <p:pRg st="8" end="8"/>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31" presetClass="entr" presetSubtype="0" fill="hold" nodeType="clickEffect">
                                  <p:stCondLst>
                                    <p:cond delay="0"/>
                                  </p:stCondLst>
                                  <p:childTnLst>
                                    <p:set>
                                      <p:cBhvr>
                                        <p:cTn id="58" dur="1" fill="hold">
                                          <p:stCondLst>
                                            <p:cond delay="0"/>
                                          </p:stCondLst>
                                        </p:cTn>
                                        <p:tgtEl>
                                          <p:spTgt spid="8">
                                            <p:txEl>
                                              <p:pRg st="10" end="10"/>
                                            </p:txEl>
                                          </p:spTgt>
                                        </p:tgtEl>
                                        <p:attrNameLst>
                                          <p:attrName>style.visibility</p:attrName>
                                        </p:attrNameLst>
                                      </p:cBhvr>
                                      <p:to>
                                        <p:strVal val="visible"/>
                                      </p:to>
                                    </p:set>
                                    <p:anim calcmode="lin" valueType="num">
                                      <p:cBhvr>
                                        <p:cTn id="59" dur="1000" fill="hold"/>
                                        <p:tgtEl>
                                          <p:spTgt spid="8">
                                            <p:txEl>
                                              <p:pRg st="10" end="10"/>
                                            </p:txEl>
                                          </p:spTgt>
                                        </p:tgtEl>
                                        <p:attrNameLst>
                                          <p:attrName>ppt_w</p:attrName>
                                        </p:attrNameLst>
                                      </p:cBhvr>
                                      <p:tavLst>
                                        <p:tav tm="0">
                                          <p:val>
                                            <p:fltVal val="0"/>
                                          </p:val>
                                        </p:tav>
                                        <p:tav tm="100000">
                                          <p:val>
                                            <p:strVal val="#ppt_w"/>
                                          </p:val>
                                        </p:tav>
                                      </p:tavLst>
                                    </p:anim>
                                    <p:anim calcmode="lin" valueType="num">
                                      <p:cBhvr>
                                        <p:cTn id="60" dur="1000" fill="hold"/>
                                        <p:tgtEl>
                                          <p:spTgt spid="8">
                                            <p:txEl>
                                              <p:pRg st="10" end="10"/>
                                            </p:txEl>
                                          </p:spTgt>
                                        </p:tgtEl>
                                        <p:attrNameLst>
                                          <p:attrName>ppt_h</p:attrName>
                                        </p:attrNameLst>
                                      </p:cBhvr>
                                      <p:tavLst>
                                        <p:tav tm="0">
                                          <p:val>
                                            <p:fltVal val="0"/>
                                          </p:val>
                                        </p:tav>
                                        <p:tav tm="100000">
                                          <p:val>
                                            <p:strVal val="#ppt_h"/>
                                          </p:val>
                                        </p:tav>
                                      </p:tavLst>
                                    </p:anim>
                                    <p:anim calcmode="lin" valueType="num">
                                      <p:cBhvr>
                                        <p:cTn id="61" dur="1000" fill="hold"/>
                                        <p:tgtEl>
                                          <p:spTgt spid="8">
                                            <p:txEl>
                                              <p:pRg st="10" end="10"/>
                                            </p:txEl>
                                          </p:spTgt>
                                        </p:tgtEl>
                                        <p:attrNameLst>
                                          <p:attrName>style.rotation</p:attrName>
                                        </p:attrNameLst>
                                      </p:cBhvr>
                                      <p:tavLst>
                                        <p:tav tm="0">
                                          <p:val>
                                            <p:fltVal val="90"/>
                                          </p:val>
                                        </p:tav>
                                        <p:tav tm="100000">
                                          <p:val>
                                            <p:fltVal val="0"/>
                                          </p:val>
                                        </p:tav>
                                      </p:tavLst>
                                    </p:anim>
                                    <p:animEffect transition="in" filter="fade">
                                      <p:cBhvr>
                                        <p:cTn id="62" dur="1000"/>
                                        <p:tgtEl>
                                          <p:spTgt spid="8">
                                            <p:txEl>
                                              <p:pRg st="10" end="10"/>
                                            </p:txEl>
                                          </p:spTgt>
                                        </p:tgtEl>
                                      </p:cBhvr>
                                    </p:animEffect>
                                  </p:childTnLst>
                                </p:cTn>
                              </p:par>
                              <p:par>
                                <p:cTn id="63" presetID="31" presetClass="entr" presetSubtype="0" fill="hold" nodeType="withEffect">
                                  <p:stCondLst>
                                    <p:cond delay="0"/>
                                  </p:stCondLst>
                                  <p:childTnLst>
                                    <p:set>
                                      <p:cBhvr>
                                        <p:cTn id="64" dur="1" fill="hold">
                                          <p:stCondLst>
                                            <p:cond delay="0"/>
                                          </p:stCondLst>
                                        </p:cTn>
                                        <p:tgtEl>
                                          <p:spTgt spid="8">
                                            <p:txEl>
                                              <p:pRg st="11" end="11"/>
                                            </p:txEl>
                                          </p:spTgt>
                                        </p:tgtEl>
                                        <p:attrNameLst>
                                          <p:attrName>style.visibility</p:attrName>
                                        </p:attrNameLst>
                                      </p:cBhvr>
                                      <p:to>
                                        <p:strVal val="visible"/>
                                      </p:to>
                                    </p:set>
                                    <p:anim calcmode="lin" valueType="num">
                                      <p:cBhvr>
                                        <p:cTn id="65" dur="1000" fill="hold"/>
                                        <p:tgtEl>
                                          <p:spTgt spid="8">
                                            <p:txEl>
                                              <p:pRg st="11" end="11"/>
                                            </p:txEl>
                                          </p:spTgt>
                                        </p:tgtEl>
                                        <p:attrNameLst>
                                          <p:attrName>ppt_w</p:attrName>
                                        </p:attrNameLst>
                                      </p:cBhvr>
                                      <p:tavLst>
                                        <p:tav tm="0">
                                          <p:val>
                                            <p:fltVal val="0"/>
                                          </p:val>
                                        </p:tav>
                                        <p:tav tm="100000">
                                          <p:val>
                                            <p:strVal val="#ppt_w"/>
                                          </p:val>
                                        </p:tav>
                                      </p:tavLst>
                                    </p:anim>
                                    <p:anim calcmode="lin" valueType="num">
                                      <p:cBhvr>
                                        <p:cTn id="66" dur="1000" fill="hold"/>
                                        <p:tgtEl>
                                          <p:spTgt spid="8">
                                            <p:txEl>
                                              <p:pRg st="11" end="11"/>
                                            </p:txEl>
                                          </p:spTgt>
                                        </p:tgtEl>
                                        <p:attrNameLst>
                                          <p:attrName>ppt_h</p:attrName>
                                        </p:attrNameLst>
                                      </p:cBhvr>
                                      <p:tavLst>
                                        <p:tav tm="0">
                                          <p:val>
                                            <p:fltVal val="0"/>
                                          </p:val>
                                        </p:tav>
                                        <p:tav tm="100000">
                                          <p:val>
                                            <p:strVal val="#ppt_h"/>
                                          </p:val>
                                        </p:tav>
                                      </p:tavLst>
                                    </p:anim>
                                    <p:anim calcmode="lin" valueType="num">
                                      <p:cBhvr>
                                        <p:cTn id="67" dur="1000" fill="hold"/>
                                        <p:tgtEl>
                                          <p:spTgt spid="8">
                                            <p:txEl>
                                              <p:pRg st="11" end="11"/>
                                            </p:txEl>
                                          </p:spTgt>
                                        </p:tgtEl>
                                        <p:attrNameLst>
                                          <p:attrName>style.rotation</p:attrName>
                                        </p:attrNameLst>
                                      </p:cBhvr>
                                      <p:tavLst>
                                        <p:tav tm="0">
                                          <p:val>
                                            <p:fltVal val="90"/>
                                          </p:val>
                                        </p:tav>
                                        <p:tav tm="100000">
                                          <p:val>
                                            <p:fltVal val="0"/>
                                          </p:val>
                                        </p:tav>
                                      </p:tavLst>
                                    </p:anim>
                                    <p:animEffect transition="in" filter="fade">
                                      <p:cBhvr>
                                        <p:cTn id="68" dur="1000"/>
                                        <p:tgtEl>
                                          <p:spTgt spid="8">
                                            <p:txEl>
                                              <p:pRg st="11" end="11"/>
                                            </p:txEl>
                                          </p:spTgt>
                                        </p:tgtEl>
                                      </p:cBhvr>
                                    </p:animEffect>
                                  </p:childTnLst>
                                </p:cTn>
                              </p:par>
                              <p:par>
                                <p:cTn id="69" presetID="31" presetClass="entr" presetSubtype="0" fill="hold" nodeType="withEffect">
                                  <p:stCondLst>
                                    <p:cond delay="0"/>
                                  </p:stCondLst>
                                  <p:childTnLst>
                                    <p:set>
                                      <p:cBhvr>
                                        <p:cTn id="70" dur="1" fill="hold">
                                          <p:stCondLst>
                                            <p:cond delay="0"/>
                                          </p:stCondLst>
                                        </p:cTn>
                                        <p:tgtEl>
                                          <p:spTgt spid="8">
                                            <p:txEl>
                                              <p:pRg st="12" end="12"/>
                                            </p:txEl>
                                          </p:spTgt>
                                        </p:tgtEl>
                                        <p:attrNameLst>
                                          <p:attrName>style.visibility</p:attrName>
                                        </p:attrNameLst>
                                      </p:cBhvr>
                                      <p:to>
                                        <p:strVal val="visible"/>
                                      </p:to>
                                    </p:set>
                                    <p:anim calcmode="lin" valueType="num">
                                      <p:cBhvr>
                                        <p:cTn id="71" dur="1000" fill="hold"/>
                                        <p:tgtEl>
                                          <p:spTgt spid="8">
                                            <p:txEl>
                                              <p:pRg st="12" end="12"/>
                                            </p:txEl>
                                          </p:spTgt>
                                        </p:tgtEl>
                                        <p:attrNameLst>
                                          <p:attrName>ppt_w</p:attrName>
                                        </p:attrNameLst>
                                      </p:cBhvr>
                                      <p:tavLst>
                                        <p:tav tm="0">
                                          <p:val>
                                            <p:fltVal val="0"/>
                                          </p:val>
                                        </p:tav>
                                        <p:tav tm="100000">
                                          <p:val>
                                            <p:strVal val="#ppt_w"/>
                                          </p:val>
                                        </p:tav>
                                      </p:tavLst>
                                    </p:anim>
                                    <p:anim calcmode="lin" valueType="num">
                                      <p:cBhvr>
                                        <p:cTn id="72" dur="1000" fill="hold"/>
                                        <p:tgtEl>
                                          <p:spTgt spid="8">
                                            <p:txEl>
                                              <p:pRg st="12" end="12"/>
                                            </p:txEl>
                                          </p:spTgt>
                                        </p:tgtEl>
                                        <p:attrNameLst>
                                          <p:attrName>ppt_h</p:attrName>
                                        </p:attrNameLst>
                                      </p:cBhvr>
                                      <p:tavLst>
                                        <p:tav tm="0">
                                          <p:val>
                                            <p:fltVal val="0"/>
                                          </p:val>
                                        </p:tav>
                                        <p:tav tm="100000">
                                          <p:val>
                                            <p:strVal val="#ppt_h"/>
                                          </p:val>
                                        </p:tav>
                                      </p:tavLst>
                                    </p:anim>
                                    <p:anim calcmode="lin" valueType="num">
                                      <p:cBhvr>
                                        <p:cTn id="73" dur="1000" fill="hold"/>
                                        <p:tgtEl>
                                          <p:spTgt spid="8">
                                            <p:txEl>
                                              <p:pRg st="12" end="12"/>
                                            </p:txEl>
                                          </p:spTgt>
                                        </p:tgtEl>
                                        <p:attrNameLst>
                                          <p:attrName>style.rotation</p:attrName>
                                        </p:attrNameLst>
                                      </p:cBhvr>
                                      <p:tavLst>
                                        <p:tav tm="0">
                                          <p:val>
                                            <p:fltVal val="90"/>
                                          </p:val>
                                        </p:tav>
                                        <p:tav tm="100000">
                                          <p:val>
                                            <p:fltVal val="0"/>
                                          </p:val>
                                        </p:tav>
                                      </p:tavLst>
                                    </p:anim>
                                    <p:animEffect transition="in" filter="fade">
                                      <p:cBhvr>
                                        <p:cTn id="74" dur="1000"/>
                                        <p:tgtEl>
                                          <p:spTgt spid="8">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Prif</a:t>
            </a:r>
            <a:r>
              <a:rPr lang="en-GB" sz="4500" spc="-10" dirty="0">
                <a:solidFill>
                  <a:schemeClr val="tx1">
                    <a:lumMod val="95000"/>
                    <a:lumOff val="5000"/>
                  </a:schemeClr>
                </a:solidFill>
              </a:rPr>
              <a:t> </a:t>
            </a:r>
            <a:r>
              <a:rPr lang="en-GB" sz="4500" spc="-10" dirty="0" err="1">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3693319"/>
          </a:xfrm>
          <a:prstGeom prst="rect">
            <a:avLst/>
          </a:prstGeom>
        </p:spPr>
        <p:txBody>
          <a:bodyPr vert="horz" wrap="square" lIns="0" tIns="0" rIns="0" bIns="0" rtlCol="0">
            <a:spAutoFit/>
          </a:bodyPr>
          <a:lstStyle/>
          <a:p>
            <a:pPr marR="5080">
              <a:tabLst>
                <a:tab pos="5485765" algn="l"/>
              </a:tabLst>
            </a:pPr>
            <a:r>
              <a:rPr lang="cy-GB" sz="2400" b="1" dirty="0">
                <a:solidFill>
                  <a:schemeClr val="tx1">
                    <a:lumMod val="75000"/>
                    <a:lumOff val="25000"/>
                  </a:schemeClr>
                </a:solidFill>
                <a:latin typeface="Arial"/>
                <a:cs typeface="Arial"/>
              </a:rPr>
              <a:t>Safonau</a:t>
            </a:r>
          </a:p>
          <a:p>
            <a:pPr marL="342900" marR="5080" indent="-342900">
              <a:buFont typeface="Arial" panose="020B0604020202020204" pitchFamily="34" charset="0"/>
              <a:buChar char="•"/>
              <a:tabLst>
                <a:tab pos="5485765" algn="l"/>
              </a:tabLst>
            </a:pPr>
            <a:r>
              <a:rPr lang="cy-GB" sz="2400" dirty="0">
                <a:solidFill>
                  <a:schemeClr val="tx1">
                    <a:lumMod val="75000"/>
                    <a:lumOff val="25000"/>
                  </a:schemeClr>
                </a:solidFill>
                <a:latin typeface="Arial"/>
                <a:cs typeface="Arial"/>
              </a:rPr>
              <a:t>Effaith y pandemig</a:t>
            </a:r>
          </a:p>
          <a:p>
            <a:pPr marL="342900" marR="5080" indent="-342900">
              <a:buFont typeface="Arial" panose="020B0604020202020204" pitchFamily="34" charset="0"/>
              <a:buChar char="•"/>
              <a:tabLst>
                <a:tab pos="5485765" algn="l"/>
              </a:tabLst>
            </a:pPr>
            <a:r>
              <a:rPr lang="cy-GB" sz="2400" dirty="0">
                <a:solidFill>
                  <a:schemeClr val="tx1">
                    <a:lumMod val="75000"/>
                    <a:lumOff val="25000"/>
                  </a:schemeClr>
                </a:solidFill>
                <a:latin typeface="Arial"/>
                <a:cs typeface="Arial"/>
              </a:rPr>
              <a:t>Medrau darllen sylfaenol</a:t>
            </a:r>
          </a:p>
          <a:p>
            <a:pPr marL="342900" marR="5080" indent="-342900">
              <a:buFont typeface="Arial" panose="020B0604020202020204" pitchFamily="34" charset="0"/>
              <a:buChar char="•"/>
              <a:tabLst>
                <a:tab pos="5485765" algn="l"/>
              </a:tabLst>
            </a:pPr>
            <a:r>
              <a:rPr lang="cy-GB" sz="2400" dirty="0">
                <a:solidFill>
                  <a:schemeClr val="tx1">
                    <a:lumMod val="75000"/>
                    <a:lumOff val="25000"/>
                  </a:schemeClr>
                </a:solidFill>
                <a:latin typeface="Arial"/>
                <a:cs typeface="Arial"/>
              </a:rPr>
              <a:t>Medrau darllen uwch</a:t>
            </a:r>
          </a:p>
          <a:p>
            <a:pPr marL="342900" marR="5080" indent="-342900">
              <a:buFont typeface="Arial" panose="020B0604020202020204" pitchFamily="34" charset="0"/>
              <a:buChar char="•"/>
              <a:tabLst>
                <a:tab pos="5485765" algn="l"/>
              </a:tabLst>
            </a:pPr>
            <a:r>
              <a:rPr lang="cy-GB" sz="2400" dirty="0">
                <a:solidFill>
                  <a:schemeClr val="tx1">
                    <a:lumMod val="75000"/>
                    <a:lumOff val="25000"/>
                  </a:schemeClr>
                </a:solidFill>
                <a:latin typeface="Arial"/>
                <a:cs typeface="Arial"/>
              </a:rPr>
              <a:t>Diwedd y sector cynradd</a:t>
            </a:r>
          </a:p>
          <a:p>
            <a:pPr marL="342900" marR="5080" indent="-342900">
              <a:buFont typeface="Arial" panose="020B0604020202020204" pitchFamily="34" charset="0"/>
              <a:buChar char="•"/>
              <a:tabLst>
                <a:tab pos="5485765" algn="l"/>
              </a:tabLst>
            </a:pPr>
            <a:r>
              <a:rPr lang="cy-GB" sz="2400" dirty="0">
                <a:solidFill>
                  <a:schemeClr val="tx1">
                    <a:lumMod val="75000"/>
                    <a:lumOff val="25000"/>
                  </a:schemeClr>
                </a:solidFill>
                <a:latin typeface="Arial"/>
                <a:cs typeface="Arial"/>
              </a:rPr>
              <a:t>Dechrau’r sector uwchradd</a:t>
            </a:r>
          </a:p>
          <a:p>
            <a:pPr marL="342900" marR="5080" indent="-342900">
              <a:buFont typeface="Arial" panose="020B0604020202020204" pitchFamily="34" charset="0"/>
              <a:buChar char="•"/>
              <a:tabLst>
                <a:tab pos="5485765" algn="l"/>
              </a:tabLst>
            </a:pPr>
            <a:r>
              <a:rPr lang="cy-GB" sz="2400" dirty="0">
                <a:solidFill>
                  <a:schemeClr val="tx1">
                    <a:lumMod val="75000"/>
                    <a:lumOff val="25000"/>
                  </a:schemeClr>
                </a:solidFill>
                <a:latin typeface="Arial"/>
                <a:cs typeface="Arial"/>
              </a:rPr>
              <a:t>Agweddau disgyblion at ddysgu</a:t>
            </a:r>
            <a:br>
              <a:rPr lang="cy-GB" sz="2400" dirty="0">
                <a:solidFill>
                  <a:schemeClr val="tx1">
                    <a:lumMod val="75000"/>
                    <a:lumOff val="25000"/>
                  </a:schemeClr>
                </a:solidFill>
                <a:latin typeface="Arial"/>
                <a:cs typeface="Arial"/>
              </a:rPr>
            </a:br>
            <a:endParaRPr lang="cy-GB" sz="2400" dirty="0">
              <a:solidFill>
                <a:schemeClr val="tx1">
                  <a:lumMod val="75000"/>
                  <a:lumOff val="25000"/>
                </a:schemeClr>
              </a:solidFill>
              <a:latin typeface="Arial"/>
              <a:cs typeface="Arial"/>
            </a:endParaRPr>
          </a:p>
          <a:p>
            <a:pPr marR="5080">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4062651"/>
          </a:xfrm>
          <a:prstGeom prst="rect">
            <a:avLst/>
          </a:prstGeom>
        </p:spPr>
        <p:txBody>
          <a:bodyPr vert="horz" wrap="square" lIns="0" tIns="0" rIns="0" bIns="0" rtlCol="0">
            <a:spAutoFit/>
          </a:bodyPr>
          <a:lstStyle/>
          <a:p>
            <a:pPr marR="5080">
              <a:tabLst>
                <a:tab pos="5485765" algn="l"/>
              </a:tabLst>
            </a:pPr>
            <a:r>
              <a:rPr lang="en-GB" sz="2400" b="1" dirty="0">
                <a:solidFill>
                  <a:schemeClr val="tx1">
                    <a:lumMod val="75000"/>
                    <a:lumOff val="25000"/>
                  </a:schemeClr>
                </a:solidFill>
                <a:latin typeface="Arial"/>
                <a:cs typeface="Arial"/>
              </a:rPr>
              <a:t>Standards</a:t>
            </a:r>
          </a:p>
          <a:p>
            <a:pPr marL="342900" marR="5080" indent="-342900">
              <a:buFont typeface="Arial" panose="020B0604020202020204" pitchFamily="34" charset="0"/>
              <a:buChar char="•"/>
              <a:tabLst>
                <a:tab pos="5485765" algn="l"/>
              </a:tabLst>
            </a:pPr>
            <a:r>
              <a:rPr lang="en-GB" sz="2400" dirty="0">
                <a:solidFill>
                  <a:schemeClr val="tx1">
                    <a:lumMod val="75000"/>
                    <a:lumOff val="25000"/>
                  </a:schemeClr>
                </a:solidFill>
                <a:latin typeface="Arial"/>
                <a:cs typeface="Arial"/>
              </a:rPr>
              <a:t>Impact of the pandemic</a:t>
            </a:r>
          </a:p>
          <a:p>
            <a:pPr marL="342900" marR="5080" indent="-342900">
              <a:buFont typeface="Arial" panose="020B0604020202020204" pitchFamily="34" charset="0"/>
              <a:buChar char="•"/>
              <a:tabLst>
                <a:tab pos="5485765" algn="l"/>
              </a:tabLst>
            </a:pPr>
            <a:r>
              <a:rPr lang="en-GB" sz="2400" dirty="0">
                <a:solidFill>
                  <a:schemeClr val="tx1">
                    <a:lumMod val="75000"/>
                    <a:lumOff val="25000"/>
                  </a:schemeClr>
                </a:solidFill>
                <a:latin typeface="Arial"/>
                <a:cs typeface="Arial"/>
              </a:rPr>
              <a:t>Basic reading skills</a:t>
            </a:r>
          </a:p>
          <a:p>
            <a:pPr marL="342900" marR="5080" indent="-342900">
              <a:buFont typeface="Arial" panose="020B0604020202020204" pitchFamily="34" charset="0"/>
              <a:buChar char="•"/>
              <a:tabLst>
                <a:tab pos="5485765" algn="l"/>
              </a:tabLst>
            </a:pPr>
            <a:r>
              <a:rPr lang="en-GB" sz="2400" dirty="0">
                <a:solidFill>
                  <a:schemeClr val="tx1">
                    <a:lumMod val="75000"/>
                    <a:lumOff val="25000"/>
                  </a:schemeClr>
                </a:solidFill>
                <a:latin typeface="Arial"/>
                <a:cs typeface="Arial"/>
              </a:rPr>
              <a:t>Advanced reading skills</a:t>
            </a:r>
          </a:p>
          <a:p>
            <a:pPr marL="342900" marR="5080" indent="-342900">
              <a:buFont typeface="Arial" panose="020B0604020202020204" pitchFamily="34" charset="0"/>
              <a:buChar char="•"/>
              <a:tabLst>
                <a:tab pos="5485765" algn="l"/>
              </a:tabLst>
            </a:pPr>
            <a:r>
              <a:rPr lang="en-GB" sz="2400" dirty="0">
                <a:solidFill>
                  <a:schemeClr val="tx1">
                    <a:lumMod val="75000"/>
                    <a:lumOff val="25000"/>
                  </a:schemeClr>
                </a:solidFill>
                <a:latin typeface="Arial"/>
                <a:cs typeface="Arial"/>
              </a:rPr>
              <a:t>Upper primary phase</a:t>
            </a:r>
          </a:p>
          <a:p>
            <a:pPr marL="342900" marR="5080" indent="-342900">
              <a:buFont typeface="Arial" panose="020B0604020202020204" pitchFamily="34" charset="0"/>
              <a:buChar char="•"/>
              <a:tabLst>
                <a:tab pos="5485765" algn="l"/>
              </a:tabLst>
            </a:pPr>
            <a:r>
              <a:rPr lang="en-GB" sz="2400" dirty="0">
                <a:solidFill>
                  <a:schemeClr val="tx1">
                    <a:lumMod val="75000"/>
                    <a:lumOff val="25000"/>
                  </a:schemeClr>
                </a:solidFill>
                <a:latin typeface="Arial"/>
                <a:cs typeface="Arial"/>
              </a:rPr>
              <a:t>Lower secondary phase</a:t>
            </a:r>
          </a:p>
          <a:p>
            <a:pPr marL="342900" marR="5080" indent="-342900">
              <a:buFont typeface="Arial" panose="020B0604020202020204" pitchFamily="34" charset="0"/>
              <a:buChar char="•"/>
              <a:tabLst>
                <a:tab pos="5485765" algn="l"/>
              </a:tabLst>
            </a:pPr>
            <a:r>
              <a:rPr lang="en-GB" sz="2400" dirty="0">
                <a:solidFill>
                  <a:schemeClr val="tx1">
                    <a:lumMod val="75000"/>
                    <a:lumOff val="25000"/>
                  </a:schemeClr>
                </a:solidFill>
                <a:latin typeface="Arial"/>
                <a:cs typeface="Arial"/>
              </a:rPr>
              <a:t>Pupils’ attitudes to reading</a:t>
            </a:r>
            <a:br>
              <a:rPr lang="en-GB" sz="2400" dirty="0">
                <a:solidFill>
                  <a:schemeClr val="tx1">
                    <a:lumMod val="75000"/>
                    <a:lumOff val="25000"/>
                  </a:schemeClr>
                </a:solidFill>
                <a:latin typeface="Arial"/>
                <a:cs typeface="Arial"/>
              </a:rPr>
            </a:br>
            <a:endParaRPr lang="en-GB" sz="2400" dirty="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2847911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p:cTn id="7" dur="1000" fill="hold"/>
                                        <p:tgtEl>
                                          <p:spTgt spid="8">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8">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8">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8">
                                            <p:txEl>
                                              <p:pRg st="0" end="0"/>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8">
                                            <p:txEl>
                                              <p:pRg st="1" end="1"/>
                                            </p:txEl>
                                          </p:spTgt>
                                        </p:tgtEl>
                                        <p:attrNameLst>
                                          <p:attrName>style.visibility</p:attrName>
                                        </p:attrNameLst>
                                      </p:cBhvr>
                                      <p:to>
                                        <p:strVal val="visible"/>
                                      </p:to>
                                    </p:set>
                                    <p:anim calcmode="lin" valueType="num">
                                      <p:cBhvr>
                                        <p:cTn id="13" dur="1000" fill="hold"/>
                                        <p:tgtEl>
                                          <p:spTgt spid="8">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8">
                                            <p:txEl>
                                              <p:pRg st="1" end="1"/>
                                            </p:txEl>
                                          </p:spTgt>
                                        </p:tgtEl>
                                        <p:attrNameLst>
                                          <p:attrName>ppt_h</p:attrName>
                                        </p:attrNameLst>
                                      </p:cBhvr>
                                      <p:tavLst>
                                        <p:tav tm="0">
                                          <p:val>
                                            <p:fltVal val="0"/>
                                          </p:val>
                                        </p:tav>
                                        <p:tav tm="100000">
                                          <p:val>
                                            <p:strVal val="#ppt_h"/>
                                          </p:val>
                                        </p:tav>
                                      </p:tavLst>
                                    </p:anim>
                                    <p:anim calcmode="lin" valueType="num">
                                      <p:cBhvr>
                                        <p:cTn id="15" dur="1000" fill="hold"/>
                                        <p:tgtEl>
                                          <p:spTgt spid="8">
                                            <p:txEl>
                                              <p:pRg st="1" end="1"/>
                                            </p:txEl>
                                          </p:spTgt>
                                        </p:tgtEl>
                                        <p:attrNameLst>
                                          <p:attrName>style.rotation</p:attrName>
                                        </p:attrNameLst>
                                      </p:cBhvr>
                                      <p:tavLst>
                                        <p:tav tm="0">
                                          <p:val>
                                            <p:fltVal val="90"/>
                                          </p:val>
                                        </p:tav>
                                        <p:tav tm="100000">
                                          <p:val>
                                            <p:fltVal val="0"/>
                                          </p:val>
                                        </p:tav>
                                      </p:tavLst>
                                    </p:anim>
                                    <p:animEffect transition="in" filter="fade">
                                      <p:cBhvr>
                                        <p:cTn id="16" dur="1000"/>
                                        <p:tgtEl>
                                          <p:spTgt spid="8">
                                            <p:txEl>
                                              <p:pRg st="1" end="1"/>
                                            </p:txEl>
                                          </p:spTgt>
                                        </p:tgtEl>
                                      </p:cBhvr>
                                    </p:animEffect>
                                  </p:childTnLst>
                                </p:cTn>
                              </p:par>
                              <p:par>
                                <p:cTn id="17" presetID="31" presetClass="entr" presetSubtype="0" fill="hold" nodeType="withEffect">
                                  <p:stCondLst>
                                    <p:cond delay="0"/>
                                  </p:stCondLst>
                                  <p:childTnLst>
                                    <p:set>
                                      <p:cBhvr>
                                        <p:cTn id="18" dur="1" fill="hold">
                                          <p:stCondLst>
                                            <p:cond delay="0"/>
                                          </p:stCondLst>
                                        </p:cTn>
                                        <p:tgtEl>
                                          <p:spTgt spid="8">
                                            <p:txEl>
                                              <p:pRg st="2" end="2"/>
                                            </p:txEl>
                                          </p:spTgt>
                                        </p:tgtEl>
                                        <p:attrNameLst>
                                          <p:attrName>style.visibility</p:attrName>
                                        </p:attrNameLst>
                                      </p:cBhvr>
                                      <p:to>
                                        <p:strVal val="visible"/>
                                      </p:to>
                                    </p:set>
                                    <p:anim calcmode="lin" valueType="num">
                                      <p:cBhvr>
                                        <p:cTn id="19" dur="1000" fill="hold"/>
                                        <p:tgtEl>
                                          <p:spTgt spid="8">
                                            <p:txEl>
                                              <p:pRg st="2" end="2"/>
                                            </p:txEl>
                                          </p:spTgt>
                                        </p:tgtEl>
                                        <p:attrNameLst>
                                          <p:attrName>ppt_w</p:attrName>
                                        </p:attrNameLst>
                                      </p:cBhvr>
                                      <p:tavLst>
                                        <p:tav tm="0">
                                          <p:val>
                                            <p:fltVal val="0"/>
                                          </p:val>
                                        </p:tav>
                                        <p:tav tm="100000">
                                          <p:val>
                                            <p:strVal val="#ppt_w"/>
                                          </p:val>
                                        </p:tav>
                                      </p:tavLst>
                                    </p:anim>
                                    <p:anim calcmode="lin" valueType="num">
                                      <p:cBhvr>
                                        <p:cTn id="20" dur="1000" fill="hold"/>
                                        <p:tgtEl>
                                          <p:spTgt spid="8">
                                            <p:txEl>
                                              <p:pRg st="2" end="2"/>
                                            </p:txEl>
                                          </p:spTgt>
                                        </p:tgtEl>
                                        <p:attrNameLst>
                                          <p:attrName>ppt_h</p:attrName>
                                        </p:attrNameLst>
                                      </p:cBhvr>
                                      <p:tavLst>
                                        <p:tav tm="0">
                                          <p:val>
                                            <p:fltVal val="0"/>
                                          </p:val>
                                        </p:tav>
                                        <p:tav tm="100000">
                                          <p:val>
                                            <p:strVal val="#ppt_h"/>
                                          </p:val>
                                        </p:tav>
                                      </p:tavLst>
                                    </p:anim>
                                    <p:anim calcmode="lin" valueType="num">
                                      <p:cBhvr>
                                        <p:cTn id="21" dur="1000" fill="hold"/>
                                        <p:tgtEl>
                                          <p:spTgt spid="8">
                                            <p:txEl>
                                              <p:pRg st="2" end="2"/>
                                            </p:txEl>
                                          </p:spTgt>
                                        </p:tgtEl>
                                        <p:attrNameLst>
                                          <p:attrName>style.rotation</p:attrName>
                                        </p:attrNameLst>
                                      </p:cBhvr>
                                      <p:tavLst>
                                        <p:tav tm="0">
                                          <p:val>
                                            <p:fltVal val="90"/>
                                          </p:val>
                                        </p:tav>
                                        <p:tav tm="100000">
                                          <p:val>
                                            <p:fltVal val="0"/>
                                          </p:val>
                                        </p:tav>
                                      </p:tavLst>
                                    </p:anim>
                                    <p:animEffect transition="in" filter="fade">
                                      <p:cBhvr>
                                        <p:cTn id="22" dur="1000"/>
                                        <p:tgtEl>
                                          <p:spTgt spid="8">
                                            <p:txEl>
                                              <p:pRg st="2" end="2"/>
                                            </p:txEl>
                                          </p:spTgt>
                                        </p:tgtEl>
                                      </p:cBhvr>
                                    </p:animEffect>
                                  </p:childTnLst>
                                </p:cTn>
                              </p:par>
                              <p:par>
                                <p:cTn id="23" presetID="31" presetClass="entr" presetSubtype="0" fill="hold" nodeType="withEffect">
                                  <p:stCondLst>
                                    <p:cond delay="0"/>
                                  </p:stCondLst>
                                  <p:childTnLst>
                                    <p:set>
                                      <p:cBhvr>
                                        <p:cTn id="24" dur="1" fill="hold">
                                          <p:stCondLst>
                                            <p:cond delay="0"/>
                                          </p:stCondLst>
                                        </p:cTn>
                                        <p:tgtEl>
                                          <p:spTgt spid="8">
                                            <p:txEl>
                                              <p:pRg st="3" end="3"/>
                                            </p:txEl>
                                          </p:spTgt>
                                        </p:tgtEl>
                                        <p:attrNameLst>
                                          <p:attrName>style.visibility</p:attrName>
                                        </p:attrNameLst>
                                      </p:cBhvr>
                                      <p:to>
                                        <p:strVal val="visible"/>
                                      </p:to>
                                    </p:set>
                                    <p:anim calcmode="lin" valueType="num">
                                      <p:cBhvr>
                                        <p:cTn id="25" dur="1000" fill="hold"/>
                                        <p:tgtEl>
                                          <p:spTgt spid="8">
                                            <p:txEl>
                                              <p:pRg st="3" end="3"/>
                                            </p:txEl>
                                          </p:spTgt>
                                        </p:tgtEl>
                                        <p:attrNameLst>
                                          <p:attrName>ppt_w</p:attrName>
                                        </p:attrNameLst>
                                      </p:cBhvr>
                                      <p:tavLst>
                                        <p:tav tm="0">
                                          <p:val>
                                            <p:fltVal val="0"/>
                                          </p:val>
                                        </p:tav>
                                        <p:tav tm="100000">
                                          <p:val>
                                            <p:strVal val="#ppt_w"/>
                                          </p:val>
                                        </p:tav>
                                      </p:tavLst>
                                    </p:anim>
                                    <p:anim calcmode="lin" valueType="num">
                                      <p:cBhvr>
                                        <p:cTn id="26" dur="1000" fill="hold"/>
                                        <p:tgtEl>
                                          <p:spTgt spid="8">
                                            <p:txEl>
                                              <p:pRg st="3" end="3"/>
                                            </p:txEl>
                                          </p:spTgt>
                                        </p:tgtEl>
                                        <p:attrNameLst>
                                          <p:attrName>ppt_h</p:attrName>
                                        </p:attrNameLst>
                                      </p:cBhvr>
                                      <p:tavLst>
                                        <p:tav tm="0">
                                          <p:val>
                                            <p:fltVal val="0"/>
                                          </p:val>
                                        </p:tav>
                                        <p:tav tm="100000">
                                          <p:val>
                                            <p:strVal val="#ppt_h"/>
                                          </p:val>
                                        </p:tav>
                                      </p:tavLst>
                                    </p:anim>
                                    <p:anim calcmode="lin" valueType="num">
                                      <p:cBhvr>
                                        <p:cTn id="27" dur="1000" fill="hold"/>
                                        <p:tgtEl>
                                          <p:spTgt spid="8">
                                            <p:txEl>
                                              <p:pRg st="3" end="3"/>
                                            </p:txEl>
                                          </p:spTgt>
                                        </p:tgtEl>
                                        <p:attrNameLst>
                                          <p:attrName>style.rotation</p:attrName>
                                        </p:attrNameLst>
                                      </p:cBhvr>
                                      <p:tavLst>
                                        <p:tav tm="0">
                                          <p:val>
                                            <p:fltVal val="90"/>
                                          </p:val>
                                        </p:tav>
                                        <p:tav tm="100000">
                                          <p:val>
                                            <p:fltVal val="0"/>
                                          </p:val>
                                        </p:tav>
                                      </p:tavLst>
                                    </p:anim>
                                    <p:animEffect transition="in" filter="fade">
                                      <p:cBhvr>
                                        <p:cTn id="28" dur="1000"/>
                                        <p:tgtEl>
                                          <p:spTgt spid="8">
                                            <p:txEl>
                                              <p:pRg st="3" end="3"/>
                                            </p:txEl>
                                          </p:spTgt>
                                        </p:tgtEl>
                                      </p:cBhvr>
                                    </p:animEffect>
                                  </p:childTnLst>
                                </p:cTn>
                              </p:par>
                              <p:par>
                                <p:cTn id="29" presetID="31" presetClass="entr" presetSubtype="0" fill="hold" nodeType="withEffect">
                                  <p:stCondLst>
                                    <p:cond delay="0"/>
                                  </p:stCondLst>
                                  <p:childTnLst>
                                    <p:set>
                                      <p:cBhvr>
                                        <p:cTn id="30" dur="1" fill="hold">
                                          <p:stCondLst>
                                            <p:cond delay="0"/>
                                          </p:stCondLst>
                                        </p:cTn>
                                        <p:tgtEl>
                                          <p:spTgt spid="8">
                                            <p:txEl>
                                              <p:pRg st="4" end="4"/>
                                            </p:txEl>
                                          </p:spTgt>
                                        </p:tgtEl>
                                        <p:attrNameLst>
                                          <p:attrName>style.visibility</p:attrName>
                                        </p:attrNameLst>
                                      </p:cBhvr>
                                      <p:to>
                                        <p:strVal val="visible"/>
                                      </p:to>
                                    </p:set>
                                    <p:anim calcmode="lin" valueType="num">
                                      <p:cBhvr>
                                        <p:cTn id="31" dur="1000" fill="hold"/>
                                        <p:tgtEl>
                                          <p:spTgt spid="8">
                                            <p:txEl>
                                              <p:pRg st="4" end="4"/>
                                            </p:txEl>
                                          </p:spTgt>
                                        </p:tgtEl>
                                        <p:attrNameLst>
                                          <p:attrName>ppt_w</p:attrName>
                                        </p:attrNameLst>
                                      </p:cBhvr>
                                      <p:tavLst>
                                        <p:tav tm="0">
                                          <p:val>
                                            <p:fltVal val="0"/>
                                          </p:val>
                                        </p:tav>
                                        <p:tav tm="100000">
                                          <p:val>
                                            <p:strVal val="#ppt_w"/>
                                          </p:val>
                                        </p:tav>
                                      </p:tavLst>
                                    </p:anim>
                                    <p:anim calcmode="lin" valueType="num">
                                      <p:cBhvr>
                                        <p:cTn id="32" dur="1000" fill="hold"/>
                                        <p:tgtEl>
                                          <p:spTgt spid="8">
                                            <p:txEl>
                                              <p:pRg st="4" end="4"/>
                                            </p:txEl>
                                          </p:spTgt>
                                        </p:tgtEl>
                                        <p:attrNameLst>
                                          <p:attrName>ppt_h</p:attrName>
                                        </p:attrNameLst>
                                      </p:cBhvr>
                                      <p:tavLst>
                                        <p:tav tm="0">
                                          <p:val>
                                            <p:fltVal val="0"/>
                                          </p:val>
                                        </p:tav>
                                        <p:tav tm="100000">
                                          <p:val>
                                            <p:strVal val="#ppt_h"/>
                                          </p:val>
                                        </p:tav>
                                      </p:tavLst>
                                    </p:anim>
                                    <p:anim calcmode="lin" valueType="num">
                                      <p:cBhvr>
                                        <p:cTn id="33" dur="1000" fill="hold"/>
                                        <p:tgtEl>
                                          <p:spTgt spid="8">
                                            <p:txEl>
                                              <p:pRg st="4" end="4"/>
                                            </p:txEl>
                                          </p:spTgt>
                                        </p:tgtEl>
                                        <p:attrNameLst>
                                          <p:attrName>style.rotation</p:attrName>
                                        </p:attrNameLst>
                                      </p:cBhvr>
                                      <p:tavLst>
                                        <p:tav tm="0">
                                          <p:val>
                                            <p:fltVal val="90"/>
                                          </p:val>
                                        </p:tav>
                                        <p:tav tm="100000">
                                          <p:val>
                                            <p:fltVal val="0"/>
                                          </p:val>
                                        </p:tav>
                                      </p:tavLst>
                                    </p:anim>
                                    <p:animEffect transition="in" filter="fade">
                                      <p:cBhvr>
                                        <p:cTn id="34" dur="1000"/>
                                        <p:tgtEl>
                                          <p:spTgt spid="8">
                                            <p:txEl>
                                              <p:pRg st="4" end="4"/>
                                            </p:txEl>
                                          </p:spTgt>
                                        </p:tgtEl>
                                      </p:cBhvr>
                                    </p:animEffect>
                                  </p:childTnLst>
                                </p:cTn>
                              </p:par>
                              <p:par>
                                <p:cTn id="35" presetID="31" presetClass="entr" presetSubtype="0" fill="hold" nodeType="withEffect">
                                  <p:stCondLst>
                                    <p:cond delay="0"/>
                                  </p:stCondLst>
                                  <p:childTnLst>
                                    <p:set>
                                      <p:cBhvr>
                                        <p:cTn id="36" dur="1" fill="hold">
                                          <p:stCondLst>
                                            <p:cond delay="0"/>
                                          </p:stCondLst>
                                        </p:cTn>
                                        <p:tgtEl>
                                          <p:spTgt spid="8">
                                            <p:txEl>
                                              <p:pRg st="5" end="5"/>
                                            </p:txEl>
                                          </p:spTgt>
                                        </p:tgtEl>
                                        <p:attrNameLst>
                                          <p:attrName>style.visibility</p:attrName>
                                        </p:attrNameLst>
                                      </p:cBhvr>
                                      <p:to>
                                        <p:strVal val="visible"/>
                                      </p:to>
                                    </p:set>
                                    <p:anim calcmode="lin" valueType="num">
                                      <p:cBhvr>
                                        <p:cTn id="37" dur="1000" fill="hold"/>
                                        <p:tgtEl>
                                          <p:spTgt spid="8">
                                            <p:txEl>
                                              <p:pRg st="5" end="5"/>
                                            </p:txEl>
                                          </p:spTgt>
                                        </p:tgtEl>
                                        <p:attrNameLst>
                                          <p:attrName>ppt_w</p:attrName>
                                        </p:attrNameLst>
                                      </p:cBhvr>
                                      <p:tavLst>
                                        <p:tav tm="0">
                                          <p:val>
                                            <p:fltVal val="0"/>
                                          </p:val>
                                        </p:tav>
                                        <p:tav tm="100000">
                                          <p:val>
                                            <p:strVal val="#ppt_w"/>
                                          </p:val>
                                        </p:tav>
                                      </p:tavLst>
                                    </p:anim>
                                    <p:anim calcmode="lin" valueType="num">
                                      <p:cBhvr>
                                        <p:cTn id="38" dur="1000" fill="hold"/>
                                        <p:tgtEl>
                                          <p:spTgt spid="8">
                                            <p:txEl>
                                              <p:pRg st="5" end="5"/>
                                            </p:txEl>
                                          </p:spTgt>
                                        </p:tgtEl>
                                        <p:attrNameLst>
                                          <p:attrName>ppt_h</p:attrName>
                                        </p:attrNameLst>
                                      </p:cBhvr>
                                      <p:tavLst>
                                        <p:tav tm="0">
                                          <p:val>
                                            <p:fltVal val="0"/>
                                          </p:val>
                                        </p:tav>
                                        <p:tav tm="100000">
                                          <p:val>
                                            <p:strVal val="#ppt_h"/>
                                          </p:val>
                                        </p:tav>
                                      </p:tavLst>
                                    </p:anim>
                                    <p:anim calcmode="lin" valueType="num">
                                      <p:cBhvr>
                                        <p:cTn id="39" dur="1000" fill="hold"/>
                                        <p:tgtEl>
                                          <p:spTgt spid="8">
                                            <p:txEl>
                                              <p:pRg st="5" end="5"/>
                                            </p:txEl>
                                          </p:spTgt>
                                        </p:tgtEl>
                                        <p:attrNameLst>
                                          <p:attrName>style.rotation</p:attrName>
                                        </p:attrNameLst>
                                      </p:cBhvr>
                                      <p:tavLst>
                                        <p:tav tm="0">
                                          <p:val>
                                            <p:fltVal val="90"/>
                                          </p:val>
                                        </p:tav>
                                        <p:tav tm="100000">
                                          <p:val>
                                            <p:fltVal val="0"/>
                                          </p:val>
                                        </p:tav>
                                      </p:tavLst>
                                    </p:anim>
                                    <p:animEffect transition="in" filter="fade">
                                      <p:cBhvr>
                                        <p:cTn id="40" dur="1000"/>
                                        <p:tgtEl>
                                          <p:spTgt spid="8">
                                            <p:txEl>
                                              <p:pRg st="5" end="5"/>
                                            </p:txEl>
                                          </p:spTgt>
                                        </p:tgtEl>
                                      </p:cBhvr>
                                    </p:animEffect>
                                  </p:childTnLst>
                                </p:cTn>
                              </p:par>
                              <p:par>
                                <p:cTn id="41" presetID="31" presetClass="entr" presetSubtype="0" fill="hold" nodeType="withEffect">
                                  <p:stCondLst>
                                    <p:cond delay="0"/>
                                  </p:stCondLst>
                                  <p:childTnLst>
                                    <p:set>
                                      <p:cBhvr>
                                        <p:cTn id="42" dur="1" fill="hold">
                                          <p:stCondLst>
                                            <p:cond delay="0"/>
                                          </p:stCondLst>
                                        </p:cTn>
                                        <p:tgtEl>
                                          <p:spTgt spid="8">
                                            <p:txEl>
                                              <p:pRg st="6" end="6"/>
                                            </p:txEl>
                                          </p:spTgt>
                                        </p:tgtEl>
                                        <p:attrNameLst>
                                          <p:attrName>style.visibility</p:attrName>
                                        </p:attrNameLst>
                                      </p:cBhvr>
                                      <p:to>
                                        <p:strVal val="visible"/>
                                      </p:to>
                                    </p:set>
                                    <p:anim calcmode="lin" valueType="num">
                                      <p:cBhvr>
                                        <p:cTn id="43" dur="1000" fill="hold"/>
                                        <p:tgtEl>
                                          <p:spTgt spid="8">
                                            <p:txEl>
                                              <p:pRg st="6" end="6"/>
                                            </p:txEl>
                                          </p:spTgt>
                                        </p:tgtEl>
                                        <p:attrNameLst>
                                          <p:attrName>ppt_w</p:attrName>
                                        </p:attrNameLst>
                                      </p:cBhvr>
                                      <p:tavLst>
                                        <p:tav tm="0">
                                          <p:val>
                                            <p:fltVal val="0"/>
                                          </p:val>
                                        </p:tav>
                                        <p:tav tm="100000">
                                          <p:val>
                                            <p:strVal val="#ppt_w"/>
                                          </p:val>
                                        </p:tav>
                                      </p:tavLst>
                                    </p:anim>
                                    <p:anim calcmode="lin" valueType="num">
                                      <p:cBhvr>
                                        <p:cTn id="44" dur="1000" fill="hold"/>
                                        <p:tgtEl>
                                          <p:spTgt spid="8">
                                            <p:txEl>
                                              <p:pRg st="6" end="6"/>
                                            </p:txEl>
                                          </p:spTgt>
                                        </p:tgtEl>
                                        <p:attrNameLst>
                                          <p:attrName>ppt_h</p:attrName>
                                        </p:attrNameLst>
                                      </p:cBhvr>
                                      <p:tavLst>
                                        <p:tav tm="0">
                                          <p:val>
                                            <p:fltVal val="0"/>
                                          </p:val>
                                        </p:tav>
                                        <p:tav tm="100000">
                                          <p:val>
                                            <p:strVal val="#ppt_h"/>
                                          </p:val>
                                        </p:tav>
                                      </p:tavLst>
                                    </p:anim>
                                    <p:anim calcmode="lin" valueType="num">
                                      <p:cBhvr>
                                        <p:cTn id="45" dur="1000" fill="hold"/>
                                        <p:tgtEl>
                                          <p:spTgt spid="8">
                                            <p:txEl>
                                              <p:pRg st="6" end="6"/>
                                            </p:txEl>
                                          </p:spTgt>
                                        </p:tgtEl>
                                        <p:attrNameLst>
                                          <p:attrName>style.rotation</p:attrName>
                                        </p:attrNameLst>
                                      </p:cBhvr>
                                      <p:tavLst>
                                        <p:tav tm="0">
                                          <p:val>
                                            <p:fltVal val="90"/>
                                          </p:val>
                                        </p:tav>
                                        <p:tav tm="100000">
                                          <p:val>
                                            <p:fltVal val="0"/>
                                          </p:val>
                                        </p:tav>
                                      </p:tavLst>
                                    </p:anim>
                                    <p:animEffect transition="in" filter="fade">
                                      <p:cBhvr>
                                        <p:cTn id="46" dur="1000"/>
                                        <p:tgtEl>
                                          <p:spTgt spid="8">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Prif</a:t>
            </a:r>
            <a:r>
              <a:rPr lang="en-GB" sz="4500" spc="-10" dirty="0">
                <a:solidFill>
                  <a:schemeClr val="tx1">
                    <a:lumMod val="95000"/>
                    <a:lumOff val="5000"/>
                  </a:schemeClr>
                </a:solidFill>
              </a:rPr>
              <a:t> </a:t>
            </a:r>
            <a:r>
              <a:rPr lang="en-GB" sz="4500" spc="-10" dirty="0" err="1">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5909310"/>
          </a:xfrm>
          <a:prstGeom prst="rect">
            <a:avLst/>
          </a:prstGeom>
        </p:spPr>
        <p:txBody>
          <a:bodyPr vert="horz" wrap="square" lIns="0" tIns="0" rIns="0" bIns="0" rtlCol="0">
            <a:spAutoFit/>
          </a:bodyPr>
          <a:lstStyle/>
          <a:p>
            <a:pPr marR="5080">
              <a:tabLst>
                <a:tab pos="5485765" algn="l"/>
              </a:tabLst>
            </a:pPr>
            <a:r>
              <a:rPr lang="cy-GB" sz="2400" b="1" dirty="0">
                <a:solidFill>
                  <a:schemeClr val="tx1">
                    <a:lumMod val="75000"/>
                    <a:lumOff val="25000"/>
                  </a:schemeClr>
                </a:solidFill>
                <a:latin typeface="Arial"/>
                <a:cs typeface="Arial"/>
              </a:rPr>
              <a:t>Darpariaeth ar gyfer datblygu medrau darllen</a:t>
            </a:r>
          </a:p>
          <a:p>
            <a:pPr marL="342900" marR="5080" indent="-342900">
              <a:buFont typeface="Arial" panose="020B0604020202020204" pitchFamily="34" charset="0"/>
              <a:buChar char="•"/>
              <a:tabLst>
                <a:tab pos="5485765" algn="l"/>
              </a:tabLst>
            </a:pPr>
            <a:r>
              <a:rPr lang="cy-GB" sz="2400" dirty="0">
                <a:solidFill>
                  <a:schemeClr val="tx1">
                    <a:lumMod val="75000"/>
                    <a:lumOff val="25000"/>
                  </a:schemeClr>
                </a:solidFill>
                <a:latin typeface="Arial"/>
                <a:cs typeface="Arial"/>
              </a:rPr>
              <a:t>Cynllunio</a:t>
            </a:r>
          </a:p>
          <a:p>
            <a:pPr marL="342900" marR="5080" indent="-342900">
              <a:buFont typeface="Arial" panose="020B0604020202020204" pitchFamily="34" charset="0"/>
              <a:buChar char="•"/>
              <a:tabLst>
                <a:tab pos="5485765" algn="l"/>
              </a:tabLst>
            </a:pPr>
            <a:r>
              <a:rPr lang="cy-GB" sz="2400" dirty="0">
                <a:solidFill>
                  <a:schemeClr val="tx1">
                    <a:lumMod val="75000"/>
                    <a:lumOff val="25000"/>
                  </a:schemeClr>
                </a:solidFill>
                <a:latin typeface="Arial"/>
                <a:cs typeface="Arial"/>
              </a:rPr>
              <a:t>Strategaethau yn seiliedig ar dystiolaeth a dysgu proffesiynol</a:t>
            </a:r>
          </a:p>
          <a:p>
            <a:pPr marL="342900" marR="5080" indent="-342900">
              <a:buFont typeface="Arial" panose="020B0604020202020204" pitchFamily="34" charset="0"/>
              <a:buChar char="•"/>
              <a:tabLst>
                <a:tab pos="5485765" algn="l"/>
              </a:tabLst>
            </a:pPr>
            <a:r>
              <a:rPr lang="cy-GB" sz="2400" dirty="0">
                <a:solidFill>
                  <a:schemeClr val="tx1">
                    <a:lumMod val="75000"/>
                    <a:lumOff val="25000"/>
                  </a:schemeClr>
                </a:solidFill>
                <a:latin typeface="Arial"/>
                <a:cs typeface="Arial"/>
              </a:rPr>
              <a:t>Cyfleoedd i ddatblygu medrau darllen</a:t>
            </a:r>
          </a:p>
          <a:p>
            <a:pPr marL="342900" marR="5080" indent="-342900">
              <a:buFont typeface="Arial" panose="020B0604020202020204" pitchFamily="34" charset="0"/>
              <a:buChar char="•"/>
              <a:tabLst>
                <a:tab pos="5485765" algn="l"/>
              </a:tabLst>
            </a:pPr>
            <a:r>
              <a:rPr lang="cy-GB" sz="2400" dirty="0">
                <a:solidFill>
                  <a:schemeClr val="tx1">
                    <a:lumMod val="75000"/>
                    <a:lumOff val="25000"/>
                  </a:schemeClr>
                </a:solidFill>
                <a:latin typeface="Arial"/>
                <a:cs typeface="Arial"/>
              </a:rPr>
              <a:t>Ymagweddau at ddarllen</a:t>
            </a:r>
          </a:p>
          <a:p>
            <a:pPr marL="342900" marR="5080" indent="-342900">
              <a:buFont typeface="Arial" panose="020B0604020202020204" pitchFamily="34" charset="0"/>
              <a:buChar char="•"/>
              <a:tabLst>
                <a:tab pos="5485765" algn="l"/>
              </a:tabLst>
            </a:pPr>
            <a:r>
              <a:rPr lang="cy-GB" sz="2400" dirty="0">
                <a:solidFill>
                  <a:schemeClr val="tx1">
                    <a:lumMod val="75000"/>
                    <a:lumOff val="25000"/>
                  </a:schemeClr>
                </a:solidFill>
                <a:latin typeface="Arial"/>
                <a:cs typeface="Arial"/>
              </a:rPr>
              <a:t>Datblygu geirfa</a:t>
            </a:r>
          </a:p>
          <a:p>
            <a:pPr marL="342900" marR="5080" indent="-342900">
              <a:buFont typeface="Arial" panose="020B0604020202020204" pitchFamily="34" charset="0"/>
              <a:buChar char="•"/>
              <a:tabLst>
                <a:tab pos="5485765" algn="l"/>
              </a:tabLst>
            </a:pPr>
            <a:r>
              <a:rPr lang="cy-GB" sz="2400" dirty="0">
                <a:solidFill>
                  <a:schemeClr val="tx1">
                    <a:lumMod val="75000"/>
                    <a:lumOff val="25000"/>
                  </a:schemeClr>
                </a:solidFill>
                <a:latin typeface="Arial"/>
                <a:cs typeface="Arial"/>
              </a:rPr>
              <a:t>Dewis testunau</a:t>
            </a:r>
          </a:p>
          <a:p>
            <a:pPr marL="342900" marR="5080" indent="-342900">
              <a:buFont typeface="Arial" panose="020B0604020202020204" pitchFamily="34" charset="0"/>
              <a:buChar char="•"/>
              <a:tabLst>
                <a:tab pos="5485765" algn="l"/>
              </a:tabLst>
            </a:pPr>
            <a:r>
              <a:rPr lang="cy-GB" sz="2400" dirty="0">
                <a:solidFill>
                  <a:schemeClr val="tx1">
                    <a:lumMod val="75000"/>
                    <a:lumOff val="25000"/>
                  </a:schemeClr>
                </a:solidFill>
                <a:latin typeface="Arial"/>
                <a:cs typeface="Arial"/>
              </a:rPr>
              <a:t>Testunau aml-foddol ac aml-gyfrwng</a:t>
            </a:r>
          </a:p>
          <a:p>
            <a:pPr marL="342900" marR="5080" indent="-342900">
              <a:buFont typeface="Arial" panose="020B0604020202020204" pitchFamily="34" charset="0"/>
              <a:buChar char="•"/>
              <a:tabLst>
                <a:tab pos="5485765" algn="l"/>
              </a:tabLst>
            </a:pPr>
            <a:r>
              <a:rPr lang="cy-GB" sz="2400" dirty="0">
                <a:solidFill>
                  <a:schemeClr val="tx1">
                    <a:lumMod val="75000"/>
                    <a:lumOff val="25000"/>
                  </a:schemeClr>
                </a:solidFill>
                <a:latin typeface="Arial"/>
                <a:cs typeface="Arial"/>
              </a:rPr>
              <a:t>Darllen ar goedd</a:t>
            </a:r>
          </a:p>
          <a:p>
            <a:pPr marL="342900" marR="5080" indent="-342900">
              <a:buFont typeface="Arial" panose="020B0604020202020204" pitchFamily="34" charset="0"/>
              <a:buChar char="•"/>
              <a:tabLst>
                <a:tab pos="5485765" algn="l"/>
              </a:tabLst>
            </a:pPr>
            <a:r>
              <a:rPr lang="cy-GB" sz="2400" dirty="0">
                <a:solidFill>
                  <a:schemeClr val="tx1">
                    <a:lumMod val="75000"/>
                    <a:lumOff val="25000"/>
                  </a:schemeClr>
                </a:solidFill>
                <a:latin typeface="Arial"/>
                <a:cs typeface="Arial"/>
              </a:rPr>
              <a:t>Cynlluniau darllen cyhoeddedig</a:t>
            </a:r>
          </a:p>
          <a:p>
            <a:pPr marL="342900" marR="5080" indent="-342900">
              <a:buFont typeface="Arial" panose="020B0604020202020204" pitchFamily="34" charset="0"/>
              <a:buChar char="•"/>
              <a:tabLst>
                <a:tab pos="5485765" algn="l"/>
              </a:tabLst>
            </a:pPr>
            <a:r>
              <a:rPr lang="cy-GB" sz="2400" dirty="0">
                <a:solidFill>
                  <a:schemeClr val="tx1">
                    <a:lumMod val="75000"/>
                    <a:lumOff val="25000"/>
                  </a:schemeClr>
                </a:solidFill>
                <a:latin typeface="Arial"/>
                <a:cs typeface="Arial"/>
              </a:rPr>
              <a:t>Cynllunio pontio</a:t>
            </a:r>
          </a:p>
          <a:p>
            <a:pPr marL="342900" marR="5080" indent="-342900">
              <a:buFont typeface="Arial" panose="020B0604020202020204" pitchFamily="34" charset="0"/>
              <a:buChar char="•"/>
              <a:tabLst>
                <a:tab pos="5485765" algn="l"/>
              </a:tabLst>
            </a:pPr>
            <a:r>
              <a:rPr lang="cy-GB" sz="2400" dirty="0">
                <a:solidFill>
                  <a:schemeClr val="tx1">
                    <a:lumMod val="75000"/>
                    <a:lumOff val="25000"/>
                  </a:schemeClr>
                </a:solidFill>
                <a:latin typeface="Arial"/>
                <a:cs typeface="Arial"/>
              </a:rPr>
              <a:t>Gwasanaethau gwella ysgolion</a:t>
            </a:r>
            <a:endParaRPr lang="cy-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5170646"/>
          </a:xfrm>
          <a:prstGeom prst="rect">
            <a:avLst/>
          </a:prstGeom>
        </p:spPr>
        <p:txBody>
          <a:bodyPr vert="horz" wrap="square" lIns="0" tIns="0" rIns="0" bIns="0" rtlCol="0">
            <a:spAutoFit/>
          </a:bodyPr>
          <a:lstStyle/>
          <a:p>
            <a:pPr marR="5080">
              <a:tabLst>
                <a:tab pos="5485765" algn="l"/>
              </a:tabLst>
            </a:pPr>
            <a:r>
              <a:rPr lang="en-GB" sz="2400" b="1" dirty="0">
                <a:solidFill>
                  <a:schemeClr val="tx1">
                    <a:lumMod val="75000"/>
                    <a:lumOff val="25000"/>
                  </a:schemeClr>
                </a:solidFill>
                <a:latin typeface="Arial"/>
                <a:cs typeface="Arial"/>
              </a:rPr>
              <a:t>Provision for developing reading skills</a:t>
            </a:r>
          </a:p>
          <a:p>
            <a:pPr marL="342900" marR="5080" indent="-342900">
              <a:buFont typeface="Arial" panose="020B0604020202020204" pitchFamily="34" charset="0"/>
              <a:buChar char="•"/>
              <a:tabLst>
                <a:tab pos="5485765" algn="l"/>
              </a:tabLst>
            </a:pPr>
            <a:r>
              <a:rPr lang="en-GB" sz="2400" dirty="0">
                <a:solidFill>
                  <a:schemeClr val="tx1">
                    <a:lumMod val="75000"/>
                    <a:lumOff val="25000"/>
                  </a:schemeClr>
                </a:solidFill>
                <a:latin typeface="Arial"/>
                <a:cs typeface="Arial"/>
              </a:rPr>
              <a:t>Planning</a:t>
            </a:r>
          </a:p>
          <a:p>
            <a:pPr marL="342900" marR="5080" indent="-342900">
              <a:buFont typeface="Arial" panose="020B0604020202020204" pitchFamily="34" charset="0"/>
              <a:buChar char="•"/>
              <a:tabLst>
                <a:tab pos="5485765" algn="l"/>
              </a:tabLst>
            </a:pPr>
            <a:r>
              <a:rPr lang="en-GB" sz="2400" dirty="0">
                <a:solidFill>
                  <a:schemeClr val="tx1">
                    <a:lumMod val="75000"/>
                    <a:lumOff val="25000"/>
                  </a:schemeClr>
                </a:solidFill>
                <a:latin typeface="Arial"/>
                <a:cs typeface="Arial"/>
              </a:rPr>
              <a:t>Evidence-based strategies and professional learning</a:t>
            </a:r>
          </a:p>
          <a:p>
            <a:pPr marL="342900" marR="5080" indent="-342900">
              <a:buFont typeface="Arial" panose="020B0604020202020204" pitchFamily="34" charset="0"/>
              <a:buChar char="•"/>
              <a:tabLst>
                <a:tab pos="5485765" algn="l"/>
              </a:tabLst>
            </a:pPr>
            <a:r>
              <a:rPr lang="en-GB" sz="2400" dirty="0">
                <a:solidFill>
                  <a:schemeClr val="tx1">
                    <a:lumMod val="75000"/>
                    <a:lumOff val="25000"/>
                  </a:schemeClr>
                </a:solidFill>
                <a:latin typeface="Arial"/>
                <a:cs typeface="Arial"/>
              </a:rPr>
              <a:t>Opportunities to develop reading skills</a:t>
            </a:r>
          </a:p>
          <a:p>
            <a:pPr marL="342900" marR="5080" indent="-342900">
              <a:buFont typeface="Arial" panose="020B0604020202020204" pitchFamily="34" charset="0"/>
              <a:buChar char="•"/>
              <a:tabLst>
                <a:tab pos="5485765" algn="l"/>
              </a:tabLst>
            </a:pPr>
            <a:r>
              <a:rPr lang="en-GB" sz="2400" dirty="0">
                <a:solidFill>
                  <a:schemeClr val="tx1">
                    <a:lumMod val="75000"/>
                    <a:lumOff val="25000"/>
                  </a:schemeClr>
                </a:solidFill>
                <a:latin typeface="Arial"/>
                <a:cs typeface="Arial"/>
              </a:rPr>
              <a:t>Approaches to reading</a:t>
            </a:r>
          </a:p>
          <a:p>
            <a:pPr marL="342900" marR="5080" indent="-342900">
              <a:buFont typeface="Arial" panose="020B0604020202020204" pitchFamily="34" charset="0"/>
              <a:buChar char="•"/>
              <a:tabLst>
                <a:tab pos="5485765" algn="l"/>
              </a:tabLst>
            </a:pPr>
            <a:r>
              <a:rPr lang="en-GB" sz="2400" dirty="0">
                <a:solidFill>
                  <a:schemeClr val="tx1">
                    <a:lumMod val="75000"/>
                    <a:lumOff val="25000"/>
                  </a:schemeClr>
                </a:solidFill>
                <a:latin typeface="Arial"/>
                <a:cs typeface="Arial"/>
              </a:rPr>
              <a:t>Developing vocabulary</a:t>
            </a:r>
          </a:p>
          <a:p>
            <a:pPr marL="342900" marR="5080" indent="-342900">
              <a:buFont typeface="Arial" panose="020B0604020202020204" pitchFamily="34" charset="0"/>
              <a:buChar char="•"/>
              <a:tabLst>
                <a:tab pos="5485765" algn="l"/>
              </a:tabLst>
            </a:pPr>
            <a:r>
              <a:rPr lang="en-GB" sz="2400" dirty="0">
                <a:solidFill>
                  <a:schemeClr val="tx1">
                    <a:lumMod val="75000"/>
                    <a:lumOff val="25000"/>
                  </a:schemeClr>
                </a:solidFill>
                <a:latin typeface="Arial"/>
                <a:cs typeface="Arial"/>
              </a:rPr>
              <a:t>Choosing texts</a:t>
            </a:r>
          </a:p>
          <a:p>
            <a:pPr marL="342900" marR="5080" indent="-342900">
              <a:buFont typeface="Arial" panose="020B0604020202020204" pitchFamily="34" charset="0"/>
              <a:buChar char="•"/>
              <a:tabLst>
                <a:tab pos="5485765" algn="l"/>
              </a:tabLst>
            </a:pPr>
            <a:r>
              <a:rPr lang="en-GB" sz="2400" dirty="0">
                <a:solidFill>
                  <a:schemeClr val="tx1">
                    <a:lumMod val="75000"/>
                    <a:lumOff val="25000"/>
                  </a:schemeClr>
                </a:solidFill>
                <a:latin typeface="Arial"/>
                <a:cs typeface="Arial"/>
              </a:rPr>
              <a:t>Multi-modal and media texts</a:t>
            </a:r>
          </a:p>
          <a:p>
            <a:pPr marL="342900" marR="5080" indent="-342900">
              <a:buFont typeface="Arial" panose="020B0604020202020204" pitchFamily="34" charset="0"/>
              <a:buChar char="•"/>
              <a:tabLst>
                <a:tab pos="5485765" algn="l"/>
              </a:tabLst>
            </a:pPr>
            <a:r>
              <a:rPr lang="en-GB" sz="2400" dirty="0">
                <a:solidFill>
                  <a:schemeClr val="tx1">
                    <a:lumMod val="75000"/>
                    <a:lumOff val="25000"/>
                  </a:schemeClr>
                </a:solidFill>
                <a:latin typeface="Arial"/>
                <a:cs typeface="Arial"/>
              </a:rPr>
              <a:t>Reading aloud</a:t>
            </a:r>
          </a:p>
          <a:p>
            <a:pPr marL="342900" marR="5080" indent="-342900">
              <a:buFont typeface="Arial" panose="020B0604020202020204" pitchFamily="34" charset="0"/>
              <a:buChar char="•"/>
              <a:tabLst>
                <a:tab pos="5485765" algn="l"/>
              </a:tabLst>
            </a:pPr>
            <a:r>
              <a:rPr lang="en-GB" sz="2400" dirty="0">
                <a:solidFill>
                  <a:schemeClr val="tx1">
                    <a:lumMod val="75000"/>
                    <a:lumOff val="25000"/>
                  </a:schemeClr>
                </a:solidFill>
                <a:latin typeface="Arial"/>
                <a:cs typeface="Arial"/>
              </a:rPr>
              <a:t>Published reading schemes</a:t>
            </a:r>
          </a:p>
          <a:p>
            <a:pPr marL="342900" marR="5080" indent="-342900">
              <a:buFont typeface="Arial" panose="020B0604020202020204" pitchFamily="34" charset="0"/>
              <a:buChar char="•"/>
              <a:tabLst>
                <a:tab pos="5485765" algn="l"/>
              </a:tabLst>
            </a:pPr>
            <a:r>
              <a:rPr lang="en-GB" sz="2400" dirty="0">
                <a:solidFill>
                  <a:schemeClr val="tx1">
                    <a:lumMod val="75000"/>
                    <a:lumOff val="25000"/>
                  </a:schemeClr>
                </a:solidFill>
                <a:latin typeface="Arial"/>
                <a:cs typeface="Arial"/>
              </a:rPr>
              <a:t>Transition planning</a:t>
            </a:r>
          </a:p>
          <a:p>
            <a:pPr marL="342900" marR="5080" indent="-342900">
              <a:buFont typeface="Arial" panose="020B0604020202020204" pitchFamily="34" charset="0"/>
              <a:buChar char="•"/>
              <a:tabLst>
                <a:tab pos="5485765" algn="l"/>
              </a:tabLst>
            </a:pPr>
            <a:r>
              <a:rPr lang="en-GB" sz="2400" dirty="0">
                <a:solidFill>
                  <a:schemeClr val="tx1">
                    <a:lumMod val="75000"/>
                    <a:lumOff val="25000"/>
                  </a:schemeClr>
                </a:solidFill>
                <a:latin typeface="Arial"/>
                <a:cs typeface="Arial"/>
              </a:rPr>
              <a:t>School improvement services </a:t>
            </a:r>
            <a:br>
              <a:rPr lang="en-GB" sz="2400" dirty="0">
                <a:solidFill>
                  <a:schemeClr val="tx1">
                    <a:lumMod val="75000"/>
                    <a:lumOff val="25000"/>
                  </a:schemeClr>
                </a:solidFill>
                <a:latin typeface="Arial"/>
                <a:cs typeface="Arial"/>
              </a:rPr>
            </a:b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749561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p:cTn id="7" dur="1000" fill="hold"/>
                                        <p:tgtEl>
                                          <p:spTgt spid="8">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8">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8">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8">
                                            <p:txEl>
                                              <p:pRg st="0" end="0"/>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8">
                                            <p:txEl>
                                              <p:pRg st="1" end="1"/>
                                            </p:txEl>
                                          </p:spTgt>
                                        </p:tgtEl>
                                        <p:attrNameLst>
                                          <p:attrName>style.visibility</p:attrName>
                                        </p:attrNameLst>
                                      </p:cBhvr>
                                      <p:to>
                                        <p:strVal val="visible"/>
                                      </p:to>
                                    </p:set>
                                    <p:anim calcmode="lin" valueType="num">
                                      <p:cBhvr>
                                        <p:cTn id="13" dur="1000" fill="hold"/>
                                        <p:tgtEl>
                                          <p:spTgt spid="8">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8">
                                            <p:txEl>
                                              <p:pRg st="1" end="1"/>
                                            </p:txEl>
                                          </p:spTgt>
                                        </p:tgtEl>
                                        <p:attrNameLst>
                                          <p:attrName>ppt_h</p:attrName>
                                        </p:attrNameLst>
                                      </p:cBhvr>
                                      <p:tavLst>
                                        <p:tav tm="0">
                                          <p:val>
                                            <p:fltVal val="0"/>
                                          </p:val>
                                        </p:tav>
                                        <p:tav tm="100000">
                                          <p:val>
                                            <p:strVal val="#ppt_h"/>
                                          </p:val>
                                        </p:tav>
                                      </p:tavLst>
                                    </p:anim>
                                    <p:anim calcmode="lin" valueType="num">
                                      <p:cBhvr>
                                        <p:cTn id="15" dur="1000" fill="hold"/>
                                        <p:tgtEl>
                                          <p:spTgt spid="8">
                                            <p:txEl>
                                              <p:pRg st="1" end="1"/>
                                            </p:txEl>
                                          </p:spTgt>
                                        </p:tgtEl>
                                        <p:attrNameLst>
                                          <p:attrName>style.rotation</p:attrName>
                                        </p:attrNameLst>
                                      </p:cBhvr>
                                      <p:tavLst>
                                        <p:tav tm="0">
                                          <p:val>
                                            <p:fltVal val="90"/>
                                          </p:val>
                                        </p:tav>
                                        <p:tav tm="100000">
                                          <p:val>
                                            <p:fltVal val="0"/>
                                          </p:val>
                                        </p:tav>
                                      </p:tavLst>
                                    </p:anim>
                                    <p:animEffect transition="in" filter="fade">
                                      <p:cBhvr>
                                        <p:cTn id="16" dur="1000"/>
                                        <p:tgtEl>
                                          <p:spTgt spid="8">
                                            <p:txEl>
                                              <p:pRg st="1" end="1"/>
                                            </p:txEl>
                                          </p:spTgt>
                                        </p:tgtEl>
                                      </p:cBhvr>
                                    </p:animEffect>
                                  </p:childTnLst>
                                </p:cTn>
                              </p:par>
                              <p:par>
                                <p:cTn id="17" presetID="31" presetClass="entr" presetSubtype="0" fill="hold" nodeType="withEffect">
                                  <p:stCondLst>
                                    <p:cond delay="0"/>
                                  </p:stCondLst>
                                  <p:childTnLst>
                                    <p:set>
                                      <p:cBhvr>
                                        <p:cTn id="18" dur="1" fill="hold">
                                          <p:stCondLst>
                                            <p:cond delay="0"/>
                                          </p:stCondLst>
                                        </p:cTn>
                                        <p:tgtEl>
                                          <p:spTgt spid="8">
                                            <p:txEl>
                                              <p:pRg st="2" end="2"/>
                                            </p:txEl>
                                          </p:spTgt>
                                        </p:tgtEl>
                                        <p:attrNameLst>
                                          <p:attrName>style.visibility</p:attrName>
                                        </p:attrNameLst>
                                      </p:cBhvr>
                                      <p:to>
                                        <p:strVal val="visible"/>
                                      </p:to>
                                    </p:set>
                                    <p:anim calcmode="lin" valueType="num">
                                      <p:cBhvr>
                                        <p:cTn id="19" dur="1000" fill="hold"/>
                                        <p:tgtEl>
                                          <p:spTgt spid="8">
                                            <p:txEl>
                                              <p:pRg st="2" end="2"/>
                                            </p:txEl>
                                          </p:spTgt>
                                        </p:tgtEl>
                                        <p:attrNameLst>
                                          <p:attrName>ppt_w</p:attrName>
                                        </p:attrNameLst>
                                      </p:cBhvr>
                                      <p:tavLst>
                                        <p:tav tm="0">
                                          <p:val>
                                            <p:fltVal val="0"/>
                                          </p:val>
                                        </p:tav>
                                        <p:tav tm="100000">
                                          <p:val>
                                            <p:strVal val="#ppt_w"/>
                                          </p:val>
                                        </p:tav>
                                      </p:tavLst>
                                    </p:anim>
                                    <p:anim calcmode="lin" valueType="num">
                                      <p:cBhvr>
                                        <p:cTn id="20" dur="1000" fill="hold"/>
                                        <p:tgtEl>
                                          <p:spTgt spid="8">
                                            <p:txEl>
                                              <p:pRg st="2" end="2"/>
                                            </p:txEl>
                                          </p:spTgt>
                                        </p:tgtEl>
                                        <p:attrNameLst>
                                          <p:attrName>ppt_h</p:attrName>
                                        </p:attrNameLst>
                                      </p:cBhvr>
                                      <p:tavLst>
                                        <p:tav tm="0">
                                          <p:val>
                                            <p:fltVal val="0"/>
                                          </p:val>
                                        </p:tav>
                                        <p:tav tm="100000">
                                          <p:val>
                                            <p:strVal val="#ppt_h"/>
                                          </p:val>
                                        </p:tav>
                                      </p:tavLst>
                                    </p:anim>
                                    <p:anim calcmode="lin" valueType="num">
                                      <p:cBhvr>
                                        <p:cTn id="21" dur="1000" fill="hold"/>
                                        <p:tgtEl>
                                          <p:spTgt spid="8">
                                            <p:txEl>
                                              <p:pRg st="2" end="2"/>
                                            </p:txEl>
                                          </p:spTgt>
                                        </p:tgtEl>
                                        <p:attrNameLst>
                                          <p:attrName>style.rotation</p:attrName>
                                        </p:attrNameLst>
                                      </p:cBhvr>
                                      <p:tavLst>
                                        <p:tav tm="0">
                                          <p:val>
                                            <p:fltVal val="90"/>
                                          </p:val>
                                        </p:tav>
                                        <p:tav tm="100000">
                                          <p:val>
                                            <p:fltVal val="0"/>
                                          </p:val>
                                        </p:tav>
                                      </p:tavLst>
                                    </p:anim>
                                    <p:animEffect transition="in" filter="fade">
                                      <p:cBhvr>
                                        <p:cTn id="22" dur="1000"/>
                                        <p:tgtEl>
                                          <p:spTgt spid="8">
                                            <p:txEl>
                                              <p:pRg st="2" end="2"/>
                                            </p:txEl>
                                          </p:spTgt>
                                        </p:tgtEl>
                                      </p:cBhvr>
                                    </p:animEffect>
                                  </p:childTnLst>
                                </p:cTn>
                              </p:par>
                              <p:par>
                                <p:cTn id="23" presetID="31" presetClass="entr" presetSubtype="0" fill="hold" nodeType="withEffect">
                                  <p:stCondLst>
                                    <p:cond delay="0"/>
                                  </p:stCondLst>
                                  <p:childTnLst>
                                    <p:set>
                                      <p:cBhvr>
                                        <p:cTn id="24" dur="1" fill="hold">
                                          <p:stCondLst>
                                            <p:cond delay="0"/>
                                          </p:stCondLst>
                                        </p:cTn>
                                        <p:tgtEl>
                                          <p:spTgt spid="8">
                                            <p:txEl>
                                              <p:pRg st="3" end="3"/>
                                            </p:txEl>
                                          </p:spTgt>
                                        </p:tgtEl>
                                        <p:attrNameLst>
                                          <p:attrName>style.visibility</p:attrName>
                                        </p:attrNameLst>
                                      </p:cBhvr>
                                      <p:to>
                                        <p:strVal val="visible"/>
                                      </p:to>
                                    </p:set>
                                    <p:anim calcmode="lin" valueType="num">
                                      <p:cBhvr>
                                        <p:cTn id="25" dur="1000" fill="hold"/>
                                        <p:tgtEl>
                                          <p:spTgt spid="8">
                                            <p:txEl>
                                              <p:pRg st="3" end="3"/>
                                            </p:txEl>
                                          </p:spTgt>
                                        </p:tgtEl>
                                        <p:attrNameLst>
                                          <p:attrName>ppt_w</p:attrName>
                                        </p:attrNameLst>
                                      </p:cBhvr>
                                      <p:tavLst>
                                        <p:tav tm="0">
                                          <p:val>
                                            <p:fltVal val="0"/>
                                          </p:val>
                                        </p:tav>
                                        <p:tav tm="100000">
                                          <p:val>
                                            <p:strVal val="#ppt_w"/>
                                          </p:val>
                                        </p:tav>
                                      </p:tavLst>
                                    </p:anim>
                                    <p:anim calcmode="lin" valueType="num">
                                      <p:cBhvr>
                                        <p:cTn id="26" dur="1000" fill="hold"/>
                                        <p:tgtEl>
                                          <p:spTgt spid="8">
                                            <p:txEl>
                                              <p:pRg st="3" end="3"/>
                                            </p:txEl>
                                          </p:spTgt>
                                        </p:tgtEl>
                                        <p:attrNameLst>
                                          <p:attrName>ppt_h</p:attrName>
                                        </p:attrNameLst>
                                      </p:cBhvr>
                                      <p:tavLst>
                                        <p:tav tm="0">
                                          <p:val>
                                            <p:fltVal val="0"/>
                                          </p:val>
                                        </p:tav>
                                        <p:tav tm="100000">
                                          <p:val>
                                            <p:strVal val="#ppt_h"/>
                                          </p:val>
                                        </p:tav>
                                      </p:tavLst>
                                    </p:anim>
                                    <p:anim calcmode="lin" valueType="num">
                                      <p:cBhvr>
                                        <p:cTn id="27" dur="1000" fill="hold"/>
                                        <p:tgtEl>
                                          <p:spTgt spid="8">
                                            <p:txEl>
                                              <p:pRg st="3" end="3"/>
                                            </p:txEl>
                                          </p:spTgt>
                                        </p:tgtEl>
                                        <p:attrNameLst>
                                          <p:attrName>style.rotation</p:attrName>
                                        </p:attrNameLst>
                                      </p:cBhvr>
                                      <p:tavLst>
                                        <p:tav tm="0">
                                          <p:val>
                                            <p:fltVal val="90"/>
                                          </p:val>
                                        </p:tav>
                                        <p:tav tm="100000">
                                          <p:val>
                                            <p:fltVal val="0"/>
                                          </p:val>
                                        </p:tav>
                                      </p:tavLst>
                                    </p:anim>
                                    <p:animEffect transition="in" filter="fade">
                                      <p:cBhvr>
                                        <p:cTn id="28" dur="1000"/>
                                        <p:tgtEl>
                                          <p:spTgt spid="8">
                                            <p:txEl>
                                              <p:pRg st="3" end="3"/>
                                            </p:txEl>
                                          </p:spTgt>
                                        </p:tgtEl>
                                      </p:cBhvr>
                                    </p:animEffect>
                                  </p:childTnLst>
                                </p:cTn>
                              </p:par>
                              <p:par>
                                <p:cTn id="29" presetID="31" presetClass="entr" presetSubtype="0" fill="hold" nodeType="withEffect">
                                  <p:stCondLst>
                                    <p:cond delay="0"/>
                                  </p:stCondLst>
                                  <p:childTnLst>
                                    <p:set>
                                      <p:cBhvr>
                                        <p:cTn id="30" dur="1" fill="hold">
                                          <p:stCondLst>
                                            <p:cond delay="0"/>
                                          </p:stCondLst>
                                        </p:cTn>
                                        <p:tgtEl>
                                          <p:spTgt spid="8">
                                            <p:txEl>
                                              <p:pRg st="4" end="4"/>
                                            </p:txEl>
                                          </p:spTgt>
                                        </p:tgtEl>
                                        <p:attrNameLst>
                                          <p:attrName>style.visibility</p:attrName>
                                        </p:attrNameLst>
                                      </p:cBhvr>
                                      <p:to>
                                        <p:strVal val="visible"/>
                                      </p:to>
                                    </p:set>
                                    <p:anim calcmode="lin" valueType="num">
                                      <p:cBhvr>
                                        <p:cTn id="31" dur="1000" fill="hold"/>
                                        <p:tgtEl>
                                          <p:spTgt spid="8">
                                            <p:txEl>
                                              <p:pRg st="4" end="4"/>
                                            </p:txEl>
                                          </p:spTgt>
                                        </p:tgtEl>
                                        <p:attrNameLst>
                                          <p:attrName>ppt_w</p:attrName>
                                        </p:attrNameLst>
                                      </p:cBhvr>
                                      <p:tavLst>
                                        <p:tav tm="0">
                                          <p:val>
                                            <p:fltVal val="0"/>
                                          </p:val>
                                        </p:tav>
                                        <p:tav tm="100000">
                                          <p:val>
                                            <p:strVal val="#ppt_w"/>
                                          </p:val>
                                        </p:tav>
                                      </p:tavLst>
                                    </p:anim>
                                    <p:anim calcmode="lin" valueType="num">
                                      <p:cBhvr>
                                        <p:cTn id="32" dur="1000" fill="hold"/>
                                        <p:tgtEl>
                                          <p:spTgt spid="8">
                                            <p:txEl>
                                              <p:pRg st="4" end="4"/>
                                            </p:txEl>
                                          </p:spTgt>
                                        </p:tgtEl>
                                        <p:attrNameLst>
                                          <p:attrName>ppt_h</p:attrName>
                                        </p:attrNameLst>
                                      </p:cBhvr>
                                      <p:tavLst>
                                        <p:tav tm="0">
                                          <p:val>
                                            <p:fltVal val="0"/>
                                          </p:val>
                                        </p:tav>
                                        <p:tav tm="100000">
                                          <p:val>
                                            <p:strVal val="#ppt_h"/>
                                          </p:val>
                                        </p:tav>
                                      </p:tavLst>
                                    </p:anim>
                                    <p:anim calcmode="lin" valueType="num">
                                      <p:cBhvr>
                                        <p:cTn id="33" dur="1000" fill="hold"/>
                                        <p:tgtEl>
                                          <p:spTgt spid="8">
                                            <p:txEl>
                                              <p:pRg st="4" end="4"/>
                                            </p:txEl>
                                          </p:spTgt>
                                        </p:tgtEl>
                                        <p:attrNameLst>
                                          <p:attrName>style.rotation</p:attrName>
                                        </p:attrNameLst>
                                      </p:cBhvr>
                                      <p:tavLst>
                                        <p:tav tm="0">
                                          <p:val>
                                            <p:fltVal val="90"/>
                                          </p:val>
                                        </p:tav>
                                        <p:tav tm="100000">
                                          <p:val>
                                            <p:fltVal val="0"/>
                                          </p:val>
                                        </p:tav>
                                      </p:tavLst>
                                    </p:anim>
                                    <p:animEffect transition="in" filter="fade">
                                      <p:cBhvr>
                                        <p:cTn id="34" dur="1000"/>
                                        <p:tgtEl>
                                          <p:spTgt spid="8">
                                            <p:txEl>
                                              <p:pRg st="4" end="4"/>
                                            </p:txEl>
                                          </p:spTgt>
                                        </p:tgtEl>
                                      </p:cBhvr>
                                    </p:animEffect>
                                  </p:childTnLst>
                                </p:cTn>
                              </p:par>
                              <p:par>
                                <p:cTn id="35" presetID="31" presetClass="entr" presetSubtype="0" fill="hold" nodeType="withEffect">
                                  <p:stCondLst>
                                    <p:cond delay="0"/>
                                  </p:stCondLst>
                                  <p:childTnLst>
                                    <p:set>
                                      <p:cBhvr>
                                        <p:cTn id="36" dur="1" fill="hold">
                                          <p:stCondLst>
                                            <p:cond delay="0"/>
                                          </p:stCondLst>
                                        </p:cTn>
                                        <p:tgtEl>
                                          <p:spTgt spid="8">
                                            <p:txEl>
                                              <p:pRg st="5" end="5"/>
                                            </p:txEl>
                                          </p:spTgt>
                                        </p:tgtEl>
                                        <p:attrNameLst>
                                          <p:attrName>style.visibility</p:attrName>
                                        </p:attrNameLst>
                                      </p:cBhvr>
                                      <p:to>
                                        <p:strVal val="visible"/>
                                      </p:to>
                                    </p:set>
                                    <p:anim calcmode="lin" valueType="num">
                                      <p:cBhvr>
                                        <p:cTn id="37" dur="1000" fill="hold"/>
                                        <p:tgtEl>
                                          <p:spTgt spid="8">
                                            <p:txEl>
                                              <p:pRg st="5" end="5"/>
                                            </p:txEl>
                                          </p:spTgt>
                                        </p:tgtEl>
                                        <p:attrNameLst>
                                          <p:attrName>ppt_w</p:attrName>
                                        </p:attrNameLst>
                                      </p:cBhvr>
                                      <p:tavLst>
                                        <p:tav tm="0">
                                          <p:val>
                                            <p:fltVal val="0"/>
                                          </p:val>
                                        </p:tav>
                                        <p:tav tm="100000">
                                          <p:val>
                                            <p:strVal val="#ppt_w"/>
                                          </p:val>
                                        </p:tav>
                                      </p:tavLst>
                                    </p:anim>
                                    <p:anim calcmode="lin" valueType="num">
                                      <p:cBhvr>
                                        <p:cTn id="38" dur="1000" fill="hold"/>
                                        <p:tgtEl>
                                          <p:spTgt spid="8">
                                            <p:txEl>
                                              <p:pRg st="5" end="5"/>
                                            </p:txEl>
                                          </p:spTgt>
                                        </p:tgtEl>
                                        <p:attrNameLst>
                                          <p:attrName>ppt_h</p:attrName>
                                        </p:attrNameLst>
                                      </p:cBhvr>
                                      <p:tavLst>
                                        <p:tav tm="0">
                                          <p:val>
                                            <p:fltVal val="0"/>
                                          </p:val>
                                        </p:tav>
                                        <p:tav tm="100000">
                                          <p:val>
                                            <p:strVal val="#ppt_h"/>
                                          </p:val>
                                        </p:tav>
                                      </p:tavLst>
                                    </p:anim>
                                    <p:anim calcmode="lin" valueType="num">
                                      <p:cBhvr>
                                        <p:cTn id="39" dur="1000" fill="hold"/>
                                        <p:tgtEl>
                                          <p:spTgt spid="8">
                                            <p:txEl>
                                              <p:pRg st="5" end="5"/>
                                            </p:txEl>
                                          </p:spTgt>
                                        </p:tgtEl>
                                        <p:attrNameLst>
                                          <p:attrName>style.rotation</p:attrName>
                                        </p:attrNameLst>
                                      </p:cBhvr>
                                      <p:tavLst>
                                        <p:tav tm="0">
                                          <p:val>
                                            <p:fltVal val="90"/>
                                          </p:val>
                                        </p:tav>
                                        <p:tav tm="100000">
                                          <p:val>
                                            <p:fltVal val="0"/>
                                          </p:val>
                                        </p:tav>
                                      </p:tavLst>
                                    </p:anim>
                                    <p:animEffect transition="in" filter="fade">
                                      <p:cBhvr>
                                        <p:cTn id="40" dur="1000"/>
                                        <p:tgtEl>
                                          <p:spTgt spid="8">
                                            <p:txEl>
                                              <p:pRg st="5" end="5"/>
                                            </p:txEl>
                                          </p:spTgt>
                                        </p:tgtEl>
                                      </p:cBhvr>
                                    </p:animEffect>
                                  </p:childTnLst>
                                </p:cTn>
                              </p:par>
                              <p:par>
                                <p:cTn id="41" presetID="31" presetClass="entr" presetSubtype="0" fill="hold" nodeType="withEffect">
                                  <p:stCondLst>
                                    <p:cond delay="0"/>
                                  </p:stCondLst>
                                  <p:childTnLst>
                                    <p:set>
                                      <p:cBhvr>
                                        <p:cTn id="42" dur="1" fill="hold">
                                          <p:stCondLst>
                                            <p:cond delay="0"/>
                                          </p:stCondLst>
                                        </p:cTn>
                                        <p:tgtEl>
                                          <p:spTgt spid="8">
                                            <p:txEl>
                                              <p:pRg st="6" end="6"/>
                                            </p:txEl>
                                          </p:spTgt>
                                        </p:tgtEl>
                                        <p:attrNameLst>
                                          <p:attrName>style.visibility</p:attrName>
                                        </p:attrNameLst>
                                      </p:cBhvr>
                                      <p:to>
                                        <p:strVal val="visible"/>
                                      </p:to>
                                    </p:set>
                                    <p:anim calcmode="lin" valueType="num">
                                      <p:cBhvr>
                                        <p:cTn id="43" dur="1000" fill="hold"/>
                                        <p:tgtEl>
                                          <p:spTgt spid="8">
                                            <p:txEl>
                                              <p:pRg st="6" end="6"/>
                                            </p:txEl>
                                          </p:spTgt>
                                        </p:tgtEl>
                                        <p:attrNameLst>
                                          <p:attrName>ppt_w</p:attrName>
                                        </p:attrNameLst>
                                      </p:cBhvr>
                                      <p:tavLst>
                                        <p:tav tm="0">
                                          <p:val>
                                            <p:fltVal val="0"/>
                                          </p:val>
                                        </p:tav>
                                        <p:tav tm="100000">
                                          <p:val>
                                            <p:strVal val="#ppt_w"/>
                                          </p:val>
                                        </p:tav>
                                      </p:tavLst>
                                    </p:anim>
                                    <p:anim calcmode="lin" valueType="num">
                                      <p:cBhvr>
                                        <p:cTn id="44" dur="1000" fill="hold"/>
                                        <p:tgtEl>
                                          <p:spTgt spid="8">
                                            <p:txEl>
                                              <p:pRg st="6" end="6"/>
                                            </p:txEl>
                                          </p:spTgt>
                                        </p:tgtEl>
                                        <p:attrNameLst>
                                          <p:attrName>ppt_h</p:attrName>
                                        </p:attrNameLst>
                                      </p:cBhvr>
                                      <p:tavLst>
                                        <p:tav tm="0">
                                          <p:val>
                                            <p:fltVal val="0"/>
                                          </p:val>
                                        </p:tav>
                                        <p:tav tm="100000">
                                          <p:val>
                                            <p:strVal val="#ppt_h"/>
                                          </p:val>
                                        </p:tav>
                                      </p:tavLst>
                                    </p:anim>
                                    <p:anim calcmode="lin" valueType="num">
                                      <p:cBhvr>
                                        <p:cTn id="45" dur="1000" fill="hold"/>
                                        <p:tgtEl>
                                          <p:spTgt spid="8">
                                            <p:txEl>
                                              <p:pRg st="6" end="6"/>
                                            </p:txEl>
                                          </p:spTgt>
                                        </p:tgtEl>
                                        <p:attrNameLst>
                                          <p:attrName>style.rotation</p:attrName>
                                        </p:attrNameLst>
                                      </p:cBhvr>
                                      <p:tavLst>
                                        <p:tav tm="0">
                                          <p:val>
                                            <p:fltVal val="90"/>
                                          </p:val>
                                        </p:tav>
                                        <p:tav tm="100000">
                                          <p:val>
                                            <p:fltVal val="0"/>
                                          </p:val>
                                        </p:tav>
                                      </p:tavLst>
                                    </p:anim>
                                    <p:animEffect transition="in" filter="fade">
                                      <p:cBhvr>
                                        <p:cTn id="46" dur="1000"/>
                                        <p:tgtEl>
                                          <p:spTgt spid="8">
                                            <p:txEl>
                                              <p:pRg st="6" end="6"/>
                                            </p:txEl>
                                          </p:spTgt>
                                        </p:tgtEl>
                                      </p:cBhvr>
                                    </p:animEffect>
                                  </p:childTnLst>
                                </p:cTn>
                              </p:par>
                              <p:par>
                                <p:cTn id="47" presetID="31" presetClass="entr" presetSubtype="0" fill="hold" nodeType="withEffect">
                                  <p:stCondLst>
                                    <p:cond delay="0"/>
                                  </p:stCondLst>
                                  <p:childTnLst>
                                    <p:set>
                                      <p:cBhvr>
                                        <p:cTn id="48" dur="1" fill="hold">
                                          <p:stCondLst>
                                            <p:cond delay="0"/>
                                          </p:stCondLst>
                                        </p:cTn>
                                        <p:tgtEl>
                                          <p:spTgt spid="8">
                                            <p:txEl>
                                              <p:pRg st="7" end="7"/>
                                            </p:txEl>
                                          </p:spTgt>
                                        </p:tgtEl>
                                        <p:attrNameLst>
                                          <p:attrName>style.visibility</p:attrName>
                                        </p:attrNameLst>
                                      </p:cBhvr>
                                      <p:to>
                                        <p:strVal val="visible"/>
                                      </p:to>
                                    </p:set>
                                    <p:anim calcmode="lin" valueType="num">
                                      <p:cBhvr>
                                        <p:cTn id="49" dur="1000" fill="hold"/>
                                        <p:tgtEl>
                                          <p:spTgt spid="8">
                                            <p:txEl>
                                              <p:pRg st="7" end="7"/>
                                            </p:txEl>
                                          </p:spTgt>
                                        </p:tgtEl>
                                        <p:attrNameLst>
                                          <p:attrName>ppt_w</p:attrName>
                                        </p:attrNameLst>
                                      </p:cBhvr>
                                      <p:tavLst>
                                        <p:tav tm="0">
                                          <p:val>
                                            <p:fltVal val="0"/>
                                          </p:val>
                                        </p:tav>
                                        <p:tav tm="100000">
                                          <p:val>
                                            <p:strVal val="#ppt_w"/>
                                          </p:val>
                                        </p:tav>
                                      </p:tavLst>
                                    </p:anim>
                                    <p:anim calcmode="lin" valueType="num">
                                      <p:cBhvr>
                                        <p:cTn id="50" dur="1000" fill="hold"/>
                                        <p:tgtEl>
                                          <p:spTgt spid="8">
                                            <p:txEl>
                                              <p:pRg st="7" end="7"/>
                                            </p:txEl>
                                          </p:spTgt>
                                        </p:tgtEl>
                                        <p:attrNameLst>
                                          <p:attrName>ppt_h</p:attrName>
                                        </p:attrNameLst>
                                      </p:cBhvr>
                                      <p:tavLst>
                                        <p:tav tm="0">
                                          <p:val>
                                            <p:fltVal val="0"/>
                                          </p:val>
                                        </p:tav>
                                        <p:tav tm="100000">
                                          <p:val>
                                            <p:strVal val="#ppt_h"/>
                                          </p:val>
                                        </p:tav>
                                      </p:tavLst>
                                    </p:anim>
                                    <p:anim calcmode="lin" valueType="num">
                                      <p:cBhvr>
                                        <p:cTn id="51" dur="1000" fill="hold"/>
                                        <p:tgtEl>
                                          <p:spTgt spid="8">
                                            <p:txEl>
                                              <p:pRg st="7" end="7"/>
                                            </p:txEl>
                                          </p:spTgt>
                                        </p:tgtEl>
                                        <p:attrNameLst>
                                          <p:attrName>style.rotation</p:attrName>
                                        </p:attrNameLst>
                                      </p:cBhvr>
                                      <p:tavLst>
                                        <p:tav tm="0">
                                          <p:val>
                                            <p:fltVal val="90"/>
                                          </p:val>
                                        </p:tav>
                                        <p:tav tm="100000">
                                          <p:val>
                                            <p:fltVal val="0"/>
                                          </p:val>
                                        </p:tav>
                                      </p:tavLst>
                                    </p:anim>
                                    <p:animEffect transition="in" filter="fade">
                                      <p:cBhvr>
                                        <p:cTn id="52" dur="1000"/>
                                        <p:tgtEl>
                                          <p:spTgt spid="8">
                                            <p:txEl>
                                              <p:pRg st="7" end="7"/>
                                            </p:txEl>
                                          </p:spTgt>
                                        </p:tgtEl>
                                      </p:cBhvr>
                                    </p:animEffect>
                                  </p:childTnLst>
                                </p:cTn>
                              </p:par>
                              <p:par>
                                <p:cTn id="53" presetID="31" presetClass="entr" presetSubtype="0" fill="hold" nodeType="withEffect">
                                  <p:stCondLst>
                                    <p:cond delay="0"/>
                                  </p:stCondLst>
                                  <p:childTnLst>
                                    <p:set>
                                      <p:cBhvr>
                                        <p:cTn id="54" dur="1" fill="hold">
                                          <p:stCondLst>
                                            <p:cond delay="0"/>
                                          </p:stCondLst>
                                        </p:cTn>
                                        <p:tgtEl>
                                          <p:spTgt spid="8">
                                            <p:txEl>
                                              <p:pRg st="8" end="8"/>
                                            </p:txEl>
                                          </p:spTgt>
                                        </p:tgtEl>
                                        <p:attrNameLst>
                                          <p:attrName>style.visibility</p:attrName>
                                        </p:attrNameLst>
                                      </p:cBhvr>
                                      <p:to>
                                        <p:strVal val="visible"/>
                                      </p:to>
                                    </p:set>
                                    <p:anim calcmode="lin" valueType="num">
                                      <p:cBhvr>
                                        <p:cTn id="55" dur="1000" fill="hold"/>
                                        <p:tgtEl>
                                          <p:spTgt spid="8">
                                            <p:txEl>
                                              <p:pRg st="8" end="8"/>
                                            </p:txEl>
                                          </p:spTgt>
                                        </p:tgtEl>
                                        <p:attrNameLst>
                                          <p:attrName>ppt_w</p:attrName>
                                        </p:attrNameLst>
                                      </p:cBhvr>
                                      <p:tavLst>
                                        <p:tav tm="0">
                                          <p:val>
                                            <p:fltVal val="0"/>
                                          </p:val>
                                        </p:tav>
                                        <p:tav tm="100000">
                                          <p:val>
                                            <p:strVal val="#ppt_w"/>
                                          </p:val>
                                        </p:tav>
                                      </p:tavLst>
                                    </p:anim>
                                    <p:anim calcmode="lin" valueType="num">
                                      <p:cBhvr>
                                        <p:cTn id="56" dur="1000" fill="hold"/>
                                        <p:tgtEl>
                                          <p:spTgt spid="8">
                                            <p:txEl>
                                              <p:pRg st="8" end="8"/>
                                            </p:txEl>
                                          </p:spTgt>
                                        </p:tgtEl>
                                        <p:attrNameLst>
                                          <p:attrName>ppt_h</p:attrName>
                                        </p:attrNameLst>
                                      </p:cBhvr>
                                      <p:tavLst>
                                        <p:tav tm="0">
                                          <p:val>
                                            <p:fltVal val="0"/>
                                          </p:val>
                                        </p:tav>
                                        <p:tav tm="100000">
                                          <p:val>
                                            <p:strVal val="#ppt_h"/>
                                          </p:val>
                                        </p:tav>
                                      </p:tavLst>
                                    </p:anim>
                                    <p:anim calcmode="lin" valueType="num">
                                      <p:cBhvr>
                                        <p:cTn id="57" dur="1000" fill="hold"/>
                                        <p:tgtEl>
                                          <p:spTgt spid="8">
                                            <p:txEl>
                                              <p:pRg st="8" end="8"/>
                                            </p:txEl>
                                          </p:spTgt>
                                        </p:tgtEl>
                                        <p:attrNameLst>
                                          <p:attrName>style.rotation</p:attrName>
                                        </p:attrNameLst>
                                      </p:cBhvr>
                                      <p:tavLst>
                                        <p:tav tm="0">
                                          <p:val>
                                            <p:fltVal val="90"/>
                                          </p:val>
                                        </p:tav>
                                        <p:tav tm="100000">
                                          <p:val>
                                            <p:fltVal val="0"/>
                                          </p:val>
                                        </p:tav>
                                      </p:tavLst>
                                    </p:anim>
                                    <p:animEffect transition="in" filter="fade">
                                      <p:cBhvr>
                                        <p:cTn id="58" dur="1000"/>
                                        <p:tgtEl>
                                          <p:spTgt spid="8">
                                            <p:txEl>
                                              <p:pRg st="8" end="8"/>
                                            </p:txEl>
                                          </p:spTgt>
                                        </p:tgtEl>
                                      </p:cBhvr>
                                    </p:animEffect>
                                  </p:childTnLst>
                                </p:cTn>
                              </p:par>
                              <p:par>
                                <p:cTn id="59" presetID="31" presetClass="entr" presetSubtype="0" fill="hold" nodeType="withEffect">
                                  <p:stCondLst>
                                    <p:cond delay="0"/>
                                  </p:stCondLst>
                                  <p:childTnLst>
                                    <p:set>
                                      <p:cBhvr>
                                        <p:cTn id="60" dur="1" fill="hold">
                                          <p:stCondLst>
                                            <p:cond delay="0"/>
                                          </p:stCondLst>
                                        </p:cTn>
                                        <p:tgtEl>
                                          <p:spTgt spid="8">
                                            <p:txEl>
                                              <p:pRg st="9" end="9"/>
                                            </p:txEl>
                                          </p:spTgt>
                                        </p:tgtEl>
                                        <p:attrNameLst>
                                          <p:attrName>style.visibility</p:attrName>
                                        </p:attrNameLst>
                                      </p:cBhvr>
                                      <p:to>
                                        <p:strVal val="visible"/>
                                      </p:to>
                                    </p:set>
                                    <p:anim calcmode="lin" valueType="num">
                                      <p:cBhvr>
                                        <p:cTn id="61" dur="1000" fill="hold"/>
                                        <p:tgtEl>
                                          <p:spTgt spid="8">
                                            <p:txEl>
                                              <p:pRg st="9" end="9"/>
                                            </p:txEl>
                                          </p:spTgt>
                                        </p:tgtEl>
                                        <p:attrNameLst>
                                          <p:attrName>ppt_w</p:attrName>
                                        </p:attrNameLst>
                                      </p:cBhvr>
                                      <p:tavLst>
                                        <p:tav tm="0">
                                          <p:val>
                                            <p:fltVal val="0"/>
                                          </p:val>
                                        </p:tav>
                                        <p:tav tm="100000">
                                          <p:val>
                                            <p:strVal val="#ppt_w"/>
                                          </p:val>
                                        </p:tav>
                                      </p:tavLst>
                                    </p:anim>
                                    <p:anim calcmode="lin" valueType="num">
                                      <p:cBhvr>
                                        <p:cTn id="62" dur="1000" fill="hold"/>
                                        <p:tgtEl>
                                          <p:spTgt spid="8">
                                            <p:txEl>
                                              <p:pRg st="9" end="9"/>
                                            </p:txEl>
                                          </p:spTgt>
                                        </p:tgtEl>
                                        <p:attrNameLst>
                                          <p:attrName>ppt_h</p:attrName>
                                        </p:attrNameLst>
                                      </p:cBhvr>
                                      <p:tavLst>
                                        <p:tav tm="0">
                                          <p:val>
                                            <p:fltVal val="0"/>
                                          </p:val>
                                        </p:tav>
                                        <p:tav tm="100000">
                                          <p:val>
                                            <p:strVal val="#ppt_h"/>
                                          </p:val>
                                        </p:tav>
                                      </p:tavLst>
                                    </p:anim>
                                    <p:anim calcmode="lin" valueType="num">
                                      <p:cBhvr>
                                        <p:cTn id="63" dur="1000" fill="hold"/>
                                        <p:tgtEl>
                                          <p:spTgt spid="8">
                                            <p:txEl>
                                              <p:pRg st="9" end="9"/>
                                            </p:txEl>
                                          </p:spTgt>
                                        </p:tgtEl>
                                        <p:attrNameLst>
                                          <p:attrName>style.rotation</p:attrName>
                                        </p:attrNameLst>
                                      </p:cBhvr>
                                      <p:tavLst>
                                        <p:tav tm="0">
                                          <p:val>
                                            <p:fltVal val="90"/>
                                          </p:val>
                                        </p:tav>
                                        <p:tav tm="100000">
                                          <p:val>
                                            <p:fltVal val="0"/>
                                          </p:val>
                                        </p:tav>
                                      </p:tavLst>
                                    </p:anim>
                                    <p:animEffect transition="in" filter="fade">
                                      <p:cBhvr>
                                        <p:cTn id="64" dur="1000"/>
                                        <p:tgtEl>
                                          <p:spTgt spid="8">
                                            <p:txEl>
                                              <p:pRg st="9" end="9"/>
                                            </p:txEl>
                                          </p:spTgt>
                                        </p:tgtEl>
                                      </p:cBhvr>
                                    </p:animEffect>
                                  </p:childTnLst>
                                </p:cTn>
                              </p:par>
                              <p:par>
                                <p:cTn id="65" presetID="31" presetClass="entr" presetSubtype="0" fill="hold" nodeType="withEffect">
                                  <p:stCondLst>
                                    <p:cond delay="0"/>
                                  </p:stCondLst>
                                  <p:childTnLst>
                                    <p:set>
                                      <p:cBhvr>
                                        <p:cTn id="66" dur="1" fill="hold">
                                          <p:stCondLst>
                                            <p:cond delay="0"/>
                                          </p:stCondLst>
                                        </p:cTn>
                                        <p:tgtEl>
                                          <p:spTgt spid="8">
                                            <p:txEl>
                                              <p:pRg st="10" end="10"/>
                                            </p:txEl>
                                          </p:spTgt>
                                        </p:tgtEl>
                                        <p:attrNameLst>
                                          <p:attrName>style.visibility</p:attrName>
                                        </p:attrNameLst>
                                      </p:cBhvr>
                                      <p:to>
                                        <p:strVal val="visible"/>
                                      </p:to>
                                    </p:set>
                                    <p:anim calcmode="lin" valueType="num">
                                      <p:cBhvr>
                                        <p:cTn id="67" dur="1000" fill="hold"/>
                                        <p:tgtEl>
                                          <p:spTgt spid="8">
                                            <p:txEl>
                                              <p:pRg st="10" end="10"/>
                                            </p:txEl>
                                          </p:spTgt>
                                        </p:tgtEl>
                                        <p:attrNameLst>
                                          <p:attrName>ppt_w</p:attrName>
                                        </p:attrNameLst>
                                      </p:cBhvr>
                                      <p:tavLst>
                                        <p:tav tm="0">
                                          <p:val>
                                            <p:fltVal val="0"/>
                                          </p:val>
                                        </p:tav>
                                        <p:tav tm="100000">
                                          <p:val>
                                            <p:strVal val="#ppt_w"/>
                                          </p:val>
                                        </p:tav>
                                      </p:tavLst>
                                    </p:anim>
                                    <p:anim calcmode="lin" valueType="num">
                                      <p:cBhvr>
                                        <p:cTn id="68" dur="1000" fill="hold"/>
                                        <p:tgtEl>
                                          <p:spTgt spid="8">
                                            <p:txEl>
                                              <p:pRg st="10" end="10"/>
                                            </p:txEl>
                                          </p:spTgt>
                                        </p:tgtEl>
                                        <p:attrNameLst>
                                          <p:attrName>ppt_h</p:attrName>
                                        </p:attrNameLst>
                                      </p:cBhvr>
                                      <p:tavLst>
                                        <p:tav tm="0">
                                          <p:val>
                                            <p:fltVal val="0"/>
                                          </p:val>
                                        </p:tav>
                                        <p:tav tm="100000">
                                          <p:val>
                                            <p:strVal val="#ppt_h"/>
                                          </p:val>
                                        </p:tav>
                                      </p:tavLst>
                                    </p:anim>
                                    <p:anim calcmode="lin" valueType="num">
                                      <p:cBhvr>
                                        <p:cTn id="69" dur="1000" fill="hold"/>
                                        <p:tgtEl>
                                          <p:spTgt spid="8">
                                            <p:txEl>
                                              <p:pRg st="10" end="10"/>
                                            </p:txEl>
                                          </p:spTgt>
                                        </p:tgtEl>
                                        <p:attrNameLst>
                                          <p:attrName>style.rotation</p:attrName>
                                        </p:attrNameLst>
                                      </p:cBhvr>
                                      <p:tavLst>
                                        <p:tav tm="0">
                                          <p:val>
                                            <p:fltVal val="90"/>
                                          </p:val>
                                        </p:tav>
                                        <p:tav tm="100000">
                                          <p:val>
                                            <p:fltVal val="0"/>
                                          </p:val>
                                        </p:tav>
                                      </p:tavLst>
                                    </p:anim>
                                    <p:animEffect transition="in" filter="fade">
                                      <p:cBhvr>
                                        <p:cTn id="70" dur="1000"/>
                                        <p:tgtEl>
                                          <p:spTgt spid="8">
                                            <p:txEl>
                                              <p:pRg st="10" end="10"/>
                                            </p:txEl>
                                          </p:spTgt>
                                        </p:tgtEl>
                                      </p:cBhvr>
                                    </p:animEffect>
                                  </p:childTnLst>
                                </p:cTn>
                              </p:par>
                              <p:par>
                                <p:cTn id="71" presetID="31" presetClass="entr" presetSubtype="0" fill="hold" nodeType="withEffect">
                                  <p:stCondLst>
                                    <p:cond delay="0"/>
                                  </p:stCondLst>
                                  <p:childTnLst>
                                    <p:set>
                                      <p:cBhvr>
                                        <p:cTn id="72" dur="1" fill="hold">
                                          <p:stCondLst>
                                            <p:cond delay="0"/>
                                          </p:stCondLst>
                                        </p:cTn>
                                        <p:tgtEl>
                                          <p:spTgt spid="8">
                                            <p:txEl>
                                              <p:pRg st="11" end="11"/>
                                            </p:txEl>
                                          </p:spTgt>
                                        </p:tgtEl>
                                        <p:attrNameLst>
                                          <p:attrName>style.visibility</p:attrName>
                                        </p:attrNameLst>
                                      </p:cBhvr>
                                      <p:to>
                                        <p:strVal val="visible"/>
                                      </p:to>
                                    </p:set>
                                    <p:anim calcmode="lin" valueType="num">
                                      <p:cBhvr>
                                        <p:cTn id="73" dur="1000" fill="hold"/>
                                        <p:tgtEl>
                                          <p:spTgt spid="8">
                                            <p:txEl>
                                              <p:pRg st="11" end="11"/>
                                            </p:txEl>
                                          </p:spTgt>
                                        </p:tgtEl>
                                        <p:attrNameLst>
                                          <p:attrName>ppt_w</p:attrName>
                                        </p:attrNameLst>
                                      </p:cBhvr>
                                      <p:tavLst>
                                        <p:tav tm="0">
                                          <p:val>
                                            <p:fltVal val="0"/>
                                          </p:val>
                                        </p:tav>
                                        <p:tav tm="100000">
                                          <p:val>
                                            <p:strVal val="#ppt_w"/>
                                          </p:val>
                                        </p:tav>
                                      </p:tavLst>
                                    </p:anim>
                                    <p:anim calcmode="lin" valueType="num">
                                      <p:cBhvr>
                                        <p:cTn id="74" dur="1000" fill="hold"/>
                                        <p:tgtEl>
                                          <p:spTgt spid="8">
                                            <p:txEl>
                                              <p:pRg st="11" end="11"/>
                                            </p:txEl>
                                          </p:spTgt>
                                        </p:tgtEl>
                                        <p:attrNameLst>
                                          <p:attrName>ppt_h</p:attrName>
                                        </p:attrNameLst>
                                      </p:cBhvr>
                                      <p:tavLst>
                                        <p:tav tm="0">
                                          <p:val>
                                            <p:fltVal val="0"/>
                                          </p:val>
                                        </p:tav>
                                        <p:tav tm="100000">
                                          <p:val>
                                            <p:strVal val="#ppt_h"/>
                                          </p:val>
                                        </p:tav>
                                      </p:tavLst>
                                    </p:anim>
                                    <p:anim calcmode="lin" valueType="num">
                                      <p:cBhvr>
                                        <p:cTn id="75" dur="1000" fill="hold"/>
                                        <p:tgtEl>
                                          <p:spTgt spid="8">
                                            <p:txEl>
                                              <p:pRg st="11" end="11"/>
                                            </p:txEl>
                                          </p:spTgt>
                                        </p:tgtEl>
                                        <p:attrNameLst>
                                          <p:attrName>style.rotation</p:attrName>
                                        </p:attrNameLst>
                                      </p:cBhvr>
                                      <p:tavLst>
                                        <p:tav tm="0">
                                          <p:val>
                                            <p:fltVal val="90"/>
                                          </p:val>
                                        </p:tav>
                                        <p:tav tm="100000">
                                          <p:val>
                                            <p:fltVal val="0"/>
                                          </p:val>
                                        </p:tav>
                                      </p:tavLst>
                                    </p:anim>
                                    <p:animEffect transition="in" filter="fade">
                                      <p:cBhvr>
                                        <p:cTn id="76" dur="1000"/>
                                        <p:tgtEl>
                                          <p:spTgt spid="8">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Prif</a:t>
            </a:r>
            <a:r>
              <a:rPr lang="en-GB" sz="4500" spc="-10" dirty="0">
                <a:solidFill>
                  <a:schemeClr val="tx1">
                    <a:lumMod val="95000"/>
                    <a:lumOff val="5000"/>
                  </a:schemeClr>
                </a:solidFill>
              </a:rPr>
              <a:t> </a:t>
            </a:r>
            <a:r>
              <a:rPr lang="en-GB" sz="4500" spc="-10" dirty="0" err="1">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2215991"/>
          </a:xfrm>
          <a:prstGeom prst="rect">
            <a:avLst/>
          </a:prstGeom>
        </p:spPr>
        <p:txBody>
          <a:bodyPr vert="horz" wrap="square" lIns="0" tIns="0" rIns="0" bIns="0" rtlCol="0">
            <a:spAutoFit/>
          </a:bodyPr>
          <a:lstStyle/>
          <a:p>
            <a:pPr marR="5080">
              <a:tabLst>
                <a:tab pos="5485765" algn="l"/>
              </a:tabLst>
            </a:pPr>
            <a:r>
              <a:rPr lang="cy-GB" sz="2400" b="1" dirty="0">
                <a:solidFill>
                  <a:schemeClr val="tx1">
                    <a:lumMod val="75000"/>
                    <a:lumOff val="25000"/>
                  </a:schemeClr>
                </a:solidFill>
                <a:latin typeface="Arial"/>
                <a:cs typeface="Arial"/>
              </a:rPr>
              <a:t>Datblygu diwylliant darllen</a:t>
            </a:r>
          </a:p>
          <a:p>
            <a:pPr marL="342900" marR="5080" indent="-342900">
              <a:buFont typeface="Arial" panose="020B0604020202020204" pitchFamily="34" charset="0"/>
              <a:buChar char="•"/>
              <a:tabLst>
                <a:tab pos="5485765" algn="l"/>
              </a:tabLst>
            </a:pPr>
            <a:r>
              <a:rPr lang="cy-GB" sz="2400" dirty="0">
                <a:solidFill>
                  <a:schemeClr val="tx1">
                    <a:lumMod val="75000"/>
                    <a:lumOff val="25000"/>
                  </a:schemeClr>
                </a:solidFill>
                <a:latin typeface="Arial"/>
                <a:cs typeface="Arial"/>
              </a:rPr>
              <a:t>Proses dros gyfnod</a:t>
            </a:r>
          </a:p>
          <a:p>
            <a:pPr marL="342900" marR="5080" indent="-342900">
              <a:buFont typeface="Arial" panose="020B0604020202020204" pitchFamily="34" charset="0"/>
              <a:buChar char="•"/>
              <a:tabLst>
                <a:tab pos="5485765" algn="l"/>
              </a:tabLst>
            </a:pPr>
            <a:r>
              <a:rPr lang="cy-GB" sz="2400" dirty="0">
                <a:solidFill>
                  <a:schemeClr val="tx1">
                    <a:lumMod val="75000"/>
                    <a:lumOff val="25000"/>
                  </a:schemeClr>
                </a:solidFill>
                <a:latin typeface="Arial"/>
                <a:cs typeface="Arial"/>
              </a:rPr>
              <a:t>Cymorth gan uwch arweinwyr</a:t>
            </a:r>
          </a:p>
          <a:p>
            <a:pPr marL="342900" marR="5080" indent="-342900">
              <a:buFont typeface="Arial" panose="020B0604020202020204" pitchFamily="34" charset="0"/>
              <a:buChar char="•"/>
              <a:tabLst>
                <a:tab pos="5485765" algn="l"/>
              </a:tabLst>
            </a:pPr>
            <a:r>
              <a:rPr lang="cy-GB" sz="2400" dirty="0">
                <a:solidFill>
                  <a:schemeClr val="tx1">
                    <a:lumMod val="75000"/>
                    <a:lumOff val="25000"/>
                  </a:schemeClr>
                </a:solidFill>
                <a:latin typeface="Arial"/>
                <a:cs typeface="Arial"/>
              </a:rPr>
              <a:t>Llyfrgell yr ysgol</a:t>
            </a:r>
            <a:endParaRPr lang="cy-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2954655"/>
          </a:xfrm>
          <a:prstGeom prst="rect">
            <a:avLst/>
          </a:prstGeom>
        </p:spPr>
        <p:txBody>
          <a:bodyPr vert="horz" wrap="square" lIns="0" tIns="0" rIns="0" bIns="0" rtlCol="0">
            <a:spAutoFit/>
          </a:bodyPr>
          <a:lstStyle/>
          <a:p>
            <a:pPr marR="5080">
              <a:tabLst>
                <a:tab pos="5485765" algn="l"/>
              </a:tabLst>
            </a:pPr>
            <a:r>
              <a:rPr lang="en-GB" sz="2400" b="1" dirty="0">
                <a:solidFill>
                  <a:schemeClr val="tx1">
                    <a:lumMod val="75000"/>
                    <a:lumOff val="25000"/>
                  </a:schemeClr>
                </a:solidFill>
                <a:latin typeface="Arial"/>
                <a:cs typeface="Arial"/>
              </a:rPr>
              <a:t>Developing a reading culture</a:t>
            </a:r>
          </a:p>
          <a:p>
            <a:pPr marL="342900" marR="5080" indent="-342900">
              <a:buFont typeface="Arial" panose="020B0604020202020204" pitchFamily="34" charset="0"/>
              <a:buChar char="•"/>
              <a:tabLst>
                <a:tab pos="5485765" algn="l"/>
              </a:tabLst>
            </a:pPr>
            <a:r>
              <a:rPr lang="en-GB" sz="2400" dirty="0">
                <a:solidFill>
                  <a:schemeClr val="tx1">
                    <a:lumMod val="75000"/>
                    <a:lumOff val="25000"/>
                  </a:schemeClr>
                </a:solidFill>
                <a:latin typeface="Arial"/>
                <a:cs typeface="Arial"/>
              </a:rPr>
              <a:t>A process over time</a:t>
            </a:r>
          </a:p>
          <a:p>
            <a:pPr marL="342900" marR="5080" indent="-342900">
              <a:buFont typeface="Arial" panose="020B0604020202020204" pitchFamily="34" charset="0"/>
              <a:buChar char="•"/>
              <a:tabLst>
                <a:tab pos="5485765" algn="l"/>
              </a:tabLst>
            </a:pPr>
            <a:r>
              <a:rPr lang="en-GB" sz="2400" dirty="0">
                <a:solidFill>
                  <a:schemeClr val="tx1">
                    <a:lumMod val="75000"/>
                    <a:lumOff val="25000"/>
                  </a:schemeClr>
                </a:solidFill>
                <a:latin typeface="Arial"/>
                <a:cs typeface="Arial"/>
              </a:rPr>
              <a:t>Support from senior leaders</a:t>
            </a:r>
          </a:p>
          <a:p>
            <a:pPr marL="342900" marR="5080" indent="-342900">
              <a:buFont typeface="Arial" panose="020B0604020202020204" pitchFamily="34" charset="0"/>
              <a:buChar char="•"/>
              <a:tabLst>
                <a:tab pos="5485765" algn="l"/>
              </a:tabLst>
            </a:pPr>
            <a:r>
              <a:rPr lang="en-GB" sz="2400" dirty="0">
                <a:solidFill>
                  <a:schemeClr val="tx1">
                    <a:lumMod val="75000"/>
                    <a:lumOff val="25000"/>
                  </a:schemeClr>
                </a:solidFill>
                <a:latin typeface="Arial"/>
                <a:cs typeface="Arial"/>
              </a:rPr>
              <a:t>The school library</a:t>
            </a:r>
            <a:br>
              <a:rPr lang="en-GB" sz="2400" dirty="0">
                <a:solidFill>
                  <a:schemeClr val="tx1">
                    <a:lumMod val="75000"/>
                    <a:lumOff val="25000"/>
                  </a:schemeClr>
                </a:solidFill>
                <a:latin typeface="Arial"/>
                <a:cs typeface="Arial"/>
              </a:rPr>
            </a:br>
            <a:endParaRPr lang="en-GB" sz="2400" dirty="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23705080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Argymhellion</a:t>
            </a:r>
            <a:endParaRPr sz="4500" spc="-10" dirty="0">
              <a:solidFill>
                <a:schemeClr val="tx1">
                  <a:lumMod val="95000"/>
                  <a:lumOff val="5000"/>
                </a:schemeClr>
              </a:solidFill>
            </a:endParaRPr>
          </a:p>
        </p:txBody>
      </p:sp>
      <p:sp>
        <p:nvSpPr>
          <p:cNvPr id="3" name="object 3"/>
          <p:cNvSpPr txBox="1"/>
          <p:nvPr/>
        </p:nvSpPr>
        <p:spPr>
          <a:xfrm>
            <a:off x="527300" y="2642252"/>
            <a:ext cx="5899785" cy="6370975"/>
          </a:xfrm>
          <a:prstGeom prst="rect">
            <a:avLst/>
          </a:prstGeom>
        </p:spPr>
        <p:txBody>
          <a:bodyPr vert="horz" wrap="square" lIns="0" tIns="0" rIns="0" bIns="0" rtlCol="0">
            <a:spAutoFit/>
          </a:bodyPr>
          <a:lstStyle/>
          <a:p>
            <a:pPr marR="5080">
              <a:tabLst>
                <a:tab pos="5485765" algn="l"/>
              </a:tabLst>
            </a:pPr>
            <a:r>
              <a:rPr lang="cy-GB" sz="2400" b="1" dirty="0">
                <a:solidFill>
                  <a:schemeClr val="tx1">
                    <a:lumMod val="75000"/>
                    <a:lumOff val="25000"/>
                  </a:schemeClr>
                </a:solidFill>
                <a:latin typeface="Arial"/>
                <a:cs typeface="Arial"/>
              </a:rPr>
              <a:t>Arweinwyr ysgolion</a:t>
            </a:r>
          </a:p>
          <a:p>
            <a:pPr marL="270510" indent="-270510">
              <a:spcAft>
                <a:spcPts val="1200"/>
              </a:spcAft>
            </a:pPr>
            <a:r>
              <a:rPr lang="cy-GB" sz="2400" dirty="0">
                <a:latin typeface="Arial" panose="020B0604020202020204" pitchFamily="34" charset="0"/>
                <a:ea typeface="Times New Roman" panose="02020603050405020304" pitchFamily="18" charset="0"/>
              </a:rPr>
              <a:t>A</a:t>
            </a:r>
            <a:r>
              <a:rPr lang="cy-GB" sz="2400" dirty="0">
                <a:effectLst/>
                <a:latin typeface="Arial" panose="020B0604020202020204" pitchFamily="34" charset="0"/>
                <a:ea typeface="Times New Roman" panose="02020603050405020304" pitchFamily="18" charset="0"/>
              </a:rPr>
              <a:t>1Darparu dysgu proffesiynol o ansawdd uchel am strategaethau wedi’u seilio ar dystiolaeth i staff i ddatblygu medrau darllen disgyblion ar draws y cwricwlwm</a:t>
            </a:r>
            <a:endParaRPr lang="cy-GB" sz="2400" dirty="0">
              <a:effectLst/>
              <a:latin typeface="Times New Roman" panose="02020603050405020304" pitchFamily="18" charset="0"/>
              <a:ea typeface="Times New Roman" panose="02020603050405020304" pitchFamily="18" charset="0"/>
            </a:endParaRPr>
          </a:p>
          <a:p>
            <a:pPr marL="270510" indent="-270510">
              <a:spcAft>
                <a:spcPts val="1200"/>
              </a:spcAft>
            </a:pPr>
            <a:r>
              <a:rPr lang="cy-GB" sz="2400" dirty="0">
                <a:effectLst/>
                <a:latin typeface="Arial" panose="020B0604020202020204" pitchFamily="34" charset="0"/>
                <a:ea typeface="Times New Roman" panose="02020603050405020304" pitchFamily="18" charset="0"/>
              </a:rPr>
              <a:t>A2	Monitro a gwerthuso effaith strategaethau ac ymyriadau darllen yn drylwyr</a:t>
            </a:r>
            <a:endParaRPr lang="cy-GB" sz="2400" dirty="0">
              <a:effectLst/>
              <a:latin typeface="Times New Roman" panose="02020603050405020304" pitchFamily="18" charset="0"/>
              <a:ea typeface="Times New Roman" panose="02020603050405020304" pitchFamily="18" charset="0"/>
            </a:endParaRPr>
          </a:p>
          <a:p>
            <a:pPr marL="270510" indent="-270510">
              <a:spcAft>
                <a:spcPts val="1200"/>
              </a:spcAft>
            </a:pPr>
            <a:r>
              <a:rPr lang="cy-GB" sz="2400" dirty="0">
                <a:latin typeface="Arial" panose="020B0604020202020204" pitchFamily="34" charset="0"/>
                <a:ea typeface="Times New Roman" panose="02020603050405020304" pitchFamily="18" charset="0"/>
              </a:rPr>
              <a:t>A</a:t>
            </a:r>
            <a:r>
              <a:rPr lang="cy-GB" sz="2400" dirty="0">
                <a:effectLst/>
                <a:latin typeface="Arial" panose="020B0604020202020204" pitchFamily="34" charset="0"/>
                <a:ea typeface="Times New Roman" panose="02020603050405020304" pitchFamily="18" charset="0"/>
              </a:rPr>
              <a:t>3	Cynllunio o fewn eu clwstwr ar gyfer datblygu medrau darllen disgyblion yn raddol o Flwyddyn 6 i Flwyddyn 7, gan gynnwys gwneud defnydd priodol o adborth ac adroddiadau cynnydd o asesiadau </a:t>
            </a:r>
            <a:r>
              <a:rPr lang="cy-GB" sz="2400" dirty="0" err="1">
                <a:effectLst/>
                <a:latin typeface="Arial" panose="020B0604020202020204" pitchFamily="34" charset="0"/>
                <a:ea typeface="Times New Roman" panose="02020603050405020304" pitchFamily="18" charset="0"/>
              </a:rPr>
              <a:t>personoledig</a:t>
            </a:r>
            <a:r>
              <a:rPr lang="cy-GB" sz="2400" dirty="0">
                <a:effectLst/>
                <a:latin typeface="Arial" panose="020B0604020202020204" pitchFamily="34" charset="0"/>
                <a:ea typeface="Times New Roman" panose="02020603050405020304" pitchFamily="18" charset="0"/>
              </a:rPr>
              <a:t> </a:t>
            </a: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Recommendations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5478423"/>
          </a:xfrm>
          <a:prstGeom prst="rect">
            <a:avLst/>
          </a:prstGeom>
        </p:spPr>
        <p:txBody>
          <a:bodyPr vert="horz" wrap="square" lIns="0" tIns="0" rIns="0" bIns="0" rtlCol="0">
            <a:spAutoFit/>
          </a:bodyPr>
          <a:lstStyle/>
          <a:p>
            <a:pPr marR="5080">
              <a:tabLst>
                <a:tab pos="5485765" algn="l"/>
              </a:tabLst>
            </a:pPr>
            <a:r>
              <a:rPr lang="en-GB" sz="2400" b="1" dirty="0">
                <a:solidFill>
                  <a:schemeClr val="tx1">
                    <a:lumMod val="75000"/>
                    <a:lumOff val="25000"/>
                  </a:schemeClr>
                </a:solidFill>
                <a:latin typeface="Arial"/>
                <a:cs typeface="Arial"/>
              </a:rPr>
              <a:t>School leaders</a:t>
            </a:r>
          </a:p>
          <a:p>
            <a:pPr marL="270510" indent="-270510">
              <a:spcAft>
                <a:spcPts val="1200"/>
              </a:spcAft>
            </a:pPr>
            <a:r>
              <a:rPr lang="en-GB" sz="2400" dirty="0">
                <a:effectLst/>
                <a:latin typeface="Arial" panose="020B0604020202020204" pitchFamily="34" charset="0"/>
                <a:ea typeface="Times New Roman" panose="02020603050405020304" pitchFamily="18" charset="0"/>
              </a:rPr>
              <a:t>R1	Provide staff with high-quality professional learning about evidence-based strategies to develop pupils’ reading skills across the curriculum</a:t>
            </a:r>
            <a:endParaRPr lang="en-GB" sz="2400" dirty="0">
              <a:effectLst/>
              <a:latin typeface="Times New Roman" panose="02020603050405020304" pitchFamily="18" charset="0"/>
              <a:ea typeface="Times New Roman" panose="02020603050405020304" pitchFamily="18" charset="0"/>
            </a:endParaRPr>
          </a:p>
          <a:p>
            <a:pPr marL="270510" indent="-270510">
              <a:spcAft>
                <a:spcPts val="1200"/>
              </a:spcAft>
            </a:pPr>
            <a:r>
              <a:rPr lang="en-GB" sz="2400" dirty="0">
                <a:effectLst/>
                <a:latin typeface="Arial" panose="020B0604020202020204" pitchFamily="34" charset="0"/>
                <a:ea typeface="Times New Roman" panose="02020603050405020304" pitchFamily="18" charset="0"/>
              </a:rPr>
              <a:t>R2	Monitor and evaluate robustly the impact of reading strategies and interventions</a:t>
            </a:r>
            <a:endParaRPr lang="en-GB" sz="2400" dirty="0">
              <a:effectLst/>
              <a:latin typeface="Times New Roman" panose="02020603050405020304" pitchFamily="18" charset="0"/>
              <a:ea typeface="Times New Roman" panose="02020603050405020304" pitchFamily="18" charset="0"/>
            </a:endParaRPr>
          </a:p>
          <a:p>
            <a:pPr marL="270510" indent="-270510">
              <a:spcAft>
                <a:spcPts val="1200"/>
              </a:spcAft>
            </a:pPr>
            <a:r>
              <a:rPr lang="en-GB" sz="2400" dirty="0">
                <a:effectLst/>
                <a:latin typeface="Arial" panose="020B0604020202020204" pitchFamily="34" charset="0"/>
                <a:ea typeface="Times New Roman" panose="02020603050405020304" pitchFamily="18" charset="0"/>
              </a:rPr>
              <a:t>R3	Plan within their cluster for the progressive development of pupils’ reading skills from Year 6 to Year 7, including making appropriate use of feedback and progress reports from personalised assessments</a:t>
            </a:r>
            <a:endParaRPr lang="en-GB" sz="2400" dirty="0">
              <a:effectLst/>
              <a:latin typeface="Times New Roman" panose="02020603050405020304" pitchFamily="18" charset="0"/>
              <a:ea typeface="Times New Roman" panose="02020603050405020304" pitchFamily="18" charset="0"/>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2862852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Argymhellion</a:t>
            </a:r>
            <a:endParaRPr sz="4500" spc="-10" dirty="0">
              <a:solidFill>
                <a:schemeClr val="tx1">
                  <a:lumMod val="95000"/>
                  <a:lumOff val="5000"/>
                </a:schemeClr>
              </a:solidFill>
            </a:endParaRPr>
          </a:p>
        </p:txBody>
      </p:sp>
      <p:sp>
        <p:nvSpPr>
          <p:cNvPr id="3" name="object 3"/>
          <p:cNvSpPr txBox="1"/>
          <p:nvPr/>
        </p:nvSpPr>
        <p:spPr>
          <a:xfrm>
            <a:off x="527300" y="2642252"/>
            <a:ext cx="5899785" cy="5478423"/>
          </a:xfrm>
          <a:prstGeom prst="rect">
            <a:avLst/>
          </a:prstGeom>
        </p:spPr>
        <p:txBody>
          <a:bodyPr vert="horz" wrap="square" lIns="0" tIns="0" rIns="0" bIns="0" rtlCol="0">
            <a:spAutoFit/>
          </a:bodyPr>
          <a:lstStyle/>
          <a:p>
            <a:pPr marR="5080">
              <a:tabLst>
                <a:tab pos="5485765" algn="l"/>
              </a:tabLst>
            </a:pPr>
            <a:r>
              <a:rPr lang="cy-GB" sz="2400" b="1" dirty="0">
                <a:solidFill>
                  <a:schemeClr val="tx1">
                    <a:lumMod val="75000"/>
                    <a:lumOff val="25000"/>
                  </a:schemeClr>
                </a:solidFill>
                <a:latin typeface="Arial"/>
                <a:cs typeface="Arial"/>
              </a:rPr>
              <a:t>Athrawon a staff cymorth mewn ystafelloedd dosbarth</a:t>
            </a:r>
          </a:p>
          <a:p>
            <a:pPr marL="270510" indent="-270510">
              <a:spcAft>
                <a:spcPts val="1200"/>
              </a:spcAft>
            </a:pPr>
            <a:r>
              <a:rPr lang="cy-GB" sz="2400" dirty="0">
                <a:effectLst/>
                <a:latin typeface="Arial" panose="020B0604020202020204" pitchFamily="34" charset="0"/>
                <a:ea typeface="Times New Roman" panose="02020603050405020304" pitchFamily="18" charset="0"/>
              </a:rPr>
              <a:t>A4	Cynllunio cyfleoedd ystyrlon a difyr i ddisgyblion ddatblygu eu medrau darllen yn raddol</a:t>
            </a:r>
            <a:endParaRPr lang="cy-GB" sz="2400" dirty="0">
              <a:effectLst/>
              <a:latin typeface="Times New Roman" panose="02020603050405020304" pitchFamily="18" charset="0"/>
              <a:ea typeface="Times New Roman" panose="02020603050405020304" pitchFamily="18" charset="0"/>
            </a:endParaRPr>
          </a:p>
          <a:p>
            <a:pPr marL="270510" indent="-270510">
              <a:spcAft>
                <a:spcPts val="1200"/>
              </a:spcAft>
            </a:pPr>
            <a:r>
              <a:rPr lang="cy-GB" sz="2400" dirty="0">
                <a:latin typeface="Arial" panose="020B0604020202020204" pitchFamily="34" charset="0"/>
                <a:ea typeface="Times New Roman" panose="02020603050405020304" pitchFamily="18" charset="0"/>
              </a:rPr>
              <a:t>A</a:t>
            </a:r>
            <a:r>
              <a:rPr lang="cy-GB" sz="2400" dirty="0">
                <a:effectLst/>
                <a:latin typeface="Arial" panose="020B0604020202020204" pitchFamily="34" charset="0"/>
                <a:ea typeface="Times New Roman" panose="02020603050405020304" pitchFamily="18" charset="0"/>
              </a:rPr>
              <a:t>5	Defnyddio testunau o ansawdd uchel, sy’n briodol o heriol, i ddatblygu medrau darllen disgyblion ochr yn ochr ag addysgu’r strategaethau sydd eu hangen ar ddisgyblion i ddarllen y testunau hyn, ac ymgysylltu â nhw</a:t>
            </a:r>
            <a:endParaRPr lang="cy-GB" sz="2400" dirty="0">
              <a:solidFill>
                <a:schemeClr val="tx1">
                  <a:lumMod val="75000"/>
                  <a:lumOff val="25000"/>
                </a:schemeClr>
              </a:solidFill>
              <a:latin typeface="Arial"/>
              <a:cs typeface="Arial"/>
            </a:endParaRPr>
          </a:p>
          <a:p>
            <a:pPr marR="5080">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Recommendations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4370427"/>
          </a:xfrm>
          <a:prstGeom prst="rect">
            <a:avLst/>
          </a:prstGeom>
        </p:spPr>
        <p:txBody>
          <a:bodyPr vert="horz" wrap="square" lIns="0" tIns="0" rIns="0" bIns="0" rtlCol="0">
            <a:spAutoFit/>
          </a:bodyPr>
          <a:lstStyle/>
          <a:p>
            <a:pPr marR="5080">
              <a:tabLst>
                <a:tab pos="5485765" algn="l"/>
              </a:tabLst>
            </a:pPr>
            <a:r>
              <a:rPr lang="en-GB" sz="2400" b="1" dirty="0">
                <a:solidFill>
                  <a:schemeClr val="tx1">
                    <a:lumMod val="75000"/>
                    <a:lumOff val="25000"/>
                  </a:schemeClr>
                </a:solidFill>
                <a:latin typeface="Arial"/>
                <a:cs typeface="Arial"/>
              </a:rPr>
              <a:t>Teachers and classroom-based support staff</a:t>
            </a:r>
          </a:p>
          <a:p>
            <a:pPr marL="270510" indent="-270510">
              <a:spcAft>
                <a:spcPts val="1200"/>
              </a:spcAft>
            </a:pPr>
            <a:r>
              <a:rPr lang="en-GB" sz="2400" dirty="0">
                <a:effectLst/>
                <a:latin typeface="Arial" panose="020B0604020202020204" pitchFamily="34" charset="0"/>
                <a:ea typeface="Times New Roman" panose="02020603050405020304" pitchFamily="18" charset="0"/>
              </a:rPr>
              <a:t>R4	Plan meaningful and engaging opportunities for pupils to develop their reading skills progressively </a:t>
            </a:r>
            <a:endParaRPr lang="en-GB" sz="2400" dirty="0">
              <a:effectLst/>
              <a:latin typeface="Times New Roman" panose="02020603050405020304" pitchFamily="18" charset="0"/>
              <a:ea typeface="Times New Roman" panose="02020603050405020304" pitchFamily="18" charset="0"/>
            </a:endParaRPr>
          </a:p>
          <a:p>
            <a:pPr marL="270510" indent="-270510">
              <a:spcAft>
                <a:spcPts val="1200"/>
              </a:spcAft>
            </a:pPr>
            <a:r>
              <a:rPr lang="en-GB" sz="2400" dirty="0">
                <a:effectLst/>
                <a:latin typeface="Arial" panose="020B0604020202020204" pitchFamily="34" charset="0"/>
                <a:ea typeface="Times New Roman" panose="02020603050405020304" pitchFamily="18" charset="0"/>
              </a:rPr>
              <a:t>R5	Use high-quality, suitably challenging texts to develop pupils’ reading skills alongside teaching the strategies pupils need to access and engage with these texts</a:t>
            </a: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1622739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Argymhellion</a:t>
            </a:r>
            <a:endParaRPr sz="4500" spc="-10" dirty="0">
              <a:solidFill>
                <a:schemeClr val="tx1">
                  <a:lumMod val="95000"/>
                  <a:lumOff val="5000"/>
                </a:schemeClr>
              </a:solidFill>
            </a:endParaRPr>
          </a:p>
        </p:txBody>
      </p:sp>
      <p:sp>
        <p:nvSpPr>
          <p:cNvPr id="3" name="object 3"/>
          <p:cNvSpPr txBox="1"/>
          <p:nvPr/>
        </p:nvSpPr>
        <p:spPr>
          <a:xfrm>
            <a:off x="527300" y="2642252"/>
            <a:ext cx="5899785" cy="2954655"/>
          </a:xfrm>
          <a:prstGeom prst="rect">
            <a:avLst/>
          </a:prstGeom>
        </p:spPr>
        <p:txBody>
          <a:bodyPr vert="horz" wrap="square" lIns="0" tIns="0" rIns="0" bIns="0" rtlCol="0">
            <a:spAutoFit/>
          </a:bodyPr>
          <a:lstStyle/>
          <a:p>
            <a:pPr marR="5080">
              <a:tabLst>
                <a:tab pos="5485765" algn="l"/>
              </a:tabLst>
            </a:pPr>
            <a:r>
              <a:rPr lang="cy-GB" sz="2400" b="1" dirty="0">
                <a:solidFill>
                  <a:schemeClr val="tx1">
                    <a:lumMod val="75000"/>
                    <a:lumOff val="25000"/>
                  </a:schemeClr>
                </a:solidFill>
                <a:latin typeface="Arial"/>
                <a:cs typeface="Arial"/>
              </a:rPr>
              <a:t>Partneriaid gwella ysgolion</a:t>
            </a:r>
          </a:p>
          <a:p>
            <a:pPr marR="5080">
              <a:tabLst>
                <a:tab pos="5485765" algn="l"/>
              </a:tabLst>
            </a:pPr>
            <a:r>
              <a:rPr lang="cy-GB" sz="2400" dirty="0">
                <a:latin typeface="Arial" panose="020B0604020202020204" pitchFamily="34" charset="0"/>
                <a:ea typeface="Times New Roman" panose="02020603050405020304" pitchFamily="18" charset="0"/>
              </a:rPr>
              <a:t>A</a:t>
            </a:r>
            <a:r>
              <a:rPr lang="cy-GB" sz="2400" dirty="0">
                <a:effectLst/>
                <a:latin typeface="Arial" panose="020B0604020202020204" pitchFamily="34" charset="0"/>
                <a:ea typeface="Times New Roman" panose="02020603050405020304" pitchFamily="18" charset="0"/>
              </a:rPr>
              <a:t>6 </a:t>
            </a:r>
            <a:r>
              <a:rPr lang="cy-GB" sz="2400" dirty="0">
                <a:latin typeface="Arial" panose="020B0604020202020204" pitchFamily="34" charset="0"/>
                <a:ea typeface="Times New Roman" panose="02020603050405020304" pitchFamily="18" charset="0"/>
              </a:rPr>
              <a:t>Gw</a:t>
            </a:r>
            <a:r>
              <a:rPr lang="cy-GB" sz="2400" dirty="0">
                <a:effectLst/>
                <a:latin typeface="Arial" panose="020B0604020202020204" pitchFamily="34" charset="0"/>
                <a:ea typeface="Times New Roman" panose="02020603050405020304" pitchFamily="18" charset="0"/>
              </a:rPr>
              <a:t>eithio gyda’i gilydd yn agos i sicrhau cysondeb a synergedd gwell mewn cyfleoedd dysgu proffesiynol ynghylch darllen ar gyfer arweinwyr ysgolion, athrawon a chynorthwywyr addysgu</a:t>
            </a: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Recommendations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2585323"/>
          </a:xfrm>
          <a:prstGeom prst="rect">
            <a:avLst/>
          </a:prstGeom>
        </p:spPr>
        <p:txBody>
          <a:bodyPr vert="horz" wrap="square" lIns="0" tIns="0" rIns="0" bIns="0" rtlCol="0">
            <a:spAutoFit/>
          </a:bodyPr>
          <a:lstStyle/>
          <a:p>
            <a:pPr marR="5080">
              <a:tabLst>
                <a:tab pos="5485765" algn="l"/>
              </a:tabLst>
            </a:pPr>
            <a:r>
              <a:rPr lang="en-GB" sz="2400" b="1" dirty="0">
                <a:solidFill>
                  <a:schemeClr val="tx1">
                    <a:lumMod val="75000"/>
                    <a:lumOff val="25000"/>
                  </a:schemeClr>
                </a:solidFill>
                <a:latin typeface="Arial"/>
                <a:cs typeface="Arial"/>
              </a:rPr>
              <a:t>School improvement partners</a:t>
            </a:r>
          </a:p>
          <a:p>
            <a:pPr marR="5080">
              <a:tabLst>
                <a:tab pos="5485765" algn="l"/>
              </a:tabLst>
            </a:pPr>
            <a:r>
              <a:rPr lang="en-GB" sz="2400" dirty="0">
                <a:effectLst/>
                <a:latin typeface="Arial" panose="020B0604020202020204" pitchFamily="34" charset="0"/>
                <a:ea typeface="Times New Roman" panose="02020603050405020304" pitchFamily="18" charset="0"/>
              </a:rPr>
              <a:t>R6 Work together closely to ensure greater consistency and synergy in professional learning opportunities around reading for school leaders, teachers and teaching assistants</a:t>
            </a: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3699217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Argymhellion</a:t>
            </a:r>
            <a:endParaRPr sz="4500" spc="-10" dirty="0">
              <a:solidFill>
                <a:schemeClr val="tx1">
                  <a:lumMod val="95000"/>
                  <a:lumOff val="5000"/>
                </a:schemeClr>
              </a:solidFill>
            </a:endParaRPr>
          </a:p>
        </p:txBody>
      </p:sp>
      <p:sp>
        <p:nvSpPr>
          <p:cNvPr id="3" name="object 3"/>
          <p:cNvSpPr txBox="1"/>
          <p:nvPr/>
        </p:nvSpPr>
        <p:spPr>
          <a:xfrm>
            <a:off x="527300" y="2642252"/>
            <a:ext cx="5899785" cy="2585323"/>
          </a:xfrm>
          <a:prstGeom prst="rect">
            <a:avLst/>
          </a:prstGeom>
        </p:spPr>
        <p:txBody>
          <a:bodyPr vert="horz" wrap="square" lIns="0" tIns="0" rIns="0" bIns="0" rtlCol="0">
            <a:spAutoFit/>
          </a:bodyPr>
          <a:lstStyle/>
          <a:p>
            <a:pPr marR="5080">
              <a:tabLst>
                <a:tab pos="5485765" algn="l"/>
              </a:tabLst>
            </a:pPr>
            <a:r>
              <a:rPr lang="cy-GB" sz="2400" b="1" dirty="0">
                <a:solidFill>
                  <a:schemeClr val="tx1">
                    <a:lumMod val="75000"/>
                    <a:lumOff val="25000"/>
                  </a:schemeClr>
                </a:solidFill>
                <a:latin typeface="Arial"/>
                <a:cs typeface="Arial"/>
              </a:rPr>
              <a:t>Llywodraeth Cymru</a:t>
            </a:r>
          </a:p>
          <a:p>
            <a:pPr marR="5080">
              <a:tabLst>
                <a:tab pos="5485765" algn="l"/>
              </a:tabLst>
            </a:pPr>
            <a:r>
              <a:rPr lang="cy-GB" sz="2400" dirty="0">
                <a:latin typeface="Arial" panose="020B0604020202020204" pitchFamily="34" charset="0"/>
                <a:ea typeface="Times New Roman" panose="02020603050405020304" pitchFamily="18" charset="0"/>
              </a:rPr>
              <a:t>A</a:t>
            </a:r>
            <a:r>
              <a:rPr lang="cy-GB" sz="2400" dirty="0">
                <a:effectLst/>
                <a:latin typeface="Arial" panose="020B0604020202020204" pitchFamily="34" charset="0"/>
                <a:ea typeface="Times New Roman" panose="02020603050405020304" pitchFamily="18" charset="0"/>
              </a:rPr>
              <a:t>7 </a:t>
            </a:r>
            <a:r>
              <a:rPr lang="cy-GB" sz="2400" dirty="0">
                <a:latin typeface="Arial" panose="020B0604020202020204" pitchFamily="34" charset="0"/>
                <a:ea typeface="Times New Roman" panose="02020603050405020304" pitchFamily="18" charset="0"/>
              </a:rPr>
              <a:t>Pa</a:t>
            </a:r>
            <a:r>
              <a:rPr lang="cy-GB" sz="2400" dirty="0">
                <a:effectLst/>
                <a:latin typeface="Arial" panose="020B0604020202020204" pitchFamily="34" charset="0"/>
                <a:ea typeface="Times New Roman" panose="02020603050405020304" pitchFamily="18" charset="0"/>
              </a:rPr>
              <a:t>rhau i hyrwyddo a datblygu’r ymagwedd ysgol gyfan at y pecyn cymorth llafaredd a darllen</a:t>
            </a:r>
            <a:endParaRPr lang="cy-GB" sz="2400" dirty="0">
              <a:effectLst/>
              <a:latin typeface="Times New Roman" panose="02020603050405020304" pitchFamily="18" charset="0"/>
              <a:ea typeface="Times New Roman" panose="02020603050405020304" pitchFamily="18" charset="0"/>
            </a:endParaRPr>
          </a:p>
          <a:p>
            <a:pPr marR="5080">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Recommendations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1846659"/>
          </a:xfrm>
          <a:prstGeom prst="rect">
            <a:avLst/>
          </a:prstGeom>
        </p:spPr>
        <p:txBody>
          <a:bodyPr vert="horz" wrap="square" lIns="0" tIns="0" rIns="0" bIns="0" rtlCol="0">
            <a:spAutoFit/>
          </a:bodyPr>
          <a:lstStyle/>
          <a:p>
            <a:pPr marR="5080">
              <a:tabLst>
                <a:tab pos="5485765" algn="l"/>
              </a:tabLst>
            </a:pPr>
            <a:r>
              <a:rPr lang="en-GB" sz="2400" b="1" dirty="0">
                <a:solidFill>
                  <a:schemeClr val="tx1">
                    <a:lumMod val="75000"/>
                    <a:lumOff val="25000"/>
                  </a:schemeClr>
                </a:solidFill>
                <a:latin typeface="Arial"/>
                <a:cs typeface="Arial"/>
              </a:rPr>
              <a:t>Welsh Government</a:t>
            </a:r>
          </a:p>
          <a:p>
            <a:pPr marR="5080">
              <a:tabLst>
                <a:tab pos="5485765" algn="l"/>
              </a:tabLst>
            </a:pPr>
            <a:r>
              <a:rPr lang="en-GB" sz="2400" dirty="0">
                <a:effectLst/>
                <a:latin typeface="Arial" panose="020B0604020202020204" pitchFamily="34" charset="0"/>
                <a:ea typeface="Times New Roman" panose="02020603050405020304" pitchFamily="18" charset="0"/>
              </a:rPr>
              <a:t>R7 Continue to promote and develop the whole-school approach to oracy and reading toolkit</a:t>
            </a:r>
            <a:endParaRPr lang="en-GB" sz="2400" dirty="0">
              <a:effectLst/>
              <a:latin typeface="Times New Roman" panose="02020603050405020304" pitchFamily="18" charset="0"/>
              <a:ea typeface="Times New Roman" panose="02020603050405020304" pitchFamily="18" charset="0"/>
            </a:endParaRPr>
          </a:p>
          <a:p>
            <a:pPr marR="5080">
              <a:tabLst>
                <a:tab pos="5485765" algn="l"/>
              </a:tabLst>
            </a:pPr>
            <a:r>
              <a:rPr lang="en-GB" sz="2400" dirty="0">
                <a:solidFill>
                  <a:schemeClr val="tx1">
                    <a:lumMod val="75000"/>
                    <a:lumOff val="25000"/>
                  </a:schemeClr>
                </a:solidFill>
                <a:latin typeface="Arial"/>
                <a:cs typeface="Arial"/>
              </a:rPr>
              <a:t> </a:t>
            </a: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42530535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B72F3CD4D813742885262F268766748" ma:contentTypeVersion="8" ma:contentTypeDescription="Create a new document." ma:contentTypeScope="" ma:versionID="9e65e6ffac7207c7b6154f7fddf445f6">
  <xsd:schema xmlns:xsd="http://www.w3.org/2001/XMLSchema" xmlns:xs="http://www.w3.org/2001/XMLSchema" xmlns:p="http://schemas.microsoft.com/office/2006/metadata/properties" xmlns:ns2="05fe9d4a-5147-4ec5-8e0c-4b50fc6f3688" xmlns:ns3="66cfced3-2252-43f8-a5d2-c26605d67d19" targetNamespace="http://schemas.microsoft.com/office/2006/metadata/properties" ma:root="true" ma:fieldsID="5bddb57a1b4ec14fe6905b0410b82a94" ns2:_="" ns3:_="">
    <xsd:import namespace="05fe9d4a-5147-4ec5-8e0c-4b50fc6f3688"/>
    <xsd:import namespace="66cfced3-2252-43f8-a5d2-c26605d67d1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Archive_x003f_"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5fe9d4a-5147-4ec5-8e0c-4b50fc6f368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Archive_x003f_" ma:index="12" nillable="true" ma:displayName="Archive?" ma:format="Dropdown" ma:internalName="Archive_x003f_">
      <xsd:simpleType>
        <xsd:restriction base="dms:Choice">
          <xsd:enumeration value="Yes"/>
          <xsd:enumeration value="No"/>
        </xsd:restriction>
      </xsd:simpleType>
    </xsd:element>
  </xsd:schema>
  <xsd:schema xmlns:xsd="http://www.w3.org/2001/XMLSchema" xmlns:xs="http://www.w3.org/2001/XMLSchema" xmlns:dms="http://schemas.microsoft.com/office/2006/documentManagement/types" xmlns:pc="http://schemas.microsoft.com/office/infopath/2007/PartnerControls" targetNamespace="66cfced3-2252-43f8-a5d2-c26605d67d19"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Archive_x003f_ xmlns="05fe9d4a-5147-4ec5-8e0c-4b50fc6f3688"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6C1B7C5-44B1-4066-8557-CECB9304BFA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5fe9d4a-5147-4ec5-8e0c-4b50fc6f3688"/>
    <ds:schemaRef ds:uri="66cfced3-2252-43f8-a5d2-c26605d67d1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912C820-0342-4CB2-88FC-4AEEC26C1B5E}">
  <ds:schemaRefs>
    <ds:schemaRef ds:uri="http://purl.org/dc/dcmitype/"/>
    <ds:schemaRef ds:uri="http://schemas.microsoft.com/office/infopath/2007/PartnerControls"/>
    <ds:schemaRef ds:uri="http://purl.org/dc/elements/1.1/"/>
    <ds:schemaRef ds:uri="http://schemas.microsoft.com/office/2006/documentManagement/types"/>
    <ds:schemaRef ds:uri="http://purl.org/dc/terms/"/>
    <ds:schemaRef ds:uri="4c2d5879-4e17-4934-9dac-90b30ab598df"/>
    <ds:schemaRef ds:uri="http://schemas.openxmlformats.org/package/2006/metadata/core-properties"/>
    <ds:schemaRef ds:uri="http://schemas.microsoft.com/office/2006/metadata/properties"/>
    <ds:schemaRef ds:uri="http://www.w3.org/XML/1998/namespace"/>
    <ds:schemaRef ds:uri="05fe9d4a-5147-4ec5-8e0c-4b50fc6f3688"/>
  </ds:schemaRefs>
</ds:datastoreItem>
</file>

<file path=customXml/itemProps3.xml><?xml version="1.0" encoding="utf-8"?>
<ds:datastoreItem xmlns:ds="http://schemas.openxmlformats.org/officeDocument/2006/customXml" ds:itemID="{D7FBD8F2-F90A-4C1F-8595-DFA4488FCDA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Thematic report Power Point - updated Nov 2016</Template>
  <TotalTime>615</TotalTime>
  <Words>2556</Words>
  <Application>Microsoft Office PowerPoint</Application>
  <PresentationFormat>Personol</PresentationFormat>
  <Paragraphs>296</Paragraphs>
  <Slides>16</Slides>
  <Notes>0</Notes>
  <HiddenSlides>0</HiddenSlides>
  <MMClips>0</MMClips>
  <ScaleCrop>false</ScaleCrop>
  <HeadingPairs>
    <vt:vector size="6" baseType="variant">
      <vt:variant>
        <vt:lpstr>Ffontiau a Ddefnyddiwyd</vt:lpstr>
      </vt:variant>
      <vt:variant>
        <vt:i4>4</vt:i4>
      </vt:variant>
      <vt:variant>
        <vt:lpstr>Thema</vt:lpstr>
      </vt:variant>
      <vt:variant>
        <vt:i4>1</vt:i4>
      </vt:variant>
      <vt:variant>
        <vt:lpstr>Teitlau Sleidiau</vt:lpstr>
      </vt:variant>
      <vt:variant>
        <vt:i4>16</vt:i4>
      </vt:variant>
    </vt:vector>
  </HeadingPairs>
  <TitlesOfParts>
    <vt:vector size="21" baseType="lpstr">
      <vt:lpstr>Arial</vt:lpstr>
      <vt:lpstr>Calibri</vt:lpstr>
      <vt:lpstr>Times New Roman</vt:lpstr>
      <vt:lpstr>Wingdings</vt:lpstr>
      <vt:lpstr>Office Theme</vt:lpstr>
      <vt:lpstr>Cyflwyniad PowerPoint</vt:lpstr>
      <vt:lpstr>Cefndir</vt:lpstr>
      <vt:lpstr>Prif ganfyddiadau</vt:lpstr>
      <vt:lpstr>Prif ganfyddiadau</vt:lpstr>
      <vt:lpstr>Prif ganfyddiadau</vt:lpstr>
      <vt:lpstr>Argymhellion</vt:lpstr>
      <vt:lpstr>Argymhellion</vt:lpstr>
      <vt:lpstr>Argymhellion</vt:lpstr>
      <vt:lpstr>Argymhellion</vt:lpstr>
      <vt:lpstr>Arfer orau</vt:lpstr>
      <vt:lpstr>Arfer orau</vt:lpstr>
      <vt:lpstr>Nodweddion allweddol rhaglen  effeithiol i ddatblygu medrau  darllen disgyblion</vt:lpstr>
      <vt:lpstr>Nodweddion allweddol rhaglen  effeithiol i ddatblygu medrau  darllen disgyblion</vt:lpstr>
      <vt:lpstr>Elfennau allweddol wrth ddatblygu diwylliant darllen</vt:lpstr>
      <vt:lpstr>Elfennau allweddol wrth ddatblygu diwylliant darllen</vt:lpstr>
      <vt:lpstr>Cwestiynau…  </vt:lpstr>
    </vt:vector>
  </TitlesOfParts>
  <Company>ESTYN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 Gairey</dc:creator>
  <cp:lastModifiedBy>Ceri Davies</cp:lastModifiedBy>
  <cp:revision>8</cp:revision>
  <dcterms:created xsi:type="dcterms:W3CDTF">2020-05-21T14:47:16Z</dcterms:created>
  <dcterms:modified xsi:type="dcterms:W3CDTF">2023-09-19T10:34:15Z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2015-04-24T00:00:00Z</vt:filetime>
  </property>
  <property fmtid="{D5CDD505-2E9C-101B-9397-08002B2CF9AE}" pid="3" name="Creator">
    <vt:lpwstr>Adobe InDesign CS5 (7.0)</vt:lpwstr>
  </property>
  <property fmtid="{D5CDD505-2E9C-101B-9397-08002B2CF9AE}" pid="4" name="LastSaved">
    <vt:filetime>2015-04-24T00:00:00Z</vt:filetime>
  </property>
  <property fmtid="{D5CDD505-2E9C-101B-9397-08002B2CF9AE}" pid="5" name="ContentTypeId">
    <vt:lpwstr>0x0101004B72F3CD4D813742885262F268766748</vt:lpwstr>
  </property>
  <property fmtid="{D5CDD505-2E9C-101B-9397-08002B2CF9AE}" pid="6" name="Estyn Language">
    <vt:lpwstr>1;#English|777de1d1-cd30-4966-a2e3-f61db4c431e8</vt:lpwstr>
  </property>
  <property fmtid="{D5CDD505-2E9C-101B-9397-08002B2CF9AE}" pid="7" name="System - COMM">
    <vt:lpwstr>2</vt:lpwstr>
  </property>
  <property fmtid="{D5CDD505-2E9C-101B-9397-08002B2CF9AE}" pid="8" name="Process - COMM">
    <vt:lpwstr>22</vt:lpwstr>
  </property>
</Properties>
</file>