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62" r:id="rId7"/>
    <p:sldId id="261" r:id="rId8"/>
    <p:sldId id="274" r:id="rId9"/>
    <p:sldId id="275" r:id="rId10"/>
    <p:sldId id="276" r:id="rId11"/>
    <p:sldId id="277" r:id="rId12"/>
    <p:sldId id="278" r:id="rId13"/>
    <p:sldId id="260" r:id="rId14"/>
    <p:sldId id="259" r:id="rId15"/>
    <p:sldId id="265" r:id="rId16"/>
    <p:sldId id="266" r:id="rId17"/>
    <p:sldId id="264" r:id="rId18"/>
    <p:sldId id="267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68" r:id="rId28"/>
    <p:sldId id="287" r:id="rId29"/>
    <p:sldId id="269" r:id="rId30"/>
    <p:sldId id="270" r:id="rId31"/>
    <p:sldId id="288" r:id="rId32"/>
    <p:sldId id="289" r:id="rId33"/>
    <p:sldId id="271" r:id="rId34"/>
    <p:sldId id="272" r:id="rId35"/>
    <p:sldId id="273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33B51888-7BC7-4CD5-BBD1-62B1EEB7567E}">
          <p14:sldIdLst>
            <p14:sldId id="256"/>
            <p14:sldId id="262"/>
            <p14:sldId id="261"/>
            <p14:sldId id="274"/>
            <p14:sldId id="275"/>
            <p14:sldId id="276"/>
            <p14:sldId id="277"/>
            <p14:sldId id="278"/>
            <p14:sldId id="260"/>
            <p14:sldId id="259"/>
            <p14:sldId id="265"/>
            <p14:sldId id="266"/>
            <p14:sldId id="264"/>
            <p14:sldId id="267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68"/>
            <p14:sldId id="287"/>
            <p14:sldId id="269"/>
            <p14:sldId id="270"/>
            <p14:sldId id="288"/>
            <p14:sldId id="289"/>
            <p14:sldId id="271"/>
            <p14:sldId id="272"/>
            <p14:sldId id="273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454"/>
    <a:srgbClr val="A2C83A"/>
    <a:srgbClr val="2A7AB0"/>
    <a:srgbClr val="47D9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 varScale="1">
        <p:scale>
          <a:sx n="76" d="100"/>
          <a:sy n="76" d="100"/>
        </p:scale>
        <p:origin x="2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AA96C-78F6-4AFD-A921-D5A33B9D0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0160DE-3DCE-4974-920B-799263B4F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BB9CF-31C3-47D2-9E8E-CBF5ECDCE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D3AF9-C15B-4456-AF84-6446B0F05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51A7F-50B6-4C00-AAB2-1611339D2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29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BBF7C-60EB-489A-A4F2-5A0ACC03E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3CF11-2E39-4943-AE02-9F1DC6338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0803A-AAAE-4657-B75D-DCFC8D517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4AB26-658B-4364-8C2E-B3F5DBC2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41954-4EF8-42AA-8091-A0B38B5B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32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DE942E-E91B-42CB-AEF2-0D730406FD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49C41-6F5E-4EE9-8921-81AFBED7D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96EA7-148E-450A-B89F-29404E35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E024B-032B-45DE-8630-2EDEDA41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54767-35CB-4E2F-ACD5-0319A8724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2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4447B-D526-4594-A209-61259EA91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CE89E-95CC-4384-B7D0-929FBB5BF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6BF84-8352-4824-A966-3B3C40561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67C56-8FC1-4F4B-B3F5-A6E413D50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7ABD-3DC2-4C1F-AC12-AE1601BED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3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3DF37-D1F3-4926-BD1F-AADE4F272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D83FB-0E58-481B-A34B-454ED046B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65BED-BB0C-4DBB-A564-DACD78443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B8E4D-EBD6-426C-BD63-D85BDC738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E76DA-42B5-44A6-B919-57B94A45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73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286C3-E506-4301-9519-A550062B1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0422E-F4C5-4723-92CE-3F82207A8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F0F26-DB87-41CF-B78A-C6383408D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F6D013-4CB0-417A-9EEC-CAEFE4C53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B8A4C-81C5-426F-952D-6459F4BC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068B37-3F1D-4302-9B18-9BFF8EFED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76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EFC6B-9CE6-4BA0-AC75-E7138781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6137B-F749-4EFE-86F3-8424BCE48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C458DE-37A1-472A-BEFC-6E552DBBA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C979C5-0A69-4212-9189-93A03CCEE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307860-F978-40F3-BB54-855FEA1462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96399B-5F5C-499E-AF64-0C73CB44D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877B68-8C97-4CA1-B64B-ECFEA32A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FDA087-ADFE-471F-82FF-08345890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8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0D6BD-68FB-48E1-95AF-B3889A64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944B1-EC9C-4A11-AC43-66BD4527B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62CC28-10ED-4DCA-A9FC-07CAFCC04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D3ACB5-8F4D-421B-A535-AE9252E7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37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9B7C2B-567C-47FB-8BC9-836FA2A0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F2ABC0-2B66-44C5-A3E0-10F1636B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7B30C-E84B-4FAC-B17B-450A26532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99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22380-8D9C-49CB-B957-7F7349AD1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378AC-3405-4312-B1D3-AB1750B3D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1B5D1-00A0-4AB8-B262-35F6EF3F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3A9E4-3A5D-408F-92CF-B03085BF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89F92-1CFB-4AC7-A4CC-B6905901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81BDD-72C7-45B4-BC4C-43E3D8F9A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680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1983E-8742-434E-BEA7-AC851FF79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100049-642F-4A89-A342-5B7C59004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B381B6-069E-4272-96B4-DC30A05B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91403-69D6-4A68-8C01-2ACA98CD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7E24C-7F26-4516-A6CF-2994ED229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337E1-1EDB-4CEF-82AD-0FAD21C2B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45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C95198-13AF-41DA-9EA6-4B53F3302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F0357-37DA-477F-85DD-DF4B9D133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1F364-36FC-4388-8E88-92476BB1D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5E4F4-0EDA-43F2-8F7B-2F2E8B4F2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7898E-9274-4226-8FAB-F761BC4E4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76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0C70A07C-B7B6-4532-BC06-939622BE7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870A0F-1B8E-48A5-89D5-5D71DA2121FB}"/>
              </a:ext>
            </a:extLst>
          </p:cNvPr>
          <p:cNvSpPr txBox="1"/>
          <p:nvPr/>
        </p:nvSpPr>
        <p:spPr>
          <a:xfrm>
            <a:off x="225547" y="1012954"/>
            <a:ext cx="6093228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36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Tegwch profiadau’r cwricwlwm ar gyfer disgyblion sy’n derbyn addysg heblaw yn yr ysgol (AHY)</a:t>
            </a:r>
          </a:p>
          <a:p>
            <a:endParaRPr lang="en-GB" sz="20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36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Equity of curriculum experiences for pupils who are educated other than at school (EOTAS)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1CCF6B-DE59-4DF0-B53C-2826D6770308}"/>
              </a:ext>
            </a:extLst>
          </p:cNvPr>
          <p:cNvSpPr txBox="1"/>
          <p:nvPr/>
        </p:nvSpPr>
        <p:spPr>
          <a:xfrm>
            <a:off x="5982394" y="5471651"/>
            <a:ext cx="620960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Andrea Davies</a:t>
            </a:r>
          </a:p>
          <a:p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AEF</a:t>
            </a: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| HMI</a:t>
            </a:r>
          </a:p>
        </p:txBody>
      </p:sp>
    </p:spTree>
    <p:extLst>
      <p:ext uri="{BB962C8B-B14F-4D97-AF65-F5344CB8AC3E}">
        <p14:creationId xmlns:p14="http://schemas.microsoft.com/office/powerpoint/2010/main" val="1618500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cysylltiadau ag ysgolion prif ffrwd i gynnal parhad y cwricwlwm ar gyfer disgyblion yn parhau i fod yn faes i’w wella.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Links with mainstream schools to maintain curriculum continuity for pupils remains an area for improvement.</a:t>
            </a:r>
          </a:p>
        </p:txBody>
      </p:sp>
    </p:spTree>
    <p:extLst>
      <p:ext uri="{BB962C8B-B14F-4D97-AF65-F5344CB8AC3E}">
        <p14:creationId xmlns:p14="http://schemas.microsoft.com/office/powerpoint/2010/main" val="3891595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Mewn llawer o </a:t>
            </a:r>
            <a:r>
              <a:rPr lang="cy-GB" sz="32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UCDau</a:t>
            </a: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mae ehangder y cwricwlwm ar gyfer disgyblion oedran uwchradd hŷn i gefnogi cyfnod pontio i addysg bellach, hyfforddiant neu gyflogaeth, yn effeithiol</a:t>
            </a: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 many PRUs the curriculum breadth for older secondary-aged pupils to support transition to further education, training or employment is effective.</a:t>
            </a:r>
          </a:p>
        </p:txBody>
      </p:sp>
    </p:spTree>
    <p:extLst>
      <p:ext uri="{BB962C8B-B14F-4D97-AF65-F5344CB8AC3E}">
        <p14:creationId xmlns:p14="http://schemas.microsoft.com/office/powerpoint/2010/main" val="3986235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heriau o hyd i arweinwyr </a:t>
            </a:r>
            <a:r>
              <a:rPr lang="cy-GB" sz="3200" dirty="0" err="1">
                <a:solidFill>
                  <a:srgbClr val="545454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UCDau</a:t>
            </a:r>
            <a:r>
              <a:rPr lang="cy-GB" sz="3200" dirty="0">
                <a:solidFill>
                  <a:srgbClr val="545454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benodi athrawon pwnc arbenigol, ac mae gormod o </a:t>
            </a:r>
            <a:r>
              <a:rPr lang="cy-GB" sz="3200" dirty="0" err="1">
                <a:solidFill>
                  <a:srgbClr val="545454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UCDau</a:t>
            </a:r>
            <a:r>
              <a:rPr lang="cy-GB" sz="3200" dirty="0">
                <a:solidFill>
                  <a:srgbClr val="545454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sydd â mynediad cyfyngedig at gyfleusterau addysgu arbenigol.</a:t>
            </a:r>
            <a:endParaRPr lang="cy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There remain challenges for leaders of PRUs to appoint specialist subject teachers and too many PRUs have limited access to specialist teaching facilities.</a:t>
            </a:r>
          </a:p>
        </p:txBody>
      </p:sp>
    </p:spTree>
    <p:extLst>
      <p:ext uri="{BB962C8B-B14F-4D97-AF65-F5344CB8AC3E}">
        <p14:creationId xmlns:p14="http://schemas.microsoft.com/office/powerpoint/2010/main" val="3089021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gan ormod o ddisgyblion drefniadau addysg ran-amser nad ydynt yn cael eu cytuno’n gyson ag awdurdodau lleol </a:t>
            </a:r>
            <a:endParaRPr lang="cy-GB" sz="2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 chaiff rhaglenni cymorth bugeiliol eu defnyddio’n effeithiol na’u monitro’n ddigon da.</a:t>
            </a:r>
            <a:endParaRPr lang="cy-GB" sz="2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Too many pupils have part-time education arrangements which are not agreed consistently with local authorities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Pastoral support programmes (PSPs) are not used effectively or monitored well enough.</a:t>
            </a:r>
          </a:p>
        </p:txBody>
      </p:sp>
    </p:spTree>
    <p:extLst>
      <p:ext uri="{BB962C8B-B14F-4D97-AF65-F5344CB8AC3E}">
        <p14:creationId xmlns:p14="http://schemas.microsoft.com/office/powerpoint/2010/main" val="4056745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 ddisgyblion sy’n derbyn gwasanaethau tiwtora, mae ychydig iawn o awdurdodau lleol yn darparu mwy na 10 awr o addysg bob wythnos</a:t>
            </a: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For pupils who receive tuition services, a very few local authorities provide more than 10 hours education a week.</a:t>
            </a:r>
          </a:p>
        </p:txBody>
      </p:sp>
    </p:spTree>
    <p:extLst>
      <p:ext uri="{BB962C8B-B14F-4D97-AF65-F5344CB8AC3E}">
        <p14:creationId xmlns:p14="http://schemas.microsoft.com/office/powerpoint/2010/main" val="1519550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Pan mae disgyblion yn cael addysg ran-amser mewn UCD neu ddarparwr AHY allanol ac ysgol brif ffrwd, nid yw llawer o ddisgyblion yn mynychu eu hysgol brif ffrwd pan y dylent</a:t>
            </a: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Where pupils have part-time education at a PRU or external EOTAS provider and mainstream school, many pupils do not attend their mainstream school when they should.</a:t>
            </a:r>
          </a:p>
        </p:txBody>
      </p:sp>
    </p:spTree>
    <p:extLst>
      <p:ext uri="{BB962C8B-B14F-4D97-AF65-F5344CB8AC3E}">
        <p14:creationId xmlns:p14="http://schemas.microsoft.com/office/powerpoint/2010/main" val="2668620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Ran amlaf o lawer, mae’n well gan ddisgyblion fynychu eu UCD na’u hysgol brif ffrwd</a:t>
            </a: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Mae’r pandemig yn parhau i gael effaith gyda chynnydd mewn cyfraddau </a:t>
            </a:r>
            <a:r>
              <a:rPr lang="cy-GB" sz="32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atgyfeirio</a:t>
            </a:r>
            <a:r>
              <a:rPr lang="cy-GB" sz="3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ar gyfer darpariaeth AHY</a:t>
            </a: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Overwhelmingly pupils prefer to attend their PRU to mainstream school.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pandemic continues to have an impact with an increase in referral rates for EOTAS provision.</a:t>
            </a:r>
          </a:p>
        </p:txBody>
      </p:sp>
    </p:spTree>
    <p:extLst>
      <p:ext uri="{BB962C8B-B14F-4D97-AF65-F5344CB8AC3E}">
        <p14:creationId xmlns:p14="http://schemas.microsoft.com/office/powerpoint/2010/main" val="335993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Bron ym mhob un o’r awdurdodau lleol, nid oes unrhyw brosesau ffurfiol i werthuso a gwella arlwy’r cwricwlwm ar gyfer disgyblion ar draws eu darpariaethau AHY o gymharu â’u hysgolion prif ffrwd</a:t>
            </a: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 nearly all local authorities there are no formal processes to evaluate and improve the curriculum offer for pupils across their EOTAS provisions compared to mainstream schools.</a:t>
            </a:r>
          </a:p>
        </p:txBody>
      </p:sp>
    </p:spTree>
    <p:extLst>
      <p:ext uri="{BB962C8B-B14F-4D97-AF65-F5344CB8AC3E}">
        <p14:creationId xmlns:p14="http://schemas.microsoft.com/office/powerpoint/2010/main" val="3734607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gormod o ddisgyblion yn aros mewn darparwyr AHY yn rhy hir</a:t>
            </a: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Mae’r rhan fwyaf o awdurdodau lleol wedi gwella’u panelau gwneud penderfyniadau</a:t>
            </a: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Too many pupils remain in EOTAS providers for too long.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Most local authorities have improved their decision making panels.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421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gormod o awdurdodau lleol nad ydynt yn nodi beth yw hyd disgwyliedig lleoliad mewn darparwyr AHY ar gyfer disgyblion, neu nid oes ganddynt brosesau effeithiol i adolygu’r lleoliadau hynny</a:t>
            </a: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Too many local authorities do not identify the expected duration of placement in EOTAS providers or have effective review processes of those placements.</a:t>
            </a:r>
          </a:p>
        </p:txBody>
      </p:sp>
    </p:spTree>
    <p:extLst>
      <p:ext uri="{BB962C8B-B14F-4D97-AF65-F5344CB8AC3E}">
        <p14:creationId xmlns:p14="http://schemas.microsoft.com/office/powerpoint/2010/main" val="92767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00CFE7B7-A2A6-4D05-B814-C45EFE721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EA258D-BBDB-4117-B2E5-6A774FDFCF7D}"/>
              </a:ext>
            </a:extLst>
          </p:cNvPr>
          <p:cNvSpPr txBox="1"/>
          <p:nvPr/>
        </p:nvSpPr>
        <p:spPr>
          <a:xfrm>
            <a:off x="743990" y="322410"/>
            <a:ext cx="283048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Cefndir</a:t>
            </a:r>
            <a:endParaRPr lang="en-GB" sz="4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6C511-95A4-481F-80DF-4D1CAE2648C4}"/>
              </a:ext>
            </a:extLst>
          </p:cNvPr>
          <p:cNvSpPr txBox="1"/>
          <p:nvPr/>
        </p:nvSpPr>
        <p:spPr>
          <a:xfrm>
            <a:off x="6715299" y="322410"/>
            <a:ext cx="31991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Background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ACFAD8-49C9-4ED7-B4B8-F953DB1361BF}"/>
              </a:ext>
            </a:extLst>
          </p:cNvPr>
          <p:cNvSpPr txBox="1"/>
          <p:nvPr/>
        </p:nvSpPr>
        <p:spPr>
          <a:xfrm>
            <a:off x="743990" y="1731146"/>
            <a:ext cx="4394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3200" b="0" i="0" u="none" strike="noStrike" kern="120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Cafodd ei ysgrifennu yn dilyn </a:t>
            </a: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cais gan y Gweinidog Addysg am gyngor ar brofiadau’r cwricwlwm ar gyfer disgyblion sy’n cael eu lleoli mewn darparwyr AHY ledled Cymru</a:t>
            </a:r>
            <a:endParaRPr kumimoji="0" lang="cy-GB" sz="3200" b="0" i="0" u="none" strike="noStrike" kern="1200" cap="none" spc="0" normalizeH="0" baseline="0" noProof="0" dirty="0">
              <a:ln>
                <a:noFill/>
              </a:ln>
              <a:solidFill>
                <a:srgbClr val="545454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AD06A1-982A-42F7-B573-6F51ECA070C1}"/>
              </a:ext>
            </a:extLst>
          </p:cNvPr>
          <p:cNvSpPr txBox="1"/>
          <p:nvPr/>
        </p:nvSpPr>
        <p:spPr>
          <a:xfrm>
            <a:off x="6715299" y="1731146"/>
            <a:ext cx="43944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 was written following a request for advice on the curriculum</a:t>
            </a: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 experiences for pupils placed in EOTAS providers across Wales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from the Education Minister</a:t>
            </a:r>
          </a:p>
        </p:txBody>
      </p:sp>
    </p:spTree>
    <p:extLst>
      <p:ext uri="{BB962C8B-B14F-4D97-AF65-F5344CB8AC3E}">
        <p14:creationId xmlns:p14="http://schemas.microsoft.com/office/powerpoint/2010/main" val="4270090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aelodau etholedig yn fwy gwybodus am ddarpariaeth AHY.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Nid yw ychydig</a:t>
            </a:r>
            <a:r>
              <a:rPr lang="cy-GB" sz="3200" dirty="0">
                <a:solidFill>
                  <a:srgbClr val="545454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o awdurdodau lleol yn defnyddio’r diffiniad cyfreithiol o AHY yn ddigon da i helpu llywio’r ddarpariaeth</a:t>
            </a: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Elected members are better informed on EOTAS provision.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few local authorities do not use the legal definition of EOTAS well enough to help inform provision.</a:t>
            </a:r>
          </a:p>
        </p:txBody>
      </p:sp>
    </p:spTree>
    <p:extLst>
      <p:ext uri="{BB962C8B-B14F-4D97-AF65-F5344CB8AC3E}">
        <p14:creationId xmlns:p14="http://schemas.microsoft.com/office/powerpoint/2010/main" val="3154395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ychydig</a:t>
            </a:r>
            <a:r>
              <a:rPr lang="cy-GB" sz="3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iawn o ddisgyblion yn dychwelyd i addysg brif ffrwd amser llawn yn llwyddiannus</a:t>
            </a:r>
            <a:r>
              <a:rPr lang="cy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Pan mae arfer yn effeithiol, mae cynlluniau clir ar waith ar hyd y cyfnod, a threfniadau ar gyfer pontio’n ôl i addysg brif ffrwd.</a:t>
            </a:r>
            <a:endParaRPr lang="cy-GB" sz="30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very few pupils successfully return to full-time mainstream education.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Where practice is effective there are clear plans in place for the duration and arrangements for transition back to mainstream education.</a:t>
            </a:r>
          </a:p>
        </p:txBody>
      </p:sp>
    </p:spTree>
    <p:extLst>
      <p:ext uri="{BB962C8B-B14F-4D97-AF65-F5344CB8AC3E}">
        <p14:creationId xmlns:p14="http://schemas.microsoft.com/office/powerpoint/2010/main" val="1884474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ychydig o awdurdodau lleol wedi dechrau datblygu ymagweddau mwy arbenigol at gefnogi ailintegreiddio yn eu </a:t>
            </a:r>
            <a:r>
              <a:rPr lang="cy-GB" sz="28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UCDau</a:t>
            </a: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 gyfer </a:t>
            </a:r>
            <a:r>
              <a:rPr lang="cy-GB" sz="2800" dirty="0">
                <a:solidFill>
                  <a:srgbClr val="545454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disgyblion oedran uwchradd hŷn, mae cymorth y cwricwlwm ar gyfer y cyrchfannau nesaf yn fwy</a:t>
            </a: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effeithiol.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few local authorities have begun to develop more specialised approaches to support reintegration in their PRUs.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For older secondary-aged pupils curriculum support for next destinations is more effective.</a:t>
            </a:r>
          </a:p>
        </p:txBody>
      </p:sp>
    </p:spTree>
    <p:extLst>
      <p:ext uri="{BB962C8B-B14F-4D97-AF65-F5344CB8AC3E}">
        <p14:creationId xmlns:p14="http://schemas.microsoft.com/office/powerpoint/2010/main" val="1594043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00CFE7B7-A2A6-4D05-B814-C45EFE721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EA258D-BBDB-4117-B2E5-6A774FDFCF7D}"/>
              </a:ext>
            </a:extLst>
          </p:cNvPr>
          <p:cNvSpPr txBox="1"/>
          <p:nvPr/>
        </p:nvSpPr>
        <p:spPr>
          <a:xfrm>
            <a:off x="743990" y="322410"/>
            <a:ext cx="35147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Argymhellion</a:t>
            </a:r>
            <a:endParaRPr lang="en-GB" sz="4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6C511-95A4-481F-80DF-4D1CAE2648C4}"/>
              </a:ext>
            </a:extLst>
          </p:cNvPr>
          <p:cNvSpPr txBox="1"/>
          <p:nvPr/>
        </p:nvSpPr>
        <p:spPr>
          <a:xfrm>
            <a:off x="6715299" y="322410"/>
            <a:ext cx="49009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Recommendations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ACFAD8-49C9-4ED7-B4B8-F953DB1361BF}"/>
              </a:ext>
            </a:extLst>
          </p:cNvPr>
          <p:cNvSpPr txBox="1"/>
          <p:nvPr/>
        </p:nvSpPr>
        <p:spPr>
          <a:xfrm>
            <a:off x="743990" y="1731146"/>
            <a:ext cx="439444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1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Dylai </a:t>
            </a:r>
            <a:r>
              <a:rPr lang="cy-GB" sz="3100" b="1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UCDau</a:t>
            </a:r>
            <a:r>
              <a:rPr lang="cy-GB" sz="31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ac ysgolion prif ffrwd: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Rannu arfer â’i gilydd a gweithio gydag awdurdodau lleol, disgyblion, a rhieni i gryfhau cyfleoedd i ddisgyblion ddychwelyd i addysg brif ffrwd</a:t>
            </a:r>
            <a:endParaRPr lang="cy-GB" sz="31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AD06A1-982A-42F7-B573-6F51ECA070C1}"/>
              </a:ext>
            </a:extLst>
          </p:cNvPr>
          <p:cNvSpPr txBox="1"/>
          <p:nvPr/>
        </p:nvSpPr>
        <p:spPr>
          <a:xfrm>
            <a:off x="6715299" y="1731146"/>
            <a:ext cx="4394447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PRUs and mainstream school should: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Share practice with each other and work with local authorities, pupils, and parents to strengthen opportunities for a return to mainstream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152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00CFE7B7-A2A6-4D05-B814-C45EFE721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EA258D-BBDB-4117-B2E5-6A774FDFCF7D}"/>
              </a:ext>
            </a:extLst>
          </p:cNvPr>
          <p:cNvSpPr txBox="1"/>
          <p:nvPr/>
        </p:nvSpPr>
        <p:spPr>
          <a:xfrm>
            <a:off x="743990" y="322410"/>
            <a:ext cx="35147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Argymhellion</a:t>
            </a:r>
            <a:endParaRPr lang="en-GB" sz="4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6C511-95A4-481F-80DF-4D1CAE2648C4}"/>
              </a:ext>
            </a:extLst>
          </p:cNvPr>
          <p:cNvSpPr txBox="1"/>
          <p:nvPr/>
        </p:nvSpPr>
        <p:spPr>
          <a:xfrm>
            <a:off x="6715299" y="322410"/>
            <a:ext cx="49009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Recommendations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ACFAD8-49C9-4ED7-B4B8-F953DB1361BF}"/>
              </a:ext>
            </a:extLst>
          </p:cNvPr>
          <p:cNvSpPr txBox="1"/>
          <p:nvPr/>
        </p:nvSpPr>
        <p:spPr>
          <a:xfrm>
            <a:off x="743990" y="1731146"/>
            <a:ext cx="4394447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Monitro presenoldeb disgyblion yn agos i sicrhau eu bod yn elwa ar eu darpariaeth lawn ac, yn benodol, i ddiogelu disgyblion lle maent yn cael addysg ran-amser mewn gwahanol ddarparwr</a:t>
            </a:r>
            <a:endParaRPr lang="en-GB" sz="31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AD06A1-982A-42F7-B573-6F51ECA070C1}"/>
              </a:ext>
            </a:extLst>
          </p:cNvPr>
          <p:cNvSpPr txBox="1"/>
          <p:nvPr/>
        </p:nvSpPr>
        <p:spPr>
          <a:xfrm>
            <a:off x="6715299" y="1731146"/>
            <a:ext cx="43944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Monitor pupils’ attendance closely to ensure they access their full-time provision, and in particular, to safeguard pupils where they access education part-time in a different provider.</a:t>
            </a:r>
          </a:p>
        </p:txBody>
      </p:sp>
    </p:spTree>
    <p:extLst>
      <p:ext uri="{BB962C8B-B14F-4D97-AF65-F5344CB8AC3E}">
        <p14:creationId xmlns:p14="http://schemas.microsoft.com/office/powerpoint/2010/main" val="3771719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658713"/>
            <a:ext cx="439444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4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Dylai awdurdodau lleol a’u gwasanaethau gwella ysgolion</a:t>
            </a:r>
            <a:r>
              <a:rPr lang="cy-GB" sz="24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r>
              <a:rPr lang="cy-GB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Gynorthwyo disgyblion i ddychwelyd i ysgol brif ffrwd lle bo’n briodol trwy</a:t>
            </a: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</a:t>
            </a:r>
            <a:r>
              <a:rPr lang="cy-GB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ryfhau cymorth dwys tymor byr mewn darpariaeth AHY</a:t>
            </a:r>
            <a:endParaRPr lang="cy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</a:t>
            </a:r>
            <a:r>
              <a:rPr lang="cy-GB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icrhau bod penderfyniadau am leoliadau’n cael eu gwneud yn brydlon ac yn nodi hyd cytunedig, rolau a chyfrifoldebau clir a dyddiad adolygu.</a:t>
            </a:r>
            <a:endParaRPr lang="cy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Local authorities and their school improvement services should:</a:t>
            </a:r>
          </a:p>
          <a:p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Support pupils to return to mainstream school where appropriate through: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Strengthening short term intensive support in EOTAS provision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Ensuring placement decisions are taken promptly and identify and agreed duration, clear roles and responsibilities and a review date.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939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Sicrhau darpariaeth cwricwlwm mewn </a:t>
            </a:r>
            <a:r>
              <a:rPr lang="cy-GB" sz="31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UCDau</a:t>
            </a:r>
            <a:r>
              <a:rPr lang="cy-GB" sz="3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sy’n diwallu anghenion pob un o’r disgyblion, gan weithio gyda’r pwyllgor rheoli a’r athro sydd â gofal</a:t>
            </a: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Sicrhau darpariaeth cwricwlwm mewn darparwyr AHY heblaw </a:t>
            </a:r>
            <a:r>
              <a:rPr lang="cy-GB" sz="31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UCDau</a:t>
            </a:r>
            <a:r>
              <a:rPr lang="cy-GB" sz="3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cy-GB" sz="31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Secure curriculum provision in PRUs which meets the needs of all pupils working with the management committee and teacher in charge.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Secure curriculum provision in EOTAS providers other than PRUs</a:t>
            </a:r>
          </a:p>
        </p:txBody>
      </p:sp>
    </p:spTree>
    <p:extLst>
      <p:ext uri="{BB962C8B-B14F-4D97-AF65-F5344CB8AC3E}">
        <p14:creationId xmlns:p14="http://schemas.microsoft.com/office/powerpoint/2010/main" val="233455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Cryfhau’r prosesau sicrhau ansawdd a monitro i sicrhau bod arlwy’r cwricwlwm yn cael ei gyflwyno’n effeithiol mewn darparwyr AHY</a:t>
            </a:r>
            <a:r>
              <a:rPr lang="en-GB" sz="26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Herio a monitro presenoldeb disgyblion yn drylwyr ar draws darparwyr AHY, gan gynnwys defnydd priodol o amserlenni rhan-amser a rhaglenni cymorth bugeiliol</a:t>
            </a:r>
            <a:r>
              <a:rPr lang="en-GB" sz="26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Strengthen the quality assurance and monitoring processes to ensure effective delivery of the curriculum offer in all EOTAS providers.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Robustly challenge and monitor the attendance of pupils across EOTAS providers including the appropriate use of part-time timetables and PSPs.</a:t>
            </a:r>
          </a:p>
        </p:txBody>
      </p:sp>
    </p:spTree>
    <p:extLst>
      <p:ext uri="{BB962C8B-B14F-4D97-AF65-F5344CB8AC3E}">
        <p14:creationId xmlns:p14="http://schemas.microsoft.com/office/powerpoint/2010/main" val="39149614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1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Dylai Llywodraeth Cymru: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Ddiweddaru a sicrhau bod y Fframwaith ar gyfer Gweithredu AHY yn cael ei gyflwyno, gan gynnwys yr holl ganllawiau atodol perthnasol ar AHY, i adlewyrchu argymhellion yr adroddiad hwn</a:t>
            </a:r>
            <a:r>
              <a:rPr lang="cy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Welsh Government should: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Update and ensure delivery of the EOTAS Framework for Action including all relevant accompanying EOTAS guidance to reflect the recommendations of the report.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7441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D35730F-147E-4BE3-A746-FE53465B9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15EF55-F48D-4097-A726-A8FA6754B9BF}"/>
              </a:ext>
            </a:extLst>
          </p:cNvPr>
          <p:cNvSpPr txBox="1"/>
          <p:nvPr/>
        </p:nvSpPr>
        <p:spPr>
          <a:xfrm>
            <a:off x="765713" y="1374685"/>
            <a:ext cx="439444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 gyfer </a:t>
            </a:r>
            <a:r>
              <a:rPr lang="cy-GB" sz="32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UCDau</a:t>
            </a:r>
            <a:endParaRPr lang="cy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mor effeithiol yw arlwy’r cwricwlwm – sut ydych chi’n gwybod?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mor drylwyr yw’r prosesau sicrhau ansawdd a monitro?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Sut mae canllawiau’r Cwricwlwm i Gymru yn cael eu defnyddio i ddatblygu arlwy’r cwricwlwm?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B0B82-AF54-49D1-8EDB-0D112B0D9A51}"/>
              </a:ext>
            </a:extLst>
          </p:cNvPr>
          <p:cNvSpPr txBox="1"/>
          <p:nvPr/>
        </p:nvSpPr>
        <p:spPr>
          <a:xfrm>
            <a:off x="6509288" y="1374685"/>
            <a:ext cx="509894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For PRUs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effective is the curriculum offer-how do you know?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robust are the quality assurance and monitoring processes?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is the curriculum for Wales EOTAS guidance being used to develop the curriculum offer?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E587C-CE98-471C-B036-0F405564D515}"/>
              </a:ext>
            </a:extLst>
          </p:cNvPr>
          <p:cNvSpPr txBox="1"/>
          <p:nvPr/>
        </p:nvSpPr>
        <p:spPr>
          <a:xfrm>
            <a:off x="6715299" y="322410"/>
            <a:ext cx="39591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Self-Evaluation</a:t>
            </a:r>
          </a:p>
        </p:txBody>
      </p:sp>
      <p:sp>
        <p:nvSpPr>
          <p:cNvPr id="6" name="Blwch Testun 5">
            <a:extLst>
              <a:ext uri="{FF2B5EF4-FFF2-40B4-BE49-F238E27FC236}">
                <a16:creationId xmlns:a16="http://schemas.microsoft.com/office/drawing/2014/main" id="{DFB09059-DE98-E9C6-9BCE-A45044FA1A1E}"/>
              </a:ext>
            </a:extLst>
          </p:cNvPr>
          <p:cNvSpPr txBox="1"/>
          <p:nvPr/>
        </p:nvSpPr>
        <p:spPr>
          <a:xfrm>
            <a:off x="743990" y="400296"/>
            <a:ext cx="61722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4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Hunanwerthuso</a:t>
            </a:r>
          </a:p>
        </p:txBody>
      </p:sp>
    </p:spTree>
    <p:extLst>
      <p:ext uri="{BB962C8B-B14F-4D97-AF65-F5344CB8AC3E}">
        <p14:creationId xmlns:p14="http://schemas.microsoft.com/office/powerpoint/2010/main" val="104844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3200" b="0" i="0" u="none" strike="noStrike" kern="1200" cap="none" spc="0" normalizeH="0" baseline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Mae’n adroddiad ‘cyflwr y genedl’ sy’n amlygu cryfderau a meysydd i’w gwella mewn ysgolion, unedau cyfeirio disgyblion (</a:t>
            </a:r>
            <a:r>
              <a:rPr kumimoji="0" lang="cy-GB" sz="3200" b="0" i="0" u="none" strike="noStrike" kern="1200" cap="none" spc="0" normalizeH="0" baseline="0" dirty="0" err="1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UCDau</a:t>
            </a:r>
            <a:r>
              <a:rPr kumimoji="0" lang="cy-GB" sz="3200" b="0" i="0" u="none" strike="noStrike" kern="1200" cap="none" spc="0" normalizeH="0" baseline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), darparwyr AHY eraill, ac awdurdodau lleol.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 is a ‘state of the nation’ report that highlights strengths and areas for improvement  in schools, pupil referral units (PRUs), other EOTAS providers, and local authorities.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4472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yw cyfleoedd datblygu proffesiynol yn addas at eu diben?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gymorth ac arweiniad sydd ar gael gan yr awdurdod lleol a/neu’r gwasanaeth gwella ysgolion ar gyfer datblygu’r cwricwlwm?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Are professional development opportunities fit for purpose?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support and guidance is available from the local authority and/or school improvement service for curriculum development?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352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gyfleoedd a gaiff staff i rannu arfer orau yn natblygiadau’r cwricwlwm yn fewnol ac yn allanol?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yw pob disgybl yn cael mynediad at arlwy cwricwlwm amser llawn?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opportunities do staff have to share best practice in curriculum developments both internally and externally?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 all pupil access a full-time curriculum offer?</a:t>
            </a:r>
          </a:p>
        </p:txBody>
      </p:sp>
    </p:spTree>
    <p:extLst>
      <p:ext uri="{BB962C8B-B14F-4D97-AF65-F5344CB8AC3E}">
        <p14:creationId xmlns:p14="http://schemas.microsoft.com/office/powerpoint/2010/main" val="22023602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9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Pan mae disgyblion yn cael mynediad rhan-amser, beth yw’r meini prawf ar gyfer hyn, a gaiff yr awdurdod lleol eu cynnwys ac a yw’r pwyllgor rheoli yn ymwybodol?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9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mor effeithiol yw monitro unrhyw drefniadau rhan-amser ar gyfer disgyblion?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Where pupils have  part-time access what is the criteria for this, are the local authority involved and are the management committee aware?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effective is the monitoring of any part-time arrangements for pupils?</a:t>
            </a:r>
          </a:p>
        </p:txBody>
      </p:sp>
    </p:spTree>
    <p:extLst>
      <p:ext uri="{BB962C8B-B14F-4D97-AF65-F5344CB8AC3E}">
        <p14:creationId xmlns:p14="http://schemas.microsoft.com/office/powerpoint/2010/main" val="35497833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735657"/>
            <a:ext cx="439444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7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strategaethau sydd ar gael i ddisgyblion ddychwelyd i gwricwlwm amser llawn?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7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ddefnyddir rhaglenni cymorth bugeiliol? Pa mor effeithiol ydyn nhw?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7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Beth yw’r prosesau cytunedig gyda’r awdurdod lleol ar gyfer hyd lleoliad disgyblion a strategaethau ailintegreiddio? A ellid cryfhau’r rhain?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strategies are in place for pupils to return to a full-time curriculum?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Are PSPs used? How effective are they?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are the agreed processes with the local authority for pupil placement duration and reintegration strategies? Could these be strengthened?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1918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mor drylwyr yw’r prosesau presenoldeb? Beth sydd angen ei newid i sicrhau gwelliant?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robust are the attendance processes? What needs to change to secure improvement?</a:t>
            </a:r>
          </a:p>
        </p:txBody>
      </p:sp>
    </p:spTree>
    <p:extLst>
      <p:ext uri="{BB962C8B-B14F-4D97-AF65-F5344CB8AC3E}">
        <p14:creationId xmlns:p14="http://schemas.microsoft.com/office/powerpoint/2010/main" val="42566945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83124" y="843379"/>
            <a:ext cx="439444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8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 gyfer ysgolion prif ffrwd: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Pwy sy’n rheoli disgyblion sy’n cael mynediad at ddarpariaeth AHY?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Beth yw eich prosesau ar gyfer cydweithio </a:t>
            </a:r>
            <a:r>
              <a:rPr lang="cy-GB" sz="2800" dirty="0">
                <a:solidFill>
                  <a:srgbClr val="54545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â </a:t>
            </a: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darparwyr AHY i sicrhau parhad yn y cwricwlwm ar gyfer disgyblion unigol?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For mainstream schools: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Who manages pupils who access EOTAS provision?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are your processes for joint working with EOTAS providers to secure curriculum continuity for individual pupils?</a:t>
            </a:r>
          </a:p>
        </p:txBody>
      </p:sp>
    </p:spTree>
    <p:extLst>
      <p:ext uri="{BB962C8B-B14F-4D97-AF65-F5344CB8AC3E}">
        <p14:creationId xmlns:p14="http://schemas.microsoft.com/office/powerpoint/2010/main" val="38651938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2800" b="0" i="0" u="none" strike="noStrike" kern="120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oes gennych chi ddealltwriaeth glir o’ch rolau a’ch cyfrifoldebau pan fydd disgyblion yn dechrau mewn darparwyr AHY?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brosesau sydd ar waith i ddisgyblion ddychwelyd i addysg brif ffrwd amser llawn?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mor effeithiol yw’r prosesau hyn?</a:t>
            </a:r>
            <a:endParaRPr kumimoji="0" lang="cy-GB" sz="2800" b="0" i="0" u="none" strike="noStrike" kern="1200" cap="none" spc="0" normalizeH="0" baseline="0" noProof="0" dirty="0">
              <a:ln>
                <a:noFill/>
              </a:ln>
              <a:solidFill>
                <a:srgbClr val="545454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 you have a clear understanding of your roles and responsibilities when pupils enter EOTAS providers?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processes are in place for pupils to return to full-time mainstream education?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effective are these processes?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45454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182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0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Darparwyr AHY ar wahân i </a:t>
            </a:r>
            <a:r>
              <a:rPr lang="cy-GB" sz="3000" b="1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UCDau</a:t>
            </a:r>
            <a:endParaRPr lang="cy-GB" sz="30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Sut mae’r awdurdod lleol yn cefnogi ac yn datblygu arlwy’r cwricwlwm yn eich darpariaeth?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Sut ydych chi’n sicrhau ansawdd ac yn monitro arlwy’r cwricwlwm?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EOTAS providers other than PRUs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is the local authority supporting and developing the curriculum offer in your provision?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do you quality assure and monitor the curriculum offer?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9789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36470" y="778064"/>
            <a:ext cx="439444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7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Sut mae’r awdurdod lleol yn sicrhau ansawdd arlwy’r cwricwlwm?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7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brosesau sydd ar waith ar gyfer disgyblion sydd â threfniadau rhan-amser?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7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Pwy sy’n monitro trefniadau o’r fath?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7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ddefnyddir rhaglenni cymorth bugeiliol? Pa mor effeithiol yw’r rhain?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does the local authority quality assure the curriculum offer?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processes are in place for pupils who have part-time arrangements?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Who monitors such arrangements?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Are PSPs used? How effective are these?</a:t>
            </a:r>
          </a:p>
        </p:txBody>
      </p:sp>
    </p:spTree>
    <p:extLst>
      <p:ext uri="{BB962C8B-B14F-4D97-AF65-F5344CB8AC3E}">
        <p14:creationId xmlns:p14="http://schemas.microsoft.com/office/powerpoint/2010/main" val="37308761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Sut caiff presenoldeb ei fonitro yn eich darpariaeth?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Sut mae’r awdurdod lleol yn monitro ac yn herio cyfraddau presenoldeb?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is attendance monitored in your provision?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does the local authority monitor and challenge attendance rates?</a:t>
            </a:r>
          </a:p>
        </p:txBody>
      </p:sp>
    </p:spTree>
    <p:extLst>
      <p:ext uri="{BB962C8B-B14F-4D97-AF65-F5344CB8AC3E}">
        <p14:creationId xmlns:p14="http://schemas.microsoft.com/office/powerpoint/2010/main" val="112806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Mae’n canolbwyntio ar arfer effeithiol mewn </a:t>
            </a:r>
            <a:r>
              <a:rPr lang="cy-GB" sz="32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UCDau</a:t>
            </a: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ac awdurdodau lleol.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Mae’n adlewyrchu adroddiadau a deddfwriaeth allweddol yn ymwneud â datblygu’r cwricwlwm a disgyblion AHY.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 focuses on effective practice in PRUs and local authorities.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 reflects key reports and legislation relating to curriculum development and EOTAS pupils.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5789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1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 gyfer awdurdodau lleol: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mor effeithiol yw arlwy’r cwricwlwm yn yr UCD? Sut ydych chi’n gwybod?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mor effeithiol yw arlwy’r cwricwlwm mewn darparwyr AHY ar wahân i UCDau? Sut ydych chi’n gwybod?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For local authorities: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effective is the curriculum offer in the PRU? How do you know?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effective is the curriculum offer in EOTAS providers other than PRUs? How do you know?</a:t>
            </a:r>
          </a:p>
        </p:txBody>
      </p:sp>
    </p:spTree>
    <p:extLst>
      <p:ext uri="{BB962C8B-B14F-4D97-AF65-F5344CB8AC3E}">
        <p14:creationId xmlns:p14="http://schemas.microsoft.com/office/powerpoint/2010/main" val="10559091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brosesau sydd ar waith i ddatblygu arlwy’r cwricwlwm yn yr UCD a’r darparwyr AHY ar wahân i’r UCD?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Beth yw’r prosesau monitro ar gyfer arlwy’r cwricwlwm? Pa mor drylwyr yw’r rhain?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processes are in place to develop the curriculum offer in the PRU and EOTAS providers other than the PRU?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are the monitoring processes for the curriculum offer? How robust are these?</a:t>
            </a:r>
          </a:p>
        </p:txBody>
      </p:sp>
    </p:spTree>
    <p:extLst>
      <p:ext uri="{BB962C8B-B14F-4D97-AF65-F5344CB8AC3E}">
        <p14:creationId xmlns:p14="http://schemas.microsoft.com/office/powerpoint/2010/main" val="13421841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mor drylwyr yw’r trefniadau sicrhau ansawdd a monitro ar gyfer -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y-GB" sz="31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Adolygu a hyd lleoliad disgyblion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Presenoldeb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Dychwelyd i ysgol brif ffrwd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robust are the quality assurance and monitoring arrangements for-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Review and length of pupil placement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Attendance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Return to mainstream school</a:t>
            </a:r>
          </a:p>
        </p:txBody>
      </p:sp>
    </p:spTree>
    <p:extLst>
      <p:ext uri="{BB962C8B-B14F-4D97-AF65-F5344CB8AC3E}">
        <p14:creationId xmlns:p14="http://schemas.microsoft.com/office/powerpoint/2010/main" val="30075177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oes yna arweiniad sy’n cael ei rannu â holl ddarparwyr AHY ar gyfer-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Arlwy’r cwricwlwm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Hyd lleoliad disgyblion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Adolygu trefniadau’r lleoliad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Presenoldeb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Dychwelyd i addysg brif ffrwd neu addysg bellach, hyfforddiant neu gyflogaeth.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Is there guidance shared with all EOTAS providers for-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curriculum offer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Length of pupil placement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Review of placement arrangements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Attendance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Return to mainstream education or further education, training or employment.</a:t>
            </a:r>
          </a:p>
        </p:txBody>
      </p:sp>
    </p:spTree>
    <p:extLst>
      <p:ext uri="{BB962C8B-B14F-4D97-AF65-F5344CB8AC3E}">
        <p14:creationId xmlns:p14="http://schemas.microsoft.com/office/powerpoint/2010/main" val="1605651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Beth yw’r prosesau ar gyfer trefniadau cwricwlwm rhan-amser?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mor effeithiol yw rhaglenni cymorth bugeiliol? Sut ydych chi’n gwybod?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 mor effeithiol yw prosesau panel? </a:t>
            </a:r>
            <a:r>
              <a:rPr lang="cy-GB" sz="30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Sut ydych chi’n gwybod?</a:t>
            </a:r>
            <a:endParaRPr lang="cy-GB" sz="30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are the processes for part-time curriculum arrangements?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effective are PSPs? How do you know?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effective are panel processes? How do you know?</a:t>
            </a:r>
          </a:p>
        </p:txBody>
      </p:sp>
    </p:spTree>
    <p:extLst>
      <p:ext uri="{BB962C8B-B14F-4D97-AF65-F5344CB8AC3E}">
        <p14:creationId xmlns:p14="http://schemas.microsoft.com/office/powerpoint/2010/main" val="300752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Sail y Dystiolaeth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Dadansoddiad o arolygon a chyfarfodydd gyda phob awdurdod lleol, ar wahân i un.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Cyfarfodydd gyda gwasanaethau gwella ysgolion.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Evidence Base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Analysis of surveys and meetings with all but one local authority.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Meetings with school improvement services</a:t>
            </a:r>
          </a:p>
        </p:txBody>
      </p:sp>
    </p:spTree>
    <p:extLst>
      <p:ext uri="{BB962C8B-B14F-4D97-AF65-F5344CB8AC3E}">
        <p14:creationId xmlns:p14="http://schemas.microsoft.com/office/powerpoint/2010/main" val="259463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1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Sail y Dystiolaeth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Ymweliadau ag wyth UCD</a:t>
            </a:r>
          </a:p>
          <a:p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Roedd yr ymweliadau hyn yn cynnwys-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cyfarfodydd ag arweinydd yr UCD ac arweinwyr ar gyfer y cwricwlwm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cyfarfodydd gyda thros 40 o ddisgyblion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Evidence Base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Visits to eight PRUs</a:t>
            </a:r>
          </a:p>
          <a:p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These visits included-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meetings with the lead of the PRU and leaders for curriculum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meetings with over 40 pupils</a:t>
            </a:r>
          </a:p>
        </p:txBody>
      </p:sp>
    </p:spTree>
    <p:extLst>
      <p:ext uri="{BB962C8B-B14F-4D97-AF65-F5344CB8AC3E}">
        <p14:creationId xmlns:p14="http://schemas.microsoft.com/office/powerpoint/2010/main" val="215656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Sail y Dystiolaeth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Dadansoddiad o naw arolygiad UCD er mis Ionawr 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Evidence Base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Analysis of nine PRU inspections since January 2019</a:t>
            </a:r>
          </a:p>
        </p:txBody>
      </p:sp>
    </p:spTree>
    <p:extLst>
      <p:ext uri="{BB962C8B-B14F-4D97-AF65-F5344CB8AC3E}">
        <p14:creationId xmlns:p14="http://schemas.microsoft.com/office/powerpoint/2010/main" val="4052289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1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Sail y Dystiolaeth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 chynhaliwyd unrhyw ymweliadau </a:t>
            </a:r>
            <a:r>
              <a:rPr lang="cy-GB" sz="3100" dirty="0">
                <a:solidFill>
                  <a:srgbClr val="54545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â </a:t>
            </a: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darparwyr AHY eraill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Nid oedd ysgolion arbennig annibynnol a darparwyr allanol a ddefnyddir gan ysgolion prif ffrwd wedi’u cynnwys yng nghwmpas yr adolygiad.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Evidence Base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 visits to other EOTAS providers were undertaken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Independent special schools and external providers used by mainstream schools were not included in the scope of the review.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576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D35730F-147E-4BE3-A746-FE53465B9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15EF55-F48D-4097-A726-A8FA6754B9BF}"/>
              </a:ext>
            </a:extLst>
          </p:cNvPr>
          <p:cNvSpPr txBox="1"/>
          <p:nvPr/>
        </p:nvSpPr>
        <p:spPr>
          <a:xfrm>
            <a:off x="743990" y="1477274"/>
            <a:ext cx="4394447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Mae’r rhan fwyaf o arweinwyr </a:t>
            </a:r>
            <a:r>
              <a:rPr lang="cy-GB" sz="31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UCDau</a:t>
            </a: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yn cydnabod manteision y Cwricwlwm i Gymru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1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 cymorth mwyaf effeithiol ar gyfer datblygu’r cwricwlwm i staff UCD yw fel rhan o drefniadau clwstwr ysgolion lleol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B0B82-AF54-49D1-8EDB-0D112B0D9A51}"/>
              </a:ext>
            </a:extLst>
          </p:cNvPr>
          <p:cNvSpPr txBox="1"/>
          <p:nvPr/>
        </p:nvSpPr>
        <p:spPr>
          <a:xfrm>
            <a:off x="6715299" y="1731146"/>
            <a:ext cx="43944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Most leaders of PRUs recognise the benefits of the Curriculum for Wales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most effective support for curriculum development for PRU staff is as part of local school cluster arrangements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9F606F-5B0E-43CD-ABB4-393785614483}"/>
              </a:ext>
            </a:extLst>
          </p:cNvPr>
          <p:cNvSpPr txBox="1"/>
          <p:nvPr/>
        </p:nvSpPr>
        <p:spPr>
          <a:xfrm>
            <a:off x="743990" y="322410"/>
            <a:ext cx="464927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Prif</a:t>
            </a:r>
            <a:r>
              <a:rPr lang="en-GB" sz="4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44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Ganfyddiadau</a:t>
            </a:r>
            <a:endParaRPr lang="en-GB" sz="4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E587C-CE98-471C-B036-0F405564D515}"/>
              </a:ext>
            </a:extLst>
          </p:cNvPr>
          <p:cNvSpPr txBox="1"/>
          <p:nvPr/>
        </p:nvSpPr>
        <p:spPr>
          <a:xfrm>
            <a:off x="6715299" y="322410"/>
            <a:ext cx="38003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Findings</a:t>
            </a:r>
          </a:p>
        </p:txBody>
      </p:sp>
    </p:spTree>
    <p:extLst>
      <p:ext uri="{BB962C8B-B14F-4D97-AF65-F5344CB8AC3E}">
        <p14:creationId xmlns:p14="http://schemas.microsoft.com/office/powerpoint/2010/main" val="399681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hematic Survey Blank Document" ma:contentTypeID="0x01010069B7F28148DAC946992E412E0943283B101300856451013C348D43856C4B02EB2D3C5A" ma:contentTypeVersion="17" ma:contentTypeDescription="" ma:contentTypeScope="" ma:versionID="9179dddd3180bbf04dd5bdae9240f4f9">
  <xsd:schema xmlns:xsd="http://www.w3.org/2001/XMLSchema" xmlns:xs="http://www.w3.org/2001/XMLSchema" xmlns:p="http://schemas.microsoft.com/office/2006/metadata/properties" xmlns:ns2="66cfced3-2252-43f8-a5d2-c26605d67d19" xmlns:ns3="f8b5865e-ba55-45bb-9b8f-4608274c0455" targetNamespace="http://schemas.microsoft.com/office/2006/metadata/properties" ma:root="true" ma:fieldsID="b6dba9631c22e3773b262d6e45a17ec0" ns2:_="" ns3:_="">
    <xsd:import namespace="66cfced3-2252-43f8-a5d2-c26605d67d19"/>
    <xsd:import namespace="f8b5865e-ba55-45bb-9b8f-4608274c0455"/>
    <xsd:element name="properties">
      <xsd:complexType>
        <xsd:sequence>
          <xsd:element name="documentManagement">
            <xsd:complexType>
              <xsd:all>
                <xsd:element ref="ns2:Title_x0020__x0028_Welsh_x0029_" minOccurs="0"/>
                <xsd:element ref="ns2:COBAS_x0020_Event_x0020_ID" minOccurs="0"/>
                <xsd:element ref="ns2:COBAS_x0020_Event_x0020_Short_x0020_Title" minOccurs="0"/>
                <xsd:element ref="ns2:COBAS_x0020_Event_x0020_Title" minOccurs="0"/>
                <xsd:element ref="ns2:Lead_x0020_Inspector" minOccurs="0"/>
                <xsd:element ref="ns2:Calendar_x0020_Year" minOccurs="0"/>
                <xsd:element ref="ns2:Retention_x0020_Year" minOccurs="0"/>
                <xsd:element ref="ns2:Year_x0020_of_x0020_Survey" minOccurs="0"/>
                <xsd:element ref="ns2:TaxCatchAll" minOccurs="0"/>
                <xsd:element ref="ns2:Academic_x0020_Year" minOccurs="0"/>
                <xsd:element ref="ns2:Financial_x0020_Year" minOccurs="0"/>
                <xsd:element ref="ns2:b6bad8d7342d4cc5ae5d0cd685ebd519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cfced3-2252-43f8-a5d2-c26605d67d19" elementFormDefault="qualified">
    <xsd:import namespace="http://schemas.microsoft.com/office/2006/documentManagement/types"/>
    <xsd:import namespace="http://schemas.microsoft.com/office/infopath/2007/PartnerControls"/>
    <xsd:element name="Title_x0020__x0028_Welsh_x0029_" ma:index="2" nillable="true" ma:displayName="Title (Welsh)" ma:internalName="Title_x0020__x0028_Welsh_x0029_" ma:readOnly="false">
      <xsd:simpleType>
        <xsd:restriction base="dms:Text">
          <xsd:maxLength value="255"/>
        </xsd:restriction>
      </xsd:simpleType>
    </xsd:element>
    <xsd:element name="COBAS_x0020_Event_x0020_ID" ma:index="4" nillable="true" ma:displayName="COBAS Event ID" ma:internalName="COBAS_x0020_Event_x0020_ID" ma:readOnly="false">
      <xsd:simpleType>
        <xsd:restriction base="dms:Text">
          <xsd:maxLength value="255"/>
        </xsd:restriction>
      </xsd:simpleType>
    </xsd:element>
    <xsd:element name="COBAS_x0020_Event_x0020_Short_x0020_Title" ma:index="5" nillable="true" ma:displayName="COBAS Event Short Title" ma:internalName="COBAS_x0020_Event_x0020_Short_x0020_Title" ma:readOnly="false">
      <xsd:simpleType>
        <xsd:restriction base="dms:Text">
          <xsd:maxLength value="255"/>
        </xsd:restriction>
      </xsd:simpleType>
    </xsd:element>
    <xsd:element name="COBAS_x0020_Event_x0020_Title" ma:index="6" nillable="true" ma:displayName="COBAS Event Title" ma:internalName="COBAS_x0020_Event_x0020_Title" ma:readOnly="false">
      <xsd:simpleType>
        <xsd:restriction base="dms:Text">
          <xsd:maxLength value="255"/>
        </xsd:restriction>
      </xsd:simpleType>
    </xsd:element>
    <xsd:element name="Lead_x0020_Inspector" ma:index="7" nillable="true" ma:displayName="Lead Inspector" ma:list="UserInfo" ma:SharePointGroup="0" ma:internalName="Lead_x0020_Inspec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alendar_x0020_Year" ma:index="8" nillable="true" ma:displayName="Calendar Year" ma:list="{650ec10e-8a88-4a3b-ab1f-f461b452ed10}" ma:internalName="Calendar_x0020_Year" ma:readOnly="false" ma:showField="Title" ma:web="66cfced3-2252-43f8-a5d2-c26605d67d19">
      <xsd:simpleType>
        <xsd:restriction base="dms:Lookup"/>
      </xsd:simpleType>
    </xsd:element>
    <xsd:element name="Retention_x0020_Year" ma:index="9" nillable="true" ma:displayName="Retention Year" ma:format="DateOnly" ma:internalName="Retention_x0020_Year" ma:readOnly="false">
      <xsd:simpleType>
        <xsd:restriction base="dms:DateTime"/>
      </xsd:simpleType>
    </xsd:element>
    <xsd:element name="Year_x0020_of_x0020_Survey" ma:index="10" nillable="true" ma:displayName="Year of Survey" ma:internalName="Year_x0020_of_x0020_Survey" ma:readOnly="false">
      <xsd:simpleType>
        <xsd:restriction base="dms:Text">
          <xsd:maxLength value="255"/>
        </xsd:restriction>
      </xsd:simpleType>
    </xsd:element>
    <xsd:element name="TaxCatchAll" ma:index="11" nillable="true" ma:displayName="Taxonomy Catch All Column" ma:list="{25291572-e542-49df-b71b-c0411b2532ef}" ma:internalName="TaxCatchAll" ma:readOnly="false" ma:showField="CatchAllData" ma:web="66cfced3-2252-43f8-a5d2-c26605d67d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cademic_x0020_Year" ma:index="12" nillable="true" ma:displayName="Academic Year" ma:list="{59a7f092-9277-44fc-806b-6d16ecd02118}" ma:internalName="Academic_x0020_Year" ma:readOnly="false" ma:showField="Title" ma:web="66cfced3-2252-43f8-a5d2-c26605d67d19">
      <xsd:simpleType>
        <xsd:restriction base="dms:Lookup"/>
      </xsd:simpleType>
    </xsd:element>
    <xsd:element name="Financial_x0020_Year" ma:index="13" nillable="true" ma:displayName="Financial Year" ma:list="{759f79c4-35ae-40ba-8949-752abbfd094f}" ma:internalName="Financial_x0020_Year" ma:readOnly="false" ma:showField="Title" ma:web="66cfced3-2252-43f8-a5d2-c26605d67d19">
      <xsd:simpleType>
        <xsd:restriction base="dms:Lookup"/>
      </xsd:simpleType>
    </xsd:element>
    <xsd:element name="b6bad8d7342d4cc5ae5d0cd685ebd519" ma:index="16" nillable="true" ma:taxonomy="true" ma:internalName="b6bad8d7342d4cc5ae5d0cd685ebd519" ma:taxonomyFieldName="Estyn_x0020_Language" ma:displayName="Estyn Language" ma:readOnly="false" ma:default="-1;#English|777de1d1-cd30-4966-a2e3-f61db4c431e8" ma:fieldId="{b6bad8d7-342d-4cc5-ae5d-0cd685ebd519}" ma:sspId="325a06cd-ca0f-425a-8fa6-645f2d2e4c2a" ma:termSetId="eb424e29-e252-4e5d-8539-61dc1fceb10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19" nillable="true" ma:displayName="Taxonomy Catch All Column1" ma:hidden="true" ma:list="{25291572-e542-49df-b71b-c0411b2532ef}" ma:internalName="TaxCatchAllLabel" ma:readOnly="true" ma:showField="CatchAllDataLabel" ma:web="66cfced3-2252-43f8-a5d2-c26605d67d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b5865e-ba55-45bb-9b8f-4608274c04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8" nillable="true" ma:displayName="Tags" ma:internalName="MediaServiceAutoTags" ma:readOnly="true">
      <xsd:simpleType>
        <xsd:restriction base="dms:Text"/>
      </xsd:simpleType>
    </xsd:element>
    <xsd:element name="MediaServiceOCR" ma:index="2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ead_x0020_Inspector xmlns="66cfced3-2252-43f8-a5d2-c26605d67d19">
      <UserInfo>
        <DisplayName>Andrea Davies</DisplayName>
        <AccountId>427</AccountId>
        <AccountType/>
      </UserInfo>
    </Lead_x0020_Inspector>
    <Calendar_x0020_Year xmlns="66cfced3-2252-43f8-a5d2-c26605d67d19" xsi:nil="true"/>
    <Title_x0020__x0028_Welsh_x0029_ xmlns="66cfced3-2252-43f8-a5d2-c26605d67d19" xsi:nil="true"/>
    <COBAS_x0020_Event_x0020_Short_x0020_Title xmlns="66cfced3-2252-43f8-a5d2-c26605d67d19" xsi:nil="true"/>
    <Retention_x0020_Year xmlns="66cfced3-2252-43f8-a5d2-c26605d67d19" xsi:nil="true"/>
    <b6bad8d7342d4cc5ae5d0cd685ebd519 xmlns="66cfced3-2252-43f8-a5d2-c26605d67d19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777de1d1-cd30-4966-a2e3-f61db4c431e8</TermId>
        </TermInfo>
      </Terms>
    </b6bad8d7342d4cc5ae5d0cd685ebd519>
    <Academic_x0020_Year xmlns="66cfced3-2252-43f8-a5d2-c26605d67d19" xsi:nil="true"/>
    <Year_x0020_of_x0020_Survey xmlns="66cfced3-2252-43f8-a5d2-c26605d67d19" xsi:nil="true"/>
    <COBAS_x0020_Event_x0020_ID xmlns="66cfced3-2252-43f8-a5d2-c26605d67d19">24969</COBAS_x0020_Event_x0020_ID>
    <TaxCatchAll xmlns="66cfced3-2252-43f8-a5d2-c26605d67d19">
      <Value>81</Value>
    </TaxCatchAll>
    <COBAS_x0020_Event_x0020_Title xmlns="66cfced3-2252-43f8-a5d2-c26605d67d19" xsi:nil="true"/>
    <Financial_x0020_Year xmlns="66cfced3-2252-43f8-a5d2-c26605d67d19" xsi:nil="true"/>
  </documentManagement>
</p:properties>
</file>

<file path=customXml/itemProps1.xml><?xml version="1.0" encoding="utf-8"?>
<ds:datastoreItem xmlns:ds="http://schemas.openxmlformats.org/officeDocument/2006/customXml" ds:itemID="{291A3A64-3671-4784-81F0-F308D3CB72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cfced3-2252-43f8-a5d2-c26605d67d19"/>
    <ds:schemaRef ds:uri="f8b5865e-ba55-45bb-9b8f-4608274c04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275D27-7E3B-46AF-A267-20BC112747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68CBDA-52E8-49D1-8733-8E88820265EA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791799AE-D4BD-40F8-8FE2-515F0454C412}">
  <ds:schemaRefs>
    <ds:schemaRef ds:uri="http://schemas.openxmlformats.org/package/2006/metadata/core-properties"/>
    <ds:schemaRef ds:uri="http://purl.org/dc/terms/"/>
    <ds:schemaRef ds:uri="f8b5865e-ba55-45bb-9b8f-4608274c0455"/>
    <ds:schemaRef ds:uri="66cfced3-2252-43f8-a5d2-c26605d67d19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2686</Words>
  <Application>Microsoft Office PowerPoint</Application>
  <PresentationFormat>Widescreen</PresentationFormat>
  <Paragraphs>213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 Jones</dc:creator>
  <cp:lastModifiedBy>Estyn</cp:lastModifiedBy>
  <cp:revision>19</cp:revision>
  <dcterms:created xsi:type="dcterms:W3CDTF">2022-10-12T15:40:32Z</dcterms:created>
  <dcterms:modified xsi:type="dcterms:W3CDTF">2023-08-10T13:47:46Z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0x01010069B7F28148DAC946992E412E0943283B101300856451013C348D43856C4B02EB2D3C5A</vt:lpwstr>
  </property>
  <property fmtid="{D5CDD505-2E9C-101B-9397-08002B2CF9AE}" pid="3" name="Process MM">
    <vt:lpwstr>133;#Designs|cf17ed0f-670e-42c1-b63a-4bc2165d6caf</vt:lpwstr>
  </property>
  <property fmtid="{D5CDD505-2E9C-101B-9397-08002B2CF9AE}" pid="4" name="System MM">
    <vt:lpwstr>120;#Internal|c4ddc896-8cba-4bbc-a4e6-07ae4f066b21</vt:lpwstr>
  </property>
  <property fmtid="{D5CDD505-2E9C-101B-9397-08002B2CF9AE}" pid="5" name="Estyn Language">
    <vt:lpwstr>81;#English|777de1d1-cd30-4966-a2e3-f61db4c431e8</vt:lpwstr>
  </property>
</Properties>
</file>