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82" r:id="rId8"/>
    <p:sldId id="283" r:id="rId9"/>
    <p:sldId id="261" r:id="rId10"/>
    <p:sldId id="281" r:id="rId11"/>
    <p:sldId id="260" r:id="rId12"/>
    <p:sldId id="259" r:id="rId13"/>
    <p:sldId id="265" r:id="rId14"/>
    <p:sldId id="264" r:id="rId15"/>
    <p:sldId id="268" r:id="rId16"/>
    <p:sldId id="269" r:id="rId17"/>
    <p:sldId id="270" r:id="rId18"/>
    <p:sldId id="258" r:id="rId19"/>
    <p:sldId id="274" r:id="rId20"/>
    <p:sldId id="271" r:id="rId21"/>
    <p:sldId id="275" r:id="rId22"/>
    <p:sldId id="276" r:id="rId23"/>
    <p:sldId id="272" r:id="rId24"/>
    <p:sldId id="278" r:id="rId25"/>
    <p:sldId id="277" r:id="rId26"/>
    <p:sldId id="280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3B51888-7BC7-4CD5-BBD1-62B1EEB7567E}">
          <p14:sldIdLst>
            <p14:sldId id="256"/>
            <p14:sldId id="262"/>
            <p14:sldId id="282"/>
            <p14:sldId id="283"/>
            <p14:sldId id="261"/>
            <p14:sldId id="281"/>
            <p14:sldId id="260"/>
            <p14:sldId id="259"/>
            <p14:sldId id="265"/>
            <p14:sldId id="264"/>
            <p14:sldId id="268"/>
            <p14:sldId id="269"/>
            <p14:sldId id="270"/>
            <p14:sldId id="258"/>
            <p14:sldId id="274"/>
            <p14:sldId id="271"/>
            <p14:sldId id="275"/>
            <p14:sldId id="276"/>
            <p14:sldId id="272"/>
            <p14:sldId id="278"/>
            <p14:sldId id="277"/>
            <p14:sldId id="280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83A"/>
    <a:srgbClr val="2A7AB0"/>
    <a:srgbClr val="47D92F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A96C-78F6-4AFD-A921-D5A33B9D0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160DE-3DCE-4974-920B-799263B4F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B9CF-31C3-47D2-9E8E-CBF5ECDC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D3AF9-C15B-4456-AF84-6446B0F0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51A7F-50B6-4C00-AAB2-1611339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2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BF7C-60EB-489A-A4F2-5A0ACC03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3CF11-2E39-4943-AE02-9F1DC6338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03A-AAAE-4657-B75D-DCFC8D51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AB26-658B-4364-8C2E-B3F5DBC2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1954-4EF8-42AA-8091-A0B38B5B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2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E942E-E91B-42CB-AEF2-0D730406F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49C41-6F5E-4EE9-8921-81AFBED7D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96EA7-148E-450A-B89F-29404E35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E024B-032B-45DE-8630-2EDEDA41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4767-35CB-4E2F-ACD5-0319A872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447B-D526-4594-A209-61259EA9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E89E-95CC-4384-B7D0-929FBB5B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6BF84-8352-4824-A966-3B3C4056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7C56-8FC1-4F4B-B3F5-A6E413D5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7ABD-3DC2-4C1F-AC12-AE1601BE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DF37-D1F3-4926-BD1F-AADE4F27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D83FB-0E58-481B-A34B-454ED046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5BED-BB0C-4DBB-A564-DACD7844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8E4D-EBD6-426C-BD63-D85BDC73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76DA-42B5-44A6-B919-57B94A45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86C3-E506-4301-9519-A550062B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422E-F4C5-4723-92CE-3F82207A8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F0F26-DB87-41CF-B78A-C6383408D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D013-4CB0-417A-9EEC-CAEFE4C5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8A4C-81C5-426F-952D-6459F4BC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68B37-3F1D-4302-9B18-9BFF8EFE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6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FC6B-9CE6-4BA0-AC75-E7138781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6137B-F749-4EFE-86F3-8424BCE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458DE-37A1-472A-BEFC-6E552DBB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979C5-0A69-4212-9189-93A03CCEE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07860-F978-40F3-BB54-855FEA146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6399B-5F5C-499E-AF64-0C73CB44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77B68-8C97-4CA1-B64B-ECFEA32A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DA087-ADFE-471F-82FF-08345890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D6BD-68FB-48E1-95AF-B3889A64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944B1-EC9C-4A11-AC43-66BD4527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2CC28-10ED-4DCA-A9FC-07CAFCC0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3ACB5-8F4D-421B-A535-AE9252E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7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B7C2B-567C-47FB-8BC9-836FA2A0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2ABC0-2B66-44C5-A3E0-10F1636B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7B30C-E84B-4FAC-B17B-450A2653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9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2380-8D9C-49CB-B957-7F7349AD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78AC-3405-4312-B1D3-AB1750B3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1B5D1-00A0-4AB8-B262-35F6EF3F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3A9E4-3A5D-408F-92CF-B03085BF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89F92-1CFB-4AC7-A4CC-B6905901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1BDD-72C7-45B4-BC4C-43E3D8F9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8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983E-8742-434E-BEA7-AC851FF7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00049-642F-4A89-A342-5B7C59004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381B6-069E-4272-96B4-DC30A05B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91403-69D6-4A68-8C01-2ACA98CD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7E24C-7F26-4516-A6CF-2994ED22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337E1-1EDB-4CEF-82AD-0FAD21C2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5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C95198-13AF-41DA-9EA6-4B53F330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F0357-37DA-477F-85DD-DF4B9D13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1F364-36FC-4388-8E88-92476BB1D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E4F4-0EDA-43F2-8F7B-2F2E8B4F2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7898E-9274-4226-8FAB-F761BC4E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C70A07C-B7B6-4532-BC06-939622BE7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870A0F-1B8E-48A5-89D5-5D71DA2121FB}"/>
              </a:ext>
            </a:extLst>
          </p:cNvPr>
          <p:cNvSpPr txBox="1"/>
          <p:nvPr/>
        </p:nvSpPr>
        <p:spPr>
          <a:xfrm>
            <a:off x="253539" y="1203559"/>
            <a:ext cx="60932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Llywodraethwyr Ysgol: gweithredu fel ffrindiau beirniadol ac effaith hyfforddiant i lywodraethwyr </a:t>
            </a:r>
          </a:p>
          <a:p>
            <a:endParaRPr lang="en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School Governors: acting as critical friends and the impact </a:t>
            </a:r>
            <a:r>
              <a:rPr lang="en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</a:t>
            </a:r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governor training </a:t>
            </a:r>
          </a:p>
          <a:p>
            <a:endParaRPr lang="en-GB" sz="4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4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20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CCF6B-DE59-4DF0-B53C-2826D6770308}"/>
              </a:ext>
            </a:extLst>
          </p:cNvPr>
          <p:cNvSpPr txBox="1"/>
          <p:nvPr/>
        </p:nvSpPr>
        <p:spPr>
          <a:xfrm>
            <a:off x="5324289" y="5046442"/>
            <a:ext cx="62096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Liz Counsell</a:t>
            </a:r>
          </a:p>
          <a:p>
            <a:r>
              <a:rPr lang="en-GB" sz="3200" b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AEF</a:t>
            </a:r>
            <a:r>
              <a:rPr lang="en-GB" sz="32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HMI</a:t>
            </a:r>
          </a:p>
        </p:txBody>
      </p:sp>
    </p:spTree>
    <p:extLst>
      <p:ext uri="{BB962C8B-B14F-4D97-AF65-F5344CB8AC3E}">
        <p14:creationId xmlns:p14="http://schemas.microsoft.com/office/powerpoint/2010/main" val="161850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698647" y="725392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rhan fwyaf o lywodraethwyr yn deall blaenoriaethau cenedlaethol</a:t>
            </a:r>
            <a:b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rhan fwyaf o lywodraethwyr yn deall eu rôl mewn cadw disgyblion yn ddiogel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yw pob llywodraethwr yn ymwybodol o’i holl rwymedigaethau statudol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Lleiafrif ohonynt yn unig sy’n hunanwerthuso eu gwaith eu hunain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governors understand national priorities</a:t>
            </a:r>
            <a:b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governors understand their role in keeping pupils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 all governors are aware of all of their statutory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Only a minority self-evaluate their own work</a:t>
            </a:r>
          </a:p>
        </p:txBody>
      </p:sp>
    </p:spTree>
    <p:extLst>
      <p:ext uri="{BB962C8B-B14F-4D97-AF65-F5344CB8AC3E}">
        <p14:creationId xmlns:p14="http://schemas.microsoft.com/office/powerpoint/2010/main" val="405674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35147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Argymhellion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4900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Recommendations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405097"/>
            <a:ext cx="439444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cyrff llywodraethol</a:t>
            </a: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endParaRPr lang="cy-GB" sz="1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Wella’r ffordd y maent yn herio uwch arweinwyr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Arsylwi’n uniongyrchol sut mae’r ysgol yn mynd i’r afael â’i blaenoriaethau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 gwaith y corff llywodraethol yn rheolaidd</a:t>
            </a:r>
          </a:p>
          <a:p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Gwerthuso effaith yr hyfforddiant a nodi anghenion hyfforddiant yn y dyfodol 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8171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Governing bodies should</a:t>
            </a: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Improve how they challenge senior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Observe first-hand how the school is addressing its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Self-evaluate the work of the governing body regularly</a:t>
            </a:r>
          </a:p>
          <a:p>
            <a:endParaRPr lang="en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Evaluate the impact of training and identify future  training needs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5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</a:t>
            </a:r>
            <a:r>
              <a:rPr lang="cy-GB" sz="32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ALlau</a:t>
            </a:r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 Gwasanaethau Gwella Ysgolion: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1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Werthuso eu darpariaeth hyfforddiant a’i gwella lle mae angen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Cydweithio’n fwy effeithiol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Cynorthwyo llywodraethwyr i fod yn arweinwyr strategol effeithiol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856998" cy="554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LAs and School Improvement Services  should: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Evaluate their training provision and improve it where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Collaborate more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 governors to be effective strategic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3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Llywodraeth Cymru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1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Ddiweddaru eu canllawiau ar yr hyfforddiant data a ddarperir i lywodraethwyr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Creu deunydd i annog ystod ehangach o rieni i ddod yn llywodraethwyr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Llunio fframwaith cymwyseddau i gefnogi cyrff llywodraethol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Welsh Government should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 their guidance on the data training provided for governors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Produce material to encourage a wider range of parents to become governors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Produce a competency framework to support governing bodies</a:t>
            </a: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3B6C309-43DC-454F-A640-5A4F05332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382B3-D91F-4595-ABB7-D0438C60A630}"/>
              </a:ext>
            </a:extLst>
          </p:cNvPr>
          <p:cNvSpPr txBox="1"/>
          <p:nvPr/>
        </p:nvSpPr>
        <p:spPr>
          <a:xfrm>
            <a:off x="834501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D8C03-EA63-4F79-9C53-4F495281E1AC}"/>
              </a:ext>
            </a:extLst>
          </p:cNvPr>
          <p:cNvSpPr txBox="1"/>
          <p:nvPr/>
        </p:nvSpPr>
        <p:spPr>
          <a:xfrm>
            <a:off x="834501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89490-6657-41BC-B941-2FB2A23F233C}"/>
              </a:ext>
            </a:extLst>
          </p:cNvPr>
          <p:cNvSpPr txBox="1"/>
          <p:nvPr/>
        </p:nvSpPr>
        <p:spPr>
          <a:xfrm>
            <a:off x="834501" y="1177201"/>
            <a:ext cx="283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Cynnwys llywodraethwyr mewn diwrnodau hunanwerthuso ysgol gyfan i roi cyfle iddynt weithio ochr yn ochr â staff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AC982-0E90-42B6-B608-5A1FB99EF5A8}"/>
              </a:ext>
            </a:extLst>
          </p:cNvPr>
          <p:cNvSpPr txBox="1"/>
          <p:nvPr/>
        </p:nvSpPr>
        <p:spPr>
          <a:xfrm>
            <a:off x="834501" y="4373343"/>
            <a:ext cx="283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Involving governors in whole school self evaluation days to give them the opportunity to work alongside staff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468045-1E40-9C31-1869-63E63DBF86DB}"/>
              </a:ext>
            </a:extLst>
          </p:cNvPr>
          <p:cNvSpPr/>
          <p:nvPr/>
        </p:nvSpPr>
        <p:spPr>
          <a:xfrm>
            <a:off x="4500979" y="701002"/>
            <a:ext cx="3191933" cy="2360730"/>
          </a:xfrm>
          <a:prstGeom prst="roundRect">
            <a:avLst/>
          </a:prstGeom>
          <a:solidFill>
            <a:srgbClr val="A2C8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E9E54-E60B-1AC3-6058-C4AF699C901F}"/>
              </a:ext>
            </a:extLst>
          </p:cNvPr>
          <p:cNvSpPr txBox="1"/>
          <p:nvPr/>
        </p:nvSpPr>
        <p:spPr>
          <a:xfrm>
            <a:off x="4693328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6B63549-2A82-6A6C-A283-E27AAA7EE0CB}"/>
              </a:ext>
            </a:extLst>
          </p:cNvPr>
          <p:cNvSpPr/>
          <p:nvPr/>
        </p:nvSpPr>
        <p:spPr>
          <a:xfrm>
            <a:off x="4500033" y="3796268"/>
            <a:ext cx="3191933" cy="2360730"/>
          </a:xfrm>
          <a:prstGeom prst="roundRect">
            <a:avLst/>
          </a:prstGeom>
          <a:solidFill>
            <a:srgbClr val="A2C8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EC5B20-649C-D4A4-6E0E-7020904EB7D7}"/>
              </a:ext>
            </a:extLst>
          </p:cNvPr>
          <p:cNvSpPr txBox="1"/>
          <p:nvPr/>
        </p:nvSpPr>
        <p:spPr>
          <a:xfrm>
            <a:off x="4693328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3ECCCF5-8768-7BDB-8123-CAF71B5C42CB}"/>
              </a:ext>
            </a:extLst>
          </p:cNvPr>
          <p:cNvSpPr/>
          <p:nvPr/>
        </p:nvSpPr>
        <p:spPr>
          <a:xfrm>
            <a:off x="8446445" y="701002"/>
            <a:ext cx="3191933" cy="2360730"/>
          </a:xfrm>
          <a:prstGeom prst="roundRect">
            <a:avLst/>
          </a:prstGeom>
          <a:solidFill>
            <a:srgbClr val="2A7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727862-9421-E5DC-A5AF-28056EB0A3B1}"/>
              </a:ext>
            </a:extLst>
          </p:cNvPr>
          <p:cNvSpPr/>
          <p:nvPr/>
        </p:nvSpPr>
        <p:spPr>
          <a:xfrm>
            <a:off x="8446444" y="3796268"/>
            <a:ext cx="3191933" cy="2360730"/>
          </a:xfrm>
          <a:prstGeom prst="roundRect">
            <a:avLst/>
          </a:prstGeom>
          <a:solidFill>
            <a:srgbClr val="2A7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0A5B54-FEF5-9DE5-3701-9AC2E71118D4}"/>
              </a:ext>
            </a:extLst>
          </p:cNvPr>
          <p:cNvSpPr txBox="1"/>
          <p:nvPr/>
        </p:nvSpPr>
        <p:spPr>
          <a:xfrm>
            <a:off x="8639738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D5900C-44E2-8E9D-9D96-3DF91146CB04}"/>
              </a:ext>
            </a:extLst>
          </p:cNvPr>
          <p:cNvSpPr txBox="1"/>
          <p:nvPr/>
        </p:nvSpPr>
        <p:spPr>
          <a:xfrm>
            <a:off x="8639738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3584D9-E24A-CE28-A776-3238834EC095}"/>
              </a:ext>
            </a:extLst>
          </p:cNvPr>
          <p:cNvSpPr txBox="1"/>
          <p:nvPr/>
        </p:nvSpPr>
        <p:spPr>
          <a:xfrm>
            <a:off x="8525522" y="1177201"/>
            <a:ext cx="283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Cynnal archwiliad medrau blynyddol i nodi meysydd penodol lle mae diffyg arbenigedd ar y corff llywodraethol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FBD859-A66B-23EB-6B1A-5C0FE8F5EFAD}"/>
              </a:ext>
            </a:extLst>
          </p:cNvPr>
          <p:cNvSpPr txBox="1"/>
          <p:nvPr/>
        </p:nvSpPr>
        <p:spPr>
          <a:xfrm>
            <a:off x="4532994" y="1200278"/>
            <a:ext cx="28319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Cynllunio ymweliadau llywodraethwyr â’r ysgol yn strategol i sicrhau eu bod yn cael cyfle i edrych ar y cynnydd y mae’r ysgol yn ei wneud tuag at fodloni eu blaenoriaethau ar gyfer gwella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6AE4FC-FAEE-421A-12F2-A62D030AA041}"/>
              </a:ext>
            </a:extLst>
          </p:cNvPr>
          <p:cNvSpPr txBox="1"/>
          <p:nvPr/>
        </p:nvSpPr>
        <p:spPr>
          <a:xfrm>
            <a:off x="4813461" y="4354512"/>
            <a:ext cx="28319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Planning governors’ visits to the school strategically to ensure that they have the opportunity to look at the progress that the school is making towards meeting their priorities for improvement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499F2A-BF40-E842-1C36-668505139865}"/>
              </a:ext>
            </a:extLst>
          </p:cNvPr>
          <p:cNvSpPr txBox="1"/>
          <p:nvPr/>
        </p:nvSpPr>
        <p:spPr>
          <a:xfrm>
            <a:off x="8525933" y="4354512"/>
            <a:ext cx="3030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Undertaking an annual skills audit to identify specific areas where there is a lack of expertise on the governing body</a:t>
            </a:r>
          </a:p>
        </p:txBody>
      </p:sp>
    </p:spTree>
    <p:extLst>
      <p:ext uri="{BB962C8B-B14F-4D97-AF65-F5344CB8AC3E}">
        <p14:creationId xmlns:p14="http://schemas.microsoft.com/office/powerpoint/2010/main" val="368527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3B6C309-43DC-454F-A640-5A4F05332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382B3-D91F-4595-ABB7-D0438C60A630}"/>
              </a:ext>
            </a:extLst>
          </p:cNvPr>
          <p:cNvSpPr txBox="1"/>
          <p:nvPr/>
        </p:nvSpPr>
        <p:spPr>
          <a:xfrm>
            <a:off x="834501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D8C03-EA63-4F79-9C53-4F495281E1AC}"/>
              </a:ext>
            </a:extLst>
          </p:cNvPr>
          <p:cNvSpPr txBox="1"/>
          <p:nvPr/>
        </p:nvSpPr>
        <p:spPr>
          <a:xfrm>
            <a:off x="834501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89490-6657-41BC-B941-2FB2A23F233C}"/>
              </a:ext>
            </a:extLst>
          </p:cNvPr>
          <p:cNvSpPr txBox="1"/>
          <p:nvPr/>
        </p:nvSpPr>
        <p:spPr>
          <a:xfrm>
            <a:off x="834501" y="1177201"/>
            <a:ext cx="28319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Gweithio’n agos gyda rhieni o wahanol gefndiroedd, sy’n adlewyrchu’r amrywiaeth yn y gymuned leol, i’w hannog i ymgeisio i ddod yn rhiant-lywodraethwyr</a:t>
            </a:r>
          </a:p>
          <a:p>
            <a:endParaRPr lang="en-GB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AC982-0E90-42B6-B608-5A1FB99EF5A8}"/>
              </a:ext>
            </a:extLst>
          </p:cNvPr>
          <p:cNvSpPr txBox="1"/>
          <p:nvPr/>
        </p:nvSpPr>
        <p:spPr>
          <a:xfrm>
            <a:off x="834501" y="4373343"/>
            <a:ext cx="2831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Working closely with parents from different backgrounds, reflective of the diversity of the local community, to encourage them to apply to become parent governors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468045-1E40-9C31-1869-63E63DBF86DB}"/>
              </a:ext>
            </a:extLst>
          </p:cNvPr>
          <p:cNvSpPr/>
          <p:nvPr/>
        </p:nvSpPr>
        <p:spPr>
          <a:xfrm>
            <a:off x="4500979" y="701002"/>
            <a:ext cx="3191933" cy="2360730"/>
          </a:xfrm>
          <a:prstGeom prst="roundRect">
            <a:avLst/>
          </a:prstGeom>
          <a:solidFill>
            <a:srgbClr val="A2C8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E9E54-E60B-1AC3-6058-C4AF699C901F}"/>
              </a:ext>
            </a:extLst>
          </p:cNvPr>
          <p:cNvSpPr txBox="1"/>
          <p:nvPr/>
        </p:nvSpPr>
        <p:spPr>
          <a:xfrm>
            <a:off x="4693328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6B63549-2A82-6A6C-A283-E27AAA7EE0CB}"/>
              </a:ext>
            </a:extLst>
          </p:cNvPr>
          <p:cNvSpPr/>
          <p:nvPr/>
        </p:nvSpPr>
        <p:spPr>
          <a:xfrm>
            <a:off x="4500033" y="3796268"/>
            <a:ext cx="3191933" cy="2360730"/>
          </a:xfrm>
          <a:prstGeom prst="roundRect">
            <a:avLst/>
          </a:prstGeom>
          <a:solidFill>
            <a:srgbClr val="A2C8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EC5B20-649C-D4A4-6E0E-7020904EB7D7}"/>
              </a:ext>
            </a:extLst>
          </p:cNvPr>
          <p:cNvSpPr txBox="1"/>
          <p:nvPr/>
        </p:nvSpPr>
        <p:spPr>
          <a:xfrm>
            <a:off x="4693328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3ECCCF5-8768-7BDB-8123-CAF71B5C42CB}"/>
              </a:ext>
            </a:extLst>
          </p:cNvPr>
          <p:cNvSpPr/>
          <p:nvPr/>
        </p:nvSpPr>
        <p:spPr>
          <a:xfrm>
            <a:off x="8446445" y="701002"/>
            <a:ext cx="3191933" cy="2360730"/>
          </a:xfrm>
          <a:prstGeom prst="roundRect">
            <a:avLst/>
          </a:prstGeom>
          <a:solidFill>
            <a:srgbClr val="2A7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727862-9421-E5DC-A5AF-28056EB0A3B1}"/>
              </a:ext>
            </a:extLst>
          </p:cNvPr>
          <p:cNvSpPr/>
          <p:nvPr/>
        </p:nvSpPr>
        <p:spPr>
          <a:xfrm>
            <a:off x="8446444" y="3796268"/>
            <a:ext cx="3191933" cy="2360730"/>
          </a:xfrm>
          <a:prstGeom prst="roundRect">
            <a:avLst/>
          </a:prstGeom>
          <a:solidFill>
            <a:srgbClr val="2A7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0A5B54-FEF5-9DE5-3701-9AC2E71118D4}"/>
              </a:ext>
            </a:extLst>
          </p:cNvPr>
          <p:cNvSpPr txBox="1"/>
          <p:nvPr/>
        </p:nvSpPr>
        <p:spPr>
          <a:xfrm>
            <a:off x="8639738" y="807869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Arfer Orau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D5900C-44E2-8E9D-9D96-3DF91146CB04}"/>
              </a:ext>
            </a:extLst>
          </p:cNvPr>
          <p:cNvSpPr txBox="1"/>
          <p:nvPr/>
        </p:nvSpPr>
        <p:spPr>
          <a:xfrm>
            <a:off x="8639738" y="4004011"/>
            <a:ext cx="191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Best Practice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3584D9-E24A-CE28-A776-3238834EC095}"/>
              </a:ext>
            </a:extLst>
          </p:cNvPr>
          <p:cNvSpPr txBox="1"/>
          <p:nvPr/>
        </p:nvSpPr>
        <p:spPr>
          <a:xfrm>
            <a:off x="8525522" y="1177201"/>
            <a:ext cx="283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Defnyddio pwyllgorau mewn ffordd hyblyg a buddiol i alluogi llywodraethwyr i fynd i’r afael ag agweddau pwysig ar waith yr ysgol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FBD859-A66B-23EB-6B1A-5C0FE8F5EFAD}"/>
              </a:ext>
            </a:extLst>
          </p:cNvPr>
          <p:cNvSpPr txBox="1"/>
          <p:nvPr/>
        </p:nvSpPr>
        <p:spPr>
          <a:xfrm>
            <a:off x="4532994" y="1200278"/>
            <a:ext cx="283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Sicrhau bod llywodraethwyr yn gwerthuso effaith yr hyfforddiant ar eu rôl fel arweinwyr strategol effeithiol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6AE4FC-FAEE-421A-12F2-A62D030AA041}"/>
              </a:ext>
            </a:extLst>
          </p:cNvPr>
          <p:cNvSpPr txBox="1"/>
          <p:nvPr/>
        </p:nvSpPr>
        <p:spPr>
          <a:xfrm>
            <a:off x="4532994" y="4390945"/>
            <a:ext cx="2831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Ensuring that governors evaluate the impact of training on their role as effective strategic leaders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499F2A-BF40-E842-1C36-668505139865}"/>
              </a:ext>
            </a:extLst>
          </p:cNvPr>
          <p:cNvSpPr txBox="1"/>
          <p:nvPr/>
        </p:nvSpPr>
        <p:spPr>
          <a:xfrm>
            <a:off x="8446444" y="4328251"/>
            <a:ext cx="283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 committees in a fluid and beneficial way to enable governors to  address important </a:t>
            </a:r>
          </a:p>
          <a:p>
            <a:r>
              <a:rPr lang="en-GB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aspects of the school's work</a:t>
            </a:r>
          </a:p>
        </p:txBody>
      </p:sp>
    </p:spTree>
    <p:extLst>
      <p:ext uri="{BB962C8B-B14F-4D97-AF65-F5344CB8AC3E}">
        <p14:creationId xmlns:p14="http://schemas.microsoft.com/office/powerpoint/2010/main" val="14732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865907"/>
            <a:ext cx="4394447" cy="601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cy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mor dda y mae ein corff llywodraethol yn adlewyrchu’r gymuned leol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Ydym ni’n rhagweithiol o ran  annog aelodau o’n cymuned leol o gefndiroedd amrywiol i ymgeisio i ddod yn llywodraethwr? </a:t>
            </a:r>
          </a:p>
          <a:p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09288" y="1374685"/>
            <a:ext cx="5098943" cy="534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well does 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governing body reflect 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 community? Are we proactive in encouraging members of our local community from diverse backgrounds to apply to become a governor?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6" name="Blwch Testun 5">
            <a:extLst>
              <a:ext uri="{FF2B5EF4-FFF2-40B4-BE49-F238E27FC236}">
                <a16:creationId xmlns:a16="http://schemas.microsoft.com/office/drawing/2014/main" id="{32049C9A-088B-EC85-9040-A7FED8657908}"/>
              </a:ext>
            </a:extLst>
          </p:cNvPr>
          <p:cNvSpPr txBox="1"/>
          <p:nvPr/>
        </p:nvSpPr>
        <p:spPr>
          <a:xfrm>
            <a:off x="743990" y="390643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1731146"/>
            <a:ext cx="4394447" cy="433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 mha ffyrdd ydym ni’n sicrhau bod gwaith y corff llywodraethol yn adlewyrchu gweledigaeth a nodau’r ysgol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09288" y="1374685"/>
            <a:ext cx="5098943" cy="346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ways do we ensure that the work of the governing body reflects our school’s vision and aims?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6" name="Blwch Testun 5">
            <a:extLst>
              <a:ext uri="{FF2B5EF4-FFF2-40B4-BE49-F238E27FC236}">
                <a16:creationId xmlns:a16="http://schemas.microsoft.com/office/drawing/2014/main" id="{CB3E8E33-6E39-53AA-0F43-54FA85740484}"/>
              </a:ext>
            </a:extLst>
          </p:cNvPr>
          <p:cNvSpPr txBox="1"/>
          <p:nvPr/>
        </p:nvSpPr>
        <p:spPr>
          <a:xfrm>
            <a:off x="648929" y="461510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1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802984" y="1230951"/>
            <a:ext cx="4394447" cy="5729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Pa mor dda ydym ni’n herio uwch arweinwyr am </a:t>
            </a: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agwedd ar waith yr ysgol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yw pob </a:t>
            </a: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llywodraethwr yn meddu ar y medrau a’r wybodaeth i ymgymryd â’r rôl bwysig hon yn 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effeithiol?</a:t>
            </a:r>
            <a:endParaRPr lang="cy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09288" y="1374685"/>
            <a:ext cx="5098943" cy="461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How well do we challenge senior leaders about all aspects of the school's work?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all governors have the skills and knowledge to undertake this important role effectively?</a:t>
            </a: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8" name="Blwch Testun 7">
            <a:extLst>
              <a:ext uri="{FF2B5EF4-FFF2-40B4-BE49-F238E27FC236}">
                <a16:creationId xmlns:a16="http://schemas.microsoft.com/office/drawing/2014/main" id="{5FEDEBD3-5293-4EC9-7BC7-273024D5D382}"/>
              </a:ext>
            </a:extLst>
          </p:cNvPr>
          <p:cNvSpPr txBox="1"/>
          <p:nvPr/>
        </p:nvSpPr>
        <p:spPr>
          <a:xfrm>
            <a:off x="658761" y="461510"/>
            <a:ext cx="617465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96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56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4. A yw llywodraethwyr yn meddu ar ddealltwriaeth gadarn o sut mae </a:t>
            </a:r>
            <a:r>
              <a:rPr lang="cy-GB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laenoriaethau’r ysgol ar gyfer gwella yn cysylltu â chanfyddiadau </a:t>
            </a:r>
            <a:r>
              <a:rPr lang="cy-GB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86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Do governors have a secure understanding of how the school's priorities for improvement link to self-evaluation findings?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5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Fe’i </a:t>
            </a:r>
            <a:r>
              <a:rPr lang="cy-GB" sz="32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hysgrifennwyd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ar ôl cais am gyngor ar gyrff llywodraethol gan y Gweinidog Addysg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941945" y="1731146"/>
            <a:ext cx="439444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was written following a request for advice on governing bodies  from the Education Minister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90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919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Pa mor dda ydym ni’n cynllunio ein hymweliadau </a:t>
            </a: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â’r ysgol i sicrhau ein bod yn cael cyfleoedd gwerthfawr i arsylwi’n uniongyrchol y cynnydd y mae’r ysgol yn ei wneud tuag at fodloni ei blaenoriaethau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68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How well do we plan our visits to the school to ensure that we have worthwhile opportunities to observe first-hand the progress that the school is making towards meeting its priorities?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9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642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y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Ydym ni’n hunanwerthuso ein gwaith yn rheolaidd i nodi ein cryfderau a’n meysydd i’w gwella?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cy-GB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Pa mor dda ydym ni’n nodi ein gofynion hyfforddi at y dyfodol?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6178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Do we regularly self-evaluate our work to identify our strengths and areas to improve?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How well do we identify our future training requirements?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3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7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705728"/>
            <a:ext cx="4394447" cy="641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Pa mor dda ydym ni’n gwerthuso effaith ein hyfforddiant ar ein rôl fel arweinwyr strategol effeithiol?</a:t>
            </a:r>
          </a:p>
          <a:p>
            <a:pPr lvl="0">
              <a:lnSpc>
                <a:spcPct val="107000"/>
              </a:lnSpc>
            </a:pPr>
            <a:endParaRPr lang="cy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cy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 mor dda ydym ni’n sicrhau bod llywodraethwyr yn deall ac yn cyflawni ein holl rwymedigaethau statudol yn llawn?</a:t>
            </a:r>
            <a:endParaRPr lang="cy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856998" cy="687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How well do we evaluate the impact of our training on our role as effective strategic leaders?</a:t>
            </a: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How well do we ensure that governors fully understand and carry out all of our statutory obligations?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366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944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03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cy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y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cy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yw ein pwyllgorau anstatudol yn sicrhau bod llywodraethwyr yn gallu cefnogi a herio anghenion presennol yr ysgol? Ydym ni’n diwygio ein strwythur yn rheolaidd?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00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n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Do our non-statutory committees ensure that governors can support and challenge the current needs of the school? Do we revise our structure regularly?</a:t>
            </a:r>
          </a:p>
        </p:txBody>
      </p:sp>
    </p:spTree>
    <p:extLst>
      <p:ext uri="{BB962C8B-B14F-4D97-AF65-F5344CB8AC3E}">
        <p14:creationId xmlns:p14="http://schemas.microsoft.com/office/powerpoint/2010/main" val="204547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Mae’n adroddiad ‘cyflwr y genedl’ sy’n amlygu cryfderau a meysydd i’w gwella mewn llywodraethu ysgolion ledled y wlad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is a ‘state of the nation’ report that highlights strengths and areas to improve  in school governance  across the country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9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Mae’n canolbwyntio ar beth sy’n gwneud corff llywodraethol effeithiol, pa mor dda y mae llywodraethwyr yn gweithredu fel ffrind beirniadol ac effaith hyfforddiant i lywodraethwyr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focuses on what makes a governing body effective, how well governors act as a critical friend and the impact of governor training </a:t>
            </a:r>
          </a:p>
        </p:txBody>
      </p:sp>
    </p:spTree>
    <p:extLst>
      <p:ext uri="{BB962C8B-B14F-4D97-AF65-F5344CB8AC3E}">
        <p14:creationId xmlns:p14="http://schemas.microsoft.com/office/powerpoint/2010/main" val="276069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endParaRPr lang="cy-GB" sz="32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cy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o’n hadroddiadau arolygu diweddar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Cyfweliadau â llywodraethwyr a phenaethiaid mewn 41 o ysgolion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endParaRPr lang="en-GB" sz="28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Analysis of our recent inspection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Interviews with governors and headteachers in 41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4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endParaRPr lang="en-GB" sz="105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Cyfweliadau ag ystod o </a:t>
            </a:r>
            <a:r>
              <a:rPr lang="cy-GB" sz="32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randdeiliaid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allweddol eraill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 ymatebion i arolwg ar-lein ar gyfer llywodraethwyr (363)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endParaRPr lang="en-GB" sz="1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Interviews with a range of other key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Analysis of responses to online survey for governors (363)</a:t>
            </a:r>
          </a:p>
        </p:txBody>
      </p:sp>
    </p:spTree>
    <p:extLst>
      <p:ext uri="{BB962C8B-B14F-4D97-AF65-F5344CB8AC3E}">
        <p14:creationId xmlns:p14="http://schemas.microsoft.com/office/powerpoint/2010/main" val="21780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1444426"/>
            <a:ext cx="439444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rhan fwyaf o lywodraethwyr yn wirfoddolwyr brwdfrydig sydd wedi ymrwymo i’r rôl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llawer ohonynt yn helpu sefydlu gweledigaeth yr ysgol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llawer ohonynt yn deall anghenion eu cymunedau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3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3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bron pob un ohonynt yn gwerthfawrogi pwysigrwydd bod yn ffrind beirniadol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715299" y="1731146"/>
            <a:ext cx="43944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governors are enthusiastic volunteers committed to the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Many help to establish the school’s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Many understand the needs of their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Nearly all appreciate the importance of being a critical friend</a:t>
            </a: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F606F-5B0E-43CD-ABB4-393785614483}"/>
              </a:ext>
            </a:extLst>
          </p:cNvPr>
          <p:cNvSpPr txBox="1"/>
          <p:nvPr/>
        </p:nvSpPr>
        <p:spPr>
          <a:xfrm>
            <a:off x="743990" y="322410"/>
            <a:ext cx="46492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Prif Ganfyddiadau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8003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Findings</a:t>
            </a:r>
          </a:p>
        </p:txBody>
      </p:sp>
    </p:spTree>
    <p:extLst>
      <p:ext uri="{BB962C8B-B14F-4D97-AF65-F5344CB8AC3E}">
        <p14:creationId xmlns:p14="http://schemas.microsoft.com/office/powerpoint/2010/main" val="39968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764721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llywodraethwyr yn deall blaenoriaethau eu hysgol ar gyfer gwella, yn fras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yw llywodraethwyr bob amser yn arsylwi cynnydd yn erbyn blaenoriaethau yn uniongyrchol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mwyafrif o lywodraethwyr yn sicrhau bod cyllid ysgolion yn cael ei reoli’n dda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yw mwyafrif ohonynt yn archwilio medrau aelodau yn rheolaidd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Governors broadly understand their school’s priorities for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Governors do not always observe progress against priorities first-hand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majority of governors ensure that school finances are managed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majority do not audit members’ skills regularly</a:t>
            </a:r>
          </a:p>
        </p:txBody>
      </p:sp>
    </p:spTree>
    <p:extLst>
      <p:ext uri="{BB962C8B-B14F-4D97-AF65-F5344CB8AC3E}">
        <p14:creationId xmlns:p14="http://schemas.microsoft.com/office/powerpoint/2010/main" val="389159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cymorth a’r cyngor a gaiff llywodraethwyr yn amrywiol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yw llywodraethwyr bob amser yn gwerthuso effaith yr hyfforddiant a gânt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gan y rhan fwyaf ohonynt strwythurau pwyllgor addas ond nid yw’r rhain bob amser yn adlewyrchu anghenion yr ysgol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support and advice governors receive is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Governors do not always evaluate the impact of training they receive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have suitable committee structures but these do not always reflect the needs of the school</a:t>
            </a:r>
          </a:p>
        </p:txBody>
      </p:sp>
    </p:spTree>
    <p:extLst>
      <p:ext uri="{BB962C8B-B14F-4D97-AF65-F5344CB8AC3E}">
        <p14:creationId xmlns:p14="http://schemas.microsoft.com/office/powerpoint/2010/main" val="398623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lendar_x0020_Year xmlns="66cfced3-2252-43f8-a5d2-c26605d67d19">9</Calendar_x0020_Year>
    <Title_x0020__x0028_Welsh_x0029_ xmlns="66cfced3-2252-43f8-a5d2-c26605d67d19" xsi:nil="true"/>
    <Retention_x0020_Year xmlns="66cfced3-2252-43f8-a5d2-c26605d67d19" xsi:nil="true"/>
    <b6bad8d7342d4cc5ae5d0cd685ebd519 xmlns="66cfced3-2252-43f8-a5d2-c26605d67d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Academic_x0020_Year xmlns="66cfced3-2252-43f8-a5d2-c26605d67d19" xsi:nil="true"/>
    <TaxCatchAll xmlns="66cfced3-2252-43f8-a5d2-c26605d67d19">
      <Value>81</Value>
    </TaxCatchAll>
    <Financial_x0020_Year xmlns="66cfced3-2252-43f8-a5d2-c26605d67d19" xsi:nil="true"/>
    <Lead_x0020_Inspector xmlns="66cfced3-2252-43f8-a5d2-c26605d67d19">
      <UserInfo>
        <DisplayName>Liz Counsell</DisplayName>
        <AccountId>424</AccountId>
        <AccountType/>
      </UserInfo>
    </Lead_x0020_Inspector>
    <COBAS_x0020_Event_x0020_Short_x0020_Title xmlns="66cfced3-2252-43f8-a5d2-c26605d67d19" xsi:nil="true"/>
    <Year_x0020_of_x0020_Survey xmlns="66cfced3-2252-43f8-a5d2-c26605d67d19" xsi:nil="true"/>
    <COBAS_x0020_Event_x0020_ID xmlns="66cfced3-2252-43f8-a5d2-c26605d67d19">24978</COBAS_x0020_Event_x0020_ID>
    <COBAS_x0020_Event_x0020_Title xmlns="66cfced3-2252-43f8-a5d2-c26605d67d19" xsi:nil="true"/>
    <SharedWithUsers xmlns="66cfced3-2252-43f8-a5d2-c26605d67d19">
      <UserInfo>
        <DisplayName>Charlie Bollaan</DisplayName>
        <AccountId>13129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hematic Survey Blank Document" ma:contentTypeID="0x01010069B7F28148DAC946992E412E0943283B101300856451013C348D43856C4B02EB2D3C5A" ma:contentTypeVersion="18" ma:contentTypeDescription="" ma:contentTypeScope="" ma:versionID="402794eb845cfc032093761cdd959341">
  <xsd:schema xmlns:xsd="http://www.w3.org/2001/XMLSchema" xmlns:xs="http://www.w3.org/2001/XMLSchema" xmlns:p="http://schemas.microsoft.com/office/2006/metadata/properties" xmlns:ns2="66cfced3-2252-43f8-a5d2-c26605d67d19" xmlns:ns3="f8b5865e-ba55-45bb-9b8f-4608274c0455" targetNamespace="http://schemas.microsoft.com/office/2006/metadata/properties" ma:root="true" ma:fieldsID="83c02d6c4c36e5e9ea20ae60c6dadc33" ns2:_="" ns3:_="">
    <xsd:import namespace="66cfced3-2252-43f8-a5d2-c26605d67d19"/>
    <xsd:import namespace="f8b5865e-ba55-45bb-9b8f-4608274c0455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COBAS_x0020_Event_x0020_ID" minOccurs="0"/>
                <xsd:element ref="ns2:COBAS_x0020_Event_x0020_Short_x0020_Title" minOccurs="0"/>
                <xsd:element ref="ns2:COBAS_x0020_Event_x0020_Title" minOccurs="0"/>
                <xsd:element ref="ns2:Lead_x0020_Inspector" minOccurs="0"/>
                <xsd:element ref="ns2:Calendar_x0020_Year" minOccurs="0"/>
                <xsd:element ref="ns2:Retention_x0020_Year" minOccurs="0"/>
                <xsd:element ref="ns2:Year_x0020_of_x0020_Survey" minOccurs="0"/>
                <xsd:element ref="ns2:TaxCatchAll" minOccurs="0"/>
                <xsd:element ref="ns2:Academic_x0020_Year" minOccurs="0"/>
                <xsd:element ref="ns2:Financial_x0020_Year" minOccurs="0"/>
                <xsd:element ref="ns2:b6bad8d7342d4cc5ae5d0cd685ebd519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fced3-2252-43f8-a5d2-c26605d67d19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2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COBAS_x0020_Event_x0020_ID" ma:index="4" nillable="true" ma:displayName="COBAS Event ID" ma:internalName="COBAS_x0020_Event_x0020_ID" ma:readOnly="false">
      <xsd:simpleType>
        <xsd:restriction base="dms:Text">
          <xsd:maxLength value="255"/>
        </xsd:restriction>
      </xsd:simpleType>
    </xsd:element>
    <xsd:element name="COBAS_x0020_Event_x0020_Short_x0020_Title" ma:index="5" nillable="true" ma:displayName="COBAS Event Short Title" ma:internalName="COBAS_x0020_Event_x0020_Short_x0020_Title" ma:readOnly="false">
      <xsd:simpleType>
        <xsd:restriction base="dms:Text">
          <xsd:maxLength value="255"/>
        </xsd:restriction>
      </xsd:simpleType>
    </xsd:element>
    <xsd:element name="COBAS_x0020_Event_x0020_Title" ma:index="6" nillable="true" ma:displayName="COBAS Event Title" ma:internalName="COBAS_x0020_Event_x0020_Title" ma:readOnly="false">
      <xsd:simpleType>
        <xsd:restriction base="dms:Text">
          <xsd:maxLength value="255"/>
        </xsd:restriction>
      </xsd:simpleType>
    </xsd:element>
    <xsd:element name="Lead_x0020_Inspector" ma:index="7" nillable="true" ma:displayName="Lead Inspector" ma:list="UserInfo" ma:SharePointGroup="0" ma:internalName="Lead_x0020_Inspec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lendar_x0020_Year" ma:index="8" nillable="true" ma:displayName="Calendar Year" ma:list="{650ec10e-8a88-4a3b-ab1f-f461b452ed10}" ma:internalName="Calendar_x0020_Year" ma:readOnly="false" ma:showField="Title" ma:web="66cfced3-2252-43f8-a5d2-c26605d67d19">
      <xsd:simpleType>
        <xsd:restriction base="dms:Lookup"/>
      </xsd:simpleType>
    </xsd:element>
    <xsd:element name="Retention_x0020_Year" ma:index="9" nillable="true" ma:displayName="Retention Year" ma:format="DateOnly" ma:internalName="Retention_x0020_Year" ma:readOnly="false">
      <xsd:simpleType>
        <xsd:restriction base="dms:DateTime"/>
      </xsd:simpleType>
    </xsd:element>
    <xsd:element name="Year_x0020_of_x0020_Survey" ma:index="10" nillable="true" ma:displayName="Year of Survey" ma:internalName="Year_x0020_of_x0020_Survey" ma:readOnly="false">
      <xsd:simpleType>
        <xsd:restriction base="dms:Text">
          <xsd:maxLength value="255"/>
        </xsd:restriction>
      </xsd:simpleType>
    </xsd:element>
    <xsd:element name="TaxCatchAll" ma:index="11" nillable="true" ma:displayName="Taxonomy Catch All Column" ma:list="{25291572-e542-49df-b71b-c0411b2532ef}" ma:internalName="TaxCatchAll" ma:readOnly="false" ma:showField="CatchAllData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2" nillable="true" ma:displayName="Academic Year" ma:list="{59a7f092-9277-44fc-806b-6d16ecd02118}" ma:internalName="Academic_x0020_Year" ma:readOnly="false" ma:showField="Title" ma:web="66cfced3-2252-43f8-a5d2-c26605d67d19">
      <xsd:simpleType>
        <xsd:restriction base="dms:Lookup"/>
      </xsd:simpleType>
    </xsd:element>
    <xsd:element name="Financial_x0020_Year" ma:index="13" nillable="true" ma:displayName="Financial Year" ma:list="{759f79c4-35ae-40ba-8949-752abbfd094f}" ma:internalName="Financial_x0020_Year" ma:readOnly="false" ma:showField="Title" ma:web="66cfced3-2252-43f8-a5d2-c26605d67d19">
      <xsd:simpleType>
        <xsd:restriction base="dms:Lookup"/>
      </xsd:simpleType>
    </xsd:element>
    <xsd:element name="b6bad8d7342d4cc5ae5d0cd685ebd519" ma:index="16" nillable="true" ma:taxonomy="true" ma:internalName="b6bad8d7342d4cc5ae5d0cd685ebd519" ma:taxonomyFieldName="Estyn_x0020_Language" ma:displayName="Estyn Language" ma:readOnly="false" ma:default="-1;#English|777de1d1-cd30-4966-a2e3-f61db4c431e8" ma:fieldId="{b6bad8d7-342d-4cc5-ae5d-0cd685ebd519}" ma:sspId="325a06cd-ca0f-425a-8fa6-645f2d2e4c2a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9" nillable="true" ma:displayName="Taxonomy Catch All Column1" ma:hidden="true" ma:list="{25291572-e542-49df-b71b-c0411b2532ef}" ma:internalName="TaxCatchAllLabel" ma:readOnly="true" ma:showField="CatchAllDataLabel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5865e-ba55-45bb-9b8f-4608274c0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8343C-40BC-43B4-9648-7F539E9B6201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7275D27-7E3B-46AF-A267-20BC112747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1799AE-D4BD-40F8-8FE2-515F0454C412}">
  <ds:schemaRefs>
    <ds:schemaRef ds:uri="http://purl.org/dc/elements/1.1/"/>
    <ds:schemaRef ds:uri="http://schemas.microsoft.com/office/2006/metadata/properties"/>
    <ds:schemaRef ds:uri="f8b5865e-ba55-45bb-9b8f-4608274c0455"/>
    <ds:schemaRef ds:uri="66cfced3-2252-43f8-a5d2-c26605d67d1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A9AA101-ED75-4F3D-99AD-829B8BD9F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fced3-2252-43f8-a5d2-c26605d67d19"/>
    <ds:schemaRef ds:uri="f8b5865e-ba55-45bb-9b8f-4608274c0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1529</Words>
  <Application>Microsoft Office PowerPoint</Application>
  <PresentationFormat>Widescreen</PresentationFormat>
  <Paragraphs>225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Jones</dc:creator>
  <cp:lastModifiedBy>Estyn</cp:lastModifiedBy>
  <cp:revision>6</cp:revision>
  <dcterms:created xsi:type="dcterms:W3CDTF">2022-10-12T15:40:32Z</dcterms:created>
  <dcterms:modified xsi:type="dcterms:W3CDTF">2023-08-10T13:33:05Z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0x01010069B7F28148DAC946992E412E0943283B101300856451013C348D43856C4B02EB2D3C5A</vt:lpwstr>
  </property>
  <property fmtid="{D5CDD505-2E9C-101B-9397-08002B2CF9AE}" pid="3" name="Process MM">
    <vt:lpwstr>133;#Designs|cf17ed0f-670e-42c1-b63a-4bc2165d6caf</vt:lpwstr>
  </property>
  <property fmtid="{D5CDD505-2E9C-101B-9397-08002B2CF9AE}" pid="4" name="System MM">
    <vt:lpwstr>120;#Internal|c4ddc896-8cba-4bbc-a4e6-07ae4f066b21</vt:lpwstr>
  </property>
  <property fmtid="{D5CDD505-2E9C-101B-9397-08002B2CF9AE}" pid="5" name="Estyn Language">
    <vt:lpwstr>81;#English|777de1d1-cd30-4966-a2e3-f61db4c431e8</vt:lpwstr>
  </property>
</Properties>
</file>