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Ackland" userId="afef8e09-963d-46d4-bca3-210eed463d6b" providerId="ADAL" clId="{0FDBBBA6-24E9-41A9-ACCF-33DB7B4EAB60}"/>
    <pc:docChg chg="modSld">
      <pc:chgData name="Bethan Ackland" userId="afef8e09-963d-46d4-bca3-210eed463d6b" providerId="ADAL" clId="{0FDBBBA6-24E9-41A9-ACCF-33DB7B4EAB60}" dt="2021-11-19T11:18:06.921" v="3" actId="20577"/>
      <pc:docMkLst>
        <pc:docMk/>
      </pc:docMkLst>
      <pc:sldChg chg="modSp mod">
        <pc:chgData name="Bethan Ackland" userId="afef8e09-963d-46d4-bca3-210eed463d6b" providerId="ADAL" clId="{0FDBBBA6-24E9-41A9-ACCF-33DB7B4EAB60}" dt="2021-11-19T11:18:06.921" v="3" actId="20577"/>
        <pc:sldMkLst>
          <pc:docMk/>
          <pc:sldMk cId="0" sldId="257"/>
        </pc:sldMkLst>
        <pc:spChg chg="mod">
          <ac:chgData name="Bethan Ackland" userId="afef8e09-963d-46d4-bca3-210eed463d6b" providerId="ADAL" clId="{0FDBBBA6-24E9-41A9-ACCF-33DB7B4EAB60}" dt="2021-11-19T11:18:06.921" v="3" actId="20577"/>
          <ac:spMkLst>
            <pc:docMk/>
            <pc:sldMk cId="0" sldId="257"/>
            <ac:spMk id="4099" creationId="{00000000-0000-0000-0000-000000000000}"/>
          </ac:spMkLst>
        </pc:spChg>
      </pc:sldChg>
    </pc:docChg>
  </pc:docChgLst>
  <pc:docChgLst>
    <pc:chgData name="Shuna Lovering" userId="2d9196a2-489a-4029-8032-84dc555abf56" providerId="ADAL" clId="{E8F91E07-ED1C-4545-B66C-9CC4B490B681}"/>
    <pc:docChg chg="modSld">
      <pc:chgData name="Shuna Lovering" userId="2d9196a2-489a-4029-8032-84dc555abf56" providerId="ADAL" clId="{E8F91E07-ED1C-4545-B66C-9CC4B490B681}" dt="2021-11-15T17:03:21.385" v="71" actId="20577"/>
      <pc:docMkLst>
        <pc:docMk/>
      </pc:docMkLst>
      <pc:sldChg chg="modSp mod">
        <pc:chgData name="Shuna Lovering" userId="2d9196a2-489a-4029-8032-84dc555abf56" providerId="ADAL" clId="{E8F91E07-ED1C-4545-B66C-9CC4B490B681}" dt="2021-11-15T17:02:10.832" v="39" actId="20577"/>
        <pc:sldMkLst>
          <pc:docMk/>
          <pc:sldMk cId="0" sldId="257"/>
        </pc:sldMkLst>
        <pc:spChg chg="mod">
          <ac:chgData name="Shuna Lovering" userId="2d9196a2-489a-4029-8032-84dc555abf56" providerId="ADAL" clId="{E8F91E07-ED1C-4545-B66C-9CC4B490B681}" dt="2021-11-15T17:01:48.958" v="30" actId="20577"/>
          <ac:spMkLst>
            <pc:docMk/>
            <pc:sldMk cId="0" sldId="257"/>
            <ac:spMk id="8" creationId="{00000000-0000-0000-0000-000000000000}"/>
          </ac:spMkLst>
        </pc:spChg>
        <pc:spChg chg="mod">
          <ac:chgData name="Shuna Lovering" userId="2d9196a2-489a-4029-8032-84dc555abf56" providerId="ADAL" clId="{E8F91E07-ED1C-4545-B66C-9CC4B490B681}" dt="2021-11-15T17:02:10.832" v="39" actId="20577"/>
          <ac:spMkLst>
            <pc:docMk/>
            <pc:sldMk cId="0" sldId="257"/>
            <ac:spMk id="9" creationId="{00000000-0000-0000-0000-000000000000}"/>
          </ac:spMkLst>
        </pc:spChg>
        <pc:spChg chg="mod">
          <ac:chgData name="Shuna Lovering" userId="2d9196a2-489a-4029-8032-84dc555abf56" providerId="ADAL" clId="{E8F91E07-ED1C-4545-B66C-9CC4B490B681}" dt="2021-11-15T17:01:01.341" v="19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 mod">
        <pc:chgData name="Shuna Lovering" userId="2d9196a2-489a-4029-8032-84dc555abf56" providerId="ADAL" clId="{E8F91E07-ED1C-4545-B66C-9CC4B490B681}" dt="2021-11-15T17:03:21.385" v="71" actId="20577"/>
        <pc:sldMkLst>
          <pc:docMk/>
          <pc:sldMk cId="0" sldId="259"/>
        </pc:sldMkLst>
        <pc:spChg chg="mod">
          <ac:chgData name="Shuna Lovering" userId="2d9196a2-489a-4029-8032-84dc555abf56" providerId="ADAL" clId="{E8F91E07-ED1C-4545-B66C-9CC4B490B681}" dt="2021-11-15T17:03:21.385" v="71" actId="20577"/>
          <ac:spMkLst>
            <pc:docMk/>
            <pc:sldMk cId="0" sldId="259"/>
            <ac:spMk id="5122" creationId="{00000000-0000-0000-0000-000000000000}"/>
          </ac:spMkLst>
        </pc:spChg>
        <pc:graphicFrameChg chg="modGraphic">
          <ac:chgData name="Shuna Lovering" userId="2d9196a2-489a-4029-8032-84dc555abf56" providerId="ADAL" clId="{E8F91E07-ED1C-4545-B66C-9CC4B490B681}" dt="2021-11-15T17:03:02.495" v="56" actId="20577"/>
          <ac:graphicFrameMkLst>
            <pc:docMk/>
            <pc:sldMk cId="0" sldId="259"/>
            <ac:graphicFrameMk id="16507" creationId="{00000000-0000-0000-0000-000000000000}"/>
          </ac:graphicFrameMkLst>
        </pc:graphicFrameChg>
      </pc:sldChg>
    </pc:docChg>
  </pc:docChgLst>
  <pc:docChgLst>
    <pc:chgData name="Shuna Lovering" userId="2d9196a2-489a-4029-8032-84dc555abf56" providerId="ADAL" clId="{1E33A955-D28C-4757-B7B6-8C2C33A52C82}"/>
    <pc:docChg chg="modSld">
      <pc:chgData name="Shuna Lovering" userId="2d9196a2-489a-4029-8032-84dc555abf56" providerId="ADAL" clId="{1E33A955-D28C-4757-B7B6-8C2C33A52C82}" dt="2021-11-19T11:56:54.796" v="27" actId="6549"/>
      <pc:docMkLst>
        <pc:docMk/>
      </pc:docMkLst>
      <pc:sldChg chg="modSp mod">
        <pc:chgData name="Shuna Lovering" userId="2d9196a2-489a-4029-8032-84dc555abf56" providerId="ADAL" clId="{1E33A955-D28C-4757-B7B6-8C2C33A52C82}" dt="2021-11-19T11:56:54.796" v="27" actId="6549"/>
        <pc:sldMkLst>
          <pc:docMk/>
          <pc:sldMk cId="0" sldId="257"/>
        </pc:sldMkLst>
        <pc:spChg chg="mod">
          <ac:chgData name="Shuna Lovering" userId="2d9196a2-489a-4029-8032-84dc555abf56" providerId="ADAL" clId="{1E33A955-D28C-4757-B7B6-8C2C33A52C82}" dt="2021-11-19T11:56:25.981" v="24" actId="13926"/>
          <ac:spMkLst>
            <pc:docMk/>
            <pc:sldMk cId="0" sldId="257"/>
            <ac:spMk id="8" creationId="{00000000-0000-0000-0000-000000000000}"/>
          </ac:spMkLst>
        </pc:spChg>
        <pc:spChg chg="mod">
          <ac:chgData name="Shuna Lovering" userId="2d9196a2-489a-4029-8032-84dc555abf56" providerId="ADAL" clId="{1E33A955-D28C-4757-B7B6-8C2C33A52C82}" dt="2021-11-19T11:56:54.796" v="27" actId="6549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Shuna Lovering" userId="2d9196a2-489a-4029-8032-84dc555abf56" providerId="ADAL" clId="{1E33A955-D28C-4757-B7B6-8C2C33A52C82}" dt="2021-11-19T11:55:12.249" v="18" actId="13926"/>
        <pc:sldMkLst>
          <pc:docMk/>
          <pc:sldMk cId="0" sldId="259"/>
        </pc:sldMkLst>
        <pc:graphicFrameChg chg="modGraphic">
          <ac:chgData name="Shuna Lovering" userId="2d9196a2-489a-4029-8032-84dc555abf56" providerId="ADAL" clId="{1E33A955-D28C-4757-B7B6-8C2C33A52C82}" dt="2021-11-19T11:55:12.249" v="18" actId="13926"/>
          <ac:graphicFrameMkLst>
            <pc:docMk/>
            <pc:sldMk cId="0" sldId="259"/>
            <ac:graphicFrameMk id="16507" creationId="{00000000-0000-0000-0000-000000000000}"/>
          </ac:graphicFrameMkLst>
        </pc:graphicFrameChg>
      </pc:sldChg>
    </pc:docChg>
  </pc:docChgLst>
  <pc:docChgLst>
    <pc:chgData name="Bethan Ackland" userId="afef8e09-963d-46d4-bca3-210eed463d6b" providerId="ADAL" clId="{D2F19DEF-796C-42E0-A2B3-BE361697173A}"/>
    <pc:docChg chg="modSld">
      <pc:chgData name="Bethan Ackland" userId="afef8e09-963d-46d4-bca3-210eed463d6b" providerId="ADAL" clId="{D2F19DEF-796C-42E0-A2B3-BE361697173A}" dt="2021-11-19T11:14:13.704" v="15" actId="13926"/>
      <pc:docMkLst>
        <pc:docMk/>
      </pc:docMkLst>
      <pc:sldChg chg="modSp mod">
        <pc:chgData name="Bethan Ackland" userId="afef8e09-963d-46d4-bca3-210eed463d6b" providerId="ADAL" clId="{D2F19DEF-796C-42E0-A2B3-BE361697173A}" dt="2021-11-19T11:14:13.704" v="15" actId="13926"/>
        <pc:sldMkLst>
          <pc:docMk/>
          <pc:sldMk cId="0" sldId="257"/>
        </pc:sldMkLst>
        <pc:spChg chg="mod">
          <ac:chgData name="Bethan Ackland" userId="afef8e09-963d-46d4-bca3-210eed463d6b" providerId="ADAL" clId="{D2F19DEF-796C-42E0-A2B3-BE361697173A}" dt="2021-11-19T11:14:13.704" v="15" actId="13926"/>
          <ac:spMkLst>
            <pc:docMk/>
            <pc:sldMk cId="0" sldId="257"/>
            <ac:spMk id="8" creationId="{00000000-0000-0000-0000-000000000000}"/>
          </ac:spMkLst>
        </pc:spChg>
      </pc:sldChg>
      <pc:sldChg chg="modSp mod">
        <pc:chgData name="Bethan Ackland" userId="afef8e09-963d-46d4-bca3-210eed463d6b" providerId="ADAL" clId="{D2F19DEF-796C-42E0-A2B3-BE361697173A}" dt="2021-11-19T11:14:04.912" v="14" actId="13926"/>
        <pc:sldMkLst>
          <pc:docMk/>
          <pc:sldMk cId="0" sldId="259"/>
        </pc:sldMkLst>
        <pc:graphicFrameChg chg="modGraphic">
          <ac:chgData name="Bethan Ackland" userId="afef8e09-963d-46d4-bca3-210eed463d6b" providerId="ADAL" clId="{D2F19DEF-796C-42E0-A2B3-BE361697173A}" dt="2021-11-19T11:14:04.912" v="14" actId="13926"/>
          <ac:graphicFrameMkLst>
            <pc:docMk/>
            <pc:sldMk cId="0" sldId="259"/>
            <ac:graphicFrameMk id="1650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25284-8B70-4CA0-95B4-FADF6F743529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31AA-2537-4C1B-91CD-FB928652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4AC2-F4CD-4BD5-8F54-47A8216D014B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F8E7-65CA-476C-A28F-19024520C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310B-3CE0-4DE2-96BF-991992D20E52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188B-F98E-4E05-80DC-15ED5FFE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2F71-5684-40F3-B8DA-84CC8FF0F868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0517-7F32-45EA-95FC-50F8E3DA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32D5-649A-49DA-9EE9-B2715F709D7A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B0DD-BACB-4D38-A88D-0A50D579B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CB94-E7DF-4D7D-8F82-8CD04B3867BE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DF0B-7173-49C9-9DF8-B66A41DC0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446E-0871-4CEB-815F-822FDAB37BEC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29B2-8BF9-4D85-B36E-228001FD9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1169-F19C-4534-9A44-1B9F4A97FF51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0EFA-7D0F-40B3-95A8-F7CC9EEB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7CC8-038F-48DB-9C4E-7856E509A210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F66D-4C45-433A-A5F9-E3EAEF1E3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3CDD-F942-420E-9C5A-ECC97806BD34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9ECE-DFA1-4805-B937-885D9DCDE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DE88-DBEF-4CB6-9BC3-498631D662BA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24B1-ABD9-42FD-B3D1-90E41600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026B686-78EF-43B8-9053-A94002C206F1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EE83CF6-8BA4-4F65-A8CE-AE21E23A0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mholiadau@estyn.llyw.cymru" TargetMode="External"/><Relationship Id="rId2" Type="http://schemas.openxmlformats.org/officeDocument/2006/relationships/hyperlink" Target="http://www.estyn.llyw.cym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574675"/>
          </a:xfrm>
        </p:spPr>
        <p:txBody>
          <a:bodyPr/>
          <a:lstStyle/>
          <a:p>
            <a:pPr eaLnBrk="1" hangingPunct="1"/>
            <a:r>
              <a:rPr lang="en-GB" sz="2400"/>
              <a:t>Ynglŷn ag Estyn</a:t>
            </a:r>
            <a:endParaRPr lang="en-US" sz="2400"/>
          </a:p>
        </p:txBody>
      </p:sp>
      <p:sp>
        <p:nvSpPr>
          <p:cNvPr id="2051" name="Subtitle 14"/>
          <p:cNvSpPr>
            <a:spLocks noGrp="1"/>
          </p:cNvSpPr>
          <p:nvPr>
            <p:ph type="subTitle" idx="1"/>
          </p:nvPr>
        </p:nvSpPr>
        <p:spPr>
          <a:xfrm>
            <a:off x="684213" y="836613"/>
            <a:ext cx="7991475" cy="56165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1700" dirty="0" err="1">
                <a:solidFill>
                  <a:schemeClr val="tx1"/>
                </a:solidFill>
              </a:rPr>
              <a:t>Estyn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yw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swyddfa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Prif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Arolygiaeth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Ei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Mawrhydi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dros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Addysg</a:t>
            </a:r>
            <a:r>
              <a:rPr lang="en-US" sz="1700" dirty="0">
                <a:solidFill>
                  <a:schemeClr val="tx1"/>
                </a:solidFill>
              </a:rPr>
              <a:t> a </a:t>
            </a:r>
            <a:r>
              <a:rPr lang="en-US" sz="1700" dirty="0" err="1">
                <a:solidFill>
                  <a:schemeClr val="tx1"/>
                </a:solidFill>
              </a:rPr>
              <a:t>Hyfforddiant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Nghymru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r>
              <a:rPr lang="en-US" sz="1700" dirty="0" err="1">
                <a:solidFill>
                  <a:schemeClr val="tx1"/>
                </a:solidFill>
              </a:rPr>
              <a:t>Mae’n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annibynnol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ond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cael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ei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ariannu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gan</a:t>
            </a:r>
            <a:r>
              <a:rPr lang="en-US" sz="1700" dirty="0">
                <a:solidFill>
                  <a:schemeClr val="tx1"/>
                </a:solidFill>
              </a:rPr>
              <a:t> Senedd Cymru o dan </a:t>
            </a:r>
            <a:r>
              <a:rPr lang="en-US" sz="1700" dirty="0" err="1">
                <a:solidFill>
                  <a:schemeClr val="tx1"/>
                </a:solidFill>
              </a:rPr>
              <a:t>Adran</a:t>
            </a:r>
            <a:r>
              <a:rPr lang="en-US" sz="1700" dirty="0">
                <a:solidFill>
                  <a:schemeClr val="tx1"/>
                </a:solidFill>
              </a:rPr>
              <a:t> 104 </a:t>
            </a:r>
            <a:r>
              <a:rPr lang="en-US" sz="1700" dirty="0" err="1">
                <a:solidFill>
                  <a:schemeClr val="tx1"/>
                </a:solidFill>
              </a:rPr>
              <a:t>Deddf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Llywodraeth</a:t>
            </a:r>
            <a:r>
              <a:rPr lang="en-US" sz="1700" dirty="0">
                <a:solidFill>
                  <a:schemeClr val="tx1"/>
                </a:solidFill>
              </a:rPr>
              <a:t> Cymru 1998. </a:t>
            </a:r>
            <a:r>
              <a:rPr lang="en-US" sz="1700" dirty="0" err="1">
                <a:solidFill>
                  <a:schemeClr val="tx1"/>
                </a:solidFill>
              </a:rPr>
              <a:t>Mae’r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Prif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Arolygydd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a’i</a:t>
            </a:r>
            <a:r>
              <a:rPr lang="en-US" sz="1700" dirty="0">
                <a:solidFill>
                  <a:schemeClr val="tx1"/>
                </a:solidFill>
              </a:rPr>
              <a:t> staff </a:t>
            </a:r>
            <a:r>
              <a:rPr lang="en-US" sz="1700" dirty="0" err="1">
                <a:solidFill>
                  <a:schemeClr val="tx1"/>
                </a:solidFill>
              </a:rPr>
              <a:t>yn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weision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sifil</a:t>
            </a:r>
            <a:r>
              <a:rPr lang="en-US" sz="1700" dirty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</a:pPr>
            <a:endParaRPr lang="en-GB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cy-GB" sz="1700" b="1" dirty="0">
                <a:solidFill>
                  <a:schemeClr val="tx1"/>
                </a:solidFill>
              </a:rPr>
              <a:t>Ein diben yw arolygu ansawdd a safonau mewn addysg a hyfforddiant yng Nghymru.  Rydym ni’n gyfrifol am arolygu: </a:t>
            </a:r>
            <a:endParaRPr lang="en-GB" sz="17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a </a:t>
            </a:r>
            <a:r>
              <a:rPr lang="en-US" sz="1700" dirty="0" err="1">
                <a:solidFill>
                  <a:schemeClr val="tx1"/>
                </a:solidFill>
              </a:rPr>
              <a:t>lleoliadau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meithrin</a:t>
            </a:r>
            <a:r>
              <a:rPr lang="en-US" sz="1700" dirty="0">
                <a:solidFill>
                  <a:schemeClr val="tx1"/>
                </a:solidFill>
              </a:rPr>
              <a:t> a </a:t>
            </a:r>
            <a:r>
              <a:rPr lang="en-US" sz="1700" dirty="0" err="1">
                <a:solidFill>
                  <a:schemeClr val="tx1"/>
                </a:solidFill>
              </a:rPr>
              <a:t>gynhelir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gan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neu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sy’n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cael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arian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awdurdodau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lleol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cynradd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uwchradd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arbennig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unedau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cyfeirio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disgyblion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annibynnol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ysgolion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pob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oed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addysg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bellach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colegau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arbenigol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annibynnol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dysgu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oedolion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yn</a:t>
            </a:r>
            <a:r>
              <a:rPr lang="en-US" sz="1700" dirty="0">
                <a:solidFill>
                  <a:schemeClr val="tx1"/>
                </a:solidFill>
              </a:rPr>
              <a:t> y </a:t>
            </a:r>
            <a:r>
              <a:rPr lang="en-US" sz="1700" dirty="0" err="1">
                <a:solidFill>
                  <a:schemeClr val="tx1"/>
                </a:solidFill>
              </a:rPr>
              <a:t>gymuned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gwasanaethau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addysg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awdurdodau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lleol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addysg</a:t>
            </a:r>
            <a:r>
              <a:rPr lang="en-US" sz="1700" dirty="0">
                <a:solidFill>
                  <a:schemeClr val="tx1"/>
                </a:solidFill>
              </a:rPr>
              <a:t> a </a:t>
            </a:r>
            <a:r>
              <a:rPr lang="en-US" sz="1700" dirty="0" err="1">
                <a:solidFill>
                  <a:schemeClr val="tx1"/>
                </a:solidFill>
              </a:rPr>
              <a:t>hyfforddiant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athrawon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Cymraeg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oedolion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dysgu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yn</a:t>
            </a:r>
            <a:r>
              <a:rPr lang="en-US" sz="1700" dirty="0">
                <a:solidFill>
                  <a:schemeClr val="tx1"/>
                </a:solidFill>
              </a:rPr>
              <a:t> y </a:t>
            </a:r>
            <a:r>
              <a:rPr lang="en-US" sz="1700" dirty="0" err="1">
                <a:solidFill>
                  <a:schemeClr val="tx1"/>
                </a:solidFill>
              </a:rPr>
              <a:t>gwaith</a:t>
            </a:r>
            <a:endParaRPr lang="en-US" sz="17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    </a:t>
            </a:r>
            <a:r>
              <a:rPr lang="en-US" sz="1700" dirty="0" err="1">
                <a:solidFill>
                  <a:schemeClr val="tx1"/>
                </a:solidFill>
              </a:rPr>
              <a:t>dysgu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yn</a:t>
            </a:r>
            <a:r>
              <a:rPr lang="en-US" sz="1700" dirty="0">
                <a:solidFill>
                  <a:schemeClr val="tx1"/>
                </a:solidFill>
              </a:rPr>
              <a:t> y sector </a:t>
            </a:r>
            <a:r>
              <a:rPr lang="en-US" sz="1700" dirty="0" err="1">
                <a:solidFill>
                  <a:schemeClr val="tx1"/>
                </a:solidFill>
              </a:rPr>
              <a:t>cyfiawnder</a:t>
            </a:r>
            <a:r>
              <a:rPr lang="en-US" sz="1700" dirty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</a:pPr>
            <a:endParaRPr lang="en-US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569" y="548481"/>
            <a:ext cx="8424862" cy="576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</a:rPr>
              <a:t>Ynglŷn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ag</a:t>
            </a:r>
            <a:r>
              <a:rPr lang="en-US" sz="2400" dirty="0">
                <a:solidFill>
                  <a:schemeClr val="tx1"/>
                </a:solidFill>
              </a:rPr>
              <a:t> Estyn (</a:t>
            </a:r>
            <a:r>
              <a:rPr lang="en-US" sz="2400" dirty="0" err="1">
                <a:solidFill>
                  <a:schemeClr val="tx1"/>
                </a:solidFill>
              </a:rPr>
              <a:t>parhad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defRPr/>
            </a:pPr>
            <a:r>
              <a:rPr lang="cy-GB" b="1" dirty="0">
                <a:solidFill>
                  <a:schemeClr val="tx1"/>
                </a:solidFill>
              </a:rPr>
              <a:t>Rydym hefyd:  </a:t>
            </a:r>
            <a:r>
              <a:rPr lang="cy-GB" dirty="0">
                <a:solidFill>
                  <a:schemeClr val="tx1"/>
                </a:solidFill>
              </a:rPr>
              <a:t>yn adrodd i Senedd Cymru ac yn rhoi cyngor ar ansawdd a safonau mewn addysg a hyfforddiant yng Nghymru i Lywodraeth Cymru ac eraill. 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b="1" dirty="0" err="1">
                <a:solidFill>
                  <a:schemeClr val="tx1"/>
                </a:solidFill>
              </a:rPr>
              <a:t>Ble’r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ydym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ni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y-GB" dirty="0">
                <a:solidFill>
                  <a:schemeClr val="tx1"/>
                </a:solidFill>
              </a:rPr>
              <a:t>Ein swyddfa yw </a:t>
            </a:r>
            <a:r>
              <a:rPr lang="en-GB" dirty="0" err="1">
                <a:solidFill>
                  <a:schemeClr val="tx1"/>
                </a:solidFill>
              </a:rPr>
              <a:t>Llys</a:t>
            </a:r>
            <a:r>
              <a:rPr lang="en-GB" dirty="0">
                <a:solidFill>
                  <a:schemeClr val="tx1"/>
                </a:solidFill>
              </a:rPr>
              <a:t> Angor, </a:t>
            </a:r>
            <a:r>
              <a:rPr lang="en-GB" dirty="0" err="1">
                <a:solidFill>
                  <a:schemeClr val="tx1"/>
                </a:solidFill>
              </a:rPr>
              <a:t>Heol</a:t>
            </a:r>
            <a:r>
              <a:rPr lang="en-GB" dirty="0">
                <a:solidFill>
                  <a:schemeClr val="tx1"/>
                </a:solidFill>
              </a:rPr>
              <a:t> Keen, Y </a:t>
            </a:r>
            <a:r>
              <a:rPr lang="en-GB" dirty="0" err="1">
                <a:solidFill>
                  <a:schemeClr val="tx1"/>
                </a:solidFill>
              </a:rPr>
              <a:t>Sblot</a:t>
            </a:r>
            <a:r>
              <a:rPr lang="en-GB" dirty="0">
                <a:solidFill>
                  <a:schemeClr val="tx1"/>
                </a:solidFill>
              </a:rPr>
              <a:t>, CAERDYDD, CF24 5JW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b="1" dirty="0" err="1">
                <a:solidFill>
                  <a:schemeClr val="tx1"/>
                </a:solidFill>
              </a:rPr>
              <a:t>Manylion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cyswllt</a:t>
            </a:r>
            <a:endParaRPr lang="en-GB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err="1">
                <a:solidFill>
                  <a:schemeClr val="tx1"/>
                </a:solidFill>
              </a:rPr>
              <a:t>Gwefan</a:t>
            </a:r>
            <a:r>
              <a:rPr lang="en-GB" dirty="0">
                <a:solidFill>
                  <a:schemeClr val="tx1"/>
                </a:solidFill>
              </a:rPr>
              <a:t>: </a:t>
            </a:r>
            <a:r>
              <a:rPr lang="en-GB" dirty="0">
                <a:solidFill>
                  <a:schemeClr val="tx1"/>
                </a:solidFill>
                <a:hlinkClick r:id="rId2"/>
              </a:rPr>
              <a:t>www.Estyn.llyw.cymru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E-</a:t>
            </a:r>
            <a:r>
              <a:rPr lang="en-GB" dirty="0" err="1">
                <a:solidFill>
                  <a:schemeClr val="tx1"/>
                </a:solidFill>
              </a:rPr>
              <a:t>bost</a:t>
            </a:r>
            <a:r>
              <a:rPr lang="en-GB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  <a:hlinkClick r:id="rId3"/>
              </a:rPr>
              <a:t>ymholiadau@estyn.llyw.cymru</a:t>
            </a: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err="1">
                <a:solidFill>
                  <a:schemeClr val="tx1"/>
                </a:solidFill>
              </a:rPr>
              <a:t>Ffôn</a:t>
            </a:r>
            <a:r>
              <a:rPr lang="en-GB" dirty="0">
                <a:solidFill>
                  <a:schemeClr val="tx1"/>
                </a:solidFill>
              </a:rPr>
              <a:t>: 029 2044 6446</a:t>
            </a: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685800" y="333375"/>
            <a:ext cx="7772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 dirty="0">
                <a:latin typeface="+mj-lt"/>
                <a:ea typeface="+mj-ea"/>
                <a:cs typeface="+mj-cs"/>
              </a:rPr>
              <a:t>Ein </a:t>
            </a:r>
            <a:r>
              <a:rPr lang="en-GB" sz="2400" dirty="0" err="1">
                <a:latin typeface="Calibri" pitchFamily="34" charset="0"/>
              </a:rPr>
              <a:t>Strwythur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Rheoli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755650" y="1052513"/>
            <a:ext cx="7696200" cy="1368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700" dirty="0" err="1">
                <a:latin typeface="Calibri" pitchFamily="34" charset="0"/>
              </a:rPr>
              <a:t>Prif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Arolygydd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Ei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Mawrhydi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dros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Addysg</a:t>
            </a:r>
            <a:r>
              <a:rPr lang="en-GB" sz="1700" dirty="0">
                <a:latin typeface="Calibri" pitchFamily="34" charset="0"/>
              </a:rPr>
              <a:t> a </a:t>
            </a:r>
            <a:r>
              <a:rPr lang="en-GB" sz="1700" dirty="0" err="1">
                <a:latin typeface="Calibri" pitchFamily="34" charset="0"/>
              </a:rPr>
              <a:t>Hyfforddiant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yng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Nghymru</a:t>
            </a:r>
            <a:endParaRPr lang="en-GB" sz="170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700" dirty="0" err="1">
                <a:latin typeface="Calibri" pitchFamily="34" charset="0"/>
              </a:rPr>
              <a:t>Enw</a:t>
            </a:r>
            <a:r>
              <a:rPr lang="en-GB" sz="1700" dirty="0">
                <a:latin typeface="Calibri" pitchFamily="34" charset="0"/>
              </a:rPr>
              <a:t>:  Meilyr Rowlands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700" dirty="0" err="1">
                <a:latin typeface="Calibri" pitchFamily="34" charset="0"/>
              </a:rPr>
              <a:t>Gradd</a:t>
            </a:r>
            <a:r>
              <a:rPr lang="en-GB" sz="1700" dirty="0">
                <a:latin typeface="Calibri" pitchFamily="34" charset="0"/>
              </a:rPr>
              <a:t>:  </a:t>
            </a:r>
            <a:r>
              <a:rPr lang="en-GB" sz="1700" dirty="0" err="1">
                <a:latin typeface="Calibri" pitchFamily="34" charset="0"/>
              </a:rPr>
              <a:t>Uwch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Wasanaeth</a:t>
            </a:r>
            <a:r>
              <a:rPr lang="en-GB" sz="1700" dirty="0">
                <a:latin typeface="Calibri" pitchFamily="34" charset="0"/>
              </a:rPr>
              <a:t> </a:t>
            </a:r>
            <a:r>
              <a:rPr lang="en-GB" sz="1700" dirty="0" err="1">
                <a:latin typeface="Calibri" pitchFamily="34" charset="0"/>
              </a:rPr>
              <a:t>Sifil</a:t>
            </a:r>
            <a:r>
              <a:rPr lang="en-GB" sz="1700" dirty="0">
                <a:latin typeface="Calibri" pitchFamily="34" charset="0"/>
              </a:rPr>
              <a:t>, Band </a:t>
            </a:r>
            <a:r>
              <a:rPr lang="en-GB" sz="1700" dirty="0" err="1">
                <a:latin typeface="Calibri" pitchFamily="34" charset="0"/>
              </a:rPr>
              <a:t>Cyflog</a:t>
            </a:r>
            <a:r>
              <a:rPr lang="en-GB" sz="1700" dirty="0">
                <a:latin typeface="Calibri" pitchFamily="34" charset="0"/>
              </a:rPr>
              <a:t> 2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700" dirty="0" err="1">
                <a:latin typeface="Calibri" pitchFamily="34" charset="0"/>
              </a:rPr>
              <a:t>Cyflog</a:t>
            </a:r>
            <a:r>
              <a:rPr lang="en-GB" sz="1700" dirty="0">
                <a:latin typeface="Calibri" pitchFamily="34" charset="0"/>
              </a:rPr>
              <a:t>: </a:t>
            </a:r>
            <a:r>
              <a:rPr lang="en-GB" sz="1700" dirty="0" err="1">
                <a:latin typeface="Calibri" pitchFamily="34" charset="0"/>
              </a:rPr>
              <a:t>rhwng</a:t>
            </a:r>
            <a:r>
              <a:rPr lang="en-GB" sz="1700" dirty="0">
                <a:latin typeface="Calibri" pitchFamily="34" charset="0"/>
              </a:rPr>
              <a:t> £110,000 - </a:t>
            </a:r>
            <a:r>
              <a:rPr lang="en-GB" sz="1700">
                <a:latin typeface="Calibri" pitchFamily="34" charset="0"/>
              </a:rPr>
              <a:t>£120,000 </a:t>
            </a:r>
            <a:r>
              <a:rPr lang="en-GB" sz="1700" dirty="0" err="1">
                <a:latin typeface="Calibri" pitchFamily="34" charset="0"/>
              </a:rPr>
              <a:t>ar</a:t>
            </a:r>
            <a:r>
              <a:rPr lang="en-GB" sz="1700" dirty="0">
                <a:latin typeface="Calibri" pitchFamily="34" charset="0"/>
              </a:rPr>
              <a:t> 30 </a:t>
            </a:r>
            <a:r>
              <a:rPr lang="en-GB" sz="1700" dirty="0" err="1">
                <a:latin typeface="Calibri" pitchFamily="34" charset="0"/>
              </a:rPr>
              <a:t>Mehefin</a:t>
            </a:r>
            <a:r>
              <a:rPr lang="en-GB" sz="1700" dirty="0">
                <a:latin typeface="Calibri" pitchFamily="34" charset="0"/>
              </a:rPr>
              <a:t> 2021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700" dirty="0" err="1">
                <a:latin typeface="Calibri" pitchFamily="34" charset="0"/>
              </a:rPr>
              <a:t>Swydd</a:t>
            </a:r>
            <a:r>
              <a:rPr lang="en-GB" sz="1700" dirty="0">
                <a:latin typeface="Calibri" pitchFamily="34" charset="0"/>
              </a:rPr>
              <a:t>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19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088" y="2708275"/>
            <a:ext cx="3240087" cy="7921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Cyfarwyddwr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Strategol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Swydd</a:t>
            </a:r>
            <a:r>
              <a:rPr lang="en-GB" sz="1600" dirty="0">
                <a:solidFill>
                  <a:schemeClr val="tx1"/>
                </a:solidFill>
              </a:rPr>
              <a:t> 2</a:t>
            </a: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Uwch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Wasanaeth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Sifil</a:t>
            </a:r>
            <a:r>
              <a:rPr lang="en-GB" sz="1600" dirty="0">
                <a:solidFill>
                  <a:schemeClr val="tx1"/>
                </a:solidFill>
              </a:rPr>
              <a:t>, Band </a:t>
            </a:r>
            <a:r>
              <a:rPr lang="en-GB" sz="1600" dirty="0" err="1">
                <a:solidFill>
                  <a:schemeClr val="tx1"/>
                </a:solidFill>
              </a:rPr>
              <a:t>Cyflog</a:t>
            </a:r>
            <a:r>
              <a:rPr lang="en-GB" sz="1600" dirty="0">
                <a:solidFill>
                  <a:schemeClr val="tx1"/>
                </a:solidFill>
              </a:rPr>
              <a:t>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3800" y="2708275"/>
            <a:ext cx="3455988" cy="792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Cyfarwyddwr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Strategol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Swydd</a:t>
            </a:r>
            <a:r>
              <a:rPr lang="en-GB" sz="1600" dirty="0">
                <a:solidFill>
                  <a:schemeClr val="tx1"/>
                </a:solidFill>
              </a:rPr>
              <a:t> 3</a:t>
            </a: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Uwch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Wasanaeth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Sifil</a:t>
            </a:r>
            <a:r>
              <a:rPr lang="en-GB" sz="1600" dirty="0">
                <a:solidFill>
                  <a:schemeClr val="tx1"/>
                </a:solidFill>
              </a:rPr>
              <a:t>, Band </a:t>
            </a:r>
            <a:r>
              <a:rPr lang="en-GB" sz="1600" dirty="0" err="1">
                <a:solidFill>
                  <a:schemeClr val="tx1"/>
                </a:solidFill>
              </a:rPr>
              <a:t>Cyflog</a:t>
            </a:r>
            <a:r>
              <a:rPr lang="en-GB" sz="1600" dirty="0">
                <a:solidFill>
                  <a:schemeClr val="tx1"/>
                </a:solidFill>
              </a:rPr>
              <a:t>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6726" y="3681584"/>
            <a:ext cx="3671639" cy="2232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Swyddogaethau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Gwasanaethau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Corfforaethol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1 x </a:t>
            </a:r>
            <a:r>
              <a:rPr lang="en-GB" sz="1600" dirty="0" err="1">
                <a:solidFill>
                  <a:schemeClr val="tx1"/>
                </a:solidFill>
              </a:rPr>
              <a:t>Gwasanaethau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Corfforaethol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Cyfarwyddwr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1.65 x Pennaeth </a:t>
            </a:r>
            <a:r>
              <a:rPr lang="en-GB" sz="1600" dirty="0" err="1">
                <a:solidFill>
                  <a:schemeClr val="tx1"/>
                </a:solidFill>
              </a:rPr>
              <a:t>Cangen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3 x </a:t>
            </a:r>
            <a:r>
              <a:rPr lang="en-GB" sz="1600" dirty="0" err="1">
                <a:solidFill>
                  <a:schemeClr val="tx1"/>
                </a:solidFill>
              </a:rPr>
              <a:t>Rheolwr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Gwasanaethau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Busnes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5.96 x </a:t>
            </a:r>
            <a:r>
              <a:rPr lang="en-GB" sz="1600" dirty="0" err="1">
                <a:solidFill>
                  <a:schemeClr val="tx1"/>
                </a:solidFill>
              </a:rPr>
              <a:t>Swyddog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Arweiniol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21.26 x </a:t>
            </a:r>
            <a:r>
              <a:rPr lang="en-GB" sz="1600" dirty="0" err="1">
                <a:solidFill>
                  <a:schemeClr val="tx1"/>
                </a:solidFill>
              </a:rPr>
              <a:t>Arweinydd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Tîm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8.87 x </a:t>
            </a:r>
            <a:r>
              <a:rPr lang="en-GB" sz="1600" dirty="0" err="1">
                <a:solidFill>
                  <a:schemeClr val="tx1"/>
                </a:solidFill>
              </a:rPr>
              <a:t>Swyddog</a:t>
            </a:r>
            <a:r>
              <a:rPr lang="en-GB" sz="1600" dirty="0">
                <a:solidFill>
                  <a:schemeClr val="tx1"/>
                </a:solidFill>
              </a:rPr>
              <a:t> Gweinyddol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3800" y="3644901"/>
            <a:ext cx="3455988" cy="22687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        Staff </a:t>
            </a:r>
            <a:r>
              <a:rPr lang="en-GB" sz="1600" dirty="0" err="1">
                <a:solidFill>
                  <a:schemeClr val="tx1"/>
                </a:solidFill>
              </a:rPr>
              <a:t>Arolygu</a:t>
            </a:r>
            <a:r>
              <a:rPr lang="cy-GB" sz="1600" dirty="0"/>
              <a:t>or</a:t>
            </a:r>
          </a:p>
          <a:p>
            <a:pPr algn="ctr">
              <a:defRPr/>
            </a:pPr>
            <a:r>
              <a:rPr lang="en-GB" sz="1600">
                <a:solidFill>
                  <a:schemeClr val="tx1"/>
                </a:solidFill>
              </a:rPr>
              <a:t>6 </a:t>
            </a:r>
            <a:r>
              <a:rPr lang="en-GB" sz="1600" dirty="0">
                <a:solidFill>
                  <a:schemeClr val="tx1"/>
                </a:solidFill>
              </a:rPr>
              <a:t>x </a:t>
            </a:r>
            <a:r>
              <a:rPr lang="en-GB" sz="1600" dirty="0" err="1">
                <a:solidFill>
                  <a:schemeClr val="tx1"/>
                </a:solidFill>
              </a:rPr>
              <a:t>Cyfarwyddwr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Cynorthwyol</a:t>
            </a:r>
            <a:r>
              <a:rPr lang="en-GB" sz="1600" dirty="0">
                <a:solidFill>
                  <a:schemeClr val="tx1"/>
                </a:solidFill>
              </a:rPr>
              <a:t> (</a:t>
            </a:r>
            <a:r>
              <a:rPr lang="en-GB" sz="1600" dirty="0" err="1">
                <a:solidFill>
                  <a:schemeClr val="tx1"/>
                </a:solidFill>
              </a:rPr>
              <a:t>Arolygu</a:t>
            </a:r>
            <a:r>
              <a:rPr lang="en-GB" sz="1600" dirty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53.36 </a:t>
            </a:r>
            <a:r>
              <a:rPr lang="en-GB" sz="1600" dirty="0" err="1">
                <a:solidFill>
                  <a:schemeClr val="tx1"/>
                </a:solidFill>
              </a:rPr>
              <a:t>Arolygwyr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Mawrhydi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dros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Addysg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Hyfforddiant</a:t>
            </a:r>
            <a:endParaRPr lang="en-GB" sz="16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2302546" y="3500438"/>
            <a:ext cx="18045" cy="181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4284663" y="3105150"/>
            <a:ext cx="7191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35"/>
          <p:cNvCxnSpPr>
            <a:stCxn id="9" idx="1"/>
            <a:endCxn id="6" idx="3"/>
          </p:cNvCxnSpPr>
          <p:nvPr/>
        </p:nvCxnSpPr>
        <p:spPr>
          <a:xfrm rot="10800000">
            <a:off x="4067176" y="3104358"/>
            <a:ext cx="936625" cy="16748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</p:cNvCxnSpPr>
          <p:nvPr/>
        </p:nvCxnSpPr>
        <p:spPr>
          <a:xfrm rot="5400000" flipH="1" flipV="1">
            <a:off x="2322513" y="2546350"/>
            <a:ext cx="28733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rot="5400000" flipH="1" flipV="1">
            <a:off x="6588919" y="2564607"/>
            <a:ext cx="2873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z="1800" b="1" dirty="0" err="1"/>
              <a:t>Graddfeydd</a:t>
            </a:r>
            <a:r>
              <a:rPr lang="en-GB" sz="1800" b="1" dirty="0"/>
              <a:t> </a:t>
            </a:r>
            <a:r>
              <a:rPr lang="en-GB" sz="1800" b="1" dirty="0" err="1"/>
              <a:t>cyflog</a:t>
            </a:r>
            <a:r>
              <a:rPr lang="en-GB" sz="1800" b="1" dirty="0"/>
              <a:t> </a:t>
            </a:r>
            <a:r>
              <a:rPr lang="en-GB" sz="1800" b="1" dirty="0" err="1"/>
              <a:t>yn</a:t>
            </a:r>
            <a:r>
              <a:rPr lang="en-GB" sz="1800" b="1" dirty="0"/>
              <a:t> Estyn </a:t>
            </a:r>
            <a:r>
              <a:rPr lang="en-GB" sz="1800" b="1" dirty="0" err="1"/>
              <a:t>ar</a:t>
            </a:r>
            <a:r>
              <a:rPr lang="en-GB" sz="1800" b="1" dirty="0"/>
              <a:t> 30 </a:t>
            </a:r>
            <a:r>
              <a:rPr lang="en-GB" sz="1800" b="1" dirty="0" err="1"/>
              <a:t>Mehefin</a:t>
            </a:r>
            <a:r>
              <a:rPr lang="en-GB" sz="1800" b="1" dirty="0"/>
              <a:t> 2021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6613"/>
          <a:ext cx="8229600" cy="46101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50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81532"/>
              </p:ext>
            </p:extLst>
          </p:nvPr>
        </p:nvGraphicFramePr>
        <p:xfrm>
          <a:off x="539750" y="836613"/>
          <a:ext cx="7848674" cy="5361624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Disgrifiad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Gradd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Estyn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Gradd Gwasanaeth Sifil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Isafswm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gradd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(£)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Uchafswm gradd (£)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Parhaol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Gweinyddol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Gweinyddol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20,500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23,830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8.87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Arweinydd Tîm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 Gweithredol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25,030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28,850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21.26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 Arweiniol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 Gweithredol Uwch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30,600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37,410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Rheolwr Gwasanaethau Busnes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Uwch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Swyddog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Gweithredol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39,310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47,000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Pennaeth Cangen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Gradd 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50,870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60,830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1.65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Arolygwyr Ei Mawrhydi dros Addysg a Hyfforddiant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Gradd 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63,880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74,730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53.36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Cyfarwyddwr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Cynorthwyol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Gwasanaethau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Corfforaethol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a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Arolygu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Gradd 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63,880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74,730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Uwch Wasanaeth Sifil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Gradd 5 ac uwch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68,000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alibri" panose="020F0502020204030204" pitchFamily="34" charset="0"/>
                        </a:rPr>
                        <a:t>162,500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217" name="TextBox 8"/>
          <p:cNvSpPr txBox="1">
            <a:spLocks noChangeArrowheads="1"/>
          </p:cNvSpPr>
          <p:nvPr/>
        </p:nvSpPr>
        <p:spPr bwMode="auto">
          <a:xfrm>
            <a:off x="855688" y="63087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SIP = </a:t>
            </a:r>
            <a:r>
              <a:rPr lang="en-GB" dirty="0" err="1">
                <a:latin typeface="Calibri" pitchFamily="34" charset="0"/>
              </a:rPr>
              <a:t>Nifer</a:t>
            </a:r>
            <a:r>
              <a:rPr lang="en-GB" dirty="0">
                <a:latin typeface="Calibri" pitchFamily="34" charset="0"/>
              </a:rPr>
              <a:t> y staff                                        </a:t>
            </a:r>
            <a:r>
              <a:rPr lang="en-GB" dirty="0" err="1">
                <a:latin typeface="Calibri" pitchFamily="34" charset="0"/>
              </a:rPr>
              <a:t>CALl</a:t>
            </a:r>
            <a:r>
              <a:rPr lang="en-GB" dirty="0">
                <a:latin typeface="Calibri" pitchFamily="34" charset="0"/>
              </a:rPr>
              <a:t> = </a:t>
            </a:r>
            <a:r>
              <a:rPr lang="en-GB" dirty="0" err="1">
                <a:latin typeface="Calibri" pitchFamily="34" charset="0"/>
              </a:rPr>
              <a:t>Cyfwerth</a:t>
            </a:r>
            <a:r>
              <a:rPr lang="en-GB" dirty="0">
                <a:latin typeface="Calibri" pitchFamily="34" charset="0"/>
              </a:rPr>
              <a:t> ag </a:t>
            </a:r>
            <a:r>
              <a:rPr lang="en-GB" dirty="0" err="1">
                <a:latin typeface="Calibri" pitchFamily="34" charset="0"/>
              </a:rPr>
              <a:t>amser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llawn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itle_x0020__x0028_Welsh_x0029_ xmlns="66cfced3-2252-43f8-a5d2-c26605d67d19" xsi:nil="true"/>
    <b6bad8d7342d4cc5ae5d0cd685ebd519 xmlns="66cfced3-2252-43f8-a5d2-c26605d67d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Calendar_x0020_Year xmlns="66cfced3-2252-43f8-a5d2-c26605d67d19">12</Calendar_x0020_Year>
    <Retention_x0020_Year xmlns="66cfced3-2252-43f8-a5d2-c26605d67d19" xsi:nil="true"/>
    <Document_x0020_Type xmlns="0e4b847c-d123-462b-abf1-65267a573c36" xsi:nil="true"/>
    <TaxCatchAll xmlns="66cfced3-2252-43f8-a5d2-c26605d67d19">
      <Value>81</Value>
      <Value>913</Value>
      <Value>814</Value>
    </TaxCatchAll>
    <Academic_x0020_Year xmlns="66cfced3-2252-43f8-a5d2-c26605d67d19" xsi:nil="true"/>
    <Current_x002f_Leaver xmlns="1a5095b1-46fd-4db7-ba28-fadc883f9fdb" xsi:nil="true"/>
    <Financial_x0020_Year xmlns="66cfced3-2252-43f8-a5d2-c26605d67d19" xsi:nil="true"/>
    <cc0b10f3113e4130b5015fa148c98bd3 xmlns="1a5095b1-46fd-4db7-ba28-fadc883f9fd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Management Information</TermName>
          <TermId xmlns="http://schemas.microsoft.com/office/infopath/2007/PartnerControls">9bf51818-d831-4124-a742-0a20da9e65b2</TermId>
        </TermInfo>
      </Terms>
    </cc0b10f3113e4130b5015fa148c98bd3>
    <Financial_x0020_Year_x003a_Year xmlns="66cfced3-2252-43f8-a5d2-c26605d67d19" xsi:nil="true"/>
    <o0d49958dddd469a8a4cecdbca3e8784 xmlns="1a5095b1-46fd-4db7-ba28-fadc883f9fd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Transparency agenda</TermName>
          <TermId xmlns="http://schemas.microsoft.com/office/infopath/2007/PartnerControls">abf3bdb5-edc6-4faf-8bf3-85f1c1de6361</TermId>
        </TermInfo>
      </Terms>
    </o0d49958dddd469a8a4cecdbca3e8784>
    <Document_x0020_status xmlns="1a5095b1-46fd-4db7-ba28-fadc883f9fdb">Current</Document_x0020_statu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Human Rescources Standard Document" ma:contentTypeID="0x01010069B7F28148DAC946992E412E0943283B5600E49A34F3AD81344FA7AADA4341B1E407" ma:contentTypeVersion="35" ma:contentTypeDescription="A standard document for HR" ma:contentTypeScope="" ma:versionID="97d62fbdc44d8c639b63d91d75a04c55">
  <xsd:schema xmlns:xsd="http://www.w3.org/2001/XMLSchema" xmlns:xs="http://www.w3.org/2001/XMLSchema" xmlns:p="http://schemas.microsoft.com/office/2006/metadata/properties" xmlns:ns1="http://schemas.microsoft.com/sharepoint/v3" xmlns:ns2="66cfced3-2252-43f8-a5d2-c26605d67d19" xmlns:ns3="1a5095b1-46fd-4db7-ba28-fadc883f9fdb" xmlns:ns4="0e4b847c-d123-462b-abf1-65267a573c36" targetNamespace="http://schemas.microsoft.com/office/2006/metadata/properties" ma:root="true" ma:fieldsID="c4791025d6e9b8bc5f4a9a3276c309b7" ns1:_="" ns2:_="" ns3:_="" ns4:_="">
    <xsd:import namespace="http://schemas.microsoft.com/sharepoint/v3"/>
    <xsd:import namespace="66cfced3-2252-43f8-a5d2-c26605d67d19"/>
    <xsd:import namespace="1a5095b1-46fd-4db7-ba28-fadc883f9fdb"/>
    <xsd:import namespace="0e4b847c-d123-462b-abf1-65267a573c36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Academic_x0020_Year" minOccurs="0"/>
                <xsd:element ref="ns2:Financial_x0020_Year" minOccurs="0"/>
                <xsd:element ref="ns2:Calendar_x0020_Year" minOccurs="0"/>
                <xsd:element ref="ns2:Retention_x0020_Year" minOccurs="0"/>
                <xsd:element ref="ns3:Current_x002f_Leaver" minOccurs="0"/>
                <xsd:element ref="ns4:Document_x0020_Type" minOccurs="0"/>
                <xsd:element ref="ns2:Financial_x0020_Year_x003a_Year" minOccurs="0"/>
                <xsd:element ref="ns2:TaxCatchAll" minOccurs="0"/>
                <xsd:element ref="ns2:b6bad8d7342d4cc5ae5d0cd685ebd519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o0d49958dddd469a8a4cecdbca3e8784" minOccurs="0"/>
                <xsd:element ref="ns3:cc0b10f3113e4130b5015fa148c98bd3" minOccurs="0"/>
                <xsd:element ref="ns3:Document_x0020_status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fced3-2252-43f8-a5d2-c26605d67d19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2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Academic_x0020_Year" ma:index="4" nillable="true" ma:displayName="Academic Year" ma:list="{59a7f092-9277-44fc-806b-6d16ecd02118}" ma:internalName="Academic_x0020_Year" ma:readOnly="false" ma:showField="Title" ma:web="66cfced3-2252-43f8-a5d2-c26605d67d19">
      <xsd:simpleType>
        <xsd:restriction base="dms:Lookup"/>
      </xsd:simpleType>
    </xsd:element>
    <xsd:element name="Financial_x0020_Year" ma:index="5" nillable="true" ma:displayName="Financial Year" ma:list="{759f79c4-35ae-40ba-8949-752abbfd094f}" ma:internalName="Financial_x0020_Year" ma:readOnly="false" ma:showField="Title" ma:web="66cfced3-2252-43f8-a5d2-c26605d67d19">
      <xsd:simpleType>
        <xsd:restriction base="dms:Lookup"/>
      </xsd:simpleType>
    </xsd:element>
    <xsd:element name="Calendar_x0020_Year" ma:index="6" nillable="true" ma:displayName="Calendar Year" ma:list="{650ec10e-8a88-4a3b-ab1f-f461b452ed10}" ma:internalName="Calendar_x0020_Year" ma:readOnly="false" ma:showField="Title" ma:web="66cfced3-2252-43f8-a5d2-c26605d67d19">
      <xsd:simpleType>
        <xsd:restriction base="dms:Lookup"/>
      </xsd:simpleType>
    </xsd:element>
    <xsd:element name="Retention_x0020_Year" ma:index="7" nillable="true" ma:displayName="Retention Year" ma:format="DateOnly" ma:internalName="Retention_x0020_Year" ma:readOnly="false">
      <xsd:simpleType>
        <xsd:restriction base="dms:DateTime"/>
      </xsd:simpleType>
    </xsd:element>
    <xsd:element name="Financial_x0020_Year_x003a_Year" ma:index="12" nillable="true" ma:displayName="Financial Year:Year" ma:hidden="true" ma:list="{759f79c4-35ae-40ba-8949-752abbfd094f}" ma:internalName="Financial_x0020_Year_x003A_Year" ma:readOnly="false" ma:showField="Year" ma:web="66cfced3-2252-43f8-a5d2-c26605d67d19">
      <xsd:simpleType>
        <xsd:restriction base="dms:Lookup"/>
      </xsd:simpleType>
    </xsd:element>
    <xsd:element name="TaxCatchAll" ma:index="15" nillable="true" ma:displayName="Taxonomy Catch All Column" ma:hidden="true" ma:list="{25291572-e542-49df-b71b-c0411b2532ef}" ma:internalName="TaxCatchAll" ma:readOnly="false" ma:showField="CatchAllData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6bad8d7342d4cc5ae5d0cd685ebd519" ma:index="16" nillable="true" ma:taxonomy="true" ma:internalName="b6bad8d7342d4cc5ae5d0cd685ebd519" ma:taxonomyFieldName="Estyn_x0020_Language" ma:displayName="Estyn Language" ma:readOnly="false" ma:default="-1;#English|777de1d1-cd30-4966-a2e3-f61db4c431e8" ma:fieldId="{b6bad8d7-342d-4cc5-ae5d-0cd685ebd519}" ma:sspId="325a06cd-ca0f-425a-8fa6-645f2d2e4c2a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9" nillable="true" ma:displayName="Taxonomy Catch All Column1" ma:hidden="true" ma:list="{25291572-e542-49df-b71b-c0411b2532ef}" ma:internalName="TaxCatchAllLabel" ma:readOnly="true" ma:showField="CatchAllDataLabel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095b1-46fd-4db7-ba28-fadc883f9fdb" elementFormDefault="qualified">
    <xsd:import namespace="http://schemas.microsoft.com/office/2006/documentManagement/types"/>
    <xsd:import namespace="http://schemas.microsoft.com/office/infopath/2007/PartnerControls"/>
    <xsd:element name="Current_x002f_Leaver" ma:index="8" nillable="true" ma:displayName="Current/Leaver" ma:format="Dropdown" ma:internalName="Current_x002f_Leaver" ma:readOnly="false">
      <xsd:simpleType>
        <xsd:restriction base="dms:Choice">
          <xsd:enumeration value="Current"/>
          <xsd:enumeration value="Leaver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hidden="true" ma:internalName="MediaServiceKeyPoints" ma:readOnly="true">
      <xsd:simpleType>
        <xsd:restriction base="dms:Note"/>
      </xsd:simpleType>
    </xsd:element>
    <xsd:element name="o0d49958dddd469a8a4cecdbca3e8784" ma:index="26" ma:taxonomy="true" ma:internalName="o0d49958dddd469a8a4cecdbca3e8784" ma:taxonomyFieldName="Process_x0020_MM" ma:displayName="Process" ma:readOnly="false" ma:default="" ma:fieldId="{80d49958-dddd-469a-8a4c-ecdbca3e8784}" ma:sspId="325a06cd-ca0f-425a-8fa6-645f2d2e4c2a" ma:termSetId="1c3e4bbd-ee17-45ed-87b3-e56107942f6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0b10f3113e4130b5015fa148c98bd3" ma:index="28" ma:taxonomy="true" ma:internalName="cc0b10f3113e4130b5015fa148c98bd3" ma:taxonomyFieldName="System_x0020_MM" ma:displayName="System" ma:readOnly="false" ma:default="" ma:fieldId="{cc0b10f3-113e-4130-b501-5fa148c98bd3}" ma:sspId="325a06cd-ca0f-425a-8fa6-645f2d2e4c2a" ma:termSetId="8a8144d9-e18b-461c-b396-6be809caee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status" ma:index="29" ma:displayName="Document status" ma:format="Dropdown" ma:internalName="Document_x0020_status" ma:readOnly="false">
      <xsd:simpleType>
        <xsd:restriction base="dms:Choice">
          <xsd:enumeration value="Archive"/>
          <xsd:enumeration value="Current"/>
          <xsd:enumeration value="Draf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b847c-d123-462b-abf1-65267a573c3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0" nillable="true" ma:displayName="Document Type" ma:format="Dropdown" ma:internalName="Document_x0020_Type" ma:readOnly="false">
      <xsd:simpleType>
        <xsd:restriction base="dms:Choice">
          <xsd:enumeration value="Advert"/>
          <xsd:enumeration value="Applications"/>
          <xsd:enumeration value="Assessments"/>
          <xsd:enumeration value="Correspondence"/>
          <xsd:enumeration value="Information Pack"/>
          <xsd:enumeration value="Interviews"/>
          <xsd:enumeration value="Sif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D58234-83E1-497D-A185-88DF29DED1E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6cfced3-2252-43f8-a5d2-c26605d67d19"/>
    <ds:schemaRef ds:uri="http://schemas.microsoft.com/sharepoint/v3"/>
    <ds:schemaRef ds:uri="0e4b847c-d123-462b-abf1-65267a573c36"/>
    <ds:schemaRef ds:uri="1a5095b1-46fd-4db7-ba28-fadc883f9fd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43BDD2-E39D-47F1-8836-CA3EAA881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F3A96-234D-47D2-AD2E-CF103F10D8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6cfced3-2252-43f8-a5d2-c26605d67d19"/>
    <ds:schemaRef ds:uri="1a5095b1-46fd-4db7-ba28-fadc883f9fdb"/>
    <ds:schemaRef ds:uri="0e4b847c-d123-462b-abf1-65267a573c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445</Words>
  <Application>Microsoft Office PowerPoint</Application>
  <PresentationFormat>On-screen Show (4:3)</PresentationFormat>
  <Paragraphs>125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Ynglŷn ag Estyn</vt:lpstr>
      <vt:lpstr>PowerPoint Presentation</vt:lpstr>
      <vt:lpstr>PowerPoint Presentation</vt:lpstr>
      <vt:lpstr>Graddfeydd cyflog yn Estyn ar 30 Mehefin 2021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Ynglŷn ag Estyn</dc:title>
  <dc:creator>meurig.chapple</dc:creator>
  <dc:description/>
  <cp:lastModifiedBy>Shuna Lovering</cp:lastModifiedBy>
  <cp:revision>83</cp:revision>
  <dcterms:created xsi:type="dcterms:W3CDTF">2010-10-08T14:09:43Z</dcterms:created>
  <dcterms:modified xsi:type="dcterms:W3CDTF">2021-11-26T12:57:01Z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0x01010069B7F28148DAC946992E412E0943283B5600E49A34F3AD81344FA7AADA4341B1E407</vt:lpwstr>
  </property>
  <property fmtid="{D5CDD505-2E9C-101B-9397-08002B2CF9AE}" pid="3" name="Estyn_x0020_Language">
    <vt:lpwstr>1;#English|777de1d1-cd30-4966-a2e3-f61db4c431e8</vt:lpwstr>
  </property>
  <property fmtid="{D5CDD505-2E9C-101B-9397-08002B2CF9AE}" pid="4" name="Estyn Language">
    <vt:lpwstr>81;#English|777de1d1-cd30-4966-a2e3-f61db4c431e8</vt:lpwstr>
  </property>
  <property fmtid="{D5CDD505-2E9C-101B-9397-08002B2CF9AE}" pid="5" name="Process - HR">
    <vt:lpwstr>176</vt:lpwstr>
  </property>
  <property fmtid="{D5CDD505-2E9C-101B-9397-08002B2CF9AE}" pid="6" name="Additional Comments (one line)">
    <vt:lpwstr/>
  </property>
  <property fmtid="{D5CDD505-2E9C-101B-9397-08002B2CF9AE}" pid="7" name="Order">
    <vt:r8>30700</vt:r8>
  </property>
  <property fmtid="{D5CDD505-2E9C-101B-9397-08002B2CF9AE}" pid="8" name="Address 1">
    <vt:lpwstr/>
  </property>
  <property fmtid="{D5CDD505-2E9C-101B-9397-08002B2CF9AE}" pid="9" name="Date of Birth">
    <vt:lpwstr/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urname">
    <vt:lpwstr/>
  </property>
  <property fmtid="{D5CDD505-2E9C-101B-9397-08002B2CF9AE}" pid="13" name="Address 4">
    <vt:lpwstr/>
  </property>
  <property fmtid="{D5CDD505-2E9C-101B-9397-08002B2CF9AE}" pid="14" name="Man Code">
    <vt:lpwstr/>
  </property>
  <property fmtid="{D5CDD505-2E9C-101B-9397-08002B2CF9AE}" pid="15" name="NI Number">
    <vt:lpwstr/>
  </property>
  <property fmtid="{D5CDD505-2E9C-101B-9397-08002B2CF9AE}" pid="16" name="Location">
    <vt:lpwstr/>
  </property>
  <property fmtid="{D5CDD505-2E9C-101B-9397-08002B2CF9AE}" pid="17" name="Address 3">
    <vt:lpwstr/>
  </property>
  <property fmtid="{D5CDD505-2E9C-101B-9397-08002B2CF9AE}" pid="18" name="TemplateUrl">
    <vt:lpwstr/>
  </property>
  <property fmtid="{D5CDD505-2E9C-101B-9397-08002B2CF9AE}" pid="19" name="Address 2">
    <vt:lpwstr/>
  </property>
  <property fmtid="{D5CDD505-2E9C-101B-9397-08002B2CF9AE}" pid="20" name="Post Code">
    <vt:lpwstr/>
  </property>
  <property fmtid="{D5CDD505-2E9C-101B-9397-08002B2CF9AE}" pid="21" name="Forename">
    <vt:lpwstr/>
  </property>
  <property fmtid="{D5CDD505-2E9C-101B-9397-08002B2CF9AE}" pid="22" name="Title1">
    <vt:lpwstr/>
  </property>
  <property fmtid="{D5CDD505-2E9C-101B-9397-08002B2CF9AE}" pid="23" name="SP Migration - Clean up">
    <vt:lpwstr>03. Live (Data will be migrated into a live library or list)</vt:lpwstr>
  </property>
  <property fmtid="{D5CDD505-2E9C-101B-9397-08002B2CF9AE}" pid="24" name="Process_x0020_MM">
    <vt:lpwstr/>
  </property>
  <property fmtid="{D5CDD505-2E9C-101B-9397-08002B2CF9AE}" pid="25" name="System MM">
    <vt:lpwstr>814;#Management Information|9bf51818-d831-4124-a742-0a20da9e65b2</vt:lpwstr>
  </property>
  <property fmtid="{D5CDD505-2E9C-101B-9397-08002B2CF9AE}" pid="26" name="Process MM">
    <vt:lpwstr>913;#Transparency agenda|abf3bdb5-edc6-4faf-8bf3-85f1c1de6361</vt:lpwstr>
  </property>
  <property fmtid="{D5CDD505-2E9C-101B-9397-08002B2CF9AE}" pid="27" name="System - HR">
    <vt:lpwstr>31</vt:lpwstr>
  </property>
</Properties>
</file>