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handoutMasterIdLst>
    <p:handoutMasterId r:id="rId45"/>
  </p:handoutMasterIdLst>
  <p:sldIdLst>
    <p:sldId id="256" r:id="rId6"/>
    <p:sldId id="257" r:id="rId7"/>
    <p:sldId id="279" r:id="rId8"/>
    <p:sldId id="280" r:id="rId9"/>
    <p:sldId id="282" r:id="rId10"/>
    <p:sldId id="281" r:id="rId11"/>
    <p:sldId id="283" r:id="rId12"/>
    <p:sldId id="258" r:id="rId13"/>
    <p:sldId id="261" r:id="rId14"/>
    <p:sldId id="262" r:id="rId15"/>
    <p:sldId id="263" r:id="rId16"/>
    <p:sldId id="264" r:id="rId17"/>
    <p:sldId id="265" r:id="rId18"/>
    <p:sldId id="266" r:id="rId19"/>
    <p:sldId id="267" r:id="rId20"/>
    <p:sldId id="268" r:id="rId21"/>
    <p:sldId id="269" r:id="rId22"/>
    <p:sldId id="286" r:id="rId23"/>
    <p:sldId id="287" r:id="rId24"/>
    <p:sldId id="288" r:id="rId25"/>
    <p:sldId id="289" r:id="rId26"/>
    <p:sldId id="290" r:id="rId27"/>
    <p:sldId id="291" r:id="rId28"/>
    <p:sldId id="292" r:id="rId29"/>
    <p:sldId id="293" r:id="rId30"/>
    <p:sldId id="259" r:id="rId31"/>
    <p:sldId id="284" r:id="rId32"/>
    <p:sldId id="285" r:id="rId33"/>
    <p:sldId id="260" r:id="rId34"/>
    <p:sldId id="276" r:id="rId35"/>
    <p:sldId id="296" r:id="rId36"/>
    <p:sldId id="295" r:id="rId37"/>
    <p:sldId id="297" r:id="rId38"/>
    <p:sldId id="294" r:id="rId39"/>
    <p:sldId id="273" r:id="rId40"/>
    <p:sldId id="277" r:id="rId41"/>
    <p:sldId id="278" r:id="rId42"/>
    <p:sldId id="298" r:id="rId43"/>
    <p:sldId id="274" r:id="rId44"/>
  </p:sldIdLst>
  <p:sldSz cx="13004800" cy="9753600"/>
  <p:notesSz cx="13004800" cy="9753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12">
          <p15:clr>
            <a:srgbClr val="A4A3A4"/>
          </p15:clr>
        </p15:guide>
        <p15:guide id="2" pos="336">
          <p15:clr>
            <a:srgbClr val="A4A3A4"/>
          </p15:clr>
        </p15:guide>
      </p15:sldGuideLst>
    </p:ext>
    <p:ext uri="{2D200454-40CA-4A62-9FC3-DE9A4176ACB9}">
      <p15:notesGuideLst xmlns:p15="http://schemas.microsoft.com/office/powerpoint/2012/main">
        <p15:guide id="1" orient="horz" pos="3072">
          <p15:clr>
            <a:srgbClr val="A4A3A4"/>
          </p15:clr>
        </p15:guide>
        <p15:guide id="2" pos="409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AB0"/>
    <a:srgbClr val="27AAE0"/>
    <a:srgbClr val="E94141"/>
    <a:srgbClr val="E62626"/>
    <a:srgbClr val="F6F5EE"/>
    <a:srgbClr val="E6413E"/>
    <a:srgbClr val="F1F2F2"/>
    <a:srgbClr val="A2C83A"/>
    <a:srgbClr val="414042"/>
    <a:srgbClr val="EE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EE21FB-BE6D-4E05-9491-9DE1EB70C931}" v="5" dt="2021-02-26T15:18:21.83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0" d="100"/>
          <a:sy n="40" d="100"/>
        </p:scale>
        <p:origin x="852" y="552"/>
      </p:cViewPr>
      <p:guideLst>
        <p:guide orient="horz" pos="5712"/>
        <p:guide pos="336"/>
      </p:guideLst>
    </p:cSldViewPr>
  </p:slideViewPr>
  <p:notesTextViewPr>
    <p:cViewPr>
      <p:scale>
        <a:sx n="100" d="100"/>
        <a:sy n="100" d="100"/>
      </p:scale>
      <p:origin x="0" y="0"/>
    </p:cViewPr>
  </p:notesTextViewPr>
  <p:notesViewPr>
    <p:cSldViewPr snapToGrid="0">
      <p:cViewPr varScale="1">
        <p:scale>
          <a:sx n="50" d="100"/>
          <a:sy n="50" d="100"/>
        </p:scale>
        <p:origin x="-1411" y="-72"/>
      </p:cViewPr>
      <p:guideLst>
        <p:guide orient="horz" pos="3072"/>
        <p:guide pos="409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7366000" y="0"/>
            <a:ext cx="5635625" cy="487363"/>
          </a:xfrm>
          <a:prstGeom prst="rect">
            <a:avLst/>
          </a:prstGeom>
        </p:spPr>
        <p:txBody>
          <a:bodyPr vert="horz" lIns="91440" tIns="45720" rIns="91440" bIns="45720" rtlCol="0"/>
          <a:lstStyle>
            <a:lvl1pPr algn="r">
              <a:defRPr sz="1200"/>
            </a:lvl1pPr>
          </a:lstStyle>
          <a:p>
            <a:fld id="{D3BA68DE-3BE2-4835-8826-891237B8176D}" type="datetimeFigureOut">
              <a:rPr lang="en-GB" smtClean="0"/>
              <a:t>04/03/2021</a:t>
            </a:fld>
            <a:endParaRPr lang="en-GB"/>
          </a:p>
        </p:txBody>
      </p:sp>
      <p:sp>
        <p:nvSpPr>
          <p:cNvPr id="4" name="Footer Placeholder 3"/>
          <p:cNvSpPr>
            <a:spLocks noGrp="1"/>
          </p:cNvSpPr>
          <p:nvPr>
            <p:ph type="ftr" sz="quarter" idx="2"/>
          </p:nvPr>
        </p:nvSpPr>
        <p:spPr>
          <a:xfrm>
            <a:off x="0" y="9264650"/>
            <a:ext cx="5635625" cy="4873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7366000" y="9264650"/>
            <a:ext cx="5635625" cy="487363"/>
          </a:xfrm>
          <a:prstGeom prst="rect">
            <a:avLst/>
          </a:prstGeom>
        </p:spPr>
        <p:txBody>
          <a:bodyPr vert="horz" lIns="91440" tIns="45720" rIns="91440" bIns="45720" rtlCol="0" anchor="b"/>
          <a:lstStyle>
            <a:lvl1pPr algn="r">
              <a:defRPr sz="1200"/>
            </a:lvl1pPr>
          </a:lstStyle>
          <a:p>
            <a:fld id="{FE0471B6-559A-4253-B89F-F506DC6AB7A7}" type="slidenum">
              <a:rPr lang="en-GB" smtClean="0"/>
              <a:t>‹#›</a:t>
            </a:fld>
            <a:endParaRPr lang="en-GB"/>
          </a:p>
        </p:txBody>
      </p:sp>
    </p:spTree>
    <p:extLst>
      <p:ext uri="{BB962C8B-B14F-4D97-AF65-F5344CB8AC3E}">
        <p14:creationId xmlns:p14="http://schemas.microsoft.com/office/powerpoint/2010/main" val="2582697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538609"/>
          </a:xfrm>
          <a:prstGeom prst="rect">
            <a:avLst/>
          </a:prstGeom>
        </p:spPr>
        <p:txBody>
          <a:bodyPr wrap="square" lIns="0" tIns="0" rIns="0" bIns="0">
            <a:spAutoFit/>
          </a:bodyPr>
          <a:lstStyle>
            <a:lvl1pPr>
              <a:defRPr>
                <a:solidFill>
                  <a:srgbClr val="E94141"/>
                </a:solidFill>
              </a:defRPr>
            </a:lvl1pPr>
          </a:lstStyle>
          <a:p>
            <a:r>
              <a:rPr lang="en-US"/>
              <a:t>Click to edit Master title style</a:t>
            </a:r>
            <a:endParaRPr dirty="0"/>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E94141"/>
                </a:solidFill>
                <a:latin typeface="Arial"/>
                <a:cs typeface="Arial"/>
              </a:defRPr>
            </a:lvl1pPr>
          </a:lstStyle>
          <a:p>
            <a:r>
              <a:rPr lang="en-US"/>
              <a:t>Click to edit Master title style</a:t>
            </a:r>
            <a:endParaRPr dirty="0"/>
          </a:p>
        </p:txBody>
      </p:sp>
      <p:sp>
        <p:nvSpPr>
          <p:cNvPr id="3" name="Holder 3"/>
          <p:cNvSpPr>
            <a:spLocks noGrp="1"/>
          </p:cNvSpPr>
          <p:nvPr>
            <p:ph type="body" idx="1"/>
          </p:nvPr>
        </p:nvSpPr>
        <p:spPr/>
        <p:txBody>
          <a:bodyPr lIns="0" tIns="0" rIns="0" bIns="0"/>
          <a:lstStyle>
            <a:lvl1pPr>
              <a:defRPr/>
            </a:lvl1pPr>
          </a:lstStyle>
          <a:p>
            <a:pPr lvl="0"/>
            <a:r>
              <a:rPr lang="en-US"/>
              <a:t>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E94141"/>
                </a:solidFill>
                <a:latin typeface="Arial"/>
                <a:cs typeface="Arial"/>
              </a:defRPr>
            </a:lvl1pPr>
          </a:lstStyle>
          <a:p>
            <a:r>
              <a:rPr lang="en-US"/>
              <a:t>Click to edit Master title style</a:t>
            </a:r>
            <a:endParaRPr dirty="0"/>
          </a:p>
        </p:txBody>
      </p:sp>
      <p:sp>
        <p:nvSpPr>
          <p:cNvPr id="3" name="Holder 3"/>
          <p:cNvSpPr>
            <a:spLocks noGrp="1"/>
          </p:cNvSpPr>
          <p:nvPr>
            <p:ph sz="half" idx="2"/>
          </p:nvPr>
        </p:nvSpPr>
        <p:spPr>
          <a:xfrm>
            <a:off x="527300" y="2642252"/>
            <a:ext cx="5728335" cy="338554"/>
          </a:xfrm>
          <a:prstGeom prst="rect">
            <a:avLst/>
          </a:prstGeom>
        </p:spPr>
        <p:txBody>
          <a:bodyPr wrap="square" lIns="0" tIns="0" rIns="0" bIns="0">
            <a:spAutoFit/>
          </a:bodyPr>
          <a:lstStyle>
            <a:lvl1pPr>
              <a:defRPr sz="2200" b="0" i="0">
                <a:solidFill>
                  <a:srgbClr val="E94141"/>
                </a:solidFill>
                <a:latin typeface="Arial"/>
                <a:cs typeface="Arial"/>
              </a:defRPr>
            </a:lvl1pPr>
          </a:lstStyle>
          <a:p>
            <a:pPr lvl="0"/>
            <a:r>
              <a:rPr lang="en-US"/>
              <a:t>Edit Master text styles</a:t>
            </a:r>
          </a:p>
        </p:txBody>
      </p:sp>
      <p:sp>
        <p:nvSpPr>
          <p:cNvPr id="4" name="Holder 4"/>
          <p:cNvSpPr>
            <a:spLocks noGrp="1"/>
          </p:cNvSpPr>
          <p:nvPr>
            <p:ph sz="half" idx="3"/>
          </p:nvPr>
        </p:nvSpPr>
        <p:spPr>
          <a:xfrm>
            <a:off x="6615620" y="2642252"/>
            <a:ext cx="5782945" cy="6339840"/>
          </a:xfrm>
          <a:prstGeom prst="rect">
            <a:avLst/>
          </a:prstGeom>
        </p:spPr>
        <p:txBody>
          <a:bodyPr wrap="square" lIns="0" tIns="0" rIns="0" bIns="0">
            <a:spAutoFit/>
          </a:bodyPr>
          <a:lstStyle>
            <a:lvl1pPr>
              <a:defRPr sz="2200" b="0" i="0">
                <a:solidFill>
                  <a:srgbClr val="414042"/>
                </a:solidFill>
                <a:latin typeface="Arial"/>
                <a:cs typeface="Arial"/>
              </a:defRPr>
            </a:lvl1pPr>
          </a:lstStyle>
          <a:p>
            <a:pPr lvl="0"/>
            <a:r>
              <a:rPr lang="en-US"/>
              <a:t>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bk object 16"/>
          <p:cNvSpPr/>
          <p:nvPr userDrawn="1"/>
        </p:nvSpPr>
        <p:spPr>
          <a:xfrm>
            <a:off x="0" y="1320612"/>
            <a:ext cx="13004800" cy="8432987"/>
          </a:xfrm>
          <a:custGeom>
            <a:avLst/>
            <a:gdLst/>
            <a:ahLst/>
            <a:cxnLst/>
            <a:rect l="l" t="t" r="r" b="b"/>
            <a:pathLst>
              <a:path w="13004800" h="8424545">
                <a:moveTo>
                  <a:pt x="0" y="8424125"/>
                </a:moveTo>
                <a:lnTo>
                  <a:pt x="13004647" y="8424125"/>
                </a:lnTo>
                <a:lnTo>
                  <a:pt x="13004647" y="0"/>
                </a:lnTo>
                <a:lnTo>
                  <a:pt x="0" y="0"/>
                </a:lnTo>
                <a:lnTo>
                  <a:pt x="0" y="8424125"/>
                </a:lnTo>
                <a:close/>
              </a:path>
            </a:pathLst>
          </a:custGeom>
          <a:solidFill>
            <a:schemeClr val="bg1"/>
          </a:solidFill>
        </p:spPr>
        <p:txBody>
          <a:bodyPr wrap="square" lIns="0" tIns="0" rIns="0" bIns="0" rtlCol="0"/>
          <a:lstStyle/>
          <a:p>
            <a:endParaRPr/>
          </a:p>
        </p:txBody>
      </p:sp>
      <p:sp>
        <p:nvSpPr>
          <p:cNvPr id="2" name="Holder 2"/>
          <p:cNvSpPr>
            <a:spLocks noGrp="1"/>
          </p:cNvSpPr>
          <p:nvPr>
            <p:ph type="title"/>
          </p:nvPr>
        </p:nvSpPr>
        <p:spPr>
          <a:xfrm>
            <a:off x="527300" y="1715989"/>
            <a:ext cx="11950199" cy="538609"/>
          </a:xfrm>
          <a:prstGeom prst="rect">
            <a:avLst/>
          </a:prstGeom>
        </p:spPr>
        <p:txBody>
          <a:bodyPr wrap="square" lIns="0" tIns="0" rIns="0" bIns="0">
            <a:spAutoFit/>
          </a:bodyPr>
          <a:lstStyle>
            <a:lvl1pPr>
              <a:defRPr sz="3500" b="1" i="0">
                <a:solidFill>
                  <a:srgbClr val="2EAAE1"/>
                </a:solidFill>
                <a:latin typeface="Arial"/>
                <a:cs typeface="Arial"/>
              </a:defRPr>
            </a:lvl1pPr>
          </a:lstStyle>
          <a:p>
            <a:endParaRPr dirty="0"/>
          </a:p>
        </p:txBody>
      </p:sp>
      <p:sp>
        <p:nvSpPr>
          <p:cNvPr id="3" name="Holder 3"/>
          <p:cNvSpPr>
            <a:spLocks noGrp="1"/>
          </p:cNvSpPr>
          <p:nvPr>
            <p:ph type="body" idx="1"/>
          </p:nvPr>
        </p:nvSpPr>
        <p:spPr>
          <a:xfrm>
            <a:off x="650240" y="2243328"/>
            <a:ext cx="5344160" cy="6437376"/>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3/4/2021</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cxnSp>
        <p:nvCxnSpPr>
          <p:cNvPr id="10" name="Straight Connector 9"/>
          <p:cNvCxnSpPr/>
          <p:nvPr userDrawn="1"/>
        </p:nvCxnSpPr>
        <p:spPr>
          <a:xfrm>
            <a:off x="5439" y="1277064"/>
            <a:ext cx="13004800" cy="0"/>
          </a:xfrm>
          <a:prstGeom prst="line">
            <a:avLst/>
          </a:prstGeom>
          <a:ln w="28575">
            <a:solidFill>
              <a:srgbClr val="2A7AB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0361849" y="317326"/>
            <a:ext cx="2191656" cy="707886"/>
          </a:xfrm>
          <a:prstGeom prst="rect">
            <a:avLst/>
          </a:prstGeom>
          <a:noFill/>
        </p:spPr>
        <p:txBody>
          <a:bodyPr wrap="square" rtlCol="0">
            <a:spAutoFit/>
          </a:bodyPr>
          <a:lstStyle/>
          <a:p>
            <a:pPr marL="12700"/>
            <a:r>
              <a:rPr lang="en-GB" sz="2000" dirty="0" err="1">
                <a:solidFill>
                  <a:schemeClr val="tx1">
                    <a:lumMod val="95000"/>
                    <a:lumOff val="5000"/>
                  </a:schemeClr>
                </a:solidFill>
                <a:latin typeface="Arial"/>
                <a:cs typeface="Arial"/>
              </a:rPr>
              <a:t>estyn.llyw.cymru</a:t>
            </a:r>
            <a:endParaRPr lang="en-GB" sz="2000" dirty="0">
              <a:solidFill>
                <a:schemeClr val="tx1">
                  <a:lumMod val="95000"/>
                  <a:lumOff val="5000"/>
                </a:schemeClr>
              </a:solidFill>
              <a:latin typeface="Arial"/>
              <a:cs typeface="Arial"/>
            </a:endParaRPr>
          </a:p>
          <a:p>
            <a:pPr marL="12700"/>
            <a:r>
              <a:rPr lang="en-GB" sz="2000" dirty="0" err="1">
                <a:solidFill>
                  <a:schemeClr val="tx1">
                    <a:lumMod val="75000"/>
                    <a:lumOff val="25000"/>
                  </a:schemeClr>
                </a:solidFill>
                <a:latin typeface="Arial"/>
                <a:cs typeface="Arial"/>
              </a:rPr>
              <a:t>estyn.gov.wales</a:t>
            </a:r>
            <a:endParaRPr lang="en-GB" sz="2000" dirty="0">
              <a:solidFill>
                <a:schemeClr val="tx1">
                  <a:lumMod val="75000"/>
                  <a:lumOff val="25000"/>
                </a:schemeClr>
              </a:solidFill>
              <a:latin typeface="Arial"/>
              <a:cs typeface="Arial"/>
            </a:endParaRPr>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7705" y="225541"/>
            <a:ext cx="2884615" cy="900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txStyles>
    <p:titleStyle>
      <a:lvl1pPr eaLnBrk="1" hangingPunct="1">
        <a:defRPr>
          <a:solidFill>
            <a:srgbClr val="E94141"/>
          </a:solidFill>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263" y="113049"/>
            <a:ext cx="13795538" cy="13680000"/>
          </a:xfrm>
          <a:prstGeom prst="rect">
            <a:avLst/>
          </a:prstGeom>
        </p:spPr>
      </p:pic>
      <p:sp>
        <p:nvSpPr>
          <p:cNvPr id="2" name="object 2"/>
          <p:cNvSpPr txBox="1"/>
          <p:nvPr/>
        </p:nvSpPr>
        <p:spPr>
          <a:xfrm>
            <a:off x="556543" y="1331753"/>
            <a:ext cx="7478748" cy="6681316"/>
          </a:xfrm>
          <a:prstGeom prst="rect">
            <a:avLst/>
          </a:prstGeom>
        </p:spPr>
        <p:txBody>
          <a:bodyPr vert="horz" wrap="square" lIns="0" tIns="0" rIns="0" bIns="0" rtlCol="0">
            <a:spAutoFit/>
          </a:bodyPr>
          <a:lstStyle/>
          <a:p>
            <a:pPr marL="12700" marR="5080">
              <a:lnSpc>
                <a:spcPts val="2870"/>
              </a:lnSpc>
            </a:pPr>
            <a:r>
              <a:rPr lang="en-GB" sz="4500" b="1" spc="5" dirty="0">
                <a:solidFill>
                  <a:schemeClr val="bg1"/>
                </a:solidFill>
                <a:latin typeface="Arial"/>
                <a:cs typeface="Arial"/>
              </a:rPr>
              <a:t>Title Welsh point 45</a:t>
            </a:r>
          </a:p>
          <a:p>
            <a:pPr>
              <a:lnSpc>
                <a:spcPct val="100000"/>
              </a:lnSpc>
              <a:spcBef>
                <a:spcPts val="19"/>
              </a:spcBef>
              <a:spcAft>
                <a:spcPts val="600"/>
              </a:spcAft>
            </a:pPr>
            <a:r>
              <a:rPr lang="en-GB" sz="4500" b="1" spc="-5" dirty="0" err="1">
                <a:latin typeface="Arial"/>
                <a:cs typeface="Arial"/>
              </a:rPr>
              <a:t>Iaith</a:t>
            </a:r>
            <a:r>
              <a:rPr lang="en-GB" sz="4500" b="1" spc="-5" dirty="0">
                <a:latin typeface="Arial"/>
                <a:cs typeface="Arial"/>
              </a:rPr>
              <a:t> a </a:t>
            </a:r>
            <a:r>
              <a:rPr lang="en-GB" sz="4500" b="1" spc="-5" dirty="0" err="1">
                <a:latin typeface="Arial"/>
                <a:cs typeface="Arial"/>
              </a:rPr>
              <a:t>llythrennedd</a:t>
            </a:r>
            <a:r>
              <a:rPr lang="en-GB" sz="4500" b="1" spc="-5" dirty="0">
                <a:latin typeface="Arial"/>
                <a:cs typeface="Arial"/>
              </a:rPr>
              <a:t> </a:t>
            </a:r>
            <a:r>
              <a:rPr lang="en-GB" sz="4500" b="1" spc="-5" dirty="0" err="1">
                <a:latin typeface="Arial"/>
                <a:cs typeface="Arial"/>
              </a:rPr>
              <a:t>Saesneg</a:t>
            </a:r>
            <a:r>
              <a:rPr lang="en-GB" sz="4500" b="1" spc="-5" dirty="0">
                <a:latin typeface="Arial"/>
                <a:cs typeface="Arial"/>
              </a:rPr>
              <a:t> </a:t>
            </a:r>
            <a:r>
              <a:rPr lang="en-GB" sz="4500" b="1" spc="-5" dirty="0" err="1">
                <a:latin typeface="Arial"/>
                <a:cs typeface="Arial"/>
              </a:rPr>
              <a:t>mewn</a:t>
            </a:r>
            <a:r>
              <a:rPr lang="en-GB" sz="4500" b="1" spc="-5" dirty="0">
                <a:latin typeface="Arial"/>
                <a:cs typeface="Arial"/>
              </a:rPr>
              <a:t> </a:t>
            </a:r>
            <a:r>
              <a:rPr lang="en-GB" sz="4500" b="1" spc="-5" dirty="0" err="1">
                <a:latin typeface="Arial"/>
                <a:cs typeface="Arial"/>
              </a:rPr>
              <a:t>lleoliadau</a:t>
            </a:r>
            <a:br>
              <a:rPr lang="en-GB" sz="4500" b="1" spc="-5" dirty="0">
                <a:latin typeface="Arial"/>
                <a:cs typeface="Arial"/>
              </a:rPr>
            </a:br>
            <a:r>
              <a:rPr lang="en-GB" sz="4500" b="1" spc="-5" dirty="0">
                <a:latin typeface="Arial"/>
                <a:cs typeface="Arial"/>
              </a:rPr>
              <a:t>ac </a:t>
            </a:r>
            <a:r>
              <a:rPr lang="en-GB" sz="4500" b="1" spc="-5" dirty="0" err="1">
                <a:latin typeface="Arial"/>
                <a:cs typeface="Arial"/>
              </a:rPr>
              <a:t>ysgolion</a:t>
            </a:r>
            <a:r>
              <a:rPr lang="en-GB" sz="4500" b="1" spc="-5" dirty="0">
                <a:latin typeface="Arial"/>
                <a:cs typeface="Arial"/>
              </a:rPr>
              <a:t> </a:t>
            </a:r>
            <a:r>
              <a:rPr lang="en-GB" sz="4500" b="1" spc="-5" dirty="0" err="1">
                <a:latin typeface="Arial"/>
                <a:cs typeface="Arial"/>
              </a:rPr>
              <a:t>cynradd</a:t>
            </a:r>
            <a:br>
              <a:rPr lang="en-GB" sz="4500" b="1" spc="-5" dirty="0">
                <a:solidFill>
                  <a:schemeClr val="tx1">
                    <a:lumMod val="85000"/>
                    <a:lumOff val="15000"/>
                  </a:schemeClr>
                </a:solidFill>
                <a:latin typeface="Arial"/>
                <a:cs typeface="Arial"/>
              </a:rPr>
            </a:br>
            <a:endParaRPr sz="4500" b="1" spc="-5" dirty="0">
              <a:solidFill>
                <a:schemeClr val="tx1">
                  <a:lumMod val="75000"/>
                  <a:lumOff val="25000"/>
                </a:schemeClr>
              </a:solidFill>
              <a:latin typeface="Arial"/>
              <a:cs typeface="Arial"/>
            </a:endParaRPr>
          </a:p>
          <a:p>
            <a:pPr marL="12700" marR="2997200"/>
            <a:r>
              <a:rPr lang="en-GB" sz="4500" b="1" spc="-5" dirty="0">
                <a:solidFill>
                  <a:schemeClr val="tx1">
                    <a:lumMod val="75000"/>
                    <a:lumOff val="25000"/>
                  </a:schemeClr>
                </a:solidFill>
                <a:latin typeface="Arial"/>
                <a:cs typeface="Arial"/>
              </a:rPr>
              <a:t>English language and literacy in settings and primary schools</a:t>
            </a:r>
            <a:endParaRPr sz="4500" b="1" spc="-5" dirty="0">
              <a:solidFill>
                <a:schemeClr val="tx1">
                  <a:lumMod val="75000"/>
                  <a:lumOff val="25000"/>
                </a:schemeClr>
              </a:solidFill>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86" y="202507"/>
            <a:ext cx="4246154" cy="1324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527300" y="2642252"/>
            <a:ext cx="5899785" cy="7017306"/>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Yn y rhan fwyaf o ysgolion, nid yw dysgwyr yn cael digon o gyfleoedd ac nid oes ganddynt ddigon o reolaeth dros sut neu beth maent yn ei ddysgu yn eu gwersi iaith a llythrennedd.  Mewn rhyw hanner o ysgolion cynradd, mae medrau dysgu annibynnol dysgwyr yn parhau yn feysydd i’w datblygu. </a:t>
            </a:r>
          </a:p>
          <a:p>
            <a:pPr marR="5080">
              <a:tabLst>
                <a:tab pos="5485765" algn="l"/>
              </a:tabLst>
            </a:pPr>
            <a:endParaRPr lang="cy-GB" sz="2400" b="1" dirty="0">
              <a:solidFill>
                <a:srgbClr val="2A7AB0"/>
              </a:solidFill>
              <a:latin typeface="Arial" panose="020B0604020202020204" pitchFamily="34" charset="0"/>
              <a:ea typeface="Times New Roman" panose="02020603050405020304" pitchFamily="18" charset="0"/>
            </a:endParaRPr>
          </a:p>
          <a:p>
            <a:pPr marR="5080">
              <a:tabLst>
                <a:tab pos="5485765" algn="l"/>
              </a:tabLst>
            </a:pPr>
            <a:r>
              <a:rPr lang="cy-GB" sz="2400" b="1" dirty="0">
                <a:solidFill>
                  <a:srgbClr val="2A7AB0"/>
                </a:solidFill>
                <a:latin typeface="Arial" panose="020B0604020202020204" pitchFamily="34" charset="0"/>
                <a:ea typeface="Times New Roman" panose="02020603050405020304" pitchFamily="18" charset="0"/>
              </a:rPr>
              <a:t>Darpariaeth</a:t>
            </a:r>
          </a:p>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Mewn llawer o leoliadau ac ysgolion, mae ymarferwyr yn cefnogi lleferydd a chyfathrebu plant yn dda trwy fodelu iaith yn effeithiol.  Maent yn darparu ystafelloedd dosbarth a mannau cymunedol sydd yn amgylcheddau dysgu iaith a llythrennedd cyfoethog sy’n trochi dysgwyr yn y gair llafar ac ysgrifenedig.</a:t>
            </a:r>
            <a:endParaRPr lang="cy-GB"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8" name="object 8"/>
          <p:cNvSpPr txBox="1"/>
          <p:nvPr/>
        </p:nvSpPr>
        <p:spPr>
          <a:xfrm>
            <a:off x="6615620" y="2642252"/>
            <a:ext cx="5937885" cy="7386638"/>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In most schools, learners do not have enough opportunities or control over how or what they learn in their language and literacy lessons.  In around a half of primary schools, learners’ independent learning skills remain areas for development. </a:t>
            </a:r>
          </a:p>
          <a:p>
            <a:pPr marR="5080">
              <a:tabLst>
                <a:tab pos="5485765" algn="l"/>
              </a:tabLst>
            </a:pPr>
            <a:endParaRPr lang="en-GB" sz="2400" b="1" dirty="0">
              <a:solidFill>
                <a:srgbClr val="2A7AB0"/>
              </a:solidFill>
              <a:latin typeface="Arial" panose="020B0604020202020204" pitchFamily="34" charset="0"/>
              <a:ea typeface="Times New Roman" panose="02020603050405020304" pitchFamily="18" charset="0"/>
            </a:endParaRPr>
          </a:p>
          <a:p>
            <a:pPr marR="5080">
              <a:tabLst>
                <a:tab pos="5485765" algn="l"/>
              </a:tabLst>
            </a:pPr>
            <a:r>
              <a:rPr lang="en-GB" sz="2400" b="1" dirty="0">
                <a:solidFill>
                  <a:srgbClr val="2A7AB0"/>
                </a:solidFill>
                <a:latin typeface="Arial" panose="020B0604020202020204" pitchFamily="34" charset="0"/>
                <a:ea typeface="Times New Roman" panose="02020603050405020304" pitchFamily="18" charset="0"/>
              </a:rPr>
              <a:t>Provision</a:t>
            </a: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In many settings and schools, practitioners support children’s speech and communication well through effective modelling of language.  They provide classrooms and communal areas that are language and literacy-rich learning environments that immerse learners in the spoken and written word.</a:t>
            </a: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237050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388308" y="2642252"/>
            <a:ext cx="6038778" cy="7017306"/>
          </a:xfrm>
          <a:prstGeom prst="rect">
            <a:avLst/>
          </a:prstGeom>
        </p:spPr>
        <p:txBody>
          <a:bodyPr vert="horz" wrap="square" lIns="0" tIns="0" rIns="0" bIns="0" rtlCol="0">
            <a:spAutoFit/>
          </a:bodyPr>
          <a:lstStyle/>
          <a:p>
            <a:pPr marR="5080">
              <a:tabLst>
                <a:tab pos="5485765" algn="l"/>
              </a:tabLst>
            </a:pPr>
            <a:r>
              <a:rPr lang="cy-GB" sz="2400" b="1" dirty="0">
                <a:solidFill>
                  <a:srgbClr val="2A7AB0"/>
                </a:solidFill>
                <a:latin typeface="Arial" panose="020B0604020202020204" pitchFamily="34" charset="0"/>
                <a:ea typeface="Times New Roman" panose="02020603050405020304" pitchFamily="18" charset="0"/>
              </a:rPr>
              <a:t>Darpariaeth</a:t>
            </a:r>
            <a:endParaRPr lang="cy-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Mae’r prosesau cynllunio datblygedig mewn llawer o leoliadau ac ysgolion yn cefnogi datblygu medrau iaith a llythrennedd Saesneg dysgwyr yn llwyddiannus.  </a:t>
            </a:r>
          </a:p>
          <a:p>
            <a:pPr marR="5080">
              <a:tabLst>
                <a:tab pos="5485765" algn="l"/>
              </a:tabLst>
            </a:pPr>
            <a:endParaRPr lang="cy-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Nid yw lleiafrif o ysgolion yn ystyried a yw eu cynllunio a’u hymagweddau at ddysgu yn cael eu llywio’n ddigon da gan dystiolaeth ac ymchwil i arfer effeithiol.</a:t>
            </a:r>
          </a:p>
          <a:p>
            <a:pPr marL="342900" marR="5080" indent="-342900">
              <a:buFont typeface="Arial" panose="020B0604020202020204" pitchFamily="34" charset="0"/>
              <a:buChar char="•"/>
              <a:tabLst>
                <a:tab pos="5485765" algn="l"/>
              </a:tabLst>
            </a:pPr>
            <a:endParaRPr lang="cy-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Mae’r rhan fwyaf o ysgolion yn mabwysiadu ymagwedd integredig sy’n seiliedig ar destun neu bwnc fel arfer, at gynllunio i helpu dysgwyr gaffael a datblygu iaith.  Yn yr arfer orau, mae cynllunio gofalus yn sicrhau bod datblygu un medr yn ategu datblygu medr arall.</a:t>
            </a:r>
            <a:endParaRPr lang="cy-GB"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8" name="object 8"/>
          <p:cNvSpPr txBox="1"/>
          <p:nvPr/>
        </p:nvSpPr>
        <p:spPr>
          <a:xfrm>
            <a:off x="6615620" y="2642252"/>
            <a:ext cx="5937885" cy="8494633"/>
          </a:xfrm>
          <a:prstGeom prst="rect">
            <a:avLst/>
          </a:prstGeom>
        </p:spPr>
        <p:txBody>
          <a:bodyPr vert="horz" wrap="square" lIns="0" tIns="0" rIns="0" bIns="0" rtlCol="0">
            <a:spAutoFit/>
          </a:bodyPr>
          <a:lstStyle/>
          <a:p>
            <a:pPr marR="5080">
              <a:tabLst>
                <a:tab pos="5485765" algn="l"/>
              </a:tabLst>
            </a:pPr>
            <a:r>
              <a:rPr lang="en-GB" sz="2400" b="1" dirty="0">
                <a:solidFill>
                  <a:srgbClr val="2A7AB0"/>
                </a:solidFill>
                <a:latin typeface="Arial" panose="020B0604020202020204" pitchFamily="34" charset="0"/>
                <a:ea typeface="Times New Roman" panose="02020603050405020304" pitchFamily="18" charset="0"/>
              </a:rPr>
              <a:t>Provision</a:t>
            </a: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The well-developed planning processes in many settings and schools support the successful development of learners’ English language and literacy.  </a:t>
            </a: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A minority of schools do not consider whether their planning and approaches to learning are informed well enough by evidence and research into effective practice. </a:t>
            </a: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Most schools adopt an integrated, usually text or topic-based, approach to planning to help learners to acquire and develop language.  In the best practice, careful planning ensures that the development of one skill complements that of another.  </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193715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527300" y="2642252"/>
            <a:ext cx="5899785" cy="6647974"/>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err="1">
                <a:solidFill>
                  <a:schemeClr val="tx1">
                    <a:lumMod val="75000"/>
                    <a:lumOff val="25000"/>
                  </a:schemeClr>
                </a:solidFill>
                <a:latin typeface="Arial"/>
                <a:cs typeface="Arial"/>
              </a:rPr>
              <a:t>Wrth</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ymateb</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ddatblygiadau’r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Cwricwlwm</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Gymru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mae</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llawer</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ysgolion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cynradd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defnyddio</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ystod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eang</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gyd-destunau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difyr</a:t>
            </a:r>
            <a:r>
              <a:rPr lang="en-GB" sz="2400" dirty="0">
                <a:solidFill>
                  <a:schemeClr val="tx1">
                    <a:lumMod val="75000"/>
                    <a:lumOff val="25000"/>
                  </a:schemeClr>
                </a:solidFill>
                <a:latin typeface="Arial"/>
                <a:cs typeface="Arial"/>
              </a:rPr>
              <a:t> go </a:t>
            </a:r>
            <a:r>
              <a:rPr lang="en-GB" sz="2400" dirty="0" err="1">
                <a:solidFill>
                  <a:schemeClr val="tx1">
                    <a:lumMod val="75000"/>
                    <a:lumOff val="25000"/>
                  </a:schemeClr>
                </a:solidFill>
                <a:latin typeface="Arial"/>
                <a:cs typeface="Arial"/>
              </a:rPr>
              <a:t>iawn</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llawn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dychymyg</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ddatblygu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neu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ehangu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medrau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iaith</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llythrennedd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dysgwyr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Maent</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dylunio</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cyfleoedd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pwrpasol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ddysgwyr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gymhwyso’u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medrau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ar</a:t>
            </a:r>
            <a:r>
              <a:rPr lang="en-GB" sz="2400" dirty="0">
                <a:solidFill>
                  <a:schemeClr val="tx1">
                    <a:lumMod val="75000"/>
                    <a:lumOff val="25000"/>
                  </a:schemeClr>
                </a:solidFill>
                <a:latin typeface="Arial"/>
                <a:cs typeface="Arial"/>
              </a:rPr>
              <a:t> draws y </a:t>
            </a:r>
            <a:r>
              <a:rPr lang="en-GB" sz="2400" dirty="0" err="1">
                <a:solidFill>
                  <a:schemeClr val="tx1">
                    <a:lumMod val="75000"/>
                    <a:lumOff val="25000"/>
                  </a:schemeClr>
                </a:solidFill>
                <a:latin typeface="Arial"/>
                <a:cs typeface="Arial"/>
              </a:rPr>
              <a:t>cwricwlwm</a:t>
            </a:r>
            <a:r>
              <a:rPr lang="en-GB" sz="2400" dirty="0">
                <a:solidFill>
                  <a:schemeClr val="tx1">
                    <a:lumMod val="75000"/>
                    <a:lumOff val="25000"/>
                  </a:schemeClr>
                </a:solidFill>
                <a:latin typeface="Arial"/>
                <a:cs typeface="Arial"/>
              </a:rPr>
              <a:t>. </a:t>
            </a: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y </a:t>
            </a:r>
            <a:r>
              <a:rPr lang="en-GB" sz="2400" dirty="0" err="1">
                <a:solidFill>
                  <a:schemeClr val="tx1">
                    <a:lumMod val="75000"/>
                    <a:lumOff val="25000"/>
                  </a:schemeClr>
                </a:solidFill>
                <a:latin typeface="Arial"/>
                <a:cs typeface="Arial"/>
              </a:rPr>
              <a:t>rhan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fwyaf</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ysgolion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mae</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athrawon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sicrhau</a:t>
            </a:r>
            <a:r>
              <a:rPr lang="en-GB" sz="2400" dirty="0">
                <a:solidFill>
                  <a:schemeClr val="tx1">
                    <a:lumMod val="75000"/>
                    <a:lumOff val="25000"/>
                  </a:schemeClr>
                </a:solidFill>
                <a:latin typeface="Arial"/>
                <a:cs typeface="Arial"/>
              </a:rPr>
              <a:t> bod </a:t>
            </a:r>
            <a:r>
              <a:rPr lang="en-GB" sz="2400" dirty="0" err="1">
                <a:solidFill>
                  <a:schemeClr val="tx1">
                    <a:lumMod val="75000"/>
                    <a:lumOff val="25000"/>
                  </a:schemeClr>
                </a:solidFill>
                <a:latin typeface="Arial"/>
                <a:cs typeface="Arial"/>
              </a:rPr>
              <a:t>dealltwriaeth</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briodol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gan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ddysgwyr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o’r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hyn</a:t>
            </a:r>
            <a:r>
              <a:rPr lang="en-GB" sz="2400" dirty="0">
                <a:solidFill>
                  <a:schemeClr val="tx1">
                    <a:lumMod val="75000"/>
                    <a:lumOff val="25000"/>
                  </a:schemeClr>
                </a:solidFill>
                <a:latin typeface="Arial"/>
                <a:cs typeface="Arial"/>
              </a:rPr>
              <a:t> y </a:t>
            </a:r>
            <a:r>
              <a:rPr lang="en-GB" sz="2400" dirty="0" err="1">
                <a:solidFill>
                  <a:schemeClr val="tx1">
                    <a:lumMod val="75000"/>
                    <a:lumOff val="25000"/>
                  </a:schemeClr>
                </a:solidFill>
                <a:latin typeface="Arial"/>
                <a:cs typeface="Arial"/>
              </a:rPr>
              <a:t>byddant</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ddysgu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gwersi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iaith</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Mewn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llawer</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ysgolion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mae</a:t>
            </a:r>
            <a:r>
              <a:rPr lang="en-GB" sz="2400" dirty="0">
                <a:solidFill>
                  <a:schemeClr val="tx1">
                    <a:lumMod val="75000"/>
                    <a:lumOff val="25000"/>
                  </a:schemeClr>
                </a:solidFill>
                <a:latin typeface="Arial"/>
                <a:cs typeface="Arial"/>
              </a:rPr>
              <a:t> staff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defnyddio</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adborth</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llafar</a:t>
            </a:r>
            <a:r>
              <a:rPr lang="en-GB" sz="2400" dirty="0">
                <a:solidFill>
                  <a:schemeClr val="tx1">
                    <a:lumMod val="75000"/>
                    <a:lumOff val="25000"/>
                  </a:schemeClr>
                </a:solidFill>
                <a:latin typeface="Arial"/>
                <a:cs typeface="Arial"/>
              </a:rPr>
              <a:t> ac </a:t>
            </a:r>
            <a:r>
              <a:rPr lang="en-GB" sz="2400" dirty="0" err="1">
                <a:solidFill>
                  <a:schemeClr val="tx1">
                    <a:lumMod val="75000"/>
                    <a:lumOff val="25000"/>
                  </a:schemeClr>
                </a:solidFill>
                <a:latin typeface="Arial"/>
                <a:cs typeface="Arial"/>
              </a:rPr>
              <a:t>ysgrifenedig</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dda</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sicrhau</a:t>
            </a:r>
            <a:r>
              <a:rPr lang="en-GB" sz="2400" dirty="0">
                <a:solidFill>
                  <a:schemeClr val="tx1">
                    <a:lumMod val="75000"/>
                    <a:lumOff val="25000"/>
                  </a:schemeClr>
                </a:solidFill>
                <a:latin typeface="Arial"/>
                <a:cs typeface="Arial"/>
              </a:rPr>
              <a:t> bod </a:t>
            </a:r>
            <a:r>
              <a:rPr lang="en-GB" sz="2400" dirty="0" err="1">
                <a:solidFill>
                  <a:schemeClr val="tx1">
                    <a:lumMod val="75000"/>
                    <a:lumOff val="25000"/>
                  </a:schemeClr>
                </a:solidFill>
                <a:latin typeface="Arial"/>
                <a:cs typeface="Arial"/>
              </a:rPr>
              <a:t>dysgwyr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deall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cryfderau</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sut</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wella</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galluoedd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iaith</a:t>
            </a:r>
            <a:r>
              <a:rPr lang="en-GB" sz="2400" dirty="0">
                <a:solidFill>
                  <a:schemeClr val="tx1">
                    <a:lumMod val="75000"/>
                    <a:lumOff val="25000"/>
                  </a:schemeClr>
                </a:solidFill>
                <a:latin typeface="Arial"/>
                <a:cs typeface="Arial"/>
              </a:rPr>
              <a:t>.</a:t>
            </a: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8" name="object 8"/>
          <p:cNvSpPr txBox="1"/>
          <p:nvPr/>
        </p:nvSpPr>
        <p:spPr>
          <a:xfrm>
            <a:off x="6615620" y="2587660"/>
            <a:ext cx="5937885" cy="1477328"/>
          </a:xfrm>
          <a:prstGeom prst="rect">
            <a:avLst/>
          </a:prstGeom>
        </p:spPr>
        <p:txBody>
          <a:bodyPr vert="horz" wrap="square" lIns="0" tIns="0" rIns="0" bIns="0" rtlCol="0">
            <a:spAutoFit/>
          </a:bodyPr>
          <a:lstStyle/>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
        <p:nvSpPr>
          <p:cNvPr id="10" name="object 8">
            <a:extLst>
              <a:ext uri="{FF2B5EF4-FFF2-40B4-BE49-F238E27FC236}">
                <a16:creationId xmlns:a16="http://schemas.microsoft.com/office/drawing/2014/main" id="{62C99277-A01F-4C1A-BB44-F504D4BE7F2A}"/>
              </a:ext>
            </a:extLst>
          </p:cNvPr>
          <p:cNvSpPr txBox="1"/>
          <p:nvPr/>
        </p:nvSpPr>
        <p:spPr>
          <a:xfrm>
            <a:off x="6615620" y="2642252"/>
            <a:ext cx="5937885" cy="6647974"/>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In response to Curriculum for Wales developments, many primary schools use a wide range of engaging real-life and imaginative contexts to develop or extend learners’ language and literacy skills.  They design purposeful opportunities for learners to apply their skills across the curriculum. </a:t>
            </a: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In most schools, teachers ensure that learners have an appropriate understanding of what they will be learning in their language lessons.  In many schools, staff use verbal and written feedback well to ensure learners understand their strengths and how to improve their language capabilities.  </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3112905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527300" y="2642252"/>
            <a:ext cx="5899785" cy="6278642"/>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err="1">
                <a:solidFill>
                  <a:schemeClr val="tx1">
                    <a:lumMod val="75000"/>
                    <a:lumOff val="25000"/>
                  </a:schemeClr>
                </a:solidFill>
                <a:latin typeface="Arial"/>
                <a:cs typeface="Arial"/>
              </a:rPr>
              <a:t>Mewn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ychydig</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ysgolion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nid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yw</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athrawon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holi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dysgwyr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ddigon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gofalus</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sgaffaldu</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datblygu’u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medrau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iaith</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llythrennedd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gystal</a:t>
            </a:r>
            <a:r>
              <a:rPr lang="en-GB" sz="2400" dirty="0">
                <a:solidFill>
                  <a:schemeClr val="tx1">
                    <a:lumMod val="75000"/>
                    <a:lumOff val="25000"/>
                  </a:schemeClr>
                </a:solidFill>
                <a:latin typeface="Arial"/>
                <a:cs typeface="Arial"/>
              </a:rPr>
              <a:t> ag y </a:t>
            </a:r>
            <a:r>
              <a:rPr lang="en-GB" sz="2400" dirty="0" err="1">
                <a:solidFill>
                  <a:schemeClr val="tx1">
                    <a:lumMod val="75000"/>
                    <a:lumOff val="25000"/>
                  </a:schemeClr>
                </a:solidFill>
                <a:latin typeface="Arial"/>
                <a:cs typeface="Arial"/>
              </a:rPr>
              <a:t>gallent</a:t>
            </a:r>
            <a:r>
              <a:rPr lang="en-GB" sz="2400" dirty="0">
                <a:solidFill>
                  <a:schemeClr val="tx1">
                    <a:lumMod val="75000"/>
                    <a:lumOff val="25000"/>
                  </a:schemeClr>
                </a:solidFill>
                <a:latin typeface="Arial"/>
                <a:cs typeface="Arial"/>
              </a:rPr>
              <a:t>.</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err="1">
                <a:solidFill>
                  <a:schemeClr val="tx1">
                    <a:lumMod val="75000"/>
                    <a:lumOff val="25000"/>
                  </a:schemeClr>
                </a:solidFill>
                <a:latin typeface="Arial"/>
                <a:cs typeface="Arial"/>
              </a:rPr>
              <a:t>Mae’r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rhan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fwyaf</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leoliadau</a:t>
            </a:r>
            <a:r>
              <a:rPr lang="en-GB" sz="2400" dirty="0">
                <a:solidFill>
                  <a:schemeClr val="tx1">
                    <a:lumMod val="75000"/>
                    <a:lumOff val="25000"/>
                  </a:schemeClr>
                </a:solidFill>
                <a:latin typeface="Arial"/>
                <a:cs typeface="Arial"/>
              </a:rPr>
              <a:t> ac </a:t>
            </a:r>
            <a:r>
              <a:rPr lang="en-GB" sz="2400" dirty="0" err="1">
                <a:solidFill>
                  <a:schemeClr val="tx1">
                    <a:lumMod val="75000"/>
                    <a:lumOff val="25000"/>
                  </a:schemeClr>
                </a:solidFill>
                <a:latin typeface="Arial"/>
                <a:cs typeface="Arial"/>
              </a:rPr>
              <a:t>ysgolion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datblygu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medrau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gwrando</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siarad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dysgwyr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llwyddiannus</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y </a:t>
            </a:r>
            <a:r>
              <a:rPr lang="en-GB" sz="2400" dirty="0" err="1">
                <a:solidFill>
                  <a:schemeClr val="tx1">
                    <a:lumMod val="75000"/>
                    <a:lumOff val="25000"/>
                  </a:schemeClr>
                </a:solidFill>
                <a:latin typeface="Arial"/>
                <a:cs typeface="Arial"/>
              </a:rPr>
              <a:t>cyfnod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sylfaen</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fannau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cychwyn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isel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aml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Maent</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defnyddio</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profiadau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perthnasol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ysgogi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chwarae</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rôl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dysgwyr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hannog</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siarad</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chyfranogi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mewn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sgwrs</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aml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lle</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ceir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darpariaeth</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ragorol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mae</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ymarferwyr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gwneud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defnydd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helaeth</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o’r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gymuned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leol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ehangu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profiadau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dysgwyr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cynorthwyo</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wrth</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ddysgu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iaith</a:t>
            </a:r>
            <a:r>
              <a:rPr lang="en-GB" sz="2400" dirty="0">
                <a:solidFill>
                  <a:schemeClr val="tx1">
                    <a:lumMod val="75000"/>
                    <a:lumOff val="25000"/>
                  </a:schemeClr>
                </a:solidFill>
                <a:latin typeface="Arial"/>
                <a:cs typeface="Arial"/>
              </a:rPr>
              <a:t>.</a:t>
            </a: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
        <p:nvSpPr>
          <p:cNvPr id="10" name="object 8">
            <a:extLst>
              <a:ext uri="{FF2B5EF4-FFF2-40B4-BE49-F238E27FC236}">
                <a16:creationId xmlns:a16="http://schemas.microsoft.com/office/drawing/2014/main" id="{B6DE5D6B-0867-4724-987F-A192EE3DF401}"/>
              </a:ext>
            </a:extLst>
          </p:cNvPr>
          <p:cNvSpPr txBox="1"/>
          <p:nvPr/>
        </p:nvSpPr>
        <p:spPr>
          <a:xfrm>
            <a:off x="6615620" y="2642252"/>
            <a:ext cx="5937885" cy="7386638"/>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In a few schools, teachers do not question learners carefully enough to scaffold and progress their language and literacy skills as well as they could. </a:t>
            </a: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Most settings and schools develop learners’ listening and speaking skills successfully in the foundation phase, often from low starting points.  They use relevant experiences to stimulate learners’ role-play and encourage them to speak and engage in conversation.  Often, where provision is excellent, practitioners make extensive use of the local community to broaden learners’ experiences and support their language learning.</a:t>
            </a: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776780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527300" y="2642252"/>
            <a:ext cx="5899785" cy="5170646"/>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Mae’r ysgolion cynradd mwyaf effeithiol yn defnyddio cyd-destunau cyfoethog ac amrywiol i addysgu dysgwyr sut i siarad a gwrando, yn benodol.  Mewn ysgolion llai effeithiol, mae gwrando a siarad yn cael eu hystyried yn fedrau sy’n cefnogi darllen ac ysgrifennu, yn hytrach nag fel medrau i’w datblygu ar eu </a:t>
            </a:r>
            <a:r>
              <a:rPr lang="cy-GB" sz="2400" dirty="0" err="1">
                <a:solidFill>
                  <a:schemeClr val="tx1">
                    <a:lumMod val="75000"/>
                    <a:lumOff val="25000"/>
                  </a:schemeClr>
                </a:solidFill>
                <a:latin typeface="Arial"/>
                <a:cs typeface="Arial"/>
              </a:rPr>
              <a:t>pennau’u</a:t>
            </a:r>
            <a:r>
              <a:rPr lang="cy-GB" sz="2400" dirty="0">
                <a:solidFill>
                  <a:schemeClr val="tx1">
                    <a:lumMod val="75000"/>
                    <a:lumOff val="25000"/>
                  </a:schemeClr>
                </a:solidFill>
                <a:latin typeface="Arial"/>
                <a:cs typeface="Arial"/>
              </a:rPr>
              <a:t> hunain.  Yn yr ysgolion hyn, nid yw athrawon bob amser yn darparu digon o gyfleoedd heriol a buddiol priodol i adeiladu ar fedrau gwrando a siarad dysgwyr, a’u hymestyn, yn enwedig yng nghyfnod allweddol 2.</a:t>
            </a:r>
            <a:endParaRPr lang="cy-GB"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
        <p:nvSpPr>
          <p:cNvPr id="10" name="object 8">
            <a:extLst>
              <a:ext uri="{FF2B5EF4-FFF2-40B4-BE49-F238E27FC236}">
                <a16:creationId xmlns:a16="http://schemas.microsoft.com/office/drawing/2014/main" id="{63FDB914-FEE6-4C2A-AC1E-6AB3C2F39DA7}"/>
              </a:ext>
            </a:extLst>
          </p:cNvPr>
          <p:cNvSpPr txBox="1"/>
          <p:nvPr/>
        </p:nvSpPr>
        <p:spPr>
          <a:xfrm>
            <a:off x="6615620" y="2642252"/>
            <a:ext cx="5937885" cy="5170646"/>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The most effective primary schools use rich and varied contexts to teach learners specifically how to listen and talk. In less effective schools, listening and speaking are considered skills that support reading and writing, rather than as skills to be developed in their own right.  In these schools, teachers do not always provide enough appropriately challenging and worthwhile opportunities to build on and extend learners’ listening and speaking skills, particularly in key stage 2. </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1961643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527300" y="2545533"/>
            <a:ext cx="5899785" cy="8433078"/>
          </a:xfrm>
          <a:prstGeom prst="rect">
            <a:avLst/>
          </a:prstGeom>
        </p:spPr>
        <p:txBody>
          <a:bodyPr vert="horz" wrap="square" lIns="0" tIns="0" rIns="0" bIns="0" rtlCol="0">
            <a:spAutoFit/>
          </a:bodyPr>
          <a:lstStyle/>
          <a:p>
            <a:pPr marL="342900" lvl="0" indent="-342900">
              <a:spcAft>
                <a:spcPts val="1200"/>
              </a:spcAft>
              <a:buFont typeface="Arial" panose="020B0604020202020204" pitchFamily="34" charset="0"/>
              <a:buChar char="•"/>
            </a:pPr>
            <a:r>
              <a:rPr lang="cy-GB" sz="2400" dirty="0">
                <a:solidFill>
                  <a:srgbClr val="000000"/>
                </a:solidFill>
                <a:latin typeface="Arial" panose="020B0604020202020204" pitchFamily="34" charset="0"/>
                <a:ea typeface="Calibri" panose="020F0502020204030204" pitchFamily="34" charset="0"/>
              </a:rPr>
              <a:t>Mae’r rhan fwyaf o leoliadau nas cynhelir a dosbarthiadau meithrin mewn ysgolion yn canolbwyntio’n </a:t>
            </a:r>
            <a:r>
              <a:rPr lang="cy-GB" sz="2400" dirty="0" err="1">
                <a:solidFill>
                  <a:srgbClr val="000000"/>
                </a:solidFill>
                <a:latin typeface="Arial" panose="020B0604020202020204" pitchFamily="34" charset="0"/>
                <a:ea typeface="Calibri" panose="020F0502020204030204" pitchFamily="34" charset="0"/>
              </a:rPr>
              <a:t>gryf</a:t>
            </a:r>
            <a:r>
              <a:rPr lang="cy-GB" sz="2400" dirty="0">
                <a:solidFill>
                  <a:srgbClr val="000000"/>
                </a:solidFill>
                <a:latin typeface="Arial" panose="020B0604020202020204" pitchFamily="34" charset="0"/>
                <a:ea typeface="Calibri" panose="020F0502020204030204" pitchFamily="34" charset="0"/>
              </a:rPr>
              <a:t> ar ddatblygu medrau cyn-darllen plant, er enghraifft, trwy ganeuon, rhigymau a cherddoriaeth.  Mewn ychydig o ysgolion, nid yw staff yn rhoi digon o ystyriaeth i gamau datblygiadol dysgwyr ac maent yn cyflwyno addysgu ffoneg yn rhy gynnar.  O ganlyniad, mae dysgwyr nad yw eu medrau iaith a chyfathrebu wedi’u datblygu’n ddigonol yn cael trafferth gwneud y cyswllt rhwng llythrennau a seiniau.</a:t>
            </a:r>
          </a:p>
          <a:p>
            <a:pPr marL="342900" lvl="0" indent="-342900">
              <a:spcAft>
                <a:spcPts val="1200"/>
              </a:spcAft>
              <a:buFont typeface="Arial" panose="020B0604020202020204" pitchFamily="34" charset="0"/>
              <a:buChar char="•"/>
            </a:pPr>
            <a:r>
              <a:rPr lang="cy-GB" sz="2400" dirty="0">
                <a:solidFill>
                  <a:srgbClr val="000000"/>
                </a:solidFill>
                <a:latin typeface="Arial" panose="020B0604020202020204" pitchFamily="34" charset="0"/>
                <a:cs typeface="Arial" panose="020B0604020202020204" pitchFamily="34" charset="0"/>
              </a:rPr>
              <a:t>Mae’r rhan fwyaf o ysgolion cynradd yn cynllunio’n briodol ar gyfer dilyniant mewn datblygiad darllen dysgwyr.  Mae ysgolion sy’n datblygu darllen yn effeithiol yn ei addysgu’n ddyddiol.</a:t>
            </a:r>
            <a:r>
              <a:rPr lang="cy-GB" sz="2400" dirty="0">
                <a:latin typeface="Arial" panose="020B0604020202020204" pitchFamily="34" charset="0"/>
                <a:cs typeface="Arial" panose="020B0604020202020204" pitchFamily="34" charset="0"/>
              </a:rPr>
              <a:t>  </a:t>
            </a:r>
            <a:endParaRPr lang="cy-GB" sz="2400" dirty="0">
              <a:latin typeface="Arial" panose="020B0604020202020204" pitchFamily="34" charset="0"/>
              <a:ea typeface="Times New Roman" panose="02020603050405020304" pitchFamily="18" charset="0"/>
              <a:cs typeface="Arial" panose="020B0604020202020204" pitchFamily="34" charset="0"/>
            </a:endParaRPr>
          </a:p>
          <a:p>
            <a:pPr marL="342900" marR="5080" indent="-342900">
              <a:buFont typeface="Arial" panose="020B0604020202020204" pitchFamily="34" charset="0"/>
              <a:buChar char="•"/>
              <a:tabLst>
                <a:tab pos="5485765" algn="l"/>
              </a:tabLst>
            </a:pPr>
            <a:endParaRPr lang="cy-GB" sz="2400" dirty="0">
              <a:solidFill>
                <a:schemeClr val="tx1">
                  <a:lumMod val="95000"/>
                  <a:lumOff val="5000"/>
                </a:schemeClr>
              </a:solidFill>
              <a:latin typeface="Arial"/>
              <a:cs typeface="Arial"/>
            </a:endParaRPr>
          </a:p>
          <a:p>
            <a:pPr marL="342900" marR="5080" indent="-342900">
              <a:buFont typeface="Arial" panose="020B0604020202020204" pitchFamily="34" charset="0"/>
              <a:buChar char="•"/>
              <a:tabLst>
                <a:tab pos="5485765" algn="l"/>
              </a:tabLst>
            </a:pPr>
            <a:endParaRPr lang="cy-GB" sz="2400" dirty="0">
              <a:solidFill>
                <a:schemeClr val="tx1">
                  <a:lumMod val="95000"/>
                  <a:lumOff val="5000"/>
                </a:schemeClr>
              </a:solidFill>
              <a:latin typeface="Arial"/>
              <a:cs typeface="Arial"/>
            </a:endParaRPr>
          </a:p>
          <a:p>
            <a:pPr marL="342900" marR="5080" indent="-342900">
              <a:buFont typeface="Arial" panose="020B0604020202020204" pitchFamily="34" charset="0"/>
              <a:buChar char="•"/>
              <a:tabLst>
                <a:tab pos="5485765" algn="l"/>
              </a:tabLst>
            </a:pPr>
            <a:endParaRPr lang="cy-GB"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
        <p:nvSpPr>
          <p:cNvPr id="4" name="Rectangle 3">
            <a:extLst>
              <a:ext uri="{FF2B5EF4-FFF2-40B4-BE49-F238E27FC236}">
                <a16:creationId xmlns:a16="http://schemas.microsoft.com/office/drawing/2014/main" id="{FB14D157-D11C-489F-A4D0-35174F358D86}"/>
              </a:ext>
            </a:extLst>
          </p:cNvPr>
          <p:cNvSpPr/>
          <p:nvPr/>
        </p:nvSpPr>
        <p:spPr>
          <a:xfrm>
            <a:off x="6719125" y="2642252"/>
            <a:ext cx="5834380" cy="6524863"/>
          </a:xfrm>
          <a:prstGeom prst="rect">
            <a:avLst/>
          </a:prstGeom>
        </p:spPr>
        <p:txBody>
          <a:bodyPr wrap="square">
            <a:spAutoFit/>
          </a:bodyPr>
          <a:lstStyle/>
          <a:p>
            <a:pPr marL="342900" lvl="0" indent="-342900">
              <a:spcAft>
                <a:spcPts val="1200"/>
              </a:spcAft>
              <a:buFont typeface="Arial" panose="020B0604020202020204" pitchFamily="34" charset="0"/>
              <a:buChar char="•"/>
            </a:pPr>
            <a:r>
              <a:rPr lang="en-GB" sz="2400" dirty="0">
                <a:solidFill>
                  <a:srgbClr val="000000"/>
                </a:solidFill>
                <a:latin typeface="Arial" panose="020B0604020202020204" pitchFamily="34" charset="0"/>
                <a:ea typeface="Calibri" panose="020F0502020204030204" pitchFamily="34" charset="0"/>
              </a:rPr>
              <a:t>Most non-maintained settings and nursery classes in schools focus strongly on developing children’s pre-reading skills, for example through songs, rhyme and music.  In a few schools, staff do not take sufficient account of learners’ developmental stages and introduce phonics teaching too early.  Consequently, learners with underdeveloped language and communication skills, struggle to make the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link between letters and sounds.  </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Most primary schools plan appropriately for progression in learners’ reading development.  Schools who develop reading effectively teach it daily.  </a:t>
            </a:r>
            <a:endParaRPr lang="en-GB"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6988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162840" y="2529518"/>
            <a:ext cx="6151512" cy="7017306"/>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Mae </a:t>
            </a:r>
            <a:r>
              <a:rPr lang="en-GB" sz="2400" dirty="0" err="1">
                <a:solidFill>
                  <a:schemeClr val="tx1">
                    <a:lumMod val="75000"/>
                    <a:lumOff val="25000"/>
                  </a:schemeClr>
                </a:solidFill>
                <a:latin typeface="Arial"/>
                <a:cs typeface="Arial"/>
              </a:rPr>
              <a:t>meithrin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hoffter</a:t>
            </a:r>
            <a:r>
              <a:rPr lang="en-GB" sz="2400" dirty="0">
                <a:solidFill>
                  <a:schemeClr val="tx1">
                    <a:lumMod val="75000"/>
                    <a:lumOff val="25000"/>
                  </a:schemeClr>
                </a:solidFill>
                <a:latin typeface="Arial"/>
                <a:cs typeface="Arial"/>
              </a:rPr>
              <a:t> am </a:t>
            </a:r>
            <a:r>
              <a:rPr lang="en-GB" sz="2400" dirty="0" err="1">
                <a:solidFill>
                  <a:schemeClr val="tx1">
                    <a:lumMod val="75000"/>
                    <a:lumOff val="25000"/>
                  </a:schemeClr>
                </a:solidFill>
                <a:latin typeface="Arial"/>
                <a:cs typeface="Arial"/>
              </a:rPr>
              <a:t>ddarllen</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llenyddiaeth</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flaenoriaeth</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mewn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ysgolion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sy’n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datblygu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iaith</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llythrennedd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dysgwyr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effeithiol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Maent</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datblygu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strategaethau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ysgol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gyfan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llwyddiannus</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gyfer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hyrwyddo</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darllen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pleser</a:t>
            </a:r>
            <a:r>
              <a:rPr lang="en-GB" sz="2400" dirty="0">
                <a:solidFill>
                  <a:schemeClr val="tx1">
                    <a:lumMod val="75000"/>
                    <a:lumOff val="25000"/>
                  </a:schemeClr>
                </a:solidFill>
                <a:latin typeface="Arial"/>
                <a:cs typeface="Arial"/>
              </a:rPr>
              <a:t>.</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err="1">
                <a:solidFill>
                  <a:schemeClr val="tx1">
                    <a:lumMod val="75000"/>
                    <a:lumOff val="25000"/>
                  </a:schemeClr>
                </a:solidFill>
                <a:latin typeface="Arial"/>
                <a:cs typeface="Arial"/>
              </a:rPr>
              <a:t>Mewn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lleiafrif</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ysgolion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cyfle</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cyfyngedig</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sydd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gael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ddysgwyr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wrando</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oedolion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wrth</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iddynt</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fod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ddelfryd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ymddwyn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darllen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yng</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nghyfnod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allweddol</a:t>
            </a:r>
            <a:r>
              <a:rPr lang="en-GB" sz="2400" dirty="0">
                <a:solidFill>
                  <a:schemeClr val="tx1">
                    <a:lumMod val="75000"/>
                    <a:lumOff val="25000"/>
                  </a:schemeClr>
                </a:solidFill>
                <a:latin typeface="Arial"/>
                <a:cs typeface="Arial"/>
              </a:rPr>
              <a:t> 2, </a:t>
            </a:r>
            <a:r>
              <a:rPr lang="en-GB" sz="2400" dirty="0" err="1">
                <a:solidFill>
                  <a:schemeClr val="tx1">
                    <a:lumMod val="75000"/>
                    <a:lumOff val="25000"/>
                  </a:schemeClr>
                </a:solidFill>
                <a:latin typeface="Arial"/>
                <a:cs typeface="Arial"/>
              </a:rPr>
              <a:t>neu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ymgysylltu</a:t>
            </a:r>
            <a:r>
              <a:rPr lang="en-GB" sz="2400" dirty="0">
                <a:solidFill>
                  <a:schemeClr val="tx1">
                    <a:lumMod val="75000"/>
                    <a:lumOff val="25000"/>
                  </a:schemeClr>
                </a:solidFill>
                <a:latin typeface="Arial"/>
                <a:cs typeface="Arial"/>
              </a:rPr>
              <a:t> â </a:t>
            </a:r>
            <a:r>
              <a:rPr lang="en-GB" sz="2400" dirty="0" err="1">
                <a:solidFill>
                  <a:schemeClr val="tx1">
                    <a:lumMod val="75000"/>
                    <a:lumOff val="25000"/>
                  </a:schemeClr>
                </a:solidFill>
                <a:latin typeface="Arial"/>
                <a:cs typeface="Arial"/>
              </a:rPr>
              <a:t>llyfrau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ffuglen</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ffeithiol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mwy</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heriol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gyffredinol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nid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oes</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digon</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athrawon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darllen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llenyddiaeth</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newydd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blant</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hunain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Nid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yw</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ychydig</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ysgolion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archwilio</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ystod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ddigon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eang</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strategaethau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gefnogi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dysgwyr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difreintiedig</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teuluoedd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gael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cyfleoedd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darllen</a:t>
            </a:r>
            <a:r>
              <a:rPr lang="en-GB" sz="2400" dirty="0">
                <a:solidFill>
                  <a:schemeClr val="tx1">
                    <a:lumMod val="75000"/>
                    <a:lumOff val="25000"/>
                  </a:schemeClr>
                </a:solidFill>
                <a:latin typeface="Arial"/>
                <a:cs typeface="Arial"/>
              </a:rPr>
              <a:t> ac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annog</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mwynhad</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ddysgu</a:t>
            </a:r>
            <a:r>
              <a:rPr lang="en-GB" sz="2400" dirty="0">
                <a:solidFill>
                  <a:schemeClr val="tx1">
                    <a:lumMod val="75000"/>
                    <a:lumOff val="25000"/>
                  </a:schemeClr>
                </a:solidFill>
                <a:latin typeface="Arial"/>
                <a:cs typeface="Arial"/>
              </a:rPr>
              <a:t>.</a:t>
            </a: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8" name="object 8"/>
          <p:cNvSpPr txBox="1"/>
          <p:nvPr/>
        </p:nvSpPr>
        <p:spPr>
          <a:xfrm>
            <a:off x="6615620" y="2642252"/>
            <a:ext cx="5937885" cy="7755969"/>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Fostering a love of reading and literature is a priority in schools that develop learners’ language and literacy effectively.  They develop successful whole-school strategies for promoting reading for pleasure. </a:t>
            </a: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In a minority of schools, there is limited opportunity for learners to listen to adults role-modelling reading in key stage 2, or to engage with more challenging fiction and non-fiction books.  In general, too few teachers read new children’s literature themselves.  A few schools do not explore a wide enough range of strategies to support disadvantaged learners and their families to access reading opportunities and to encourage enjoyment of reading.</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348606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527300" y="2642252"/>
            <a:ext cx="5899785" cy="7017306"/>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Mae </a:t>
            </a:r>
            <a:r>
              <a:rPr lang="en-GB" sz="2400" dirty="0" err="1">
                <a:solidFill>
                  <a:schemeClr val="tx1">
                    <a:lumMod val="75000"/>
                    <a:lumOff val="25000"/>
                  </a:schemeClr>
                </a:solidFill>
                <a:latin typeface="Arial"/>
                <a:cs typeface="Arial"/>
              </a:rPr>
              <a:t>llawer</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ysgolion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cynradd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wedi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gwella</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agweddau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addysgu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ysgrifennu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drwy</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roi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mwy</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ffocws</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ddealltwriaeth</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dysgwyr</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ddiben</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chynulleidfa</a:t>
            </a:r>
            <a:r>
              <a:rPr lang="en-GB" sz="2400" dirty="0">
                <a:solidFill>
                  <a:schemeClr val="tx1">
                    <a:lumMod val="75000"/>
                    <a:lumOff val="25000"/>
                  </a:schemeClr>
                </a:solidFill>
                <a:latin typeface="Arial"/>
                <a:cs typeface="Arial"/>
              </a:rPr>
              <a:t>, ac </a:t>
            </a:r>
            <a:r>
              <a:rPr lang="en-GB" sz="2400" dirty="0" err="1">
                <a:solidFill>
                  <a:schemeClr val="tx1">
                    <a:lumMod val="75000"/>
                    <a:lumOff val="25000"/>
                  </a:schemeClr>
                </a:solidFill>
                <a:latin typeface="Arial"/>
                <a:cs typeface="Arial"/>
              </a:rPr>
              <a:t>ymagweddau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cyson</a:t>
            </a:r>
            <a:r>
              <a:rPr lang="en-GB" sz="2400" dirty="0">
                <a:solidFill>
                  <a:schemeClr val="tx1">
                    <a:lumMod val="75000"/>
                    <a:lumOff val="25000"/>
                  </a:schemeClr>
                </a:solidFill>
                <a:latin typeface="Arial"/>
                <a:cs typeface="Arial"/>
              </a:rPr>
              <a:t> at </a:t>
            </a:r>
            <a:r>
              <a:rPr lang="en-GB" sz="2400" dirty="0" err="1">
                <a:solidFill>
                  <a:schemeClr val="tx1">
                    <a:lumMod val="75000"/>
                    <a:lumOff val="25000"/>
                  </a:schemeClr>
                </a:solidFill>
                <a:latin typeface="Arial"/>
                <a:cs typeface="Arial"/>
              </a:rPr>
              <a:t>ddatblygu’u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medrau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Mae’r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ysgolion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mwyaf</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llwyddiannus</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cynnig</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cyfleoedd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cyffrous</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perthnasol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ysgrifennu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darparu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adborth</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effeithiol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arwain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datblygiad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pellach</a:t>
            </a:r>
            <a:r>
              <a:rPr lang="en-GB" sz="2400" dirty="0">
                <a:solidFill>
                  <a:schemeClr val="tx1">
                    <a:lumMod val="75000"/>
                    <a:lumOff val="25000"/>
                  </a:schemeClr>
                </a:solidFill>
                <a:latin typeface="Arial"/>
                <a:cs typeface="Arial"/>
              </a:rPr>
              <a:t>, ac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addysgu’r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medrau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craidd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sillafu</a:t>
            </a:r>
            <a:r>
              <a:rPr lang="en-GB" sz="2400" dirty="0">
                <a:solidFill>
                  <a:schemeClr val="tx1">
                    <a:lumMod val="75000"/>
                    <a:lumOff val="25000"/>
                  </a:schemeClr>
                </a:solidFill>
                <a:latin typeface="Arial"/>
                <a:cs typeface="Arial"/>
              </a:rPr>
              <a:t> ac </a:t>
            </a:r>
            <a:r>
              <a:rPr lang="en-GB" sz="2400" dirty="0" err="1">
                <a:solidFill>
                  <a:schemeClr val="tx1">
                    <a:lumMod val="75000"/>
                    <a:lumOff val="25000"/>
                  </a:schemeClr>
                </a:solidFill>
                <a:latin typeface="Arial"/>
                <a:cs typeface="Arial"/>
              </a:rPr>
              <a:t>adeiladu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brawddegau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benodol</a:t>
            </a:r>
            <a:r>
              <a:rPr lang="en-GB" sz="2400" dirty="0">
                <a:solidFill>
                  <a:schemeClr val="tx1">
                    <a:lumMod val="75000"/>
                    <a:lumOff val="25000"/>
                  </a:schemeClr>
                </a:solidFill>
                <a:latin typeface="Arial"/>
                <a:cs typeface="Arial"/>
              </a:rPr>
              <a:t>. </a:t>
            </a:r>
          </a:p>
          <a:p>
            <a:pPr marR="5080">
              <a:tabLst>
                <a:tab pos="5485765" algn="l"/>
              </a:tabLst>
            </a:pPr>
            <a:endParaRPr lang="en-GB" sz="16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err="1">
                <a:solidFill>
                  <a:schemeClr val="tx1">
                    <a:lumMod val="75000"/>
                    <a:lumOff val="25000"/>
                  </a:schemeClr>
                </a:solidFill>
                <a:latin typeface="Arial"/>
                <a:cs typeface="Arial"/>
              </a:rPr>
              <a:t>Mae’r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addysgu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gorau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galluogi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dysgwyr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ddeall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confensiynau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ffurf</a:t>
            </a:r>
            <a:r>
              <a:rPr lang="en-GB" sz="2400" dirty="0">
                <a:solidFill>
                  <a:schemeClr val="tx1">
                    <a:lumMod val="75000"/>
                    <a:lumOff val="25000"/>
                  </a:schemeClr>
                </a:solidFill>
                <a:latin typeface="Arial"/>
                <a:cs typeface="Arial"/>
              </a:rPr>
              <a:t> a genre, ac </a:t>
            </a:r>
            <a:r>
              <a:rPr lang="en-GB" sz="2400" dirty="0" err="1">
                <a:solidFill>
                  <a:schemeClr val="tx1">
                    <a:lumMod val="75000"/>
                    <a:lumOff val="25000"/>
                  </a:schemeClr>
                </a:solidFill>
                <a:latin typeface="Arial"/>
                <a:cs typeface="Arial"/>
              </a:rPr>
              <a:t>ysgrifennu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fel</a:t>
            </a:r>
            <a:r>
              <a:rPr lang="en-GB" sz="2400" dirty="0">
                <a:solidFill>
                  <a:schemeClr val="tx1">
                    <a:lumMod val="75000"/>
                    <a:lumOff val="25000"/>
                  </a:schemeClr>
                </a:solidFill>
                <a:latin typeface="Arial"/>
                <a:cs typeface="Arial"/>
              </a:rPr>
              <a:t> proses.  </a:t>
            </a:r>
            <a:r>
              <a:rPr lang="en-GB" sz="2400" dirty="0" err="1">
                <a:solidFill>
                  <a:schemeClr val="tx1">
                    <a:lumMod val="75000"/>
                    <a:lumOff val="25000"/>
                  </a:schemeClr>
                </a:solidFill>
                <a:latin typeface="Arial"/>
                <a:cs typeface="Arial"/>
              </a:rPr>
              <a:t>Mewn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ychydig</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ysgolion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mae</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disgwyliadau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athrawon</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ysgrifennu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dysgwyr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enwedig</a:t>
            </a:r>
            <a:r>
              <a:rPr lang="en-GB" sz="2400" dirty="0">
                <a:solidFill>
                  <a:schemeClr val="tx1">
                    <a:lumMod val="75000"/>
                    <a:lumOff val="25000"/>
                  </a:schemeClr>
                </a:solidFill>
                <a:latin typeface="Arial"/>
                <a:cs typeface="Arial"/>
              </a:rPr>
              <a:t> y </a:t>
            </a:r>
            <a:r>
              <a:rPr lang="en-GB" sz="2400" dirty="0" err="1">
                <a:solidFill>
                  <a:schemeClr val="tx1">
                    <a:lumMod val="75000"/>
                    <a:lumOff val="25000"/>
                  </a:schemeClr>
                </a:solidFill>
                <a:latin typeface="Arial"/>
                <a:cs typeface="Arial"/>
              </a:rPr>
              <a:t>rhai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sy’n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fwy</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abl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rhy</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isel</a:t>
            </a:r>
            <a:r>
              <a:rPr lang="en-GB" sz="2400" dirty="0">
                <a:solidFill>
                  <a:schemeClr val="tx1">
                    <a:lumMod val="75000"/>
                    <a:lumOff val="25000"/>
                  </a:schemeClr>
                </a:solidFill>
                <a:latin typeface="Arial"/>
                <a:cs typeface="Arial"/>
              </a:rPr>
              <a:t>.</a:t>
            </a: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8" name="object 8"/>
          <p:cNvSpPr txBox="1"/>
          <p:nvPr/>
        </p:nvSpPr>
        <p:spPr>
          <a:xfrm>
            <a:off x="6615620" y="2642252"/>
            <a:ext cx="5937885" cy="7017306"/>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Many primary schools have improved teaching aspects of writing through a greater focus on learners’ understanding of purpose and audience, and consistent approaches to developing their skills.  The most successful schools offer exciting, relevant opportunities to write, provide effective feedback to guide further development, and teach the core skills of spelling and sentence construction explicitly. </a:t>
            </a: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The best teaching enables learners to understand the conventions of form and genre and of writing as a process.  In a few schools, teachers’ expectations of learners’ writing, particularly those who are more able, are too low.  </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2399258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527300" y="2642252"/>
            <a:ext cx="5899785" cy="8330486"/>
          </a:xfrm>
          <a:prstGeom prst="rect">
            <a:avLst/>
          </a:prstGeom>
        </p:spPr>
        <p:txBody>
          <a:bodyPr vert="horz" wrap="square" lIns="0" tIns="0" rIns="0" bIns="0" rtlCol="0">
            <a:spAutoFit/>
          </a:bodyPr>
          <a:lstStyle/>
          <a:p>
            <a:pPr marL="285750" lvl="0" indent="-285750">
              <a:spcAft>
                <a:spcPts val="800"/>
              </a:spcAft>
              <a:buFont typeface="Arial" panose="020B0604020202020204" pitchFamily="34" charset="0"/>
              <a:buChar char="•"/>
            </a:pPr>
            <a:r>
              <a:rPr lang="en-GB" sz="2400" dirty="0" err="1">
                <a:solidFill>
                  <a:srgbClr val="000000"/>
                </a:solidFill>
                <a:latin typeface="Arial" panose="020B0604020202020204" pitchFamily="34" charset="0"/>
                <a:ea typeface="Calibri" panose="020F0502020204030204" pitchFamily="34" charset="0"/>
              </a:rPr>
              <a:t>Nid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yw</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athrawon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darparu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digon</a:t>
            </a:r>
            <a:r>
              <a:rPr lang="en-GB" sz="2400" dirty="0">
                <a:solidFill>
                  <a:srgbClr val="000000"/>
                </a:solidFill>
                <a:latin typeface="Arial" panose="020B0604020202020204" pitchFamily="34" charset="0"/>
                <a:ea typeface="Calibri" panose="020F0502020204030204" pitchFamily="34" charset="0"/>
              </a:rPr>
              <a:t> o </a:t>
            </a:r>
            <a:r>
              <a:rPr lang="en-GB" sz="2400" dirty="0" err="1">
                <a:solidFill>
                  <a:srgbClr val="000000"/>
                </a:solidFill>
                <a:latin typeface="Arial" panose="020B0604020202020204" pitchFamily="34" charset="0"/>
                <a:ea typeface="Calibri" panose="020F0502020204030204" pitchFamily="34" charset="0"/>
              </a:rPr>
              <a:t>gyfleoedd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ddisgyblion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ysgrifennu’n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rhydd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gan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ddefnyddio’r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ystod</a:t>
            </a:r>
            <a:r>
              <a:rPr lang="en-GB" sz="2400" dirty="0">
                <a:solidFill>
                  <a:srgbClr val="000000"/>
                </a:solidFill>
                <a:latin typeface="Arial" panose="020B0604020202020204" pitchFamily="34" charset="0"/>
                <a:ea typeface="Calibri" panose="020F0502020204030204" pitchFamily="34" charset="0"/>
              </a:rPr>
              <a:t> o </a:t>
            </a:r>
            <a:r>
              <a:rPr lang="en-GB" sz="2400" dirty="0" err="1">
                <a:solidFill>
                  <a:srgbClr val="000000"/>
                </a:solidFill>
                <a:latin typeface="Arial" panose="020B0604020202020204" pitchFamily="34" charset="0"/>
                <a:ea typeface="Calibri" panose="020F0502020204030204" pitchFamily="34" charset="0"/>
              </a:rPr>
              <a:t>fedrau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ysgrifennu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sydd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ganddynt</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barod</a:t>
            </a:r>
            <a:r>
              <a:rPr lang="en-GB" sz="2400" dirty="0">
                <a:solidFill>
                  <a:srgbClr val="000000"/>
                </a:solidFill>
                <a:latin typeface="Arial" panose="020B0604020202020204" pitchFamily="34" charset="0"/>
                <a:ea typeface="Calibri" panose="020F0502020204030204" pitchFamily="34" charset="0"/>
              </a:rPr>
              <a:t>, ac </a:t>
            </a:r>
            <a:r>
              <a:rPr lang="en-GB" sz="2400" dirty="0" err="1">
                <a:solidFill>
                  <a:srgbClr val="000000"/>
                </a:solidFill>
                <a:latin typeface="Arial" panose="020B0604020202020204" pitchFamily="34" charset="0"/>
                <a:ea typeface="Calibri" panose="020F0502020204030204" pitchFamily="34" charset="0"/>
              </a:rPr>
              <a:t>mae</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hyn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arafu’u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cynnydd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gyffredinol</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mae</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ansawdd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cyfleoedd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ysgrifennu’n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estynedig</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a’r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disgwyliad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ddysgwyr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wirio</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cywiro</a:t>
            </a:r>
            <a:r>
              <a:rPr lang="en-GB" sz="2400" dirty="0">
                <a:solidFill>
                  <a:srgbClr val="000000"/>
                </a:solidFill>
                <a:latin typeface="Arial" panose="020B0604020202020204" pitchFamily="34" charset="0"/>
                <a:ea typeface="Calibri" panose="020F0502020204030204" pitchFamily="34" charset="0"/>
              </a:rPr>
              <a:t> ac </a:t>
            </a:r>
            <a:r>
              <a:rPr lang="en-GB" sz="2400" dirty="0" err="1">
                <a:solidFill>
                  <a:srgbClr val="000000"/>
                </a:solidFill>
                <a:latin typeface="Arial" panose="020B0604020202020204" pitchFamily="34" charset="0"/>
                <a:ea typeface="Calibri" panose="020F0502020204030204" pitchFamily="34" charset="0"/>
              </a:rPr>
              <a:t>ailddrafftio’u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gwaith</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parhau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rhy</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amrywiol</a:t>
            </a:r>
            <a:r>
              <a:rPr lang="en-GB" sz="2400" dirty="0">
                <a:solidFill>
                  <a:srgbClr val="000000"/>
                </a:solidFill>
                <a:latin typeface="Arial" panose="020B0604020202020204" pitchFamily="34" charset="0"/>
                <a:ea typeface="Calibri" panose="020F0502020204030204" pitchFamily="34" charset="0"/>
              </a:rPr>
              <a:t>.  </a:t>
            </a:r>
          </a:p>
          <a:p>
            <a:pPr marL="285750" indent="-285750">
              <a:spcAft>
                <a:spcPts val="800"/>
              </a:spcAft>
              <a:buFont typeface="Arial" panose="020B0604020202020204" pitchFamily="34" charset="0"/>
              <a:buChar char="•"/>
            </a:pPr>
            <a:r>
              <a:rPr lang="en-GB" sz="2400" dirty="0" err="1">
                <a:latin typeface="Arial" panose="020B0604020202020204" pitchFamily="34" charset="0"/>
                <a:cs typeface="Arial" panose="020B0604020202020204" pitchFamily="34" charset="0"/>
              </a:rPr>
              <a:t>Mewn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ychydig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iawn</a:t>
            </a:r>
            <a:r>
              <a:rPr lang="en-GB" sz="2400" dirty="0">
                <a:latin typeface="Arial" panose="020B0604020202020204" pitchFamily="34" charset="0"/>
                <a:cs typeface="Arial" panose="020B0604020202020204" pitchFamily="34" charset="0"/>
              </a:rPr>
              <a:t> o </a:t>
            </a:r>
            <a:r>
              <a:rPr lang="en-GB" sz="2400" dirty="0" err="1">
                <a:latin typeface="Arial" panose="020B0604020202020204" pitchFamily="34" charset="0"/>
                <a:cs typeface="Arial" panose="020B0604020202020204" pitchFamily="34" charset="0"/>
              </a:rPr>
              <a:t>ysgolion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lle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addysgu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iaith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llwyddiannus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iawn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athrawon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cynllunio’n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benodol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gyfer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gwybodaeth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dysgwyr</a:t>
            </a:r>
            <a:r>
              <a:rPr lang="en-GB" sz="2400" dirty="0">
                <a:latin typeface="Arial" panose="020B0604020202020204" pitchFamily="34" charset="0"/>
                <a:cs typeface="Arial" panose="020B0604020202020204" pitchFamily="34" charset="0"/>
              </a:rPr>
              <a:t> am </a:t>
            </a:r>
            <a:r>
              <a:rPr lang="en-GB" sz="2400" dirty="0" err="1">
                <a:latin typeface="Arial" panose="020B0604020202020204" pitchFamily="34" charset="0"/>
                <a:cs typeface="Arial" panose="020B0604020202020204" pitchFamily="34" charset="0"/>
              </a:rPr>
              <a:t>eirfa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fel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agwedd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benodol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ddysgu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iaith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Mewn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lleiafrif</a:t>
            </a:r>
            <a:r>
              <a:rPr lang="en-GB" sz="2400" dirty="0">
                <a:latin typeface="Arial" panose="020B0604020202020204" pitchFamily="34" charset="0"/>
                <a:cs typeface="Arial" panose="020B0604020202020204" pitchFamily="34" charset="0"/>
              </a:rPr>
              <a:t> o </a:t>
            </a:r>
            <a:r>
              <a:rPr lang="en-GB" sz="2400" dirty="0" err="1">
                <a:latin typeface="Arial" panose="020B0604020202020204" pitchFamily="34" charset="0"/>
                <a:cs typeface="Arial" panose="020B0604020202020204" pitchFamily="34" charset="0"/>
              </a:rPr>
              <a:t>ysgolion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nid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oes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dealltwriaeth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ddigon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sicr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gan</a:t>
            </a:r>
            <a:r>
              <a:rPr lang="en-GB" sz="2400" dirty="0">
                <a:latin typeface="Arial" panose="020B0604020202020204" pitchFamily="34" charset="0"/>
                <a:cs typeface="Arial" panose="020B0604020202020204" pitchFamily="34" charset="0"/>
              </a:rPr>
              <a:t> staff o </a:t>
            </a:r>
            <a:r>
              <a:rPr lang="en-GB" sz="2400" dirty="0" err="1">
                <a:latin typeface="Arial" panose="020B0604020202020204" pitchFamily="34" charset="0"/>
                <a:cs typeface="Arial" panose="020B0604020202020204" pitchFamily="34" charset="0"/>
              </a:rPr>
              <a:t>bwysigrwydd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addysgu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gwybodaeth</a:t>
            </a:r>
            <a:r>
              <a:rPr lang="en-GB" sz="2400" dirty="0">
                <a:latin typeface="Arial" panose="020B0604020202020204" pitchFamily="34" charset="0"/>
                <a:cs typeface="Arial" panose="020B0604020202020204" pitchFamily="34" charset="0"/>
              </a:rPr>
              <a:t> am </a:t>
            </a:r>
            <a:r>
              <a:rPr lang="en-GB" sz="2400" dirty="0" err="1">
                <a:latin typeface="Arial" panose="020B0604020202020204" pitchFamily="34" charset="0"/>
                <a:cs typeface="Arial" panose="020B0604020202020204" pitchFamily="34" charset="0"/>
              </a:rPr>
              <a:t>eirfa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ddysgwyr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effaith</a:t>
            </a:r>
            <a:r>
              <a:rPr lang="en-GB" sz="2400" dirty="0">
                <a:latin typeface="Arial" panose="020B0604020202020204" pitchFamily="34" charset="0"/>
                <a:cs typeface="Arial" panose="020B0604020202020204" pitchFamily="34" charset="0"/>
              </a:rPr>
              <a:t> a </a:t>
            </a:r>
            <a:r>
              <a:rPr lang="en-GB" sz="2400" dirty="0" err="1">
                <a:latin typeface="Arial" panose="020B0604020202020204" pitchFamily="34" charset="0"/>
                <a:cs typeface="Arial" panose="020B0604020202020204" pitchFamily="34" charset="0"/>
              </a:rPr>
              <a:t>gaiff</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cynnydd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enwedig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mewn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darllen</a:t>
            </a:r>
            <a:r>
              <a:rPr lang="en-GB" sz="2400" dirty="0">
                <a:latin typeface="Arial" panose="020B0604020202020204" pitchFamily="34" charset="0"/>
                <a:cs typeface="Arial" panose="020B0604020202020204" pitchFamily="34" charset="0"/>
              </a:rPr>
              <a:t>.  </a:t>
            </a:r>
          </a:p>
          <a:p>
            <a:pPr marL="342900" marR="5080" indent="-342900">
              <a:buFont typeface="Arial" panose="020B0604020202020204" pitchFamily="34" charset="0"/>
              <a:buChar char="•"/>
              <a:tabLst>
                <a:tab pos="5485765" algn="l"/>
              </a:tabLst>
            </a:pPr>
            <a:endParaRPr lang="en-GB" sz="2400" dirty="0">
              <a:solidFill>
                <a:schemeClr val="tx1">
                  <a:lumMod val="95000"/>
                  <a:lumOff val="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95000"/>
                  <a:lumOff val="5000"/>
                </a:schemeClr>
              </a:solidFill>
              <a:latin typeface="Arial"/>
              <a:cs typeface="Arial"/>
            </a:endParaRPr>
          </a:p>
          <a:p>
            <a:pPr marL="342900" marR="5080" indent="-342900">
              <a:buFont typeface="Arial" panose="020B0604020202020204" pitchFamily="34" charset="0"/>
              <a:buChar char="•"/>
              <a:tabLst>
                <a:tab pos="5485765" algn="l"/>
              </a:tabLst>
            </a:pP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
        <p:nvSpPr>
          <p:cNvPr id="4" name="Rectangle 3">
            <a:extLst>
              <a:ext uri="{FF2B5EF4-FFF2-40B4-BE49-F238E27FC236}">
                <a16:creationId xmlns:a16="http://schemas.microsoft.com/office/drawing/2014/main" id="{13E25DD5-6CE3-42BE-A59A-8C9D493AB500}"/>
              </a:ext>
            </a:extLst>
          </p:cNvPr>
          <p:cNvSpPr/>
          <p:nvPr/>
        </p:nvSpPr>
        <p:spPr>
          <a:xfrm>
            <a:off x="6502399" y="2519420"/>
            <a:ext cx="6182048" cy="7684155"/>
          </a:xfrm>
          <a:prstGeom prst="rect">
            <a:avLst/>
          </a:prstGeom>
        </p:spPr>
        <p:txBody>
          <a:bodyPr wrap="square">
            <a:spAutoFit/>
          </a:bodyPr>
          <a:lstStyle/>
          <a:p>
            <a:pPr marL="285750" lvl="0" indent="-285750">
              <a:spcAft>
                <a:spcPts val="800"/>
              </a:spcAft>
              <a:buFont typeface="Arial" panose="020B0604020202020204" pitchFamily="34" charset="0"/>
              <a:buChar char="•"/>
            </a:pPr>
            <a:r>
              <a:rPr lang="en-GB" sz="2400" dirty="0">
                <a:solidFill>
                  <a:srgbClr val="000000"/>
                </a:solidFill>
                <a:latin typeface="Arial" panose="020B0604020202020204" pitchFamily="34" charset="0"/>
                <a:ea typeface="Calibri" panose="020F0502020204030204" pitchFamily="34" charset="0"/>
              </a:rPr>
              <a:t>Teachers do not provide enough opportunities for pupils to write freely using the range of writing skills that they already have and this slows their progress.  In general, the quality of extended writing opportunities and the expectation for learners to check, correct and re-draft their work remains far too variable.  </a:t>
            </a:r>
          </a:p>
          <a:p>
            <a:pPr marL="285750" indent="-285750">
              <a:spcAft>
                <a:spcPts val="800"/>
              </a:spcAft>
              <a:buFont typeface="Arial" panose="020B0604020202020204" pitchFamily="34" charset="0"/>
              <a:buChar char="•"/>
            </a:pPr>
            <a:r>
              <a:rPr lang="en-GB" sz="2400" dirty="0">
                <a:latin typeface="Arial" panose="020B0604020202020204" pitchFamily="34" charset="0"/>
                <a:cs typeface="Arial" panose="020B0604020202020204" pitchFamily="34" charset="0"/>
              </a:rPr>
              <a:t>In a very few schools, where language teaching is highly successful, teachers plan explicitly for learners’ vocabulary knowledge, as a distinct aspect of language learning. In a minority of schools, staff do not have a secure enough understanding of the importance of teaching vocabulary knowledge to learners and the impact it has on their progress, particularly in reading.  </a:t>
            </a:r>
          </a:p>
          <a:p>
            <a:pPr marL="285750" lvl="0" indent="-285750">
              <a:spcAft>
                <a:spcPts val="800"/>
              </a:spcAft>
              <a:buFont typeface="Arial" panose="020B0604020202020204" pitchFamily="34" charset="0"/>
              <a:buChar char="•"/>
            </a:pPr>
            <a:endParaRPr lang="en-GB" sz="2400" dirty="0">
              <a:effectLst/>
            </a:endParaRPr>
          </a:p>
        </p:txBody>
      </p:sp>
    </p:spTree>
    <p:extLst>
      <p:ext uri="{BB962C8B-B14F-4D97-AF65-F5344CB8AC3E}">
        <p14:creationId xmlns:p14="http://schemas.microsoft.com/office/powerpoint/2010/main" val="3123073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527300" y="2642252"/>
            <a:ext cx="5899785" cy="6052939"/>
          </a:xfrm>
          <a:prstGeom prst="rect">
            <a:avLst/>
          </a:prstGeom>
        </p:spPr>
        <p:txBody>
          <a:bodyPr vert="horz" wrap="square" lIns="0" tIns="0" rIns="0" bIns="0" rtlCol="0">
            <a:spAutoFit/>
          </a:bodyPr>
          <a:lstStyle/>
          <a:p>
            <a:pPr marL="342900" lvl="0" indent="-342900">
              <a:spcBef>
                <a:spcPts val="1200"/>
              </a:spcBef>
              <a:spcAft>
                <a:spcPts val="800"/>
              </a:spcAft>
              <a:buFont typeface="Arial" panose="020B0604020202020204" pitchFamily="34" charset="0"/>
              <a:buChar char="•"/>
            </a:pPr>
            <a:r>
              <a:rPr lang="en-GB" sz="2400" dirty="0" err="1">
                <a:solidFill>
                  <a:srgbClr val="000000"/>
                </a:solidFill>
                <a:latin typeface="Arial" panose="020B0604020202020204" pitchFamily="34" charset="0"/>
                <a:ea typeface="Calibri" panose="020F0502020204030204" pitchFamily="34" charset="0"/>
              </a:rPr>
              <a:t>Mae’r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rhan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fwyaf</a:t>
            </a:r>
            <a:r>
              <a:rPr lang="en-GB" sz="2400" dirty="0">
                <a:solidFill>
                  <a:srgbClr val="000000"/>
                </a:solidFill>
                <a:latin typeface="Arial" panose="020B0604020202020204" pitchFamily="34" charset="0"/>
                <a:ea typeface="Calibri" panose="020F0502020204030204" pitchFamily="34" charset="0"/>
              </a:rPr>
              <a:t> o </a:t>
            </a:r>
            <a:r>
              <a:rPr lang="en-GB" sz="2400" dirty="0" err="1">
                <a:solidFill>
                  <a:srgbClr val="000000"/>
                </a:solidFill>
                <a:latin typeface="Arial" panose="020B0604020202020204" pitchFamily="34" charset="0"/>
                <a:ea typeface="Calibri" panose="020F0502020204030204" pitchFamily="34" charset="0"/>
              </a:rPr>
              <a:t>leoliadau</a:t>
            </a:r>
            <a:r>
              <a:rPr lang="en-GB" sz="2400" dirty="0">
                <a:solidFill>
                  <a:srgbClr val="000000"/>
                </a:solidFill>
                <a:latin typeface="Arial" panose="020B0604020202020204" pitchFamily="34" charset="0"/>
                <a:ea typeface="Calibri" panose="020F0502020204030204" pitchFamily="34" charset="0"/>
              </a:rPr>
              <a:t> ac </a:t>
            </a:r>
            <a:r>
              <a:rPr lang="en-GB" sz="2400" dirty="0" err="1">
                <a:solidFill>
                  <a:srgbClr val="000000"/>
                </a:solidFill>
                <a:latin typeface="Arial" panose="020B0604020202020204" pitchFamily="34" charset="0"/>
                <a:ea typeface="Calibri" panose="020F0502020204030204" pitchFamily="34" charset="0"/>
              </a:rPr>
              <a:t>ysgolion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defnyddio</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gwybodaeth</a:t>
            </a:r>
            <a:r>
              <a:rPr lang="en-GB" sz="2400" dirty="0">
                <a:solidFill>
                  <a:srgbClr val="000000"/>
                </a:solidFill>
                <a:latin typeface="Arial" panose="020B0604020202020204" pitchFamily="34" charset="0"/>
                <a:ea typeface="Calibri" panose="020F0502020204030204" pitchFamily="34" charset="0"/>
              </a:rPr>
              <a:t> o </a:t>
            </a:r>
            <a:r>
              <a:rPr lang="en-GB" sz="2400" dirty="0" err="1">
                <a:solidFill>
                  <a:srgbClr val="000000"/>
                </a:solidFill>
                <a:latin typeface="Arial" panose="020B0604020202020204" pitchFamily="34" charset="0"/>
                <a:ea typeface="Calibri" panose="020F0502020204030204" pitchFamily="34" charset="0"/>
              </a:rPr>
              <a:t>asesiadau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addas</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briodol</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gynllunio</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cymorth</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ychwanegol</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neu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arbenigol</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ar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gyfer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unigolion</a:t>
            </a:r>
            <a:r>
              <a:rPr lang="en-GB" sz="2400" dirty="0">
                <a:solidFill>
                  <a:srgbClr val="000000"/>
                </a:solidFill>
                <a:latin typeface="Arial" panose="020B0604020202020204" pitchFamily="34" charset="0"/>
                <a:ea typeface="Calibri" panose="020F0502020204030204" pitchFamily="34" charset="0"/>
              </a:rPr>
              <a:t> a </a:t>
            </a:r>
            <a:r>
              <a:rPr lang="en-GB" sz="2400" dirty="0" err="1">
                <a:solidFill>
                  <a:srgbClr val="000000"/>
                </a:solidFill>
                <a:latin typeface="Arial" panose="020B0604020202020204" pitchFamily="34" charset="0"/>
                <a:ea typeface="Calibri" panose="020F0502020204030204" pitchFamily="34" charset="0"/>
              </a:rPr>
              <a:t>grwpiau</a:t>
            </a:r>
            <a:r>
              <a:rPr lang="en-GB" sz="2400" dirty="0">
                <a:solidFill>
                  <a:srgbClr val="000000"/>
                </a:solidFill>
                <a:latin typeface="Arial" panose="020B0604020202020204" pitchFamily="34" charset="0"/>
                <a:ea typeface="Calibri" panose="020F0502020204030204" pitchFamily="34" charset="0"/>
              </a:rPr>
              <a:t> o </a:t>
            </a:r>
            <a:r>
              <a:rPr lang="en-GB" sz="2400" dirty="0" err="1">
                <a:solidFill>
                  <a:srgbClr val="000000"/>
                </a:solidFill>
                <a:latin typeface="Arial" panose="020B0604020202020204" pitchFamily="34" charset="0"/>
                <a:ea typeface="Calibri" panose="020F0502020204030204" pitchFamily="34" charset="0"/>
              </a:rPr>
              <a:t>ddysgwyr</a:t>
            </a:r>
            <a:r>
              <a:rPr lang="en-GB" sz="2400" dirty="0">
                <a:solidFill>
                  <a:srgbClr val="000000"/>
                </a:solidFill>
                <a:latin typeface="Arial" panose="020B0604020202020204" pitchFamily="34" charset="0"/>
                <a:ea typeface="Calibri" panose="020F0502020204030204" pitchFamily="34" charset="0"/>
              </a:rPr>
              <a:t>. </a:t>
            </a:r>
          </a:p>
          <a:p>
            <a:pPr marL="342900" lvl="0" indent="-342900">
              <a:spcBef>
                <a:spcPts val="1200"/>
              </a:spcBef>
              <a:spcAft>
                <a:spcPts val="800"/>
              </a:spcAft>
              <a:buFont typeface="Arial" panose="020B0604020202020204" pitchFamily="34" charset="0"/>
              <a:buChar char="•"/>
            </a:pPr>
            <a:r>
              <a:rPr lang="en-GB" sz="2400" dirty="0">
                <a:solidFill>
                  <a:srgbClr val="000000"/>
                </a:solidFill>
                <a:latin typeface="Arial" panose="020B0604020202020204" pitchFamily="34" charset="0"/>
                <a:ea typeface="Calibri" panose="020F0502020204030204" pitchFamily="34" charset="0"/>
              </a:rPr>
              <a:t>Mae </a:t>
            </a:r>
            <a:r>
              <a:rPr lang="en-GB" sz="2400" dirty="0" err="1">
                <a:solidFill>
                  <a:srgbClr val="000000"/>
                </a:solidFill>
                <a:latin typeface="Arial" panose="020B0604020202020204" pitchFamily="34" charset="0"/>
                <a:ea typeface="Calibri" panose="020F0502020204030204" pitchFamily="34" charset="0"/>
              </a:rPr>
              <a:t>llawer</a:t>
            </a:r>
            <a:r>
              <a:rPr lang="en-GB" sz="2400" dirty="0">
                <a:solidFill>
                  <a:srgbClr val="000000"/>
                </a:solidFill>
                <a:latin typeface="Arial" panose="020B0604020202020204" pitchFamily="34" charset="0"/>
                <a:ea typeface="Calibri" panose="020F0502020204030204" pitchFamily="34" charset="0"/>
              </a:rPr>
              <a:t> o </a:t>
            </a:r>
            <a:r>
              <a:rPr lang="en-GB" sz="2400" dirty="0" err="1">
                <a:solidFill>
                  <a:srgbClr val="000000"/>
                </a:solidFill>
                <a:latin typeface="Arial" panose="020B0604020202020204" pitchFamily="34" charset="0"/>
                <a:ea typeface="Calibri" panose="020F0502020204030204" pitchFamily="34" charset="0"/>
              </a:rPr>
              <a:t>ysgolion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defnyddio</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ymyriadau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dda</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gynorthwyo</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dysgwyr</a:t>
            </a:r>
            <a:r>
              <a:rPr lang="en-GB" sz="2400" dirty="0">
                <a:solidFill>
                  <a:srgbClr val="000000"/>
                </a:solidFill>
                <a:latin typeface="Arial" panose="020B0604020202020204" pitchFamily="34" charset="0"/>
                <a:ea typeface="Calibri" panose="020F0502020204030204" pitchFamily="34" charset="0"/>
              </a:rPr>
              <a:t> o bob </a:t>
            </a:r>
            <a:r>
              <a:rPr lang="en-GB" sz="2400" dirty="0" err="1">
                <a:solidFill>
                  <a:srgbClr val="000000"/>
                </a:solidFill>
                <a:latin typeface="Arial" panose="020B0604020202020204" pitchFamily="34" charset="0"/>
                <a:ea typeface="Calibri" panose="020F0502020204030204" pitchFamily="34" charset="0"/>
              </a:rPr>
              <a:t>oed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wneud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cynnydd</a:t>
            </a:r>
            <a:r>
              <a:rPr lang="en-GB" sz="2400" dirty="0">
                <a:solidFill>
                  <a:srgbClr val="000000"/>
                </a:solidFill>
                <a:latin typeface="Arial" panose="020B0604020202020204" pitchFamily="34" charset="0"/>
                <a:ea typeface="Calibri" panose="020F0502020204030204" pitchFamily="34" charset="0"/>
              </a:rPr>
              <a:t> da.  </a:t>
            </a:r>
          </a:p>
          <a:p>
            <a:pPr marL="342900" lvl="0" indent="-342900">
              <a:spcBef>
                <a:spcPts val="1200"/>
              </a:spcBef>
              <a:spcAft>
                <a:spcPts val="800"/>
              </a:spcAft>
              <a:buFont typeface="Arial" panose="020B0604020202020204" pitchFamily="34" charset="0"/>
              <a:buChar char="•"/>
            </a:pPr>
            <a:r>
              <a:rPr lang="en-GB" sz="2400" dirty="0" err="1">
                <a:solidFill>
                  <a:srgbClr val="000000"/>
                </a:solidFill>
                <a:latin typeface="Arial" panose="020B0604020202020204" pitchFamily="34" charset="0"/>
                <a:ea typeface="Calibri" panose="020F0502020204030204" pitchFamily="34" charset="0"/>
              </a:rPr>
              <a:t>Nid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yw</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ychydig</a:t>
            </a:r>
            <a:r>
              <a:rPr lang="en-GB" sz="2400" dirty="0">
                <a:solidFill>
                  <a:srgbClr val="000000"/>
                </a:solidFill>
                <a:latin typeface="Arial" panose="020B0604020202020204" pitchFamily="34" charset="0"/>
                <a:ea typeface="Calibri" panose="020F0502020204030204" pitchFamily="34" charset="0"/>
              </a:rPr>
              <a:t> o </a:t>
            </a:r>
            <a:r>
              <a:rPr lang="en-GB" sz="2400" dirty="0" err="1">
                <a:solidFill>
                  <a:srgbClr val="000000"/>
                </a:solidFill>
                <a:latin typeface="Arial" panose="020B0604020202020204" pitchFamily="34" charset="0"/>
                <a:ea typeface="Calibri" panose="020F0502020204030204" pitchFamily="34" charset="0"/>
              </a:rPr>
              <a:t>ysgolion</a:t>
            </a:r>
            <a:r>
              <a:rPr lang="en-GB" sz="2400" dirty="0">
                <a:solidFill>
                  <a:srgbClr val="000000"/>
                </a:solidFill>
                <a:latin typeface="Arial" panose="020B0604020202020204" pitchFamily="34" charset="0"/>
                <a:ea typeface="Calibri" panose="020F0502020204030204" pitchFamily="34" charset="0"/>
              </a:rPr>
              <a:t> bob </a:t>
            </a:r>
            <a:r>
              <a:rPr lang="en-GB" sz="2400" dirty="0" err="1">
                <a:solidFill>
                  <a:srgbClr val="000000"/>
                </a:solidFill>
                <a:latin typeface="Arial" panose="020B0604020202020204" pitchFamily="34" charset="0"/>
                <a:ea typeface="Calibri" panose="020F0502020204030204" pitchFamily="34" charset="0"/>
              </a:rPr>
              <a:t>amser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cynllunio</a:t>
            </a:r>
            <a:r>
              <a:rPr lang="en-GB" sz="2400" dirty="0">
                <a:solidFill>
                  <a:srgbClr val="000000"/>
                </a:solidFill>
                <a:latin typeface="Arial" panose="020B0604020202020204" pitchFamily="34" charset="0"/>
                <a:ea typeface="Calibri" panose="020F0502020204030204" pitchFamily="34" charset="0"/>
              </a:rPr>
              <a:t> ac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adolygu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rhaglenni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cymorth</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ddigon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gofalus</a:t>
            </a:r>
            <a:r>
              <a:rPr lang="en-GB" sz="2400" dirty="0">
                <a:solidFill>
                  <a:srgbClr val="000000"/>
                </a:solidFill>
                <a:latin typeface="Arial" panose="020B0604020202020204" pitchFamily="34" charset="0"/>
                <a:ea typeface="Calibri" panose="020F0502020204030204" pitchFamily="34" charset="0"/>
              </a:rPr>
              <a:t>.  O </a:t>
            </a:r>
            <a:r>
              <a:rPr lang="en-GB" sz="2400" dirty="0" err="1">
                <a:solidFill>
                  <a:srgbClr val="000000"/>
                </a:solidFill>
                <a:latin typeface="Arial" panose="020B0604020202020204" pitchFamily="34" charset="0"/>
                <a:ea typeface="Calibri" panose="020F0502020204030204" pitchFamily="34" charset="0"/>
              </a:rPr>
              <a:t>ganlyniad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nid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yw</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dysgwyr</a:t>
            </a:r>
            <a:r>
              <a:rPr lang="en-GB" sz="2400" dirty="0">
                <a:solidFill>
                  <a:srgbClr val="000000"/>
                </a:solidFill>
                <a:latin typeface="Arial" panose="020B0604020202020204" pitchFamily="34" charset="0"/>
                <a:ea typeface="Calibri" panose="020F0502020204030204" pitchFamily="34" charset="0"/>
              </a:rPr>
              <a:t> â </a:t>
            </a:r>
            <a:r>
              <a:rPr lang="en-GB" sz="2400" dirty="0" err="1">
                <a:solidFill>
                  <a:srgbClr val="000000"/>
                </a:solidFill>
                <a:latin typeface="Arial" panose="020B0604020202020204" pitchFamily="34" charset="0"/>
                <a:ea typeface="Calibri" panose="020F0502020204030204" pitchFamily="34" charset="0"/>
              </a:rPr>
              <a:t>medrau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iaith</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gwan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neu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anghenion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dysgu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ychwanegol</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gwneud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gymaint</a:t>
            </a:r>
            <a:r>
              <a:rPr lang="en-GB" sz="2400" dirty="0">
                <a:solidFill>
                  <a:srgbClr val="000000"/>
                </a:solidFill>
                <a:latin typeface="Arial" panose="020B0604020202020204" pitchFamily="34" charset="0"/>
                <a:ea typeface="Calibri" panose="020F0502020204030204" pitchFamily="34" charset="0"/>
              </a:rPr>
              <a:t> o </a:t>
            </a:r>
            <a:r>
              <a:rPr lang="en-GB" sz="2400" dirty="0" err="1">
                <a:solidFill>
                  <a:srgbClr val="000000"/>
                </a:solidFill>
                <a:latin typeface="Arial" panose="020B0604020202020204" pitchFamily="34" charset="0"/>
                <a:ea typeface="Calibri" panose="020F0502020204030204" pitchFamily="34" charset="0"/>
              </a:rPr>
              <a:t>gynnydd</a:t>
            </a:r>
            <a:r>
              <a:rPr lang="en-GB" sz="2400" dirty="0">
                <a:solidFill>
                  <a:srgbClr val="000000"/>
                </a:solidFill>
                <a:latin typeface="Arial" panose="020B0604020202020204" pitchFamily="34" charset="0"/>
                <a:ea typeface="Calibri" panose="020F0502020204030204" pitchFamily="34" charset="0"/>
              </a:rPr>
              <a:t> ag y </a:t>
            </a:r>
            <a:r>
              <a:rPr lang="en-GB" sz="2400" dirty="0" err="1">
                <a:solidFill>
                  <a:srgbClr val="000000"/>
                </a:solidFill>
                <a:latin typeface="Arial" panose="020B0604020202020204" pitchFamily="34" charset="0"/>
                <a:ea typeface="Calibri" panose="020F0502020204030204" pitchFamily="34" charset="0"/>
              </a:rPr>
              <a:t>gallent</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wneud</a:t>
            </a:r>
            <a:r>
              <a:rPr lang="en-GB" sz="2400" dirty="0">
                <a:solidFill>
                  <a:srgbClr val="000000"/>
                </a:solidFill>
                <a:latin typeface="Arial" panose="020B0604020202020204" pitchFamily="34" charset="0"/>
                <a:ea typeface="Calibri" panose="020F0502020204030204" pitchFamily="34" charset="0"/>
              </a:rPr>
              <a:t>.</a:t>
            </a: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
        <p:nvSpPr>
          <p:cNvPr id="4" name="Rectangle 3">
            <a:extLst>
              <a:ext uri="{FF2B5EF4-FFF2-40B4-BE49-F238E27FC236}">
                <a16:creationId xmlns:a16="http://schemas.microsoft.com/office/drawing/2014/main" id="{F77B1349-939D-4C04-B907-0859CC3DC1D1}"/>
              </a:ext>
            </a:extLst>
          </p:cNvPr>
          <p:cNvSpPr/>
          <p:nvPr/>
        </p:nvSpPr>
        <p:spPr>
          <a:xfrm>
            <a:off x="6577717" y="2642252"/>
            <a:ext cx="5975788" cy="5775940"/>
          </a:xfrm>
          <a:prstGeom prst="rect">
            <a:avLst/>
          </a:prstGeom>
        </p:spPr>
        <p:txBody>
          <a:bodyPr wrap="square">
            <a:spAutoFit/>
          </a:bodyPr>
          <a:lstStyle/>
          <a:p>
            <a:pPr marL="342900" lvl="0" indent="-342900">
              <a:spcBef>
                <a:spcPts val="1200"/>
              </a:spcBef>
              <a:spcAft>
                <a:spcPts val="800"/>
              </a:spcAft>
              <a:buFont typeface="Arial" panose="020B0604020202020204" pitchFamily="34" charset="0"/>
              <a:buChar char="•"/>
            </a:pPr>
            <a:r>
              <a:rPr lang="en-GB" sz="2400" dirty="0">
                <a:solidFill>
                  <a:srgbClr val="000000"/>
                </a:solidFill>
                <a:latin typeface="Arial" panose="020B0604020202020204" pitchFamily="34" charset="0"/>
                <a:ea typeface="Calibri" panose="020F0502020204030204" pitchFamily="34" charset="0"/>
              </a:rPr>
              <a:t>Most settings and schools use information from suitable assessments appropriately to plan additional or specialist support for individuals and groups of learners.  </a:t>
            </a:r>
          </a:p>
          <a:p>
            <a:pPr marL="342900" lvl="0" indent="-342900">
              <a:spcBef>
                <a:spcPts val="1200"/>
              </a:spcBef>
              <a:spcAft>
                <a:spcPts val="800"/>
              </a:spcAft>
              <a:buFont typeface="Arial" panose="020B0604020202020204" pitchFamily="34" charset="0"/>
              <a:buChar char="•"/>
            </a:pPr>
            <a:r>
              <a:rPr lang="en-GB" sz="2400" dirty="0">
                <a:solidFill>
                  <a:srgbClr val="000000"/>
                </a:solidFill>
                <a:latin typeface="Arial" panose="020B0604020202020204" pitchFamily="34" charset="0"/>
                <a:ea typeface="Calibri" panose="020F0502020204030204" pitchFamily="34" charset="0"/>
              </a:rPr>
              <a:t>Many schools use interventions well to support learners of all ages to make good progress.  </a:t>
            </a:r>
          </a:p>
          <a:p>
            <a:pPr marL="342900" lvl="0" indent="-342900">
              <a:spcBef>
                <a:spcPts val="1200"/>
              </a:spcBef>
              <a:spcAft>
                <a:spcPts val="800"/>
              </a:spcAft>
              <a:buFont typeface="Arial" panose="020B0604020202020204" pitchFamily="34" charset="0"/>
              <a:buChar char="•"/>
            </a:pPr>
            <a:r>
              <a:rPr lang="en-GB" sz="2400" dirty="0">
                <a:solidFill>
                  <a:srgbClr val="000000"/>
                </a:solidFill>
                <a:latin typeface="Arial" panose="020B0604020202020204" pitchFamily="34" charset="0"/>
                <a:ea typeface="Calibri" panose="020F0502020204030204" pitchFamily="34" charset="0"/>
              </a:rPr>
              <a:t>A few schools do not always plan and review support programmes carefully enough.  As a result, learners with weak language skills or additional learning needs do not make as much progress as they could.  </a:t>
            </a:r>
            <a:endParaRPr lang="en-GB" sz="2400" dirty="0">
              <a:effectLst/>
            </a:endParaRPr>
          </a:p>
        </p:txBody>
      </p:sp>
    </p:spTree>
    <p:extLst>
      <p:ext uri="{BB962C8B-B14F-4D97-AF65-F5344CB8AC3E}">
        <p14:creationId xmlns:p14="http://schemas.microsoft.com/office/powerpoint/2010/main" val="287428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Cefndir</a:t>
            </a:r>
            <a:endParaRPr sz="4500" spc="-10" dirty="0">
              <a:solidFill>
                <a:schemeClr val="tx1">
                  <a:lumMod val="95000"/>
                  <a:lumOff val="5000"/>
                </a:schemeClr>
              </a:solidFill>
            </a:endParaRPr>
          </a:p>
        </p:txBody>
      </p:sp>
      <p:sp>
        <p:nvSpPr>
          <p:cNvPr id="3" name="object 3"/>
          <p:cNvSpPr txBox="1"/>
          <p:nvPr/>
        </p:nvSpPr>
        <p:spPr>
          <a:xfrm>
            <a:off x="527301" y="2642252"/>
            <a:ext cx="5773292" cy="5170646"/>
          </a:xfrm>
          <a:prstGeom prst="rect">
            <a:avLst/>
          </a:prstGeom>
        </p:spPr>
        <p:txBody>
          <a:bodyPr vert="horz" wrap="square" lIns="0" tIns="0" rIns="0" bIns="0" rtlCol="0">
            <a:spAutoFit/>
          </a:bodyPr>
          <a:lstStyle/>
          <a:p>
            <a:pPr marL="342900" marR="5080" lvl="0" indent="-342900">
              <a:buFont typeface="Arial" panose="020B0604020202020204" pitchFamily="34" charset="0"/>
              <a:buChar char="•"/>
              <a:tabLst>
                <a:tab pos="5485765" algn="l"/>
              </a:tabLst>
            </a:pPr>
            <a:r>
              <a:rPr lang="en-GB" sz="2400" dirty="0" err="1">
                <a:solidFill>
                  <a:srgbClr val="414042"/>
                </a:solidFill>
                <a:latin typeface="Arial"/>
                <a:cs typeface="Arial"/>
              </a:rPr>
              <a:t>Mae’r</a:t>
            </a:r>
            <a:r>
              <a:rPr lang="en-GB" sz="2400" dirty="0">
                <a:solidFill>
                  <a:srgbClr val="414042"/>
                </a:solidFill>
                <a:latin typeface="Arial"/>
                <a:cs typeface="Arial"/>
              </a:rPr>
              <a:t> </a:t>
            </a:r>
            <a:r>
              <a:rPr lang="en-GB" sz="2400" dirty="0" err="1">
                <a:solidFill>
                  <a:srgbClr val="414042"/>
                </a:solidFill>
                <a:latin typeface="Arial"/>
                <a:cs typeface="Arial"/>
              </a:rPr>
              <a:t>adroddiad</a:t>
            </a:r>
            <a:r>
              <a:rPr lang="en-GB" sz="2400" dirty="0">
                <a:solidFill>
                  <a:srgbClr val="414042"/>
                </a:solidFill>
                <a:latin typeface="Arial"/>
                <a:cs typeface="Arial"/>
              </a:rPr>
              <a:t> </a:t>
            </a:r>
            <a:r>
              <a:rPr lang="en-GB" sz="2400" dirty="0" err="1">
                <a:solidFill>
                  <a:srgbClr val="414042"/>
                </a:solidFill>
                <a:latin typeface="Arial"/>
                <a:cs typeface="Arial"/>
              </a:rPr>
              <a:t>hwn</a:t>
            </a:r>
            <a:r>
              <a:rPr lang="en-GB" sz="2400" dirty="0">
                <a:solidFill>
                  <a:srgbClr val="414042"/>
                </a:solidFill>
                <a:latin typeface="Arial"/>
                <a:cs typeface="Arial"/>
              </a:rPr>
              <a:t> </a:t>
            </a:r>
            <a:r>
              <a:rPr lang="en-GB" sz="2400" dirty="0" err="1">
                <a:solidFill>
                  <a:srgbClr val="414042"/>
                </a:solidFill>
                <a:latin typeface="Arial"/>
                <a:cs typeface="Arial"/>
              </a:rPr>
              <a:t>yn</a:t>
            </a:r>
            <a:r>
              <a:rPr lang="en-GB" sz="2400" dirty="0">
                <a:solidFill>
                  <a:srgbClr val="414042"/>
                </a:solidFill>
                <a:latin typeface="Arial"/>
                <a:cs typeface="Arial"/>
              </a:rPr>
              <a:t> </a:t>
            </a:r>
            <a:r>
              <a:rPr lang="en-GB" sz="2400" dirty="0" err="1">
                <a:solidFill>
                  <a:srgbClr val="414042"/>
                </a:solidFill>
                <a:latin typeface="Arial"/>
                <a:cs typeface="Arial"/>
              </a:rPr>
              <a:t>ymateb</a:t>
            </a:r>
            <a:r>
              <a:rPr lang="en-GB" sz="2400" dirty="0">
                <a:solidFill>
                  <a:srgbClr val="414042"/>
                </a:solidFill>
                <a:latin typeface="Arial"/>
                <a:cs typeface="Arial"/>
              </a:rPr>
              <a:t> </a:t>
            </a:r>
            <a:r>
              <a:rPr lang="en-GB" sz="2400" dirty="0" err="1">
                <a:solidFill>
                  <a:srgbClr val="414042"/>
                </a:solidFill>
                <a:latin typeface="Arial"/>
                <a:cs typeface="Arial"/>
              </a:rPr>
              <a:t>i</a:t>
            </a:r>
            <a:r>
              <a:rPr lang="en-GB" sz="2400" dirty="0">
                <a:solidFill>
                  <a:srgbClr val="414042"/>
                </a:solidFill>
                <a:latin typeface="Arial"/>
                <a:cs typeface="Arial"/>
              </a:rPr>
              <a:t> </a:t>
            </a:r>
            <a:r>
              <a:rPr lang="en-GB" sz="2400" dirty="0" err="1">
                <a:solidFill>
                  <a:srgbClr val="414042"/>
                </a:solidFill>
                <a:latin typeface="Arial"/>
                <a:cs typeface="Arial"/>
              </a:rPr>
              <a:t>gais</a:t>
            </a:r>
            <a:r>
              <a:rPr lang="en-GB" sz="2400" dirty="0">
                <a:solidFill>
                  <a:srgbClr val="414042"/>
                </a:solidFill>
                <a:latin typeface="Arial"/>
                <a:cs typeface="Arial"/>
              </a:rPr>
              <a:t> am </a:t>
            </a:r>
            <a:r>
              <a:rPr lang="en-GB" sz="2400" dirty="0" err="1">
                <a:solidFill>
                  <a:srgbClr val="414042"/>
                </a:solidFill>
                <a:latin typeface="Arial"/>
                <a:cs typeface="Arial"/>
              </a:rPr>
              <a:t>gyngor</a:t>
            </a:r>
            <a:r>
              <a:rPr lang="en-GB" sz="2400" dirty="0">
                <a:solidFill>
                  <a:srgbClr val="414042"/>
                </a:solidFill>
                <a:latin typeface="Arial"/>
                <a:cs typeface="Arial"/>
              </a:rPr>
              <a:t> </a:t>
            </a:r>
            <a:r>
              <a:rPr lang="en-GB" sz="2400" dirty="0" err="1">
                <a:solidFill>
                  <a:srgbClr val="414042"/>
                </a:solidFill>
                <a:latin typeface="Arial"/>
                <a:cs typeface="Arial"/>
              </a:rPr>
              <a:t>gan</a:t>
            </a:r>
            <a:r>
              <a:rPr lang="en-GB" sz="2400" dirty="0">
                <a:solidFill>
                  <a:srgbClr val="414042"/>
                </a:solidFill>
                <a:latin typeface="Arial"/>
                <a:cs typeface="Arial"/>
              </a:rPr>
              <a:t> </a:t>
            </a:r>
            <a:r>
              <a:rPr lang="en-GB" sz="2400" dirty="0" err="1">
                <a:solidFill>
                  <a:srgbClr val="414042"/>
                </a:solidFill>
                <a:latin typeface="Arial"/>
                <a:cs typeface="Arial"/>
              </a:rPr>
              <a:t>Lywodraeth</a:t>
            </a:r>
            <a:r>
              <a:rPr lang="en-GB" sz="2400" dirty="0">
                <a:solidFill>
                  <a:srgbClr val="414042"/>
                </a:solidFill>
                <a:latin typeface="Arial"/>
                <a:cs typeface="Arial"/>
              </a:rPr>
              <a:t> </a:t>
            </a:r>
            <a:r>
              <a:rPr lang="en-GB" sz="2400" dirty="0" err="1">
                <a:solidFill>
                  <a:srgbClr val="414042"/>
                </a:solidFill>
                <a:latin typeface="Arial"/>
                <a:cs typeface="Arial"/>
              </a:rPr>
              <a:t>Cymru</a:t>
            </a:r>
            <a:r>
              <a:rPr lang="en-GB" sz="2400" dirty="0">
                <a:solidFill>
                  <a:srgbClr val="414042"/>
                </a:solidFill>
                <a:latin typeface="Arial"/>
                <a:cs typeface="Arial"/>
              </a:rPr>
              <a:t> </a:t>
            </a:r>
            <a:r>
              <a:rPr lang="en-GB" sz="2400" dirty="0" err="1">
                <a:solidFill>
                  <a:srgbClr val="414042"/>
                </a:solidFill>
                <a:latin typeface="Arial"/>
                <a:cs typeface="Arial"/>
              </a:rPr>
              <a:t>yn</a:t>
            </a:r>
            <a:r>
              <a:rPr lang="en-GB" sz="2400" dirty="0">
                <a:solidFill>
                  <a:srgbClr val="414042"/>
                </a:solidFill>
                <a:latin typeface="Arial"/>
                <a:cs typeface="Arial"/>
              </a:rPr>
              <a:t> </a:t>
            </a:r>
            <a:r>
              <a:rPr lang="en-GB" sz="2400" dirty="0" err="1">
                <a:solidFill>
                  <a:srgbClr val="414042"/>
                </a:solidFill>
                <a:latin typeface="Arial"/>
                <a:cs typeface="Arial"/>
              </a:rPr>
              <a:t>llythyr</a:t>
            </a:r>
            <a:r>
              <a:rPr lang="en-GB" sz="2400" dirty="0">
                <a:solidFill>
                  <a:srgbClr val="414042"/>
                </a:solidFill>
                <a:latin typeface="Arial"/>
                <a:cs typeface="Arial"/>
              </a:rPr>
              <a:t> </a:t>
            </a:r>
            <a:r>
              <a:rPr lang="en-GB" sz="2400" dirty="0" err="1">
                <a:solidFill>
                  <a:srgbClr val="414042"/>
                </a:solidFill>
                <a:latin typeface="Arial"/>
                <a:cs typeface="Arial"/>
              </a:rPr>
              <a:t>cylch</a:t>
            </a:r>
            <a:r>
              <a:rPr lang="en-GB" sz="2400" dirty="0">
                <a:solidFill>
                  <a:srgbClr val="414042"/>
                </a:solidFill>
                <a:latin typeface="Arial"/>
                <a:cs typeface="Arial"/>
              </a:rPr>
              <a:t> </a:t>
            </a:r>
            <a:r>
              <a:rPr lang="en-GB" sz="2400" dirty="0" err="1">
                <a:solidFill>
                  <a:srgbClr val="414042"/>
                </a:solidFill>
                <a:latin typeface="Arial"/>
                <a:cs typeface="Arial"/>
              </a:rPr>
              <a:t>gwaith</a:t>
            </a:r>
            <a:r>
              <a:rPr lang="en-GB" sz="2400" dirty="0">
                <a:solidFill>
                  <a:srgbClr val="414042"/>
                </a:solidFill>
                <a:latin typeface="Arial"/>
                <a:cs typeface="Arial"/>
              </a:rPr>
              <a:t> </a:t>
            </a:r>
            <a:r>
              <a:rPr lang="en-GB" sz="2400" dirty="0" err="1">
                <a:solidFill>
                  <a:srgbClr val="414042"/>
                </a:solidFill>
                <a:latin typeface="Arial"/>
                <a:cs typeface="Arial"/>
              </a:rPr>
              <a:t>blynyddol</a:t>
            </a:r>
            <a:r>
              <a:rPr lang="en-GB" sz="2400" dirty="0">
                <a:solidFill>
                  <a:srgbClr val="414042"/>
                </a:solidFill>
                <a:latin typeface="Arial"/>
                <a:cs typeface="Arial"/>
              </a:rPr>
              <a:t> y </a:t>
            </a:r>
            <a:r>
              <a:rPr lang="en-GB" sz="2400" dirty="0" err="1">
                <a:solidFill>
                  <a:srgbClr val="414042"/>
                </a:solidFill>
                <a:latin typeface="Arial"/>
                <a:cs typeface="Arial"/>
              </a:rPr>
              <a:t>Gweinidog</a:t>
            </a:r>
            <a:r>
              <a:rPr lang="en-GB" sz="2400" dirty="0">
                <a:solidFill>
                  <a:srgbClr val="414042"/>
                </a:solidFill>
                <a:latin typeface="Arial"/>
                <a:cs typeface="Arial"/>
              </a:rPr>
              <a:t> </a:t>
            </a:r>
            <a:r>
              <a:rPr lang="en-GB" sz="2400" dirty="0" err="1">
                <a:solidFill>
                  <a:srgbClr val="414042"/>
                </a:solidFill>
                <a:latin typeface="Arial"/>
                <a:cs typeface="Arial"/>
              </a:rPr>
              <a:t>Addysg</a:t>
            </a:r>
            <a:r>
              <a:rPr lang="en-GB" sz="2400" dirty="0">
                <a:solidFill>
                  <a:srgbClr val="414042"/>
                </a:solidFill>
                <a:latin typeface="Arial"/>
                <a:cs typeface="Arial"/>
              </a:rPr>
              <a:t> at Estyn </a:t>
            </a:r>
            <a:r>
              <a:rPr lang="en-GB" sz="2400" dirty="0" err="1">
                <a:solidFill>
                  <a:srgbClr val="414042"/>
                </a:solidFill>
                <a:latin typeface="Arial"/>
                <a:cs typeface="Arial"/>
              </a:rPr>
              <a:t>ar</a:t>
            </a:r>
            <a:r>
              <a:rPr lang="en-GB" sz="2400" dirty="0">
                <a:solidFill>
                  <a:srgbClr val="414042"/>
                </a:solidFill>
                <a:latin typeface="Arial"/>
                <a:cs typeface="Arial"/>
              </a:rPr>
              <a:t> </a:t>
            </a:r>
            <a:r>
              <a:rPr lang="en-GB" sz="2400" dirty="0" err="1">
                <a:solidFill>
                  <a:srgbClr val="414042"/>
                </a:solidFill>
                <a:latin typeface="Arial"/>
                <a:cs typeface="Arial"/>
              </a:rPr>
              <a:t>gyfer</a:t>
            </a:r>
            <a:r>
              <a:rPr lang="en-GB" sz="2400" dirty="0">
                <a:solidFill>
                  <a:srgbClr val="414042"/>
                </a:solidFill>
                <a:latin typeface="Arial"/>
                <a:cs typeface="Arial"/>
              </a:rPr>
              <a:t> 2019-2020.  </a:t>
            </a:r>
            <a:r>
              <a:rPr lang="en-GB" sz="2400" dirty="0" err="1">
                <a:solidFill>
                  <a:srgbClr val="414042"/>
                </a:solidFill>
                <a:latin typeface="Arial"/>
                <a:cs typeface="Arial"/>
              </a:rPr>
              <a:t>Mae’r</a:t>
            </a:r>
            <a:r>
              <a:rPr lang="en-GB" sz="2400" dirty="0">
                <a:solidFill>
                  <a:srgbClr val="414042"/>
                </a:solidFill>
                <a:latin typeface="Arial"/>
                <a:cs typeface="Arial"/>
              </a:rPr>
              <a:t> </a:t>
            </a:r>
            <a:r>
              <a:rPr lang="en-GB" sz="2400" dirty="0" err="1">
                <a:solidFill>
                  <a:srgbClr val="414042"/>
                </a:solidFill>
                <a:latin typeface="Arial"/>
                <a:cs typeface="Arial"/>
              </a:rPr>
              <a:t>adroddiad</a:t>
            </a:r>
            <a:r>
              <a:rPr lang="en-GB" sz="2400" dirty="0">
                <a:solidFill>
                  <a:srgbClr val="414042"/>
                </a:solidFill>
                <a:latin typeface="Arial"/>
                <a:cs typeface="Arial"/>
              </a:rPr>
              <a:t> </a:t>
            </a:r>
            <a:r>
              <a:rPr lang="en-GB" sz="2400" dirty="0" err="1">
                <a:solidFill>
                  <a:srgbClr val="414042"/>
                </a:solidFill>
                <a:latin typeface="Arial"/>
                <a:cs typeface="Arial"/>
              </a:rPr>
              <a:t>yn</a:t>
            </a:r>
            <a:r>
              <a:rPr lang="en-GB" sz="2400" dirty="0">
                <a:solidFill>
                  <a:srgbClr val="414042"/>
                </a:solidFill>
                <a:latin typeface="Arial"/>
                <a:cs typeface="Arial"/>
              </a:rPr>
              <a:t> </a:t>
            </a:r>
            <a:r>
              <a:rPr lang="en-GB" sz="2400" dirty="0" err="1">
                <a:solidFill>
                  <a:srgbClr val="414042"/>
                </a:solidFill>
                <a:latin typeface="Arial"/>
                <a:cs typeface="Arial"/>
              </a:rPr>
              <a:t>nodi</a:t>
            </a:r>
            <a:r>
              <a:rPr lang="en-GB" sz="2400" dirty="0">
                <a:solidFill>
                  <a:srgbClr val="414042"/>
                </a:solidFill>
                <a:latin typeface="Arial"/>
                <a:cs typeface="Arial"/>
              </a:rPr>
              <a:t> pa </a:t>
            </a:r>
            <a:r>
              <a:rPr lang="en-GB" sz="2400" dirty="0" err="1">
                <a:solidFill>
                  <a:srgbClr val="414042"/>
                </a:solidFill>
                <a:latin typeface="Arial"/>
                <a:cs typeface="Arial"/>
              </a:rPr>
              <a:t>mor</a:t>
            </a:r>
            <a:r>
              <a:rPr lang="en-GB" sz="2400" dirty="0">
                <a:solidFill>
                  <a:srgbClr val="414042"/>
                </a:solidFill>
                <a:latin typeface="Arial"/>
                <a:cs typeface="Arial"/>
              </a:rPr>
              <a:t> </a:t>
            </a:r>
            <a:r>
              <a:rPr lang="en-GB" sz="2400" dirty="0" err="1">
                <a:solidFill>
                  <a:srgbClr val="414042"/>
                </a:solidFill>
                <a:latin typeface="Arial"/>
                <a:cs typeface="Arial"/>
              </a:rPr>
              <a:t>effeithiol</a:t>
            </a:r>
            <a:r>
              <a:rPr lang="en-GB" sz="2400" dirty="0">
                <a:solidFill>
                  <a:srgbClr val="414042"/>
                </a:solidFill>
                <a:latin typeface="Arial"/>
                <a:cs typeface="Arial"/>
              </a:rPr>
              <a:t> y </a:t>
            </a:r>
            <a:r>
              <a:rPr lang="en-GB" sz="2400" dirty="0" err="1">
                <a:solidFill>
                  <a:srgbClr val="414042"/>
                </a:solidFill>
                <a:latin typeface="Arial"/>
                <a:cs typeface="Arial"/>
              </a:rPr>
              <a:t>mae</a:t>
            </a:r>
            <a:r>
              <a:rPr lang="en-GB" sz="2400" dirty="0">
                <a:solidFill>
                  <a:srgbClr val="414042"/>
                </a:solidFill>
                <a:latin typeface="Arial"/>
                <a:cs typeface="Arial"/>
              </a:rPr>
              <a:t> </a:t>
            </a:r>
            <a:r>
              <a:rPr lang="en-GB" sz="2400" dirty="0" err="1">
                <a:solidFill>
                  <a:srgbClr val="414042"/>
                </a:solidFill>
                <a:latin typeface="Arial"/>
                <a:cs typeface="Arial"/>
              </a:rPr>
              <a:t>lleoliadau</a:t>
            </a:r>
            <a:r>
              <a:rPr lang="en-GB" sz="2400" dirty="0">
                <a:solidFill>
                  <a:srgbClr val="414042"/>
                </a:solidFill>
                <a:latin typeface="Arial"/>
                <a:cs typeface="Arial"/>
              </a:rPr>
              <a:t> ac </a:t>
            </a:r>
            <a:r>
              <a:rPr lang="en-GB" sz="2400" dirty="0" err="1">
                <a:solidFill>
                  <a:srgbClr val="414042"/>
                </a:solidFill>
                <a:latin typeface="Arial"/>
                <a:cs typeface="Arial"/>
              </a:rPr>
              <a:t>ysgolion</a:t>
            </a:r>
            <a:r>
              <a:rPr lang="en-GB" sz="2400" dirty="0">
                <a:solidFill>
                  <a:srgbClr val="414042"/>
                </a:solidFill>
                <a:latin typeface="Arial"/>
                <a:cs typeface="Arial"/>
              </a:rPr>
              <a:t> </a:t>
            </a:r>
            <a:r>
              <a:rPr lang="en-GB" sz="2400" dirty="0" err="1">
                <a:solidFill>
                  <a:srgbClr val="414042"/>
                </a:solidFill>
                <a:latin typeface="Arial"/>
                <a:cs typeface="Arial"/>
              </a:rPr>
              <a:t>cyfrwng</a:t>
            </a:r>
            <a:r>
              <a:rPr lang="en-GB" sz="2400" dirty="0">
                <a:solidFill>
                  <a:srgbClr val="414042"/>
                </a:solidFill>
                <a:latin typeface="Arial"/>
                <a:cs typeface="Arial"/>
              </a:rPr>
              <a:t> </a:t>
            </a:r>
            <a:r>
              <a:rPr lang="en-GB" sz="2400" dirty="0" err="1">
                <a:solidFill>
                  <a:srgbClr val="414042"/>
                </a:solidFill>
                <a:latin typeface="Arial"/>
                <a:cs typeface="Arial"/>
              </a:rPr>
              <a:t>Saesneg</a:t>
            </a:r>
            <a:r>
              <a:rPr lang="en-GB" sz="2400" dirty="0">
                <a:solidFill>
                  <a:srgbClr val="414042"/>
                </a:solidFill>
                <a:latin typeface="Arial"/>
                <a:cs typeface="Arial"/>
              </a:rPr>
              <a:t> </a:t>
            </a:r>
            <a:r>
              <a:rPr lang="en-GB" sz="2400" dirty="0" err="1">
                <a:solidFill>
                  <a:srgbClr val="414042"/>
                </a:solidFill>
                <a:latin typeface="Arial"/>
                <a:cs typeface="Arial"/>
              </a:rPr>
              <a:t>yng</a:t>
            </a:r>
            <a:r>
              <a:rPr lang="en-GB" sz="2400" dirty="0">
                <a:solidFill>
                  <a:srgbClr val="414042"/>
                </a:solidFill>
                <a:latin typeface="Arial"/>
                <a:cs typeface="Arial"/>
              </a:rPr>
              <a:t> </a:t>
            </a:r>
            <a:r>
              <a:rPr lang="en-GB" sz="2400" dirty="0" err="1">
                <a:solidFill>
                  <a:srgbClr val="414042"/>
                </a:solidFill>
                <a:latin typeface="Arial"/>
                <a:cs typeface="Arial"/>
              </a:rPr>
              <a:t>Nghymru</a:t>
            </a:r>
            <a:r>
              <a:rPr lang="en-GB" sz="2400" dirty="0">
                <a:solidFill>
                  <a:srgbClr val="414042"/>
                </a:solidFill>
                <a:latin typeface="Arial"/>
                <a:cs typeface="Arial"/>
              </a:rPr>
              <a:t> </a:t>
            </a:r>
            <a:r>
              <a:rPr lang="en-GB" sz="2400" dirty="0" err="1">
                <a:solidFill>
                  <a:srgbClr val="414042"/>
                </a:solidFill>
                <a:latin typeface="Arial"/>
                <a:cs typeface="Arial"/>
              </a:rPr>
              <a:t>yn</a:t>
            </a:r>
            <a:r>
              <a:rPr lang="en-GB" sz="2400" dirty="0">
                <a:solidFill>
                  <a:srgbClr val="414042"/>
                </a:solidFill>
                <a:latin typeface="Arial"/>
                <a:cs typeface="Arial"/>
              </a:rPr>
              <a:t> </a:t>
            </a:r>
            <a:r>
              <a:rPr lang="en-GB" sz="2400" dirty="0" err="1">
                <a:solidFill>
                  <a:srgbClr val="414042"/>
                </a:solidFill>
                <a:latin typeface="Arial"/>
                <a:cs typeface="Arial"/>
              </a:rPr>
              <a:t>cefnogi</a:t>
            </a:r>
            <a:r>
              <a:rPr lang="en-GB" sz="2400" dirty="0">
                <a:solidFill>
                  <a:srgbClr val="414042"/>
                </a:solidFill>
                <a:latin typeface="Arial"/>
                <a:cs typeface="Arial"/>
              </a:rPr>
              <a:t> ac </a:t>
            </a:r>
            <a:r>
              <a:rPr lang="en-GB" sz="2400" dirty="0" err="1">
                <a:solidFill>
                  <a:srgbClr val="414042"/>
                </a:solidFill>
                <a:latin typeface="Arial"/>
                <a:cs typeface="Arial"/>
              </a:rPr>
              <a:t>yn</a:t>
            </a:r>
            <a:r>
              <a:rPr lang="en-GB" sz="2400" dirty="0">
                <a:solidFill>
                  <a:srgbClr val="414042"/>
                </a:solidFill>
                <a:latin typeface="Arial"/>
                <a:cs typeface="Arial"/>
              </a:rPr>
              <a:t> </a:t>
            </a:r>
            <a:r>
              <a:rPr lang="en-GB" sz="2400" dirty="0" err="1">
                <a:solidFill>
                  <a:srgbClr val="414042"/>
                </a:solidFill>
                <a:latin typeface="Arial"/>
                <a:cs typeface="Arial"/>
              </a:rPr>
              <a:t>addysgu</a:t>
            </a:r>
            <a:r>
              <a:rPr lang="en-GB" sz="2400" dirty="0">
                <a:solidFill>
                  <a:srgbClr val="414042"/>
                </a:solidFill>
                <a:latin typeface="Arial"/>
                <a:cs typeface="Arial"/>
              </a:rPr>
              <a:t> </a:t>
            </a:r>
            <a:r>
              <a:rPr lang="en-GB" sz="2400" dirty="0" err="1">
                <a:solidFill>
                  <a:srgbClr val="414042"/>
                </a:solidFill>
                <a:latin typeface="Arial"/>
                <a:cs typeface="Arial"/>
              </a:rPr>
              <a:t>iaith</a:t>
            </a:r>
            <a:r>
              <a:rPr lang="en-GB" sz="2400" dirty="0">
                <a:solidFill>
                  <a:srgbClr val="414042"/>
                </a:solidFill>
                <a:latin typeface="Arial"/>
                <a:cs typeface="Arial"/>
              </a:rPr>
              <a:t> a </a:t>
            </a:r>
            <a:r>
              <a:rPr lang="en-GB" sz="2400" dirty="0" err="1">
                <a:solidFill>
                  <a:srgbClr val="414042"/>
                </a:solidFill>
                <a:latin typeface="Arial"/>
                <a:cs typeface="Arial"/>
              </a:rPr>
              <a:t>llythrennedd</a:t>
            </a:r>
            <a:r>
              <a:rPr lang="en-GB" sz="2400" dirty="0">
                <a:solidFill>
                  <a:srgbClr val="414042"/>
                </a:solidFill>
                <a:latin typeface="Arial"/>
                <a:cs typeface="Arial"/>
              </a:rPr>
              <a:t> </a:t>
            </a:r>
            <a:r>
              <a:rPr lang="en-GB" sz="2400" dirty="0" err="1">
                <a:solidFill>
                  <a:srgbClr val="414042"/>
                </a:solidFill>
                <a:latin typeface="Arial"/>
                <a:cs typeface="Arial"/>
              </a:rPr>
              <a:t>Saesneg</a:t>
            </a:r>
            <a:r>
              <a:rPr lang="en-GB" sz="2400" dirty="0">
                <a:solidFill>
                  <a:srgbClr val="414042"/>
                </a:solidFill>
                <a:latin typeface="Arial"/>
                <a:cs typeface="Arial"/>
              </a:rPr>
              <a:t> </a:t>
            </a:r>
            <a:r>
              <a:rPr lang="en-GB" sz="2400" dirty="0" err="1">
                <a:solidFill>
                  <a:srgbClr val="414042"/>
                </a:solidFill>
                <a:latin typeface="Arial"/>
                <a:cs typeface="Arial"/>
              </a:rPr>
              <a:t>i</a:t>
            </a:r>
            <a:r>
              <a:rPr lang="en-GB" sz="2400" dirty="0">
                <a:solidFill>
                  <a:srgbClr val="414042"/>
                </a:solidFill>
                <a:latin typeface="Arial"/>
                <a:cs typeface="Arial"/>
              </a:rPr>
              <a:t> </a:t>
            </a:r>
            <a:r>
              <a:rPr lang="en-GB" sz="2400" dirty="0" err="1">
                <a:solidFill>
                  <a:srgbClr val="414042"/>
                </a:solidFill>
                <a:latin typeface="Arial"/>
                <a:cs typeface="Arial"/>
              </a:rPr>
              <a:t>ddysgwyr</a:t>
            </a:r>
            <a:r>
              <a:rPr lang="en-GB" sz="2400" dirty="0">
                <a:solidFill>
                  <a:srgbClr val="414042"/>
                </a:solidFill>
                <a:latin typeface="Arial"/>
                <a:cs typeface="Arial"/>
              </a:rPr>
              <a:t> </a:t>
            </a:r>
            <a:r>
              <a:rPr lang="en-GB" sz="2400" dirty="0" err="1">
                <a:solidFill>
                  <a:srgbClr val="414042"/>
                </a:solidFill>
                <a:latin typeface="Arial"/>
                <a:cs typeface="Arial"/>
              </a:rPr>
              <a:t>tair</a:t>
            </a:r>
            <a:r>
              <a:rPr lang="en-GB" sz="2400" dirty="0">
                <a:solidFill>
                  <a:srgbClr val="414042"/>
                </a:solidFill>
                <a:latin typeface="Arial"/>
                <a:cs typeface="Arial"/>
              </a:rPr>
              <a:t> </a:t>
            </a:r>
            <a:r>
              <a:rPr lang="en-GB" sz="2400" dirty="0" err="1">
                <a:solidFill>
                  <a:srgbClr val="414042"/>
                </a:solidFill>
                <a:latin typeface="Arial"/>
                <a:cs typeface="Arial"/>
              </a:rPr>
              <a:t>i</a:t>
            </a:r>
            <a:r>
              <a:rPr lang="en-GB" sz="2400" dirty="0">
                <a:solidFill>
                  <a:srgbClr val="414042"/>
                </a:solidFill>
                <a:latin typeface="Arial"/>
                <a:cs typeface="Arial"/>
              </a:rPr>
              <a:t> un </a:t>
            </a:r>
            <a:r>
              <a:rPr lang="en-GB" sz="2400" dirty="0" err="1">
                <a:solidFill>
                  <a:srgbClr val="414042"/>
                </a:solidFill>
                <a:latin typeface="Arial"/>
                <a:cs typeface="Arial"/>
              </a:rPr>
              <a:t>ar</a:t>
            </a:r>
            <a:r>
              <a:rPr lang="en-GB" sz="2400" dirty="0">
                <a:solidFill>
                  <a:srgbClr val="414042"/>
                </a:solidFill>
                <a:latin typeface="Arial"/>
                <a:cs typeface="Arial"/>
              </a:rPr>
              <a:t> </a:t>
            </a:r>
            <a:r>
              <a:rPr lang="en-GB" sz="2400" dirty="0" err="1">
                <a:solidFill>
                  <a:srgbClr val="414042"/>
                </a:solidFill>
                <a:latin typeface="Arial"/>
                <a:cs typeface="Arial"/>
              </a:rPr>
              <a:t>ddeg</a:t>
            </a:r>
            <a:r>
              <a:rPr lang="en-GB" sz="2400" dirty="0">
                <a:solidFill>
                  <a:srgbClr val="414042"/>
                </a:solidFill>
                <a:latin typeface="Arial"/>
                <a:cs typeface="Arial"/>
              </a:rPr>
              <a:t> </a:t>
            </a:r>
            <a:r>
              <a:rPr lang="en-GB" sz="2400" dirty="0" err="1">
                <a:solidFill>
                  <a:srgbClr val="414042"/>
                </a:solidFill>
                <a:latin typeface="Arial"/>
                <a:cs typeface="Arial"/>
              </a:rPr>
              <a:t>oed</a:t>
            </a:r>
            <a:r>
              <a:rPr lang="en-GB" sz="2400" dirty="0">
                <a:solidFill>
                  <a:srgbClr val="414042"/>
                </a:solidFill>
                <a:latin typeface="Arial"/>
                <a:cs typeface="Arial"/>
              </a:rPr>
              <a:t>.  </a:t>
            </a:r>
            <a:r>
              <a:rPr lang="en-GB" sz="2400" dirty="0" err="1">
                <a:solidFill>
                  <a:srgbClr val="414042"/>
                </a:solidFill>
                <a:latin typeface="Arial"/>
                <a:cs typeface="Arial"/>
              </a:rPr>
              <a:t>Nid</a:t>
            </a:r>
            <a:r>
              <a:rPr lang="en-GB" sz="2400" dirty="0">
                <a:solidFill>
                  <a:srgbClr val="414042"/>
                </a:solidFill>
                <a:latin typeface="Arial"/>
                <a:cs typeface="Arial"/>
              </a:rPr>
              <a:t> </a:t>
            </a:r>
            <a:r>
              <a:rPr lang="en-GB" sz="2400" dirty="0" err="1">
                <a:solidFill>
                  <a:srgbClr val="414042"/>
                </a:solidFill>
                <a:latin typeface="Arial"/>
                <a:cs typeface="Arial"/>
              </a:rPr>
              <a:t>yw’r</a:t>
            </a:r>
            <a:r>
              <a:rPr lang="en-GB" sz="2400" dirty="0">
                <a:solidFill>
                  <a:srgbClr val="414042"/>
                </a:solidFill>
                <a:latin typeface="Arial"/>
                <a:cs typeface="Arial"/>
              </a:rPr>
              <a:t> </a:t>
            </a:r>
            <a:r>
              <a:rPr lang="en-GB" sz="2400" dirty="0" err="1">
                <a:solidFill>
                  <a:srgbClr val="414042"/>
                </a:solidFill>
                <a:latin typeface="Arial"/>
                <a:cs typeface="Arial"/>
              </a:rPr>
              <a:t>adroddiad</a:t>
            </a:r>
            <a:r>
              <a:rPr lang="en-GB" sz="2400" dirty="0">
                <a:solidFill>
                  <a:srgbClr val="414042"/>
                </a:solidFill>
                <a:latin typeface="Arial"/>
                <a:cs typeface="Arial"/>
              </a:rPr>
              <a:t> </a:t>
            </a:r>
            <a:r>
              <a:rPr lang="en-GB" sz="2400" dirty="0" err="1">
                <a:solidFill>
                  <a:srgbClr val="414042"/>
                </a:solidFill>
                <a:latin typeface="Arial"/>
                <a:cs typeface="Arial"/>
              </a:rPr>
              <a:t>yn</a:t>
            </a:r>
            <a:r>
              <a:rPr lang="en-GB" sz="2400" dirty="0">
                <a:solidFill>
                  <a:srgbClr val="414042"/>
                </a:solidFill>
                <a:latin typeface="Arial"/>
                <a:cs typeface="Arial"/>
              </a:rPr>
              <a:t> </a:t>
            </a:r>
            <a:r>
              <a:rPr lang="en-GB" sz="2400" dirty="0" err="1">
                <a:solidFill>
                  <a:srgbClr val="414042"/>
                </a:solidFill>
                <a:latin typeface="Arial"/>
                <a:cs typeface="Arial"/>
              </a:rPr>
              <a:t>ystyried</a:t>
            </a:r>
            <a:r>
              <a:rPr lang="en-GB" sz="2400" dirty="0">
                <a:solidFill>
                  <a:srgbClr val="414042"/>
                </a:solidFill>
                <a:latin typeface="Arial"/>
                <a:cs typeface="Arial"/>
              </a:rPr>
              <a:t> </a:t>
            </a:r>
            <a:r>
              <a:rPr lang="en-GB" sz="2400" dirty="0" err="1">
                <a:solidFill>
                  <a:srgbClr val="414042"/>
                </a:solidFill>
                <a:latin typeface="Arial"/>
                <a:cs typeface="Arial"/>
              </a:rPr>
              <a:t>datblygiad</a:t>
            </a:r>
            <a:r>
              <a:rPr lang="en-GB" sz="2400" dirty="0">
                <a:solidFill>
                  <a:srgbClr val="414042"/>
                </a:solidFill>
                <a:latin typeface="Arial"/>
                <a:cs typeface="Arial"/>
              </a:rPr>
              <a:t> </a:t>
            </a:r>
            <a:r>
              <a:rPr lang="en-GB" sz="2400" dirty="0" err="1">
                <a:solidFill>
                  <a:srgbClr val="414042"/>
                </a:solidFill>
                <a:latin typeface="Arial"/>
                <a:cs typeface="Arial"/>
              </a:rPr>
              <a:t>iaith</a:t>
            </a:r>
            <a:r>
              <a:rPr lang="en-GB" sz="2400" dirty="0">
                <a:solidFill>
                  <a:srgbClr val="414042"/>
                </a:solidFill>
                <a:latin typeface="Arial"/>
                <a:cs typeface="Arial"/>
              </a:rPr>
              <a:t> a </a:t>
            </a:r>
            <a:r>
              <a:rPr lang="en-GB" sz="2400" dirty="0" err="1">
                <a:solidFill>
                  <a:srgbClr val="414042"/>
                </a:solidFill>
                <a:latin typeface="Arial"/>
                <a:cs typeface="Arial"/>
              </a:rPr>
              <a:t>llythrennedd</a:t>
            </a:r>
            <a:r>
              <a:rPr lang="en-GB" sz="2400" dirty="0">
                <a:solidFill>
                  <a:srgbClr val="414042"/>
                </a:solidFill>
                <a:latin typeface="Arial"/>
                <a:cs typeface="Arial"/>
              </a:rPr>
              <a:t> </a:t>
            </a:r>
            <a:r>
              <a:rPr lang="en-GB" sz="2400" dirty="0" err="1">
                <a:solidFill>
                  <a:srgbClr val="414042"/>
                </a:solidFill>
                <a:latin typeface="Arial"/>
                <a:cs typeface="Arial"/>
              </a:rPr>
              <a:t>dysgwyr</a:t>
            </a:r>
            <a:r>
              <a:rPr lang="en-GB" sz="2400" dirty="0">
                <a:solidFill>
                  <a:srgbClr val="414042"/>
                </a:solidFill>
                <a:latin typeface="Arial"/>
                <a:cs typeface="Arial"/>
              </a:rPr>
              <a:t> </a:t>
            </a:r>
            <a:r>
              <a:rPr lang="en-GB" sz="2400" dirty="0" err="1">
                <a:solidFill>
                  <a:srgbClr val="414042"/>
                </a:solidFill>
                <a:latin typeface="Arial"/>
                <a:cs typeface="Arial"/>
              </a:rPr>
              <a:t>sy’n</a:t>
            </a:r>
            <a:r>
              <a:rPr lang="en-GB" sz="2400" dirty="0">
                <a:solidFill>
                  <a:srgbClr val="414042"/>
                </a:solidFill>
                <a:latin typeface="Arial"/>
                <a:cs typeface="Arial"/>
              </a:rPr>
              <a:t> </a:t>
            </a:r>
            <a:r>
              <a:rPr lang="en-GB" sz="2400" dirty="0" err="1">
                <a:solidFill>
                  <a:srgbClr val="414042"/>
                </a:solidFill>
                <a:latin typeface="Arial"/>
                <a:cs typeface="Arial"/>
              </a:rPr>
              <a:t>dysgu</a:t>
            </a:r>
            <a:r>
              <a:rPr lang="en-GB" sz="2400" dirty="0">
                <a:solidFill>
                  <a:srgbClr val="414042"/>
                </a:solidFill>
                <a:latin typeface="Arial"/>
                <a:cs typeface="Arial"/>
              </a:rPr>
              <a:t> </a:t>
            </a:r>
            <a:r>
              <a:rPr lang="en-GB" sz="2400" dirty="0" err="1">
                <a:solidFill>
                  <a:srgbClr val="414042"/>
                </a:solidFill>
                <a:latin typeface="Arial"/>
                <a:cs typeface="Arial"/>
              </a:rPr>
              <a:t>Saesneg</a:t>
            </a:r>
            <a:r>
              <a:rPr lang="en-GB" sz="2400" dirty="0">
                <a:solidFill>
                  <a:srgbClr val="414042"/>
                </a:solidFill>
                <a:latin typeface="Arial"/>
                <a:cs typeface="Arial"/>
              </a:rPr>
              <a:t> </a:t>
            </a:r>
            <a:r>
              <a:rPr lang="en-GB" sz="2400" dirty="0" err="1">
                <a:solidFill>
                  <a:srgbClr val="414042"/>
                </a:solidFill>
                <a:latin typeface="Arial"/>
                <a:cs typeface="Arial"/>
              </a:rPr>
              <a:t>fel</a:t>
            </a:r>
            <a:r>
              <a:rPr lang="en-GB" sz="2400" dirty="0">
                <a:solidFill>
                  <a:srgbClr val="414042"/>
                </a:solidFill>
                <a:latin typeface="Arial"/>
                <a:cs typeface="Arial"/>
              </a:rPr>
              <a:t> </a:t>
            </a:r>
            <a:r>
              <a:rPr lang="en-GB" sz="2400" dirty="0" err="1">
                <a:solidFill>
                  <a:srgbClr val="414042"/>
                </a:solidFill>
                <a:latin typeface="Arial"/>
                <a:cs typeface="Arial"/>
              </a:rPr>
              <a:t>iaith</a:t>
            </a:r>
            <a:r>
              <a:rPr lang="en-GB" sz="2400" dirty="0">
                <a:solidFill>
                  <a:srgbClr val="414042"/>
                </a:solidFill>
                <a:latin typeface="Arial"/>
                <a:cs typeface="Arial"/>
              </a:rPr>
              <a:t> </a:t>
            </a:r>
            <a:r>
              <a:rPr lang="en-GB" sz="2400" dirty="0" err="1">
                <a:solidFill>
                  <a:srgbClr val="414042"/>
                </a:solidFill>
                <a:latin typeface="Arial"/>
                <a:cs typeface="Arial"/>
              </a:rPr>
              <a:t>ychwanegol</a:t>
            </a:r>
            <a:r>
              <a:rPr lang="en-GB" sz="2400" dirty="0">
                <a:solidFill>
                  <a:srgbClr val="414042"/>
                </a:solidFill>
                <a:latin typeface="Arial"/>
                <a:cs typeface="Arial"/>
              </a:rPr>
              <a:t> </a:t>
            </a:r>
            <a:r>
              <a:rPr lang="en-GB" sz="2400" dirty="0" err="1">
                <a:solidFill>
                  <a:srgbClr val="414042"/>
                </a:solidFill>
                <a:latin typeface="Arial"/>
                <a:cs typeface="Arial"/>
              </a:rPr>
              <a:t>yn</a:t>
            </a:r>
            <a:r>
              <a:rPr lang="en-GB" sz="2400" dirty="0">
                <a:solidFill>
                  <a:srgbClr val="414042"/>
                </a:solidFill>
                <a:latin typeface="Arial"/>
                <a:cs typeface="Arial"/>
              </a:rPr>
              <a:t> </a:t>
            </a:r>
            <a:r>
              <a:rPr lang="en-GB" sz="2400" dirty="0" err="1">
                <a:solidFill>
                  <a:srgbClr val="414042"/>
                </a:solidFill>
                <a:latin typeface="Arial"/>
                <a:cs typeface="Arial"/>
              </a:rPr>
              <a:t>benodol</a:t>
            </a:r>
            <a:r>
              <a:rPr lang="en-GB" sz="2400" dirty="0">
                <a:solidFill>
                  <a:srgbClr val="414042"/>
                </a:solidFill>
                <a:latin typeface="Arial"/>
                <a:cs typeface="Arial"/>
              </a:rPr>
              <a:t>.</a:t>
            </a:r>
          </a:p>
          <a:p>
            <a:pPr marL="342900" marR="5080" lvl="0" indent="-342900">
              <a:buFont typeface="Arial" panose="020B0604020202020204" pitchFamily="34" charset="0"/>
              <a:buChar char="•"/>
              <a:tabLst>
                <a:tab pos="5485765" algn="l"/>
              </a:tabLst>
            </a:pP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Background</a:t>
            </a:r>
            <a:endParaRPr sz="4500" dirty="0">
              <a:solidFill>
                <a:schemeClr val="tx1">
                  <a:lumMod val="75000"/>
                  <a:lumOff val="25000"/>
                </a:schemeClr>
              </a:solidFill>
              <a:latin typeface="Arial"/>
              <a:cs typeface="Arial"/>
            </a:endParaRPr>
          </a:p>
        </p:txBody>
      </p:sp>
      <p:sp>
        <p:nvSpPr>
          <p:cNvPr id="8" name="object 8"/>
          <p:cNvSpPr txBox="1"/>
          <p:nvPr/>
        </p:nvSpPr>
        <p:spPr>
          <a:xfrm>
            <a:off x="6615620" y="2642252"/>
            <a:ext cx="5937885" cy="5909310"/>
          </a:xfrm>
          <a:prstGeom prst="rect">
            <a:avLst/>
          </a:prstGeom>
        </p:spPr>
        <p:txBody>
          <a:bodyPr vert="horz" wrap="square" lIns="0" tIns="0" rIns="0" bIns="0" rtlCol="0">
            <a:spAutoFit/>
          </a:bodyPr>
          <a:lstStyle/>
          <a:p>
            <a:pPr marL="342900" marR="5080" lvl="0" indent="-342900">
              <a:buFont typeface="Arial" panose="020B0604020202020204" pitchFamily="34" charset="0"/>
              <a:buChar char="•"/>
              <a:tabLst>
                <a:tab pos="5485765" algn="l"/>
              </a:tabLst>
            </a:pPr>
            <a:r>
              <a:rPr lang="en-GB" sz="2400" dirty="0">
                <a:solidFill>
                  <a:srgbClr val="414042"/>
                </a:solidFill>
                <a:latin typeface="Arial"/>
                <a:cs typeface="Arial"/>
              </a:rPr>
              <a:t>This report is in response to a request for advice from the Welsh Government in the Minister for Education’s annual remit letter to Estyn for 2019-2020.  The report identifies how effectively English-medium settings and schools in Wales support and teach English language and literacy to learners aged three to eleven.  The report does not consider language and literacy development for learners with English as an additional language specifically.</a:t>
            </a:r>
          </a:p>
          <a:p>
            <a:pPr marL="342900" marR="5080" lvl="0" indent="-342900">
              <a:buFont typeface="Arial" panose="020B0604020202020204" pitchFamily="34" charset="0"/>
              <a:buChar char="•"/>
              <a:tabLst>
                <a:tab pos="5485765" algn="l"/>
              </a:tabLst>
            </a:pPr>
            <a:endParaRPr lang="en-GB" sz="2400" dirty="0">
              <a:solidFill>
                <a:srgbClr val="414042"/>
              </a:solidFill>
              <a:latin typeface="Arial"/>
              <a:cs typeface="Arial"/>
            </a:endParaRP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556076"/>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206902" y="2307279"/>
            <a:ext cx="6126460" cy="7489230"/>
          </a:xfrm>
          <a:prstGeom prst="rect">
            <a:avLst/>
          </a:prstGeom>
        </p:spPr>
        <p:txBody>
          <a:bodyPr vert="horz" wrap="square" lIns="0" tIns="0" rIns="0" bIns="0" rtlCol="0">
            <a:spAutoFit/>
          </a:bodyPr>
          <a:lstStyle/>
          <a:p>
            <a:pPr marL="285750" lvl="0" indent="-285750">
              <a:spcBef>
                <a:spcPts val="1200"/>
              </a:spcBef>
              <a:spcAft>
                <a:spcPts val="800"/>
              </a:spcAft>
              <a:buFont typeface="Arial" panose="020B0604020202020204" pitchFamily="34" charset="0"/>
              <a:buChar char="•"/>
            </a:pP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y </a:t>
            </a:r>
            <a:r>
              <a:rPr lang="en-GB" sz="2400" dirty="0" err="1">
                <a:solidFill>
                  <a:srgbClr val="000000"/>
                </a:solidFill>
                <a:latin typeface="Arial" panose="020B0604020202020204" pitchFamily="34" charset="0"/>
                <a:ea typeface="Calibri" panose="020F0502020204030204" pitchFamily="34" charset="0"/>
              </a:rPr>
              <a:t>rhan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fwyaf</a:t>
            </a:r>
            <a:r>
              <a:rPr lang="en-GB" sz="2400" dirty="0">
                <a:solidFill>
                  <a:srgbClr val="000000"/>
                </a:solidFill>
                <a:latin typeface="Arial" panose="020B0604020202020204" pitchFamily="34" charset="0"/>
                <a:ea typeface="Calibri" panose="020F0502020204030204" pitchFamily="34" charset="0"/>
              </a:rPr>
              <a:t> o </a:t>
            </a:r>
            <a:r>
              <a:rPr lang="en-GB" sz="2400" dirty="0" err="1">
                <a:solidFill>
                  <a:srgbClr val="000000"/>
                </a:solidFill>
                <a:latin typeface="Arial" panose="020B0604020202020204" pitchFamily="34" charset="0"/>
                <a:ea typeface="Calibri" panose="020F0502020204030204" pitchFamily="34" charset="0"/>
              </a:rPr>
              <a:t>ddarparwyr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mae</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gweithio</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cadarn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mewn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partneriaeth</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helpu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llawer</a:t>
            </a:r>
            <a:r>
              <a:rPr lang="en-GB" sz="2400" dirty="0">
                <a:solidFill>
                  <a:srgbClr val="000000"/>
                </a:solidFill>
                <a:latin typeface="Arial" panose="020B0604020202020204" pitchFamily="34" charset="0"/>
                <a:ea typeface="Calibri" panose="020F0502020204030204" pitchFamily="34" charset="0"/>
              </a:rPr>
              <a:t> o </a:t>
            </a:r>
            <a:r>
              <a:rPr lang="en-GB" sz="2400" dirty="0" err="1">
                <a:solidFill>
                  <a:srgbClr val="000000"/>
                </a:solidFill>
                <a:latin typeface="Arial" panose="020B0604020202020204" pitchFamily="34" charset="0"/>
                <a:ea typeface="Calibri" panose="020F0502020204030204" pitchFamily="34" charset="0"/>
              </a:rPr>
              <a:t>ddysgwyr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wneud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cynnydd</a:t>
            </a:r>
            <a:r>
              <a:rPr lang="en-GB" sz="2400" dirty="0">
                <a:solidFill>
                  <a:srgbClr val="000000"/>
                </a:solidFill>
                <a:latin typeface="Arial" panose="020B0604020202020204" pitchFamily="34" charset="0"/>
                <a:ea typeface="Calibri" panose="020F0502020204030204" pitchFamily="34" charset="0"/>
              </a:rPr>
              <a:t> da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eu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medrau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iaith</a:t>
            </a:r>
            <a:r>
              <a:rPr lang="en-GB" sz="2400" dirty="0">
                <a:solidFill>
                  <a:srgbClr val="000000"/>
                </a:solidFill>
                <a:latin typeface="Arial" panose="020B0604020202020204" pitchFamily="34" charset="0"/>
                <a:ea typeface="Calibri" panose="020F0502020204030204" pitchFamily="34" charset="0"/>
              </a:rPr>
              <a:t> a </a:t>
            </a:r>
            <a:r>
              <a:rPr lang="en-GB" sz="2400" dirty="0" err="1">
                <a:solidFill>
                  <a:srgbClr val="000000"/>
                </a:solidFill>
                <a:latin typeface="Arial" panose="020B0604020202020204" pitchFamily="34" charset="0"/>
                <a:ea typeface="Calibri" panose="020F0502020204030204" pitchFamily="34" charset="0"/>
              </a:rPr>
              <a:t>llythrennedd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Fel</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arfer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mae’r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berthynas</a:t>
            </a:r>
            <a:r>
              <a:rPr lang="en-GB" sz="2400" dirty="0">
                <a:solidFill>
                  <a:srgbClr val="000000"/>
                </a:solidFill>
                <a:latin typeface="Arial" panose="020B0604020202020204" pitchFamily="34" charset="0"/>
                <a:ea typeface="Calibri" panose="020F0502020204030204" pitchFamily="34" charset="0"/>
              </a:rPr>
              <a:t> â </a:t>
            </a:r>
            <a:r>
              <a:rPr lang="en-GB" sz="2400" dirty="0" err="1">
                <a:solidFill>
                  <a:srgbClr val="000000"/>
                </a:solidFill>
                <a:latin typeface="Arial" panose="020B0604020202020204" pitchFamily="34" charset="0"/>
                <a:ea typeface="Calibri" panose="020F0502020204030204" pitchFamily="34" charset="0"/>
              </a:rPr>
              <a:t>rhieni</a:t>
            </a:r>
            <a:r>
              <a:rPr lang="en-GB" sz="2400" dirty="0">
                <a:solidFill>
                  <a:srgbClr val="000000"/>
                </a:solidFill>
                <a:latin typeface="Arial" panose="020B0604020202020204" pitchFamily="34" charset="0"/>
                <a:ea typeface="Calibri" panose="020F0502020204030204" pitchFamily="34" charset="0"/>
              </a:rPr>
              <a:t> a </a:t>
            </a:r>
            <a:r>
              <a:rPr lang="en-GB" sz="2400" dirty="0" err="1">
                <a:solidFill>
                  <a:srgbClr val="000000"/>
                </a:solidFill>
                <a:latin typeface="Arial" panose="020B0604020202020204" pitchFamily="34" charset="0"/>
                <a:ea typeface="Calibri" panose="020F0502020204030204" pitchFamily="34" charset="0"/>
              </a:rPr>
              <a:t>gofalwyr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gadarnhaol</a:t>
            </a:r>
            <a:r>
              <a:rPr lang="en-GB" sz="2400" dirty="0">
                <a:solidFill>
                  <a:srgbClr val="000000"/>
                </a:solidFill>
                <a:latin typeface="Arial" panose="020B0604020202020204" pitchFamily="34" charset="0"/>
                <a:ea typeface="Calibri" panose="020F0502020204030204" pitchFamily="34" charset="0"/>
              </a:rPr>
              <a:t>, ac </a:t>
            </a:r>
            <a:r>
              <a:rPr lang="en-GB" sz="2400" dirty="0" err="1">
                <a:solidFill>
                  <a:srgbClr val="000000"/>
                </a:solidFill>
                <a:latin typeface="Arial" panose="020B0604020202020204" pitchFamily="34" charset="0"/>
                <a:ea typeface="Calibri" panose="020F0502020204030204" pitchFamily="34" charset="0"/>
              </a:rPr>
              <a:t>mae’r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rhan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fwyaf</a:t>
            </a:r>
            <a:r>
              <a:rPr lang="en-GB" sz="2400" dirty="0">
                <a:solidFill>
                  <a:srgbClr val="000000"/>
                </a:solidFill>
                <a:latin typeface="Arial" panose="020B0604020202020204" pitchFamily="34" charset="0"/>
                <a:ea typeface="Calibri" panose="020F0502020204030204" pitchFamily="34" charset="0"/>
              </a:rPr>
              <a:t> o </a:t>
            </a:r>
            <a:r>
              <a:rPr lang="en-GB" sz="2400" dirty="0" err="1">
                <a:solidFill>
                  <a:srgbClr val="000000"/>
                </a:solidFill>
                <a:latin typeface="Arial" panose="020B0604020202020204" pitchFamily="34" charset="0"/>
                <a:ea typeface="Calibri" panose="020F0502020204030204" pitchFamily="34" charset="0"/>
              </a:rPr>
              <a:t>leoliadau</a:t>
            </a:r>
            <a:r>
              <a:rPr lang="en-GB" sz="2400" dirty="0">
                <a:solidFill>
                  <a:srgbClr val="000000"/>
                </a:solidFill>
                <a:latin typeface="Arial" panose="020B0604020202020204" pitchFamily="34" charset="0"/>
                <a:ea typeface="Calibri" panose="020F0502020204030204" pitchFamily="34" charset="0"/>
              </a:rPr>
              <a:t> ac </a:t>
            </a:r>
            <a:r>
              <a:rPr lang="en-GB" sz="2400" dirty="0" err="1">
                <a:solidFill>
                  <a:srgbClr val="000000"/>
                </a:solidFill>
                <a:latin typeface="Arial" panose="020B0604020202020204" pitchFamily="34" charset="0"/>
                <a:ea typeface="Calibri" panose="020F0502020204030204" pitchFamily="34" charset="0"/>
              </a:rPr>
              <a:t>ysgolion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gweithio’n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dda</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gydag</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asiantaethau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allanol</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gael</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cymorth</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neu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arweiniad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wella</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medrau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iaith</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dysgwyr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sy’n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agored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niwed</a:t>
            </a:r>
            <a:r>
              <a:rPr lang="en-GB" sz="2400" dirty="0">
                <a:solidFill>
                  <a:srgbClr val="000000"/>
                </a:solidFill>
                <a:latin typeface="Arial" panose="020B0604020202020204" pitchFamily="34" charset="0"/>
                <a:ea typeface="Calibri" panose="020F0502020204030204" pitchFamily="34" charset="0"/>
              </a:rPr>
              <a:t> a </a:t>
            </a:r>
            <a:r>
              <a:rPr lang="en-GB" sz="2400" dirty="0" err="1">
                <a:solidFill>
                  <a:srgbClr val="000000"/>
                </a:solidFill>
                <a:latin typeface="Arial" panose="020B0604020202020204" pitchFamily="34" charset="0"/>
                <a:ea typeface="Calibri" panose="020F0502020204030204" pitchFamily="34" charset="0"/>
              </a:rPr>
              <a:t>dysgwyr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difreintiedig</a:t>
            </a:r>
            <a:r>
              <a:rPr lang="en-GB" sz="2400" dirty="0">
                <a:solidFill>
                  <a:srgbClr val="000000"/>
                </a:solidFill>
                <a:latin typeface="Arial" panose="020B0604020202020204" pitchFamily="34" charset="0"/>
                <a:ea typeface="Calibri" panose="020F0502020204030204" pitchFamily="34" charset="0"/>
              </a:rPr>
              <a:t>.  </a:t>
            </a:r>
          </a:p>
          <a:p>
            <a:pPr marL="342900" lvl="0" indent="-342900">
              <a:buFont typeface="Arial" panose="020B0604020202020204" pitchFamily="34" charset="0"/>
              <a:buChar char="•"/>
            </a:pPr>
            <a:r>
              <a:rPr lang="en-GB" sz="2400" dirty="0" err="1">
                <a:latin typeface="Arial" panose="020B0604020202020204" pitchFamily="34" charset="0"/>
                <a:cs typeface="Arial" panose="020B0604020202020204" pitchFamily="34" charset="0"/>
              </a:rPr>
              <a:t>Mewn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ychydig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iawn</a:t>
            </a:r>
            <a:r>
              <a:rPr lang="en-GB" sz="2400" dirty="0">
                <a:latin typeface="Arial" panose="020B0604020202020204" pitchFamily="34" charset="0"/>
                <a:cs typeface="Arial" panose="020B0604020202020204" pitchFamily="34" charset="0"/>
              </a:rPr>
              <a:t> o </a:t>
            </a:r>
            <a:r>
              <a:rPr lang="en-GB" sz="2400" dirty="0" err="1">
                <a:latin typeface="Arial" panose="020B0604020202020204" pitchFamily="34" charset="0"/>
                <a:cs typeface="Arial" panose="020B0604020202020204" pitchFamily="34" charset="0"/>
              </a:rPr>
              <a:t>leoliadau</a:t>
            </a:r>
            <a:r>
              <a:rPr lang="en-GB" sz="2400" dirty="0">
                <a:latin typeface="Arial" panose="020B0604020202020204" pitchFamily="34" charset="0"/>
                <a:cs typeface="Arial" panose="020B0604020202020204" pitchFamily="34" charset="0"/>
              </a:rPr>
              <a:t> ac </a:t>
            </a:r>
            <a:r>
              <a:rPr lang="en-GB" sz="2400" dirty="0" err="1">
                <a:latin typeface="Arial" panose="020B0604020202020204" pitchFamily="34" charset="0"/>
                <a:cs typeface="Arial" panose="020B0604020202020204" pitchFamily="34" charset="0"/>
              </a:rPr>
              <a:t>ysgolion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gwasanaethu’r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ardaloedd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sydd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anfantais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gymdeithasol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fwyaf</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mae’r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cymorth</a:t>
            </a:r>
            <a:r>
              <a:rPr lang="en-GB" sz="2400" dirty="0">
                <a:latin typeface="Arial" panose="020B0604020202020204" pitchFamily="34" charset="0"/>
                <a:cs typeface="Arial" panose="020B0604020202020204" pitchFamily="34" charset="0"/>
              </a:rPr>
              <a:t> ac </a:t>
            </a:r>
            <a:r>
              <a:rPr lang="en-GB" sz="2400" dirty="0" err="1">
                <a:latin typeface="Arial" panose="020B0604020202020204" pitchFamily="34" charset="0"/>
                <a:cs typeface="Arial" panose="020B0604020202020204" pitchFamily="34" charset="0"/>
              </a:rPr>
              <a:t>arweiniad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gyfer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datblygiad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iaith</a:t>
            </a:r>
            <a:r>
              <a:rPr lang="en-GB" sz="2400" dirty="0">
                <a:latin typeface="Arial" panose="020B0604020202020204" pitchFamily="34" charset="0"/>
                <a:cs typeface="Arial" panose="020B0604020202020204" pitchFamily="34" charset="0"/>
              </a:rPr>
              <a:t> a </a:t>
            </a:r>
            <a:r>
              <a:rPr lang="en-GB" sz="2400" dirty="0" err="1">
                <a:latin typeface="Arial" panose="020B0604020202020204" pitchFamily="34" charset="0"/>
                <a:cs typeface="Arial" panose="020B0604020202020204" pitchFamily="34" charset="0"/>
              </a:rPr>
              <a:t>llythrennedd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dysgwyr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rhagorol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Mae’r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ymgysylltiad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cadarnhaol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rhwng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ysgolion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teuluoedd</a:t>
            </a:r>
            <a:r>
              <a:rPr lang="en-GB" sz="2400" dirty="0">
                <a:latin typeface="Arial" panose="020B0604020202020204" pitchFamily="34" charset="0"/>
                <a:cs typeface="Arial" panose="020B0604020202020204" pitchFamily="34" charset="0"/>
              </a:rPr>
              <a:t> a </a:t>
            </a:r>
            <a:r>
              <a:rPr lang="en-GB" sz="2400" dirty="0" err="1">
                <a:latin typeface="Arial" panose="020B0604020202020204" pitchFamily="34" charset="0"/>
                <a:cs typeface="Arial" panose="020B0604020202020204" pitchFamily="34" charset="0"/>
              </a:rPr>
              <a:t>chymunedau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elfen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allweddol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rhagoriaeth</a:t>
            </a:r>
            <a:r>
              <a:rPr lang="en-GB" sz="2400" dirty="0">
                <a:latin typeface="Arial" panose="020B0604020202020204" pitchFamily="34" charset="0"/>
                <a:cs typeface="Arial" panose="020B0604020202020204" pitchFamily="34" charset="0"/>
              </a:rPr>
              <a:t> hon </a:t>
            </a:r>
            <a:r>
              <a:rPr lang="en-GB" sz="2400" dirty="0" err="1">
                <a:latin typeface="Arial" panose="020B0604020202020204" pitchFamily="34" charset="0"/>
                <a:cs typeface="Arial" panose="020B0604020202020204" pitchFamily="34" charset="0"/>
              </a:rPr>
              <a:t>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aml</a:t>
            </a:r>
            <a:r>
              <a:rPr lang="en-GB" sz="2400" dirty="0">
                <a:latin typeface="Arial" panose="020B0604020202020204" pitchFamily="34" charset="0"/>
                <a:cs typeface="Arial" panose="020B0604020202020204" pitchFamily="34" charset="0"/>
              </a:rPr>
              <a:t>.</a:t>
            </a: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
        <p:nvSpPr>
          <p:cNvPr id="4" name="Rectangle 3">
            <a:extLst>
              <a:ext uri="{FF2B5EF4-FFF2-40B4-BE49-F238E27FC236}">
                <a16:creationId xmlns:a16="http://schemas.microsoft.com/office/drawing/2014/main" id="{A7A024C6-DDFE-4E86-B951-E358A18748F8}"/>
              </a:ext>
            </a:extLst>
          </p:cNvPr>
          <p:cNvSpPr/>
          <p:nvPr/>
        </p:nvSpPr>
        <p:spPr>
          <a:xfrm>
            <a:off x="6333362" y="2642252"/>
            <a:ext cx="6502400" cy="6104235"/>
          </a:xfrm>
          <a:prstGeom prst="rect">
            <a:avLst/>
          </a:prstGeom>
        </p:spPr>
        <p:txBody>
          <a:bodyPr>
            <a:spAutoFit/>
          </a:bodyPr>
          <a:lstStyle/>
          <a:p>
            <a:pPr marL="285750" lvl="0" indent="-285750">
              <a:spcBef>
                <a:spcPts val="1200"/>
              </a:spcBef>
              <a:spcAft>
                <a:spcPts val="800"/>
              </a:spcAft>
              <a:buFont typeface="Arial" panose="020B0604020202020204" pitchFamily="34" charset="0"/>
              <a:buChar char="•"/>
            </a:pPr>
            <a:r>
              <a:rPr lang="en-GB" sz="2400" dirty="0">
                <a:solidFill>
                  <a:srgbClr val="000000"/>
                </a:solidFill>
                <a:latin typeface="Arial" panose="020B0604020202020204" pitchFamily="34" charset="0"/>
                <a:ea typeface="Calibri" panose="020F0502020204030204" pitchFamily="34" charset="0"/>
              </a:rPr>
              <a:t>In most providers, sound partnership working helps many learners to make good progress in their language and literacy skills.  Relationships with parents and carers are usually positive and most settings and schools work well with external agencies to access support or guidance to enhance vulnerable and disadvantaged learners’ language skills.  </a:t>
            </a:r>
          </a:p>
          <a:p>
            <a:pPr marL="342900" lvl="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In a very few settings and schools serving the most socially disadvantaged areas, the support and guidance for learners’ language and literacy development, is excellent.  The positive engagement between schools, families and communities is often a key component of this excellence.  </a:t>
            </a:r>
            <a:endParaRPr lang="en-GB" sz="2400" dirty="0">
              <a:effectLst/>
            </a:endParaRPr>
          </a:p>
        </p:txBody>
      </p:sp>
    </p:spTree>
    <p:extLst>
      <p:ext uri="{BB962C8B-B14F-4D97-AF65-F5344CB8AC3E}">
        <p14:creationId xmlns:p14="http://schemas.microsoft.com/office/powerpoint/2010/main" val="2142972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527300" y="2642252"/>
            <a:ext cx="5899785" cy="4062651"/>
          </a:xfrm>
          <a:prstGeom prst="rect">
            <a:avLst/>
          </a:prstGeom>
        </p:spPr>
        <p:txBody>
          <a:bodyPr vert="horz" wrap="square" lIns="0" tIns="0" rIns="0" bIns="0" rtlCol="0">
            <a:spAutoFit/>
          </a:bodyPr>
          <a:lstStyle/>
          <a:p>
            <a:pPr marL="342900" lvl="0" indent="-342900">
              <a:buFont typeface="Arial" panose="020B0604020202020204" pitchFamily="34" charset="0"/>
              <a:buChar char="•"/>
            </a:pPr>
            <a:r>
              <a:rPr lang="en-GB" sz="2400" dirty="0" err="1">
                <a:latin typeface="Arial" panose="020B0604020202020204" pitchFamily="34" charset="0"/>
                <a:cs typeface="Arial" panose="020B0604020202020204" pitchFamily="34" charset="0"/>
              </a:rPr>
              <a:t>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hyn</a:t>
            </a:r>
            <a:r>
              <a:rPr lang="en-GB" sz="2400" dirty="0">
                <a:latin typeface="Arial" panose="020B0604020202020204" pitchFamily="34" charset="0"/>
                <a:cs typeface="Arial" panose="020B0604020202020204" pitchFamily="34" charset="0"/>
              </a:rPr>
              <a:t> o </a:t>
            </a:r>
            <a:r>
              <a:rPr lang="en-GB" sz="2400" dirty="0" err="1">
                <a:latin typeface="Arial" panose="020B0604020202020204" pitchFamily="34" charset="0"/>
                <a:cs typeface="Arial" panose="020B0604020202020204" pitchFamily="34" charset="0"/>
              </a:rPr>
              <a:t>bryd</a:t>
            </a:r>
            <a:r>
              <a:rPr lang="en-GB" sz="2400" dirty="0">
                <a:latin typeface="Arial" panose="020B0604020202020204" pitchFamily="34" charset="0"/>
                <a:cs typeface="Arial" panose="020B0604020202020204" pitchFamily="34" charset="0"/>
              </a:rPr>
              <a:t>, dim </a:t>
            </a:r>
            <a:r>
              <a:rPr lang="en-GB" sz="2400" dirty="0" err="1">
                <a:latin typeface="Arial" panose="020B0604020202020204" pitchFamily="34" charset="0"/>
                <a:cs typeface="Arial" panose="020B0604020202020204" pitchFamily="34" charset="0"/>
              </a:rPr>
              <a:t>ond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lleiafrif</a:t>
            </a:r>
            <a:r>
              <a:rPr lang="en-GB" sz="2400" dirty="0">
                <a:latin typeface="Arial" panose="020B0604020202020204" pitchFamily="34" charset="0"/>
                <a:cs typeface="Arial" panose="020B0604020202020204" pitchFamily="34" charset="0"/>
              </a:rPr>
              <a:t> o </a:t>
            </a:r>
            <a:r>
              <a:rPr lang="en-GB" sz="2400" dirty="0" err="1">
                <a:latin typeface="Arial" panose="020B0604020202020204" pitchFamily="34" charset="0"/>
                <a:cs typeface="Arial" panose="020B0604020202020204" pitchFamily="34" charset="0"/>
              </a:rPr>
              <a:t>ysgolion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canolbwyntio’n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ddigon</a:t>
            </a:r>
            <a:r>
              <a:rPr lang="en-GB" sz="2400" dirty="0">
                <a:latin typeface="Arial" panose="020B0604020202020204" pitchFamily="34" charset="0"/>
                <a:cs typeface="Arial" panose="020B0604020202020204" pitchFamily="34" charset="0"/>
              </a:rPr>
              <a:t> da </a:t>
            </a:r>
            <a:r>
              <a:rPr lang="en-GB" sz="2400" dirty="0" err="1">
                <a:latin typeface="Arial" panose="020B0604020202020204" pitchFamily="34" charset="0"/>
                <a:cs typeface="Arial" panose="020B0604020202020204" pitchFamily="34" charset="0"/>
              </a:rPr>
              <a:t>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fynd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afael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â’r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ystod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eang</a:t>
            </a:r>
            <a:r>
              <a:rPr lang="en-GB" sz="2400" dirty="0">
                <a:latin typeface="Arial" panose="020B0604020202020204" pitchFamily="34" charset="0"/>
                <a:cs typeface="Arial" panose="020B0604020202020204" pitchFamily="34" charset="0"/>
              </a:rPr>
              <a:t> o </a:t>
            </a:r>
            <a:r>
              <a:rPr lang="en-GB" sz="2400" dirty="0" err="1">
                <a:latin typeface="Arial" panose="020B0604020202020204" pitchFamily="34" charset="0"/>
                <a:cs typeface="Arial" panose="020B0604020202020204" pitchFamily="34" charset="0"/>
              </a:rPr>
              <a:t>ffactorau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dylanwadu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ddatblygiad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iaith</a:t>
            </a:r>
            <a:r>
              <a:rPr lang="en-GB" sz="2400" dirty="0">
                <a:latin typeface="Arial" panose="020B0604020202020204" pitchFamily="34" charset="0"/>
                <a:cs typeface="Arial" panose="020B0604020202020204" pitchFamily="34" charset="0"/>
              </a:rPr>
              <a:t> plant, </a:t>
            </a:r>
            <a:r>
              <a:rPr lang="en-GB" sz="2400" dirty="0" err="1">
                <a:latin typeface="Arial" panose="020B0604020202020204" pitchFamily="34" charset="0"/>
                <a:cs typeface="Arial" panose="020B0604020202020204" pitchFamily="34" charset="0"/>
              </a:rPr>
              <a:t>fel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rhieni</a:t>
            </a:r>
            <a:r>
              <a:rPr lang="en-GB" sz="2400" dirty="0">
                <a:latin typeface="Arial" panose="020B0604020202020204" pitchFamily="34" charset="0"/>
                <a:cs typeface="Arial" panose="020B0604020202020204" pitchFamily="34" charset="0"/>
              </a:rPr>
              <a:t>, y </a:t>
            </a:r>
            <a:r>
              <a:rPr lang="en-GB" sz="2400" dirty="0" err="1">
                <a:latin typeface="Arial" panose="020B0604020202020204" pitchFamily="34" charset="0"/>
                <a:cs typeface="Arial" panose="020B0604020202020204" pitchFamily="34" charset="0"/>
              </a:rPr>
              <a:t>cartref</a:t>
            </a:r>
            <a:r>
              <a:rPr lang="en-GB" sz="2400" dirty="0">
                <a:latin typeface="Arial" panose="020B0604020202020204" pitchFamily="34" charset="0"/>
                <a:cs typeface="Arial" panose="020B0604020202020204" pitchFamily="34" charset="0"/>
              </a:rPr>
              <a:t> ac </a:t>
            </a:r>
            <a:r>
              <a:rPr lang="en-GB" sz="2400" dirty="0" err="1">
                <a:latin typeface="Arial" panose="020B0604020202020204" pitchFamily="34" charset="0"/>
                <a:cs typeface="Arial" panose="020B0604020202020204" pitchFamily="34" charset="0"/>
              </a:rPr>
              <a:t>amgylchedd</a:t>
            </a:r>
            <a:r>
              <a:rPr lang="en-GB" sz="2400" dirty="0">
                <a:latin typeface="Arial" panose="020B0604020202020204" pitchFamily="34" charset="0"/>
                <a:cs typeface="Arial" panose="020B0604020202020204" pitchFamily="34" charset="0"/>
              </a:rPr>
              <a:t> y </a:t>
            </a:r>
            <a:r>
              <a:rPr lang="en-GB" sz="2400" dirty="0" err="1">
                <a:latin typeface="Arial" panose="020B0604020202020204" pitchFamily="34" charset="0"/>
                <a:cs typeface="Arial" panose="020B0604020202020204" pitchFamily="34" charset="0"/>
              </a:rPr>
              <a:t>gymuned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gwaetha’r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cyllid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sydd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wedi</a:t>
            </a:r>
            <a:r>
              <a:rPr lang="en-GB" sz="2400" dirty="0">
                <a:latin typeface="Arial" panose="020B0604020202020204" pitchFamily="34" charset="0"/>
                <a:cs typeface="Arial" panose="020B0604020202020204" pitchFamily="34" charset="0"/>
              </a:rPr>
              <a:t> bod </a:t>
            </a:r>
            <a:r>
              <a:rPr lang="en-GB" sz="2400" dirty="0" err="1">
                <a:latin typeface="Arial" panose="020B0604020202020204" pitchFamily="34" charset="0"/>
                <a:cs typeface="Arial" panose="020B0604020202020204" pitchFamily="34" charset="0"/>
              </a:rPr>
              <a:t>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gael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fynd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afael</a:t>
            </a:r>
            <a:r>
              <a:rPr lang="en-GB" sz="2400" dirty="0">
                <a:latin typeface="Arial" panose="020B0604020202020204" pitchFamily="34" charset="0"/>
                <a:cs typeface="Arial" panose="020B0604020202020204" pitchFamily="34" charset="0"/>
              </a:rPr>
              <a:t> â </a:t>
            </a:r>
            <a:r>
              <a:rPr lang="en-GB" sz="2400" dirty="0" err="1">
                <a:latin typeface="Arial" panose="020B0604020202020204" pitchFamily="34" charset="0"/>
                <a:cs typeface="Arial" panose="020B0604020202020204" pitchFamily="34" charset="0"/>
              </a:rPr>
              <a:t>hyn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mewn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mwyafrif</a:t>
            </a:r>
            <a:r>
              <a:rPr lang="en-GB" sz="2400" dirty="0">
                <a:latin typeface="Arial" panose="020B0604020202020204" pitchFamily="34" charset="0"/>
                <a:cs typeface="Arial" panose="020B0604020202020204" pitchFamily="34" charset="0"/>
              </a:rPr>
              <a:t> o </a:t>
            </a:r>
            <a:r>
              <a:rPr lang="en-GB" sz="2400" dirty="0" err="1">
                <a:latin typeface="Arial" panose="020B0604020202020204" pitchFamily="34" charset="0"/>
                <a:cs typeface="Arial" panose="020B0604020202020204" pitchFamily="34" charset="0"/>
              </a:rPr>
              <a:t>ysgolion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tlodi</a:t>
            </a:r>
            <a:r>
              <a:rPr lang="en-GB" sz="2400" dirty="0">
                <a:latin typeface="Arial" panose="020B0604020202020204" pitchFamily="34" charset="0"/>
                <a:cs typeface="Arial" panose="020B0604020202020204" pitchFamily="34" charset="0"/>
              </a:rPr>
              <a:t> ac </a:t>
            </a:r>
            <a:r>
              <a:rPr lang="en-GB" sz="2400" dirty="0" err="1">
                <a:latin typeface="Arial" panose="020B0604020202020204" pitchFamily="34" charset="0"/>
                <a:cs typeface="Arial" panose="020B0604020202020204" pitchFamily="34" charset="0"/>
              </a:rPr>
              <a:t>anfantais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parhau’n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rhwystrau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ddysgwyr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rhag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datblygu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medrau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iaith</a:t>
            </a:r>
            <a:r>
              <a:rPr lang="en-GB" sz="2400" dirty="0">
                <a:latin typeface="Arial" panose="020B0604020202020204" pitchFamily="34" charset="0"/>
                <a:cs typeface="Arial" panose="020B0604020202020204" pitchFamily="34" charset="0"/>
              </a:rPr>
              <a:t> a </a:t>
            </a:r>
            <a:r>
              <a:rPr lang="en-GB" sz="2400" dirty="0" err="1">
                <a:latin typeface="Arial" panose="020B0604020202020204" pitchFamily="34" charset="0"/>
                <a:cs typeface="Arial" panose="020B0604020202020204" pitchFamily="34" charset="0"/>
              </a:rPr>
              <a:t>llythrennedd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sicr</a:t>
            </a:r>
            <a:r>
              <a:rPr lang="en-GB" sz="2400" dirty="0">
                <a:latin typeface="Arial" panose="020B0604020202020204" pitchFamily="34" charset="0"/>
                <a:cs typeface="Arial" panose="020B0604020202020204" pitchFamily="34" charset="0"/>
              </a:rPr>
              <a:t>.</a:t>
            </a: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
        <p:nvSpPr>
          <p:cNvPr id="4" name="Rectangle 3">
            <a:extLst>
              <a:ext uri="{FF2B5EF4-FFF2-40B4-BE49-F238E27FC236}">
                <a16:creationId xmlns:a16="http://schemas.microsoft.com/office/drawing/2014/main" id="{0BEEF678-A2B9-4B9D-ABEC-933E35432AFE}"/>
              </a:ext>
            </a:extLst>
          </p:cNvPr>
          <p:cNvSpPr/>
          <p:nvPr/>
        </p:nvSpPr>
        <p:spPr>
          <a:xfrm>
            <a:off x="6502400" y="2826917"/>
            <a:ext cx="6149075" cy="4431983"/>
          </a:xfrm>
          <a:prstGeom prst="rect">
            <a:avLst/>
          </a:prstGeom>
        </p:spPr>
        <p:txBody>
          <a:bodyPr wrap="square">
            <a:spAutoFit/>
          </a:bodyPr>
          <a:lstStyle/>
          <a:p>
            <a:pPr marL="342900" lvl="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Currently, only a minority of schools focus well enough on addressing the broad range of factors that influence children’s language development, such as parents, the home and the community environment.  Despite the funding that has been available to address this, in a majority of schools, poverty and disadvantage remain barriers to learners’ developing secure language and literacy skills. </a:t>
            </a:r>
          </a:p>
          <a:p>
            <a:r>
              <a:rPr lang="en-GB" dirty="0"/>
              <a:t> </a:t>
            </a:r>
          </a:p>
        </p:txBody>
      </p:sp>
    </p:spTree>
    <p:extLst>
      <p:ext uri="{BB962C8B-B14F-4D97-AF65-F5344CB8AC3E}">
        <p14:creationId xmlns:p14="http://schemas.microsoft.com/office/powerpoint/2010/main" val="2530702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527300" y="2642252"/>
            <a:ext cx="5899785" cy="6801862"/>
          </a:xfrm>
          <a:prstGeom prst="rect">
            <a:avLst/>
          </a:prstGeom>
        </p:spPr>
        <p:txBody>
          <a:bodyPr vert="horz" wrap="square" lIns="0" tIns="0" rIns="0" bIns="0" rtlCol="0">
            <a:spAutoFit/>
          </a:bodyPr>
          <a:lstStyle/>
          <a:p>
            <a:pPr>
              <a:spcAft>
                <a:spcPts val="1200"/>
              </a:spcAft>
            </a:pPr>
            <a:r>
              <a:rPr lang="cy-GB" sz="2400" b="1" dirty="0">
                <a:solidFill>
                  <a:srgbClr val="2A7AB0"/>
                </a:solidFill>
                <a:latin typeface="Arial" panose="020B0604020202020204" pitchFamily="34" charset="0"/>
                <a:ea typeface="Times New Roman" panose="02020603050405020304" pitchFamily="18" charset="0"/>
              </a:rPr>
              <a:t>Arweinyddiaeth</a:t>
            </a:r>
          </a:p>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Mewn lleoliadau ac ysgolion cynradd lle mae safonau iaith a llythrennedd yn uchel ar gyfer yr holl ddysgwyr, mae arweinwyr yn pennu gweledigaeth glir ac ymagwedd strategol at ddatblygu iaith a llythrennedd disgyblion.  Er bod arweinwyr yn sensitif ac yn ystyrgar o amgylchiadau a sefyllfaoedd dysgwyr, nid ydynt yn eu defnyddio i ostwng eu disgwyliadau o’r hyn y gall dysgwyr ei gyflawni. </a:t>
            </a:r>
          </a:p>
          <a:p>
            <a:pPr marR="5080">
              <a:tabLst>
                <a:tab pos="5485765" algn="l"/>
              </a:tabLst>
            </a:pPr>
            <a:endParaRPr lang="cy-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cy-GB" sz="2400" dirty="0">
                <a:latin typeface="Arial" panose="020B0604020202020204" pitchFamily="34" charset="0"/>
                <a:cs typeface="Arial" panose="020B0604020202020204" pitchFamily="34" charset="0"/>
              </a:rPr>
              <a:t>Mewn lleoliadau ac ysgolion sy’n fwyaf llwyddiannus wrth ddatblygu medrau dysgwyr, mae strategaeth </a:t>
            </a:r>
            <a:r>
              <a:rPr lang="cy-GB" sz="2400" dirty="0" err="1">
                <a:latin typeface="Arial" panose="020B0604020202020204" pitchFamily="34" charset="0"/>
                <a:cs typeface="Arial" panose="020B0604020202020204" pitchFamily="34" charset="0"/>
              </a:rPr>
              <a:t>gydlynus</a:t>
            </a:r>
            <a:r>
              <a:rPr lang="cy-GB" sz="2400" dirty="0">
                <a:latin typeface="Arial" panose="020B0604020202020204" pitchFamily="34" charset="0"/>
                <a:cs typeface="Arial" panose="020B0604020202020204" pitchFamily="34" charset="0"/>
              </a:rPr>
              <a:t> ar waith, a ddeellir yn glir, ar gyfer gwneud hynny.</a:t>
            </a:r>
            <a:endParaRPr lang="cy-GB"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
        <p:nvSpPr>
          <p:cNvPr id="10" name="Rectangle 9">
            <a:extLst>
              <a:ext uri="{FF2B5EF4-FFF2-40B4-BE49-F238E27FC236}">
                <a16:creationId xmlns:a16="http://schemas.microsoft.com/office/drawing/2014/main" id="{B8E67EE1-4CB6-46B3-BE7D-2C8033962E0B}"/>
              </a:ext>
            </a:extLst>
          </p:cNvPr>
          <p:cNvSpPr/>
          <p:nvPr/>
        </p:nvSpPr>
        <p:spPr>
          <a:xfrm>
            <a:off x="6615620" y="2642252"/>
            <a:ext cx="6149075" cy="6155531"/>
          </a:xfrm>
          <a:prstGeom prst="rect">
            <a:avLst/>
          </a:prstGeom>
        </p:spPr>
        <p:txBody>
          <a:bodyPr wrap="square">
            <a:spAutoFit/>
          </a:bodyPr>
          <a:lstStyle/>
          <a:p>
            <a:pPr>
              <a:spcAft>
                <a:spcPts val="1200"/>
              </a:spcAft>
            </a:pPr>
            <a:r>
              <a:rPr lang="en-GB" sz="2400" b="1" dirty="0">
                <a:solidFill>
                  <a:srgbClr val="2A7AB0"/>
                </a:solidFill>
                <a:latin typeface="Arial" panose="020B0604020202020204" pitchFamily="34" charset="0"/>
                <a:ea typeface="Times New Roman" panose="02020603050405020304" pitchFamily="18" charset="0"/>
              </a:rPr>
              <a:t>Leadership</a:t>
            </a: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In settings and primary schools where standards of language and literacy are high for all learners, leaders establish a clear vision and strategic approach to developing learners’ language and literacy.  While leaders are sensitive and mindful of learners’ circumstances and situations, they do not use them to lower their expectations of what learners can achieve. </a:t>
            </a: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latin typeface="Arial" panose="020B0604020202020204" pitchFamily="34" charset="0"/>
                <a:cs typeface="Arial" panose="020B0604020202020204" pitchFamily="34" charset="0"/>
              </a:rPr>
              <a:t>In settings and schools that are most successful in developing learners’ skills, there is a clearly understood and co-ordinated strategy for doing so. </a:t>
            </a:r>
          </a:p>
        </p:txBody>
      </p:sp>
    </p:spTree>
    <p:extLst>
      <p:ext uri="{BB962C8B-B14F-4D97-AF65-F5344CB8AC3E}">
        <p14:creationId xmlns:p14="http://schemas.microsoft.com/office/powerpoint/2010/main" val="1123476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527300" y="2642252"/>
            <a:ext cx="5899785" cy="7119898"/>
          </a:xfrm>
          <a:prstGeom prst="rect">
            <a:avLst/>
          </a:prstGeom>
        </p:spPr>
        <p:txBody>
          <a:bodyPr vert="horz" wrap="square" lIns="0" tIns="0" rIns="0" bIns="0" rtlCol="0">
            <a:spAutoFit/>
          </a:bodyPr>
          <a:lstStyle/>
          <a:p>
            <a:pPr marL="342900" lvl="0" indent="-342900">
              <a:spcAft>
                <a:spcPts val="800"/>
              </a:spcAft>
              <a:buFont typeface="Arial" panose="020B0604020202020204" pitchFamily="34" charset="0"/>
              <a:buChar char="•"/>
            </a:pPr>
            <a:r>
              <a:rPr lang="cy-GB" sz="2400" dirty="0">
                <a:latin typeface="Arial" panose="020B0604020202020204" pitchFamily="34" charset="0"/>
                <a:ea typeface="Calibri" panose="020F0502020204030204" pitchFamily="34" charset="0"/>
              </a:rPr>
              <a:t>Mae arweinwyr yn sicrhau bod staff yn darparu addysgu a dysgu eithriadol sy’n bodloni anghenion dysgwyr unigol.  O ganlyniad, mae’r ysgolion hyn yn mynd i’r afael ag anghydraddoldebau mewn iaith a llythrennedd dysgwyr yn effeithiol, ac yn herio ac yn meithrin datblygiad dysgwyr mwy abl yn llwyddiannus.</a:t>
            </a:r>
            <a:endParaRPr lang="cy-GB" sz="2400" dirty="0">
              <a:latin typeface="Arial" panose="020B0604020202020204" pitchFamily="34" charset="0"/>
              <a:ea typeface="Calibri" panose="020F0502020204030204" pitchFamily="34" charset="0"/>
              <a:cs typeface="Arial" panose="020B0604020202020204" pitchFamily="34" charset="0"/>
            </a:endParaRPr>
          </a:p>
          <a:p>
            <a:pPr marL="342900" indent="-342900">
              <a:spcAft>
                <a:spcPts val="800"/>
              </a:spcAft>
              <a:buFont typeface="Arial" panose="020B0604020202020204" pitchFamily="34" charset="0"/>
              <a:buChar char="•"/>
            </a:pPr>
            <a:r>
              <a:rPr lang="cy-GB" sz="2400" dirty="0">
                <a:latin typeface="Arial" panose="020B0604020202020204" pitchFamily="34" charset="0"/>
                <a:cs typeface="Arial" panose="020B0604020202020204" pitchFamily="34" charset="0"/>
              </a:rPr>
              <a:t>Yn yr ysgolion mwyaf effeithiol, mae arweinwyr yn datblygu diwylliant </a:t>
            </a:r>
            <a:r>
              <a:rPr lang="cy-GB" sz="2400" dirty="0" err="1">
                <a:latin typeface="Arial" panose="020B0604020202020204" pitchFamily="34" charset="0"/>
                <a:cs typeface="Arial" panose="020B0604020202020204" pitchFamily="34" charset="0"/>
              </a:rPr>
              <a:t>cryf</a:t>
            </a:r>
            <a:r>
              <a:rPr lang="cy-GB" sz="2400" dirty="0">
                <a:latin typeface="Arial" panose="020B0604020202020204" pitchFamily="34" charset="0"/>
                <a:cs typeface="Arial" panose="020B0604020202020204" pitchFamily="34" charset="0"/>
              </a:rPr>
              <a:t> o gydweithio lle mae gan yr holl staff fynediad at wybodaeth gyfunol yr ysgol, ac yn gallu elwa arni.  Yn aml, mae arweinwyr yn datblygu gwybodaeth ac arbenigedd </a:t>
            </a:r>
            <a:r>
              <a:rPr lang="cy-GB" sz="2400" dirty="0" err="1">
                <a:latin typeface="Arial" panose="020B0604020202020204" pitchFamily="34" charset="0"/>
                <a:cs typeface="Arial" panose="020B0604020202020204" pitchFamily="34" charset="0"/>
              </a:rPr>
              <a:t>cryf</a:t>
            </a:r>
            <a:r>
              <a:rPr lang="cy-GB" sz="2400" dirty="0">
                <a:latin typeface="Arial" panose="020B0604020202020204" pitchFamily="34" charset="0"/>
                <a:cs typeface="Arial" panose="020B0604020202020204" pitchFamily="34" charset="0"/>
              </a:rPr>
              <a:t> mewn iaith a llythrennedd eu hunain.  Maent yn buddsoddi ym medrau a galluoedd eu staff, trwy ddysgu proffesiynol o ansawdd uchel.</a:t>
            </a:r>
            <a:endParaRPr lang="cy-GB"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
        <p:nvSpPr>
          <p:cNvPr id="4" name="Rectangle 3">
            <a:extLst>
              <a:ext uri="{FF2B5EF4-FFF2-40B4-BE49-F238E27FC236}">
                <a16:creationId xmlns:a16="http://schemas.microsoft.com/office/drawing/2014/main" id="{CCC0D45C-9A1B-46CC-872C-EAE786114D90}"/>
              </a:ext>
            </a:extLst>
          </p:cNvPr>
          <p:cNvSpPr/>
          <p:nvPr/>
        </p:nvSpPr>
        <p:spPr>
          <a:xfrm>
            <a:off x="6502400" y="2642252"/>
            <a:ext cx="6502400" cy="6104235"/>
          </a:xfrm>
          <a:prstGeom prst="rect">
            <a:avLst/>
          </a:prstGeom>
        </p:spPr>
        <p:txBody>
          <a:bodyPr>
            <a:spAutoFit/>
          </a:bodyPr>
          <a:lstStyle/>
          <a:p>
            <a:pPr marL="342900" lvl="0" indent="-342900">
              <a:spcAft>
                <a:spcPts val="800"/>
              </a:spcAft>
              <a:buFont typeface="Arial" panose="020B0604020202020204" pitchFamily="34" charset="0"/>
              <a:buChar char="•"/>
            </a:pPr>
            <a:r>
              <a:rPr lang="en-GB" sz="2400" dirty="0">
                <a:latin typeface="Arial" panose="020B0604020202020204" pitchFamily="34" charset="0"/>
                <a:ea typeface="Calibri" panose="020F0502020204030204" pitchFamily="34" charset="0"/>
              </a:rPr>
              <a:t>Leaders ensure staff provide exceptional teaching and learning that meet individual learners’ needs.  As a result, these schools </a:t>
            </a:r>
            <a:r>
              <a:rPr lang="en-GB" sz="2400" dirty="0">
                <a:latin typeface="Arial" panose="020B0604020202020204" pitchFamily="34" charset="0"/>
                <a:ea typeface="Calibri" panose="020F0502020204030204" pitchFamily="34" charset="0"/>
                <a:cs typeface="Arial" panose="020B0604020202020204" pitchFamily="34" charset="0"/>
              </a:rPr>
              <a:t>address inequalities in learners’ language and literacy effectively, and challenge and nurture the development of more able learners successfully.</a:t>
            </a:r>
          </a:p>
          <a:p>
            <a:pPr marL="342900" indent="-342900">
              <a:spcAft>
                <a:spcPts val="800"/>
              </a:spcAft>
              <a:buFont typeface="Arial" panose="020B0604020202020204" pitchFamily="34" charset="0"/>
              <a:buChar char="•"/>
            </a:pPr>
            <a:r>
              <a:rPr lang="en-GB" sz="2400" dirty="0">
                <a:latin typeface="Arial" panose="020B0604020202020204" pitchFamily="34" charset="0"/>
                <a:cs typeface="Arial" panose="020B0604020202020204" pitchFamily="34" charset="0"/>
              </a:rPr>
              <a:t>In the most effective schools, leaders develop a strong collaborative culture where all staff have access to, and benefit from, the school’s collective knowledge.  Leaders often develop strong knowledge and expertise in language and literacy themselves.  They invest in the skills and capabilities of their staff, through high-quality professional learning.</a:t>
            </a:r>
          </a:p>
        </p:txBody>
      </p:sp>
    </p:spTree>
    <p:extLst>
      <p:ext uri="{BB962C8B-B14F-4D97-AF65-F5344CB8AC3E}">
        <p14:creationId xmlns:p14="http://schemas.microsoft.com/office/powerpoint/2010/main" val="174154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527300" y="2642252"/>
            <a:ext cx="5899785" cy="6432530"/>
          </a:xfrm>
          <a:prstGeom prst="rect">
            <a:avLst/>
          </a:prstGeom>
        </p:spPr>
        <p:txBody>
          <a:bodyPr vert="horz" wrap="square" lIns="0" tIns="0" rIns="0" bIns="0" rtlCol="0">
            <a:spAutoFit/>
          </a:bodyPr>
          <a:lstStyle/>
          <a:p>
            <a:pPr marL="342900" lvl="0" indent="-342900">
              <a:spcAft>
                <a:spcPts val="1200"/>
              </a:spcAft>
              <a:buFont typeface="Arial" panose="020B0604020202020204" pitchFamily="34" charset="0"/>
              <a:buChar char="•"/>
            </a:pPr>
            <a:r>
              <a:rPr lang="en-GB" sz="2400" dirty="0" err="1">
                <a:latin typeface="Arial" panose="020B0604020202020204" pitchFamily="34" charset="0"/>
                <a:ea typeface="Calibri" panose="020F0502020204030204" pitchFamily="34" charset="0"/>
              </a:rPr>
              <a:t>Yn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yr</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enghreifftiau</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gorau</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mae</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arweinwyr</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yn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datblygu</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prosesau</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cadarn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ar</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gyfer</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adolygu</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effaith</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addysgu</a:t>
            </a:r>
            <a:r>
              <a:rPr lang="en-GB" sz="2400" dirty="0">
                <a:latin typeface="Arial" panose="020B0604020202020204" pitchFamily="34" charset="0"/>
                <a:ea typeface="Calibri" panose="020F0502020204030204" pitchFamily="34" charset="0"/>
              </a:rPr>
              <a:t> a </a:t>
            </a:r>
            <a:r>
              <a:rPr lang="en-GB" sz="2400" dirty="0" err="1">
                <a:latin typeface="Arial" panose="020B0604020202020204" pitchFamily="34" charset="0"/>
                <a:ea typeface="Calibri" panose="020F0502020204030204" pitchFamily="34" charset="0"/>
              </a:rPr>
              <a:t>phrofiadau</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dysgu</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ar</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gynnydd</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dysgwyr</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Mewn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ysgolion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gwannach</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mae</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arweinwyr</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yn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monitro</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agweddau</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generig</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ar</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addysgu</a:t>
            </a:r>
            <a:r>
              <a:rPr lang="en-GB" sz="2400" dirty="0">
                <a:latin typeface="Arial" panose="020B0604020202020204" pitchFamily="34" charset="0"/>
                <a:ea typeface="Calibri" panose="020F0502020204030204" pitchFamily="34" charset="0"/>
              </a:rPr>
              <a:t>, ac </a:t>
            </a:r>
            <a:r>
              <a:rPr lang="en-GB" sz="2400" dirty="0" err="1">
                <a:latin typeface="Arial" panose="020B0604020202020204" pitchFamily="34" charset="0"/>
                <a:ea typeface="Calibri" panose="020F0502020204030204" pitchFamily="34" charset="0"/>
              </a:rPr>
              <a:t>nid</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ydynt</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yn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canolbwyntio’n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ddigon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manwl</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ar</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agweddau</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ar</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addysgu</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iaith</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sy’n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benodol</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i</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bwnc</a:t>
            </a:r>
            <a:r>
              <a:rPr lang="en-GB" sz="2400" dirty="0">
                <a:latin typeface="Arial" panose="020B0604020202020204" pitchFamily="34" charset="0"/>
                <a:ea typeface="Calibri" panose="020F0502020204030204" pitchFamily="34" charset="0"/>
              </a:rPr>
              <a:t>.  Mae </a:t>
            </a:r>
            <a:r>
              <a:rPr lang="en-GB" sz="2400" dirty="0" err="1">
                <a:latin typeface="Arial" panose="020B0604020202020204" pitchFamily="34" charset="0"/>
                <a:ea typeface="Calibri" panose="020F0502020204030204" pitchFamily="34" charset="0"/>
              </a:rPr>
              <a:t>hyn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yn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ei</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gwneud</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hi’n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anodd</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nodi</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anghenion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dysgu</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proffesiynol</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yn</a:t>
            </a:r>
            <a:r>
              <a:rPr lang="en-GB" sz="2400" dirty="0">
                <a:latin typeface="Arial" panose="020B0604020202020204" pitchFamily="34" charset="0"/>
                <a:ea typeface="Calibri" panose="020F0502020204030204" pitchFamily="34" charset="0"/>
              </a:rPr>
              <a:t> union, </a:t>
            </a:r>
            <a:r>
              <a:rPr lang="en-GB" sz="2400" dirty="0" err="1">
                <a:latin typeface="Arial" panose="020B0604020202020204" pitchFamily="34" charset="0"/>
                <a:ea typeface="Calibri" panose="020F0502020204030204" pitchFamily="34" charset="0"/>
              </a:rPr>
              <a:t>fel</a:t>
            </a:r>
            <a:r>
              <a:rPr lang="en-GB" sz="2400" dirty="0">
                <a:latin typeface="Arial" panose="020B0604020202020204" pitchFamily="34" charset="0"/>
                <a:ea typeface="Calibri" panose="020F0502020204030204" pitchFamily="34" charset="0"/>
              </a:rPr>
              <a:t> y gall staff </a:t>
            </a:r>
            <a:r>
              <a:rPr lang="en-GB" sz="2400" dirty="0" err="1">
                <a:latin typeface="Arial" panose="020B0604020202020204" pitchFamily="34" charset="0"/>
                <a:ea typeface="Calibri" panose="020F0502020204030204" pitchFamily="34" charset="0"/>
              </a:rPr>
              <a:t>ddatblygu</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medrau</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iaith</a:t>
            </a:r>
            <a:r>
              <a:rPr lang="en-GB" sz="2400" dirty="0">
                <a:latin typeface="Arial" panose="020B0604020202020204" pitchFamily="34" charset="0"/>
                <a:ea typeface="Calibri" panose="020F0502020204030204" pitchFamily="34" charset="0"/>
              </a:rPr>
              <a:t> a </a:t>
            </a:r>
            <a:r>
              <a:rPr lang="en-GB" sz="2400" dirty="0" err="1">
                <a:latin typeface="Arial" panose="020B0604020202020204" pitchFamily="34" charset="0"/>
                <a:ea typeface="Calibri" panose="020F0502020204030204" pitchFamily="34" charset="0"/>
              </a:rPr>
              <a:t>llythrennedd</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Saesneg</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dysgwyr</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yn</a:t>
            </a:r>
            <a:r>
              <a:rPr lang="en-GB" sz="2400" dirty="0">
                <a:latin typeface="Arial" panose="020B0604020202020204" pitchFamily="34" charset="0"/>
                <a:ea typeface="Calibri" panose="020F0502020204030204" pitchFamily="34" charset="0"/>
              </a:rPr>
              <a:t> well.  </a:t>
            </a:r>
          </a:p>
          <a:p>
            <a:pPr marL="342900" lvl="0" indent="-342900">
              <a:spcAft>
                <a:spcPts val="1200"/>
              </a:spcAft>
              <a:buFont typeface="Arial" panose="020B0604020202020204" pitchFamily="34" charset="0"/>
              <a:buChar char="•"/>
            </a:pPr>
            <a:r>
              <a:rPr lang="en-GB" sz="2400" dirty="0" err="1">
                <a:latin typeface="Arial" panose="020B0604020202020204" pitchFamily="34" charset="0"/>
                <a:ea typeface="Calibri" panose="020F0502020204030204" pitchFamily="34" charset="0"/>
              </a:rPr>
              <a:t>Mewn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ysgolion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gwannach</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nid</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yw</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arweinwyr</a:t>
            </a:r>
            <a:r>
              <a:rPr lang="en-GB" sz="2400" dirty="0">
                <a:latin typeface="Arial" panose="020B0604020202020204" pitchFamily="34" charset="0"/>
                <a:ea typeface="Calibri" panose="020F0502020204030204" pitchFamily="34" charset="0"/>
              </a:rPr>
              <a:t> bob </a:t>
            </a:r>
            <a:r>
              <a:rPr lang="en-GB" sz="2400" dirty="0" err="1">
                <a:latin typeface="Arial" panose="020B0604020202020204" pitchFamily="34" charset="0"/>
                <a:ea typeface="Calibri" panose="020F0502020204030204" pitchFamily="34" charset="0"/>
              </a:rPr>
              <a:t>amser</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yn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sicrhau</a:t>
            </a:r>
            <a:r>
              <a:rPr lang="en-GB" sz="2400" dirty="0">
                <a:latin typeface="Arial" panose="020B0604020202020204" pitchFamily="34" charset="0"/>
                <a:ea typeface="Calibri" panose="020F0502020204030204" pitchFamily="34" charset="0"/>
              </a:rPr>
              <a:t> bod staff </a:t>
            </a:r>
            <a:r>
              <a:rPr lang="en-GB" sz="2400" dirty="0" err="1">
                <a:latin typeface="Arial" panose="020B0604020202020204" pitchFamily="34" charset="0"/>
                <a:ea typeface="Calibri" panose="020F0502020204030204" pitchFamily="34" charset="0"/>
              </a:rPr>
              <a:t>yn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ddelfrydau</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ymddwyn</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iaith</a:t>
            </a:r>
            <a:r>
              <a:rPr lang="en-GB" sz="2400" dirty="0">
                <a:latin typeface="Arial" panose="020B0604020202020204" pitchFamily="34" charset="0"/>
                <a:ea typeface="Calibri" panose="020F0502020204030204" pitchFamily="34" charset="0"/>
              </a:rPr>
              <a:t> da </a:t>
            </a:r>
            <a:r>
              <a:rPr lang="en-GB" sz="2400" dirty="0" err="1">
                <a:latin typeface="Arial" panose="020B0604020202020204" pitchFamily="34" charset="0"/>
                <a:ea typeface="Calibri" panose="020F0502020204030204" pitchFamily="34" charset="0"/>
              </a:rPr>
              <a:t>i</a:t>
            </a:r>
            <a:r>
              <a:rPr lang="en-GB" sz="2400" dirty="0">
                <a:latin typeface="Arial" panose="020B0604020202020204" pitchFamily="34" charset="0"/>
                <a:ea typeface="Calibri" panose="020F0502020204030204" pitchFamily="34" charset="0"/>
              </a:rPr>
              <a:t> </a:t>
            </a:r>
            <a:r>
              <a:rPr lang="en-GB" sz="2400" dirty="0" err="1">
                <a:latin typeface="Arial" panose="020B0604020202020204" pitchFamily="34" charset="0"/>
                <a:ea typeface="Calibri" panose="020F0502020204030204" pitchFamily="34" charset="0"/>
              </a:rPr>
              <a:t>ddysgwyr</a:t>
            </a:r>
            <a:r>
              <a:rPr lang="en-GB" sz="2400" dirty="0">
                <a:latin typeface="Arial" panose="020B0604020202020204" pitchFamily="34" charset="0"/>
                <a:ea typeface="Calibri" panose="020F0502020204030204" pitchFamily="34" charset="0"/>
              </a:rPr>
              <a:t>.</a:t>
            </a: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
        <p:nvSpPr>
          <p:cNvPr id="4" name="Rectangle 3">
            <a:extLst>
              <a:ext uri="{FF2B5EF4-FFF2-40B4-BE49-F238E27FC236}">
                <a16:creationId xmlns:a16="http://schemas.microsoft.com/office/drawing/2014/main" id="{9A3D1261-3EDD-4B9E-A591-BC9E7A7491A4}"/>
              </a:ext>
            </a:extLst>
          </p:cNvPr>
          <p:cNvSpPr/>
          <p:nvPr/>
        </p:nvSpPr>
        <p:spPr>
          <a:xfrm>
            <a:off x="6615620" y="2642252"/>
            <a:ext cx="5937885" cy="6155531"/>
          </a:xfrm>
          <a:prstGeom prst="rect">
            <a:avLst/>
          </a:prstGeom>
        </p:spPr>
        <p:txBody>
          <a:bodyPr wrap="square">
            <a:spAutoFit/>
          </a:bodyPr>
          <a:lstStyle/>
          <a:p>
            <a:pPr marL="342900" lvl="0" indent="-342900">
              <a:spcAft>
                <a:spcPts val="1200"/>
              </a:spcAft>
              <a:buFont typeface="Arial" panose="020B0604020202020204" pitchFamily="34" charset="0"/>
              <a:buChar char="•"/>
            </a:pPr>
            <a:r>
              <a:rPr lang="en-GB" sz="2400" dirty="0">
                <a:latin typeface="Arial" panose="020B0604020202020204" pitchFamily="34" charset="0"/>
                <a:ea typeface="Calibri" panose="020F0502020204030204" pitchFamily="34" charset="0"/>
              </a:rPr>
              <a:t>In the best examples, leaders develop robust processes for reviewing the impact of teaching and learning experiences on learners’ progress.  In weaker schools, leaders monitor generic aspects of teaching and do not focus closely enough on subject-specific aspects of language teaching.  This makes it difficult to identify precisely professional learning needs so that staff are more able to develop learners’ English language and literacy skills.  </a:t>
            </a:r>
          </a:p>
          <a:p>
            <a:pPr marL="342900" lvl="0" indent="-342900">
              <a:spcAft>
                <a:spcPts val="1200"/>
              </a:spcAft>
              <a:buFont typeface="Arial" panose="020B0604020202020204" pitchFamily="34" charset="0"/>
              <a:buChar char="•"/>
            </a:pPr>
            <a:r>
              <a:rPr lang="en-GB" sz="2400" dirty="0">
                <a:latin typeface="Arial" panose="020B0604020202020204" pitchFamily="34" charset="0"/>
                <a:ea typeface="Calibri" panose="020F0502020204030204" pitchFamily="34" charset="0"/>
              </a:rPr>
              <a:t>In weaker schools, leaders do not always ensure staff are good language role models for learners.</a:t>
            </a:r>
            <a:endParaRPr lang="en-GB"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0924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527300" y="2739246"/>
            <a:ext cx="5899785" cy="3980577"/>
          </a:xfrm>
          <a:prstGeom prst="rect">
            <a:avLst/>
          </a:prstGeom>
        </p:spPr>
        <p:txBody>
          <a:bodyPr vert="horz" wrap="square" lIns="0" tIns="0" rIns="0" bIns="0" rtlCol="0">
            <a:spAutoFit/>
          </a:bodyPr>
          <a:lstStyle/>
          <a:p>
            <a:pPr marL="342900" lvl="0" indent="-342900">
              <a:lnSpc>
                <a:spcPct val="105000"/>
              </a:lnSpc>
              <a:spcAft>
                <a:spcPts val="800"/>
              </a:spcAft>
              <a:buFont typeface="Arial" panose="020B0604020202020204" pitchFamily="34" charset="0"/>
              <a:buChar char="•"/>
            </a:pPr>
            <a:r>
              <a:rPr lang="en-GB" sz="2400" dirty="0" err="1">
                <a:latin typeface="Arial" panose="020B0604020202020204" pitchFamily="34" charset="0"/>
                <a:ea typeface="Times New Roman" panose="02020603050405020304" pitchFamily="18" charset="0"/>
              </a:rPr>
              <a:t>Yn</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gyffredinol</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mae</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awdurdodau</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lleol</a:t>
            </a:r>
            <a:r>
              <a:rPr lang="en-GB" sz="2400" dirty="0">
                <a:latin typeface="Arial" panose="020B0604020202020204" pitchFamily="34" charset="0"/>
                <a:ea typeface="Times New Roman" panose="02020603050405020304" pitchFamily="18" charset="0"/>
              </a:rPr>
              <a:t> a </a:t>
            </a:r>
            <a:r>
              <a:rPr lang="en-GB" sz="2400" dirty="0" err="1">
                <a:latin typeface="Arial" panose="020B0604020202020204" pitchFamily="34" charset="0"/>
                <a:ea typeface="Times New Roman" panose="02020603050405020304" pitchFamily="18" charset="0"/>
              </a:rPr>
              <a:t>chonsortia</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rhanbarthol</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yn</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darparu</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cymorth</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priodol</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i</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leoliadau</a:t>
            </a:r>
            <a:r>
              <a:rPr lang="en-GB" sz="2400" dirty="0">
                <a:latin typeface="Arial" panose="020B0604020202020204" pitchFamily="34" charset="0"/>
                <a:ea typeface="Times New Roman" panose="02020603050405020304" pitchFamily="18" charset="0"/>
              </a:rPr>
              <a:t> ac </a:t>
            </a:r>
            <a:r>
              <a:rPr lang="en-GB" sz="2400" dirty="0" err="1">
                <a:latin typeface="Arial" panose="020B0604020202020204" pitchFamily="34" charset="0"/>
                <a:ea typeface="Times New Roman" panose="02020603050405020304" pitchFamily="18" charset="0"/>
              </a:rPr>
              <a:t>ysgolion</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i</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feithrin</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eu</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gallu</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a’u</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harbenigedd</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mewn</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iaith</a:t>
            </a:r>
            <a:r>
              <a:rPr lang="en-GB" sz="2400" dirty="0">
                <a:latin typeface="Arial" panose="020B0604020202020204" pitchFamily="34" charset="0"/>
                <a:ea typeface="Times New Roman" panose="02020603050405020304" pitchFamily="18" charset="0"/>
              </a:rPr>
              <a:t> a </a:t>
            </a:r>
            <a:r>
              <a:rPr lang="en-GB" sz="2400" dirty="0" err="1">
                <a:latin typeface="Arial" panose="020B0604020202020204" pitchFamily="34" charset="0"/>
                <a:ea typeface="Times New Roman" panose="02020603050405020304" pitchFamily="18" charset="0"/>
              </a:rPr>
              <a:t>llythrennedd</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Saesneg</a:t>
            </a:r>
            <a:r>
              <a:rPr lang="en-GB" sz="2400" dirty="0">
                <a:latin typeface="Arial" panose="020B0604020202020204" pitchFamily="34" charset="0"/>
                <a:ea typeface="Times New Roman" panose="02020603050405020304" pitchFamily="18" charset="0"/>
              </a:rPr>
              <a:t>.  </a:t>
            </a:r>
          </a:p>
          <a:p>
            <a:pPr marL="342900" lvl="0" indent="-342900">
              <a:lnSpc>
                <a:spcPct val="105000"/>
              </a:lnSpc>
              <a:spcAft>
                <a:spcPts val="800"/>
              </a:spcAft>
              <a:buFont typeface="Arial" panose="020B0604020202020204" pitchFamily="34" charset="0"/>
              <a:buChar char="•"/>
            </a:pPr>
            <a:r>
              <a:rPr lang="en-GB" sz="2400" dirty="0" err="1">
                <a:latin typeface="Arial" panose="020B0604020202020204" pitchFamily="34" charset="0"/>
                <a:ea typeface="Times New Roman" panose="02020603050405020304" pitchFamily="18" charset="0"/>
              </a:rPr>
              <a:t>Lle</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ceir</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diffygion</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yn</a:t>
            </a:r>
            <a:r>
              <a:rPr lang="en-GB" sz="2400" dirty="0">
                <a:latin typeface="Arial" panose="020B0604020202020204" pitchFamily="34" charset="0"/>
                <a:ea typeface="Times New Roman" panose="02020603050405020304" pitchFamily="18" charset="0"/>
              </a:rPr>
              <a:t> y </a:t>
            </a:r>
            <a:r>
              <a:rPr lang="en-GB" sz="2400" dirty="0" err="1">
                <a:latin typeface="Arial" panose="020B0604020202020204" pitchFamily="34" charset="0"/>
                <a:ea typeface="Times New Roman" panose="02020603050405020304" pitchFamily="18" charset="0"/>
              </a:rPr>
              <a:t>ddarpariaeth</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mae’r</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hyfforddiant</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a’r</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cymorth</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yn</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generig</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yn</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aml</a:t>
            </a:r>
            <a:r>
              <a:rPr lang="en-GB" sz="2400" dirty="0">
                <a:latin typeface="Arial" panose="020B0604020202020204" pitchFamily="34" charset="0"/>
                <a:ea typeface="Times New Roman" panose="02020603050405020304" pitchFamily="18" charset="0"/>
              </a:rPr>
              <a:t>, ac </a:t>
            </a:r>
            <a:r>
              <a:rPr lang="en-GB" sz="2400" dirty="0" err="1">
                <a:latin typeface="Arial" panose="020B0604020202020204" pitchFamily="34" charset="0"/>
                <a:ea typeface="Times New Roman" panose="02020603050405020304" pitchFamily="18" charset="0"/>
              </a:rPr>
              <a:t>nid</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ydynt</a:t>
            </a:r>
            <a:r>
              <a:rPr lang="en-GB" sz="2400" dirty="0">
                <a:latin typeface="Arial" panose="020B0604020202020204" pitchFamily="34" charset="0"/>
                <a:ea typeface="Times New Roman" panose="02020603050405020304" pitchFamily="18" charset="0"/>
              </a:rPr>
              <a:t> bob </a:t>
            </a:r>
            <a:r>
              <a:rPr lang="en-GB" sz="2400" dirty="0" err="1">
                <a:latin typeface="Arial" panose="020B0604020202020204" pitchFamily="34" charset="0"/>
                <a:ea typeface="Times New Roman" panose="02020603050405020304" pitchFamily="18" charset="0"/>
              </a:rPr>
              <a:t>amser</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wedi’u</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personoli</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digon</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nac</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yn</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cydweddu</a:t>
            </a:r>
            <a:r>
              <a:rPr lang="en-GB" sz="2400" dirty="0">
                <a:latin typeface="Arial" panose="020B0604020202020204" pitchFamily="34" charset="0"/>
                <a:ea typeface="Times New Roman" panose="02020603050405020304" pitchFamily="18" charset="0"/>
              </a:rPr>
              <a:t> ag </a:t>
            </a:r>
            <a:r>
              <a:rPr lang="en-GB" sz="2400" dirty="0" err="1">
                <a:latin typeface="Arial" panose="020B0604020202020204" pitchFamily="34" charset="0"/>
                <a:ea typeface="Times New Roman" panose="02020603050405020304" pitchFamily="18" charset="0"/>
              </a:rPr>
              <a:t>anghenion</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ysgolion</a:t>
            </a:r>
            <a:r>
              <a:rPr lang="en-GB" sz="2400" dirty="0">
                <a:latin typeface="Arial" panose="020B0604020202020204" pitchFamily="34" charset="0"/>
                <a:ea typeface="Times New Roman" panose="02020603050405020304" pitchFamily="18" charset="0"/>
              </a:rPr>
              <a:t> </a:t>
            </a:r>
            <a:r>
              <a:rPr lang="en-GB" sz="2400" dirty="0" err="1">
                <a:latin typeface="Arial" panose="020B0604020202020204" pitchFamily="34" charset="0"/>
                <a:ea typeface="Times New Roman" panose="02020603050405020304" pitchFamily="18" charset="0"/>
              </a:rPr>
              <a:t>unigol</a:t>
            </a:r>
            <a:r>
              <a:rPr lang="en-GB" sz="2400" dirty="0">
                <a:latin typeface="Arial" panose="020B0604020202020204" pitchFamily="34" charset="0"/>
                <a:ea typeface="Times New Roman" panose="02020603050405020304" pitchFamily="18" charset="0"/>
              </a:rPr>
              <a:t>.</a:t>
            </a: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
        <p:nvSpPr>
          <p:cNvPr id="4" name="Rectangle 3">
            <a:extLst>
              <a:ext uri="{FF2B5EF4-FFF2-40B4-BE49-F238E27FC236}">
                <a16:creationId xmlns:a16="http://schemas.microsoft.com/office/drawing/2014/main" id="{E5861750-084A-485E-9E88-235484FECAF8}"/>
              </a:ext>
            </a:extLst>
          </p:cNvPr>
          <p:cNvSpPr/>
          <p:nvPr/>
        </p:nvSpPr>
        <p:spPr>
          <a:xfrm>
            <a:off x="6577717" y="2739246"/>
            <a:ext cx="6188617" cy="4047711"/>
          </a:xfrm>
          <a:prstGeom prst="rect">
            <a:avLst/>
          </a:prstGeom>
        </p:spPr>
        <p:txBody>
          <a:bodyPr wrap="square">
            <a:spAutoFit/>
          </a:bodyPr>
          <a:lstStyle/>
          <a:p>
            <a:pPr marL="342900" lvl="0" indent="-342900">
              <a:lnSpc>
                <a:spcPct val="105000"/>
              </a:lnSpc>
              <a:spcAft>
                <a:spcPts val="8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rPr>
              <a:t>In general, local authorities and regional consortia provide appropriate support to settings and schools to build their capacity and expertise in English language and literacy.  </a:t>
            </a:r>
          </a:p>
          <a:p>
            <a:pPr marL="342900" lvl="0" indent="-342900">
              <a:lnSpc>
                <a:spcPct val="105000"/>
              </a:lnSpc>
              <a:spcAft>
                <a:spcPts val="800"/>
              </a:spcAft>
              <a:buFont typeface="Arial" panose="020B0604020202020204" pitchFamily="34" charset="0"/>
              <a:buChar char="•"/>
            </a:pPr>
            <a:r>
              <a:rPr lang="en-GB" sz="2400" dirty="0">
                <a:latin typeface="Arial" panose="020B0604020202020204" pitchFamily="34" charset="0"/>
                <a:ea typeface="Times New Roman" panose="02020603050405020304" pitchFamily="18" charset="0"/>
              </a:rPr>
              <a:t>Where there are shortcomings in provision, the training and support is often generic and not always personalised sufficiently or matched to individual school’s needs.</a:t>
            </a:r>
            <a:endParaRPr lang="en-GB"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0884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Argymhellion</a:t>
            </a:r>
            <a:endParaRPr sz="4500" spc="-10" dirty="0">
              <a:solidFill>
                <a:schemeClr val="tx1">
                  <a:lumMod val="95000"/>
                  <a:lumOff val="5000"/>
                </a:schemeClr>
              </a:solidFill>
            </a:endParaRPr>
          </a:p>
        </p:txBody>
      </p:sp>
      <p:sp>
        <p:nvSpPr>
          <p:cNvPr id="3" name="object 3"/>
          <p:cNvSpPr txBox="1"/>
          <p:nvPr/>
        </p:nvSpPr>
        <p:spPr>
          <a:xfrm>
            <a:off x="527300" y="2642252"/>
            <a:ext cx="5899785" cy="6432530"/>
          </a:xfrm>
          <a:prstGeom prst="rect">
            <a:avLst/>
          </a:prstGeom>
        </p:spPr>
        <p:txBody>
          <a:bodyPr vert="horz" wrap="square" lIns="0" tIns="0" rIns="0" bIns="0" rtlCol="0">
            <a:spAutoFit/>
          </a:bodyPr>
          <a:lstStyle/>
          <a:p>
            <a:pPr lvl="0">
              <a:spcAft>
                <a:spcPts val="1200"/>
              </a:spcAft>
            </a:pPr>
            <a:r>
              <a:rPr lang="cy-GB" sz="2400" b="1" dirty="0">
                <a:solidFill>
                  <a:srgbClr val="2A7AB0"/>
                </a:solidFill>
                <a:latin typeface="Arial" panose="020B0604020202020204" pitchFamily="34" charset="0"/>
                <a:ea typeface="Times New Roman" panose="02020603050405020304" pitchFamily="18" charset="0"/>
              </a:rPr>
              <a:t>Dylai lleoliadau nas cynhelir, ysgolion meithrin ac ysgolion cynradd:</a:t>
            </a:r>
            <a:endParaRPr lang="cy-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sicrhau nad yw tlodi ac anfantais yn rhwystrau i ddysgwyr rhag datblygu medrau iaith a llythrennedd sicr</a:t>
            </a:r>
          </a:p>
          <a:p>
            <a:pPr marL="342900" marR="5080" indent="-342900">
              <a:buFont typeface="Arial" panose="020B0604020202020204" pitchFamily="34" charset="0"/>
              <a:buChar char="•"/>
              <a:tabLst>
                <a:tab pos="5485765" algn="l"/>
              </a:tabLst>
            </a:pPr>
            <a:endParaRPr lang="cy-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datblygu diwylliant o ddarllen sy’n annog ac yn ennyn brwdfrydedd yr holl ddysgwyr, gan gynnwys bechgyn a’r rhai o gefndiroedd difreintiedig, i ddarllen er pleser, a darparu cyfleoedd i wrando ar oedolion yn darllen ar goedd</a:t>
            </a:r>
          </a:p>
          <a:p>
            <a:pPr marL="342900" marR="5080" indent="-342900">
              <a:buFont typeface="Arial" panose="020B0604020202020204" pitchFamily="34" charset="0"/>
              <a:buChar char="•"/>
              <a:tabLst>
                <a:tab pos="5485765" algn="l"/>
              </a:tabLst>
            </a:pPr>
            <a:endParaRPr lang="cy-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datblygu gwybodaeth dysgwyr am eirfa yn benodol, fel bod hynny’n cynorthwyo i ddatblygu’u medrau siarad, darllen ac ysgrifennu</a:t>
            </a:r>
            <a:endParaRPr lang="cy-GB"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Recommendations</a:t>
            </a:r>
            <a:endParaRPr sz="4500" dirty="0">
              <a:solidFill>
                <a:schemeClr val="tx1">
                  <a:lumMod val="75000"/>
                  <a:lumOff val="25000"/>
                </a:schemeClr>
              </a:solidFill>
              <a:latin typeface="Arial"/>
              <a:cs typeface="Arial"/>
            </a:endParaRPr>
          </a:p>
        </p:txBody>
      </p:sp>
      <p:sp>
        <p:nvSpPr>
          <p:cNvPr id="8" name="object 8"/>
          <p:cNvSpPr txBox="1"/>
          <p:nvPr/>
        </p:nvSpPr>
        <p:spPr>
          <a:xfrm>
            <a:off x="6615620" y="2642252"/>
            <a:ext cx="5937885" cy="7171194"/>
          </a:xfrm>
          <a:prstGeom prst="rect">
            <a:avLst/>
          </a:prstGeom>
        </p:spPr>
        <p:txBody>
          <a:bodyPr vert="horz" wrap="square" lIns="0" tIns="0" rIns="0" bIns="0" rtlCol="0">
            <a:spAutoFit/>
          </a:bodyPr>
          <a:lstStyle/>
          <a:p>
            <a:pPr lvl="0">
              <a:spcAft>
                <a:spcPts val="1200"/>
              </a:spcAft>
            </a:pPr>
            <a:r>
              <a:rPr lang="en-GB" sz="2400" b="1" dirty="0">
                <a:solidFill>
                  <a:srgbClr val="2A7AB0"/>
                </a:solidFill>
                <a:latin typeface="Arial" panose="020B0604020202020204" pitchFamily="34" charset="0"/>
                <a:ea typeface="Times New Roman" panose="02020603050405020304" pitchFamily="18" charset="0"/>
              </a:rPr>
              <a:t>Non-maintained settings, nursery and primary schools should:</a:t>
            </a: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ensure poverty and disadvantage are not barriers to learners developing secure language and literacy skills</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develop a culture of reading that encourages and enthuses all learners, including boys and those from disadvantaged backgrounds, to read for pleasure and provide opportunities to listen to adults reading aloud</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develop explicitly learners’ vocabulary knowledge so that it supports the development of their speaking, reading and writing skills</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3286285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Argymhellion</a:t>
            </a:r>
            <a:endParaRPr sz="4500" spc="-10" dirty="0">
              <a:solidFill>
                <a:schemeClr val="tx1">
                  <a:lumMod val="95000"/>
                  <a:lumOff val="5000"/>
                </a:schemeClr>
              </a:solidFill>
            </a:endParaRPr>
          </a:p>
        </p:txBody>
      </p:sp>
      <p:sp>
        <p:nvSpPr>
          <p:cNvPr id="3" name="object 3"/>
          <p:cNvSpPr txBox="1"/>
          <p:nvPr/>
        </p:nvSpPr>
        <p:spPr>
          <a:xfrm>
            <a:off x="527300" y="2642252"/>
            <a:ext cx="5899785" cy="7540526"/>
          </a:xfrm>
          <a:prstGeom prst="rect">
            <a:avLst/>
          </a:prstGeom>
        </p:spPr>
        <p:txBody>
          <a:bodyPr vert="horz" wrap="square" lIns="0" tIns="0" rIns="0" bIns="0" rtlCol="0">
            <a:spAutoFit/>
          </a:bodyPr>
          <a:lstStyle/>
          <a:p>
            <a:pPr lvl="0">
              <a:spcAft>
                <a:spcPts val="1200"/>
              </a:spcAft>
            </a:pPr>
            <a:r>
              <a:rPr lang="cy-GB" sz="2400" b="1" dirty="0">
                <a:solidFill>
                  <a:srgbClr val="2A7AB0"/>
                </a:solidFill>
                <a:latin typeface="Arial" panose="020B0604020202020204" pitchFamily="34" charset="0"/>
                <a:ea typeface="Times New Roman" panose="02020603050405020304" pitchFamily="18" charset="0"/>
              </a:rPr>
              <a:t>Dylai ysgolion cynradd:</a:t>
            </a:r>
            <a:endParaRPr lang="cy-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ddatblygu strategaeth glir i gefnogi addysgu darllen yn effeithiol, gan gynnwys mynd i’r afael â medrau datgodio, datblygu geirfa, a medrau darllen datblygedig dysgwyr</a:t>
            </a:r>
          </a:p>
          <a:p>
            <a:pPr marL="342900" marR="5080" indent="-342900">
              <a:buFont typeface="Arial" panose="020B0604020202020204" pitchFamily="34" charset="0"/>
              <a:buChar char="•"/>
              <a:tabLst>
                <a:tab pos="5485765" algn="l"/>
              </a:tabLst>
            </a:pPr>
            <a:endParaRPr lang="cy-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darparu cyfleoedd heriol priodol a pherthnasol i gefnogi datblygiad cynyddol medrau gwrando a siarad dysgwyr, yn enwedig yng nghyfnod allweddol 2 </a:t>
            </a:r>
          </a:p>
          <a:p>
            <a:pPr marR="5080">
              <a:tabLst>
                <a:tab pos="5485765" algn="l"/>
              </a:tabLst>
            </a:pPr>
            <a:endParaRPr lang="cy-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cefnogi datblygu medrau ysgrifennu dysgwyr drwy addysgu cystrawennau, atalnodi a sillafu yn benodol, cyfleoedd perthnasol i ysgrifennu ac adborth manwl i arwain gwelliant pellach</a:t>
            </a:r>
          </a:p>
          <a:p>
            <a:pPr marL="342900" marR="5080" indent="-342900">
              <a:buFont typeface="Arial" panose="020B0604020202020204" pitchFamily="34" charset="0"/>
              <a:buChar char="•"/>
              <a:tabLst>
                <a:tab pos="5485765" algn="l"/>
              </a:tabLst>
            </a:pPr>
            <a:endParaRPr lang="cy-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cy-GB"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Recommendations</a:t>
            </a:r>
            <a:endParaRPr sz="4500" dirty="0">
              <a:solidFill>
                <a:schemeClr val="tx1">
                  <a:lumMod val="75000"/>
                  <a:lumOff val="25000"/>
                </a:schemeClr>
              </a:solidFill>
              <a:latin typeface="Arial"/>
              <a:cs typeface="Arial"/>
            </a:endParaRPr>
          </a:p>
        </p:txBody>
      </p:sp>
      <p:sp>
        <p:nvSpPr>
          <p:cNvPr id="8" name="object 8"/>
          <p:cNvSpPr txBox="1"/>
          <p:nvPr/>
        </p:nvSpPr>
        <p:spPr>
          <a:xfrm>
            <a:off x="6615620" y="2478476"/>
            <a:ext cx="5937885" cy="7540526"/>
          </a:xfrm>
          <a:prstGeom prst="rect">
            <a:avLst/>
          </a:prstGeom>
        </p:spPr>
        <p:txBody>
          <a:bodyPr vert="horz" wrap="square" lIns="0" tIns="0" rIns="0" bIns="0" rtlCol="0">
            <a:spAutoFit/>
          </a:bodyPr>
          <a:lstStyle/>
          <a:p>
            <a:pPr lvl="0">
              <a:spcAft>
                <a:spcPts val="1200"/>
              </a:spcAft>
            </a:pPr>
            <a:r>
              <a:rPr lang="en-GB" sz="2400" b="1" dirty="0">
                <a:solidFill>
                  <a:srgbClr val="2A7AB0"/>
                </a:solidFill>
                <a:latin typeface="Arial" panose="020B0604020202020204" pitchFamily="34" charset="0"/>
                <a:ea typeface="Times New Roman" panose="02020603050405020304" pitchFamily="18" charset="0"/>
              </a:rPr>
              <a:t>Primary schools should:</a:t>
            </a: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develop a clear strategy to support the effective teaching of reading, including addressing learners’ decoding skills, vocabulary development and advanced reading skills</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provide appropriately challenging and relevant opportunities to support the progressive development of learners’ listening and speaking skills, particularly in key stage 2 </a:t>
            </a: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support the development of learners’ writing skills through the explicit teaching of sentence construction, punctuation and spelling, relevant opportunities to write and precise feedback to guide further improvement</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2134783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Argymhellion</a:t>
            </a:r>
            <a:endParaRPr sz="4500" spc="-10" dirty="0">
              <a:solidFill>
                <a:schemeClr val="tx1">
                  <a:lumMod val="95000"/>
                  <a:lumOff val="5000"/>
                </a:schemeClr>
              </a:solidFill>
            </a:endParaRPr>
          </a:p>
        </p:txBody>
      </p:sp>
      <p:sp>
        <p:nvSpPr>
          <p:cNvPr id="3" name="object 3"/>
          <p:cNvSpPr txBox="1"/>
          <p:nvPr/>
        </p:nvSpPr>
        <p:spPr>
          <a:xfrm>
            <a:off x="527300" y="2642252"/>
            <a:ext cx="5899785" cy="6063198"/>
          </a:xfrm>
          <a:prstGeom prst="rect">
            <a:avLst/>
          </a:prstGeom>
        </p:spPr>
        <p:txBody>
          <a:bodyPr vert="horz" wrap="square" lIns="0" tIns="0" rIns="0" bIns="0" rtlCol="0">
            <a:spAutoFit/>
          </a:bodyPr>
          <a:lstStyle/>
          <a:p>
            <a:pPr lvl="0">
              <a:spcAft>
                <a:spcPts val="1200"/>
              </a:spcAft>
            </a:pPr>
            <a:r>
              <a:rPr lang="en-GB" sz="2400" b="1" dirty="0" err="1">
                <a:solidFill>
                  <a:srgbClr val="2A7AB0"/>
                </a:solidFill>
                <a:latin typeface="Arial" panose="020B0604020202020204" pitchFamily="34" charset="0"/>
                <a:ea typeface="Times New Roman" panose="02020603050405020304" pitchFamily="18" charset="0"/>
              </a:rPr>
              <a:t>Dylai</a:t>
            </a:r>
            <a:r>
              <a:rPr lang="en-GB" sz="2400" b="1" dirty="0">
                <a:solidFill>
                  <a:srgbClr val="2A7AB0"/>
                </a:solidFill>
                <a:latin typeface="Arial" panose="020B0604020202020204" pitchFamily="34" charset="0"/>
                <a:ea typeface="Times New Roman" panose="02020603050405020304" pitchFamily="18" charset="0"/>
              </a:rPr>
              <a:t> </a:t>
            </a:r>
            <a:r>
              <a:rPr lang="en-GB" sz="2400" b="1" dirty="0" err="1">
                <a:solidFill>
                  <a:srgbClr val="2A7AB0"/>
                </a:solidFill>
                <a:latin typeface="Arial" panose="020B0604020202020204" pitchFamily="34" charset="0"/>
                <a:ea typeface="Times New Roman" panose="02020603050405020304" pitchFamily="18" charset="0"/>
              </a:rPr>
              <a:t>awdurdodau</a:t>
            </a:r>
            <a:r>
              <a:rPr lang="en-GB" sz="2400" b="1" dirty="0">
                <a:solidFill>
                  <a:srgbClr val="2A7AB0"/>
                </a:solidFill>
                <a:latin typeface="Arial" panose="020B0604020202020204" pitchFamily="34" charset="0"/>
                <a:ea typeface="Times New Roman" panose="02020603050405020304" pitchFamily="18" charset="0"/>
              </a:rPr>
              <a:t> </a:t>
            </a:r>
            <a:r>
              <a:rPr lang="en-GB" sz="2400" b="1" dirty="0" err="1">
                <a:solidFill>
                  <a:srgbClr val="2A7AB0"/>
                </a:solidFill>
                <a:latin typeface="Arial" panose="020B0604020202020204" pitchFamily="34" charset="0"/>
                <a:ea typeface="Times New Roman" panose="02020603050405020304" pitchFamily="18" charset="0"/>
              </a:rPr>
              <a:t>lleol</a:t>
            </a:r>
            <a:r>
              <a:rPr lang="en-GB" sz="2400" b="1" dirty="0">
                <a:solidFill>
                  <a:srgbClr val="2A7AB0"/>
                </a:solidFill>
                <a:latin typeface="Arial" panose="020B0604020202020204" pitchFamily="34" charset="0"/>
                <a:ea typeface="Times New Roman" panose="02020603050405020304" pitchFamily="18" charset="0"/>
              </a:rPr>
              <a:t> a </a:t>
            </a:r>
            <a:r>
              <a:rPr lang="en-GB" sz="2400" b="1" dirty="0" err="1">
                <a:solidFill>
                  <a:srgbClr val="2A7AB0"/>
                </a:solidFill>
                <a:latin typeface="Arial" panose="020B0604020202020204" pitchFamily="34" charset="0"/>
                <a:ea typeface="Times New Roman" panose="02020603050405020304" pitchFamily="18" charset="0"/>
              </a:rPr>
              <a:t>chonsortia</a:t>
            </a:r>
            <a:r>
              <a:rPr lang="en-GB" sz="2400" b="1" dirty="0">
                <a:solidFill>
                  <a:srgbClr val="2A7AB0"/>
                </a:solidFill>
                <a:latin typeface="Arial" panose="020B0604020202020204" pitchFamily="34" charset="0"/>
                <a:ea typeface="Times New Roman" panose="02020603050405020304" pitchFamily="18" charset="0"/>
              </a:rPr>
              <a:t> </a:t>
            </a:r>
            <a:r>
              <a:rPr lang="en-GB" sz="2400" b="1" dirty="0" err="1">
                <a:solidFill>
                  <a:srgbClr val="2A7AB0"/>
                </a:solidFill>
                <a:latin typeface="Arial" panose="020B0604020202020204" pitchFamily="34" charset="0"/>
                <a:ea typeface="Times New Roman" panose="02020603050405020304" pitchFamily="18" charset="0"/>
              </a:rPr>
              <a:t>rhanbarthol</a:t>
            </a:r>
            <a:r>
              <a:rPr lang="en-GB" sz="2400" b="1" dirty="0">
                <a:solidFill>
                  <a:srgbClr val="2A7AB0"/>
                </a:solidFill>
                <a:latin typeface="Arial" panose="020B0604020202020204" pitchFamily="34" charset="0"/>
                <a:ea typeface="Times New Roman" panose="02020603050405020304" pitchFamily="18" charset="0"/>
              </a:rPr>
              <a:t>:</a:t>
            </a: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err="1">
                <a:solidFill>
                  <a:schemeClr val="tx1">
                    <a:lumMod val="75000"/>
                    <a:lumOff val="25000"/>
                  </a:schemeClr>
                </a:solidFill>
                <a:latin typeface="Arial"/>
                <a:cs typeface="Arial"/>
              </a:rPr>
              <a:t>ddarparu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dysgu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proffesiynol</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ansawdd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uchel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sy’n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bodloni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anghenion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unigol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lleoliadau</a:t>
            </a:r>
            <a:r>
              <a:rPr lang="en-GB" sz="2400" dirty="0">
                <a:solidFill>
                  <a:schemeClr val="tx1">
                    <a:lumMod val="75000"/>
                    <a:lumOff val="25000"/>
                  </a:schemeClr>
                </a:solidFill>
                <a:latin typeface="Arial"/>
                <a:cs typeface="Arial"/>
              </a:rPr>
              <a:t> ac </a:t>
            </a:r>
            <a:r>
              <a:rPr lang="en-GB" sz="2400" dirty="0" err="1">
                <a:solidFill>
                  <a:schemeClr val="tx1">
                    <a:lumMod val="75000"/>
                    <a:lumOff val="25000"/>
                  </a:schemeClr>
                </a:solidFill>
                <a:latin typeface="Arial"/>
                <a:cs typeface="Arial"/>
              </a:rPr>
              <a:t>ysgolion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sicrhau</a:t>
            </a:r>
            <a:r>
              <a:rPr lang="en-GB" sz="2400" dirty="0">
                <a:solidFill>
                  <a:schemeClr val="tx1">
                    <a:lumMod val="75000"/>
                    <a:lumOff val="25000"/>
                  </a:schemeClr>
                </a:solidFill>
                <a:latin typeface="Arial"/>
                <a:cs typeface="Arial"/>
              </a:rPr>
              <a:t> bod </a:t>
            </a:r>
            <a:r>
              <a:rPr lang="en-GB" sz="2400" dirty="0" err="1">
                <a:solidFill>
                  <a:schemeClr val="tx1">
                    <a:lumMod val="75000"/>
                    <a:lumOff val="25000"/>
                  </a:schemeClr>
                </a:solidFill>
                <a:latin typeface="Arial"/>
                <a:cs typeface="Arial"/>
              </a:rPr>
              <a:t>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holl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ddysgwyr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gan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gynnwys</a:t>
            </a:r>
            <a:r>
              <a:rPr lang="en-GB" sz="2400" dirty="0">
                <a:solidFill>
                  <a:schemeClr val="tx1">
                    <a:lumMod val="75000"/>
                    <a:lumOff val="25000"/>
                  </a:schemeClr>
                </a:solidFill>
                <a:latin typeface="Arial"/>
                <a:cs typeface="Arial"/>
              </a:rPr>
              <a:t> y </a:t>
            </a:r>
            <a:r>
              <a:rPr lang="en-GB" sz="2400" dirty="0" err="1">
                <a:solidFill>
                  <a:schemeClr val="tx1">
                    <a:lumMod val="75000"/>
                    <a:lumOff val="25000"/>
                  </a:schemeClr>
                </a:solidFill>
                <a:latin typeface="Arial"/>
                <a:cs typeface="Arial"/>
              </a:rPr>
              <a:t>rhai</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gefndiroedd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difreintiedig</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gwella</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medrau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iaith</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llythrennedd</a:t>
            </a: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R="5080">
              <a:tabLst>
                <a:tab pos="5485765" algn="l"/>
              </a:tabLst>
            </a:pPr>
            <a:r>
              <a:rPr lang="en-GB" sz="2400" b="1" dirty="0" err="1">
                <a:solidFill>
                  <a:srgbClr val="2A7AB0"/>
                </a:solidFill>
                <a:latin typeface="Arial" panose="020B0604020202020204" pitchFamily="34" charset="0"/>
                <a:ea typeface="Times New Roman" panose="02020603050405020304" pitchFamily="18" charset="0"/>
              </a:rPr>
              <a:t>Dylai</a:t>
            </a:r>
            <a:r>
              <a:rPr lang="en-GB" sz="2400" b="1" dirty="0">
                <a:solidFill>
                  <a:srgbClr val="2A7AB0"/>
                </a:solidFill>
                <a:latin typeface="Arial" panose="020B0604020202020204" pitchFamily="34" charset="0"/>
                <a:ea typeface="Times New Roman" panose="02020603050405020304" pitchFamily="18" charset="0"/>
              </a:rPr>
              <a:t> </a:t>
            </a:r>
            <a:r>
              <a:rPr lang="en-GB" sz="2400" b="1" dirty="0" err="1">
                <a:solidFill>
                  <a:srgbClr val="2A7AB0"/>
                </a:solidFill>
                <a:latin typeface="Arial" panose="020B0604020202020204" pitchFamily="34" charset="0"/>
                <a:ea typeface="Times New Roman" panose="02020603050405020304" pitchFamily="18" charset="0"/>
              </a:rPr>
              <a:t>Llywodraeth</a:t>
            </a:r>
            <a:r>
              <a:rPr lang="en-GB" sz="2400" b="1" dirty="0">
                <a:solidFill>
                  <a:srgbClr val="2A7AB0"/>
                </a:solidFill>
                <a:latin typeface="Arial" panose="020B0604020202020204" pitchFamily="34" charset="0"/>
                <a:ea typeface="Times New Roman" panose="02020603050405020304" pitchFamily="18" charset="0"/>
              </a:rPr>
              <a:t> </a:t>
            </a:r>
            <a:r>
              <a:rPr lang="en-GB" sz="2400" b="1" dirty="0" err="1">
                <a:solidFill>
                  <a:srgbClr val="2A7AB0"/>
                </a:solidFill>
                <a:latin typeface="Arial" panose="020B0604020202020204" pitchFamily="34" charset="0"/>
                <a:ea typeface="Times New Roman" panose="02020603050405020304" pitchFamily="18" charset="0"/>
              </a:rPr>
              <a:t>Cymru</a:t>
            </a:r>
            <a:r>
              <a:rPr lang="en-GB" sz="2400" b="1" dirty="0">
                <a:solidFill>
                  <a:srgbClr val="2A7AB0"/>
                </a:solidFill>
                <a:latin typeface="Arial" panose="020B0604020202020204" pitchFamily="34" charset="0"/>
                <a:ea typeface="Times New Roman" panose="02020603050405020304" pitchFamily="18" charset="0"/>
              </a:rPr>
              <a:t>:</a:t>
            </a:r>
          </a:p>
          <a:p>
            <a:pPr marL="342900" marR="5080" indent="-342900">
              <a:buFont typeface="Arial" panose="020B0604020202020204" pitchFamily="34" charset="0"/>
              <a:buChar char="•"/>
              <a:tabLst>
                <a:tab pos="5485765" algn="l"/>
              </a:tabLst>
            </a:pPr>
            <a:r>
              <a:rPr lang="en-GB" sz="2400" dirty="0" err="1">
                <a:solidFill>
                  <a:schemeClr val="tx1">
                    <a:lumMod val="75000"/>
                    <a:lumOff val="25000"/>
                  </a:schemeClr>
                </a:solidFill>
                <a:latin typeface="Arial"/>
                <a:cs typeface="Arial"/>
              </a:rPr>
              <a:t>werthuso</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defnydd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lleoliadau</a:t>
            </a:r>
            <a:r>
              <a:rPr lang="en-GB" sz="2400" dirty="0">
                <a:solidFill>
                  <a:schemeClr val="tx1">
                    <a:lumMod val="75000"/>
                    <a:lumOff val="25000"/>
                  </a:schemeClr>
                </a:solidFill>
                <a:latin typeface="Arial"/>
                <a:cs typeface="Arial"/>
              </a:rPr>
              <a:t> ac </a:t>
            </a:r>
            <a:r>
              <a:rPr lang="en-GB" sz="2400" dirty="0" err="1">
                <a:solidFill>
                  <a:schemeClr val="tx1">
                    <a:lumMod val="75000"/>
                    <a:lumOff val="25000"/>
                  </a:schemeClr>
                </a:solidFill>
                <a:latin typeface="Arial"/>
                <a:cs typeface="Arial"/>
              </a:rPr>
              <a:t>ysgolion</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gyllid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wedi’i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dargedu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fel</a:t>
            </a:r>
            <a:r>
              <a:rPr lang="en-GB" sz="2400" dirty="0">
                <a:solidFill>
                  <a:schemeClr val="tx1">
                    <a:lumMod val="75000"/>
                    <a:lumOff val="25000"/>
                  </a:schemeClr>
                </a:solidFill>
                <a:latin typeface="Arial"/>
                <a:cs typeface="Arial"/>
              </a:rPr>
              <a:t> y grant </a:t>
            </a:r>
            <a:r>
              <a:rPr lang="en-GB" sz="2400" dirty="0" err="1">
                <a:solidFill>
                  <a:schemeClr val="tx1">
                    <a:lumMod val="75000"/>
                    <a:lumOff val="25000"/>
                  </a:schemeClr>
                </a:solidFill>
                <a:latin typeface="Arial"/>
                <a:cs typeface="Arial"/>
              </a:rPr>
              <a:t>datblygu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disgyblion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blynyddoedd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cynnar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a’r</a:t>
            </a:r>
            <a:r>
              <a:rPr lang="en-GB" sz="2400" dirty="0">
                <a:solidFill>
                  <a:schemeClr val="tx1">
                    <a:lumMod val="75000"/>
                    <a:lumOff val="25000"/>
                  </a:schemeClr>
                </a:solidFill>
                <a:latin typeface="Arial"/>
                <a:cs typeface="Arial"/>
              </a:rPr>
              <a:t> grant </a:t>
            </a:r>
            <a:r>
              <a:rPr lang="en-GB" sz="2400" dirty="0" err="1">
                <a:solidFill>
                  <a:schemeClr val="tx1">
                    <a:lumMod val="75000"/>
                    <a:lumOff val="25000"/>
                  </a:schemeClr>
                </a:solidFill>
                <a:latin typeface="Arial"/>
                <a:cs typeface="Arial"/>
              </a:rPr>
              <a:t>datblygu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disgyblion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mwyn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gwella</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medrau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iaith</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llythrennedd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disgyblion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cymwys</a:t>
            </a: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Recommendations</a:t>
            </a:r>
            <a:endParaRPr sz="4500" dirty="0">
              <a:solidFill>
                <a:schemeClr val="tx1">
                  <a:lumMod val="75000"/>
                  <a:lumOff val="25000"/>
                </a:schemeClr>
              </a:solidFill>
              <a:latin typeface="Arial"/>
              <a:cs typeface="Arial"/>
            </a:endParaRPr>
          </a:p>
        </p:txBody>
      </p:sp>
      <p:sp>
        <p:nvSpPr>
          <p:cNvPr id="8" name="object 8"/>
          <p:cNvSpPr txBox="1"/>
          <p:nvPr/>
        </p:nvSpPr>
        <p:spPr>
          <a:xfrm>
            <a:off x="6615620" y="2997096"/>
            <a:ext cx="5937885" cy="6063198"/>
          </a:xfrm>
          <a:prstGeom prst="rect">
            <a:avLst/>
          </a:prstGeom>
        </p:spPr>
        <p:txBody>
          <a:bodyPr vert="horz" wrap="square" lIns="0" tIns="0" rIns="0" bIns="0" rtlCol="0">
            <a:spAutoFit/>
          </a:bodyPr>
          <a:lstStyle/>
          <a:p>
            <a:pPr lvl="0">
              <a:spcAft>
                <a:spcPts val="1200"/>
              </a:spcAft>
            </a:pPr>
            <a:r>
              <a:rPr lang="en-GB" sz="2400" b="1" dirty="0">
                <a:solidFill>
                  <a:srgbClr val="2A7AB0"/>
                </a:solidFill>
                <a:latin typeface="Arial" panose="020B0604020202020204" pitchFamily="34" charset="0"/>
                <a:ea typeface="Times New Roman" panose="02020603050405020304" pitchFamily="18" charset="0"/>
              </a:rPr>
              <a:t>Local authorities and regional consortia should:</a:t>
            </a: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provide high-quality professional learning that meets the individual needs of settings and schools, to ensure all learners, including those from disadvantaged backgrounds, improve their language and literacy skills</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R="5080">
              <a:tabLst>
                <a:tab pos="5485765" algn="l"/>
              </a:tabLst>
            </a:pPr>
            <a:r>
              <a:rPr lang="en-GB" sz="2400" b="1" dirty="0">
                <a:solidFill>
                  <a:srgbClr val="2A7AB0"/>
                </a:solidFill>
                <a:latin typeface="Arial" panose="020B0604020202020204" pitchFamily="34" charset="0"/>
                <a:ea typeface="Times New Roman" panose="02020603050405020304" pitchFamily="18" charset="0"/>
              </a:rPr>
              <a:t>The Welsh Government should:</a:t>
            </a: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evaluate settings and schools’ use of targeted funding, such as the early years pupil development grant and the pupil development grant, to improve eligible learners’ language and literacy skills </a:t>
            </a:r>
          </a:p>
          <a:p>
            <a:pPr marR="5080">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1114973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Arfer</a:t>
            </a:r>
            <a:r>
              <a:rPr lang="en-GB" sz="4500" spc="-10" dirty="0">
                <a:solidFill>
                  <a:schemeClr val="tx1">
                    <a:lumMod val="95000"/>
                    <a:lumOff val="5000"/>
                  </a:schemeClr>
                </a:solidFill>
              </a:rPr>
              <a:t> </a:t>
            </a:r>
            <a:r>
              <a:rPr lang="en-GB" sz="4500" spc="-10" dirty="0" err="1">
                <a:solidFill>
                  <a:schemeClr val="tx1">
                    <a:lumMod val="95000"/>
                    <a:lumOff val="5000"/>
                  </a:schemeClr>
                </a:solidFill>
              </a:rPr>
              <a:t>effeithiol</a:t>
            </a:r>
            <a:endParaRPr sz="4500" spc="-10" dirty="0">
              <a:solidFill>
                <a:schemeClr val="tx1">
                  <a:lumMod val="95000"/>
                  <a:lumOff val="5000"/>
                </a:schemeClr>
              </a:solidFill>
            </a:endParaRPr>
          </a:p>
        </p:txBody>
      </p:sp>
      <p:sp>
        <p:nvSpPr>
          <p:cNvPr id="3" name="object 3"/>
          <p:cNvSpPr txBox="1"/>
          <p:nvPr/>
        </p:nvSpPr>
        <p:spPr>
          <a:xfrm>
            <a:off x="527300" y="2642252"/>
            <a:ext cx="5899785" cy="2062103"/>
          </a:xfrm>
          <a:prstGeom prst="rect">
            <a:avLst/>
          </a:prstGeom>
        </p:spPr>
        <p:txBody>
          <a:bodyPr vert="horz" wrap="square" lIns="0" tIns="0" rIns="0" bIns="0" rtlCol="0">
            <a:spAutoFit/>
          </a:bodyPr>
          <a:lstStyle/>
          <a:p>
            <a:pPr marR="5080">
              <a:tabLst>
                <a:tab pos="5485765" algn="l"/>
              </a:tabLst>
            </a:pPr>
            <a:r>
              <a:rPr lang="cy-GB" sz="2400" dirty="0">
                <a:solidFill>
                  <a:srgbClr val="414042"/>
                </a:solidFill>
                <a:latin typeface="Arial"/>
                <a:cs typeface="Arial"/>
              </a:rPr>
              <a:t>Trwy gydol y prif adroddiad, rydym wedi cynnwys portreadau bach i ddangos arfer effeithiol yn gysylltiedig </a:t>
            </a:r>
            <a:r>
              <a:rPr lang="cy-GB" sz="2400" dirty="0" err="1">
                <a:solidFill>
                  <a:srgbClr val="414042"/>
                </a:solidFill>
                <a:latin typeface="Arial"/>
                <a:cs typeface="Arial"/>
              </a:rPr>
              <a:t>â’n</a:t>
            </a:r>
            <a:r>
              <a:rPr lang="cy-GB" sz="2400" dirty="0">
                <a:solidFill>
                  <a:srgbClr val="414042"/>
                </a:solidFill>
                <a:latin typeface="Arial"/>
                <a:cs typeface="Arial"/>
              </a:rPr>
              <a:t> canfyddiadau</a:t>
            </a:r>
          </a:p>
          <a:p>
            <a:pPr marR="5080">
              <a:tabLst>
                <a:tab pos="5485765" algn="l"/>
              </a:tabLst>
            </a:pPr>
            <a:endParaRPr lang="cy-GB" sz="2400" dirty="0">
              <a:solidFill>
                <a:srgbClr val="414042"/>
              </a:solidFill>
              <a:latin typeface="Arial"/>
              <a:cs typeface="Arial"/>
            </a:endParaRPr>
          </a:p>
          <a:p>
            <a:pPr marR="5080">
              <a:tabLst>
                <a:tab pos="5485765" algn="l"/>
              </a:tabLst>
            </a:pPr>
            <a:endParaRPr lang="cy-GB" sz="1400" b="1" dirty="0">
              <a:solidFill>
                <a:srgbClr val="414042"/>
              </a:solidFill>
              <a:cs typeface="Arial"/>
            </a:endParaRPr>
          </a:p>
          <a:p>
            <a:pPr marR="5080">
              <a:tabLst>
                <a:tab pos="5485765" algn="l"/>
              </a:tabLst>
            </a:pPr>
            <a:endParaRPr lang="cy-GB"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Effective practice</a:t>
            </a:r>
            <a:endParaRPr sz="4500" dirty="0">
              <a:solidFill>
                <a:schemeClr val="tx1">
                  <a:lumMod val="75000"/>
                  <a:lumOff val="25000"/>
                </a:schemeClr>
              </a:solidFill>
              <a:latin typeface="Arial"/>
              <a:cs typeface="Arial"/>
            </a:endParaRPr>
          </a:p>
        </p:txBody>
      </p:sp>
      <p:sp>
        <p:nvSpPr>
          <p:cNvPr id="8" name="object 8"/>
          <p:cNvSpPr txBox="1"/>
          <p:nvPr/>
        </p:nvSpPr>
        <p:spPr>
          <a:xfrm>
            <a:off x="6615620" y="2642252"/>
            <a:ext cx="5937885" cy="2215991"/>
          </a:xfrm>
          <a:prstGeom prst="rect">
            <a:avLst/>
          </a:prstGeom>
        </p:spPr>
        <p:txBody>
          <a:bodyPr vert="horz" wrap="square" lIns="0" tIns="0" rIns="0" bIns="0" rtlCol="0">
            <a:spAutoFit/>
          </a:bodyPr>
          <a:lstStyle/>
          <a:p>
            <a:pPr marR="5080">
              <a:tabLst>
                <a:tab pos="5485765" algn="l"/>
              </a:tabLst>
            </a:pPr>
            <a:r>
              <a:rPr lang="en-GB" sz="2400" dirty="0">
                <a:solidFill>
                  <a:srgbClr val="414042"/>
                </a:solidFill>
                <a:latin typeface="Arial"/>
                <a:cs typeface="Arial"/>
              </a:rPr>
              <a:t>Throughout the main report, we have included ‘vignettes’ to illustrate effective practice linked to our findings.</a:t>
            </a:r>
            <a:endParaRPr lang="en-GB" sz="2400" dirty="0">
              <a:latin typeface="Arial"/>
              <a:cs typeface="Arial"/>
            </a:endParaRP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pic>
        <p:nvPicPr>
          <p:cNvPr id="5" name="Picture 4">
            <a:extLst>
              <a:ext uri="{FF2B5EF4-FFF2-40B4-BE49-F238E27FC236}">
                <a16:creationId xmlns:a16="http://schemas.microsoft.com/office/drawing/2014/main" id="{71ECA449-8E52-4707-8B14-2E85C3D89AFE}"/>
              </a:ext>
            </a:extLst>
          </p:cNvPr>
          <p:cNvPicPr>
            <a:picLocks noChangeAspect="1"/>
          </p:cNvPicPr>
          <p:nvPr/>
        </p:nvPicPr>
        <p:blipFill rotWithShape="1">
          <a:blip r:embed="rId2"/>
          <a:srcRect l="64698" t="31698" r="15126" b="20316"/>
          <a:stretch/>
        </p:blipFill>
        <p:spPr>
          <a:xfrm>
            <a:off x="6790659" y="4082805"/>
            <a:ext cx="5762845" cy="3876317"/>
          </a:xfrm>
          <a:prstGeom prst="rect">
            <a:avLst/>
          </a:prstGeom>
        </p:spPr>
      </p:pic>
      <p:pic>
        <p:nvPicPr>
          <p:cNvPr id="4" name="Picture 3">
            <a:extLst>
              <a:ext uri="{FF2B5EF4-FFF2-40B4-BE49-F238E27FC236}">
                <a16:creationId xmlns:a16="http://schemas.microsoft.com/office/drawing/2014/main" id="{F6E7726E-1980-4F22-9EC6-66C7461BF64F}"/>
              </a:ext>
            </a:extLst>
          </p:cNvPr>
          <p:cNvPicPr>
            <a:picLocks noChangeAspect="1"/>
          </p:cNvPicPr>
          <p:nvPr/>
        </p:nvPicPr>
        <p:blipFill rotWithShape="1">
          <a:blip r:embed="rId3"/>
          <a:srcRect l="62315" t="28206" r="17579" b="20567"/>
          <a:stretch/>
        </p:blipFill>
        <p:spPr>
          <a:xfrm>
            <a:off x="527300" y="4104429"/>
            <a:ext cx="5379405" cy="3854694"/>
          </a:xfrm>
          <a:prstGeom prst="rect">
            <a:avLst/>
          </a:prstGeom>
        </p:spPr>
      </p:pic>
    </p:spTree>
    <p:extLst>
      <p:ext uri="{BB962C8B-B14F-4D97-AF65-F5344CB8AC3E}">
        <p14:creationId xmlns:p14="http://schemas.microsoft.com/office/powerpoint/2010/main" val="156894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Cefndir</a:t>
            </a:r>
            <a:endParaRPr sz="4500" spc="-10" dirty="0">
              <a:solidFill>
                <a:schemeClr val="tx1">
                  <a:lumMod val="95000"/>
                  <a:lumOff val="5000"/>
                </a:schemeClr>
              </a:solidFill>
            </a:endParaRPr>
          </a:p>
        </p:txBody>
      </p:sp>
      <p:sp>
        <p:nvSpPr>
          <p:cNvPr id="3" name="object 3"/>
          <p:cNvSpPr txBox="1"/>
          <p:nvPr/>
        </p:nvSpPr>
        <p:spPr>
          <a:xfrm>
            <a:off x="527300" y="2642252"/>
            <a:ext cx="5899785" cy="7017306"/>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err="1">
                <a:solidFill>
                  <a:schemeClr val="tx1">
                    <a:lumMod val="75000"/>
                    <a:lumOff val="25000"/>
                  </a:schemeClr>
                </a:solidFill>
                <a:latin typeface="Arial"/>
                <a:cs typeface="Arial"/>
              </a:rPr>
              <a:t>Bydd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canfyddiadau’r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adroddiad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helpu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lleoliadau</a:t>
            </a:r>
            <a:r>
              <a:rPr lang="en-GB" sz="2400" dirty="0">
                <a:solidFill>
                  <a:schemeClr val="tx1">
                    <a:lumMod val="75000"/>
                    <a:lumOff val="25000"/>
                  </a:schemeClr>
                </a:solidFill>
                <a:latin typeface="Arial"/>
                <a:cs typeface="Arial"/>
              </a:rPr>
              <a:t> ac </a:t>
            </a:r>
            <a:r>
              <a:rPr lang="en-GB" sz="2400" dirty="0" err="1">
                <a:solidFill>
                  <a:schemeClr val="tx1">
                    <a:lumMod val="75000"/>
                    <a:lumOff val="25000"/>
                  </a:schemeClr>
                </a:solidFill>
                <a:latin typeface="Arial"/>
                <a:cs typeface="Arial"/>
              </a:rPr>
              <a:t>ysgolion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gynllunio</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gyfer</a:t>
            </a:r>
            <a:r>
              <a:rPr lang="en-GB" sz="2400" dirty="0">
                <a:solidFill>
                  <a:schemeClr val="tx1">
                    <a:lumMod val="75000"/>
                    <a:lumOff val="25000"/>
                  </a:schemeClr>
                </a:solidFill>
                <a:latin typeface="Arial"/>
                <a:cs typeface="Arial"/>
              </a:rPr>
              <a:t> y </a:t>
            </a:r>
            <a:r>
              <a:rPr lang="en-GB" sz="2400" dirty="0" err="1">
                <a:solidFill>
                  <a:schemeClr val="tx1">
                    <a:lumMod val="75000"/>
                    <a:lumOff val="25000"/>
                  </a:schemeClr>
                </a:solidFill>
                <a:latin typeface="Arial"/>
                <a:cs typeface="Arial"/>
              </a:rPr>
              <a:t>maes</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dysgu</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phrofiad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Ieithoedd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Llythrennedd</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Chyfathrebu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y </a:t>
            </a:r>
            <a:r>
              <a:rPr lang="en-GB" sz="2400" dirty="0" err="1">
                <a:solidFill>
                  <a:schemeClr val="tx1">
                    <a:lumMod val="75000"/>
                    <a:lumOff val="25000"/>
                  </a:schemeClr>
                </a:solidFill>
                <a:latin typeface="Arial"/>
                <a:cs typeface="Arial"/>
              </a:rPr>
              <a:t>Cwricwlwm</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Gymru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Llywodraeth</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Cymru</a:t>
            </a:r>
            <a:r>
              <a:rPr lang="en-GB" sz="2400" dirty="0">
                <a:solidFill>
                  <a:schemeClr val="tx1">
                    <a:lumMod val="75000"/>
                    <a:lumOff val="25000"/>
                  </a:schemeClr>
                </a:solidFill>
                <a:latin typeface="Arial"/>
                <a:cs typeface="Arial"/>
              </a:rPr>
              <a:t>, 2020b).</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err="1">
                <a:solidFill>
                  <a:schemeClr val="tx1">
                    <a:lumMod val="75000"/>
                    <a:lumOff val="25000"/>
                  </a:schemeClr>
                </a:solidFill>
                <a:latin typeface="Arial"/>
                <a:cs typeface="Arial"/>
              </a:rPr>
              <a:t>Mae’r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adroddiad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darparu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disgrifiadau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byr</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arfer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effeithiol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ddangos</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sut</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mae</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darparwyr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datblygu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medrau</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gwybodaeth</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dysgwyr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wrth</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wrando</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siarad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darllen</a:t>
            </a:r>
            <a:r>
              <a:rPr lang="en-GB" sz="2400" dirty="0">
                <a:solidFill>
                  <a:schemeClr val="tx1">
                    <a:lumMod val="75000"/>
                    <a:lumOff val="25000"/>
                  </a:schemeClr>
                </a:solidFill>
                <a:latin typeface="Arial"/>
                <a:cs typeface="Arial"/>
              </a:rPr>
              <a:t> ac </a:t>
            </a:r>
            <a:r>
              <a:rPr lang="en-GB" sz="2400" dirty="0" err="1">
                <a:solidFill>
                  <a:schemeClr val="tx1">
                    <a:lumMod val="75000"/>
                    <a:lumOff val="25000"/>
                  </a:schemeClr>
                </a:solidFill>
                <a:latin typeface="Arial"/>
                <a:cs typeface="Arial"/>
              </a:rPr>
              <a:t>ysgrifennu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Rydym</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ymhelaethu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enghreifftiau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hyn</a:t>
            </a:r>
            <a:r>
              <a:rPr lang="en-GB" sz="2400" dirty="0">
                <a:solidFill>
                  <a:schemeClr val="tx1">
                    <a:lumMod val="75000"/>
                    <a:lumOff val="25000"/>
                  </a:schemeClr>
                </a:solidFill>
                <a:latin typeface="Arial"/>
                <a:cs typeface="Arial"/>
              </a:rPr>
              <a:t> o </a:t>
            </a:r>
            <a:r>
              <a:rPr lang="en-GB" sz="2400" dirty="0" err="1">
                <a:solidFill>
                  <a:schemeClr val="tx1">
                    <a:lumMod val="75000"/>
                    <a:lumOff val="25000"/>
                  </a:schemeClr>
                </a:solidFill>
                <a:latin typeface="Arial"/>
                <a:cs typeface="Arial"/>
              </a:rPr>
              <a:t>arfer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lwyddiannus</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mewn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astudiaethau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achos</a:t>
            </a:r>
            <a:r>
              <a:rPr lang="en-GB" sz="2400" dirty="0">
                <a:solidFill>
                  <a:schemeClr val="tx1">
                    <a:lumMod val="75000"/>
                    <a:lumOff val="25000"/>
                  </a:schemeClr>
                </a:solidFill>
                <a:latin typeface="Arial"/>
                <a:cs typeface="Arial"/>
              </a:rPr>
              <a:t> a </a:t>
            </a:r>
            <a:r>
              <a:rPr lang="en-GB" sz="2400" dirty="0" err="1">
                <a:solidFill>
                  <a:schemeClr val="tx1">
                    <a:lumMod val="75000"/>
                    <a:lumOff val="25000"/>
                  </a:schemeClr>
                </a:solidFill>
                <a:latin typeface="Arial"/>
                <a:cs typeface="Arial"/>
              </a:rPr>
              <a:t>gyhoeddwyd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gydfynd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â’r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adroddiad</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hwn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Mae’r</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deunyddiau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ategol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hyn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yn</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cynnwys</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awgrymiadau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gefnogi</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gweithgareddau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dysgu</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proffesiynol</a:t>
            </a:r>
            <a:r>
              <a:rPr lang="en-GB" sz="2400" dirty="0">
                <a:solidFill>
                  <a:schemeClr val="tx1">
                    <a:lumMod val="75000"/>
                    <a:lumOff val="25000"/>
                  </a:schemeClr>
                </a:solidFill>
                <a:latin typeface="Arial"/>
                <a:cs typeface="Arial"/>
              </a:rPr>
              <a:t> </a:t>
            </a:r>
            <a:r>
              <a:rPr lang="en-GB" sz="2400" dirty="0" err="1">
                <a:solidFill>
                  <a:schemeClr val="tx1">
                    <a:lumMod val="75000"/>
                    <a:lumOff val="25000"/>
                  </a:schemeClr>
                </a:solidFill>
                <a:latin typeface="Arial"/>
                <a:cs typeface="Arial"/>
              </a:rPr>
              <a:t>hefyd</a:t>
            </a:r>
            <a:r>
              <a:rPr lang="en-GB" sz="2400" dirty="0">
                <a:solidFill>
                  <a:schemeClr val="tx1">
                    <a:lumMod val="75000"/>
                    <a:lumOff val="25000"/>
                  </a:schemeClr>
                </a:solidFill>
                <a:latin typeface="Arial"/>
                <a:cs typeface="Arial"/>
              </a:rPr>
              <a:t>.</a:t>
            </a: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Background</a:t>
            </a:r>
            <a:endParaRPr sz="4500" dirty="0">
              <a:solidFill>
                <a:schemeClr val="tx1">
                  <a:lumMod val="75000"/>
                  <a:lumOff val="25000"/>
                </a:schemeClr>
              </a:solidFill>
              <a:latin typeface="Arial"/>
              <a:cs typeface="Arial"/>
            </a:endParaRPr>
          </a:p>
        </p:txBody>
      </p:sp>
      <p:sp>
        <p:nvSpPr>
          <p:cNvPr id="8" name="object 8"/>
          <p:cNvSpPr txBox="1"/>
          <p:nvPr/>
        </p:nvSpPr>
        <p:spPr>
          <a:xfrm>
            <a:off x="6615620" y="2642252"/>
            <a:ext cx="5937885" cy="6647974"/>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The report’s findings will help settings and schools planning for the Languages, Literacy and Communication area of learning and experience in a Curriculum for Wales (Welsh Government, 2020b).</a:t>
            </a:r>
          </a:p>
          <a:p>
            <a:pPr marR="5080">
              <a:tabLst>
                <a:tab pos="5485765" algn="l"/>
              </a:tabLst>
            </a:pPr>
            <a:r>
              <a:rPr lang="en-GB" sz="2400" dirty="0">
                <a:solidFill>
                  <a:schemeClr val="tx1">
                    <a:lumMod val="75000"/>
                    <a:lumOff val="25000"/>
                  </a:schemeClr>
                </a:solidFill>
                <a:latin typeface="Arial"/>
                <a:cs typeface="Arial"/>
              </a:rPr>
              <a:t> </a:t>
            </a: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The report provides short descriptions of effective practice to illustrate how providers develop learners’ skills and knowledge in listening, speaking, reading and writing.  We elaborate upon these examples of successful practice in case studies published to accompany this report.  These supplementary materials also include prompts to support professional learning activities. </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4085493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Deunydd</a:t>
            </a:r>
            <a:r>
              <a:rPr lang="en-GB" sz="4500" spc="-10" dirty="0">
                <a:solidFill>
                  <a:schemeClr val="tx1">
                    <a:lumMod val="95000"/>
                    <a:lumOff val="5000"/>
                  </a:schemeClr>
                </a:solidFill>
              </a:rPr>
              <a:t> </a:t>
            </a:r>
            <a:r>
              <a:rPr lang="en-GB" sz="4500" spc="-10" dirty="0" err="1">
                <a:solidFill>
                  <a:schemeClr val="tx1">
                    <a:lumMod val="95000"/>
                    <a:lumOff val="5000"/>
                  </a:schemeClr>
                </a:solidFill>
              </a:rPr>
              <a:t>ategol</a:t>
            </a:r>
            <a:endParaRPr sz="4500" spc="-10" dirty="0">
              <a:solidFill>
                <a:schemeClr val="tx1">
                  <a:lumMod val="95000"/>
                  <a:lumOff val="5000"/>
                </a:schemeClr>
              </a:solidFill>
            </a:endParaRPr>
          </a:p>
        </p:txBody>
      </p:sp>
      <p:sp>
        <p:nvSpPr>
          <p:cNvPr id="3" name="object 3"/>
          <p:cNvSpPr txBox="1"/>
          <p:nvPr/>
        </p:nvSpPr>
        <p:spPr>
          <a:xfrm>
            <a:off x="527300" y="2642252"/>
            <a:ext cx="5899785" cy="4801314"/>
          </a:xfrm>
          <a:prstGeom prst="rect">
            <a:avLst/>
          </a:prstGeom>
        </p:spPr>
        <p:txBody>
          <a:bodyPr vert="horz" wrap="square" lIns="0" tIns="0" rIns="0" bIns="0" rtlCol="0">
            <a:spAutoFit/>
          </a:bodyPr>
          <a:lstStyle/>
          <a:p>
            <a:pPr marR="5080">
              <a:tabLst>
                <a:tab pos="5485765" algn="l"/>
              </a:tabLst>
            </a:pPr>
            <a:endParaRPr lang="en-GB" sz="2400" dirty="0">
              <a:solidFill>
                <a:srgbClr val="414042"/>
              </a:solidFill>
              <a:latin typeface="Arial"/>
              <a:cs typeface="Arial"/>
            </a:endParaRPr>
          </a:p>
          <a:p>
            <a:pPr marR="5080">
              <a:tabLst>
                <a:tab pos="5485765" algn="l"/>
              </a:tabLst>
            </a:pPr>
            <a:endParaRPr lang="en-GB" sz="2400" dirty="0">
              <a:solidFill>
                <a:srgbClr val="414042"/>
              </a:solidFill>
              <a:latin typeface="Arial"/>
              <a:cs typeface="Arial"/>
            </a:endParaRPr>
          </a:p>
          <a:p>
            <a:pPr marR="5080">
              <a:tabLst>
                <a:tab pos="5485765" algn="l"/>
              </a:tabLst>
            </a:pPr>
            <a:r>
              <a:rPr lang="en-GB" sz="2400" dirty="0" err="1">
                <a:solidFill>
                  <a:srgbClr val="414042"/>
                </a:solidFill>
                <a:latin typeface="Arial"/>
                <a:cs typeface="Arial"/>
              </a:rPr>
              <a:t>Yn</a:t>
            </a:r>
            <a:r>
              <a:rPr lang="en-GB" sz="2400" dirty="0">
                <a:solidFill>
                  <a:srgbClr val="414042"/>
                </a:solidFill>
                <a:latin typeface="Arial"/>
                <a:cs typeface="Arial"/>
              </a:rPr>
              <a:t> </a:t>
            </a:r>
            <a:r>
              <a:rPr lang="en-GB" sz="2400" dirty="0" err="1">
                <a:solidFill>
                  <a:srgbClr val="414042"/>
                </a:solidFill>
                <a:latin typeface="Arial"/>
                <a:cs typeface="Arial"/>
              </a:rPr>
              <a:t>yr</a:t>
            </a:r>
            <a:r>
              <a:rPr lang="en-GB" sz="2400" dirty="0">
                <a:solidFill>
                  <a:srgbClr val="414042"/>
                </a:solidFill>
                <a:latin typeface="Arial"/>
                <a:cs typeface="Arial"/>
              </a:rPr>
              <a:t> </a:t>
            </a:r>
            <a:r>
              <a:rPr lang="en-GB" sz="2400" dirty="0" err="1">
                <a:solidFill>
                  <a:srgbClr val="414042"/>
                </a:solidFill>
                <a:latin typeface="Arial"/>
                <a:cs typeface="Arial"/>
              </a:rPr>
              <a:t>adran</a:t>
            </a:r>
            <a:r>
              <a:rPr lang="en-GB" sz="2400" dirty="0">
                <a:solidFill>
                  <a:srgbClr val="414042"/>
                </a:solidFill>
                <a:latin typeface="Arial"/>
                <a:cs typeface="Arial"/>
              </a:rPr>
              <a:t> ‘</a:t>
            </a:r>
            <a:r>
              <a:rPr lang="en-GB" sz="2400" dirty="0" err="1">
                <a:solidFill>
                  <a:srgbClr val="414042"/>
                </a:solidFill>
                <a:latin typeface="Arial"/>
                <a:cs typeface="Arial"/>
              </a:rPr>
              <a:t>deunydd</a:t>
            </a:r>
            <a:r>
              <a:rPr lang="en-GB" sz="2400" dirty="0">
                <a:solidFill>
                  <a:srgbClr val="414042"/>
                </a:solidFill>
                <a:latin typeface="Arial"/>
                <a:cs typeface="Arial"/>
              </a:rPr>
              <a:t> </a:t>
            </a:r>
            <a:r>
              <a:rPr lang="en-GB" sz="2400" dirty="0" err="1">
                <a:solidFill>
                  <a:srgbClr val="414042"/>
                </a:solidFill>
                <a:latin typeface="Arial"/>
                <a:cs typeface="Arial"/>
              </a:rPr>
              <a:t>ategol</a:t>
            </a:r>
            <a:r>
              <a:rPr lang="en-GB" sz="2400" dirty="0">
                <a:solidFill>
                  <a:srgbClr val="414042"/>
                </a:solidFill>
                <a:latin typeface="Arial"/>
                <a:cs typeface="Arial"/>
              </a:rPr>
              <a:t>’ </a:t>
            </a:r>
            <a:r>
              <a:rPr lang="en-GB" sz="2400" dirty="0" err="1">
                <a:solidFill>
                  <a:srgbClr val="414042"/>
                </a:solidFill>
                <a:latin typeface="Arial"/>
                <a:cs typeface="Arial"/>
              </a:rPr>
              <a:t>o’r</a:t>
            </a:r>
            <a:r>
              <a:rPr lang="en-GB" sz="2400" dirty="0">
                <a:solidFill>
                  <a:srgbClr val="414042"/>
                </a:solidFill>
                <a:latin typeface="Arial"/>
                <a:cs typeface="Arial"/>
              </a:rPr>
              <a:t> </a:t>
            </a:r>
            <a:r>
              <a:rPr lang="en-GB" sz="2400" dirty="0" err="1">
                <a:solidFill>
                  <a:srgbClr val="414042"/>
                </a:solidFill>
                <a:latin typeface="Arial"/>
                <a:cs typeface="Arial"/>
              </a:rPr>
              <a:t>cyhoeddiad</a:t>
            </a:r>
            <a:r>
              <a:rPr lang="en-GB" sz="2400" dirty="0">
                <a:solidFill>
                  <a:srgbClr val="414042"/>
                </a:solidFill>
                <a:latin typeface="Arial"/>
                <a:cs typeface="Arial"/>
              </a:rPr>
              <a:t>, </a:t>
            </a:r>
            <a:r>
              <a:rPr lang="en-GB" sz="2400" dirty="0" err="1">
                <a:solidFill>
                  <a:srgbClr val="414042"/>
                </a:solidFill>
                <a:latin typeface="Arial"/>
                <a:cs typeface="Arial"/>
              </a:rPr>
              <a:t>ceir</a:t>
            </a:r>
            <a:r>
              <a:rPr lang="en-GB" sz="2400" dirty="0">
                <a:solidFill>
                  <a:srgbClr val="414042"/>
                </a:solidFill>
                <a:latin typeface="Arial"/>
                <a:cs typeface="Arial"/>
              </a:rPr>
              <a:t> </a:t>
            </a:r>
            <a:r>
              <a:rPr lang="en-GB" sz="2400" b="1" dirty="0">
                <a:solidFill>
                  <a:srgbClr val="414042"/>
                </a:solidFill>
                <a:latin typeface="Arial"/>
                <a:cs typeface="Arial"/>
              </a:rPr>
              <a:t>cameos</a:t>
            </a:r>
            <a:r>
              <a:rPr lang="en-GB" sz="2400" dirty="0">
                <a:solidFill>
                  <a:srgbClr val="414042"/>
                </a:solidFill>
                <a:latin typeface="Arial"/>
                <a:cs typeface="Arial"/>
              </a:rPr>
              <a:t> ac </a:t>
            </a:r>
            <a:r>
              <a:rPr lang="en-GB" sz="2400" b="1" dirty="0" err="1">
                <a:solidFill>
                  <a:srgbClr val="414042"/>
                </a:solidFill>
                <a:latin typeface="Arial"/>
                <a:cs typeface="Arial"/>
              </a:rPr>
              <a:t>astudiaethau</a:t>
            </a:r>
            <a:r>
              <a:rPr lang="en-GB" sz="2400" b="1" dirty="0">
                <a:solidFill>
                  <a:srgbClr val="414042"/>
                </a:solidFill>
                <a:latin typeface="Arial"/>
                <a:cs typeface="Arial"/>
              </a:rPr>
              <a:t> </a:t>
            </a:r>
            <a:r>
              <a:rPr lang="en-GB" sz="2400" b="1" dirty="0" err="1">
                <a:solidFill>
                  <a:srgbClr val="414042"/>
                </a:solidFill>
                <a:latin typeface="Arial"/>
                <a:cs typeface="Arial"/>
              </a:rPr>
              <a:t>achos</a:t>
            </a:r>
            <a:r>
              <a:rPr lang="en-GB" sz="2400" b="1" dirty="0">
                <a:solidFill>
                  <a:srgbClr val="414042"/>
                </a:solidFill>
                <a:latin typeface="Arial"/>
                <a:cs typeface="Arial"/>
              </a:rPr>
              <a:t> </a:t>
            </a:r>
            <a:r>
              <a:rPr lang="en-GB" sz="2400" dirty="0" err="1">
                <a:solidFill>
                  <a:srgbClr val="414042"/>
                </a:solidFill>
                <a:latin typeface="Arial"/>
                <a:cs typeface="Arial"/>
              </a:rPr>
              <a:t>sy’n</a:t>
            </a:r>
            <a:r>
              <a:rPr lang="en-GB" sz="2400" dirty="0">
                <a:solidFill>
                  <a:srgbClr val="414042"/>
                </a:solidFill>
                <a:latin typeface="Arial"/>
                <a:cs typeface="Arial"/>
              </a:rPr>
              <a:t> </a:t>
            </a:r>
            <a:r>
              <a:rPr lang="en-GB" sz="2400" dirty="0" err="1">
                <a:solidFill>
                  <a:srgbClr val="414042"/>
                </a:solidFill>
                <a:latin typeface="Arial"/>
                <a:cs typeface="Arial"/>
              </a:rPr>
              <a:t>cysylltu</a:t>
            </a:r>
            <a:r>
              <a:rPr lang="en-GB" sz="2400" dirty="0">
                <a:solidFill>
                  <a:srgbClr val="414042"/>
                </a:solidFill>
                <a:latin typeface="Arial"/>
                <a:cs typeface="Arial"/>
              </a:rPr>
              <a:t> </a:t>
            </a:r>
            <a:r>
              <a:rPr lang="en-GB" sz="2400" dirty="0" err="1">
                <a:solidFill>
                  <a:srgbClr val="414042"/>
                </a:solidFill>
                <a:latin typeface="Arial"/>
                <a:cs typeface="Arial"/>
              </a:rPr>
              <a:t>â’r</a:t>
            </a:r>
            <a:r>
              <a:rPr lang="en-GB" sz="2400" dirty="0">
                <a:solidFill>
                  <a:srgbClr val="414042"/>
                </a:solidFill>
                <a:latin typeface="Arial"/>
                <a:cs typeface="Arial"/>
              </a:rPr>
              <a:t> ‘</a:t>
            </a:r>
            <a:r>
              <a:rPr lang="en-GB" sz="2400" dirty="0" err="1">
                <a:solidFill>
                  <a:srgbClr val="414042"/>
                </a:solidFill>
                <a:latin typeface="Arial"/>
                <a:cs typeface="Arial"/>
              </a:rPr>
              <a:t>portreadau</a:t>
            </a:r>
            <a:r>
              <a:rPr lang="en-GB" sz="2400" dirty="0">
                <a:solidFill>
                  <a:srgbClr val="414042"/>
                </a:solidFill>
                <a:latin typeface="Arial"/>
                <a:cs typeface="Arial"/>
              </a:rPr>
              <a:t> </a:t>
            </a:r>
            <a:r>
              <a:rPr lang="en-GB" sz="2400" dirty="0" err="1">
                <a:solidFill>
                  <a:srgbClr val="414042"/>
                </a:solidFill>
                <a:latin typeface="Arial"/>
                <a:cs typeface="Arial"/>
              </a:rPr>
              <a:t>bach</a:t>
            </a:r>
            <a:r>
              <a:rPr lang="en-GB" sz="2400" dirty="0">
                <a:solidFill>
                  <a:srgbClr val="414042"/>
                </a:solidFill>
                <a:latin typeface="Arial"/>
                <a:cs typeface="Arial"/>
              </a:rPr>
              <a:t>’ o </a:t>
            </a:r>
            <a:r>
              <a:rPr lang="en-GB" sz="2400" dirty="0" err="1">
                <a:solidFill>
                  <a:srgbClr val="414042"/>
                </a:solidFill>
                <a:latin typeface="Arial"/>
                <a:cs typeface="Arial"/>
              </a:rPr>
              <a:t>arfer</a:t>
            </a:r>
            <a:r>
              <a:rPr lang="en-GB" sz="2400" dirty="0">
                <a:solidFill>
                  <a:srgbClr val="414042"/>
                </a:solidFill>
                <a:latin typeface="Arial"/>
                <a:cs typeface="Arial"/>
              </a:rPr>
              <a:t> </a:t>
            </a:r>
            <a:r>
              <a:rPr lang="en-GB" sz="2400" dirty="0" err="1">
                <a:solidFill>
                  <a:srgbClr val="414042"/>
                </a:solidFill>
                <a:latin typeface="Arial"/>
                <a:cs typeface="Arial"/>
              </a:rPr>
              <a:t>effeithiol</a:t>
            </a:r>
            <a:r>
              <a:rPr lang="en-GB" sz="2400" dirty="0">
                <a:solidFill>
                  <a:srgbClr val="414042"/>
                </a:solidFill>
                <a:latin typeface="Arial"/>
                <a:cs typeface="Arial"/>
              </a:rPr>
              <a:t> </a:t>
            </a:r>
            <a:r>
              <a:rPr lang="en-GB" sz="2400" dirty="0" err="1">
                <a:solidFill>
                  <a:srgbClr val="414042"/>
                </a:solidFill>
                <a:latin typeface="Arial"/>
                <a:cs typeface="Arial"/>
              </a:rPr>
              <a:t>yn</a:t>
            </a:r>
            <a:r>
              <a:rPr lang="en-GB" sz="2400" dirty="0">
                <a:solidFill>
                  <a:srgbClr val="414042"/>
                </a:solidFill>
                <a:latin typeface="Arial"/>
                <a:cs typeface="Arial"/>
              </a:rPr>
              <a:t> y </a:t>
            </a:r>
            <a:r>
              <a:rPr lang="en-GB" sz="2400" dirty="0" err="1">
                <a:solidFill>
                  <a:srgbClr val="414042"/>
                </a:solidFill>
                <a:latin typeface="Arial"/>
                <a:cs typeface="Arial"/>
              </a:rPr>
              <a:t>prif</a:t>
            </a:r>
            <a:r>
              <a:rPr lang="en-GB" sz="2400" dirty="0">
                <a:solidFill>
                  <a:srgbClr val="414042"/>
                </a:solidFill>
                <a:latin typeface="Arial"/>
                <a:cs typeface="Arial"/>
              </a:rPr>
              <a:t> </a:t>
            </a:r>
            <a:r>
              <a:rPr lang="en-GB" sz="2400" dirty="0" err="1">
                <a:solidFill>
                  <a:srgbClr val="414042"/>
                </a:solidFill>
                <a:latin typeface="Arial"/>
                <a:cs typeface="Arial"/>
              </a:rPr>
              <a:t>adroddiad</a:t>
            </a:r>
            <a:r>
              <a:rPr lang="en-GB" sz="2400" dirty="0">
                <a:solidFill>
                  <a:srgbClr val="414042"/>
                </a:solidFill>
                <a:latin typeface="Arial"/>
                <a:cs typeface="Arial"/>
              </a:rPr>
              <a:t>.  </a:t>
            </a:r>
          </a:p>
          <a:p>
            <a:pPr marR="5080">
              <a:tabLst>
                <a:tab pos="5485765" algn="l"/>
              </a:tabLst>
            </a:pPr>
            <a:endParaRPr lang="en-GB" sz="2400" dirty="0">
              <a:solidFill>
                <a:srgbClr val="414042"/>
              </a:solidFill>
              <a:latin typeface="Arial"/>
              <a:cs typeface="Arial"/>
            </a:endParaRPr>
          </a:p>
          <a:p>
            <a:pPr marR="5080">
              <a:tabLst>
                <a:tab pos="5485765" algn="l"/>
              </a:tabLst>
            </a:pPr>
            <a:r>
              <a:rPr lang="en-GB" sz="2400" dirty="0" err="1">
                <a:solidFill>
                  <a:srgbClr val="414042"/>
                </a:solidFill>
                <a:latin typeface="Arial"/>
                <a:cs typeface="Arial"/>
              </a:rPr>
              <a:t>Mae’r</a:t>
            </a:r>
            <a:r>
              <a:rPr lang="en-GB" sz="2400" dirty="0">
                <a:solidFill>
                  <a:srgbClr val="414042"/>
                </a:solidFill>
                <a:latin typeface="Arial"/>
                <a:cs typeface="Arial"/>
              </a:rPr>
              <a:t> cameos </a:t>
            </a:r>
            <a:r>
              <a:rPr lang="en-GB" sz="2400" dirty="0" err="1">
                <a:solidFill>
                  <a:srgbClr val="414042"/>
                </a:solidFill>
                <a:latin typeface="Arial"/>
                <a:cs typeface="Arial"/>
              </a:rPr>
              <a:t>a’r</a:t>
            </a:r>
            <a:r>
              <a:rPr lang="en-GB" sz="2400" dirty="0">
                <a:solidFill>
                  <a:srgbClr val="414042"/>
                </a:solidFill>
                <a:latin typeface="Arial"/>
                <a:cs typeface="Arial"/>
              </a:rPr>
              <a:t> </a:t>
            </a:r>
            <a:r>
              <a:rPr lang="en-GB" sz="2400" dirty="0" err="1">
                <a:solidFill>
                  <a:srgbClr val="414042"/>
                </a:solidFill>
                <a:latin typeface="Arial"/>
                <a:cs typeface="Arial"/>
              </a:rPr>
              <a:t>astudiaethau</a:t>
            </a:r>
            <a:r>
              <a:rPr lang="en-GB" sz="2400" dirty="0">
                <a:solidFill>
                  <a:srgbClr val="414042"/>
                </a:solidFill>
                <a:latin typeface="Arial"/>
                <a:cs typeface="Arial"/>
              </a:rPr>
              <a:t> </a:t>
            </a:r>
            <a:r>
              <a:rPr lang="en-GB" sz="2400" dirty="0" err="1">
                <a:solidFill>
                  <a:srgbClr val="414042"/>
                </a:solidFill>
                <a:latin typeface="Arial"/>
                <a:cs typeface="Arial"/>
              </a:rPr>
              <a:t>achos</a:t>
            </a:r>
            <a:r>
              <a:rPr lang="en-GB" sz="2400" dirty="0">
                <a:solidFill>
                  <a:srgbClr val="414042"/>
                </a:solidFill>
                <a:latin typeface="Arial"/>
                <a:cs typeface="Arial"/>
              </a:rPr>
              <a:t> </a:t>
            </a:r>
            <a:r>
              <a:rPr lang="en-GB" sz="2400" dirty="0" err="1">
                <a:solidFill>
                  <a:srgbClr val="414042"/>
                </a:solidFill>
                <a:latin typeface="Arial"/>
                <a:cs typeface="Arial"/>
              </a:rPr>
              <a:t>hyn</a:t>
            </a:r>
            <a:r>
              <a:rPr lang="en-GB" sz="2400" dirty="0">
                <a:solidFill>
                  <a:srgbClr val="414042"/>
                </a:solidFill>
                <a:latin typeface="Arial"/>
                <a:cs typeface="Arial"/>
              </a:rPr>
              <a:t> </a:t>
            </a:r>
            <a:r>
              <a:rPr lang="en-GB" sz="2400" dirty="0" err="1">
                <a:solidFill>
                  <a:srgbClr val="414042"/>
                </a:solidFill>
                <a:latin typeface="Arial"/>
                <a:cs typeface="Arial"/>
              </a:rPr>
              <a:t>yn</a:t>
            </a:r>
            <a:r>
              <a:rPr lang="en-GB" sz="2400" dirty="0">
                <a:solidFill>
                  <a:srgbClr val="414042"/>
                </a:solidFill>
                <a:latin typeface="Arial"/>
                <a:cs typeface="Arial"/>
              </a:rPr>
              <a:t> </a:t>
            </a:r>
            <a:r>
              <a:rPr lang="en-GB" sz="2400" dirty="0" err="1">
                <a:solidFill>
                  <a:srgbClr val="414042"/>
                </a:solidFill>
                <a:latin typeface="Arial"/>
                <a:cs typeface="Arial"/>
              </a:rPr>
              <a:t>cynnwys</a:t>
            </a:r>
            <a:r>
              <a:rPr lang="en-GB" sz="2400" dirty="0">
                <a:solidFill>
                  <a:srgbClr val="414042"/>
                </a:solidFill>
                <a:latin typeface="Arial"/>
                <a:cs typeface="Arial"/>
              </a:rPr>
              <a:t> </a:t>
            </a:r>
            <a:r>
              <a:rPr lang="en-GB" sz="2400" dirty="0" err="1">
                <a:solidFill>
                  <a:srgbClr val="414042"/>
                </a:solidFill>
                <a:latin typeface="Arial"/>
                <a:cs typeface="Arial"/>
              </a:rPr>
              <a:t>manylion</a:t>
            </a:r>
            <a:r>
              <a:rPr lang="en-GB" sz="2400" dirty="0">
                <a:solidFill>
                  <a:srgbClr val="414042"/>
                </a:solidFill>
                <a:latin typeface="Arial"/>
                <a:cs typeface="Arial"/>
              </a:rPr>
              <a:t> am </a:t>
            </a:r>
            <a:r>
              <a:rPr lang="en-GB" sz="2400" b="1" dirty="0" err="1">
                <a:solidFill>
                  <a:srgbClr val="414042"/>
                </a:solidFill>
                <a:latin typeface="Arial"/>
                <a:cs typeface="Arial"/>
              </a:rPr>
              <a:t>beth</a:t>
            </a:r>
            <a:r>
              <a:rPr lang="en-GB" sz="2400" b="1" dirty="0">
                <a:solidFill>
                  <a:srgbClr val="414042"/>
                </a:solidFill>
                <a:latin typeface="Arial"/>
                <a:cs typeface="Arial"/>
              </a:rPr>
              <a:t> </a:t>
            </a:r>
            <a:r>
              <a:rPr lang="en-GB" sz="2400" b="1" dirty="0" err="1">
                <a:solidFill>
                  <a:srgbClr val="414042"/>
                </a:solidFill>
                <a:latin typeface="Arial"/>
                <a:cs typeface="Arial"/>
              </a:rPr>
              <a:t>mae</a:t>
            </a:r>
            <a:r>
              <a:rPr lang="en-GB" sz="2400" b="1" dirty="0">
                <a:solidFill>
                  <a:srgbClr val="414042"/>
                </a:solidFill>
                <a:latin typeface="Arial"/>
                <a:cs typeface="Arial"/>
              </a:rPr>
              <a:t> </a:t>
            </a:r>
            <a:r>
              <a:rPr lang="en-GB" sz="2400" b="1" dirty="0" err="1">
                <a:solidFill>
                  <a:srgbClr val="414042"/>
                </a:solidFill>
                <a:latin typeface="Arial"/>
                <a:cs typeface="Arial"/>
              </a:rPr>
              <a:t>ymarferwyr</a:t>
            </a:r>
            <a:r>
              <a:rPr lang="en-GB" sz="2400" b="1" dirty="0">
                <a:solidFill>
                  <a:srgbClr val="414042"/>
                </a:solidFill>
                <a:latin typeface="Arial"/>
                <a:cs typeface="Arial"/>
              </a:rPr>
              <a:t> </a:t>
            </a:r>
            <a:r>
              <a:rPr lang="en-GB" sz="2400" b="1" dirty="0" err="1">
                <a:solidFill>
                  <a:srgbClr val="414042"/>
                </a:solidFill>
                <a:latin typeface="Arial"/>
                <a:cs typeface="Arial"/>
              </a:rPr>
              <a:t>yn</a:t>
            </a:r>
            <a:r>
              <a:rPr lang="en-GB" sz="2400" b="1" dirty="0">
                <a:solidFill>
                  <a:srgbClr val="414042"/>
                </a:solidFill>
                <a:latin typeface="Arial"/>
                <a:cs typeface="Arial"/>
              </a:rPr>
              <a:t> </a:t>
            </a:r>
            <a:r>
              <a:rPr lang="en-GB" sz="2400" b="1" dirty="0" err="1">
                <a:solidFill>
                  <a:srgbClr val="414042"/>
                </a:solidFill>
                <a:latin typeface="Arial"/>
                <a:cs typeface="Arial"/>
              </a:rPr>
              <a:t>gwneud</a:t>
            </a:r>
            <a:r>
              <a:rPr lang="en-GB" sz="2400" b="1" dirty="0">
                <a:solidFill>
                  <a:srgbClr val="414042"/>
                </a:solidFill>
                <a:latin typeface="Arial"/>
                <a:cs typeface="Arial"/>
              </a:rPr>
              <a:t> </a:t>
            </a:r>
            <a:r>
              <a:rPr lang="en-GB" sz="2400" dirty="0">
                <a:solidFill>
                  <a:srgbClr val="414042"/>
                </a:solidFill>
                <a:latin typeface="Arial"/>
                <a:cs typeface="Arial"/>
              </a:rPr>
              <a:t>a </a:t>
            </a:r>
            <a:r>
              <a:rPr lang="en-GB" sz="2400" b="1" dirty="0" err="1">
                <a:solidFill>
                  <a:srgbClr val="414042"/>
                </a:solidFill>
                <a:latin typeface="Arial"/>
                <a:cs typeface="Arial"/>
              </a:rPr>
              <a:t>beth</a:t>
            </a:r>
            <a:r>
              <a:rPr lang="en-GB" sz="2400" b="1" dirty="0">
                <a:solidFill>
                  <a:srgbClr val="414042"/>
                </a:solidFill>
                <a:latin typeface="Arial"/>
                <a:cs typeface="Arial"/>
              </a:rPr>
              <a:t> </a:t>
            </a:r>
            <a:r>
              <a:rPr lang="en-GB" sz="2400" b="1" dirty="0" err="1">
                <a:solidFill>
                  <a:srgbClr val="414042"/>
                </a:solidFill>
                <a:latin typeface="Arial"/>
                <a:cs typeface="Arial"/>
              </a:rPr>
              <a:t>yw</a:t>
            </a:r>
            <a:r>
              <a:rPr lang="en-GB" sz="2400" b="1" dirty="0">
                <a:solidFill>
                  <a:srgbClr val="414042"/>
                </a:solidFill>
                <a:latin typeface="Arial"/>
                <a:cs typeface="Arial"/>
              </a:rPr>
              <a:t> </a:t>
            </a:r>
            <a:r>
              <a:rPr lang="en-GB" sz="2400" b="1" dirty="0" err="1">
                <a:solidFill>
                  <a:srgbClr val="414042"/>
                </a:solidFill>
                <a:latin typeface="Arial"/>
                <a:cs typeface="Arial"/>
              </a:rPr>
              <a:t>effaith</a:t>
            </a:r>
            <a:r>
              <a:rPr lang="en-GB" sz="2400" b="1" dirty="0">
                <a:solidFill>
                  <a:srgbClr val="414042"/>
                </a:solidFill>
                <a:latin typeface="Arial"/>
                <a:cs typeface="Arial"/>
              </a:rPr>
              <a:t> </a:t>
            </a:r>
            <a:r>
              <a:rPr lang="en-GB" sz="2400" dirty="0">
                <a:solidFill>
                  <a:srgbClr val="414042"/>
                </a:solidFill>
                <a:latin typeface="Arial"/>
                <a:cs typeface="Arial"/>
              </a:rPr>
              <a:t>y </a:t>
            </a:r>
            <a:r>
              <a:rPr lang="en-GB" sz="2400" dirty="0" err="1">
                <a:solidFill>
                  <a:srgbClr val="414042"/>
                </a:solidFill>
                <a:latin typeface="Arial"/>
                <a:cs typeface="Arial"/>
              </a:rPr>
              <a:t>ddarpariaeth</a:t>
            </a:r>
            <a:r>
              <a:rPr lang="en-GB" sz="2400" dirty="0">
                <a:solidFill>
                  <a:srgbClr val="414042"/>
                </a:solidFill>
                <a:latin typeface="Arial"/>
                <a:cs typeface="Arial"/>
              </a:rPr>
              <a:t> </a:t>
            </a:r>
            <a:r>
              <a:rPr lang="en-GB" sz="2400" dirty="0" err="1">
                <a:solidFill>
                  <a:srgbClr val="414042"/>
                </a:solidFill>
                <a:latin typeface="Arial"/>
                <a:cs typeface="Arial"/>
              </a:rPr>
              <a:t>ar</a:t>
            </a:r>
            <a:r>
              <a:rPr lang="en-GB" sz="2400" dirty="0">
                <a:solidFill>
                  <a:srgbClr val="414042"/>
                </a:solidFill>
                <a:latin typeface="Arial"/>
                <a:cs typeface="Arial"/>
              </a:rPr>
              <a:t> </a:t>
            </a:r>
            <a:r>
              <a:rPr lang="en-GB" sz="2400" dirty="0" err="1">
                <a:solidFill>
                  <a:srgbClr val="414042"/>
                </a:solidFill>
                <a:latin typeface="Arial"/>
                <a:cs typeface="Arial"/>
              </a:rPr>
              <a:t>iaith</a:t>
            </a:r>
            <a:r>
              <a:rPr lang="en-GB" sz="2400" dirty="0">
                <a:solidFill>
                  <a:srgbClr val="414042"/>
                </a:solidFill>
                <a:latin typeface="Arial"/>
                <a:cs typeface="Arial"/>
              </a:rPr>
              <a:t> a </a:t>
            </a:r>
            <a:r>
              <a:rPr lang="en-GB" sz="2400" dirty="0" err="1">
                <a:solidFill>
                  <a:srgbClr val="414042"/>
                </a:solidFill>
                <a:latin typeface="Arial"/>
                <a:cs typeface="Arial"/>
              </a:rPr>
              <a:t>llythrennedd</a:t>
            </a:r>
            <a:r>
              <a:rPr lang="en-GB" sz="2400" dirty="0">
                <a:solidFill>
                  <a:srgbClr val="414042"/>
                </a:solidFill>
                <a:latin typeface="Arial"/>
                <a:cs typeface="Arial"/>
              </a:rPr>
              <a:t> </a:t>
            </a:r>
            <a:r>
              <a:rPr lang="en-GB" sz="2400" dirty="0" err="1">
                <a:solidFill>
                  <a:srgbClr val="414042"/>
                </a:solidFill>
                <a:latin typeface="Arial"/>
                <a:cs typeface="Arial"/>
              </a:rPr>
              <a:t>dysgwyr</a:t>
            </a:r>
            <a:r>
              <a:rPr lang="en-GB" sz="2400" dirty="0">
                <a:solidFill>
                  <a:srgbClr val="414042"/>
                </a:solidFill>
                <a:latin typeface="Arial"/>
                <a:cs typeface="Arial"/>
              </a:rPr>
              <a:t>.</a:t>
            </a:r>
          </a:p>
          <a:p>
            <a:pPr marR="5080">
              <a:tabLst>
                <a:tab pos="5485765" algn="l"/>
              </a:tabLst>
            </a:pP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1384995"/>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Supplementary material</a:t>
            </a:r>
            <a:endParaRPr sz="4500" dirty="0">
              <a:solidFill>
                <a:schemeClr val="tx1">
                  <a:lumMod val="75000"/>
                  <a:lumOff val="25000"/>
                </a:schemeClr>
              </a:solidFill>
              <a:latin typeface="Arial"/>
              <a:cs typeface="Arial"/>
            </a:endParaRPr>
          </a:p>
        </p:txBody>
      </p:sp>
      <p:sp>
        <p:nvSpPr>
          <p:cNvPr id="8" name="object 8"/>
          <p:cNvSpPr txBox="1"/>
          <p:nvPr/>
        </p:nvSpPr>
        <p:spPr>
          <a:xfrm>
            <a:off x="6667372" y="3424914"/>
            <a:ext cx="5937885" cy="4431983"/>
          </a:xfrm>
          <a:prstGeom prst="rect">
            <a:avLst/>
          </a:prstGeom>
        </p:spPr>
        <p:txBody>
          <a:bodyPr vert="horz" wrap="square" lIns="0" tIns="0" rIns="0" bIns="0" rtlCol="0">
            <a:spAutoFit/>
          </a:bodyPr>
          <a:lstStyle/>
          <a:p>
            <a:pPr marR="5080">
              <a:tabLst>
                <a:tab pos="5485765" algn="l"/>
              </a:tabLst>
            </a:pPr>
            <a:r>
              <a:rPr lang="en-GB" sz="2400" dirty="0">
                <a:solidFill>
                  <a:srgbClr val="414042"/>
                </a:solidFill>
                <a:latin typeface="Arial"/>
                <a:cs typeface="Arial"/>
              </a:rPr>
              <a:t>Within the ‘supplementary material’ section of the publication, there are </a:t>
            </a:r>
            <a:r>
              <a:rPr lang="en-GB" sz="2400" b="1" dirty="0">
                <a:solidFill>
                  <a:srgbClr val="414042"/>
                </a:solidFill>
                <a:latin typeface="Arial"/>
                <a:cs typeface="Arial"/>
              </a:rPr>
              <a:t>cameos</a:t>
            </a:r>
            <a:r>
              <a:rPr lang="en-GB" sz="2400" dirty="0">
                <a:solidFill>
                  <a:srgbClr val="414042"/>
                </a:solidFill>
                <a:latin typeface="Arial"/>
                <a:cs typeface="Arial"/>
              </a:rPr>
              <a:t> and </a:t>
            </a:r>
            <a:r>
              <a:rPr lang="en-GB" sz="2400" b="1" dirty="0">
                <a:solidFill>
                  <a:srgbClr val="414042"/>
                </a:solidFill>
                <a:latin typeface="Arial"/>
                <a:cs typeface="Arial"/>
              </a:rPr>
              <a:t>case studies </a:t>
            </a:r>
            <a:r>
              <a:rPr lang="en-GB" sz="2400" dirty="0">
                <a:solidFill>
                  <a:srgbClr val="414042"/>
                </a:solidFill>
                <a:latin typeface="Arial"/>
                <a:cs typeface="Arial"/>
              </a:rPr>
              <a:t>that link to the ‘vignettes’ of effective practice in the main report.  </a:t>
            </a:r>
          </a:p>
          <a:p>
            <a:pPr marR="5080">
              <a:tabLst>
                <a:tab pos="5485765" algn="l"/>
              </a:tabLst>
            </a:pPr>
            <a:endParaRPr lang="en-GB" sz="2400" dirty="0">
              <a:solidFill>
                <a:srgbClr val="414042"/>
              </a:solidFill>
              <a:latin typeface="Arial"/>
              <a:cs typeface="Arial"/>
            </a:endParaRPr>
          </a:p>
          <a:p>
            <a:pPr marR="5080">
              <a:tabLst>
                <a:tab pos="5485765" algn="l"/>
              </a:tabLst>
            </a:pPr>
            <a:r>
              <a:rPr lang="en-GB" sz="2400" dirty="0">
                <a:solidFill>
                  <a:srgbClr val="414042"/>
                </a:solidFill>
                <a:latin typeface="Arial"/>
                <a:cs typeface="Arial"/>
              </a:rPr>
              <a:t>These cameos and case studies include details of </a:t>
            </a:r>
            <a:r>
              <a:rPr lang="en-GB" sz="2400" b="1" dirty="0">
                <a:solidFill>
                  <a:srgbClr val="414042"/>
                </a:solidFill>
                <a:latin typeface="Arial"/>
                <a:cs typeface="Arial"/>
              </a:rPr>
              <a:t>what practitioners do</a:t>
            </a:r>
            <a:r>
              <a:rPr lang="en-GB" sz="2400" dirty="0">
                <a:solidFill>
                  <a:srgbClr val="414042"/>
                </a:solidFill>
                <a:latin typeface="Arial"/>
                <a:cs typeface="Arial"/>
              </a:rPr>
              <a:t> and </a:t>
            </a:r>
            <a:r>
              <a:rPr lang="en-GB" sz="2400" b="1" dirty="0">
                <a:solidFill>
                  <a:srgbClr val="414042"/>
                </a:solidFill>
                <a:latin typeface="Arial"/>
                <a:cs typeface="Arial"/>
              </a:rPr>
              <a:t>what the impact </a:t>
            </a:r>
            <a:r>
              <a:rPr lang="en-GB" sz="2400" dirty="0">
                <a:solidFill>
                  <a:srgbClr val="414042"/>
                </a:solidFill>
                <a:latin typeface="Arial"/>
                <a:cs typeface="Arial"/>
              </a:rPr>
              <a:t>of the provision is on learners’ language and literacy.</a:t>
            </a:r>
            <a:endParaRPr lang="en-GB" sz="2400" dirty="0">
              <a:latin typeface="Arial"/>
              <a:cs typeface="Arial"/>
            </a:endParaRPr>
          </a:p>
          <a:p>
            <a:pPr marR="5080">
              <a:tabLst>
                <a:tab pos="5485765" algn="l"/>
              </a:tabLst>
            </a:pPr>
            <a:endParaRPr lang="en-GB" sz="2400" dirty="0">
              <a:solidFill>
                <a:schemeClr val="tx1">
                  <a:lumMod val="75000"/>
                  <a:lumOff val="25000"/>
                </a:schemeClr>
              </a:solidFill>
              <a:latin typeface="Arial"/>
              <a:cs typeface="Arial"/>
            </a:endParaRP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4015191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pic>
        <p:nvPicPr>
          <p:cNvPr id="12" name="Picture 11">
            <a:extLst>
              <a:ext uri="{FF2B5EF4-FFF2-40B4-BE49-F238E27FC236}">
                <a16:creationId xmlns:a16="http://schemas.microsoft.com/office/drawing/2014/main" id="{C8F6553F-3C5A-4498-A9C2-6912841272A5}"/>
              </a:ext>
            </a:extLst>
          </p:cNvPr>
          <p:cNvPicPr>
            <a:picLocks noChangeAspect="1"/>
          </p:cNvPicPr>
          <p:nvPr/>
        </p:nvPicPr>
        <p:blipFill rotWithShape="1">
          <a:blip r:embed="rId2"/>
          <a:srcRect l="66375" t="12261" r="16891" b="8102"/>
          <a:stretch/>
        </p:blipFill>
        <p:spPr>
          <a:xfrm>
            <a:off x="6856358" y="1828801"/>
            <a:ext cx="5207859" cy="6970411"/>
          </a:xfrm>
          <a:prstGeom prst="rect">
            <a:avLst/>
          </a:prstGeom>
          <a:ln>
            <a:solidFill>
              <a:schemeClr val="bg1">
                <a:lumMod val="50000"/>
              </a:schemeClr>
            </a:solidFill>
          </a:ln>
        </p:spPr>
      </p:pic>
      <p:pic>
        <p:nvPicPr>
          <p:cNvPr id="2" name="Picture 1">
            <a:extLst>
              <a:ext uri="{FF2B5EF4-FFF2-40B4-BE49-F238E27FC236}">
                <a16:creationId xmlns:a16="http://schemas.microsoft.com/office/drawing/2014/main" id="{D0A59874-1361-45CD-8B1D-A61AC369A0F0}"/>
              </a:ext>
            </a:extLst>
          </p:cNvPr>
          <p:cNvPicPr>
            <a:picLocks noChangeAspect="1"/>
          </p:cNvPicPr>
          <p:nvPr/>
        </p:nvPicPr>
        <p:blipFill rotWithShape="1">
          <a:blip r:embed="rId3"/>
          <a:srcRect l="64118" t="19358" r="19713" b="4239"/>
          <a:stretch/>
        </p:blipFill>
        <p:spPr>
          <a:xfrm>
            <a:off x="940583" y="1828801"/>
            <a:ext cx="5207859" cy="6921412"/>
          </a:xfrm>
          <a:prstGeom prst="rect">
            <a:avLst/>
          </a:prstGeom>
          <a:ln>
            <a:solidFill>
              <a:schemeClr val="tx1">
                <a:lumMod val="50000"/>
                <a:lumOff val="50000"/>
              </a:schemeClr>
            </a:solidFill>
          </a:ln>
        </p:spPr>
      </p:pic>
    </p:spTree>
    <p:extLst>
      <p:ext uri="{BB962C8B-B14F-4D97-AF65-F5344CB8AC3E}">
        <p14:creationId xmlns:p14="http://schemas.microsoft.com/office/powerpoint/2010/main" val="2781647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Deunydd</a:t>
            </a:r>
            <a:r>
              <a:rPr lang="en-GB" sz="4500" spc="-10" dirty="0">
                <a:solidFill>
                  <a:schemeClr val="tx1">
                    <a:lumMod val="95000"/>
                    <a:lumOff val="5000"/>
                  </a:schemeClr>
                </a:solidFill>
              </a:rPr>
              <a:t> </a:t>
            </a:r>
            <a:r>
              <a:rPr lang="en-GB" sz="4500" spc="-10" dirty="0" err="1">
                <a:solidFill>
                  <a:schemeClr val="tx1">
                    <a:lumMod val="95000"/>
                    <a:lumOff val="5000"/>
                  </a:schemeClr>
                </a:solidFill>
              </a:rPr>
              <a:t>ategol</a:t>
            </a:r>
            <a:endParaRPr sz="4500" spc="-10" dirty="0">
              <a:solidFill>
                <a:schemeClr val="tx1">
                  <a:lumMod val="95000"/>
                  <a:lumOff val="5000"/>
                </a:schemeClr>
              </a:solidFill>
            </a:endParaRPr>
          </a:p>
        </p:txBody>
      </p:sp>
      <p:sp>
        <p:nvSpPr>
          <p:cNvPr id="3" name="object 3"/>
          <p:cNvSpPr txBox="1"/>
          <p:nvPr/>
        </p:nvSpPr>
        <p:spPr>
          <a:xfrm>
            <a:off x="527300" y="2642252"/>
            <a:ext cx="5654425" cy="4001095"/>
          </a:xfrm>
          <a:prstGeom prst="rect">
            <a:avLst/>
          </a:prstGeom>
        </p:spPr>
        <p:txBody>
          <a:bodyPr vert="horz" wrap="square" lIns="0" tIns="0" rIns="0" bIns="0" rtlCol="0">
            <a:spAutoFit/>
          </a:bodyPr>
          <a:lstStyle/>
          <a:p>
            <a:pPr marR="5080">
              <a:tabLst>
                <a:tab pos="5485765" algn="l"/>
              </a:tabLst>
            </a:pPr>
            <a:endParaRPr lang="en-GB" sz="2400" dirty="0">
              <a:solidFill>
                <a:srgbClr val="414042"/>
              </a:solidFill>
              <a:latin typeface="Arial"/>
              <a:cs typeface="Arial"/>
            </a:endParaRPr>
          </a:p>
          <a:p>
            <a:pPr marR="5080">
              <a:tabLst>
                <a:tab pos="5485765" algn="l"/>
              </a:tabLst>
            </a:pPr>
            <a:endParaRPr lang="en-GB" sz="2400" dirty="0">
              <a:solidFill>
                <a:srgbClr val="414042"/>
              </a:solidFill>
              <a:latin typeface="Arial"/>
              <a:cs typeface="Arial"/>
            </a:endParaRPr>
          </a:p>
          <a:p>
            <a:pPr marR="5080">
              <a:tabLst>
                <a:tab pos="5485765" algn="l"/>
              </a:tabLst>
            </a:pPr>
            <a:r>
              <a:rPr lang="en-GB" sz="2400" dirty="0" err="1">
                <a:solidFill>
                  <a:srgbClr val="414042"/>
                </a:solidFill>
                <a:latin typeface="Arial"/>
                <a:cs typeface="Arial"/>
              </a:rPr>
              <a:t>Ar</a:t>
            </a:r>
            <a:r>
              <a:rPr lang="en-GB" sz="2400" dirty="0">
                <a:solidFill>
                  <a:srgbClr val="414042"/>
                </a:solidFill>
                <a:latin typeface="Arial"/>
                <a:cs typeface="Arial"/>
              </a:rPr>
              <a:t> </a:t>
            </a:r>
            <a:r>
              <a:rPr lang="en-GB" sz="2400" dirty="0" err="1">
                <a:solidFill>
                  <a:srgbClr val="414042"/>
                </a:solidFill>
                <a:latin typeface="Arial"/>
                <a:cs typeface="Arial"/>
              </a:rPr>
              <a:t>gyfer</a:t>
            </a:r>
            <a:r>
              <a:rPr lang="en-GB" sz="2400" dirty="0">
                <a:solidFill>
                  <a:srgbClr val="414042"/>
                </a:solidFill>
                <a:latin typeface="Arial"/>
                <a:cs typeface="Arial"/>
              </a:rPr>
              <a:t> bob un </a:t>
            </a:r>
            <a:r>
              <a:rPr lang="en-GB" sz="2400" dirty="0" err="1">
                <a:solidFill>
                  <a:srgbClr val="414042"/>
                </a:solidFill>
                <a:latin typeface="Arial"/>
                <a:cs typeface="Arial"/>
              </a:rPr>
              <a:t>o’r</a:t>
            </a:r>
            <a:r>
              <a:rPr lang="en-GB" sz="2400" dirty="0">
                <a:solidFill>
                  <a:srgbClr val="414042"/>
                </a:solidFill>
                <a:latin typeface="Arial"/>
                <a:cs typeface="Arial"/>
              </a:rPr>
              <a:t> </a:t>
            </a:r>
            <a:r>
              <a:rPr lang="en-GB" sz="2400" dirty="0" err="1">
                <a:solidFill>
                  <a:srgbClr val="414042"/>
                </a:solidFill>
                <a:latin typeface="Arial"/>
                <a:cs typeface="Arial"/>
              </a:rPr>
              <a:t>penodau</a:t>
            </a:r>
            <a:r>
              <a:rPr lang="en-GB" sz="2400" dirty="0">
                <a:solidFill>
                  <a:srgbClr val="414042"/>
                </a:solidFill>
                <a:latin typeface="Arial"/>
                <a:cs typeface="Arial"/>
              </a:rPr>
              <a:t> </a:t>
            </a:r>
            <a:r>
              <a:rPr lang="en-GB" sz="2400" dirty="0" err="1">
                <a:solidFill>
                  <a:srgbClr val="414042"/>
                </a:solidFill>
                <a:latin typeface="Arial"/>
                <a:cs typeface="Arial"/>
              </a:rPr>
              <a:t>sy’n</a:t>
            </a:r>
            <a:r>
              <a:rPr lang="en-GB" sz="2400" dirty="0">
                <a:solidFill>
                  <a:srgbClr val="414042"/>
                </a:solidFill>
                <a:latin typeface="Arial"/>
                <a:cs typeface="Arial"/>
              </a:rPr>
              <a:t> </a:t>
            </a:r>
            <a:r>
              <a:rPr lang="en-GB" sz="2400" dirty="0" err="1">
                <a:solidFill>
                  <a:srgbClr val="414042"/>
                </a:solidFill>
                <a:latin typeface="Arial"/>
                <a:cs typeface="Arial"/>
              </a:rPr>
              <a:t>disgrifio</a:t>
            </a:r>
            <a:r>
              <a:rPr lang="en-GB" sz="2400" dirty="0">
                <a:solidFill>
                  <a:srgbClr val="414042"/>
                </a:solidFill>
                <a:latin typeface="Arial"/>
                <a:cs typeface="Arial"/>
              </a:rPr>
              <a:t> </a:t>
            </a:r>
            <a:r>
              <a:rPr lang="en-GB" sz="2400" dirty="0" err="1">
                <a:solidFill>
                  <a:srgbClr val="414042"/>
                </a:solidFill>
                <a:latin typeface="Arial"/>
                <a:cs typeface="Arial"/>
              </a:rPr>
              <a:t>darpariaeth</a:t>
            </a:r>
            <a:r>
              <a:rPr lang="en-GB" sz="2400" dirty="0">
                <a:solidFill>
                  <a:srgbClr val="414042"/>
                </a:solidFill>
                <a:latin typeface="Arial"/>
                <a:cs typeface="Arial"/>
              </a:rPr>
              <a:t> </a:t>
            </a:r>
            <a:r>
              <a:rPr lang="en-GB" sz="2400" dirty="0" err="1">
                <a:solidFill>
                  <a:srgbClr val="414042"/>
                </a:solidFill>
                <a:latin typeface="Arial"/>
                <a:cs typeface="Arial"/>
              </a:rPr>
              <a:t>effeithiol</a:t>
            </a:r>
            <a:r>
              <a:rPr lang="en-GB" sz="2400" dirty="0">
                <a:solidFill>
                  <a:srgbClr val="414042"/>
                </a:solidFill>
                <a:latin typeface="Arial"/>
                <a:cs typeface="Arial"/>
              </a:rPr>
              <a:t> </a:t>
            </a:r>
            <a:r>
              <a:rPr lang="en-GB" sz="2400" dirty="0" err="1">
                <a:solidFill>
                  <a:srgbClr val="414042"/>
                </a:solidFill>
                <a:latin typeface="Arial"/>
                <a:cs typeface="Arial"/>
              </a:rPr>
              <a:t>ar</a:t>
            </a:r>
            <a:r>
              <a:rPr lang="en-GB" sz="2400" dirty="0">
                <a:solidFill>
                  <a:srgbClr val="414042"/>
                </a:solidFill>
                <a:latin typeface="Arial"/>
                <a:cs typeface="Arial"/>
              </a:rPr>
              <a:t> </a:t>
            </a:r>
            <a:r>
              <a:rPr lang="en-GB" sz="2400" dirty="0" err="1">
                <a:solidFill>
                  <a:srgbClr val="414042"/>
                </a:solidFill>
                <a:latin typeface="Arial"/>
                <a:cs typeface="Arial"/>
              </a:rPr>
              <a:t>gyfer</a:t>
            </a:r>
            <a:r>
              <a:rPr lang="en-GB" sz="2400" dirty="0">
                <a:solidFill>
                  <a:srgbClr val="414042"/>
                </a:solidFill>
                <a:latin typeface="Arial"/>
                <a:cs typeface="Arial"/>
              </a:rPr>
              <a:t> </a:t>
            </a:r>
            <a:r>
              <a:rPr lang="en-GB" sz="2400" dirty="0" err="1">
                <a:solidFill>
                  <a:srgbClr val="414042"/>
                </a:solidFill>
                <a:latin typeface="Arial"/>
                <a:cs typeface="Arial"/>
              </a:rPr>
              <a:t>iaith</a:t>
            </a:r>
            <a:r>
              <a:rPr lang="en-GB" sz="2400" dirty="0">
                <a:solidFill>
                  <a:srgbClr val="414042"/>
                </a:solidFill>
                <a:latin typeface="Arial"/>
                <a:cs typeface="Arial"/>
              </a:rPr>
              <a:t> a </a:t>
            </a:r>
            <a:r>
              <a:rPr lang="en-GB" sz="2400" dirty="0" err="1">
                <a:solidFill>
                  <a:srgbClr val="414042"/>
                </a:solidFill>
                <a:latin typeface="Arial"/>
                <a:cs typeface="Arial"/>
              </a:rPr>
              <a:t>llythrennedd</a:t>
            </a:r>
            <a:r>
              <a:rPr lang="en-GB" sz="2400" dirty="0">
                <a:solidFill>
                  <a:srgbClr val="414042"/>
                </a:solidFill>
                <a:latin typeface="Arial"/>
                <a:cs typeface="Arial"/>
              </a:rPr>
              <a:t>, </a:t>
            </a:r>
            <a:r>
              <a:rPr lang="en-GB" sz="2400" dirty="0" err="1">
                <a:solidFill>
                  <a:srgbClr val="414042"/>
                </a:solidFill>
                <a:latin typeface="Arial"/>
                <a:cs typeface="Arial"/>
              </a:rPr>
              <a:t>ceir</a:t>
            </a:r>
            <a:r>
              <a:rPr lang="en-GB" sz="2400" dirty="0">
                <a:solidFill>
                  <a:srgbClr val="414042"/>
                </a:solidFill>
                <a:latin typeface="Arial"/>
                <a:cs typeface="Arial"/>
              </a:rPr>
              <a:t> </a:t>
            </a:r>
            <a:r>
              <a:rPr lang="en-GB" sz="2400" dirty="0" err="1">
                <a:solidFill>
                  <a:srgbClr val="414042"/>
                </a:solidFill>
                <a:latin typeface="Arial"/>
                <a:cs typeface="Arial"/>
              </a:rPr>
              <a:t>gweithgareddau</a:t>
            </a:r>
            <a:r>
              <a:rPr lang="en-GB" sz="2400" dirty="0">
                <a:solidFill>
                  <a:srgbClr val="414042"/>
                </a:solidFill>
                <a:latin typeface="Arial"/>
                <a:cs typeface="Arial"/>
              </a:rPr>
              <a:t> </a:t>
            </a:r>
            <a:r>
              <a:rPr lang="en-GB" sz="2400" dirty="0" err="1">
                <a:solidFill>
                  <a:srgbClr val="414042"/>
                </a:solidFill>
                <a:latin typeface="Arial"/>
                <a:cs typeface="Arial"/>
              </a:rPr>
              <a:t>i</a:t>
            </a:r>
            <a:r>
              <a:rPr lang="en-GB" sz="2400" dirty="0">
                <a:solidFill>
                  <a:srgbClr val="414042"/>
                </a:solidFill>
                <a:latin typeface="Arial"/>
                <a:cs typeface="Arial"/>
              </a:rPr>
              <a:t> </a:t>
            </a:r>
            <a:r>
              <a:rPr lang="en-GB" sz="2400" dirty="0" err="1">
                <a:solidFill>
                  <a:srgbClr val="414042"/>
                </a:solidFill>
                <a:latin typeface="Arial"/>
                <a:cs typeface="Arial"/>
              </a:rPr>
              <a:t>gefnogi</a:t>
            </a:r>
            <a:r>
              <a:rPr lang="en-GB" sz="2400" dirty="0">
                <a:solidFill>
                  <a:srgbClr val="414042"/>
                </a:solidFill>
                <a:latin typeface="Arial"/>
                <a:cs typeface="Arial"/>
              </a:rPr>
              <a:t> </a:t>
            </a:r>
            <a:r>
              <a:rPr lang="en-GB" sz="2400" b="1" dirty="0" err="1">
                <a:solidFill>
                  <a:srgbClr val="414042"/>
                </a:solidFill>
                <a:latin typeface="Arial"/>
                <a:cs typeface="Arial"/>
              </a:rPr>
              <a:t>dysgu</a:t>
            </a:r>
            <a:r>
              <a:rPr lang="en-GB" sz="2400" b="1" dirty="0">
                <a:solidFill>
                  <a:srgbClr val="414042"/>
                </a:solidFill>
                <a:latin typeface="Arial"/>
                <a:cs typeface="Arial"/>
              </a:rPr>
              <a:t> </a:t>
            </a:r>
            <a:r>
              <a:rPr lang="en-GB" sz="2400" b="1" dirty="0" err="1">
                <a:solidFill>
                  <a:srgbClr val="414042"/>
                </a:solidFill>
                <a:latin typeface="Arial"/>
                <a:cs typeface="Arial"/>
              </a:rPr>
              <a:t>proffesiynol</a:t>
            </a:r>
            <a:r>
              <a:rPr lang="en-GB" sz="2400" dirty="0">
                <a:solidFill>
                  <a:srgbClr val="414042"/>
                </a:solidFill>
                <a:latin typeface="Arial"/>
                <a:cs typeface="Arial"/>
              </a:rPr>
              <a:t>.   </a:t>
            </a:r>
          </a:p>
          <a:p>
            <a:pPr marR="5080">
              <a:tabLst>
                <a:tab pos="5485765" algn="l"/>
              </a:tabLst>
            </a:pPr>
            <a:endParaRPr lang="en-GB" sz="2400" dirty="0">
              <a:solidFill>
                <a:srgbClr val="414042"/>
              </a:solidFill>
              <a:latin typeface="Arial"/>
              <a:cs typeface="Arial"/>
            </a:endParaRPr>
          </a:p>
          <a:p>
            <a:pPr marR="5080">
              <a:tabLst>
                <a:tab pos="5485765" algn="l"/>
              </a:tabLst>
            </a:pPr>
            <a:r>
              <a:rPr lang="en-GB" sz="2400" dirty="0" err="1">
                <a:solidFill>
                  <a:srgbClr val="414042"/>
                </a:solidFill>
                <a:latin typeface="Arial"/>
                <a:cs typeface="Arial"/>
              </a:rPr>
              <a:t>Mae’r</a:t>
            </a:r>
            <a:r>
              <a:rPr lang="en-GB" sz="2400" dirty="0">
                <a:solidFill>
                  <a:srgbClr val="414042"/>
                </a:solidFill>
                <a:latin typeface="Arial"/>
                <a:cs typeface="Arial"/>
              </a:rPr>
              <a:t> </a:t>
            </a:r>
            <a:r>
              <a:rPr lang="en-GB" sz="2400" dirty="0" err="1">
                <a:solidFill>
                  <a:srgbClr val="414042"/>
                </a:solidFill>
                <a:latin typeface="Arial"/>
                <a:cs typeface="Arial"/>
              </a:rPr>
              <a:t>rhain</a:t>
            </a:r>
            <a:r>
              <a:rPr lang="en-GB" sz="2400" dirty="0">
                <a:solidFill>
                  <a:srgbClr val="414042"/>
                </a:solidFill>
                <a:latin typeface="Arial"/>
                <a:cs typeface="Arial"/>
              </a:rPr>
              <a:t> </a:t>
            </a:r>
            <a:r>
              <a:rPr lang="en-GB" sz="2400" dirty="0" err="1">
                <a:solidFill>
                  <a:srgbClr val="414042"/>
                </a:solidFill>
                <a:latin typeface="Arial"/>
                <a:cs typeface="Arial"/>
              </a:rPr>
              <a:t>yn</a:t>
            </a:r>
            <a:r>
              <a:rPr lang="en-GB" sz="2400" dirty="0">
                <a:solidFill>
                  <a:srgbClr val="414042"/>
                </a:solidFill>
                <a:latin typeface="Arial"/>
                <a:cs typeface="Arial"/>
              </a:rPr>
              <a:t> </a:t>
            </a:r>
            <a:r>
              <a:rPr lang="en-GB" sz="2400" dirty="0" err="1">
                <a:solidFill>
                  <a:srgbClr val="414042"/>
                </a:solidFill>
                <a:latin typeface="Arial"/>
                <a:cs typeface="Arial"/>
              </a:rPr>
              <a:t>eich</a:t>
            </a:r>
            <a:r>
              <a:rPr lang="en-GB" sz="2400" dirty="0">
                <a:solidFill>
                  <a:srgbClr val="414042"/>
                </a:solidFill>
                <a:latin typeface="Arial"/>
                <a:cs typeface="Arial"/>
              </a:rPr>
              <a:t> </a:t>
            </a:r>
            <a:r>
              <a:rPr lang="en-GB" sz="2400" dirty="0" err="1">
                <a:solidFill>
                  <a:srgbClr val="414042"/>
                </a:solidFill>
                <a:latin typeface="Arial"/>
                <a:cs typeface="Arial"/>
              </a:rPr>
              <a:t>annog</a:t>
            </a:r>
            <a:r>
              <a:rPr lang="en-GB" sz="2400" dirty="0">
                <a:solidFill>
                  <a:srgbClr val="414042"/>
                </a:solidFill>
                <a:latin typeface="Arial"/>
                <a:cs typeface="Arial"/>
              </a:rPr>
              <a:t> </a:t>
            </a:r>
            <a:r>
              <a:rPr lang="en-GB" sz="2400" dirty="0" err="1">
                <a:solidFill>
                  <a:srgbClr val="414042"/>
                </a:solidFill>
                <a:latin typeface="Arial"/>
                <a:cs typeface="Arial"/>
              </a:rPr>
              <a:t>i</a:t>
            </a:r>
            <a:r>
              <a:rPr lang="en-GB" sz="2400" dirty="0">
                <a:solidFill>
                  <a:srgbClr val="414042"/>
                </a:solidFill>
                <a:latin typeface="Arial"/>
                <a:cs typeface="Arial"/>
              </a:rPr>
              <a:t> </a:t>
            </a:r>
            <a:r>
              <a:rPr lang="en-GB" sz="2400" dirty="0" err="1">
                <a:solidFill>
                  <a:srgbClr val="414042"/>
                </a:solidFill>
                <a:latin typeface="Arial"/>
                <a:cs typeface="Arial"/>
              </a:rPr>
              <a:t>feddwl</a:t>
            </a:r>
            <a:r>
              <a:rPr lang="en-GB" sz="2400" dirty="0">
                <a:solidFill>
                  <a:srgbClr val="414042"/>
                </a:solidFill>
                <a:latin typeface="Arial"/>
                <a:cs typeface="Arial"/>
              </a:rPr>
              <a:t> am </a:t>
            </a:r>
            <a:r>
              <a:rPr lang="en-GB" sz="2400" dirty="0" err="1">
                <a:solidFill>
                  <a:srgbClr val="414042"/>
                </a:solidFill>
                <a:latin typeface="Arial"/>
                <a:cs typeface="Arial"/>
              </a:rPr>
              <a:t>eich</a:t>
            </a:r>
            <a:r>
              <a:rPr lang="en-GB" sz="2400" dirty="0">
                <a:solidFill>
                  <a:srgbClr val="414042"/>
                </a:solidFill>
                <a:latin typeface="Arial"/>
                <a:cs typeface="Arial"/>
              </a:rPr>
              <a:t> </a:t>
            </a:r>
            <a:r>
              <a:rPr lang="en-GB" sz="2400" dirty="0" err="1">
                <a:solidFill>
                  <a:srgbClr val="414042"/>
                </a:solidFill>
                <a:latin typeface="Arial"/>
                <a:cs typeface="Arial"/>
              </a:rPr>
              <a:t>arfer</a:t>
            </a:r>
            <a:r>
              <a:rPr lang="en-GB" sz="2400" dirty="0">
                <a:solidFill>
                  <a:srgbClr val="414042"/>
                </a:solidFill>
                <a:latin typeface="Arial"/>
                <a:cs typeface="Arial"/>
              </a:rPr>
              <a:t> </a:t>
            </a:r>
            <a:r>
              <a:rPr lang="en-GB" sz="2400" dirty="0" err="1">
                <a:solidFill>
                  <a:srgbClr val="414042"/>
                </a:solidFill>
                <a:latin typeface="Arial"/>
                <a:cs typeface="Arial"/>
              </a:rPr>
              <a:t>eich</a:t>
            </a:r>
            <a:r>
              <a:rPr lang="en-GB" sz="2400" dirty="0">
                <a:solidFill>
                  <a:srgbClr val="414042"/>
                </a:solidFill>
                <a:latin typeface="Arial"/>
                <a:cs typeface="Arial"/>
              </a:rPr>
              <a:t> </a:t>
            </a:r>
            <a:r>
              <a:rPr lang="en-GB" sz="2400" dirty="0" err="1">
                <a:solidFill>
                  <a:srgbClr val="414042"/>
                </a:solidFill>
                <a:latin typeface="Arial"/>
                <a:cs typeface="Arial"/>
              </a:rPr>
              <a:t>hun</a:t>
            </a:r>
            <a:r>
              <a:rPr lang="en-GB" sz="2400" dirty="0">
                <a:solidFill>
                  <a:srgbClr val="414042"/>
                </a:solidFill>
                <a:latin typeface="Arial"/>
                <a:cs typeface="Arial"/>
              </a:rPr>
              <a:t> ac </a:t>
            </a:r>
            <a:r>
              <a:rPr lang="en-GB" sz="2400" dirty="0" err="1">
                <a:solidFill>
                  <a:srgbClr val="414042"/>
                </a:solidFill>
                <a:latin typeface="Arial"/>
                <a:cs typeface="Arial"/>
              </a:rPr>
              <a:t>arfer</a:t>
            </a:r>
            <a:r>
              <a:rPr lang="en-GB" sz="2400" dirty="0">
                <a:solidFill>
                  <a:srgbClr val="414042"/>
                </a:solidFill>
                <a:latin typeface="Arial"/>
                <a:cs typeface="Arial"/>
              </a:rPr>
              <a:t> </a:t>
            </a:r>
            <a:r>
              <a:rPr lang="en-GB" sz="2400" dirty="0" err="1">
                <a:solidFill>
                  <a:srgbClr val="414042"/>
                </a:solidFill>
                <a:latin typeface="Arial"/>
                <a:cs typeface="Arial"/>
              </a:rPr>
              <a:t>eich</a:t>
            </a:r>
            <a:r>
              <a:rPr lang="en-GB" sz="2400" dirty="0">
                <a:solidFill>
                  <a:srgbClr val="414042"/>
                </a:solidFill>
                <a:latin typeface="Arial"/>
                <a:cs typeface="Arial"/>
              </a:rPr>
              <a:t> </a:t>
            </a:r>
            <a:r>
              <a:rPr lang="en-GB" sz="2400" dirty="0" err="1">
                <a:solidFill>
                  <a:srgbClr val="414042"/>
                </a:solidFill>
                <a:latin typeface="Arial"/>
                <a:cs typeface="Arial"/>
              </a:rPr>
              <a:t>ysgol</a:t>
            </a:r>
            <a:r>
              <a:rPr lang="en-GB" sz="2400" dirty="0">
                <a:solidFill>
                  <a:srgbClr val="414042"/>
                </a:solidFill>
                <a:latin typeface="Arial"/>
                <a:cs typeface="Arial"/>
              </a:rPr>
              <a:t>.</a:t>
            </a:r>
          </a:p>
          <a:p>
            <a:pPr marR="5080">
              <a:tabLst>
                <a:tab pos="5485765" algn="l"/>
              </a:tabLst>
            </a:pPr>
            <a:endParaRPr lang="en-GB" sz="2400" dirty="0">
              <a:solidFill>
                <a:srgbClr val="414042"/>
              </a:solidFill>
              <a:latin typeface="Arial"/>
              <a:cs typeface="Arial"/>
            </a:endParaRPr>
          </a:p>
          <a:p>
            <a:pPr marR="5080">
              <a:tabLst>
                <a:tab pos="5485765" algn="l"/>
              </a:tabLst>
            </a:pPr>
            <a:endParaRPr lang="en-GB" sz="2000" i="1" dirty="0">
              <a:solidFill>
                <a:srgbClr val="414042"/>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1384995"/>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Supplementary material</a:t>
            </a:r>
            <a:endParaRPr sz="4500" dirty="0">
              <a:solidFill>
                <a:schemeClr val="tx1">
                  <a:lumMod val="75000"/>
                  <a:lumOff val="25000"/>
                </a:schemeClr>
              </a:solidFill>
              <a:latin typeface="Arial"/>
              <a:cs typeface="Arial"/>
            </a:endParaRPr>
          </a:p>
        </p:txBody>
      </p:sp>
      <p:sp>
        <p:nvSpPr>
          <p:cNvPr id="8" name="object 8"/>
          <p:cNvSpPr txBox="1"/>
          <p:nvPr/>
        </p:nvSpPr>
        <p:spPr>
          <a:xfrm>
            <a:off x="6667372" y="3424914"/>
            <a:ext cx="5937885" cy="3693319"/>
          </a:xfrm>
          <a:prstGeom prst="rect">
            <a:avLst/>
          </a:prstGeom>
        </p:spPr>
        <p:txBody>
          <a:bodyPr vert="horz" wrap="square" lIns="0" tIns="0" rIns="0" bIns="0" rtlCol="0">
            <a:spAutoFit/>
          </a:bodyPr>
          <a:lstStyle/>
          <a:p>
            <a:pPr marR="5080">
              <a:tabLst>
                <a:tab pos="5485765" algn="l"/>
              </a:tabLst>
            </a:pPr>
            <a:r>
              <a:rPr lang="en-GB" sz="2400" dirty="0">
                <a:solidFill>
                  <a:srgbClr val="414042"/>
                </a:solidFill>
                <a:latin typeface="Arial"/>
                <a:cs typeface="Arial"/>
              </a:rPr>
              <a:t>For each of the chapters that describe effective provision for language and literacy, there are activities to support </a:t>
            </a:r>
            <a:r>
              <a:rPr lang="en-GB" sz="2400" b="1" dirty="0">
                <a:solidFill>
                  <a:srgbClr val="414042"/>
                </a:solidFill>
                <a:latin typeface="Arial"/>
                <a:cs typeface="Arial"/>
              </a:rPr>
              <a:t>professional learning</a:t>
            </a:r>
            <a:r>
              <a:rPr lang="en-GB" sz="2400" dirty="0">
                <a:solidFill>
                  <a:srgbClr val="414042"/>
                </a:solidFill>
                <a:latin typeface="Arial"/>
                <a:cs typeface="Arial"/>
              </a:rPr>
              <a:t>.   </a:t>
            </a:r>
          </a:p>
          <a:p>
            <a:pPr marR="5080">
              <a:tabLst>
                <a:tab pos="5485765" algn="l"/>
              </a:tabLst>
            </a:pPr>
            <a:endParaRPr lang="en-GB" sz="2400" dirty="0">
              <a:solidFill>
                <a:srgbClr val="414042"/>
              </a:solidFill>
              <a:latin typeface="Arial"/>
              <a:cs typeface="Arial"/>
            </a:endParaRPr>
          </a:p>
          <a:p>
            <a:pPr marR="5080">
              <a:tabLst>
                <a:tab pos="5485765" algn="l"/>
              </a:tabLst>
            </a:pPr>
            <a:r>
              <a:rPr lang="en-GB" sz="2400" dirty="0">
                <a:solidFill>
                  <a:srgbClr val="414042"/>
                </a:solidFill>
                <a:latin typeface="Arial"/>
                <a:cs typeface="Arial"/>
              </a:rPr>
              <a:t>These encourage you to think about your own practice and that of your school.</a:t>
            </a:r>
            <a:endParaRPr lang="en-GB" sz="2400" dirty="0">
              <a:latin typeface="Arial"/>
              <a:cs typeface="Arial"/>
            </a:endParaRP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2075341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4295EC-DB23-4FFD-8068-9695CBA8C9FA}"/>
              </a:ext>
            </a:extLst>
          </p:cNvPr>
          <p:cNvPicPr>
            <a:picLocks noChangeAspect="1"/>
          </p:cNvPicPr>
          <p:nvPr/>
        </p:nvPicPr>
        <p:blipFill rotWithShape="1">
          <a:blip r:embed="rId2"/>
          <a:srcRect l="68858" t="17552" r="19523" b="23540"/>
          <a:stretch/>
        </p:blipFill>
        <p:spPr>
          <a:xfrm>
            <a:off x="7175291" y="1605831"/>
            <a:ext cx="5245309" cy="7478160"/>
          </a:xfrm>
          <a:prstGeom prst="rect">
            <a:avLst/>
          </a:prstGeom>
          <a:ln>
            <a:solidFill>
              <a:schemeClr val="tx1">
                <a:lumMod val="50000"/>
                <a:lumOff val="50000"/>
              </a:schemeClr>
            </a:solidFill>
          </a:ln>
        </p:spPr>
      </p:pic>
      <p:pic>
        <p:nvPicPr>
          <p:cNvPr id="2" name="Picture 1">
            <a:extLst>
              <a:ext uri="{FF2B5EF4-FFF2-40B4-BE49-F238E27FC236}">
                <a16:creationId xmlns:a16="http://schemas.microsoft.com/office/drawing/2014/main" id="{4A0C3982-24E7-4768-8198-8C235B3DF7CE}"/>
              </a:ext>
            </a:extLst>
          </p:cNvPr>
          <p:cNvPicPr>
            <a:picLocks noChangeAspect="1"/>
          </p:cNvPicPr>
          <p:nvPr/>
        </p:nvPicPr>
        <p:blipFill rotWithShape="1">
          <a:blip r:embed="rId3"/>
          <a:srcRect l="64033" t="12380" r="19479" b="6070"/>
          <a:stretch/>
        </p:blipFill>
        <p:spPr>
          <a:xfrm>
            <a:off x="883293" y="1574080"/>
            <a:ext cx="5399186" cy="7509911"/>
          </a:xfrm>
          <a:prstGeom prst="rect">
            <a:avLst/>
          </a:prstGeom>
          <a:noFill/>
          <a:ln>
            <a:solidFill>
              <a:schemeClr val="tx1">
                <a:lumMod val="50000"/>
                <a:lumOff val="50000"/>
              </a:schemeClr>
            </a:solidFill>
          </a:ln>
        </p:spPr>
      </p:pic>
    </p:spTree>
    <p:extLst>
      <p:ext uri="{BB962C8B-B14F-4D97-AF65-F5344CB8AC3E}">
        <p14:creationId xmlns:p14="http://schemas.microsoft.com/office/powerpoint/2010/main" val="2493745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Deunydd</a:t>
            </a:r>
            <a:r>
              <a:rPr lang="en-GB" sz="4500" spc="-10" dirty="0">
                <a:solidFill>
                  <a:schemeClr val="tx1">
                    <a:lumMod val="95000"/>
                    <a:lumOff val="5000"/>
                  </a:schemeClr>
                </a:solidFill>
              </a:rPr>
              <a:t> </a:t>
            </a:r>
            <a:r>
              <a:rPr lang="en-GB" sz="4500" spc="-10" dirty="0" err="1">
                <a:solidFill>
                  <a:schemeClr val="tx1">
                    <a:lumMod val="95000"/>
                    <a:lumOff val="5000"/>
                  </a:schemeClr>
                </a:solidFill>
              </a:rPr>
              <a:t>ategol</a:t>
            </a:r>
            <a:endParaRPr sz="4500" spc="-10" dirty="0">
              <a:solidFill>
                <a:schemeClr val="tx1">
                  <a:lumMod val="95000"/>
                  <a:lumOff val="5000"/>
                </a:schemeClr>
              </a:solidFill>
            </a:endParaRPr>
          </a:p>
        </p:txBody>
      </p:sp>
      <p:sp>
        <p:nvSpPr>
          <p:cNvPr id="3" name="object 3"/>
          <p:cNvSpPr txBox="1"/>
          <p:nvPr/>
        </p:nvSpPr>
        <p:spPr>
          <a:xfrm>
            <a:off x="527300" y="2642252"/>
            <a:ext cx="5899785" cy="2431435"/>
          </a:xfrm>
          <a:prstGeom prst="rect">
            <a:avLst/>
          </a:prstGeom>
        </p:spPr>
        <p:txBody>
          <a:bodyPr vert="horz" wrap="square" lIns="0" tIns="0" rIns="0" bIns="0" rtlCol="0">
            <a:spAutoFit/>
          </a:bodyPr>
          <a:lstStyle/>
          <a:p>
            <a:pPr marR="5080">
              <a:tabLst>
                <a:tab pos="5485765" algn="l"/>
              </a:tabLst>
            </a:pPr>
            <a:endParaRPr lang="en-GB" sz="2400" dirty="0">
              <a:solidFill>
                <a:srgbClr val="414042"/>
              </a:solidFill>
              <a:latin typeface="Arial"/>
              <a:cs typeface="Arial"/>
            </a:endParaRPr>
          </a:p>
          <a:p>
            <a:pPr marR="5080">
              <a:tabLst>
                <a:tab pos="5485765" algn="l"/>
              </a:tabLst>
            </a:pPr>
            <a:endParaRPr lang="en-GB" sz="2400" dirty="0">
              <a:solidFill>
                <a:srgbClr val="414042"/>
              </a:solidFill>
              <a:latin typeface="Arial"/>
              <a:cs typeface="Arial"/>
            </a:endParaRPr>
          </a:p>
          <a:p>
            <a:pPr marR="5080">
              <a:tabLst>
                <a:tab pos="5485765" algn="l"/>
              </a:tabLst>
            </a:pPr>
            <a:endParaRPr lang="en-GB" sz="1400" dirty="0">
              <a:solidFill>
                <a:srgbClr val="414042"/>
              </a:solidFill>
              <a:latin typeface="Arial"/>
              <a:cs typeface="Arial"/>
            </a:endParaRPr>
          </a:p>
          <a:p>
            <a:pPr marR="5080">
              <a:tabLst>
                <a:tab pos="5485765" algn="l"/>
              </a:tabLst>
            </a:pPr>
            <a:r>
              <a:rPr lang="en-GB" sz="2400" dirty="0">
                <a:solidFill>
                  <a:srgbClr val="414042"/>
                </a:solidFill>
                <a:latin typeface="Arial"/>
                <a:cs typeface="Arial"/>
              </a:rPr>
              <a:t>O </a:t>
            </a:r>
            <a:r>
              <a:rPr lang="en-GB" sz="2400" dirty="0" err="1">
                <a:solidFill>
                  <a:srgbClr val="414042"/>
                </a:solidFill>
                <a:latin typeface="Arial"/>
                <a:cs typeface="Arial"/>
              </a:rPr>
              <a:t>fewn</a:t>
            </a:r>
            <a:r>
              <a:rPr lang="en-GB" sz="2400" dirty="0">
                <a:solidFill>
                  <a:srgbClr val="414042"/>
                </a:solidFill>
                <a:latin typeface="Arial"/>
                <a:cs typeface="Arial"/>
              </a:rPr>
              <a:t> y </a:t>
            </a:r>
            <a:r>
              <a:rPr lang="en-GB" sz="2400" dirty="0" err="1">
                <a:solidFill>
                  <a:srgbClr val="414042"/>
                </a:solidFill>
                <a:latin typeface="Arial"/>
                <a:cs typeface="Arial"/>
              </a:rPr>
              <a:t>deunydd</a:t>
            </a:r>
            <a:r>
              <a:rPr lang="en-GB" sz="2400" dirty="0">
                <a:solidFill>
                  <a:srgbClr val="414042"/>
                </a:solidFill>
                <a:latin typeface="Arial"/>
                <a:cs typeface="Arial"/>
              </a:rPr>
              <a:t> </a:t>
            </a:r>
            <a:r>
              <a:rPr lang="en-GB" sz="2400" dirty="0" err="1">
                <a:solidFill>
                  <a:srgbClr val="414042"/>
                </a:solidFill>
                <a:latin typeface="Arial"/>
                <a:cs typeface="Arial"/>
              </a:rPr>
              <a:t>ategol</a:t>
            </a:r>
            <a:r>
              <a:rPr lang="en-GB" sz="2400" dirty="0">
                <a:solidFill>
                  <a:srgbClr val="414042"/>
                </a:solidFill>
                <a:latin typeface="Arial"/>
                <a:cs typeface="Arial"/>
              </a:rPr>
              <a:t>, </a:t>
            </a:r>
            <a:r>
              <a:rPr lang="en-GB" sz="2400" dirty="0" err="1">
                <a:solidFill>
                  <a:srgbClr val="414042"/>
                </a:solidFill>
                <a:latin typeface="Arial"/>
                <a:cs typeface="Arial"/>
              </a:rPr>
              <a:t>fe</a:t>
            </a:r>
            <a:r>
              <a:rPr lang="en-GB" sz="2400" dirty="0">
                <a:solidFill>
                  <a:srgbClr val="414042"/>
                </a:solidFill>
                <a:latin typeface="Arial"/>
                <a:cs typeface="Arial"/>
              </a:rPr>
              <a:t> </a:t>
            </a:r>
            <a:r>
              <a:rPr lang="en-GB" sz="2400" dirty="0" err="1">
                <a:solidFill>
                  <a:srgbClr val="414042"/>
                </a:solidFill>
                <a:latin typeface="Arial"/>
                <a:cs typeface="Arial"/>
              </a:rPr>
              <a:t>welwch</a:t>
            </a:r>
            <a:r>
              <a:rPr lang="en-GB" sz="2400" dirty="0">
                <a:solidFill>
                  <a:srgbClr val="414042"/>
                </a:solidFill>
                <a:latin typeface="Arial"/>
                <a:cs typeface="Arial"/>
              </a:rPr>
              <a:t> </a:t>
            </a:r>
            <a:r>
              <a:rPr lang="en-GB" sz="2400" b="1" dirty="0" err="1">
                <a:solidFill>
                  <a:srgbClr val="414042"/>
                </a:solidFill>
                <a:latin typeface="Arial"/>
                <a:cs typeface="Arial"/>
              </a:rPr>
              <a:t>ymchwil</a:t>
            </a:r>
            <a:r>
              <a:rPr lang="en-GB" sz="2400" b="1" dirty="0">
                <a:solidFill>
                  <a:srgbClr val="414042"/>
                </a:solidFill>
                <a:latin typeface="Arial"/>
                <a:cs typeface="Arial"/>
              </a:rPr>
              <a:t> a </a:t>
            </a:r>
            <a:r>
              <a:rPr lang="en-GB" sz="2400" b="1" dirty="0" err="1">
                <a:solidFill>
                  <a:srgbClr val="414042"/>
                </a:solidFill>
                <a:latin typeface="Arial"/>
                <a:cs typeface="Arial"/>
              </a:rPr>
              <a:t>thystiolaeth</a:t>
            </a:r>
            <a:r>
              <a:rPr lang="en-GB" sz="2400" b="1" dirty="0">
                <a:solidFill>
                  <a:srgbClr val="414042"/>
                </a:solidFill>
                <a:latin typeface="Arial"/>
                <a:cs typeface="Arial"/>
              </a:rPr>
              <a:t> </a:t>
            </a:r>
            <a:r>
              <a:rPr lang="en-GB" sz="2400" dirty="0" err="1">
                <a:solidFill>
                  <a:srgbClr val="414042"/>
                </a:solidFill>
                <a:latin typeface="Arial"/>
                <a:cs typeface="Arial"/>
              </a:rPr>
              <a:t>hefyd</a:t>
            </a:r>
            <a:r>
              <a:rPr lang="en-GB" sz="2400" dirty="0">
                <a:solidFill>
                  <a:srgbClr val="414042"/>
                </a:solidFill>
                <a:latin typeface="Arial"/>
                <a:cs typeface="Arial"/>
              </a:rPr>
              <a:t> </a:t>
            </a:r>
            <a:r>
              <a:rPr lang="en-GB" sz="2400" dirty="0" err="1">
                <a:solidFill>
                  <a:srgbClr val="414042"/>
                </a:solidFill>
                <a:latin typeface="Arial"/>
                <a:cs typeface="Arial"/>
              </a:rPr>
              <a:t>sy’n</a:t>
            </a:r>
            <a:r>
              <a:rPr lang="en-GB" sz="2400" dirty="0">
                <a:solidFill>
                  <a:srgbClr val="414042"/>
                </a:solidFill>
                <a:latin typeface="Arial"/>
                <a:cs typeface="Arial"/>
              </a:rPr>
              <a:t> </a:t>
            </a:r>
            <a:r>
              <a:rPr lang="en-GB" sz="2400" dirty="0" err="1">
                <a:solidFill>
                  <a:srgbClr val="414042"/>
                </a:solidFill>
                <a:latin typeface="Arial"/>
                <a:cs typeface="Arial"/>
              </a:rPr>
              <a:t>ymwneud</a:t>
            </a:r>
            <a:r>
              <a:rPr lang="en-GB" sz="2400" dirty="0">
                <a:solidFill>
                  <a:srgbClr val="414042"/>
                </a:solidFill>
                <a:latin typeface="Arial"/>
                <a:cs typeface="Arial"/>
              </a:rPr>
              <a:t> </a:t>
            </a:r>
            <a:r>
              <a:rPr lang="en-GB" sz="2400" dirty="0" err="1">
                <a:solidFill>
                  <a:srgbClr val="414042"/>
                </a:solidFill>
                <a:latin typeface="Arial"/>
                <a:cs typeface="Arial"/>
              </a:rPr>
              <a:t>â’r</a:t>
            </a:r>
            <a:r>
              <a:rPr lang="en-GB" sz="2400" dirty="0">
                <a:solidFill>
                  <a:srgbClr val="414042"/>
                </a:solidFill>
                <a:latin typeface="Arial"/>
                <a:cs typeface="Arial"/>
              </a:rPr>
              <a:t> </a:t>
            </a:r>
            <a:r>
              <a:rPr lang="en-GB" sz="2400" dirty="0" err="1">
                <a:solidFill>
                  <a:srgbClr val="414042"/>
                </a:solidFill>
                <a:latin typeface="Arial"/>
                <a:cs typeface="Arial"/>
              </a:rPr>
              <a:t>penodau</a:t>
            </a:r>
            <a:r>
              <a:rPr lang="en-GB" sz="2400" dirty="0">
                <a:solidFill>
                  <a:srgbClr val="414042"/>
                </a:solidFill>
                <a:latin typeface="Arial"/>
                <a:cs typeface="Arial"/>
              </a:rPr>
              <a:t> </a:t>
            </a:r>
            <a:r>
              <a:rPr lang="en-GB" sz="2400" dirty="0" err="1">
                <a:solidFill>
                  <a:srgbClr val="414042"/>
                </a:solidFill>
                <a:latin typeface="Arial"/>
                <a:cs typeface="Arial"/>
              </a:rPr>
              <a:t>darpariaeth</a:t>
            </a:r>
            <a:r>
              <a:rPr lang="en-GB" sz="2400" dirty="0">
                <a:solidFill>
                  <a:srgbClr val="414042"/>
                </a:solidFill>
                <a:latin typeface="Arial"/>
                <a:cs typeface="Arial"/>
              </a:rPr>
              <a:t>, </a:t>
            </a:r>
            <a:r>
              <a:rPr lang="en-GB" sz="2400" dirty="0" err="1">
                <a:solidFill>
                  <a:srgbClr val="414042"/>
                </a:solidFill>
                <a:latin typeface="Arial"/>
                <a:cs typeface="Arial"/>
              </a:rPr>
              <a:t>er</a:t>
            </a:r>
            <a:r>
              <a:rPr lang="en-GB" sz="2400" dirty="0">
                <a:solidFill>
                  <a:srgbClr val="414042"/>
                </a:solidFill>
                <a:latin typeface="Arial"/>
                <a:cs typeface="Arial"/>
              </a:rPr>
              <a:t> </a:t>
            </a:r>
            <a:r>
              <a:rPr lang="en-GB" sz="2400" dirty="0" err="1">
                <a:solidFill>
                  <a:srgbClr val="414042"/>
                </a:solidFill>
                <a:latin typeface="Arial"/>
                <a:cs typeface="Arial"/>
              </a:rPr>
              <a:t>enghraifft</a:t>
            </a:r>
            <a:r>
              <a:rPr lang="en-GB" sz="2400" dirty="0">
                <a:solidFill>
                  <a:srgbClr val="414042"/>
                </a:solidFill>
                <a:latin typeface="Arial"/>
                <a:cs typeface="Arial"/>
              </a:rPr>
              <a:t>, ‘</a:t>
            </a:r>
            <a:r>
              <a:rPr lang="en-GB" sz="2400" dirty="0" err="1">
                <a:solidFill>
                  <a:srgbClr val="414042"/>
                </a:solidFill>
                <a:latin typeface="Arial"/>
                <a:cs typeface="Arial"/>
              </a:rPr>
              <a:t>Datblygu</a:t>
            </a:r>
            <a:r>
              <a:rPr lang="en-GB" sz="2400" dirty="0">
                <a:solidFill>
                  <a:srgbClr val="414042"/>
                </a:solidFill>
                <a:latin typeface="Arial"/>
                <a:cs typeface="Arial"/>
              </a:rPr>
              <a:t> </a:t>
            </a:r>
            <a:r>
              <a:rPr lang="en-GB" sz="2400" dirty="0" err="1">
                <a:solidFill>
                  <a:srgbClr val="414042"/>
                </a:solidFill>
                <a:latin typeface="Arial"/>
                <a:cs typeface="Arial"/>
              </a:rPr>
              <a:t>geirfa</a:t>
            </a:r>
            <a:r>
              <a:rPr lang="en-GB" sz="2400" dirty="0">
                <a:solidFill>
                  <a:srgbClr val="414042"/>
                </a:solidFill>
                <a:latin typeface="Arial"/>
                <a:cs typeface="Arial"/>
              </a:rPr>
              <a:t> </a:t>
            </a:r>
            <a:r>
              <a:rPr lang="en-GB" sz="2400" dirty="0" err="1">
                <a:solidFill>
                  <a:srgbClr val="414042"/>
                </a:solidFill>
                <a:latin typeface="Arial"/>
                <a:cs typeface="Arial"/>
              </a:rPr>
              <a:t>dysgwyr</a:t>
            </a:r>
            <a:r>
              <a:rPr lang="en-GB" sz="2400" dirty="0">
                <a:solidFill>
                  <a:srgbClr val="414042"/>
                </a:solidFill>
                <a:latin typeface="Arial"/>
                <a:cs typeface="Arial"/>
              </a:rPr>
              <a:t>’.</a:t>
            </a: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1384995"/>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Supplementary material</a:t>
            </a:r>
            <a:endParaRPr sz="4500" dirty="0">
              <a:solidFill>
                <a:schemeClr val="tx1">
                  <a:lumMod val="75000"/>
                  <a:lumOff val="25000"/>
                </a:schemeClr>
              </a:solidFill>
              <a:latin typeface="Arial"/>
              <a:cs typeface="Arial"/>
            </a:endParaRPr>
          </a:p>
        </p:txBody>
      </p:sp>
      <p:sp>
        <p:nvSpPr>
          <p:cNvPr id="8" name="object 8"/>
          <p:cNvSpPr txBox="1"/>
          <p:nvPr/>
        </p:nvSpPr>
        <p:spPr>
          <a:xfrm>
            <a:off x="6719125" y="3584138"/>
            <a:ext cx="5937885" cy="2585323"/>
          </a:xfrm>
          <a:prstGeom prst="rect">
            <a:avLst/>
          </a:prstGeom>
        </p:spPr>
        <p:txBody>
          <a:bodyPr vert="horz" wrap="square" lIns="0" tIns="0" rIns="0" bIns="0" rtlCol="0">
            <a:spAutoFit/>
          </a:bodyPr>
          <a:lstStyle/>
          <a:p>
            <a:pPr marR="5080">
              <a:tabLst>
                <a:tab pos="5485765" algn="l"/>
              </a:tabLst>
            </a:pPr>
            <a:r>
              <a:rPr lang="en-GB" sz="2400" dirty="0">
                <a:solidFill>
                  <a:srgbClr val="414042"/>
                </a:solidFill>
                <a:latin typeface="Arial"/>
                <a:cs typeface="Arial"/>
              </a:rPr>
              <a:t>Within the supplementary material, you will also find </a:t>
            </a:r>
            <a:r>
              <a:rPr lang="en-GB" sz="2400" b="1" dirty="0">
                <a:solidFill>
                  <a:srgbClr val="414042"/>
                </a:solidFill>
                <a:latin typeface="Arial"/>
                <a:cs typeface="Arial"/>
              </a:rPr>
              <a:t>research and evidence </a:t>
            </a:r>
            <a:r>
              <a:rPr lang="en-GB" sz="2400" dirty="0">
                <a:solidFill>
                  <a:srgbClr val="414042"/>
                </a:solidFill>
                <a:latin typeface="Arial"/>
                <a:cs typeface="Arial"/>
              </a:rPr>
              <a:t>that relates to the provision chapters, for example ‘Developing learners’ vocabulary’.</a:t>
            </a:r>
            <a:endParaRPr lang="en-GB" sz="2400" dirty="0">
              <a:latin typeface="Arial"/>
              <a:cs typeface="Arial"/>
            </a:endParaRP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3977581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1384995"/>
          </a:xfrm>
          <a:prstGeom prst="rect">
            <a:avLst/>
          </a:prstGeom>
        </p:spPr>
        <p:txBody>
          <a:bodyPr vert="horz" wrap="square" lIns="0" tIns="0" rIns="0" bIns="0" rtlCol="0">
            <a:spAutoFit/>
          </a:bodyPr>
          <a:lstStyle/>
          <a:p>
            <a:pPr marL="12700">
              <a:lnSpc>
                <a:spcPct val="100000"/>
              </a:lnSpc>
            </a:pPr>
            <a:r>
              <a:rPr lang="en-GB" sz="4500" spc="-10" dirty="0">
                <a:solidFill>
                  <a:schemeClr val="tx1">
                    <a:lumMod val="95000"/>
                    <a:lumOff val="5000"/>
                  </a:schemeClr>
                </a:solidFill>
              </a:rPr>
              <a:t>10 </a:t>
            </a:r>
            <a:r>
              <a:rPr lang="en-GB" sz="4500" spc="-10" dirty="0" err="1">
                <a:solidFill>
                  <a:schemeClr val="tx1">
                    <a:lumMod val="95000"/>
                    <a:lumOff val="5000"/>
                  </a:schemeClr>
                </a:solidFill>
              </a:rPr>
              <a:t>cwestiwn</a:t>
            </a:r>
            <a:r>
              <a:rPr lang="en-GB" sz="4500" spc="-10" dirty="0">
                <a:solidFill>
                  <a:schemeClr val="tx1">
                    <a:lumMod val="95000"/>
                    <a:lumOff val="5000"/>
                  </a:schemeClr>
                </a:solidFill>
              </a:rPr>
              <a:t> </a:t>
            </a:r>
            <a:r>
              <a:rPr lang="en-GB" sz="4500" spc="-10" dirty="0" err="1">
                <a:solidFill>
                  <a:schemeClr val="tx1">
                    <a:lumMod val="95000"/>
                    <a:lumOff val="5000"/>
                  </a:schemeClr>
                </a:solidFill>
              </a:rPr>
              <a:t>i</a:t>
            </a:r>
            <a:r>
              <a:rPr lang="en-GB" sz="4500" spc="-10" dirty="0">
                <a:solidFill>
                  <a:schemeClr val="tx1">
                    <a:lumMod val="95000"/>
                    <a:lumOff val="5000"/>
                  </a:schemeClr>
                </a:solidFill>
              </a:rPr>
              <a:t> </a:t>
            </a:r>
            <a:br>
              <a:rPr lang="en-GB" sz="4500" spc="-10" dirty="0">
                <a:solidFill>
                  <a:schemeClr val="tx1">
                    <a:lumMod val="95000"/>
                    <a:lumOff val="5000"/>
                  </a:schemeClr>
                </a:solidFill>
              </a:rPr>
            </a:br>
            <a:r>
              <a:rPr lang="en-GB" sz="4500" spc="-10" dirty="0" err="1">
                <a:solidFill>
                  <a:schemeClr val="tx1">
                    <a:lumMod val="95000"/>
                    <a:lumOff val="5000"/>
                  </a:schemeClr>
                </a:solidFill>
              </a:rPr>
              <a:t>ddarparwyr</a:t>
            </a:r>
            <a:endParaRPr sz="4500" spc="-10" dirty="0">
              <a:solidFill>
                <a:schemeClr val="tx1">
                  <a:lumMod val="95000"/>
                  <a:lumOff val="5000"/>
                </a:schemeClr>
              </a:solidFill>
            </a:endParaRPr>
          </a:p>
        </p:txBody>
      </p:sp>
      <p:sp>
        <p:nvSpPr>
          <p:cNvPr id="3" name="object 3"/>
          <p:cNvSpPr txBox="1"/>
          <p:nvPr/>
        </p:nvSpPr>
        <p:spPr>
          <a:xfrm>
            <a:off x="527300" y="3328052"/>
            <a:ext cx="5899785" cy="4431983"/>
          </a:xfrm>
          <a:prstGeom prst="rect">
            <a:avLst/>
          </a:prstGeom>
        </p:spPr>
        <p:txBody>
          <a:bodyPr vert="horz" wrap="square" lIns="0" tIns="0" rIns="0" bIns="0" rtlCol="0">
            <a:spAutoFit/>
          </a:bodyPr>
          <a:lstStyle/>
          <a:p>
            <a:pPr marR="5080">
              <a:tabLst>
                <a:tab pos="5485765" algn="l"/>
              </a:tabLst>
            </a:pPr>
            <a:r>
              <a:rPr lang="cy-GB" sz="2400" dirty="0">
                <a:solidFill>
                  <a:srgbClr val="414042"/>
                </a:solidFill>
                <a:latin typeface="Arial"/>
                <a:cs typeface="Arial"/>
              </a:rPr>
              <a:t>Defnyddiwch yr adroddiad a’r argymhellion i ddatblygu 10 cwestiwn y dylai darparwr ofyn </a:t>
            </a:r>
            <a:r>
              <a:rPr lang="cy-GB" sz="2400" dirty="0" err="1">
                <a:solidFill>
                  <a:srgbClr val="414042"/>
                </a:solidFill>
                <a:latin typeface="Arial"/>
                <a:cs typeface="Arial"/>
              </a:rPr>
              <a:t>iddo’i</a:t>
            </a:r>
            <a:r>
              <a:rPr lang="cy-GB" sz="2400" dirty="0">
                <a:solidFill>
                  <a:srgbClr val="414042"/>
                </a:solidFill>
                <a:latin typeface="Arial"/>
                <a:cs typeface="Arial"/>
              </a:rPr>
              <a:t> hun fel rhan o’i hunanwerthusiad yn y maes.  Dylai’r cwestiynau hyn helpu ysgogi meddwl darparwyr os ydynt yn defnyddio’r cyflwyniad fel rhan o hyfforddiant staff.  Ysgrifennwch y cwestiynau fel pe bai’r darparwr yn gofyn </a:t>
            </a:r>
            <a:r>
              <a:rPr lang="cy-GB" sz="2400" dirty="0" err="1">
                <a:solidFill>
                  <a:srgbClr val="414042"/>
                </a:solidFill>
                <a:latin typeface="Arial"/>
                <a:cs typeface="Arial"/>
              </a:rPr>
              <a:t>iddo’i</a:t>
            </a:r>
            <a:r>
              <a:rPr lang="cy-GB" sz="2400" dirty="0">
                <a:solidFill>
                  <a:srgbClr val="414042"/>
                </a:solidFill>
                <a:latin typeface="Arial"/>
                <a:cs typeface="Arial"/>
              </a:rPr>
              <a:t> hun e.e.</a:t>
            </a:r>
          </a:p>
          <a:p>
            <a:pPr marL="342900" marR="5080" indent="-342900">
              <a:buFont typeface="Arial" panose="020B0604020202020204" pitchFamily="34" charset="0"/>
              <a:buChar char="•"/>
              <a:tabLst>
                <a:tab pos="5485765" algn="l"/>
              </a:tabLst>
            </a:pPr>
            <a:r>
              <a:rPr lang="cy-GB" sz="2400" dirty="0">
                <a:solidFill>
                  <a:srgbClr val="414042"/>
                </a:solidFill>
                <a:latin typeface="Arial"/>
                <a:cs typeface="Arial"/>
              </a:rPr>
              <a:t>Pa mor uchel yw’r flaenoriaeth sy’n cael ei rhoi i lythrennedd yn ein cynllun gwella?</a:t>
            </a:r>
            <a:endParaRPr lang="cy-GB"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1384995"/>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10 questions for providers</a:t>
            </a:r>
            <a:endParaRPr sz="4500" dirty="0">
              <a:solidFill>
                <a:schemeClr val="tx1">
                  <a:lumMod val="75000"/>
                  <a:lumOff val="25000"/>
                </a:schemeClr>
              </a:solidFill>
              <a:latin typeface="Arial"/>
              <a:cs typeface="Arial"/>
            </a:endParaRPr>
          </a:p>
        </p:txBody>
      </p:sp>
      <p:sp>
        <p:nvSpPr>
          <p:cNvPr id="8" name="object 8"/>
          <p:cNvSpPr txBox="1"/>
          <p:nvPr/>
        </p:nvSpPr>
        <p:spPr>
          <a:xfrm>
            <a:off x="6615619" y="3328052"/>
            <a:ext cx="5937885" cy="4801314"/>
          </a:xfrm>
          <a:prstGeom prst="rect">
            <a:avLst/>
          </a:prstGeom>
        </p:spPr>
        <p:txBody>
          <a:bodyPr vert="horz" wrap="square" lIns="0" tIns="0" rIns="0" bIns="0" rtlCol="0">
            <a:spAutoFit/>
          </a:bodyPr>
          <a:lstStyle/>
          <a:p>
            <a:pPr marR="5080">
              <a:tabLst>
                <a:tab pos="5485765" algn="l"/>
              </a:tabLst>
            </a:pPr>
            <a:r>
              <a:rPr lang="en-GB" sz="2400" dirty="0">
                <a:solidFill>
                  <a:srgbClr val="414042"/>
                </a:solidFill>
                <a:latin typeface="Arial"/>
                <a:cs typeface="Arial"/>
              </a:rPr>
              <a:t>Use the report and the recommendations to develop 10 questions that a provider should ask themselves as part of their self-evaluation in the area. These questions should help stimulate providers’ thinking if they use the presentation as part of staff training. Write the questions as though the provider were asking themselves e.g.</a:t>
            </a:r>
          </a:p>
          <a:p>
            <a:pPr marL="342900" marR="5080" indent="-342900">
              <a:buFont typeface="Arial" panose="020B0604020202020204" pitchFamily="34" charset="0"/>
              <a:buChar char="•"/>
              <a:tabLst>
                <a:tab pos="5485765" algn="l"/>
              </a:tabLst>
            </a:pPr>
            <a:r>
              <a:rPr lang="en-GB" sz="2400" dirty="0">
                <a:solidFill>
                  <a:srgbClr val="414042"/>
                </a:solidFill>
                <a:latin typeface="Arial"/>
                <a:cs typeface="Arial"/>
              </a:rPr>
              <a:t>How high a priority is literacy in our improvement plan?</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1151269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1384995"/>
          </a:xfrm>
          <a:prstGeom prst="rect">
            <a:avLst/>
          </a:prstGeom>
        </p:spPr>
        <p:txBody>
          <a:bodyPr vert="horz" wrap="square" lIns="0" tIns="0" rIns="0" bIns="0" rtlCol="0">
            <a:spAutoFit/>
          </a:bodyPr>
          <a:lstStyle/>
          <a:p>
            <a:pPr marL="12700">
              <a:lnSpc>
                <a:spcPct val="100000"/>
              </a:lnSpc>
            </a:pPr>
            <a:r>
              <a:rPr lang="en-GB" sz="4500" spc="-10" dirty="0">
                <a:solidFill>
                  <a:schemeClr val="tx1">
                    <a:lumMod val="95000"/>
                    <a:lumOff val="5000"/>
                  </a:schemeClr>
                </a:solidFill>
              </a:rPr>
              <a:t>10 </a:t>
            </a:r>
            <a:r>
              <a:rPr lang="en-GB" sz="4500" spc="-10" dirty="0" err="1">
                <a:solidFill>
                  <a:schemeClr val="tx1">
                    <a:lumMod val="95000"/>
                    <a:lumOff val="5000"/>
                  </a:schemeClr>
                </a:solidFill>
              </a:rPr>
              <a:t>cwestiwn</a:t>
            </a:r>
            <a:r>
              <a:rPr lang="en-GB" sz="4500" spc="-10" dirty="0">
                <a:solidFill>
                  <a:schemeClr val="tx1">
                    <a:lumMod val="95000"/>
                    <a:lumOff val="5000"/>
                  </a:schemeClr>
                </a:solidFill>
              </a:rPr>
              <a:t> </a:t>
            </a:r>
            <a:r>
              <a:rPr lang="en-GB" sz="4500" spc="-10" dirty="0" err="1">
                <a:solidFill>
                  <a:schemeClr val="tx1">
                    <a:lumMod val="95000"/>
                    <a:lumOff val="5000"/>
                  </a:schemeClr>
                </a:solidFill>
              </a:rPr>
              <a:t>i</a:t>
            </a:r>
            <a:r>
              <a:rPr lang="en-GB" sz="4500" spc="-10" dirty="0">
                <a:solidFill>
                  <a:schemeClr val="tx1">
                    <a:lumMod val="95000"/>
                    <a:lumOff val="5000"/>
                  </a:schemeClr>
                </a:solidFill>
              </a:rPr>
              <a:t> </a:t>
            </a:r>
            <a:br>
              <a:rPr lang="en-GB" sz="4500" spc="-10" dirty="0">
                <a:solidFill>
                  <a:schemeClr val="tx1">
                    <a:lumMod val="95000"/>
                    <a:lumOff val="5000"/>
                  </a:schemeClr>
                </a:solidFill>
              </a:rPr>
            </a:br>
            <a:r>
              <a:rPr lang="en-GB" sz="4500" spc="-10" dirty="0" err="1">
                <a:solidFill>
                  <a:schemeClr val="tx1">
                    <a:lumMod val="95000"/>
                    <a:lumOff val="5000"/>
                  </a:schemeClr>
                </a:solidFill>
              </a:rPr>
              <a:t>ddarparwyr</a:t>
            </a:r>
            <a:endParaRPr sz="4500" spc="-10" dirty="0">
              <a:solidFill>
                <a:schemeClr val="tx1">
                  <a:lumMod val="95000"/>
                  <a:lumOff val="5000"/>
                </a:schemeClr>
              </a:solidFill>
            </a:endParaRPr>
          </a:p>
        </p:txBody>
      </p:sp>
      <p:sp>
        <p:nvSpPr>
          <p:cNvPr id="3" name="object 3"/>
          <p:cNvSpPr txBox="1"/>
          <p:nvPr/>
        </p:nvSpPr>
        <p:spPr>
          <a:xfrm>
            <a:off x="527300" y="3328052"/>
            <a:ext cx="5899785" cy="5909310"/>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cy-GB" sz="2400" dirty="0">
                <a:solidFill>
                  <a:srgbClr val="414042"/>
                </a:solidFill>
                <a:latin typeface="Arial"/>
                <a:cs typeface="Arial"/>
              </a:rPr>
              <a:t>Beth yw’r cryfderau a’r meysydd i’w gwella mewn </a:t>
            </a:r>
            <a:r>
              <a:rPr lang="cy-GB" sz="2400" b="1" dirty="0">
                <a:solidFill>
                  <a:srgbClr val="414042"/>
                </a:solidFill>
                <a:latin typeface="Arial"/>
                <a:cs typeface="Arial"/>
              </a:rPr>
              <a:t>dysgu</a:t>
            </a:r>
            <a:r>
              <a:rPr lang="cy-GB" sz="2400" dirty="0">
                <a:solidFill>
                  <a:srgbClr val="414042"/>
                </a:solidFill>
                <a:latin typeface="Arial"/>
                <a:cs typeface="Arial"/>
              </a:rPr>
              <a:t> (ac agweddau at ddysgu) mewn iaith a llythrennedd ar hyn o bryd yn ein lleoliad/ysgol?</a:t>
            </a:r>
          </a:p>
          <a:p>
            <a:pPr marL="342900" marR="5080" indent="-342900">
              <a:buFont typeface="Arial" panose="020B0604020202020204" pitchFamily="34" charset="0"/>
              <a:buChar char="•"/>
              <a:tabLst>
                <a:tab pos="5485765" algn="l"/>
              </a:tabLst>
            </a:pPr>
            <a:r>
              <a:rPr lang="cy-GB" sz="2400" dirty="0">
                <a:solidFill>
                  <a:srgbClr val="414042"/>
                </a:solidFill>
                <a:latin typeface="Arial"/>
                <a:cs typeface="Arial"/>
              </a:rPr>
              <a:t>A oes unrhyw </a:t>
            </a:r>
            <a:r>
              <a:rPr lang="cy-GB" sz="2400" b="1" dirty="0">
                <a:solidFill>
                  <a:srgbClr val="414042"/>
                </a:solidFill>
                <a:latin typeface="Arial"/>
                <a:cs typeface="Arial"/>
              </a:rPr>
              <a:t>grwpiau o ddysgwyr </a:t>
            </a:r>
            <a:r>
              <a:rPr lang="cy-GB" sz="2400" dirty="0">
                <a:solidFill>
                  <a:srgbClr val="414042"/>
                </a:solidFill>
                <a:latin typeface="Arial"/>
                <a:cs typeface="Arial"/>
              </a:rPr>
              <a:t>nad ydynt yn gwneud cynnydd digonol mewn iaith a llythrennedd?  Pam felly?</a:t>
            </a:r>
          </a:p>
          <a:p>
            <a:pPr marL="342900" marR="5080" indent="-342900">
              <a:buFont typeface="Arial" panose="020B0604020202020204" pitchFamily="34" charset="0"/>
              <a:buChar char="•"/>
              <a:tabLst>
                <a:tab pos="5485765" algn="l"/>
              </a:tabLst>
            </a:pPr>
            <a:r>
              <a:rPr lang="cy-GB" sz="2400" dirty="0">
                <a:solidFill>
                  <a:srgbClr val="414042"/>
                </a:solidFill>
                <a:latin typeface="Arial"/>
                <a:cs typeface="Arial"/>
              </a:rPr>
              <a:t>Pa feysydd o’r </a:t>
            </a:r>
            <a:r>
              <a:rPr lang="cy-GB" sz="2400" b="1" dirty="0">
                <a:solidFill>
                  <a:srgbClr val="414042"/>
                </a:solidFill>
                <a:latin typeface="Arial"/>
                <a:cs typeface="Arial"/>
              </a:rPr>
              <a:t>ddarpariaeth</a:t>
            </a:r>
            <a:r>
              <a:rPr lang="cy-GB" sz="2400" dirty="0">
                <a:solidFill>
                  <a:srgbClr val="414042"/>
                </a:solidFill>
                <a:latin typeface="Arial"/>
                <a:cs typeface="Arial"/>
              </a:rPr>
              <a:t> y mae angen i ni fynd i’r afael â nhw er mwyn gwella dysgu i’r holl ddysgwyr?</a:t>
            </a:r>
          </a:p>
          <a:p>
            <a:pPr marL="342900" marR="5080" indent="-342900">
              <a:buFont typeface="Arial" panose="020B0604020202020204" pitchFamily="34" charset="0"/>
              <a:buChar char="•"/>
              <a:tabLst>
                <a:tab pos="5485765" algn="l"/>
              </a:tabLst>
            </a:pPr>
            <a:r>
              <a:rPr lang="cy-GB" sz="2400" dirty="0">
                <a:solidFill>
                  <a:srgbClr val="414042"/>
                </a:solidFill>
                <a:latin typeface="Arial"/>
                <a:cs typeface="Arial"/>
              </a:rPr>
              <a:t>A yw’r meysydd hyn i’w gwella yn adlewyrchu unrhyw rai o’r </a:t>
            </a:r>
            <a:r>
              <a:rPr lang="cy-GB" sz="2400" b="1" dirty="0">
                <a:solidFill>
                  <a:srgbClr val="414042"/>
                </a:solidFill>
                <a:latin typeface="Arial"/>
                <a:cs typeface="Arial"/>
              </a:rPr>
              <a:t>argymhellion </a:t>
            </a:r>
            <a:r>
              <a:rPr lang="cy-GB" sz="2400" dirty="0">
                <a:solidFill>
                  <a:srgbClr val="414042"/>
                </a:solidFill>
                <a:latin typeface="Arial"/>
                <a:cs typeface="Arial"/>
              </a:rPr>
              <a:t>yn yr adroddiad thematig?  Sut gallwn ni ddefnyddio’r argymhellion, y prif ganfyddiadau a’r enghreifftiau o arfer effeithiol i gynllunio ar gyfer gwelliant?</a:t>
            </a:r>
            <a:endParaRPr lang="cy-GB"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1384995"/>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10 questions for providers</a:t>
            </a:r>
            <a:endParaRPr sz="4500" dirty="0">
              <a:solidFill>
                <a:schemeClr val="tx1">
                  <a:lumMod val="75000"/>
                  <a:lumOff val="25000"/>
                </a:schemeClr>
              </a:solidFill>
              <a:latin typeface="Arial"/>
              <a:cs typeface="Arial"/>
            </a:endParaRPr>
          </a:p>
        </p:txBody>
      </p:sp>
      <p:sp>
        <p:nvSpPr>
          <p:cNvPr id="8" name="object 8"/>
          <p:cNvSpPr txBox="1"/>
          <p:nvPr/>
        </p:nvSpPr>
        <p:spPr>
          <a:xfrm>
            <a:off x="6615619" y="3328052"/>
            <a:ext cx="5937885" cy="7386638"/>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a:solidFill>
                  <a:srgbClr val="414042"/>
                </a:solidFill>
                <a:latin typeface="Arial"/>
                <a:cs typeface="Arial"/>
              </a:rPr>
              <a:t>What are the strengths and areas for improvement in </a:t>
            </a:r>
            <a:r>
              <a:rPr lang="en-GB" sz="2400" b="1" dirty="0">
                <a:solidFill>
                  <a:srgbClr val="414042"/>
                </a:solidFill>
                <a:latin typeface="Arial"/>
                <a:cs typeface="Arial"/>
              </a:rPr>
              <a:t>learning </a:t>
            </a:r>
            <a:r>
              <a:rPr lang="en-GB" sz="2400" dirty="0">
                <a:solidFill>
                  <a:srgbClr val="414042"/>
                </a:solidFill>
                <a:latin typeface="Arial"/>
                <a:cs typeface="Arial"/>
              </a:rPr>
              <a:t>(and attitudes to learning) in language and literacy currently in our setting/school?</a:t>
            </a:r>
          </a:p>
          <a:p>
            <a:pPr marL="342900" marR="5080" indent="-342900">
              <a:buFont typeface="Arial" panose="020B0604020202020204" pitchFamily="34" charset="0"/>
              <a:buChar char="•"/>
              <a:tabLst>
                <a:tab pos="5485765" algn="l"/>
              </a:tabLst>
            </a:pPr>
            <a:r>
              <a:rPr lang="en-GB" sz="2400" dirty="0">
                <a:solidFill>
                  <a:srgbClr val="414042"/>
                </a:solidFill>
                <a:latin typeface="Arial"/>
                <a:cs typeface="Arial"/>
              </a:rPr>
              <a:t>Are there any </a:t>
            </a:r>
            <a:r>
              <a:rPr lang="en-GB" sz="2400" b="1" dirty="0">
                <a:solidFill>
                  <a:srgbClr val="414042"/>
                </a:solidFill>
                <a:latin typeface="Arial"/>
                <a:cs typeface="Arial"/>
              </a:rPr>
              <a:t>groups of learners </a:t>
            </a:r>
            <a:r>
              <a:rPr lang="en-GB" sz="2400" dirty="0">
                <a:solidFill>
                  <a:srgbClr val="414042"/>
                </a:solidFill>
                <a:latin typeface="Arial"/>
                <a:cs typeface="Arial"/>
              </a:rPr>
              <a:t>that do not make sufficient progress in language and literacy?  Why is this?</a:t>
            </a:r>
          </a:p>
          <a:p>
            <a:pPr marL="342900" marR="5080" indent="-342900">
              <a:buFont typeface="Arial" panose="020B0604020202020204" pitchFamily="34" charset="0"/>
              <a:buChar char="•"/>
              <a:tabLst>
                <a:tab pos="5485765" algn="l"/>
              </a:tabLst>
            </a:pPr>
            <a:r>
              <a:rPr lang="en-GB" sz="2400" dirty="0">
                <a:solidFill>
                  <a:srgbClr val="414042"/>
                </a:solidFill>
                <a:latin typeface="Arial"/>
                <a:cs typeface="Arial"/>
              </a:rPr>
              <a:t>Which areas of </a:t>
            </a:r>
            <a:r>
              <a:rPr lang="en-GB" sz="2400" b="1" dirty="0">
                <a:solidFill>
                  <a:srgbClr val="414042"/>
                </a:solidFill>
                <a:latin typeface="Arial"/>
                <a:cs typeface="Arial"/>
              </a:rPr>
              <a:t>provision</a:t>
            </a:r>
            <a:r>
              <a:rPr lang="en-GB" sz="2400" dirty="0">
                <a:solidFill>
                  <a:srgbClr val="414042"/>
                </a:solidFill>
                <a:latin typeface="Arial"/>
                <a:cs typeface="Arial"/>
              </a:rPr>
              <a:t> do we need to address to improve learning for all learners?  </a:t>
            </a:r>
          </a:p>
          <a:p>
            <a:pPr marL="342900" marR="5080" indent="-342900">
              <a:buFont typeface="Arial" panose="020B0604020202020204" pitchFamily="34" charset="0"/>
              <a:buChar char="•"/>
              <a:tabLst>
                <a:tab pos="5485765" algn="l"/>
              </a:tabLst>
            </a:pPr>
            <a:r>
              <a:rPr lang="en-GB" sz="2400" dirty="0">
                <a:solidFill>
                  <a:srgbClr val="414042"/>
                </a:solidFill>
                <a:latin typeface="Arial"/>
                <a:cs typeface="Arial"/>
              </a:rPr>
              <a:t>Do these areas for improvement reflect any of the </a:t>
            </a:r>
            <a:r>
              <a:rPr lang="en-GB" sz="2400" b="1" dirty="0">
                <a:solidFill>
                  <a:srgbClr val="414042"/>
                </a:solidFill>
                <a:latin typeface="Arial"/>
                <a:cs typeface="Arial"/>
              </a:rPr>
              <a:t>recommendations</a:t>
            </a:r>
            <a:r>
              <a:rPr lang="en-GB" sz="2400" dirty="0">
                <a:solidFill>
                  <a:srgbClr val="414042"/>
                </a:solidFill>
                <a:latin typeface="Arial"/>
                <a:cs typeface="Arial"/>
              </a:rPr>
              <a:t> in the thematic report?  How can we use the recommendations, main findings and examples of effective practice to plan for improvement?</a:t>
            </a:r>
          </a:p>
          <a:p>
            <a:pPr marR="5080">
              <a:tabLst>
                <a:tab pos="5485765" algn="l"/>
              </a:tabLst>
            </a:pPr>
            <a:endParaRPr lang="en-GB" sz="2400" dirty="0">
              <a:solidFill>
                <a:srgbClr val="414042"/>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3376518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1384995"/>
          </a:xfrm>
          <a:prstGeom prst="rect">
            <a:avLst/>
          </a:prstGeom>
        </p:spPr>
        <p:txBody>
          <a:bodyPr vert="horz" wrap="square" lIns="0" tIns="0" rIns="0" bIns="0" rtlCol="0">
            <a:spAutoFit/>
          </a:bodyPr>
          <a:lstStyle/>
          <a:p>
            <a:pPr marL="12700">
              <a:lnSpc>
                <a:spcPct val="100000"/>
              </a:lnSpc>
            </a:pPr>
            <a:r>
              <a:rPr lang="en-GB" sz="4500" spc="-10" dirty="0">
                <a:solidFill>
                  <a:schemeClr val="tx1">
                    <a:lumMod val="95000"/>
                    <a:lumOff val="5000"/>
                  </a:schemeClr>
                </a:solidFill>
              </a:rPr>
              <a:t>10 </a:t>
            </a:r>
            <a:r>
              <a:rPr lang="en-GB" sz="4500" spc="-10" dirty="0" err="1">
                <a:solidFill>
                  <a:schemeClr val="tx1">
                    <a:lumMod val="95000"/>
                    <a:lumOff val="5000"/>
                  </a:schemeClr>
                </a:solidFill>
              </a:rPr>
              <a:t>cwestiwn</a:t>
            </a:r>
            <a:r>
              <a:rPr lang="en-GB" sz="4500" spc="-10" dirty="0">
                <a:solidFill>
                  <a:schemeClr val="tx1">
                    <a:lumMod val="95000"/>
                    <a:lumOff val="5000"/>
                  </a:schemeClr>
                </a:solidFill>
              </a:rPr>
              <a:t> </a:t>
            </a:r>
            <a:r>
              <a:rPr lang="en-GB" sz="4500" spc="-10" dirty="0" err="1">
                <a:solidFill>
                  <a:schemeClr val="tx1">
                    <a:lumMod val="95000"/>
                    <a:lumOff val="5000"/>
                  </a:schemeClr>
                </a:solidFill>
              </a:rPr>
              <a:t>i</a:t>
            </a:r>
            <a:r>
              <a:rPr lang="en-GB" sz="4500" spc="-10" dirty="0">
                <a:solidFill>
                  <a:schemeClr val="tx1">
                    <a:lumMod val="95000"/>
                    <a:lumOff val="5000"/>
                  </a:schemeClr>
                </a:solidFill>
              </a:rPr>
              <a:t> </a:t>
            </a:r>
            <a:br>
              <a:rPr lang="en-GB" sz="4500" spc="-10" dirty="0">
                <a:solidFill>
                  <a:schemeClr val="tx1">
                    <a:lumMod val="95000"/>
                    <a:lumOff val="5000"/>
                  </a:schemeClr>
                </a:solidFill>
              </a:rPr>
            </a:br>
            <a:r>
              <a:rPr lang="en-GB" sz="4500" spc="-10" dirty="0" err="1">
                <a:solidFill>
                  <a:schemeClr val="tx1">
                    <a:lumMod val="95000"/>
                    <a:lumOff val="5000"/>
                  </a:schemeClr>
                </a:solidFill>
              </a:rPr>
              <a:t>ddarparwyr</a:t>
            </a:r>
            <a:endParaRPr sz="4500" spc="-10" dirty="0">
              <a:solidFill>
                <a:schemeClr val="tx1">
                  <a:lumMod val="95000"/>
                  <a:lumOff val="5000"/>
                </a:schemeClr>
              </a:solidFill>
            </a:endParaRPr>
          </a:p>
        </p:txBody>
      </p:sp>
      <p:sp>
        <p:nvSpPr>
          <p:cNvPr id="3" name="object 3"/>
          <p:cNvSpPr txBox="1"/>
          <p:nvPr/>
        </p:nvSpPr>
        <p:spPr>
          <a:xfrm>
            <a:off x="257176" y="3328052"/>
            <a:ext cx="6169910" cy="5909310"/>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a:solidFill>
                  <a:srgbClr val="414042"/>
                </a:solidFill>
                <a:latin typeface="Arial"/>
                <a:cs typeface="Arial"/>
              </a:rPr>
              <a:t>Pa rai o </a:t>
            </a:r>
            <a:r>
              <a:rPr lang="en-GB" sz="2400" b="1" dirty="0" err="1">
                <a:solidFill>
                  <a:srgbClr val="414042"/>
                </a:solidFill>
                <a:latin typeface="Arial"/>
                <a:cs typeface="Arial"/>
              </a:rPr>
              <a:t>nodweddion</a:t>
            </a:r>
            <a:r>
              <a:rPr lang="en-GB" sz="2400" b="1" dirty="0">
                <a:solidFill>
                  <a:srgbClr val="414042"/>
                </a:solidFill>
                <a:latin typeface="Arial"/>
                <a:cs typeface="Arial"/>
              </a:rPr>
              <a:t> </a:t>
            </a:r>
            <a:r>
              <a:rPr lang="en-GB" sz="2400" b="1" dirty="0" err="1">
                <a:solidFill>
                  <a:srgbClr val="414042"/>
                </a:solidFill>
                <a:latin typeface="Arial"/>
                <a:cs typeface="Arial"/>
              </a:rPr>
              <a:t>cyffredin</a:t>
            </a:r>
            <a:r>
              <a:rPr lang="en-GB" sz="2400" b="1" dirty="0">
                <a:solidFill>
                  <a:srgbClr val="414042"/>
                </a:solidFill>
                <a:latin typeface="Arial"/>
                <a:cs typeface="Arial"/>
              </a:rPr>
              <a:t> </a:t>
            </a:r>
            <a:r>
              <a:rPr lang="en-GB" sz="2400" dirty="0" err="1">
                <a:solidFill>
                  <a:srgbClr val="414042"/>
                </a:solidFill>
                <a:latin typeface="Arial"/>
                <a:cs typeface="Arial"/>
              </a:rPr>
              <a:t>lleoliadau</a:t>
            </a:r>
            <a:r>
              <a:rPr lang="en-GB" sz="2400" dirty="0">
                <a:solidFill>
                  <a:srgbClr val="414042"/>
                </a:solidFill>
                <a:latin typeface="Arial"/>
                <a:cs typeface="Arial"/>
              </a:rPr>
              <a:t> ac </a:t>
            </a:r>
            <a:r>
              <a:rPr lang="en-GB" sz="2400" dirty="0" err="1">
                <a:solidFill>
                  <a:srgbClr val="414042"/>
                </a:solidFill>
                <a:latin typeface="Arial"/>
                <a:cs typeface="Arial"/>
              </a:rPr>
              <a:t>ysgolion</a:t>
            </a:r>
            <a:r>
              <a:rPr lang="en-GB" sz="2400" dirty="0">
                <a:solidFill>
                  <a:srgbClr val="414042"/>
                </a:solidFill>
                <a:latin typeface="Arial"/>
                <a:cs typeface="Arial"/>
              </a:rPr>
              <a:t> </a:t>
            </a:r>
            <a:r>
              <a:rPr lang="en-GB" sz="2400" dirty="0" err="1">
                <a:solidFill>
                  <a:srgbClr val="414042"/>
                </a:solidFill>
                <a:latin typeface="Arial"/>
                <a:cs typeface="Arial"/>
              </a:rPr>
              <a:t>sy’n</a:t>
            </a:r>
            <a:r>
              <a:rPr lang="en-GB" sz="2400" dirty="0">
                <a:solidFill>
                  <a:srgbClr val="414042"/>
                </a:solidFill>
                <a:latin typeface="Arial"/>
                <a:cs typeface="Arial"/>
              </a:rPr>
              <a:t> </a:t>
            </a:r>
            <a:r>
              <a:rPr lang="en-GB" sz="2400" dirty="0" err="1">
                <a:solidFill>
                  <a:srgbClr val="414042"/>
                </a:solidFill>
                <a:latin typeface="Arial"/>
                <a:cs typeface="Arial"/>
              </a:rPr>
              <a:t>cael</a:t>
            </a:r>
            <a:r>
              <a:rPr lang="en-GB" sz="2400" dirty="0">
                <a:solidFill>
                  <a:srgbClr val="414042"/>
                </a:solidFill>
                <a:latin typeface="Arial"/>
                <a:cs typeface="Arial"/>
              </a:rPr>
              <a:t> </a:t>
            </a:r>
            <a:r>
              <a:rPr lang="en-GB" sz="2400" dirty="0" err="1">
                <a:solidFill>
                  <a:srgbClr val="414042"/>
                </a:solidFill>
                <a:latin typeface="Arial"/>
                <a:cs typeface="Arial"/>
              </a:rPr>
              <a:t>eu</a:t>
            </a:r>
            <a:r>
              <a:rPr lang="en-GB" sz="2400" dirty="0">
                <a:solidFill>
                  <a:srgbClr val="414042"/>
                </a:solidFill>
                <a:latin typeface="Arial"/>
                <a:cs typeface="Arial"/>
              </a:rPr>
              <a:t> </a:t>
            </a:r>
            <a:r>
              <a:rPr lang="en-GB" sz="2400" dirty="0" err="1">
                <a:solidFill>
                  <a:srgbClr val="414042"/>
                </a:solidFill>
                <a:latin typeface="Arial"/>
                <a:cs typeface="Arial"/>
              </a:rPr>
              <a:t>harwain</a:t>
            </a:r>
            <a:r>
              <a:rPr lang="en-GB" sz="2400" dirty="0">
                <a:solidFill>
                  <a:srgbClr val="414042"/>
                </a:solidFill>
                <a:latin typeface="Arial"/>
                <a:cs typeface="Arial"/>
              </a:rPr>
              <a:t> </a:t>
            </a:r>
            <a:r>
              <a:rPr lang="en-GB" sz="2400" dirty="0" err="1">
                <a:solidFill>
                  <a:srgbClr val="414042"/>
                </a:solidFill>
                <a:latin typeface="Arial"/>
                <a:cs typeface="Arial"/>
              </a:rPr>
              <a:t>yn</a:t>
            </a:r>
            <a:r>
              <a:rPr lang="en-GB" sz="2400" dirty="0">
                <a:solidFill>
                  <a:srgbClr val="414042"/>
                </a:solidFill>
                <a:latin typeface="Arial"/>
                <a:cs typeface="Arial"/>
              </a:rPr>
              <a:t> </a:t>
            </a:r>
            <a:r>
              <a:rPr lang="en-GB" sz="2400" dirty="0" err="1">
                <a:solidFill>
                  <a:srgbClr val="414042"/>
                </a:solidFill>
                <a:latin typeface="Arial"/>
                <a:cs typeface="Arial"/>
              </a:rPr>
              <a:t>dda</a:t>
            </a:r>
            <a:r>
              <a:rPr lang="en-GB" sz="2400" dirty="0">
                <a:solidFill>
                  <a:srgbClr val="414042"/>
                </a:solidFill>
                <a:latin typeface="Arial"/>
                <a:cs typeface="Arial"/>
              </a:rPr>
              <a:t> ac </a:t>
            </a:r>
            <a:r>
              <a:rPr lang="en-GB" sz="2400" dirty="0" err="1">
                <a:solidFill>
                  <a:srgbClr val="414042"/>
                </a:solidFill>
                <a:latin typeface="Arial"/>
                <a:cs typeface="Arial"/>
              </a:rPr>
              <a:t>sydd</a:t>
            </a:r>
            <a:r>
              <a:rPr lang="en-GB" sz="2400" dirty="0">
                <a:solidFill>
                  <a:srgbClr val="414042"/>
                </a:solidFill>
                <a:latin typeface="Arial"/>
                <a:cs typeface="Arial"/>
              </a:rPr>
              <a:t> â </a:t>
            </a:r>
            <a:r>
              <a:rPr lang="en-GB" sz="2400" dirty="0" err="1">
                <a:solidFill>
                  <a:srgbClr val="414042"/>
                </a:solidFill>
                <a:latin typeface="Arial"/>
                <a:cs typeface="Arial"/>
              </a:rPr>
              <a:t>darpariaeth</a:t>
            </a:r>
            <a:r>
              <a:rPr lang="en-GB" sz="2400" dirty="0">
                <a:solidFill>
                  <a:srgbClr val="414042"/>
                </a:solidFill>
                <a:latin typeface="Arial"/>
                <a:cs typeface="Arial"/>
              </a:rPr>
              <a:t> </a:t>
            </a:r>
            <a:r>
              <a:rPr lang="en-GB" sz="2400" dirty="0" err="1">
                <a:solidFill>
                  <a:srgbClr val="414042"/>
                </a:solidFill>
                <a:latin typeface="Arial"/>
                <a:cs typeface="Arial"/>
              </a:rPr>
              <a:t>effeithiol</a:t>
            </a:r>
            <a:r>
              <a:rPr lang="en-GB" sz="2400" dirty="0">
                <a:solidFill>
                  <a:srgbClr val="414042"/>
                </a:solidFill>
                <a:latin typeface="Arial"/>
                <a:cs typeface="Arial"/>
              </a:rPr>
              <a:t> </a:t>
            </a:r>
            <a:r>
              <a:rPr lang="en-GB" sz="2400" dirty="0" err="1">
                <a:solidFill>
                  <a:srgbClr val="414042"/>
                </a:solidFill>
                <a:latin typeface="Arial"/>
                <a:cs typeface="Arial"/>
              </a:rPr>
              <a:t>iawn</a:t>
            </a:r>
            <a:r>
              <a:rPr lang="en-GB" sz="2400" dirty="0">
                <a:solidFill>
                  <a:srgbClr val="414042"/>
                </a:solidFill>
                <a:latin typeface="Arial"/>
                <a:cs typeface="Arial"/>
              </a:rPr>
              <a:t> </a:t>
            </a:r>
            <a:r>
              <a:rPr lang="en-GB" sz="2400" dirty="0" err="1">
                <a:solidFill>
                  <a:srgbClr val="414042"/>
                </a:solidFill>
                <a:latin typeface="Arial"/>
                <a:cs typeface="Arial"/>
              </a:rPr>
              <a:t>ar</a:t>
            </a:r>
            <a:r>
              <a:rPr lang="en-GB" sz="2400" dirty="0">
                <a:solidFill>
                  <a:srgbClr val="414042"/>
                </a:solidFill>
                <a:latin typeface="Arial"/>
                <a:cs typeface="Arial"/>
              </a:rPr>
              <a:t> </a:t>
            </a:r>
            <a:r>
              <a:rPr lang="en-GB" sz="2400" dirty="0" err="1">
                <a:solidFill>
                  <a:srgbClr val="414042"/>
                </a:solidFill>
                <a:latin typeface="Arial"/>
                <a:cs typeface="Arial"/>
              </a:rPr>
              <a:t>gyfer</a:t>
            </a:r>
            <a:r>
              <a:rPr lang="en-GB" sz="2400" dirty="0">
                <a:solidFill>
                  <a:srgbClr val="414042"/>
                </a:solidFill>
                <a:latin typeface="Arial"/>
                <a:cs typeface="Arial"/>
              </a:rPr>
              <a:t> </a:t>
            </a:r>
            <a:r>
              <a:rPr lang="en-GB" sz="2400" dirty="0" err="1">
                <a:solidFill>
                  <a:srgbClr val="414042"/>
                </a:solidFill>
                <a:latin typeface="Arial"/>
                <a:cs typeface="Arial"/>
              </a:rPr>
              <a:t>iaith</a:t>
            </a:r>
            <a:r>
              <a:rPr lang="en-GB" sz="2400" dirty="0">
                <a:solidFill>
                  <a:srgbClr val="414042"/>
                </a:solidFill>
                <a:latin typeface="Arial"/>
                <a:cs typeface="Arial"/>
              </a:rPr>
              <a:t> a </a:t>
            </a:r>
            <a:r>
              <a:rPr lang="en-GB" sz="2400" dirty="0" err="1">
                <a:solidFill>
                  <a:srgbClr val="414042"/>
                </a:solidFill>
                <a:latin typeface="Arial"/>
                <a:cs typeface="Arial"/>
              </a:rPr>
              <a:t>llythrennedd</a:t>
            </a:r>
            <a:r>
              <a:rPr lang="en-GB" sz="2400" dirty="0">
                <a:solidFill>
                  <a:srgbClr val="414042"/>
                </a:solidFill>
                <a:latin typeface="Arial"/>
                <a:cs typeface="Arial"/>
              </a:rPr>
              <a:t> (</a:t>
            </a:r>
            <a:r>
              <a:rPr lang="en-GB" sz="2400" dirty="0" err="1">
                <a:solidFill>
                  <a:srgbClr val="414042"/>
                </a:solidFill>
                <a:latin typeface="Arial"/>
                <a:cs typeface="Arial"/>
              </a:rPr>
              <a:t>tud</a:t>
            </a:r>
            <a:r>
              <a:rPr lang="en-GB" sz="2400" dirty="0">
                <a:solidFill>
                  <a:srgbClr val="414042"/>
                </a:solidFill>
                <a:latin typeface="Arial"/>
                <a:cs typeface="Arial"/>
              </a:rPr>
              <a:t>. </a:t>
            </a:r>
            <a:r>
              <a:rPr lang="en-GB" sz="2400" dirty="0">
                <a:solidFill>
                  <a:srgbClr val="FF0000"/>
                </a:solidFill>
                <a:latin typeface="Arial"/>
                <a:cs typeface="Arial"/>
              </a:rPr>
              <a:t>x</a:t>
            </a:r>
            <a:r>
              <a:rPr lang="en-GB" sz="2400" dirty="0">
                <a:solidFill>
                  <a:srgbClr val="414042"/>
                </a:solidFill>
                <a:latin typeface="Arial"/>
                <a:cs typeface="Arial"/>
              </a:rPr>
              <a:t>) </a:t>
            </a:r>
            <a:r>
              <a:rPr lang="en-GB" sz="2400" dirty="0" err="1">
                <a:solidFill>
                  <a:srgbClr val="414042"/>
                </a:solidFill>
                <a:latin typeface="Arial"/>
                <a:cs typeface="Arial"/>
              </a:rPr>
              <a:t>sy’n</a:t>
            </a:r>
            <a:r>
              <a:rPr lang="en-GB" sz="2400" dirty="0">
                <a:solidFill>
                  <a:srgbClr val="414042"/>
                </a:solidFill>
                <a:latin typeface="Arial"/>
                <a:cs typeface="Arial"/>
              </a:rPr>
              <a:t> </a:t>
            </a:r>
            <a:r>
              <a:rPr lang="en-GB" sz="2400" dirty="0" err="1">
                <a:solidFill>
                  <a:srgbClr val="414042"/>
                </a:solidFill>
                <a:latin typeface="Arial"/>
                <a:cs typeface="Arial"/>
              </a:rPr>
              <a:t>nodweddion</a:t>
            </a:r>
            <a:r>
              <a:rPr lang="en-GB" sz="2400" dirty="0">
                <a:solidFill>
                  <a:srgbClr val="414042"/>
                </a:solidFill>
                <a:latin typeface="Arial"/>
                <a:cs typeface="Arial"/>
              </a:rPr>
              <a:t> </a:t>
            </a:r>
            <a:r>
              <a:rPr lang="en-GB" sz="2400" dirty="0" err="1">
                <a:solidFill>
                  <a:srgbClr val="414042"/>
                </a:solidFill>
                <a:latin typeface="Arial"/>
                <a:cs typeface="Arial"/>
              </a:rPr>
              <a:t>o’n</a:t>
            </a:r>
            <a:r>
              <a:rPr lang="en-GB" sz="2400" dirty="0">
                <a:solidFill>
                  <a:srgbClr val="414042"/>
                </a:solidFill>
                <a:latin typeface="Arial"/>
                <a:cs typeface="Arial"/>
              </a:rPr>
              <a:t> </a:t>
            </a:r>
            <a:r>
              <a:rPr lang="en-GB" sz="2400" dirty="0" err="1">
                <a:solidFill>
                  <a:srgbClr val="414042"/>
                </a:solidFill>
                <a:latin typeface="Arial"/>
                <a:cs typeface="Arial"/>
              </a:rPr>
              <a:t>darpariaeth</a:t>
            </a:r>
            <a:r>
              <a:rPr lang="en-GB" sz="2400" dirty="0">
                <a:solidFill>
                  <a:srgbClr val="414042"/>
                </a:solidFill>
                <a:latin typeface="Arial"/>
                <a:cs typeface="Arial"/>
              </a:rPr>
              <a:t> </a:t>
            </a:r>
            <a:r>
              <a:rPr lang="en-GB" sz="2400" dirty="0" err="1">
                <a:solidFill>
                  <a:srgbClr val="414042"/>
                </a:solidFill>
                <a:latin typeface="Arial"/>
                <a:cs typeface="Arial"/>
              </a:rPr>
              <a:t>ni</a:t>
            </a:r>
            <a:r>
              <a:rPr lang="en-GB" sz="2400" dirty="0">
                <a:solidFill>
                  <a:srgbClr val="414042"/>
                </a:solidFill>
                <a:latin typeface="Arial"/>
                <a:cs typeface="Arial"/>
              </a:rPr>
              <a:t>?</a:t>
            </a:r>
          </a:p>
          <a:p>
            <a:pPr marL="342900" marR="5080" indent="-342900">
              <a:buFont typeface="Arial" panose="020B0604020202020204" pitchFamily="34" charset="0"/>
              <a:buChar char="•"/>
              <a:tabLst>
                <a:tab pos="5485765" algn="l"/>
              </a:tabLst>
            </a:pPr>
            <a:r>
              <a:rPr lang="en-GB" sz="2400" dirty="0">
                <a:solidFill>
                  <a:srgbClr val="414042"/>
                </a:solidFill>
                <a:latin typeface="Arial"/>
                <a:cs typeface="Arial"/>
              </a:rPr>
              <a:t>Pa </a:t>
            </a:r>
            <a:r>
              <a:rPr lang="en-GB" sz="2400" dirty="0" err="1">
                <a:solidFill>
                  <a:srgbClr val="414042"/>
                </a:solidFill>
                <a:latin typeface="Arial"/>
                <a:cs typeface="Arial"/>
              </a:rPr>
              <a:t>mor</a:t>
            </a:r>
            <a:r>
              <a:rPr lang="en-GB" sz="2400" dirty="0">
                <a:solidFill>
                  <a:srgbClr val="414042"/>
                </a:solidFill>
                <a:latin typeface="Arial"/>
                <a:cs typeface="Arial"/>
              </a:rPr>
              <a:t> </a:t>
            </a:r>
            <a:r>
              <a:rPr lang="en-GB" sz="2400" dirty="0" err="1">
                <a:solidFill>
                  <a:srgbClr val="414042"/>
                </a:solidFill>
                <a:latin typeface="Arial"/>
                <a:cs typeface="Arial"/>
              </a:rPr>
              <a:t>dda</a:t>
            </a:r>
            <a:r>
              <a:rPr lang="en-GB" sz="2400" dirty="0">
                <a:solidFill>
                  <a:srgbClr val="414042"/>
                </a:solidFill>
                <a:latin typeface="Arial"/>
                <a:cs typeface="Arial"/>
              </a:rPr>
              <a:t> </a:t>
            </a:r>
            <a:r>
              <a:rPr lang="en-GB" sz="2400" dirty="0" err="1">
                <a:solidFill>
                  <a:srgbClr val="414042"/>
                </a:solidFill>
                <a:latin typeface="Arial"/>
                <a:cs typeface="Arial"/>
              </a:rPr>
              <a:t>ydyn</a:t>
            </a:r>
            <a:r>
              <a:rPr lang="en-GB" sz="2400" dirty="0">
                <a:solidFill>
                  <a:srgbClr val="414042"/>
                </a:solidFill>
                <a:latin typeface="Arial"/>
                <a:cs typeface="Arial"/>
              </a:rPr>
              <a:t> </a:t>
            </a:r>
            <a:r>
              <a:rPr lang="en-GB" sz="2400" dirty="0" err="1">
                <a:solidFill>
                  <a:srgbClr val="414042"/>
                </a:solidFill>
                <a:latin typeface="Arial"/>
                <a:cs typeface="Arial"/>
              </a:rPr>
              <a:t>ni’n</a:t>
            </a:r>
            <a:r>
              <a:rPr lang="en-GB" sz="2400" dirty="0">
                <a:solidFill>
                  <a:srgbClr val="414042"/>
                </a:solidFill>
                <a:latin typeface="Arial"/>
                <a:cs typeface="Arial"/>
              </a:rPr>
              <a:t> </a:t>
            </a:r>
            <a:r>
              <a:rPr lang="en-GB" sz="2400" dirty="0" err="1">
                <a:solidFill>
                  <a:srgbClr val="414042"/>
                </a:solidFill>
                <a:latin typeface="Arial"/>
                <a:cs typeface="Arial"/>
              </a:rPr>
              <a:t>defnyddio</a:t>
            </a:r>
            <a:r>
              <a:rPr lang="en-GB" sz="2400" dirty="0">
                <a:solidFill>
                  <a:srgbClr val="414042"/>
                </a:solidFill>
                <a:latin typeface="Arial"/>
                <a:cs typeface="Arial"/>
              </a:rPr>
              <a:t> </a:t>
            </a:r>
            <a:r>
              <a:rPr lang="en-GB" sz="2400" b="1" dirty="0" err="1">
                <a:solidFill>
                  <a:srgbClr val="414042"/>
                </a:solidFill>
                <a:latin typeface="Arial"/>
                <a:cs typeface="Arial"/>
              </a:rPr>
              <a:t>deilliannau</a:t>
            </a:r>
            <a:r>
              <a:rPr lang="en-GB" sz="2400" b="1" dirty="0">
                <a:solidFill>
                  <a:srgbClr val="414042"/>
                </a:solidFill>
                <a:latin typeface="Arial"/>
                <a:cs typeface="Arial"/>
              </a:rPr>
              <a:t> </a:t>
            </a:r>
            <a:r>
              <a:rPr lang="en-GB" sz="2400" b="1" dirty="0" err="1">
                <a:solidFill>
                  <a:srgbClr val="414042"/>
                </a:solidFill>
                <a:latin typeface="Arial"/>
                <a:cs typeface="Arial"/>
              </a:rPr>
              <a:t>ymchwil</a:t>
            </a:r>
            <a:r>
              <a:rPr lang="en-GB" sz="2400" b="1" dirty="0">
                <a:solidFill>
                  <a:srgbClr val="414042"/>
                </a:solidFill>
                <a:latin typeface="Arial"/>
                <a:cs typeface="Arial"/>
              </a:rPr>
              <a:t> a </a:t>
            </a:r>
            <a:r>
              <a:rPr lang="en-GB" sz="2400" b="1" dirty="0" err="1">
                <a:solidFill>
                  <a:srgbClr val="414042"/>
                </a:solidFill>
                <a:latin typeface="Arial"/>
                <a:cs typeface="Arial"/>
              </a:rPr>
              <a:t>thystiolaeth</a:t>
            </a:r>
            <a:r>
              <a:rPr lang="en-GB" sz="2400" b="1" dirty="0">
                <a:solidFill>
                  <a:srgbClr val="414042"/>
                </a:solidFill>
                <a:latin typeface="Arial"/>
                <a:cs typeface="Arial"/>
              </a:rPr>
              <a:t> </a:t>
            </a:r>
            <a:r>
              <a:rPr lang="en-GB" sz="2400" b="1" dirty="0" err="1">
                <a:solidFill>
                  <a:srgbClr val="414042"/>
                </a:solidFill>
                <a:latin typeface="Arial"/>
                <a:cs typeface="Arial"/>
              </a:rPr>
              <a:t>arall</a:t>
            </a:r>
            <a:br>
              <a:rPr lang="en-GB" sz="2400" b="1" dirty="0">
                <a:solidFill>
                  <a:srgbClr val="414042"/>
                </a:solidFill>
                <a:latin typeface="Arial"/>
                <a:cs typeface="Arial"/>
              </a:rPr>
            </a:br>
            <a:r>
              <a:rPr lang="en-GB" sz="2400" dirty="0" err="1">
                <a:solidFill>
                  <a:srgbClr val="414042"/>
                </a:solidFill>
                <a:latin typeface="Arial"/>
                <a:cs typeface="Arial"/>
              </a:rPr>
              <a:t>i</a:t>
            </a:r>
            <a:r>
              <a:rPr lang="en-GB" sz="2400" dirty="0">
                <a:solidFill>
                  <a:srgbClr val="414042"/>
                </a:solidFill>
                <a:latin typeface="Arial"/>
                <a:cs typeface="Arial"/>
              </a:rPr>
              <a:t> </a:t>
            </a:r>
            <a:r>
              <a:rPr lang="en-GB" sz="2400" dirty="0" err="1">
                <a:solidFill>
                  <a:srgbClr val="414042"/>
                </a:solidFill>
                <a:latin typeface="Arial"/>
                <a:cs typeface="Arial"/>
              </a:rPr>
              <a:t>lywio’r</a:t>
            </a:r>
            <a:r>
              <a:rPr lang="en-GB" sz="2400" dirty="0">
                <a:solidFill>
                  <a:srgbClr val="414042"/>
                </a:solidFill>
                <a:latin typeface="Arial"/>
                <a:cs typeface="Arial"/>
              </a:rPr>
              <a:t> </a:t>
            </a:r>
            <a:r>
              <a:rPr lang="en-GB" sz="2400" dirty="0" err="1">
                <a:solidFill>
                  <a:srgbClr val="414042"/>
                </a:solidFill>
                <a:latin typeface="Arial"/>
                <a:cs typeface="Arial"/>
              </a:rPr>
              <a:t>ymagweddau</a:t>
            </a:r>
            <a:r>
              <a:rPr lang="en-GB" sz="2400" dirty="0">
                <a:solidFill>
                  <a:srgbClr val="414042"/>
                </a:solidFill>
                <a:latin typeface="Arial"/>
                <a:cs typeface="Arial"/>
              </a:rPr>
              <a:t> a </a:t>
            </a:r>
            <a:r>
              <a:rPr lang="en-GB" sz="2400" dirty="0" err="1">
                <a:solidFill>
                  <a:srgbClr val="414042"/>
                </a:solidFill>
                <a:latin typeface="Arial"/>
                <a:cs typeface="Arial"/>
              </a:rPr>
              <a:t>ddefnyddiwn</a:t>
            </a:r>
            <a:r>
              <a:rPr lang="en-GB" sz="2400" dirty="0">
                <a:solidFill>
                  <a:srgbClr val="414042"/>
                </a:solidFill>
                <a:latin typeface="Arial"/>
                <a:cs typeface="Arial"/>
              </a:rPr>
              <a:t> </a:t>
            </a:r>
            <a:r>
              <a:rPr lang="en-GB" sz="2400" dirty="0" err="1">
                <a:solidFill>
                  <a:srgbClr val="414042"/>
                </a:solidFill>
                <a:latin typeface="Arial"/>
                <a:cs typeface="Arial"/>
              </a:rPr>
              <a:t>i</a:t>
            </a:r>
            <a:r>
              <a:rPr lang="en-GB" sz="2400" dirty="0">
                <a:solidFill>
                  <a:srgbClr val="414042"/>
                </a:solidFill>
                <a:latin typeface="Arial"/>
                <a:cs typeface="Arial"/>
              </a:rPr>
              <a:t> </a:t>
            </a:r>
            <a:r>
              <a:rPr lang="en-GB" sz="2400" dirty="0" err="1">
                <a:solidFill>
                  <a:srgbClr val="414042"/>
                </a:solidFill>
                <a:latin typeface="Arial"/>
                <a:cs typeface="Arial"/>
              </a:rPr>
              <a:t>ddatblygu</a:t>
            </a:r>
            <a:r>
              <a:rPr lang="en-GB" sz="2400" dirty="0">
                <a:solidFill>
                  <a:srgbClr val="414042"/>
                </a:solidFill>
                <a:latin typeface="Arial"/>
                <a:cs typeface="Arial"/>
              </a:rPr>
              <a:t> </a:t>
            </a:r>
            <a:r>
              <a:rPr lang="en-GB" sz="2400" dirty="0" err="1">
                <a:solidFill>
                  <a:srgbClr val="414042"/>
                </a:solidFill>
                <a:latin typeface="Arial"/>
                <a:cs typeface="Arial"/>
              </a:rPr>
              <a:t>iaith</a:t>
            </a:r>
            <a:r>
              <a:rPr lang="en-GB" sz="2400" dirty="0">
                <a:solidFill>
                  <a:srgbClr val="414042"/>
                </a:solidFill>
                <a:latin typeface="Arial"/>
                <a:cs typeface="Arial"/>
              </a:rPr>
              <a:t> a </a:t>
            </a:r>
            <a:r>
              <a:rPr lang="en-GB" sz="2400" dirty="0" err="1">
                <a:solidFill>
                  <a:srgbClr val="414042"/>
                </a:solidFill>
                <a:latin typeface="Arial"/>
                <a:cs typeface="Arial"/>
              </a:rPr>
              <a:t>llythrennedd</a:t>
            </a:r>
            <a:r>
              <a:rPr lang="en-GB" sz="2400" dirty="0">
                <a:solidFill>
                  <a:srgbClr val="414042"/>
                </a:solidFill>
                <a:latin typeface="Arial"/>
                <a:cs typeface="Arial"/>
              </a:rPr>
              <a:t> </a:t>
            </a:r>
            <a:r>
              <a:rPr lang="en-GB" sz="2400" dirty="0" err="1">
                <a:solidFill>
                  <a:srgbClr val="414042"/>
                </a:solidFill>
                <a:latin typeface="Arial"/>
                <a:cs typeface="Arial"/>
              </a:rPr>
              <a:t>disgyblion</a:t>
            </a:r>
            <a:r>
              <a:rPr lang="en-GB" sz="2400" dirty="0">
                <a:solidFill>
                  <a:srgbClr val="414042"/>
                </a:solidFill>
                <a:latin typeface="Arial"/>
                <a:cs typeface="Arial"/>
              </a:rPr>
              <a:t>?</a:t>
            </a:r>
          </a:p>
          <a:p>
            <a:pPr marL="342900" marR="5080" indent="-342900">
              <a:buFont typeface="Arial" panose="020B0604020202020204" pitchFamily="34" charset="0"/>
              <a:buChar char="•"/>
              <a:tabLst>
                <a:tab pos="5485765" algn="l"/>
              </a:tabLst>
            </a:pPr>
            <a:r>
              <a:rPr lang="en-GB" sz="2400" dirty="0">
                <a:solidFill>
                  <a:srgbClr val="414042"/>
                </a:solidFill>
                <a:latin typeface="Arial"/>
                <a:cs typeface="Arial"/>
              </a:rPr>
              <a:t>I </a:t>
            </a:r>
            <a:r>
              <a:rPr lang="en-GB" sz="2400" dirty="0" err="1">
                <a:solidFill>
                  <a:srgbClr val="414042"/>
                </a:solidFill>
                <a:latin typeface="Arial"/>
                <a:cs typeface="Arial"/>
              </a:rPr>
              <a:t>ba</a:t>
            </a:r>
            <a:r>
              <a:rPr lang="en-GB" sz="2400" dirty="0">
                <a:solidFill>
                  <a:srgbClr val="414042"/>
                </a:solidFill>
                <a:latin typeface="Arial"/>
                <a:cs typeface="Arial"/>
              </a:rPr>
              <a:t> </a:t>
            </a:r>
            <a:r>
              <a:rPr lang="en-GB" sz="2400" dirty="0" err="1">
                <a:solidFill>
                  <a:srgbClr val="414042"/>
                </a:solidFill>
                <a:latin typeface="Arial"/>
                <a:cs typeface="Arial"/>
              </a:rPr>
              <a:t>raddau</a:t>
            </a:r>
            <a:r>
              <a:rPr lang="en-GB" sz="2400" dirty="0">
                <a:solidFill>
                  <a:srgbClr val="414042"/>
                </a:solidFill>
                <a:latin typeface="Arial"/>
                <a:cs typeface="Arial"/>
              </a:rPr>
              <a:t> y </a:t>
            </a:r>
            <a:r>
              <a:rPr lang="en-GB" sz="2400" dirty="0" err="1">
                <a:solidFill>
                  <a:srgbClr val="414042"/>
                </a:solidFill>
                <a:latin typeface="Arial"/>
                <a:cs typeface="Arial"/>
              </a:rPr>
              <a:t>mae</a:t>
            </a:r>
            <a:r>
              <a:rPr lang="en-GB" sz="2400" dirty="0">
                <a:solidFill>
                  <a:srgbClr val="414042"/>
                </a:solidFill>
                <a:latin typeface="Arial"/>
                <a:cs typeface="Arial"/>
              </a:rPr>
              <a:t> </a:t>
            </a:r>
            <a:r>
              <a:rPr lang="en-GB" sz="2400" dirty="0" err="1">
                <a:solidFill>
                  <a:srgbClr val="414042"/>
                </a:solidFill>
                <a:latin typeface="Arial"/>
                <a:cs typeface="Arial"/>
              </a:rPr>
              <a:t>gan</a:t>
            </a:r>
            <a:r>
              <a:rPr lang="en-GB" sz="2400" dirty="0">
                <a:solidFill>
                  <a:srgbClr val="414042"/>
                </a:solidFill>
                <a:latin typeface="Arial"/>
                <a:cs typeface="Arial"/>
              </a:rPr>
              <a:t> staff </a:t>
            </a:r>
            <a:r>
              <a:rPr lang="en-GB" sz="2400" b="1" dirty="0" err="1">
                <a:solidFill>
                  <a:srgbClr val="414042"/>
                </a:solidFill>
                <a:latin typeface="Arial"/>
                <a:cs typeface="Arial"/>
              </a:rPr>
              <a:t>wybodaeth</a:t>
            </a:r>
            <a:r>
              <a:rPr lang="en-GB" sz="2400" dirty="0">
                <a:solidFill>
                  <a:srgbClr val="414042"/>
                </a:solidFill>
                <a:latin typeface="Arial"/>
                <a:cs typeface="Arial"/>
              </a:rPr>
              <a:t> </a:t>
            </a:r>
            <a:r>
              <a:rPr lang="en-GB" sz="2400" dirty="0" err="1">
                <a:solidFill>
                  <a:srgbClr val="414042"/>
                </a:solidFill>
                <a:latin typeface="Arial"/>
                <a:cs typeface="Arial"/>
              </a:rPr>
              <a:t>ddigon</a:t>
            </a:r>
            <a:r>
              <a:rPr lang="en-GB" sz="2400" dirty="0">
                <a:solidFill>
                  <a:srgbClr val="414042"/>
                </a:solidFill>
                <a:latin typeface="Arial"/>
                <a:cs typeface="Arial"/>
              </a:rPr>
              <a:t> da am </a:t>
            </a:r>
            <a:r>
              <a:rPr lang="en-GB" sz="2400" dirty="0" err="1">
                <a:solidFill>
                  <a:srgbClr val="414042"/>
                </a:solidFill>
                <a:latin typeface="Arial"/>
                <a:cs typeface="Arial"/>
              </a:rPr>
              <a:t>ddatblygiad</a:t>
            </a:r>
            <a:r>
              <a:rPr lang="en-GB" sz="2400" dirty="0">
                <a:solidFill>
                  <a:srgbClr val="414042"/>
                </a:solidFill>
                <a:latin typeface="Arial"/>
                <a:cs typeface="Arial"/>
              </a:rPr>
              <a:t> </a:t>
            </a:r>
            <a:r>
              <a:rPr lang="en-GB" sz="2400" dirty="0" err="1">
                <a:solidFill>
                  <a:srgbClr val="414042"/>
                </a:solidFill>
                <a:latin typeface="Arial"/>
                <a:cs typeface="Arial"/>
              </a:rPr>
              <a:t>iaith</a:t>
            </a:r>
            <a:r>
              <a:rPr lang="en-GB" sz="2400" dirty="0">
                <a:solidFill>
                  <a:srgbClr val="414042"/>
                </a:solidFill>
                <a:latin typeface="Arial"/>
                <a:cs typeface="Arial"/>
              </a:rPr>
              <a:t> a </a:t>
            </a:r>
            <a:r>
              <a:rPr lang="en-GB" sz="2400" dirty="0" err="1">
                <a:solidFill>
                  <a:srgbClr val="414042"/>
                </a:solidFill>
                <a:latin typeface="Arial"/>
                <a:cs typeface="Arial"/>
              </a:rPr>
              <a:t>dysgu</a:t>
            </a:r>
            <a:r>
              <a:rPr lang="en-GB" sz="2400" dirty="0">
                <a:solidFill>
                  <a:srgbClr val="414042"/>
                </a:solidFill>
                <a:latin typeface="Arial"/>
                <a:cs typeface="Arial"/>
              </a:rPr>
              <a:t> plant?</a:t>
            </a:r>
          </a:p>
          <a:p>
            <a:pPr marL="342900" marR="5080" indent="-342900">
              <a:buFont typeface="Arial" panose="020B0604020202020204" pitchFamily="34" charset="0"/>
              <a:buChar char="•"/>
              <a:tabLst>
                <a:tab pos="5485765" algn="l"/>
              </a:tabLst>
            </a:pPr>
            <a:r>
              <a:rPr lang="en-GB" sz="2400" dirty="0">
                <a:solidFill>
                  <a:srgbClr val="414042"/>
                </a:solidFill>
                <a:latin typeface="Arial"/>
                <a:cs typeface="Arial"/>
              </a:rPr>
              <a:t>A </a:t>
            </a:r>
            <a:r>
              <a:rPr lang="en-GB" sz="2400" dirty="0" err="1">
                <a:solidFill>
                  <a:srgbClr val="414042"/>
                </a:solidFill>
                <a:latin typeface="Arial"/>
                <a:cs typeface="Arial"/>
              </a:rPr>
              <a:t>ydyn</a:t>
            </a:r>
            <a:r>
              <a:rPr lang="en-GB" sz="2400" dirty="0">
                <a:solidFill>
                  <a:srgbClr val="414042"/>
                </a:solidFill>
                <a:latin typeface="Arial"/>
                <a:cs typeface="Arial"/>
              </a:rPr>
              <a:t> </a:t>
            </a:r>
            <a:r>
              <a:rPr lang="en-GB" sz="2400" dirty="0" err="1">
                <a:solidFill>
                  <a:srgbClr val="414042"/>
                </a:solidFill>
                <a:latin typeface="Arial"/>
                <a:cs typeface="Arial"/>
              </a:rPr>
              <a:t>ni’n</a:t>
            </a:r>
            <a:r>
              <a:rPr lang="en-GB" sz="2400" dirty="0">
                <a:solidFill>
                  <a:srgbClr val="414042"/>
                </a:solidFill>
                <a:latin typeface="Arial"/>
                <a:cs typeface="Arial"/>
              </a:rPr>
              <a:t> </a:t>
            </a:r>
            <a:r>
              <a:rPr lang="en-GB" sz="2400" dirty="0" err="1">
                <a:solidFill>
                  <a:srgbClr val="414042"/>
                </a:solidFill>
                <a:latin typeface="Arial"/>
                <a:cs typeface="Arial"/>
              </a:rPr>
              <a:t>defnyddio</a:t>
            </a:r>
            <a:r>
              <a:rPr lang="en-GB" sz="2400" dirty="0">
                <a:solidFill>
                  <a:srgbClr val="414042"/>
                </a:solidFill>
                <a:latin typeface="Arial"/>
                <a:cs typeface="Arial"/>
              </a:rPr>
              <a:t> </a:t>
            </a:r>
            <a:r>
              <a:rPr lang="en-GB" sz="2400" dirty="0" err="1">
                <a:solidFill>
                  <a:srgbClr val="414042"/>
                </a:solidFill>
                <a:latin typeface="Arial"/>
                <a:cs typeface="Arial"/>
              </a:rPr>
              <a:t>gweithgareddau</a:t>
            </a:r>
            <a:r>
              <a:rPr lang="en-GB" sz="2400" dirty="0">
                <a:solidFill>
                  <a:srgbClr val="414042"/>
                </a:solidFill>
                <a:latin typeface="Arial"/>
                <a:cs typeface="Arial"/>
              </a:rPr>
              <a:t> </a:t>
            </a:r>
            <a:r>
              <a:rPr lang="en-GB" sz="2400" b="1" dirty="0" err="1">
                <a:solidFill>
                  <a:srgbClr val="414042"/>
                </a:solidFill>
                <a:latin typeface="Arial"/>
                <a:cs typeface="Arial"/>
              </a:rPr>
              <a:t>monitro</a:t>
            </a:r>
            <a:r>
              <a:rPr lang="en-GB" sz="2400" b="1" dirty="0">
                <a:solidFill>
                  <a:srgbClr val="414042"/>
                </a:solidFill>
                <a:latin typeface="Arial"/>
                <a:cs typeface="Arial"/>
              </a:rPr>
              <a:t> a </a:t>
            </a:r>
            <a:r>
              <a:rPr lang="en-GB" sz="2400" b="1" dirty="0" err="1">
                <a:solidFill>
                  <a:srgbClr val="414042"/>
                </a:solidFill>
                <a:latin typeface="Arial"/>
                <a:cs typeface="Arial"/>
              </a:rPr>
              <a:t>gwerthuso</a:t>
            </a:r>
            <a:r>
              <a:rPr lang="en-GB" sz="2400" b="1" dirty="0">
                <a:solidFill>
                  <a:srgbClr val="414042"/>
                </a:solidFill>
                <a:latin typeface="Arial"/>
                <a:cs typeface="Arial"/>
              </a:rPr>
              <a:t> </a:t>
            </a:r>
            <a:r>
              <a:rPr lang="en-GB" sz="2400" dirty="0" err="1">
                <a:solidFill>
                  <a:srgbClr val="414042"/>
                </a:solidFill>
                <a:latin typeface="Arial"/>
                <a:cs typeface="Arial"/>
              </a:rPr>
              <a:t>yn</a:t>
            </a:r>
            <a:r>
              <a:rPr lang="en-GB" sz="2400" dirty="0">
                <a:solidFill>
                  <a:srgbClr val="414042"/>
                </a:solidFill>
                <a:latin typeface="Arial"/>
                <a:cs typeface="Arial"/>
              </a:rPr>
              <a:t> </a:t>
            </a:r>
            <a:r>
              <a:rPr lang="en-GB" sz="2400" dirty="0" err="1">
                <a:solidFill>
                  <a:srgbClr val="414042"/>
                </a:solidFill>
                <a:latin typeface="Arial"/>
                <a:cs typeface="Arial"/>
              </a:rPr>
              <a:t>bwrpasol</a:t>
            </a:r>
            <a:r>
              <a:rPr lang="en-GB" sz="2400" dirty="0">
                <a:solidFill>
                  <a:srgbClr val="414042"/>
                </a:solidFill>
                <a:latin typeface="Arial"/>
                <a:cs typeface="Arial"/>
              </a:rPr>
              <a:t> </a:t>
            </a:r>
            <a:r>
              <a:rPr lang="en-GB" sz="2400" dirty="0" err="1">
                <a:solidFill>
                  <a:srgbClr val="414042"/>
                </a:solidFill>
                <a:latin typeface="Arial"/>
                <a:cs typeface="Arial"/>
              </a:rPr>
              <a:t>i</a:t>
            </a:r>
            <a:r>
              <a:rPr lang="en-GB" sz="2400" dirty="0">
                <a:solidFill>
                  <a:srgbClr val="414042"/>
                </a:solidFill>
                <a:latin typeface="Arial"/>
                <a:cs typeface="Arial"/>
              </a:rPr>
              <a:t> </a:t>
            </a:r>
            <a:r>
              <a:rPr lang="en-GB" sz="2400" dirty="0" err="1">
                <a:solidFill>
                  <a:srgbClr val="414042"/>
                </a:solidFill>
                <a:latin typeface="Arial"/>
                <a:cs typeface="Arial"/>
              </a:rPr>
              <a:t>amlygu</a:t>
            </a:r>
            <a:r>
              <a:rPr lang="en-GB" sz="2400" dirty="0">
                <a:solidFill>
                  <a:srgbClr val="414042"/>
                </a:solidFill>
                <a:latin typeface="Arial"/>
                <a:cs typeface="Arial"/>
              </a:rPr>
              <a:t> </a:t>
            </a:r>
            <a:r>
              <a:rPr lang="en-GB" sz="2400" dirty="0" err="1">
                <a:solidFill>
                  <a:srgbClr val="414042"/>
                </a:solidFill>
                <a:latin typeface="Arial"/>
                <a:cs typeface="Arial"/>
              </a:rPr>
              <a:t>anghenion</a:t>
            </a:r>
            <a:r>
              <a:rPr lang="en-GB" sz="2400" dirty="0">
                <a:solidFill>
                  <a:srgbClr val="414042"/>
                </a:solidFill>
                <a:latin typeface="Arial"/>
                <a:cs typeface="Arial"/>
              </a:rPr>
              <a:t> </a:t>
            </a:r>
            <a:r>
              <a:rPr lang="en-GB" sz="2400" dirty="0" err="1">
                <a:solidFill>
                  <a:srgbClr val="414042"/>
                </a:solidFill>
                <a:latin typeface="Arial"/>
                <a:cs typeface="Arial"/>
              </a:rPr>
              <a:t>dysgu</a:t>
            </a:r>
            <a:r>
              <a:rPr lang="en-GB" sz="2400" dirty="0">
                <a:solidFill>
                  <a:srgbClr val="414042"/>
                </a:solidFill>
                <a:latin typeface="Arial"/>
                <a:cs typeface="Arial"/>
              </a:rPr>
              <a:t> </a:t>
            </a:r>
            <a:r>
              <a:rPr lang="en-GB" sz="2400" dirty="0" err="1">
                <a:solidFill>
                  <a:srgbClr val="414042"/>
                </a:solidFill>
                <a:latin typeface="Arial"/>
                <a:cs typeface="Arial"/>
              </a:rPr>
              <a:t>proffesiyynol</a:t>
            </a:r>
            <a:r>
              <a:rPr lang="en-GB" sz="2400" dirty="0">
                <a:solidFill>
                  <a:srgbClr val="414042"/>
                </a:solidFill>
                <a:latin typeface="Arial"/>
                <a:cs typeface="Arial"/>
              </a:rPr>
              <a:t> staff </a:t>
            </a:r>
            <a:r>
              <a:rPr lang="en-GB" sz="2400" dirty="0" err="1">
                <a:solidFill>
                  <a:srgbClr val="414042"/>
                </a:solidFill>
                <a:latin typeface="Arial"/>
                <a:cs typeface="Arial"/>
              </a:rPr>
              <a:t>yn</a:t>
            </a:r>
            <a:r>
              <a:rPr lang="en-GB" sz="2400" dirty="0">
                <a:solidFill>
                  <a:srgbClr val="414042"/>
                </a:solidFill>
                <a:latin typeface="Arial"/>
                <a:cs typeface="Arial"/>
              </a:rPr>
              <a:t> </a:t>
            </a:r>
            <a:r>
              <a:rPr lang="en-GB" sz="2400" dirty="0" err="1">
                <a:solidFill>
                  <a:srgbClr val="414042"/>
                </a:solidFill>
                <a:latin typeface="Arial"/>
                <a:cs typeface="Arial"/>
              </a:rPr>
              <a:t>gywir</a:t>
            </a:r>
            <a:r>
              <a:rPr lang="en-GB" sz="2400" dirty="0">
                <a:solidFill>
                  <a:srgbClr val="414042"/>
                </a:solidFill>
                <a:latin typeface="Arial"/>
                <a:cs typeface="Arial"/>
              </a:rPr>
              <a:t> </a:t>
            </a:r>
            <a:r>
              <a:rPr lang="en-GB" sz="2400" dirty="0" err="1">
                <a:solidFill>
                  <a:srgbClr val="414042"/>
                </a:solidFill>
                <a:latin typeface="Arial"/>
                <a:cs typeface="Arial"/>
              </a:rPr>
              <a:t>mewn</a:t>
            </a:r>
            <a:r>
              <a:rPr lang="en-GB" sz="2400" dirty="0">
                <a:solidFill>
                  <a:srgbClr val="414042"/>
                </a:solidFill>
                <a:latin typeface="Arial"/>
                <a:cs typeface="Arial"/>
              </a:rPr>
              <a:t> </a:t>
            </a:r>
            <a:r>
              <a:rPr lang="en-GB" sz="2400" dirty="0" err="1">
                <a:solidFill>
                  <a:srgbClr val="414042"/>
                </a:solidFill>
                <a:latin typeface="Arial"/>
                <a:cs typeface="Arial"/>
              </a:rPr>
              <a:t>iaith</a:t>
            </a:r>
            <a:r>
              <a:rPr lang="en-GB" sz="2400" dirty="0">
                <a:solidFill>
                  <a:srgbClr val="414042"/>
                </a:solidFill>
                <a:latin typeface="Arial"/>
                <a:cs typeface="Arial"/>
              </a:rPr>
              <a:t> a </a:t>
            </a:r>
            <a:r>
              <a:rPr lang="en-GB" sz="2400" dirty="0" err="1">
                <a:solidFill>
                  <a:srgbClr val="414042"/>
                </a:solidFill>
                <a:latin typeface="Arial"/>
                <a:cs typeface="Arial"/>
              </a:rPr>
              <a:t>llythrennedd</a:t>
            </a:r>
            <a:r>
              <a:rPr lang="en-GB" sz="2400" dirty="0">
                <a:solidFill>
                  <a:srgbClr val="414042"/>
                </a:solidFill>
                <a:latin typeface="Arial"/>
                <a:cs typeface="Arial"/>
              </a:rPr>
              <a:t>?</a:t>
            </a: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1384995"/>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10 questions for providers</a:t>
            </a:r>
            <a:endParaRPr sz="4500" dirty="0">
              <a:solidFill>
                <a:schemeClr val="tx1">
                  <a:lumMod val="75000"/>
                  <a:lumOff val="25000"/>
                </a:schemeClr>
              </a:solidFill>
              <a:latin typeface="Arial"/>
              <a:cs typeface="Arial"/>
            </a:endParaRPr>
          </a:p>
        </p:txBody>
      </p:sp>
      <p:sp>
        <p:nvSpPr>
          <p:cNvPr id="8" name="object 8"/>
          <p:cNvSpPr txBox="1"/>
          <p:nvPr/>
        </p:nvSpPr>
        <p:spPr>
          <a:xfrm>
            <a:off x="6615619" y="3328052"/>
            <a:ext cx="5937885" cy="7017306"/>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a:solidFill>
                  <a:srgbClr val="414042"/>
                </a:solidFill>
                <a:latin typeface="Arial"/>
                <a:cs typeface="Arial"/>
              </a:rPr>
              <a:t>Which of the </a:t>
            </a:r>
            <a:r>
              <a:rPr lang="en-GB" sz="2400" b="1" dirty="0">
                <a:solidFill>
                  <a:srgbClr val="414042"/>
                </a:solidFill>
                <a:latin typeface="Arial"/>
                <a:cs typeface="Arial"/>
              </a:rPr>
              <a:t>common characteristics </a:t>
            </a:r>
            <a:r>
              <a:rPr lang="en-GB" sz="2400" dirty="0">
                <a:solidFill>
                  <a:srgbClr val="414042"/>
                </a:solidFill>
                <a:latin typeface="Arial"/>
                <a:cs typeface="Arial"/>
              </a:rPr>
              <a:t>of well-led settings and schools with highly effective provision for learners’ language and literacy (p. </a:t>
            </a:r>
            <a:r>
              <a:rPr lang="en-GB" sz="2400" dirty="0">
                <a:solidFill>
                  <a:srgbClr val="FF0000"/>
                </a:solidFill>
                <a:latin typeface="Arial"/>
                <a:cs typeface="Arial"/>
              </a:rPr>
              <a:t>x</a:t>
            </a:r>
            <a:r>
              <a:rPr lang="en-GB" sz="2400" dirty="0">
                <a:solidFill>
                  <a:srgbClr val="414042"/>
                </a:solidFill>
                <a:latin typeface="Arial"/>
                <a:cs typeface="Arial"/>
              </a:rPr>
              <a:t>) are features of our provision?</a:t>
            </a:r>
          </a:p>
          <a:p>
            <a:pPr marL="342900" marR="5080" indent="-342900">
              <a:buFont typeface="Arial" panose="020B0604020202020204" pitchFamily="34" charset="0"/>
              <a:buChar char="•"/>
              <a:tabLst>
                <a:tab pos="5485765" algn="l"/>
              </a:tabLst>
            </a:pPr>
            <a:r>
              <a:rPr lang="en-GB" sz="2400" dirty="0">
                <a:solidFill>
                  <a:srgbClr val="414042"/>
                </a:solidFill>
                <a:latin typeface="Arial"/>
                <a:cs typeface="Arial"/>
              </a:rPr>
              <a:t>How well do we use the </a:t>
            </a:r>
            <a:r>
              <a:rPr lang="en-GB" sz="2400" b="1" dirty="0">
                <a:solidFill>
                  <a:srgbClr val="414042"/>
                </a:solidFill>
                <a:latin typeface="Arial"/>
                <a:cs typeface="Arial"/>
              </a:rPr>
              <a:t>outcomes of research and other evide</a:t>
            </a:r>
            <a:r>
              <a:rPr lang="en-GB" sz="2400" dirty="0">
                <a:solidFill>
                  <a:srgbClr val="414042"/>
                </a:solidFill>
                <a:latin typeface="Arial"/>
                <a:cs typeface="Arial"/>
              </a:rPr>
              <a:t>nce to inform the approaches we use to develop learners’ language and literacy?</a:t>
            </a:r>
          </a:p>
          <a:p>
            <a:pPr marL="342900" marR="5080" indent="-342900">
              <a:buFont typeface="Arial" panose="020B0604020202020204" pitchFamily="34" charset="0"/>
              <a:buChar char="•"/>
              <a:tabLst>
                <a:tab pos="5485765" algn="l"/>
              </a:tabLst>
            </a:pPr>
            <a:r>
              <a:rPr lang="en-GB" sz="2400" dirty="0">
                <a:solidFill>
                  <a:srgbClr val="414042"/>
                </a:solidFill>
                <a:latin typeface="Arial"/>
                <a:cs typeface="Arial"/>
              </a:rPr>
              <a:t>To what extent do staff have a good enough </a:t>
            </a:r>
            <a:r>
              <a:rPr lang="en-GB" sz="2400" b="1" dirty="0">
                <a:solidFill>
                  <a:srgbClr val="414042"/>
                </a:solidFill>
                <a:latin typeface="Arial"/>
                <a:cs typeface="Arial"/>
              </a:rPr>
              <a:t>knowledge </a:t>
            </a:r>
            <a:r>
              <a:rPr lang="en-GB" sz="2400" dirty="0">
                <a:solidFill>
                  <a:srgbClr val="414042"/>
                </a:solidFill>
                <a:latin typeface="Arial"/>
                <a:cs typeface="Arial"/>
              </a:rPr>
              <a:t>about children’s language development and learning?</a:t>
            </a:r>
          </a:p>
          <a:p>
            <a:pPr marL="342900" marR="5080" indent="-342900">
              <a:buFont typeface="Arial" panose="020B0604020202020204" pitchFamily="34" charset="0"/>
              <a:buChar char="•"/>
              <a:tabLst>
                <a:tab pos="5485765" algn="l"/>
              </a:tabLst>
            </a:pPr>
            <a:r>
              <a:rPr lang="en-GB" sz="2400" dirty="0">
                <a:solidFill>
                  <a:srgbClr val="414042"/>
                </a:solidFill>
                <a:latin typeface="Arial"/>
                <a:cs typeface="Arial"/>
              </a:rPr>
              <a:t>Do we use </a:t>
            </a:r>
            <a:r>
              <a:rPr lang="en-GB" sz="2400" b="1" dirty="0">
                <a:solidFill>
                  <a:srgbClr val="414042"/>
                </a:solidFill>
                <a:latin typeface="Arial"/>
                <a:cs typeface="Arial"/>
              </a:rPr>
              <a:t>monitoring and evaluation </a:t>
            </a:r>
            <a:r>
              <a:rPr lang="en-GB" sz="2400" dirty="0">
                <a:solidFill>
                  <a:srgbClr val="414042"/>
                </a:solidFill>
                <a:latin typeface="Arial"/>
                <a:cs typeface="Arial"/>
              </a:rPr>
              <a:t>activities purposefully to identify staff professional learning needs precisely in language and literacy?</a:t>
            </a: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3566692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1384995"/>
          </a:xfrm>
          <a:prstGeom prst="rect">
            <a:avLst/>
          </a:prstGeom>
        </p:spPr>
        <p:txBody>
          <a:bodyPr vert="horz" wrap="square" lIns="0" tIns="0" rIns="0" bIns="0" rtlCol="0">
            <a:spAutoFit/>
          </a:bodyPr>
          <a:lstStyle/>
          <a:p>
            <a:pPr marL="12700">
              <a:lnSpc>
                <a:spcPct val="100000"/>
              </a:lnSpc>
            </a:pPr>
            <a:r>
              <a:rPr lang="en-GB" sz="4500" spc="-10" dirty="0">
                <a:solidFill>
                  <a:schemeClr val="tx1">
                    <a:lumMod val="95000"/>
                    <a:lumOff val="5000"/>
                  </a:schemeClr>
                </a:solidFill>
              </a:rPr>
              <a:t>10 </a:t>
            </a:r>
            <a:r>
              <a:rPr lang="en-GB" sz="4500" spc="-10" dirty="0" err="1">
                <a:solidFill>
                  <a:schemeClr val="tx1">
                    <a:lumMod val="95000"/>
                    <a:lumOff val="5000"/>
                  </a:schemeClr>
                </a:solidFill>
              </a:rPr>
              <a:t>cwestiwn</a:t>
            </a:r>
            <a:r>
              <a:rPr lang="en-GB" sz="4500" spc="-10" dirty="0">
                <a:solidFill>
                  <a:schemeClr val="tx1">
                    <a:lumMod val="95000"/>
                    <a:lumOff val="5000"/>
                  </a:schemeClr>
                </a:solidFill>
              </a:rPr>
              <a:t> </a:t>
            </a:r>
            <a:r>
              <a:rPr lang="en-GB" sz="4500" spc="-10" dirty="0" err="1">
                <a:solidFill>
                  <a:schemeClr val="tx1">
                    <a:lumMod val="95000"/>
                    <a:lumOff val="5000"/>
                  </a:schemeClr>
                </a:solidFill>
              </a:rPr>
              <a:t>i</a:t>
            </a:r>
            <a:r>
              <a:rPr lang="en-GB" sz="4500" spc="-10" dirty="0">
                <a:solidFill>
                  <a:schemeClr val="tx1">
                    <a:lumMod val="95000"/>
                    <a:lumOff val="5000"/>
                  </a:schemeClr>
                </a:solidFill>
              </a:rPr>
              <a:t> </a:t>
            </a:r>
            <a:br>
              <a:rPr lang="en-GB" sz="4500" spc="-10" dirty="0">
                <a:solidFill>
                  <a:schemeClr val="tx1">
                    <a:lumMod val="95000"/>
                    <a:lumOff val="5000"/>
                  </a:schemeClr>
                </a:solidFill>
              </a:rPr>
            </a:br>
            <a:r>
              <a:rPr lang="en-GB" sz="4500" spc="-10" dirty="0" err="1">
                <a:solidFill>
                  <a:schemeClr val="tx1">
                    <a:lumMod val="95000"/>
                    <a:lumOff val="5000"/>
                  </a:schemeClr>
                </a:solidFill>
              </a:rPr>
              <a:t>ddarparwyr</a:t>
            </a:r>
            <a:endParaRPr sz="4500" spc="-10" dirty="0">
              <a:solidFill>
                <a:schemeClr val="tx1">
                  <a:lumMod val="95000"/>
                  <a:lumOff val="5000"/>
                </a:schemeClr>
              </a:solidFill>
            </a:endParaRPr>
          </a:p>
        </p:txBody>
      </p:sp>
      <p:sp>
        <p:nvSpPr>
          <p:cNvPr id="3" name="object 3"/>
          <p:cNvSpPr txBox="1"/>
          <p:nvPr/>
        </p:nvSpPr>
        <p:spPr>
          <a:xfrm>
            <a:off x="527300" y="3328052"/>
            <a:ext cx="5616325" cy="2954655"/>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err="1">
                <a:solidFill>
                  <a:srgbClr val="414042"/>
                </a:solidFill>
                <a:latin typeface="Arial"/>
                <a:cs typeface="Arial"/>
              </a:rPr>
              <a:t>Sut</a:t>
            </a:r>
            <a:r>
              <a:rPr lang="en-GB" sz="2400" dirty="0">
                <a:solidFill>
                  <a:srgbClr val="414042"/>
                </a:solidFill>
                <a:latin typeface="Arial"/>
                <a:cs typeface="Arial"/>
              </a:rPr>
              <a:t> </a:t>
            </a:r>
            <a:r>
              <a:rPr lang="en-GB" sz="2400" dirty="0" err="1">
                <a:solidFill>
                  <a:srgbClr val="414042"/>
                </a:solidFill>
                <a:latin typeface="Arial"/>
                <a:cs typeface="Arial"/>
              </a:rPr>
              <a:t>ydyn</a:t>
            </a:r>
            <a:r>
              <a:rPr lang="en-GB" sz="2400" dirty="0">
                <a:solidFill>
                  <a:srgbClr val="414042"/>
                </a:solidFill>
                <a:latin typeface="Arial"/>
                <a:cs typeface="Arial"/>
              </a:rPr>
              <a:t> </a:t>
            </a:r>
            <a:r>
              <a:rPr lang="en-GB" sz="2400" dirty="0" err="1">
                <a:solidFill>
                  <a:srgbClr val="414042"/>
                </a:solidFill>
                <a:latin typeface="Arial"/>
                <a:cs typeface="Arial"/>
              </a:rPr>
              <a:t>ni’n</a:t>
            </a:r>
            <a:r>
              <a:rPr lang="en-GB" sz="2400" dirty="0">
                <a:solidFill>
                  <a:srgbClr val="414042"/>
                </a:solidFill>
                <a:latin typeface="Arial"/>
                <a:cs typeface="Arial"/>
              </a:rPr>
              <a:t> </a:t>
            </a:r>
            <a:r>
              <a:rPr lang="en-GB" sz="2400" dirty="0" err="1">
                <a:solidFill>
                  <a:srgbClr val="414042"/>
                </a:solidFill>
                <a:latin typeface="Arial"/>
                <a:cs typeface="Arial"/>
              </a:rPr>
              <a:t>gwybod</a:t>
            </a:r>
            <a:r>
              <a:rPr lang="en-GB" sz="2400" dirty="0">
                <a:solidFill>
                  <a:srgbClr val="414042"/>
                </a:solidFill>
                <a:latin typeface="Arial"/>
                <a:cs typeface="Arial"/>
              </a:rPr>
              <a:t> a </a:t>
            </a:r>
            <a:r>
              <a:rPr lang="en-GB" sz="2400" dirty="0" err="1">
                <a:solidFill>
                  <a:srgbClr val="414042"/>
                </a:solidFill>
                <a:latin typeface="Arial"/>
                <a:cs typeface="Arial"/>
              </a:rPr>
              <a:t>yw</a:t>
            </a:r>
            <a:r>
              <a:rPr lang="en-GB" sz="2400" dirty="0">
                <a:solidFill>
                  <a:srgbClr val="414042"/>
                </a:solidFill>
                <a:latin typeface="Arial"/>
                <a:cs typeface="Arial"/>
              </a:rPr>
              <a:t> </a:t>
            </a:r>
            <a:r>
              <a:rPr lang="en-GB" sz="2400" b="1" dirty="0" err="1">
                <a:solidFill>
                  <a:srgbClr val="414042"/>
                </a:solidFill>
                <a:latin typeface="Arial"/>
                <a:cs typeface="Arial"/>
              </a:rPr>
              <a:t>dysgu</a:t>
            </a:r>
            <a:r>
              <a:rPr lang="en-GB" sz="2400" b="1" dirty="0">
                <a:solidFill>
                  <a:srgbClr val="414042"/>
                </a:solidFill>
                <a:latin typeface="Arial"/>
                <a:cs typeface="Arial"/>
              </a:rPr>
              <a:t> </a:t>
            </a:r>
            <a:r>
              <a:rPr lang="en-GB" sz="2400" b="1" dirty="0" err="1">
                <a:solidFill>
                  <a:srgbClr val="414042"/>
                </a:solidFill>
                <a:latin typeface="Arial"/>
                <a:cs typeface="Arial"/>
              </a:rPr>
              <a:t>proffesiynol</a:t>
            </a:r>
            <a:r>
              <a:rPr lang="en-GB" sz="2400" b="1" dirty="0">
                <a:solidFill>
                  <a:srgbClr val="414042"/>
                </a:solidFill>
                <a:latin typeface="Arial"/>
                <a:cs typeface="Arial"/>
              </a:rPr>
              <a:t> </a:t>
            </a:r>
            <a:r>
              <a:rPr lang="en-GB" sz="2400" dirty="0" err="1">
                <a:solidFill>
                  <a:srgbClr val="414042"/>
                </a:solidFill>
                <a:latin typeface="Arial"/>
                <a:cs typeface="Arial"/>
              </a:rPr>
              <a:t>yn</a:t>
            </a:r>
            <a:r>
              <a:rPr lang="en-GB" sz="2400" dirty="0">
                <a:solidFill>
                  <a:srgbClr val="414042"/>
                </a:solidFill>
                <a:latin typeface="Arial"/>
                <a:cs typeface="Arial"/>
              </a:rPr>
              <a:t> </a:t>
            </a:r>
            <a:r>
              <a:rPr lang="en-GB" sz="2400" dirty="0" err="1">
                <a:solidFill>
                  <a:srgbClr val="414042"/>
                </a:solidFill>
                <a:latin typeface="Arial"/>
                <a:cs typeface="Arial"/>
              </a:rPr>
              <a:t>gwneud</a:t>
            </a:r>
            <a:r>
              <a:rPr lang="en-GB" sz="2400" dirty="0">
                <a:solidFill>
                  <a:srgbClr val="414042"/>
                </a:solidFill>
                <a:latin typeface="Arial"/>
                <a:cs typeface="Arial"/>
              </a:rPr>
              <a:t> </a:t>
            </a:r>
            <a:r>
              <a:rPr lang="en-GB" sz="2400" dirty="0" err="1">
                <a:solidFill>
                  <a:srgbClr val="414042"/>
                </a:solidFill>
                <a:latin typeface="Arial"/>
                <a:cs typeface="Arial"/>
              </a:rPr>
              <a:t>gwahaniaeth</a:t>
            </a:r>
            <a:r>
              <a:rPr lang="en-GB" sz="2400" dirty="0">
                <a:solidFill>
                  <a:srgbClr val="414042"/>
                </a:solidFill>
                <a:latin typeface="Arial"/>
                <a:cs typeface="Arial"/>
              </a:rPr>
              <a:t> </a:t>
            </a:r>
            <a:r>
              <a:rPr lang="en-GB" sz="2400" dirty="0" err="1">
                <a:solidFill>
                  <a:srgbClr val="414042"/>
                </a:solidFill>
                <a:latin typeface="Arial"/>
                <a:cs typeface="Arial"/>
              </a:rPr>
              <a:t>i</a:t>
            </a:r>
            <a:r>
              <a:rPr lang="en-GB" sz="2400" dirty="0">
                <a:solidFill>
                  <a:srgbClr val="414042"/>
                </a:solidFill>
                <a:latin typeface="Arial"/>
                <a:cs typeface="Arial"/>
              </a:rPr>
              <a:t> </a:t>
            </a:r>
            <a:r>
              <a:rPr lang="en-GB" sz="2400" dirty="0" err="1">
                <a:solidFill>
                  <a:srgbClr val="414042"/>
                </a:solidFill>
                <a:latin typeface="Arial"/>
                <a:cs typeface="Arial"/>
              </a:rPr>
              <a:t>wella</a:t>
            </a:r>
            <a:r>
              <a:rPr lang="en-GB" sz="2400" dirty="0">
                <a:solidFill>
                  <a:srgbClr val="414042"/>
                </a:solidFill>
                <a:latin typeface="Arial"/>
                <a:cs typeface="Arial"/>
              </a:rPr>
              <a:t> </a:t>
            </a:r>
            <a:r>
              <a:rPr lang="en-GB" sz="2400" dirty="0" err="1">
                <a:solidFill>
                  <a:srgbClr val="414042"/>
                </a:solidFill>
                <a:latin typeface="Arial"/>
                <a:cs typeface="Arial"/>
              </a:rPr>
              <a:t>iaith</a:t>
            </a:r>
            <a:r>
              <a:rPr lang="en-GB" sz="2400" dirty="0">
                <a:solidFill>
                  <a:srgbClr val="414042"/>
                </a:solidFill>
                <a:latin typeface="Arial"/>
                <a:cs typeface="Arial"/>
              </a:rPr>
              <a:t> a </a:t>
            </a:r>
            <a:r>
              <a:rPr lang="en-GB" sz="2400" dirty="0" err="1">
                <a:solidFill>
                  <a:srgbClr val="414042"/>
                </a:solidFill>
                <a:latin typeface="Arial"/>
                <a:cs typeface="Arial"/>
              </a:rPr>
              <a:t>llythrennedd</a:t>
            </a:r>
            <a:r>
              <a:rPr lang="en-GB" sz="2400" dirty="0">
                <a:solidFill>
                  <a:srgbClr val="414042"/>
                </a:solidFill>
                <a:latin typeface="Arial"/>
                <a:cs typeface="Arial"/>
              </a:rPr>
              <a:t> </a:t>
            </a:r>
            <a:r>
              <a:rPr lang="en-GB" sz="2400" dirty="0" err="1">
                <a:solidFill>
                  <a:srgbClr val="414042"/>
                </a:solidFill>
                <a:latin typeface="Arial"/>
                <a:cs typeface="Arial"/>
              </a:rPr>
              <a:t>dysgwyr</a:t>
            </a:r>
            <a:r>
              <a:rPr lang="en-GB" sz="2400" dirty="0">
                <a:solidFill>
                  <a:srgbClr val="414042"/>
                </a:solidFill>
                <a:latin typeface="Arial"/>
                <a:cs typeface="Arial"/>
              </a:rPr>
              <a:t>?</a:t>
            </a:r>
          </a:p>
          <a:p>
            <a:pPr marL="342900" marR="5080" indent="-342900">
              <a:buFont typeface="Arial" panose="020B0604020202020204" pitchFamily="34" charset="0"/>
              <a:buChar char="•"/>
              <a:tabLst>
                <a:tab pos="5485765" algn="l"/>
              </a:tabLst>
            </a:pPr>
            <a:r>
              <a:rPr lang="en-GB" sz="2400" dirty="0" err="1">
                <a:solidFill>
                  <a:srgbClr val="414042"/>
                </a:solidFill>
                <a:latin typeface="Arial"/>
                <a:cs typeface="Arial"/>
              </a:rPr>
              <a:t>Sut</a:t>
            </a:r>
            <a:r>
              <a:rPr lang="en-GB" sz="2400" dirty="0">
                <a:solidFill>
                  <a:srgbClr val="414042"/>
                </a:solidFill>
                <a:latin typeface="Arial"/>
                <a:cs typeface="Arial"/>
              </a:rPr>
              <a:t> </a:t>
            </a:r>
            <a:r>
              <a:rPr lang="en-GB" sz="2400">
                <a:solidFill>
                  <a:srgbClr val="414042"/>
                </a:solidFill>
                <a:latin typeface="Arial"/>
                <a:cs typeface="Arial"/>
              </a:rPr>
              <a:t>gallwn</a:t>
            </a:r>
            <a:r>
              <a:rPr lang="en-GB" sz="2400" dirty="0">
                <a:solidFill>
                  <a:srgbClr val="414042"/>
                </a:solidFill>
                <a:latin typeface="Arial"/>
                <a:cs typeface="Arial"/>
              </a:rPr>
              <a:t> </a:t>
            </a:r>
            <a:r>
              <a:rPr lang="en-GB" sz="2400" dirty="0" err="1">
                <a:solidFill>
                  <a:srgbClr val="414042"/>
                </a:solidFill>
                <a:latin typeface="Arial"/>
                <a:cs typeface="Arial"/>
              </a:rPr>
              <a:t>ni</a:t>
            </a:r>
            <a:r>
              <a:rPr lang="en-GB" sz="2400" dirty="0">
                <a:solidFill>
                  <a:srgbClr val="414042"/>
                </a:solidFill>
                <a:latin typeface="Arial"/>
                <a:cs typeface="Arial"/>
              </a:rPr>
              <a:t> </a:t>
            </a:r>
            <a:r>
              <a:rPr lang="en-GB" sz="2400" dirty="0" err="1">
                <a:solidFill>
                  <a:srgbClr val="414042"/>
                </a:solidFill>
                <a:latin typeface="Arial"/>
                <a:cs typeface="Arial"/>
              </a:rPr>
              <a:t>sicrhau</a:t>
            </a:r>
            <a:r>
              <a:rPr lang="en-GB" sz="2400" dirty="0">
                <a:solidFill>
                  <a:srgbClr val="414042"/>
                </a:solidFill>
                <a:latin typeface="Arial"/>
                <a:cs typeface="Arial"/>
              </a:rPr>
              <a:t> </a:t>
            </a:r>
            <a:r>
              <a:rPr lang="en-GB" sz="2400" dirty="0" err="1">
                <a:solidFill>
                  <a:srgbClr val="414042"/>
                </a:solidFill>
                <a:latin typeface="Arial"/>
                <a:cs typeface="Arial"/>
              </a:rPr>
              <a:t>ein</a:t>
            </a:r>
            <a:r>
              <a:rPr lang="en-GB" sz="2400" dirty="0">
                <a:solidFill>
                  <a:srgbClr val="414042"/>
                </a:solidFill>
                <a:latin typeface="Arial"/>
                <a:cs typeface="Arial"/>
              </a:rPr>
              <a:t> bod </a:t>
            </a:r>
            <a:r>
              <a:rPr lang="en-GB" sz="2400" dirty="0" err="1">
                <a:solidFill>
                  <a:srgbClr val="414042"/>
                </a:solidFill>
                <a:latin typeface="Arial"/>
                <a:cs typeface="Arial"/>
              </a:rPr>
              <a:t>yn</a:t>
            </a:r>
            <a:r>
              <a:rPr lang="en-GB" sz="2400" dirty="0">
                <a:solidFill>
                  <a:srgbClr val="414042"/>
                </a:solidFill>
                <a:latin typeface="Arial"/>
                <a:cs typeface="Arial"/>
              </a:rPr>
              <a:t> </a:t>
            </a:r>
            <a:r>
              <a:rPr lang="en-GB" sz="2400" dirty="0" err="1">
                <a:solidFill>
                  <a:srgbClr val="414042"/>
                </a:solidFill>
                <a:latin typeface="Arial"/>
                <a:cs typeface="Arial"/>
              </a:rPr>
              <a:t>adeiladu</a:t>
            </a:r>
            <a:r>
              <a:rPr lang="en-GB" sz="2400" dirty="0">
                <a:solidFill>
                  <a:srgbClr val="414042"/>
                </a:solidFill>
                <a:latin typeface="Arial"/>
                <a:cs typeface="Arial"/>
              </a:rPr>
              <a:t> </a:t>
            </a:r>
            <a:r>
              <a:rPr lang="en-GB" sz="2400" dirty="0" err="1">
                <a:solidFill>
                  <a:srgbClr val="414042"/>
                </a:solidFill>
                <a:latin typeface="Arial"/>
                <a:cs typeface="Arial"/>
              </a:rPr>
              <a:t>ar</a:t>
            </a:r>
            <a:r>
              <a:rPr lang="en-GB" sz="2400" dirty="0">
                <a:solidFill>
                  <a:srgbClr val="414042"/>
                </a:solidFill>
                <a:latin typeface="Arial"/>
                <a:cs typeface="Arial"/>
              </a:rPr>
              <a:t> </a:t>
            </a:r>
            <a:r>
              <a:rPr lang="en-GB" sz="2400" dirty="0" err="1">
                <a:solidFill>
                  <a:srgbClr val="414042"/>
                </a:solidFill>
                <a:latin typeface="Arial"/>
                <a:cs typeface="Arial"/>
              </a:rPr>
              <a:t>ein</a:t>
            </a:r>
            <a:r>
              <a:rPr lang="en-GB" sz="2400" dirty="0">
                <a:solidFill>
                  <a:srgbClr val="414042"/>
                </a:solidFill>
                <a:latin typeface="Arial"/>
                <a:cs typeface="Arial"/>
              </a:rPr>
              <a:t> </a:t>
            </a:r>
            <a:r>
              <a:rPr lang="en-GB" sz="2400" dirty="0" err="1">
                <a:solidFill>
                  <a:srgbClr val="414042"/>
                </a:solidFill>
                <a:latin typeface="Arial"/>
                <a:cs typeface="Arial"/>
              </a:rPr>
              <a:t>cryfderau</a:t>
            </a:r>
            <a:r>
              <a:rPr lang="en-GB" sz="2400" dirty="0">
                <a:solidFill>
                  <a:srgbClr val="414042"/>
                </a:solidFill>
                <a:latin typeface="Arial"/>
                <a:cs typeface="Arial"/>
              </a:rPr>
              <a:t> </a:t>
            </a:r>
            <a:r>
              <a:rPr lang="en-GB" sz="2400" dirty="0" err="1">
                <a:solidFill>
                  <a:srgbClr val="414042"/>
                </a:solidFill>
                <a:latin typeface="Arial"/>
                <a:cs typeface="Arial"/>
              </a:rPr>
              <a:t>presennol</a:t>
            </a:r>
            <a:r>
              <a:rPr lang="en-GB" sz="2400" dirty="0">
                <a:solidFill>
                  <a:srgbClr val="414042"/>
                </a:solidFill>
                <a:latin typeface="Arial"/>
                <a:cs typeface="Arial"/>
              </a:rPr>
              <a:t>, </a:t>
            </a:r>
            <a:r>
              <a:rPr lang="en-GB" sz="2400" dirty="0" err="1">
                <a:solidFill>
                  <a:srgbClr val="414042"/>
                </a:solidFill>
                <a:latin typeface="Arial"/>
                <a:cs typeface="Arial"/>
              </a:rPr>
              <a:t>wrth</a:t>
            </a:r>
            <a:r>
              <a:rPr lang="en-GB" sz="2400" dirty="0">
                <a:solidFill>
                  <a:srgbClr val="414042"/>
                </a:solidFill>
                <a:latin typeface="Arial"/>
                <a:cs typeface="Arial"/>
              </a:rPr>
              <a:t> </a:t>
            </a:r>
            <a:r>
              <a:rPr lang="en-GB" sz="2400" dirty="0" err="1">
                <a:solidFill>
                  <a:srgbClr val="414042"/>
                </a:solidFill>
                <a:latin typeface="Arial"/>
                <a:cs typeface="Arial"/>
              </a:rPr>
              <a:t>fynd</a:t>
            </a:r>
            <a:r>
              <a:rPr lang="en-GB" sz="2400" dirty="0">
                <a:solidFill>
                  <a:srgbClr val="414042"/>
                </a:solidFill>
                <a:latin typeface="Arial"/>
                <a:cs typeface="Arial"/>
              </a:rPr>
              <a:t> </a:t>
            </a:r>
            <a:r>
              <a:rPr lang="en-GB" sz="2400" dirty="0" err="1">
                <a:solidFill>
                  <a:srgbClr val="414042"/>
                </a:solidFill>
                <a:latin typeface="Arial"/>
                <a:cs typeface="Arial"/>
              </a:rPr>
              <a:t>i’r</a:t>
            </a:r>
            <a:r>
              <a:rPr lang="en-GB" sz="2400" dirty="0">
                <a:solidFill>
                  <a:srgbClr val="414042"/>
                </a:solidFill>
                <a:latin typeface="Arial"/>
                <a:cs typeface="Arial"/>
              </a:rPr>
              <a:t> </a:t>
            </a:r>
            <a:r>
              <a:rPr lang="en-GB" sz="2400" dirty="0" err="1">
                <a:solidFill>
                  <a:srgbClr val="414042"/>
                </a:solidFill>
                <a:latin typeface="Arial"/>
                <a:cs typeface="Arial"/>
              </a:rPr>
              <a:t>afael</a:t>
            </a:r>
            <a:r>
              <a:rPr lang="en-GB" sz="2400" dirty="0">
                <a:solidFill>
                  <a:srgbClr val="414042"/>
                </a:solidFill>
                <a:latin typeface="Arial"/>
                <a:cs typeface="Arial"/>
              </a:rPr>
              <a:t> â </a:t>
            </a:r>
            <a:r>
              <a:rPr lang="en-GB" sz="2400" dirty="0" err="1">
                <a:solidFill>
                  <a:srgbClr val="414042"/>
                </a:solidFill>
                <a:latin typeface="Arial"/>
                <a:cs typeface="Arial"/>
              </a:rPr>
              <a:t>meysydd</a:t>
            </a:r>
            <a:r>
              <a:rPr lang="en-GB" sz="2400" dirty="0">
                <a:solidFill>
                  <a:srgbClr val="414042"/>
                </a:solidFill>
                <a:latin typeface="Arial"/>
                <a:cs typeface="Arial"/>
              </a:rPr>
              <a:t> </a:t>
            </a:r>
            <a:r>
              <a:rPr lang="en-GB" sz="2400" dirty="0" err="1">
                <a:solidFill>
                  <a:srgbClr val="414042"/>
                </a:solidFill>
                <a:latin typeface="Arial"/>
                <a:cs typeface="Arial"/>
              </a:rPr>
              <a:t>i’w</a:t>
            </a:r>
            <a:r>
              <a:rPr lang="en-GB" sz="2400" dirty="0">
                <a:solidFill>
                  <a:srgbClr val="414042"/>
                </a:solidFill>
                <a:latin typeface="Arial"/>
                <a:cs typeface="Arial"/>
              </a:rPr>
              <a:t> </a:t>
            </a:r>
            <a:r>
              <a:rPr lang="en-GB" sz="2400" dirty="0" err="1">
                <a:solidFill>
                  <a:srgbClr val="414042"/>
                </a:solidFill>
                <a:latin typeface="Arial"/>
                <a:cs typeface="Arial"/>
              </a:rPr>
              <a:t>gwella</a:t>
            </a:r>
            <a:r>
              <a:rPr lang="en-GB" sz="2400" dirty="0">
                <a:solidFill>
                  <a:srgbClr val="414042"/>
                </a:solidFill>
                <a:latin typeface="Arial"/>
                <a:cs typeface="Arial"/>
              </a:rPr>
              <a:t>, </a:t>
            </a:r>
            <a:r>
              <a:rPr lang="en-GB" sz="2400" dirty="0" err="1">
                <a:solidFill>
                  <a:srgbClr val="414042"/>
                </a:solidFill>
                <a:latin typeface="Arial"/>
                <a:cs typeface="Arial"/>
              </a:rPr>
              <a:t>wrth</a:t>
            </a:r>
            <a:r>
              <a:rPr lang="en-GB" sz="2400" dirty="0">
                <a:solidFill>
                  <a:srgbClr val="414042"/>
                </a:solidFill>
                <a:latin typeface="Arial"/>
                <a:cs typeface="Arial"/>
              </a:rPr>
              <a:t> </a:t>
            </a:r>
            <a:r>
              <a:rPr lang="en-GB" sz="2400" dirty="0" err="1">
                <a:solidFill>
                  <a:srgbClr val="414042"/>
                </a:solidFill>
                <a:latin typeface="Arial"/>
                <a:cs typeface="Arial"/>
              </a:rPr>
              <a:t>i</a:t>
            </a:r>
            <a:r>
              <a:rPr lang="en-GB" sz="2400" dirty="0">
                <a:solidFill>
                  <a:srgbClr val="414042"/>
                </a:solidFill>
                <a:latin typeface="Arial"/>
                <a:cs typeface="Arial"/>
              </a:rPr>
              <a:t> </a:t>
            </a:r>
            <a:r>
              <a:rPr lang="en-GB" sz="2400" dirty="0" err="1">
                <a:solidFill>
                  <a:srgbClr val="414042"/>
                </a:solidFill>
                <a:latin typeface="Arial"/>
                <a:cs typeface="Arial"/>
              </a:rPr>
              <a:t>ni</a:t>
            </a:r>
            <a:r>
              <a:rPr lang="en-GB" sz="2400" dirty="0">
                <a:solidFill>
                  <a:srgbClr val="414042"/>
                </a:solidFill>
                <a:latin typeface="Arial"/>
                <a:cs typeface="Arial"/>
              </a:rPr>
              <a:t> </a:t>
            </a:r>
            <a:r>
              <a:rPr lang="en-GB" sz="2400" dirty="0" err="1">
                <a:solidFill>
                  <a:srgbClr val="414042"/>
                </a:solidFill>
                <a:latin typeface="Arial"/>
                <a:cs typeface="Arial"/>
              </a:rPr>
              <a:t>gynllunio</a:t>
            </a:r>
            <a:r>
              <a:rPr lang="en-GB" sz="2400" dirty="0">
                <a:solidFill>
                  <a:srgbClr val="414042"/>
                </a:solidFill>
                <a:latin typeface="Arial"/>
                <a:cs typeface="Arial"/>
              </a:rPr>
              <a:t> </a:t>
            </a:r>
            <a:r>
              <a:rPr lang="en-GB" sz="2400" dirty="0" err="1">
                <a:solidFill>
                  <a:srgbClr val="414042"/>
                </a:solidFill>
                <a:latin typeface="Arial"/>
                <a:cs typeface="Arial"/>
              </a:rPr>
              <a:t>ar</a:t>
            </a:r>
            <a:r>
              <a:rPr lang="en-GB" sz="2400" dirty="0">
                <a:solidFill>
                  <a:srgbClr val="414042"/>
                </a:solidFill>
                <a:latin typeface="Arial"/>
                <a:cs typeface="Arial"/>
              </a:rPr>
              <a:t> </a:t>
            </a:r>
            <a:r>
              <a:rPr lang="en-GB" sz="2400" dirty="0" err="1">
                <a:solidFill>
                  <a:srgbClr val="414042"/>
                </a:solidFill>
                <a:latin typeface="Arial"/>
                <a:cs typeface="Arial"/>
              </a:rPr>
              <a:t>gyfer</a:t>
            </a:r>
            <a:r>
              <a:rPr lang="en-GB" sz="2400" dirty="0">
                <a:solidFill>
                  <a:srgbClr val="414042"/>
                </a:solidFill>
                <a:latin typeface="Arial"/>
                <a:cs typeface="Arial"/>
              </a:rPr>
              <a:t> </a:t>
            </a:r>
            <a:r>
              <a:rPr lang="en-GB" sz="2400" b="1" dirty="0" err="1">
                <a:solidFill>
                  <a:srgbClr val="414042"/>
                </a:solidFill>
                <a:latin typeface="Arial"/>
                <a:cs typeface="Arial"/>
              </a:rPr>
              <a:t>Cwricwlwm</a:t>
            </a:r>
            <a:r>
              <a:rPr lang="en-GB" sz="2400" b="1" dirty="0">
                <a:solidFill>
                  <a:srgbClr val="414042"/>
                </a:solidFill>
                <a:latin typeface="Arial"/>
                <a:cs typeface="Arial"/>
              </a:rPr>
              <a:t> </a:t>
            </a:r>
            <a:r>
              <a:rPr lang="en-GB" sz="2400" b="1" dirty="0" err="1">
                <a:solidFill>
                  <a:srgbClr val="414042"/>
                </a:solidFill>
                <a:latin typeface="Arial"/>
                <a:cs typeface="Arial"/>
              </a:rPr>
              <a:t>i</a:t>
            </a:r>
            <a:r>
              <a:rPr lang="en-GB" sz="2400" b="1" dirty="0">
                <a:solidFill>
                  <a:srgbClr val="414042"/>
                </a:solidFill>
                <a:latin typeface="Arial"/>
                <a:cs typeface="Arial"/>
              </a:rPr>
              <a:t> </a:t>
            </a:r>
            <a:r>
              <a:rPr lang="en-GB" sz="2400" b="1" dirty="0" err="1">
                <a:solidFill>
                  <a:srgbClr val="414042"/>
                </a:solidFill>
                <a:latin typeface="Arial"/>
                <a:cs typeface="Arial"/>
              </a:rPr>
              <a:t>Gymru</a:t>
            </a:r>
            <a:r>
              <a:rPr lang="en-GB" sz="2400" dirty="0">
                <a:solidFill>
                  <a:srgbClr val="414042"/>
                </a:solidFill>
                <a:latin typeface="Arial"/>
                <a:cs typeface="Arial"/>
              </a:rPr>
              <a:t>?</a:t>
            </a: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1384995"/>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10 questions for providers</a:t>
            </a:r>
            <a:endParaRPr sz="4500" dirty="0">
              <a:solidFill>
                <a:schemeClr val="tx1">
                  <a:lumMod val="75000"/>
                  <a:lumOff val="25000"/>
                </a:schemeClr>
              </a:solidFill>
              <a:latin typeface="Arial"/>
              <a:cs typeface="Arial"/>
            </a:endParaRPr>
          </a:p>
        </p:txBody>
      </p:sp>
      <p:sp>
        <p:nvSpPr>
          <p:cNvPr id="8" name="object 8"/>
          <p:cNvSpPr txBox="1"/>
          <p:nvPr/>
        </p:nvSpPr>
        <p:spPr>
          <a:xfrm>
            <a:off x="6615619" y="3328052"/>
            <a:ext cx="5937885" cy="4431983"/>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a:solidFill>
                  <a:srgbClr val="414042"/>
                </a:solidFill>
                <a:latin typeface="Arial"/>
                <a:cs typeface="Arial"/>
              </a:rPr>
              <a:t>How do we know if </a:t>
            </a:r>
            <a:r>
              <a:rPr lang="en-GB" sz="2400" b="1" dirty="0">
                <a:solidFill>
                  <a:srgbClr val="414042"/>
                </a:solidFill>
                <a:latin typeface="Arial"/>
                <a:cs typeface="Arial"/>
              </a:rPr>
              <a:t>professional learning </a:t>
            </a:r>
            <a:r>
              <a:rPr lang="en-GB" sz="2400" dirty="0">
                <a:solidFill>
                  <a:srgbClr val="414042"/>
                </a:solidFill>
                <a:latin typeface="Arial"/>
                <a:cs typeface="Arial"/>
              </a:rPr>
              <a:t>is making a difference to improving learners’ language and literacy?</a:t>
            </a:r>
          </a:p>
          <a:p>
            <a:pPr marL="342900" marR="5080" indent="-342900">
              <a:buFont typeface="Arial" panose="020B0604020202020204" pitchFamily="34" charset="0"/>
              <a:buChar char="•"/>
              <a:tabLst>
                <a:tab pos="5485765" algn="l"/>
              </a:tabLst>
            </a:pPr>
            <a:r>
              <a:rPr lang="en-GB" sz="2400" dirty="0">
                <a:solidFill>
                  <a:srgbClr val="414042"/>
                </a:solidFill>
                <a:latin typeface="Arial"/>
                <a:cs typeface="Arial"/>
              </a:rPr>
              <a:t>How can we ensure we build upon our current strengths, while addressing areas for improvement, as we plan for a </a:t>
            </a:r>
            <a:r>
              <a:rPr lang="en-GB" sz="2400" b="1" dirty="0">
                <a:solidFill>
                  <a:srgbClr val="414042"/>
                </a:solidFill>
                <a:latin typeface="Arial"/>
                <a:cs typeface="Arial"/>
              </a:rPr>
              <a:t>Curriculum for Wales</a:t>
            </a:r>
            <a:r>
              <a:rPr lang="en-GB" sz="2400" dirty="0">
                <a:solidFill>
                  <a:srgbClr val="414042"/>
                </a:solidFill>
                <a:latin typeface="Arial"/>
                <a:cs typeface="Arial"/>
              </a:rPr>
              <a:t>?</a:t>
            </a:r>
          </a:p>
          <a:p>
            <a:pPr marL="342900" marR="5080" indent="-342900">
              <a:buFont typeface="Arial" panose="020B0604020202020204" pitchFamily="34" charset="0"/>
              <a:buChar char="•"/>
              <a:tabLst>
                <a:tab pos="5485765" algn="l"/>
              </a:tabLst>
            </a:pPr>
            <a:endParaRPr lang="en-GB" sz="2400" dirty="0">
              <a:solidFill>
                <a:srgbClr val="414042"/>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1003978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Cwestiynau</a:t>
            </a:r>
            <a:r>
              <a:rPr lang="en-GB" sz="4500" spc="-10" dirty="0">
                <a:solidFill>
                  <a:schemeClr val="tx1">
                    <a:lumMod val="95000"/>
                    <a:lumOff val="5000"/>
                  </a:schemeClr>
                </a:solidFill>
              </a:rPr>
              <a:t>…</a:t>
            </a:r>
            <a:endParaRPr sz="4500" spc="-10" dirty="0">
              <a:solidFill>
                <a:schemeClr val="tx1">
                  <a:lumMod val="95000"/>
                  <a:lumOff val="5000"/>
                </a:schemeClr>
              </a:solidFill>
            </a:endParaRPr>
          </a:p>
        </p:txBody>
      </p:sp>
      <p:sp>
        <p:nvSpPr>
          <p:cNvPr id="3" name="object 3"/>
          <p:cNvSpPr txBox="1"/>
          <p:nvPr/>
        </p:nvSpPr>
        <p:spPr>
          <a:xfrm>
            <a:off x="527300" y="2642252"/>
            <a:ext cx="5899785" cy="1107996"/>
          </a:xfrm>
          <a:prstGeom prst="rect">
            <a:avLst/>
          </a:prstGeom>
        </p:spPr>
        <p:txBody>
          <a:bodyPr vert="horz" wrap="square" lIns="0" tIns="0" rIns="0" bIns="0" rtlCol="0">
            <a:spAutoFit/>
          </a:bodyPr>
          <a:lstStyle/>
          <a:p>
            <a:pPr marR="5080">
              <a:tabLst>
                <a:tab pos="5485765" algn="l"/>
              </a:tabLst>
            </a:pPr>
            <a:endParaRPr lang="en-GB" sz="2400" dirty="0">
              <a:solidFill>
                <a:schemeClr val="tx1">
                  <a:lumMod val="95000"/>
                  <a:lumOff val="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95000"/>
                  <a:lumOff val="5000"/>
                </a:schemeClr>
              </a:solidFill>
              <a:latin typeface="Arial"/>
              <a:cs typeface="Arial"/>
            </a:endParaRPr>
          </a:p>
          <a:p>
            <a:pPr marL="342900" marR="5080" indent="-342900">
              <a:buFont typeface="Arial" panose="020B0604020202020204" pitchFamily="34" charset="0"/>
              <a:buChar char="•"/>
              <a:tabLst>
                <a:tab pos="5485765" algn="l"/>
              </a:tabLst>
            </a:pP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Questions…</a:t>
            </a:r>
            <a:endParaRPr sz="4500" dirty="0">
              <a:solidFill>
                <a:schemeClr val="tx1">
                  <a:lumMod val="75000"/>
                  <a:lumOff val="25000"/>
                </a:schemeClr>
              </a:solidFill>
              <a:latin typeface="Arial"/>
              <a:cs typeface="Arial"/>
            </a:endParaRPr>
          </a:p>
        </p:txBody>
      </p:sp>
      <p:sp>
        <p:nvSpPr>
          <p:cNvPr id="8" name="object 8"/>
          <p:cNvSpPr txBox="1"/>
          <p:nvPr/>
        </p:nvSpPr>
        <p:spPr>
          <a:xfrm>
            <a:off x="6615620" y="2642252"/>
            <a:ext cx="5937885" cy="1107996"/>
          </a:xfrm>
          <a:prstGeom prst="rect">
            <a:avLst/>
          </a:prstGeom>
        </p:spPr>
        <p:txBody>
          <a:bodyPr vert="horz" wrap="square" lIns="0" tIns="0" rIns="0" bIns="0" rtlCol="0">
            <a:spAutoFit/>
          </a:bodyPr>
          <a:lstStyle/>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203893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Cefndir</a:t>
            </a:r>
            <a:endParaRPr sz="4500" spc="-10" dirty="0">
              <a:solidFill>
                <a:schemeClr val="tx1">
                  <a:lumMod val="95000"/>
                  <a:lumOff val="5000"/>
                </a:schemeClr>
              </a:solidFill>
            </a:endParaRPr>
          </a:p>
        </p:txBody>
      </p:sp>
      <p:sp>
        <p:nvSpPr>
          <p:cNvPr id="3" name="object 3"/>
          <p:cNvSpPr txBox="1"/>
          <p:nvPr/>
        </p:nvSpPr>
        <p:spPr>
          <a:xfrm>
            <a:off x="527300" y="2642252"/>
            <a:ext cx="5899785" cy="7540526"/>
          </a:xfrm>
          <a:prstGeom prst="rect">
            <a:avLst/>
          </a:prstGeom>
        </p:spPr>
        <p:txBody>
          <a:bodyPr vert="horz" wrap="square" lIns="0" tIns="0" rIns="0" bIns="0" rtlCol="0">
            <a:spAutoFit/>
          </a:bodyPr>
          <a:lstStyle/>
          <a:p>
            <a:pPr>
              <a:spcAft>
                <a:spcPts val="1200"/>
              </a:spcAft>
            </a:pPr>
            <a:r>
              <a:rPr lang="en-GB" sz="2400" b="1" dirty="0" err="1">
                <a:solidFill>
                  <a:srgbClr val="2A7AB0"/>
                </a:solidFill>
                <a:latin typeface="Arial" panose="020B0604020202020204" pitchFamily="34" charset="0"/>
                <a:ea typeface="Times New Roman" panose="02020603050405020304" pitchFamily="18" charset="0"/>
              </a:rPr>
              <a:t>Mae’r</a:t>
            </a:r>
            <a:r>
              <a:rPr lang="en-GB" sz="2400" b="1" dirty="0">
                <a:solidFill>
                  <a:srgbClr val="2A7AB0"/>
                </a:solidFill>
                <a:latin typeface="Arial" panose="020B0604020202020204" pitchFamily="34" charset="0"/>
                <a:ea typeface="Times New Roman" panose="02020603050405020304" pitchFamily="18" charset="0"/>
              </a:rPr>
              <a:t> </a:t>
            </a:r>
            <a:r>
              <a:rPr lang="en-GB" sz="2400" b="1" dirty="0" err="1">
                <a:solidFill>
                  <a:srgbClr val="2A7AB0"/>
                </a:solidFill>
                <a:latin typeface="Arial" panose="020B0604020202020204" pitchFamily="34" charset="0"/>
                <a:ea typeface="Times New Roman" panose="02020603050405020304" pitchFamily="18" charset="0"/>
              </a:rPr>
              <a:t>canfyddiadau</a:t>
            </a:r>
            <a:r>
              <a:rPr lang="en-GB" sz="2400" b="1" dirty="0">
                <a:solidFill>
                  <a:srgbClr val="2A7AB0"/>
                </a:solidFill>
                <a:latin typeface="Arial" panose="020B0604020202020204" pitchFamily="34" charset="0"/>
                <a:ea typeface="Times New Roman" panose="02020603050405020304" pitchFamily="18" charset="0"/>
              </a:rPr>
              <a:t> </a:t>
            </a:r>
            <a:r>
              <a:rPr lang="en-GB" sz="2400" b="1" dirty="0" err="1">
                <a:solidFill>
                  <a:srgbClr val="2A7AB0"/>
                </a:solidFill>
                <a:latin typeface="Arial" panose="020B0604020202020204" pitchFamily="34" charset="0"/>
                <a:ea typeface="Times New Roman" panose="02020603050405020304" pitchFamily="18" charset="0"/>
              </a:rPr>
              <a:t>yn</a:t>
            </a:r>
            <a:r>
              <a:rPr lang="en-GB" sz="2400" b="1" dirty="0">
                <a:solidFill>
                  <a:srgbClr val="2A7AB0"/>
                </a:solidFill>
                <a:latin typeface="Arial" panose="020B0604020202020204" pitchFamily="34" charset="0"/>
                <a:ea typeface="Times New Roman" panose="02020603050405020304" pitchFamily="18" charset="0"/>
              </a:rPr>
              <a:t> </a:t>
            </a:r>
            <a:r>
              <a:rPr lang="en-GB" sz="2400" b="1" dirty="0" err="1">
                <a:solidFill>
                  <a:srgbClr val="2A7AB0"/>
                </a:solidFill>
                <a:latin typeface="Arial" panose="020B0604020202020204" pitchFamily="34" charset="0"/>
                <a:ea typeface="Times New Roman" panose="02020603050405020304" pitchFamily="18" charset="0"/>
              </a:rPr>
              <a:t>yr</a:t>
            </a:r>
            <a:r>
              <a:rPr lang="en-GB" sz="2400" b="1" dirty="0">
                <a:solidFill>
                  <a:srgbClr val="2A7AB0"/>
                </a:solidFill>
                <a:latin typeface="Arial" panose="020B0604020202020204" pitchFamily="34" charset="0"/>
                <a:ea typeface="Times New Roman" panose="02020603050405020304" pitchFamily="18" charset="0"/>
              </a:rPr>
              <a:t> </a:t>
            </a:r>
            <a:r>
              <a:rPr lang="en-GB" sz="2400" b="1" dirty="0" err="1">
                <a:solidFill>
                  <a:srgbClr val="2A7AB0"/>
                </a:solidFill>
                <a:latin typeface="Arial" panose="020B0604020202020204" pitchFamily="34" charset="0"/>
                <a:ea typeface="Times New Roman" panose="02020603050405020304" pitchFamily="18" charset="0"/>
              </a:rPr>
              <a:t>arolwg</a:t>
            </a:r>
            <a:r>
              <a:rPr lang="en-GB" sz="2400" b="1" dirty="0">
                <a:solidFill>
                  <a:srgbClr val="2A7AB0"/>
                </a:solidFill>
                <a:latin typeface="Arial" panose="020B0604020202020204" pitchFamily="34" charset="0"/>
                <a:ea typeface="Times New Roman" panose="02020603050405020304" pitchFamily="18" charset="0"/>
              </a:rPr>
              <a:t> </a:t>
            </a:r>
            <a:r>
              <a:rPr lang="en-GB" sz="2400" b="1" dirty="0" err="1">
                <a:solidFill>
                  <a:srgbClr val="2A7AB0"/>
                </a:solidFill>
                <a:latin typeface="Arial" panose="020B0604020202020204" pitchFamily="34" charset="0"/>
                <a:ea typeface="Times New Roman" panose="02020603050405020304" pitchFamily="18" charset="0"/>
              </a:rPr>
              <a:t>hwn</a:t>
            </a:r>
            <a:br>
              <a:rPr lang="en-GB" sz="2400" b="1" dirty="0">
                <a:solidFill>
                  <a:srgbClr val="2A7AB0"/>
                </a:solidFill>
                <a:latin typeface="Arial" panose="020B0604020202020204" pitchFamily="34" charset="0"/>
                <a:ea typeface="Times New Roman" panose="02020603050405020304" pitchFamily="18" charset="0"/>
              </a:rPr>
            </a:br>
            <a:r>
              <a:rPr lang="en-GB" sz="2400" b="1" dirty="0" err="1">
                <a:solidFill>
                  <a:srgbClr val="2A7AB0"/>
                </a:solidFill>
                <a:latin typeface="Arial" panose="020B0604020202020204" pitchFamily="34" charset="0"/>
                <a:ea typeface="Times New Roman" panose="02020603050405020304" pitchFamily="18" charset="0"/>
              </a:rPr>
              <a:t>yn</a:t>
            </a:r>
            <a:r>
              <a:rPr lang="en-GB" sz="2400" b="1" dirty="0">
                <a:solidFill>
                  <a:srgbClr val="2A7AB0"/>
                </a:solidFill>
                <a:latin typeface="Arial" panose="020B0604020202020204" pitchFamily="34" charset="0"/>
                <a:ea typeface="Times New Roman" panose="02020603050405020304" pitchFamily="18" charset="0"/>
              </a:rPr>
              <a:t> </a:t>
            </a:r>
            <a:r>
              <a:rPr lang="en-GB" sz="2400" b="1" dirty="0" err="1">
                <a:solidFill>
                  <a:srgbClr val="2A7AB0"/>
                </a:solidFill>
                <a:latin typeface="Arial" panose="020B0604020202020204" pitchFamily="34" charset="0"/>
                <a:ea typeface="Times New Roman" panose="02020603050405020304" pitchFamily="18" charset="0"/>
              </a:rPr>
              <a:t>seiliedig</a:t>
            </a:r>
            <a:r>
              <a:rPr lang="en-GB" sz="2400" b="1" dirty="0">
                <a:solidFill>
                  <a:srgbClr val="2A7AB0"/>
                </a:solidFill>
                <a:latin typeface="Arial" panose="020B0604020202020204" pitchFamily="34" charset="0"/>
                <a:ea typeface="Times New Roman" panose="02020603050405020304" pitchFamily="18" charset="0"/>
              </a:rPr>
              <a:t> </a:t>
            </a:r>
            <a:r>
              <a:rPr lang="en-GB" sz="2400" b="1" dirty="0" err="1">
                <a:solidFill>
                  <a:srgbClr val="2A7AB0"/>
                </a:solidFill>
                <a:latin typeface="Arial" panose="020B0604020202020204" pitchFamily="34" charset="0"/>
                <a:ea typeface="Times New Roman" panose="02020603050405020304" pitchFamily="18" charset="0"/>
              </a:rPr>
              <a:t>ar</a:t>
            </a:r>
            <a:r>
              <a:rPr lang="en-GB" sz="2400" b="1" dirty="0">
                <a:solidFill>
                  <a:srgbClr val="2A7AB0"/>
                </a:solidFill>
                <a:latin typeface="Arial" panose="020B0604020202020204" pitchFamily="34" charset="0"/>
                <a:ea typeface="Times New Roman" panose="02020603050405020304" pitchFamily="18" charset="0"/>
              </a:rPr>
              <a:t> </a:t>
            </a:r>
            <a:r>
              <a:rPr lang="en-GB" sz="2400" b="1" dirty="0" err="1">
                <a:solidFill>
                  <a:srgbClr val="2A7AB0"/>
                </a:solidFill>
                <a:latin typeface="Arial" panose="020B0604020202020204" pitchFamily="34" charset="0"/>
                <a:ea typeface="Times New Roman" panose="02020603050405020304" pitchFamily="18" charset="0"/>
              </a:rPr>
              <a:t>ddadansoddiad</a:t>
            </a:r>
            <a:r>
              <a:rPr lang="en-GB" sz="2400" b="1" dirty="0">
                <a:solidFill>
                  <a:srgbClr val="2A7AB0"/>
                </a:solidFill>
                <a:latin typeface="Arial" panose="020B0604020202020204" pitchFamily="34" charset="0"/>
                <a:ea typeface="Times New Roman" panose="02020603050405020304" pitchFamily="18" charset="0"/>
              </a:rPr>
              <a:t> o:</a:t>
            </a:r>
          </a:p>
          <a:p>
            <a:pPr marL="342900" lvl="0" indent="-342900">
              <a:spcAft>
                <a:spcPts val="0"/>
              </a:spcAft>
              <a:buFont typeface="Symbol" panose="05050102010706020507" pitchFamily="18" charset="2"/>
              <a:buChar char=""/>
            </a:pPr>
            <a:r>
              <a:rPr lang="en-GB" sz="2400" dirty="0" err="1">
                <a:solidFill>
                  <a:srgbClr val="000000"/>
                </a:solidFill>
                <a:latin typeface="Arial" panose="020B0604020202020204" pitchFamily="34" charset="0"/>
                <a:ea typeface="Times New Roman" panose="02020603050405020304" pitchFamily="18" charset="0"/>
              </a:rPr>
              <a:t>ymweliadau</a:t>
            </a:r>
            <a:r>
              <a:rPr lang="en-GB" sz="2400" dirty="0">
                <a:solidFill>
                  <a:srgbClr val="000000"/>
                </a:solidFill>
                <a:latin typeface="Arial" panose="020B0604020202020204" pitchFamily="34" charset="0"/>
                <a:ea typeface="Times New Roman" panose="02020603050405020304" pitchFamily="18" charset="0"/>
              </a:rPr>
              <a:t> â </a:t>
            </a:r>
            <a:r>
              <a:rPr lang="en-GB" sz="2400" dirty="0" err="1">
                <a:solidFill>
                  <a:srgbClr val="000000"/>
                </a:solidFill>
                <a:latin typeface="Arial" panose="020B0604020202020204" pitchFamily="34" charset="0"/>
                <a:ea typeface="Times New Roman" panose="02020603050405020304" pitchFamily="18" charset="0"/>
              </a:rPr>
              <a:t>lleoliadau</a:t>
            </a:r>
            <a:r>
              <a:rPr lang="en-GB" sz="2400" dirty="0">
                <a:solidFill>
                  <a:srgbClr val="000000"/>
                </a:solidFill>
                <a:latin typeface="Arial" panose="020B0604020202020204" pitchFamily="34" charset="0"/>
                <a:ea typeface="Times New Roman" panose="02020603050405020304" pitchFamily="18" charset="0"/>
              </a:rPr>
              <a:t> ac </a:t>
            </a:r>
            <a:r>
              <a:rPr lang="en-GB" sz="2400" dirty="0" err="1">
                <a:solidFill>
                  <a:srgbClr val="000000"/>
                </a:solidFill>
                <a:latin typeface="Arial" panose="020B0604020202020204" pitchFamily="34" charset="0"/>
                <a:ea typeface="Times New Roman" panose="02020603050405020304" pitchFamily="18" charset="0"/>
              </a:rPr>
              <a:t>ysgolion</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cynradd</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nas</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cynhelir</a:t>
            </a:r>
            <a:r>
              <a:rPr lang="en-GB" sz="2400" dirty="0">
                <a:solidFill>
                  <a:srgbClr val="000000"/>
                </a:solidFill>
                <a:latin typeface="Arial" panose="020B0604020202020204" pitchFamily="34" charset="0"/>
                <a:ea typeface="Times New Roman" panose="02020603050405020304" pitchFamily="18" charset="0"/>
              </a:rPr>
              <a:t> a </a:t>
            </a:r>
            <a:r>
              <a:rPr lang="en-GB" sz="2400" dirty="0" err="1">
                <a:solidFill>
                  <a:srgbClr val="000000"/>
                </a:solidFill>
                <a:latin typeface="Arial" panose="020B0604020202020204" pitchFamily="34" charset="0"/>
                <a:ea typeface="Times New Roman" panose="02020603050405020304" pitchFamily="18" charset="0"/>
              </a:rPr>
              <a:t>amlygwyd</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gan</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ddefnyddio</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tystiolaeth</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arolygu</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fel</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rhai</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llwyddiannus</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iawn</a:t>
            </a:r>
            <a:r>
              <a:rPr lang="en-GB" sz="2400" dirty="0">
                <a:solidFill>
                  <a:srgbClr val="000000"/>
                </a:solidFill>
                <a:latin typeface="Arial" panose="020B0604020202020204" pitchFamily="34" charset="0"/>
                <a:ea typeface="Times New Roman" panose="02020603050405020304" pitchFamily="18" charset="0"/>
              </a:rPr>
              <a:t> o ran </a:t>
            </a:r>
            <a:r>
              <a:rPr lang="en-GB" sz="2400" dirty="0" err="1">
                <a:solidFill>
                  <a:srgbClr val="000000"/>
                </a:solidFill>
                <a:latin typeface="Arial" panose="020B0604020202020204" pitchFamily="34" charset="0"/>
                <a:ea typeface="Times New Roman" panose="02020603050405020304" pitchFamily="18" charset="0"/>
              </a:rPr>
              <a:t>datblygu</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iaith</a:t>
            </a:r>
            <a:r>
              <a:rPr lang="en-GB" sz="2400" dirty="0">
                <a:solidFill>
                  <a:srgbClr val="000000"/>
                </a:solidFill>
                <a:latin typeface="Arial" panose="020B0604020202020204" pitchFamily="34" charset="0"/>
                <a:ea typeface="Times New Roman" panose="02020603050405020304" pitchFamily="18" charset="0"/>
              </a:rPr>
              <a:t> a </a:t>
            </a:r>
            <a:r>
              <a:rPr lang="en-GB" sz="2400" dirty="0" err="1">
                <a:solidFill>
                  <a:srgbClr val="000000"/>
                </a:solidFill>
                <a:latin typeface="Arial" panose="020B0604020202020204" pitchFamily="34" charset="0"/>
                <a:ea typeface="Times New Roman" panose="02020603050405020304" pitchFamily="18" charset="0"/>
              </a:rPr>
              <a:t>llythrennedd</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dysgwyr</a:t>
            </a:r>
            <a:r>
              <a:rPr lang="en-GB" sz="2400" dirty="0">
                <a:solidFill>
                  <a:srgbClr val="000000"/>
                </a:solidFill>
                <a:latin typeface="Arial" panose="020B0604020202020204" pitchFamily="34" charset="0"/>
                <a:ea typeface="Times New Roman" panose="02020603050405020304" pitchFamily="18" charset="0"/>
              </a:rPr>
              <a:t> a </a:t>
            </a:r>
            <a:r>
              <a:rPr lang="en-GB" sz="2400" dirty="0" err="1">
                <a:solidFill>
                  <a:srgbClr val="000000"/>
                </a:solidFill>
                <a:latin typeface="Arial" panose="020B0604020202020204" pitchFamily="34" charset="0"/>
                <a:ea typeface="Times New Roman" panose="02020603050405020304" pitchFamily="18" charset="0"/>
              </a:rPr>
              <a:t>lleihau</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effaith</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anfantais</a:t>
            </a:r>
            <a:endParaRPr lang="en-GB" sz="2400" dirty="0">
              <a:solidFill>
                <a:srgbClr val="000000"/>
              </a:solidFill>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400" dirty="0" err="1">
                <a:solidFill>
                  <a:srgbClr val="000000"/>
                </a:solidFill>
                <a:latin typeface="Arial" panose="020B0604020202020204" pitchFamily="34" charset="0"/>
                <a:ea typeface="Times New Roman" panose="02020603050405020304" pitchFamily="18" charset="0"/>
              </a:rPr>
              <a:t>grwpiau</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ffocws</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gyda</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dysgwyr</a:t>
            </a:r>
            <a:endParaRPr lang="en-GB" sz="2400" dirty="0">
              <a:solidFill>
                <a:srgbClr val="000000"/>
              </a:solidFill>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400" dirty="0" err="1">
                <a:solidFill>
                  <a:srgbClr val="000000"/>
                </a:solidFill>
                <a:latin typeface="Arial" panose="020B0604020202020204" pitchFamily="34" charset="0"/>
                <a:ea typeface="Times New Roman" panose="02020603050405020304" pitchFamily="18" charset="0"/>
              </a:rPr>
              <a:t>craffu</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ar</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adroddiadau</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arolygu</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dros</a:t>
            </a:r>
            <a:r>
              <a:rPr lang="en-GB" sz="2400" dirty="0">
                <a:solidFill>
                  <a:srgbClr val="000000"/>
                </a:solidFill>
                <a:latin typeface="Arial" panose="020B0604020202020204" pitchFamily="34" charset="0"/>
                <a:ea typeface="Times New Roman" panose="02020603050405020304" pitchFamily="18" charset="0"/>
              </a:rPr>
              <a:t> y </a:t>
            </a:r>
            <a:r>
              <a:rPr lang="en-GB" sz="2400" dirty="0" err="1">
                <a:solidFill>
                  <a:srgbClr val="000000"/>
                </a:solidFill>
                <a:latin typeface="Arial" panose="020B0604020202020204" pitchFamily="34" charset="0"/>
                <a:ea typeface="Times New Roman" panose="02020603050405020304" pitchFamily="18" charset="0"/>
              </a:rPr>
              <a:t>pedair</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blynedd</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diwethaf</a:t>
            </a:r>
            <a:endParaRPr lang="en-GB" sz="2400" dirty="0">
              <a:solidFill>
                <a:srgbClr val="000000"/>
              </a:solidFill>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400" dirty="0" err="1">
                <a:solidFill>
                  <a:srgbClr val="000000"/>
                </a:solidFill>
                <a:latin typeface="Arial" panose="020B0604020202020204" pitchFamily="34" charset="0"/>
                <a:ea typeface="Times New Roman" panose="02020603050405020304" pitchFamily="18" charset="0"/>
              </a:rPr>
              <a:t>cyfweliadau</a:t>
            </a:r>
            <a:r>
              <a:rPr lang="en-GB" sz="2400" dirty="0">
                <a:solidFill>
                  <a:srgbClr val="000000"/>
                </a:solidFill>
                <a:latin typeface="Arial" panose="020B0604020202020204" pitchFamily="34" charset="0"/>
                <a:ea typeface="Times New Roman" panose="02020603050405020304" pitchFamily="18" charset="0"/>
              </a:rPr>
              <a:t> â </a:t>
            </a:r>
            <a:r>
              <a:rPr lang="en-GB" sz="2400" dirty="0" err="1">
                <a:solidFill>
                  <a:srgbClr val="000000"/>
                </a:solidFill>
                <a:latin typeface="Arial" panose="020B0604020202020204" pitchFamily="34" charset="0"/>
                <a:ea typeface="Times New Roman" panose="02020603050405020304" pitchFamily="18" charset="0"/>
              </a:rPr>
              <a:t>swyddogion</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awdurdodau</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lleol</a:t>
            </a:r>
            <a:r>
              <a:rPr lang="en-GB" sz="2400" dirty="0">
                <a:solidFill>
                  <a:srgbClr val="000000"/>
                </a:solidFill>
                <a:latin typeface="Arial" panose="020B0604020202020204" pitchFamily="34" charset="0"/>
                <a:ea typeface="Times New Roman" panose="02020603050405020304" pitchFamily="18" charset="0"/>
              </a:rPr>
              <a:t> a </a:t>
            </a:r>
            <a:r>
              <a:rPr lang="en-GB" sz="2400" dirty="0" err="1">
                <a:solidFill>
                  <a:srgbClr val="000000"/>
                </a:solidFill>
                <a:latin typeface="Arial" panose="020B0604020202020204" pitchFamily="34" charset="0"/>
                <a:ea typeface="Times New Roman" panose="02020603050405020304" pitchFamily="18" charset="0"/>
              </a:rPr>
              <a:t>chonsortia</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rhanbarthol</a:t>
            </a:r>
            <a:endParaRPr lang="en-GB" sz="2400" dirty="0">
              <a:solidFill>
                <a:srgbClr val="000000"/>
              </a:solidFill>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400" dirty="0" err="1">
                <a:solidFill>
                  <a:srgbClr val="000000"/>
                </a:solidFill>
                <a:latin typeface="Arial" panose="020B0604020202020204" pitchFamily="34" charset="0"/>
                <a:ea typeface="Times New Roman" panose="02020603050405020304" pitchFamily="18" charset="0"/>
              </a:rPr>
              <a:t>ystod</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eang</a:t>
            </a:r>
            <a:r>
              <a:rPr lang="en-GB" sz="2400" dirty="0">
                <a:solidFill>
                  <a:srgbClr val="000000"/>
                </a:solidFill>
                <a:latin typeface="Arial" panose="020B0604020202020204" pitchFamily="34" charset="0"/>
                <a:ea typeface="Times New Roman" panose="02020603050405020304" pitchFamily="18" charset="0"/>
              </a:rPr>
              <a:t> o </a:t>
            </a:r>
            <a:r>
              <a:rPr lang="en-GB" sz="2400" dirty="0" err="1">
                <a:solidFill>
                  <a:srgbClr val="000000"/>
                </a:solidFill>
                <a:latin typeface="Arial" panose="020B0604020202020204" pitchFamily="34" charset="0"/>
                <a:ea typeface="Times New Roman" panose="02020603050405020304" pitchFamily="18" charset="0"/>
              </a:rPr>
              <a:t>ymchwil</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genedlaethol</a:t>
            </a:r>
            <a:r>
              <a:rPr lang="en-GB" sz="2400" dirty="0">
                <a:solidFill>
                  <a:srgbClr val="000000"/>
                </a:solidFill>
                <a:latin typeface="Arial" panose="020B0604020202020204" pitchFamily="34" charset="0"/>
                <a:ea typeface="Times New Roman" panose="02020603050405020304" pitchFamily="18" charset="0"/>
              </a:rPr>
              <a:t> a </a:t>
            </a:r>
            <a:r>
              <a:rPr lang="en-GB" sz="2400" dirty="0" err="1">
                <a:solidFill>
                  <a:srgbClr val="000000"/>
                </a:solidFill>
                <a:latin typeface="Arial" panose="020B0604020202020204" pitchFamily="34" charset="0"/>
                <a:ea typeface="Times New Roman" panose="02020603050405020304" pitchFamily="18" charset="0"/>
              </a:rPr>
              <a:t>rhyngwladol</a:t>
            </a:r>
            <a:endParaRPr lang="en-GB" sz="2400" dirty="0">
              <a:solidFill>
                <a:srgbClr val="000000"/>
              </a:solidFill>
              <a:latin typeface="Arial" panose="020B0604020202020204" pitchFamily="34"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400" dirty="0" err="1">
                <a:solidFill>
                  <a:srgbClr val="000000"/>
                </a:solidFill>
                <a:latin typeface="Arial" panose="020B0604020202020204" pitchFamily="34" charset="0"/>
                <a:ea typeface="Times New Roman" panose="02020603050405020304" pitchFamily="18" charset="0"/>
              </a:rPr>
              <a:t>tystiolaeth</a:t>
            </a:r>
            <a:r>
              <a:rPr lang="en-GB" sz="2400" dirty="0">
                <a:solidFill>
                  <a:srgbClr val="000000"/>
                </a:solidFill>
                <a:latin typeface="Arial" panose="020B0604020202020204" pitchFamily="34" charset="0"/>
                <a:ea typeface="Times New Roman" panose="02020603050405020304" pitchFamily="18" charset="0"/>
              </a:rPr>
              <a:t> o </a:t>
            </a:r>
            <a:r>
              <a:rPr lang="en-GB" sz="2400" dirty="0" err="1">
                <a:solidFill>
                  <a:srgbClr val="000000"/>
                </a:solidFill>
                <a:latin typeface="Arial" panose="020B0604020202020204" pitchFamily="34" charset="0"/>
                <a:ea typeface="Times New Roman" panose="02020603050405020304" pitchFamily="18" charset="0"/>
              </a:rPr>
              <a:t>astudiaethau</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achos</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arfer</a:t>
            </a:r>
            <a:r>
              <a:rPr lang="en-GB" sz="2400" dirty="0">
                <a:solidFill>
                  <a:srgbClr val="000000"/>
                </a:solidFill>
                <a:latin typeface="Arial" panose="020B0604020202020204" pitchFamily="34" charset="0"/>
                <a:ea typeface="Times New Roman" panose="02020603050405020304" pitchFamily="18" charset="0"/>
              </a:rPr>
              <a:t> </a:t>
            </a:r>
            <a:r>
              <a:rPr lang="en-GB" sz="2400" dirty="0" err="1">
                <a:solidFill>
                  <a:srgbClr val="000000"/>
                </a:solidFill>
                <a:latin typeface="Arial" panose="020B0604020202020204" pitchFamily="34" charset="0"/>
                <a:ea typeface="Times New Roman" panose="02020603050405020304" pitchFamily="18" charset="0"/>
              </a:rPr>
              <a:t>orau</a:t>
            </a:r>
            <a:r>
              <a:rPr lang="en-GB" sz="2400" dirty="0">
                <a:solidFill>
                  <a:srgbClr val="000000"/>
                </a:solidFill>
                <a:latin typeface="Arial" panose="020B0604020202020204" pitchFamily="34" charset="0"/>
                <a:ea typeface="Times New Roman" panose="02020603050405020304" pitchFamily="18" charset="0"/>
              </a:rPr>
              <a:t> Estyn.</a:t>
            </a:r>
            <a:endParaRPr lang="en-GB" sz="2400" dirty="0">
              <a:latin typeface="Times New Roman" panose="02020603050405020304" pitchFamily="18" charset="0"/>
              <a:ea typeface="Times New Roman" panose="02020603050405020304" pitchFamily="18" charset="0"/>
            </a:endParaRPr>
          </a:p>
          <a:p>
            <a:pPr marL="342900" marR="5080" indent="-342900">
              <a:buFont typeface="Arial" panose="020B0604020202020204" pitchFamily="34" charset="0"/>
              <a:buChar char="•"/>
              <a:tabLst>
                <a:tab pos="5485765" algn="l"/>
              </a:tabLst>
            </a:pPr>
            <a:endParaRPr lang="en-GB" sz="2400" dirty="0">
              <a:solidFill>
                <a:schemeClr val="tx1">
                  <a:lumMod val="95000"/>
                  <a:lumOff val="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95000"/>
                  <a:lumOff val="5000"/>
                </a:schemeClr>
              </a:solidFill>
              <a:latin typeface="Arial"/>
              <a:cs typeface="Arial"/>
            </a:endParaRPr>
          </a:p>
          <a:p>
            <a:pPr marL="342900" marR="5080" indent="-342900">
              <a:buFont typeface="Arial" panose="020B0604020202020204" pitchFamily="34" charset="0"/>
              <a:buChar char="•"/>
              <a:tabLst>
                <a:tab pos="5485765" algn="l"/>
              </a:tabLst>
            </a:pP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Background</a:t>
            </a:r>
            <a:endParaRPr sz="4500" dirty="0">
              <a:solidFill>
                <a:schemeClr val="tx1">
                  <a:lumMod val="75000"/>
                  <a:lumOff val="25000"/>
                </a:schemeClr>
              </a:solidFill>
              <a:latin typeface="Arial"/>
              <a:cs typeface="Arial"/>
            </a:endParaRPr>
          </a:p>
        </p:txBody>
      </p:sp>
      <p:sp>
        <p:nvSpPr>
          <p:cNvPr id="8" name="object 8"/>
          <p:cNvSpPr txBox="1"/>
          <p:nvPr/>
        </p:nvSpPr>
        <p:spPr>
          <a:xfrm>
            <a:off x="6539614" y="2411668"/>
            <a:ext cx="5937885" cy="7540526"/>
          </a:xfrm>
          <a:prstGeom prst="rect">
            <a:avLst/>
          </a:prstGeom>
        </p:spPr>
        <p:txBody>
          <a:bodyPr vert="horz" wrap="square" lIns="0" tIns="0" rIns="0" bIns="0" rtlCol="0">
            <a:spAutoFit/>
          </a:bodyPr>
          <a:lstStyle/>
          <a:p>
            <a:pPr marL="342900" marR="5080" lvl="0" indent="-342900">
              <a:buFont typeface="Arial" panose="020B0604020202020204" pitchFamily="34" charset="0"/>
              <a:buChar char="•"/>
              <a:tabLst>
                <a:tab pos="5485765" algn="l"/>
              </a:tabLst>
            </a:pPr>
            <a:endParaRPr lang="en-GB" sz="2400" dirty="0">
              <a:solidFill>
                <a:prstClr val="black"/>
              </a:solidFill>
              <a:latin typeface="Arial"/>
              <a:cs typeface="Arial"/>
            </a:endParaRPr>
          </a:p>
          <a:p>
            <a:pPr>
              <a:spcAft>
                <a:spcPts val="1200"/>
              </a:spcAft>
            </a:pPr>
            <a:r>
              <a:rPr lang="en-GB" sz="2400" b="1" dirty="0">
                <a:solidFill>
                  <a:srgbClr val="2A7AB0"/>
                </a:solidFill>
                <a:latin typeface="Arial" panose="020B0604020202020204" pitchFamily="34" charset="0"/>
                <a:ea typeface="Times New Roman" panose="02020603050405020304" pitchFamily="18" charset="0"/>
              </a:rPr>
              <a:t>The findings in this survey are based on an analysis of:</a:t>
            </a:r>
          </a:p>
          <a:p>
            <a:pPr marL="342900" lvl="0" indent="-342900">
              <a:spcAft>
                <a:spcPts val="0"/>
              </a:spcAft>
              <a:buFont typeface="Symbol" panose="05050102010706020507" pitchFamily="18" charset="2"/>
              <a:buChar char=""/>
            </a:pPr>
            <a:r>
              <a:rPr lang="en-GB" sz="2400" dirty="0">
                <a:solidFill>
                  <a:srgbClr val="000000"/>
                </a:solidFill>
                <a:latin typeface="Arial" panose="020B0604020202020204" pitchFamily="34" charset="0"/>
                <a:ea typeface="Times New Roman" panose="02020603050405020304" pitchFamily="18" charset="0"/>
              </a:rPr>
              <a:t>visits to non-maintained settings and primary schools that were identified, using inspection evidence, as being highly successful at developing learners’ language and literacy and reducing the impact of disadvantage</a:t>
            </a:r>
            <a:endParaRPr lang="en-GB"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400" dirty="0">
                <a:solidFill>
                  <a:srgbClr val="000000"/>
                </a:solidFill>
                <a:latin typeface="Arial" panose="020B0604020202020204" pitchFamily="34" charset="0"/>
                <a:ea typeface="Times New Roman" panose="02020603050405020304" pitchFamily="18" charset="0"/>
              </a:rPr>
              <a:t>focus groups with learners </a:t>
            </a:r>
            <a:endParaRPr lang="en-GB"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400" dirty="0">
                <a:solidFill>
                  <a:srgbClr val="000000"/>
                </a:solidFill>
                <a:latin typeface="Arial" panose="020B0604020202020204" pitchFamily="34" charset="0"/>
                <a:ea typeface="Times New Roman" panose="02020603050405020304" pitchFamily="18" charset="0"/>
              </a:rPr>
              <a:t>scrutiny of inspection reports over the past four years</a:t>
            </a:r>
            <a:endParaRPr lang="en-GB"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400" dirty="0">
                <a:solidFill>
                  <a:srgbClr val="000000"/>
                </a:solidFill>
                <a:latin typeface="Arial" panose="020B0604020202020204" pitchFamily="34" charset="0"/>
                <a:ea typeface="Times New Roman" panose="02020603050405020304" pitchFamily="18" charset="0"/>
              </a:rPr>
              <a:t>interviews with local authority and regional consortia officers</a:t>
            </a:r>
            <a:endParaRPr lang="en-GB"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400" dirty="0">
                <a:solidFill>
                  <a:srgbClr val="000000"/>
                </a:solidFill>
                <a:latin typeface="Arial" panose="020B0604020202020204" pitchFamily="34" charset="0"/>
                <a:ea typeface="Times New Roman" panose="02020603050405020304" pitchFamily="18" charset="0"/>
              </a:rPr>
              <a:t>a wide range of national and international research</a:t>
            </a:r>
            <a:endParaRPr lang="en-GB"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2400" dirty="0">
                <a:solidFill>
                  <a:srgbClr val="000000"/>
                </a:solidFill>
                <a:latin typeface="Arial" panose="020B0604020202020204" pitchFamily="34" charset="0"/>
                <a:ea typeface="Times New Roman" panose="02020603050405020304" pitchFamily="18" charset="0"/>
              </a:rPr>
              <a:t>evidence from Estyn best practice case studies.</a:t>
            </a:r>
            <a:endParaRPr lang="en-GB" sz="2400" dirty="0">
              <a:latin typeface="Times New Roman" panose="02020603050405020304" pitchFamily="18" charset="0"/>
              <a:ea typeface="Times New Roman" panose="02020603050405020304" pitchFamily="18" charset="0"/>
            </a:endParaRPr>
          </a:p>
          <a:p>
            <a:pPr marL="342900" marR="5080" lvl="0" indent="-342900">
              <a:buFont typeface="Arial" panose="020B0604020202020204" pitchFamily="34" charset="0"/>
              <a:buChar char="•"/>
              <a:tabLst>
                <a:tab pos="5485765" algn="l"/>
              </a:tabLst>
            </a:pPr>
            <a:endParaRPr lang="en-GB" sz="2400" dirty="0">
              <a:solidFill>
                <a:prstClr val="black"/>
              </a:solidFill>
              <a:latin typeface="Arial"/>
              <a:cs typeface="Arial"/>
            </a:endParaRPr>
          </a:p>
          <a:p>
            <a:pPr marR="5080">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402053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Cefndir</a:t>
            </a:r>
            <a:endParaRPr sz="4500" spc="-10" dirty="0">
              <a:solidFill>
                <a:schemeClr val="tx1">
                  <a:lumMod val="95000"/>
                  <a:lumOff val="5000"/>
                </a:schemeClr>
              </a:solidFill>
            </a:endParaRPr>
          </a:p>
        </p:txBody>
      </p:sp>
      <p:sp>
        <p:nvSpPr>
          <p:cNvPr id="3" name="object 3"/>
          <p:cNvSpPr txBox="1"/>
          <p:nvPr/>
        </p:nvSpPr>
        <p:spPr>
          <a:xfrm>
            <a:off x="527300" y="2642252"/>
            <a:ext cx="5899785" cy="3693319"/>
          </a:xfrm>
          <a:prstGeom prst="rect">
            <a:avLst/>
          </a:prstGeom>
        </p:spPr>
        <p:txBody>
          <a:bodyPr vert="horz" wrap="square" lIns="0" tIns="0" rIns="0" bIns="0" rtlCol="0">
            <a:spAutoFit/>
          </a:bodyPr>
          <a:lstStyle/>
          <a:p>
            <a:pPr marL="342900" marR="5080" lvl="0" indent="-342900">
              <a:buFont typeface="Arial" panose="020B0604020202020204" pitchFamily="34" charset="0"/>
              <a:buChar char="•"/>
              <a:tabLst>
                <a:tab pos="5485765" algn="l"/>
              </a:tabLst>
            </a:pPr>
            <a:r>
              <a:rPr lang="en-GB" sz="2400" dirty="0" err="1">
                <a:solidFill>
                  <a:prstClr val="black"/>
                </a:solidFill>
                <a:latin typeface="Arial"/>
                <a:cs typeface="Arial"/>
              </a:rPr>
              <a:t>Mae’r</a:t>
            </a:r>
            <a:r>
              <a:rPr lang="en-GB" sz="2400" dirty="0">
                <a:solidFill>
                  <a:prstClr val="black"/>
                </a:solidFill>
                <a:latin typeface="Arial"/>
                <a:cs typeface="Arial"/>
              </a:rPr>
              <a:t> </a:t>
            </a:r>
            <a:r>
              <a:rPr lang="en-GB" sz="2400" dirty="0" err="1">
                <a:solidFill>
                  <a:prstClr val="black"/>
                </a:solidFill>
                <a:latin typeface="Arial"/>
                <a:cs typeface="Arial"/>
              </a:rPr>
              <a:t>adroddiad</a:t>
            </a:r>
            <a:r>
              <a:rPr lang="en-GB" sz="2400" dirty="0">
                <a:solidFill>
                  <a:prstClr val="black"/>
                </a:solidFill>
                <a:latin typeface="Arial"/>
                <a:cs typeface="Arial"/>
              </a:rPr>
              <a:t> ‘</a:t>
            </a:r>
            <a:r>
              <a:rPr lang="en-GB" sz="2400" dirty="0" err="1">
                <a:solidFill>
                  <a:prstClr val="black"/>
                </a:solidFill>
                <a:latin typeface="Arial"/>
                <a:cs typeface="Arial"/>
              </a:rPr>
              <a:t>Caffael</a:t>
            </a:r>
            <a:r>
              <a:rPr lang="en-GB" sz="2400" dirty="0">
                <a:solidFill>
                  <a:prstClr val="black"/>
                </a:solidFill>
                <a:latin typeface="Arial"/>
                <a:cs typeface="Arial"/>
              </a:rPr>
              <a:t> y </a:t>
            </a:r>
            <a:r>
              <a:rPr lang="en-GB" sz="2400" dirty="0" err="1">
                <a:solidFill>
                  <a:prstClr val="black"/>
                </a:solidFill>
                <a:latin typeface="Arial"/>
                <a:cs typeface="Arial"/>
              </a:rPr>
              <a:t>Gymraeg</a:t>
            </a:r>
            <a:r>
              <a:rPr lang="en-GB" sz="2400" dirty="0">
                <a:solidFill>
                  <a:prstClr val="black"/>
                </a:solidFill>
                <a:latin typeface="Arial"/>
                <a:cs typeface="Arial"/>
              </a:rPr>
              <a:t>’ </a:t>
            </a:r>
            <a:r>
              <a:rPr lang="en-GB" sz="2400" dirty="0" err="1">
                <a:solidFill>
                  <a:prstClr val="black"/>
                </a:solidFill>
                <a:latin typeface="Arial"/>
                <a:cs typeface="Arial"/>
              </a:rPr>
              <a:t>yn</a:t>
            </a:r>
            <a:r>
              <a:rPr lang="en-GB" sz="2400" dirty="0">
                <a:solidFill>
                  <a:prstClr val="black"/>
                </a:solidFill>
                <a:latin typeface="Arial"/>
                <a:cs typeface="Arial"/>
              </a:rPr>
              <a:t> </a:t>
            </a:r>
            <a:r>
              <a:rPr lang="en-GB" sz="2400" dirty="0" err="1">
                <a:solidFill>
                  <a:prstClr val="black"/>
                </a:solidFill>
                <a:latin typeface="Arial"/>
                <a:cs typeface="Arial"/>
              </a:rPr>
              <a:t>rhoi</a:t>
            </a:r>
            <a:r>
              <a:rPr lang="en-GB" sz="2400" dirty="0">
                <a:solidFill>
                  <a:prstClr val="black"/>
                </a:solidFill>
                <a:latin typeface="Arial"/>
                <a:cs typeface="Arial"/>
              </a:rPr>
              <a:t> </a:t>
            </a:r>
            <a:r>
              <a:rPr lang="en-GB" sz="2400" dirty="0" err="1">
                <a:solidFill>
                  <a:prstClr val="black"/>
                </a:solidFill>
                <a:latin typeface="Arial"/>
                <a:cs typeface="Arial"/>
              </a:rPr>
              <a:t>trosolwg</a:t>
            </a:r>
            <a:r>
              <a:rPr lang="en-GB" sz="2400" dirty="0">
                <a:solidFill>
                  <a:prstClr val="black"/>
                </a:solidFill>
                <a:latin typeface="Arial"/>
                <a:cs typeface="Arial"/>
              </a:rPr>
              <a:t> o </a:t>
            </a:r>
            <a:r>
              <a:rPr lang="en-GB" sz="2400" dirty="0" err="1">
                <a:solidFill>
                  <a:prstClr val="black"/>
                </a:solidFill>
                <a:latin typeface="Arial"/>
                <a:cs typeface="Arial"/>
              </a:rPr>
              <a:t>ba</a:t>
            </a:r>
            <a:r>
              <a:rPr lang="en-GB" sz="2400" dirty="0">
                <a:solidFill>
                  <a:prstClr val="black"/>
                </a:solidFill>
                <a:latin typeface="Arial"/>
                <a:cs typeface="Arial"/>
              </a:rPr>
              <a:t> </a:t>
            </a:r>
            <a:r>
              <a:rPr lang="en-GB" sz="2400" dirty="0" err="1">
                <a:solidFill>
                  <a:prstClr val="black"/>
                </a:solidFill>
                <a:latin typeface="Arial"/>
                <a:cs typeface="Arial"/>
              </a:rPr>
              <a:t>mor</a:t>
            </a:r>
            <a:r>
              <a:rPr lang="en-GB" sz="2400" dirty="0">
                <a:solidFill>
                  <a:prstClr val="black"/>
                </a:solidFill>
                <a:latin typeface="Arial"/>
                <a:cs typeface="Arial"/>
              </a:rPr>
              <a:t> </a:t>
            </a:r>
            <a:r>
              <a:rPr lang="en-GB" sz="2400" dirty="0" err="1">
                <a:solidFill>
                  <a:prstClr val="black"/>
                </a:solidFill>
                <a:latin typeface="Arial"/>
                <a:cs typeface="Arial"/>
              </a:rPr>
              <a:t>effeithiol</a:t>
            </a:r>
            <a:r>
              <a:rPr lang="en-GB" sz="2400" dirty="0">
                <a:solidFill>
                  <a:prstClr val="black"/>
                </a:solidFill>
                <a:latin typeface="Arial"/>
                <a:cs typeface="Arial"/>
              </a:rPr>
              <a:t> y </a:t>
            </a:r>
            <a:r>
              <a:rPr lang="en-GB" sz="2400" dirty="0" err="1">
                <a:solidFill>
                  <a:prstClr val="black"/>
                </a:solidFill>
                <a:latin typeface="Arial"/>
                <a:cs typeface="Arial"/>
              </a:rPr>
              <a:t>mae</a:t>
            </a:r>
            <a:r>
              <a:rPr lang="en-GB" sz="2400" dirty="0">
                <a:solidFill>
                  <a:prstClr val="black"/>
                </a:solidFill>
                <a:latin typeface="Arial"/>
                <a:cs typeface="Arial"/>
              </a:rPr>
              <a:t> </a:t>
            </a:r>
            <a:r>
              <a:rPr lang="en-GB" sz="2400" dirty="0" err="1">
                <a:solidFill>
                  <a:prstClr val="black"/>
                </a:solidFill>
                <a:latin typeface="Arial"/>
                <a:cs typeface="Arial"/>
              </a:rPr>
              <a:t>lleoliadau</a:t>
            </a:r>
            <a:r>
              <a:rPr lang="en-GB" sz="2400" dirty="0">
                <a:solidFill>
                  <a:prstClr val="black"/>
                </a:solidFill>
                <a:latin typeface="Arial"/>
                <a:cs typeface="Arial"/>
              </a:rPr>
              <a:t> ac </a:t>
            </a:r>
            <a:r>
              <a:rPr lang="en-GB" sz="2400" dirty="0" err="1">
                <a:solidFill>
                  <a:prstClr val="black"/>
                </a:solidFill>
                <a:latin typeface="Arial"/>
                <a:cs typeface="Arial"/>
              </a:rPr>
              <a:t>ysgolion</a:t>
            </a:r>
            <a:r>
              <a:rPr lang="en-GB" sz="2400" dirty="0">
                <a:solidFill>
                  <a:prstClr val="black"/>
                </a:solidFill>
                <a:latin typeface="Arial"/>
                <a:cs typeface="Arial"/>
              </a:rPr>
              <a:t> </a:t>
            </a:r>
            <a:r>
              <a:rPr lang="en-GB" sz="2400" dirty="0" err="1">
                <a:solidFill>
                  <a:prstClr val="black"/>
                </a:solidFill>
                <a:latin typeface="Arial"/>
                <a:cs typeface="Arial"/>
              </a:rPr>
              <a:t>cyfrwng</a:t>
            </a:r>
            <a:r>
              <a:rPr lang="en-GB" sz="2400" dirty="0">
                <a:solidFill>
                  <a:prstClr val="black"/>
                </a:solidFill>
                <a:latin typeface="Arial"/>
                <a:cs typeface="Arial"/>
              </a:rPr>
              <a:t> </a:t>
            </a:r>
            <a:r>
              <a:rPr lang="en-GB" sz="2400" dirty="0" err="1">
                <a:solidFill>
                  <a:prstClr val="black"/>
                </a:solidFill>
                <a:latin typeface="Arial"/>
                <a:cs typeface="Arial"/>
              </a:rPr>
              <a:t>Cymraeg</a:t>
            </a:r>
            <a:r>
              <a:rPr lang="en-GB" sz="2400" dirty="0">
                <a:solidFill>
                  <a:prstClr val="black"/>
                </a:solidFill>
                <a:latin typeface="Arial"/>
                <a:cs typeface="Arial"/>
              </a:rPr>
              <a:t> a </a:t>
            </a:r>
            <a:r>
              <a:rPr lang="en-GB" sz="2400" dirty="0" err="1">
                <a:solidFill>
                  <a:prstClr val="black"/>
                </a:solidFill>
                <a:latin typeface="Arial"/>
                <a:cs typeface="Arial"/>
              </a:rPr>
              <a:t>dwyieithog</a:t>
            </a:r>
            <a:r>
              <a:rPr lang="en-GB" sz="2400" dirty="0">
                <a:solidFill>
                  <a:prstClr val="black"/>
                </a:solidFill>
                <a:latin typeface="Arial"/>
                <a:cs typeface="Arial"/>
              </a:rPr>
              <a:t> </a:t>
            </a:r>
            <a:r>
              <a:rPr lang="en-GB" sz="2400" dirty="0" err="1">
                <a:solidFill>
                  <a:prstClr val="black"/>
                </a:solidFill>
                <a:latin typeface="Arial"/>
                <a:cs typeface="Arial"/>
              </a:rPr>
              <a:t>yn</a:t>
            </a:r>
            <a:r>
              <a:rPr lang="en-GB" sz="2400" dirty="0">
                <a:solidFill>
                  <a:prstClr val="black"/>
                </a:solidFill>
                <a:latin typeface="Arial"/>
                <a:cs typeface="Arial"/>
              </a:rPr>
              <a:t> </a:t>
            </a:r>
            <a:r>
              <a:rPr lang="en-GB" sz="2400" dirty="0" err="1">
                <a:solidFill>
                  <a:prstClr val="black"/>
                </a:solidFill>
                <a:latin typeface="Arial"/>
                <a:cs typeface="Arial"/>
              </a:rPr>
              <a:t>addysgu</a:t>
            </a:r>
            <a:r>
              <a:rPr lang="en-GB" sz="2400" dirty="0">
                <a:solidFill>
                  <a:prstClr val="black"/>
                </a:solidFill>
                <a:latin typeface="Arial"/>
                <a:cs typeface="Arial"/>
              </a:rPr>
              <a:t> ac </a:t>
            </a:r>
            <a:r>
              <a:rPr lang="en-GB" sz="2400" dirty="0" err="1">
                <a:solidFill>
                  <a:prstClr val="black"/>
                </a:solidFill>
                <a:latin typeface="Arial"/>
                <a:cs typeface="Arial"/>
              </a:rPr>
              <a:t>yn</a:t>
            </a:r>
            <a:r>
              <a:rPr lang="en-GB" sz="2400" dirty="0">
                <a:solidFill>
                  <a:prstClr val="black"/>
                </a:solidFill>
                <a:latin typeface="Arial"/>
                <a:cs typeface="Arial"/>
              </a:rPr>
              <a:t> </a:t>
            </a:r>
            <a:r>
              <a:rPr lang="en-GB" sz="2400" dirty="0" err="1">
                <a:solidFill>
                  <a:prstClr val="black"/>
                </a:solidFill>
                <a:latin typeface="Arial"/>
                <a:cs typeface="Arial"/>
              </a:rPr>
              <a:t>cefnogi</a:t>
            </a:r>
            <a:r>
              <a:rPr lang="en-GB" sz="2400" dirty="0">
                <a:solidFill>
                  <a:prstClr val="black"/>
                </a:solidFill>
                <a:latin typeface="Arial"/>
                <a:cs typeface="Arial"/>
              </a:rPr>
              <a:t> </a:t>
            </a:r>
            <a:r>
              <a:rPr lang="en-GB" sz="2400" dirty="0" err="1">
                <a:solidFill>
                  <a:prstClr val="black"/>
                </a:solidFill>
                <a:latin typeface="Arial"/>
                <a:cs typeface="Arial"/>
              </a:rPr>
              <a:t>caffael</a:t>
            </a:r>
            <a:r>
              <a:rPr lang="en-GB" sz="2400" dirty="0">
                <a:solidFill>
                  <a:prstClr val="black"/>
                </a:solidFill>
                <a:latin typeface="Arial"/>
                <a:cs typeface="Arial"/>
              </a:rPr>
              <a:t> a </a:t>
            </a:r>
            <a:r>
              <a:rPr lang="en-GB" sz="2400" dirty="0" err="1">
                <a:solidFill>
                  <a:prstClr val="black"/>
                </a:solidFill>
                <a:latin typeface="Arial"/>
                <a:cs typeface="Arial"/>
              </a:rPr>
              <a:t>datblygu</a:t>
            </a:r>
            <a:r>
              <a:rPr lang="en-GB" sz="2400" dirty="0">
                <a:solidFill>
                  <a:prstClr val="black"/>
                </a:solidFill>
                <a:latin typeface="Arial"/>
                <a:cs typeface="Arial"/>
              </a:rPr>
              <a:t> </a:t>
            </a:r>
            <a:r>
              <a:rPr lang="en-GB" sz="2400" dirty="0" err="1">
                <a:solidFill>
                  <a:prstClr val="black"/>
                </a:solidFill>
                <a:latin typeface="Arial"/>
                <a:cs typeface="Arial"/>
              </a:rPr>
              <a:t>medrau</a:t>
            </a:r>
            <a:r>
              <a:rPr lang="en-GB" sz="2400" dirty="0">
                <a:solidFill>
                  <a:prstClr val="black"/>
                </a:solidFill>
                <a:latin typeface="Arial"/>
                <a:cs typeface="Arial"/>
              </a:rPr>
              <a:t> </a:t>
            </a:r>
            <a:r>
              <a:rPr lang="en-GB" sz="2400" dirty="0" err="1">
                <a:solidFill>
                  <a:prstClr val="black"/>
                </a:solidFill>
                <a:latin typeface="Arial"/>
                <a:cs typeface="Arial"/>
              </a:rPr>
              <a:t>iaith</a:t>
            </a:r>
            <a:r>
              <a:rPr lang="en-GB" sz="2400" dirty="0">
                <a:solidFill>
                  <a:prstClr val="black"/>
                </a:solidFill>
                <a:latin typeface="Arial"/>
                <a:cs typeface="Arial"/>
              </a:rPr>
              <a:t> </a:t>
            </a:r>
            <a:r>
              <a:rPr lang="en-GB" sz="2400" dirty="0" err="1">
                <a:solidFill>
                  <a:prstClr val="black"/>
                </a:solidFill>
                <a:latin typeface="Arial"/>
                <a:cs typeface="Arial"/>
              </a:rPr>
              <a:t>Cymraeg</a:t>
            </a:r>
            <a:r>
              <a:rPr lang="en-GB" sz="2400" dirty="0">
                <a:solidFill>
                  <a:prstClr val="black"/>
                </a:solidFill>
                <a:latin typeface="Arial"/>
                <a:cs typeface="Arial"/>
              </a:rPr>
              <a:t> </a:t>
            </a:r>
            <a:r>
              <a:rPr lang="en-GB" sz="2400" dirty="0" err="1">
                <a:solidFill>
                  <a:prstClr val="black"/>
                </a:solidFill>
                <a:latin typeface="Arial"/>
                <a:cs typeface="Arial"/>
              </a:rPr>
              <a:t>dysgwyr</a:t>
            </a:r>
            <a:r>
              <a:rPr lang="en-GB" sz="2400" dirty="0">
                <a:solidFill>
                  <a:prstClr val="black"/>
                </a:solidFill>
                <a:latin typeface="Arial"/>
                <a:cs typeface="Arial"/>
              </a:rPr>
              <a:t> </a:t>
            </a:r>
            <a:r>
              <a:rPr lang="en-GB" sz="2400" dirty="0" err="1">
                <a:solidFill>
                  <a:prstClr val="black"/>
                </a:solidFill>
                <a:latin typeface="Arial"/>
                <a:cs typeface="Arial"/>
              </a:rPr>
              <a:t>rhwng</a:t>
            </a:r>
            <a:r>
              <a:rPr lang="en-GB" sz="2400" dirty="0">
                <a:solidFill>
                  <a:prstClr val="black"/>
                </a:solidFill>
                <a:latin typeface="Arial"/>
                <a:cs typeface="Arial"/>
              </a:rPr>
              <a:t> </a:t>
            </a:r>
            <a:r>
              <a:rPr lang="en-GB" sz="2400" dirty="0" err="1">
                <a:solidFill>
                  <a:prstClr val="black"/>
                </a:solidFill>
                <a:latin typeface="Arial"/>
                <a:cs typeface="Arial"/>
              </a:rPr>
              <a:t>tair</a:t>
            </a:r>
            <a:r>
              <a:rPr lang="en-GB" sz="2400" dirty="0">
                <a:solidFill>
                  <a:prstClr val="black"/>
                </a:solidFill>
                <a:latin typeface="Arial"/>
                <a:cs typeface="Arial"/>
              </a:rPr>
              <a:t> ac un </a:t>
            </a:r>
            <a:r>
              <a:rPr lang="en-GB" sz="2400" dirty="0" err="1">
                <a:solidFill>
                  <a:prstClr val="black"/>
                </a:solidFill>
                <a:latin typeface="Arial"/>
                <a:cs typeface="Arial"/>
              </a:rPr>
              <a:t>ar</a:t>
            </a:r>
            <a:r>
              <a:rPr lang="en-GB" sz="2400" dirty="0">
                <a:solidFill>
                  <a:prstClr val="black"/>
                </a:solidFill>
                <a:latin typeface="Arial"/>
                <a:cs typeface="Arial"/>
              </a:rPr>
              <a:t> </a:t>
            </a:r>
            <a:r>
              <a:rPr lang="en-GB" sz="2400" dirty="0" err="1">
                <a:solidFill>
                  <a:prstClr val="black"/>
                </a:solidFill>
                <a:latin typeface="Arial"/>
                <a:cs typeface="Arial"/>
              </a:rPr>
              <a:t>ddeg</a:t>
            </a:r>
            <a:r>
              <a:rPr lang="en-GB" sz="2400" dirty="0">
                <a:solidFill>
                  <a:prstClr val="black"/>
                </a:solidFill>
                <a:latin typeface="Arial"/>
                <a:cs typeface="Arial"/>
              </a:rPr>
              <a:t> </a:t>
            </a:r>
            <a:r>
              <a:rPr lang="en-GB" sz="2400" dirty="0" err="1">
                <a:solidFill>
                  <a:prstClr val="black"/>
                </a:solidFill>
                <a:latin typeface="Arial"/>
                <a:cs typeface="Arial"/>
              </a:rPr>
              <a:t>oed</a:t>
            </a:r>
            <a:r>
              <a:rPr lang="en-GB" sz="2400" dirty="0">
                <a:solidFill>
                  <a:prstClr val="black"/>
                </a:solidFill>
                <a:latin typeface="Arial"/>
                <a:cs typeface="Arial"/>
              </a:rPr>
              <a:t>.</a:t>
            </a:r>
          </a:p>
          <a:p>
            <a:pPr marL="342900" marR="5080" lvl="0" indent="-342900">
              <a:buFont typeface="Arial" panose="020B0604020202020204" pitchFamily="34" charset="0"/>
              <a:buChar char="•"/>
              <a:tabLst>
                <a:tab pos="5485765" algn="l"/>
              </a:tabLst>
            </a:pPr>
            <a:endParaRPr lang="en-GB" sz="2400" dirty="0">
              <a:solidFill>
                <a:prstClr val="black"/>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95000"/>
                  <a:lumOff val="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95000"/>
                  <a:lumOff val="5000"/>
                </a:schemeClr>
              </a:solidFill>
              <a:latin typeface="Arial"/>
              <a:cs typeface="Arial"/>
            </a:endParaRPr>
          </a:p>
          <a:p>
            <a:pPr marL="342900" marR="5080" indent="-342900">
              <a:buFont typeface="Arial" panose="020B0604020202020204" pitchFamily="34" charset="0"/>
              <a:buChar char="•"/>
              <a:tabLst>
                <a:tab pos="5485765" algn="l"/>
              </a:tabLst>
            </a:pP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Background</a:t>
            </a:r>
            <a:endParaRPr sz="4500" dirty="0">
              <a:solidFill>
                <a:schemeClr val="tx1">
                  <a:lumMod val="75000"/>
                  <a:lumOff val="25000"/>
                </a:schemeClr>
              </a:solidFill>
              <a:latin typeface="Arial"/>
              <a:cs typeface="Arial"/>
            </a:endParaRPr>
          </a:p>
        </p:txBody>
      </p:sp>
      <p:sp>
        <p:nvSpPr>
          <p:cNvPr id="8" name="object 8"/>
          <p:cNvSpPr txBox="1"/>
          <p:nvPr/>
        </p:nvSpPr>
        <p:spPr>
          <a:xfrm>
            <a:off x="6577520" y="2062237"/>
            <a:ext cx="5937885" cy="4431983"/>
          </a:xfrm>
          <a:prstGeom prst="rect">
            <a:avLst/>
          </a:prstGeom>
        </p:spPr>
        <p:txBody>
          <a:bodyPr vert="horz" wrap="square" lIns="0" tIns="0" rIns="0" bIns="0" rtlCol="0">
            <a:spAutoFit/>
          </a:bodyPr>
          <a:lstStyle/>
          <a:p>
            <a:pPr marL="342900" marR="5080" lvl="0" indent="-342900">
              <a:buFont typeface="Arial" panose="020B0604020202020204" pitchFamily="34" charset="0"/>
              <a:buChar char="•"/>
              <a:tabLst>
                <a:tab pos="5485765" algn="l"/>
              </a:tabLst>
            </a:pPr>
            <a:endParaRPr lang="en-GB" sz="2400" dirty="0">
              <a:solidFill>
                <a:prstClr val="black"/>
              </a:solidFill>
              <a:latin typeface="Arial"/>
              <a:cs typeface="Arial"/>
            </a:endParaRPr>
          </a:p>
          <a:p>
            <a:pPr marR="5080" lvl="0">
              <a:tabLst>
                <a:tab pos="5485765" algn="l"/>
              </a:tabLst>
            </a:pPr>
            <a:endParaRPr lang="en-GB" sz="2400" dirty="0">
              <a:solidFill>
                <a:prstClr val="black"/>
              </a:solidFill>
              <a:latin typeface="Arial"/>
              <a:cs typeface="Arial"/>
            </a:endParaRPr>
          </a:p>
          <a:p>
            <a:pPr marL="342900" marR="5080" lvl="0" indent="-342900">
              <a:buFont typeface="Arial" panose="020B0604020202020204" pitchFamily="34" charset="0"/>
              <a:buChar char="•"/>
              <a:tabLst>
                <a:tab pos="5485765" algn="l"/>
              </a:tabLst>
            </a:pPr>
            <a:r>
              <a:rPr lang="en-GB" sz="2400" dirty="0">
                <a:solidFill>
                  <a:prstClr val="black"/>
                </a:solidFill>
                <a:latin typeface="Arial"/>
                <a:cs typeface="Arial"/>
              </a:rPr>
              <a:t>The ‘Welsh language acquisition’ report provides an overview of how effectively Welsh-medium and bilingual settings and schools teach and support the acquisition and development of Welsh language skills of learners aged between three and eleven years. </a:t>
            </a:r>
          </a:p>
          <a:p>
            <a:pPr marR="5080" lvl="0">
              <a:tabLst>
                <a:tab pos="5485765" algn="l"/>
              </a:tabLst>
            </a:pPr>
            <a:endParaRPr lang="en-GB" sz="2400" dirty="0">
              <a:solidFill>
                <a:prstClr val="black"/>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574146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Diffiniadau</a:t>
            </a:r>
            <a:endParaRPr sz="4500" spc="-10" dirty="0">
              <a:solidFill>
                <a:schemeClr val="tx1">
                  <a:lumMod val="95000"/>
                  <a:lumOff val="5000"/>
                </a:schemeClr>
              </a:solidFill>
            </a:endParaRPr>
          </a:p>
        </p:txBody>
      </p:sp>
      <p:sp>
        <p:nvSpPr>
          <p:cNvPr id="3" name="object 3"/>
          <p:cNvSpPr txBox="1"/>
          <p:nvPr/>
        </p:nvSpPr>
        <p:spPr>
          <a:xfrm>
            <a:off x="527301" y="2642252"/>
            <a:ext cx="5773291" cy="6278642"/>
          </a:xfrm>
          <a:prstGeom prst="rect">
            <a:avLst/>
          </a:prstGeom>
        </p:spPr>
        <p:txBody>
          <a:bodyPr vert="horz" wrap="square" lIns="0" tIns="0" rIns="0" bIns="0" rtlCol="0">
            <a:spAutoFit/>
          </a:bodyPr>
          <a:lstStyle/>
          <a:p>
            <a:pPr>
              <a:spcAft>
                <a:spcPts val="0"/>
              </a:spcAft>
            </a:pPr>
            <a:r>
              <a:rPr lang="en-GB" sz="2400" dirty="0" err="1">
                <a:solidFill>
                  <a:srgbClr val="000000"/>
                </a:solidFill>
                <a:latin typeface="Arial" panose="020B0604020202020204" pitchFamily="34" charset="0"/>
                <a:ea typeface="Calibri" panose="020F0502020204030204" pitchFamily="34" charset="0"/>
              </a:rPr>
              <a:t>Diffinnir</a:t>
            </a:r>
            <a:r>
              <a:rPr lang="en-GB" sz="2400" b="1" dirty="0">
                <a:solidFill>
                  <a:srgbClr val="000000"/>
                </a:solidFill>
                <a:latin typeface="Arial" panose="020B0604020202020204" pitchFamily="34" charset="0"/>
                <a:ea typeface="Calibri" panose="020F0502020204030204" pitchFamily="34" charset="0"/>
              </a:rPr>
              <a:t> </a:t>
            </a:r>
            <a:r>
              <a:rPr lang="en-GB" sz="2400" b="1" dirty="0" err="1">
                <a:solidFill>
                  <a:srgbClr val="000000"/>
                </a:solidFill>
                <a:latin typeface="Arial" panose="020B0604020202020204" pitchFamily="34" charset="0"/>
                <a:ea typeface="Calibri" panose="020F0502020204030204" pitchFamily="34" charset="0"/>
              </a:rPr>
              <a:t>caffael</a:t>
            </a:r>
            <a:r>
              <a:rPr lang="en-GB" sz="2400" b="1" dirty="0">
                <a:solidFill>
                  <a:srgbClr val="000000"/>
                </a:solidFill>
                <a:latin typeface="Arial" panose="020B0604020202020204" pitchFamily="34" charset="0"/>
                <a:ea typeface="Calibri" panose="020F0502020204030204" pitchFamily="34" charset="0"/>
              </a:rPr>
              <a:t> </a:t>
            </a:r>
            <a:r>
              <a:rPr lang="en-GB" sz="2400" b="1" dirty="0" err="1">
                <a:solidFill>
                  <a:srgbClr val="000000"/>
                </a:solidFill>
                <a:latin typeface="Arial" panose="020B0604020202020204" pitchFamily="34" charset="0"/>
                <a:ea typeface="Calibri" panose="020F0502020204030204" pitchFamily="34" charset="0"/>
              </a:rPr>
              <a:t>iaith</a:t>
            </a:r>
            <a:r>
              <a:rPr lang="en-GB" sz="2400" b="1"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fel</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dysgu</a:t>
            </a:r>
            <a:r>
              <a:rPr lang="en-GB" sz="2400" dirty="0">
                <a:solidFill>
                  <a:srgbClr val="000000"/>
                </a:solidFill>
                <a:latin typeface="Arial" panose="020B0604020202020204" pitchFamily="34" charset="0"/>
                <a:ea typeface="Calibri" panose="020F0502020204030204" pitchFamily="34" charset="0"/>
              </a:rPr>
              <a:t> </a:t>
            </a:r>
            <a:r>
              <a:rPr lang="cy-GB" sz="2400" dirty="0">
                <a:latin typeface="Arial" panose="020B0604020202020204" pitchFamily="34" charset="0"/>
                <a:cs typeface="Arial" panose="020B0604020202020204" pitchFamily="34" charset="0"/>
              </a:rPr>
              <a:t>sydd ymhlyg mewn gweithgareddau eraill wrth ddod i gysylltiad ag iaith mewn cyd-destun.</a:t>
            </a:r>
          </a:p>
          <a:p>
            <a:pPr>
              <a:spcAft>
                <a:spcPts val="0"/>
              </a:spcAft>
            </a:pPr>
            <a:endParaRPr lang="cy-GB"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cy-GB" sz="2400" dirty="0">
                <a:solidFill>
                  <a:srgbClr val="000000"/>
                </a:solidFill>
                <a:latin typeface="Arial" panose="020B0604020202020204" pitchFamily="34" charset="0"/>
                <a:ea typeface="Calibri" panose="020F0502020204030204" pitchFamily="34" charset="0"/>
                <a:cs typeface="Arial" panose="020B0604020202020204" pitchFamily="34" charset="0"/>
              </a:rPr>
              <a:t>Yn gyffredinol, rydym yn caffael ein hiaith gyntaf drwy ryngweithio cymdeithasol, heb fod yn ymwybodol o’r hyn sy’n cael ei ddysgu.  Drwy gael ein hamlygu, down yn gyfarwydd â strwythurau ac elfennau iaith, fel gramadeg, rhannau ymadrodd a geirfa.</a:t>
            </a:r>
          </a:p>
          <a:p>
            <a:pPr>
              <a:spcAft>
                <a:spcPts val="0"/>
              </a:spcAft>
            </a:pPr>
            <a:endParaRPr lang="cy-GB"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cy-GB" sz="2400" dirty="0">
                <a:solidFill>
                  <a:srgbClr val="000000"/>
                </a:solidFill>
                <a:latin typeface="Arial" panose="020B0604020202020204" pitchFamily="34" charset="0"/>
                <a:ea typeface="Calibri" panose="020F0502020204030204" pitchFamily="34" charset="0"/>
                <a:cs typeface="Arial" panose="020B0604020202020204" pitchFamily="34" charset="0"/>
              </a:rPr>
              <a:t>Mae </a:t>
            </a:r>
            <a:r>
              <a:rPr lang="cy-GB" sz="2400" b="1" dirty="0">
                <a:solidFill>
                  <a:srgbClr val="000000"/>
                </a:solidFill>
                <a:latin typeface="Arial" panose="020B0604020202020204" pitchFamily="34" charset="0"/>
                <a:ea typeface="Calibri" panose="020F0502020204030204" pitchFamily="34" charset="0"/>
                <a:cs typeface="Arial" panose="020B0604020202020204" pitchFamily="34" charset="0"/>
              </a:rPr>
              <a:t>dysgu iaith </a:t>
            </a:r>
            <a:r>
              <a:rPr lang="cy-GB" sz="2400" dirty="0">
                <a:solidFill>
                  <a:srgbClr val="000000"/>
                </a:solidFill>
                <a:latin typeface="Arial" panose="020B0604020202020204" pitchFamily="34" charset="0"/>
                <a:ea typeface="Calibri" panose="020F0502020204030204" pitchFamily="34" charset="0"/>
                <a:cs typeface="Arial" panose="020B0604020202020204" pitchFamily="34" charset="0"/>
              </a:rPr>
              <a:t>yn cyfeirio at ddysgu ac addysgu penodol a bwriadol sy’n digwydd i ddatblygu medrau iaith gwrando, siarad, darllen ac ysgrifennu.  Mae cyswllt agos rhwng llythrennedd ac iaith.</a:t>
            </a: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Definitions</a:t>
            </a:r>
            <a:endParaRPr sz="4500" dirty="0">
              <a:solidFill>
                <a:schemeClr val="tx1">
                  <a:lumMod val="75000"/>
                  <a:lumOff val="25000"/>
                </a:schemeClr>
              </a:solidFill>
              <a:latin typeface="Arial"/>
              <a:cs typeface="Arial"/>
            </a:endParaRPr>
          </a:p>
        </p:txBody>
      </p:sp>
      <p:sp>
        <p:nvSpPr>
          <p:cNvPr id="8" name="object 8"/>
          <p:cNvSpPr txBox="1"/>
          <p:nvPr/>
        </p:nvSpPr>
        <p:spPr>
          <a:xfrm>
            <a:off x="6615620" y="2642252"/>
            <a:ext cx="5937885" cy="8125301"/>
          </a:xfrm>
          <a:prstGeom prst="rect">
            <a:avLst/>
          </a:prstGeom>
        </p:spPr>
        <p:txBody>
          <a:bodyPr vert="horz" wrap="square" lIns="0" tIns="0" rIns="0" bIns="0" rtlCol="0">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rPr>
              <a:t>Language acquisition</a:t>
            </a:r>
            <a:r>
              <a:rPr lang="en-GB" sz="2400" dirty="0">
                <a:solidFill>
                  <a:srgbClr val="000000"/>
                </a:solidFill>
                <a:latin typeface="Arial" panose="020B0604020202020204" pitchFamily="34" charset="0"/>
                <a:ea typeface="Calibri" panose="020F0502020204030204" pitchFamily="34" charset="0"/>
              </a:rPr>
              <a:t> is defined as the implicit learning that takes place when language is experienced in context.  </a:t>
            </a:r>
          </a:p>
          <a:p>
            <a:pPr>
              <a:spcAft>
                <a:spcPts val="0"/>
              </a:spcAft>
            </a:pPr>
            <a:endParaRPr lang="en-GB" sz="2400" dirty="0">
              <a:solidFill>
                <a:srgbClr val="000000"/>
              </a:solidFill>
              <a:latin typeface="Arial" panose="020B0604020202020204" pitchFamily="34" charset="0"/>
              <a:ea typeface="Calibri" panose="020F050202020403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rPr>
              <a:t>Generally, we acquire our first language through social interaction, without awareness of what is being learned.  Through exposure, we become acquainted with the structures and elements of language, such as grammar, parts of speech and vocabulary.  </a:t>
            </a:r>
          </a:p>
          <a:p>
            <a:pPr>
              <a:spcAft>
                <a:spcPts val="0"/>
              </a:spcAft>
            </a:pPr>
            <a:endParaRPr lang="en-GB" sz="2400" b="1" dirty="0">
              <a:solidFill>
                <a:srgbClr val="000000"/>
              </a:solidFill>
              <a:latin typeface="Arial" panose="020B0604020202020204" pitchFamily="34" charset="0"/>
              <a:ea typeface="Calibri" panose="020F0502020204030204" pitchFamily="34" charset="0"/>
            </a:endParaRPr>
          </a:p>
          <a:p>
            <a:pPr>
              <a:spcAft>
                <a:spcPts val="0"/>
              </a:spcAft>
            </a:pPr>
            <a:r>
              <a:rPr lang="en-GB" sz="2400" b="1" dirty="0">
                <a:solidFill>
                  <a:srgbClr val="000000"/>
                </a:solidFill>
                <a:latin typeface="Arial" panose="020B0604020202020204" pitchFamily="34" charset="0"/>
                <a:ea typeface="Calibri" panose="020F0502020204030204" pitchFamily="34" charset="0"/>
              </a:rPr>
              <a:t>Language learning</a:t>
            </a:r>
            <a:r>
              <a:rPr lang="en-GB" sz="2400" dirty="0">
                <a:solidFill>
                  <a:srgbClr val="000000"/>
                </a:solidFill>
                <a:latin typeface="Arial" panose="020B0604020202020204" pitchFamily="34" charset="0"/>
                <a:ea typeface="Calibri" panose="020F0502020204030204" pitchFamily="34" charset="0"/>
              </a:rPr>
              <a:t> refers to the explicit and intentional learning and teaching that takes place to develop the language skills of listening, speaking, reading and writing.  Literacy and language are related closely.  </a:t>
            </a:r>
            <a:br>
              <a:rPr lang="en-GB" sz="2400" dirty="0">
                <a:solidFill>
                  <a:srgbClr val="000000"/>
                </a:solidFill>
                <a:latin typeface="Arial" panose="020B0604020202020204" pitchFamily="34" charset="0"/>
                <a:ea typeface="Calibri" panose="020F0502020204030204" pitchFamily="34" charset="0"/>
              </a:rPr>
            </a:br>
            <a:r>
              <a:rPr lang="en-GB" sz="2400" dirty="0">
                <a:solidFill>
                  <a:srgbClr val="000000"/>
                </a:solidFill>
                <a:latin typeface="Arial" panose="020B0604020202020204" pitchFamily="34" charset="0"/>
                <a:ea typeface="Calibri" panose="020F0502020204030204" pitchFamily="34" charset="0"/>
              </a:rPr>
              <a:t> </a:t>
            </a:r>
            <a:endParaRPr lang="en-GB" sz="2400" dirty="0">
              <a:latin typeface="Times New Roman" panose="02020603050405020304" pitchFamily="18" charset="0"/>
              <a:ea typeface="Times New Roman" panose="02020603050405020304" pitchFamily="18" charset="0"/>
            </a:endParaRPr>
          </a:p>
          <a:p>
            <a:pPr marL="342900" marR="5080" lvl="0" indent="-342900">
              <a:buFont typeface="Arial" panose="020B0604020202020204" pitchFamily="34" charset="0"/>
              <a:buChar char="•"/>
              <a:tabLst>
                <a:tab pos="5485765" algn="l"/>
              </a:tabLst>
            </a:pPr>
            <a:endParaRPr lang="en-GB" sz="2400" dirty="0">
              <a:solidFill>
                <a:prstClr val="black"/>
              </a:solidFill>
              <a:latin typeface="Arial"/>
              <a:cs typeface="Arial"/>
            </a:endParaRPr>
          </a:p>
          <a:p>
            <a:pPr marR="5080" lvl="0">
              <a:tabLst>
                <a:tab pos="5485765" algn="l"/>
              </a:tabLst>
            </a:pPr>
            <a:endParaRPr lang="en-GB" sz="2400" dirty="0">
              <a:solidFill>
                <a:prstClr val="black"/>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123908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Diffiniadau</a:t>
            </a:r>
            <a:endParaRPr sz="4500" spc="-10" dirty="0">
              <a:solidFill>
                <a:schemeClr val="tx1">
                  <a:lumMod val="95000"/>
                  <a:lumOff val="5000"/>
                </a:schemeClr>
              </a:solidFill>
            </a:endParaRPr>
          </a:p>
        </p:txBody>
      </p:sp>
      <p:sp>
        <p:nvSpPr>
          <p:cNvPr id="3" name="object 3"/>
          <p:cNvSpPr txBox="1"/>
          <p:nvPr/>
        </p:nvSpPr>
        <p:spPr>
          <a:xfrm>
            <a:off x="527300" y="2642252"/>
            <a:ext cx="5899785" cy="5539978"/>
          </a:xfrm>
          <a:prstGeom prst="rect">
            <a:avLst/>
          </a:prstGeom>
        </p:spPr>
        <p:txBody>
          <a:bodyPr vert="horz" wrap="square" lIns="0" tIns="0" rIns="0" bIns="0" rtlCol="0">
            <a:spAutoFit/>
          </a:bodyPr>
          <a:lstStyle/>
          <a:p>
            <a:pPr>
              <a:spcAft>
                <a:spcPts val="0"/>
              </a:spcAft>
            </a:pPr>
            <a:r>
              <a:rPr lang="en-GB" sz="2400" dirty="0" err="1">
                <a:solidFill>
                  <a:srgbClr val="000000"/>
                </a:solidFill>
                <a:latin typeface="Arial" panose="020B0604020202020204" pitchFamily="34" charset="0"/>
                <a:ea typeface="Calibri" panose="020F0502020204030204" pitchFamily="34" charset="0"/>
              </a:rPr>
              <a:t>Yng</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Nghymru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mae</a:t>
            </a:r>
            <a:r>
              <a:rPr lang="en-GB" sz="2400" dirty="0">
                <a:solidFill>
                  <a:srgbClr val="000000"/>
                </a:solidFill>
                <a:latin typeface="Arial" panose="020B0604020202020204" pitchFamily="34" charset="0"/>
                <a:ea typeface="Calibri" panose="020F0502020204030204" pitchFamily="34" charset="0"/>
              </a:rPr>
              <a:t> </a:t>
            </a:r>
            <a:r>
              <a:rPr lang="en-GB" sz="2400" b="1" dirty="0" err="1">
                <a:solidFill>
                  <a:srgbClr val="000000"/>
                </a:solidFill>
                <a:latin typeface="Arial" panose="020B0604020202020204" pitchFamily="34" charset="0"/>
                <a:ea typeface="Calibri" panose="020F0502020204030204" pitchFamily="34" charset="0"/>
              </a:rPr>
              <a:t>llythrennedd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cyfeirio</a:t>
            </a:r>
            <a:r>
              <a:rPr lang="en-GB" sz="2400" dirty="0">
                <a:solidFill>
                  <a:srgbClr val="000000"/>
                </a:solidFill>
                <a:latin typeface="Arial" panose="020B0604020202020204" pitchFamily="34" charset="0"/>
                <a:ea typeface="Calibri" panose="020F0502020204030204" pitchFamily="34" charset="0"/>
              </a:rPr>
              <a:t> at y </a:t>
            </a:r>
            <a:r>
              <a:rPr lang="en-GB" sz="2400" dirty="0" err="1">
                <a:solidFill>
                  <a:srgbClr val="000000"/>
                </a:solidFill>
                <a:latin typeface="Arial" panose="020B0604020202020204" pitchFamily="34" charset="0"/>
                <a:ea typeface="Calibri" panose="020F0502020204030204" pitchFamily="34" charset="0"/>
              </a:rPr>
              <a:t>medrau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sy’n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ein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galluogi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ddeall</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iaith</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ysgrifenedig</a:t>
            </a:r>
            <a:r>
              <a:rPr lang="en-GB" sz="2400" dirty="0">
                <a:solidFill>
                  <a:srgbClr val="000000"/>
                </a:solidFill>
                <a:latin typeface="Arial" panose="020B0604020202020204" pitchFamily="34" charset="0"/>
                <a:ea typeface="Calibri" panose="020F0502020204030204" pitchFamily="34" charset="0"/>
              </a:rPr>
              <a:t> ac </a:t>
            </a:r>
            <a:r>
              <a:rPr lang="en-GB" sz="2400" dirty="0" err="1">
                <a:solidFill>
                  <a:srgbClr val="000000"/>
                </a:solidFill>
                <a:latin typeface="Arial" panose="020B0604020202020204" pitchFamily="34" charset="0"/>
                <a:ea typeface="Calibri" panose="020F0502020204030204" pitchFamily="34" charset="0"/>
              </a:rPr>
              <a:t>iaith</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lafar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ddehongli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beth</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sydd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wedi’i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ysgrifennu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neu’u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ddweud</a:t>
            </a:r>
            <a:r>
              <a:rPr lang="en-GB" sz="2400" dirty="0">
                <a:solidFill>
                  <a:srgbClr val="000000"/>
                </a:solidFill>
                <a:latin typeface="Arial" panose="020B0604020202020204" pitchFamily="34" charset="0"/>
                <a:ea typeface="Calibri" panose="020F0502020204030204" pitchFamily="34" charset="0"/>
              </a:rPr>
              <a:t>, a </a:t>
            </a:r>
            <a:r>
              <a:rPr lang="en-GB" sz="2400" dirty="0" err="1">
                <a:solidFill>
                  <a:srgbClr val="000000"/>
                </a:solidFill>
                <a:latin typeface="Arial" panose="020B0604020202020204" pitchFamily="34" charset="0"/>
                <a:ea typeface="Calibri" panose="020F0502020204030204" pitchFamily="34" charset="0"/>
              </a:rPr>
              <a:t>llunio</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casgliadau</a:t>
            </a:r>
            <a:r>
              <a:rPr lang="en-GB" sz="2400" dirty="0">
                <a:solidFill>
                  <a:srgbClr val="000000"/>
                </a:solidFill>
                <a:latin typeface="Arial" panose="020B0604020202020204" pitchFamily="34" charset="0"/>
                <a:ea typeface="Calibri" panose="020F0502020204030204" pitchFamily="34" charset="0"/>
              </a:rPr>
              <a:t> o </a:t>
            </a:r>
            <a:r>
              <a:rPr lang="en-GB" sz="2400" dirty="0" err="1">
                <a:solidFill>
                  <a:srgbClr val="000000"/>
                </a:solidFill>
                <a:latin typeface="Arial" panose="020B0604020202020204" pitchFamily="34" charset="0"/>
                <a:ea typeface="Calibri" panose="020F0502020204030204" pitchFamily="34" charset="0"/>
              </a:rPr>
              <a:t>dystiolaeth</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Hefyd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mae</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llythrennedd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cyfeirio</a:t>
            </a:r>
            <a:r>
              <a:rPr lang="en-GB" sz="2400" dirty="0">
                <a:solidFill>
                  <a:srgbClr val="000000"/>
                </a:solidFill>
                <a:latin typeface="Arial" panose="020B0604020202020204" pitchFamily="34" charset="0"/>
                <a:ea typeface="Calibri" panose="020F0502020204030204" pitchFamily="34" charset="0"/>
              </a:rPr>
              <a:t> at y </a:t>
            </a:r>
            <a:r>
              <a:rPr lang="en-GB" sz="2400" dirty="0" err="1">
                <a:solidFill>
                  <a:srgbClr val="000000"/>
                </a:solidFill>
                <a:latin typeface="Arial" panose="020B0604020202020204" pitchFamily="34" charset="0"/>
                <a:ea typeface="Calibri" panose="020F0502020204030204" pitchFamily="34" charset="0"/>
              </a:rPr>
              <a:t>gallu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gyfathrebu’n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rhugl</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gymhellol</a:t>
            </a:r>
            <a:r>
              <a:rPr lang="en-GB" sz="2400" dirty="0">
                <a:solidFill>
                  <a:srgbClr val="000000"/>
                </a:solidFill>
                <a:latin typeface="Arial" panose="020B0604020202020204" pitchFamily="34" charset="0"/>
                <a:ea typeface="Calibri" panose="020F0502020204030204" pitchFamily="34" charset="0"/>
              </a:rPr>
              <a:t> ac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ddarbwyllol</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i="1" dirty="0" err="1">
                <a:solidFill>
                  <a:srgbClr val="000000"/>
                </a:solidFill>
                <a:latin typeface="Arial" panose="020B0604020202020204" pitchFamily="34" charset="0"/>
                <a:ea typeface="Calibri" panose="020F0502020204030204" pitchFamily="34" charset="0"/>
              </a:rPr>
              <a:t>Cwricwlwm</a:t>
            </a:r>
            <a:r>
              <a:rPr lang="en-GB" sz="2400" i="1" dirty="0">
                <a:solidFill>
                  <a:srgbClr val="000000"/>
                </a:solidFill>
                <a:latin typeface="Arial" panose="020B0604020202020204" pitchFamily="34" charset="0"/>
                <a:ea typeface="Calibri" panose="020F0502020204030204" pitchFamily="34" charset="0"/>
              </a:rPr>
              <a:t> </a:t>
            </a:r>
            <a:r>
              <a:rPr lang="en-GB" sz="2400" i="1" dirty="0" err="1">
                <a:solidFill>
                  <a:srgbClr val="000000"/>
                </a:solidFill>
                <a:latin typeface="Arial" panose="020B0604020202020204" pitchFamily="34" charset="0"/>
                <a:ea typeface="Calibri" panose="020F0502020204030204" pitchFamily="34" charset="0"/>
              </a:rPr>
              <a:t>i</a:t>
            </a:r>
            <a:r>
              <a:rPr lang="en-GB" sz="2400" i="1" dirty="0">
                <a:solidFill>
                  <a:srgbClr val="000000"/>
                </a:solidFill>
                <a:latin typeface="Arial" panose="020B0604020202020204" pitchFamily="34" charset="0"/>
                <a:ea typeface="Calibri" panose="020F0502020204030204" pitchFamily="34" charset="0"/>
              </a:rPr>
              <a:t> </a:t>
            </a:r>
            <a:r>
              <a:rPr lang="en-GB" sz="2400" i="1" dirty="0" err="1">
                <a:solidFill>
                  <a:srgbClr val="000000"/>
                </a:solidFill>
                <a:latin typeface="Arial" panose="020B0604020202020204" pitchFamily="34" charset="0"/>
                <a:ea typeface="Calibri" panose="020F0502020204030204" pitchFamily="34" charset="0"/>
              </a:rPr>
              <a:t>Gymru</a:t>
            </a:r>
            <a:r>
              <a:rPr lang="en-GB" sz="2400" dirty="0">
                <a:solidFill>
                  <a:srgbClr val="000000"/>
                </a:solidFill>
                <a:latin typeface="Arial" panose="020B0604020202020204" pitchFamily="34" charset="0"/>
                <a:ea typeface="Calibri" panose="020F0502020204030204" pitchFamily="34" charset="0"/>
              </a:rPr>
              <a:t>,</a:t>
            </a:r>
            <a:r>
              <a:rPr lang="en-GB" sz="2400" i="1"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bydd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datblygu</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llythrennedd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dysgwyr</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yn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parhau’n</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gyfrifoldeb</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trawsgwricwlaidd</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i</a:t>
            </a:r>
            <a:r>
              <a:rPr lang="en-GB" sz="2400" dirty="0">
                <a:solidFill>
                  <a:srgbClr val="000000"/>
                </a:solidFill>
                <a:latin typeface="Arial" panose="020B0604020202020204" pitchFamily="34" charset="0"/>
                <a:ea typeface="Calibri" panose="020F0502020204030204" pitchFamily="34" charset="0"/>
              </a:rPr>
              <a:t> bob </a:t>
            </a:r>
            <a:r>
              <a:rPr lang="en-GB" sz="2400" dirty="0" err="1">
                <a:solidFill>
                  <a:srgbClr val="000000"/>
                </a:solidFill>
                <a:latin typeface="Arial" panose="020B0604020202020204" pitchFamily="34" charset="0"/>
                <a:ea typeface="Calibri" panose="020F0502020204030204" pitchFamily="34" charset="0"/>
              </a:rPr>
              <a:t>athro</a:t>
            </a:r>
            <a:r>
              <a:rPr lang="en-GB" sz="2400" dirty="0">
                <a:solidFill>
                  <a:srgbClr val="000000"/>
                </a:solidFill>
                <a:latin typeface="Arial" panose="020B0604020202020204" pitchFamily="34" charset="0"/>
                <a:ea typeface="Calibri" panose="020F0502020204030204" pitchFamily="34" charset="0"/>
              </a:rPr>
              <a:t> (</a:t>
            </a:r>
            <a:r>
              <a:rPr lang="en-GB" sz="2400" dirty="0" err="1">
                <a:solidFill>
                  <a:srgbClr val="000000"/>
                </a:solidFill>
                <a:latin typeface="Arial" panose="020B0604020202020204" pitchFamily="34" charset="0"/>
                <a:ea typeface="Calibri" panose="020F0502020204030204" pitchFamily="34" charset="0"/>
              </a:rPr>
              <a:t>Llywodraeth</a:t>
            </a:r>
            <a:r>
              <a:rPr lang="en-GB" sz="2400" dirty="0">
                <a:solidFill>
                  <a:srgbClr val="000000"/>
                </a:solidFill>
                <a:latin typeface="Arial" panose="020B0604020202020204" pitchFamily="34" charset="0"/>
                <a:ea typeface="Calibri" panose="020F0502020204030204" pitchFamily="34" charset="0"/>
              </a:rPr>
              <a:t> Cymru, 2020b).</a:t>
            </a:r>
            <a:endParaRPr lang="en-GB" sz="2400" dirty="0">
              <a:latin typeface="Times New Roman" panose="02020603050405020304" pitchFamily="18" charset="0"/>
              <a:ea typeface="Times New Roman" panose="02020603050405020304" pitchFamily="18" charset="0"/>
            </a:endParaRPr>
          </a:p>
          <a:p>
            <a:pPr marL="342900" marR="5080" indent="-342900">
              <a:buFont typeface="Arial" panose="020B0604020202020204" pitchFamily="34" charset="0"/>
              <a:buChar char="•"/>
              <a:tabLst>
                <a:tab pos="5485765" algn="l"/>
              </a:tabLst>
            </a:pPr>
            <a:endParaRPr lang="en-GB" sz="2400" dirty="0">
              <a:solidFill>
                <a:schemeClr val="tx1">
                  <a:lumMod val="95000"/>
                  <a:lumOff val="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95000"/>
                  <a:lumOff val="5000"/>
                </a:schemeClr>
              </a:solidFill>
              <a:latin typeface="Arial"/>
              <a:cs typeface="Arial"/>
            </a:endParaRPr>
          </a:p>
          <a:p>
            <a:pPr marL="342900" marR="5080" indent="-342900">
              <a:buFont typeface="Arial" panose="020B0604020202020204" pitchFamily="34" charset="0"/>
              <a:buChar char="•"/>
              <a:tabLst>
                <a:tab pos="5485765" algn="l"/>
              </a:tabLst>
            </a:pPr>
            <a:endParaRPr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Definitions</a:t>
            </a:r>
            <a:endParaRPr sz="4500" dirty="0">
              <a:solidFill>
                <a:schemeClr val="tx1">
                  <a:lumMod val="75000"/>
                  <a:lumOff val="25000"/>
                </a:schemeClr>
              </a:solidFill>
              <a:latin typeface="Arial"/>
              <a:cs typeface="Arial"/>
            </a:endParaRPr>
          </a:p>
        </p:txBody>
      </p:sp>
      <p:sp>
        <p:nvSpPr>
          <p:cNvPr id="8" name="object 8"/>
          <p:cNvSpPr txBox="1"/>
          <p:nvPr/>
        </p:nvSpPr>
        <p:spPr>
          <a:xfrm>
            <a:off x="6615620" y="2642252"/>
            <a:ext cx="5937885" cy="5909310"/>
          </a:xfrm>
          <a:prstGeom prst="rect">
            <a:avLst/>
          </a:prstGeom>
        </p:spPr>
        <p:txBody>
          <a:bodyPr vert="horz" wrap="square" lIns="0" tIns="0" rIns="0" bIns="0" rtlCol="0">
            <a:spAutoFit/>
          </a:bodyPr>
          <a:lstStyle/>
          <a:p>
            <a:pPr>
              <a:spcAft>
                <a:spcPts val="0"/>
              </a:spcAft>
            </a:pPr>
            <a:r>
              <a:rPr lang="en-GB" sz="2400" dirty="0">
                <a:solidFill>
                  <a:srgbClr val="000000"/>
                </a:solidFill>
                <a:latin typeface="Arial" panose="020B0604020202020204" pitchFamily="34" charset="0"/>
                <a:ea typeface="Calibri" panose="020F0502020204030204" pitchFamily="34" charset="0"/>
              </a:rPr>
              <a:t>In Wales, </a:t>
            </a:r>
            <a:r>
              <a:rPr lang="en-GB" sz="2400" b="1" dirty="0">
                <a:solidFill>
                  <a:srgbClr val="000000"/>
                </a:solidFill>
                <a:latin typeface="Arial" panose="020B0604020202020204" pitchFamily="34" charset="0"/>
                <a:ea typeface="Calibri" panose="020F0502020204030204" pitchFamily="34" charset="0"/>
              </a:rPr>
              <a:t>literacy</a:t>
            </a:r>
            <a:r>
              <a:rPr lang="en-GB" sz="2400" dirty="0">
                <a:solidFill>
                  <a:srgbClr val="000000"/>
                </a:solidFill>
                <a:latin typeface="Arial" panose="020B0604020202020204" pitchFamily="34" charset="0"/>
                <a:ea typeface="Calibri" panose="020F0502020204030204" pitchFamily="34" charset="0"/>
              </a:rPr>
              <a:t> refers to the skills that allow us to understand written and spoken language, to interpret what has been written or said, and to draw inferences from evidence.  Literacy also refers to the ability to communicate fluently, cogently and persuasively.  In </a:t>
            </a:r>
            <a:r>
              <a:rPr lang="en-GB" sz="2400" i="1" dirty="0">
                <a:solidFill>
                  <a:srgbClr val="000000"/>
                </a:solidFill>
                <a:latin typeface="Arial" panose="020B0604020202020204" pitchFamily="34" charset="0"/>
                <a:ea typeface="Calibri" panose="020F0502020204030204" pitchFamily="34" charset="0"/>
              </a:rPr>
              <a:t>A Curriculum for Wales</a:t>
            </a:r>
            <a:r>
              <a:rPr lang="en-GB" sz="2400" dirty="0">
                <a:solidFill>
                  <a:srgbClr val="000000"/>
                </a:solidFill>
                <a:latin typeface="Arial" panose="020B0604020202020204" pitchFamily="34" charset="0"/>
                <a:ea typeface="Calibri" panose="020F0502020204030204" pitchFamily="34" charset="0"/>
              </a:rPr>
              <a:t>, developing learners’ literacy will continue to be a cross-curricular responsibility for all teachers (Welsh Government, 2020b).</a:t>
            </a:r>
            <a:endParaRPr lang="en-GB" sz="2400" dirty="0">
              <a:latin typeface="Times New Roman" panose="02020603050405020304" pitchFamily="18" charset="0"/>
              <a:ea typeface="Times New Roman" panose="02020603050405020304" pitchFamily="18" charset="0"/>
            </a:endParaRPr>
          </a:p>
          <a:p>
            <a:pPr>
              <a:spcAft>
                <a:spcPts val="0"/>
              </a:spcAft>
            </a:pPr>
            <a:br>
              <a:rPr lang="en-GB" sz="2400" dirty="0">
                <a:solidFill>
                  <a:srgbClr val="000000"/>
                </a:solidFill>
                <a:latin typeface="Arial" panose="020B0604020202020204" pitchFamily="34" charset="0"/>
                <a:ea typeface="Calibri" panose="020F0502020204030204" pitchFamily="34" charset="0"/>
              </a:rPr>
            </a:br>
            <a:r>
              <a:rPr lang="en-GB" sz="2400" dirty="0">
                <a:solidFill>
                  <a:srgbClr val="000000"/>
                </a:solidFill>
                <a:latin typeface="Arial" panose="020B0604020202020204" pitchFamily="34" charset="0"/>
                <a:ea typeface="Calibri" panose="020F0502020204030204" pitchFamily="34" charset="0"/>
              </a:rPr>
              <a:t> </a:t>
            </a:r>
            <a:endParaRPr lang="en-GB" sz="2400" dirty="0">
              <a:latin typeface="Times New Roman" panose="02020603050405020304" pitchFamily="18" charset="0"/>
              <a:ea typeface="Times New Roman" panose="02020603050405020304" pitchFamily="18" charset="0"/>
            </a:endParaRPr>
          </a:p>
          <a:p>
            <a:pPr marL="342900" marR="5080" lvl="0" indent="-342900">
              <a:buFont typeface="Arial" panose="020B0604020202020204" pitchFamily="34" charset="0"/>
              <a:buChar char="•"/>
              <a:tabLst>
                <a:tab pos="5485765" algn="l"/>
              </a:tabLst>
            </a:pPr>
            <a:endParaRPr lang="en-GB" sz="2400" dirty="0">
              <a:solidFill>
                <a:prstClr val="black"/>
              </a:solidFill>
              <a:latin typeface="Arial"/>
              <a:cs typeface="Arial"/>
            </a:endParaRPr>
          </a:p>
          <a:p>
            <a:pPr marR="5080" lvl="0">
              <a:tabLst>
                <a:tab pos="5485765" algn="l"/>
              </a:tabLst>
            </a:pPr>
            <a:endParaRPr lang="en-GB" sz="2400" dirty="0">
              <a:solidFill>
                <a:prstClr val="black"/>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330986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150312" y="2642252"/>
            <a:ext cx="6276773" cy="7048083"/>
          </a:xfrm>
          <a:prstGeom prst="rect">
            <a:avLst/>
          </a:prstGeom>
        </p:spPr>
        <p:txBody>
          <a:bodyPr vert="horz" wrap="square" lIns="0" tIns="0" rIns="0" bIns="0" rtlCol="0">
            <a:spAutoFit/>
          </a:bodyPr>
          <a:lstStyle/>
          <a:p>
            <a:pPr>
              <a:spcAft>
                <a:spcPts val="1200"/>
              </a:spcAft>
            </a:pPr>
            <a:r>
              <a:rPr lang="cy-GB" sz="2400" b="1" dirty="0">
                <a:solidFill>
                  <a:srgbClr val="2A7AB0"/>
                </a:solidFill>
                <a:latin typeface="Arial" panose="020B0604020202020204" pitchFamily="34" charset="0"/>
                <a:ea typeface="Times New Roman" panose="02020603050405020304" pitchFamily="18" charset="0"/>
              </a:rPr>
              <a:t>Dysgu ac agweddau at ddysgu</a:t>
            </a:r>
          </a:p>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Mewn lleoliadau, mae’r rhan fwyaf o blant yn gwneud cynnydd </a:t>
            </a:r>
            <a:r>
              <a:rPr lang="cy-GB" sz="2400" dirty="0" err="1">
                <a:solidFill>
                  <a:schemeClr val="tx1">
                    <a:lumMod val="75000"/>
                    <a:lumOff val="25000"/>
                  </a:schemeClr>
                </a:solidFill>
                <a:latin typeface="Arial"/>
                <a:cs typeface="Arial"/>
              </a:rPr>
              <a:t>cryf</a:t>
            </a:r>
            <a:r>
              <a:rPr lang="cy-GB" sz="2400" dirty="0">
                <a:solidFill>
                  <a:schemeClr val="tx1">
                    <a:lumMod val="75000"/>
                    <a:lumOff val="25000"/>
                  </a:schemeClr>
                </a:solidFill>
                <a:latin typeface="Arial"/>
                <a:cs typeface="Arial"/>
              </a:rPr>
              <a:t> o’u mannau cychwyn ac yn datblygu’u medrau iaith a llythrennedd yn effeithiol. </a:t>
            </a:r>
          </a:p>
          <a:p>
            <a:pPr marL="342900" marR="5080" indent="-342900">
              <a:buFont typeface="Arial" panose="020B0604020202020204" pitchFamily="34" charset="0"/>
              <a:buChar char="•"/>
              <a:tabLst>
                <a:tab pos="5485765" algn="l"/>
              </a:tabLst>
            </a:pPr>
            <a:endParaRPr lang="cy-GB" sz="16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Er gwaethaf gwelliannau mewn agweddau ar siarad, darllen ac ysgrifennu, mae safonau iaith a llythrennedd mewn ysgolion cynradd yn ddigon tebyg i’r rheini yr adroddom amdanynt bum mlynedd yn ôl.  Yn gyffredinol, mae’r rhan fwyaf o ddysgwyr ag AAA yn gwneud cynnydd cadarn neu well yn eu datblygiad iaith.  Mewn lleiafrif o ysgolion, nid yw dysgwyr o gefndiroedd difreintiedig a dysgwyr sy’n fwy abl yn gwneud digon o gynnydd wrth ddatblygu’u medrau iaith a llythrennedd.  Ar y cyfan, nid yw bechgyn yn cyflawni gystal â merched. </a:t>
            </a:r>
            <a:endParaRPr lang="cy-GB"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8" name="object 8"/>
          <p:cNvSpPr txBox="1"/>
          <p:nvPr/>
        </p:nvSpPr>
        <p:spPr>
          <a:xfrm>
            <a:off x="6615620" y="2478476"/>
            <a:ext cx="5937885" cy="8648521"/>
          </a:xfrm>
          <a:prstGeom prst="rect">
            <a:avLst/>
          </a:prstGeom>
        </p:spPr>
        <p:txBody>
          <a:bodyPr vert="horz" wrap="square" lIns="0" tIns="0" rIns="0" bIns="0" rtlCol="0">
            <a:spAutoFit/>
          </a:bodyPr>
          <a:lstStyle/>
          <a:p>
            <a:pPr>
              <a:spcAft>
                <a:spcPts val="1200"/>
              </a:spcAft>
            </a:pPr>
            <a:r>
              <a:rPr lang="en-GB" sz="2400" b="1" dirty="0">
                <a:solidFill>
                  <a:srgbClr val="2A7AB0"/>
                </a:solidFill>
                <a:latin typeface="Arial" panose="020B0604020202020204" pitchFamily="34" charset="0"/>
                <a:ea typeface="Times New Roman" panose="02020603050405020304" pitchFamily="18" charset="0"/>
              </a:rPr>
              <a:t>Learning and attitudes to learning</a:t>
            </a: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In settings, most children make strong progress from their starting points and develop their language and literacy skills effectively. </a:t>
            </a: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Despite improvements in aspects of speaking, reading and writing, standards of language and literacy in primary schools are broadly similar to those we reported five years ago.  In general, most learners with SEN make sound or better progress in their language development.  In a minority of schools, learners from disadvantaged backgrounds and learners who are more able do not make sufficient progress in developing their language and literacy skills.  Generally, boys do not achieve as well as girls. </a:t>
            </a:r>
            <a:br>
              <a:rPr lang="en-GB" sz="2400" dirty="0">
                <a:solidFill>
                  <a:schemeClr val="tx1">
                    <a:lumMod val="75000"/>
                    <a:lumOff val="25000"/>
                  </a:schemeClr>
                </a:solidFill>
                <a:latin typeface="Arial"/>
                <a:cs typeface="Arial"/>
              </a:rPr>
            </a:br>
            <a:endParaRPr lang="en-GB" sz="2400" dirty="0">
              <a:solidFill>
                <a:schemeClr val="tx1">
                  <a:lumMod val="75000"/>
                  <a:lumOff val="25000"/>
                </a:schemeClr>
              </a:solidFill>
              <a:latin typeface="Arial"/>
              <a:cs typeface="Arial"/>
            </a:endParaRPr>
          </a:p>
          <a:p>
            <a:pPr marR="5080">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284791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715989"/>
            <a:ext cx="11950199" cy="692497"/>
          </a:xfrm>
          <a:prstGeom prst="rect">
            <a:avLst/>
          </a:prstGeom>
        </p:spPr>
        <p:txBody>
          <a:bodyPr vert="horz" wrap="square" lIns="0" tIns="0" rIns="0" bIns="0" rtlCol="0">
            <a:spAutoFit/>
          </a:bodyPr>
          <a:lstStyle/>
          <a:p>
            <a:pPr marL="12700">
              <a:lnSpc>
                <a:spcPct val="100000"/>
              </a:lnSpc>
            </a:pPr>
            <a:r>
              <a:rPr lang="en-GB" sz="4500" spc="-10" dirty="0" err="1">
                <a:solidFill>
                  <a:schemeClr val="tx1">
                    <a:lumMod val="95000"/>
                    <a:lumOff val="5000"/>
                  </a:schemeClr>
                </a:solidFill>
              </a:rPr>
              <a:t>Prif</a:t>
            </a:r>
            <a:r>
              <a:rPr lang="en-GB" sz="4500" spc="-10" dirty="0">
                <a:solidFill>
                  <a:schemeClr val="tx1">
                    <a:lumMod val="95000"/>
                    <a:lumOff val="5000"/>
                  </a:schemeClr>
                </a:solidFill>
              </a:rPr>
              <a:t> </a:t>
            </a:r>
            <a:r>
              <a:rPr lang="en-GB" sz="4500" spc="-10" dirty="0" err="1">
                <a:solidFill>
                  <a:schemeClr val="tx1">
                    <a:lumMod val="95000"/>
                    <a:lumOff val="5000"/>
                  </a:schemeClr>
                </a:solidFill>
              </a:rPr>
              <a:t>ganfyddiadau</a:t>
            </a:r>
            <a:endParaRPr sz="4500" spc="-10" dirty="0">
              <a:solidFill>
                <a:schemeClr val="tx1">
                  <a:lumMod val="95000"/>
                  <a:lumOff val="5000"/>
                </a:schemeClr>
              </a:solidFill>
            </a:endParaRPr>
          </a:p>
        </p:txBody>
      </p:sp>
      <p:sp>
        <p:nvSpPr>
          <p:cNvPr id="3" name="object 3"/>
          <p:cNvSpPr txBox="1"/>
          <p:nvPr/>
        </p:nvSpPr>
        <p:spPr>
          <a:xfrm>
            <a:off x="527300" y="2642252"/>
            <a:ext cx="5899785" cy="6278642"/>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Mewn ysgolion lle mae safonau gwrando, siarad a darllen yn </a:t>
            </a:r>
            <a:r>
              <a:rPr lang="cy-GB" sz="2400" dirty="0" err="1">
                <a:solidFill>
                  <a:schemeClr val="tx1">
                    <a:lumMod val="75000"/>
                    <a:lumOff val="25000"/>
                  </a:schemeClr>
                </a:solidFill>
                <a:latin typeface="Arial"/>
                <a:cs typeface="Arial"/>
              </a:rPr>
              <a:t>gryf</a:t>
            </a:r>
            <a:r>
              <a:rPr lang="cy-GB" sz="2400" dirty="0">
                <a:solidFill>
                  <a:schemeClr val="tx1">
                    <a:lumMod val="75000"/>
                    <a:lumOff val="25000"/>
                  </a:schemeClr>
                </a:solidFill>
                <a:latin typeface="Arial"/>
                <a:cs typeface="Arial"/>
              </a:rPr>
              <a:t>, mae dysgwyr yn defnyddio’r medrau hyn yn dda i ddylanwadu ar eu hysgrifennu ar draws y cwricwlwm.  Safonau ysgrifennu dysgwyr mewn llawer o ysgolion cynradd yw’r gwannaf o’r pedair medr iaith o hyd.  </a:t>
            </a:r>
          </a:p>
          <a:p>
            <a:pPr marL="342900" marR="5080" indent="-342900">
              <a:buFont typeface="Arial" panose="020B0604020202020204" pitchFamily="34" charset="0"/>
              <a:buChar char="•"/>
              <a:tabLst>
                <a:tab pos="5485765" algn="l"/>
              </a:tabLst>
            </a:pPr>
            <a:endParaRPr lang="cy-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cy-GB" sz="2400" dirty="0">
                <a:solidFill>
                  <a:schemeClr val="tx1">
                    <a:lumMod val="75000"/>
                    <a:lumOff val="25000"/>
                  </a:schemeClr>
                </a:solidFill>
                <a:latin typeface="Arial"/>
                <a:cs typeface="Arial"/>
              </a:rPr>
              <a:t>Yn y rhan fwyaf o leoliadau ac ysgolion cynradd, mae agweddau cadarnhaol gan ddysgwyr at ddatblygu medrau iaith a llythrennedd.  Fodd bynnag, mae mwynhad dysgwyr wrth ddarllen yn dirywio yn ystod eu cyfnod yn yr ysgol gynradd.  Mae hyn yn fwy amlwg ymhlith bechgyn a dysgwyr o gefndiroedd difreintiedig.</a:t>
            </a:r>
            <a:endParaRPr lang="cy-GB" sz="2400" dirty="0">
              <a:solidFill>
                <a:schemeClr val="tx1">
                  <a:lumMod val="95000"/>
                  <a:lumOff val="5000"/>
                </a:schemeClr>
              </a:solidFill>
              <a:latin typeface="Arial"/>
              <a:cs typeface="Arial"/>
            </a:endParaRPr>
          </a:p>
        </p:txBody>
      </p:sp>
      <p:sp>
        <p:nvSpPr>
          <p:cNvPr id="6" name="object 6"/>
          <p:cNvSpPr txBox="1"/>
          <p:nvPr/>
        </p:nvSpPr>
        <p:spPr>
          <a:xfrm>
            <a:off x="527300" y="8799212"/>
            <a:ext cx="103505" cy="304800"/>
          </a:xfrm>
          <a:prstGeom prst="rect">
            <a:avLst/>
          </a:prstGeom>
        </p:spPr>
        <p:txBody>
          <a:bodyPr vert="horz" wrap="square" lIns="0" tIns="0" rIns="0" bIns="0" rtlCol="0">
            <a:spAutoFit/>
          </a:bodyPr>
          <a:lstStyle/>
          <a:p>
            <a:pPr marL="12700">
              <a:lnSpc>
                <a:spcPct val="100000"/>
              </a:lnSpc>
            </a:pPr>
            <a:r>
              <a:rPr sz="2200" dirty="0">
                <a:solidFill>
                  <a:srgbClr val="2EAAE1"/>
                </a:solidFill>
                <a:latin typeface="Arial"/>
                <a:cs typeface="Arial"/>
              </a:rPr>
              <a:t> </a:t>
            </a:r>
            <a:endParaRPr sz="2200">
              <a:latin typeface="Arial"/>
              <a:cs typeface="Arial"/>
            </a:endParaRPr>
          </a:p>
        </p:txBody>
      </p:sp>
      <p:sp>
        <p:nvSpPr>
          <p:cNvPr id="7" name="object 7"/>
          <p:cNvSpPr txBox="1"/>
          <p:nvPr/>
        </p:nvSpPr>
        <p:spPr>
          <a:xfrm>
            <a:off x="6615620" y="1715989"/>
            <a:ext cx="5937885" cy="692497"/>
          </a:xfrm>
          <a:prstGeom prst="rect">
            <a:avLst/>
          </a:prstGeom>
        </p:spPr>
        <p:txBody>
          <a:bodyPr vert="horz" wrap="square" lIns="0" tIns="0" rIns="0" bIns="0" rtlCol="0">
            <a:spAutoFit/>
          </a:bodyPr>
          <a:lstStyle/>
          <a:p>
            <a:pPr marL="12700">
              <a:lnSpc>
                <a:spcPct val="100000"/>
              </a:lnSpc>
            </a:pPr>
            <a:r>
              <a:rPr lang="en-GB" sz="4500" b="1" spc="-5" dirty="0">
                <a:solidFill>
                  <a:schemeClr val="tx1">
                    <a:lumMod val="75000"/>
                    <a:lumOff val="25000"/>
                  </a:schemeClr>
                </a:solidFill>
                <a:latin typeface="Arial"/>
                <a:cs typeface="Arial"/>
              </a:rPr>
              <a:t>Main findings</a:t>
            </a:r>
            <a:endParaRPr sz="4500" dirty="0">
              <a:solidFill>
                <a:schemeClr val="tx1">
                  <a:lumMod val="75000"/>
                  <a:lumOff val="25000"/>
                </a:schemeClr>
              </a:solidFill>
              <a:latin typeface="Arial"/>
              <a:cs typeface="Arial"/>
            </a:endParaRPr>
          </a:p>
        </p:txBody>
      </p:sp>
      <p:sp>
        <p:nvSpPr>
          <p:cNvPr id="8" name="object 8"/>
          <p:cNvSpPr txBox="1"/>
          <p:nvPr/>
        </p:nvSpPr>
        <p:spPr>
          <a:xfrm>
            <a:off x="6615620" y="2642252"/>
            <a:ext cx="5937885" cy="7017306"/>
          </a:xfrm>
          <a:prstGeom prst="rect">
            <a:avLst/>
          </a:prstGeom>
        </p:spPr>
        <p:txBody>
          <a:bodyPr vert="horz" wrap="square" lIns="0" tIns="0" rIns="0" bIns="0" rtlCol="0">
            <a:spAutoFit/>
          </a:bodyPr>
          <a:lstStyle/>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In schools where standards of listening, speaking and reading are strong, learners use these skills well to influence their writing across the curriculum.  The standard of learners’ writing in many primary schools remains the weakest of the four language skills.  </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r>
              <a:rPr lang="en-GB" sz="2400" dirty="0">
                <a:solidFill>
                  <a:schemeClr val="tx1">
                    <a:lumMod val="75000"/>
                    <a:lumOff val="25000"/>
                  </a:schemeClr>
                </a:solidFill>
                <a:latin typeface="Arial"/>
                <a:cs typeface="Arial"/>
              </a:rPr>
              <a:t>In most settings and primary schools, learners have positive attitudes to developing language and literacy skills.  However, learners’ enjoyment in reading declines during their time in primary school.  This is more prevalent among boys and learners from disadvantaged backgrounds. </a:t>
            </a: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a:p>
            <a:pPr marL="342900" marR="5080" indent="-342900">
              <a:buFont typeface="Arial" panose="020B0604020202020204" pitchFamily="34" charset="0"/>
              <a:buChar char="•"/>
              <a:tabLst>
                <a:tab pos="5485765" algn="l"/>
              </a:tabLst>
            </a:pPr>
            <a:endParaRPr lang="en-GB" sz="2400" dirty="0">
              <a:solidFill>
                <a:schemeClr val="tx1">
                  <a:lumMod val="75000"/>
                  <a:lumOff val="25000"/>
                </a:schemeClr>
              </a:solidFill>
              <a:latin typeface="Arial"/>
              <a:cs typeface="Arial"/>
            </a:endParaRPr>
          </a:p>
        </p:txBody>
      </p:sp>
      <p:sp>
        <p:nvSpPr>
          <p:cNvPr id="9" name="object 9"/>
          <p:cNvSpPr txBox="1"/>
          <p:nvPr/>
        </p:nvSpPr>
        <p:spPr>
          <a:xfrm>
            <a:off x="6615620" y="8463932"/>
            <a:ext cx="103505" cy="304800"/>
          </a:xfrm>
          <a:prstGeom prst="rect">
            <a:avLst/>
          </a:prstGeom>
        </p:spPr>
        <p:txBody>
          <a:bodyPr vert="horz" wrap="square" lIns="0" tIns="0" rIns="0" bIns="0" rtlCol="0">
            <a:spAutoFit/>
          </a:bodyPr>
          <a:lstStyle/>
          <a:p>
            <a:pPr marL="12700">
              <a:lnSpc>
                <a:spcPct val="100000"/>
              </a:lnSpc>
            </a:pPr>
            <a:r>
              <a:rPr sz="2200" dirty="0">
                <a:solidFill>
                  <a:srgbClr val="414042"/>
                </a:solidFill>
                <a:latin typeface="Arial"/>
                <a:cs typeface="Arial"/>
              </a:rPr>
              <a:t> </a:t>
            </a:r>
            <a:endParaRPr sz="2200">
              <a:latin typeface="Arial"/>
              <a:cs typeface="Arial"/>
            </a:endParaRPr>
          </a:p>
        </p:txBody>
      </p:sp>
    </p:spTree>
    <p:extLst>
      <p:ext uri="{BB962C8B-B14F-4D97-AF65-F5344CB8AC3E}">
        <p14:creationId xmlns:p14="http://schemas.microsoft.com/office/powerpoint/2010/main" val="3749561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hematic Survey Blank Document" ma:contentTypeID="0x01010069B7F28148DAC946992E412E0943283B101300856451013C348D43856C4B02EB2D3C5A" ma:contentTypeVersion="13" ma:contentTypeDescription="" ma:contentTypeScope="" ma:versionID="ca747828d744ce0b15f9df8e14182538">
  <xsd:schema xmlns:xsd="http://www.w3.org/2001/XMLSchema" xmlns:xs="http://www.w3.org/2001/XMLSchema" xmlns:p="http://schemas.microsoft.com/office/2006/metadata/properties" xmlns:ns2="66cfced3-2252-43f8-a5d2-c26605d67d19" xmlns:ns3="f8b5865e-ba55-45bb-9b8f-4608274c0455" targetNamespace="http://schemas.microsoft.com/office/2006/metadata/properties" ma:root="true" ma:fieldsID="61b6636a13a1892bab627c22e6eedf23" ns2:_="" ns3:_="">
    <xsd:import namespace="66cfced3-2252-43f8-a5d2-c26605d67d19"/>
    <xsd:import namespace="f8b5865e-ba55-45bb-9b8f-4608274c0455"/>
    <xsd:element name="properties">
      <xsd:complexType>
        <xsd:sequence>
          <xsd:element name="documentManagement">
            <xsd:complexType>
              <xsd:all>
                <xsd:element ref="ns2:Title_x0020__x0028_Welsh_x0029_" minOccurs="0"/>
                <xsd:element ref="ns2:COBAS_x0020_Event_x0020_ID" minOccurs="0"/>
                <xsd:element ref="ns2:COBAS_x0020_Event_x0020_Short_x0020_Title" minOccurs="0"/>
                <xsd:element ref="ns2:COBAS_x0020_Event_x0020_Title" minOccurs="0"/>
                <xsd:element ref="ns2:Lead_x0020_Inspector" minOccurs="0"/>
                <xsd:element ref="ns2:Calendar_x0020_Year" minOccurs="0"/>
                <xsd:element ref="ns2:Retention_x0020_Year" minOccurs="0"/>
                <xsd:element ref="ns2:Year_x0020_of_x0020_Survey" minOccurs="0"/>
                <xsd:element ref="ns2:TaxCatchAll" minOccurs="0"/>
                <xsd:element ref="ns2:Academic_x0020_Year" minOccurs="0"/>
                <xsd:element ref="ns2:Financial_x0020_Year" minOccurs="0"/>
                <xsd:element ref="ns2:b6bad8d7342d4cc5ae5d0cd685ebd519" minOccurs="0"/>
                <xsd:element ref="ns2:TaxCatchAllLabel"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cfced3-2252-43f8-a5d2-c26605d67d19" elementFormDefault="qualified">
    <xsd:import namespace="http://schemas.microsoft.com/office/2006/documentManagement/types"/>
    <xsd:import namespace="http://schemas.microsoft.com/office/infopath/2007/PartnerControls"/>
    <xsd:element name="Title_x0020__x0028_Welsh_x0029_" ma:index="2" nillable="true" ma:displayName="Title (Welsh)" ma:internalName="Title_x0020__x0028_Welsh_x0029_" ma:readOnly="false">
      <xsd:simpleType>
        <xsd:restriction base="dms:Text">
          <xsd:maxLength value="255"/>
        </xsd:restriction>
      </xsd:simpleType>
    </xsd:element>
    <xsd:element name="COBAS_x0020_Event_x0020_ID" ma:index="4" nillable="true" ma:displayName="COBAS Event ID" ma:internalName="COBAS_x0020_Event_x0020_ID" ma:readOnly="false">
      <xsd:simpleType>
        <xsd:restriction base="dms:Text">
          <xsd:maxLength value="255"/>
        </xsd:restriction>
      </xsd:simpleType>
    </xsd:element>
    <xsd:element name="COBAS_x0020_Event_x0020_Short_x0020_Title" ma:index="5" nillable="true" ma:displayName="COBAS Event Short Title" ma:internalName="COBAS_x0020_Event_x0020_Short_x0020_Title" ma:readOnly="false">
      <xsd:simpleType>
        <xsd:restriction base="dms:Text">
          <xsd:maxLength value="255"/>
        </xsd:restriction>
      </xsd:simpleType>
    </xsd:element>
    <xsd:element name="COBAS_x0020_Event_x0020_Title" ma:index="6" nillable="true" ma:displayName="COBAS Event Title" ma:internalName="COBAS_x0020_Event_x0020_Title" ma:readOnly="false">
      <xsd:simpleType>
        <xsd:restriction base="dms:Text">
          <xsd:maxLength value="255"/>
        </xsd:restriction>
      </xsd:simpleType>
    </xsd:element>
    <xsd:element name="Lead_x0020_Inspector" ma:index="7" nillable="true" ma:displayName="Lead Inspector" ma:list="UserInfo" ma:SharePointGroup="0" ma:internalName="Lead_x0020_Inspec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lendar_x0020_Year" ma:index="8" nillable="true" ma:displayName="Calendar Year" ma:list="{650ec10e-8a88-4a3b-ab1f-f461b452ed10}" ma:internalName="Calendar_x0020_Year" ma:readOnly="false" ma:showField="Title" ma:web="66cfced3-2252-43f8-a5d2-c26605d67d19">
      <xsd:simpleType>
        <xsd:restriction base="dms:Lookup"/>
      </xsd:simpleType>
    </xsd:element>
    <xsd:element name="Retention_x0020_Year" ma:index="9" nillable="true" ma:displayName="Retention Year" ma:format="DateOnly" ma:internalName="Retention_x0020_Year" ma:readOnly="false">
      <xsd:simpleType>
        <xsd:restriction base="dms:DateTime"/>
      </xsd:simpleType>
    </xsd:element>
    <xsd:element name="Year_x0020_of_x0020_Survey" ma:index="10" nillable="true" ma:displayName="Year of Survey" ma:internalName="Year_x0020_of_x0020_Survey" ma:readOnly="false">
      <xsd:simpleType>
        <xsd:restriction base="dms:Text">
          <xsd:maxLength value="255"/>
        </xsd:restriction>
      </xsd:simpleType>
    </xsd:element>
    <xsd:element name="TaxCatchAll" ma:index="11" nillable="true" ma:displayName="Taxonomy Catch All Column" ma:list="{25291572-e542-49df-b71b-c0411b2532ef}" ma:internalName="TaxCatchAll" ma:readOnly="false" ma:showField="CatchAllData" ma:web="66cfced3-2252-43f8-a5d2-c26605d67d19">
      <xsd:complexType>
        <xsd:complexContent>
          <xsd:extension base="dms:MultiChoiceLookup">
            <xsd:sequence>
              <xsd:element name="Value" type="dms:Lookup" maxOccurs="unbounded" minOccurs="0" nillable="true"/>
            </xsd:sequence>
          </xsd:extension>
        </xsd:complexContent>
      </xsd:complexType>
    </xsd:element>
    <xsd:element name="Academic_x0020_Year" ma:index="12" nillable="true" ma:displayName="Academic Year" ma:list="{59a7f092-9277-44fc-806b-6d16ecd02118}" ma:internalName="Academic_x0020_Year" ma:readOnly="false" ma:showField="Title" ma:web="66cfced3-2252-43f8-a5d2-c26605d67d19">
      <xsd:simpleType>
        <xsd:restriction base="dms:Lookup"/>
      </xsd:simpleType>
    </xsd:element>
    <xsd:element name="Financial_x0020_Year" ma:index="13" nillable="true" ma:displayName="Financial Year" ma:list="{759f79c4-35ae-40ba-8949-752abbfd094f}" ma:internalName="Financial_x0020_Year" ma:readOnly="false" ma:showField="Title" ma:web="66cfced3-2252-43f8-a5d2-c26605d67d19">
      <xsd:simpleType>
        <xsd:restriction base="dms:Lookup"/>
      </xsd:simpleType>
    </xsd:element>
    <xsd:element name="b6bad8d7342d4cc5ae5d0cd685ebd519" ma:index="16" nillable="true" ma:taxonomy="true" ma:internalName="b6bad8d7342d4cc5ae5d0cd685ebd519" ma:taxonomyFieldName="Estyn_x0020_Language" ma:displayName="Estyn Language" ma:readOnly="false" ma:default="-1;#English|777de1d1-cd30-4966-a2e3-f61db4c431e8" ma:fieldId="{b6bad8d7-342d-4cc5-ae5d-0cd685ebd519}" ma:sspId="325a06cd-ca0f-425a-8fa6-645f2d2e4c2a" ma:termSetId="eb424e29-e252-4e5d-8539-61dc1fceb106" ma:anchorId="00000000-0000-0000-0000-000000000000" ma:open="false" ma:isKeyword="false">
      <xsd:complexType>
        <xsd:sequence>
          <xsd:element ref="pc:Terms" minOccurs="0" maxOccurs="1"/>
        </xsd:sequence>
      </xsd:complexType>
    </xsd:element>
    <xsd:element name="TaxCatchAllLabel" ma:index="19" nillable="true" ma:displayName="Taxonomy Catch All Column1" ma:hidden="true" ma:list="{25291572-e542-49df-b71b-c0411b2532ef}" ma:internalName="TaxCatchAllLabel" ma:readOnly="true" ma:showField="CatchAllDataLabel" ma:web="66cfced3-2252-43f8-a5d2-c26605d67d19">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b5865e-ba55-45bb-9b8f-4608274c0455"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itle_x0020__x0028_Welsh_x0029_ xmlns="66cfced3-2252-43f8-a5d2-c26605d67d19">Standard Power Point - updated Aug 2016</Title_x0020__x0028_Welsh_x0029_>
    <b6bad8d7342d4cc5ae5d0cd685ebd519 xmlns="66cfced3-2252-43f8-a5d2-c26605d67d19">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777de1d1-cd30-4966-a2e3-f61db4c431e8</TermId>
        </TermInfo>
      </Terms>
    </b6bad8d7342d4cc5ae5d0cd685ebd519>
    <Calendar_x0020_Year xmlns="66cfced3-2252-43f8-a5d2-c26605d67d19">7</Calendar_x0020_Year>
    <Retention_x0020_Year xmlns="66cfced3-2252-43f8-a5d2-c26605d67d19" xsi:nil="true"/>
    <TaxCatchAll xmlns="66cfced3-2252-43f8-a5d2-c26605d67d19">
      <Value>81</Value>
    </TaxCatchAll>
    <Academic_x0020_Year xmlns="66cfced3-2252-43f8-a5d2-c26605d67d19">6</Academic_x0020_Year>
    <Financial_x0020_Year xmlns="66cfced3-2252-43f8-a5d2-c26605d67d19">7</Financial_x0020_Year>
    <COBAS_x0020_Event_x0020_Short_x0020_Title xmlns="66cfced3-2252-43f8-a5d2-c26605d67d19" xsi:nil="true"/>
    <Lead_x0020_Inspector xmlns="66cfced3-2252-43f8-a5d2-c26605d67d19">
      <UserInfo>
        <DisplayName>Liz Barry</DisplayName>
        <AccountId>476</AccountId>
        <AccountType/>
      </UserInfo>
    </Lead_x0020_Inspector>
    <Year_x0020_of_x0020_Survey xmlns="66cfced3-2252-43f8-a5d2-c26605d67d19" xsi:nil="true"/>
    <COBAS_x0020_Event_x0020_ID xmlns="66cfced3-2252-43f8-a5d2-c26605d67d19">14299</COBAS_x0020_Event_x0020_ID>
    <COBAS_x0020_Event_x0020_Title xmlns="66cfced3-2252-43f8-a5d2-c26605d67d19" xsi:nil="true"/>
  </documentManagement>
</p:properties>
</file>

<file path=customXml/item3.xml><?xml version="1.0" encoding="utf-8"?>
<?mso-contentType ?>
<customXsn xmlns="http://schemas.microsoft.com/office/2006/metadata/customXsn">
  <xsnLocation/>
  <cached>True</cached>
  <openByDefault>False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F72806-4097-4A46-86B7-F8DF6905BD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cfced3-2252-43f8-a5d2-c26605d67d19"/>
    <ds:schemaRef ds:uri="f8b5865e-ba55-45bb-9b8f-4608274c0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12C820-0342-4CB2-88FC-4AEEC26C1B5E}">
  <ds:schemaRefs>
    <ds:schemaRef ds:uri="f8b5865e-ba55-45bb-9b8f-4608274c0455"/>
    <ds:schemaRef ds:uri="http://schemas.microsoft.com/office/2006/metadata/properties"/>
    <ds:schemaRef ds:uri="http://www.w3.org/XML/1998/namespace"/>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66cfced3-2252-43f8-a5d2-c26605d67d19"/>
    <ds:schemaRef ds:uri="http://purl.org/dc/terms/"/>
  </ds:schemaRefs>
</ds:datastoreItem>
</file>

<file path=customXml/itemProps3.xml><?xml version="1.0" encoding="utf-8"?>
<ds:datastoreItem xmlns:ds="http://schemas.openxmlformats.org/officeDocument/2006/customXml" ds:itemID="{E80B697F-9357-4429-8AC7-EEB992F26FD9}">
  <ds:schemaRefs>
    <ds:schemaRef ds:uri="http://schemas.microsoft.com/office/2006/metadata/customXsn"/>
  </ds:schemaRefs>
</ds:datastoreItem>
</file>

<file path=customXml/itemProps4.xml><?xml version="1.0" encoding="utf-8"?>
<ds:datastoreItem xmlns:ds="http://schemas.openxmlformats.org/officeDocument/2006/customXml" ds:itemID="{D7FBD8F2-F90A-4C1F-8595-DFA4488FCD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Thematic report Power Point - updated Nov 2016</Template>
  <TotalTime>742</TotalTime>
  <Words>6086</Words>
  <Application>Microsoft Office PowerPoint</Application>
  <PresentationFormat>Custom</PresentationFormat>
  <Paragraphs>405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Cefndir</vt:lpstr>
      <vt:lpstr>Cefndir</vt:lpstr>
      <vt:lpstr>Cefndir</vt:lpstr>
      <vt:lpstr>Cefndir</vt:lpstr>
      <vt:lpstr>Diffiniadau</vt:lpstr>
      <vt:lpstr>Diffiniadau</vt:lpstr>
      <vt:lpstr>Prif ganfyddiadau</vt:lpstr>
      <vt:lpstr>Prif ganfyddiadau</vt:lpstr>
      <vt:lpstr>Prif ganfyddiadau</vt:lpstr>
      <vt:lpstr>Prif ganfyddiadau</vt:lpstr>
      <vt:lpstr>Prif ganfyddiadau</vt:lpstr>
      <vt:lpstr>Prif ganfyddiadau</vt:lpstr>
      <vt:lpstr>Prif ganfyddiadau</vt:lpstr>
      <vt:lpstr>Prif ganfyddiadau</vt:lpstr>
      <vt:lpstr>Prif ganfyddiadau</vt:lpstr>
      <vt:lpstr>Prif ganfyddiadau</vt:lpstr>
      <vt:lpstr>Prif ganfyddiadau</vt:lpstr>
      <vt:lpstr>Prif ganfyddiadau</vt:lpstr>
      <vt:lpstr>Prif ganfyddiadau</vt:lpstr>
      <vt:lpstr>Prif ganfyddiadau</vt:lpstr>
      <vt:lpstr>Prif ganfyddiadau</vt:lpstr>
      <vt:lpstr>Prif ganfyddiadau</vt:lpstr>
      <vt:lpstr>Prif ganfyddiadau</vt:lpstr>
      <vt:lpstr>Prif ganfyddiadau</vt:lpstr>
      <vt:lpstr>Argymhellion</vt:lpstr>
      <vt:lpstr>Argymhellion</vt:lpstr>
      <vt:lpstr>Argymhellion</vt:lpstr>
      <vt:lpstr>Arfer effeithiol</vt:lpstr>
      <vt:lpstr>Deunydd ategol</vt:lpstr>
      <vt:lpstr>PowerPoint Presentation</vt:lpstr>
      <vt:lpstr>Deunydd ategol</vt:lpstr>
      <vt:lpstr>PowerPoint Presentation</vt:lpstr>
      <vt:lpstr>Deunydd ategol</vt:lpstr>
      <vt:lpstr>10 cwestiwn i  ddarparwyr</vt:lpstr>
      <vt:lpstr>10 cwestiwn i  ddarparwyr</vt:lpstr>
      <vt:lpstr>10 cwestiwn i  ddarparwyr</vt:lpstr>
      <vt:lpstr>10 cwestiwn i  ddarparwyr</vt:lpstr>
      <vt:lpstr>Cwestiynau…</vt:lpstr>
    </vt:vector>
  </TitlesOfParts>
  <Company>ESTYN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Gairey</dc:creator>
  <cp:lastModifiedBy>Liz Barry</cp:lastModifiedBy>
  <cp:revision>87</cp:revision>
  <dcterms:created xsi:type="dcterms:W3CDTF">2020-05-21T14:47:16Z</dcterms:created>
  <dcterms:modified xsi:type="dcterms:W3CDTF">2021-03-04T08:20:38Z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2015-04-24T00:00:00Z</vt:filetime>
  </property>
  <property fmtid="{D5CDD505-2E9C-101B-9397-08002B2CF9AE}" pid="3" name="Creator">
    <vt:lpwstr>Adobe InDesign CS5 (7.0)</vt:lpwstr>
  </property>
  <property fmtid="{D5CDD505-2E9C-101B-9397-08002B2CF9AE}" pid="4" name="LastSaved">
    <vt:filetime>2015-04-24T00:00:00Z</vt:filetime>
  </property>
  <property fmtid="{D5CDD505-2E9C-101B-9397-08002B2CF9AE}" pid="5" name="ContentTypeId">
    <vt:lpwstr>0x01010069B7F28148DAC946992E412E0943283B101300856451013C348D43856C4B02EB2D3C5A</vt:lpwstr>
  </property>
  <property fmtid="{D5CDD505-2E9C-101B-9397-08002B2CF9AE}" pid="6" name="Estyn Language">
    <vt:lpwstr>81;#English|777de1d1-cd30-4966-a2e3-f61db4c431e8</vt:lpwstr>
  </property>
  <property fmtid="{D5CDD505-2E9C-101B-9397-08002B2CF9AE}" pid="7" name="System - COMM">
    <vt:lpwstr>2</vt:lpwstr>
  </property>
  <property fmtid="{D5CDD505-2E9C-101B-9397-08002B2CF9AE}" pid="8" name="Process - COMM">
    <vt:lpwstr>22</vt:lpwstr>
  </property>
</Properties>
</file>