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274" r:id="rId8"/>
    <p:sldId id="258" r:id="rId9"/>
    <p:sldId id="259" r:id="rId10"/>
    <p:sldId id="260" r:id="rId11"/>
    <p:sldId id="264" r:id="rId12"/>
    <p:sldId id="261" r:id="rId13"/>
    <p:sldId id="262" r:id="rId14"/>
    <p:sldId id="263" r:id="rId15"/>
    <p:sldId id="266" r:id="rId16"/>
    <p:sldId id="267" r:id="rId17"/>
    <p:sldId id="268" r:id="rId18"/>
    <p:sldId id="269" r:id="rId19"/>
    <p:sldId id="271" r:id="rId20"/>
    <p:sldId id="272" r:id="rId21"/>
    <p:sldId id="273" r:id="rId22"/>
    <p:sldId id="275" r:id="rId23"/>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640D39-F811-4D79-B777-BC513DAE0DC1}" v="1" dt="2020-03-02T09:30:10.29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1360" y="52"/>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3072"/>
        <p:guide pos="40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19/08/2020</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812CC1F7-F3F4-4D7C-8556-4996105A9C7C}" type="datetimeFigureOut">
              <a:rPr lang="en-GB" smtClean="0"/>
              <a:t>19/08/2020</a:t>
            </a:fld>
            <a:endParaRPr lang="en-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styn.llyw.cymru/sites/www.estyn.gov.wales/files/documents/Healthy%20and%20Happy%20report%20Cy_0.pdf" TargetMode="External"/><Relationship Id="rId2" Type="http://schemas.openxmlformats.org/officeDocument/2006/relationships/hyperlink" Target="https://www.estyn.llyw.cymru/sites/www.estyn.gov.wales/files/documents/Knowing%20your%20children%20%20supporting%20pupils%20with%20adverse%20childhood%20experiences%20cy_1.pdf" TargetMode="External"/><Relationship Id="rId1" Type="http://schemas.openxmlformats.org/officeDocument/2006/relationships/slideLayout" Target="../slideLayouts/slideLayout1.xml"/><Relationship Id="rId5" Type="http://schemas.openxmlformats.org/officeDocument/2006/relationships/hyperlink" Target="https://www.estyn.gov.wales/sites/www.estyn.gov.wales/files/documents/Healthy%20and%20Happy%20report%20En_0.pdf" TargetMode="External"/><Relationship Id="rId4" Type="http://schemas.openxmlformats.org/officeDocument/2006/relationships/hyperlink" Target="https://www.estyn.gov.wales/sites/www.estyn.gov.wales/files/documents/Knowing%20your%20children%20%20supporting%20pupils%20with%20adverse%20childhood%20experiences_0.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32399" y="85536"/>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282286" y="1527307"/>
            <a:ext cx="8854445" cy="2526333"/>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en-GB" sz="4500" b="1" spc="-5" dirty="0" err="1">
                <a:latin typeface="Arial"/>
                <a:cs typeface="Arial"/>
              </a:rPr>
              <a:t>Gwydnwch</a:t>
            </a:r>
            <a:r>
              <a:rPr lang="en-GB" sz="4500" b="1" spc="-5" dirty="0">
                <a:latin typeface="Arial"/>
                <a:cs typeface="Arial"/>
              </a:rPr>
              <a:t> </a:t>
            </a:r>
            <a:r>
              <a:rPr lang="en-GB" sz="4500" b="1" spc="-5">
                <a:latin typeface="Arial"/>
                <a:cs typeface="Arial"/>
              </a:rPr>
              <a:t>Dysgwyr</a:t>
            </a:r>
            <a:endParaRPr lang="en-GB" sz="4500" b="1" spc="-5" dirty="0">
              <a:latin typeface="Arial"/>
              <a:cs typeface="Arial"/>
            </a:endParaRPr>
          </a:p>
          <a:p>
            <a:pPr>
              <a:lnSpc>
                <a:spcPct val="100000"/>
              </a:lnSpc>
              <a:spcBef>
                <a:spcPts val="19"/>
              </a:spcBef>
              <a:spcAft>
                <a:spcPts val="600"/>
              </a:spcAft>
            </a:pPr>
            <a:br>
              <a:rPr lang="en-GB" sz="4500" b="1" spc="-5" dirty="0">
                <a:solidFill>
                  <a:schemeClr val="tx1">
                    <a:lumMod val="85000"/>
                    <a:lumOff val="15000"/>
                  </a:schemeClr>
                </a:solidFill>
                <a:latin typeface="Arial"/>
                <a:cs typeface="Arial"/>
              </a:rPr>
            </a:br>
            <a:r>
              <a:rPr lang="en-GB" sz="4500" b="1" spc="-5" dirty="0">
                <a:solidFill>
                  <a:schemeClr val="tx1">
                    <a:lumMod val="75000"/>
                    <a:lumOff val="25000"/>
                  </a:schemeClr>
                </a:solidFill>
                <a:latin typeface="Arial"/>
                <a:cs typeface="Arial"/>
              </a:rPr>
              <a:t>Learner Resilience</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6088320"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ysgolion mwyaf llwyddiannus yn deall bod meithrin gwydnwch yn broses barhaus sy’n dechrau â datblygu perthnasoedd da rhwng oedolion a disgyblion, a rhwng y disgyblion eu hunain.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Maent yn deall bod pob un o’r staff yn gyfrifol am les emosiynol disgyblion, a bod pob rhyngweithiad ac ymgysylltiad â disgyblion yn effeithio ar eu hymdeimlad o werth.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staff yn gwybod bod eu holl eiriau, gweithredoedd ac agweddau yn effeithio ar les disgyblion. Pan fydd disgyblion yn teimlo ymdeimlad o berthyn a chysylltiad, maent yn fwy tebygol o deimlo’n saff, yn ddiogel ac yn wydn yn emosiynol. </a:t>
            </a: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most successful schools understand that building resilience is a continual process that begins with developing good relationships between adults and pupils and between pupils themselves.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They understand that pupils’ emotional wellbeing is the responsibility of all staff and that every interaction and engagement with pupils has an impact on their sense of worth.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Staff know that all their words, actions and attitudes affect pupils’ wellbeing.  Where pupils feel a sense of belonging and connection, they are more likely to be feel secure, safe and emotionally resilient.  </a:t>
            </a:r>
          </a:p>
        </p:txBody>
      </p:sp>
    </p:spTree>
    <p:extLst>
      <p:ext uri="{BB962C8B-B14F-4D97-AF65-F5344CB8AC3E}">
        <p14:creationId xmlns:p14="http://schemas.microsoft.com/office/powerpoint/2010/main" val="422315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6204970" cy="6647974"/>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Mae’n bwysig fod disgyblion yn cael cyfleoedd rheolaidd i fynegi eu hemosiynau a rhannu eu teimladau yn yr ysgol.</a:t>
            </a:r>
          </a:p>
          <a:p>
            <a:pPr marL="285750" lvl="0" indent="-28575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Mae gan ysgolion da ddulliau clir ar gyfer gwrando ar bryderon disgyblion, a mynd i’r afael â nhw, mewn modd amserol.  </a:t>
            </a:r>
          </a:p>
          <a:p>
            <a:pPr marL="285750" lvl="0" indent="-28575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Maent yn effro i sut mae disgyblion yn teimlo yn ystod y dydd, ac yn gweithio gyda disgyblion i nodi aelodau staff penodol y gallent droi atynt, os bydd angen. </a:t>
            </a:r>
          </a:p>
          <a:p>
            <a:pPr marL="285750" lvl="0" indent="-28575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Mae ysgolion effeithiol yn gweithio’n agos i gefnogi teuluoedd disgyblion sy’n agored i niwed.  Pan fydd diwylliant yr ysgol yn agored a dymunol, gallai’r teuluoedd eu hunain fynd at yr ysgol am gymorth. </a:t>
            </a:r>
            <a:endParaRPr lang="en-GB" sz="2400" dirty="0">
              <a:latin typeface="Arial" panose="020B0604020202020204" pitchFamily="34" charset="0"/>
              <a:cs typeface="Arial" panose="020B0604020202020204" pitchFamily="34" charset="0"/>
            </a:endParaRP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It is important that pupils have regular opportunities to express their emotions and share their feelings at school.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Good schools have clear approaches for listening to and addressing pupils’ concerns in a timely manner.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They are alert to how pupils are feeling during the day, and work with pupils to identify particular staff members to whom they can to turn if needed.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Effective schools often work closely to support families of vulnerable pupils.  Where the culture of the school is open and engaging, the families themselves may approach the school for support. </a:t>
            </a:r>
          </a:p>
        </p:txBody>
      </p:sp>
    </p:spTree>
    <p:extLst>
      <p:ext uri="{BB962C8B-B14F-4D97-AF65-F5344CB8AC3E}">
        <p14:creationId xmlns:p14="http://schemas.microsoft.com/office/powerpoint/2010/main" val="3589358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ysgolion da yn defnyddio arbenigedd asiantaethau allanol perthnasol i ychwanegu at eu gwaith.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Gall dulliau meithringar fod yn llwyddiannus iawn o ran helpu meithrin gwydnwch ymhlith disgyblion sy’n ei chael yn anodd ymdopi â’u hamgylchiadau presennol.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Gall staff hyfforddedig helpu disgyblion i ddatblygu eu medrau personol a chymdeithasol a gosod y sylfeini ar gyfer meithrin perthnasoedd cadarnhaol gydag oedolion a chymheiriaid. Maent yn arfogi disgyblion â’r offer i’w helpu i fod yn fwy gwydn yn wyneb gwahanol heriau.  </a:t>
            </a:r>
            <a:endParaRPr lang="en-GB" sz="2400" dirty="0">
              <a:latin typeface="Arial" panose="020B0604020202020204" pitchFamily="34" charset="0"/>
              <a:cs typeface="Arial" panose="020B0604020202020204" pitchFamily="34" charset="0"/>
            </a:endParaRPr>
          </a:p>
        </p:txBody>
      </p:sp>
      <p:sp>
        <p:nvSpPr>
          <p:cNvPr id="3"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6" name="object 8"/>
          <p:cNvSpPr txBox="1"/>
          <p:nvPr/>
        </p:nvSpPr>
        <p:spPr>
          <a:xfrm>
            <a:off x="6615620" y="26422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Good schools use the expertise of relevant external agencies to supplement their work.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Nurturing approaches can be very successful in helping to build resilience in pupils who are struggling to cope with their current circumstances.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Trained staff can help pupils develop their personal and social skills and lay the foundations for building positive relationships with adults and peers.  They equip pupils with the tools to help them become more resilient in the face of different challenges.  </a:t>
            </a:r>
          </a:p>
        </p:txBody>
      </p:sp>
    </p:spTree>
    <p:extLst>
      <p:ext uri="{BB962C8B-B14F-4D97-AF65-F5344CB8AC3E}">
        <p14:creationId xmlns:p14="http://schemas.microsoft.com/office/powerpoint/2010/main" val="4103914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adegau pontio, fel symud ysgol, yn gyfnodau lle gall plant ddioddef gofid emosiynol, neu ostyngiad mewn cynnydd ac ymrwymiad i ddysgu, y gall pob un ohonynt danseilio gwydnwch.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Nod pob ysgol yw hwyluso’r broses drosglwyddo i ddisgyblion, yn enwedig ar adegau pontio allweddol.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Hefyd, mae gan ysgolion da strategaethau clir ar gyfer cefnogi disgyblion sy’n symud ar ganol tymor, yn enwedig wrth dderbyn disgyblion a allai fod wedi cael trafferth yn eu lleoliadau blaenorol.  Maent yn dod i adnabod y disgyblion newydd yn gyflym, gan sicrhau bod cymorth ar gael o’r cychwyn.</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5"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Transitions, such as moving school, are periods where children can suffer emotional distress, or a decline in progress and commitment to learning, all of which can also undermine resilience.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All schools aim to ease the transition process for pupils, particularly at key transition points.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Good schools also have clear strategies for supporting pupils moving mid-term, especially when receiving pupils who may have struggled at their previous settings.  They get to know the new pupils quickly, ensuring that support is available from the outset.</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5975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317946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Pa mor dda ydyn ni’n hyrwyddo lles emosiynol ac yn cefnogi iechyd meddwl pob un o’n disgyblion?</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oes gennym weledigaeth gref, wedi ei gefnogi gan werthoedd craidd yn ymwneud â hyrwyddo llesiant pob disgybl?</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oes gennym ethos cynhwysol cryf?</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ymdrechu i ddeall gwraidd yr  heriau penodol sy’n wynebu ein disgyblion?</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3"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5" name="object 8"/>
          <p:cNvSpPr txBox="1"/>
          <p:nvPr/>
        </p:nvSpPr>
        <p:spPr>
          <a:xfrm>
            <a:off x="6615620" y="317946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How well do we promote the emotional wellbeing and support the mental health of all our pupils?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a strong vision, supported by core values around promoting the wellbeing of all pupils?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a strong inclusive ethos?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strive to understand the root cause of particular challenges facing pupils?</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7382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4" name="object 3"/>
          <p:cNvSpPr txBox="1"/>
          <p:nvPr/>
        </p:nvSpPr>
        <p:spPr>
          <a:xfrm>
            <a:off x="527300" y="317946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wirioneddol ddeall nad oes ffordd hawdd o feithrin gwydnwch mewn disgyblion, ac a ydym yn barod i fuddsoddi amser, egni ac adnoddau tuag at hyn?</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rhoi pwyslais cryf ar les ein staff?</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oes gennym ddiwylliant agored a dymunol sy’n croesawi teuluoedd sydd angen cymorth?</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cynnig dulliau meithringar i helpu meithrin gwydnwch disgyblion sy’n ei chael yn anodd ymdopi â’u hamgylchiadau presennol?</a:t>
            </a:r>
          </a:p>
        </p:txBody>
      </p:sp>
      <p:sp>
        <p:nvSpPr>
          <p:cNvPr id="5" name="object 8"/>
          <p:cNvSpPr txBox="1"/>
          <p:nvPr/>
        </p:nvSpPr>
        <p:spPr>
          <a:xfrm>
            <a:off x="6615620" y="317946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fully appreciate there is no easy way to build resilience in pupils, and are we ready to invest time, energy and resources into the process?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place a strong emphasis on the wellbeing of our staff?</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an open and engaging culture that welcomes families that need support?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offer a nurturing approach to help build resilience in pupils who are struggling to cope with their current circumstances?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498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4" name="object 3"/>
          <p:cNvSpPr txBox="1"/>
          <p:nvPr/>
        </p:nvSpPr>
        <p:spPr>
          <a:xfrm>
            <a:off x="527300" y="317946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yw’r holl staff yn creu perthnasoedd da gyda disgyblion?  A yw’r holl staff yn deall bod pob rhyngweithiad ac ymgysylltiad â disgyblion yn effeithio ar eu hymdeimlad o werth?</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darparu cyfleoedd rheolaidd i ddisgyblion fynegi eu hemosiynau a rhannu eu teimladau?</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oes gennym ddulliau clir ar gyfer gwrando ar bryderon disgyblion, a mynd i’r afael â nhw, mewn modd amserol?</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5" name="object 8"/>
          <p:cNvSpPr txBox="1"/>
          <p:nvPr/>
        </p:nvSpPr>
        <p:spPr>
          <a:xfrm>
            <a:off x="6615620" y="317946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all staff foster good relationships with pupils?  Do all staff understand that every interaction and engagement with pupils has an impact on their sense of worth?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provide regular opportunities for pupils to express their emotions and share their feelings?  </a:t>
            </a:r>
          </a:p>
          <a:p>
            <a:pPr marL="342900" marR="5080" indent="-342900">
              <a:buFont typeface="Arial" panose="020B0604020202020204" pitchFamily="34" charset="0"/>
              <a:buChar char="•"/>
              <a:tabLst>
                <a:tab pos="5485765" algn="l"/>
              </a:tabLst>
            </a:pPr>
            <a:endParaRPr lang="en-GB" sz="2400" dirty="0">
              <a:solidFill>
                <a:schemeClr val="accent1"/>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clear approaches for listening to and addressing pupils’ concerns in a timely manner?  </a:t>
            </a:r>
          </a:p>
          <a:p>
            <a:pPr marL="342900" marR="5080" indent="-342900">
              <a:buFont typeface="Arial" panose="020B0604020202020204" pitchFamily="34" charset="0"/>
              <a:buChar char="•"/>
              <a:tabLst>
                <a:tab pos="5485765" algn="l"/>
              </a:tabLst>
            </a:pPr>
            <a:endParaRPr lang="en-GB" sz="24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163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4" name="object 3"/>
          <p:cNvSpPr txBox="1"/>
          <p:nvPr/>
        </p:nvSpPr>
        <p:spPr>
          <a:xfrm>
            <a:off x="527300" y="317946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effro i sut mae disgyblion yn teimlo yn ystod y dydd?  A ydym yn gweithio gyda disgyblion i nodi aelodau staff penodol y gallent droi atynt, os bydd angen?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darparu ymyraethau effeithiol ar gyfer disgyblion sydd angen cymorth yn benodol?  Sut ydym yn gwybod?</a:t>
            </a:r>
            <a:endParaRPr lang="cy-GB" dirty="0"/>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rhannu ac yn dyblygu beth sy’n gweithio’n dda ar draws yr ysgol?</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A ydym yn gweithio’n effeithiol gydag asiantaethau allanol i ychwanegu at ein gwaith?</a:t>
            </a:r>
          </a:p>
        </p:txBody>
      </p:sp>
      <p:sp>
        <p:nvSpPr>
          <p:cNvPr id="5" name="object 8"/>
          <p:cNvSpPr txBox="1"/>
          <p:nvPr/>
        </p:nvSpPr>
        <p:spPr>
          <a:xfrm>
            <a:off x="6615620" y="317946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Are we alert to how pupils are feeling during the day?  Do we work with pupils to identify particular staff members to whom they can to turn if needed?</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provide effective interventions for pupils who are particularly in need of support?  How do we know?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share and replicate what works well on a whole-school level?</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work effectively with external agencies to supplement our work?</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04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5" name="object 3"/>
          <p:cNvSpPr txBox="1"/>
          <p:nvPr/>
        </p:nvSpPr>
        <p:spPr>
          <a:xfrm>
            <a:off x="527300" y="3179462"/>
            <a:ext cx="58997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A ydym yn rhannu gwybodaeth rhwng y gweithwyr perthnasol a’r oedolion sy’n ymwneud â disgyblion penodol yn effeithiol ac mewn modd amserol?</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A oes gennym brosesau ar gyfer sicrhau bod yr holl oedolion perthnasol yn yr ysgol yn cael gwybod am unrhyw bryderon yn gyflym ac yn gywir?</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
        <p:nvSpPr>
          <p:cNvPr id="6" name="object 8"/>
          <p:cNvSpPr txBox="1"/>
          <p:nvPr/>
        </p:nvSpPr>
        <p:spPr>
          <a:xfrm>
            <a:off x="6615620" y="3179462"/>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share information between the relevant professionals and adults involved with particular pupils effectively and in a timely manner?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processes for ensuring that all the relevant adults within the school are made aware of any concerns quickly and accurately?</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7528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a:spLocks/>
          </p:cNvSpPr>
          <p:nvPr/>
        </p:nvSpPr>
        <p:spPr>
          <a:xfrm>
            <a:off x="527301" y="1715989"/>
            <a:ext cx="5793490" cy="1384995"/>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ar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ysgolion</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6" name="object 3"/>
          <p:cNvSpPr txBox="1"/>
          <p:nvPr/>
        </p:nvSpPr>
        <p:spPr>
          <a:xfrm>
            <a:off x="527300" y="3179462"/>
            <a:ext cx="58997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Pa </a:t>
            </a:r>
            <a:r>
              <a:rPr lang="en-GB" sz="2400" dirty="0" err="1">
                <a:latin typeface="Arial" panose="020B0604020202020204" pitchFamily="34" charset="0"/>
                <a:cs typeface="Arial" panose="020B0604020202020204" pitchFamily="34" charset="0"/>
              </a:rPr>
              <a:t>mor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effeithiol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yw</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trefniadau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pontio</a:t>
            </a:r>
            <a:r>
              <a:rPr lang="en-GB" sz="2400"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gennym</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strategaethau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clir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gyfer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cefnogi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disgyblion</a:t>
            </a:r>
            <a:r>
              <a:rPr lang="en-GB" sz="2400" dirty="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sy’n symud ar ganol tymor, yn enwedig wrth dderbyn disgyblion a allai fod wedi cael trafferth yn eu lleoliadau blaenorol?</a:t>
            </a:r>
            <a:endParaRPr lang="en-GB" sz="2400" dirty="0">
              <a:latin typeface="Arial" panose="020B0604020202020204" pitchFamily="34" charset="0"/>
              <a:cs typeface="Arial" panose="020B0604020202020204" pitchFamily="34" charset="0"/>
            </a:endParaRPr>
          </a:p>
        </p:txBody>
      </p:sp>
      <p:sp>
        <p:nvSpPr>
          <p:cNvPr id="7" name="object 8"/>
          <p:cNvSpPr txBox="1"/>
          <p:nvPr/>
        </p:nvSpPr>
        <p:spPr>
          <a:xfrm>
            <a:off x="6615620" y="3179462"/>
            <a:ext cx="5937885" cy="295465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How effective are our transition arrangements?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we have clear strategies for supporting pupils moving schools mid-term or who have struggled in a previous setting? </a:t>
            </a:r>
          </a:p>
        </p:txBody>
      </p:sp>
    </p:spTree>
    <p:extLst>
      <p:ext uri="{BB962C8B-B14F-4D97-AF65-F5344CB8AC3E}">
        <p14:creationId xmlns:p14="http://schemas.microsoft.com/office/powerpoint/2010/main" val="1331063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latin typeface="Arial" panose="020B0604020202020204" pitchFamily="34" charset="0"/>
                <a:cs typeface="Arial" panose="020B0604020202020204" pitchFamily="34" charset="0"/>
              </a:rPr>
              <a:t>Cefndir</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Cyhoeddir yr adroddiad mewn ymateb i gais am gyngor gan Lywodraeth Cymru yn llythyr cylch gwaith blynyddol y Gweinidog at Estyn ar gyfer 2019-2020.</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adroddiad yn nodi dulliau effeithiol i gefnogi gwydnwch disgyblion mewn ysgolion ac unedau cyfeirio disgyblion.</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Er bod y gwaith maes wedi ei wneud cyn y </a:t>
            </a:r>
            <a:r>
              <a:rPr lang="cy-GB" sz="2400" dirty="0" err="1">
                <a:latin typeface="Arial" panose="020B0604020202020204" pitchFamily="34" charset="0"/>
                <a:cs typeface="Arial" panose="020B0604020202020204" pitchFamily="34" charset="0"/>
              </a:rPr>
              <a:t>pandemig</a:t>
            </a:r>
            <a:r>
              <a:rPr lang="cy-GB" sz="2400" dirty="0">
                <a:latin typeface="Arial" panose="020B0604020202020204" pitchFamily="34" charset="0"/>
                <a:cs typeface="Arial" panose="020B0604020202020204" pitchFamily="34" charset="0"/>
              </a:rPr>
              <a:t>, gobeithiwn fod yr arfer effeithiol a amlygir yn yr adroddiad hwn ac yn </a:t>
            </a:r>
            <a:r>
              <a:rPr lang="cy-GB" sz="2400" u="sng" dirty="0">
                <a:latin typeface="Arial" panose="020B0604020202020204" pitchFamily="34" charset="0"/>
                <a:cs typeface="Arial" panose="020B0604020202020204" pitchFamily="34" charset="0"/>
                <a:hlinkClick r:id="rId2"/>
              </a:rPr>
              <a:t>Adnabod eich plant (Estyn, 2020)</a:t>
            </a:r>
            <a:r>
              <a:rPr lang="cy-GB" sz="2400" dirty="0">
                <a:latin typeface="Arial" panose="020B0604020202020204" pitchFamily="34" charset="0"/>
                <a:cs typeface="Arial" panose="020B0604020202020204" pitchFamily="34" charset="0"/>
              </a:rPr>
              <a:t> ac </a:t>
            </a:r>
            <a:r>
              <a:rPr lang="cy-GB" sz="2400" u="sng" dirty="0">
                <a:latin typeface="Arial" panose="020B0604020202020204" pitchFamily="34" charset="0"/>
                <a:cs typeface="Arial" panose="020B0604020202020204" pitchFamily="34" charset="0"/>
                <a:hlinkClick r:id="rId3"/>
              </a:rPr>
              <a:t>Iach a Hapus (Estyn, 2019)</a:t>
            </a:r>
            <a:r>
              <a:rPr lang="cy-GB" sz="2400" dirty="0">
                <a:latin typeface="Arial" panose="020B0604020202020204" pitchFamily="34" charset="0"/>
                <a:cs typeface="Arial" panose="020B0604020202020204" pitchFamily="34" charset="0"/>
              </a:rPr>
              <a:t> yn gymorth i arweinwyr a staff i gefnogi gwydnwch eu disgyblion yn ystod y cyfnod anodd hwn.</a:t>
            </a:r>
            <a:endParaRPr lang="en-GB" sz="2400" dirty="0">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This report is published in response to a request for advice from the Welsh Government in the Minister’s annual remit letter to </a:t>
            </a:r>
            <a:r>
              <a:rPr lang="en-GB" sz="2400" dirty="0" err="1">
                <a:latin typeface="Arial" panose="020B0604020202020204" pitchFamily="34" charset="0"/>
                <a:cs typeface="Arial" panose="020B0604020202020204" pitchFamily="34" charset="0"/>
              </a:rPr>
              <a:t>Estyn</a:t>
            </a:r>
            <a:r>
              <a:rPr lang="en-GB" sz="2400" dirty="0">
                <a:latin typeface="Arial" panose="020B0604020202020204" pitchFamily="34" charset="0"/>
                <a:cs typeface="Arial" panose="020B0604020202020204" pitchFamily="34" charset="0"/>
              </a:rPr>
              <a:t> for 2019-2020.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report identifies effective approaches to supporting pupils’ resilience in schools and pupil referral units.</a:t>
            </a:r>
            <a:r>
              <a:rPr lang="en-US"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US"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US" sz="2400" dirty="0">
                <a:latin typeface="Arial" panose="020B0604020202020204" pitchFamily="34" charset="0"/>
                <a:cs typeface="Arial" panose="020B0604020202020204" pitchFamily="34" charset="0"/>
              </a:rPr>
              <a:t>Although the fieldwork was carried out prior to the pandemic, it is hoped that the effective practice outlined in this report and also in </a:t>
            </a:r>
            <a:r>
              <a:rPr lang="en-GB" sz="2400" u="sng" dirty="0">
                <a:latin typeface="Arial" panose="020B0604020202020204" pitchFamily="34" charset="0"/>
                <a:cs typeface="Arial" panose="020B0604020202020204" pitchFamily="34" charset="0"/>
                <a:hlinkClick r:id="rId4"/>
              </a:rPr>
              <a:t>Knowing your children (</a:t>
            </a:r>
            <a:r>
              <a:rPr lang="en-GB" sz="2400" u="sng" dirty="0" err="1">
                <a:latin typeface="Arial" panose="020B0604020202020204" pitchFamily="34" charset="0"/>
                <a:cs typeface="Arial" panose="020B0604020202020204" pitchFamily="34" charset="0"/>
                <a:hlinkClick r:id="rId4"/>
              </a:rPr>
              <a:t>Estyn</a:t>
            </a:r>
            <a:r>
              <a:rPr lang="en-GB" sz="2400" u="sng" dirty="0">
                <a:latin typeface="Arial" panose="020B0604020202020204" pitchFamily="34" charset="0"/>
                <a:cs typeface="Arial" panose="020B0604020202020204" pitchFamily="34" charset="0"/>
                <a:hlinkClick r:id="rId4"/>
              </a:rPr>
              <a:t>, 2020) </a:t>
            </a:r>
            <a:r>
              <a:rPr lang="en-GB" sz="2400" dirty="0">
                <a:latin typeface="Arial" panose="020B0604020202020204" pitchFamily="34" charset="0"/>
                <a:cs typeface="Arial" panose="020B0604020202020204" pitchFamily="34" charset="0"/>
              </a:rPr>
              <a:t> and  </a:t>
            </a:r>
            <a:r>
              <a:rPr lang="en-GB" sz="2400" u="sng" dirty="0">
                <a:latin typeface="Arial" panose="020B0604020202020204" pitchFamily="34" charset="0"/>
                <a:cs typeface="Arial" panose="020B0604020202020204" pitchFamily="34" charset="0"/>
                <a:hlinkClick r:id="rId5"/>
              </a:rPr>
              <a:t>Healthy and Happy (</a:t>
            </a:r>
            <a:r>
              <a:rPr lang="en-GB" sz="2400" u="sng" dirty="0" err="1">
                <a:latin typeface="Arial" panose="020B0604020202020204" pitchFamily="34" charset="0"/>
                <a:cs typeface="Arial" panose="020B0604020202020204" pitchFamily="34" charset="0"/>
                <a:hlinkClick r:id="rId5"/>
              </a:rPr>
              <a:t>Estyn</a:t>
            </a:r>
            <a:r>
              <a:rPr lang="en-GB" sz="2400" u="sng" dirty="0">
                <a:latin typeface="Arial" panose="020B0604020202020204" pitchFamily="34" charset="0"/>
                <a:cs typeface="Arial" panose="020B0604020202020204" pitchFamily="34" charset="0"/>
                <a:hlinkClick r:id="rId5"/>
              </a:rPr>
              <a:t>, 2019)</a:t>
            </a:r>
            <a:r>
              <a:rPr lang="en-GB"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will help school leaders and staff to support their pupils’ resilience in these difficult times.   </a:t>
            </a:r>
            <a:endParaRPr lang="en-GB" sz="2400" dirty="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Cefndir</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Resilience</a:t>
            </a:r>
            <a:endParaRPr sz="4500" dirty="0">
              <a:solidFill>
                <a:schemeClr val="tx1">
                  <a:lumMod val="75000"/>
                  <a:lumOff val="25000"/>
                </a:schemeClr>
              </a:solidFill>
              <a:latin typeface="Arial"/>
              <a:cs typeface="Arial"/>
            </a:endParaRPr>
          </a:p>
        </p:txBody>
      </p:sp>
      <p:sp>
        <p:nvSpPr>
          <p:cNvPr id="5" name="object 8"/>
          <p:cNvSpPr txBox="1"/>
          <p:nvPr/>
        </p:nvSpPr>
        <p:spPr>
          <a:xfrm>
            <a:off x="6615620" y="2642252"/>
            <a:ext cx="5937885" cy="4431983"/>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the school context, ‘resilience’ is a key focus in terms of both academic functioning (e.g. coping with failure on a challenging task) and emotional health and wellbeing (e.g. finding a way through adversity).</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Being resilient does not mean that pupils do not face challenges.  It means that due to a number of factors they are better able to cope with particular challenges at a particular time.  </a:t>
            </a:r>
          </a:p>
        </p:txBody>
      </p:sp>
      <p:sp>
        <p:nvSpPr>
          <p:cNvPr id="6" name="object 3"/>
          <p:cNvSpPr txBox="1"/>
          <p:nvPr/>
        </p:nvSpPr>
        <p:spPr>
          <a:xfrm>
            <a:off x="527300" y="2642252"/>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y cyd-destun ysgol, mae ‘gwydnwch’ yn ffocws allweddol o ran gweithredu academaidd (e.e. ymdopi â methu ar dasg heriol) ac iechyd a lles emosiynol (e.e. canfod ffordd trwy helbulon).</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Nid yw bod yn wydn yn golygu nad yw disgyblion yn wynebu heriau.  Mae’n golygu y gallent ymdopi’n well â heriau penodol ar adeg benodol o ganlyniad i nifer o ffactorau.</a:t>
            </a:r>
          </a:p>
        </p:txBody>
      </p:sp>
    </p:spTree>
    <p:extLst>
      <p:ext uri="{BB962C8B-B14F-4D97-AF65-F5344CB8AC3E}">
        <p14:creationId xmlns:p14="http://schemas.microsoft.com/office/powerpoint/2010/main" val="3076166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Cefndir</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Resilience</a:t>
            </a:r>
            <a:endParaRPr sz="4500" dirty="0">
              <a:solidFill>
                <a:schemeClr val="tx1">
                  <a:lumMod val="75000"/>
                  <a:lumOff val="25000"/>
                </a:schemeClr>
              </a:solidFill>
              <a:latin typeface="Arial"/>
              <a:cs typeface="Arial"/>
            </a:endParaRPr>
          </a:p>
        </p:txBody>
      </p:sp>
      <p:sp>
        <p:nvSpPr>
          <p:cNvPr id="5" name="object 8"/>
          <p:cNvSpPr txBox="1"/>
          <p:nvPr/>
        </p:nvSpPr>
        <p:spPr>
          <a:xfrm>
            <a:off x="6615620" y="2642252"/>
            <a:ext cx="5937885" cy="4801314"/>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factors that support resilience are generally found to relate to:</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800100" lvl="1"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self-esteem and self-confidence</a:t>
            </a:r>
          </a:p>
          <a:p>
            <a:pPr marL="800100" lvl="1"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belief in your own ability to cope</a:t>
            </a:r>
          </a:p>
          <a:p>
            <a:pPr marL="800100" lvl="1"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a range of approaches to help you cope</a:t>
            </a:r>
          </a:p>
          <a:p>
            <a:pPr marL="800100" lvl="1" indent="-34290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good relationships with others who you can rely upon to help</a:t>
            </a:r>
          </a:p>
        </p:txBody>
      </p:sp>
      <p:sp>
        <p:nvSpPr>
          <p:cNvPr id="6" name="object 3"/>
          <p:cNvSpPr txBox="1"/>
          <p:nvPr/>
        </p:nvSpPr>
        <p:spPr>
          <a:xfrm>
            <a:off x="527301" y="2642252"/>
            <a:ext cx="5736340" cy="4247317"/>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Yn gyffredinol, gwelir bod y ffactorau sy’n cefnogi gwydnwch yn ymwneud â’r canlynol:</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800100" lvl="1" indent="-342900">
              <a:lnSpc>
                <a:spcPct val="150000"/>
              </a:lnSpc>
              <a:buFont typeface="Arial" panose="020B0604020202020204" pitchFamily="34" charset="0"/>
              <a:buChar char="•"/>
            </a:pPr>
            <a:r>
              <a:rPr lang="cy-GB" sz="2400" dirty="0">
                <a:latin typeface="Arial" panose="020B0604020202020204" pitchFamily="34" charset="0"/>
                <a:cs typeface="Arial" panose="020B0604020202020204" pitchFamily="34" charset="0"/>
              </a:rPr>
              <a:t>hunan-barch a hunanhyder</a:t>
            </a:r>
            <a:endParaRPr lang="en-GB" sz="2400" dirty="0">
              <a:latin typeface="Arial" panose="020B0604020202020204" pitchFamily="34" charset="0"/>
              <a:cs typeface="Arial" panose="020B0604020202020204" pitchFamily="34" charset="0"/>
            </a:endParaRPr>
          </a:p>
          <a:p>
            <a:pPr marL="800100" lvl="1" indent="-342900">
              <a:lnSpc>
                <a:spcPct val="150000"/>
              </a:lnSpc>
              <a:buFont typeface="Arial" panose="020B0604020202020204" pitchFamily="34" charset="0"/>
              <a:buChar char="•"/>
            </a:pPr>
            <a:r>
              <a:rPr lang="cy-GB" sz="2400" dirty="0">
                <a:latin typeface="Arial" panose="020B0604020202020204" pitchFamily="34" charset="0"/>
                <a:cs typeface="Arial" panose="020B0604020202020204" pitchFamily="34" charset="0"/>
              </a:rPr>
              <a:t>cred yn eich </a:t>
            </a:r>
            <a:r>
              <a:rPr lang="cy-GB" sz="2400" dirty="0" err="1">
                <a:latin typeface="Arial" panose="020B0604020202020204" pitchFamily="34" charset="0"/>
                <a:cs typeface="Arial" panose="020B0604020202020204" pitchFamily="34" charset="0"/>
              </a:rPr>
              <a:t>gallu’ch</a:t>
            </a:r>
            <a:r>
              <a:rPr lang="cy-GB" sz="2400" dirty="0">
                <a:latin typeface="Arial" panose="020B0604020202020204" pitchFamily="34" charset="0"/>
                <a:cs typeface="Arial" panose="020B0604020202020204" pitchFamily="34" charset="0"/>
              </a:rPr>
              <a:t> hun i ymdopi</a:t>
            </a:r>
            <a:endParaRPr lang="en-GB" sz="2400" dirty="0">
              <a:latin typeface="Arial" panose="020B0604020202020204" pitchFamily="34" charset="0"/>
              <a:cs typeface="Arial" panose="020B0604020202020204" pitchFamily="34" charset="0"/>
            </a:endParaRPr>
          </a:p>
          <a:p>
            <a:pPr marL="800100" lvl="1" indent="-342900">
              <a:lnSpc>
                <a:spcPct val="150000"/>
              </a:lnSpc>
              <a:buFont typeface="Arial" panose="020B0604020202020204" pitchFamily="34" charset="0"/>
              <a:buChar char="•"/>
            </a:pPr>
            <a:r>
              <a:rPr lang="cy-GB" sz="2400" dirty="0">
                <a:latin typeface="Arial" panose="020B0604020202020204" pitchFamily="34" charset="0"/>
                <a:cs typeface="Arial" panose="020B0604020202020204" pitchFamily="34" charset="0"/>
              </a:rPr>
              <a:t>ystod o ddulliau i’ch helpu i ymdopi</a:t>
            </a:r>
            <a:endParaRPr lang="en-GB" sz="2400" dirty="0">
              <a:latin typeface="Arial" panose="020B0604020202020204" pitchFamily="34" charset="0"/>
              <a:cs typeface="Arial" panose="020B0604020202020204" pitchFamily="34" charset="0"/>
            </a:endParaRPr>
          </a:p>
          <a:p>
            <a:pPr marL="800100" lvl="1" indent="-342900">
              <a:lnSpc>
                <a:spcPct val="150000"/>
              </a:lnSpc>
              <a:buFont typeface="Arial" panose="020B0604020202020204" pitchFamily="34" charset="0"/>
              <a:buChar char="•"/>
            </a:pPr>
            <a:r>
              <a:rPr lang="cy-GB" sz="2400" dirty="0">
                <a:latin typeface="Arial" panose="020B0604020202020204" pitchFamily="34" charset="0"/>
                <a:cs typeface="Arial" panose="020B0604020202020204" pitchFamily="34" charset="0"/>
              </a:rPr>
              <a:t>perthnasoedd da gyda phobl eraill y gallwch ddibynnu arnyn nhw i helpu</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03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Gwydnwch yw’r gallu i ymdopi, dysgu a ffynnu yn wyneb newid, her neu helbulon (</a:t>
            </a:r>
            <a:r>
              <a:rPr lang="cy-GB" sz="2400" dirty="0" err="1">
                <a:latin typeface="Arial" panose="020B0604020202020204" pitchFamily="34" charset="0"/>
                <a:cs typeface="Arial" panose="020B0604020202020204" pitchFamily="34" charset="0"/>
              </a:rPr>
              <a:t>Cahill</a:t>
            </a:r>
            <a:r>
              <a:rPr lang="cy-GB" sz="2400" dirty="0">
                <a:latin typeface="Arial" panose="020B0604020202020204" pitchFamily="34" charset="0"/>
                <a:cs typeface="Arial" panose="020B0604020202020204" pitchFamily="34" charset="0"/>
              </a:rPr>
              <a:t> </a:t>
            </a:r>
            <a:r>
              <a:rPr lang="cy-GB" sz="2400" dirty="0" err="1">
                <a:latin typeface="Arial" panose="020B0604020202020204" pitchFamily="34" charset="0"/>
                <a:cs typeface="Arial" panose="020B0604020202020204" pitchFamily="34" charset="0"/>
              </a:rPr>
              <a:t>et</a:t>
            </a:r>
            <a:r>
              <a:rPr lang="cy-GB" sz="2400" dirty="0">
                <a:latin typeface="Arial" panose="020B0604020202020204" pitchFamily="34" charset="0"/>
                <a:cs typeface="Arial" panose="020B0604020202020204" pitchFamily="34" charset="0"/>
              </a:rPr>
              <a:t> </a:t>
            </a:r>
            <a:r>
              <a:rPr lang="cy-GB" sz="2400" dirty="0" err="1">
                <a:latin typeface="Arial" panose="020B0604020202020204" pitchFamily="34" charset="0"/>
                <a:cs typeface="Arial" panose="020B0604020202020204" pitchFamily="34" charset="0"/>
              </a:rPr>
              <a:t>al</a:t>
            </a:r>
            <a:r>
              <a:rPr lang="cy-GB" sz="2400" dirty="0">
                <a:latin typeface="Arial" panose="020B0604020202020204" pitchFamily="34" charset="0"/>
                <a:cs typeface="Arial" panose="020B0604020202020204" pitchFamily="34" charset="0"/>
              </a:rPr>
              <a:t>., 2014).  Mae’n ymwneud yn agos â lles ac iechyd meddwl, ac ni allwn ddatblygu gwydnwch yn hawdd pan fyddwn ni’n anhapus neu’n sâl yn emosiynol.  Hefyd, mae angen rhywfaint o hunan-barch a hyder, dealltwriaeth emosiynol, a’r gallu i sefydlu perthnasoedd ymddiriedus, ac elwa ar gymorth.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ysgolion sy’n dda yn meithrin gwydnwch eu dysgwyr yn hyrwyddo lles emosiynol ac yn cefnogi iechyd meddwl eu holl ddysgwyr. </a:t>
            </a:r>
            <a:endParaRPr sz="2400" dirty="0">
              <a:latin typeface="Arial" panose="020B0604020202020204" pitchFamily="34" charset="0"/>
              <a:cs typeface="Arial" panose="020B0604020202020204" pitchFamily="34" charset="0"/>
            </a:endParaRPr>
          </a:p>
        </p:txBody>
      </p:sp>
      <p:sp>
        <p:nvSpPr>
          <p:cNvPr id="3" name="object 8"/>
          <p:cNvSpPr txBox="1"/>
          <p:nvPr/>
        </p:nvSpPr>
        <p:spPr>
          <a:xfrm>
            <a:off x="6615620" y="2642252"/>
            <a:ext cx="5937885" cy="6278642"/>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Resilience is the capacity to cope, learn and thrive in the face of change, challenge or adversity (Cahill </a:t>
            </a:r>
            <a:r>
              <a:rPr lang="en-GB" sz="2400" i="1" dirty="0">
                <a:latin typeface="Arial" panose="020B0604020202020204" pitchFamily="34" charset="0"/>
                <a:cs typeface="Arial" panose="020B0604020202020204" pitchFamily="34" charset="0"/>
              </a:rPr>
              <a:t>et al.</a:t>
            </a:r>
            <a:r>
              <a:rPr lang="en-GB" sz="2400" dirty="0">
                <a:latin typeface="Arial" panose="020B0604020202020204" pitchFamily="34" charset="0"/>
                <a:cs typeface="Arial" panose="020B0604020202020204" pitchFamily="34" charset="0"/>
              </a:rPr>
              <a:t>, 2014).  It is closely related to wellbeing and mental health, and we cannot easily develop resilience when we are unhappy or emotionally unwell.  It also requires a degree of self-esteem and confidence, of emotional understanding, and the ability to establish trusting relationships and benefit from support. </a:t>
            </a:r>
          </a:p>
          <a:p>
            <a:pPr lvl="0"/>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Schools that are good at building the resilience of their learners are those that promote the emotional wellbeing and support the mental health of all their learners.  </a:t>
            </a:r>
          </a:p>
        </p:txBody>
      </p:sp>
      <p:sp>
        <p:nvSpPr>
          <p:cNvPr id="4"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58163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5909310"/>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Yn ogystal â chael dull ysgol gyfan ar gyfer lles, mae’r ysgolion hyn hefyd yn darparu ymyriadau penodol ar gyfer dysgwyr sydd angen cymorth yn benodol. </a:t>
            </a:r>
          </a:p>
          <a:p>
            <a:pPr marL="34290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Mewn llawer o achosion, caiff dulliau ysgol gyfan newydd eu mabwysiadu yn dilyn rhoi strategaeth benodol ar waith yn llwyddiannus ar raddfa lai.  </a:t>
            </a: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safon y gofal, y cymorth a’r arweiniad ar gyfer disgyblion yn dda neu’n well yn y rhan fwyaf o ysgolion cynradd, ac mewn mwyafrif o ysgolion uwchradd.  </a:t>
            </a:r>
            <a:endParaRPr lang="en-GB" sz="2400" dirty="0">
              <a:latin typeface="Arial" panose="020B0604020202020204" pitchFamily="34" charset="0"/>
              <a:cs typeface="Arial" panose="020B0604020202020204" pitchFamily="34" charset="0"/>
            </a:endParaRPr>
          </a:p>
        </p:txBody>
      </p:sp>
      <p:sp>
        <p:nvSpPr>
          <p:cNvPr id="3"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As well as having a whole-school approach to wellbeing, these schools also provide specific interventions for pupils who are particularly in need of support.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many instances, new whole-school approaches are adopted following the successful implementation of a particular strategy on a smaller scale.</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standard of care, support and guidance for pupils is good or better in most primary schools and a majority of secondary schools in Wales.  </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48291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Mewn ysgolion sy’n llwyddiannus yn meithrin gwydnwch disgyblion, mae arweinwyr sydd wedi datblygu gweledigaeth gref, wedi’i chefnogi gan werthoedd craidd ynglŷn â hyrwyddo lles yr holl ddisgyblion.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ysgolion hyn yn rhoi pwyslais cryf ar les eu staff hefyd.</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Anaml y mae arweinwyr ysgol yn siarad am feithrin gwydnwch fel prif nod neu amcan.  Yn aml, caiff gwydnwch ei gryfhau o ganlyniad i roi strategaethau ar waith i dargedu anghenion eraill disgyblion. </a:t>
            </a: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8"/>
          <p:cNvSpPr txBox="1"/>
          <p:nvPr/>
        </p:nvSpPr>
        <p:spPr>
          <a:xfrm>
            <a:off x="6615620"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Schools that are successful in building pupils’ resilience have leaders that have developed a strong vision, supported by core values around promoting the wellbeing of all pupils.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These schools also place a strong emphasis on the wellbeing of their staff.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School leaders rarely talk of building resilience as a main aim or objective.  Resilience is often strengthened as a consequence of implementing strategies to target pupils’ other needs.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69886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ysgolion yn cydnabod nad oes ffordd hawdd o feithrin gwydnwch ymhlith disgyblion.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Maent yn deall ei bod yn broses y mae angen buddsoddi amser, egni ac adnoddau sylweddol ynddi.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Nodwedd gyffredin bron ym mhob un o’r ysgolion sy’n llwyddiannus o ran meithrin gwydnwch ymhlith disgyblion yw mai ychydig iawn o waharddiadau, os o gwbl, sy’n digwydd dros gyfnod hwy.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ganddynt ethos cynhwysol cryf.  Maent yn ymdrechu i fynd at wraidd heriau penodol sy’n wynebu disgyblion, ac yn fodlon rhoi cynnig ar wahanol ddulliau i fynd i’r afael â’r problemau. </a:t>
            </a:r>
            <a:endParaRPr lang="en-GB" sz="2400" dirty="0">
              <a:latin typeface="Arial" panose="020B0604020202020204" pitchFamily="34" charset="0"/>
              <a:cs typeface="Arial" panose="020B0604020202020204" pitchFamily="34" charset="0"/>
            </a:endParaRPr>
          </a:p>
        </p:txBody>
      </p:sp>
      <p:sp>
        <p:nvSpPr>
          <p:cNvPr id="3"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Schools recognise that there is no easy way to building resilience in pupils.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They understand that it is a process that takes considerable investment in time, energy and resources.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 common feature of nearly all schools that are successful in building resilience in pupils is that there are very few, if any, fixed term exclusions over a long period.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They have a strong inclusive ethos.  They strive to understand and get to the root cause of particular challenges facing pupils and are willing to try different approaches to address the issues. </a:t>
            </a: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9304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ysgolion da yn rhannu gwybodaeth rhwng y gweithwyr proffesiynol perthnasol a’r oedolion sy’n ymwneud â disgyblion penodol yn effeithiol ac mewn modd amserol.  Maent yn gwybod y bydd yr ymyrraeth yn fwy effeithiol os gallent nodi a chefnogi disgyblion sy’n cael trafferth â’u hunan-barch a’u gwydnwch yn gynnar.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ganddynt brosesau ar gyfer sicrhau bod yr holl oedolion perthnasol yn yr ysgol yn cael gwybod am unrhyw bryderon yn gyflym ac yn gywir. </a:t>
            </a:r>
            <a:endParaRPr sz="2400" dirty="0">
              <a:latin typeface="Arial" panose="020B0604020202020204" pitchFamily="34" charset="0"/>
              <a:cs typeface="Arial" panose="020B0604020202020204" pitchFamily="34" charset="0"/>
            </a:endParaRPr>
          </a:p>
        </p:txBody>
      </p:sp>
      <p:sp>
        <p:nvSpPr>
          <p:cNvPr id="6" name="object 2"/>
          <p:cNvSpPr txBox="1">
            <a:spLocks/>
          </p:cNvSpPr>
          <p:nvPr/>
        </p:nvSpPr>
        <p:spPr>
          <a:xfrm>
            <a:off x="527300" y="1715989"/>
            <a:ext cx="11950199" cy="692497"/>
          </a:xfrm>
          <a:prstGeom prst="rect">
            <a:avLst/>
          </a:prstGeom>
        </p:spPr>
        <p:txBody>
          <a:bodyPr vert="horz" wrap="square" lIns="0" tIns="0" rIns="0" bIns="0" rtlCol="0">
            <a:spAutoFit/>
          </a:bodyPr>
          <a:lstStyle>
            <a:lvl1pPr>
              <a:defRPr>
                <a:solidFill>
                  <a:srgbClr val="E94141"/>
                </a:solidFill>
                <a:latin typeface="+mj-lt"/>
                <a:ea typeface="+mj-ea"/>
                <a:cs typeface="+mj-cs"/>
              </a:defRPr>
            </a:lvl1pPr>
          </a:lstStyle>
          <a:p>
            <a:pPr marL="12700" defTabSz="914400"/>
            <a:r>
              <a:rPr lang="en-GB" sz="4500" kern="0"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kern="0" spc="-10" dirty="0">
                <a:solidFill>
                  <a:schemeClr val="tx1">
                    <a:lumMod val="95000"/>
                    <a:lumOff val="5000"/>
                  </a:schemeClr>
                </a:solidFill>
                <a:latin typeface="Arial" panose="020B0604020202020204" pitchFamily="34" charset="0"/>
                <a:cs typeface="Arial" panose="020B0604020202020204" pitchFamily="34" charset="0"/>
              </a:rPr>
              <a:t> </a:t>
            </a:r>
            <a:r>
              <a:rPr lang="en-GB" sz="4500" kern="0" spc="-10" dirty="0" err="1">
                <a:solidFill>
                  <a:schemeClr val="tx1">
                    <a:lumMod val="95000"/>
                    <a:lumOff val="5000"/>
                  </a:schemeClr>
                </a:solidFill>
                <a:latin typeface="Arial" panose="020B0604020202020204" pitchFamily="34" charset="0"/>
                <a:cs typeface="Arial" panose="020B0604020202020204" pitchFamily="34" charset="0"/>
              </a:rPr>
              <a:t>ganfyddiadau</a:t>
            </a:r>
            <a:endParaRPr lang="en-GB" sz="4500" kern="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Good schools share information between the relevant professionals and adults involved with particular pupils effectively and in a timely manner.  They know that the earlier they can identify and support pupils who are struggling with their self-esteem and resilience, the more effective the intervention will be.  </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They have processes for ensuring that all the relevant adults within the school are made aware of any concerns quickly and accurately.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86492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66cfced3-2252-43f8-a5d2-c26605d67d19">Standard Power Point - updated Nov 2016</Title_x0020__x0028_Welsh_x0029_>
    <Months xmlns="f88a8b7b-f479-4245-9a40-3d28681dc00a">11 November</Months>
    <Type_x0020_of_x0020_Communication xmlns="7cf3941a-c934-4b33-8853-4f8cfeed1a96" xsi:nil="true"/>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66cfced3-2252-43f8-a5d2-c26605d67d19">7</Calendar_x0020_Year>
    <Retention_x0020_Year xmlns="66cfced3-2252-43f8-a5d2-c26605d67d19" xsi:nil="true"/>
    <Publication xmlns="7cf3941a-c934-4b33-8853-4f8cfeed1a96" xsi:nil="true"/>
    <Project xmlns="7cf3941a-c934-4b33-8853-4f8cfeed1a96" xsi:nil="true"/>
    <TaxCatchAll xmlns="66cfced3-2252-43f8-a5d2-c26605d67d19">
      <Value>81</Value>
    </TaxCatchAll>
    <Academic_x0020_Year xmlns="66cfced3-2252-43f8-a5d2-c26605d67d19">6</Academic_x0020_Year>
    <Section xmlns="7cf3941a-c934-4b33-8853-4f8cfeed1a96" xsi:nil="true"/>
    <Newsletter_x0020_Type xmlns="7cf3941a-c934-4b33-8853-4f8cfeed1a96">Your Estyn</Newsletter_x0020_Type>
    <Media_x0020_Outlet xmlns="7cf3941a-c934-4b33-8853-4f8cfeed1a96" xsi:nil="true"/>
    <Type_x0020_of_x0020_E_x002d_shot xmlns="7cf3941a-c934-4b33-8853-4f8cfeed1a96" xsi:nil="true"/>
    <Financial_x0020_Year xmlns="66cfced3-2252-43f8-a5d2-c26605d67d19">7</Financial_x0020_Year>
    <Issue_x0020_Date xmlns="7cf3941a-c934-4b33-8853-4f8cfeed1a96" xsi:nil="true"/>
    <pbe4cba7637446a882c09cd1844f32ae xmlns="7cf3941a-c934-4b33-8853-4f8cfeed1a96">
      <Terms xmlns="http://schemas.microsoft.com/office/infopath/2007/PartnerControls"/>
    </pbe4cba7637446a882c09cd1844f32ae>
    <ae293cceaf2042bf89dcc197827509f5 xmlns="7cf3941a-c934-4b33-8853-4f8cfeed1a96">
      <Terms xmlns="http://schemas.microsoft.com/office/infopath/2007/PartnerControls"/>
    </ae293cceaf2042bf89dcc197827509f5>
  </documentManagement>
</p:properties>
</file>

<file path=customXml/item3.xml><?xml version="1.0" encoding="utf-8"?>
<ct:contentTypeSchema xmlns:ct="http://schemas.microsoft.com/office/2006/metadata/contentType" xmlns:ma="http://schemas.microsoft.com/office/2006/metadata/properties/metaAttributes" ct:_="" ma:_="" ma:contentTypeName="Communications Standard Document" ma:contentTypeID="0x01010069B7F28148DAC946992E412E0943283B190015280CDBF05621468EE18FF9F12B7EA8" ma:contentTypeVersion="40" ma:contentTypeDescription="A standard document type for Communications Team" ma:contentTypeScope="" ma:versionID="098bd32c5405f8e74ffbccebdae04bdf">
  <xsd:schema xmlns:xsd="http://www.w3.org/2001/XMLSchema" xmlns:xs="http://www.w3.org/2001/XMLSchema" xmlns:p="http://schemas.microsoft.com/office/2006/metadata/properties" xmlns:ns2="66cfced3-2252-43f8-a5d2-c26605d67d19" xmlns:ns3="7cf3941a-c934-4b33-8853-4f8cfeed1a96" xmlns:ns4="f88a8b7b-f479-4245-9a40-3d28681dc00a" targetNamespace="http://schemas.microsoft.com/office/2006/metadata/properties" ma:root="true" ma:fieldsID="f8eab86ffe1bd4e9216f340c63429174" ns2:_="" ns3:_="" ns4:_="">
    <xsd:import namespace="66cfced3-2252-43f8-a5d2-c26605d67d19"/>
    <xsd:import namespace="7cf3941a-c934-4b33-8853-4f8cfeed1a96"/>
    <xsd:import namespace="f88a8b7b-f479-4245-9a40-3d28681dc00a"/>
    <xsd:element name="properties">
      <xsd:complexType>
        <xsd:sequence>
          <xsd:element name="documentManagement">
            <xsd:complexType>
              <xsd:all>
                <xsd:element ref="ns2:Title_x0020__x0028_Welsh_x0029_" minOccurs="0"/>
                <xsd:element ref="ns2:Academic_x0020_Year" minOccurs="0"/>
                <xsd:element ref="ns2:Financial_x0020_Year" minOccurs="0"/>
                <xsd:element ref="ns2:Calendar_x0020_Year" minOccurs="0"/>
                <xsd:element ref="ns2:Retention_x0020_Year" minOccurs="0"/>
                <xsd:element ref="ns2:b6bad8d7342d4cc5ae5d0cd685ebd519" minOccurs="0"/>
                <xsd:element ref="ns2:TaxCatchAll" minOccurs="0"/>
                <xsd:element ref="ns2:TaxCatchAllLabel" minOccurs="0"/>
                <xsd:element ref="ns2:Financial_x0020_Year_x003a_Year" minOccurs="0"/>
                <xsd:element ref="ns3:Section" minOccurs="0"/>
                <xsd:element ref="ns3:Newsletter_x0020_Type" minOccurs="0"/>
                <xsd:element ref="ns3:Type_x0020_of_x0020_E_x002d_shot" minOccurs="0"/>
                <xsd:element ref="ns3:Publication" minOccurs="0"/>
                <xsd:element ref="ns3:Project" minOccurs="0"/>
                <xsd:element ref="ns3:Type_x0020_of_x0020_Communication" minOccurs="0"/>
                <xsd:element ref="ns3:Media_x0020_Outlet" minOccurs="0"/>
                <xsd:element ref="ns3:Issue_x0020_Date" minOccurs="0"/>
                <xsd:element ref="ns4:Month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2:SharedWithUsers" minOccurs="0"/>
                <xsd:element ref="ns2:SharedWithDetails" minOccurs="0"/>
                <xsd:element ref="ns3:pbe4cba7637446a882c09cd1844f32ae" minOccurs="0"/>
                <xsd:element ref="ns3:ae293cceaf2042bf89dcc197827509f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Academic_x0020_Year" ma:index="4"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5" nillable="true" ma:displayName="Financial Year" ma:list="{759f79c4-35ae-40ba-8949-752abbfd094f}" ma:internalName="Financial_x0020_Year" ma:readOnly="false" ma:showField="Title" ma:web="66cfced3-2252-43f8-a5d2-c26605d67d19">
      <xsd:simpleType>
        <xsd:restriction base="dms:Lookup"/>
      </xsd:simpleType>
    </xsd:element>
    <xsd:element name="Calendar_x0020_Year" ma:index="6"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7" nillable="true" ma:displayName="Retention Year" ma:format="DateOnly" ma:internalName="Retention_x0020_Year" ma:readOnly="false">
      <xsd:simpleType>
        <xsd:restriction base="dms:DateTime"/>
      </xsd:simpleType>
    </xsd:element>
    <xsd:element name="b6bad8d7342d4cc5ae5d0cd685ebd519" ma:index="9"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Financial_x0020_Year_x003a_Year" ma:index="15" nillable="true" ma:displayName="Financial Year:Year" ma:list="{759f79c4-35ae-40ba-8949-752abbfd094f}" ma:internalName="Financial_x0020_Year_x003A_Year" ma:readOnly="true" ma:showField="Year" ma:web="66cfced3-2252-43f8-a5d2-c26605d67d19">
      <xsd:simpleType>
        <xsd:restriction base="dms:Lookup"/>
      </xsd:simple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cf3941a-c934-4b33-8853-4f8cfeed1a96" elementFormDefault="qualified">
    <xsd:import namespace="http://schemas.microsoft.com/office/2006/documentManagement/types"/>
    <xsd:import namespace="http://schemas.microsoft.com/office/infopath/2007/PartnerControls"/>
    <xsd:element name="Section" ma:index="18" nillable="true" ma:displayName="Section" ma:format="Dropdown" ma:internalName="Section" ma:readOnly="false">
      <xsd:simpleType>
        <xsd:restriction base="dms:Choice">
          <xsd:enumeration value="In the Spotlight"/>
          <xsd:enumeration value="From the Editor"/>
          <xsd:enumeration value="Meetings"/>
          <xsd:enumeration value="Past Lives"/>
          <xsd:enumeration value="Social News"/>
          <xsd:enumeration value="Health and Wellbeing"/>
          <xsd:enumeration value="Talking Equally"/>
          <xsd:enumeration value="Sector Updates"/>
          <xsd:enumeration value="Planning"/>
          <xsd:enumeration value="Welsh Language"/>
          <xsd:enumeration value="Business"/>
        </xsd:restriction>
      </xsd:simpleType>
    </xsd:element>
    <xsd:element name="Newsletter_x0020_Type" ma:index="19" nillable="true" ma:displayName="Newsletter Type" ma:default="Your Estyn" ma:format="Dropdown" ma:internalName="Newsletter_x0020_Type" ma:readOnly="false">
      <xsd:simpleType>
        <xsd:restriction base="dms:Choice">
          <xsd:enumeration value="Estyn News"/>
          <xsd:enumeration value="Your Estyn"/>
        </xsd:restriction>
      </xsd:simpleType>
    </xsd:element>
    <xsd:element name="Type_x0020_of_x0020_E_x002d_shot" ma:index="20" nillable="true" ma:displayName="Type of E-shot" ma:format="Dropdown" ma:hidden="true" ma:internalName="Type_x0020_of_x0020_E_x002d_shot" ma:readOnly="false">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1" nillable="true" ma:displayName="Publication" ma:hidden="true" ma:internalName="Publication" ma:readOnly="false">
      <xsd:simpleType>
        <xsd:restriction base="dms:Text">
          <xsd:maxLength value="255"/>
        </xsd:restriction>
      </xsd:simpleType>
    </xsd:element>
    <xsd:element name="Project" ma:index="22" nillable="true" ma:displayName="Project" ma:format="Dropdown" ma:hidden="true" ma:internalName="Project" ma:readOnly="false">
      <xsd:simpleType>
        <xsd:restriction base="dms:Choice">
          <xsd:enumeration value="Training DVDS"/>
        </xsd:restriction>
      </xsd:simpleType>
    </xsd:element>
    <xsd:element name="Type_x0020_of_x0020_Communication" ma:index="23" nillable="true" ma:displayName="Type of Communication" ma:format="Dropdown" ma:hidden="true" ma:internalName="Type_x0020_of_x0020_Communication" ma:readOnly="false">
      <xsd:simpleType>
        <xsd:restriction base="dms:Choice">
          <xsd:enumeration value="Internal"/>
          <xsd:enumeration value="External"/>
        </xsd:restriction>
      </xsd:simpleType>
    </xsd:element>
    <xsd:element name="Media_x0020_Outlet" ma:index="24" nillable="true" ma:displayName="Media Outlet" ma:format="Dropdown" ma:internalName="Media_x0020_Outlet" ma:readOnly="false">
      <xsd:simpleType>
        <xsd:restriction base="dms:Choice">
          <xsd:enumeration value="Western Mail"/>
          <xsd:enumeration value="Daily Post"/>
          <xsd:enumeration value="South Wales Evening Post"/>
          <xsd:enumeration value="SW Argus"/>
        </xsd:restriction>
      </xsd:simpleType>
    </xsd:element>
    <xsd:element name="Issue_x0020_Date" ma:index="25" nillable="true" ma:displayName="Issue Date" ma:format="DateOnly" ma:hidden="true" ma:internalName="Issue_x0020_Date" ma:readOnly="false">
      <xsd:simpleType>
        <xsd:restriction base="dms:DateTime"/>
      </xsd:simpleType>
    </xsd:element>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AutoKeyPoints" ma:index="33" nillable="true" ma:displayName="MediaServiceAutoKeyPoints" ma:hidden="true" ma:internalName="MediaServiceAutoKeyPoints" ma:readOnly="true">
      <xsd:simpleType>
        <xsd:restriction base="dms:Note"/>
      </xsd:simpleType>
    </xsd:element>
    <xsd:element name="MediaServiceKeyPoints" ma:index="34" nillable="true" ma:displayName="KeyPoints" ma:internalName="MediaServiceKeyPoints" ma:readOnly="true">
      <xsd:simpleType>
        <xsd:restriction base="dms:Note">
          <xsd:maxLength value="255"/>
        </xsd:restriction>
      </xsd:simpleType>
    </xsd:element>
    <xsd:element name="pbe4cba7637446a882c09cd1844f32ae" ma:index="38" ma:taxonomy="true" ma:internalName="pbe4cba7637446a882c09cd1844f32ae" ma:taxonomyFieldName="System_x0020_MM" ma:displayName="System" ma:readOnly="false" ma:default="" ma:fieldId="{9be4cba7-6374-46a8-82c0-9cd1844f32ae}" ma:sspId="325a06cd-ca0f-425a-8fa6-645f2d2e4c2a" ma:termSetId="8c97ca30-5992-433f-8a99-7bf8ad241c12" ma:anchorId="00000000-0000-0000-0000-000000000000" ma:open="false" ma:isKeyword="false">
      <xsd:complexType>
        <xsd:sequence>
          <xsd:element ref="pc:Terms" minOccurs="0" maxOccurs="1"/>
        </xsd:sequence>
      </xsd:complexType>
    </xsd:element>
    <xsd:element name="ae293cceaf2042bf89dcc197827509f5" ma:index="40" ma:taxonomy="true" ma:internalName="ae293cceaf2042bf89dcc197827509f5" ma:taxonomyFieldName="Process_x0020_MM" ma:displayName="Process" ma:readOnly="false" ma:default="" ma:fieldId="{ae293cce-af20-42bf-89dc-c197827509f5}" ma:sspId="325a06cd-ca0f-425a-8fa6-645f2d2e4c2a" ma:termSetId="74aa0cbd-5358-45be-b75c-82ef13dc79b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88a8b7b-f479-4245-9a40-3d28681dc00a" elementFormDefault="qualified">
    <xsd:import namespace="http://schemas.microsoft.com/office/2006/documentManagement/types"/>
    <xsd:import namespace="http://schemas.microsoft.com/office/infopath/2007/PartnerControls"/>
    <xsd:element name="Months" ma:index="26" nillable="true" ma:displayName="Months" ma:format="Dropdown" ma:internalName="Months" ma:readOnly="false">
      <xsd:simpleType>
        <xsd:restriction base="dms:Choice">
          <xsd:enumeration value="01 January"/>
          <xsd:enumeration value="02 February"/>
          <xsd:enumeration value="03 March"/>
          <xsd:enumeration value="04 April"/>
          <xsd:enumeration value="05 May"/>
          <xsd:enumeration value="06 June"/>
          <xsd:enumeration value="07 July"/>
          <xsd:enumeration value="08 August"/>
          <xsd:enumeration value="09 September"/>
          <xsd:enumeration value="10 October"/>
          <xsd:enumeration value="11 November"/>
          <xsd:enumeration value="12 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http://purl.org/dc/dcmitype/"/>
    <ds:schemaRef ds:uri="http://schemas.microsoft.com/office/2006/documentManagement/types"/>
    <ds:schemaRef ds:uri="http://purl.org/dc/elements/1.1/"/>
    <ds:schemaRef ds:uri="http://schemas.microsoft.com/office/2006/metadata/properties"/>
    <ds:schemaRef ds:uri="7cf3941a-c934-4b33-8853-4f8cfeed1a96"/>
    <ds:schemaRef ds:uri="http://schemas.openxmlformats.org/package/2006/metadata/core-properties"/>
    <ds:schemaRef ds:uri="http://purl.org/dc/terms/"/>
    <ds:schemaRef ds:uri="66cfced3-2252-43f8-a5d2-c26605d67d19"/>
    <ds:schemaRef ds:uri="http://schemas.microsoft.com/office/infopath/2007/PartnerControls"/>
    <ds:schemaRef ds:uri="f88a8b7b-f479-4245-9a40-3d28681dc00a"/>
    <ds:schemaRef ds:uri="http://www.w3.org/XML/1998/namespace"/>
  </ds:schemaRefs>
</ds:datastoreItem>
</file>

<file path=customXml/itemProps3.xml><?xml version="1.0" encoding="utf-8"?>
<ds:datastoreItem xmlns:ds="http://schemas.openxmlformats.org/officeDocument/2006/customXml" ds:itemID="{8745D4D7-9423-4221-A077-DAC338ACD2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7cf3941a-c934-4b33-8853-4f8cfeed1a96"/>
    <ds:schemaRef ds:uri="f88a8b7b-f479-4245-9a40-3d28681dc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3121</TotalTime>
  <Words>2912</Words>
  <Application>Microsoft Office PowerPoint</Application>
  <PresentationFormat>Custom</PresentationFormat>
  <Paragraphs>236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Cefndir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Gina Rathbone</cp:lastModifiedBy>
  <cp:revision>98</cp:revision>
  <dcterms:created xsi:type="dcterms:W3CDTF">2015-04-24T11:05:35Z</dcterms:created>
  <dcterms:modified xsi:type="dcterms:W3CDTF">2020-08-19T15:14:13Z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0x01010069B7F28148DAC946992E412E0943283B190015280CDBF05621468EE18FF9F12B7EA8</vt:lpwstr>
  </property>
  <property fmtid="{D5CDD505-2E9C-101B-9397-08002B2CF9AE}" pid="6" name="Estyn Language">
    <vt:lpwstr>81;#English|777de1d1-cd30-4966-a2e3-f61db4c431e8</vt:lpwstr>
  </property>
  <property fmtid="{D5CDD505-2E9C-101B-9397-08002B2CF9AE}" pid="7" name="Order">
    <vt:r8>109000</vt:r8>
  </property>
  <property fmtid="{D5CDD505-2E9C-101B-9397-08002B2CF9AE}" pid="8" name="Months Cy">
    <vt:lpwstr/>
  </property>
  <property fmtid="{D5CDD505-2E9C-101B-9397-08002B2CF9AE}" pid="9" name="Heading">
    <vt:lpwstr/>
  </property>
  <property fmtid="{D5CDD505-2E9C-101B-9397-08002B2CF9AE}" pid="10" name="Images">
    <vt:lpwstr/>
  </property>
  <property fmtid="{D5CDD505-2E9C-101B-9397-08002B2CF9AE}" pid="11" name="Link to">
    <vt:lpwstr/>
  </property>
  <property fmtid="{D5CDD505-2E9C-101B-9397-08002B2CF9AE}" pid="12" name="Your Estyn Planner Year">
    <vt:lpwstr/>
  </property>
  <property fmtid="{D5CDD505-2E9C-101B-9397-08002B2CF9AE}" pid="13" name="Your Estyn Plan Months">
    <vt:lpwstr/>
  </property>
  <property fmtid="{D5CDD505-2E9C-101B-9397-08002B2CF9AE}" pid="14" name="Type of E-shot0">
    <vt:lpwstr/>
  </property>
  <property fmtid="{D5CDD505-2E9C-101B-9397-08002B2CF9AE}" pid="15" name="Information">
    <vt:lpwstr/>
  </property>
  <property fmtid="{D5CDD505-2E9C-101B-9397-08002B2CF9AE}" pid="16" name="Additional Comments (one line)">
    <vt:lpwstr/>
  </property>
  <property fmtid="{D5CDD505-2E9C-101B-9397-08002B2CF9AE}" pid="17" name="Year">
    <vt:lpwstr/>
  </property>
  <property fmtid="{D5CDD505-2E9C-101B-9397-08002B2CF9AE}" pid="18" name="SP Migration - Clean up">
    <vt:lpwstr>03. Live (Data will be migrated into a live library or list)</vt:lpwstr>
  </property>
  <property fmtid="{D5CDD505-2E9C-101B-9397-08002B2CF9AE}" pid="19" name="System - COMM">
    <vt:lpwstr>2</vt:lpwstr>
  </property>
  <property fmtid="{D5CDD505-2E9C-101B-9397-08002B2CF9AE}" pid="20" name="Process - COMM">
    <vt:lpwstr>22</vt:lpwstr>
  </property>
</Properties>
</file>