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256" r:id="rId6"/>
    <p:sldId id="257" r:id="rId7"/>
    <p:sldId id="280" r:id="rId8"/>
    <p:sldId id="258" r:id="rId9"/>
    <p:sldId id="259" r:id="rId10"/>
    <p:sldId id="261" r:id="rId11"/>
    <p:sldId id="262" r:id="rId12"/>
    <p:sldId id="274" r:id="rId13"/>
    <p:sldId id="264" r:id="rId14"/>
    <p:sldId id="275" r:id="rId15"/>
    <p:sldId id="268" r:id="rId16"/>
    <p:sldId id="276" r:id="rId17"/>
    <p:sldId id="277" r:id="rId18"/>
    <p:sldId id="278" r:id="rId19"/>
    <p:sldId id="279" r:id="rId20"/>
    <p:sldId id="266" r:id="rId21"/>
    <p:sldId id="269" r:id="rId22"/>
    <p:sldId id="270" r:id="rId23"/>
    <p:sldId id="273" r:id="rId24"/>
    <p:sldId id="260" r:id="rId25"/>
  </p:sldIdLst>
  <p:sldSz cx="13004800" cy="9753600"/>
  <p:notesSz cx="10002838" cy="688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8" userDrawn="1">
          <p15:clr>
            <a:srgbClr val="A4A3A4"/>
          </p15:clr>
        </p15:guide>
        <p15:guide id="2" pos="315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21" autoAdjust="0"/>
  </p:normalViewPr>
  <p:slideViewPr>
    <p:cSldViewPr snapToGrid="0">
      <p:cViewPr varScale="1">
        <p:scale>
          <a:sx n="88" d="100"/>
          <a:sy n="88" d="100"/>
        </p:scale>
        <p:origin x="1074" y="-144"/>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2168"/>
        <p:guide pos="315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4726" cy="343867"/>
          </a:xfrm>
          <a:prstGeom prst="rect">
            <a:avLst/>
          </a:prstGeom>
        </p:spPr>
        <p:txBody>
          <a:bodyPr vert="horz" lIns="67839" tIns="33920" rIns="67839" bIns="33920" rtlCol="0"/>
          <a:lstStyle>
            <a:lvl1pPr algn="l">
              <a:defRPr sz="900"/>
            </a:lvl1pPr>
          </a:lstStyle>
          <a:p>
            <a:endParaRPr lang="en-GB"/>
          </a:p>
        </p:txBody>
      </p:sp>
      <p:sp>
        <p:nvSpPr>
          <p:cNvPr id="3" name="Date Placeholder 2"/>
          <p:cNvSpPr>
            <a:spLocks noGrp="1"/>
          </p:cNvSpPr>
          <p:nvPr>
            <p:ph type="dt" sz="quarter" idx="1"/>
          </p:nvPr>
        </p:nvSpPr>
        <p:spPr>
          <a:xfrm>
            <a:off x="5665670" y="0"/>
            <a:ext cx="4334726" cy="343867"/>
          </a:xfrm>
          <a:prstGeom prst="rect">
            <a:avLst/>
          </a:prstGeom>
        </p:spPr>
        <p:txBody>
          <a:bodyPr vert="horz" lIns="67839" tIns="33920" rIns="67839" bIns="33920" rtlCol="0"/>
          <a:lstStyle>
            <a:lvl1pPr algn="r">
              <a:defRPr sz="900"/>
            </a:lvl1pPr>
          </a:lstStyle>
          <a:p>
            <a:fld id="{D3BA68DE-3BE2-4835-8826-891237B8176D}" type="datetimeFigureOut">
              <a:rPr lang="en-GB" smtClean="0"/>
              <a:t>03/08/2020</a:t>
            </a:fld>
            <a:endParaRPr lang="en-GB"/>
          </a:p>
        </p:txBody>
      </p:sp>
      <p:sp>
        <p:nvSpPr>
          <p:cNvPr id="4" name="Footer Placeholder 3"/>
          <p:cNvSpPr>
            <a:spLocks noGrp="1"/>
          </p:cNvSpPr>
          <p:nvPr>
            <p:ph type="ftr" sz="quarter" idx="2"/>
          </p:nvPr>
        </p:nvSpPr>
        <p:spPr>
          <a:xfrm>
            <a:off x="0" y="6536827"/>
            <a:ext cx="4334726" cy="343867"/>
          </a:xfrm>
          <a:prstGeom prst="rect">
            <a:avLst/>
          </a:prstGeom>
        </p:spPr>
        <p:txBody>
          <a:bodyPr vert="horz" lIns="67839" tIns="33920" rIns="67839" bIns="33920" rtlCol="0" anchor="b"/>
          <a:lstStyle>
            <a:lvl1pPr algn="l">
              <a:defRPr sz="900"/>
            </a:lvl1pPr>
          </a:lstStyle>
          <a:p>
            <a:endParaRPr lang="en-GB"/>
          </a:p>
        </p:txBody>
      </p:sp>
      <p:sp>
        <p:nvSpPr>
          <p:cNvPr id="5" name="Slide Number Placeholder 4"/>
          <p:cNvSpPr>
            <a:spLocks noGrp="1"/>
          </p:cNvSpPr>
          <p:nvPr>
            <p:ph type="sldNum" sz="quarter" idx="3"/>
          </p:nvPr>
        </p:nvSpPr>
        <p:spPr>
          <a:xfrm>
            <a:off x="5665670" y="6536827"/>
            <a:ext cx="4334726" cy="343867"/>
          </a:xfrm>
          <a:prstGeom prst="rect">
            <a:avLst/>
          </a:prstGeom>
        </p:spPr>
        <p:txBody>
          <a:bodyPr vert="horz" lIns="67839" tIns="33920" rIns="67839" bIns="3392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4726" cy="344987"/>
          </a:xfrm>
          <a:prstGeom prst="rect">
            <a:avLst/>
          </a:prstGeom>
        </p:spPr>
        <p:txBody>
          <a:bodyPr vert="horz" lIns="67839" tIns="33920" rIns="67839" bIns="33920" rtlCol="0"/>
          <a:lstStyle>
            <a:lvl1pPr algn="l">
              <a:defRPr sz="900"/>
            </a:lvl1pPr>
          </a:lstStyle>
          <a:p>
            <a:endParaRPr lang="en-GB"/>
          </a:p>
        </p:txBody>
      </p:sp>
      <p:sp>
        <p:nvSpPr>
          <p:cNvPr id="3" name="Date Placeholder 2"/>
          <p:cNvSpPr>
            <a:spLocks noGrp="1"/>
          </p:cNvSpPr>
          <p:nvPr>
            <p:ph type="dt" idx="1"/>
          </p:nvPr>
        </p:nvSpPr>
        <p:spPr>
          <a:xfrm>
            <a:off x="5665670" y="0"/>
            <a:ext cx="4334726" cy="344987"/>
          </a:xfrm>
          <a:prstGeom prst="rect">
            <a:avLst/>
          </a:prstGeom>
        </p:spPr>
        <p:txBody>
          <a:bodyPr vert="horz" lIns="67839" tIns="33920" rIns="67839" bIns="33920" rtlCol="0"/>
          <a:lstStyle>
            <a:lvl1pPr algn="r">
              <a:defRPr sz="900"/>
            </a:lvl1pPr>
          </a:lstStyle>
          <a:p>
            <a:fld id="{812CC1F7-F3F4-4D7C-8556-4996105A9C7C}" type="datetimeFigureOut">
              <a:rPr lang="en-GB" smtClean="0"/>
              <a:t>03/08/2020</a:t>
            </a:fld>
            <a:endParaRPr lang="en-GB"/>
          </a:p>
        </p:txBody>
      </p:sp>
      <p:sp>
        <p:nvSpPr>
          <p:cNvPr id="4" name="Slide Image Placeholder 3"/>
          <p:cNvSpPr>
            <a:spLocks noGrp="1" noRot="1" noChangeAspect="1"/>
          </p:cNvSpPr>
          <p:nvPr>
            <p:ph type="sldImg" idx="2"/>
          </p:nvPr>
        </p:nvSpPr>
        <p:spPr>
          <a:xfrm>
            <a:off x="3452813" y="860425"/>
            <a:ext cx="3097212" cy="2322513"/>
          </a:xfrm>
          <a:prstGeom prst="rect">
            <a:avLst/>
          </a:prstGeom>
          <a:noFill/>
          <a:ln w="12700">
            <a:solidFill>
              <a:prstClr val="black"/>
            </a:solidFill>
          </a:ln>
        </p:spPr>
        <p:txBody>
          <a:bodyPr vert="horz" lIns="67839" tIns="33920" rIns="67839" bIns="33920" rtlCol="0" anchor="ctr"/>
          <a:lstStyle/>
          <a:p>
            <a:endParaRPr lang="en-GB"/>
          </a:p>
        </p:txBody>
      </p:sp>
      <p:sp>
        <p:nvSpPr>
          <p:cNvPr id="5" name="Notes Placeholder 4"/>
          <p:cNvSpPr>
            <a:spLocks noGrp="1"/>
          </p:cNvSpPr>
          <p:nvPr>
            <p:ph type="body" sz="quarter" idx="3"/>
          </p:nvPr>
        </p:nvSpPr>
        <p:spPr>
          <a:xfrm>
            <a:off x="1000040" y="3312097"/>
            <a:ext cx="8002759" cy="2709489"/>
          </a:xfrm>
          <a:prstGeom prst="rect">
            <a:avLst/>
          </a:prstGeom>
        </p:spPr>
        <p:txBody>
          <a:bodyPr vert="horz" lIns="67839" tIns="33920" rIns="67839" bIns="339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36826"/>
            <a:ext cx="4334726" cy="344987"/>
          </a:xfrm>
          <a:prstGeom prst="rect">
            <a:avLst/>
          </a:prstGeom>
        </p:spPr>
        <p:txBody>
          <a:bodyPr vert="horz" lIns="67839" tIns="33920" rIns="67839" bIns="33920" rtlCol="0" anchor="b"/>
          <a:lstStyle>
            <a:lvl1pPr algn="l">
              <a:defRPr sz="900"/>
            </a:lvl1pPr>
          </a:lstStyle>
          <a:p>
            <a:endParaRPr lang="en-GB"/>
          </a:p>
        </p:txBody>
      </p:sp>
      <p:sp>
        <p:nvSpPr>
          <p:cNvPr id="7" name="Slide Number Placeholder 6"/>
          <p:cNvSpPr>
            <a:spLocks noGrp="1"/>
          </p:cNvSpPr>
          <p:nvPr>
            <p:ph type="sldNum" sz="quarter" idx="5"/>
          </p:nvPr>
        </p:nvSpPr>
        <p:spPr>
          <a:xfrm>
            <a:off x="5665670" y="6536826"/>
            <a:ext cx="4334726" cy="344987"/>
          </a:xfrm>
          <a:prstGeom prst="rect">
            <a:avLst/>
          </a:prstGeom>
        </p:spPr>
        <p:txBody>
          <a:bodyPr vert="horz" lIns="67839" tIns="33920" rIns="67839" bIns="33920" rtlCol="0" anchor="b"/>
          <a:lstStyle>
            <a:lvl1pPr algn="r">
              <a:defRPr sz="9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a:t>
            </a:fld>
            <a:endParaRPr lang="en-GB"/>
          </a:p>
        </p:txBody>
      </p:sp>
    </p:spTree>
    <p:extLst>
      <p:ext uri="{BB962C8B-B14F-4D97-AF65-F5344CB8AC3E}">
        <p14:creationId xmlns:p14="http://schemas.microsoft.com/office/powerpoint/2010/main" val="2198609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12</a:t>
            </a:fld>
            <a:endParaRPr lang="en-GB"/>
          </a:p>
        </p:txBody>
      </p:sp>
    </p:spTree>
    <p:extLst>
      <p:ext uri="{BB962C8B-B14F-4D97-AF65-F5344CB8AC3E}">
        <p14:creationId xmlns:p14="http://schemas.microsoft.com/office/powerpoint/2010/main" val="171548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13</a:t>
            </a:fld>
            <a:endParaRPr lang="en-GB"/>
          </a:p>
        </p:txBody>
      </p:sp>
    </p:spTree>
    <p:extLst>
      <p:ext uri="{BB962C8B-B14F-4D97-AF65-F5344CB8AC3E}">
        <p14:creationId xmlns:p14="http://schemas.microsoft.com/office/powerpoint/2010/main" val="3579988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14</a:t>
            </a:fld>
            <a:endParaRPr lang="en-GB"/>
          </a:p>
        </p:txBody>
      </p:sp>
    </p:spTree>
    <p:extLst>
      <p:ext uri="{BB962C8B-B14F-4D97-AF65-F5344CB8AC3E}">
        <p14:creationId xmlns:p14="http://schemas.microsoft.com/office/powerpoint/2010/main" val="4054995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15</a:t>
            </a:fld>
            <a:endParaRPr lang="en-GB"/>
          </a:p>
        </p:txBody>
      </p:sp>
    </p:spTree>
    <p:extLst>
      <p:ext uri="{BB962C8B-B14F-4D97-AF65-F5344CB8AC3E}">
        <p14:creationId xmlns:p14="http://schemas.microsoft.com/office/powerpoint/2010/main" val="1109791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16</a:t>
            </a:fld>
            <a:endParaRPr lang="en-GB"/>
          </a:p>
        </p:txBody>
      </p:sp>
    </p:spTree>
    <p:extLst>
      <p:ext uri="{BB962C8B-B14F-4D97-AF65-F5344CB8AC3E}">
        <p14:creationId xmlns:p14="http://schemas.microsoft.com/office/powerpoint/2010/main" val="698580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19</a:t>
            </a:fld>
            <a:endParaRPr lang="en-GB"/>
          </a:p>
        </p:txBody>
      </p:sp>
    </p:spTree>
    <p:extLst>
      <p:ext uri="{BB962C8B-B14F-4D97-AF65-F5344CB8AC3E}">
        <p14:creationId xmlns:p14="http://schemas.microsoft.com/office/powerpoint/2010/main" val="1562491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20</a:t>
            </a:fld>
            <a:endParaRPr lang="en-GB"/>
          </a:p>
        </p:txBody>
      </p:sp>
    </p:spTree>
    <p:extLst>
      <p:ext uri="{BB962C8B-B14F-4D97-AF65-F5344CB8AC3E}">
        <p14:creationId xmlns:p14="http://schemas.microsoft.com/office/powerpoint/2010/main" val="849603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2</a:t>
            </a:fld>
            <a:endParaRPr lang="en-GB"/>
          </a:p>
        </p:txBody>
      </p:sp>
    </p:spTree>
    <p:extLst>
      <p:ext uri="{BB962C8B-B14F-4D97-AF65-F5344CB8AC3E}">
        <p14:creationId xmlns:p14="http://schemas.microsoft.com/office/powerpoint/2010/main" val="2069369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3</a:t>
            </a:fld>
            <a:endParaRPr lang="en-GB"/>
          </a:p>
        </p:txBody>
      </p:sp>
    </p:spTree>
    <p:extLst>
      <p:ext uri="{BB962C8B-B14F-4D97-AF65-F5344CB8AC3E}">
        <p14:creationId xmlns:p14="http://schemas.microsoft.com/office/powerpoint/2010/main" val="1491382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4</a:t>
            </a:fld>
            <a:endParaRPr lang="en-GB"/>
          </a:p>
        </p:txBody>
      </p:sp>
    </p:spTree>
    <p:extLst>
      <p:ext uri="{BB962C8B-B14F-4D97-AF65-F5344CB8AC3E}">
        <p14:creationId xmlns:p14="http://schemas.microsoft.com/office/powerpoint/2010/main" val="262840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5</a:t>
            </a:fld>
            <a:endParaRPr lang="en-GB"/>
          </a:p>
        </p:txBody>
      </p:sp>
    </p:spTree>
    <p:extLst>
      <p:ext uri="{BB962C8B-B14F-4D97-AF65-F5344CB8AC3E}">
        <p14:creationId xmlns:p14="http://schemas.microsoft.com/office/powerpoint/2010/main" val="193208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6</a:t>
            </a:fld>
            <a:endParaRPr lang="en-GB"/>
          </a:p>
        </p:txBody>
      </p:sp>
    </p:spTree>
    <p:extLst>
      <p:ext uri="{BB962C8B-B14F-4D97-AF65-F5344CB8AC3E}">
        <p14:creationId xmlns:p14="http://schemas.microsoft.com/office/powerpoint/2010/main" val="1595063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9</a:t>
            </a:fld>
            <a:endParaRPr lang="en-GB"/>
          </a:p>
        </p:txBody>
      </p:sp>
    </p:spTree>
    <p:extLst>
      <p:ext uri="{BB962C8B-B14F-4D97-AF65-F5344CB8AC3E}">
        <p14:creationId xmlns:p14="http://schemas.microsoft.com/office/powerpoint/2010/main" val="2798556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10</a:t>
            </a:fld>
            <a:endParaRPr lang="en-GB"/>
          </a:p>
        </p:txBody>
      </p:sp>
    </p:spTree>
    <p:extLst>
      <p:ext uri="{BB962C8B-B14F-4D97-AF65-F5344CB8AC3E}">
        <p14:creationId xmlns:p14="http://schemas.microsoft.com/office/powerpoint/2010/main" val="4055376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11</a:t>
            </a:fld>
            <a:endParaRPr lang="en-GB"/>
          </a:p>
        </p:txBody>
      </p:sp>
    </p:spTree>
    <p:extLst>
      <p:ext uri="{BB962C8B-B14F-4D97-AF65-F5344CB8AC3E}">
        <p14:creationId xmlns:p14="http://schemas.microsoft.com/office/powerpoint/2010/main" val="1086415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22069" y="-133350"/>
            <a:ext cx="12637463" cy="13525501"/>
          </a:xfrm>
          <a:prstGeom prst="roundRect">
            <a:avLst/>
          </a:prstGeom>
          <a:blipFill dpi="0" rotWithShape="1">
            <a:blip r:embed="rId3">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 name="object 2"/>
          <p:cNvSpPr txBox="1"/>
          <p:nvPr/>
        </p:nvSpPr>
        <p:spPr>
          <a:xfrm>
            <a:off x="467354" y="1438441"/>
            <a:ext cx="11963541" cy="7817525"/>
          </a:xfrm>
          <a:prstGeom prst="rect">
            <a:avLst/>
          </a:prstGeom>
        </p:spPr>
        <p:txBody>
          <a:bodyPr vert="horz" wrap="square" lIns="0" tIns="0" rIns="0" bIns="0" rtlCol="0">
            <a:spAutoFit/>
          </a:bodyPr>
          <a:lstStyle/>
          <a:p>
            <a:pPr marL="12700" marR="2997200"/>
            <a:r>
              <a:rPr lang="cy-GB" sz="3200" b="1" spc="-5" dirty="0" smtClean="0">
                <a:solidFill>
                  <a:schemeClr val="tx1">
                    <a:lumMod val="75000"/>
                    <a:lumOff val="25000"/>
                  </a:schemeClr>
                </a:solidFill>
                <a:latin typeface="Arial"/>
                <a:cs typeface="Arial"/>
              </a:rPr>
              <a:t>Pynciau busnes ac astudiaethau cymdeithasol Safon Uwch</a:t>
            </a:r>
          </a:p>
          <a:p>
            <a:pPr marL="12700" marR="2997200"/>
            <a:endParaRPr lang="cy-GB" sz="1400" b="1" spc="-5" dirty="0" smtClean="0">
              <a:solidFill>
                <a:schemeClr val="tx1">
                  <a:lumMod val="75000"/>
                  <a:lumOff val="25000"/>
                </a:schemeClr>
              </a:solidFill>
              <a:latin typeface="Arial"/>
              <a:cs typeface="Arial"/>
            </a:endParaRPr>
          </a:p>
          <a:p>
            <a:pPr marL="12700" marR="2997200"/>
            <a:r>
              <a:rPr lang="cy-GB" sz="3200" b="1" spc="-5" dirty="0" smtClean="0">
                <a:solidFill>
                  <a:schemeClr val="tx1">
                    <a:lumMod val="75000"/>
                    <a:lumOff val="25000"/>
                  </a:schemeClr>
                </a:solidFill>
                <a:latin typeface="Arial"/>
                <a:cs typeface="Arial"/>
              </a:rPr>
              <a:t>Canllaw arfer dda ar gyfer busnes, economeg, llywodraeth a gwleidyddiaeth, y gyfraith, seicoleg a chymdeithaseg UG a Safon Uwch yn y chweched dosbarth mewn ysgolion ac mewn colegau addysg bellach </a:t>
            </a:r>
          </a:p>
          <a:p>
            <a:pPr marL="12700" marR="2997200"/>
            <a:endParaRPr lang="en-GB" sz="3200" b="1" spc="-5" dirty="0" smtClean="0">
              <a:solidFill>
                <a:schemeClr val="tx1">
                  <a:lumMod val="75000"/>
                  <a:lumOff val="25000"/>
                </a:schemeClr>
              </a:solidFill>
              <a:latin typeface="Arial"/>
              <a:cs typeface="Arial"/>
            </a:endParaRPr>
          </a:p>
          <a:p>
            <a:pPr marL="12700" marR="2997200"/>
            <a:r>
              <a:rPr lang="en-GB" sz="3200" b="1" spc="-5" dirty="0" smtClean="0">
                <a:solidFill>
                  <a:schemeClr val="tx1">
                    <a:lumMod val="75000"/>
                    <a:lumOff val="25000"/>
                  </a:schemeClr>
                </a:solidFill>
                <a:latin typeface="Arial"/>
                <a:cs typeface="Arial"/>
              </a:rPr>
              <a:t>Business </a:t>
            </a:r>
            <a:r>
              <a:rPr lang="en-GB" sz="3200" b="1" spc="-5" dirty="0">
                <a:solidFill>
                  <a:schemeClr val="tx1">
                    <a:lumMod val="75000"/>
                    <a:lumOff val="25000"/>
                  </a:schemeClr>
                </a:solidFill>
                <a:latin typeface="Arial"/>
                <a:cs typeface="Arial"/>
              </a:rPr>
              <a:t>and social studies subjects at A </a:t>
            </a:r>
            <a:r>
              <a:rPr lang="en-GB" sz="3200" b="1" spc="-5" dirty="0" smtClean="0">
                <a:solidFill>
                  <a:schemeClr val="tx1">
                    <a:lumMod val="75000"/>
                    <a:lumOff val="25000"/>
                  </a:schemeClr>
                </a:solidFill>
                <a:latin typeface="Arial"/>
                <a:cs typeface="Arial"/>
              </a:rPr>
              <a:t>level</a:t>
            </a:r>
          </a:p>
          <a:p>
            <a:pPr marL="12700" marR="2997200"/>
            <a:endParaRPr lang="en-GB" sz="1400" b="1" spc="-5" dirty="0" smtClean="0">
              <a:solidFill>
                <a:schemeClr val="tx1">
                  <a:lumMod val="75000"/>
                  <a:lumOff val="25000"/>
                </a:schemeClr>
              </a:solidFill>
              <a:latin typeface="Arial"/>
              <a:cs typeface="Arial"/>
            </a:endParaRPr>
          </a:p>
          <a:p>
            <a:pPr marL="12700" marR="2997200"/>
            <a:r>
              <a:rPr lang="en-GB" sz="3200" b="1" spc="-5" dirty="0" smtClean="0">
                <a:solidFill>
                  <a:schemeClr val="tx1">
                    <a:lumMod val="75000"/>
                    <a:lumOff val="25000"/>
                  </a:schemeClr>
                </a:solidFill>
                <a:latin typeface="Arial"/>
                <a:cs typeface="Arial"/>
              </a:rPr>
              <a:t>A </a:t>
            </a:r>
            <a:r>
              <a:rPr lang="en-GB" sz="3200" b="1" spc="-5" dirty="0">
                <a:solidFill>
                  <a:schemeClr val="tx1">
                    <a:lumMod val="75000"/>
                    <a:lumOff val="25000"/>
                  </a:schemeClr>
                </a:solidFill>
                <a:latin typeface="Arial"/>
                <a:cs typeface="Arial"/>
              </a:rPr>
              <a:t>good practice guide for business, economics, government and politics, law, psychology, and sociology AS and A level in school sixth forms and further education colleges</a:t>
            </a:r>
            <a:endParaRPr lang="en-GB" sz="3200" b="1" spc="-5" dirty="0" smtClean="0">
              <a:solidFill>
                <a:schemeClr val="tx1">
                  <a:lumMod val="75000"/>
                  <a:lumOff val="25000"/>
                </a:schemeClr>
              </a:solidFill>
              <a:latin typeface="Arial"/>
              <a:cs typeface="Aria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Provision</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The most effective teachers convey a genuine passion for their subject and inspire their learners using well-thought-out teaching strategies. </a:t>
            </a: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discuss topical issues to encourage learners to apply theories and concepts to real-world situations.  They also emphasise the value and importance of wider reading in their subjects.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2" name="object 7"/>
          <p:cNvSpPr txBox="1"/>
          <p:nvPr/>
        </p:nvSpPr>
        <p:spPr>
          <a:xfrm>
            <a:off x="325656" y="1715989"/>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Darpariaeth</a:t>
            </a:r>
            <a:endParaRPr sz="4500" dirty="0">
              <a:solidFill>
                <a:schemeClr val="tx1">
                  <a:lumMod val="75000"/>
                  <a:lumOff val="25000"/>
                </a:schemeClr>
              </a:solidFill>
              <a:latin typeface="Arial"/>
              <a:cs typeface="Arial"/>
            </a:endParaRPr>
          </a:p>
        </p:txBody>
      </p:sp>
      <p:sp>
        <p:nvSpPr>
          <p:cNvPr id="13" name="object 8"/>
          <p:cNvSpPr txBox="1"/>
          <p:nvPr/>
        </p:nvSpPr>
        <p:spPr>
          <a:xfrm>
            <a:off x="325656" y="2642252"/>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athrawon mwyaf effeithiol yn cyfleu angerdd go iawn tuag at eu pwnc ac yn ysbrydoli’u dysgwyr trwy ddefnyddio strategaethau addysgu ystyrlon. </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ohonynt yn trafod materion amserol er mwyn annog dysgwyr i gymhwyso damcaniaethau a chysyniadau i sefyllfaoedd go iawn.  Hefyd, maent yn pwysleisio gwerth a phwysigrwydd darllen yn ehangach yn eu pynciau.</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52010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28068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Leadership</a:t>
            </a:r>
            <a:endParaRPr sz="4500" dirty="0">
              <a:solidFill>
                <a:schemeClr val="tx1">
                  <a:lumMod val="75000"/>
                  <a:lumOff val="25000"/>
                </a:schemeClr>
              </a:solidFill>
              <a:latin typeface="Arial"/>
              <a:cs typeface="Arial"/>
            </a:endParaRPr>
          </a:p>
        </p:txBody>
      </p:sp>
      <p:sp>
        <p:nvSpPr>
          <p:cNvPr id="8" name="object 8"/>
          <p:cNvSpPr txBox="1"/>
          <p:nvPr/>
        </p:nvSpPr>
        <p:spPr>
          <a:xfrm>
            <a:off x="6667372" y="2406392"/>
            <a:ext cx="6185980"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arrangements for the leadership of business and social studies A levels vary greatly between individual schools and colleges. </a:t>
            </a: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Management </a:t>
            </a:r>
            <a:r>
              <a:rPr lang="en-GB" sz="2400" dirty="0">
                <a:solidFill>
                  <a:schemeClr val="tx1">
                    <a:lumMod val="75000"/>
                    <a:lumOff val="25000"/>
                  </a:schemeClr>
                </a:solidFill>
                <a:latin typeface="Arial"/>
                <a:cs typeface="Arial"/>
              </a:rPr>
              <a:t>structures based around academic subject disciplines are most common in schools, while many colleges are organised around broad vocational areas.  </a:t>
            </a: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few colleges with large numbers of A level learners have established dedicated sixth-form centres, usually with leadership arrangements more akin to those in secondary schools.</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429640" y="1314221"/>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Arweinyddiaeth</a:t>
            </a:r>
            <a:endParaRPr sz="4500" dirty="0">
              <a:solidFill>
                <a:schemeClr val="tx1">
                  <a:lumMod val="75000"/>
                  <a:lumOff val="25000"/>
                </a:schemeClr>
              </a:solidFill>
              <a:latin typeface="Arial"/>
              <a:cs typeface="Arial"/>
            </a:endParaRPr>
          </a:p>
        </p:txBody>
      </p:sp>
      <p:sp>
        <p:nvSpPr>
          <p:cNvPr id="11" name="object 8"/>
          <p:cNvSpPr txBox="1"/>
          <p:nvPr/>
        </p:nvSpPr>
        <p:spPr>
          <a:xfrm>
            <a:off x="429640" y="2439933"/>
            <a:ext cx="6185980"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trefniadau ar gyfer arweinyddiaeth Safon Uwch mewn busnes ac astudiaethau cymdeithasol yn amrywio’n helaeth rhwng ysgolion a cholegau unigol. </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Strwythurau rheoli sydd wedi’u strwythuro ar sail disgyblaethau pynciau academaidd sydd fwyaf cyffredin mewn ysgolion, gyda llawer o golegau wedi’u trefnu ar sail meysydd galwedigaethol bras.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ychydig o golegau sydd â niferoedd mawr o ddysgwyr Safon Uwch wedi sefydlu canolfannau chweched dosbarth pwrpasol, fel arfer gyda threfniadau arwain sy’n debycach i’r trefniadau mewn ysgolion uwchradd.</a:t>
            </a:r>
          </a:p>
        </p:txBody>
      </p:sp>
    </p:spTree>
    <p:extLst>
      <p:ext uri="{BB962C8B-B14F-4D97-AF65-F5344CB8AC3E}">
        <p14:creationId xmlns:p14="http://schemas.microsoft.com/office/powerpoint/2010/main" val="260420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28068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Leadership</a:t>
            </a:r>
            <a:endParaRPr sz="4500" dirty="0">
              <a:solidFill>
                <a:schemeClr val="tx1">
                  <a:lumMod val="75000"/>
                  <a:lumOff val="25000"/>
                </a:schemeClr>
              </a:solidFill>
              <a:latin typeface="Arial"/>
              <a:cs typeface="Arial"/>
            </a:endParaRPr>
          </a:p>
        </p:txBody>
      </p:sp>
      <p:sp>
        <p:nvSpPr>
          <p:cNvPr id="8" name="object 8"/>
          <p:cNvSpPr txBox="1"/>
          <p:nvPr/>
        </p:nvSpPr>
        <p:spPr>
          <a:xfrm>
            <a:off x="6615620" y="2406392"/>
            <a:ext cx="6185980"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Many schools and colleges undertake course or subject cluster reviews.  However, in a minority of providers, these processes are not robust enough at identifying key strengths and areas for improvement in specific subjects</a:t>
            </a:r>
            <a:r>
              <a:rPr lang="en-GB" sz="2400" dirty="0" smtClean="0">
                <a:solidFill>
                  <a:schemeClr val="tx1">
                    <a:lumMod val="75000"/>
                    <a:lumOff val="25000"/>
                  </a:schemeClr>
                </a:solidFill>
                <a:latin typeface="Arial"/>
                <a:cs typeface="Arial"/>
              </a:rPr>
              <a:t>.</a:t>
            </a:r>
          </a:p>
          <a:p>
            <a:pPr marR="5080">
              <a:tabLst>
                <a:tab pos="5485765" algn="l"/>
              </a:tabLst>
            </a:pPr>
            <a:r>
              <a:rPr lang="en-GB" sz="2400" dirty="0" smtClean="0">
                <a:solidFill>
                  <a:schemeClr val="tx1">
                    <a:lumMod val="75000"/>
                    <a:lumOff val="25000"/>
                  </a:schemeClr>
                </a:solidFill>
                <a:latin typeface="Arial"/>
                <a:cs typeface="Arial"/>
              </a:rPr>
              <a:t>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schools and colleges tend to focus primarily on A level pass rates or successful completion data and give insufficient consideration to grade attainment or distance travelled.  A minority also do not take enough account of AS level performance when evaluating subject performance.  </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2" name="object 7"/>
          <p:cNvSpPr txBox="1"/>
          <p:nvPr/>
        </p:nvSpPr>
        <p:spPr>
          <a:xfrm>
            <a:off x="242529" y="1290236"/>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Arweinyddiaeth</a:t>
            </a:r>
            <a:endParaRPr sz="4500" dirty="0">
              <a:solidFill>
                <a:schemeClr val="tx1">
                  <a:lumMod val="75000"/>
                  <a:lumOff val="25000"/>
                </a:schemeClr>
              </a:solidFill>
              <a:latin typeface="Arial"/>
              <a:cs typeface="Arial"/>
            </a:endParaRPr>
          </a:p>
        </p:txBody>
      </p:sp>
      <p:sp>
        <p:nvSpPr>
          <p:cNvPr id="13" name="object 8"/>
          <p:cNvSpPr txBox="1"/>
          <p:nvPr/>
        </p:nvSpPr>
        <p:spPr>
          <a:xfrm>
            <a:off x="242529" y="2415948"/>
            <a:ext cx="6185980"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ysgolion a cholegau’n cynnal adolygiadau o glystyrau pwnc neu gyrsiau.  Fodd bynnag, mewn lleiafrif o ddarparwyr, nid yw’r prosesau hyn yn nodi cryfderau allweddol a meysydd i’w gwella mewn pynciau penodol yn ddigon cadarn.</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ysgolion a cholegau’n tueddu i ganolbwyntio’n bennaf ar gyfraddau llwyddo mewn Safon Uwch neu ddata cwblhau’n llwyddiannus ac ni roddant ddigon o sylw i’r radd a gyflawnwyd na faint o gynnydd mae’r myfyriwr wedi’i wneud.  Hefyd, nid yw lleiafrif ohonynt yn cyfrif ddigon am berfformiad ar lefel UG wrth werthuso perfformiad pwnc.  </a:t>
            </a:r>
          </a:p>
        </p:txBody>
      </p:sp>
    </p:spTree>
    <p:extLst>
      <p:ext uri="{BB962C8B-B14F-4D97-AF65-F5344CB8AC3E}">
        <p14:creationId xmlns:p14="http://schemas.microsoft.com/office/powerpoint/2010/main" val="178564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28068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Leadership</a:t>
            </a:r>
            <a:endParaRPr sz="4500" dirty="0">
              <a:solidFill>
                <a:schemeClr val="tx1">
                  <a:lumMod val="75000"/>
                  <a:lumOff val="25000"/>
                </a:schemeClr>
              </a:solidFill>
              <a:latin typeface="Arial"/>
              <a:cs typeface="Arial"/>
            </a:endParaRPr>
          </a:p>
        </p:txBody>
      </p:sp>
      <p:sp>
        <p:nvSpPr>
          <p:cNvPr id="8" name="object 8"/>
          <p:cNvSpPr txBox="1"/>
          <p:nvPr/>
        </p:nvSpPr>
        <p:spPr>
          <a:xfrm>
            <a:off x="6615620" y="2406392"/>
            <a:ext cx="6116969"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Many centres stipulate minimum entry grades in GCSE English or mathematics for learners to study some subjects, such as economics or psychology.  This practice can skew the attainment data and so it is important to consider value-added data when comparing results across providers</a:t>
            </a:r>
            <a:r>
              <a:rPr lang="en-GB" sz="2400" dirty="0" smtClean="0">
                <a:solidFill>
                  <a:schemeClr val="tx1">
                    <a:lumMod val="75000"/>
                    <a:lumOff val="25000"/>
                  </a:schemeClr>
                </a:solidFill>
                <a:latin typeface="Arial"/>
                <a:cs typeface="Arial"/>
              </a:rPr>
              <a:t>.</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few schools and colleges work in partnership with other providers to extend the range of subject choices.  But in many of these partnerships, arrangements for quality assurance are not robust enough to identify accurately areas for improvement.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270238" y="1280680"/>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Arweinyddiaeth</a:t>
            </a:r>
            <a:endParaRPr sz="4500" dirty="0">
              <a:solidFill>
                <a:schemeClr val="tx1">
                  <a:lumMod val="75000"/>
                  <a:lumOff val="25000"/>
                </a:schemeClr>
              </a:solidFill>
              <a:latin typeface="Arial"/>
              <a:cs typeface="Arial"/>
            </a:endParaRPr>
          </a:p>
        </p:txBody>
      </p:sp>
      <p:sp>
        <p:nvSpPr>
          <p:cNvPr id="11" name="object 8"/>
          <p:cNvSpPr txBox="1"/>
          <p:nvPr/>
        </p:nvSpPr>
        <p:spPr>
          <a:xfrm>
            <a:off x="270238" y="2406392"/>
            <a:ext cx="6116969"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ganolfannau’n pennu graddau mynediad gofynnol mewn TGAU Saesneg neu fathemateg i ddysgwyr allu astudio rhai pynciau, fel economeg neu seicoleg.  Gall yr arfer hon gam-ystumio data cyrhaeddiad ac, felly, mae’n bwysig ystyried data gwerth ychwanegol wrth gymharu canlyniadau ar draws darparwyr.</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ychydig ysgolion a cholegau yn gweithio mewn partneriaeth â darparwyr eraill i ymestyn y dewis o bynciau sydd ar gael.  Ond, mewn llawer o’r partneriaethau hyn, nid yw’r trefniadau sicrhau ansawdd yn ddigon trylwyr i nodi meysydd i’w gwella yn gywir.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96689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28068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Leadership</a:t>
            </a:r>
            <a:endParaRPr sz="4500" dirty="0">
              <a:solidFill>
                <a:schemeClr val="tx1">
                  <a:lumMod val="75000"/>
                  <a:lumOff val="25000"/>
                </a:schemeClr>
              </a:solidFill>
              <a:latin typeface="Arial"/>
              <a:cs typeface="Arial"/>
            </a:endParaRPr>
          </a:p>
        </p:txBody>
      </p:sp>
      <p:sp>
        <p:nvSpPr>
          <p:cNvPr id="8" name="object 8"/>
          <p:cNvSpPr txBox="1"/>
          <p:nvPr/>
        </p:nvSpPr>
        <p:spPr>
          <a:xfrm>
            <a:off x="6615620" y="2406392"/>
            <a:ext cx="6116969"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Most teachers identify support available through the WJEC examination board, as the main source of professional learning for these teaching subjects, either through subject networks or linked to roles as A level examiners.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Regional </a:t>
            </a:r>
            <a:r>
              <a:rPr lang="en-GB" sz="2400" dirty="0">
                <a:solidFill>
                  <a:schemeClr val="tx1">
                    <a:lumMod val="75000"/>
                    <a:lumOff val="25000"/>
                  </a:schemeClr>
                </a:solidFill>
                <a:latin typeface="Arial"/>
                <a:cs typeface="Arial"/>
              </a:rPr>
              <a:t>consortia provide little subject-based support relating to these </a:t>
            </a:r>
            <a:r>
              <a:rPr lang="en-GB" sz="2400" dirty="0" smtClean="0">
                <a:solidFill>
                  <a:schemeClr val="tx1">
                    <a:lumMod val="75000"/>
                    <a:lumOff val="25000"/>
                  </a:schemeClr>
                </a:solidFill>
                <a:latin typeface="Arial"/>
                <a:cs typeface="Arial"/>
              </a:rPr>
              <a:t>subjects.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majority of teachers in business and social studies subjects are the only A level teacher of the subject in their school or college.  As well as restricting opportunities for collaborative working </a:t>
            </a:r>
            <a:r>
              <a:rPr lang="en-GB" sz="2400" dirty="0" smtClean="0">
                <a:solidFill>
                  <a:schemeClr val="tx1">
                    <a:lumMod val="75000"/>
                    <a:lumOff val="25000"/>
                  </a:schemeClr>
                </a:solidFill>
                <a:latin typeface="Arial"/>
                <a:cs typeface="Arial"/>
              </a:rPr>
              <a:t>this </a:t>
            </a:r>
            <a:r>
              <a:rPr lang="en-GB" sz="2400" dirty="0">
                <a:solidFill>
                  <a:schemeClr val="tx1">
                    <a:lumMod val="75000"/>
                    <a:lumOff val="25000"/>
                  </a:schemeClr>
                </a:solidFill>
                <a:latin typeface="Arial"/>
                <a:cs typeface="Arial"/>
              </a:rPr>
              <a:t>can lead to difficulties in covering classes when a member of staff is absent, especially if this is for an extended period of time</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311802" y="1280680"/>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Arweinyddiaeth</a:t>
            </a:r>
            <a:endParaRPr sz="4500" dirty="0">
              <a:solidFill>
                <a:schemeClr val="tx1">
                  <a:lumMod val="75000"/>
                  <a:lumOff val="25000"/>
                </a:schemeClr>
              </a:solidFill>
              <a:latin typeface="Arial"/>
              <a:cs typeface="Arial"/>
            </a:endParaRPr>
          </a:p>
        </p:txBody>
      </p:sp>
      <p:sp>
        <p:nvSpPr>
          <p:cNvPr id="11" name="object 8"/>
          <p:cNvSpPr txBox="1"/>
          <p:nvPr/>
        </p:nvSpPr>
        <p:spPr>
          <a:xfrm>
            <a:off x="311802" y="2406392"/>
            <a:ext cx="6116969"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 athrawon yn nodi mai cymorth sydd ar gael trwy fwrdd arholi CBAC yw’r brif ffynhonnell ddysgu proffesiynol ar gyfer y pynciau hyn, naill ai drwy rwydweithiau pwnc neu yn gysylltiedig â rolau fel arholwyr Safon Uwch.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Bach iawn o gymorth pwnc y mae’r consortia rhanbarthol yn ei ddarparu yn gysylltiedig â’r pynciau hyn.</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O ran mwyafrif athrawon y pynciau busnes ac astudiaethau cymdeithasol, nhw yw unig athro Safon Uwch y pwnc yn eu hysgol neu goleg.  Yn ogystal â chyfyngu ar gyfleoedd gweithio cydweithredol, gall hyn arwain at anawsterau cyflenwi ar gyfer dosbarthiadau pan fydd aelod staff yn absennol, yn enwedig os bydd hyn am gyfnod estynedig.</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23248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28068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Leadership</a:t>
            </a:r>
            <a:endParaRPr sz="4500" dirty="0">
              <a:solidFill>
                <a:schemeClr val="tx1">
                  <a:lumMod val="75000"/>
                  <a:lumOff val="25000"/>
                </a:schemeClr>
              </a:solidFill>
              <a:latin typeface="Arial"/>
              <a:cs typeface="Arial"/>
            </a:endParaRPr>
          </a:p>
        </p:txBody>
      </p:sp>
      <p:sp>
        <p:nvSpPr>
          <p:cNvPr id="8" name="object 8"/>
          <p:cNvSpPr txBox="1"/>
          <p:nvPr/>
        </p:nvSpPr>
        <p:spPr>
          <a:xfrm>
            <a:off x="6667372" y="2406392"/>
            <a:ext cx="6116969"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The recent reform of A and AS levels has led to a change in awarding organisation for business and social studies subjects. </a:t>
            </a: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Delays </a:t>
            </a:r>
            <a:r>
              <a:rPr lang="en-GB" sz="2400" dirty="0">
                <a:solidFill>
                  <a:schemeClr val="tx1">
                    <a:lumMod val="75000"/>
                    <a:lumOff val="25000"/>
                  </a:schemeClr>
                </a:solidFill>
                <a:latin typeface="Arial"/>
                <a:cs typeface="Arial"/>
              </a:rPr>
              <a:t>in the availability of materials and resources for some subjects have added to the challenges faced by learners and teachers.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availability of Welsh-medium learning resources including textbooks remains a particular challenge.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308136" y="1280679"/>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Arweinyddiaeth</a:t>
            </a:r>
            <a:endParaRPr sz="4500" dirty="0">
              <a:solidFill>
                <a:schemeClr val="tx1">
                  <a:lumMod val="75000"/>
                  <a:lumOff val="25000"/>
                </a:schemeClr>
              </a:solidFill>
              <a:latin typeface="Arial"/>
              <a:cs typeface="Arial"/>
            </a:endParaRPr>
          </a:p>
        </p:txBody>
      </p:sp>
      <p:sp>
        <p:nvSpPr>
          <p:cNvPr id="11" name="object 8"/>
          <p:cNvSpPr txBox="1"/>
          <p:nvPr/>
        </p:nvSpPr>
        <p:spPr>
          <a:xfrm>
            <a:off x="308136" y="2406391"/>
            <a:ext cx="6116969"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sgil diwygio Safon Uwch ac UG yn ddiweddar, bu newid o ran y corff dyfarnu ar gyfer pynciau busnes ac astudiaethau cymdeithasol. </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oedi cyn bod deunyddiau ac adnoddau ar gael ar gyfer rhai pynciau wedi ychwanegu at yr heriau y mae dysgwyr ac athrawon wedi’u hwynebu.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argaeledd adnoddau cyfrwng Cymraeg, gan gynnwys gwerslyfrau, yn parhau’n her benodol.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65252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03478"/>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256417"/>
            <a:ext cx="6185980" cy="7755969"/>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Schools and colleges should:</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 </a:t>
            </a:r>
            <a:r>
              <a:rPr lang="en-GB" sz="2400" dirty="0">
                <a:solidFill>
                  <a:schemeClr val="tx1">
                    <a:lumMod val="75000"/>
                    <a:lumOff val="25000"/>
                  </a:schemeClr>
                </a:solidFill>
                <a:latin typeface="Arial"/>
                <a:cs typeface="Arial"/>
              </a:rPr>
              <a:t>R1 Strengthen the opportunities for learners to find out more about new subject options such as A level business and social studies subjects before they finalise their subject </a:t>
            </a:r>
            <a:r>
              <a:rPr lang="en-GB" sz="2400" dirty="0" smtClean="0">
                <a:solidFill>
                  <a:schemeClr val="tx1">
                    <a:lumMod val="75000"/>
                    <a:lumOff val="25000"/>
                  </a:schemeClr>
                </a:solidFill>
                <a:latin typeface="Arial"/>
                <a:cs typeface="Arial"/>
              </a:rPr>
              <a:t>choices</a:t>
            </a: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R2 </a:t>
            </a:r>
            <a:r>
              <a:rPr lang="en-GB" sz="2400" dirty="0">
                <a:solidFill>
                  <a:schemeClr val="tx1">
                    <a:lumMod val="75000"/>
                    <a:lumOff val="25000"/>
                  </a:schemeClr>
                </a:solidFill>
                <a:latin typeface="Arial"/>
                <a:cs typeface="Arial"/>
              </a:rPr>
              <a:t>Work collaboratively with other schools and colleges to share learning resources, particularly Welsh-medium resources, and to increase professional learning opportunities for teachers of A level business and social studies subjects </a:t>
            </a: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R3 </a:t>
            </a:r>
            <a:r>
              <a:rPr lang="en-GB" sz="2400" dirty="0">
                <a:solidFill>
                  <a:schemeClr val="tx1">
                    <a:lumMod val="75000"/>
                    <a:lumOff val="25000"/>
                  </a:schemeClr>
                </a:solidFill>
                <a:latin typeface="Arial"/>
                <a:cs typeface="Arial"/>
              </a:rPr>
              <a:t>Strengthen monitoring and evaluation processes for A level business and social studies subjects to ensure that teachers and leaders are able to identify strengths and areas for improvement in relation to teaching, learning and assessment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241105" y="1295960"/>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Argymhellion</a:t>
            </a:r>
            <a:endParaRPr sz="4500" dirty="0">
              <a:solidFill>
                <a:schemeClr val="tx1">
                  <a:lumMod val="75000"/>
                  <a:lumOff val="25000"/>
                </a:schemeClr>
              </a:solidFill>
              <a:latin typeface="Arial"/>
              <a:cs typeface="Arial"/>
            </a:endParaRPr>
          </a:p>
        </p:txBody>
      </p:sp>
      <p:sp>
        <p:nvSpPr>
          <p:cNvPr id="11" name="object 8"/>
          <p:cNvSpPr txBox="1"/>
          <p:nvPr/>
        </p:nvSpPr>
        <p:spPr>
          <a:xfrm>
            <a:off x="241105" y="2048899"/>
            <a:ext cx="6185980" cy="8125301"/>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ysgolion a cholegau:</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A1 Gryfhau’r cyfleoedd i ddysgwyr ddysgu rhagor am opsiynau pwnc newydd, fel pynciau busnes ac astudiaethau cymdeithasol Safon Uwch, cyn dewis eu pynciau yn derfynol</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A2 Gweithio’n gydweithredol ag ysgolion a cholegau eraill i rannu adnoddau dysgu, yn enwedig adnoddau cyfrwng Cymraeg, a chynyddu’r cyfleoedd dysgu proffesiynol i athrawon pynciau busnes ac astudiaethau cymdeithasol Safon Uwch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A3 Cryfhau’r prosesau monitro a gwerthuso ar gyfer pynciau busnes ac astudiaethau cymdeithasol Safon Uwch i sicrhau bod athrawon ac arweinwyr yn gallu nodi cryfderau a meysydd i’w gwella yn gysylltiedig ag addysgu, dysgu ac asesu</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51771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323369"/>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076308"/>
            <a:ext cx="6151474" cy="4062651"/>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Local authorities and regional consortia should:</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R4 </a:t>
            </a:r>
            <a:r>
              <a:rPr lang="en-GB" sz="2400" dirty="0">
                <a:solidFill>
                  <a:schemeClr val="tx1">
                    <a:lumMod val="75000"/>
                    <a:lumOff val="25000"/>
                  </a:schemeClr>
                </a:solidFill>
                <a:latin typeface="Arial"/>
                <a:cs typeface="Arial"/>
              </a:rPr>
              <a:t>Facilitate increased professional learning opportunities for teachers of A level business </a:t>
            </a:r>
            <a:r>
              <a:rPr lang="en-GB" sz="2400" dirty="0" smtClean="0">
                <a:solidFill>
                  <a:schemeClr val="tx1">
                    <a:lumMod val="75000"/>
                    <a:lumOff val="25000"/>
                  </a:schemeClr>
                </a:solidFill>
                <a:latin typeface="Arial"/>
                <a:cs typeface="Arial"/>
              </a:rPr>
              <a:t>and </a:t>
            </a:r>
            <a:r>
              <a:rPr lang="en-GB" sz="2400" dirty="0">
                <a:solidFill>
                  <a:schemeClr val="tx1">
                    <a:lumMod val="75000"/>
                    <a:lumOff val="25000"/>
                  </a:schemeClr>
                </a:solidFill>
                <a:latin typeface="Arial"/>
                <a:cs typeface="Arial"/>
              </a:rPr>
              <a:t>social studies </a:t>
            </a:r>
            <a:r>
              <a:rPr lang="en-GB" sz="2400" dirty="0" smtClean="0">
                <a:solidFill>
                  <a:schemeClr val="tx1">
                    <a:lumMod val="75000"/>
                    <a:lumOff val="25000"/>
                  </a:schemeClr>
                </a:solidFill>
                <a:latin typeface="Arial"/>
                <a:cs typeface="Arial"/>
              </a:rPr>
              <a:t>subjects</a:t>
            </a: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R5 </a:t>
            </a:r>
            <a:r>
              <a:rPr lang="en-GB" sz="2400" dirty="0">
                <a:solidFill>
                  <a:schemeClr val="tx1">
                    <a:lumMod val="75000"/>
                    <a:lumOff val="25000"/>
                  </a:schemeClr>
                </a:solidFill>
                <a:latin typeface="Arial"/>
                <a:cs typeface="Arial"/>
              </a:rPr>
              <a:t>Support schools to evaluate the effectiveness of their A level provision and develop targeted improvement plans</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296467" y="1323368"/>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Argymhellion</a:t>
            </a:r>
            <a:endParaRPr sz="4500" dirty="0">
              <a:solidFill>
                <a:schemeClr val="tx1">
                  <a:lumMod val="75000"/>
                  <a:lumOff val="25000"/>
                </a:schemeClr>
              </a:solidFill>
              <a:latin typeface="Arial"/>
              <a:cs typeface="Arial"/>
            </a:endParaRPr>
          </a:p>
        </p:txBody>
      </p:sp>
      <p:sp>
        <p:nvSpPr>
          <p:cNvPr id="11" name="object 8"/>
          <p:cNvSpPr txBox="1"/>
          <p:nvPr/>
        </p:nvSpPr>
        <p:spPr>
          <a:xfrm>
            <a:off x="296467" y="2076307"/>
            <a:ext cx="6151474" cy="4062651"/>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awdurdodau lleol a chonsortia rhanbarthol:</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A4 Hwyluso mwy o gyfleoedd dysgu proffesiynol i athrawon pynciau busnes ac astudiaethau cymdeithasol Safon Uwch</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A5 Cynorthwyo ysgolion i werthuso effeithiolrwydd eu darpariaeth Safon Uwch a datblygu cynlluniau gwella targedig</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36340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325348"/>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939905"/>
            <a:ext cx="6047957" cy="2215991"/>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Welsh Government should:</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R6 </a:t>
            </a:r>
            <a:r>
              <a:rPr lang="en-GB" sz="2400" dirty="0">
                <a:solidFill>
                  <a:schemeClr val="tx1">
                    <a:lumMod val="75000"/>
                    <a:lumOff val="25000"/>
                  </a:schemeClr>
                </a:solidFill>
                <a:latin typeface="Arial"/>
                <a:cs typeface="Arial"/>
              </a:rPr>
              <a:t>Address the limited availability of A level Welsh-medium learning resources, including textbooks, in these subjects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270238" y="1325347"/>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Argymhellion</a:t>
            </a:r>
            <a:endParaRPr sz="4500" dirty="0">
              <a:solidFill>
                <a:schemeClr val="tx1">
                  <a:lumMod val="75000"/>
                  <a:lumOff val="25000"/>
                </a:schemeClr>
              </a:solidFill>
              <a:latin typeface="Arial"/>
              <a:cs typeface="Arial"/>
            </a:endParaRPr>
          </a:p>
        </p:txBody>
      </p:sp>
      <p:sp>
        <p:nvSpPr>
          <p:cNvPr id="11" name="object 8"/>
          <p:cNvSpPr txBox="1"/>
          <p:nvPr/>
        </p:nvSpPr>
        <p:spPr>
          <a:xfrm>
            <a:off x="270238" y="2939904"/>
            <a:ext cx="6047957" cy="2585323"/>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Llywodraeth Cymru:</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A6 Fynd i’r afael ag argaeledd cyfyngedig adnoddau dysgu cyfrwng Cymraeg Safon Uwch, gan gynnwys gwerslyfrau, yn y pynciau hyn</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21305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96672" y="1369739"/>
            <a:ext cx="5899785" cy="1384995"/>
          </a:xfrm>
          <a:prstGeom prst="rect">
            <a:avLst/>
          </a:prstGeom>
        </p:spPr>
        <p:txBody>
          <a:bodyPr vert="horz" wrap="square" lIns="0" tIns="0" rIns="0" bIns="0" rtlCol="0">
            <a:spAutoFit/>
          </a:bodyPr>
          <a:lstStyle/>
          <a:p>
            <a:pPr marL="12700"/>
            <a:r>
              <a:rPr lang="en-GB" sz="4500" dirty="0">
                <a:solidFill>
                  <a:schemeClr val="tx1">
                    <a:lumMod val="75000"/>
                    <a:lumOff val="25000"/>
                  </a:schemeClr>
                </a:solidFill>
                <a:latin typeface="Arial"/>
                <a:cs typeface="Arial"/>
              </a:rPr>
              <a:t/>
            </a:r>
            <a:br>
              <a:rPr lang="en-GB" sz="4500" dirty="0">
                <a:solidFill>
                  <a:schemeClr val="tx1">
                    <a:lumMod val="75000"/>
                    <a:lumOff val="25000"/>
                  </a:schemeClr>
                </a:solidFill>
                <a:latin typeface="Arial"/>
                <a:cs typeface="Arial"/>
              </a:rPr>
            </a:b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719124" y="1369739"/>
            <a:ext cx="5834380"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schools and colleges</a:t>
            </a:r>
            <a:endParaRPr sz="4500" dirty="0">
              <a:solidFill>
                <a:schemeClr val="tx1">
                  <a:lumMod val="75000"/>
                  <a:lumOff val="25000"/>
                </a:schemeClr>
              </a:solidFill>
              <a:latin typeface="Arial"/>
              <a:cs typeface="Arial"/>
            </a:endParaRPr>
          </a:p>
        </p:txBody>
      </p:sp>
      <p:sp>
        <p:nvSpPr>
          <p:cNvPr id="8" name="object 8"/>
          <p:cNvSpPr txBox="1"/>
          <p:nvPr/>
        </p:nvSpPr>
        <p:spPr>
          <a:xfrm>
            <a:off x="6667372" y="2770518"/>
            <a:ext cx="5937885" cy="8494633"/>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Does the school or college give learners considering studying these subjects for the first time sufficient advice and guidance to help them make well informed subject choices?</a:t>
            </a: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 How effective does the school or college manage and increase the proportion of learners progressing from AS to A level in these subjects?</a:t>
            </a: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 How effective are teachers in making sure that learners undertake sufficient independent research?</a:t>
            </a: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How well do teachers develop and improve learners’ confidence in handling and analysing data?</a:t>
            </a: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Do teachers make sure that learners develop and use their information and communication technology skills fully to enhance their work? </a:t>
            </a:r>
          </a:p>
          <a:p>
            <a:pPr marL="457200" marR="5080" indent="-457200">
              <a:buFont typeface="+mj-lt"/>
              <a:buAutoNum type="arabicPeriod"/>
              <a:tabLst>
                <a:tab pos="5485765" algn="l"/>
              </a:tabLst>
            </a:pPr>
            <a:endParaRPr lang="en-GB" sz="2400" dirty="0" smtClean="0">
              <a:solidFill>
                <a:schemeClr val="tx1">
                  <a:lumMod val="75000"/>
                  <a:lumOff val="25000"/>
                </a:schemeClr>
              </a:solidFill>
              <a:latin typeface="Arial"/>
              <a:cs typeface="Arial"/>
            </a:endParaRPr>
          </a:p>
          <a:p>
            <a:pPr marL="457200" marR="5080" indent="-457200">
              <a:buFont typeface="Courier New" panose="02070309020205020404" pitchFamily="49" charset="0"/>
              <a:buChar char="o"/>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516579" y="1241473"/>
            <a:ext cx="5834380" cy="1384995"/>
          </a:xfrm>
          <a:prstGeom prst="rect">
            <a:avLst/>
          </a:prstGeom>
        </p:spPr>
        <p:txBody>
          <a:bodyPr vert="horz" wrap="square" lIns="0" tIns="0" rIns="0" bIns="0" rtlCol="0">
            <a:spAutoFit/>
          </a:bodyPr>
          <a:lstStyle/>
          <a:p>
            <a:pPr marL="12700">
              <a:lnSpc>
                <a:spcPct val="100000"/>
              </a:lnSpc>
            </a:pPr>
            <a:r>
              <a:rPr lang="cy-GB" sz="4500" b="1" spc="-5" dirty="0" smtClean="0">
                <a:solidFill>
                  <a:schemeClr val="tx1">
                    <a:lumMod val="75000"/>
                    <a:lumOff val="25000"/>
                  </a:schemeClr>
                </a:solidFill>
                <a:latin typeface="Arial"/>
                <a:cs typeface="Arial"/>
              </a:rPr>
              <a:t>Cwestiynau i ysgolion a cholegau</a:t>
            </a:r>
            <a:endParaRPr lang="cy-GB" sz="4500" dirty="0">
              <a:solidFill>
                <a:schemeClr val="tx1">
                  <a:lumMod val="75000"/>
                  <a:lumOff val="25000"/>
                </a:schemeClr>
              </a:solidFill>
              <a:latin typeface="Arial"/>
              <a:cs typeface="Arial"/>
            </a:endParaRPr>
          </a:p>
        </p:txBody>
      </p:sp>
      <p:sp>
        <p:nvSpPr>
          <p:cNvPr id="11" name="object 8"/>
          <p:cNvSpPr txBox="1"/>
          <p:nvPr/>
        </p:nvSpPr>
        <p:spPr>
          <a:xfrm>
            <a:off x="464827" y="2642252"/>
            <a:ext cx="5937885" cy="7017306"/>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yw’r ysgol neu’r coleg yn rhoi digon o gyngor ac arweiniad i ddysgwyr sy’n ystyried astudio’r pynciau hyn am y tro cyntaf i’w helpu i ddewis pynciau yn wybodus?</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effeithiol y mae’r ysgol neu’r coleg yn rheoli ac yn cynyddu cyfran y dysgwyr sy’n mynd ymlaen o UG i Safon Uwch yn y pynciau hyn?</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effeithiol y mae athrawon wrth sicrhau bod dysgwyr yn gwneud digon o ymchwil annibynnol?</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dda y mae athrawon yn datblygu ac yn gwella hyder dysgwyr wrth drin a dadansoddi data?</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yw athrawon yn sicrhau bod dysgwyr yn datblygu a defnyddio’u medrau technoleg gwybodaeth a chyfathrebu yn llawn i wella’u gwaith?</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47052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297" y="1715988"/>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501987" y="1369740"/>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Cyflwyniad</a:t>
            </a:r>
            <a:endParaRPr sz="4500" dirty="0">
              <a:solidFill>
                <a:schemeClr val="tx1">
                  <a:lumMod val="75000"/>
                  <a:lumOff val="25000"/>
                </a:schemeClr>
              </a:solidFill>
              <a:latin typeface="Arial"/>
              <a:cs typeface="Arial"/>
            </a:endParaRPr>
          </a:p>
        </p:txBody>
      </p:sp>
      <p:sp>
        <p:nvSpPr>
          <p:cNvPr id="8" name="object 8"/>
          <p:cNvSpPr txBox="1"/>
          <p:nvPr/>
        </p:nvSpPr>
        <p:spPr>
          <a:xfrm>
            <a:off x="6578069" y="2075589"/>
            <a:ext cx="60129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The intended audience for this report is the Welsh Government, school headteachers, college chief executives and principals, teachers in secondary schools and colleges, and local authority and regional consortia officers.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report draws on evidence from secondary school and college inspections and from visits to 20 secondary schools and further education colleges.  During the visits, inspectors observed lessons, scrutinised curriculum plans, held discussions with senior and middle leaders, and interviewed learners and discussed their work.</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6819772" y="1522140"/>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Introduction</a:t>
            </a:r>
            <a:endParaRPr sz="4500" dirty="0">
              <a:solidFill>
                <a:schemeClr val="tx1">
                  <a:lumMod val="75000"/>
                  <a:lumOff val="25000"/>
                </a:schemeClr>
              </a:solidFill>
              <a:latin typeface="Arial"/>
              <a:cs typeface="Arial"/>
            </a:endParaRPr>
          </a:p>
        </p:txBody>
      </p:sp>
      <p:sp>
        <p:nvSpPr>
          <p:cNvPr id="11" name="object 8"/>
          <p:cNvSpPr txBox="1"/>
          <p:nvPr/>
        </p:nvSpPr>
        <p:spPr>
          <a:xfrm>
            <a:off x="565084" y="2227989"/>
            <a:ext cx="60129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Cynulleidfa fwriadedig yr adroddiad hwn yw Llywodraeth Cymru, penaethiaid ysgolion, penaethiaid a phrif weithredwyr colegau, athrawon mewn ysgolion uwchradd a cholegau, a swyddogion awdurdodau lleol a chonsortia rhanbarthol.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adroddiad yn tynnu ar dystiolaeth o arolygiadau o ysgolion uwchradd a cholegau, ac ymweliadau ag 20 ysgol uwchradd a choleg addysg bellach.  Yn ystod yr ymweliadau, bu arolygwyr yn arsylwi gwersi, yn craffu ar gynlluniau’r cwricwlwm, yn cynnal trafodaethau ag uwch arweinwyr ac arweinwyr canol, ac yn cyfweld â dysgwyr ac yn trafod eu gwaith.</a:t>
            </a:r>
            <a:endParaRPr lang="cy-GB" sz="24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369739"/>
            <a:ext cx="5834380"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schools and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20" y="2770518"/>
            <a:ext cx="5937885" cy="7017306"/>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r>
              <a:rPr lang="en-GB" sz="2400" dirty="0" smtClean="0">
                <a:solidFill>
                  <a:schemeClr val="tx1">
                    <a:lumMod val="75000"/>
                    <a:lumOff val="25000"/>
                  </a:schemeClr>
                </a:solidFill>
                <a:latin typeface="Arial"/>
                <a:cs typeface="Arial"/>
              </a:rPr>
              <a:t>Is there scope to extend the range of business and social studies subjects available to learners, such as through working in partnership with other schools or colleges? </a:t>
            </a:r>
          </a:p>
          <a:p>
            <a:pPr marL="457200" marR="5080" indent="-457200">
              <a:buFont typeface="+mj-lt"/>
              <a:buAutoNum type="arabicPeriod" startAt="6"/>
              <a:tabLst>
                <a:tab pos="5485765" algn="l"/>
              </a:tabLst>
            </a:pPr>
            <a:r>
              <a:rPr lang="en-GB" sz="2400" dirty="0" smtClean="0">
                <a:solidFill>
                  <a:schemeClr val="tx1">
                    <a:lumMod val="75000"/>
                    <a:lumOff val="25000"/>
                  </a:schemeClr>
                </a:solidFill>
                <a:latin typeface="Arial"/>
                <a:cs typeface="Arial"/>
              </a:rPr>
              <a:t>Does the school or college give due consideration to differences in learners’ prior attainment when comparing attainment data across different subjects?</a:t>
            </a:r>
          </a:p>
          <a:p>
            <a:pPr marL="457200" marR="5080" indent="-457200">
              <a:buFont typeface="+mj-lt"/>
              <a:buAutoNum type="arabicPeriod" startAt="6"/>
              <a:tabLst>
                <a:tab pos="5485765" algn="l"/>
              </a:tabLst>
            </a:pPr>
            <a:r>
              <a:rPr lang="en-GB" sz="2400" dirty="0" smtClean="0">
                <a:solidFill>
                  <a:schemeClr val="tx1">
                    <a:lumMod val="75000"/>
                    <a:lumOff val="25000"/>
                  </a:schemeClr>
                </a:solidFill>
                <a:latin typeface="Arial"/>
                <a:cs typeface="Arial"/>
              </a:rPr>
              <a:t>How robust are quality assurance arrangements in helping identify accurately areas for improvement, including those relating to any provision delivered through partnerships?    </a:t>
            </a:r>
          </a:p>
          <a:p>
            <a:pPr marL="457200" marR="5080" indent="-457200">
              <a:buFont typeface="+mj-lt"/>
              <a:buAutoNum type="arabicPeriod" startAt="6"/>
              <a:tabLst>
                <a:tab pos="5485765" algn="l"/>
              </a:tabLst>
            </a:pPr>
            <a:r>
              <a:rPr lang="en-GB" sz="2400" dirty="0" smtClean="0">
                <a:solidFill>
                  <a:schemeClr val="tx1">
                    <a:lumMod val="75000"/>
                    <a:lumOff val="25000"/>
                  </a:schemeClr>
                </a:solidFill>
                <a:latin typeface="Arial"/>
                <a:cs typeface="Arial"/>
              </a:rPr>
              <a:t>How well does the school or college support the subject specific professional development needs of teachers?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294281" y="1335515"/>
            <a:ext cx="5834380" cy="1384995"/>
          </a:xfrm>
          <a:prstGeom prst="rect">
            <a:avLst/>
          </a:prstGeom>
        </p:spPr>
        <p:txBody>
          <a:bodyPr vert="horz" wrap="square" lIns="0" tIns="0" rIns="0" bIns="0" rtlCol="0">
            <a:spAutoFit/>
          </a:bodyPr>
          <a:lstStyle/>
          <a:p>
            <a:pPr marL="12700">
              <a:lnSpc>
                <a:spcPct val="100000"/>
              </a:lnSpc>
            </a:pPr>
            <a:r>
              <a:rPr lang="cy-GB" sz="4500" b="1" spc="-5" dirty="0">
                <a:solidFill>
                  <a:schemeClr val="tx1">
                    <a:lumMod val="75000"/>
                    <a:lumOff val="25000"/>
                  </a:schemeClr>
                </a:solidFill>
                <a:latin typeface="Arial"/>
                <a:cs typeface="Arial"/>
              </a:rPr>
              <a:t>Cwestiynau i ysgolion a cholegau</a:t>
            </a:r>
            <a:endParaRPr lang="cy-GB" sz="4500" dirty="0">
              <a:solidFill>
                <a:schemeClr val="tx1">
                  <a:lumMod val="75000"/>
                  <a:lumOff val="25000"/>
                </a:schemeClr>
              </a:solidFill>
              <a:latin typeface="Arial"/>
              <a:cs typeface="Arial"/>
            </a:endParaRPr>
          </a:p>
        </p:txBody>
      </p:sp>
      <p:sp>
        <p:nvSpPr>
          <p:cNvPr id="11" name="object 8"/>
          <p:cNvSpPr txBox="1"/>
          <p:nvPr/>
        </p:nvSpPr>
        <p:spPr>
          <a:xfrm>
            <a:off x="242529" y="2736294"/>
            <a:ext cx="6184556" cy="7017306"/>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A oes lle i ymestyn amrywiaeth y pynciau busnes ac astudiaethau cymdeithasol sydd ar gael i ddysgwyr, er enghraifft trwy weithio mewn partneriaeth ag ysgolion neu golegau eraill?  </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A yw’r ysgol neu’r coleg yn rhoi ystyriaeth briodol i’r gwahaniaethau yng nghyrhaeddiad blaenorol dysgwyr wrth gymharu data cyrhaeddiad pynciau gwahanol?</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drylwyr yw’r trefniadau sicrhau ansawdd wrth helpu i amlygu meysydd i’w gwella yn gywir, gan gynnwys y rheiny sy’n ymwneud ag unrhyw ddarpariaeth a gyflwynir trwy bartneriaethau?    </a:t>
            </a:r>
          </a:p>
          <a:p>
            <a:pPr marL="457200" marR="5080" indent="-457200">
              <a:buFont typeface="+mj-lt"/>
              <a:buAutoNum type="arabicPeriod" startAt="6"/>
              <a:tabLst>
                <a:tab pos="5485765" algn="l"/>
              </a:tabLst>
            </a:pPr>
            <a:r>
              <a:rPr lang="cy-GB" sz="2400" dirty="0" smtClean="0">
                <a:solidFill>
                  <a:schemeClr val="tx1">
                    <a:lumMod val="75000"/>
                    <a:lumOff val="25000"/>
                  </a:schemeClr>
                </a:solidFill>
                <a:latin typeface="Arial"/>
                <a:cs typeface="Arial"/>
              </a:rPr>
              <a:t>Pa mor dda y mae’r ysgol neu’r coleg yn cefnogi anghenion datblygiad proffesiynol athrawon sy’n benodol i bwnc?</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27685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297" y="1715988"/>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855160" y="1369740"/>
            <a:ext cx="5646592"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Standards</a:t>
            </a:r>
            <a:endParaRPr sz="4500" dirty="0">
              <a:solidFill>
                <a:schemeClr val="tx1">
                  <a:lumMod val="75000"/>
                  <a:lumOff val="25000"/>
                </a:schemeClr>
              </a:solidFill>
              <a:latin typeface="Arial"/>
              <a:cs typeface="Arial"/>
            </a:endParaRPr>
          </a:p>
        </p:txBody>
      </p:sp>
      <p:sp>
        <p:nvSpPr>
          <p:cNvPr id="8" name="object 8"/>
          <p:cNvSpPr txBox="1"/>
          <p:nvPr/>
        </p:nvSpPr>
        <p:spPr>
          <a:xfrm>
            <a:off x="6855160" y="2088941"/>
            <a:ext cx="60129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Many learners begin to study business and social studies subjects for the first time when they enter sixth form or college.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make strong progress in their studies and a few make exceptional progress, compared with their starting points.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minority of learners do not progress from AS to complete A level studies or do not achieve as well as they could.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far greater proportion of girls than boys choose to study law, psychology or sociology while a much greater proportion of boys than girls choose to study business studies or economics.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Girls </a:t>
            </a:r>
            <a:r>
              <a:rPr lang="en-GB" sz="2400" dirty="0">
                <a:solidFill>
                  <a:schemeClr val="tx1">
                    <a:lumMod val="75000"/>
                    <a:lumOff val="25000"/>
                  </a:schemeClr>
                </a:solidFill>
                <a:latin typeface="Arial"/>
                <a:cs typeface="Arial"/>
              </a:rPr>
              <a:t>outperform boys in business and social studies subjects across most high grade indicators at A and AS level (grades A*-C and A-C respectively).</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559999" y="1036843"/>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Safonau</a:t>
            </a:r>
            <a:endParaRPr sz="4500" dirty="0">
              <a:solidFill>
                <a:schemeClr val="tx1">
                  <a:lumMod val="75000"/>
                  <a:lumOff val="25000"/>
                </a:schemeClr>
              </a:solidFill>
              <a:latin typeface="Arial"/>
              <a:cs typeface="Arial"/>
            </a:endParaRPr>
          </a:p>
        </p:txBody>
      </p:sp>
      <p:sp>
        <p:nvSpPr>
          <p:cNvPr id="11" name="object 8"/>
          <p:cNvSpPr txBox="1"/>
          <p:nvPr/>
        </p:nvSpPr>
        <p:spPr>
          <a:xfrm>
            <a:off x="110837" y="1729340"/>
            <a:ext cx="6504783"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ddysgwyr yn dechrau astudio pynciau busnes ac astudiaethau cymdeithasol am y tro cyntaf pan fyddant yn dechrau yn y chweched dosbarth neu’r coleg.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ohonynt yn gwneud cynnydd cadarn yn eu hastudiaethau ac mae ychydig yn gwneud cynnydd eithriadol, o gymharu â’u mannau cychwyn.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 Nid yw lleiafrif o ddysgwyr yn symud ymlaen o UG i gwblhau astudiaethau Safon Uwch neu nid ydynt yn cyflawni cystal ag y gallent.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 Mae cyfran fwy o lawer o ferched na bechgyn yn dewis astudio’r gyfraith, seicoleg neu gymdeithaseg ac mae cyfran fwy o lawer o fechgyn na merched yn dewis astudio astudiaethau busnes neu economeg.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merched yn perfformio’n well na bechgyn mewn pynciau busnes ac astudiaethau cymdeithasol yn y rhan fwyaf o ddangosyddion graddau uchel mewn Safon Uwch ac UG (graddau A*-C ac A-C, yn y drefn honno).</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40021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70112" y="1385516"/>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67372" y="2128675"/>
            <a:ext cx="6161266"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Most learners enjoy A level study and many show a keen interest in current </a:t>
            </a:r>
            <a:r>
              <a:rPr lang="en-GB" sz="2400" dirty="0" smtClean="0">
                <a:solidFill>
                  <a:schemeClr val="tx1">
                    <a:lumMod val="75000"/>
                    <a:lumOff val="25000"/>
                  </a:schemeClr>
                </a:solidFill>
                <a:latin typeface="Arial"/>
                <a:cs typeface="Arial"/>
              </a:rPr>
              <a:t>affairs</a:t>
            </a:r>
            <a:r>
              <a:rPr lang="en-GB" sz="2400" dirty="0">
                <a:solidFill>
                  <a:schemeClr val="tx1">
                    <a:lumMod val="75000"/>
                    <a:lumOff val="25000"/>
                  </a:schemeClr>
                </a:solidFill>
                <a:latin typeface="Arial"/>
                <a:cs typeface="Arial"/>
              </a:rPr>
              <a:t>.</a:t>
            </a: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minority have aspirations to study business or social studies subjects at higher education level.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learners show positive attitudes to learning and a strong sense of pride in their work. Many manage their time efficiently and organise their work files effectively.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minority of learners are over-reliant on support and materials provided by their teachers and do not undertake enough independent research.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learners have a clear understanding of their own strengths and what they need to do to improve.  In a few cases, learners do not build on teacher feedback to improve their work.</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7"/>
          <p:cNvSpPr txBox="1"/>
          <p:nvPr/>
        </p:nvSpPr>
        <p:spPr>
          <a:xfrm>
            <a:off x="6920420" y="1537916"/>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Standards</a:t>
            </a:r>
            <a:endParaRPr sz="4500" dirty="0">
              <a:solidFill>
                <a:schemeClr val="tx1">
                  <a:lumMod val="75000"/>
                  <a:lumOff val="25000"/>
                </a:schemeClr>
              </a:solidFill>
              <a:latin typeface="Arial"/>
              <a:cs typeface="Arial"/>
            </a:endParaRPr>
          </a:p>
        </p:txBody>
      </p:sp>
      <p:sp>
        <p:nvSpPr>
          <p:cNvPr id="12" name="object 7"/>
          <p:cNvSpPr txBox="1"/>
          <p:nvPr/>
        </p:nvSpPr>
        <p:spPr>
          <a:xfrm>
            <a:off x="454354" y="1191728"/>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Safonau</a:t>
            </a:r>
            <a:endParaRPr sz="4500" dirty="0">
              <a:solidFill>
                <a:schemeClr val="tx1">
                  <a:lumMod val="75000"/>
                  <a:lumOff val="25000"/>
                </a:schemeClr>
              </a:solidFill>
              <a:latin typeface="Arial"/>
              <a:cs typeface="Arial"/>
            </a:endParaRPr>
          </a:p>
        </p:txBody>
      </p:sp>
      <p:sp>
        <p:nvSpPr>
          <p:cNvPr id="13" name="object 8"/>
          <p:cNvSpPr txBox="1"/>
          <p:nvPr/>
        </p:nvSpPr>
        <p:spPr>
          <a:xfrm>
            <a:off x="0" y="1759344"/>
            <a:ext cx="6667372"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o’r dysgwyr yn mwynhau astudiaethau Safon Uwch ac mae llawer ohonynt yn dangos diddordeb brwd mewn materion cyfoes.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leiafrif ohonynt ddyheadau i astudio pynciau busnes neu astudiaethau cymdeithasol ar lefel addysg uwch.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o’r dysgwyr yn dangos agweddau cadarnhaol at ddysgu ac ymdeimlad cryf o falchder yn eu gwaith. Mae llawer ohonynt yn rheoli’u hamser yn effeithlon ac yn trefnu’u ffeiliau gwaith yn effeithiol.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lleiafrif o ddysgwyr yn gorddibynnu ar gymorth a deunyddiau a ddarperir gan eu hathrawon ac nid ydynt yn gwneud digon o ymchwil annibynnol.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 rhan fwyaf o’r dysgwyr ddealltwriaeth glir o’u cryfderau eu hunain a’r hyn y mae arnynt angen ei wneud i wella.  Mewn ychydig achosion, nid yw dysgwyr yn adeiladu ar adborth athrawon i wella’u gwaith.</a:t>
            </a:r>
          </a:p>
        </p:txBody>
      </p:sp>
    </p:spTree>
    <p:extLst>
      <p:ext uri="{BB962C8B-B14F-4D97-AF65-F5344CB8AC3E}">
        <p14:creationId xmlns:p14="http://schemas.microsoft.com/office/powerpoint/2010/main" val="2382694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Safonau</a:t>
            </a:r>
            <a:r>
              <a:rPr lang="en-GB" sz="4500" b="1" spc="-10" dirty="0" smtClean="0">
                <a:solidFill>
                  <a:schemeClr val="tx1">
                    <a:lumMod val="95000"/>
                    <a:lumOff val="5000"/>
                  </a:schemeClr>
                </a:solidFill>
                <a:latin typeface="Arial" panose="020B0604020202020204" pitchFamily="34" charset="0"/>
                <a:cs typeface="Arial" panose="020B0604020202020204" pitchFamily="34" charset="0"/>
              </a:rPr>
              <a:t> </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63236" y="2418374"/>
            <a:ext cx="6352384"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ddysgwyr yn gwneud cynnydd cryf wrth ddatblygu’u medrau ysgrifennu, yn enwedig trwy waith traethawd ac ymchwil, er bod ychydig yn cynhyrchu gwaith nad yw’n ddigon gwerthusol.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ddysgwyr yn dangos medrau rhifedd cryf mewn busnes, economeg a seicoleg, ond nid yw ychydig ohonynt yn ymdrin â data a’i ddadansoddi yn hyderus.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Nid yw llawer o ddysgwyr yn datblygu ac yn defnyddio’u medrau technoleg gwybodaeth a chyfathrebu yn ddigon da i wella’u gwaith, er enghraifft trwy ddefnyddio pecynnau ystadegau i ddadansoddi a chyflwyno data mewn prosiectau ymchwil.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ddysgwyr yn datblygu medrau cryf o ran datrys problemau ac maent yn cymhwyso’r rhain yn hyderus mewn cyd-destunau newydd.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Standards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Many learners make strong progress in developing their writing skills, especially through essay and research work, although a few produce work that is insufficiently evaluative.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learners demonstrate strong numeracy skills in business, economics and psychology, but a few are not confident in handling and analysing data.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learners do not develop and use their information and communication technology skills well enough to enhance their work, such as by using statistical packages to analyse and present data in research projects.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Many </a:t>
            </a:r>
            <a:r>
              <a:rPr lang="en-GB" sz="2400" dirty="0">
                <a:solidFill>
                  <a:schemeClr val="tx1">
                    <a:lumMod val="75000"/>
                    <a:lumOff val="25000"/>
                  </a:schemeClr>
                </a:solidFill>
                <a:latin typeface="Arial"/>
                <a:cs typeface="Arial"/>
              </a:rPr>
              <a:t>learners develop strong problem-solving skills and apply these confidently in new contexts.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957829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299" y="1251781"/>
            <a:ext cx="5899785"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Safonau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1951286"/>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719125" y="1258789"/>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Standards</a:t>
            </a:r>
            <a:endParaRPr sz="4500" dirty="0">
              <a:solidFill>
                <a:schemeClr val="tx1">
                  <a:lumMod val="75000"/>
                  <a:lumOff val="25000"/>
                </a:schemeClr>
              </a:solidFill>
              <a:latin typeface="Arial"/>
              <a:cs typeface="Arial"/>
            </a:endParaRPr>
          </a:p>
        </p:txBody>
      </p:sp>
      <p:sp>
        <p:nvSpPr>
          <p:cNvPr id="8" name="object 8"/>
          <p:cNvSpPr txBox="1"/>
          <p:nvPr/>
        </p:nvSpPr>
        <p:spPr>
          <a:xfrm>
            <a:off x="6615620" y="1988047"/>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Many learners develop specific skills in business and social studies courses.  These include applying theoretical models and concepts to the real-world, and interpreting and evaluating information from complex sources, including the media and academic journals.  </a:t>
            </a:r>
            <a:r>
              <a:rPr lang="en-GB" sz="2400" dirty="0" smtClean="0">
                <a:solidFill>
                  <a:schemeClr val="tx1">
                    <a:lumMod val="75000"/>
                    <a:lumOff val="25000"/>
                  </a:schemeClr>
                </a:solidFill>
                <a:latin typeface="Arial"/>
                <a:cs typeface="Arial"/>
              </a:rPr>
              <a:t>They </a:t>
            </a:r>
            <a:r>
              <a:rPr lang="en-GB" sz="2400" dirty="0">
                <a:solidFill>
                  <a:schemeClr val="tx1">
                    <a:lumMod val="75000"/>
                    <a:lumOff val="25000"/>
                  </a:schemeClr>
                </a:solidFill>
                <a:latin typeface="Arial"/>
                <a:cs typeface="Arial"/>
              </a:rPr>
              <a:t>develop the ability to present an argument and discuss the merits of different perspectives.  </a:t>
            </a: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Learners </a:t>
            </a:r>
            <a:r>
              <a:rPr lang="en-GB" sz="2400" dirty="0">
                <a:solidFill>
                  <a:schemeClr val="tx1">
                    <a:lumMod val="75000"/>
                    <a:lumOff val="25000"/>
                  </a:schemeClr>
                </a:solidFill>
                <a:latin typeface="Arial"/>
                <a:cs typeface="Arial"/>
              </a:rPr>
              <a:t>recognise that, in business and social studies, there is often no single correct answer, and that they need to choose from a range of valid interpretations and justify their choice by putting forward a reasoned line of argument.</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0" name="object 8"/>
          <p:cNvSpPr txBox="1"/>
          <p:nvPr/>
        </p:nvSpPr>
        <p:spPr>
          <a:xfrm>
            <a:off x="489200" y="1951286"/>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llawer o ddysgwyr yn datblygu medrau penodol mewn cyrsiau busnes ac astudiaethau cymdeithasol.  Mae’r rhain yn cynnwys cymhwyso modelau a chysyniadau damcaniaethol i’r byd go iawn, a dehongli a gwerthuso gwybodaeth o ffynonellau cymhleth, gan gynnwys y cyfryngau a chyfnodolion academaidd. Maent yn datblygu’r gallu i gyflwyno dadl a thrafod rhinweddau safbwyntiau gwahanol.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dysgwyr yn cydnabod nad oes un ateb cywir yn aml mewn busnes ac astudiaethau cymdeithasol, a bod angen iddynt ddewis o blith amrywiaeth o ddehongliadau dilys a chyfiawnhau eu dewis, trwy gyflwyno dadl resymegol.</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46153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98712" y="1627511"/>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473102"/>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Provision</a:t>
            </a:r>
            <a:endParaRPr sz="4500" dirty="0">
              <a:solidFill>
                <a:schemeClr val="tx1">
                  <a:lumMod val="75000"/>
                  <a:lumOff val="25000"/>
                </a:schemeClr>
              </a:solidFill>
              <a:latin typeface="Arial"/>
              <a:cs typeface="Arial"/>
            </a:endParaRPr>
          </a:p>
        </p:txBody>
      </p:sp>
      <p:sp>
        <p:nvSpPr>
          <p:cNvPr id="8" name="object 8"/>
          <p:cNvSpPr txBox="1"/>
          <p:nvPr/>
        </p:nvSpPr>
        <p:spPr>
          <a:xfrm>
            <a:off x="6667372" y="2408486"/>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few schools and colleges offer the full range of business and social studies subjects, while many offer some but not all of these subjects.  In general, the breadth of curriculum offer tends to relate directly to the number of learners.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few providers offer one or more subjects in partnership with other centres.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Nearly </a:t>
            </a:r>
            <a:r>
              <a:rPr lang="en-GB" sz="2400" dirty="0">
                <a:solidFill>
                  <a:schemeClr val="tx1">
                    <a:lumMod val="75000"/>
                    <a:lumOff val="25000"/>
                  </a:schemeClr>
                </a:solidFill>
                <a:latin typeface="Arial"/>
                <a:cs typeface="Arial"/>
              </a:rPr>
              <a:t>all </a:t>
            </a:r>
            <a:r>
              <a:rPr lang="en-GB" sz="2400" dirty="0" smtClean="0">
                <a:solidFill>
                  <a:schemeClr val="tx1">
                    <a:lumMod val="75000"/>
                    <a:lumOff val="25000"/>
                  </a:schemeClr>
                </a:solidFill>
                <a:latin typeface="Arial"/>
                <a:cs typeface="Arial"/>
              </a:rPr>
              <a:t>centres ensure </a:t>
            </a:r>
            <a:r>
              <a:rPr lang="en-GB" sz="2400" dirty="0">
                <a:solidFill>
                  <a:schemeClr val="tx1">
                    <a:lumMod val="75000"/>
                    <a:lumOff val="25000"/>
                  </a:schemeClr>
                </a:solidFill>
                <a:latin typeface="Arial"/>
                <a:cs typeface="Arial"/>
              </a:rPr>
              <a:t>that subjects continue from AS to A level, although class sizes can vary widely.</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24" name="object 7"/>
          <p:cNvSpPr txBox="1"/>
          <p:nvPr/>
        </p:nvSpPr>
        <p:spPr>
          <a:xfrm>
            <a:off x="360612" y="1473102"/>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Darpariaeth</a:t>
            </a:r>
            <a:endParaRPr sz="4500" dirty="0">
              <a:solidFill>
                <a:schemeClr val="tx1">
                  <a:lumMod val="75000"/>
                  <a:lumOff val="25000"/>
                </a:schemeClr>
              </a:solidFill>
              <a:latin typeface="Arial"/>
              <a:cs typeface="Arial"/>
            </a:endParaRPr>
          </a:p>
        </p:txBody>
      </p:sp>
      <p:sp>
        <p:nvSpPr>
          <p:cNvPr id="25" name="object 8"/>
          <p:cNvSpPr txBox="1"/>
          <p:nvPr/>
        </p:nvSpPr>
        <p:spPr>
          <a:xfrm>
            <a:off x="360612" y="2408486"/>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ychydig ysgolion a cholegau’n cynnig holl ystod y pynciau busnes ac astudiaethau cymdeithasol, ac mae llawer yn cynnig rhai, ond nid pob un, o’r pynciau hyn. Yn gyffredinol, mae tuedd i ehangder cynnig y cwricwlwm berthyn yn uniongyrchol i nifer y dysgwyr.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ychydig ddarparwyr yn cynnig un neu fwy o bynciau mewn partneriaeth â chanolfannau eraill.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bron bob un o’r canolfannau yn sicrhau bod pynciau’n parhau o UG i Safon Uwch, er y gall meintiau dosbarthiadau amrywio’n helaeth.</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84961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98712" y="1627511"/>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473102"/>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Provision</a:t>
            </a:r>
            <a:endParaRPr sz="4500" dirty="0">
              <a:solidFill>
                <a:schemeClr val="tx1">
                  <a:lumMod val="75000"/>
                  <a:lumOff val="25000"/>
                </a:schemeClr>
              </a:solidFill>
              <a:latin typeface="Arial"/>
              <a:cs typeface="Arial"/>
            </a:endParaRPr>
          </a:p>
        </p:txBody>
      </p:sp>
      <p:sp>
        <p:nvSpPr>
          <p:cNvPr id="8" name="object 8"/>
          <p:cNvSpPr txBox="1"/>
          <p:nvPr/>
        </p:nvSpPr>
        <p:spPr>
          <a:xfrm>
            <a:off x="6615620" y="2408486"/>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Most schools and colleges enable learners to gain only a limited insight into the nature of social science subjects before they make their A level choices.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few learners also do not receive enough guidance on choosing subject combinations that are appropriate to their career and progression aspirations.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2" name="object 7"/>
          <p:cNvSpPr txBox="1"/>
          <p:nvPr/>
        </p:nvSpPr>
        <p:spPr>
          <a:xfrm>
            <a:off x="431414" y="1473101"/>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Darpariaeth</a:t>
            </a:r>
            <a:endParaRPr sz="4500" dirty="0">
              <a:solidFill>
                <a:schemeClr val="tx1">
                  <a:lumMod val="75000"/>
                  <a:lumOff val="25000"/>
                </a:schemeClr>
              </a:solidFill>
              <a:latin typeface="Arial"/>
              <a:cs typeface="Arial"/>
            </a:endParaRPr>
          </a:p>
        </p:txBody>
      </p:sp>
      <p:sp>
        <p:nvSpPr>
          <p:cNvPr id="13" name="object 8"/>
          <p:cNvSpPr txBox="1"/>
          <p:nvPr/>
        </p:nvSpPr>
        <p:spPr>
          <a:xfrm>
            <a:off x="431414" y="2408485"/>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 ysgolion a cholegau yn galluogi dysgwyr i ennill cipolwg cyfyngedig yn unig i natur pynciau’r gwyddorau cymdeithasol cyn iddynt ddewis eu pynciau Safon Uwch.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Hefyd, nid yw ychydig o ddysgwyr yn cael digon o arweiniad ar ddewis cyfuniadau o bynciau sy’n briodol i’w dyheadau gyrfa a dilyniant.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66335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834380"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Provision</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Most teachers establish good working relationships with learners and set clear expectations of them. </a:t>
            </a: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Most </a:t>
            </a:r>
            <a:r>
              <a:rPr lang="en-GB" sz="2400" dirty="0">
                <a:solidFill>
                  <a:schemeClr val="tx1">
                    <a:lumMod val="75000"/>
                    <a:lumOff val="25000"/>
                  </a:schemeClr>
                </a:solidFill>
                <a:latin typeface="Arial"/>
                <a:cs typeface="Arial"/>
              </a:rPr>
              <a:t>teachers have strong subject knowledge and up-to-date understanding of external assessment requirements.  They plan their teaching well to ensure that learners are prepared effectively for external examinations.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2" name="object 7"/>
          <p:cNvSpPr txBox="1"/>
          <p:nvPr/>
        </p:nvSpPr>
        <p:spPr>
          <a:xfrm>
            <a:off x="560002" y="1729400"/>
            <a:ext cx="5834380" cy="692497"/>
          </a:xfrm>
          <a:prstGeom prst="rect">
            <a:avLst/>
          </a:prstGeom>
        </p:spPr>
        <p:txBody>
          <a:bodyPr vert="horz" wrap="square" lIns="0" tIns="0" rIns="0" bIns="0" rtlCol="0">
            <a:spAutoFit/>
          </a:bodyPr>
          <a:lstStyle/>
          <a:p>
            <a:pPr marL="12700">
              <a:lnSpc>
                <a:spcPct val="100000"/>
              </a:lnSpc>
            </a:pPr>
            <a:r>
              <a:rPr lang="en-GB" sz="4500" b="1" spc="-5" dirty="0" err="1" smtClean="0">
                <a:solidFill>
                  <a:schemeClr val="tx1">
                    <a:lumMod val="75000"/>
                    <a:lumOff val="25000"/>
                  </a:schemeClr>
                </a:solidFill>
                <a:latin typeface="Arial"/>
                <a:cs typeface="Arial"/>
              </a:rPr>
              <a:t>Darpariaeth</a:t>
            </a:r>
            <a:endParaRPr sz="4500" dirty="0">
              <a:solidFill>
                <a:schemeClr val="tx1">
                  <a:lumMod val="75000"/>
                  <a:lumOff val="25000"/>
                </a:schemeClr>
              </a:solidFill>
              <a:latin typeface="Arial"/>
              <a:cs typeface="Arial"/>
            </a:endParaRPr>
          </a:p>
        </p:txBody>
      </p:sp>
      <p:sp>
        <p:nvSpPr>
          <p:cNvPr id="13" name="object 8"/>
          <p:cNvSpPr txBox="1"/>
          <p:nvPr/>
        </p:nvSpPr>
        <p:spPr>
          <a:xfrm>
            <a:off x="560002" y="2655663"/>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rhan fwyaf o’r athrawon yn sefydlu perthnasoedd gwaith da gyda dysgwyr ac yn gosod disgwyliadau clir ar eu cyfer. </a:t>
            </a:r>
          </a:p>
          <a:p>
            <a:pPr marR="5080">
              <a:tabLst>
                <a:tab pos="5485765" algn="l"/>
              </a:tabLst>
            </a:pP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 rhan fwyaf o athrawon wybodaeth gadarn am eu pwnc a dealltwriaeth gyfredol o ofynion asesiadau allanol.  Maent yn  cynllunio’u haddysgu’n dda i sicrhau bod dysgwyr wedi’u paratoi’n effeithiol ar gyfer arholiadau allanol. </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73006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Nov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11</Calendar_x0020_Year>
    <Retention_x0020_Year xmlns="4c2d5879-4e17-4934-9dac-90b30ab598df" xsi:nil="true"/>
    <TaxCatchAll xmlns="4c2d5879-4e17-4934-9dac-90b30ab598df">
      <Value>1</Value>
    </TaxCatchAll>
    <Academic_x0020_Year xmlns="4c2d5879-4e17-4934-9dac-90b30ab598df">10</Academic_x0020_Year>
    <Financial_x0020_Year xmlns="4c2d5879-4e17-4934-9dac-90b30ab598df">11</Financial_x0020_Year>
    <Year_x0020_of_x0020_Survey xmlns="4c2d5879-4e17-4934-9dac-90b30ab598df" xsi:nil="true"/>
    <Lead_x0020_Inspector xmlns="4c2d5879-4e17-4934-9dac-90b30ab598df">
      <UserInfo>
        <DisplayName/>
        <AccountId xsi:nil="true"/>
        <AccountType/>
      </UserInfo>
    </Lead_x0020_Inspector>
    <COBAS_x0020_Event_x0020_Title xmlns="4c2d5879-4e17-4934-9dac-90b30ab598df" xsi:nil="true"/>
    <COBAS_x0020_Event_x0020_Short_x0020_Title xmlns="4c2d5879-4e17-4934-9dac-90b30ab598df" xsi:nil="true"/>
    <COBAS_x0020_Event_x0020_ID xmlns="4c2d5879-4e17-4934-9dac-90b30ab598df" xsi:nil="true"/>
    <COBAS_x0020_Thematic_x0020_Event_x0020_ID xmlns="4c2d5879-4e17-4934-9dac-90b30ab598df" xsi:nil="true"/>
  </documentManagement>
</p:properties>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768BAED9-35E6-42EA-8FAE-457A8D6F1B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4c2d5879-4e17-4934-9dac-90b30ab598df"/>
    <ds:schemaRef ds:uri="http://www.w3.org/XML/1998/namespace"/>
    <ds:schemaRef ds:uri="http://purl.org/dc/dcmitype/"/>
  </ds:schemaRefs>
</ds:datastoreItem>
</file>

<file path=customXml/itemProps4.xml><?xml version="1.0" encoding="utf-8"?>
<ds:datastoreItem xmlns:ds="http://schemas.openxmlformats.org/officeDocument/2006/customXml" ds:itemID="{B9892371-37CF-48A0-A20E-A1484F0854F3}">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1443</TotalTime>
  <Words>3442</Words>
  <Application>Microsoft Office PowerPoint</Application>
  <PresentationFormat>Custom</PresentationFormat>
  <Paragraphs>260</Paragraphs>
  <Slides>20</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Courier New</vt:lpstr>
      <vt:lpstr>Office Theme</vt:lpstr>
      <vt:lpstr>PowerPoint Presentation</vt:lpstr>
      <vt:lpstr>PowerPoint Presentation</vt:lpstr>
      <vt:lpstr>PowerPoint Presentation</vt:lpstr>
      <vt:lpstr>PowerPoint Presentation</vt:lpstr>
      <vt:lpstr>Safonau </vt:lpstr>
      <vt:lpstr>Safonau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Andy Murphy-Williams</cp:lastModifiedBy>
  <cp:revision>93</cp:revision>
  <cp:lastPrinted>2020-07-24T15:25:53Z</cp:lastPrinted>
  <dcterms:created xsi:type="dcterms:W3CDTF">2015-04-24T11:05:35Z</dcterms:created>
  <dcterms:modified xsi:type="dcterms:W3CDTF">2020-08-03T07:05:54Z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