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305" r:id="rId5"/>
    <p:sldId id="292" r:id="rId6"/>
    <p:sldId id="270" r:id="rId7"/>
    <p:sldId id="324" r:id="rId8"/>
    <p:sldId id="325" r:id="rId9"/>
    <p:sldId id="326" r:id="rId10"/>
    <p:sldId id="327" r:id="rId11"/>
    <p:sldId id="328" r:id="rId12"/>
    <p:sldId id="329" r:id="rId13"/>
    <p:sldId id="330" r:id="rId14"/>
    <p:sldId id="331" r:id="rId15"/>
    <p:sldId id="332" r:id="rId16"/>
    <p:sldId id="296" r:id="rId17"/>
    <p:sldId id="333" r:id="rId18"/>
    <p:sldId id="334" r:id="rId19"/>
    <p:sldId id="335" r:id="rId20"/>
    <p:sldId id="306" r:id="rId21"/>
    <p:sldId id="307" r:id="rId22"/>
    <p:sldId id="337" r:id="rId23"/>
    <p:sldId id="338" r:id="rId24"/>
    <p:sldId id="291" r:id="rId25"/>
    <p:sldId id="308" r:id="rId26"/>
  </p:sldIdLst>
  <p:sldSz cx="9144000" cy="6858000" type="screen4x3"/>
  <p:notesSz cx="6797675" cy="9928225"/>
  <p:defaultTextStyle>
    <a:defPPr>
      <a:defRPr lang="en-GB"/>
    </a:defPPr>
    <a:lvl1pPr algn="l" rtl="0" fontAlgn="base">
      <a:spcBef>
        <a:spcPct val="0"/>
      </a:spcBef>
      <a:spcAft>
        <a:spcPct val="0"/>
      </a:spcAft>
      <a:defRPr sz="4400" kern="1200">
        <a:solidFill>
          <a:schemeClr val="accent2"/>
        </a:solidFill>
        <a:latin typeface="Arial" charset="0"/>
        <a:ea typeface="+mn-ea"/>
        <a:cs typeface="Arial" charset="0"/>
      </a:defRPr>
    </a:lvl1pPr>
    <a:lvl2pPr marL="457200" algn="l" rtl="0" fontAlgn="base">
      <a:spcBef>
        <a:spcPct val="0"/>
      </a:spcBef>
      <a:spcAft>
        <a:spcPct val="0"/>
      </a:spcAft>
      <a:defRPr sz="4400" kern="1200">
        <a:solidFill>
          <a:schemeClr val="accent2"/>
        </a:solidFill>
        <a:latin typeface="Arial" charset="0"/>
        <a:ea typeface="+mn-ea"/>
        <a:cs typeface="Arial" charset="0"/>
      </a:defRPr>
    </a:lvl2pPr>
    <a:lvl3pPr marL="914400" algn="l" rtl="0" fontAlgn="base">
      <a:spcBef>
        <a:spcPct val="0"/>
      </a:spcBef>
      <a:spcAft>
        <a:spcPct val="0"/>
      </a:spcAft>
      <a:defRPr sz="4400" kern="1200">
        <a:solidFill>
          <a:schemeClr val="accent2"/>
        </a:solidFill>
        <a:latin typeface="Arial" charset="0"/>
        <a:ea typeface="+mn-ea"/>
        <a:cs typeface="Arial" charset="0"/>
      </a:defRPr>
    </a:lvl3pPr>
    <a:lvl4pPr marL="1371600" algn="l" rtl="0" fontAlgn="base">
      <a:spcBef>
        <a:spcPct val="0"/>
      </a:spcBef>
      <a:spcAft>
        <a:spcPct val="0"/>
      </a:spcAft>
      <a:defRPr sz="4400" kern="1200">
        <a:solidFill>
          <a:schemeClr val="accent2"/>
        </a:solidFill>
        <a:latin typeface="Arial" charset="0"/>
        <a:ea typeface="+mn-ea"/>
        <a:cs typeface="Arial" charset="0"/>
      </a:defRPr>
    </a:lvl4pPr>
    <a:lvl5pPr marL="1828800" algn="l" rtl="0" fontAlgn="base">
      <a:spcBef>
        <a:spcPct val="0"/>
      </a:spcBef>
      <a:spcAft>
        <a:spcPct val="0"/>
      </a:spcAft>
      <a:defRPr sz="4400" kern="1200">
        <a:solidFill>
          <a:schemeClr val="accent2"/>
        </a:solidFill>
        <a:latin typeface="Arial" charset="0"/>
        <a:ea typeface="+mn-ea"/>
        <a:cs typeface="Arial" charset="0"/>
      </a:defRPr>
    </a:lvl5pPr>
    <a:lvl6pPr marL="2286000" algn="l" defTabSz="914400" rtl="0" eaLnBrk="1" latinLnBrk="0" hangingPunct="1">
      <a:defRPr sz="4400" kern="1200">
        <a:solidFill>
          <a:schemeClr val="accent2"/>
        </a:solidFill>
        <a:latin typeface="Arial" charset="0"/>
        <a:ea typeface="+mn-ea"/>
        <a:cs typeface="Arial" charset="0"/>
      </a:defRPr>
    </a:lvl6pPr>
    <a:lvl7pPr marL="2743200" algn="l" defTabSz="914400" rtl="0" eaLnBrk="1" latinLnBrk="0" hangingPunct="1">
      <a:defRPr sz="4400" kern="1200">
        <a:solidFill>
          <a:schemeClr val="accent2"/>
        </a:solidFill>
        <a:latin typeface="Arial" charset="0"/>
        <a:ea typeface="+mn-ea"/>
        <a:cs typeface="Arial" charset="0"/>
      </a:defRPr>
    </a:lvl7pPr>
    <a:lvl8pPr marL="3200400" algn="l" defTabSz="914400" rtl="0" eaLnBrk="1" latinLnBrk="0" hangingPunct="1">
      <a:defRPr sz="4400" kern="1200">
        <a:solidFill>
          <a:schemeClr val="accent2"/>
        </a:solidFill>
        <a:latin typeface="Arial" charset="0"/>
        <a:ea typeface="+mn-ea"/>
        <a:cs typeface="Arial" charset="0"/>
      </a:defRPr>
    </a:lvl8pPr>
    <a:lvl9pPr marL="3657600" algn="l" defTabSz="914400" rtl="0" eaLnBrk="1" latinLnBrk="0" hangingPunct="1">
      <a:defRPr sz="4400"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284"/>
    <a:srgbClr val="D60134"/>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1636" autoAdjust="0"/>
  </p:normalViewPr>
  <p:slideViewPr>
    <p:cSldViewPr>
      <p:cViewPr>
        <p:scale>
          <a:sx n="75" d="100"/>
          <a:sy n="75" d="100"/>
        </p:scale>
        <p:origin x="-2580" y="-10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mn-cs"/>
              </a:defRPr>
            </a:lvl1pPr>
          </a:lstStyle>
          <a:p>
            <a:pPr>
              <a:defRPr/>
            </a:pPr>
            <a:fld id="{5D781A13-A91E-4865-B14B-F2C73F84EA3D}" type="datetimeFigureOut">
              <a:rPr lang="en-US"/>
              <a:pPr>
                <a:defRPr/>
              </a:pPr>
              <a:t>8/7/2015</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cs typeface="+mn-cs"/>
              </a:defRPr>
            </a:lvl1pPr>
          </a:lstStyle>
          <a:p>
            <a:pPr>
              <a:defRPr/>
            </a:pPr>
            <a:fld id="{5ED7B7C6-8CDC-4492-9CE5-72C31D62D367}" type="slidenum">
              <a:rPr lang="en-US"/>
              <a:pPr>
                <a:defRPr/>
              </a:pPr>
              <a:t>‹#›</a:t>
            </a:fld>
            <a:endParaRPr lang="en-US"/>
          </a:p>
        </p:txBody>
      </p:sp>
    </p:spTree>
    <p:extLst>
      <p:ext uri="{BB962C8B-B14F-4D97-AF65-F5344CB8AC3E}">
        <p14:creationId xmlns:p14="http://schemas.microsoft.com/office/powerpoint/2010/main" val="3394362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1484313"/>
            <a:ext cx="1960562" cy="537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484313"/>
            <a:ext cx="5730875" cy="537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14843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56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026" name="Picture 20" descr="estyn_powerpoint_01"/>
          <p:cNvPicPr>
            <a:picLocks noChangeAspect="1" noChangeArrowheads="1"/>
          </p:cNvPicPr>
          <p:nvPr userDrawn="1"/>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4213" y="14843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text styles</a:t>
            </a:r>
          </a:p>
        </p:txBody>
      </p:sp>
      <p:sp>
        <p:nvSpPr>
          <p:cNvPr id="1028" name="Rectangle 3"/>
          <p:cNvSpPr>
            <a:spLocks noGrp="1" noChangeArrowheads="1"/>
          </p:cNvSpPr>
          <p:nvPr>
            <p:ph type="body" idx="1"/>
          </p:nvPr>
        </p:nvSpPr>
        <p:spPr bwMode="auto">
          <a:xfrm>
            <a:off x="755650" y="2743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rgbClr val="D60134"/>
          </a:solidFill>
          <a:latin typeface="+mj-lt"/>
          <a:ea typeface="+mj-ea"/>
          <a:cs typeface="+mj-cs"/>
        </a:defRPr>
      </a:lvl1pPr>
      <a:lvl2pPr algn="ctr" rtl="0" eaLnBrk="0" fontAlgn="base" hangingPunct="0">
        <a:spcBef>
          <a:spcPct val="0"/>
        </a:spcBef>
        <a:spcAft>
          <a:spcPct val="0"/>
        </a:spcAft>
        <a:defRPr sz="4400">
          <a:solidFill>
            <a:srgbClr val="D60134"/>
          </a:solidFill>
          <a:latin typeface="Arial" charset="0"/>
        </a:defRPr>
      </a:lvl2pPr>
      <a:lvl3pPr algn="ctr" rtl="0" eaLnBrk="0" fontAlgn="base" hangingPunct="0">
        <a:spcBef>
          <a:spcPct val="0"/>
        </a:spcBef>
        <a:spcAft>
          <a:spcPct val="0"/>
        </a:spcAft>
        <a:defRPr sz="4400">
          <a:solidFill>
            <a:srgbClr val="D60134"/>
          </a:solidFill>
          <a:latin typeface="Arial" charset="0"/>
        </a:defRPr>
      </a:lvl3pPr>
      <a:lvl4pPr algn="ctr" rtl="0" eaLnBrk="0" fontAlgn="base" hangingPunct="0">
        <a:spcBef>
          <a:spcPct val="0"/>
        </a:spcBef>
        <a:spcAft>
          <a:spcPct val="0"/>
        </a:spcAft>
        <a:defRPr sz="4400">
          <a:solidFill>
            <a:srgbClr val="D60134"/>
          </a:solidFill>
          <a:latin typeface="Arial" charset="0"/>
        </a:defRPr>
      </a:lvl4pPr>
      <a:lvl5pPr algn="ctr" rtl="0" eaLnBrk="0" fontAlgn="base" hangingPunct="0">
        <a:spcBef>
          <a:spcPct val="0"/>
        </a:spcBef>
        <a:spcAft>
          <a:spcPct val="0"/>
        </a:spcAft>
        <a:defRPr sz="4400">
          <a:solidFill>
            <a:srgbClr val="D60134"/>
          </a:solidFill>
          <a:latin typeface="Arial" charset="0"/>
        </a:defRPr>
      </a:lvl5pPr>
      <a:lvl6pPr marL="457200" algn="ctr" rtl="0" fontAlgn="base">
        <a:spcBef>
          <a:spcPct val="0"/>
        </a:spcBef>
        <a:spcAft>
          <a:spcPct val="0"/>
        </a:spcAft>
        <a:defRPr sz="4400">
          <a:solidFill>
            <a:srgbClr val="D60134"/>
          </a:solidFill>
          <a:latin typeface="Arial" charset="0"/>
        </a:defRPr>
      </a:lvl6pPr>
      <a:lvl7pPr marL="914400" algn="ctr" rtl="0" fontAlgn="base">
        <a:spcBef>
          <a:spcPct val="0"/>
        </a:spcBef>
        <a:spcAft>
          <a:spcPct val="0"/>
        </a:spcAft>
        <a:defRPr sz="4400">
          <a:solidFill>
            <a:srgbClr val="D60134"/>
          </a:solidFill>
          <a:latin typeface="Arial" charset="0"/>
        </a:defRPr>
      </a:lvl7pPr>
      <a:lvl8pPr marL="1371600" algn="ctr" rtl="0" fontAlgn="base">
        <a:spcBef>
          <a:spcPct val="0"/>
        </a:spcBef>
        <a:spcAft>
          <a:spcPct val="0"/>
        </a:spcAft>
        <a:defRPr sz="4400">
          <a:solidFill>
            <a:srgbClr val="D60134"/>
          </a:solidFill>
          <a:latin typeface="Arial" charset="0"/>
        </a:defRPr>
      </a:lvl8pPr>
      <a:lvl9pPr marL="1828800" algn="ctr" rtl="0" fontAlgn="base">
        <a:spcBef>
          <a:spcPct val="0"/>
        </a:spcBef>
        <a:spcAft>
          <a:spcPct val="0"/>
        </a:spcAft>
        <a:defRPr sz="4400">
          <a:solidFill>
            <a:srgbClr val="D60134"/>
          </a:solidFill>
          <a:latin typeface="Arial" charset="0"/>
        </a:defRPr>
      </a:lvl9pPr>
    </p:titleStyle>
    <p:bodyStyle>
      <a:lvl1pPr marL="342900" indent="-342900" algn="l" rtl="0" eaLnBrk="0" fontAlgn="base" hangingPunct="0">
        <a:spcBef>
          <a:spcPct val="20000"/>
        </a:spcBef>
        <a:spcAft>
          <a:spcPct val="0"/>
        </a:spcAft>
        <a:buChar char="•"/>
        <a:defRPr sz="32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800">
          <a:solidFill>
            <a:srgbClr val="015284"/>
          </a:solidFill>
          <a:latin typeface="+mn-lt"/>
        </a:defRPr>
      </a:lvl2pPr>
      <a:lvl3pPr marL="1143000" indent="-228600" algn="l" rtl="0" eaLnBrk="0" fontAlgn="base" hangingPunct="0">
        <a:spcBef>
          <a:spcPct val="20000"/>
        </a:spcBef>
        <a:spcAft>
          <a:spcPct val="0"/>
        </a:spcAft>
        <a:buChar char="•"/>
        <a:defRPr sz="2400">
          <a:solidFill>
            <a:srgbClr val="015284"/>
          </a:solidFill>
          <a:latin typeface="+mn-lt"/>
        </a:defRPr>
      </a:lvl3pPr>
      <a:lvl4pPr marL="1600200" indent="-228600" algn="l" rtl="0" eaLnBrk="0" fontAlgn="base" hangingPunct="0">
        <a:spcBef>
          <a:spcPct val="20000"/>
        </a:spcBef>
        <a:spcAft>
          <a:spcPct val="0"/>
        </a:spcAft>
        <a:buChar char="–"/>
        <a:defRPr sz="2000">
          <a:solidFill>
            <a:srgbClr val="015284"/>
          </a:solidFill>
          <a:latin typeface="+mn-lt"/>
        </a:defRPr>
      </a:lvl4pPr>
      <a:lvl5pPr marL="2057400" indent="-228600" algn="l" rtl="0" eaLnBrk="0" fontAlgn="base" hangingPunct="0">
        <a:spcBef>
          <a:spcPct val="20000"/>
        </a:spcBef>
        <a:spcAft>
          <a:spcPct val="0"/>
        </a:spcAft>
        <a:buChar char="»"/>
        <a:defRPr sz="2000">
          <a:solidFill>
            <a:srgbClr val="015284"/>
          </a:solidFill>
          <a:latin typeface="+mn-lt"/>
        </a:defRPr>
      </a:lvl5pPr>
      <a:lvl6pPr marL="2514600" indent="-228600" algn="l" rtl="0" fontAlgn="base">
        <a:spcBef>
          <a:spcPct val="20000"/>
        </a:spcBef>
        <a:spcAft>
          <a:spcPct val="0"/>
        </a:spcAft>
        <a:buChar char="»"/>
        <a:defRPr sz="2000">
          <a:solidFill>
            <a:srgbClr val="015284"/>
          </a:solidFill>
          <a:latin typeface="+mn-lt"/>
        </a:defRPr>
      </a:lvl6pPr>
      <a:lvl7pPr marL="2971800" indent="-228600" algn="l" rtl="0" fontAlgn="base">
        <a:spcBef>
          <a:spcPct val="20000"/>
        </a:spcBef>
        <a:spcAft>
          <a:spcPct val="0"/>
        </a:spcAft>
        <a:buChar char="»"/>
        <a:defRPr sz="2000">
          <a:solidFill>
            <a:srgbClr val="015284"/>
          </a:solidFill>
          <a:latin typeface="+mn-lt"/>
        </a:defRPr>
      </a:lvl7pPr>
      <a:lvl8pPr marL="3429000" indent="-228600" algn="l" rtl="0" fontAlgn="base">
        <a:spcBef>
          <a:spcPct val="20000"/>
        </a:spcBef>
        <a:spcAft>
          <a:spcPct val="0"/>
        </a:spcAft>
        <a:buChar char="»"/>
        <a:defRPr sz="2000">
          <a:solidFill>
            <a:srgbClr val="015284"/>
          </a:solidFill>
          <a:latin typeface="+mn-lt"/>
        </a:defRPr>
      </a:lvl8pPr>
      <a:lvl9pPr marL="3886200" indent="-228600" algn="l" rtl="0" fontAlgn="base">
        <a:spcBef>
          <a:spcPct val="20000"/>
        </a:spcBef>
        <a:spcAft>
          <a:spcPct val="0"/>
        </a:spcAft>
        <a:buChar char="»"/>
        <a:defRPr sz="2000">
          <a:solidFill>
            <a:srgbClr val="01528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estyn.gov.uk/cymraeg/docViewer-w/296150.4/Cymraeg%20yn%20y%20Cyfnod%20Sylfaen:%20Datblygu%20Cymraeg%20fel%20iaith%20gyntaf%20mewn%20ysgolion%20cynradd%20a%E2%80%99r%20sector%20nas%20cynhelir/?navmap=30,163," TargetMode="External"/><Relationship Id="rId2" Type="http://schemas.openxmlformats.org/officeDocument/2006/relationships/hyperlink" Target="http://www.estyn.gov.uk/english/docViewer/296123.1/welsh-in-the-foundation-phase-developing-welsh-as-a-first-language-in-primary-schools-and-the-non-maintained-sector-december-2013/?navmap=30,163,"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noChangeArrowheads="1"/>
          </p:cNvPicPr>
          <p:nvPr/>
        </p:nvPicPr>
        <p:blipFill>
          <a:blip r:embed="rId2"/>
          <a:srcRect/>
          <a:stretch>
            <a:fillRect/>
          </a:stretch>
        </p:blipFill>
        <p:spPr bwMode="auto">
          <a:xfrm>
            <a:off x="0" y="4762500"/>
            <a:ext cx="2276475" cy="2095500"/>
          </a:xfrm>
          <a:prstGeom prst="rect">
            <a:avLst/>
          </a:prstGeom>
          <a:noFill/>
          <a:ln w="9525">
            <a:noFill/>
            <a:miter lim="800000"/>
            <a:headEnd/>
            <a:tailEnd/>
          </a:ln>
        </p:spPr>
      </p:pic>
      <p:pic>
        <p:nvPicPr>
          <p:cNvPr id="15362" name="Picture 8" descr="IIP_GOLD_LOGO_JOPPHBjjjjjjj.png"/>
          <p:cNvPicPr>
            <a:picLocks noChangeAspect="1"/>
          </p:cNvPicPr>
          <p:nvPr/>
        </p:nvPicPr>
        <p:blipFill>
          <a:blip r:embed="rId3"/>
          <a:srcRect/>
          <a:stretch>
            <a:fillRect/>
          </a:stretch>
        </p:blipFill>
        <p:spPr bwMode="auto">
          <a:xfrm>
            <a:off x="2411413" y="5589588"/>
            <a:ext cx="2284412" cy="501650"/>
          </a:xfrm>
          <a:prstGeom prst="rect">
            <a:avLst/>
          </a:prstGeom>
          <a:noFill/>
          <a:ln w="9525">
            <a:noFill/>
            <a:miter lim="800000"/>
            <a:headEnd/>
            <a:tailEnd/>
          </a:ln>
        </p:spPr>
      </p:pic>
      <p:sp>
        <p:nvSpPr>
          <p:cNvPr id="15363" name="Title 6"/>
          <p:cNvSpPr>
            <a:spLocks noGrp="1"/>
          </p:cNvSpPr>
          <p:nvPr>
            <p:ph type="title"/>
          </p:nvPr>
        </p:nvSpPr>
        <p:spPr/>
        <p:txBody>
          <a:bodyPr/>
          <a:lstStyle/>
          <a:p>
            <a:r>
              <a:rPr lang="en-GB" sz="3600" smtClean="0"/>
              <a:t/>
            </a:r>
            <a:br>
              <a:rPr lang="en-GB" sz="3600" smtClean="0"/>
            </a:br>
            <a:r>
              <a:rPr lang="en-GB" sz="3600" smtClean="0"/>
              <a:t/>
            </a:r>
            <a:br>
              <a:rPr lang="en-GB" sz="3600" smtClean="0"/>
            </a:br>
            <a:r>
              <a:rPr lang="en-GB" sz="3600" smtClean="0"/>
              <a:t>Cymraeg yn y Cyfnod Sylfaen</a:t>
            </a:r>
            <a:br>
              <a:rPr lang="en-GB" sz="3600" smtClean="0"/>
            </a:br>
            <a:r>
              <a:rPr lang="en-GB" sz="3600" smtClean="0">
                <a:solidFill>
                  <a:srgbClr val="015284"/>
                </a:solidFill>
              </a:rPr>
              <a:t>Welsh in the Foundation Phase</a:t>
            </a:r>
            <a:endParaRPr lang="en-GB" sz="3400" smtClean="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24578"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Lle mae plant o gartrefi Cymraeg a di-Gymraeg o fewn yr un sefydliad, yn yr arfer orau, mae’r athrawon yn cynllunio i sicrhau bod sbardun a chynhaliaeth effeithiol i ddatblygu iaith pob disgybl.</a:t>
            </a:r>
          </a:p>
          <a:p>
            <a:pPr eaLnBrk="1" hangingPunct="1"/>
            <a:r>
              <a:rPr lang="en-GB" sz="2000" smtClean="0"/>
              <a:t>Er hynny, mewn gormod o’r ysgolion hyn, nid yw athrawon yn cynllunio’n ddigon effeithiol i sicrhau bod plant o gefndiroedd ieithyddol gwahanol yn gwneud y cynnydd priodol o’u man cychwyn.</a:t>
            </a:r>
            <a:endParaRPr lang="en-US" sz="2000" smtClean="0"/>
          </a:p>
        </p:txBody>
      </p:sp>
      <p:sp>
        <p:nvSpPr>
          <p:cNvPr id="24579" name="Rectangle 4"/>
          <p:cNvSpPr>
            <a:spLocks noChangeArrowheads="1"/>
          </p:cNvSpPr>
          <p:nvPr/>
        </p:nvSpPr>
        <p:spPr bwMode="auto">
          <a:xfrm>
            <a:off x="4895850" y="1341438"/>
            <a:ext cx="4248150" cy="5040312"/>
          </a:xfrm>
          <a:prstGeom prst="rect">
            <a:avLst/>
          </a:prstGeom>
          <a:noFill/>
          <a:ln w="9525">
            <a:noFill/>
            <a:miter lim="800000"/>
            <a:headEnd/>
            <a:tailEnd/>
          </a:ln>
        </p:spPr>
        <p:txBody>
          <a:bodyPr/>
          <a:lstStyle/>
          <a:p>
            <a:pPr marL="342900" indent="-342900">
              <a:spcBef>
                <a:spcPct val="20000"/>
              </a:spcBef>
              <a:buFontTx/>
              <a:buChar char="•"/>
            </a:pPr>
            <a:r>
              <a:rPr lang="en-GB" sz="2000" dirty="0">
                <a:solidFill>
                  <a:srgbClr val="FF0000"/>
                </a:solidFill>
              </a:rPr>
              <a:t>Where there are children from Welsh speaking and non-Welsh speaking homes in the same institution, in the best practice, teachers plan to ensure that there is effective stimulus and support to develop each pupil’s language.</a:t>
            </a:r>
          </a:p>
          <a:p>
            <a:pPr marL="342900" indent="-342900">
              <a:spcBef>
                <a:spcPct val="20000"/>
              </a:spcBef>
              <a:buFontTx/>
              <a:buChar char="•"/>
            </a:pPr>
            <a:r>
              <a:rPr lang="en-GB" sz="2000" dirty="0">
                <a:solidFill>
                  <a:srgbClr val="FF0000"/>
                </a:solidFill>
              </a:rPr>
              <a:t>However, in too many of these schools, teachers do not plan effectively enough to ensure that children of different linguistic backgrounds make appropriate progress from their starting points.</a:t>
            </a:r>
            <a:endParaRPr lang="en-US" sz="2000" dirty="0">
              <a:solidFill>
                <a:srgbClr val="FF0000"/>
              </a:solidFill>
            </a:endParaRPr>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25602"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Mewn ychydig o ysgolion a lleoliadau, nid oes dealltwriaeth gadarn gan athrawon ac ymarferwyr o hanfodion y dull trochi o addysgu.  O ganlyniad, nid ydynt yn bwydo a modelu’r Gymraeg yn ddigon cadarn i’r disgyblion, ac nid yw eu disgwyliadau yn ddigon uchel.  Mewn ychydig iawn o achosion, nid yw cynorthwywyr dysgu yn glynu at ddefnyddio’r Gymraeg gyda disgyblion o gartrefi di-Gymraeg ac mae hyn yn llesteirio cynnydd. </a:t>
            </a:r>
            <a:endParaRPr lang="cy-GB" sz="2000" smtClean="0"/>
          </a:p>
          <a:p>
            <a:pPr eaLnBrk="1" hangingPunct="1"/>
            <a:endParaRPr lang="en-US" smtClean="0"/>
          </a:p>
        </p:txBody>
      </p:sp>
      <p:sp>
        <p:nvSpPr>
          <p:cNvPr id="25603" name="Rectangle 4"/>
          <p:cNvSpPr>
            <a:spLocks noChangeArrowheads="1"/>
          </p:cNvSpPr>
          <p:nvPr/>
        </p:nvSpPr>
        <p:spPr bwMode="auto">
          <a:xfrm>
            <a:off x="4895850" y="1268413"/>
            <a:ext cx="4248150" cy="4968875"/>
          </a:xfrm>
          <a:prstGeom prst="rect">
            <a:avLst/>
          </a:prstGeom>
          <a:noFill/>
          <a:ln w="9525">
            <a:noFill/>
            <a:miter lim="800000"/>
            <a:headEnd/>
            <a:tailEnd/>
          </a:ln>
        </p:spPr>
        <p:txBody>
          <a:bodyPr/>
          <a:lstStyle/>
          <a:p>
            <a:pPr marL="342900" indent="-342900">
              <a:spcBef>
                <a:spcPct val="20000"/>
              </a:spcBef>
              <a:buFontTx/>
              <a:buChar char="•"/>
            </a:pPr>
            <a:r>
              <a:rPr lang="en-GB" sz="2000" dirty="0">
                <a:solidFill>
                  <a:srgbClr val="FF0000"/>
                </a:solidFill>
              </a:rPr>
              <a:t>In a few schools and settings, teachers and practitioners do not have a sound understanding of the essentials of the immersion method of teaching.  As a result, they do not feed and model Welsh robustly enough to pupils, and their expectations are not high enough.  In a very few cases, teaching assistants do not use Welsh with pupils from non-Welsh speaking homes and this hinders progress. </a:t>
            </a:r>
            <a:endParaRPr lang="cy-GB" sz="2000" dirty="0">
              <a:solidFill>
                <a:srgbClr val="FF0000"/>
              </a:solidFill>
            </a:endParaRPr>
          </a:p>
          <a:p>
            <a:pPr marL="342900" indent="-342900">
              <a:spcBef>
                <a:spcPct val="20000"/>
              </a:spcBef>
              <a:buFontTx/>
              <a:buChar char="•"/>
            </a:pPr>
            <a:endParaRPr lang="en-US" sz="2800" dirty="0">
              <a:solidFill>
                <a:srgbClr val="FF0000"/>
              </a:solidFill>
            </a:endParaRPr>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26626"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Mewn ychydig o ysgolion, nid yw arweinwyr nac athrawon yn dangos digon o ddealltwriaeth o athroniaeth ganolog y Cyfnod Sylfaen.  Oherwydd y flaenoriaeth genedlaethol gyfredol ar ddatblygu llythrennedd, maent yn gweld tensiwn rhwng athroniaeth y Cyfnod Sylfaen a’r angen i gynllunio’n fwriadus ar gyfer datblygu medrau iaith a llythrennedd.</a:t>
            </a:r>
          </a:p>
          <a:p>
            <a:pPr eaLnBrk="1" hangingPunct="1"/>
            <a:endParaRPr lang="en-US" smtClean="0"/>
          </a:p>
        </p:txBody>
      </p:sp>
      <p:sp>
        <p:nvSpPr>
          <p:cNvPr id="26627" name="Rectangle 4"/>
          <p:cNvSpPr>
            <a:spLocks noChangeArrowheads="1"/>
          </p:cNvSpPr>
          <p:nvPr/>
        </p:nvSpPr>
        <p:spPr bwMode="auto">
          <a:xfrm>
            <a:off x="4895850" y="1268413"/>
            <a:ext cx="4248150" cy="4968875"/>
          </a:xfrm>
          <a:prstGeom prst="rect">
            <a:avLst/>
          </a:prstGeom>
          <a:noFill/>
          <a:ln w="9525">
            <a:noFill/>
            <a:miter lim="800000"/>
            <a:headEnd/>
            <a:tailEnd/>
          </a:ln>
        </p:spPr>
        <p:txBody>
          <a:bodyPr/>
          <a:lstStyle/>
          <a:p>
            <a:pPr marL="342900" indent="-342900">
              <a:spcBef>
                <a:spcPct val="20000"/>
              </a:spcBef>
              <a:buFontTx/>
              <a:buChar char="•"/>
            </a:pPr>
            <a:r>
              <a:rPr lang="en-GB" sz="2000" dirty="0">
                <a:solidFill>
                  <a:srgbClr val="FF0000"/>
                </a:solidFill>
              </a:rPr>
              <a:t>In a few schools, neither leaders nor teachers show enough understanding of the central philosophy of the Foundation Phase.  Because of the current national priority on developing literacy, they see a tension between the philosophy of the Foundation Phase and the need to plan purposefully for developing language and literacy skills.</a:t>
            </a:r>
          </a:p>
          <a:p>
            <a:pPr marL="342900" indent="-342900">
              <a:spcBef>
                <a:spcPct val="20000"/>
              </a:spcBef>
              <a:buFontTx/>
              <a:buChar char="•"/>
            </a:pPr>
            <a:endParaRPr lang="en-US" sz="2800" dirty="0">
              <a:solidFill>
                <a:srgbClr val="FF0000"/>
              </a:solidFill>
            </a:endParaRPr>
          </a:p>
        </p:txBody>
      </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179388" y="260350"/>
            <a:ext cx="7772400" cy="719138"/>
          </a:xfrm>
        </p:spPr>
        <p:txBody>
          <a:bodyPr/>
          <a:lstStyle/>
          <a:p>
            <a:pPr algn="l" eaLnBrk="1" hangingPunct="1"/>
            <a:r>
              <a:rPr lang="en-GB" sz="3200" smtClean="0">
                <a:solidFill>
                  <a:srgbClr val="015284"/>
                </a:solidFill>
              </a:rPr>
              <a:t>Argymhellion </a:t>
            </a:r>
            <a:r>
              <a:rPr lang="en-GB" sz="3200" smtClean="0"/>
              <a:t>Recommendations</a:t>
            </a:r>
            <a:br>
              <a:rPr lang="en-GB" sz="3200" smtClean="0"/>
            </a:br>
            <a:endParaRPr lang="en-US" sz="3200" smtClean="0">
              <a:solidFill>
                <a:srgbClr val="015284"/>
              </a:solidFill>
            </a:endParaRPr>
          </a:p>
        </p:txBody>
      </p:sp>
      <p:sp>
        <p:nvSpPr>
          <p:cNvPr id="12291" name="Rectangle 3"/>
          <p:cNvSpPr>
            <a:spLocks noGrp="1" noChangeArrowheads="1"/>
          </p:cNvSpPr>
          <p:nvPr>
            <p:ph type="body" sz="half" idx="1"/>
          </p:nvPr>
        </p:nvSpPr>
        <p:spPr>
          <a:xfrm>
            <a:off x="107504" y="836712"/>
            <a:ext cx="4462463" cy="5084763"/>
          </a:xfrm>
        </p:spPr>
        <p:txBody>
          <a:bodyPr/>
          <a:lstStyle/>
          <a:p>
            <a:pPr marL="0" indent="0">
              <a:buFontTx/>
              <a:buNone/>
              <a:defRPr/>
            </a:pPr>
            <a:r>
              <a:rPr lang="en-GB" sz="2000" dirty="0" err="1"/>
              <a:t>Dylai</a:t>
            </a:r>
            <a:r>
              <a:rPr lang="en-GB" sz="2000" dirty="0"/>
              <a:t> </a:t>
            </a:r>
            <a:r>
              <a:rPr lang="en-GB" sz="2000" dirty="0" err="1"/>
              <a:t>ysgolion</a:t>
            </a:r>
            <a:r>
              <a:rPr lang="en-GB" sz="2000" dirty="0"/>
              <a:t> a </a:t>
            </a:r>
            <a:r>
              <a:rPr lang="en-GB" sz="2000" dirty="0" err="1"/>
              <a:t>lleoliadau</a:t>
            </a:r>
            <a:r>
              <a:rPr lang="en-GB" sz="2000" dirty="0" smtClean="0"/>
              <a:t>:</a:t>
            </a:r>
            <a:endParaRPr lang="cy-GB" sz="2000" dirty="0"/>
          </a:p>
          <a:p>
            <a:pPr marL="0" indent="0">
              <a:buFontTx/>
              <a:buNone/>
              <a:defRPr/>
            </a:pPr>
            <a:r>
              <a:rPr lang="en-GB" sz="1600" dirty="0" smtClean="0"/>
              <a:t>A1  </a:t>
            </a:r>
            <a:r>
              <a:rPr lang="en-GB" sz="1600" dirty="0" err="1" smtClean="0"/>
              <a:t>sicrhau</a:t>
            </a:r>
            <a:r>
              <a:rPr lang="en-GB" sz="1600" dirty="0" smtClean="0"/>
              <a:t> </a:t>
            </a:r>
            <a:r>
              <a:rPr lang="en-GB" sz="1600" dirty="0"/>
              <a:t>bod </a:t>
            </a:r>
            <a:r>
              <a:rPr lang="en-GB" sz="1600" dirty="0" err="1"/>
              <a:t>cyfleoedd</a:t>
            </a:r>
            <a:r>
              <a:rPr lang="en-GB" sz="1600" dirty="0"/>
              <a:t> </a:t>
            </a:r>
            <a:r>
              <a:rPr lang="en-GB" sz="1600" dirty="0" err="1"/>
              <a:t>penodol</a:t>
            </a:r>
            <a:r>
              <a:rPr lang="en-GB" sz="1600" dirty="0"/>
              <a:t> </a:t>
            </a:r>
            <a:r>
              <a:rPr lang="en-GB" sz="1600" dirty="0" err="1"/>
              <a:t>i</a:t>
            </a:r>
            <a:r>
              <a:rPr lang="en-GB" sz="1600" dirty="0"/>
              <a:t> </a:t>
            </a:r>
            <a:r>
              <a:rPr lang="en-GB" sz="1600" dirty="0" err="1"/>
              <a:t>ddisgyblion</a:t>
            </a:r>
            <a:r>
              <a:rPr lang="en-GB" sz="1600" dirty="0"/>
              <a:t> </a:t>
            </a:r>
            <a:r>
              <a:rPr lang="en-GB" sz="1600" dirty="0" err="1"/>
              <a:t>ddatblygu</a:t>
            </a:r>
            <a:r>
              <a:rPr lang="en-GB" sz="1600" dirty="0"/>
              <a:t> a </a:t>
            </a:r>
            <a:r>
              <a:rPr lang="en-GB" sz="1600" dirty="0" err="1"/>
              <a:t>defnyddio</a:t>
            </a:r>
            <a:r>
              <a:rPr lang="en-GB" sz="1600" dirty="0"/>
              <a:t> </a:t>
            </a:r>
            <a:r>
              <a:rPr lang="en-GB" sz="1600" dirty="0" err="1"/>
              <a:t>eu</a:t>
            </a:r>
            <a:r>
              <a:rPr lang="en-GB" sz="1600" dirty="0"/>
              <a:t> </a:t>
            </a:r>
            <a:r>
              <a:rPr lang="en-GB" sz="1600" dirty="0" err="1"/>
              <a:t>medrau</a:t>
            </a:r>
            <a:r>
              <a:rPr lang="en-GB" sz="1600" dirty="0"/>
              <a:t> </a:t>
            </a:r>
            <a:r>
              <a:rPr lang="en-GB" sz="1600" dirty="0" err="1"/>
              <a:t>siarad</a:t>
            </a:r>
            <a:r>
              <a:rPr lang="en-GB" sz="1600" dirty="0"/>
              <a:t>, </a:t>
            </a:r>
            <a:r>
              <a:rPr lang="en-GB" sz="1600" dirty="0" err="1"/>
              <a:t>darllen</a:t>
            </a:r>
            <a:r>
              <a:rPr lang="en-GB" sz="1600" dirty="0"/>
              <a:t> ac </a:t>
            </a:r>
            <a:r>
              <a:rPr lang="en-GB" sz="1600" dirty="0" err="1"/>
              <a:t>ysgrifennu</a:t>
            </a:r>
            <a:r>
              <a:rPr lang="en-GB" sz="1600" dirty="0"/>
              <a:t> </a:t>
            </a:r>
            <a:r>
              <a:rPr lang="en-GB" sz="1600" dirty="0" err="1"/>
              <a:t>ar</a:t>
            </a:r>
            <a:r>
              <a:rPr lang="en-GB" sz="1600" dirty="0"/>
              <a:t> draws y </a:t>
            </a:r>
            <a:r>
              <a:rPr lang="en-GB" sz="1600" dirty="0" err="1"/>
              <a:t>meysydd</a:t>
            </a:r>
            <a:r>
              <a:rPr lang="en-GB" sz="1600" dirty="0"/>
              <a:t> </a:t>
            </a:r>
            <a:r>
              <a:rPr lang="en-GB" sz="1600" dirty="0" err="1"/>
              <a:t>dysgu</a:t>
            </a:r>
            <a:r>
              <a:rPr lang="en-GB" sz="1600" dirty="0"/>
              <a:t> ac </a:t>
            </a:r>
            <a:r>
              <a:rPr lang="en-GB" sz="1600" dirty="0" err="1"/>
              <a:t>yn</a:t>
            </a:r>
            <a:r>
              <a:rPr lang="en-GB" sz="1600" dirty="0"/>
              <a:t> y </a:t>
            </a:r>
            <a:r>
              <a:rPr lang="en-GB" sz="1600" dirty="0" err="1"/>
              <a:t>gwahanol</a:t>
            </a:r>
            <a:r>
              <a:rPr lang="en-GB" sz="1600" dirty="0"/>
              <a:t> </a:t>
            </a:r>
            <a:r>
              <a:rPr lang="en-GB" sz="1600" dirty="0" err="1"/>
              <a:t>ardaloedd</a:t>
            </a:r>
            <a:r>
              <a:rPr lang="en-GB" sz="1600" dirty="0"/>
              <a:t> </a:t>
            </a:r>
            <a:r>
              <a:rPr lang="en-GB" sz="1600" dirty="0" err="1"/>
              <a:t>gweithgarwch</a:t>
            </a:r>
            <a:r>
              <a:rPr lang="en-GB" sz="1600" dirty="0"/>
              <a:t>;</a:t>
            </a:r>
            <a:endParaRPr lang="cy-GB" sz="1600" dirty="0"/>
          </a:p>
          <a:p>
            <a:pPr marL="0" indent="0">
              <a:buFontTx/>
              <a:buNone/>
              <a:defRPr/>
            </a:pPr>
            <a:endParaRPr lang="cy-GB" sz="1600" dirty="0"/>
          </a:p>
          <a:p>
            <a:pPr marL="0" indent="0">
              <a:buFontTx/>
              <a:buNone/>
              <a:defRPr/>
            </a:pPr>
            <a:r>
              <a:rPr lang="en-GB" sz="1600" dirty="0" smtClean="0"/>
              <a:t>A2  </a:t>
            </a:r>
            <a:r>
              <a:rPr lang="en-GB" sz="1600" dirty="0" err="1" smtClean="0"/>
              <a:t>sicrhau</a:t>
            </a:r>
            <a:r>
              <a:rPr lang="en-GB" sz="1600" dirty="0" smtClean="0"/>
              <a:t> </a:t>
            </a:r>
            <a:r>
              <a:rPr lang="en-GB" sz="1600" dirty="0" err="1"/>
              <a:t>cydbwysedd</a:t>
            </a:r>
            <a:r>
              <a:rPr lang="en-GB" sz="1600" dirty="0"/>
              <a:t> </a:t>
            </a:r>
            <a:r>
              <a:rPr lang="en-GB" sz="1600" dirty="0" err="1"/>
              <a:t>effeithiol</a:t>
            </a:r>
            <a:r>
              <a:rPr lang="en-GB" sz="1600" dirty="0"/>
              <a:t> </a:t>
            </a:r>
            <a:r>
              <a:rPr lang="en-GB" sz="1600" dirty="0" err="1"/>
              <a:t>rhwng</a:t>
            </a:r>
            <a:r>
              <a:rPr lang="en-GB" sz="1600" dirty="0"/>
              <a:t> </a:t>
            </a:r>
            <a:r>
              <a:rPr lang="en-GB" sz="1600" dirty="0" err="1"/>
              <a:t>sesiynau</a:t>
            </a:r>
            <a:r>
              <a:rPr lang="en-GB" sz="1600" dirty="0"/>
              <a:t> </a:t>
            </a:r>
            <a:r>
              <a:rPr lang="en-GB" sz="1600" dirty="0" err="1"/>
              <a:t>ffurfiol</a:t>
            </a:r>
            <a:r>
              <a:rPr lang="en-GB" sz="1600" dirty="0"/>
              <a:t> </a:t>
            </a:r>
            <a:r>
              <a:rPr lang="en-GB" sz="1600" dirty="0" err="1"/>
              <a:t>i</a:t>
            </a:r>
            <a:r>
              <a:rPr lang="en-GB" sz="1600" dirty="0"/>
              <a:t> </a:t>
            </a:r>
            <a:r>
              <a:rPr lang="en-GB" sz="1600" dirty="0" err="1"/>
              <a:t>addysgu</a:t>
            </a:r>
            <a:r>
              <a:rPr lang="en-GB" sz="1600" dirty="0"/>
              <a:t> ac </a:t>
            </a:r>
            <a:r>
              <a:rPr lang="en-GB" sz="1600" dirty="0" err="1"/>
              <a:t>atgyfnerthu</a:t>
            </a:r>
            <a:r>
              <a:rPr lang="en-GB" sz="1600" dirty="0"/>
              <a:t> </a:t>
            </a:r>
            <a:r>
              <a:rPr lang="en-GB" sz="1600" dirty="0" err="1"/>
              <a:t>medrau</a:t>
            </a:r>
            <a:r>
              <a:rPr lang="en-GB" sz="1600" dirty="0"/>
              <a:t> </a:t>
            </a:r>
            <a:r>
              <a:rPr lang="en-GB" sz="1600" dirty="0" err="1"/>
              <a:t>iaith</a:t>
            </a:r>
            <a:r>
              <a:rPr lang="en-GB" sz="1600" dirty="0"/>
              <a:t> a </a:t>
            </a:r>
            <a:r>
              <a:rPr lang="en-GB" sz="1600" dirty="0" err="1"/>
              <a:t>chyfleoedd</a:t>
            </a:r>
            <a:r>
              <a:rPr lang="en-GB" sz="1600" dirty="0"/>
              <a:t> </a:t>
            </a:r>
            <a:r>
              <a:rPr lang="en-GB" sz="1600" dirty="0" err="1"/>
              <a:t>anffurfiol</a:t>
            </a:r>
            <a:r>
              <a:rPr lang="en-GB" sz="1600" dirty="0"/>
              <a:t> </a:t>
            </a:r>
            <a:r>
              <a:rPr lang="en-GB" sz="1600" dirty="0" err="1"/>
              <a:t>i’w</a:t>
            </a:r>
            <a:r>
              <a:rPr lang="en-GB" sz="1600" dirty="0"/>
              <a:t> </a:t>
            </a:r>
            <a:r>
              <a:rPr lang="en-GB" sz="1600" dirty="0" err="1"/>
              <a:t>defnyddio</a:t>
            </a:r>
            <a:r>
              <a:rPr lang="en-GB" sz="1600" dirty="0"/>
              <a:t>;</a:t>
            </a:r>
            <a:endParaRPr lang="cy-GB" sz="1600" dirty="0"/>
          </a:p>
          <a:p>
            <a:pPr>
              <a:defRPr/>
            </a:pPr>
            <a:endParaRPr lang="cy-GB" sz="1600" dirty="0"/>
          </a:p>
          <a:p>
            <a:pPr marL="0" indent="0">
              <a:buFontTx/>
              <a:buNone/>
              <a:defRPr/>
            </a:pPr>
            <a:r>
              <a:rPr lang="en-GB" sz="1600" dirty="0" smtClean="0"/>
              <a:t>A3  </a:t>
            </a:r>
            <a:r>
              <a:rPr lang="en-GB" sz="1600" dirty="0" err="1" smtClean="0"/>
              <a:t>datblygu</a:t>
            </a:r>
            <a:r>
              <a:rPr lang="en-GB" sz="1600" dirty="0" smtClean="0"/>
              <a:t> </a:t>
            </a:r>
            <a:r>
              <a:rPr lang="en-GB" sz="1600" dirty="0" err="1"/>
              <a:t>gweithgareddau</a:t>
            </a:r>
            <a:r>
              <a:rPr lang="en-GB" sz="1600" dirty="0"/>
              <a:t> a </a:t>
            </a:r>
            <a:r>
              <a:rPr lang="en-GB" sz="1600" dirty="0" err="1"/>
              <a:t>chyfleoedd</a:t>
            </a:r>
            <a:r>
              <a:rPr lang="en-GB" sz="1600" dirty="0"/>
              <a:t> </a:t>
            </a:r>
            <a:r>
              <a:rPr lang="en-GB" sz="1600" dirty="0" err="1"/>
              <a:t>dysgu</a:t>
            </a:r>
            <a:r>
              <a:rPr lang="en-GB" sz="1600" dirty="0"/>
              <a:t> </a:t>
            </a:r>
            <a:r>
              <a:rPr lang="en-GB" sz="1600" dirty="0" err="1"/>
              <a:t>sy’n</a:t>
            </a:r>
            <a:r>
              <a:rPr lang="en-GB" sz="1600" dirty="0"/>
              <a:t> </a:t>
            </a:r>
            <a:r>
              <a:rPr lang="en-GB" sz="1600" dirty="0" err="1"/>
              <a:t>sicrhau</a:t>
            </a:r>
            <a:r>
              <a:rPr lang="en-GB" sz="1600" dirty="0"/>
              <a:t> bod </a:t>
            </a:r>
            <a:r>
              <a:rPr lang="en-GB" sz="1600" dirty="0" err="1"/>
              <a:t>disgyblion</a:t>
            </a:r>
            <a:r>
              <a:rPr lang="en-GB" sz="1600" dirty="0"/>
              <a:t> o </a:t>
            </a:r>
            <a:r>
              <a:rPr lang="en-GB" sz="1600" dirty="0" err="1"/>
              <a:t>gefndiroedd</a:t>
            </a:r>
            <a:r>
              <a:rPr lang="en-GB" sz="1600" dirty="0"/>
              <a:t> </a:t>
            </a:r>
            <a:r>
              <a:rPr lang="en-GB" sz="1600" dirty="0" err="1"/>
              <a:t>ieithyddol</a:t>
            </a:r>
            <a:r>
              <a:rPr lang="en-GB" sz="1600" dirty="0"/>
              <a:t> </a:t>
            </a:r>
            <a:r>
              <a:rPr lang="en-GB" sz="1600" dirty="0" err="1"/>
              <a:t>gwahanol</a:t>
            </a:r>
            <a:r>
              <a:rPr lang="en-GB" sz="1600" dirty="0"/>
              <a:t> </a:t>
            </a:r>
            <a:r>
              <a:rPr lang="en-GB" sz="1600" dirty="0" err="1"/>
              <a:t>yn</a:t>
            </a:r>
            <a:r>
              <a:rPr lang="en-GB" sz="1600" dirty="0"/>
              <a:t> </a:t>
            </a:r>
            <a:r>
              <a:rPr lang="en-GB" sz="1600" dirty="0" err="1"/>
              <a:t>gwneud</a:t>
            </a:r>
            <a:r>
              <a:rPr lang="en-GB" sz="1600" dirty="0"/>
              <a:t> </a:t>
            </a:r>
            <a:r>
              <a:rPr lang="en-GB" sz="1600" dirty="0" err="1"/>
              <a:t>cynnydd</a:t>
            </a:r>
            <a:r>
              <a:rPr lang="en-GB" sz="1600" dirty="0"/>
              <a:t> </a:t>
            </a:r>
            <a:r>
              <a:rPr lang="en-GB" sz="1600" dirty="0" err="1"/>
              <a:t>priodol</a:t>
            </a:r>
            <a:r>
              <a:rPr lang="en-GB" sz="1600" dirty="0"/>
              <a:t> </a:t>
            </a:r>
            <a:r>
              <a:rPr lang="en-GB" sz="1600" dirty="0" err="1"/>
              <a:t>o’u</a:t>
            </a:r>
            <a:r>
              <a:rPr lang="en-GB" sz="1600" dirty="0"/>
              <a:t> man </a:t>
            </a:r>
            <a:r>
              <a:rPr lang="en-GB" sz="1600" dirty="0" err="1"/>
              <a:t>cychwyn</a:t>
            </a:r>
            <a:r>
              <a:rPr lang="en-GB" sz="1600" dirty="0" smtClean="0"/>
              <a:t>;</a:t>
            </a:r>
          </a:p>
          <a:p>
            <a:pPr marL="0" indent="0">
              <a:buFontTx/>
              <a:buNone/>
              <a:defRPr/>
            </a:pPr>
            <a:endParaRPr lang="en-GB" sz="1600" dirty="0" smtClean="0"/>
          </a:p>
          <a:p>
            <a:pPr marL="0" indent="0">
              <a:buFontTx/>
              <a:buNone/>
              <a:defRPr/>
            </a:pPr>
            <a:r>
              <a:rPr lang="en-GB" sz="1600" dirty="0" smtClean="0"/>
              <a:t>A4  </a:t>
            </a:r>
            <a:r>
              <a:rPr lang="en-GB" sz="1600" dirty="0" err="1" smtClean="0"/>
              <a:t>gosod</a:t>
            </a:r>
            <a:r>
              <a:rPr lang="en-GB" sz="1600" dirty="0" smtClean="0"/>
              <a:t> </a:t>
            </a:r>
            <a:r>
              <a:rPr lang="en-GB" sz="1600" dirty="0" err="1"/>
              <a:t>disgwyliadau</a:t>
            </a:r>
            <a:r>
              <a:rPr lang="en-GB" sz="1600" dirty="0"/>
              <a:t> </a:t>
            </a:r>
            <a:r>
              <a:rPr lang="en-GB" sz="1600" dirty="0" err="1"/>
              <a:t>clir</a:t>
            </a:r>
            <a:r>
              <a:rPr lang="en-GB" sz="1600" dirty="0"/>
              <a:t> </a:t>
            </a:r>
            <a:r>
              <a:rPr lang="en-GB" sz="1600" dirty="0" err="1"/>
              <a:t>fydd</a:t>
            </a:r>
            <a:r>
              <a:rPr lang="en-GB" sz="1600" dirty="0"/>
              <a:t> </a:t>
            </a:r>
            <a:r>
              <a:rPr lang="en-GB" sz="1600" dirty="0" err="1"/>
              <a:t>yn</a:t>
            </a:r>
            <a:r>
              <a:rPr lang="en-GB" sz="1600" dirty="0"/>
              <a:t> </a:t>
            </a:r>
            <a:r>
              <a:rPr lang="en-GB" sz="1600" dirty="0" err="1"/>
              <a:t>sicrhau</a:t>
            </a:r>
            <a:r>
              <a:rPr lang="en-GB" sz="1600" dirty="0"/>
              <a:t> bod </a:t>
            </a:r>
            <a:r>
              <a:rPr lang="en-GB" sz="1600" dirty="0" err="1"/>
              <a:t>disgyblion</a:t>
            </a:r>
            <a:r>
              <a:rPr lang="en-GB" sz="1600" dirty="0"/>
              <a:t> o bob </a:t>
            </a:r>
            <a:r>
              <a:rPr lang="en-GB" sz="1600" dirty="0" err="1"/>
              <a:t>cefndir</a:t>
            </a:r>
            <a:r>
              <a:rPr lang="en-GB" sz="1600" dirty="0"/>
              <a:t> </a:t>
            </a:r>
            <a:r>
              <a:rPr lang="en-GB" sz="1600" dirty="0" err="1"/>
              <a:t>yn</a:t>
            </a:r>
            <a:r>
              <a:rPr lang="en-GB" sz="1600" dirty="0"/>
              <a:t> </a:t>
            </a:r>
            <a:r>
              <a:rPr lang="en-GB" sz="1600" dirty="0" err="1"/>
              <a:t>defnyddio’r</a:t>
            </a:r>
            <a:r>
              <a:rPr lang="en-GB" sz="1600" dirty="0"/>
              <a:t> </a:t>
            </a:r>
            <a:r>
              <a:rPr lang="en-GB" sz="1600" dirty="0" err="1"/>
              <a:t>Gymraeg</a:t>
            </a:r>
            <a:r>
              <a:rPr lang="en-GB" sz="1600" dirty="0"/>
              <a:t> </a:t>
            </a:r>
            <a:r>
              <a:rPr lang="en-GB" sz="1600" dirty="0" err="1"/>
              <a:t>wrth</a:t>
            </a:r>
            <a:r>
              <a:rPr lang="en-GB" sz="1600" dirty="0"/>
              <a:t> </a:t>
            </a:r>
            <a:r>
              <a:rPr lang="en-GB" sz="1600" dirty="0" err="1"/>
              <a:t>iddynt</a:t>
            </a:r>
            <a:r>
              <a:rPr lang="en-GB" sz="1600" dirty="0"/>
              <a:t> </a:t>
            </a:r>
            <a:r>
              <a:rPr lang="en-GB" sz="1600" dirty="0" err="1"/>
              <a:t>ddilyn</a:t>
            </a:r>
            <a:r>
              <a:rPr lang="en-GB" sz="1600" dirty="0"/>
              <a:t> </a:t>
            </a:r>
            <a:r>
              <a:rPr lang="en-GB" sz="1600" dirty="0" err="1"/>
              <a:t>gweithgareddau</a:t>
            </a:r>
            <a:r>
              <a:rPr lang="en-GB" sz="1600" dirty="0"/>
              <a:t> </a:t>
            </a:r>
            <a:r>
              <a:rPr lang="en-GB" sz="1600" dirty="0" err="1"/>
              <a:t>anffurfiol</a:t>
            </a:r>
            <a:r>
              <a:rPr lang="en-GB" sz="1600" dirty="0"/>
              <a:t>, </a:t>
            </a:r>
            <a:r>
              <a:rPr lang="en-GB" sz="1600" dirty="0" err="1"/>
              <a:t>yn</a:t>
            </a:r>
            <a:r>
              <a:rPr lang="en-GB" sz="1600" dirty="0"/>
              <a:t> </a:t>
            </a:r>
            <a:r>
              <a:rPr lang="en-GB" sz="1600" dirty="0" err="1"/>
              <a:t>arbennig</a:t>
            </a:r>
            <a:r>
              <a:rPr lang="en-GB" sz="1600" dirty="0"/>
              <a:t> </a:t>
            </a:r>
            <a:r>
              <a:rPr lang="en-GB" sz="1600" dirty="0" err="1"/>
              <a:t>ar</a:t>
            </a:r>
            <a:r>
              <a:rPr lang="en-GB" sz="1600" dirty="0"/>
              <a:t> </a:t>
            </a:r>
            <a:r>
              <a:rPr lang="en-GB" sz="1600" dirty="0" err="1"/>
              <a:t>ddechrau’r</a:t>
            </a:r>
            <a:r>
              <a:rPr lang="en-GB" sz="1600" dirty="0"/>
              <a:t> </a:t>
            </a:r>
            <a:r>
              <a:rPr lang="en-GB" sz="1600" dirty="0" err="1"/>
              <a:t>Cyfnod</a:t>
            </a:r>
            <a:r>
              <a:rPr lang="en-GB" sz="1600" dirty="0"/>
              <a:t> </a:t>
            </a:r>
            <a:r>
              <a:rPr lang="en-GB" sz="1600" dirty="0" err="1"/>
              <a:t>Sylfaen</a:t>
            </a:r>
            <a:r>
              <a:rPr lang="en-GB" sz="1600" dirty="0"/>
              <a:t>;</a:t>
            </a:r>
            <a:endParaRPr lang="en-GB" sz="2000" dirty="0">
              <a:solidFill>
                <a:srgbClr val="D60134"/>
              </a:solidFill>
            </a:endParaRPr>
          </a:p>
          <a:p>
            <a:pPr marL="0" indent="0">
              <a:buFontTx/>
              <a:buNone/>
              <a:defRPr/>
            </a:pPr>
            <a:endParaRPr lang="cy-GB" sz="1600" dirty="0"/>
          </a:p>
          <a:p>
            <a:pPr>
              <a:defRPr/>
            </a:pPr>
            <a:endParaRPr lang="cy-GB" sz="1600" dirty="0"/>
          </a:p>
          <a:p>
            <a:pPr marL="0" indent="0">
              <a:buFontTx/>
              <a:buNone/>
              <a:defRPr/>
            </a:pPr>
            <a:endParaRPr lang="cy-GB" sz="1600" dirty="0"/>
          </a:p>
        </p:txBody>
      </p:sp>
      <p:sp>
        <p:nvSpPr>
          <p:cNvPr id="27651" name="Rectangle 3"/>
          <p:cNvSpPr>
            <a:spLocks noChangeArrowheads="1"/>
          </p:cNvSpPr>
          <p:nvPr/>
        </p:nvSpPr>
        <p:spPr bwMode="auto">
          <a:xfrm>
            <a:off x="4462463" y="1125538"/>
            <a:ext cx="4681537" cy="5084762"/>
          </a:xfrm>
          <a:prstGeom prst="rect">
            <a:avLst/>
          </a:prstGeom>
          <a:noFill/>
          <a:ln w="9525">
            <a:noFill/>
            <a:miter lim="800000"/>
            <a:headEnd/>
            <a:tailEnd/>
          </a:ln>
        </p:spPr>
        <p:txBody>
          <a:bodyPr/>
          <a:lstStyle/>
          <a:p>
            <a:pPr eaLnBrk="0" hangingPunct="0">
              <a:spcBef>
                <a:spcPct val="20000"/>
              </a:spcBef>
            </a:pPr>
            <a:r>
              <a:rPr lang="en-GB" sz="2000" dirty="0">
                <a:solidFill>
                  <a:srgbClr val="FF0000"/>
                </a:solidFill>
              </a:rPr>
              <a:t>Schools and settings should:</a:t>
            </a:r>
            <a:endParaRPr lang="cy-GB" sz="2000" dirty="0">
              <a:solidFill>
                <a:srgbClr val="FF0000"/>
              </a:solidFill>
            </a:endParaRPr>
          </a:p>
          <a:p>
            <a:pPr eaLnBrk="0" hangingPunct="0">
              <a:spcBef>
                <a:spcPct val="20000"/>
              </a:spcBef>
            </a:pPr>
            <a:r>
              <a:rPr lang="en-GB" sz="1600" dirty="0">
                <a:solidFill>
                  <a:srgbClr val="FF0000"/>
                </a:solidFill>
              </a:rPr>
              <a:t>R1  ensure that there are specific opportunities for pupils to use their speaking, reading and writing skills across the learning areas and in various activity areas;</a:t>
            </a:r>
            <a:endParaRPr lang="cy-GB" sz="1600" dirty="0">
              <a:solidFill>
                <a:srgbClr val="FF0000"/>
              </a:solidFill>
            </a:endParaRPr>
          </a:p>
          <a:p>
            <a:pPr eaLnBrk="0" hangingPunct="0">
              <a:spcBef>
                <a:spcPct val="20000"/>
              </a:spcBef>
            </a:pPr>
            <a:endParaRPr lang="cy-GB" sz="1600" dirty="0">
              <a:solidFill>
                <a:srgbClr val="FF0000"/>
              </a:solidFill>
            </a:endParaRPr>
          </a:p>
          <a:p>
            <a:pPr eaLnBrk="0" hangingPunct="0">
              <a:spcBef>
                <a:spcPct val="20000"/>
              </a:spcBef>
            </a:pPr>
            <a:r>
              <a:rPr lang="en-GB" sz="1600" dirty="0">
                <a:solidFill>
                  <a:srgbClr val="FF0000"/>
                </a:solidFill>
              </a:rPr>
              <a:t>R2  ensure an effective balance between formal sessions to teach and reinforce language skills and informal opportunities to use them;</a:t>
            </a:r>
            <a:endParaRPr lang="cy-GB" sz="1600" dirty="0">
              <a:solidFill>
                <a:srgbClr val="FF0000"/>
              </a:solidFill>
            </a:endParaRPr>
          </a:p>
          <a:p>
            <a:pPr eaLnBrk="0" hangingPunct="0">
              <a:spcBef>
                <a:spcPct val="20000"/>
              </a:spcBef>
              <a:buFontTx/>
              <a:buChar char="•"/>
            </a:pPr>
            <a:endParaRPr lang="cy-GB" sz="1600" dirty="0">
              <a:solidFill>
                <a:srgbClr val="FF0000"/>
              </a:solidFill>
            </a:endParaRPr>
          </a:p>
          <a:p>
            <a:pPr eaLnBrk="0" hangingPunct="0">
              <a:spcBef>
                <a:spcPct val="20000"/>
              </a:spcBef>
            </a:pPr>
            <a:r>
              <a:rPr lang="en-GB" sz="1600" dirty="0">
                <a:solidFill>
                  <a:srgbClr val="FF0000"/>
                </a:solidFill>
              </a:rPr>
              <a:t>R3  develop learning activities and opportunities that ensure that pupils from different linguistic backgrounds make appropriate progress from their starting points;</a:t>
            </a:r>
          </a:p>
          <a:p>
            <a:pPr eaLnBrk="0" hangingPunct="0">
              <a:spcBef>
                <a:spcPct val="20000"/>
              </a:spcBef>
            </a:pPr>
            <a:endParaRPr lang="en-GB" sz="1600" dirty="0">
              <a:solidFill>
                <a:srgbClr val="FF0000"/>
              </a:solidFill>
            </a:endParaRPr>
          </a:p>
          <a:p>
            <a:pPr eaLnBrk="0" hangingPunct="0">
              <a:spcBef>
                <a:spcPct val="20000"/>
              </a:spcBef>
            </a:pPr>
            <a:r>
              <a:rPr lang="en-GB" sz="1600" dirty="0">
                <a:solidFill>
                  <a:srgbClr val="FF0000"/>
                </a:solidFill>
              </a:rPr>
              <a:t>R4  set clear expectations that will ensure that pupils from all backgrounds use the Welsh language as they follow informal activities, especially at the beginning of the Foundation Phase;</a:t>
            </a:r>
            <a:endParaRPr lang="en-GB" sz="2000" dirty="0">
              <a:solidFill>
                <a:srgbClr val="FF0000"/>
              </a:solidFill>
            </a:endParaRPr>
          </a:p>
          <a:p>
            <a:pPr eaLnBrk="0" hangingPunct="0">
              <a:spcBef>
                <a:spcPct val="20000"/>
              </a:spcBef>
            </a:pPr>
            <a:endParaRPr lang="cy-GB" sz="1600" dirty="0">
              <a:solidFill>
                <a:srgbClr val="015284"/>
              </a:solidFill>
            </a:endParaRPr>
          </a:p>
          <a:p>
            <a:pPr eaLnBrk="0" hangingPunct="0">
              <a:spcBef>
                <a:spcPct val="20000"/>
              </a:spcBef>
              <a:buFontTx/>
              <a:buChar char="•"/>
            </a:pPr>
            <a:endParaRPr lang="cy-GB" sz="1600" dirty="0">
              <a:solidFill>
                <a:srgbClr val="015284"/>
              </a:solidFill>
            </a:endParaRPr>
          </a:p>
          <a:p>
            <a:pPr eaLnBrk="0" hangingPunct="0">
              <a:spcBef>
                <a:spcPct val="20000"/>
              </a:spcBef>
            </a:pPr>
            <a:endParaRPr lang="cy-GB" sz="1600" dirty="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79388" y="260350"/>
            <a:ext cx="7772400" cy="719138"/>
          </a:xfrm>
        </p:spPr>
        <p:txBody>
          <a:bodyPr/>
          <a:lstStyle/>
          <a:p>
            <a:pPr algn="l" eaLnBrk="1" hangingPunct="1"/>
            <a:r>
              <a:rPr lang="en-GB" sz="3200" smtClean="0">
                <a:solidFill>
                  <a:srgbClr val="015284"/>
                </a:solidFill>
              </a:rPr>
              <a:t>Argymhellion </a:t>
            </a:r>
            <a:r>
              <a:rPr lang="en-GB" sz="3200" smtClean="0"/>
              <a:t>Recommendations</a:t>
            </a:r>
            <a:br>
              <a:rPr lang="en-GB" sz="3200" smtClean="0"/>
            </a:br>
            <a:endParaRPr lang="en-US" sz="3200" smtClean="0">
              <a:solidFill>
                <a:srgbClr val="015284"/>
              </a:solidFill>
            </a:endParaRPr>
          </a:p>
        </p:txBody>
      </p:sp>
      <p:sp>
        <p:nvSpPr>
          <p:cNvPr id="28674" name="Rectangle 3"/>
          <p:cNvSpPr>
            <a:spLocks noGrp="1" noChangeArrowheads="1"/>
          </p:cNvSpPr>
          <p:nvPr>
            <p:ph type="body" sz="half" idx="1"/>
          </p:nvPr>
        </p:nvSpPr>
        <p:spPr>
          <a:xfrm>
            <a:off x="250503" y="1237456"/>
            <a:ext cx="4211960" cy="5084763"/>
          </a:xfrm>
        </p:spPr>
        <p:txBody>
          <a:bodyPr/>
          <a:lstStyle/>
          <a:p>
            <a:pPr marL="0" indent="0">
              <a:buFontTx/>
              <a:buNone/>
            </a:pPr>
            <a:r>
              <a:rPr lang="en-GB" sz="1600" dirty="0" smtClean="0"/>
              <a:t>A5  </a:t>
            </a:r>
            <a:r>
              <a:rPr lang="en-GB" sz="1600" dirty="0" err="1" smtClean="0"/>
              <a:t>gosod</a:t>
            </a:r>
            <a:r>
              <a:rPr lang="en-GB" sz="1600" dirty="0" smtClean="0"/>
              <a:t> </a:t>
            </a:r>
            <a:r>
              <a:rPr lang="en-GB" sz="1600" dirty="0" err="1" smtClean="0"/>
              <a:t>disgwyliadau</a:t>
            </a:r>
            <a:r>
              <a:rPr lang="en-GB" sz="1600" dirty="0" smtClean="0"/>
              <a:t> </a:t>
            </a:r>
            <a:r>
              <a:rPr lang="en-GB" sz="1600" dirty="0" err="1" smtClean="0"/>
              <a:t>clir</a:t>
            </a:r>
            <a:r>
              <a:rPr lang="en-GB" sz="1600" dirty="0" smtClean="0"/>
              <a:t> </a:t>
            </a:r>
            <a:r>
              <a:rPr lang="en-GB" sz="1600" dirty="0" err="1" smtClean="0"/>
              <a:t>ar</a:t>
            </a:r>
            <a:r>
              <a:rPr lang="en-GB" sz="1600" dirty="0" smtClean="0"/>
              <a:t> </a:t>
            </a:r>
            <a:r>
              <a:rPr lang="en-GB" sz="1600" dirty="0" err="1" smtClean="0"/>
              <a:t>gyfer</a:t>
            </a:r>
            <a:r>
              <a:rPr lang="en-GB" sz="1600" dirty="0" smtClean="0"/>
              <a:t> </a:t>
            </a:r>
            <a:r>
              <a:rPr lang="en-GB" sz="1600" dirty="0" err="1" smtClean="0"/>
              <a:t>ymarferwyr</a:t>
            </a:r>
            <a:r>
              <a:rPr lang="en-GB" sz="1600" dirty="0" smtClean="0"/>
              <a:t> </a:t>
            </a:r>
            <a:r>
              <a:rPr lang="en-GB" sz="1600" dirty="0" err="1" smtClean="0"/>
              <a:t>ynglŷn</a:t>
            </a:r>
            <a:r>
              <a:rPr lang="en-GB" sz="1600" dirty="0" smtClean="0"/>
              <a:t> â </a:t>
            </a:r>
            <a:r>
              <a:rPr lang="en-GB" sz="1600" dirty="0" err="1" smtClean="0"/>
              <a:t>defnyddio’r</a:t>
            </a:r>
            <a:r>
              <a:rPr lang="en-GB" sz="1600" dirty="0" smtClean="0"/>
              <a:t> </a:t>
            </a:r>
            <a:r>
              <a:rPr lang="en-GB" sz="1600" dirty="0" err="1" smtClean="0"/>
              <a:t>Gymraeg</a:t>
            </a:r>
            <a:r>
              <a:rPr lang="en-GB" sz="1600" dirty="0" smtClean="0"/>
              <a:t> </a:t>
            </a:r>
            <a:r>
              <a:rPr lang="en-GB" sz="1600" dirty="0" err="1" smtClean="0"/>
              <a:t>yn</a:t>
            </a:r>
            <a:r>
              <a:rPr lang="en-GB" sz="1600" dirty="0" smtClean="0"/>
              <a:t> y </a:t>
            </a:r>
            <a:r>
              <a:rPr lang="en-GB" sz="1600" dirty="0" err="1" smtClean="0"/>
              <a:t>Cyfnod</a:t>
            </a:r>
            <a:r>
              <a:rPr lang="en-GB" sz="1600" dirty="0" smtClean="0"/>
              <a:t> </a:t>
            </a:r>
            <a:r>
              <a:rPr lang="en-GB" sz="1600" dirty="0" err="1" smtClean="0"/>
              <a:t>Sylfaen</a:t>
            </a:r>
            <a:r>
              <a:rPr lang="en-GB" sz="1600" dirty="0" smtClean="0"/>
              <a:t> </a:t>
            </a:r>
            <a:r>
              <a:rPr lang="en-GB" sz="1600" dirty="0" err="1" smtClean="0"/>
              <a:t>fel</a:t>
            </a:r>
            <a:r>
              <a:rPr lang="en-GB" sz="1600" dirty="0" smtClean="0"/>
              <a:t> </a:t>
            </a:r>
            <a:r>
              <a:rPr lang="en-GB" sz="1600" dirty="0" err="1" smtClean="0"/>
              <a:t>eu</a:t>
            </a:r>
            <a:r>
              <a:rPr lang="en-GB" sz="1600" dirty="0" smtClean="0"/>
              <a:t> bod </a:t>
            </a:r>
            <a:r>
              <a:rPr lang="en-GB" sz="1600" dirty="0" err="1" smtClean="0"/>
              <a:t>yn</a:t>
            </a:r>
            <a:r>
              <a:rPr lang="en-GB" sz="1600" dirty="0" smtClean="0"/>
              <a:t> </a:t>
            </a:r>
            <a:r>
              <a:rPr lang="en-GB" sz="1600" dirty="0" err="1" smtClean="0"/>
              <a:t>bwydo</a:t>
            </a:r>
            <a:r>
              <a:rPr lang="en-GB" sz="1600" dirty="0" smtClean="0"/>
              <a:t> a </a:t>
            </a:r>
            <a:r>
              <a:rPr lang="en-GB" sz="1600" dirty="0" err="1" smtClean="0"/>
              <a:t>modelu</a:t>
            </a:r>
            <a:r>
              <a:rPr lang="en-GB" sz="1600" dirty="0" smtClean="0"/>
              <a:t> </a:t>
            </a:r>
            <a:r>
              <a:rPr lang="en-GB" sz="1600" dirty="0" err="1" smtClean="0"/>
              <a:t>Cymraeg</a:t>
            </a:r>
            <a:r>
              <a:rPr lang="en-GB" sz="1600" dirty="0" smtClean="0"/>
              <a:t> o </a:t>
            </a:r>
            <a:r>
              <a:rPr lang="en-GB" sz="1600" dirty="0" err="1" smtClean="0"/>
              <a:t>safon</a:t>
            </a:r>
            <a:r>
              <a:rPr lang="en-GB" sz="1600" dirty="0" smtClean="0"/>
              <a:t> </a:t>
            </a:r>
            <a:r>
              <a:rPr lang="en-GB" sz="1600" dirty="0" err="1" smtClean="0"/>
              <a:t>dda</a:t>
            </a:r>
            <a:r>
              <a:rPr lang="en-GB" sz="1600" dirty="0" smtClean="0"/>
              <a:t> </a:t>
            </a:r>
            <a:r>
              <a:rPr lang="en-GB" sz="1600" dirty="0" err="1" smtClean="0"/>
              <a:t>i’w</a:t>
            </a:r>
            <a:r>
              <a:rPr lang="en-GB" sz="1600" dirty="0" smtClean="0"/>
              <a:t> </a:t>
            </a:r>
            <a:r>
              <a:rPr lang="en-GB" sz="1600" dirty="0" err="1" smtClean="0"/>
              <a:t>disgyblion</a:t>
            </a:r>
            <a:r>
              <a:rPr lang="en-GB" sz="1600" dirty="0" smtClean="0"/>
              <a:t> </a:t>
            </a:r>
            <a:r>
              <a:rPr lang="en-GB" sz="1600" dirty="0" err="1" smtClean="0"/>
              <a:t>ar</a:t>
            </a:r>
            <a:r>
              <a:rPr lang="en-GB" sz="1600" dirty="0" smtClean="0"/>
              <a:t> draws y </a:t>
            </a:r>
            <a:r>
              <a:rPr lang="en-GB" sz="1600" dirty="0" err="1" smtClean="0"/>
              <a:t>meysydd</a:t>
            </a:r>
            <a:r>
              <a:rPr lang="en-GB" sz="1600" dirty="0" smtClean="0"/>
              <a:t> </a:t>
            </a:r>
            <a:r>
              <a:rPr lang="en-GB" sz="1600" dirty="0" err="1" smtClean="0"/>
              <a:t>dysgu</a:t>
            </a:r>
            <a:r>
              <a:rPr lang="en-GB" sz="1600" dirty="0" smtClean="0"/>
              <a:t>;</a:t>
            </a:r>
          </a:p>
          <a:p>
            <a:pPr marL="0" indent="0">
              <a:buFontTx/>
              <a:buNone/>
            </a:pPr>
            <a:endParaRPr lang="cy-GB" sz="1600" dirty="0" smtClean="0"/>
          </a:p>
          <a:p>
            <a:pPr marL="0" indent="0">
              <a:buFontTx/>
              <a:buNone/>
            </a:pPr>
            <a:r>
              <a:rPr lang="en-GB" sz="1600" dirty="0" smtClean="0"/>
              <a:t>A6  </a:t>
            </a:r>
            <a:r>
              <a:rPr lang="en-GB" sz="1600" dirty="0" err="1" smtClean="0"/>
              <a:t>olrhain</a:t>
            </a:r>
            <a:r>
              <a:rPr lang="en-GB" sz="1600" dirty="0" smtClean="0"/>
              <a:t> </a:t>
            </a:r>
            <a:r>
              <a:rPr lang="en-GB" sz="1600" dirty="0" err="1" smtClean="0"/>
              <a:t>cynnydd</a:t>
            </a:r>
            <a:r>
              <a:rPr lang="en-GB" sz="1600" dirty="0" smtClean="0"/>
              <a:t> </a:t>
            </a:r>
            <a:r>
              <a:rPr lang="en-GB" sz="1600" dirty="0" err="1" smtClean="0"/>
              <a:t>medrau</a:t>
            </a:r>
            <a:r>
              <a:rPr lang="en-GB" sz="1600" dirty="0" smtClean="0"/>
              <a:t> </a:t>
            </a:r>
            <a:r>
              <a:rPr lang="en-GB" sz="1600" dirty="0" err="1" smtClean="0"/>
              <a:t>llafar</a:t>
            </a:r>
            <a:r>
              <a:rPr lang="en-GB" sz="1600" dirty="0" smtClean="0"/>
              <a:t>, </a:t>
            </a:r>
            <a:r>
              <a:rPr lang="en-GB" sz="1600" dirty="0" err="1" smtClean="0"/>
              <a:t>darllen</a:t>
            </a:r>
            <a:r>
              <a:rPr lang="en-GB" sz="1600" dirty="0" smtClean="0"/>
              <a:t> ac </a:t>
            </a:r>
            <a:r>
              <a:rPr lang="en-GB" sz="1600" dirty="0" err="1" smtClean="0"/>
              <a:t>ysgrifennu</a:t>
            </a:r>
            <a:r>
              <a:rPr lang="en-GB" sz="1600" dirty="0" smtClean="0"/>
              <a:t> </a:t>
            </a:r>
            <a:r>
              <a:rPr lang="en-GB" sz="1600" dirty="0" err="1" smtClean="0"/>
              <a:t>disgyblion</a:t>
            </a:r>
            <a:r>
              <a:rPr lang="en-GB" sz="1600" dirty="0" smtClean="0"/>
              <a:t> </a:t>
            </a:r>
            <a:r>
              <a:rPr lang="en-GB" sz="1600" dirty="0" err="1" smtClean="0"/>
              <a:t>yn</a:t>
            </a:r>
            <a:r>
              <a:rPr lang="en-GB" sz="1600" dirty="0" smtClean="0"/>
              <a:t> </a:t>
            </a:r>
            <a:r>
              <a:rPr lang="en-GB" sz="1600" dirty="0" err="1" smtClean="0"/>
              <a:t>gyson</a:t>
            </a:r>
            <a:r>
              <a:rPr lang="en-GB" sz="1600" dirty="0" smtClean="0"/>
              <a:t> </a:t>
            </a:r>
            <a:r>
              <a:rPr lang="en-GB" sz="1600" dirty="0" err="1" smtClean="0"/>
              <a:t>ar</a:t>
            </a:r>
            <a:r>
              <a:rPr lang="en-GB" sz="1600" dirty="0" smtClean="0"/>
              <a:t> </a:t>
            </a:r>
            <a:r>
              <a:rPr lang="en-GB" sz="1600" dirty="0" err="1" smtClean="0"/>
              <a:t>hyd</a:t>
            </a:r>
            <a:r>
              <a:rPr lang="en-GB" sz="1600" dirty="0" smtClean="0"/>
              <a:t> y </a:t>
            </a:r>
            <a:r>
              <a:rPr lang="en-GB" sz="1600" dirty="0" err="1" smtClean="0"/>
              <a:t>Cyfnod</a:t>
            </a:r>
            <a:r>
              <a:rPr lang="en-GB" sz="1600" dirty="0" smtClean="0"/>
              <a:t> </a:t>
            </a:r>
            <a:r>
              <a:rPr lang="en-GB" sz="1600" dirty="0" err="1" smtClean="0"/>
              <a:t>Sylfaen</a:t>
            </a:r>
            <a:r>
              <a:rPr lang="en-GB" sz="1600" dirty="0" smtClean="0"/>
              <a:t>; a</a:t>
            </a:r>
            <a:endParaRPr lang="cy-GB" sz="1600" dirty="0" smtClean="0"/>
          </a:p>
          <a:p>
            <a:pPr marL="0" indent="0">
              <a:buFontTx/>
              <a:buNone/>
            </a:pPr>
            <a:r>
              <a:rPr lang="en-GB" sz="1600" dirty="0" smtClean="0"/>
              <a:t> </a:t>
            </a:r>
            <a:endParaRPr lang="cy-GB" sz="1600" dirty="0" smtClean="0"/>
          </a:p>
          <a:p>
            <a:pPr marL="0" indent="0">
              <a:buFontTx/>
              <a:buNone/>
            </a:pPr>
            <a:r>
              <a:rPr lang="en-GB" sz="1600" dirty="0" smtClean="0"/>
              <a:t>A7  </a:t>
            </a:r>
            <a:r>
              <a:rPr lang="en-GB" sz="1600" dirty="0" err="1" smtClean="0"/>
              <a:t>rhoi</a:t>
            </a:r>
            <a:r>
              <a:rPr lang="en-GB" sz="1600" dirty="0" smtClean="0"/>
              <a:t> </a:t>
            </a:r>
            <a:r>
              <a:rPr lang="en-GB" sz="1600" dirty="0" err="1" smtClean="0"/>
              <a:t>sylw</a:t>
            </a:r>
            <a:r>
              <a:rPr lang="en-GB" sz="1600" dirty="0" smtClean="0"/>
              <a:t> </a:t>
            </a:r>
            <a:r>
              <a:rPr lang="en-GB" sz="1600" dirty="0" err="1" smtClean="0"/>
              <a:t>priodol</a:t>
            </a:r>
            <a:r>
              <a:rPr lang="en-GB" sz="1600" dirty="0" smtClean="0"/>
              <a:t> </a:t>
            </a:r>
            <a:r>
              <a:rPr lang="en-GB" sz="1600" dirty="0" err="1" smtClean="0"/>
              <a:t>i</a:t>
            </a:r>
            <a:r>
              <a:rPr lang="en-GB" sz="1600" dirty="0" smtClean="0"/>
              <a:t> </a:t>
            </a:r>
            <a:r>
              <a:rPr lang="en-GB" sz="1600" dirty="0" err="1" smtClean="0"/>
              <a:t>ansawdd</a:t>
            </a:r>
            <a:r>
              <a:rPr lang="en-GB" sz="1600" dirty="0" smtClean="0"/>
              <a:t> y </a:t>
            </a:r>
            <a:r>
              <a:rPr lang="en-GB" sz="1600" dirty="0" err="1" smtClean="0"/>
              <a:t>ddarpariaeth</a:t>
            </a:r>
            <a:r>
              <a:rPr lang="en-GB" sz="1600" dirty="0" smtClean="0"/>
              <a:t> a </a:t>
            </a:r>
            <a:r>
              <a:rPr lang="en-GB" sz="1600" dirty="0" err="1" smtClean="0"/>
              <a:t>safonau</a:t>
            </a:r>
            <a:r>
              <a:rPr lang="en-GB" sz="1600" dirty="0" smtClean="0"/>
              <a:t> </a:t>
            </a:r>
            <a:r>
              <a:rPr lang="en-GB" sz="1600" dirty="0" err="1" smtClean="0"/>
              <a:t>yn</a:t>
            </a:r>
            <a:r>
              <a:rPr lang="en-GB" sz="1600" dirty="0" smtClean="0"/>
              <a:t> y </a:t>
            </a:r>
            <a:r>
              <a:rPr lang="en-GB" sz="1600" dirty="0" err="1" smtClean="0"/>
              <a:t>Cyfnod</a:t>
            </a:r>
            <a:r>
              <a:rPr lang="en-GB" sz="1600" dirty="0" smtClean="0"/>
              <a:t> </a:t>
            </a:r>
            <a:r>
              <a:rPr lang="en-GB" sz="1600" dirty="0" err="1" smtClean="0"/>
              <a:t>Sylfaen</a:t>
            </a:r>
            <a:r>
              <a:rPr lang="en-GB" sz="1600" dirty="0" smtClean="0"/>
              <a:t> </a:t>
            </a:r>
            <a:r>
              <a:rPr lang="en-GB" sz="1600" dirty="0" err="1" smtClean="0"/>
              <a:t>fel</a:t>
            </a:r>
            <a:r>
              <a:rPr lang="en-GB" sz="1600" dirty="0" smtClean="0"/>
              <a:t> </a:t>
            </a:r>
            <a:r>
              <a:rPr lang="en-GB" sz="1600" dirty="0" err="1" smtClean="0"/>
              <a:t>rhan</a:t>
            </a:r>
            <a:r>
              <a:rPr lang="en-GB" sz="1600" dirty="0" smtClean="0"/>
              <a:t> o </a:t>
            </a:r>
            <a:r>
              <a:rPr lang="en-GB" sz="1600" dirty="0" err="1" smtClean="0"/>
              <a:t>brosesau</a:t>
            </a:r>
            <a:r>
              <a:rPr lang="en-GB" sz="1600" dirty="0" smtClean="0"/>
              <a:t> hunanarfarnu a </a:t>
            </a:r>
            <a:r>
              <a:rPr lang="en-GB" sz="1600" dirty="0" err="1" smtClean="0"/>
              <a:t>chynllunio</a:t>
            </a:r>
            <a:r>
              <a:rPr lang="en-GB" sz="1600" dirty="0" smtClean="0"/>
              <a:t> </a:t>
            </a:r>
            <a:r>
              <a:rPr lang="en-GB" sz="1600" dirty="0" err="1" smtClean="0"/>
              <a:t>gwella</a:t>
            </a:r>
            <a:r>
              <a:rPr lang="en-GB" sz="1600" dirty="0" smtClean="0"/>
              <a:t> </a:t>
            </a:r>
            <a:r>
              <a:rPr lang="en-GB" sz="1600" dirty="0" err="1" smtClean="0"/>
              <a:t>ysgolion</a:t>
            </a:r>
            <a:r>
              <a:rPr lang="en-GB" sz="1600" dirty="0" smtClean="0"/>
              <a:t> a </a:t>
            </a:r>
            <a:r>
              <a:rPr lang="en-GB" sz="1600" dirty="0" err="1" smtClean="0"/>
              <a:t>lleoliadau</a:t>
            </a:r>
            <a:r>
              <a:rPr lang="en-GB" sz="1600" dirty="0" smtClean="0"/>
              <a:t>.</a:t>
            </a:r>
            <a:endParaRPr lang="cy-GB" sz="1600" dirty="0" smtClean="0"/>
          </a:p>
        </p:txBody>
      </p:sp>
      <p:sp>
        <p:nvSpPr>
          <p:cNvPr id="28675" name="Rectangle 3"/>
          <p:cNvSpPr>
            <a:spLocks noChangeArrowheads="1"/>
          </p:cNvSpPr>
          <p:nvPr/>
        </p:nvSpPr>
        <p:spPr bwMode="auto">
          <a:xfrm>
            <a:off x="4462463" y="1268413"/>
            <a:ext cx="4681537" cy="5084762"/>
          </a:xfrm>
          <a:prstGeom prst="rect">
            <a:avLst/>
          </a:prstGeom>
          <a:noFill/>
          <a:ln w="9525">
            <a:noFill/>
            <a:miter lim="800000"/>
            <a:headEnd/>
            <a:tailEnd/>
          </a:ln>
        </p:spPr>
        <p:txBody>
          <a:bodyPr/>
          <a:lstStyle/>
          <a:p>
            <a:pPr eaLnBrk="0" hangingPunct="0">
              <a:spcBef>
                <a:spcPct val="20000"/>
              </a:spcBef>
            </a:pPr>
            <a:r>
              <a:rPr lang="en-GB" sz="1600" dirty="0">
                <a:solidFill>
                  <a:srgbClr val="FF0000"/>
                </a:solidFill>
              </a:rPr>
              <a:t>R5  set clear expectations for practitioners regarding using Welsh in the Foundation Phase so that they feed and model Welsh of a good standard to their pupils across learning areas;</a:t>
            </a:r>
          </a:p>
          <a:p>
            <a:pPr eaLnBrk="0" hangingPunct="0">
              <a:spcBef>
                <a:spcPct val="20000"/>
              </a:spcBef>
            </a:pPr>
            <a:endParaRPr lang="cy-GB" sz="1600" dirty="0">
              <a:solidFill>
                <a:srgbClr val="FF0000"/>
              </a:solidFill>
            </a:endParaRPr>
          </a:p>
          <a:p>
            <a:pPr eaLnBrk="0" hangingPunct="0">
              <a:spcBef>
                <a:spcPct val="20000"/>
              </a:spcBef>
            </a:pPr>
            <a:r>
              <a:rPr lang="en-GB" sz="1600" dirty="0">
                <a:solidFill>
                  <a:srgbClr val="FF0000"/>
                </a:solidFill>
              </a:rPr>
              <a:t>R6  track pupils’ progress in oral, reading and writing skills consistently throughout the Foundation Phase; and</a:t>
            </a:r>
            <a:endParaRPr lang="cy-GB" sz="1600" dirty="0">
              <a:solidFill>
                <a:srgbClr val="FF0000"/>
              </a:solidFill>
            </a:endParaRPr>
          </a:p>
          <a:p>
            <a:pPr eaLnBrk="0" hangingPunct="0">
              <a:spcBef>
                <a:spcPct val="20000"/>
              </a:spcBef>
            </a:pPr>
            <a:r>
              <a:rPr lang="en-GB" sz="1600" dirty="0">
                <a:solidFill>
                  <a:srgbClr val="FF0000"/>
                </a:solidFill>
              </a:rPr>
              <a:t> </a:t>
            </a:r>
            <a:endParaRPr lang="cy-GB" sz="1600" dirty="0">
              <a:solidFill>
                <a:srgbClr val="FF0000"/>
              </a:solidFill>
            </a:endParaRPr>
          </a:p>
          <a:p>
            <a:pPr eaLnBrk="0" hangingPunct="0">
              <a:spcBef>
                <a:spcPct val="20000"/>
              </a:spcBef>
            </a:pPr>
            <a:r>
              <a:rPr lang="en-GB" sz="1600" dirty="0">
                <a:solidFill>
                  <a:srgbClr val="FF0000"/>
                </a:solidFill>
              </a:rPr>
              <a:t>R7  pay appropriate attention to the quality of provision and standards in the Foundation Phase as part of the self-evaluation and planning improvement processes in schools and settings</a:t>
            </a:r>
            <a:r>
              <a:rPr lang="en-GB" sz="1600" dirty="0">
                <a:solidFill>
                  <a:srgbClr val="015284"/>
                </a:solidFill>
              </a:rPr>
              <a:t>.</a:t>
            </a:r>
            <a:endParaRPr lang="cy-GB" sz="1600" dirty="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179388" y="260350"/>
            <a:ext cx="7772400" cy="719138"/>
          </a:xfrm>
        </p:spPr>
        <p:txBody>
          <a:bodyPr/>
          <a:lstStyle/>
          <a:p>
            <a:pPr algn="l" eaLnBrk="1" hangingPunct="1"/>
            <a:r>
              <a:rPr lang="en-GB" sz="3200" smtClean="0">
                <a:solidFill>
                  <a:srgbClr val="015284"/>
                </a:solidFill>
              </a:rPr>
              <a:t>Argymhellion </a:t>
            </a:r>
            <a:r>
              <a:rPr lang="en-GB" sz="3200" smtClean="0"/>
              <a:t>Recommendations</a:t>
            </a:r>
            <a:br>
              <a:rPr lang="en-GB" sz="3200" smtClean="0"/>
            </a:br>
            <a:endParaRPr lang="en-US" sz="3200" smtClean="0">
              <a:solidFill>
                <a:srgbClr val="015284"/>
              </a:solidFill>
            </a:endParaRPr>
          </a:p>
        </p:txBody>
      </p:sp>
      <p:sp>
        <p:nvSpPr>
          <p:cNvPr id="29698" name="Rectangle 3"/>
          <p:cNvSpPr>
            <a:spLocks noGrp="1" noChangeArrowheads="1"/>
          </p:cNvSpPr>
          <p:nvPr>
            <p:ph type="body" sz="half" idx="1"/>
          </p:nvPr>
        </p:nvSpPr>
        <p:spPr>
          <a:xfrm>
            <a:off x="179512" y="1125538"/>
            <a:ext cx="4282951" cy="5084762"/>
          </a:xfrm>
        </p:spPr>
        <p:txBody>
          <a:bodyPr/>
          <a:lstStyle/>
          <a:p>
            <a:pPr marL="0" indent="0">
              <a:buFontTx/>
              <a:buNone/>
            </a:pPr>
            <a:r>
              <a:rPr lang="en-GB" sz="1600" b="1" dirty="0" err="1" smtClean="0"/>
              <a:t>Dylai</a:t>
            </a:r>
            <a:r>
              <a:rPr lang="en-GB" sz="1600" b="1" dirty="0" smtClean="0"/>
              <a:t> </a:t>
            </a:r>
            <a:r>
              <a:rPr lang="en-GB" sz="1600" b="1" dirty="0" err="1" smtClean="0"/>
              <a:t>awdurdodau</a:t>
            </a:r>
            <a:r>
              <a:rPr lang="en-GB" sz="1600" b="1" dirty="0" smtClean="0"/>
              <a:t> </a:t>
            </a:r>
            <a:r>
              <a:rPr lang="en-GB" sz="1600" b="1" dirty="0" err="1" smtClean="0"/>
              <a:t>lleol</a:t>
            </a:r>
            <a:r>
              <a:rPr lang="en-GB" sz="1600" b="1" dirty="0" smtClean="0"/>
              <a:t> a </a:t>
            </a:r>
            <a:r>
              <a:rPr lang="en-GB" sz="1600" b="1" dirty="0" err="1" smtClean="0"/>
              <a:t>mudiadau</a:t>
            </a:r>
            <a:r>
              <a:rPr lang="en-GB" sz="1600" b="1" dirty="0" smtClean="0"/>
              <a:t> </a:t>
            </a:r>
            <a:r>
              <a:rPr lang="en-GB" sz="1600" b="1" dirty="0" err="1" smtClean="0"/>
              <a:t>sy’n</a:t>
            </a:r>
            <a:r>
              <a:rPr lang="en-GB" sz="1600" b="1" dirty="0" smtClean="0"/>
              <a:t> </a:t>
            </a:r>
            <a:r>
              <a:rPr lang="en-GB" sz="1600" b="1" dirty="0" err="1" smtClean="0"/>
              <a:t>rheoli</a:t>
            </a:r>
            <a:r>
              <a:rPr lang="en-GB" sz="1600" b="1" dirty="0" smtClean="0"/>
              <a:t> </a:t>
            </a:r>
            <a:r>
              <a:rPr lang="en-GB" sz="1600" b="1" dirty="0" err="1" smtClean="0"/>
              <a:t>lleoliadau</a:t>
            </a:r>
            <a:r>
              <a:rPr lang="en-GB" sz="1600" b="1" dirty="0" smtClean="0"/>
              <a:t> </a:t>
            </a:r>
            <a:r>
              <a:rPr lang="en-GB" sz="1600" b="1" dirty="0" err="1" smtClean="0"/>
              <a:t>nas</a:t>
            </a:r>
            <a:r>
              <a:rPr lang="en-GB" sz="1600" b="1" dirty="0" smtClean="0"/>
              <a:t> </a:t>
            </a:r>
            <a:r>
              <a:rPr lang="en-GB" sz="1600" b="1" dirty="0" err="1" smtClean="0"/>
              <a:t>cynhelir</a:t>
            </a:r>
            <a:r>
              <a:rPr lang="en-GB" sz="1600" b="1" dirty="0" smtClean="0"/>
              <a:t>:</a:t>
            </a:r>
            <a:endParaRPr lang="cy-GB" sz="1600" b="1" dirty="0" smtClean="0"/>
          </a:p>
          <a:p>
            <a:pPr marL="0" indent="0">
              <a:buFontTx/>
              <a:buNone/>
            </a:pPr>
            <a:endParaRPr lang="cy-GB" sz="1600" dirty="0" smtClean="0"/>
          </a:p>
          <a:p>
            <a:pPr marL="0" indent="0">
              <a:buFontTx/>
              <a:buNone/>
            </a:pPr>
            <a:r>
              <a:rPr lang="en-GB" sz="1600" dirty="0" smtClean="0"/>
              <a:t>A8  </a:t>
            </a:r>
            <a:r>
              <a:rPr lang="en-GB" sz="1600" dirty="0" err="1" smtClean="0"/>
              <a:t>ddarparu</a:t>
            </a:r>
            <a:r>
              <a:rPr lang="en-GB" sz="1600" dirty="0" smtClean="0"/>
              <a:t> </a:t>
            </a:r>
            <a:r>
              <a:rPr lang="en-GB" sz="1600" dirty="0" err="1" smtClean="0"/>
              <a:t>cefnogaeth</a:t>
            </a:r>
            <a:r>
              <a:rPr lang="en-GB" sz="1600" dirty="0" smtClean="0"/>
              <a:t> a </a:t>
            </a:r>
            <a:r>
              <a:rPr lang="en-GB" sz="1600" dirty="0" err="1" smtClean="0"/>
              <a:t>hyfforddiant</a:t>
            </a:r>
            <a:r>
              <a:rPr lang="en-GB" sz="1600" dirty="0" smtClean="0"/>
              <a:t> </a:t>
            </a:r>
            <a:r>
              <a:rPr lang="en-GB" sz="1600" dirty="0" err="1" smtClean="0"/>
              <a:t>i</a:t>
            </a:r>
            <a:r>
              <a:rPr lang="en-GB" sz="1600" dirty="0" smtClean="0"/>
              <a:t> </a:t>
            </a:r>
            <a:r>
              <a:rPr lang="en-GB" sz="1600" dirty="0" err="1" smtClean="0"/>
              <a:t>ymarferwyr</a:t>
            </a:r>
            <a:r>
              <a:rPr lang="en-GB" sz="1600" dirty="0" smtClean="0"/>
              <a:t> </a:t>
            </a:r>
            <a:r>
              <a:rPr lang="en-GB" sz="1600" dirty="0" err="1" smtClean="0"/>
              <a:t>ar</a:t>
            </a:r>
            <a:r>
              <a:rPr lang="en-GB" sz="1600" dirty="0" smtClean="0"/>
              <a:t> </a:t>
            </a:r>
            <a:r>
              <a:rPr lang="en-GB" sz="1600" dirty="0" err="1" smtClean="0"/>
              <a:t>ddulliau</a:t>
            </a:r>
            <a:r>
              <a:rPr lang="en-GB" sz="1600" dirty="0" smtClean="0"/>
              <a:t> </a:t>
            </a:r>
            <a:r>
              <a:rPr lang="en-GB" sz="1600" dirty="0" err="1" smtClean="0"/>
              <a:t>trochi</a:t>
            </a:r>
            <a:r>
              <a:rPr lang="en-GB" sz="1600" dirty="0" smtClean="0"/>
              <a:t> o </a:t>
            </a:r>
            <a:r>
              <a:rPr lang="en-GB" sz="1600" dirty="0" err="1" smtClean="0"/>
              <a:t>ddysgu</a:t>
            </a:r>
            <a:r>
              <a:rPr lang="en-GB" sz="1600" dirty="0" smtClean="0"/>
              <a:t> </a:t>
            </a:r>
            <a:r>
              <a:rPr lang="en-GB" sz="1600" dirty="0" err="1" smtClean="0"/>
              <a:t>iaith</a:t>
            </a:r>
            <a:r>
              <a:rPr lang="en-GB" sz="1600" dirty="0" smtClean="0"/>
              <a:t> ac </a:t>
            </a:r>
            <a:r>
              <a:rPr lang="en-GB" sz="1600" dirty="0" err="1" smtClean="0"/>
              <a:t>i</a:t>
            </a:r>
            <a:r>
              <a:rPr lang="en-GB" sz="1600" dirty="0" smtClean="0"/>
              <a:t> </a:t>
            </a:r>
            <a:r>
              <a:rPr lang="en-GB" sz="1600" dirty="0" err="1" smtClean="0"/>
              <a:t>roi</a:t>
            </a:r>
            <a:r>
              <a:rPr lang="en-GB" sz="1600" dirty="0" smtClean="0"/>
              <a:t> </a:t>
            </a:r>
            <a:r>
              <a:rPr lang="en-GB" sz="1600" dirty="0" err="1" smtClean="0"/>
              <a:t>arweiniad</a:t>
            </a:r>
            <a:r>
              <a:rPr lang="en-GB" sz="1600" dirty="0" smtClean="0"/>
              <a:t> </a:t>
            </a:r>
            <a:r>
              <a:rPr lang="en-GB" sz="1600" dirty="0" err="1" smtClean="0"/>
              <a:t>ar</a:t>
            </a:r>
            <a:r>
              <a:rPr lang="en-GB" sz="1600" dirty="0" smtClean="0"/>
              <a:t> </a:t>
            </a:r>
            <a:r>
              <a:rPr lang="en-GB" sz="1600" dirty="0" err="1" smtClean="0"/>
              <a:t>sut</a:t>
            </a:r>
            <a:r>
              <a:rPr lang="en-GB" sz="1600" dirty="0" smtClean="0"/>
              <a:t> y </a:t>
            </a:r>
            <a:r>
              <a:rPr lang="en-GB" sz="1600" dirty="0" err="1" smtClean="0"/>
              <a:t>gellir</a:t>
            </a:r>
            <a:r>
              <a:rPr lang="en-GB" sz="1600" dirty="0" smtClean="0"/>
              <a:t> </a:t>
            </a:r>
            <a:r>
              <a:rPr lang="en-GB" sz="1600" dirty="0" err="1" smtClean="0"/>
              <a:t>datblygu</a:t>
            </a:r>
            <a:r>
              <a:rPr lang="en-GB" sz="1600" dirty="0" smtClean="0"/>
              <a:t> </a:t>
            </a:r>
            <a:r>
              <a:rPr lang="en-GB" sz="1600" dirty="0" err="1" smtClean="0"/>
              <a:t>sgiliau</a:t>
            </a:r>
            <a:r>
              <a:rPr lang="en-GB" sz="1600" dirty="0" smtClean="0"/>
              <a:t> </a:t>
            </a:r>
            <a:r>
              <a:rPr lang="en-GB" sz="1600" dirty="0" err="1" smtClean="0"/>
              <a:t>iaith</a:t>
            </a:r>
            <a:r>
              <a:rPr lang="en-GB" sz="1600" dirty="0" smtClean="0"/>
              <a:t>, </a:t>
            </a:r>
            <a:r>
              <a:rPr lang="en-GB" sz="1600" dirty="0" err="1" smtClean="0"/>
              <a:t>llythrennedd</a:t>
            </a:r>
            <a:r>
              <a:rPr lang="en-GB" sz="1600" dirty="0" smtClean="0"/>
              <a:t> a </a:t>
            </a:r>
            <a:r>
              <a:rPr lang="en-GB" sz="1600" dirty="0" err="1" smtClean="0"/>
              <a:t>chyfathrebu</a:t>
            </a:r>
            <a:r>
              <a:rPr lang="en-GB" sz="1600" dirty="0" smtClean="0"/>
              <a:t> (</a:t>
            </a:r>
            <a:r>
              <a:rPr lang="en-GB" sz="1600" dirty="0" err="1" smtClean="0"/>
              <a:t>Cymraeg</a:t>
            </a:r>
            <a:r>
              <a:rPr lang="en-GB" sz="1600" dirty="0" smtClean="0"/>
              <a:t>) </a:t>
            </a:r>
            <a:r>
              <a:rPr lang="en-GB" sz="1600" dirty="0" err="1" smtClean="0"/>
              <a:t>mewn</a:t>
            </a:r>
            <a:r>
              <a:rPr lang="en-GB" sz="1600" dirty="0" smtClean="0"/>
              <a:t> </a:t>
            </a:r>
            <a:r>
              <a:rPr lang="en-GB" sz="1600" dirty="0" err="1" smtClean="0"/>
              <a:t>ffordd</a:t>
            </a:r>
            <a:r>
              <a:rPr lang="en-GB" sz="1600" dirty="0" smtClean="0"/>
              <a:t> </a:t>
            </a:r>
            <a:r>
              <a:rPr lang="en-GB" sz="1600" dirty="0" err="1" smtClean="0"/>
              <a:t>sy’n</a:t>
            </a:r>
            <a:r>
              <a:rPr lang="en-GB" sz="1600" dirty="0" smtClean="0"/>
              <a:t> </a:t>
            </a:r>
            <a:r>
              <a:rPr lang="en-GB" sz="1600" dirty="0" err="1" smtClean="0"/>
              <a:t>gydnaws</a:t>
            </a:r>
            <a:r>
              <a:rPr lang="en-GB" sz="1600" dirty="0" smtClean="0"/>
              <a:t> </a:t>
            </a:r>
            <a:r>
              <a:rPr lang="en-GB" sz="1600" dirty="0" err="1" smtClean="0"/>
              <a:t>ag</a:t>
            </a:r>
            <a:r>
              <a:rPr lang="en-GB" sz="1600" dirty="0" smtClean="0"/>
              <a:t> </a:t>
            </a:r>
            <a:r>
              <a:rPr lang="en-GB" sz="1600" dirty="0" err="1" smtClean="0"/>
              <a:t>athroniaeth</a:t>
            </a:r>
            <a:r>
              <a:rPr lang="en-GB" sz="1600" dirty="0" smtClean="0"/>
              <a:t> a </a:t>
            </a:r>
            <a:r>
              <a:rPr lang="en-GB" sz="1600" dirty="0" err="1" smtClean="0"/>
              <a:t>methodoleg</a:t>
            </a:r>
            <a:r>
              <a:rPr lang="en-GB" sz="1600" dirty="0" smtClean="0"/>
              <a:t> y </a:t>
            </a:r>
            <a:r>
              <a:rPr lang="en-GB" sz="1600" dirty="0" err="1" smtClean="0"/>
              <a:t>Cyfnod</a:t>
            </a:r>
            <a:r>
              <a:rPr lang="en-GB" sz="1600" dirty="0" smtClean="0"/>
              <a:t> </a:t>
            </a:r>
            <a:r>
              <a:rPr lang="en-GB" sz="1600" dirty="0" err="1" smtClean="0"/>
              <a:t>Sylfaen</a:t>
            </a:r>
            <a:r>
              <a:rPr lang="en-GB" sz="1600" dirty="0" smtClean="0"/>
              <a:t>;</a:t>
            </a:r>
            <a:endParaRPr lang="cy-GB" sz="1600" dirty="0" smtClean="0"/>
          </a:p>
          <a:p>
            <a:pPr marL="0" indent="0">
              <a:buFontTx/>
              <a:buNone/>
            </a:pPr>
            <a:endParaRPr lang="cy-GB" sz="1600" dirty="0" smtClean="0"/>
          </a:p>
          <a:p>
            <a:pPr marL="0" indent="0">
              <a:buFontTx/>
              <a:buNone/>
            </a:pPr>
            <a:r>
              <a:rPr lang="en-GB" sz="1600" dirty="0" smtClean="0"/>
              <a:t>A9  </a:t>
            </a:r>
            <a:r>
              <a:rPr lang="en-GB" sz="1600" dirty="0" err="1" smtClean="0"/>
              <a:t>darparu</a:t>
            </a:r>
            <a:r>
              <a:rPr lang="en-GB" sz="1600" dirty="0" smtClean="0"/>
              <a:t> </a:t>
            </a:r>
            <a:r>
              <a:rPr lang="en-GB" sz="1600" dirty="0" err="1" smtClean="0"/>
              <a:t>hyfforddiant</a:t>
            </a:r>
            <a:r>
              <a:rPr lang="en-GB" sz="1600" dirty="0" smtClean="0"/>
              <a:t> a </a:t>
            </a:r>
            <a:r>
              <a:rPr lang="en-GB" sz="1600" dirty="0" err="1" smtClean="0"/>
              <a:t>chefnogaeth</a:t>
            </a:r>
            <a:r>
              <a:rPr lang="en-GB" sz="1600" dirty="0" smtClean="0"/>
              <a:t> </a:t>
            </a:r>
            <a:r>
              <a:rPr lang="en-GB" sz="1600" dirty="0" err="1" smtClean="0"/>
              <a:t>i</a:t>
            </a:r>
            <a:r>
              <a:rPr lang="en-GB" sz="1600" dirty="0" smtClean="0"/>
              <a:t> </a:t>
            </a:r>
            <a:r>
              <a:rPr lang="en-GB" sz="1600" dirty="0" err="1" smtClean="0"/>
              <a:t>ymarferwyr</a:t>
            </a:r>
            <a:r>
              <a:rPr lang="en-GB" sz="1600" dirty="0" smtClean="0"/>
              <a:t>, </a:t>
            </a:r>
            <a:r>
              <a:rPr lang="en-GB" sz="1600" dirty="0" err="1" smtClean="0"/>
              <a:t>gan</a:t>
            </a:r>
            <a:r>
              <a:rPr lang="en-GB" sz="1600" dirty="0" smtClean="0"/>
              <a:t> </a:t>
            </a:r>
            <a:r>
              <a:rPr lang="en-GB" sz="1600" dirty="0" err="1" smtClean="0"/>
              <a:t>gynnwys</a:t>
            </a:r>
            <a:r>
              <a:rPr lang="en-GB" sz="1600" dirty="0" smtClean="0"/>
              <a:t> </a:t>
            </a:r>
            <a:r>
              <a:rPr lang="en-GB" sz="1600" dirty="0" err="1" smtClean="0"/>
              <a:t>cynorthwywyr</a:t>
            </a:r>
            <a:r>
              <a:rPr lang="en-GB" sz="1600" dirty="0" smtClean="0"/>
              <a:t>, </a:t>
            </a:r>
            <a:r>
              <a:rPr lang="en-GB" sz="1600" dirty="0" err="1" smtClean="0"/>
              <a:t>i</a:t>
            </a:r>
            <a:r>
              <a:rPr lang="en-GB" sz="1600" dirty="0" smtClean="0"/>
              <a:t> </a:t>
            </a:r>
            <a:r>
              <a:rPr lang="en-GB" sz="1600" dirty="0" err="1" smtClean="0"/>
              <a:t>loywi</a:t>
            </a:r>
            <a:r>
              <a:rPr lang="en-GB" sz="1600" dirty="0" smtClean="0"/>
              <a:t> </a:t>
            </a:r>
            <a:r>
              <a:rPr lang="en-GB" sz="1600" dirty="0" err="1" smtClean="0"/>
              <a:t>eu</a:t>
            </a:r>
            <a:r>
              <a:rPr lang="en-GB" sz="1600" dirty="0" smtClean="0"/>
              <a:t> </a:t>
            </a:r>
            <a:r>
              <a:rPr lang="en-GB" sz="1600" dirty="0" err="1" smtClean="0"/>
              <a:t>Cymraeg</a:t>
            </a:r>
            <a:r>
              <a:rPr lang="en-GB" sz="1600" dirty="0" smtClean="0"/>
              <a:t>, </a:t>
            </a:r>
            <a:r>
              <a:rPr lang="en-GB" sz="1600" dirty="0" err="1" smtClean="0"/>
              <a:t>lle</a:t>
            </a:r>
            <a:r>
              <a:rPr lang="en-GB" sz="1600" dirty="0" smtClean="0"/>
              <a:t> </a:t>
            </a:r>
            <a:r>
              <a:rPr lang="en-GB" sz="1600" dirty="0" err="1" smtClean="0"/>
              <a:t>bo</a:t>
            </a:r>
            <a:r>
              <a:rPr lang="en-GB" sz="1600" dirty="0" smtClean="0"/>
              <a:t> </a:t>
            </a:r>
            <a:r>
              <a:rPr lang="en-GB" sz="1600" dirty="0" err="1" smtClean="0"/>
              <a:t>angen</a:t>
            </a:r>
            <a:r>
              <a:rPr lang="en-GB" sz="1600" dirty="0" smtClean="0"/>
              <a:t> </a:t>
            </a:r>
            <a:r>
              <a:rPr lang="en-GB" sz="1600" dirty="0" err="1" smtClean="0"/>
              <a:t>hynny</a:t>
            </a:r>
            <a:r>
              <a:rPr lang="en-GB" sz="1600" dirty="0" smtClean="0"/>
              <a:t>; </a:t>
            </a:r>
            <a:endParaRPr lang="cy-GB" sz="1600" dirty="0" smtClean="0"/>
          </a:p>
          <a:p>
            <a:pPr marL="0" indent="0">
              <a:buFontTx/>
              <a:buNone/>
            </a:pPr>
            <a:endParaRPr lang="cy-GB" sz="2000" dirty="0" smtClean="0"/>
          </a:p>
          <a:p>
            <a:pPr marL="0" indent="0">
              <a:buFontTx/>
              <a:buNone/>
            </a:pPr>
            <a:r>
              <a:rPr lang="en-GB" sz="1600" dirty="0" smtClean="0"/>
              <a:t>A10  </a:t>
            </a:r>
            <a:r>
              <a:rPr lang="en-GB" sz="1600" dirty="0" err="1" smtClean="0"/>
              <a:t>rhannu</a:t>
            </a:r>
            <a:r>
              <a:rPr lang="en-GB" sz="1600" dirty="0" smtClean="0"/>
              <a:t> </a:t>
            </a:r>
            <a:r>
              <a:rPr lang="en-GB" sz="1600" dirty="0" err="1" smtClean="0"/>
              <a:t>arfer</a:t>
            </a:r>
            <a:r>
              <a:rPr lang="en-GB" sz="1600" dirty="0" smtClean="0"/>
              <a:t> </a:t>
            </a:r>
            <a:r>
              <a:rPr lang="en-GB" sz="1600" dirty="0" err="1" smtClean="0"/>
              <a:t>dda</a:t>
            </a:r>
            <a:r>
              <a:rPr lang="en-GB" sz="1600" dirty="0" smtClean="0"/>
              <a:t> o ran </a:t>
            </a:r>
            <a:r>
              <a:rPr lang="en-GB" sz="1600" dirty="0" err="1" smtClean="0"/>
              <a:t>datblygu</a:t>
            </a:r>
            <a:r>
              <a:rPr lang="en-GB" sz="1600" dirty="0" smtClean="0"/>
              <a:t> </a:t>
            </a:r>
            <a:r>
              <a:rPr lang="en-GB" sz="1600" dirty="0" err="1" smtClean="0"/>
              <a:t>sgiliau</a:t>
            </a:r>
            <a:r>
              <a:rPr lang="en-GB" sz="1600" dirty="0" smtClean="0"/>
              <a:t> </a:t>
            </a:r>
            <a:r>
              <a:rPr lang="en-GB" sz="1600" dirty="0" err="1" smtClean="0"/>
              <a:t>iaith</a:t>
            </a:r>
            <a:r>
              <a:rPr lang="en-GB" sz="1600" dirty="0" smtClean="0"/>
              <a:t>, </a:t>
            </a:r>
            <a:r>
              <a:rPr lang="en-GB" sz="1600" dirty="0" err="1" smtClean="0"/>
              <a:t>llythrennedd</a:t>
            </a:r>
            <a:r>
              <a:rPr lang="en-GB" sz="1600" dirty="0" smtClean="0"/>
              <a:t> a </a:t>
            </a:r>
            <a:r>
              <a:rPr lang="en-GB" sz="1600" dirty="0" err="1" smtClean="0"/>
              <a:t>chyfathrebu</a:t>
            </a:r>
            <a:r>
              <a:rPr lang="en-GB" sz="1600" dirty="0" smtClean="0"/>
              <a:t> (</a:t>
            </a:r>
            <a:r>
              <a:rPr lang="en-GB" sz="1600" dirty="0" err="1" smtClean="0"/>
              <a:t>Cymraeg</a:t>
            </a:r>
            <a:r>
              <a:rPr lang="en-GB" sz="1600" dirty="0" smtClean="0"/>
              <a:t>) </a:t>
            </a:r>
            <a:r>
              <a:rPr lang="en-GB" sz="1600" dirty="0" err="1" smtClean="0"/>
              <a:t>ar</a:t>
            </a:r>
            <a:r>
              <a:rPr lang="en-GB" sz="1600" dirty="0" smtClean="0"/>
              <a:t> draws </a:t>
            </a:r>
            <a:r>
              <a:rPr lang="en-GB" sz="1600" dirty="0" err="1" smtClean="0"/>
              <a:t>meysydd</a:t>
            </a:r>
            <a:r>
              <a:rPr lang="en-GB" sz="1600" dirty="0" smtClean="0"/>
              <a:t> </a:t>
            </a:r>
            <a:r>
              <a:rPr lang="en-GB" sz="1600" dirty="0" err="1" smtClean="0"/>
              <a:t>dysgu</a:t>
            </a:r>
            <a:r>
              <a:rPr lang="en-GB" sz="1600" dirty="0" smtClean="0"/>
              <a:t> ac </a:t>
            </a:r>
            <a:r>
              <a:rPr lang="en-GB" sz="1600" dirty="0" err="1" smtClean="0"/>
              <a:t>ardaloedd</a:t>
            </a:r>
            <a:r>
              <a:rPr lang="en-GB" sz="1600" dirty="0" smtClean="0"/>
              <a:t> </a:t>
            </a:r>
            <a:r>
              <a:rPr lang="en-GB" sz="1600" dirty="0" err="1" smtClean="0"/>
              <a:t>gweithgarwch</a:t>
            </a:r>
            <a:r>
              <a:rPr lang="en-GB" sz="1600" dirty="0" smtClean="0"/>
              <a:t> </a:t>
            </a:r>
            <a:r>
              <a:rPr lang="en-GB" sz="1600" dirty="0" err="1" smtClean="0"/>
              <a:t>yn</a:t>
            </a:r>
            <a:r>
              <a:rPr lang="en-GB" sz="1600" dirty="0" smtClean="0"/>
              <a:t> y </a:t>
            </a:r>
            <a:r>
              <a:rPr lang="en-GB" sz="1600" dirty="0" err="1" smtClean="0"/>
              <a:t>Cyfnod</a:t>
            </a:r>
            <a:r>
              <a:rPr lang="en-GB" sz="1600" dirty="0" smtClean="0"/>
              <a:t> </a:t>
            </a:r>
            <a:r>
              <a:rPr lang="en-GB" sz="1600" dirty="0" err="1" smtClean="0"/>
              <a:t>Sylfaen</a:t>
            </a:r>
            <a:r>
              <a:rPr lang="en-GB" sz="1600" dirty="0" smtClean="0"/>
              <a:t>; a</a:t>
            </a:r>
            <a:endParaRPr lang="cy-GB" sz="1600" dirty="0" smtClean="0"/>
          </a:p>
          <a:p>
            <a:pPr marL="0" indent="0">
              <a:buFontTx/>
              <a:buNone/>
            </a:pPr>
            <a:endParaRPr lang="cy-GB" sz="1600" dirty="0" smtClean="0"/>
          </a:p>
          <a:p>
            <a:pPr marL="0" indent="0">
              <a:buFontTx/>
              <a:buNone/>
            </a:pPr>
            <a:r>
              <a:rPr lang="en-GB" sz="1600" dirty="0" smtClean="0"/>
              <a:t>.</a:t>
            </a:r>
            <a:r>
              <a:rPr lang="en-GB" sz="1600" dirty="0" smtClean="0">
                <a:solidFill>
                  <a:srgbClr val="D60134"/>
                </a:solidFill>
              </a:rPr>
              <a:t>.</a:t>
            </a:r>
          </a:p>
        </p:txBody>
      </p:sp>
      <p:sp>
        <p:nvSpPr>
          <p:cNvPr id="29699" name="Rectangle 3"/>
          <p:cNvSpPr>
            <a:spLocks noChangeArrowheads="1"/>
          </p:cNvSpPr>
          <p:nvPr/>
        </p:nvSpPr>
        <p:spPr bwMode="auto">
          <a:xfrm>
            <a:off x="4462463" y="1196975"/>
            <a:ext cx="4681537" cy="5156200"/>
          </a:xfrm>
          <a:prstGeom prst="rect">
            <a:avLst/>
          </a:prstGeom>
          <a:noFill/>
          <a:ln w="9525">
            <a:noFill/>
            <a:miter lim="800000"/>
            <a:headEnd/>
            <a:tailEnd/>
          </a:ln>
        </p:spPr>
        <p:txBody>
          <a:bodyPr/>
          <a:lstStyle/>
          <a:p>
            <a:pPr eaLnBrk="0" hangingPunct="0">
              <a:spcBef>
                <a:spcPct val="20000"/>
              </a:spcBef>
            </a:pPr>
            <a:r>
              <a:rPr lang="en-GB" sz="1600" b="1" dirty="0">
                <a:solidFill>
                  <a:srgbClr val="FF0000"/>
                </a:solidFill>
              </a:rPr>
              <a:t>Local authorities and organisations that manage non-maintained settings should:</a:t>
            </a:r>
            <a:endParaRPr lang="cy-GB" sz="1600" b="1" dirty="0">
              <a:solidFill>
                <a:srgbClr val="FF0000"/>
              </a:solidFill>
            </a:endParaRPr>
          </a:p>
          <a:p>
            <a:pPr eaLnBrk="0" hangingPunct="0">
              <a:spcBef>
                <a:spcPct val="20000"/>
              </a:spcBef>
            </a:pPr>
            <a:endParaRPr lang="cy-GB" sz="1600" dirty="0">
              <a:solidFill>
                <a:srgbClr val="FF0000"/>
              </a:solidFill>
            </a:endParaRPr>
          </a:p>
          <a:p>
            <a:pPr eaLnBrk="0" hangingPunct="0">
              <a:spcBef>
                <a:spcPct val="20000"/>
              </a:spcBef>
            </a:pPr>
            <a:r>
              <a:rPr lang="en-GB" sz="1600" dirty="0">
                <a:solidFill>
                  <a:srgbClr val="FF0000"/>
                </a:solidFill>
              </a:rPr>
              <a:t>R8  provide support and training for practitioners on immersion methods of learning a language and give guidance on how language, literacy and communication skills (in Welsh) can be developed in a way that is compatible with the philosophy and methodology of the Foundation Phase;</a:t>
            </a:r>
            <a:endParaRPr lang="cy-GB" sz="1600" dirty="0">
              <a:solidFill>
                <a:srgbClr val="FF0000"/>
              </a:solidFill>
            </a:endParaRPr>
          </a:p>
          <a:p>
            <a:pPr eaLnBrk="0" hangingPunct="0">
              <a:spcBef>
                <a:spcPct val="20000"/>
              </a:spcBef>
            </a:pPr>
            <a:endParaRPr lang="cy-GB" sz="1600" dirty="0">
              <a:solidFill>
                <a:srgbClr val="FF0000"/>
              </a:solidFill>
            </a:endParaRPr>
          </a:p>
          <a:p>
            <a:pPr eaLnBrk="0" hangingPunct="0">
              <a:spcBef>
                <a:spcPct val="20000"/>
              </a:spcBef>
            </a:pPr>
            <a:r>
              <a:rPr lang="en-GB" sz="1600" dirty="0">
                <a:solidFill>
                  <a:srgbClr val="FF0000"/>
                </a:solidFill>
              </a:rPr>
              <a:t>R9  develop training and support to practitioners, including assistants, to polish their Welsh, where necessary; </a:t>
            </a:r>
            <a:endParaRPr lang="cy-GB" sz="1600" dirty="0">
              <a:solidFill>
                <a:srgbClr val="FF0000"/>
              </a:solidFill>
            </a:endParaRPr>
          </a:p>
          <a:p>
            <a:pPr eaLnBrk="0" hangingPunct="0">
              <a:spcBef>
                <a:spcPct val="20000"/>
              </a:spcBef>
            </a:pPr>
            <a:endParaRPr lang="cy-GB" sz="2000" dirty="0">
              <a:solidFill>
                <a:srgbClr val="FF0000"/>
              </a:solidFill>
            </a:endParaRPr>
          </a:p>
          <a:p>
            <a:pPr eaLnBrk="0" hangingPunct="0">
              <a:spcBef>
                <a:spcPct val="20000"/>
              </a:spcBef>
            </a:pPr>
            <a:r>
              <a:rPr lang="en-GB" sz="1600" dirty="0">
                <a:solidFill>
                  <a:srgbClr val="FF0000"/>
                </a:solidFill>
              </a:rPr>
              <a:t>R10  share good practice on developing language, literacy and communication skills (in Welsh) across learning areas and activity areas in the Foundation Phase; and</a:t>
            </a:r>
            <a:endParaRPr lang="cy-GB" sz="1600" dirty="0">
              <a:solidFill>
                <a:srgbClr val="FF0000"/>
              </a:solidFill>
            </a:endParaRPr>
          </a:p>
          <a:p>
            <a:pPr eaLnBrk="0" hangingPunct="0">
              <a:spcBef>
                <a:spcPct val="20000"/>
              </a:spcBef>
            </a:pPr>
            <a:endParaRPr lang="cy-GB" sz="1600" dirty="0">
              <a:solidFill>
                <a:srgbClr val="015284"/>
              </a:solidFill>
            </a:endParaRPr>
          </a:p>
          <a:p>
            <a:pPr eaLnBrk="0" hangingPunct="0">
              <a:spcBef>
                <a:spcPct val="20000"/>
              </a:spcBef>
            </a:pPr>
            <a:r>
              <a:rPr lang="en-GB" sz="1600" dirty="0">
                <a:solidFill>
                  <a:srgbClr val="015284"/>
                </a:solidFill>
              </a:rPr>
              <a:t>.</a:t>
            </a:r>
            <a:r>
              <a:rPr lang="en-GB" sz="1600" dirty="0">
                <a:solidFill>
                  <a:srgbClr val="D60134"/>
                </a:solidFill>
              </a:rPr>
              <a:t>.</a:t>
            </a:r>
          </a:p>
        </p:txBody>
      </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79388" y="260350"/>
            <a:ext cx="7772400" cy="719138"/>
          </a:xfrm>
        </p:spPr>
        <p:txBody>
          <a:bodyPr/>
          <a:lstStyle/>
          <a:p>
            <a:pPr algn="l" eaLnBrk="1" hangingPunct="1"/>
            <a:r>
              <a:rPr lang="en-GB" sz="3200" smtClean="0">
                <a:solidFill>
                  <a:srgbClr val="015284"/>
                </a:solidFill>
              </a:rPr>
              <a:t>Argymhellion </a:t>
            </a:r>
            <a:r>
              <a:rPr lang="en-GB" sz="3200" smtClean="0"/>
              <a:t>Recommendations</a:t>
            </a:r>
            <a:br>
              <a:rPr lang="en-GB" sz="3200" smtClean="0"/>
            </a:br>
            <a:endParaRPr lang="en-US" sz="3200" smtClean="0">
              <a:solidFill>
                <a:srgbClr val="015284"/>
              </a:solidFill>
            </a:endParaRPr>
          </a:p>
        </p:txBody>
      </p:sp>
      <p:sp>
        <p:nvSpPr>
          <p:cNvPr id="30722" name="Rectangle 3"/>
          <p:cNvSpPr>
            <a:spLocks noGrp="1" noChangeArrowheads="1"/>
          </p:cNvSpPr>
          <p:nvPr>
            <p:ph type="body" sz="half" idx="1"/>
          </p:nvPr>
        </p:nvSpPr>
        <p:spPr>
          <a:xfrm>
            <a:off x="0" y="1052513"/>
            <a:ext cx="4681538" cy="5084762"/>
          </a:xfrm>
        </p:spPr>
        <p:txBody>
          <a:bodyPr/>
          <a:lstStyle/>
          <a:p>
            <a:pPr marL="0" indent="0">
              <a:buFontTx/>
              <a:buNone/>
            </a:pPr>
            <a:r>
              <a:rPr lang="en-GB" sz="1600" dirty="0" smtClean="0"/>
              <a:t>A11   </a:t>
            </a:r>
            <a:r>
              <a:rPr lang="en-GB" sz="1600" dirty="0" err="1" smtClean="0"/>
              <a:t>sicrhau</a:t>
            </a:r>
            <a:r>
              <a:rPr lang="en-GB" sz="1600" dirty="0" smtClean="0"/>
              <a:t> bod </a:t>
            </a:r>
            <a:r>
              <a:rPr lang="en-GB" sz="1600" dirty="0" err="1" smtClean="0"/>
              <a:t>darpariaeth</a:t>
            </a:r>
            <a:r>
              <a:rPr lang="en-GB" sz="1600" dirty="0" smtClean="0"/>
              <a:t> </a:t>
            </a:r>
            <a:r>
              <a:rPr lang="en-GB" sz="1600" dirty="0" err="1" smtClean="0"/>
              <a:t>gefnogol</a:t>
            </a:r>
            <a:r>
              <a:rPr lang="en-GB" sz="1600" dirty="0" smtClean="0"/>
              <a:t> </a:t>
            </a:r>
            <a:r>
              <a:rPr lang="en-GB" sz="1600" dirty="0" err="1" smtClean="0"/>
              <a:t>awdurdodau</a:t>
            </a:r>
            <a:r>
              <a:rPr lang="en-GB" sz="1600" dirty="0" smtClean="0"/>
              <a:t> </a:t>
            </a:r>
            <a:r>
              <a:rPr lang="en-GB" sz="1600" dirty="0" err="1" smtClean="0"/>
              <a:t>lleol</a:t>
            </a:r>
            <a:r>
              <a:rPr lang="en-GB" sz="1600" dirty="0" smtClean="0"/>
              <a:t> </a:t>
            </a:r>
            <a:r>
              <a:rPr lang="en-GB" sz="1600" dirty="0" err="1" smtClean="0"/>
              <a:t>i</a:t>
            </a:r>
            <a:r>
              <a:rPr lang="en-GB" sz="1600" dirty="0" smtClean="0"/>
              <a:t> </a:t>
            </a:r>
            <a:r>
              <a:rPr lang="en-GB" sz="1600" dirty="0" err="1" smtClean="0"/>
              <a:t>leoliadau</a:t>
            </a:r>
            <a:r>
              <a:rPr lang="en-GB" sz="1600" dirty="0" smtClean="0"/>
              <a:t> </a:t>
            </a:r>
            <a:r>
              <a:rPr lang="en-GB" sz="1600" dirty="0" err="1" smtClean="0"/>
              <a:t>nas</a:t>
            </a:r>
            <a:r>
              <a:rPr lang="en-GB" sz="1600" dirty="0" smtClean="0"/>
              <a:t> </a:t>
            </a:r>
            <a:r>
              <a:rPr lang="en-GB" sz="1600" dirty="0" err="1" smtClean="0"/>
              <a:t>cynhelir</a:t>
            </a:r>
            <a:r>
              <a:rPr lang="en-GB" sz="1600" dirty="0" smtClean="0"/>
              <a:t> </a:t>
            </a:r>
            <a:r>
              <a:rPr lang="en-GB" sz="1600" dirty="0" err="1" smtClean="0"/>
              <a:t>cyfrwng-Cymraeg</a:t>
            </a:r>
            <a:r>
              <a:rPr lang="en-GB" sz="1600" dirty="0" smtClean="0"/>
              <a:t> </a:t>
            </a:r>
            <a:r>
              <a:rPr lang="en-GB" sz="1600" dirty="0" err="1" smtClean="0"/>
              <a:t>ar</a:t>
            </a:r>
            <a:r>
              <a:rPr lang="en-GB" sz="1600" dirty="0" smtClean="0"/>
              <a:t> </a:t>
            </a:r>
            <a:r>
              <a:rPr lang="en-GB" sz="1600" dirty="0" err="1" smtClean="0"/>
              <a:t>gael</a:t>
            </a:r>
            <a:r>
              <a:rPr lang="en-GB" sz="1600" dirty="0" smtClean="0"/>
              <a:t> </a:t>
            </a:r>
            <a:r>
              <a:rPr lang="en-GB" sz="1600" dirty="0" err="1" smtClean="0"/>
              <a:t>yn</a:t>
            </a:r>
            <a:r>
              <a:rPr lang="en-GB" sz="1600" dirty="0" smtClean="0"/>
              <a:t> </a:t>
            </a:r>
            <a:r>
              <a:rPr lang="en-GB" sz="1600" dirty="0" err="1" smtClean="0"/>
              <a:t>Gymraeg</a:t>
            </a:r>
            <a:endParaRPr lang="en-GB" sz="1600" dirty="0" smtClean="0"/>
          </a:p>
          <a:p>
            <a:pPr marL="0" indent="0">
              <a:buFontTx/>
              <a:buNone/>
            </a:pPr>
            <a:endParaRPr lang="en-GB" sz="1600" dirty="0" smtClean="0">
              <a:solidFill>
                <a:srgbClr val="D60134"/>
              </a:solidFill>
            </a:endParaRPr>
          </a:p>
          <a:p>
            <a:pPr marL="0" indent="0">
              <a:buFontTx/>
              <a:buNone/>
            </a:pPr>
            <a:r>
              <a:rPr lang="en-GB" sz="1600" b="1" dirty="0" err="1" smtClean="0"/>
              <a:t>Dylai</a:t>
            </a:r>
            <a:r>
              <a:rPr lang="en-GB" sz="1600" b="1" dirty="0" smtClean="0"/>
              <a:t> </a:t>
            </a:r>
            <a:r>
              <a:rPr lang="en-GB" sz="1600" b="1" dirty="0" err="1" smtClean="0"/>
              <a:t>Llywodraeth</a:t>
            </a:r>
            <a:r>
              <a:rPr lang="en-GB" sz="1600" b="1" dirty="0" smtClean="0"/>
              <a:t> </a:t>
            </a:r>
            <a:r>
              <a:rPr lang="en-GB" sz="1600" b="1" dirty="0" err="1" smtClean="0"/>
              <a:t>Cymru</a:t>
            </a:r>
            <a:r>
              <a:rPr lang="en-GB" sz="1600" b="1" dirty="0" smtClean="0"/>
              <a:t>:</a:t>
            </a:r>
          </a:p>
          <a:p>
            <a:pPr marL="0" indent="0">
              <a:buFontTx/>
              <a:buNone/>
            </a:pPr>
            <a:endParaRPr lang="en-GB" sz="1600" b="1" dirty="0" smtClean="0"/>
          </a:p>
          <a:p>
            <a:pPr marL="0" indent="0">
              <a:buFontTx/>
              <a:buNone/>
            </a:pPr>
            <a:r>
              <a:rPr lang="en-GB" sz="1600" dirty="0" smtClean="0"/>
              <a:t>A12  </a:t>
            </a:r>
            <a:r>
              <a:rPr lang="en-GB" sz="1600" dirty="0" err="1" smtClean="0"/>
              <a:t>sicrhau</a:t>
            </a:r>
            <a:r>
              <a:rPr lang="en-GB" sz="1600" dirty="0" smtClean="0"/>
              <a:t> bod </a:t>
            </a:r>
            <a:r>
              <a:rPr lang="en-GB" sz="1600" dirty="0" err="1" smtClean="0"/>
              <a:t>awdurdodau</a:t>
            </a:r>
            <a:r>
              <a:rPr lang="en-GB" sz="1600" dirty="0" smtClean="0"/>
              <a:t> ac </a:t>
            </a:r>
            <a:r>
              <a:rPr lang="en-GB" sz="1600" dirty="0" err="1" smtClean="0"/>
              <a:t>ysgolion</a:t>
            </a:r>
            <a:r>
              <a:rPr lang="en-GB" sz="1600" dirty="0" smtClean="0"/>
              <a:t> </a:t>
            </a:r>
            <a:r>
              <a:rPr lang="en-GB" sz="1600" dirty="0" err="1" smtClean="0"/>
              <a:t>yn</a:t>
            </a:r>
            <a:r>
              <a:rPr lang="en-GB" sz="1600" dirty="0" smtClean="0"/>
              <a:t> </a:t>
            </a:r>
            <a:r>
              <a:rPr lang="en-GB" sz="1600" dirty="0" err="1" smtClean="0"/>
              <a:t>deall</a:t>
            </a:r>
            <a:r>
              <a:rPr lang="en-GB" sz="1600" dirty="0" smtClean="0"/>
              <a:t> y </a:t>
            </a:r>
            <a:r>
              <a:rPr lang="en-GB" sz="1600" dirty="0" err="1" smtClean="0"/>
              <a:t>gyd-berthynas</a:t>
            </a:r>
            <a:r>
              <a:rPr lang="en-GB" sz="1600" dirty="0" smtClean="0"/>
              <a:t> </a:t>
            </a:r>
            <a:r>
              <a:rPr lang="en-GB" sz="1600" dirty="0" err="1" smtClean="0"/>
              <a:t>rhwng</a:t>
            </a:r>
            <a:r>
              <a:rPr lang="en-GB" sz="1600" dirty="0" smtClean="0"/>
              <a:t> </a:t>
            </a:r>
            <a:r>
              <a:rPr lang="en-GB" sz="1600" dirty="0" err="1" smtClean="0"/>
              <a:t>methodoleg</a:t>
            </a:r>
            <a:r>
              <a:rPr lang="en-GB" sz="1600" dirty="0" smtClean="0"/>
              <a:t> ac </a:t>
            </a:r>
            <a:r>
              <a:rPr lang="en-GB" sz="1600" dirty="0" err="1" smtClean="0"/>
              <a:t>athroniaeth</a:t>
            </a:r>
            <a:r>
              <a:rPr lang="en-GB" sz="1600" dirty="0" smtClean="0"/>
              <a:t> y </a:t>
            </a:r>
            <a:r>
              <a:rPr lang="en-GB" sz="1600" dirty="0" err="1" smtClean="0"/>
              <a:t>Cyfnod</a:t>
            </a:r>
            <a:r>
              <a:rPr lang="en-GB" sz="1600" dirty="0" smtClean="0"/>
              <a:t> </a:t>
            </a:r>
            <a:r>
              <a:rPr lang="en-GB" sz="1600" dirty="0" err="1" smtClean="0"/>
              <a:t>Sylfaen</a:t>
            </a:r>
            <a:r>
              <a:rPr lang="en-GB" sz="1600" dirty="0" smtClean="0"/>
              <a:t> </a:t>
            </a:r>
            <a:r>
              <a:rPr lang="en-GB" sz="1600" dirty="0" err="1" smtClean="0"/>
              <a:t>a'r</a:t>
            </a:r>
            <a:r>
              <a:rPr lang="en-GB" sz="1600" dirty="0" smtClean="0"/>
              <a:t> </a:t>
            </a:r>
            <a:r>
              <a:rPr lang="en-GB" sz="1600" dirty="0" err="1" smtClean="0"/>
              <a:t>Fframwaith</a:t>
            </a:r>
            <a:r>
              <a:rPr lang="en-GB" sz="1600" dirty="0" smtClean="0"/>
              <a:t> </a:t>
            </a:r>
            <a:r>
              <a:rPr lang="en-GB" sz="1600" dirty="0" err="1" smtClean="0"/>
              <a:t>Llythrennedd</a:t>
            </a:r>
            <a:r>
              <a:rPr lang="en-GB" sz="1600" dirty="0" smtClean="0"/>
              <a:t> a </a:t>
            </a:r>
            <a:r>
              <a:rPr lang="en-GB" sz="1600" dirty="0" err="1" smtClean="0"/>
              <a:t>Rhifedd</a:t>
            </a:r>
            <a:r>
              <a:rPr lang="en-GB" sz="1600" dirty="0" smtClean="0"/>
              <a:t>.</a:t>
            </a:r>
          </a:p>
          <a:p>
            <a:pPr marL="0" indent="0">
              <a:buFontTx/>
              <a:buNone/>
            </a:pPr>
            <a:endParaRPr lang="en-GB" sz="1600" dirty="0" smtClean="0">
              <a:solidFill>
                <a:schemeClr val="tx1"/>
              </a:solidFill>
            </a:endParaRPr>
          </a:p>
          <a:p>
            <a:pPr marL="0" indent="0">
              <a:buFontTx/>
              <a:buNone/>
            </a:pPr>
            <a:endParaRPr lang="en-GB" sz="2000" dirty="0" smtClean="0">
              <a:solidFill>
                <a:srgbClr val="D60134"/>
              </a:solidFill>
            </a:endParaRPr>
          </a:p>
        </p:txBody>
      </p:sp>
      <p:sp>
        <p:nvSpPr>
          <p:cNvPr id="30723" name="Rectangle 3"/>
          <p:cNvSpPr>
            <a:spLocks noChangeArrowheads="1"/>
          </p:cNvSpPr>
          <p:nvPr/>
        </p:nvSpPr>
        <p:spPr bwMode="auto">
          <a:xfrm>
            <a:off x="4462463" y="1196975"/>
            <a:ext cx="4681537" cy="5084763"/>
          </a:xfrm>
          <a:prstGeom prst="rect">
            <a:avLst/>
          </a:prstGeom>
          <a:noFill/>
          <a:ln w="9525">
            <a:noFill/>
            <a:miter lim="800000"/>
            <a:headEnd/>
            <a:tailEnd/>
          </a:ln>
        </p:spPr>
        <p:txBody>
          <a:bodyPr/>
          <a:lstStyle/>
          <a:p>
            <a:pPr eaLnBrk="0" hangingPunct="0">
              <a:spcBef>
                <a:spcPct val="20000"/>
              </a:spcBef>
            </a:pPr>
            <a:r>
              <a:rPr lang="en-GB" sz="1600" dirty="0">
                <a:solidFill>
                  <a:srgbClr val="FF0000"/>
                </a:solidFill>
              </a:rPr>
              <a:t>R11  ensure that there is supportive local authority provision in Welsh available for Welsh-medium non-maintained settings</a:t>
            </a:r>
          </a:p>
          <a:p>
            <a:pPr eaLnBrk="0" hangingPunct="0">
              <a:spcBef>
                <a:spcPct val="20000"/>
              </a:spcBef>
            </a:pPr>
            <a:endParaRPr lang="en-GB" sz="1600" dirty="0">
              <a:solidFill>
                <a:srgbClr val="FF0000"/>
              </a:solidFill>
            </a:endParaRPr>
          </a:p>
          <a:p>
            <a:pPr eaLnBrk="0" hangingPunct="0">
              <a:spcBef>
                <a:spcPct val="20000"/>
              </a:spcBef>
            </a:pPr>
            <a:r>
              <a:rPr lang="en-GB" sz="1600" b="1" dirty="0">
                <a:solidFill>
                  <a:srgbClr val="FF0000"/>
                </a:solidFill>
              </a:rPr>
              <a:t>The Welsh Government should:</a:t>
            </a:r>
          </a:p>
          <a:p>
            <a:pPr eaLnBrk="0" hangingPunct="0">
              <a:spcBef>
                <a:spcPct val="20000"/>
              </a:spcBef>
            </a:pPr>
            <a:endParaRPr lang="en-GB" sz="1600" b="1" dirty="0">
              <a:solidFill>
                <a:srgbClr val="FF0000"/>
              </a:solidFill>
            </a:endParaRPr>
          </a:p>
          <a:p>
            <a:pPr eaLnBrk="0" hangingPunct="0">
              <a:spcBef>
                <a:spcPct val="20000"/>
              </a:spcBef>
            </a:pPr>
            <a:r>
              <a:rPr lang="en-GB" sz="1600" dirty="0">
                <a:solidFill>
                  <a:srgbClr val="FF0000"/>
                </a:solidFill>
              </a:rPr>
              <a:t>R12  ensure that authorities and schools understand the interrelationship between the methodology and philosophy of the Foundation Phase and the Literacy and Numeracy Framework.</a:t>
            </a:r>
          </a:p>
          <a:p>
            <a:pPr eaLnBrk="0" hangingPunct="0">
              <a:spcBef>
                <a:spcPct val="20000"/>
              </a:spcBef>
            </a:pPr>
            <a:endParaRPr lang="en-GB" sz="1600" dirty="0">
              <a:solidFill>
                <a:schemeClr val="tx1"/>
              </a:solidFill>
            </a:endParaRPr>
          </a:p>
          <a:p>
            <a:pPr eaLnBrk="0" hangingPunct="0">
              <a:spcBef>
                <a:spcPct val="20000"/>
              </a:spcBef>
            </a:pPr>
            <a:endParaRPr lang="en-GB" sz="2000" dirty="0">
              <a:solidFill>
                <a:srgbClr val="D60134"/>
              </a:solidFill>
            </a:endParaRPr>
          </a:p>
        </p:txBody>
      </p:sp>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84213" y="0"/>
            <a:ext cx="7339012" cy="1196975"/>
          </a:xfrm>
        </p:spPr>
        <p:txBody>
          <a:bodyPr/>
          <a:lstStyle/>
          <a:p>
            <a:pPr algn="l"/>
            <a:r>
              <a:rPr lang="en-GB" sz="4000" smtClean="0">
                <a:solidFill>
                  <a:srgbClr val="015284"/>
                </a:solidFill>
              </a:rPr>
              <a:t/>
            </a:r>
            <a:br>
              <a:rPr lang="en-GB" sz="4000" smtClean="0">
                <a:solidFill>
                  <a:srgbClr val="015284"/>
                </a:solidFill>
              </a:rPr>
            </a:br>
            <a:r>
              <a:rPr lang="en-GB" sz="4000" smtClean="0">
                <a:solidFill>
                  <a:srgbClr val="015284"/>
                </a:solidFill>
              </a:rPr>
              <a:t>Arfer orau  </a:t>
            </a:r>
            <a:r>
              <a:rPr lang="en-GB" sz="4000" smtClean="0"/>
              <a:t>Best practice</a:t>
            </a:r>
            <a:br>
              <a:rPr lang="en-GB" sz="4000" smtClean="0"/>
            </a:br>
            <a:endParaRPr lang="en-GB" sz="4000" smtClean="0">
              <a:solidFill>
                <a:srgbClr val="015284"/>
              </a:solidFill>
            </a:endParaRPr>
          </a:p>
        </p:txBody>
      </p:sp>
      <p:sp>
        <p:nvSpPr>
          <p:cNvPr id="15363" name="Content Placeholder 2"/>
          <p:cNvSpPr>
            <a:spLocks noGrp="1"/>
          </p:cNvSpPr>
          <p:nvPr>
            <p:ph sz="half" idx="1"/>
          </p:nvPr>
        </p:nvSpPr>
        <p:spPr>
          <a:xfrm>
            <a:off x="107950" y="1268413"/>
            <a:ext cx="4457700" cy="5184775"/>
          </a:xfrm>
        </p:spPr>
        <p:txBody>
          <a:bodyPr/>
          <a:lstStyle/>
          <a:p>
            <a:pPr marL="0" indent="0">
              <a:buFontTx/>
              <a:buNone/>
              <a:defRPr/>
            </a:pPr>
            <a:r>
              <a:rPr lang="en-GB" sz="1600" b="1" dirty="0" err="1" smtClean="0"/>
              <a:t>Astudiaeth</a:t>
            </a:r>
            <a:r>
              <a:rPr lang="en-GB" sz="1600" b="1" dirty="0" smtClean="0"/>
              <a:t> </a:t>
            </a:r>
            <a:r>
              <a:rPr lang="en-GB" sz="1600" b="1" dirty="0" err="1" smtClean="0"/>
              <a:t>Achos</a:t>
            </a:r>
            <a:r>
              <a:rPr lang="en-GB" sz="1600" b="1" dirty="0" smtClean="0"/>
              <a:t> : </a:t>
            </a:r>
          </a:p>
          <a:p>
            <a:pPr marL="0" indent="0">
              <a:buFontTx/>
              <a:buNone/>
              <a:defRPr/>
            </a:pPr>
            <a:r>
              <a:rPr lang="en-GB" sz="1600" b="1" dirty="0" err="1" smtClean="0"/>
              <a:t>Ysgol</a:t>
            </a:r>
            <a:r>
              <a:rPr lang="en-GB" sz="1600" b="1" dirty="0" smtClean="0"/>
              <a:t> </a:t>
            </a:r>
            <a:r>
              <a:rPr lang="en-GB" sz="1600" b="1" dirty="0" err="1"/>
              <a:t>F</a:t>
            </a:r>
            <a:r>
              <a:rPr lang="en-GB" sz="1600" b="1" dirty="0" err="1" smtClean="0"/>
              <a:t>eithrin</a:t>
            </a:r>
            <a:r>
              <a:rPr lang="en-GB" sz="1600" b="1" dirty="0" smtClean="0"/>
              <a:t> </a:t>
            </a:r>
            <a:r>
              <a:rPr lang="en-GB" sz="1600" b="1" dirty="0" err="1" smtClean="0"/>
              <a:t>Rhydaman</a:t>
            </a:r>
            <a:endParaRPr lang="cy-GB" sz="1600" b="1" dirty="0" smtClean="0"/>
          </a:p>
          <a:p>
            <a:pPr marL="0" indent="0">
              <a:buFontTx/>
              <a:buNone/>
              <a:defRPr/>
            </a:pPr>
            <a:r>
              <a:rPr lang="cy-GB" sz="1600" dirty="0" smtClean="0"/>
              <a:t>Mewn </a:t>
            </a:r>
            <a:r>
              <a:rPr lang="cy-GB" sz="1600" dirty="0"/>
              <a:t>ardal chwarae </a:t>
            </a:r>
            <a:r>
              <a:rPr lang="cy-GB" sz="1600" dirty="0" smtClean="0"/>
              <a:t>rôl barhaol, </a:t>
            </a:r>
            <a:r>
              <a:rPr lang="cy-GB" sz="1600" dirty="0"/>
              <a:t>sy’n newid yn ôl themâu gweithgarwch yr ysgol ar y </a:t>
            </a:r>
            <a:r>
              <a:rPr lang="cy-GB" sz="1600" dirty="0" smtClean="0"/>
              <a:t>pryd yr oedd yr ardal wedi ei threfnu fel ysbyty.  </a:t>
            </a:r>
          </a:p>
          <a:p>
            <a:pPr marL="0" indent="0">
              <a:buFontTx/>
              <a:buNone/>
              <a:defRPr/>
            </a:pPr>
            <a:r>
              <a:rPr lang="cy-GB" sz="1600" dirty="0" smtClean="0"/>
              <a:t>Oherwydd cynllunio gofalus i ddarparu gweithgareddau iaith o fewn yr ‘ysbyty’:</a:t>
            </a:r>
          </a:p>
          <a:p>
            <a:pPr>
              <a:defRPr/>
            </a:pPr>
            <a:r>
              <a:rPr lang="cy-GB" sz="1600" dirty="0"/>
              <a:t>Chwaraeai pob plentyn rolau gwahanol, ac roeddent yn llwyddo i ddefnyddio’r eirfa yn effeithiol iawn.  Roeddent yn mwynhau’r chwarae ac yn </a:t>
            </a:r>
            <a:r>
              <a:rPr lang="cy-GB" sz="1600" dirty="0" err="1"/>
              <a:t>yn</a:t>
            </a:r>
            <a:r>
              <a:rPr lang="cy-GB" sz="1600" dirty="0"/>
              <a:t> gallu dwyn i gof a defnyddio  geiriau fel ‘penglog’, ‘asgwrn’, ‘archwilio’ yn rhwydd ac yn gywir.  Roeddent hefyd yn adnabod y geiriau hynny mewn pecyn o gardiau geirfa</a:t>
            </a:r>
            <a:r>
              <a:rPr lang="cy-GB" sz="1600" dirty="0" smtClean="0"/>
              <a:t>.</a:t>
            </a:r>
            <a:endParaRPr lang="cy-GB" sz="1600" dirty="0"/>
          </a:p>
          <a:p>
            <a:pPr>
              <a:defRPr/>
            </a:pPr>
            <a:r>
              <a:rPr lang="cy-GB" sz="1600" dirty="0"/>
              <a:t>Roedd y disgyblion yn ‘ysgrifennu’ enwau a nodiadau meddygol ar ddarnau o bapur a chlipfyrddau wrth ddilyn y broses o dderbyn claf i’r ysbyty, ei archwilio a’i drin.</a:t>
            </a:r>
          </a:p>
          <a:p>
            <a:pPr marL="0" indent="0">
              <a:buFontTx/>
              <a:buNone/>
              <a:defRPr/>
            </a:pPr>
            <a:endParaRPr lang="cy-GB" sz="1600" dirty="0"/>
          </a:p>
        </p:txBody>
      </p:sp>
      <p:sp>
        <p:nvSpPr>
          <p:cNvPr id="31747" name="Content Placeholder 3"/>
          <p:cNvSpPr>
            <a:spLocks noGrp="1"/>
          </p:cNvSpPr>
          <p:nvPr>
            <p:ph sz="half" idx="2"/>
          </p:nvPr>
        </p:nvSpPr>
        <p:spPr>
          <a:xfrm>
            <a:off x="4718050" y="1341438"/>
            <a:ext cx="4318000" cy="5516562"/>
          </a:xfrm>
        </p:spPr>
        <p:txBody>
          <a:bodyPr/>
          <a:lstStyle/>
          <a:p>
            <a:pPr marL="0" indent="0">
              <a:buFontTx/>
              <a:buNone/>
            </a:pPr>
            <a:r>
              <a:rPr lang="en-GB" sz="1600" b="1" dirty="0" smtClean="0">
                <a:solidFill>
                  <a:srgbClr val="FF0000"/>
                </a:solidFill>
              </a:rPr>
              <a:t>Case Study : </a:t>
            </a:r>
          </a:p>
          <a:p>
            <a:pPr marL="0" indent="0">
              <a:buFontTx/>
              <a:buNone/>
            </a:pPr>
            <a:r>
              <a:rPr lang="en-GB" sz="1600" b="1" dirty="0" err="1" smtClean="0">
                <a:solidFill>
                  <a:srgbClr val="FF0000"/>
                </a:solidFill>
              </a:rPr>
              <a:t>Ysgol</a:t>
            </a:r>
            <a:r>
              <a:rPr lang="en-GB" sz="1600" b="1" dirty="0" smtClean="0">
                <a:solidFill>
                  <a:srgbClr val="FF0000"/>
                </a:solidFill>
              </a:rPr>
              <a:t> </a:t>
            </a:r>
            <a:r>
              <a:rPr lang="en-GB" sz="1600" b="1" dirty="0" err="1" smtClean="0">
                <a:solidFill>
                  <a:srgbClr val="FF0000"/>
                </a:solidFill>
              </a:rPr>
              <a:t>Feithrin</a:t>
            </a:r>
            <a:r>
              <a:rPr lang="en-GB" sz="1600" b="1" dirty="0" smtClean="0">
                <a:solidFill>
                  <a:srgbClr val="FF0000"/>
                </a:solidFill>
              </a:rPr>
              <a:t> </a:t>
            </a:r>
            <a:r>
              <a:rPr lang="en-GB" sz="1600" b="1" dirty="0" err="1" smtClean="0">
                <a:solidFill>
                  <a:srgbClr val="FF0000"/>
                </a:solidFill>
              </a:rPr>
              <a:t>Rhydaman</a:t>
            </a:r>
            <a:endParaRPr lang="cy-GB" sz="1600" b="1" dirty="0" smtClean="0">
              <a:solidFill>
                <a:srgbClr val="FF0000"/>
              </a:solidFill>
            </a:endParaRPr>
          </a:p>
          <a:p>
            <a:pPr marL="0" indent="0">
              <a:buFontTx/>
              <a:buNone/>
            </a:pPr>
            <a:r>
              <a:rPr lang="cy-GB" sz="1600" dirty="0" err="1" smtClean="0">
                <a:solidFill>
                  <a:srgbClr val="FF0000"/>
                </a:solidFill>
              </a:rPr>
              <a:t>In</a:t>
            </a:r>
            <a:r>
              <a:rPr lang="cy-GB" sz="1600" dirty="0" smtClean="0">
                <a:solidFill>
                  <a:srgbClr val="FF0000"/>
                </a:solidFill>
              </a:rPr>
              <a:t> a </a:t>
            </a:r>
            <a:r>
              <a:rPr lang="cy-GB" sz="1600" dirty="0" err="1" smtClean="0">
                <a:solidFill>
                  <a:srgbClr val="FF0000"/>
                </a:solidFill>
              </a:rPr>
              <a:t>permanent</a:t>
            </a:r>
            <a:r>
              <a:rPr lang="cy-GB" sz="1600" dirty="0" smtClean="0">
                <a:solidFill>
                  <a:srgbClr val="FF0000"/>
                </a:solidFill>
              </a:rPr>
              <a:t> </a:t>
            </a:r>
            <a:r>
              <a:rPr lang="cy-GB" sz="1600" dirty="0" err="1" smtClean="0">
                <a:solidFill>
                  <a:srgbClr val="FF0000"/>
                </a:solidFill>
              </a:rPr>
              <a:t>role-play</a:t>
            </a:r>
            <a:r>
              <a:rPr lang="cy-GB" sz="1600" dirty="0" smtClean="0">
                <a:solidFill>
                  <a:srgbClr val="FF0000"/>
                </a:solidFill>
              </a:rPr>
              <a:t> </a:t>
            </a:r>
            <a:r>
              <a:rPr lang="cy-GB" sz="1600" dirty="0" err="1" smtClean="0">
                <a:solidFill>
                  <a:srgbClr val="FF0000"/>
                </a:solidFill>
              </a:rPr>
              <a:t>area</a:t>
            </a:r>
            <a:r>
              <a:rPr lang="cy-GB" sz="1600" dirty="0" smtClean="0">
                <a:solidFill>
                  <a:srgbClr val="FF0000"/>
                </a:solidFill>
              </a:rPr>
              <a:t>, </a:t>
            </a:r>
            <a:r>
              <a:rPr lang="cy-GB" sz="1600" dirty="0" err="1" smtClean="0">
                <a:solidFill>
                  <a:srgbClr val="FF0000"/>
                </a:solidFill>
              </a:rPr>
              <a:t>which</a:t>
            </a:r>
            <a:r>
              <a:rPr lang="cy-GB" sz="1600" dirty="0" smtClean="0">
                <a:solidFill>
                  <a:srgbClr val="FF0000"/>
                </a:solidFill>
              </a:rPr>
              <a:t> </a:t>
            </a:r>
            <a:r>
              <a:rPr lang="cy-GB" sz="1600" dirty="0" err="1" smtClean="0">
                <a:solidFill>
                  <a:srgbClr val="FF0000"/>
                </a:solidFill>
              </a:rPr>
              <a:t>changes</a:t>
            </a:r>
            <a:r>
              <a:rPr lang="cy-GB" sz="1600" dirty="0" smtClean="0">
                <a:solidFill>
                  <a:srgbClr val="FF0000"/>
                </a:solidFill>
              </a:rPr>
              <a:t> </a:t>
            </a:r>
            <a:r>
              <a:rPr lang="cy-GB" sz="1600" dirty="0" err="1" smtClean="0">
                <a:solidFill>
                  <a:srgbClr val="FF0000"/>
                </a:solidFill>
              </a:rPr>
              <a:t>according</a:t>
            </a:r>
            <a:r>
              <a:rPr lang="cy-GB" sz="1600" dirty="0" smtClean="0">
                <a:solidFill>
                  <a:srgbClr val="FF0000"/>
                </a:solidFill>
              </a:rPr>
              <a:t> to the </a:t>
            </a:r>
            <a:r>
              <a:rPr lang="cy-GB" sz="1600" dirty="0" err="1" smtClean="0">
                <a:solidFill>
                  <a:srgbClr val="FF0000"/>
                </a:solidFill>
              </a:rPr>
              <a:t>school’s</a:t>
            </a:r>
            <a:r>
              <a:rPr lang="cy-GB" sz="1600" dirty="0" smtClean="0">
                <a:solidFill>
                  <a:srgbClr val="FF0000"/>
                </a:solidFill>
              </a:rPr>
              <a:t> </a:t>
            </a:r>
            <a:r>
              <a:rPr lang="cy-GB" sz="1600" dirty="0" err="1" smtClean="0">
                <a:solidFill>
                  <a:srgbClr val="FF0000"/>
                </a:solidFill>
              </a:rPr>
              <a:t>activity</a:t>
            </a:r>
            <a:r>
              <a:rPr lang="cy-GB" sz="1600" dirty="0" smtClean="0">
                <a:solidFill>
                  <a:srgbClr val="FF0000"/>
                </a:solidFill>
              </a:rPr>
              <a:t> </a:t>
            </a:r>
            <a:r>
              <a:rPr lang="cy-GB" sz="1600" dirty="0" err="1" smtClean="0">
                <a:solidFill>
                  <a:srgbClr val="FF0000"/>
                </a:solidFill>
              </a:rPr>
              <a:t>themes</a:t>
            </a:r>
            <a:r>
              <a:rPr lang="cy-GB" sz="1600" dirty="0" smtClean="0">
                <a:solidFill>
                  <a:srgbClr val="FF0000"/>
                </a:solidFill>
              </a:rPr>
              <a:t> at the </a:t>
            </a:r>
            <a:r>
              <a:rPr lang="cy-GB" sz="1600" dirty="0" err="1" smtClean="0">
                <a:solidFill>
                  <a:srgbClr val="FF0000"/>
                </a:solidFill>
              </a:rPr>
              <a:t>time</a:t>
            </a:r>
            <a:r>
              <a:rPr lang="cy-GB" sz="1600" dirty="0" smtClean="0">
                <a:solidFill>
                  <a:srgbClr val="FF0000"/>
                </a:solidFill>
              </a:rPr>
              <a:t>, the </a:t>
            </a:r>
            <a:r>
              <a:rPr lang="cy-GB" sz="1600" dirty="0" err="1" smtClean="0">
                <a:solidFill>
                  <a:srgbClr val="FF0000"/>
                </a:solidFill>
              </a:rPr>
              <a:t>area</a:t>
            </a:r>
            <a:r>
              <a:rPr lang="cy-GB" sz="1600" dirty="0" smtClean="0">
                <a:solidFill>
                  <a:srgbClr val="FF0000"/>
                </a:solidFill>
              </a:rPr>
              <a:t> was </a:t>
            </a:r>
            <a:r>
              <a:rPr lang="cy-GB" sz="1600" dirty="0" err="1" smtClean="0">
                <a:solidFill>
                  <a:srgbClr val="FF0000"/>
                </a:solidFill>
              </a:rPr>
              <a:t>arranged</a:t>
            </a:r>
            <a:r>
              <a:rPr lang="cy-GB" sz="1600" dirty="0" smtClean="0">
                <a:solidFill>
                  <a:srgbClr val="FF0000"/>
                </a:solidFill>
              </a:rPr>
              <a:t> </a:t>
            </a:r>
            <a:r>
              <a:rPr lang="cy-GB" sz="1600" dirty="0" err="1" smtClean="0">
                <a:solidFill>
                  <a:srgbClr val="FF0000"/>
                </a:solidFill>
              </a:rPr>
              <a:t>as</a:t>
            </a:r>
            <a:r>
              <a:rPr lang="cy-GB" sz="1600" dirty="0" smtClean="0">
                <a:solidFill>
                  <a:srgbClr val="FF0000"/>
                </a:solidFill>
              </a:rPr>
              <a:t> a </a:t>
            </a:r>
            <a:r>
              <a:rPr lang="cy-GB" sz="1600" dirty="0" err="1" smtClean="0">
                <a:solidFill>
                  <a:srgbClr val="FF0000"/>
                </a:solidFill>
              </a:rPr>
              <a:t>hospital</a:t>
            </a:r>
            <a:r>
              <a:rPr lang="cy-GB" sz="1600" dirty="0" smtClean="0">
                <a:solidFill>
                  <a:srgbClr val="FF0000"/>
                </a:solidFill>
              </a:rPr>
              <a:t>.  </a:t>
            </a:r>
          </a:p>
          <a:p>
            <a:pPr marL="0" indent="0">
              <a:buFontTx/>
              <a:buNone/>
            </a:pPr>
            <a:r>
              <a:rPr lang="cy-GB" sz="1600" dirty="0" err="1" smtClean="0">
                <a:solidFill>
                  <a:srgbClr val="FF0000"/>
                </a:solidFill>
              </a:rPr>
              <a:t>Because</a:t>
            </a:r>
            <a:r>
              <a:rPr lang="cy-GB" sz="1600" dirty="0" smtClean="0">
                <a:solidFill>
                  <a:srgbClr val="FF0000"/>
                </a:solidFill>
              </a:rPr>
              <a:t> of </a:t>
            </a:r>
            <a:r>
              <a:rPr lang="cy-GB" sz="1600" dirty="0" err="1" smtClean="0">
                <a:solidFill>
                  <a:srgbClr val="FF0000"/>
                </a:solidFill>
              </a:rPr>
              <a:t>careful</a:t>
            </a:r>
            <a:r>
              <a:rPr lang="cy-GB" sz="1600" dirty="0" smtClean="0">
                <a:solidFill>
                  <a:srgbClr val="FF0000"/>
                </a:solidFill>
              </a:rPr>
              <a:t> </a:t>
            </a:r>
            <a:r>
              <a:rPr lang="cy-GB" sz="1600" dirty="0" err="1" smtClean="0">
                <a:solidFill>
                  <a:srgbClr val="FF0000"/>
                </a:solidFill>
              </a:rPr>
              <a:t>planning</a:t>
            </a:r>
            <a:r>
              <a:rPr lang="cy-GB" sz="1600" dirty="0" smtClean="0">
                <a:solidFill>
                  <a:srgbClr val="FF0000"/>
                </a:solidFill>
              </a:rPr>
              <a:t> to </a:t>
            </a:r>
            <a:r>
              <a:rPr lang="cy-GB" sz="1600" dirty="0" err="1" smtClean="0">
                <a:solidFill>
                  <a:srgbClr val="FF0000"/>
                </a:solidFill>
              </a:rPr>
              <a:t>provide</a:t>
            </a:r>
            <a:r>
              <a:rPr lang="cy-GB" sz="1600" dirty="0" smtClean="0">
                <a:solidFill>
                  <a:srgbClr val="FF0000"/>
                </a:solidFill>
              </a:rPr>
              <a:t> </a:t>
            </a:r>
            <a:r>
              <a:rPr lang="cy-GB" sz="1600" dirty="0" err="1" smtClean="0">
                <a:solidFill>
                  <a:srgbClr val="FF0000"/>
                </a:solidFill>
              </a:rPr>
              <a:t>language</a:t>
            </a:r>
            <a:r>
              <a:rPr lang="cy-GB" sz="1600" dirty="0" smtClean="0">
                <a:solidFill>
                  <a:srgbClr val="FF0000"/>
                </a:solidFill>
              </a:rPr>
              <a:t> </a:t>
            </a:r>
            <a:r>
              <a:rPr lang="cy-GB" sz="1600" dirty="0" err="1" smtClean="0">
                <a:solidFill>
                  <a:srgbClr val="FF0000"/>
                </a:solidFill>
              </a:rPr>
              <a:t>activities</a:t>
            </a:r>
            <a:r>
              <a:rPr lang="cy-GB" sz="1600" dirty="0" smtClean="0">
                <a:solidFill>
                  <a:srgbClr val="FF0000"/>
                </a:solidFill>
              </a:rPr>
              <a:t> </a:t>
            </a:r>
            <a:r>
              <a:rPr lang="cy-GB" sz="1600" dirty="0" err="1" smtClean="0">
                <a:solidFill>
                  <a:srgbClr val="FF0000"/>
                </a:solidFill>
              </a:rPr>
              <a:t>inside</a:t>
            </a:r>
            <a:r>
              <a:rPr lang="cy-GB" sz="1600" dirty="0" smtClean="0">
                <a:solidFill>
                  <a:srgbClr val="FF0000"/>
                </a:solidFill>
              </a:rPr>
              <a:t> the ‘</a:t>
            </a:r>
            <a:r>
              <a:rPr lang="cy-GB" sz="1600" dirty="0" err="1" smtClean="0">
                <a:solidFill>
                  <a:srgbClr val="FF0000"/>
                </a:solidFill>
              </a:rPr>
              <a:t>hospital</a:t>
            </a:r>
            <a:r>
              <a:rPr lang="cy-GB" sz="1600" dirty="0" smtClean="0">
                <a:solidFill>
                  <a:srgbClr val="FF0000"/>
                </a:solidFill>
              </a:rPr>
              <a:t>’:</a:t>
            </a:r>
          </a:p>
          <a:p>
            <a:pPr marL="0" indent="0"/>
            <a:r>
              <a:rPr lang="cy-GB" sz="1600" dirty="0" err="1" smtClean="0">
                <a:solidFill>
                  <a:srgbClr val="FF0000"/>
                </a:solidFill>
              </a:rPr>
              <a:t>Each</a:t>
            </a:r>
            <a:r>
              <a:rPr lang="cy-GB" sz="1600" dirty="0" smtClean="0">
                <a:solidFill>
                  <a:srgbClr val="FF0000"/>
                </a:solidFill>
              </a:rPr>
              <a:t> </a:t>
            </a:r>
            <a:r>
              <a:rPr lang="cy-GB" sz="1600" dirty="0" err="1" smtClean="0">
                <a:solidFill>
                  <a:srgbClr val="FF0000"/>
                </a:solidFill>
              </a:rPr>
              <a:t>child</a:t>
            </a:r>
            <a:r>
              <a:rPr lang="cy-GB" sz="1600" dirty="0" smtClean="0">
                <a:solidFill>
                  <a:srgbClr val="FF0000"/>
                </a:solidFill>
              </a:rPr>
              <a:t> </a:t>
            </a:r>
            <a:r>
              <a:rPr lang="cy-GB" sz="1600" dirty="0" err="1" smtClean="0">
                <a:solidFill>
                  <a:srgbClr val="FF0000"/>
                </a:solidFill>
              </a:rPr>
              <a:t>played</a:t>
            </a:r>
            <a:r>
              <a:rPr lang="cy-GB" sz="1600" dirty="0" smtClean="0">
                <a:solidFill>
                  <a:srgbClr val="FF0000"/>
                </a:solidFill>
              </a:rPr>
              <a:t> a </a:t>
            </a:r>
            <a:r>
              <a:rPr lang="cy-GB" sz="1600" dirty="0" err="1" smtClean="0">
                <a:solidFill>
                  <a:srgbClr val="FF0000"/>
                </a:solidFill>
              </a:rPr>
              <a:t>different</a:t>
            </a:r>
            <a:r>
              <a:rPr lang="cy-GB" sz="1600" dirty="0" smtClean="0">
                <a:solidFill>
                  <a:srgbClr val="FF0000"/>
                </a:solidFill>
              </a:rPr>
              <a:t> </a:t>
            </a:r>
            <a:r>
              <a:rPr lang="cy-GB" sz="1600" dirty="0" err="1" smtClean="0">
                <a:solidFill>
                  <a:srgbClr val="FF0000"/>
                </a:solidFill>
              </a:rPr>
              <a:t>role</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they</a:t>
            </a:r>
            <a:r>
              <a:rPr lang="cy-GB" sz="1600" dirty="0" smtClean="0">
                <a:solidFill>
                  <a:srgbClr val="FF0000"/>
                </a:solidFill>
              </a:rPr>
              <a:t> </a:t>
            </a:r>
            <a:r>
              <a:rPr lang="cy-GB" sz="1600" dirty="0" err="1" smtClean="0">
                <a:solidFill>
                  <a:srgbClr val="FF0000"/>
                </a:solidFill>
              </a:rPr>
              <a:t>used</a:t>
            </a:r>
            <a:r>
              <a:rPr lang="cy-GB" sz="1600" dirty="0" smtClean="0">
                <a:solidFill>
                  <a:srgbClr val="FF0000"/>
                </a:solidFill>
              </a:rPr>
              <a:t> the </a:t>
            </a:r>
            <a:r>
              <a:rPr lang="cy-GB" sz="1600" dirty="0" err="1" smtClean="0">
                <a:solidFill>
                  <a:srgbClr val="FF0000"/>
                </a:solidFill>
              </a:rPr>
              <a:t>vocabulary</a:t>
            </a:r>
            <a:r>
              <a:rPr lang="cy-GB" sz="1600" dirty="0" smtClean="0">
                <a:solidFill>
                  <a:srgbClr val="FF0000"/>
                </a:solidFill>
              </a:rPr>
              <a:t> </a:t>
            </a:r>
            <a:r>
              <a:rPr lang="cy-GB" sz="1600" dirty="0" err="1" smtClean="0">
                <a:solidFill>
                  <a:srgbClr val="FF0000"/>
                </a:solidFill>
              </a:rPr>
              <a:t>very</a:t>
            </a:r>
            <a:r>
              <a:rPr lang="cy-GB" sz="1600" dirty="0" smtClean="0">
                <a:solidFill>
                  <a:srgbClr val="FF0000"/>
                </a:solidFill>
              </a:rPr>
              <a:t> </a:t>
            </a:r>
            <a:r>
              <a:rPr lang="cy-GB" sz="1600" dirty="0" err="1" smtClean="0">
                <a:solidFill>
                  <a:srgbClr val="FF0000"/>
                </a:solidFill>
              </a:rPr>
              <a:t>effectively</a:t>
            </a:r>
            <a:r>
              <a:rPr lang="cy-GB" sz="1600" dirty="0" smtClean="0">
                <a:solidFill>
                  <a:srgbClr val="FF0000"/>
                </a:solidFill>
              </a:rPr>
              <a:t>. </a:t>
            </a:r>
            <a:r>
              <a:rPr lang="cy-GB" sz="1600" dirty="0" err="1" smtClean="0">
                <a:solidFill>
                  <a:srgbClr val="FF0000"/>
                </a:solidFill>
              </a:rPr>
              <a:t>They</a:t>
            </a:r>
            <a:r>
              <a:rPr lang="cy-GB" sz="1600" dirty="0" smtClean="0">
                <a:solidFill>
                  <a:srgbClr val="FF0000"/>
                </a:solidFill>
              </a:rPr>
              <a:t> </a:t>
            </a:r>
            <a:r>
              <a:rPr lang="cy-GB" sz="1600" dirty="0" err="1" smtClean="0">
                <a:solidFill>
                  <a:srgbClr val="FF0000"/>
                </a:solidFill>
              </a:rPr>
              <a:t>enjoyed</a:t>
            </a:r>
            <a:r>
              <a:rPr lang="cy-GB" sz="1600" dirty="0" smtClean="0">
                <a:solidFill>
                  <a:srgbClr val="FF0000"/>
                </a:solidFill>
              </a:rPr>
              <a:t> the </a:t>
            </a:r>
            <a:r>
              <a:rPr lang="cy-GB" sz="1600" dirty="0" err="1" smtClean="0">
                <a:solidFill>
                  <a:srgbClr val="FF0000"/>
                </a:solidFill>
              </a:rPr>
              <a:t>play</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could</a:t>
            </a:r>
            <a:r>
              <a:rPr lang="cy-GB" sz="1600" dirty="0" smtClean="0">
                <a:solidFill>
                  <a:srgbClr val="FF0000"/>
                </a:solidFill>
              </a:rPr>
              <a:t> </a:t>
            </a:r>
            <a:r>
              <a:rPr lang="cy-GB" sz="1600" dirty="0" err="1" smtClean="0">
                <a:solidFill>
                  <a:srgbClr val="FF0000"/>
                </a:solidFill>
              </a:rPr>
              <a:t>recall</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use</a:t>
            </a:r>
            <a:r>
              <a:rPr lang="cy-GB" sz="1600" dirty="0" smtClean="0">
                <a:solidFill>
                  <a:srgbClr val="FF0000"/>
                </a:solidFill>
              </a:rPr>
              <a:t> </a:t>
            </a:r>
            <a:r>
              <a:rPr lang="cy-GB" sz="1600" dirty="0" err="1" smtClean="0">
                <a:solidFill>
                  <a:srgbClr val="FF0000"/>
                </a:solidFill>
              </a:rPr>
              <a:t>words</a:t>
            </a:r>
            <a:r>
              <a:rPr lang="cy-GB" sz="1600" dirty="0" smtClean="0">
                <a:solidFill>
                  <a:srgbClr val="FF0000"/>
                </a:solidFill>
              </a:rPr>
              <a:t> </a:t>
            </a:r>
            <a:r>
              <a:rPr lang="cy-GB" sz="1600" dirty="0" err="1" smtClean="0">
                <a:solidFill>
                  <a:srgbClr val="FF0000"/>
                </a:solidFill>
              </a:rPr>
              <a:t>such</a:t>
            </a:r>
            <a:r>
              <a:rPr lang="cy-GB" sz="1600" dirty="0" smtClean="0">
                <a:solidFill>
                  <a:srgbClr val="FF0000"/>
                </a:solidFill>
              </a:rPr>
              <a:t> </a:t>
            </a:r>
            <a:r>
              <a:rPr lang="cy-GB" sz="1600" dirty="0" err="1" smtClean="0">
                <a:solidFill>
                  <a:srgbClr val="FF0000"/>
                </a:solidFill>
              </a:rPr>
              <a:t>as</a:t>
            </a:r>
            <a:r>
              <a:rPr lang="cy-GB" sz="1600" dirty="0" smtClean="0">
                <a:solidFill>
                  <a:srgbClr val="FF0000"/>
                </a:solidFill>
              </a:rPr>
              <a:t>  ‘penglog’, ‘asgwrn’ ‘archwilio’ </a:t>
            </a:r>
            <a:r>
              <a:rPr lang="cy-GB" sz="1600" dirty="0" err="1" smtClean="0">
                <a:solidFill>
                  <a:srgbClr val="FF0000"/>
                </a:solidFill>
              </a:rPr>
              <a:t>easily</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accurately</a:t>
            </a:r>
            <a:r>
              <a:rPr lang="cy-GB" sz="1600" dirty="0" smtClean="0">
                <a:solidFill>
                  <a:srgbClr val="FF0000"/>
                </a:solidFill>
              </a:rPr>
              <a:t>.  </a:t>
            </a:r>
            <a:r>
              <a:rPr lang="cy-GB" sz="1600" dirty="0" err="1" smtClean="0">
                <a:solidFill>
                  <a:srgbClr val="FF0000"/>
                </a:solidFill>
              </a:rPr>
              <a:t>They</a:t>
            </a:r>
            <a:r>
              <a:rPr lang="cy-GB" sz="1600" dirty="0" smtClean="0">
                <a:solidFill>
                  <a:srgbClr val="FF0000"/>
                </a:solidFill>
              </a:rPr>
              <a:t> </a:t>
            </a:r>
            <a:r>
              <a:rPr lang="cy-GB" sz="1600" dirty="0" err="1" smtClean="0">
                <a:solidFill>
                  <a:srgbClr val="FF0000"/>
                </a:solidFill>
              </a:rPr>
              <a:t>also</a:t>
            </a:r>
            <a:r>
              <a:rPr lang="cy-GB" sz="1600" dirty="0" smtClean="0">
                <a:solidFill>
                  <a:srgbClr val="FF0000"/>
                </a:solidFill>
              </a:rPr>
              <a:t> </a:t>
            </a:r>
            <a:r>
              <a:rPr lang="cy-GB" sz="1600" dirty="0" err="1" smtClean="0">
                <a:solidFill>
                  <a:srgbClr val="FF0000"/>
                </a:solidFill>
              </a:rPr>
              <a:t>identified</a:t>
            </a:r>
            <a:r>
              <a:rPr lang="cy-GB" sz="1600" dirty="0" smtClean="0">
                <a:solidFill>
                  <a:srgbClr val="FF0000"/>
                </a:solidFill>
              </a:rPr>
              <a:t> </a:t>
            </a:r>
            <a:r>
              <a:rPr lang="cy-GB" sz="1600" dirty="0" err="1" smtClean="0">
                <a:solidFill>
                  <a:srgbClr val="FF0000"/>
                </a:solidFill>
              </a:rPr>
              <a:t>those</a:t>
            </a:r>
            <a:r>
              <a:rPr lang="cy-GB" sz="1600" dirty="0" smtClean="0">
                <a:solidFill>
                  <a:srgbClr val="FF0000"/>
                </a:solidFill>
              </a:rPr>
              <a:t> </a:t>
            </a:r>
            <a:r>
              <a:rPr lang="cy-GB" sz="1600" dirty="0" err="1" smtClean="0">
                <a:solidFill>
                  <a:srgbClr val="FF0000"/>
                </a:solidFill>
              </a:rPr>
              <a:t>words</a:t>
            </a:r>
            <a:r>
              <a:rPr lang="cy-GB" sz="1600" dirty="0" smtClean="0">
                <a:solidFill>
                  <a:srgbClr val="FF0000"/>
                </a:solidFill>
              </a:rPr>
              <a:t> </a:t>
            </a:r>
            <a:r>
              <a:rPr lang="cy-GB" sz="1600" dirty="0" err="1" smtClean="0">
                <a:solidFill>
                  <a:srgbClr val="FF0000"/>
                </a:solidFill>
              </a:rPr>
              <a:t>in</a:t>
            </a:r>
            <a:r>
              <a:rPr lang="cy-GB" sz="1600" dirty="0" smtClean="0">
                <a:solidFill>
                  <a:srgbClr val="FF0000"/>
                </a:solidFill>
              </a:rPr>
              <a:t> a </a:t>
            </a:r>
            <a:r>
              <a:rPr lang="cy-GB" sz="1600" dirty="0" err="1" smtClean="0">
                <a:solidFill>
                  <a:srgbClr val="FF0000"/>
                </a:solidFill>
              </a:rPr>
              <a:t>pack</a:t>
            </a:r>
            <a:r>
              <a:rPr lang="cy-GB" sz="1600" dirty="0" smtClean="0">
                <a:solidFill>
                  <a:srgbClr val="FF0000"/>
                </a:solidFill>
              </a:rPr>
              <a:t> of </a:t>
            </a:r>
            <a:r>
              <a:rPr lang="cy-GB" sz="1600" dirty="0" err="1" smtClean="0">
                <a:solidFill>
                  <a:srgbClr val="FF0000"/>
                </a:solidFill>
              </a:rPr>
              <a:t>vocabulary</a:t>
            </a:r>
            <a:r>
              <a:rPr lang="cy-GB" sz="1600" dirty="0" smtClean="0">
                <a:solidFill>
                  <a:srgbClr val="FF0000"/>
                </a:solidFill>
              </a:rPr>
              <a:t> </a:t>
            </a:r>
            <a:r>
              <a:rPr lang="cy-GB" sz="1600" dirty="0" err="1" smtClean="0">
                <a:solidFill>
                  <a:srgbClr val="FF0000"/>
                </a:solidFill>
              </a:rPr>
              <a:t>cards</a:t>
            </a:r>
            <a:r>
              <a:rPr lang="cy-GB" sz="1600" dirty="0" smtClean="0">
                <a:solidFill>
                  <a:srgbClr val="FF0000"/>
                </a:solidFill>
              </a:rPr>
              <a:t>.</a:t>
            </a:r>
          </a:p>
          <a:p>
            <a:pPr marL="0" indent="0"/>
            <a:r>
              <a:rPr lang="cy-GB" sz="1600" dirty="0" err="1" smtClean="0">
                <a:solidFill>
                  <a:srgbClr val="FF0000"/>
                </a:solidFill>
              </a:rPr>
              <a:t>Pupils</a:t>
            </a:r>
            <a:r>
              <a:rPr lang="cy-GB" sz="1600" dirty="0" smtClean="0">
                <a:solidFill>
                  <a:srgbClr val="FF0000"/>
                </a:solidFill>
              </a:rPr>
              <a:t> ‘</a:t>
            </a:r>
            <a:r>
              <a:rPr lang="cy-GB" sz="1600" dirty="0" err="1" smtClean="0">
                <a:solidFill>
                  <a:srgbClr val="FF0000"/>
                </a:solidFill>
              </a:rPr>
              <a:t>wrote</a:t>
            </a:r>
            <a:r>
              <a:rPr lang="cy-GB" sz="1600" dirty="0" smtClean="0">
                <a:solidFill>
                  <a:srgbClr val="FF0000"/>
                </a:solidFill>
              </a:rPr>
              <a:t>’ </a:t>
            </a:r>
            <a:r>
              <a:rPr lang="cy-GB" sz="1600" dirty="0" err="1" smtClean="0">
                <a:solidFill>
                  <a:srgbClr val="FF0000"/>
                </a:solidFill>
              </a:rPr>
              <a:t>names</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medical</a:t>
            </a:r>
            <a:r>
              <a:rPr lang="cy-GB" sz="1600" dirty="0" smtClean="0">
                <a:solidFill>
                  <a:srgbClr val="FF0000"/>
                </a:solidFill>
              </a:rPr>
              <a:t> </a:t>
            </a:r>
            <a:r>
              <a:rPr lang="cy-GB" sz="1600" dirty="0" err="1" smtClean="0">
                <a:solidFill>
                  <a:srgbClr val="FF0000"/>
                </a:solidFill>
              </a:rPr>
              <a:t>notes</a:t>
            </a:r>
            <a:r>
              <a:rPr lang="cy-GB" sz="1600" dirty="0" smtClean="0">
                <a:solidFill>
                  <a:srgbClr val="FF0000"/>
                </a:solidFill>
              </a:rPr>
              <a:t> </a:t>
            </a:r>
            <a:r>
              <a:rPr lang="cy-GB" sz="1600" dirty="0" err="1" smtClean="0">
                <a:solidFill>
                  <a:srgbClr val="FF0000"/>
                </a:solidFill>
              </a:rPr>
              <a:t>on</a:t>
            </a:r>
            <a:r>
              <a:rPr lang="cy-GB" sz="1600" dirty="0" smtClean="0">
                <a:solidFill>
                  <a:srgbClr val="FF0000"/>
                </a:solidFill>
              </a:rPr>
              <a:t> </a:t>
            </a:r>
            <a:r>
              <a:rPr lang="cy-GB" sz="1600" dirty="0" err="1" smtClean="0">
                <a:solidFill>
                  <a:srgbClr val="FF0000"/>
                </a:solidFill>
              </a:rPr>
              <a:t>pieces</a:t>
            </a:r>
            <a:r>
              <a:rPr lang="cy-GB" sz="1600" dirty="0" smtClean="0">
                <a:solidFill>
                  <a:srgbClr val="FF0000"/>
                </a:solidFill>
              </a:rPr>
              <a:t> of </a:t>
            </a:r>
            <a:r>
              <a:rPr lang="cy-GB" sz="1600" dirty="0" err="1" smtClean="0">
                <a:solidFill>
                  <a:srgbClr val="FF0000"/>
                </a:solidFill>
              </a:rPr>
              <a:t>paper</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clipboards</a:t>
            </a:r>
            <a:r>
              <a:rPr lang="cy-GB" sz="1600" dirty="0" smtClean="0">
                <a:solidFill>
                  <a:srgbClr val="FF0000"/>
                </a:solidFill>
              </a:rPr>
              <a:t> </a:t>
            </a:r>
            <a:r>
              <a:rPr lang="cy-GB" sz="1600" dirty="0" err="1" smtClean="0">
                <a:solidFill>
                  <a:srgbClr val="FF0000"/>
                </a:solidFill>
              </a:rPr>
              <a:t>when</a:t>
            </a:r>
            <a:r>
              <a:rPr lang="cy-GB" sz="1600" dirty="0" smtClean="0">
                <a:solidFill>
                  <a:srgbClr val="FF0000"/>
                </a:solidFill>
              </a:rPr>
              <a:t> </a:t>
            </a:r>
            <a:r>
              <a:rPr lang="cy-GB" sz="1600" dirty="0" err="1" smtClean="0">
                <a:solidFill>
                  <a:srgbClr val="FF0000"/>
                </a:solidFill>
              </a:rPr>
              <a:t>following</a:t>
            </a:r>
            <a:r>
              <a:rPr lang="cy-GB" sz="1600" dirty="0" smtClean="0">
                <a:solidFill>
                  <a:srgbClr val="FF0000"/>
                </a:solidFill>
              </a:rPr>
              <a:t> the </a:t>
            </a:r>
            <a:r>
              <a:rPr lang="cy-GB" sz="1600" dirty="0" err="1" smtClean="0">
                <a:solidFill>
                  <a:srgbClr val="FF0000"/>
                </a:solidFill>
              </a:rPr>
              <a:t>process</a:t>
            </a:r>
            <a:r>
              <a:rPr lang="cy-GB" sz="1600" dirty="0" smtClean="0">
                <a:solidFill>
                  <a:srgbClr val="FF0000"/>
                </a:solidFill>
              </a:rPr>
              <a:t> of </a:t>
            </a:r>
            <a:r>
              <a:rPr lang="cy-GB" sz="1600" dirty="0" err="1" smtClean="0">
                <a:solidFill>
                  <a:srgbClr val="FF0000"/>
                </a:solidFill>
              </a:rPr>
              <a:t>admitting</a:t>
            </a:r>
            <a:r>
              <a:rPr lang="cy-GB" sz="1600" dirty="0" smtClean="0">
                <a:solidFill>
                  <a:srgbClr val="FF0000"/>
                </a:solidFill>
              </a:rPr>
              <a:t> a </a:t>
            </a:r>
            <a:r>
              <a:rPr lang="cy-GB" sz="1600" dirty="0" err="1" smtClean="0">
                <a:solidFill>
                  <a:srgbClr val="FF0000"/>
                </a:solidFill>
              </a:rPr>
              <a:t>patient</a:t>
            </a:r>
            <a:r>
              <a:rPr lang="cy-GB" sz="1600" dirty="0" smtClean="0">
                <a:solidFill>
                  <a:srgbClr val="FF0000"/>
                </a:solidFill>
              </a:rPr>
              <a:t> to </a:t>
            </a:r>
            <a:r>
              <a:rPr lang="cy-GB" sz="1600" dirty="0" err="1" smtClean="0">
                <a:solidFill>
                  <a:srgbClr val="FF0000"/>
                </a:solidFill>
              </a:rPr>
              <a:t>hospital</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examining</a:t>
            </a:r>
            <a:r>
              <a:rPr lang="cy-GB" sz="1600" dirty="0" smtClean="0">
                <a:solidFill>
                  <a:srgbClr val="FF0000"/>
                </a:solidFill>
              </a:rPr>
              <a:t> </a:t>
            </a:r>
            <a:r>
              <a:rPr lang="cy-GB" sz="1600" dirty="0" err="1" smtClean="0">
                <a:solidFill>
                  <a:srgbClr val="FF0000"/>
                </a:solidFill>
              </a:rPr>
              <a:t>and</a:t>
            </a:r>
            <a:r>
              <a:rPr lang="cy-GB" sz="1600" dirty="0" smtClean="0">
                <a:solidFill>
                  <a:srgbClr val="FF0000"/>
                </a:solidFill>
              </a:rPr>
              <a:t> </a:t>
            </a:r>
            <a:r>
              <a:rPr lang="cy-GB" sz="1600" dirty="0" err="1" smtClean="0">
                <a:solidFill>
                  <a:srgbClr val="FF0000"/>
                </a:solidFill>
              </a:rPr>
              <a:t>treating</a:t>
            </a:r>
            <a:r>
              <a:rPr lang="cy-GB" sz="1600" dirty="0" smtClean="0">
                <a:solidFill>
                  <a:srgbClr val="FF0000"/>
                </a:solidFill>
              </a:rPr>
              <a:t> </a:t>
            </a:r>
            <a:r>
              <a:rPr lang="cy-GB" sz="1600" dirty="0" err="1" smtClean="0">
                <a:solidFill>
                  <a:srgbClr val="FF0000"/>
                </a:solidFill>
              </a:rPr>
              <a:t>them</a:t>
            </a:r>
            <a:r>
              <a:rPr lang="cy-GB" sz="1600" dirty="0" smtClean="0"/>
              <a:t>.</a:t>
            </a:r>
          </a:p>
        </p:txBody>
      </p:sp>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07950" y="404813"/>
            <a:ext cx="7339013" cy="1196975"/>
          </a:xfrm>
        </p:spPr>
        <p:txBody>
          <a:bodyPr/>
          <a:lstStyle/>
          <a:p>
            <a:pPr algn="l"/>
            <a:r>
              <a:rPr lang="en-GB" smtClean="0">
                <a:solidFill>
                  <a:srgbClr val="015284"/>
                </a:solidFill>
              </a:rPr>
              <a:t>10</a:t>
            </a:r>
            <a:r>
              <a:rPr lang="en-GB" smtClean="0"/>
              <a:t> </a:t>
            </a:r>
            <a:r>
              <a:rPr lang="en-GB" smtClean="0">
                <a:solidFill>
                  <a:srgbClr val="015284"/>
                </a:solidFill>
              </a:rPr>
              <a:t>cwestiwn i ddarparwyr</a:t>
            </a:r>
            <a:br>
              <a:rPr lang="en-GB" smtClean="0">
                <a:solidFill>
                  <a:srgbClr val="015284"/>
                </a:solidFill>
              </a:rPr>
            </a:br>
            <a:r>
              <a:rPr lang="en-GB" smtClean="0"/>
              <a:t>10 questions for providers</a:t>
            </a:r>
            <a:br>
              <a:rPr lang="en-GB" smtClean="0"/>
            </a:br>
            <a:endParaRPr lang="en-GB" smtClean="0">
              <a:solidFill>
                <a:srgbClr val="015284"/>
              </a:solidFill>
            </a:endParaRPr>
          </a:p>
        </p:txBody>
      </p:sp>
      <p:sp>
        <p:nvSpPr>
          <p:cNvPr id="32770" name="Content Placeholder 2"/>
          <p:cNvSpPr>
            <a:spLocks noGrp="1"/>
          </p:cNvSpPr>
          <p:nvPr>
            <p:ph sz="half" idx="1"/>
          </p:nvPr>
        </p:nvSpPr>
        <p:spPr>
          <a:xfrm>
            <a:off x="107950" y="1557338"/>
            <a:ext cx="4457700" cy="5300662"/>
          </a:xfrm>
        </p:spPr>
        <p:txBody>
          <a:bodyPr/>
          <a:lstStyle/>
          <a:p>
            <a:r>
              <a:rPr lang="en-GB" sz="2000" smtClean="0"/>
              <a:t>A yw datblygiad Cymraeg fel iaith yn flaenoriaeth amlwg yng nghynlluniau gwella’r lleoliad neu’r ysgol?</a:t>
            </a:r>
          </a:p>
          <a:p>
            <a:r>
              <a:rPr lang="en-GB" sz="2000" smtClean="0"/>
              <a:t>Sut gallwn ni sicrhau bod ein hathrawon a’n staff cynorthwyol yn modelu ac yn bwydo iaith dda ar gyfer y plant a’r disgyblion?</a:t>
            </a:r>
          </a:p>
          <a:p>
            <a:r>
              <a:rPr lang="en-GB" sz="2000" smtClean="0"/>
              <a:t>A ydyn ni’n sicrhau bod cyfleoedd i ddefnyddio iaith - ar lafar, wrth ddarllen a/neu ysgrifennu - ar draws yr ardaloedd dysgu gwahanol?</a:t>
            </a:r>
          </a:p>
        </p:txBody>
      </p:sp>
      <p:sp>
        <p:nvSpPr>
          <p:cNvPr id="32771" name="Content Placeholder 3"/>
          <p:cNvSpPr>
            <a:spLocks noGrp="1"/>
          </p:cNvSpPr>
          <p:nvPr>
            <p:ph sz="half" idx="2"/>
          </p:nvPr>
        </p:nvSpPr>
        <p:spPr>
          <a:xfrm>
            <a:off x="4572000" y="1557338"/>
            <a:ext cx="4318000" cy="5300662"/>
          </a:xfrm>
        </p:spPr>
        <p:txBody>
          <a:bodyPr/>
          <a:lstStyle/>
          <a:p>
            <a:pPr marL="444500" indent="-266700"/>
            <a:r>
              <a:rPr lang="en-GB" sz="2000" dirty="0" smtClean="0">
                <a:solidFill>
                  <a:srgbClr val="FF0000"/>
                </a:solidFill>
              </a:rPr>
              <a:t>Is the development of Welsh as a language an obvious priority in the setting or school’s improvement plans?</a:t>
            </a:r>
          </a:p>
          <a:p>
            <a:pPr marL="444500" indent="-266700"/>
            <a:r>
              <a:rPr lang="en-GB" sz="2000" dirty="0" smtClean="0">
                <a:solidFill>
                  <a:srgbClr val="FF0000"/>
                </a:solidFill>
              </a:rPr>
              <a:t>How can we ensure that our teachers and support staff model and feed good language to the children and pupils?</a:t>
            </a:r>
          </a:p>
          <a:p>
            <a:pPr marL="444500" indent="-266700"/>
            <a:r>
              <a:rPr lang="en-GB" sz="2000" dirty="0" smtClean="0">
                <a:solidFill>
                  <a:srgbClr val="FF0000"/>
                </a:solidFill>
              </a:rPr>
              <a:t>Do we ensure that there are opportunities to use language – orally, when reading and/or writing – across the different learning areas?</a:t>
            </a:r>
          </a:p>
          <a:p>
            <a:pPr marL="444500" indent="-266700">
              <a:buFontTx/>
              <a:buNone/>
            </a:pPr>
            <a:endParaRPr lang="en-GB" sz="2000" dirty="0" smtClean="0">
              <a:solidFill>
                <a:srgbClr val="FF0000"/>
              </a:solidFill>
            </a:endParaRPr>
          </a:p>
        </p:txBody>
      </p:sp>
      <p:sp>
        <p:nvSpPr>
          <p:cNvPr id="32772" name="Content Placeholder 2"/>
          <p:cNvSpPr>
            <a:spLocks/>
          </p:cNvSpPr>
          <p:nvPr/>
        </p:nvSpPr>
        <p:spPr bwMode="auto">
          <a:xfrm>
            <a:off x="4686300" y="1484313"/>
            <a:ext cx="4457700" cy="5373687"/>
          </a:xfrm>
          <a:prstGeom prst="rect">
            <a:avLst/>
          </a:prstGeom>
          <a:noFill/>
          <a:ln w="9525">
            <a:noFill/>
            <a:miter lim="800000"/>
            <a:headEnd/>
            <a:tailEnd/>
          </a:ln>
        </p:spPr>
        <p:txBody>
          <a:bodyPr/>
          <a:lstStyle/>
          <a:p>
            <a:pPr marL="342900" indent="-342900" eaLnBrk="0" hangingPunct="0">
              <a:spcBef>
                <a:spcPct val="20000"/>
              </a:spcBef>
            </a:pPr>
            <a:endParaRPr lang="en-US" sz="20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07950" y="404813"/>
            <a:ext cx="7339013" cy="1196975"/>
          </a:xfrm>
        </p:spPr>
        <p:txBody>
          <a:bodyPr/>
          <a:lstStyle/>
          <a:p>
            <a:pPr algn="l"/>
            <a:r>
              <a:rPr lang="en-GB" smtClean="0">
                <a:solidFill>
                  <a:srgbClr val="015284"/>
                </a:solidFill>
              </a:rPr>
              <a:t>10</a:t>
            </a:r>
            <a:r>
              <a:rPr lang="en-GB" smtClean="0"/>
              <a:t> </a:t>
            </a:r>
            <a:r>
              <a:rPr lang="en-GB" smtClean="0">
                <a:solidFill>
                  <a:srgbClr val="015284"/>
                </a:solidFill>
              </a:rPr>
              <a:t>cwestiwn i ddarparwyr</a:t>
            </a:r>
            <a:br>
              <a:rPr lang="en-GB" smtClean="0">
                <a:solidFill>
                  <a:srgbClr val="015284"/>
                </a:solidFill>
              </a:rPr>
            </a:br>
            <a:r>
              <a:rPr lang="en-GB" smtClean="0"/>
              <a:t>10 questions for providers</a:t>
            </a:r>
            <a:br>
              <a:rPr lang="en-GB" smtClean="0"/>
            </a:br>
            <a:endParaRPr lang="en-GB" smtClean="0">
              <a:solidFill>
                <a:srgbClr val="015284"/>
              </a:solidFill>
            </a:endParaRPr>
          </a:p>
        </p:txBody>
      </p:sp>
      <p:sp>
        <p:nvSpPr>
          <p:cNvPr id="33794" name="Content Placeholder 2"/>
          <p:cNvSpPr>
            <a:spLocks noGrp="1"/>
          </p:cNvSpPr>
          <p:nvPr>
            <p:ph sz="half" idx="1"/>
          </p:nvPr>
        </p:nvSpPr>
        <p:spPr>
          <a:xfrm>
            <a:off x="107950" y="1557338"/>
            <a:ext cx="4457700" cy="5300662"/>
          </a:xfrm>
        </p:spPr>
        <p:txBody>
          <a:bodyPr/>
          <a:lstStyle/>
          <a:p>
            <a:r>
              <a:rPr lang="en-GB" sz="2000" smtClean="0"/>
              <a:t>A ydym yn llwyddo i gael cydbwysedd priodol rhwng gweithgareddau ffurfiol i ddatblygu iaith, a rhoi cyfleoedd da i blant a disgyblion ddefnyddio’r iaith honno ar draws y meysydd dysgu?</a:t>
            </a:r>
          </a:p>
          <a:p>
            <a:r>
              <a:rPr lang="en-GB" sz="2000" smtClean="0"/>
              <a:t>A ydym yn sicrhau bod heriau iaith yn rhan naturiol o’n hardaloedd dysgu?</a:t>
            </a:r>
          </a:p>
          <a:p>
            <a:r>
              <a:rPr lang="en-GB" sz="2000" smtClean="0"/>
              <a:t>A oes disgwyliadau clir ynglyn â staff yn defnyddio Cymraeg yn yr ysgol?</a:t>
            </a:r>
          </a:p>
          <a:p>
            <a:endParaRPr lang="en-GB" sz="700" smtClean="0">
              <a:solidFill>
                <a:srgbClr val="D60134"/>
              </a:solidFill>
            </a:endParaRPr>
          </a:p>
        </p:txBody>
      </p:sp>
      <p:sp>
        <p:nvSpPr>
          <p:cNvPr id="33795" name="Content Placeholder 3"/>
          <p:cNvSpPr>
            <a:spLocks noGrp="1"/>
          </p:cNvSpPr>
          <p:nvPr>
            <p:ph sz="half" idx="2"/>
          </p:nvPr>
        </p:nvSpPr>
        <p:spPr>
          <a:xfrm>
            <a:off x="4718050" y="1557338"/>
            <a:ext cx="4318000" cy="5300662"/>
          </a:xfrm>
        </p:spPr>
        <p:txBody>
          <a:bodyPr/>
          <a:lstStyle/>
          <a:p>
            <a:pPr marL="355600" indent="-355600"/>
            <a:r>
              <a:rPr lang="en-GB" sz="2000" dirty="0" smtClean="0">
                <a:solidFill>
                  <a:srgbClr val="FF0000"/>
                </a:solidFill>
              </a:rPr>
              <a:t>Do we ensure an appropriate balance between formal activities to develop language and giving children and pupils good opportunities to use that language across learning areas?</a:t>
            </a:r>
          </a:p>
          <a:p>
            <a:pPr marL="355600" indent="-355600"/>
            <a:r>
              <a:rPr lang="en-GB" sz="2000" dirty="0" smtClean="0">
                <a:solidFill>
                  <a:srgbClr val="FF0000"/>
                </a:solidFill>
              </a:rPr>
              <a:t>Do we ensure that language challenges are a natural part of our learning areas?</a:t>
            </a:r>
          </a:p>
          <a:p>
            <a:pPr marL="355600" indent="-355600"/>
            <a:r>
              <a:rPr lang="en-GB" sz="2000" dirty="0" smtClean="0">
                <a:solidFill>
                  <a:srgbClr val="FF0000"/>
                </a:solidFill>
              </a:rPr>
              <a:t>Are there clear expectations regarding staff using Welsh in school?</a:t>
            </a:r>
          </a:p>
          <a:p>
            <a:pPr marL="355600" indent="-355600">
              <a:buFontTx/>
              <a:buNone/>
            </a:pPr>
            <a:endParaRPr lang="en-GB" sz="2000" dirty="0" smtClean="0"/>
          </a:p>
        </p:txBody>
      </p:sp>
      <p:sp>
        <p:nvSpPr>
          <p:cNvPr id="33796" name="Content Placeholder 2"/>
          <p:cNvSpPr>
            <a:spLocks/>
          </p:cNvSpPr>
          <p:nvPr/>
        </p:nvSpPr>
        <p:spPr bwMode="auto">
          <a:xfrm>
            <a:off x="4686300" y="1557338"/>
            <a:ext cx="4457700" cy="5300662"/>
          </a:xfrm>
          <a:prstGeom prst="rect">
            <a:avLst/>
          </a:prstGeom>
          <a:noFill/>
          <a:ln w="9525">
            <a:noFill/>
            <a:miter lim="800000"/>
            <a:headEnd/>
            <a:tailEnd/>
          </a:ln>
        </p:spPr>
        <p:txBody>
          <a:bodyPr/>
          <a:lstStyle/>
          <a:p>
            <a:pPr marL="342900" indent="-342900" eaLnBrk="0" hangingPunct="0">
              <a:spcBef>
                <a:spcPct val="20000"/>
              </a:spcBef>
              <a:buFontTx/>
              <a:buChar char="•"/>
            </a:pPr>
            <a:endParaRPr lang="en-US" sz="700">
              <a:solidFill>
                <a:srgbClr val="D60134"/>
              </a:solidFill>
            </a:endParaRPr>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188913"/>
            <a:ext cx="7772400" cy="863600"/>
          </a:xfrm>
        </p:spPr>
        <p:txBody>
          <a:bodyPr/>
          <a:lstStyle/>
          <a:p>
            <a:r>
              <a:rPr lang="en-GB" sz="3600" smtClean="0">
                <a:solidFill>
                  <a:srgbClr val="015284"/>
                </a:solidFill>
              </a:rPr>
              <a:t>Cefndir</a:t>
            </a:r>
            <a:r>
              <a:rPr lang="en-GB" sz="3600" b="1" smtClean="0">
                <a:solidFill>
                  <a:srgbClr val="015284"/>
                </a:solidFill>
              </a:rPr>
              <a:t>  </a:t>
            </a:r>
            <a:r>
              <a:rPr lang="en-GB" sz="3600" smtClean="0"/>
              <a:t>Background</a:t>
            </a:r>
            <a:endParaRPr lang="en-GB" sz="3600" b="1" smtClean="0">
              <a:solidFill>
                <a:srgbClr val="015284"/>
              </a:solidFill>
            </a:endParaRPr>
          </a:p>
        </p:txBody>
      </p:sp>
      <p:sp>
        <p:nvSpPr>
          <p:cNvPr id="16386" name="Content Placeholder 3"/>
          <p:cNvSpPr>
            <a:spLocks noGrp="1"/>
          </p:cNvSpPr>
          <p:nvPr>
            <p:ph sz="half" idx="2"/>
          </p:nvPr>
        </p:nvSpPr>
        <p:spPr>
          <a:xfrm>
            <a:off x="250825" y="1196975"/>
            <a:ext cx="4105275" cy="5400675"/>
          </a:xfrm>
        </p:spPr>
        <p:txBody>
          <a:bodyPr/>
          <a:lstStyle/>
          <a:p>
            <a:r>
              <a:rPr lang="en-GB" sz="2000" smtClean="0"/>
              <a:t>Pwrpas yr arolwg hwn yw arfarnu pa mor effeithiol y mae plant yn caffael medrau Cymraeg mewn ysgolion a sectorau nas cynhelir cyfrwng Cymraeg ar draws Cymru.  Mae’r adroddiad yn amlinellu sut y mae egwyddorion cynllunio a darparu’r Cyfnod Sylfaen mewn lleoliadau ac ysgolion yn hwyluso datblygiad y Gymraeg ym mhlith disgyblion o gefndiroedd Cymraeg a di-Gymraeg.</a:t>
            </a:r>
            <a:endParaRPr lang="cy-GB" sz="2000" smtClean="0"/>
          </a:p>
        </p:txBody>
      </p:sp>
      <p:sp>
        <p:nvSpPr>
          <p:cNvPr id="16387" name="Content Placeholder 3"/>
          <p:cNvSpPr>
            <a:spLocks/>
          </p:cNvSpPr>
          <p:nvPr/>
        </p:nvSpPr>
        <p:spPr bwMode="auto">
          <a:xfrm>
            <a:off x="4643438" y="1268413"/>
            <a:ext cx="4105275" cy="5400675"/>
          </a:xfrm>
          <a:prstGeom prst="rect">
            <a:avLst/>
          </a:prstGeom>
          <a:noFill/>
          <a:ln w="9525">
            <a:noFill/>
            <a:miter lim="800000"/>
            <a:headEnd/>
            <a:tailEnd/>
          </a:ln>
        </p:spPr>
        <p:txBody>
          <a:bodyPr/>
          <a:lstStyle/>
          <a:p>
            <a:pPr marL="342900" indent="-342900" eaLnBrk="0" hangingPunct="0">
              <a:spcBef>
                <a:spcPct val="20000"/>
              </a:spcBef>
              <a:buFontTx/>
              <a:buChar char="•"/>
            </a:pPr>
            <a:r>
              <a:rPr lang="en-GB" sz="2000">
                <a:solidFill>
                  <a:srgbClr val="015284"/>
                </a:solidFill>
              </a:rPr>
              <a:t>The purpose of this survey is to evaluate how effectively children acquire Welsh language skills in Welsh-medium non-maintained schools and sectors across Wales.  The report outlines how the planning and provision principles of the Foundation Phase in settings and schools facilitates the development of Welsh among pupils from Welsh speaking and non-Welsh speaking backgrounds.</a:t>
            </a:r>
            <a:endParaRPr lang="cy-GB" sz="20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07950" y="404813"/>
            <a:ext cx="7339013" cy="1196975"/>
          </a:xfrm>
        </p:spPr>
        <p:txBody>
          <a:bodyPr/>
          <a:lstStyle/>
          <a:p>
            <a:pPr algn="l"/>
            <a:r>
              <a:rPr lang="en-GB" sz="4000" dirty="0" smtClean="0">
                <a:solidFill>
                  <a:srgbClr val="015284"/>
                </a:solidFill>
              </a:rPr>
              <a:t>10</a:t>
            </a:r>
            <a:r>
              <a:rPr lang="en-GB" sz="4000" dirty="0" smtClean="0"/>
              <a:t>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r>
              <a:rPr lang="en-GB" sz="4000" dirty="0" smtClean="0">
                <a:solidFill>
                  <a:srgbClr val="015284"/>
                </a:solidFill>
              </a:rPr>
              <a:t/>
            </a:r>
            <a:br>
              <a:rPr lang="en-GB" sz="4000" dirty="0" smtClean="0">
                <a:solidFill>
                  <a:srgbClr val="015284"/>
                </a:solidFill>
              </a:rPr>
            </a:br>
            <a:r>
              <a:rPr lang="en-GB" sz="4000" dirty="0" smtClean="0"/>
              <a:t>10 questions for providers</a:t>
            </a:r>
            <a:r>
              <a:rPr lang="en-GB" dirty="0" smtClean="0"/>
              <a:t/>
            </a:r>
            <a:br>
              <a:rPr lang="en-GB" dirty="0" smtClean="0"/>
            </a:br>
            <a:endParaRPr lang="en-GB" dirty="0" smtClean="0">
              <a:solidFill>
                <a:srgbClr val="015284"/>
              </a:solidFill>
            </a:endParaRPr>
          </a:p>
        </p:txBody>
      </p:sp>
      <p:sp>
        <p:nvSpPr>
          <p:cNvPr id="34818" name="Content Placeholder 2"/>
          <p:cNvSpPr>
            <a:spLocks noGrp="1"/>
          </p:cNvSpPr>
          <p:nvPr>
            <p:ph sz="half" idx="1"/>
          </p:nvPr>
        </p:nvSpPr>
        <p:spPr>
          <a:xfrm>
            <a:off x="107950" y="1557338"/>
            <a:ext cx="4457700" cy="5300662"/>
          </a:xfrm>
        </p:spPr>
        <p:txBody>
          <a:bodyPr/>
          <a:lstStyle/>
          <a:p>
            <a:r>
              <a:rPr lang="en-GB" sz="2000" smtClean="0"/>
              <a:t>Sut ydym yn sicrhau bod gwahaniaethu priodol yn ei le i sicrhau nad yw cynnydd plant sy’n siarad Cymraeg adref yn cael ei lesteirio?</a:t>
            </a:r>
          </a:p>
          <a:p>
            <a:r>
              <a:rPr lang="en-GB" sz="2000" smtClean="0"/>
              <a:t>Sut ydym yn olrhain cynnydd disgyblion mewn medrau llafar, darllen ac ysgrifennu? </a:t>
            </a:r>
          </a:p>
          <a:p>
            <a:r>
              <a:rPr lang="en-GB" sz="2000" smtClean="0"/>
              <a:t>Sut gallwn ni weithredu methodoleg y Cyfnod Sylfaen a datblygu iaith yn llwyddiannus?</a:t>
            </a:r>
          </a:p>
          <a:p>
            <a:r>
              <a:rPr lang="en-GB" sz="2000" smtClean="0"/>
              <a:t>A yw safonau a darpariaeth y Cyfnod Sylfaen yn cael sylw priodol yn ein prosesau hunanarfarnu?</a:t>
            </a:r>
          </a:p>
          <a:p>
            <a:endParaRPr lang="en-GB" sz="700" smtClean="0">
              <a:solidFill>
                <a:srgbClr val="D60134"/>
              </a:solidFill>
            </a:endParaRPr>
          </a:p>
        </p:txBody>
      </p:sp>
      <p:sp>
        <p:nvSpPr>
          <p:cNvPr id="34819" name="Content Placeholder 2"/>
          <p:cNvSpPr>
            <a:spLocks noGrp="1"/>
          </p:cNvSpPr>
          <p:nvPr>
            <p:ph sz="half" idx="4294967295"/>
          </p:nvPr>
        </p:nvSpPr>
        <p:spPr>
          <a:xfrm>
            <a:off x="4718050" y="1557338"/>
            <a:ext cx="4318000" cy="5300662"/>
          </a:xfrm>
        </p:spPr>
        <p:txBody>
          <a:bodyPr/>
          <a:lstStyle/>
          <a:p>
            <a:r>
              <a:rPr lang="en-GB" sz="2000" dirty="0" smtClean="0">
                <a:solidFill>
                  <a:srgbClr val="FF0000"/>
                </a:solidFill>
              </a:rPr>
              <a:t>How do we ensure that appropriate differentiation is in place to ensure that the progress of children who speak Welsh at home is not hindered?</a:t>
            </a:r>
          </a:p>
          <a:p>
            <a:r>
              <a:rPr lang="en-GB" sz="2000" dirty="0" smtClean="0">
                <a:solidFill>
                  <a:srgbClr val="FF0000"/>
                </a:solidFill>
              </a:rPr>
              <a:t>How do we track pupils’ progress in oral, reading and writing skills? </a:t>
            </a:r>
          </a:p>
          <a:p>
            <a:r>
              <a:rPr lang="en-GB" sz="2000" dirty="0" smtClean="0">
                <a:solidFill>
                  <a:srgbClr val="FF0000"/>
                </a:solidFill>
              </a:rPr>
              <a:t>How can we implement the Foundation Phase methodology and develop language successfully?</a:t>
            </a:r>
          </a:p>
          <a:p>
            <a:r>
              <a:rPr lang="en-GB" sz="2000" dirty="0" smtClean="0">
                <a:solidFill>
                  <a:srgbClr val="FF0000"/>
                </a:solidFill>
              </a:rPr>
              <a:t>Do standards and provision in the Foundation Phase receive appropriate attention in our self-evaluation processes?</a:t>
            </a:r>
          </a:p>
          <a:p>
            <a:endParaRPr lang="en-GB" sz="2000" dirty="0" smtClean="0"/>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95288" y="2565400"/>
            <a:ext cx="7489825" cy="1871663"/>
          </a:xfrm>
        </p:spPr>
        <p:txBody>
          <a:bodyPr/>
          <a:lstStyle/>
          <a:p>
            <a:pPr algn="l" eaLnBrk="1" hangingPunct="1"/>
            <a:r>
              <a:rPr lang="en-GB" sz="3600" dirty="0" smtClean="0"/>
              <a:t/>
            </a:r>
            <a:br>
              <a:rPr lang="en-GB" sz="3600" dirty="0" smtClean="0"/>
            </a:br>
            <a:r>
              <a:rPr lang="en-GB" sz="3600" dirty="0" smtClean="0"/>
              <a:t/>
            </a:r>
            <a:br>
              <a:rPr lang="en-GB" sz="3600" dirty="0" smtClean="0"/>
            </a:br>
            <a:r>
              <a:rPr lang="en-GB" sz="3600" dirty="0" smtClean="0">
                <a:solidFill>
                  <a:srgbClr val="015284"/>
                </a:solidFill>
              </a:rPr>
              <a:t/>
            </a:r>
            <a:br>
              <a:rPr lang="en-GB" sz="3600" dirty="0" smtClean="0">
                <a:solidFill>
                  <a:srgbClr val="015284"/>
                </a:solidFill>
              </a:rPr>
            </a:br>
            <a:r>
              <a:rPr lang="en-GB" sz="2800" dirty="0" err="1" smtClean="0">
                <a:solidFill>
                  <a:srgbClr val="015284"/>
                </a:solidFill>
              </a:rPr>
              <a:t>Gallwch</a:t>
            </a:r>
            <a:r>
              <a:rPr lang="en-GB" sz="2800" dirty="0" smtClean="0">
                <a:solidFill>
                  <a:srgbClr val="015284"/>
                </a:solidFill>
              </a:rPr>
              <a:t> </a:t>
            </a:r>
            <a:r>
              <a:rPr lang="en-GB" sz="2800" dirty="0" err="1" smtClean="0">
                <a:solidFill>
                  <a:srgbClr val="015284"/>
                </a:solidFill>
              </a:rPr>
              <a:t>ddarllen</a:t>
            </a:r>
            <a:r>
              <a:rPr lang="en-GB" sz="2800" dirty="0" smtClean="0">
                <a:solidFill>
                  <a:srgbClr val="015284"/>
                </a:solidFill>
              </a:rPr>
              <a:t> </a:t>
            </a:r>
            <a:r>
              <a:rPr lang="en-GB" sz="2800" dirty="0" err="1" smtClean="0">
                <a:solidFill>
                  <a:srgbClr val="015284"/>
                </a:solidFill>
              </a:rPr>
              <a:t>yr</a:t>
            </a:r>
            <a:r>
              <a:rPr lang="en-GB" sz="2800" dirty="0" smtClean="0">
                <a:solidFill>
                  <a:srgbClr val="015284"/>
                </a:solidFill>
              </a:rPr>
              <a:t> </a:t>
            </a:r>
            <a:r>
              <a:rPr lang="en-GB" sz="2800" dirty="0" err="1" smtClean="0">
                <a:solidFill>
                  <a:srgbClr val="015284"/>
                </a:solidFill>
              </a:rPr>
              <a:t>adroddiad</a:t>
            </a:r>
            <a:r>
              <a:rPr lang="en-GB" sz="2800" dirty="0" smtClean="0">
                <a:solidFill>
                  <a:srgbClr val="015284"/>
                </a:solidFill>
              </a:rPr>
              <a:t> </a:t>
            </a:r>
            <a:r>
              <a:rPr lang="en-GB" sz="2800" dirty="0" err="1" smtClean="0">
                <a:solidFill>
                  <a:srgbClr val="015284"/>
                </a:solidFill>
              </a:rPr>
              <a:t>Cymraeg</a:t>
            </a:r>
            <a:r>
              <a:rPr lang="en-GB" sz="2800" dirty="0" smtClean="0">
                <a:solidFill>
                  <a:srgbClr val="015284"/>
                </a:solidFill>
              </a:rPr>
              <a:t> </a:t>
            </a:r>
            <a:r>
              <a:rPr lang="en-GB" sz="2800" dirty="0" err="1" smtClean="0">
                <a:solidFill>
                  <a:srgbClr val="015284"/>
                </a:solidFill>
                <a:hlinkClick r:id="rId2"/>
              </a:rPr>
              <a:t>yma</a:t>
            </a:r>
            <a:r>
              <a:rPr lang="en-GB" sz="2800" dirty="0" smtClean="0">
                <a:solidFill>
                  <a:srgbClr val="015284"/>
                </a:solidFill>
              </a:rPr>
              <a:t>.</a:t>
            </a:r>
            <a:br>
              <a:rPr lang="en-GB" sz="2800" dirty="0" smtClean="0">
                <a:solidFill>
                  <a:srgbClr val="015284"/>
                </a:solidFill>
              </a:rPr>
            </a:br>
            <a:r>
              <a:rPr lang="en-GB" sz="2800" dirty="0" smtClean="0">
                <a:solidFill>
                  <a:srgbClr val="FF0000"/>
                </a:solidFill>
              </a:rPr>
              <a:t>You can read the report in English </a:t>
            </a:r>
            <a:r>
              <a:rPr lang="en-GB" sz="2800" dirty="0" smtClean="0">
                <a:solidFill>
                  <a:srgbClr val="FF0000"/>
                </a:solidFill>
                <a:hlinkClick r:id="rId3"/>
              </a:rPr>
              <a:t>here</a:t>
            </a:r>
            <a:r>
              <a:rPr lang="en-GB" sz="2800" dirty="0" smtClean="0">
                <a:solidFill>
                  <a:srgbClr val="FF0000"/>
                </a:solidFill>
              </a:rPr>
              <a:t>.</a:t>
            </a: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endParaRPr lang="en-US" sz="3600" dirty="0" smtClean="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Placeholder 5"/>
          <p:cNvSpPr>
            <a:spLocks noGrp="1"/>
          </p:cNvSpPr>
          <p:nvPr>
            <p:ph type="body" idx="1"/>
          </p:nvPr>
        </p:nvSpPr>
        <p:spPr/>
        <p:txBody>
          <a:bodyPr/>
          <a:lstStyle/>
          <a:p>
            <a:pPr algn="ctr"/>
            <a:endParaRPr lang="cy-GB" sz="6000" smtClean="0"/>
          </a:p>
          <a:p>
            <a:pPr algn="ctr"/>
            <a:endParaRPr lang="cy-GB" sz="6000" smtClean="0"/>
          </a:p>
          <a:p>
            <a:pPr algn="ctr"/>
            <a:endParaRPr lang="cy-GB" sz="6000" smtClean="0"/>
          </a:p>
          <a:p>
            <a:pPr algn="ctr"/>
            <a:r>
              <a:rPr lang="cy-GB" sz="6000" smtClean="0"/>
              <a:t>Cwestiynau........</a:t>
            </a:r>
          </a:p>
          <a:p>
            <a:pPr algn="ctr"/>
            <a:r>
              <a:rPr lang="en-GB" sz="6000" smtClean="0">
                <a:solidFill>
                  <a:srgbClr val="D60134"/>
                </a:solidFill>
              </a:rPr>
              <a:t>Questions…</a:t>
            </a:r>
          </a:p>
          <a:p>
            <a:endParaRPr lang="en-GB" smtClean="0"/>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body" sz="half" idx="2"/>
          </p:nvPr>
        </p:nvSpPr>
        <p:spPr>
          <a:xfrm>
            <a:off x="611188" y="1268413"/>
            <a:ext cx="4248150" cy="4968875"/>
          </a:xfrm>
        </p:spPr>
        <p:txBody>
          <a:bodyPr/>
          <a:lstStyle/>
          <a:p>
            <a:pPr eaLnBrk="1" hangingPunct="1"/>
            <a:r>
              <a:rPr lang="en-GB" sz="2000" smtClean="0"/>
              <a:t>Yn ôl asesiadau diwedd Cyfnod Sylfaen 2011-2012, mae tua 86% o ddisgyblion mewn ysgolion cyfrwng-Cymraeg ar draws Cymru’n cyflawni yn ôl y disgwyl ym maes dysgu sgiliau iaith, llythrennedd a chyfathrebu (Cymraeg).  Mae hyn yn cymharu’n dda â chanlyniadau sgiliau iaith, llythrennedd a chyfathrebu (Saesneg) mewn ysgolion cyfrwng Saesneg (84.3%). </a:t>
            </a:r>
            <a:endParaRPr lang="en-US" smtClean="0"/>
          </a:p>
        </p:txBody>
      </p:sp>
      <p:sp>
        <p:nvSpPr>
          <p:cNvPr id="17410"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17411" name="Rectangle 4"/>
          <p:cNvSpPr>
            <a:spLocks noChangeArrowheads="1"/>
          </p:cNvSpPr>
          <p:nvPr/>
        </p:nvSpPr>
        <p:spPr bwMode="auto">
          <a:xfrm>
            <a:off x="4895850" y="1268413"/>
            <a:ext cx="4248150" cy="5113337"/>
          </a:xfrm>
          <a:prstGeom prst="rect">
            <a:avLst/>
          </a:prstGeom>
          <a:noFill/>
          <a:ln w="9525">
            <a:noFill/>
            <a:miter lim="800000"/>
            <a:headEnd/>
            <a:tailEnd/>
          </a:ln>
        </p:spPr>
        <p:txBody>
          <a:bodyPr/>
          <a:lstStyle/>
          <a:p>
            <a:pPr marL="342900" indent="-342900">
              <a:spcBef>
                <a:spcPct val="20000"/>
              </a:spcBef>
              <a:buFontTx/>
              <a:buChar char="•"/>
            </a:pPr>
            <a:r>
              <a:rPr lang="en-GB" sz="2000">
                <a:solidFill>
                  <a:srgbClr val="015284"/>
                </a:solidFill>
              </a:rPr>
              <a:t>According to assessments at the end of the Foundation Phase in 2011-2012, about 86% of pupils in Welsh-medium schools across Wales achieve according to expectations in the language, literacy and communication skills (in Welsh) area of learning. This compares well with results for language, literacy and communication skills (in English) in English-medium schools (84.3%). </a:t>
            </a:r>
            <a:endParaRPr lang="en-US" sz="20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18434"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Yn y mwyafrif o ysgolion a lleoliadau cyfrwng-Cymraeg a arolygwyd, mae safonau siarad a gwrando plant 3-4 oed yn datblygu’n dda.</a:t>
            </a:r>
          </a:p>
          <a:p>
            <a:pPr eaLnBrk="1" hangingPunct="1"/>
            <a:r>
              <a:rPr lang="en-GB" sz="2000" smtClean="0"/>
              <a:t>Mae safonau cyffredinol disgyblion 4-7 oed yn Gymraeg yn dda. </a:t>
            </a:r>
          </a:p>
          <a:p>
            <a:pPr eaLnBrk="1" hangingPunct="1"/>
            <a:r>
              <a:rPr lang="en-GB" sz="2000" smtClean="0"/>
              <a:t>Yn y lleoliadau a’r ysgolion hynny sy’n darparu ar gyfer disgyblion o gefndiroedd ieithyddol tebyg, mae medrau ieithyddol y disgyblion yn datblygu’n gyson. </a:t>
            </a:r>
            <a:endParaRPr lang="en-US" sz="2000" smtClean="0"/>
          </a:p>
        </p:txBody>
      </p:sp>
      <p:sp>
        <p:nvSpPr>
          <p:cNvPr id="18435" name="Rectangle 4"/>
          <p:cNvSpPr>
            <a:spLocks noChangeArrowheads="1"/>
          </p:cNvSpPr>
          <p:nvPr/>
        </p:nvSpPr>
        <p:spPr bwMode="auto">
          <a:xfrm>
            <a:off x="4895850" y="1341438"/>
            <a:ext cx="4248150" cy="4968875"/>
          </a:xfrm>
          <a:prstGeom prst="rect">
            <a:avLst/>
          </a:prstGeom>
          <a:noFill/>
          <a:ln w="9525">
            <a:noFill/>
            <a:miter lim="800000"/>
            <a:headEnd/>
            <a:tailEnd/>
          </a:ln>
        </p:spPr>
        <p:txBody>
          <a:bodyPr/>
          <a:lstStyle/>
          <a:p>
            <a:pPr marL="342900" indent="-342900">
              <a:spcBef>
                <a:spcPct val="20000"/>
              </a:spcBef>
              <a:buFontTx/>
              <a:buChar char="•"/>
            </a:pPr>
            <a:r>
              <a:rPr lang="en-GB" sz="2000">
                <a:solidFill>
                  <a:srgbClr val="015284"/>
                </a:solidFill>
              </a:rPr>
              <a:t>In the majority of Welsh-medium schools and settings that were inspected, children’s standards of speaking and listening at 3-4 years of age are developing well.</a:t>
            </a:r>
          </a:p>
          <a:p>
            <a:pPr marL="342900" indent="-342900">
              <a:spcBef>
                <a:spcPct val="20000"/>
              </a:spcBef>
              <a:buFontTx/>
              <a:buChar char="•"/>
            </a:pPr>
            <a:r>
              <a:rPr lang="en-GB" sz="2000">
                <a:solidFill>
                  <a:srgbClr val="015284"/>
                </a:solidFill>
              </a:rPr>
              <a:t>The overall standards of 4-7 year olds in Welsh are good. </a:t>
            </a:r>
          </a:p>
          <a:p>
            <a:pPr marL="342900" indent="-342900">
              <a:spcBef>
                <a:spcPct val="20000"/>
              </a:spcBef>
              <a:buFontTx/>
              <a:buChar char="•"/>
            </a:pPr>
            <a:r>
              <a:rPr lang="en-GB" sz="2000">
                <a:solidFill>
                  <a:srgbClr val="015284"/>
                </a:solidFill>
              </a:rPr>
              <a:t>In those settings and schools that provide for pupils of similar linguistic backgrounds, pupils’ linguistic skills develop consistently. </a:t>
            </a:r>
            <a:endParaRPr lang="en-US" sz="20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19458"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Mewn ychydig o’r lleoliadau ac ysgolion hynny lle mae cefndir y disgyblion yn gymysg o safbwynt iaith y cartref, mae cynnydd gormod o blant o gartrefi di-Gymraeg yn rhy araf, a chynnydd rhai plant o gartrefi Cymraeg yn cael ei lesteirio.</a:t>
            </a:r>
          </a:p>
          <a:p>
            <a:r>
              <a:rPr lang="en-GB" sz="2000" smtClean="0"/>
              <a:t>Mewn ychydig o ysgolion, nid yw disgyblion yn cael digon o  gyfleoedd i gymhwyso’r iaith yn llwyddiannus ar draws ystod o weithgareddau dysgu ac mewn ardaloedd gweithgarwch gwahanol. </a:t>
            </a:r>
            <a:endParaRPr lang="cy-GB" sz="2000" smtClean="0"/>
          </a:p>
          <a:p>
            <a:pPr eaLnBrk="1" hangingPunct="1"/>
            <a:endParaRPr lang="en-US" smtClean="0"/>
          </a:p>
        </p:txBody>
      </p:sp>
      <p:sp>
        <p:nvSpPr>
          <p:cNvPr id="19459" name="Rectangle 4"/>
          <p:cNvSpPr>
            <a:spLocks noChangeArrowheads="1"/>
          </p:cNvSpPr>
          <p:nvPr/>
        </p:nvSpPr>
        <p:spPr bwMode="auto">
          <a:xfrm>
            <a:off x="4895850" y="1341438"/>
            <a:ext cx="4248150" cy="5040312"/>
          </a:xfrm>
          <a:prstGeom prst="rect">
            <a:avLst/>
          </a:prstGeom>
          <a:noFill/>
          <a:ln w="9525">
            <a:noFill/>
            <a:miter lim="800000"/>
            <a:headEnd/>
            <a:tailEnd/>
          </a:ln>
        </p:spPr>
        <p:txBody>
          <a:bodyPr/>
          <a:lstStyle/>
          <a:p>
            <a:pPr marL="342900" indent="-342900">
              <a:spcBef>
                <a:spcPct val="20000"/>
              </a:spcBef>
              <a:buFontTx/>
              <a:buChar char="•"/>
            </a:pPr>
            <a:r>
              <a:rPr lang="en-GB" sz="2000">
                <a:solidFill>
                  <a:srgbClr val="015284"/>
                </a:solidFill>
              </a:rPr>
              <a:t>In a few of the those settings and schools in which pupils’ backgrounds are mixed in terms of the home language, the progress of too many pupils of non-Welsh speaking homes is too slow, and the progress of some children from Welsh speaking homes is hindered.</a:t>
            </a:r>
          </a:p>
          <a:p>
            <a:pPr marL="342900" indent="-342900" eaLnBrk="0" hangingPunct="0">
              <a:spcBef>
                <a:spcPct val="20000"/>
              </a:spcBef>
              <a:buFontTx/>
              <a:buChar char="•"/>
            </a:pPr>
            <a:r>
              <a:rPr lang="en-GB" sz="2000">
                <a:solidFill>
                  <a:srgbClr val="015284"/>
                </a:solidFill>
              </a:rPr>
              <a:t>In a few schools, pupils do not have enough opportunities to apply the language successfully across a range of learning activities and in different activity areas. </a:t>
            </a:r>
            <a:endParaRPr lang="cy-GB" sz="2000">
              <a:solidFill>
                <a:srgbClr val="015284"/>
              </a:solidFill>
            </a:endParaRPr>
          </a:p>
          <a:p>
            <a:pPr marL="342900" indent="-342900">
              <a:spcBef>
                <a:spcPct val="20000"/>
              </a:spcBef>
              <a:buFontTx/>
              <a:buChar char="•"/>
            </a:pPr>
            <a:endParaRPr lang="en-US" sz="28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20482" name="Rectangle 4"/>
          <p:cNvSpPr>
            <a:spLocks noGrp="1" noChangeArrowheads="1"/>
          </p:cNvSpPr>
          <p:nvPr>
            <p:ph type="body" sz="half" idx="2"/>
          </p:nvPr>
        </p:nvSpPr>
        <p:spPr>
          <a:xfrm>
            <a:off x="468313" y="1268413"/>
            <a:ext cx="4248150" cy="4968875"/>
          </a:xfrm>
        </p:spPr>
        <p:txBody>
          <a:bodyPr/>
          <a:lstStyle/>
          <a:p>
            <a:pPr eaLnBrk="1" hangingPunct="1"/>
            <a:r>
              <a:rPr lang="en-US" sz="2000" smtClean="0"/>
              <a:t>Mae’r rhan fwyaf o leoliadau a llawer o ysgolion yn llwyddo i greu cydbwysedd da rhwng profiadau uniongyrchol, anffurfiol eu naws, a gweithgareddau ffocws sy’n canolbwyntio’n benodol ar ddatblygu sgiliau iaith, llythrennedd a chyfathrebu.</a:t>
            </a:r>
          </a:p>
          <a:p>
            <a:pPr eaLnBrk="1" hangingPunct="1"/>
            <a:r>
              <a:rPr lang="en-GB" sz="2000" smtClean="0"/>
              <a:t>Mae llawer o leoliadau ac ysgolion yn darparu ardaloedd gweithgarwch i drochi plant mewn profiadau a gweithgareddau iaith y tu fewn a thu allan i’r adeilad.</a:t>
            </a:r>
            <a:endParaRPr lang="en-US" sz="2000" smtClean="0"/>
          </a:p>
        </p:txBody>
      </p:sp>
      <p:sp>
        <p:nvSpPr>
          <p:cNvPr id="20483" name="Rectangle 4"/>
          <p:cNvSpPr>
            <a:spLocks noChangeArrowheads="1"/>
          </p:cNvSpPr>
          <p:nvPr/>
        </p:nvSpPr>
        <p:spPr bwMode="auto">
          <a:xfrm>
            <a:off x="4895850" y="1268413"/>
            <a:ext cx="4248150" cy="4968875"/>
          </a:xfrm>
          <a:prstGeom prst="rect">
            <a:avLst/>
          </a:prstGeom>
          <a:noFill/>
          <a:ln w="9525">
            <a:noFill/>
            <a:miter lim="800000"/>
            <a:headEnd/>
            <a:tailEnd/>
          </a:ln>
        </p:spPr>
        <p:txBody>
          <a:bodyPr/>
          <a:lstStyle/>
          <a:p>
            <a:pPr marL="342900" indent="-342900">
              <a:spcBef>
                <a:spcPct val="20000"/>
              </a:spcBef>
              <a:buFontTx/>
              <a:buChar char="•"/>
            </a:pPr>
            <a:r>
              <a:rPr lang="en-US" sz="2000">
                <a:solidFill>
                  <a:srgbClr val="015284"/>
                </a:solidFill>
              </a:rPr>
              <a:t>Most settings and many schools create a good balance between direct, informal experiences, and focused activities that concentrate specifically on developing language, literacy and communication skills.</a:t>
            </a:r>
          </a:p>
          <a:p>
            <a:pPr marL="342900" indent="-342900">
              <a:spcBef>
                <a:spcPct val="20000"/>
              </a:spcBef>
              <a:buFontTx/>
              <a:buChar char="•"/>
            </a:pPr>
            <a:endParaRPr lang="en-GB" sz="2000">
              <a:solidFill>
                <a:srgbClr val="015284"/>
              </a:solidFill>
            </a:endParaRPr>
          </a:p>
          <a:p>
            <a:pPr marL="342900" indent="-342900">
              <a:spcBef>
                <a:spcPct val="20000"/>
              </a:spcBef>
              <a:buFontTx/>
              <a:buChar char="•"/>
            </a:pPr>
            <a:r>
              <a:rPr lang="en-GB" sz="2000">
                <a:solidFill>
                  <a:srgbClr val="015284"/>
                </a:solidFill>
              </a:rPr>
              <a:t>Many settings and schools provide activity areas in order to immerse children in language experiences and activities inside and outside the building.</a:t>
            </a:r>
            <a:endParaRPr lang="en-US" sz="20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21506"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Mewn ychydig o ysgolion, nid oes cydbwysedd effeithiol rhwng gweithgareddau ffocws a gweithgarwch mwy anffurfiol, yn arbennig ym Mlynyddoedd 1 a 2.</a:t>
            </a:r>
          </a:p>
          <a:p>
            <a:pPr eaLnBrk="1" hangingPunct="1"/>
            <a:r>
              <a:rPr lang="en-GB" sz="2000" smtClean="0"/>
              <a:t>Mewn llawer o leoliadau, a’r mwyafrif o ysgolion, mae’r ymarferwyr yn cynllunio’n ofalus ac yn sicrhau bod y profiadau a’r adnoddau sydd ar gael i’r plant yn gosod seiliau cadarn i’r plant ddatblygu eu medrau iaith.</a:t>
            </a:r>
          </a:p>
          <a:p>
            <a:pPr eaLnBrk="1" hangingPunct="1"/>
            <a:r>
              <a:rPr lang="en-GB" sz="2000" smtClean="0"/>
              <a:t>Yn y rhan fwyaf o leoliadau ac ysgolion, mae athrawon yn darparu tasgau a heriau iaith penodol ar gyfer plant.</a:t>
            </a:r>
          </a:p>
          <a:p>
            <a:pPr eaLnBrk="1" hangingPunct="1"/>
            <a:endParaRPr lang="en-US" sz="2000" smtClean="0"/>
          </a:p>
        </p:txBody>
      </p:sp>
      <p:sp>
        <p:nvSpPr>
          <p:cNvPr id="21507" name="Rectangle 4"/>
          <p:cNvSpPr>
            <a:spLocks noChangeArrowheads="1"/>
          </p:cNvSpPr>
          <p:nvPr/>
        </p:nvSpPr>
        <p:spPr bwMode="auto">
          <a:xfrm>
            <a:off x="4895850" y="1196975"/>
            <a:ext cx="4248150" cy="4968875"/>
          </a:xfrm>
          <a:prstGeom prst="rect">
            <a:avLst/>
          </a:prstGeom>
          <a:noFill/>
          <a:ln w="9525">
            <a:noFill/>
            <a:miter lim="800000"/>
            <a:headEnd/>
            <a:tailEnd/>
          </a:ln>
        </p:spPr>
        <p:txBody>
          <a:bodyPr/>
          <a:lstStyle/>
          <a:p>
            <a:pPr marL="342900" indent="-342900">
              <a:spcBef>
                <a:spcPct val="20000"/>
              </a:spcBef>
              <a:buFontTx/>
              <a:buChar char="•"/>
            </a:pPr>
            <a:r>
              <a:rPr lang="en-GB" sz="2000">
                <a:solidFill>
                  <a:srgbClr val="015284"/>
                </a:solidFill>
              </a:rPr>
              <a:t>In a few schools, there is not an effective balance between focused activities and more informal activity, especially in Years 1 and 2.</a:t>
            </a:r>
          </a:p>
          <a:p>
            <a:pPr marL="342900" indent="-342900">
              <a:spcBef>
                <a:spcPct val="20000"/>
              </a:spcBef>
              <a:buFontTx/>
              <a:buChar char="•"/>
            </a:pPr>
            <a:r>
              <a:rPr lang="en-GB" sz="2000">
                <a:solidFill>
                  <a:srgbClr val="015284"/>
                </a:solidFill>
              </a:rPr>
              <a:t>In many settings, and the majority of schools, practitioners plan carefully and ensure that experiences and resources that are available for the children establish firm foundations for the children to develop their language skills.</a:t>
            </a:r>
          </a:p>
          <a:p>
            <a:pPr marL="342900" indent="-342900">
              <a:spcBef>
                <a:spcPct val="20000"/>
              </a:spcBef>
              <a:buFontTx/>
              <a:buChar char="•"/>
            </a:pPr>
            <a:r>
              <a:rPr lang="en-GB" sz="2000">
                <a:solidFill>
                  <a:srgbClr val="015284"/>
                </a:solidFill>
              </a:rPr>
              <a:t>In most settings and schools, teachers provide specific language tasks and challenges for children.</a:t>
            </a:r>
          </a:p>
          <a:p>
            <a:pPr marL="342900" indent="-342900">
              <a:spcBef>
                <a:spcPct val="20000"/>
              </a:spcBef>
              <a:buFontTx/>
              <a:buChar char="•"/>
            </a:pPr>
            <a:endParaRPr lang="en-US" sz="200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22530" name="Rectangle 4"/>
          <p:cNvSpPr>
            <a:spLocks noGrp="1" noChangeArrowheads="1"/>
          </p:cNvSpPr>
          <p:nvPr>
            <p:ph type="body" sz="half" idx="2"/>
          </p:nvPr>
        </p:nvSpPr>
        <p:spPr>
          <a:xfrm>
            <a:off x="468313" y="1268413"/>
            <a:ext cx="4248150" cy="4968875"/>
          </a:xfrm>
        </p:spPr>
        <p:txBody>
          <a:bodyPr/>
          <a:lstStyle/>
          <a:p>
            <a:pPr eaLnBrk="1" hangingPunct="1"/>
            <a:r>
              <a:rPr lang="en-GB" sz="2000" smtClean="0"/>
              <a:t>Ychydig o ysgolion sy’n gosod heriau iaith penodol ar gyfer disgyblion 4-7 oed ar draws yr ardaloedd gweithgarwch.  Lle mae hyn yn digwydd, mae llawer o’r disgyblion yn ymateb yn gadarnhaol iddynt ac yn ymarfer a datblygu eu medrau llafar, darllen ac ysgrifennu mewn dull effeithiol iawn.</a:t>
            </a:r>
          </a:p>
          <a:p>
            <a:pPr eaLnBrk="1" hangingPunct="1"/>
            <a:r>
              <a:rPr lang="en-GB" sz="2000" smtClean="0"/>
              <a:t>Mae mwyafrif yr athrawon, ymarferwyr a chynorthwywyr yn cynnig modelau iaith da sy’n ysgogi plant i gaffael iaith goeth a chywir.</a:t>
            </a:r>
            <a:endParaRPr lang="en-US" sz="2000" smtClean="0"/>
          </a:p>
        </p:txBody>
      </p:sp>
      <p:sp>
        <p:nvSpPr>
          <p:cNvPr id="22531" name="Rectangle 4"/>
          <p:cNvSpPr>
            <a:spLocks noChangeArrowheads="1"/>
          </p:cNvSpPr>
          <p:nvPr/>
        </p:nvSpPr>
        <p:spPr bwMode="auto">
          <a:xfrm>
            <a:off x="4716463" y="1268413"/>
            <a:ext cx="4248150" cy="4968875"/>
          </a:xfrm>
          <a:prstGeom prst="rect">
            <a:avLst/>
          </a:prstGeom>
          <a:noFill/>
          <a:ln w="9525">
            <a:noFill/>
            <a:miter lim="800000"/>
            <a:headEnd/>
            <a:tailEnd/>
          </a:ln>
        </p:spPr>
        <p:txBody>
          <a:bodyPr/>
          <a:lstStyle/>
          <a:p>
            <a:pPr marL="342900" indent="-342900">
              <a:spcBef>
                <a:spcPct val="20000"/>
              </a:spcBef>
              <a:buFontTx/>
              <a:buChar char="•"/>
            </a:pPr>
            <a:r>
              <a:rPr lang="en-GB" sz="2000" dirty="0">
                <a:solidFill>
                  <a:srgbClr val="FF0000"/>
                </a:solidFill>
              </a:rPr>
              <a:t>Only a few schools set specific language challenges for 4-7 year old pupils across activity areas.  Where this happens, many pupils respond positively to them and practise and develop their oral, reading and writing skills in a very effective way.</a:t>
            </a:r>
          </a:p>
          <a:p>
            <a:pPr marL="342900" indent="-342900">
              <a:spcBef>
                <a:spcPct val="20000"/>
              </a:spcBef>
              <a:buFontTx/>
              <a:buChar char="•"/>
            </a:pPr>
            <a:endParaRPr lang="en-GB" sz="2000" dirty="0">
              <a:solidFill>
                <a:srgbClr val="FF0000"/>
              </a:solidFill>
            </a:endParaRPr>
          </a:p>
          <a:p>
            <a:pPr marL="342900" indent="-342900">
              <a:spcBef>
                <a:spcPct val="20000"/>
              </a:spcBef>
              <a:buFontTx/>
              <a:buChar char="•"/>
            </a:pPr>
            <a:r>
              <a:rPr lang="en-GB" sz="2000" dirty="0">
                <a:solidFill>
                  <a:srgbClr val="FF0000"/>
                </a:solidFill>
              </a:rPr>
              <a:t>The majority of teachers, practitioners and assistants provide good language models, which stimulate children to acquire rich and accurate language.</a:t>
            </a:r>
            <a:endParaRPr lang="en-US" sz="2000" dirty="0">
              <a:solidFill>
                <a:srgbClr val="FF0000"/>
              </a:solidFill>
            </a:endParaRPr>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23850" y="15875"/>
            <a:ext cx="7772400" cy="719138"/>
          </a:xfrm>
        </p:spPr>
        <p:txBody>
          <a:bodyPr/>
          <a:lstStyle/>
          <a:p>
            <a:pPr eaLnBrk="1" hangingPunct="1"/>
            <a:r>
              <a:rPr lang="en-GB" sz="3600" smtClean="0"/>
              <a:t/>
            </a:r>
            <a:br>
              <a:rPr lang="en-GB" sz="3600" smtClean="0"/>
            </a:br>
            <a:r>
              <a:rPr lang="en-GB" sz="3600" smtClean="0">
                <a:solidFill>
                  <a:srgbClr val="015284"/>
                </a:solidFill>
              </a:rPr>
              <a:t>Prif ganfyddiadau</a:t>
            </a:r>
            <a:br>
              <a:rPr lang="en-GB" sz="3600" smtClean="0">
                <a:solidFill>
                  <a:srgbClr val="015284"/>
                </a:solidFill>
              </a:rPr>
            </a:br>
            <a:r>
              <a:rPr lang="en-GB" sz="3600" smtClean="0"/>
              <a:t>Main findings </a:t>
            </a:r>
            <a:endParaRPr lang="en-US" sz="3600" smtClean="0">
              <a:solidFill>
                <a:srgbClr val="015284"/>
              </a:solidFill>
            </a:endParaRPr>
          </a:p>
        </p:txBody>
      </p:sp>
      <p:sp>
        <p:nvSpPr>
          <p:cNvPr id="4099" name="Rectangle 4"/>
          <p:cNvSpPr>
            <a:spLocks noGrp="1" noChangeArrowheads="1"/>
          </p:cNvSpPr>
          <p:nvPr>
            <p:ph type="body" sz="half" idx="2"/>
          </p:nvPr>
        </p:nvSpPr>
        <p:spPr>
          <a:xfrm>
            <a:off x="468313" y="1268413"/>
            <a:ext cx="4248150" cy="4968875"/>
          </a:xfrm>
        </p:spPr>
        <p:txBody>
          <a:bodyPr/>
          <a:lstStyle/>
          <a:p>
            <a:pPr eaLnBrk="1" hangingPunct="1">
              <a:defRPr/>
            </a:pPr>
            <a:r>
              <a:rPr lang="en-GB" sz="2000" dirty="0" err="1" smtClean="0"/>
              <a:t>Mewn</a:t>
            </a:r>
            <a:r>
              <a:rPr lang="en-GB" sz="2000" dirty="0" smtClean="0"/>
              <a:t> </a:t>
            </a:r>
            <a:r>
              <a:rPr lang="en-GB" sz="2000" dirty="0" err="1" smtClean="0"/>
              <a:t>lleiafrif</a:t>
            </a:r>
            <a:r>
              <a:rPr lang="en-GB" sz="2000" dirty="0" smtClean="0"/>
              <a:t> </a:t>
            </a:r>
            <a:r>
              <a:rPr lang="en-GB" sz="2000" dirty="0"/>
              <a:t>o </a:t>
            </a:r>
            <a:r>
              <a:rPr lang="en-GB" sz="2000" dirty="0" err="1"/>
              <a:t>leoliadau</a:t>
            </a:r>
            <a:r>
              <a:rPr lang="en-GB" sz="2000" dirty="0"/>
              <a:t> </a:t>
            </a:r>
            <a:r>
              <a:rPr lang="en-GB" sz="2000" dirty="0" err="1"/>
              <a:t>nas</a:t>
            </a:r>
            <a:r>
              <a:rPr lang="en-GB" sz="2000" dirty="0"/>
              <a:t> </a:t>
            </a:r>
            <a:r>
              <a:rPr lang="en-GB" sz="2000" dirty="0" err="1"/>
              <a:t>cynhelir</a:t>
            </a:r>
            <a:r>
              <a:rPr lang="en-GB" sz="2000" dirty="0"/>
              <a:t>, </a:t>
            </a:r>
            <a:r>
              <a:rPr lang="en-GB" sz="2000" dirty="0" err="1"/>
              <a:t>yn</a:t>
            </a:r>
            <a:r>
              <a:rPr lang="en-GB" sz="2000" dirty="0"/>
              <a:t> </a:t>
            </a:r>
            <a:r>
              <a:rPr lang="en-GB" sz="2000" dirty="0" err="1"/>
              <a:t>fwyaf</a:t>
            </a:r>
            <a:r>
              <a:rPr lang="en-GB" sz="2000" dirty="0"/>
              <a:t> </a:t>
            </a:r>
            <a:r>
              <a:rPr lang="en-GB" sz="2000" dirty="0" err="1"/>
              <a:t>arbennig</a:t>
            </a:r>
            <a:r>
              <a:rPr lang="en-GB" sz="2000" dirty="0"/>
              <a:t> </a:t>
            </a:r>
            <a:r>
              <a:rPr lang="en-GB" sz="2000" dirty="0" err="1"/>
              <a:t>mewn</a:t>
            </a:r>
            <a:r>
              <a:rPr lang="en-GB" sz="2000" dirty="0"/>
              <a:t> </a:t>
            </a:r>
            <a:r>
              <a:rPr lang="en-GB" sz="2000" dirty="0" err="1"/>
              <a:t>ardaloedd</a:t>
            </a:r>
            <a:r>
              <a:rPr lang="en-GB" sz="2000" dirty="0"/>
              <a:t> </a:t>
            </a:r>
            <a:r>
              <a:rPr lang="en-GB" sz="2000" dirty="0" err="1"/>
              <a:t>lle</a:t>
            </a:r>
            <a:r>
              <a:rPr lang="en-GB" sz="2000" dirty="0"/>
              <a:t> </a:t>
            </a:r>
            <a:r>
              <a:rPr lang="en-GB" sz="2000" dirty="0" err="1"/>
              <a:t>nad</a:t>
            </a:r>
            <a:r>
              <a:rPr lang="en-GB" sz="2000" dirty="0"/>
              <a:t> </a:t>
            </a:r>
            <a:r>
              <a:rPr lang="en-GB" sz="2000" dirty="0" err="1"/>
              <a:t>oes</a:t>
            </a:r>
            <a:r>
              <a:rPr lang="en-GB" sz="2000" dirty="0"/>
              <a:t> </a:t>
            </a:r>
            <a:r>
              <a:rPr lang="en-GB" sz="2000" dirty="0" err="1"/>
              <a:t>llawer</a:t>
            </a:r>
            <a:r>
              <a:rPr lang="en-GB" sz="2000" dirty="0"/>
              <a:t> o </a:t>
            </a:r>
            <a:r>
              <a:rPr lang="en-GB" sz="2000" dirty="0" err="1"/>
              <a:t>bobl</a:t>
            </a:r>
            <a:r>
              <a:rPr lang="en-GB" sz="2000" dirty="0"/>
              <a:t> </a:t>
            </a:r>
            <a:r>
              <a:rPr lang="en-GB" sz="2000" dirty="0" err="1"/>
              <a:t>yn</a:t>
            </a:r>
            <a:r>
              <a:rPr lang="en-GB" sz="2000" dirty="0"/>
              <a:t> </a:t>
            </a:r>
            <a:r>
              <a:rPr lang="en-GB" sz="2000" dirty="0" err="1"/>
              <a:t>siarad</a:t>
            </a:r>
            <a:r>
              <a:rPr lang="en-GB" sz="2000" dirty="0"/>
              <a:t> </a:t>
            </a:r>
            <a:r>
              <a:rPr lang="en-GB" sz="2000" dirty="0" err="1"/>
              <a:t>Cymraeg</a:t>
            </a:r>
            <a:r>
              <a:rPr lang="en-GB" sz="2000" dirty="0"/>
              <a:t>, </a:t>
            </a:r>
            <a:r>
              <a:rPr lang="en-GB" sz="2000" dirty="0" err="1"/>
              <a:t>nid</a:t>
            </a:r>
            <a:r>
              <a:rPr lang="en-GB" sz="2000" dirty="0"/>
              <a:t> </a:t>
            </a:r>
            <a:r>
              <a:rPr lang="en-GB" sz="2000" dirty="0" err="1"/>
              <a:t>yw</a:t>
            </a:r>
            <a:r>
              <a:rPr lang="en-GB" sz="2000" dirty="0"/>
              <a:t> </a:t>
            </a:r>
            <a:r>
              <a:rPr lang="en-GB" sz="2000" dirty="0" err="1"/>
              <a:t>safon</a:t>
            </a:r>
            <a:r>
              <a:rPr lang="en-GB" sz="2000" dirty="0"/>
              <a:t> a </a:t>
            </a:r>
            <a:r>
              <a:rPr lang="en-GB" sz="2000" dirty="0" err="1"/>
              <a:t>chywirdeb</a:t>
            </a:r>
            <a:r>
              <a:rPr lang="en-GB" sz="2000" dirty="0"/>
              <a:t> </a:t>
            </a:r>
            <a:r>
              <a:rPr lang="en-GB" sz="2000" dirty="0" err="1"/>
              <a:t>iaith</a:t>
            </a:r>
            <a:r>
              <a:rPr lang="en-GB" sz="2000" dirty="0"/>
              <a:t> </a:t>
            </a:r>
            <a:r>
              <a:rPr lang="en-GB" sz="2000" dirty="0" err="1"/>
              <a:t>ymarferwyr</a:t>
            </a:r>
            <a:r>
              <a:rPr lang="en-GB" sz="2000" dirty="0"/>
              <a:t> </a:t>
            </a:r>
            <a:r>
              <a:rPr lang="en-GB" sz="2000" dirty="0" err="1"/>
              <a:t>yn</a:t>
            </a:r>
            <a:r>
              <a:rPr lang="en-GB" sz="2000" dirty="0"/>
              <a:t> </a:t>
            </a:r>
            <a:r>
              <a:rPr lang="en-GB" sz="2000" dirty="0" err="1"/>
              <a:t>ddigon</a:t>
            </a:r>
            <a:r>
              <a:rPr lang="en-GB" sz="2000" dirty="0"/>
              <a:t> da </a:t>
            </a:r>
            <a:r>
              <a:rPr lang="en-GB" sz="2000" dirty="0" err="1"/>
              <a:t>i</a:t>
            </a:r>
            <a:r>
              <a:rPr lang="en-GB" sz="2000" dirty="0"/>
              <a:t> </a:t>
            </a:r>
            <a:r>
              <a:rPr lang="en-GB" sz="2000" dirty="0" err="1"/>
              <a:t>gynnig</a:t>
            </a:r>
            <a:r>
              <a:rPr lang="en-GB" sz="2000" dirty="0"/>
              <a:t> model </a:t>
            </a:r>
            <a:r>
              <a:rPr lang="en-GB" sz="2000" dirty="0" err="1"/>
              <a:t>raenus</a:t>
            </a:r>
            <a:r>
              <a:rPr lang="en-GB" sz="2000" dirty="0"/>
              <a:t> </a:t>
            </a:r>
            <a:r>
              <a:rPr lang="en-GB" sz="2000" dirty="0" err="1"/>
              <a:t>ar</a:t>
            </a:r>
            <a:r>
              <a:rPr lang="en-GB" sz="2000" dirty="0"/>
              <a:t> </a:t>
            </a:r>
            <a:r>
              <a:rPr lang="en-GB" sz="2000" dirty="0" err="1"/>
              <a:t>gyfer</a:t>
            </a:r>
            <a:r>
              <a:rPr lang="en-GB" sz="2000" dirty="0"/>
              <a:t> plant. </a:t>
            </a:r>
            <a:endParaRPr lang="en-GB" sz="2000" dirty="0" smtClean="0"/>
          </a:p>
          <a:p>
            <a:pPr marL="0" indent="0" eaLnBrk="1" hangingPunct="1">
              <a:buFontTx/>
              <a:buNone/>
              <a:defRPr/>
            </a:pPr>
            <a:endParaRPr lang="en-US" dirty="0" smtClean="0"/>
          </a:p>
        </p:txBody>
      </p:sp>
      <p:sp>
        <p:nvSpPr>
          <p:cNvPr id="23555" name="Rectangle 4"/>
          <p:cNvSpPr>
            <a:spLocks noChangeArrowheads="1"/>
          </p:cNvSpPr>
          <p:nvPr/>
        </p:nvSpPr>
        <p:spPr bwMode="auto">
          <a:xfrm>
            <a:off x="4895850" y="1341438"/>
            <a:ext cx="4248150" cy="5040312"/>
          </a:xfrm>
          <a:prstGeom prst="rect">
            <a:avLst/>
          </a:prstGeom>
          <a:noFill/>
          <a:ln w="9525">
            <a:noFill/>
            <a:miter lim="800000"/>
            <a:headEnd/>
            <a:tailEnd/>
          </a:ln>
        </p:spPr>
        <p:txBody>
          <a:bodyPr/>
          <a:lstStyle/>
          <a:p>
            <a:pPr marL="342900" indent="-342900">
              <a:spcBef>
                <a:spcPct val="20000"/>
              </a:spcBef>
              <a:buFontTx/>
              <a:buChar char="•"/>
            </a:pPr>
            <a:r>
              <a:rPr lang="en-GB" sz="2000" dirty="0">
                <a:solidFill>
                  <a:srgbClr val="FF0000"/>
                </a:solidFill>
              </a:rPr>
              <a:t>In a minority of non-maintained settings, and more especially in areas in which not many people speak Welsh, practitioners’ standard and accuracy of language are not good enough to provide a polished model for children. </a:t>
            </a:r>
          </a:p>
          <a:p>
            <a:pPr marL="342900" indent="-342900">
              <a:spcBef>
                <a:spcPct val="20000"/>
              </a:spcBef>
            </a:pPr>
            <a:endParaRPr lang="en-US" sz="2800" dirty="0">
              <a:solidFill>
                <a:srgbClr val="015284"/>
              </a:solidFill>
            </a:endParaRPr>
          </a:p>
        </p:txBody>
      </p:sp>
    </p:spTree>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0A409A3B627B4458C37D57E177C1032" ma:contentTypeVersion="0" ma:contentTypeDescription="Create a new document." ma:contentTypeScope="" ma:versionID="09f318a82c368062da2af0d147fa3f6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C1B610B-2701-43C4-9478-8A8B5B177CC8}">
  <ds:schemaRefs>
    <ds:schemaRef ds:uri="http://schemas.microsoft.com/sharepoint/v3/contenttype/forms"/>
  </ds:schemaRefs>
</ds:datastoreItem>
</file>

<file path=customXml/itemProps2.xml><?xml version="1.0" encoding="utf-8"?>
<ds:datastoreItem xmlns:ds="http://schemas.openxmlformats.org/officeDocument/2006/customXml" ds:itemID="{5F6A01CB-DA3D-4F07-B667-13BFCE9C5E09}">
  <ds:schemaRefs>
    <ds:schemaRef ds:uri="http://schemas.microsoft.com/office/2006/metadata/properties"/>
  </ds:schemaRefs>
</ds:datastoreItem>
</file>

<file path=customXml/itemProps3.xml><?xml version="1.0" encoding="utf-8"?>
<ds:datastoreItem xmlns:ds="http://schemas.openxmlformats.org/officeDocument/2006/customXml" ds:itemID="{3D1B9C58-F83C-4022-A2E8-2DD161C69A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1793</TotalTime>
  <Words>2695</Words>
  <Application>Microsoft Office PowerPoint</Application>
  <PresentationFormat>On-screen Show (4:3)</PresentationFormat>
  <Paragraphs>154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  Cymraeg yn y Cyfnod Sylfaen Welsh in the Foundation Phase</vt:lpstr>
      <vt:lpstr>Cefndir  Background</vt:lpstr>
      <vt:lpstr> Prif ganfyddiadau Main findings </vt:lpstr>
      <vt:lpstr> Prif ganfyddiadau Main findings </vt:lpstr>
      <vt:lpstr> Prif ganfyddiadau Main findings </vt:lpstr>
      <vt:lpstr> Prif ganfyddiadau Main findings </vt:lpstr>
      <vt:lpstr> Prif ganfyddiadau Main findings </vt:lpstr>
      <vt:lpstr> Prif ganfyddiadau Main findings </vt:lpstr>
      <vt:lpstr> Prif ganfyddiadau Main findings </vt:lpstr>
      <vt:lpstr> Prif ganfyddiadau Main findings </vt:lpstr>
      <vt:lpstr> Prif ganfyddiadau Main findings </vt:lpstr>
      <vt:lpstr> Prif ganfyddiadau Main findings </vt:lpstr>
      <vt:lpstr>Argymhellion Recommendations </vt:lpstr>
      <vt:lpstr>Argymhellion Recommendations </vt:lpstr>
      <vt:lpstr>Argymhellion Recommendations </vt:lpstr>
      <vt:lpstr>Argymhellion Recommendations </vt:lpstr>
      <vt:lpstr> Arfer orau  Best practice </vt:lpstr>
      <vt:lpstr>10 cwestiwn i ddarparwyr 10 questions for providers </vt:lpstr>
      <vt:lpstr>10 cwestiwn i ddarparwyr 10 questions for providers </vt:lpstr>
      <vt:lpstr>10 cwestiwn i ddarparwyr 10 questions for providers </vt:lpstr>
      <vt:lpstr>   Gallwch ddarllen yr adroddiad Cymraeg yma. You can read the report in English here.   </vt:lpstr>
      <vt:lpstr>PowerPoint Presentation</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survey PPT</dc:title>
  <dc:creator>gina.carrington</dc:creator>
  <cp:lastModifiedBy>Robert Gairey</cp:lastModifiedBy>
  <cp:revision>124</cp:revision>
  <dcterms:created xsi:type="dcterms:W3CDTF">2003-06-30T08:50:02Z</dcterms:created>
  <dcterms:modified xsi:type="dcterms:W3CDTF">2015-08-07T08:54:09Z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0x01010030A409A3B627B4458C37D57E177C1032</vt:lpwstr>
  </property>
  <property fmtid="{D5CDD505-2E9C-101B-9397-08002B2CF9AE}" pid="3" name="ContentType">
    <vt:lpwstr>Document</vt:lpwstr>
  </property>
</Properties>
</file>