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30"/>
  </p:notesMasterIdLst>
  <p:handoutMasterIdLst>
    <p:handoutMasterId r:id="rId31"/>
  </p:handoutMasterIdLst>
  <p:sldIdLst>
    <p:sldId id="256" r:id="rId6"/>
    <p:sldId id="257" r:id="rId7"/>
    <p:sldId id="258" r:id="rId8"/>
    <p:sldId id="284" r:id="rId9"/>
    <p:sldId id="263" r:id="rId10"/>
    <p:sldId id="264" r:id="rId11"/>
    <p:sldId id="265" r:id="rId12"/>
    <p:sldId id="266" r:id="rId13"/>
    <p:sldId id="267" r:id="rId14"/>
    <p:sldId id="268" r:id="rId15"/>
    <p:sldId id="269" r:id="rId16"/>
    <p:sldId id="259" r:id="rId17"/>
    <p:sldId id="279" r:id="rId18"/>
    <p:sldId id="280" r:id="rId19"/>
    <p:sldId id="281" r:id="rId20"/>
    <p:sldId id="282" r:id="rId21"/>
    <p:sldId id="270" r:id="rId22"/>
    <p:sldId id="271" r:id="rId23"/>
    <p:sldId id="260" r:id="rId24"/>
    <p:sldId id="276" r:id="rId25"/>
    <p:sldId id="283" r:id="rId26"/>
    <p:sldId id="278" r:id="rId27"/>
    <p:sldId id="273" r:id="rId28"/>
    <p:sldId id="277" r:id="rId29"/>
  </p:sldIdLst>
  <p:sldSz cx="13004800" cy="9753600"/>
  <p:notesSz cx="9996488" cy="68659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2163" userDrawn="1">
          <p15:clr>
            <a:srgbClr val="A4A3A4"/>
          </p15:clr>
        </p15:guide>
        <p15:guide id="2" pos="314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44" autoAdjust="0"/>
    <p:restoredTop sz="85075" autoAdjust="0"/>
  </p:normalViewPr>
  <p:slideViewPr>
    <p:cSldViewPr snapToGrid="0">
      <p:cViewPr varScale="1">
        <p:scale>
          <a:sx n="84" d="100"/>
          <a:sy n="84" d="100"/>
        </p:scale>
        <p:origin x="1128" y="90"/>
      </p:cViewPr>
      <p:guideLst>
        <p:guide orient="horz" pos="5712"/>
        <p:guide pos="336"/>
      </p:guideLst>
    </p:cSldViewPr>
  </p:slideViewPr>
  <p:notesTextViewPr>
    <p:cViewPr>
      <p:scale>
        <a:sx n="100" d="100"/>
        <a:sy n="100" d="100"/>
      </p:scale>
      <p:origin x="0" y="0"/>
    </p:cViewPr>
  </p:notesTextViewPr>
  <p:notesViewPr>
    <p:cSldViewPr snapToGrid="0">
      <p:cViewPr varScale="1">
        <p:scale>
          <a:sx n="50" d="100"/>
          <a:sy n="50" d="100"/>
        </p:scale>
        <p:origin x="-1411" y="-72"/>
      </p:cViewPr>
      <p:guideLst>
        <p:guide orient="horz" pos="2163"/>
        <p:guide pos="314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31974" cy="343074"/>
          </a:xfrm>
          <a:prstGeom prst="rect">
            <a:avLst/>
          </a:prstGeom>
        </p:spPr>
        <p:txBody>
          <a:bodyPr vert="horz" lIns="67748" tIns="33874" rIns="67748" bIns="33874" rtlCol="0"/>
          <a:lstStyle>
            <a:lvl1pPr algn="l">
              <a:defRPr sz="900"/>
            </a:lvl1pPr>
          </a:lstStyle>
          <a:p>
            <a:endParaRPr lang="en-GB"/>
          </a:p>
        </p:txBody>
      </p:sp>
      <p:sp>
        <p:nvSpPr>
          <p:cNvPr id="3" name="Date Placeholder 2"/>
          <p:cNvSpPr>
            <a:spLocks noGrp="1"/>
          </p:cNvSpPr>
          <p:nvPr>
            <p:ph type="dt" sz="quarter" idx="1"/>
          </p:nvPr>
        </p:nvSpPr>
        <p:spPr>
          <a:xfrm>
            <a:off x="5662074" y="0"/>
            <a:ext cx="4331974" cy="343074"/>
          </a:xfrm>
          <a:prstGeom prst="rect">
            <a:avLst/>
          </a:prstGeom>
        </p:spPr>
        <p:txBody>
          <a:bodyPr vert="horz" lIns="67748" tIns="33874" rIns="67748" bIns="33874" rtlCol="0"/>
          <a:lstStyle>
            <a:lvl1pPr algn="r">
              <a:defRPr sz="900"/>
            </a:lvl1pPr>
          </a:lstStyle>
          <a:p>
            <a:fld id="{D3BA68DE-3BE2-4835-8826-891237B8176D}" type="datetimeFigureOut">
              <a:rPr lang="en-GB" smtClean="0"/>
              <a:t>20/07/2018</a:t>
            </a:fld>
            <a:endParaRPr lang="en-GB"/>
          </a:p>
        </p:txBody>
      </p:sp>
      <p:sp>
        <p:nvSpPr>
          <p:cNvPr id="4" name="Footer Placeholder 3"/>
          <p:cNvSpPr>
            <a:spLocks noGrp="1"/>
          </p:cNvSpPr>
          <p:nvPr>
            <p:ph type="ftr" sz="quarter" idx="2"/>
          </p:nvPr>
        </p:nvSpPr>
        <p:spPr>
          <a:xfrm>
            <a:off x="0" y="6521747"/>
            <a:ext cx="4331974" cy="343074"/>
          </a:xfrm>
          <a:prstGeom prst="rect">
            <a:avLst/>
          </a:prstGeom>
        </p:spPr>
        <p:txBody>
          <a:bodyPr vert="horz" lIns="67748" tIns="33874" rIns="67748" bIns="33874" rtlCol="0" anchor="b"/>
          <a:lstStyle>
            <a:lvl1pPr algn="l">
              <a:defRPr sz="900"/>
            </a:lvl1pPr>
          </a:lstStyle>
          <a:p>
            <a:endParaRPr lang="en-GB"/>
          </a:p>
        </p:txBody>
      </p:sp>
      <p:sp>
        <p:nvSpPr>
          <p:cNvPr id="5" name="Slide Number Placeholder 4"/>
          <p:cNvSpPr>
            <a:spLocks noGrp="1"/>
          </p:cNvSpPr>
          <p:nvPr>
            <p:ph type="sldNum" sz="quarter" idx="3"/>
          </p:nvPr>
        </p:nvSpPr>
        <p:spPr>
          <a:xfrm>
            <a:off x="5662074" y="6521747"/>
            <a:ext cx="4331974" cy="343074"/>
          </a:xfrm>
          <a:prstGeom prst="rect">
            <a:avLst/>
          </a:prstGeom>
        </p:spPr>
        <p:txBody>
          <a:bodyPr vert="horz" lIns="67748" tIns="33874" rIns="67748" bIns="33874" rtlCol="0" anchor="b"/>
          <a:lstStyle>
            <a:lvl1pPr algn="r">
              <a:defRPr sz="9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31974" cy="344191"/>
          </a:xfrm>
          <a:prstGeom prst="rect">
            <a:avLst/>
          </a:prstGeom>
        </p:spPr>
        <p:txBody>
          <a:bodyPr vert="horz" lIns="67748" tIns="33874" rIns="67748" bIns="33874" rtlCol="0"/>
          <a:lstStyle>
            <a:lvl1pPr algn="l">
              <a:defRPr sz="900"/>
            </a:lvl1pPr>
          </a:lstStyle>
          <a:p>
            <a:endParaRPr lang="cy-GB"/>
          </a:p>
        </p:txBody>
      </p:sp>
      <p:sp>
        <p:nvSpPr>
          <p:cNvPr id="3" name="Date Placeholder 2"/>
          <p:cNvSpPr>
            <a:spLocks noGrp="1"/>
          </p:cNvSpPr>
          <p:nvPr>
            <p:ph type="dt" idx="1"/>
          </p:nvPr>
        </p:nvSpPr>
        <p:spPr>
          <a:xfrm>
            <a:off x="5662074" y="0"/>
            <a:ext cx="4331974" cy="344191"/>
          </a:xfrm>
          <a:prstGeom prst="rect">
            <a:avLst/>
          </a:prstGeom>
        </p:spPr>
        <p:txBody>
          <a:bodyPr vert="horz" lIns="67748" tIns="33874" rIns="67748" bIns="33874" rtlCol="0"/>
          <a:lstStyle>
            <a:lvl1pPr algn="r">
              <a:defRPr sz="900"/>
            </a:lvl1pPr>
          </a:lstStyle>
          <a:p>
            <a:fld id="{7E4EDF81-27C9-4B10-8FB2-E1C4F8CA55E2}" type="datetimeFigureOut">
              <a:rPr lang="cy-GB" smtClean="0"/>
              <a:t>20/07/2018</a:t>
            </a:fld>
            <a:endParaRPr lang="cy-GB"/>
          </a:p>
        </p:txBody>
      </p:sp>
      <p:sp>
        <p:nvSpPr>
          <p:cNvPr id="4" name="Slide Image Placeholder 3"/>
          <p:cNvSpPr>
            <a:spLocks noGrp="1" noRot="1" noChangeAspect="1"/>
          </p:cNvSpPr>
          <p:nvPr>
            <p:ph type="sldImg" idx="2"/>
          </p:nvPr>
        </p:nvSpPr>
        <p:spPr>
          <a:xfrm>
            <a:off x="3452813" y="858838"/>
            <a:ext cx="3090862" cy="2317750"/>
          </a:xfrm>
          <a:prstGeom prst="rect">
            <a:avLst/>
          </a:prstGeom>
          <a:noFill/>
          <a:ln w="12700">
            <a:solidFill>
              <a:prstClr val="black"/>
            </a:solidFill>
          </a:ln>
        </p:spPr>
        <p:txBody>
          <a:bodyPr vert="horz" lIns="67748" tIns="33874" rIns="67748" bIns="33874" rtlCol="0" anchor="ctr"/>
          <a:lstStyle/>
          <a:p>
            <a:endParaRPr lang="cy-GB"/>
          </a:p>
        </p:txBody>
      </p:sp>
      <p:sp>
        <p:nvSpPr>
          <p:cNvPr id="5" name="Notes Placeholder 4"/>
          <p:cNvSpPr>
            <a:spLocks noGrp="1"/>
          </p:cNvSpPr>
          <p:nvPr>
            <p:ph type="body" sz="quarter" idx="3"/>
          </p:nvPr>
        </p:nvSpPr>
        <p:spPr>
          <a:xfrm>
            <a:off x="999405" y="3304457"/>
            <a:ext cx="7997679" cy="2703239"/>
          </a:xfrm>
          <a:prstGeom prst="rect">
            <a:avLst/>
          </a:prstGeom>
        </p:spPr>
        <p:txBody>
          <a:bodyPr vert="horz" lIns="67748" tIns="33874" rIns="67748" bIns="33874"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6" name="Footer Placeholder 5"/>
          <p:cNvSpPr>
            <a:spLocks noGrp="1"/>
          </p:cNvSpPr>
          <p:nvPr>
            <p:ph type="ftr" sz="quarter" idx="4"/>
          </p:nvPr>
        </p:nvSpPr>
        <p:spPr>
          <a:xfrm>
            <a:off x="0" y="6521747"/>
            <a:ext cx="4331974" cy="344191"/>
          </a:xfrm>
          <a:prstGeom prst="rect">
            <a:avLst/>
          </a:prstGeom>
        </p:spPr>
        <p:txBody>
          <a:bodyPr vert="horz" lIns="67748" tIns="33874" rIns="67748" bIns="33874" rtlCol="0" anchor="b"/>
          <a:lstStyle>
            <a:lvl1pPr algn="l">
              <a:defRPr sz="900"/>
            </a:lvl1pPr>
          </a:lstStyle>
          <a:p>
            <a:endParaRPr lang="cy-GB"/>
          </a:p>
        </p:txBody>
      </p:sp>
      <p:sp>
        <p:nvSpPr>
          <p:cNvPr id="7" name="Slide Number Placeholder 6"/>
          <p:cNvSpPr>
            <a:spLocks noGrp="1"/>
          </p:cNvSpPr>
          <p:nvPr>
            <p:ph type="sldNum" sz="quarter" idx="5"/>
          </p:nvPr>
        </p:nvSpPr>
        <p:spPr>
          <a:xfrm>
            <a:off x="5662074" y="6521747"/>
            <a:ext cx="4331974" cy="344191"/>
          </a:xfrm>
          <a:prstGeom prst="rect">
            <a:avLst/>
          </a:prstGeom>
        </p:spPr>
        <p:txBody>
          <a:bodyPr vert="horz" lIns="67748" tIns="33874" rIns="67748" bIns="33874" rtlCol="0" anchor="b"/>
          <a:lstStyle>
            <a:lvl1pPr algn="r">
              <a:defRPr sz="900"/>
            </a:lvl1pPr>
          </a:lstStyle>
          <a:p>
            <a:fld id="{5E94C378-DEA5-40F7-A154-1A77C2297150}" type="slidenum">
              <a:rPr lang="cy-GB" smtClean="0"/>
              <a:t>‹#›</a:t>
            </a:fld>
            <a:endParaRPr lang="cy-GB"/>
          </a:p>
        </p:txBody>
      </p:sp>
    </p:spTree>
    <p:extLst>
      <p:ext uri="{BB962C8B-B14F-4D97-AF65-F5344CB8AC3E}">
        <p14:creationId xmlns:p14="http://schemas.microsoft.com/office/powerpoint/2010/main" val="2579452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y-GB" dirty="0"/>
          </a:p>
        </p:txBody>
      </p:sp>
      <p:sp>
        <p:nvSpPr>
          <p:cNvPr id="4" name="Slide Number Placeholder 3"/>
          <p:cNvSpPr>
            <a:spLocks noGrp="1"/>
          </p:cNvSpPr>
          <p:nvPr>
            <p:ph type="sldNum" sz="quarter" idx="10"/>
          </p:nvPr>
        </p:nvSpPr>
        <p:spPr/>
        <p:txBody>
          <a:bodyPr/>
          <a:lstStyle/>
          <a:p>
            <a:fld id="{5E94C378-DEA5-40F7-A154-1A77C2297150}" type="slidenum">
              <a:rPr lang="cy-GB" smtClean="0"/>
              <a:t>2</a:t>
            </a:fld>
            <a:endParaRPr lang="cy-GB"/>
          </a:p>
        </p:txBody>
      </p:sp>
    </p:spTree>
    <p:extLst>
      <p:ext uri="{BB962C8B-B14F-4D97-AF65-F5344CB8AC3E}">
        <p14:creationId xmlns:p14="http://schemas.microsoft.com/office/powerpoint/2010/main" val="3101865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y-GB" dirty="0"/>
          </a:p>
        </p:txBody>
      </p:sp>
      <p:sp>
        <p:nvSpPr>
          <p:cNvPr id="4" name="Slide Number Placeholder 3"/>
          <p:cNvSpPr>
            <a:spLocks noGrp="1"/>
          </p:cNvSpPr>
          <p:nvPr>
            <p:ph type="sldNum" sz="quarter" idx="10"/>
          </p:nvPr>
        </p:nvSpPr>
        <p:spPr/>
        <p:txBody>
          <a:bodyPr/>
          <a:lstStyle/>
          <a:p>
            <a:fld id="{5E94C378-DEA5-40F7-A154-1A77C2297150}" type="slidenum">
              <a:rPr lang="cy-GB" smtClean="0"/>
              <a:t>5</a:t>
            </a:fld>
            <a:endParaRPr lang="cy-GB"/>
          </a:p>
        </p:txBody>
      </p:sp>
    </p:spTree>
    <p:extLst>
      <p:ext uri="{BB962C8B-B14F-4D97-AF65-F5344CB8AC3E}">
        <p14:creationId xmlns:p14="http://schemas.microsoft.com/office/powerpoint/2010/main" val="1632498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y-GB" dirty="0"/>
          </a:p>
        </p:txBody>
      </p:sp>
      <p:sp>
        <p:nvSpPr>
          <p:cNvPr id="4" name="Slide Number Placeholder 3"/>
          <p:cNvSpPr>
            <a:spLocks noGrp="1"/>
          </p:cNvSpPr>
          <p:nvPr>
            <p:ph type="sldNum" sz="quarter" idx="10"/>
          </p:nvPr>
        </p:nvSpPr>
        <p:spPr/>
        <p:txBody>
          <a:bodyPr/>
          <a:lstStyle/>
          <a:p>
            <a:fld id="{5E94C378-DEA5-40F7-A154-1A77C2297150}" type="slidenum">
              <a:rPr lang="cy-GB" smtClean="0"/>
              <a:t>16</a:t>
            </a:fld>
            <a:endParaRPr lang="cy-GB"/>
          </a:p>
        </p:txBody>
      </p:sp>
    </p:spTree>
    <p:extLst>
      <p:ext uri="{BB962C8B-B14F-4D97-AF65-F5344CB8AC3E}">
        <p14:creationId xmlns:p14="http://schemas.microsoft.com/office/powerpoint/2010/main" val="37012795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y-GB" dirty="0"/>
          </a:p>
        </p:txBody>
      </p:sp>
      <p:sp>
        <p:nvSpPr>
          <p:cNvPr id="4" name="Slide Number Placeholder 3"/>
          <p:cNvSpPr>
            <a:spLocks noGrp="1"/>
          </p:cNvSpPr>
          <p:nvPr>
            <p:ph type="sldNum" sz="quarter" idx="10"/>
          </p:nvPr>
        </p:nvSpPr>
        <p:spPr/>
        <p:txBody>
          <a:bodyPr/>
          <a:lstStyle/>
          <a:p>
            <a:fld id="{5E94C378-DEA5-40F7-A154-1A77C2297150}" type="slidenum">
              <a:rPr lang="cy-GB" smtClean="0"/>
              <a:t>18</a:t>
            </a:fld>
            <a:endParaRPr lang="cy-GB"/>
          </a:p>
        </p:txBody>
      </p:sp>
    </p:spTree>
    <p:extLst>
      <p:ext uri="{BB962C8B-B14F-4D97-AF65-F5344CB8AC3E}">
        <p14:creationId xmlns:p14="http://schemas.microsoft.com/office/powerpoint/2010/main" val="29283986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y-GB" dirty="0"/>
          </a:p>
        </p:txBody>
      </p:sp>
      <p:sp>
        <p:nvSpPr>
          <p:cNvPr id="4" name="Slide Number Placeholder 3"/>
          <p:cNvSpPr>
            <a:spLocks noGrp="1"/>
          </p:cNvSpPr>
          <p:nvPr>
            <p:ph type="sldNum" sz="quarter" idx="10"/>
          </p:nvPr>
        </p:nvSpPr>
        <p:spPr/>
        <p:txBody>
          <a:bodyPr/>
          <a:lstStyle/>
          <a:p>
            <a:fld id="{5E94C378-DEA5-40F7-A154-1A77C2297150}" type="slidenum">
              <a:rPr lang="cy-GB" smtClean="0"/>
              <a:t>19</a:t>
            </a:fld>
            <a:endParaRPr lang="cy-GB"/>
          </a:p>
        </p:txBody>
      </p:sp>
    </p:spTree>
    <p:extLst>
      <p:ext uri="{BB962C8B-B14F-4D97-AF65-F5344CB8AC3E}">
        <p14:creationId xmlns:p14="http://schemas.microsoft.com/office/powerpoint/2010/main" val="25137546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y-GB" dirty="0"/>
          </a:p>
        </p:txBody>
      </p:sp>
      <p:sp>
        <p:nvSpPr>
          <p:cNvPr id="4" name="Slide Number Placeholder 3"/>
          <p:cNvSpPr>
            <a:spLocks noGrp="1"/>
          </p:cNvSpPr>
          <p:nvPr>
            <p:ph type="sldNum" sz="quarter" idx="10"/>
          </p:nvPr>
        </p:nvSpPr>
        <p:spPr/>
        <p:txBody>
          <a:bodyPr/>
          <a:lstStyle/>
          <a:p>
            <a:fld id="{5E94C378-DEA5-40F7-A154-1A77C2297150}" type="slidenum">
              <a:rPr lang="cy-GB" smtClean="0"/>
              <a:t>23</a:t>
            </a:fld>
            <a:endParaRPr lang="cy-GB"/>
          </a:p>
        </p:txBody>
      </p:sp>
    </p:spTree>
    <p:extLst>
      <p:ext uri="{BB962C8B-B14F-4D97-AF65-F5344CB8AC3E}">
        <p14:creationId xmlns:p14="http://schemas.microsoft.com/office/powerpoint/2010/main" val="36864160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y-GB" dirty="0"/>
          </a:p>
        </p:txBody>
      </p:sp>
      <p:sp>
        <p:nvSpPr>
          <p:cNvPr id="4" name="Slide Number Placeholder 3"/>
          <p:cNvSpPr>
            <a:spLocks noGrp="1"/>
          </p:cNvSpPr>
          <p:nvPr>
            <p:ph type="sldNum" sz="quarter" idx="10"/>
          </p:nvPr>
        </p:nvSpPr>
        <p:spPr/>
        <p:txBody>
          <a:bodyPr/>
          <a:lstStyle/>
          <a:p>
            <a:fld id="{5E94C378-DEA5-40F7-A154-1A77C2297150}" type="slidenum">
              <a:rPr lang="cy-GB" smtClean="0"/>
              <a:t>24</a:t>
            </a:fld>
            <a:endParaRPr lang="cy-GB"/>
          </a:p>
        </p:txBody>
      </p:sp>
    </p:spTree>
    <p:extLst>
      <p:ext uri="{BB962C8B-B14F-4D97-AF65-F5344CB8AC3E}">
        <p14:creationId xmlns:p14="http://schemas.microsoft.com/office/powerpoint/2010/main" val="540964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538609"/>
          </a:xfrm>
          <a:prstGeom prst="rect">
            <a:avLst/>
          </a:prstGeom>
        </p:spPr>
        <p:txBody>
          <a:bodyPr wrap="square" lIns="0" tIns="0" rIns="0" bIns="0">
            <a:spAutoFit/>
          </a:bodyPr>
          <a:lstStyle>
            <a:lvl1pPr>
              <a:defRPr>
                <a:solidFill>
                  <a:srgbClr val="E94141"/>
                </a:solidFill>
              </a:defRPr>
            </a:lvl1pPr>
          </a:lstStyle>
          <a:p>
            <a:r>
              <a:rPr lang="en-US" smtClean="0"/>
              <a:t>Click to edit Master title style</a:t>
            </a:r>
            <a:endParaRPr dirty="0"/>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r>
              <a:rPr lang="en-US" smtClean="0"/>
              <a:t>Click to edit Master subtitle style</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7/20/2018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smtClean="0"/>
              <a:t>Click to edit Master title style</a:t>
            </a:r>
            <a:endParaRPr dirty="0"/>
          </a:p>
        </p:txBody>
      </p:sp>
      <p:sp>
        <p:nvSpPr>
          <p:cNvPr id="3" name="Holder 3"/>
          <p:cNvSpPr>
            <a:spLocks noGrp="1"/>
          </p:cNvSpPr>
          <p:nvPr>
            <p:ph type="body" idx="1"/>
          </p:nvPr>
        </p:nvSpPr>
        <p:spPr/>
        <p:txBody>
          <a:bodyPr lIns="0" tIns="0" rIns="0" bIns="0"/>
          <a:lstStyle>
            <a:lvl1pPr>
              <a:defRPr/>
            </a:lvl1pPr>
          </a:lstStyle>
          <a:p>
            <a:pPr lvl="0"/>
            <a:r>
              <a:rPr lang="en-US" smtClean="0"/>
              <a:t>Edit Master text styles</a:t>
            </a: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7/20/2018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smtClean="0"/>
              <a:t>Click to edit Master title style</a:t>
            </a:r>
            <a:endParaRPr dirty="0"/>
          </a:p>
        </p:txBody>
      </p:sp>
      <p:sp>
        <p:nvSpPr>
          <p:cNvPr id="3" name="Holder 3"/>
          <p:cNvSpPr>
            <a:spLocks noGrp="1"/>
          </p:cNvSpPr>
          <p:nvPr>
            <p:ph sz="half" idx="2"/>
          </p:nvPr>
        </p:nvSpPr>
        <p:spPr>
          <a:xfrm>
            <a:off x="527300" y="2642252"/>
            <a:ext cx="5728335" cy="338554"/>
          </a:xfrm>
          <a:prstGeom prst="rect">
            <a:avLst/>
          </a:prstGeom>
        </p:spPr>
        <p:txBody>
          <a:bodyPr wrap="square" lIns="0" tIns="0" rIns="0" bIns="0">
            <a:spAutoFit/>
          </a:bodyPr>
          <a:lstStyle>
            <a:lvl1pPr>
              <a:defRPr sz="2200" b="0" i="0">
                <a:solidFill>
                  <a:srgbClr val="E94141"/>
                </a:solidFill>
                <a:latin typeface="Arial"/>
                <a:cs typeface="Arial"/>
              </a:defRPr>
            </a:lvl1pPr>
          </a:lstStyle>
          <a:p>
            <a:pPr lvl="0"/>
            <a:r>
              <a:rPr lang="en-US" smtClean="0"/>
              <a:t>Edit Master text styles</a:t>
            </a:r>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pPr lvl="0"/>
            <a:r>
              <a:rPr lang="en-US" smtClean="0"/>
              <a:t>Edit Master text styles</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7/20/2018</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7/20/2018</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bk object 16"/>
          <p:cNvSpPr/>
          <p:nvPr userDrawn="1"/>
        </p:nvSpPr>
        <p:spPr>
          <a:xfrm>
            <a:off x="0" y="1320612"/>
            <a:ext cx="13004800" cy="8432987"/>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chemeClr val="bg1"/>
          </a:solidFill>
        </p:spPr>
        <p:txBody>
          <a:bodyPr wrap="square" lIns="0" tIns="0" rIns="0" bIns="0" rtlCol="0"/>
          <a:lstStyle/>
          <a:p>
            <a:endParaRPr/>
          </a:p>
        </p:txBody>
      </p:sp>
      <p:sp>
        <p:nvSpPr>
          <p:cNvPr id="2" name="Holder 2"/>
          <p:cNvSpPr>
            <a:spLocks noGrp="1"/>
          </p:cNvSpPr>
          <p:nvPr>
            <p:ph type="title"/>
          </p:nvPr>
        </p:nvSpPr>
        <p:spPr>
          <a:xfrm>
            <a:off x="527300" y="1715989"/>
            <a:ext cx="11950199" cy="538609"/>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dirty="0"/>
          </a:p>
        </p:txBody>
      </p:sp>
      <p:sp>
        <p:nvSpPr>
          <p:cNvPr id="3" name="Holder 3"/>
          <p:cNvSpPr>
            <a:spLocks noGrp="1"/>
          </p:cNvSpPr>
          <p:nvPr>
            <p:ph type="body" idx="1"/>
          </p:nvPr>
        </p:nvSpPr>
        <p:spPr>
          <a:xfrm>
            <a:off x="650240" y="2243328"/>
            <a:ext cx="5344160" cy="6437376"/>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7/20/2018</a:t>
            </a:fld>
            <a:endParaRPr lang="en-US"/>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p:txStyles>
    <p:titleStyle>
      <a:lvl1pPr eaLnBrk="1" hangingPunct="1">
        <a:defRPr>
          <a:solidFill>
            <a:srgbClr val="E94141"/>
          </a:solidFill>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3622" y="-209550"/>
            <a:ext cx="13795538" cy="13680000"/>
          </a:xfrm>
          <a:prstGeom prst="rect">
            <a:avLst/>
          </a:prstGeom>
        </p:spPr>
      </p:pic>
      <p:sp>
        <p:nvSpPr>
          <p:cNvPr id="2" name="object 2"/>
          <p:cNvSpPr txBox="1"/>
          <p:nvPr/>
        </p:nvSpPr>
        <p:spPr>
          <a:xfrm>
            <a:off x="464668" y="1401177"/>
            <a:ext cx="8854445" cy="7142981"/>
          </a:xfrm>
          <a:prstGeom prst="rect">
            <a:avLst/>
          </a:prstGeom>
        </p:spPr>
        <p:txBody>
          <a:bodyPr vert="horz" wrap="square" lIns="0" tIns="0" rIns="0" bIns="0" rtlCol="0">
            <a:spAutoFit/>
          </a:bodyPr>
          <a:lstStyle/>
          <a:p>
            <a:pPr marL="12700" marR="5080">
              <a:lnSpc>
                <a:spcPts val="2870"/>
              </a:lnSpc>
            </a:pPr>
            <a:r>
              <a:rPr lang="en-GB" sz="4500" b="1" spc="5" dirty="0" smtClean="0">
                <a:solidFill>
                  <a:schemeClr val="bg1"/>
                </a:solidFill>
                <a:latin typeface="Arial"/>
                <a:cs typeface="Arial"/>
              </a:rPr>
              <a:t>Title Welsh point 45</a:t>
            </a:r>
          </a:p>
          <a:p>
            <a:r>
              <a:rPr lang="cy-GB" sz="4000" b="1" dirty="0" smtClean="0">
                <a:latin typeface="Arial" panose="020B0604020202020204" pitchFamily="34" charset="0"/>
                <a:cs typeface="Arial" panose="020B0604020202020204" pitchFamily="34" charset="0"/>
              </a:rPr>
              <a:t>Cymraeg </a:t>
            </a:r>
            <a:r>
              <a:rPr lang="cy-GB" sz="4000" b="1" dirty="0">
                <a:latin typeface="Arial" panose="020B0604020202020204" pitchFamily="34" charset="0"/>
                <a:cs typeface="Arial" panose="020B0604020202020204" pitchFamily="34" charset="0"/>
              </a:rPr>
              <a:t>yng nghyfnod </a:t>
            </a:r>
            <a:endParaRPr lang="cy-GB" sz="4000" b="1" dirty="0" smtClean="0">
              <a:latin typeface="Arial" panose="020B0604020202020204" pitchFamily="34" charset="0"/>
              <a:cs typeface="Arial" panose="020B0604020202020204" pitchFamily="34" charset="0"/>
            </a:endParaRPr>
          </a:p>
          <a:p>
            <a:r>
              <a:rPr lang="cy-GB" sz="4000" b="1" dirty="0" smtClean="0">
                <a:latin typeface="Arial" panose="020B0604020202020204" pitchFamily="34" charset="0"/>
                <a:cs typeface="Arial" panose="020B0604020202020204" pitchFamily="34" charset="0"/>
              </a:rPr>
              <a:t>allweddol </a:t>
            </a:r>
            <a:r>
              <a:rPr lang="cy-GB" sz="4000" b="1" dirty="0">
                <a:latin typeface="Arial" panose="020B0604020202020204" pitchFamily="34" charset="0"/>
                <a:cs typeface="Arial" panose="020B0604020202020204" pitchFamily="34" charset="0"/>
              </a:rPr>
              <a:t>2 a chyfnod </a:t>
            </a:r>
            <a:endParaRPr lang="cy-GB" sz="4000" b="1" dirty="0" smtClean="0">
              <a:latin typeface="Arial" panose="020B0604020202020204" pitchFamily="34" charset="0"/>
              <a:cs typeface="Arial" panose="020B0604020202020204" pitchFamily="34" charset="0"/>
            </a:endParaRPr>
          </a:p>
          <a:p>
            <a:r>
              <a:rPr lang="cy-GB" sz="4000" b="1" dirty="0" smtClean="0">
                <a:latin typeface="Arial" panose="020B0604020202020204" pitchFamily="34" charset="0"/>
                <a:cs typeface="Arial" panose="020B0604020202020204" pitchFamily="34" charset="0"/>
              </a:rPr>
              <a:t>allweddol </a:t>
            </a:r>
            <a:r>
              <a:rPr lang="cy-GB" sz="4000" b="1" dirty="0">
                <a:latin typeface="Arial" panose="020B0604020202020204" pitchFamily="34" charset="0"/>
                <a:cs typeface="Arial" panose="020B0604020202020204" pitchFamily="34" charset="0"/>
              </a:rPr>
              <a:t>3 mewn ysgolion </a:t>
            </a:r>
            <a:endParaRPr lang="cy-GB" sz="4000" b="1" dirty="0" smtClean="0">
              <a:latin typeface="Arial" panose="020B0604020202020204" pitchFamily="34" charset="0"/>
              <a:cs typeface="Arial" panose="020B0604020202020204" pitchFamily="34" charset="0"/>
            </a:endParaRPr>
          </a:p>
          <a:p>
            <a:r>
              <a:rPr lang="cy-GB" sz="4000" b="1" dirty="0" smtClean="0">
                <a:latin typeface="Arial" panose="020B0604020202020204" pitchFamily="34" charset="0"/>
                <a:cs typeface="Arial" panose="020B0604020202020204" pitchFamily="34" charset="0"/>
              </a:rPr>
              <a:t>cyfrwng </a:t>
            </a:r>
            <a:r>
              <a:rPr lang="cy-GB" sz="4000" b="1" dirty="0">
                <a:latin typeface="Arial" panose="020B0604020202020204" pitchFamily="34" charset="0"/>
                <a:cs typeface="Arial" panose="020B0604020202020204" pitchFamily="34" charset="0"/>
              </a:rPr>
              <a:t>Cymraeg neu </a:t>
            </a:r>
            <a:endParaRPr lang="cy-GB" sz="4000" b="1" dirty="0" smtClean="0">
              <a:latin typeface="Arial" panose="020B0604020202020204" pitchFamily="34" charset="0"/>
              <a:cs typeface="Arial" panose="020B0604020202020204" pitchFamily="34" charset="0"/>
            </a:endParaRPr>
          </a:p>
          <a:p>
            <a:r>
              <a:rPr lang="cy-GB" sz="4000" b="1" dirty="0" smtClean="0">
                <a:latin typeface="Arial" panose="020B0604020202020204" pitchFamily="34" charset="0"/>
                <a:cs typeface="Arial" panose="020B0604020202020204" pitchFamily="34" charset="0"/>
              </a:rPr>
              <a:t>Ddwyieithog</a:t>
            </a:r>
          </a:p>
          <a:p>
            <a:r>
              <a:rPr lang="en-GB" sz="4000" b="1" spc="-5" dirty="0" smtClean="0">
                <a:solidFill>
                  <a:schemeClr val="tx1">
                    <a:lumMod val="85000"/>
                    <a:lumOff val="15000"/>
                  </a:schemeClr>
                </a:solidFill>
                <a:latin typeface="Arial"/>
                <a:cs typeface="Arial"/>
              </a:rPr>
              <a:t/>
            </a:r>
            <a:br>
              <a:rPr lang="en-GB" sz="4000" b="1" spc="-5" dirty="0" smtClean="0">
                <a:solidFill>
                  <a:schemeClr val="tx1">
                    <a:lumMod val="85000"/>
                    <a:lumOff val="15000"/>
                  </a:schemeClr>
                </a:solidFill>
                <a:latin typeface="Arial"/>
                <a:cs typeface="Arial"/>
              </a:rPr>
            </a:br>
            <a:r>
              <a:rPr lang="en-GB" sz="4000" b="1" dirty="0" smtClean="0">
                <a:latin typeface="Arial" panose="020B0604020202020204" pitchFamily="34" charset="0"/>
                <a:cs typeface="Arial" panose="020B0604020202020204" pitchFamily="34" charset="0"/>
              </a:rPr>
              <a:t>Welsh </a:t>
            </a:r>
            <a:r>
              <a:rPr lang="en-GB" sz="4000" b="1" dirty="0">
                <a:latin typeface="Arial" panose="020B0604020202020204" pitchFamily="34" charset="0"/>
                <a:cs typeface="Arial" panose="020B0604020202020204" pitchFamily="34" charset="0"/>
              </a:rPr>
              <a:t>in key stage 2 </a:t>
            </a:r>
            <a:endParaRPr lang="en-GB" sz="4000" b="1" dirty="0" smtClean="0">
              <a:latin typeface="Arial" panose="020B0604020202020204" pitchFamily="34" charset="0"/>
              <a:cs typeface="Arial" panose="020B0604020202020204" pitchFamily="34" charset="0"/>
            </a:endParaRPr>
          </a:p>
          <a:p>
            <a:r>
              <a:rPr lang="en-GB" sz="4000" b="1" dirty="0" smtClean="0">
                <a:latin typeface="Arial" panose="020B0604020202020204" pitchFamily="34" charset="0"/>
                <a:cs typeface="Arial" panose="020B0604020202020204" pitchFamily="34" charset="0"/>
              </a:rPr>
              <a:t>and </a:t>
            </a:r>
            <a:r>
              <a:rPr lang="en-GB" sz="4000" b="1" dirty="0">
                <a:latin typeface="Arial" panose="020B0604020202020204" pitchFamily="34" charset="0"/>
                <a:cs typeface="Arial" panose="020B0604020202020204" pitchFamily="34" charset="0"/>
              </a:rPr>
              <a:t>key stage 3 in </a:t>
            </a:r>
            <a:endParaRPr lang="en-GB" sz="4000" b="1" dirty="0" smtClean="0">
              <a:latin typeface="Arial" panose="020B0604020202020204" pitchFamily="34" charset="0"/>
              <a:cs typeface="Arial" panose="020B0604020202020204" pitchFamily="34" charset="0"/>
            </a:endParaRPr>
          </a:p>
          <a:p>
            <a:r>
              <a:rPr lang="en-GB" sz="4000" b="1" dirty="0" smtClean="0">
                <a:latin typeface="Arial" panose="020B0604020202020204" pitchFamily="34" charset="0"/>
                <a:cs typeface="Arial" panose="020B0604020202020204" pitchFamily="34" charset="0"/>
              </a:rPr>
              <a:t>Welsh-medium </a:t>
            </a:r>
          </a:p>
          <a:p>
            <a:r>
              <a:rPr lang="en-GB" sz="4000" b="1" dirty="0" smtClean="0">
                <a:latin typeface="Arial" panose="020B0604020202020204" pitchFamily="34" charset="0"/>
                <a:cs typeface="Arial" panose="020B0604020202020204" pitchFamily="34" charset="0"/>
              </a:rPr>
              <a:t>or </a:t>
            </a:r>
            <a:r>
              <a:rPr lang="en-GB" sz="4000" b="1" dirty="0">
                <a:latin typeface="Arial" panose="020B0604020202020204" pitchFamily="34" charset="0"/>
                <a:cs typeface="Arial" panose="020B0604020202020204" pitchFamily="34" charset="0"/>
              </a:rPr>
              <a:t>bilingual </a:t>
            </a:r>
            <a:endParaRPr lang="en-GB" sz="4000" b="1" dirty="0" smtClean="0">
              <a:latin typeface="Arial" panose="020B0604020202020204" pitchFamily="34" charset="0"/>
              <a:cs typeface="Arial" panose="020B0604020202020204" pitchFamily="34" charset="0"/>
            </a:endParaRPr>
          </a:p>
          <a:p>
            <a:r>
              <a:rPr lang="en-GB" sz="4000" b="1" dirty="0" smtClean="0">
                <a:latin typeface="Arial" panose="020B0604020202020204" pitchFamily="34" charset="0"/>
                <a:cs typeface="Arial" panose="020B0604020202020204" pitchFamily="34" charset="0"/>
              </a:rPr>
              <a:t>schools</a:t>
            </a:r>
            <a:endParaRPr sz="4000" b="1" spc="-5" dirty="0">
              <a:solidFill>
                <a:schemeClr val="tx1">
                  <a:lumMod val="75000"/>
                  <a:lumOff val="25000"/>
                </a:schemeClr>
              </a:solidFill>
              <a:latin typeface="Arial"/>
              <a:cs typeface="Aria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5909310"/>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Mae’r rhan fwyaf o athrawon Cymraeg yn arddangos llawer o nodweddion </a:t>
            </a:r>
            <a:r>
              <a:rPr lang="cy-GB" sz="2400" dirty="0" smtClean="0">
                <a:latin typeface="Arial" panose="020B0604020202020204" pitchFamily="34" charset="0"/>
                <a:cs typeface="Arial" panose="020B0604020202020204" pitchFamily="34" charset="0"/>
              </a:rPr>
              <a:t>cryf</a:t>
            </a:r>
            <a:r>
              <a:rPr lang="cy-GB" sz="2400" dirty="0">
                <a:latin typeface="Arial" panose="020B0604020202020204" pitchFamily="34" charset="0"/>
                <a:cs typeface="Arial" panose="020B0604020202020204" pitchFamily="34" charset="0"/>
              </a:rPr>
              <a:t>.  Mae’r rhan fwyaf ohonynt yn fodelau iaith da ac maent yn rhoi pwyslais priodol ar fodelu iaith gywir sydd yn berthnasol i’w themâu.  Mae ychydig o athrawon, a lleiafrif o gynorthwywyr </a:t>
            </a:r>
            <a:r>
              <a:rPr lang="cy-GB" sz="2400" dirty="0" smtClean="0">
                <a:latin typeface="Arial" panose="020B0604020202020204" pitchFamily="34" charset="0"/>
                <a:cs typeface="Arial" panose="020B0604020202020204" pitchFamily="34" charset="0"/>
              </a:rPr>
              <a:t>addysgu </a:t>
            </a:r>
            <a:r>
              <a:rPr lang="cy-GB" sz="2400" dirty="0">
                <a:latin typeface="Arial" panose="020B0604020202020204" pitchFamily="34" charset="0"/>
                <a:cs typeface="Arial" panose="020B0604020202020204" pitchFamily="34" charset="0"/>
              </a:rPr>
              <a:t>yn cyflwyno patrymau ieithyddol anghywir i’w disgyblion yn achlysurol, er enghraifft, cenedl enwau, treigladau a chystrawennau cyffredin.  Yn aml, mae hyn yn cael effaith andwyol ar ddatblygiad iaith disgyblion.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539978"/>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Most Welsh teachers display many </a:t>
            </a:r>
            <a:r>
              <a:rPr lang="en-GB" sz="2400" dirty="0" smtClean="0">
                <a:latin typeface="Arial" panose="020B0604020202020204" pitchFamily="34" charset="0"/>
                <a:cs typeface="Arial" panose="020B0604020202020204" pitchFamily="34" charset="0"/>
              </a:rPr>
              <a:t>strong features.  </a:t>
            </a:r>
            <a:r>
              <a:rPr lang="en-GB" sz="2400" dirty="0">
                <a:latin typeface="Arial" panose="020B0604020202020204" pitchFamily="34" charset="0"/>
                <a:cs typeface="Arial" panose="020B0604020202020204" pitchFamily="34" charset="0"/>
              </a:rPr>
              <a:t>Most are good language models and place an appropriate emphasis on modelling correct language that is relevant to their themes.  A few teachers and a minority of </a:t>
            </a:r>
            <a:r>
              <a:rPr lang="en-GB" sz="2400" dirty="0" smtClean="0">
                <a:latin typeface="Arial" panose="020B0604020202020204" pitchFamily="34" charset="0"/>
                <a:cs typeface="Arial" panose="020B0604020202020204" pitchFamily="34" charset="0"/>
              </a:rPr>
              <a:t>teaching </a:t>
            </a:r>
            <a:r>
              <a:rPr lang="en-GB" sz="2400" dirty="0">
                <a:latin typeface="Arial" panose="020B0604020202020204" pitchFamily="34" charset="0"/>
                <a:cs typeface="Arial" panose="020B0604020202020204" pitchFamily="34" charset="0"/>
              </a:rPr>
              <a:t>assistants model incorrect language patterns to pupils occasionally, for example noun gender, mutations and common syntax.  This often has a detrimental effect on pupils’ language development. </a:t>
            </a:r>
            <a:endParaRPr lang="cy-GB" sz="2400" dirty="0">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4860622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5909310"/>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Mae’r cwrs TGAU Cymraeg Iaith diwygiedig wedi dylanwadu’n gryf ar ddulliau addysgu yng nghyfnod allweddol 3 dros y ddwy flynedd diwethaf.  Mae’r cynlluniau gwaith diwygiedig yn rhoi pwyslais priodol ar annog annibyniaeth ymhlith y disgyblion er mwyn datblygu eu medrau rhesymu yn effeithiol.  Mae llawer o’r adrannau yn darparu gweithgareddau blaengar sydd yn paratoi disgyblion ar gyfer yr arholiad TGAU Llenyddiaeth Gymraeg yn gynt nag yn y gorffennol.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170646"/>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The revised GSCE Welsh Language course has had a strong influence on teaching methods in key stage 3 over the last two years.  Revised schemes of work place an appropriate emphasis on encouraging pupils’ independence so that they develop their reasoning skills effectively.  Many departments provide innovative activities that prepare pupils for the GCSE Welsh Literature course earlier than in the past.  </a:t>
            </a:r>
            <a:endParaRPr lang="cy-GB" sz="2400" dirty="0">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3992584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a:solidFill>
                  <a:schemeClr val="tx1">
                    <a:lumMod val="95000"/>
                    <a:lumOff val="5000"/>
                  </a:schemeClr>
                </a:solidFill>
              </a:rPr>
              <a:t>Prif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6278642"/>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Mae’r rhan fwyaf o athrawon  ac adrannau Cymraeg yn asesu gwaith eu disgyblion yn drylwyr ac yn y rhan fwyaf o achosion maent yn dadansoddi cryfderau a meysydd i’w gwella yn ddefnyddiol.  Mae’r adborth i waith disgyblion, ar lafar ac yn ysgrifenedig, fel arfer yn cyfeirio’n briodol at ddatblygu eu medrau iaith.  Mewn ychydig o achosion, nid yw sylwadau athrawon yn ddigon penodol.  Nid ydynt yn cynorthwyo’r disgyblion i wella eu gwaith eu hunain ac nid ydynt felly yn cael effaith gadarnhaol ar godi safonau.</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r>
              <a:rPr lang="en-GB" sz="4500" b="1" spc="-5" dirty="0">
                <a:solidFill>
                  <a:schemeClr val="tx1">
                    <a:lumMod val="75000"/>
                    <a:lumOff val="25000"/>
                  </a:schemeClr>
                </a:solidFill>
                <a:latin typeface="Arial"/>
                <a:cs typeface="Arial"/>
              </a:rPr>
              <a:t>Main findings</a:t>
            </a:r>
            <a:endParaRPr lang="en-GB" sz="4500" dirty="0">
              <a:solidFill>
                <a:schemeClr val="tx1">
                  <a:lumMod val="75000"/>
                  <a:lumOff val="25000"/>
                </a:schemeClr>
              </a:solidFill>
              <a:latin typeface="Arial"/>
              <a:cs typeface="Arial"/>
            </a:endParaRPr>
          </a:p>
          <a:p>
            <a:pPr marL="12700">
              <a:lnSpc>
                <a:spcPct val="100000"/>
              </a:lnSpc>
            </a:pP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539978"/>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Most Welsh teachers and departments assess their pupils’ work thoroughly and, in most cases, they analyse strengths and areas for improvement usefully.  Feedback on pupils’ work, both orally and in writing, usually refers appropriately to developing their language skills.  In a few cases, teachers’ comments are not specific enough.  They do not help pupils to improve their own work and, therefore, they do not have a positive effect on raising standards.</a:t>
            </a:r>
            <a:endParaRPr lang="cy-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2862852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386638"/>
          </a:xfrm>
          <a:prstGeom prst="rect">
            <a:avLst/>
          </a:prstGeom>
        </p:spPr>
        <p:txBody>
          <a:bodyPr vert="horz" wrap="square" lIns="0" tIns="0" rIns="0" bIns="0" rtlCol="0">
            <a:spAutoFit/>
          </a:bodyPr>
          <a:lstStyle/>
          <a:p>
            <a:r>
              <a:rPr lang="cy-GB" sz="2400" b="1" dirty="0">
                <a:latin typeface="Arial" panose="020B0604020202020204" pitchFamily="34" charset="0"/>
                <a:cs typeface="Arial" panose="020B0604020202020204" pitchFamily="34" charset="0"/>
              </a:rPr>
              <a:t>Arweinyddiaeth a rheolaeth</a:t>
            </a: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Mae gan y rhan fwyaf o benaethiaid ysgolion cynradd, uwchradd ac ysgolion  pob oed yr ymwelwyd â nhw weledigaeth glir ar gyfer y Gymraeg. </a:t>
            </a:r>
            <a:endParaRPr lang="cy-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smtClean="0">
                <a:latin typeface="Arial" panose="020B0604020202020204" pitchFamily="34" charset="0"/>
                <a:cs typeface="Arial" panose="020B0604020202020204" pitchFamily="34" charset="0"/>
              </a:rPr>
              <a:t>Mae </a:t>
            </a:r>
            <a:r>
              <a:rPr lang="cy-GB" sz="2400" dirty="0">
                <a:latin typeface="Arial" panose="020B0604020202020204" pitchFamily="34" charset="0"/>
                <a:cs typeface="Arial" panose="020B0604020202020204" pitchFamily="34" charset="0"/>
              </a:rPr>
              <a:t>safonau yn y Gymraeg a hybu Cymreictod eu disgyblion yn flaenoriaeth yng nghynlluniau </a:t>
            </a:r>
            <a:r>
              <a:rPr lang="cy-GB" sz="2400" dirty="0" smtClean="0">
                <a:latin typeface="Arial" panose="020B0604020202020204" pitchFamily="34" charset="0"/>
                <a:cs typeface="Arial" panose="020B0604020202020204" pitchFamily="34" charset="0"/>
              </a:rPr>
              <a:t>gwella’r </a:t>
            </a:r>
            <a:r>
              <a:rPr lang="cy-GB" sz="2400" dirty="0">
                <a:latin typeface="Arial" panose="020B0604020202020204" pitchFamily="34" charset="0"/>
                <a:cs typeface="Arial" panose="020B0604020202020204" pitchFamily="34" charset="0"/>
              </a:rPr>
              <a:t>mwyafrif </a:t>
            </a:r>
            <a:r>
              <a:rPr lang="cy-GB" sz="2400" dirty="0" smtClean="0">
                <a:latin typeface="Arial" panose="020B0604020202020204" pitchFamily="34" charset="0"/>
                <a:cs typeface="Arial" panose="020B0604020202020204" pitchFamily="34" charset="0"/>
              </a:rPr>
              <a:t>o ysgolion.</a:t>
            </a:r>
          </a:p>
          <a:p>
            <a:pPr marL="342900" lvl="0" indent="-342900">
              <a:buFont typeface="Arial" panose="020B0604020202020204" pitchFamily="34" charset="0"/>
              <a:buChar char="•"/>
            </a:pPr>
            <a:r>
              <a:rPr lang="cy-GB" sz="2400" dirty="0" smtClean="0">
                <a:latin typeface="Arial" panose="020B0604020202020204" pitchFamily="34" charset="0"/>
                <a:cs typeface="Arial" panose="020B0604020202020204" pitchFamily="34" charset="0"/>
              </a:rPr>
              <a:t>Mae </a:t>
            </a:r>
            <a:r>
              <a:rPr lang="cy-GB" sz="2400" dirty="0">
                <a:latin typeface="Arial" panose="020B0604020202020204" pitchFamily="34" charset="0"/>
                <a:cs typeface="Arial" panose="020B0604020202020204" pitchFamily="34" charset="0"/>
              </a:rPr>
              <a:t>gan yr arweinwyr gorau ddisgwyliadau uchel ohonynt eu hunain, eu staff a’u disgyblion ac maent yn cynnal ffocws parhaus ar sicrhau dysgu ac addysgu effeithiol.  Maent yn herio ac yn cefnogi eu cydweithwyr ac yn darparu arweiniad i’r ysgol gyfan ar ddisgwyliadau mewn gwersi.</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647974"/>
          </a:xfrm>
          <a:prstGeom prst="rect">
            <a:avLst/>
          </a:prstGeom>
        </p:spPr>
        <p:txBody>
          <a:bodyPr vert="horz" wrap="square" lIns="0" tIns="0" rIns="0" bIns="0" rtlCol="0">
            <a:spAutoFit/>
          </a:bodyPr>
          <a:lstStyle/>
          <a:p>
            <a:r>
              <a:rPr lang="en-GB" sz="2400" b="1" dirty="0" smtClean="0">
                <a:latin typeface="Arial" panose="020B0604020202020204" pitchFamily="34" charset="0"/>
                <a:cs typeface="Arial" panose="020B0604020202020204" pitchFamily="34" charset="0"/>
              </a:rPr>
              <a:t>Leadership </a:t>
            </a:r>
            <a:r>
              <a:rPr lang="en-GB" sz="2400" b="1" dirty="0">
                <a:latin typeface="Arial" panose="020B0604020202020204" pitchFamily="34" charset="0"/>
                <a:cs typeface="Arial" panose="020B0604020202020204" pitchFamily="34" charset="0"/>
              </a:rPr>
              <a:t>and management</a:t>
            </a:r>
            <a:endParaRPr lang="cy-GB" sz="2400" b="1"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Most </a:t>
            </a:r>
            <a:r>
              <a:rPr lang="en-GB" sz="2400" dirty="0" err="1">
                <a:latin typeface="Arial" panose="020B0604020202020204" pitchFamily="34" charset="0"/>
                <a:cs typeface="Arial" panose="020B0604020202020204" pitchFamily="34" charset="0"/>
              </a:rPr>
              <a:t>headteachers</a:t>
            </a:r>
            <a:r>
              <a:rPr lang="en-GB" sz="2400" dirty="0">
                <a:latin typeface="Arial" panose="020B0604020202020204" pitchFamily="34" charset="0"/>
                <a:cs typeface="Arial" panose="020B0604020202020204" pitchFamily="34" charset="0"/>
              </a:rPr>
              <a:t> of the primary, secondary and all-age schools </a:t>
            </a:r>
            <a:r>
              <a:rPr lang="en-GB" sz="2400" dirty="0" smtClean="0">
                <a:latin typeface="Arial" panose="020B0604020202020204" pitchFamily="34" charset="0"/>
                <a:cs typeface="Arial" panose="020B0604020202020204" pitchFamily="34" charset="0"/>
              </a:rPr>
              <a:t>visited </a:t>
            </a:r>
            <a:r>
              <a:rPr lang="en-GB" sz="2400" dirty="0">
                <a:latin typeface="Arial" panose="020B0604020202020204" pitchFamily="34" charset="0"/>
                <a:cs typeface="Arial" panose="020B0604020202020204" pitchFamily="34" charset="0"/>
              </a:rPr>
              <a:t>have a clear vision for </a:t>
            </a:r>
            <a:r>
              <a:rPr lang="en-GB" sz="2400" dirty="0" smtClean="0">
                <a:latin typeface="Arial" panose="020B0604020202020204" pitchFamily="34" charset="0"/>
                <a:cs typeface="Arial" panose="020B0604020202020204" pitchFamily="34" charset="0"/>
              </a:rPr>
              <a:t>Welsh. </a:t>
            </a:r>
          </a:p>
          <a:p>
            <a:pPr marL="285750" lvl="0" indent="-285750">
              <a:buFont typeface="Arial" panose="020B0604020202020204" pitchFamily="34" charset="0"/>
              <a:buChar char="•"/>
            </a:pPr>
            <a:r>
              <a:rPr lang="en-GB" sz="2400" dirty="0" smtClean="0">
                <a:latin typeface="Arial" panose="020B0604020202020204" pitchFamily="34" charset="0"/>
                <a:cs typeface="Arial" panose="020B0604020202020204" pitchFamily="34" charset="0"/>
              </a:rPr>
              <a:t>Standards </a:t>
            </a:r>
            <a:r>
              <a:rPr lang="en-GB" sz="2400" dirty="0">
                <a:latin typeface="Arial" panose="020B0604020202020204" pitchFamily="34" charset="0"/>
                <a:cs typeface="Arial" panose="020B0604020202020204" pitchFamily="34" charset="0"/>
              </a:rPr>
              <a:t>in Welsh and promoting their pupils’ sense of Welsh identity are priorities in the majority of schools’ improvement </a:t>
            </a:r>
            <a:r>
              <a:rPr lang="en-GB" sz="2400" dirty="0" smtClean="0">
                <a:latin typeface="Arial" panose="020B0604020202020204" pitchFamily="34" charset="0"/>
                <a:cs typeface="Arial" panose="020B0604020202020204" pitchFamily="34" charset="0"/>
              </a:rPr>
              <a:t>plans.</a:t>
            </a:r>
            <a:endParaRPr lang="cy-GB" sz="24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The </a:t>
            </a:r>
            <a:r>
              <a:rPr lang="en-GB" sz="2400" dirty="0">
                <a:latin typeface="Arial" panose="020B0604020202020204" pitchFamily="34" charset="0"/>
                <a:cs typeface="Arial" panose="020B0604020202020204" pitchFamily="34" charset="0"/>
              </a:rPr>
              <a:t>best leaders have high expectations of themselves, their staff and pupils and they maintain a continuous focus on ensuring effective learning and teaching.  They challenge and support their colleagues and provide whole-school guidance on expectations in lessons.</a:t>
            </a:r>
            <a:endParaRPr lang="cy-GB" sz="2400" dirty="0">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505217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8125301"/>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Mae prosesau asesu cyson a manwl wedi eu sefydlu mewn llawer o ysgolion sydd yn sicrhau bod ganddynt ddarlun cywir o safonau yn y Gymraeg.  Mae’r ysgolion hyn yn dadansoddi cyrhaeddiad a chyflawniad eu disgyblion yn </a:t>
            </a:r>
            <a:r>
              <a:rPr lang="cy-GB" sz="2400" dirty="0" smtClean="0">
                <a:latin typeface="Arial" panose="020B0604020202020204" pitchFamily="34" charset="0"/>
                <a:cs typeface="Arial" panose="020B0604020202020204" pitchFamily="34" charset="0"/>
              </a:rPr>
              <a:t>drylwyr.</a:t>
            </a:r>
          </a:p>
          <a:p>
            <a:pPr marL="342900" lvl="0" indent="-342900">
              <a:buFont typeface="Arial" panose="020B0604020202020204" pitchFamily="34" charset="0"/>
              <a:buChar char="•"/>
            </a:pPr>
            <a:r>
              <a:rPr lang="cy-GB" sz="2400" dirty="0" smtClean="0">
                <a:latin typeface="Arial" panose="020B0604020202020204" pitchFamily="34" charset="0"/>
                <a:cs typeface="Arial" panose="020B0604020202020204" pitchFamily="34" charset="0"/>
              </a:rPr>
              <a:t>Ar </a:t>
            </a:r>
            <a:r>
              <a:rPr lang="cy-GB" sz="2400" dirty="0">
                <a:latin typeface="Arial" panose="020B0604020202020204" pitchFamily="34" charset="0"/>
                <a:cs typeface="Arial" panose="020B0604020202020204" pitchFamily="34" charset="0"/>
              </a:rPr>
              <a:t>sail y gweithdrefnau monitro a hunanarfarnu, mae llawer o ysgolion yn cynllunio’n strategol a bwriadus er mwyn codi safonau yn y Gymraeg.  Mae cynlluniau gwella’r ysgolion hyn yn cyfleu’n glir ddyheadau arweinwyr i gyflwyno cymaint o brofiadau amrywiol a chyfoethog â phosib i’w disgyblion trwy gyfrwng y Gymraeg.  Yn yr achosion gorau mae cynlluniau gwella’r ysgol gyfan a maes cwricwlwm y Gymraeg yn adlewyrchu ei gilydd i raddau helaeth iawn.</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8125301"/>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Consistent and detailed assessment procedures have been established in many schools, which ensure that they have an accurate picture of standards in Welsh.  These schools analyse their pupils’ attainment and achievement rigorously</a:t>
            </a:r>
            <a:r>
              <a:rPr lang="en-GB" sz="2400" dirty="0" smtClean="0">
                <a:latin typeface="Arial" panose="020B0604020202020204" pitchFamily="34" charset="0"/>
                <a:cs typeface="Arial" panose="020B0604020202020204" pitchFamily="34" charset="0"/>
              </a:rPr>
              <a:t>.</a:t>
            </a:r>
            <a:endParaRPr lang="cy-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Based on monitoring and self-evaluation procedures, many schools plan strategically and purposefully to raise standards in Welsh.  These schools’ improvement plans convey clearly leaders’ aspirations to deliver as many varied and rich experiences as possible to their pupils through the medium of Welsh.  In the best cases, whole-school improvement plans and those of the Welsh curriculum area reflect each other to a great extent.</a:t>
            </a:r>
            <a:endParaRPr lang="cy-GB" sz="2400" dirty="0">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5224768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6647974"/>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Mae’r mwyafrif o ysgolion yn elwa ar drefniadau dysgu proffesiynol buddiol er mwyn cryfhau ymhellach y ddarpariaeth Gymraeg.  Yn yr achosion hyn, mae strwythurau sydd yn caniatáu cydweithio a rhannu arbenigedd yn cael effaith gadarnhaol ar safonau addysgu ac ar gyflawniad disgyblion.  </a:t>
            </a:r>
          </a:p>
          <a:p>
            <a:pPr marL="342900" indent="-342900">
              <a:buFont typeface="Arial" panose="020B0604020202020204" pitchFamily="34" charset="0"/>
              <a:buChar char="•"/>
            </a:pPr>
            <a:r>
              <a:rPr lang="cy-GB" sz="2400" dirty="0" smtClean="0">
                <a:latin typeface="Arial" panose="020B0604020202020204" pitchFamily="34" charset="0"/>
                <a:cs typeface="Arial" panose="020B0604020202020204" pitchFamily="34" charset="0"/>
              </a:rPr>
              <a:t>Mae </a:t>
            </a:r>
            <a:r>
              <a:rPr lang="cy-GB" sz="2400" dirty="0">
                <a:latin typeface="Arial" panose="020B0604020202020204" pitchFamily="34" charset="0"/>
                <a:cs typeface="Arial" panose="020B0604020202020204" pitchFamily="34" charset="0"/>
              </a:rPr>
              <a:t>llawer o arweinwyr wedi sefydlu hinsawdd o ddatblygiad proffesiynol parhaus yn eu hysgolion.  Maent yn deall bod yr ysgol gyfan yn gyfrifol am gynnydd eu disgyblion ac yn mynnu bod pob aelod o staff, gan gynnwys cynorthwywyr </a:t>
            </a:r>
            <a:r>
              <a:rPr lang="cy-GB" sz="2400" dirty="0" smtClean="0">
                <a:latin typeface="Arial" panose="020B0604020202020204" pitchFamily="34" charset="0"/>
                <a:cs typeface="Arial" panose="020B0604020202020204" pitchFamily="34" charset="0"/>
              </a:rPr>
              <a:t>addysgu, </a:t>
            </a:r>
            <a:r>
              <a:rPr lang="cy-GB" sz="2400" dirty="0">
                <a:latin typeface="Arial" panose="020B0604020202020204" pitchFamily="34" charset="0"/>
                <a:cs typeface="Arial" panose="020B0604020202020204" pitchFamily="34" charset="0"/>
              </a:rPr>
              <a:t>yn cyfrannu at gynlluniau gwella.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017306"/>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The majority of schools benefit from beneficial professional learning arrangements to strengthen Welsh provision further.  In these cases, arrangements that allow for </a:t>
            </a:r>
            <a:r>
              <a:rPr lang="en-GB" sz="2400" dirty="0" smtClean="0">
                <a:latin typeface="Arial" panose="020B0604020202020204" pitchFamily="34" charset="0"/>
                <a:cs typeface="Arial" panose="020B0604020202020204" pitchFamily="34" charset="0"/>
              </a:rPr>
              <a:t>collaboration </a:t>
            </a:r>
            <a:r>
              <a:rPr lang="en-GB" sz="2400" dirty="0">
                <a:latin typeface="Arial" panose="020B0604020202020204" pitchFamily="34" charset="0"/>
                <a:cs typeface="Arial" panose="020B0604020202020204" pitchFamily="34" charset="0"/>
              </a:rPr>
              <a:t>and sharing expertise have a positive effect on standards of teaching and pupils’ achievement.  </a:t>
            </a:r>
            <a:endParaRPr lang="cy-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Many leaders have established a </a:t>
            </a:r>
            <a:r>
              <a:rPr lang="en-GB" sz="2400" dirty="0" smtClean="0">
                <a:latin typeface="Arial" panose="020B0604020202020204" pitchFamily="34" charset="0"/>
                <a:cs typeface="Arial" panose="020B0604020202020204" pitchFamily="34" charset="0"/>
              </a:rPr>
              <a:t>culture </a:t>
            </a:r>
            <a:r>
              <a:rPr lang="en-GB" sz="2400" dirty="0">
                <a:latin typeface="Arial" panose="020B0604020202020204" pitchFamily="34" charset="0"/>
                <a:cs typeface="Arial" panose="020B0604020202020204" pitchFamily="34" charset="0"/>
              </a:rPr>
              <a:t>of continuous professional development in their schools.  They understand that the whole school is responsible for its pupils’ progress and insist that all members of staff, including </a:t>
            </a:r>
            <a:r>
              <a:rPr lang="en-GB" sz="2400" dirty="0" smtClean="0">
                <a:latin typeface="Arial" panose="020B0604020202020204" pitchFamily="34" charset="0"/>
                <a:cs typeface="Arial" panose="020B0604020202020204" pitchFamily="34" charset="0"/>
              </a:rPr>
              <a:t>teaching assistants</a:t>
            </a:r>
            <a:r>
              <a:rPr lang="en-GB" sz="2400" dirty="0">
                <a:latin typeface="Arial" panose="020B0604020202020204" pitchFamily="34" charset="0"/>
                <a:cs typeface="Arial" panose="020B0604020202020204" pitchFamily="34" charset="0"/>
              </a:rPr>
              <a:t>, contribute towards improvement planning.  </a:t>
            </a:r>
            <a:endParaRPr lang="cy-GB" sz="2400" dirty="0">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8551500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416395"/>
            <a:ext cx="5899785" cy="8494633"/>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Mae’r rhan fwyaf o adrannau Cymraeg uwchradd yn elwa ar ystod o bartneriaethau rhanbarthol a chenedlaethol buddiol er mwyn rhannu’r datblygiadau diweddaraf a’r arferion gorau o ran dysgu ac addysgu’r Gymraeg.</a:t>
            </a:r>
          </a:p>
          <a:p>
            <a:pPr marL="342900" indent="-342900">
              <a:buFont typeface="Arial" panose="020B0604020202020204" pitchFamily="34" charset="0"/>
              <a:buChar char="•"/>
            </a:pPr>
            <a:r>
              <a:rPr lang="cy-GB" sz="2400" dirty="0" smtClean="0">
                <a:latin typeface="Arial" panose="020B0604020202020204" pitchFamily="34" charset="0"/>
                <a:cs typeface="Arial" panose="020B0604020202020204" pitchFamily="34" charset="0"/>
              </a:rPr>
              <a:t>Mae </a:t>
            </a:r>
            <a:r>
              <a:rPr lang="cy-GB" sz="2400" dirty="0">
                <a:latin typeface="Arial" panose="020B0604020202020204" pitchFamily="34" charset="0"/>
                <a:cs typeface="Arial" panose="020B0604020202020204" pitchFamily="34" charset="0"/>
              </a:rPr>
              <a:t>gan fwyafrif yr ysgolion drefniadau pontio priodol rhwng cyfnodau allweddol 2 a 3.  Fodd bynnag, nid yw trefniadau pontio lleiafrif o ysgolion yn ddigon effeithiol.  Yn yr achosion hyn prin yw’r cydweithio cwricwlaidd rhwng ysgolion er mwyn dylanwadu’n gynhyrchiol ar arferion yn y naill ysgol a’r llall.</a:t>
            </a:r>
          </a:p>
          <a:p>
            <a:pPr marL="342900" indent="-342900">
              <a:buFont typeface="Arial" panose="020B0604020202020204" pitchFamily="34" charset="0"/>
              <a:buChar char="•"/>
            </a:pPr>
            <a:r>
              <a:rPr lang="cy-GB" sz="2400" dirty="0" smtClean="0">
                <a:latin typeface="Arial" panose="020B0604020202020204" pitchFamily="34" charset="0"/>
                <a:cs typeface="Arial" panose="020B0604020202020204" pitchFamily="34" charset="0"/>
              </a:rPr>
              <a:t>Nid </a:t>
            </a:r>
            <a:r>
              <a:rPr lang="cy-GB" sz="2400" dirty="0">
                <a:latin typeface="Arial" panose="020B0604020202020204" pitchFamily="34" charset="0"/>
                <a:cs typeface="Arial" panose="020B0604020202020204" pitchFamily="34" charset="0"/>
              </a:rPr>
              <a:t>yw digon o awdurdodau lleol yn cynllunio’n strategol er mwyn sicrhau bod disgyblion yn cael y cyfle i ddatblygu’u medrau Cymraeg yn y ffordd fwyaf effeithiol.</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416395"/>
            <a:ext cx="5937885" cy="8494633"/>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Most secondary Welsh departments benefit from a range of beneficial regional and national partnerships to share the latest developments and best practice in terms of learning and teaching in Welsh.</a:t>
            </a:r>
            <a:endParaRPr lang="cy-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The </a:t>
            </a:r>
            <a:r>
              <a:rPr lang="en-GB" sz="2400" dirty="0">
                <a:latin typeface="Arial" panose="020B0604020202020204" pitchFamily="34" charset="0"/>
                <a:cs typeface="Arial" panose="020B0604020202020204" pitchFamily="34" charset="0"/>
              </a:rPr>
              <a:t>majority of schools have appropriate transition arrangements between key stage 2 and key stage 3.  However, transition arrangements in a minority of schools are not effective enough.  In these cases, there is little curricular </a:t>
            </a:r>
            <a:r>
              <a:rPr lang="en-GB" sz="2400" dirty="0" smtClean="0">
                <a:latin typeface="Arial" panose="020B0604020202020204" pitchFamily="34" charset="0"/>
                <a:cs typeface="Arial" panose="020B0604020202020204" pitchFamily="34" charset="0"/>
              </a:rPr>
              <a:t>collaboration </a:t>
            </a:r>
            <a:r>
              <a:rPr lang="en-GB" sz="2400" dirty="0">
                <a:latin typeface="Arial" panose="020B0604020202020204" pitchFamily="34" charset="0"/>
                <a:cs typeface="Arial" panose="020B0604020202020204" pitchFamily="34" charset="0"/>
              </a:rPr>
              <a:t>between schools for it to influence constructively practices in either school.</a:t>
            </a:r>
            <a:endParaRPr lang="cy-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Not </a:t>
            </a:r>
            <a:r>
              <a:rPr lang="en-GB" sz="2400" dirty="0">
                <a:latin typeface="Arial" panose="020B0604020202020204" pitchFamily="34" charset="0"/>
                <a:cs typeface="Arial" panose="020B0604020202020204" pitchFamily="34" charset="0"/>
              </a:rPr>
              <a:t>enough local authorities plan strategically to ensure that pupils are given an opportunity to develop their Welsh language skills in the most effective way.</a:t>
            </a:r>
            <a:endParaRPr lang="cy-GB" sz="2400" dirty="0">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6494877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8125301"/>
          </a:xfrm>
          <a:prstGeom prst="rect">
            <a:avLst/>
          </a:prstGeom>
        </p:spPr>
        <p:txBody>
          <a:bodyPr vert="horz" wrap="square" lIns="0" tIns="0" rIns="0" bIns="0" rtlCol="0">
            <a:spAutoFit/>
          </a:bodyPr>
          <a:lstStyle/>
          <a:p>
            <a:r>
              <a:rPr lang="cy-GB" sz="2400" b="1" dirty="0">
                <a:latin typeface="Arial" panose="020B0604020202020204" pitchFamily="34" charset="0"/>
                <a:cs typeface="Arial" panose="020B0604020202020204" pitchFamily="34" charset="0"/>
              </a:rPr>
              <a:t>Dylai ysgolion:</a:t>
            </a:r>
            <a:endParaRPr lang="cy-GB" sz="2400" dirty="0">
              <a:latin typeface="Arial" panose="020B0604020202020204" pitchFamily="34" charset="0"/>
              <a:cs typeface="Arial" panose="020B0604020202020204" pitchFamily="34" charset="0"/>
            </a:endParaRPr>
          </a:p>
          <a:p>
            <a:pPr marL="457200" lvl="0" indent="-457200">
              <a:buFont typeface="+mj-lt"/>
              <a:buAutoNum type="arabicPeriod"/>
            </a:pPr>
            <a:r>
              <a:rPr lang="cy-GB" sz="2400" dirty="0">
                <a:latin typeface="Arial" panose="020B0604020202020204" pitchFamily="34" charset="0"/>
                <a:cs typeface="Arial" panose="020B0604020202020204" pitchFamily="34" charset="0"/>
              </a:rPr>
              <a:t>Ganolbwyntio ar ddatblygu medrau llafar disgyblion fel sail i ddatblygu eu medrau eraill, yn enwedig ysgrifennu</a:t>
            </a:r>
          </a:p>
          <a:p>
            <a:pPr marL="457200" lvl="0" indent="-457200">
              <a:buFont typeface="+mj-lt"/>
              <a:buAutoNum type="arabicPeriod"/>
            </a:pPr>
            <a:r>
              <a:rPr lang="cy-GB" sz="2400" dirty="0">
                <a:latin typeface="Arial" panose="020B0604020202020204" pitchFamily="34" charset="0"/>
                <a:cs typeface="Arial" panose="020B0604020202020204" pitchFamily="34" charset="0"/>
              </a:rPr>
              <a:t>Cyflwyno strategaethau i helpu disgyblion ddileu’r gwallau iaith cyffredin a wneir gan leiafrif o ddisgyblion ar lafar ac yn ysgrifenedig </a:t>
            </a:r>
          </a:p>
          <a:p>
            <a:pPr marL="457200" lvl="0" indent="-457200">
              <a:buFont typeface="+mj-lt"/>
              <a:buAutoNum type="arabicPeriod"/>
            </a:pPr>
            <a:r>
              <a:rPr lang="cy-GB" sz="2400" dirty="0">
                <a:latin typeface="Arial" panose="020B0604020202020204" pitchFamily="34" charset="0"/>
                <a:cs typeface="Arial" panose="020B0604020202020204" pitchFamily="34" charset="0"/>
              </a:rPr>
              <a:t>Sicrhau bod y profiadau a ddarperir i ddisgyblion yng nghyfnod allweddol 3 yn adeiladu’n systematig ar y ddarpariaeth yng nghyfnod allweddol 2</a:t>
            </a:r>
          </a:p>
          <a:p>
            <a:pPr marL="457200" lvl="0" indent="-457200">
              <a:buFont typeface="+mj-lt"/>
              <a:buAutoNum type="arabicPeriod"/>
            </a:pPr>
            <a:r>
              <a:rPr lang="cy-GB" sz="2400" dirty="0">
                <a:latin typeface="Arial" panose="020B0604020202020204" pitchFamily="34" charset="0"/>
                <a:cs typeface="Arial" panose="020B0604020202020204" pitchFamily="34" charset="0"/>
              </a:rPr>
              <a:t>Darparu hyfforddiant er mwyn gloywi iaith athrawon a chynorthwywyr </a:t>
            </a:r>
            <a:r>
              <a:rPr lang="cy-GB" sz="2400" dirty="0" smtClean="0">
                <a:latin typeface="Arial" panose="020B0604020202020204" pitchFamily="34" charset="0"/>
                <a:cs typeface="Arial" panose="020B0604020202020204" pitchFamily="34" charset="0"/>
              </a:rPr>
              <a:t>addysgu</a:t>
            </a:r>
            <a:endParaRPr lang="cy-GB" sz="2400" dirty="0">
              <a:latin typeface="Arial" panose="020B0604020202020204" pitchFamily="34" charset="0"/>
              <a:cs typeface="Arial" panose="020B0604020202020204" pitchFamily="34" charset="0"/>
            </a:endParaRPr>
          </a:p>
          <a:p>
            <a:pPr marL="457200" lvl="0" indent="-457200">
              <a:buFont typeface="+mj-lt"/>
              <a:buAutoNum type="arabicPeriod"/>
            </a:pPr>
            <a:r>
              <a:rPr lang="cy-GB" sz="2400" dirty="0">
                <a:latin typeface="Arial" panose="020B0604020202020204" pitchFamily="34" charset="0"/>
                <a:cs typeface="Arial" panose="020B0604020202020204" pitchFamily="34" charset="0"/>
              </a:rPr>
              <a:t>Cynllunio’n fwriadus i gynyddu awydd a hyder disgyblion ysgolion uwchradd i ddefnyddio’r Gymraeg mewn sefyllfaoedd anffurfiol</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017306"/>
          </a:xfrm>
          <a:prstGeom prst="rect">
            <a:avLst/>
          </a:prstGeom>
        </p:spPr>
        <p:txBody>
          <a:bodyPr vert="horz" wrap="square" lIns="0" tIns="0" rIns="0" bIns="0" rtlCol="0">
            <a:spAutoFit/>
          </a:bodyPr>
          <a:lstStyle/>
          <a:p>
            <a:r>
              <a:rPr lang="en-GB" sz="2400" b="1" dirty="0">
                <a:latin typeface="Arial" panose="020B0604020202020204" pitchFamily="34" charset="0"/>
                <a:cs typeface="Arial" panose="020B0604020202020204" pitchFamily="34" charset="0"/>
              </a:rPr>
              <a:t>Schools should:</a:t>
            </a:r>
            <a:endParaRPr lang="cy-GB" sz="2400" dirty="0">
              <a:latin typeface="Arial" panose="020B0604020202020204" pitchFamily="34" charset="0"/>
              <a:cs typeface="Arial" panose="020B0604020202020204" pitchFamily="34" charset="0"/>
            </a:endParaRPr>
          </a:p>
          <a:p>
            <a:pPr marL="457200" lvl="0" indent="-457200">
              <a:buFont typeface="+mj-lt"/>
              <a:buAutoNum type="arabicPeriod"/>
            </a:pPr>
            <a:r>
              <a:rPr lang="en-GB" sz="2400" dirty="0">
                <a:latin typeface="Arial" panose="020B0604020202020204" pitchFamily="34" charset="0"/>
                <a:cs typeface="Arial" panose="020B0604020202020204" pitchFamily="34" charset="0"/>
              </a:rPr>
              <a:t>Focus on developing pupils’ </a:t>
            </a:r>
            <a:r>
              <a:rPr lang="en-GB" sz="2400" dirty="0" err="1">
                <a:latin typeface="Arial" panose="020B0604020202020204" pitchFamily="34" charset="0"/>
                <a:cs typeface="Arial" panose="020B0604020202020204" pitchFamily="34" charset="0"/>
              </a:rPr>
              <a:t>oracy</a:t>
            </a:r>
            <a:r>
              <a:rPr lang="en-GB" sz="2400" dirty="0">
                <a:latin typeface="Arial" panose="020B0604020202020204" pitchFamily="34" charset="0"/>
                <a:cs typeface="Arial" panose="020B0604020202020204" pitchFamily="34" charset="0"/>
              </a:rPr>
              <a:t> skills as a basis for developing their other skills, particularly writing</a:t>
            </a:r>
            <a:endParaRPr lang="cy-GB" sz="2400" dirty="0">
              <a:latin typeface="Arial" panose="020B0604020202020204" pitchFamily="34" charset="0"/>
              <a:cs typeface="Arial" panose="020B0604020202020204" pitchFamily="34" charset="0"/>
            </a:endParaRPr>
          </a:p>
          <a:p>
            <a:pPr marL="457200" lvl="0" indent="-457200">
              <a:buFont typeface="+mj-lt"/>
              <a:buAutoNum type="arabicPeriod"/>
            </a:pPr>
            <a:r>
              <a:rPr lang="en-GB" sz="2400" dirty="0">
                <a:latin typeface="Arial" panose="020B0604020202020204" pitchFamily="34" charset="0"/>
                <a:cs typeface="Arial" panose="020B0604020202020204" pitchFamily="34" charset="0"/>
              </a:rPr>
              <a:t>Introduce strategies to help pupils to eliminate the common language errors that are made by a minority of pupils </a:t>
            </a:r>
            <a:r>
              <a:rPr lang="en-GB" sz="2400" dirty="0" smtClean="0">
                <a:latin typeface="Arial" panose="020B0604020202020204" pitchFamily="34" charset="0"/>
                <a:cs typeface="Arial" panose="020B0604020202020204" pitchFamily="34" charset="0"/>
              </a:rPr>
              <a:t>both spoken and written</a:t>
            </a:r>
            <a:endParaRPr lang="cy-GB" sz="2400" dirty="0">
              <a:latin typeface="Arial" panose="020B0604020202020204" pitchFamily="34" charset="0"/>
              <a:cs typeface="Arial" panose="020B0604020202020204" pitchFamily="34" charset="0"/>
            </a:endParaRPr>
          </a:p>
          <a:p>
            <a:pPr marL="457200" lvl="0" indent="-457200">
              <a:buFont typeface="+mj-lt"/>
              <a:buAutoNum type="arabicPeriod"/>
            </a:pPr>
            <a:r>
              <a:rPr lang="en-GB" sz="2400" dirty="0">
                <a:latin typeface="Arial" panose="020B0604020202020204" pitchFamily="34" charset="0"/>
                <a:cs typeface="Arial" panose="020B0604020202020204" pitchFamily="34" charset="0"/>
              </a:rPr>
              <a:t>Ensure that </a:t>
            </a:r>
            <a:r>
              <a:rPr lang="en-GB" sz="2400" dirty="0" smtClean="0">
                <a:latin typeface="Arial" panose="020B0604020202020204" pitchFamily="34" charset="0"/>
                <a:cs typeface="Arial" panose="020B0604020202020204" pitchFamily="34" charset="0"/>
              </a:rPr>
              <a:t>experiences provided </a:t>
            </a:r>
            <a:r>
              <a:rPr lang="en-GB" sz="2400" dirty="0">
                <a:latin typeface="Arial" panose="020B0604020202020204" pitchFamily="34" charset="0"/>
                <a:cs typeface="Arial" panose="020B0604020202020204" pitchFamily="34" charset="0"/>
              </a:rPr>
              <a:t>for pupils in key stage 3 build systematically on provision in key stage 2</a:t>
            </a:r>
            <a:endParaRPr lang="cy-GB" sz="2400" dirty="0">
              <a:latin typeface="Arial" panose="020B0604020202020204" pitchFamily="34" charset="0"/>
              <a:cs typeface="Arial" panose="020B0604020202020204" pitchFamily="34" charset="0"/>
            </a:endParaRPr>
          </a:p>
          <a:p>
            <a:pPr marL="457200" lvl="0" indent="-457200">
              <a:buFont typeface="+mj-lt"/>
              <a:buAutoNum type="arabicPeriod"/>
            </a:pPr>
            <a:r>
              <a:rPr lang="en-GB" sz="2400" dirty="0">
                <a:latin typeface="Arial" panose="020B0604020202020204" pitchFamily="34" charset="0"/>
                <a:cs typeface="Arial" panose="020B0604020202020204" pitchFamily="34" charset="0"/>
              </a:rPr>
              <a:t>Provide training to improve the language skills of teachers and </a:t>
            </a:r>
            <a:r>
              <a:rPr lang="en-GB" sz="2400" dirty="0" smtClean="0">
                <a:latin typeface="Arial" panose="020B0604020202020204" pitchFamily="34" charset="0"/>
                <a:cs typeface="Arial" panose="020B0604020202020204" pitchFamily="34" charset="0"/>
              </a:rPr>
              <a:t>teaching assistants</a:t>
            </a:r>
            <a:endParaRPr lang="cy-GB" sz="2400" dirty="0">
              <a:latin typeface="Arial" panose="020B0604020202020204" pitchFamily="34" charset="0"/>
              <a:cs typeface="Arial" panose="020B0604020202020204" pitchFamily="34" charset="0"/>
            </a:endParaRPr>
          </a:p>
          <a:p>
            <a:pPr marL="457200" lvl="0" indent="-457200">
              <a:buFont typeface="+mj-lt"/>
              <a:buAutoNum type="arabicPeriod"/>
            </a:pPr>
            <a:r>
              <a:rPr lang="en-GB" sz="2400" dirty="0">
                <a:latin typeface="Arial" panose="020B0604020202020204" pitchFamily="34" charset="0"/>
                <a:cs typeface="Arial" panose="020B0604020202020204" pitchFamily="34" charset="0"/>
              </a:rPr>
              <a:t>Plan purposefully to increase secondary school pupils’ desire and confidence to use the Welsh language in informal situations</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622739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6278642"/>
          </a:xfrm>
          <a:prstGeom prst="rect">
            <a:avLst/>
          </a:prstGeom>
        </p:spPr>
        <p:txBody>
          <a:bodyPr vert="horz" wrap="square" lIns="0" tIns="0" rIns="0" bIns="0" rtlCol="0">
            <a:spAutoFit/>
          </a:bodyPr>
          <a:lstStyle/>
          <a:p>
            <a:r>
              <a:rPr lang="cy-GB" sz="2400" b="1" dirty="0">
                <a:latin typeface="Arial" panose="020B0604020202020204" pitchFamily="34" charset="0"/>
                <a:cs typeface="Arial" panose="020B0604020202020204" pitchFamily="34" charset="0"/>
              </a:rPr>
              <a:t>Dylai awdurdodau lleol a chonsortia rhanbarthol:</a:t>
            </a:r>
            <a:endParaRPr lang="cy-GB" sz="2400" dirty="0">
              <a:latin typeface="Arial" panose="020B0604020202020204" pitchFamily="34" charset="0"/>
              <a:cs typeface="Arial" panose="020B0604020202020204" pitchFamily="34" charset="0"/>
            </a:endParaRPr>
          </a:p>
          <a:p>
            <a:pPr marL="457200" lvl="0" indent="-457200">
              <a:buAutoNum type="arabicPeriod" startAt="6"/>
            </a:pPr>
            <a:r>
              <a:rPr lang="cy-GB" sz="2400" dirty="0" smtClean="0">
                <a:latin typeface="Arial" panose="020B0604020202020204" pitchFamily="34" charset="0"/>
                <a:cs typeface="Arial" panose="020B0604020202020204" pitchFamily="34" charset="0"/>
              </a:rPr>
              <a:t>Sicrhau </a:t>
            </a:r>
            <a:r>
              <a:rPr lang="cy-GB" sz="2400" dirty="0">
                <a:latin typeface="Arial" panose="020B0604020202020204" pitchFamily="34" charset="0"/>
                <a:cs typeface="Arial" panose="020B0604020202020204" pitchFamily="34" charset="0"/>
              </a:rPr>
              <a:t>cefnogaeth a chynhaliaeth arbenigol i gynorthwyo ysgolion i ddatblygu </a:t>
            </a:r>
            <a:r>
              <a:rPr lang="cy-GB" sz="2400" dirty="0" smtClean="0">
                <a:latin typeface="Arial" panose="020B0604020202020204" pitchFamily="34" charset="0"/>
                <a:cs typeface="Arial" panose="020B0604020202020204" pitchFamily="34" charset="0"/>
              </a:rPr>
              <a:t>medrau </a:t>
            </a:r>
            <a:r>
              <a:rPr lang="cy-GB" sz="2400" dirty="0">
                <a:latin typeface="Arial" panose="020B0604020202020204" pitchFamily="34" charset="0"/>
                <a:cs typeface="Arial" panose="020B0604020202020204" pitchFamily="34" charset="0"/>
              </a:rPr>
              <a:t>iaith disgyblion </a:t>
            </a:r>
            <a:endParaRPr lang="cy-GB" sz="2400" dirty="0" smtClean="0">
              <a:latin typeface="Arial" panose="020B0604020202020204" pitchFamily="34" charset="0"/>
              <a:cs typeface="Arial" panose="020B0604020202020204" pitchFamily="34" charset="0"/>
            </a:endParaRPr>
          </a:p>
          <a:p>
            <a:pPr marL="457200" lvl="0" indent="-457200">
              <a:buAutoNum type="arabicPeriod" startAt="6"/>
            </a:pPr>
            <a:r>
              <a:rPr lang="cy-GB" sz="2400" dirty="0" smtClean="0">
                <a:latin typeface="Arial" panose="020B0604020202020204" pitchFamily="34" charset="0"/>
                <a:cs typeface="Arial" panose="020B0604020202020204" pitchFamily="34" charset="0"/>
              </a:rPr>
              <a:t>Sicrhau </a:t>
            </a:r>
            <a:r>
              <a:rPr lang="cy-GB" sz="2400" dirty="0">
                <a:latin typeface="Arial" panose="020B0604020202020204" pitchFamily="34" charset="0"/>
                <a:cs typeface="Arial" panose="020B0604020202020204" pitchFamily="34" charset="0"/>
              </a:rPr>
              <a:t>darpariaeth effeithiol i ddisgyblion sydd yn dymuno trosglwyddo o addysg cyfrwng Saesneg i addysg cyfrwng Cymraeg yn ystod cyfnodau allweddol 2 a </a:t>
            </a:r>
            <a:r>
              <a:rPr lang="cy-GB" sz="2400" dirty="0" smtClean="0">
                <a:latin typeface="Arial" panose="020B0604020202020204" pitchFamily="34" charset="0"/>
                <a:cs typeface="Arial" panose="020B0604020202020204" pitchFamily="34" charset="0"/>
              </a:rPr>
              <a:t>3</a:t>
            </a:r>
          </a:p>
          <a:p>
            <a:pPr marL="457200" lvl="0" indent="-457200">
              <a:buAutoNum type="arabicPeriod" startAt="6"/>
            </a:pPr>
            <a:r>
              <a:rPr lang="cy-GB" sz="2400" dirty="0" smtClean="0">
                <a:latin typeface="Arial" panose="020B0604020202020204" pitchFamily="34" charset="0"/>
                <a:cs typeface="Arial" panose="020B0604020202020204" pitchFamily="34" charset="0"/>
              </a:rPr>
              <a:t>Sicrhau </a:t>
            </a:r>
            <a:r>
              <a:rPr lang="cy-GB" sz="2400" dirty="0">
                <a:latin typeface="Arial" panose="020B0604020202020204" pitchFamily="34" charset="0"/>
                <a:cs typeface="Arial" panose="020B0604020202020204" pitchFamily="34" charset="0"/>
              </a:rPr>
              <a:t>bod disgyblion sydd wedi cael eu hasesu mewn Cymraeg ar ddiwedd cyfnod allweddol 2 yn parhau i ddatblygu’u medrau yn y dull mwyaf effeithiol yng nghyfnod allweddol 3</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909310"/>
          </a:xfrm>
          <a:prstGeom prst="rect">
            <a:avLst/>
          </a:prstGeom>
        </p:spPr>
        <p:txBody>
          <a:bodyPr vert="horz" wrap="square" lIns="0" tIns="0" rIns="0" bIns="0" rtlCol="0">
            <a:spAutoFit/>
          </a:bodyPr>
          <a:lstStyle/>
          <a:p>
            <a:r>
              <a:rPr lang="en-GB" sz="2400" b="1" dirty="0">
                <a:latin typeface="Arial" panose="020B0604020202020204" pitchFamily="34" charset="0"/>
                <a:cs typeface="Arial" panose="020B0604020202020204" pitchFamily="34" charset="0"/>
              </a:rPr>
              <a:t>Local authorities and regional consortia should:</a:t>
            </a:r>
            <a:endParaRPr lang="cy-GB" sz="2400" dirty="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6. Ensure </a:t>
            </a:r>
            <a:r>
              <a:rPr lang="en-GB" sz="2400" dirty="0">
                <a:latin typeface="Arial" panose="020B0604020202020204" pitchFamily="34" charset="0"/>
                <a:cs typeface="Arial" panose="020B0604020202020204" pitchFamily="34" charset="0"/>
              </a:rPr>
              <a:t>specialist support and assistance  </a:t>
            </a:r>
            <a:r>
              <a:rPr lang="en-GB" sz="2400" dirty="0" smtClean="0">
                <a:latin typeface="Arial" panose="020B0604020202020204" pitchFamily="34" charset="0"/>
                <a:cs typeface="Arial" panose="020B0604020202020204" pitchFamily="34" charset="0"/>
              </a:rPr>
              <a:t>for schools </a:t>
            </a:r>
            <a:r>
              <a:rPr lang="en-GB" sz="2400" dirty="0">
                <a:latin typeface="Arial" panose="020B0604020202020204" pitchFamily="34" charset="0"/>
                <a:cs typeface="Arial" panose="020B0604020202020204" pitchFamily="34" charset="0"/>
              </a:rPr>
              <a:t>to develop pupils’ language skills</a:t>
            </a:r>
          </a:p>
          <a:p>
            <a:r>
              <a:rPr lang="en-GB" sz="2400" dirty="0" smtClean="0">
                <a:latin typeface="Arial" panose="020B0604020202020204" pitchFamily="34" charset="0"/>
                <a:cs typeface="Arial" panose="020B0604020202020204" pitchFamily="34" charset="0"/>
              </a:rPr>
              <a:t>7. Ensure </a:t>
            </a:r>
            <a:r>
              <a:rPr lang="en-GB" sz="2400" dirty="0">
                <a:latin typeface="Arial" panose="020B0604020202020204" pitchFamily="34" charset="0"/>
                <a:cs typeface="Arial" panose="020B0604020202020204" pitchFamily="34" charset="0"/>
              </a:rPr>
              <a:t>effective provision for pupils who wish to transfer from English-medium education to Welsh-medium education during key stages 2 and </a:t>
            </a:r>
            <a:r>
              <a:rPr lang="en-GB" sz="2400" dirty="0" smtClean="0">
                <a:latin typeface="Arial" panose="020B0604020202020204" pitchFamily="34" charset="0"/>
                <a:cs typeface="Arial" panose="020B0604020202020204" pitchFamily="34" charset="0"/>
              </a:rPr>
              <a:t>3</a:t>
            </a:r>
          </a:p>
          <a:p>
            <a:endParaRPr lang="en-GB" sz="2400" dirty="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8. Ensure </a:t>
            </a:r>
            <a:r>
              <a:rPr lang="en-GB" sz="2400" dirty="0">
                <a:latin typeface="Arial" panose="020B0604020202020204" pitchFamily="34" charset="0"/>
                <a:cs typeface="Arial" panose="020B0604020202020204" pitchFamily="34" charset="0"/>
              </a:rPr>
              <a:t>that pupils who have been assessed in Welsh at the end of key stage 2 continue to develop their skills in the most effective way in key stage 3</a:t>
            </a:r>
            <a:endParaRPr lang="cy-GB" sz="2400" dirty="0">
              <a:latin typeface="Arial" panose="020B0604020202020204" pitchFamily="34" charset="0"/>
              <a:cs typeface="Arial" panose="020B0604020202020204" pitchFamily="34" charset="0"/>
            </a:endParaRPr>
          </a:p>
          <a:p>
            <a:pPr marL="457200" marR="5080" indent="-457200">
              <a:buFont typeface="+mj-lt"/>
              <a:buAutoNum type="arabicPeriod"/>
              <a:tabLst>
                <a:tab pos="5485765" algn="l"/>
              </a:tabLst>
            </a:pPr>
            <a:endParaRPr lang="en-GB" sz="24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3699217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Arfer</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orau</a:t>
            </a:r>
            <a:endParaRPr sz="4500" spc="-10" dirty="0">
              <a:solidFill>
                <a:schemeClr val="tx1">
                  <a:lumMod val="95000"/>
                  <a:lumOff val="5000"/>
                </a:schemeClr>
              </a:solidFill>
            </a:endParaRPr>
          </a:p>
        </p:txBody>
      </p:sp>
      <p:sp>
        <p:nvSpPr>
          <p:cNvPr id="3" name="object 3"/>
          <p:cNvSpPr txBox="1"/>
          <p:nvPr/>
        </p:nvSpPr>
        <p:spPr>
          <a:xfrm>
            <a:off x="527300" y="2642252"/>
            <a:ext cx="5899785" cy="7755969"/>
          </a:xfrm>
          <a:prstGeom prst="rect">
            <a:avLst/>
          </a:prstGeom>
        </p:spPr>
        <p:txBody>
          <a:bodyPr vert="horz" wrap="square" lIns="0" tIns="0" rIns="0" bIns="0" rtlCol="0">
            <a:spAutoFit/>
          </a:bodyPr>
          <a:lstStyle/>
          <a:p>
            <a:pPr marL="342900" indent="-342900">
              <a:buFont typeface="Arial" panose="020B0604020202020204" pitchFamily="34" charset="0"/>
              <a:buChar char="•"/>
            </a:pPr>
            <a:r>
              <a:rPr lang="cy-GB" sz="2400" dirty="0" smtClean="0">
                <a:latin typeface="Arial" panose="020B0604020202020204" pitchFamily="34" charset="0"/>
                <a:cs typeface="Arial" panose="020B0604020202020204" pitchFamily="34" charset="0"/>
              </a:rPr>
              <a:t>Mae Ysgol Gymraeg Casnewydd yn </a:t>
            </a:r>
            <a:r>
              <a:rPr lang="cy-GB" sz="2400" dirty="0">
                <a:latin typeface="Arial" panose="020B0604020202020204" pitchFamily="34" charset="0"/>
                <a:cs typeface="Arial" panose="020B0604020202020204" pitchFamily="34" charset="0"/>
              </a:rPr>
              <a:t>defnyddio strategaethau athroniaeth i blant a strategaethau drama broses fel sail i’w chynllunio.  Mae hyn yn sbarduno a meithrin disgyblion sydd yn medru meddwl yn feirniadol a thrafod testunau heriol yn aeddfed.  </a:t>
            </a:r>
            <a:endParaRPr lang="cy-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cy-GB" sz="2400" dirty="0" smtClean="0">
                <a:latin typeface="Arial" panose="020B0604020202020204" pitchFamily="34" charset="0"/>
                <a:cs typeface="Arial" panose="020B0604020202020204" pitchFamily="34" charset="0"/>
              </a:rPr>
              <a:t>Tua </a:t>
            </a:r>
            <a:r>
              <a:rPr lang="cy-GB" sz="2400" dirty="0">
                <a:latin typeface="Arial" panose="020B0604020202020204" pitchFamily="34" charset="0"/>
                <a:cs typeface="Arial" panose="020B0604020202020204" pitchFamily="34" charset="0"/>
              </a:rPr>
              <a:t>2% o ddisgyblion a ddaw o gartrefi lle siaredir unrhyw </a:t>
            </a:r>
            <a:r>
              <a:rPr lang="cy-GB" sz="2400" dirty="0" smtClean="0">
                <a:latin typeface="Arial" panose="020B0604020202020204" pitchFamily="34" charset="0"/>
                <a:cs typeface="Arial" panose="020B0604020202020204" pitchFamily="34" charset="0"/>
              </a:rPr>
              <a:t>Gymraeg.  Mae’r </a:t>
            </a:r>
            <a:r>
              <a:rPr lang="cy-GB" sz="2400" dirty="0">
                <a:latin typeface="Arial" panose="020B0604020202020204" pitchFamily="34" charset="0"/>
                <a:cs typeface="Arial" panose="020B0604020202020204" pitchFamily="34" charset="0"/>
              </a:rPr>
              <a:t>ysgol yn blaenoriaethu gwaith llafar sydd yn ysgogi’r gwaith ysgrifennu yn effeithiol iawn</a:t>
            </a:r>
            <a:r>
              <a:rPr lang="cy-GB" sz="2400" dirty="0" smtClean="0">
                <a:latin typeface="Arial" panose="020B0604020202020204" pitchFamily="34" charset="0"/>
                <a:cs typeface="Arial" panose="020B0604020202020204" pitchFamily="34" charset="0"/>
              </a:rPr>
              <a:t>.</a:t>
            </a:r>
          </a:p>
          <a:p>
            <a:pPr marL="34290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Mae’r rhan fwyaf o ddisgyblion yn cynhwyso’u medrau llythrennedd ar draws y cwricwlwm yn effeithiol iawn.  Mae’r dull yma o ddefnyddio emosiynau a chaffael ymwybyddiaeth ddofn o destun yn ysgogi ysgrifennu rhagorol yn drawsgwricwlaidd yn y Gymraeg.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755969"/>
          </a:xfrm>
          <a:prstGeom prst="rect">
            <a:avLst/>
          </a:prstGeom>
        </p:spPr>
        <p:txBody>
          <a:bodyPr vert="horz" wrap="square" lIns="0" tIns="0" rIns="0" bIns="0" rtlCol="0">
            <a:spAutoFit/>
          </a:bodyPr>
          <a:lstStyle/>
          <a:p>
            <a:pPr marL="285750" indent="-285750">
              <a:buFont typeface="Arial" panose="020B0604020202020204" pitchFamily="34" charset="0"/>
              <a:buChar char="•"/>
            </a:pPr>
            <a:r>
              <a:rPr lang="en-GB" sz="2400" dirty="0" smtClean="0">
                <a:latin typeface="Arial" panose="020B0604020202020204" pitchFamily="34" charset="0"/>
                <a:cs typeface="Arial" panose="020B0604020202020204" pitchFamily="34" charset="0"/>
              </a:rPr>
              <a:t>Ysgol </a:t>
            </a:r>
            <a:r>
              <a:rPr lang="en-GB" sz="2400" dirty="0" err="1" smtClean="0">
                <a:latin typeface="Arial" panose="020B0604020202020204" pitchFamily="34" charset="0"/>
                <a:cs typeface="Arial" panose="020B0604020202020204" pitchFamily="34" charset="0"/>
              </a:rPr>
              <a:t>Gymraeg</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Casnewydd</a:t>
            </a:r>
            <a:r>
              <a:rPr lang="en-GB" sz="2400" dirty="0" smtClean="0">
                <a:latin typeface="Arial" panose="020B0604020202020204" pitchFamily="34" charset="0"/>
                <a:cs typeface="Arial" panose="020B0604020202020204" pitchFamily="34" charset="0"/>
              </a:rPr>
              <a:t> uses </a:t>
            </a:r>
            <a:r>
              <a:rPr lang="en-GB" sz="2400" dirty="0">
                <a:latin typeface="Arial" panose="020B0604020202020204" pitchFamily="34" charset="0"/>
                <a:cs typeface="Arial" panose="020B0604020202020204" pitchFamily="34" charset="0"/>
              </a:rPr>
              <a:t>philosophy for children and process drama strategies as a basis for its planning.  This stimulates and nurtures pupils who are able to think critically and discuss challenging topics maturely.  </a:t>
            </a:r>
            <a:endParaRPr lang="en-GB" sz="2400" dirty="0" smtClean="0">
              <a:latin typeface="Arial" panose="020B0604020202020204" pitchFamily="34" charset="0"/>
              <a:cs typeface="Arial" panose="020B0604020202020204" pitchFamily="34" charset="0"/>
            </a:endParaRPr>
          </a:p>
          <a:p>
            <a:endParaRPr lang="en-GB" sz="24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400" dirty="0" smtClean="0">
                <a:latin typeface="Arial" panose="020B0604020202020204" pitchFamily="34" charset="0"/>
                <a:cs typeface="Arial" panose="020B0604020202020204" pitchFamily="34" charset="0"/>
              </a:rPr>
              <a:t>Approximately </a:t>
            </a:r>
            <a:r>
              <a:rPr lang="en-GB" sz="2400" dirty="0">
                <a:latin typeface="Arial" panose="020B0604020202020204" pitchFamily="34" charset="0"/>
                <a:cs typeface="Arial" panose="020B0604020202020204" pitchFamily="34" charset="0"/>
              </a:rPr>
              <a:t>2% of pupils come from homes </a:t>
            </a:r>
            <a:r>
              <a:rPr lang="en-GB" sz="2400" dirty="0" smtClean="0">
                <a:latin typeface="Arial" panose="020B0604020202020204" pitchFamily="34" charset="0"/>
                <a:cs typeface="Arial" panose="020B0604020202020204" pitchFamily="34" charset="0"/>
              </a:rPr>
              <a:t>where any </a:t>
            </a:r>
            <a:r>
              <a:rPr lang="en-GB" sz="2400" dirty="0">
                <a:latin typeface="Arial" panose="020B0604020202020204" pitchFamily="34" charset="0"/>
                <a:cs typeface="Arial" panose="020B0604020202020204" pitchFamily="34" charset="0"/>
              </a:rPr>
              <a:t>Welsh is </a:t>
            </a:r>
            <a:r>
              <a:rPr lang="en-GB" sz="2400" dirty="0" smtClean="0">
                <a:latin typeface="Arial" panose="020B0604020202020204" pitchFamily="34" charset="0"/>
                <a:cs typeface="Arial" panose="020B0604020202020204" pitchFamily="34" charset="0"/>
              </a:rPr>
              <a:t>spoken.  The school </a:t>
            </a:r>
            <a:r>
              <a:rPr lang="en-GB" sz="2400" dirty="0">
                <a:latin typeface="Arial" panose="020B0604020202020204" pitchFamily="34" charset="0"/>
                <a:cs typeface="Arial" panose="020B0604020202020204" pitchFamily="34" charset="0"/>
              </a:rPr>
              <a:t>prioritises </a:t>
            </a:r>
            <a:r>
              <a:rPr lang="en-GB" sz="2400" dirty="0" err="1">
                <a:latin typeface="Arial" panose="020B0604020202020204" pitchFamily="34" charset="0"/>
                <a:cs typeface="Arial" panose="020B0604020202020204" pitchFamily="34" charset="0"/>
              </a:rPr>
              <a:t>oracy</a:t>
            </a:r>
            <a:r>
              <a:rPr lang="en-GB"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work </a:t>
            </a:r>
            <a:r>
              <a:rPr lang="en-GB" sz="2400" dirty="0">
                <a:latin typeface="Arial" panose="020B0604020202020204" pitchFamily="34" charset="0"/>
                <a:cs typeface="Arial" panose="020B0604020202020204" pitchFamily="34" charset="0"/>
              </a:rPr>
              <a:t>which stimulates written work very effectively</a:t>
            </a:r>
            <a:r>
              <a:rPr lang="en-GB" sz="2400" dirty="0" smtClean="0">
                <a:latin typeface="Arial" panose="020B0604020202020204" pitchFamily="34" charset="0"/>
                <a:cs typeface="Arial" panose="020B0604020202020204" pitchFamily="34" charset="0"/>
              </a:rPr>
              <a:t>.</a:t>
            </a:r>
          </a:p>
          <a:p>
            <a:endParaRPr lang="en-GB" sz="24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Most pupils apply their literacy skills very effectively across the curriculum.  This method of using emotions and gaining a deep awareness of a topic stimulates excellent writing across the curriculum in Welsh. </a:t>
            </a:r>
            <a:endParaRPr lang="cy-GB" sz="2400" dirty="0">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5689423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8125301"/>
          </a:xfrm>
          <a:prstGeom prst="rect">
            <a:avLst/>
          </a:prstGeom>
        </p:spPr>
        <p:txBody>
          <a:bodyPr vert="horz" wrap="square" lIns="0" tIns="0" rIns="0" bIns="0" rtlCol="0">
            <a:spAutoFit/>
          </a:bodyPr>
          <a:lstStyle/>
          <a:p>
            <a:pPr marL="342900" indent="-342900">
              <a:buFont typeface="Arial" panose="020B0604020202020204" pitchFamily="34" charset="0"/>
              <a:buChar char="•"/>
            </a:pPr>
            <a:r>
              <a:rPr lang="cy-GB" sz="2400" dirty="0" smtClean="0">
                <a:latin typeface="Arial" panose="020B0604020202020204" pitchFamily="34" charset="0"/>
                <a:cs typeface="Arial" panose="020B0604020202020204" pitchFamily="34" charset="0"/>
              </a:rPr>
              <a:t>Mae hwn yn adroddiad ar </a:t>
            </a:r>
            <a:r>
              <a:rPr lang="cy-GB" sz="2400" dirty="0">
                <a:latin typeface="Arial" panose="020B0604020202020204" pitchFamily="34" charset="0"/>
                <a:cs typeface="Arial" panose="020B0604020202020204" pitchFamily="34" charset="0"/>
              </a:rPr>
              <a:t>safonau, darpariaeth ac arweinyddiaeth yn y Gymraeg yng nghyfnod allweddol 2 a chyfnod allweddol 3 mewn ysgolion cyfrwng Cymraeg neu ddwyieithog.  Mae’n ystyried ystod o ffactorau, fel ansawdd yr addysgu a’r asesu, profiadau dysgu ffurfiol ac anffurfiol ac arweinyddiaeth strategol, gan gynnwys cynllunio bwriadus gogyfer â chodi safonau a gwella deilliannau dysgwyr yn y </a:t>
            </a:r>
            <a:r>
              <a:rPr lang="cy-GB" sz="2400" dirty="0" smtClean="0">
                <a:latin typeface="Arial" panose="020B0604020202020204" pitchFamily="34" charset="0"/>
                <a:cs typeface="Arial" panose="020B0604020202020204" pitchFamily="34" charset="0"/>
              </a:rPr>
              <a:t>Gymraeg.</a:t>
            </a:r>
          </a:p>
          <a:p>
            <a:pPr marL="342900" indent="-342900">
              <a:buFont typeface="Arial" panose="020B0604020202020204" pitchFamily="34" charset="0"/>
              <a:buChar char="•"/>
            </a:pPr>
            <a:r>
              <a:rPr lang="cy-GB" sz="2400" dirty="0" smtClean="0">
                <a:latin typeface="Arial" panose="020B0604020202020204" pitchFamily="34" charset="0"/>
                <a:cs typeface="Arial" panose="020B0604020202020204" pitchFamily="34" charset="0"/>
              </a:rPr>
              <a:t>Bydd </a:t>
            </a:r>
            <a:r>
              <a:rPr lang="cy-GB" sz="2400" dirty="0">
                <a:latin typeface="Arial" panose="020B0604020202020204" pitchFamily="34" charset="0"/>
                <a:cs typeface="Arial" panose="020B0604020202020204" pitchFamily="34" charset="0"/>
              </a:rPr>
              <a:t>canfyddiadau’r adroddiad yn helpu i hysbysu’r gwaith o lunio cwricwlwm newydd i Gymru a chontinwwm dysgu’r Gymraeg.  Mae’r adroddiad yn cynnwys enghreifftiau o arfer dda a fydd yn annog darparwyr ac ymarferwyr i fyfyrio ar eu harferion cyfredol a’u harfarnu.</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755969"/>
          </a:xfrm>
          <a:prstGeom prst="rect">
            <a:avLst/>
          </a:prstGeom>
        </p:spPr>
        <p:txBody>
          <a:bodyPr vert="horz" wrap="square" lIns="0" tIns="0" rIns="0" bIns="0" rtlCol="0">
            <a:spAutoFit/>
          </a:bodyPr>
          <a:lstStyle/>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This </a:t>
            </a:r>
            <a:r>
              <a:rPr lang="en-GB" sz="2400" dirty="0" smtClean="0">
                <a:latin typeface="Arial" panose="020B0604020202020204" pitchFamily="34" charset="0"/>
                <a:cs typeface="Arial" panose="020B0604020202020204" pitchFamily="34" charset="0"/>
              </a:rPr>
              <a:t>is a report on </a:t>
            </a:r>
            <a:r>
              <a:rPr lang="en-GB" sz="2400" dirty="0">
                <a:latin typeface="Arial" panose="020B0604020202020204" pitchFamily="34" charset="0"/>
                <a:cs typeface="Arial" panose="020B0604020202020204" pitchFamily="34" charset="0"/>
              </a:rPr>
              <a:t>standards, provision and leadership in Welsh in key stage 2 and key stage 3 in Welsh-medium or bilingual schools.  It considers a range of factors, such as the quality of teaching and assessment, formal and informal learning experiences and strategic leadership, including purposeful planning to raise standards and improve learners’ outcomes in </a:t>
            </a:r>
            <a:r>
              <a:rPr lang="en-GB" sz="2400" dirty="0" smtClean="0">
                <a:latin typeface="Arial" panose="020B0604020202020204" pitchFamily="34" charset="0"/>
                <a:cs typeface="Arial" panose="020B0604020202020204" pitchFamily="34" charset="0"/>
              </a:rPr>
              <a:t>Welsh.</a:t>
            </a:r>
            <a:endParaRPr lang="cy-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The </a:t>
            </a:r>
            <a:r>
              <a:rPr lang="en-GB" sz="2400" dirty="0">
                <a:latin typeface="Arial" panose="020B0604020202020204" pitchFamily="34" charset="0"/>
                <a:cs typeface="Arial" panose="020B0604020202020204" pitchFamily="34" charset="0"/>
              </a:rPr>
              <a:t>report’s findings will help to inform the work of producing a new curriculum for Wales and a continuum of learning for Welsh.  The report includes example of good practice that will encourage providers and practitioners to reflect on their current practices and evaluate them</a:t>
            </a:r>
            <a:r>
              <a:rPr lang="en-GB" sz="2400" dirty="0" smtClean="0">
                <a:latin typeface="Arial" panose="020B0604020202020204" pitchFamily="34" charset="0"/>
                <a:cs typeface="Arial" panose="020B0604020202020204" pitchFamily="34" charset="0"/>
              </a:rPr>
              <a:t>.</a:t>
            </a:r>
            <a:endParaRPr lang="en-GB" sz="2400" dirty="0">
              <a:solidFill>
                <a:prstClr val="black"/>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Arfer</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orau</a:t>
            </a:r>
            <a:endParaRPr sz="4500" spc="-10" dirty="0">
              <a:solidFill>
                <a:schemeClr val="tx1">
                  <a:lumMod val="95000"/>
                  <a:lumOff val="5000"/>
                </a:schemeClr>
              </a:solidFill>
            </a:endParaRPr>
          </a:p>
        </p:txBody>
      </p:sp>
      <p:sp>
        <p:nvSpPr>
          <p:cNvPr id="3" name="object 3"/>
          <p:cNvSpPr txBox="1"/>
          <p:nvPr/>
        </p:nvSpPr>
        <p:spPr>
          <a:xfrm>
            <a:off x="527300" y="2642252"/>
            <a:ext cx="5899785" cy="7386638"/>
          </a:xfrm>
          <a:prstGeom prst="rect">
            <a:avLst/>
          </a:prstGeom>
        </p:spPr>
        <p:txBody>
          <a:bodyPr vert="horz" wrap="square" lIns="0" tIns="0" rIns="0" bIns="0" rtlCol="0">
            <a:spAutoFit/>
          </a:bodyPr>
          <a:lstStyle/>
          <a:p>
            <a:pPr marL="342900" indent="-342900">
              <a:buFont typeface="Arial" panose="020B0604020202020204" pitchFamily="34" charset="0"/>
              <a:buChar char="•"/>
            </a:pPr>
            <a:r>
              <a:rPr lang="cy-GB" sz="2400" dirty="0" smtClean="0">
                <a:latin typeface="Arial" panose="020B0604020202020204" pitchFamily="34" charset="0"/>
                <a:cs typeface="Arial" panose="020B0604020202020204" pitchFamily="34" charset="0"/>
              </a:rPr>
              <a:t>Mae Ysgol Glan Clwyd yn cynnig dewis i ddisgyblion </a:t>
            </a:r>
            <a:r>
              <a:rPr lang="cy-GB" sz="2400" dirty="0">
                <a:latin typeface="Arial" panose="020B0604020202020204" pitchFamily="34" charset="0"/>
                <a:cs typeface="Arial" panose="020B0604020202020204" pitchFamily="34" charset="0"/>
              </a:rPr>
              <a:t>ar ddiwedd blwyddyn </a:t>
            </a:r>
            <a:r>
              <a:rPr lang="cy-GB" sz="2400" dirty="0" smtClean="0">
                <a:latin typeface="Arial" panose="020B0604020202020204" pitchFamily="34" charset="0"/>
                <a:cs typeface="Arial" panose="020B0604020202020204" pitchFamily="34" charset="0"/>
              </a:rPr>
              <a:t>6 i </a:t>
            </a:r>
            <a:r>
              <a:rPr lang="cy-GB" sz="2400" dirty="0">
                <a:latin typeface="Arial" panose="020B0604020202020204" pitchFamily="34" charset="0"/>
                <a:cs typeface="Arial" panose="020B0604020202020204" pitchFamily="34" charset="0"/>
              </a:rPr>
              <a:t>gael eu ‘trochi’ a symud o addysg cyfrwng Saesneg i addysg cyfrwng </a:t>
            </a:r>
            <a:r>
              <a:rPr lang="cy-GB" sz="2400" dirty="0" smtClean="0">
                <a:latin typeface="Arial" panose="020B0604020202020204" pitchFamily="34" charset="0"/>
                <a:cs typeface="Arial" panose="020B0604020202020204" pitchFamily="34" charset="0"/>
              </a:rPr>
              <a:t>Cymraeg.</a:t>
            </a:r>
          </a:p>
          <a:p>
            <a:pPr marL="342900" indent="-342900">
              <a:buFont typeface="Arial" panose="020B0604020202020204" pitchFamily="34" charset="0"/>
              <a:buChar char="•"/>
            </a:pPr>
            <a:r>
              <a:rPr lang="cy-GB" sz="2400" dirty="0" smtClean="0">
                <a:latin typeface="Arial" panose="020B0604020202020204" pitchFamily="34" charset="0"/>
                <a:cs typeface="Arial" panose="020B0604020202020204" pitchFamily="34" charset="0"/>
              </a:rPr>
              <a:t>Mae’r </a:t>
            </a:r>
            <a:r>
              <a:rPr lang="cy-GB" sz="2400" dirty="0">
                <a:latin typeface="Arial" panose="020B0604020202020204" pitchFamily="34" charset="0"/>
                <a:cs typeface="Arial" panose="020B0604020202020204" pitchFamily="34" charset="0"/>
              </a:rPr>
              <a:t>gwersi Cymraeg </a:t>
            </a:r>
            <a:r>
              <a:rPr lang="cy-GB" sz="2400" dirty="0" smtClean="0">
                <a:latin typeface="Arial" panose="020B0604020202020204" pitchFamily="34" charset="0"/>
                <a:cs typeface="Arial" panose="020B0604020202020204" pitchFamily="34" charset="0"/>
              </a:rPr>
              <a:t>yn </a:t>
            </a:r>
            <a:r>
              <a:rPr lang="cy-GB" sz="2400" dirty="0">
                <a:latin typeface="Arial" panose="020B0604020202020204" pitchFamily="34" charset="0"/>
                <a:cs typeface="Arial" panose="020B0604020202020204" pitchFamily="34" charset="0"/>
              </a:rPr>
              <a:t>canolbwyntio’n bennaf ar yr elfen lafar ac mae’r defnydd o Saesneg yn lleihau gydag amser.  Mae’r dosbarthiadau </a:t>
            </a:r>
            <a:r>
              <a:rPr lang="cy-GB" sz="2400" dirty="0" smtClean="0">
                <a:latin typeface="Arial" panose="020B0604020202020204" pitchFamily="34" charset="0"/>
                <a:cs typeface="Arial" panose="020B0604020202020204" pitchFamily="34" charset="0"/>
              </a:rPr>
              <a:t>bychain </a:t>
            </a:r>
            <a:r>
              <a:rPr lang="cy-GB" sz="2400" dirty="0">
                <a:latin typeface="Arial" panose="020B0604020202020204" pitchFamily="34" charset="0"/>
                <a:cs typeface="Arial" panose="020B0604020202020204" pitchFamily="34" charset="0"/>
              </a:rPr>
              <a:t>yn rhoi’r cyfle i’r disgyblion fagu hyder cyn ymuno â’r brif ffrwd ym Mlwyddyn 9 neu hyd yn oed ynghynt. </a:t>
            </a:r>
          </a:p>
          <a:p>
            <a:pPr marL="34290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Ar gyfartaledd, mae’r disgyblion sy’n rhan o’r cynllun trochi wedi ennill mwy o raddau A*-C yn y Gymraeg na disgyblion eraill dros y pum mlynedd diwethaf.  Mae eu canlyniadau Saesneg a phynciau eraill yn uwch hefyd ar gyfartaledd dros yr un cyfnod. </a:t>
            </a:r>
            <a:endParaRPr lang="en-GB" sz="24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386638"/>
          </a:xfrm>
          <a:prstGeom prst="rect">
            <a:avLst/>
          </a:prstGeom>
        </p:spPr>
        <p:txBody>
          <a:bodyPr vert="horz" wrap="square" lIns="0" tIns="0" rIns="0" bIns="0" rtlCol="0">
            <a:spAutoFit/>
          </a:bodyPr>
          <a:lstStyle/>
          <a:p>
            <a:pPr marL="285750" marR="5080" indent="-28575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Ysgol </a:t>
            </a:r>
            <a:r>
              <a:rPr lang="en-GB" sz="2400" dirty="0" err="1">
                <a:latin typeface="Arial" panose="020B0604020202020204" pitchFamily="34" charset="0"/>
                <a:cs typeface="Arial" panose="020B0604020202020204" pitchFamily="34" charset="0"/>
              </a:rPr>
              <a:t>Glan</a:t>
            </a:r>
            <a:r>
              <a:rPr lang="en-GB" sz="2400" dirty="0">
                <a:latin typeface="Arial" panose="020B0604020202020204" pitchFamily="34" charset="0"/>
                <a:cs typeface="Arial" panose="020B0604020202020204" pitchFamily="34" charset="0"/>
              </a:rPr>
              <a:t> Clwyd </a:t>
            </a:r>
            <a:r>
              <a:rPr lang="en-GB" sz="2400" dirty="0" smtClean="0">
                <a:latin typeface="Arial" panose="020B0604020202020204" pitchFamily="34" charset="0"/>
                <a:cs typeface="Arial" panose="020B0604020202020204" pitchFamily="34" charset="0"/>
              </a:rPr>
              <a:t>provides an option for </a:t>
            </a:r>
            <a:r>
              <a:rPr lang="en-GB" sz="2400" dirty="0">
                <a:latin typeface="Arial" panose="020B0604020202020204" pitchFamily="34" charset="0"/>
                <a:cs typeface="Arial" panose="020B0604020202020204" pitchFamily="34" charset="0"/>
              </a:rPr>
              <a:t>pupils at the end of Year </a:t>
            </a:r>
            <a:r>
              <a:rPr lang="en-GB" sz="2400" dirty="0" smtClean="0">
                <a:latin typeface="Arial" panose="020B0604020202020204" pitchFamily="34" charset="0"/>
                <a:cs typeface="Arial" panose="020B0604020202020204" pitchFamily="34" charset="0"/>
              </a:rPr>
              <a:t>6 </a:t>
            </a:r>
            <a:r>
              <a:rPr lang="en-GB" sz="2400" dirty="0">
                <a:latin typeface="Arial" panose="020B0604020202020204" pitchFamily="34" charset="0"/>
                <a:cs typeface="Arial" panose="020B0604020202020204" pitchFamily="34" charset="0"/>
              </a:rPr>
              <a:t>to be ‘immersed’ and move from English-medium to Welsh-medium education. </a:t>
            </a:r>
            <a:endParaRPr lang="en-GB" sz="24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Welsh lessons </a:t>
            </a:r>
            <a:r>
              <a:rPr lang="en-GB" sz="2400" dirty="0" smtClean="0">
                <a:latin typeface="Arial" panose="020B0604020202020204" pitchFamily="34" charset="0"/>
                <a:cs typeface="Arial" panose="020B0604020202020204" pitchFamily="34" charset="0"/>
              </a:rPr>
              <a:t>focus </a:t>
            </a:r>
            <a:r>
              <a:rPr lang="en-GB" sz="2400" dirty="0">
                <a:latin typeface="Arial" panose="020B0604020202020204" pitchFamily="34" charset="0"/>
                <a:cs typeface="Arial" panose="020B0604020202020204" pitchFamily="34" charset="0"/>
              </a:rPr>
              <a:t>mainly on oral work, and the use of English decreases over time.  Small </a:t>
            </a:r>
            <a:r>
              <a:rPr lang="en-GB" sz="2400" dirty="0" smtClean="0">
                <a:latin typeface="Arial" panose="020B0604020202020204" pitchFamily="34" charset="0"/>
                <a:cs typeface="Arial" panose="020B0604020202020204" pitchFamily="34" charset="0"/>
              </a:rPr>
              <a:t>classes </a:t>
            </a:r>
            <a:r>
              <a:rPr lang="en-GB" sz="2400" dirty="0">
                <a:latin typeface="Arial" panose="020B0604020202020204" pitchFamily="34" charset="0"/>
                <a:cs typeface="Arial" panose="020B0604020202020204" pitchFamily="34" charset="0"/>
              </a:rPr>
              <a:t>give pupils an opportunity to gain confidence before joining the mainstream in Year 9 or even sooner. </a:t>
            </a:r>
            <a:endParaRPr lang="en-GB" sz="2400" dirty="0" smtClean="0">
              <a:latin typeface="Arial" panose="020B0604020202020204" pitchFamily="34" charset="0"/>
              <a:cs typeface="Arial" panose="020B0604020202020204" pitchFamily="34" charset="0"/>
            </a:endParaRPr>
          </a:p>
          <a:p>
            <a:endParaRPr lang="cy-GB" sz="2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On average, pupils who are part of the immersion scheme have gained more A*-C grades in Welsh than other pupils over the last five years.  Results in English and other subjects are also higher, on average, over the same period. </a:t>
            </a:r>
            <a:endParaRPr lang="en-GB" sz="2400" dirty="0" smtClean="0">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40151914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Arfer</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orau</a:t>
            </a:r>
            <a:endParaRPr sz="4500" spc="-10" dirty="0">
              <a:solidFill>
                <a:schemeClr val="tx1">
                  <a:lumMod val="95000"/>
                  <a:lumOff val="5000"/>
                </a:schemeClr>
              </a:solidFill>
            </a:endParaRPr>
          </a:p>
        </p:txBody>
      </p:sp>
      <p:sp>
        <p:nvSpPr>
          <p:cNvPr id="3" name="object 3"/>
          <p:cNvSpPr txBox="1"/>
          <p:nvPr/>
        </p:nvSpPr>
        <p:spPr>
          <a:xfrm>
            <a:off x="527300" y="2642252"/>
            <a:ext cx="5899785"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Arwyddair </a:t>
            </a:r>
            <a:r>
              <a:rPr lang="cy-GB" sz="2400" dirty="0" smtClean="0">
                <a:latin typeface="Arial" panose="020B0604020202020204" pitchFamily="34" charset="0"/>
                <a:cs typeface="Arial" panose="020B0604020202020204" pitchFamily="34" charset="0"/>
              </a:rPr>
              <a:t>Ysgol Gymraeg Caerffili yw </a:t>
            </a:r>
            <a:r>
              <a:rPr lang="cy-GB" sz="2400" dirty="0">
                <a:latin typeface="Arial" panose="020B0604020202020204" pitchFamily="34" charset="0"/>
                <a:cs typeface="Arial" panose="020B0604020202020204" pitchFamily="34" charset="0"/>
              </a:rPr>
              <a:t>‘Hawl Plentyn ei Iaith’ ac mae datblygiad medrau iaith y disgyblion yn ganolog i’w gwaith.  Mae gweledigaeth yr ysgol yn seiliedig ar ddisgwyliadau uchel gan bawb sy’n gysylltiedig â </a:t>
            </a:r>
            <a:r>
              <a:rPr lang="cy-GB" sz="2400" dirty="0" smtClean="0">
                <a:latin typeface="Arial" panose="020B0604020202020204" pitchFamily="34" charset="0"/>
                <a:cs typeface="Arial" panose="020B0604020202020204" pitchFamily="34" charset="0"/>
              </a:rPr>
              <a:t>hi.</a:t>
            </a:r>
          </a:p>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 bron pob disgybl yn cyrraedd y lefel ddisgwyliedig yn y Gymraeg o waelodlin isel iawn erbyn diwedd y cyfnod sylfaen a chyfnod allweddol 2.  </a:t>
            </a:r>
            <a:r>
              <a:rPr lang="cy-GB" sz="2400" dirty="0" smtClean="0">
                <a:latin typeface="Arial" panose="020B0604020202020204" pitchFamily="34" charset="0"/>
                <a:cs typeface="Arial" panose="020B0604020202020204" pitchFamily="34" charset="0"/>
              </a:rPr>
              <a:t>Mae’r </a:t>
            </a:r>
            <a:r>
              <a:rPr lang="cy-GB" sz="2400" dirty="0">
                <a:latin typeface="Arial" panose="020B0604020202020204" pitchFamily="34" charset="0"/>
                <a:cs typeface="Arial" panose="020B0604020202020204" pitchFamily="34" charset="0"/>
              </a:rPr>
              <a:t>mwyafrif </a:t>
            </a:r>
            <a:r>
              <a:rPr lang="cy-GB" sz="2400" dirty="0" smtClean="0">
                <a:latin typeface="Arial" panose="020B0604020202020204" pitchFamily="34" charset="0"/>
                <a:cs typeface="Arial" panose="020B0604020202020204" pitchFamily="34" charset="0"/>
              </a:rPr>
              <a:t>o ddisgyblion </a:t>
            </a:r>
            <a:r>
              <a:rPr lang="cy-GB" sz="2400" dirty="0">
                <a:latin typeface="Arial" panose="020B0604020202020204" pitchFamily="34" charset="0"/>
                <a:cs typeface="Arial" panose="020B0604020202020204" pitchFamily="34" charset="0"/>
              </a:rPr>
              <a:t>sydd â’r gallu i gyrraedd y lefelau uwch yn y Gymraeg yn cyflawni hynny erbyn diwedd y cyfnod sylfaen a chyfnod allweddol 2.  Mae ansawdd y ddarpariaeth yn gyson dda a chaiff elfennau o arfer ragorol eu nodi o fewn gweithdrefnau hunanarfarniad cynhwysfawr yr ysgol.</a:t>
            </a:r>
            <a:endParaRPr lang="en-GB" sz="24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Ysgol Gymraeg </a:t>
            </a:r>
            <a:r>
              <a:rPr lang="cy-GB" sz="2400" dirty="0" err="1" smtClean="0">
                <a:latin typeface="Arial" panose="020B0604020202020204" pitchFamily="34" charset="0"/>
                <a:cs typeface="Arial" panose="020B0604020202020204" pitchFamily="34" charset="0"/>
              </a:rPr>
              <a:t>Caerffili’s</a:t>
            </a:r>
            <a:r>
              <a:rPr lang="cy-GB" sz="2400" dirty="0" smtClean="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motto </a:t>
            </a:r>
            <a:r>
              <a:rPr lang="en-GB" sz="2400" dirty="0">
                <a:latin typeface="Arial" panose="020B0604020202020204" pitchFamily="34" charset="0"/>
                <a:cs typeface="Arial" panose="020B0604020202020204" pitchFamily="34" charset="0"/>
              </a:rPr>
              <a:t>is ‘</a:t>
            </a:r>
            <a:r>
              <a:rPr lang="en-GB" sz="2400" dirty="0" err="1">
                <a:latin typeface="Arial" panose="020B0604020202020204" pitchFamily="34" charset="0"/>
                <a:cs typeface="Arial" panose="020B0604020202020204" pitchFamily="34" charset="0"/>
              </a:rPr>
              <a:t>Hawl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Plentyn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Iaith</a:t>
            </a:r>
            <a:r>
              <a:rPr lang="en-GB" sz="2400" dirty="0">
                <a:latin typeface="Arial" panose="020B0604020202020204" pitchFamily="34" charset="0"/>
                <a:cs typeface="Arial" panose="020B0604020202020204" pitchFamily="34" charset="0"/>
              </a:rPr>
              <a:t>’ (A Child’s Language is their Right), and developing pupils’ language skills is at the heart of its work.  The school’s vision is based on high expectations of everyone who is associated with the </a:t>
            </a:r>
            <a:r>
              <a:rPr lang="en-GB" sz="2400" dirty="0" smtClean="0">
                <a:latin typeface="Arial" panose="020B0604020202020204" pitchFamily="34" charset="0"/>
                <a:cs typeface="Arial" panose="020B0604020202020204" pitchFamily="34" charset="0"/>
              </a:rPr>
              <a:t>school.</a:t>
            </a:r>
          </a:p>
          <a:p>
            <a:pPr marL="342900" marR="5080" indent="-342900">
              <a:buFont typeface="Arial" panose="020B0604020202020204" pitchFamily="34" charset="0"/>
              <a:buChar char="•"/>
              <a:tabLst>
                <a:tab pos="5485765" algn="l"/>
              </a:tabLst>
            </a:pPr>
            <a:r>
              <a:rPr lang="en-GB" sz="2400" dirty="0" smtClean="0">
                <a:latin typeface="Arial" panose="020B0604020202020204" pitchFamily="34" charset="0"/>
                <a:cs typeface="Arial" panose="020B0604020202020204" pitchFamily="34" charset="0"/>
              </a:rPr>
              <a:t>Nearly </a:t>
            </a:r>
            <a:r>
              <a:rPr lang="en-GB" sz="2400" dirty="0">
                <a:latin typeface="Arial" panose="020B0604020202020204" pitchFamily="34" charset="0"/>
                <a:cs typeface="Arial" panose="020B0604020202020204" pitchFamily="34" charset="0"/>
              </a:rPr>
              <a:t>all pupils attain the expected level in Welsh from a very low baseline by the end of the foundation phase and key stage 2.  </a:t>
            </a:r>
            <a:r>
              <a:rPr lang="en-GB" sz="2400" dirty="0" smtClean="0">
                <a:latin typeface="Arial" panose="020B0604020202020204" pitchFamily="34" charset="0"/>
                <a:cs typeface="Arial" panose="020B0604020202020204" pitchFamily="34" charset="0"/>
              </a:rPr>
              <a:t>The </a:t>
            </a:r>
            <a:r>
              <a:rPr lang="en-GB" sz="2400" dirty="0">
                <a:latin typeface="Arial" panose="020B0604020202020204" pitchFamily="34" charset="0"/>
                <a:cs typeface="Arial" panose="020B0604020202020204" pitchFamily="34" charset="0"/>
              </a:rPr>
              <a:t>majority of pupils who have the ability to attain the higher levels in Welsh do so by the end of the foundation phase and key stage 2.  The quality of provision is consistently good and elements of excellent practice are identified in the school’s comprehensive self-evaluation procedures.</a:t>
            </a:r>
            <a:endParaRPr lang="en-GB" sz="24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3348670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a:t>
            </a:r>
            <a:r>
              <a:rPr lang="en-GB" sz="4500" spc="-10" dirty="0" err="1" smtClean="0">
                <a:solidFill>
                  <a:schemeClr val="tx1">
                    <a:lumMod val="95000"/>
                    <a:lumOff val="5000"/>
                  </a:schemeClr>
                </a:solidFill>
              </a:rPr>
              <a:t>cwestiwn</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4431983"/>
          </a:xfrm>
          <a:prstGeom prst="rect">
            <a:avLst/>
          </a:prstGeom>
        </p:spPr>
        <p:txBody>
          <a:bodyPr vert="horz" wrap="square" lIns="0" tIns="0" rIns="0" bIns="0" rtlCol="0">
            <a:spAutoFit/>
          </a:bodyPr>
          <a:lstStyle/>
          <a:p>
            <a:r>
              <a:rPr lang="cy-GB" sz="2400" b="1" dirty="0">
                <a:latin typeface="Arial" panose="020B0604020202020204" pitchFamily="34" charset="0"/>
                <a:cs typeface="Arial" panose="020B0604020202020204" pitchFamily="34" charset="0"/>
              </a:rPr>
              <a:t>Safonau</a:t>
            </a:r>
            <a:endParaRPr lang="cy-GB" sz="2400" dirty="0">
              <a:latin typeface="Arial" panose="020B0604020202020204" pitchFamily="34" charset="0"/>
              <a:cs typeface="Arial" panose="020B0604020202020204" pitchFamily="34" charset="0"/>
            </a:endParaRPr>
          </a:p>
          <a:p>
            <a:r>
              <a:rPr lang="cy-GB" sz="2400" b="1" dirty="0">
                <a:latin typeface="Arial" panose="020B0604020202020204" pitchFamily="34" charset="0"/>
                <a:cs typeface="Arial" panose="020B0604020202020204" pitchFamily="34" charset="0"/>
              </a:rPr>
              <a:t> </a:t>
            </a:r>
            <a:endParaRPr lang="cy-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A yw disgyblion yn gwneud y cynnydd gorau posib yn y Gymraeg? </a:t>
            </a:r>
          </a:p>
          <a:p>
            <a:pPr marL="342900" lvl="0" indent="-342900">
              <a:buFont typeface="Arial" panose="020B0604020202020204" pitchFamily="34" charset="0"/>
              <a:buChar char="•"/>
            </a:pPr>
            <a:r>
              <a:rPr lang="cy-GB" sz="2400" dirty="0" smtClean="0">
                <a:latin typeface="Arial" panose="020B0604020202020204" pitchFamily="34" charset="0"/>
                <a:cs typeface="Arial" panose="020B0604020202020204" pitchFamily="34" charset="0"/>
              </a:rPr>
              <a:t>A </a:t>
            </a:r>
            <a:r>
              <a:rPr lang="cy-GB" sz="2400" dirty="0">
                <a:latin typeface="Arial" panose="020B0604020202020204" pitchFamily="34" charset="0"/>
                <a:cs typeface="Arial" panose="020B0604020202020204" pitchFamily="34" charset="0"/>
              </a:rPr>
              <a:t>yw disgyblion yn parhau i ddatblygu eu medrau iaith Gymraeg wrth drosglwyddo rhwng y cyfnodau allweddol gwahanol?</a:t>
            </a: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A yw disgyblion yn arddangos agweddau cadarnhaol a mwynhad wrth ddysgu Cymraeg?</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4431983"/>
          </a:xfrm>
          <a:prstGeom prst="rect">
            <a:avLst/>
          </a:prstGeom>
        </p:spPr>
        <p:txBody>
          <a:bodyPr vert="horz" wrap="square" lIns="0" tIns="0" rIns="0" bIns="0" rtlCol="0">
            <a:spAutoFit/>
          </a:bodyPr>
          <a:lstStyle/>
          <a:p>
            <a:r>
              <a:rPr lang="en-GB" sz="2400" b="1" dirty="0">
                <a:latin typeface="Arial" panose="020B0604020202020204" pitchFamily="34" charset="0"/>
                <a:cs typeface="Arial" panose="020B0604020202020204" pitchFamily="34" charset="0"/>
              </a:rPr>
              <a:t>Standards</a:t>
            </a:r>
            <a:endParaRPr lang="cy-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 </a:t>
            </a:r>
            <a:endParaRPr lang="cy-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Do pupils make the best possible progress in Welsh?</a:t>
            </a:r>
            <a:endParaRPr lang="cy-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Do </a:t>
            </a:r>
            <a:r>
              <a:rPr lang="en-GB" sz="2400" dirty="0">
                <a:latin typeface="Arial" panose="020B0604020202020204" pitchFamily="34" charset="0"/>
                <a:cs typeface="Arial" panose="020B0604020202020204" pitchFamily="34" charset="0"/>
              </a:rPr>
              <a:t>pupils continue to develop their Welsh language skills when transferring between different key stages?</a:t>
            </a:r>
            <a:endParaRPr lang="cy-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Do pupils show positive attitudes and enjoyment when learning Welsh?</a:t>
            </a:r>
            <a:endParaRPr lang="cy-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5666925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a:t>
            </a:r>
            <a:r>
              <a:rPr lang="en-GB" sz="4500" spc="-10" dirty="0" err="1" smtClean="0">
                <a:solidFill>
                  <a:schemeClr val="tx1">
                    <a:lumMod val="95000"/>
                    <a:lumOff val="5000"/>
                  </a:schemeClr>
                </a:solidFill>
              </a:rPr>
              <a:t>cwestiwn</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5909310"/>
          </a:xfrm>
          <a:prstGeom prst="rect">
            <a:avLst/>
          </a:prstGeom>
        </p:spPr>
        <p:txBody>
          <a:bodyPr vert="horz" wrap="square" lIns="0" tIns="0" rIns="0" bIns="0" rtlCol="0">
            <a:spAutoFit/>
          </a:bodyPr>
          <a:lstStyle/>
          <a:p>
            <a:r>
              <a:rPr lang="cy-GB" sz="2400" b="1" dirty="0">
                <a:latin typeface="Arial" panose="020B0604020202020204" pitchFamily="34" charset="0"/>
                <a:cs typeface="Arial" panose="020B0604020202020204" pitchFamily="34" charset="0"/>
              </a:rPr>
              <a:t>Darpariaeth</a:t>
            </a:r>
            <a:endParaRPr lang="cy-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smtClean="0">
                <a:latin typeface="Arial" panose="020B0604020202020204" pitchFamily="34" charset="0"/>
                <a:cs typeface="Arial" panose="020B0604020202020204" pitchFamily="34" charset="0"/>
              </a:rPr>
              <a:t>A </a:t>
            </a:r>
            <a:r>
              <a:rPr lang="cy-GB" sz="2400" dirty="0">
                <a:latin typeface="Arial" panose="020B0604020202020204" pitchFamily="34" charset="0"/>
                <a:cs typeface="Arial" panose="020B0604020202020204" pitchFamily="34" charset="0"/>
              </a:rPr>
              <a:t>ydym yn cynllunio’r gweithgareddau dysgu fel eu bod yn atgyfnerthu medrau iaith y disgyblion? </a:t>
            </a: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Beth yw ansawdd yr addysgu?  A ydym yn rhoi digon o bwyslais ar lafaredd?  A yw’n hathrawon yn fodelau iaith da?</a:t>
            </a: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A oes parhad rhwng cyfnodau allweddol ac ar draws cyfnodau allweddol o ran profiadau disgyblion yn y Gymraeg?</a:t>
            </a: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A yw’r disgyblion yn cael cyfleoedd digonol i ddatblygu eu defnydd o’r Gymraeg mewn ystod o sefyllfaoedd y tu allan i wersi Cymraeg?</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6278642"/>
          </a:xfrm>
          <a:prstGeom prst="rect">
            <a:avLst/>
          </a:prstGeom>
        </p:spPr>
        <p:txBody>
          <a:bodyPr vert="horz" wrap="square" lIns="0" tIns="0" rIns="0" bIns="0" rtlCol="0">
            <a:spAutoFit/>
          </a:bodyPr>
          <a:lstStyle/>
          <a:p>
            <a:r>
              <a:rPr lang="en-GB" sz="2400" b="1" dirty="0">
                <a:latin typeface="Arial" panose="020B0604020202020204" pitchFamily="34" charset="0"/>
                <a:cs typeface="Arial" panose="020B0604020202020204" pitchFamily="34" charset="0"/>
              </a:rPr>
              <a:t>Provision</a:t>
            </a:r>
            <a:endParaRPr lang="cy-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Do </a:t>
            </a:r>
            <a:r>
              <a:rPr lang="en-GB" sz="2400" dirty="0">
                <a:latin typeface="Arial" panose="020B0604020202020204" pitchFamily="34" charset="0"/>
                <a:cs typeface="Arial" panose="020B0604020202020204" pitchFamily="34" charset="0"/>
              </a:rPr>
              <a:t>we plan learning activities so that they reinforce pupils’ language skills</a:t>
            </a:r>
            <a:r>
              <a:rPr lang="en-GB" sz="2400" dirty="0" smtClean="0">
                <a:latin typeface="Arial" panose="020B0604020202020204" pitchFamily="34" charset="0"/>
                <a:cs typeface="Arial" panose="020B0604020202020204" pitchFamily="34" charset="0"/>
              </a:rPr>
              <a:t>?</a:t>
            </a:r>
          </a:p>
          <a:p>
            <a:endParaRPr lang="cy-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What is the quality of teaching?  Do we place enough emphasis on </a:t>
            </a:r>
            <a:r>
              <a:rPr lang="en-GB" sz="2400" dirty="0" err="1">
                <a:latin typeface="Arial" panose="020B0604020202020204" pitchFamily="34" charset="0"/>
                <a:cs typeface="Arial" panose="020B0604020202020204" pitchFamily="34" charset="0"/>
              </a:rPr>
              <a:t>oracy</a:t>
            </a:r>
            <a:r>
              <a:rPr lang="en-GB" sz="2400" dirty="0">
                <a:latin typeface="Arial" panose="020B0604020202020204" pitchFamily="34" charset="0"/>
                <a:cs typeface="Arial" panose="020B0604020202020204" pitchFamily="34" charset="0"/>
              </a:rPr>
              <a:t>?  Are our teachers good language models?</a:t>
            </a:r>
            <a:endParaRPr lang="cy-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Is there continuity between and across key stages in terms of pupils’ experiences in Welsh?</a:t>
            </a:r>
            <a:endParaRPr lang="cy-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Are pupils given sufficient opportunities to develop their use of the Welsh language in a range of situations outside Welsh lessons?</a:t>
            </a:r>
            <a:endParaRPr lang="cy-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512695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a:t>
            </a:r>
            <a:r>
              <a:rPr lang="en-GB" sz="4500" spc="-10" dirty="0" err="1" smtClean="0">
                <a:solidFill>
                  <a:schemeClr val="tx1">
                    <a:lumMod val="95000"/>
                    <a:lumOff val="5000"/>
                  </a:schemeClr>
                </a:solidFill>
              </a:rPr>
              <a:t>cwestiwn</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5539978"/>
          </a:xfrm>
          <a:prstGeom prst="rect">
            <a:avLst/>
          </a:prstGeom>
        </p:spPr>
        <p:txBody>
          <a:bodyPr vert="horz" wrap="square" lIns="0" tIns="0" rIns="0" bIns="0" rtlCol="0">
            <a:spAutoFit/>
          </a:bodyPr>
          <a:lstStyle/>
          <a:p>
            <a:r>
              <a:rPr lang="cy-GB" sz="2400" b="1" dirty="0">
                <a:latin typeface="Arial" panose="020B0604020202020204" pitchFamily="34" charset="0"/>
                <a:cs typeface="Arial" panose="020B0604020202020204" pitchFamily="34" charset="0"/>
              </a:rPr>
              <a:t>Arweinyddiaeth</a:t>
            </a:r>
            <a:endParaRPr lang="cy-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 </a:t>
            </a:r>
            <a:r>
              <a:rPr lang="cy-GB" sz="2400" dirty="0" smtClean="0">
                <a:latin typeface="Arial" panose="020B0604020202020204" pitchFamily="34" charset="0"/>
                <a:cs typeface="Arial" panose="020B0604020202020204" pitchFamily="34" charset="0"/>
              </a:rPr>
              <a:t>A </a:t>
            </a:r>
            <a:r>
              <a:rPr lang="cy-GB" sz="2400" dirty="0">
                <a:latin typeface="Arial" panose="020B0604020202020204" pitchFamily="34" charset="0"/>
                <a:cs typeface="Arial" panose="020B0604020202020204" pitchFamily="34" charset="0"/>
              </a:rPr>
              <a:t>yw ethos yr ysgol yn hyrwyddo’r Gymraeg a diwylliant Cymru ac agweddau cadarnhaol tuag atynt yn ddigon da?</a:t>
            </a: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A oes gennym ddarlun cywir o’r hyn y mae angen ei wneud i wella deilliannau a darpariaeth yn Gymraeg?</a:t>
            </a:r>
          </a:p>
          <a:p>
            <a:pPr marL="342900" lvl="0" indent="-342900">
              <a:buFont typeface="Arial" panose="020B0604020202020204" pitchFamily="34" charset="0"/>
              <a:buChar char="•"/>
            </a:pPr>
            <a:r>
              <a:rPr lang="cy-GB" sz="2400" dirty="0" smtClean="0">
                <a:latin typeface="Arial" panose="020B0604020202020204" pitchFamily="34" charset="0"/>
                <a:cs typeface="Arial" panose="020B0604020202020204" pitchFamily="34" charset="0"/>
              </a:rPr>
              <a:t>A </a:t>
            </a:r>
            <a:r>
              <a:rPr lang="cy-GB" sz="2400" dirty="0">
                <a:latin typeface="Arial" panose="020B0604020202020204" pitchFamily="34" charset="0"/>
                <a:cs typeface="Arial" panose="020B0604020202020204" pitchFamily="34" charset="0"/>
              </a:rPr>
              <a:t>ydym yn darparu cymorth / dysgu proffesiynol o ansawdd da ar gyfer athrawon Cymraeg anarbenigol a staff eraill yn yr ysgol?</a:t>
            </a:r>
          </a:p>
          <a:p>
            <a:pPr marR="5080">
              <a:tabLst>
                <a:tab pos="5485765" algn="l"/>
              </a:tabLst>
            </a:pPr>
            <a:r>
              <a:rPr lang="en-GB" sz="2400" dirty="0" smtClean="0">
                <a:solidFill>
                  <a:schemeClr val="tx1">
                    <a:lumMod val="95000"/>
                    <a:lumOff val="5000"/>
                  </a:schemeClr>
                </a:solidFill>
                <a:latin typeface="Arial" panose="020B0604020202020204" pitchFamily="34" charset="0"/>
                <a:cs typeface="Arial" panose="020B0604020202020204" pitchFamily="34" charset="0"/>
              </a:rPr>
              <a:t> </a:t>
            </a:r>
            <a:endParaRPr lang="en-GB" sz="24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5170646"/>
          </a:xfrm>
          <a:prstGeom prst="rect">
            <a:avLst/>
          </a:prstGeom>
        </p:spPr>
        <p:txBody>
          <a:bodyPr vert="horz" wrap="square" lIns="0" tIns="0" rIns="0" bIns="0" rtlCol="0">
            <a:spAutoFit/>
          </a:bodyPr>
          <a:lstStyle/>
          <a:p>
            <a:r>
              <a:rPr lang="en-GB" sz="2400" b="1" dirty="0">
                <a:latin typeface="Arial" panose="020B0604020202020204" pitchFamily="34" charset="0"/>
                <a:cs typeface="Arial" panose="020B0604020202020204" pitchFamily="34" charset="0"/>
              </a:rPr>
              <a:t>Leadership</a:t>
            </a:r>
            <a:endParaRPr lang="cy-GB" sz="24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2400" dirty="0" smtClean="0">
                <a:latin typeface="Arial" panose="020B0604020202020204" pitchFamily="34" charset="0"/>
                <a:cs typeface="Arial" panose="020B0604020202020204" pitchFamily="34" charset="0"/>
              </a:rPr>
              <a:t>Does </a:t>
            </a:r>
            <a:r>
              <a:rPr lang="en-GB" sz="2400" dirty="0">
                <a:latin typeface="Arial" panose="020B0604020202020204" pitchFamily="34" charset="0"/>
                <a:cs typeface="Arial" panose="020B0604020202020204" pitchFamily="34" charset="0"/>
              </a:rPr>
              <a:t>the school’s ethos promote the Welsh language and culture and positive attitudes towards them well enough</a:t>
            </a:r>
            <a:r>
              <a:rPr lang="en-GB" sz="2400" dirty="0" smtClean="0">
                <a:latin typeface="Arial" panose="020B0604020202020204" pitchFamily="34" charset="0"/>
                <a:cs typeface="Arial" panose="020B0604020202020204" pitchFamily="34" charset="0"/>
              </a:rPr>
              <a:t>?</a:t>
            </a:r>
          </a:p>
          <a:p>
            <a:pPr lvl="0"/>
            <a:endParaRPr lang="cy-GB" sz="24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Do we have an accurate picture of what needs to be done to improve outcomes and provision in Welsh?</a:t>
            </a:r>
            <a:endParaRPr lang="cy-GB" sz="24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2400" dirty="0" smtClean="0">
                <a:latin typeface="Arial" panose="020B0604020202020204" pitchFamily="34" charset="0"/>
                <a:cs typeface="Arial" panose="020B0604020202020204" pitchFamily="34" charset="0"/>
              </a:rPr>
              <a:t>Do </a:t>
            </a:r>
            <a:r>
              <a:rPr lang="en-GB" sz="2400" dirty="0">
                <a:latin typeface="Arial" panose="020B0604020202020204" pitchFamily="34" charset="0"/>
                <a:cs typeface="Arial" panose="020B0604020202020204" pitchFamily="34" charset="0"/>
              </a:rPr>
              <a:t>we provide good quality support/professional learning for non-specialist Welsh teachers and other staff at the school?</a:t>
            </a:r>
            <a:endParaRPr lang="cy-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3765185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6647974"/>
          </a:xfrm>
          <a:prstGeom prst="rect">
            <a:avLst/>
          </a:prstGeom>
        </p:spPr>
        <p:txBody>
          <a:bodyPr vert="horz" wrap="square" lIns="0" tIns="0" rIns="0" bIns="0" rtlCol="0">
            <a:spAutoFit/>
          </a:bodyPr>
          <a:lstStyle/>
          <a:p>
            <a:r>
              <a:rPr lang="cy-GB" sz="2400" b="1" dirty="0">
                <a:latin typeface="Arial" panose="020B0604020202020204" pitchFamily="34" charset="0"/>
                <a:cs typeface="Arial" panose="020B0604020202020204" pitchFamily="34" charset="0"/>
              </a:rPr>
              <a:t>Safonau</a:t>
            </a:r>
          </a:p>
          <a:p>
            <a:pPr marL="34290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Mae safonau Cymraeg y rhan fwyaf o ddisgyblion yn yr ysgolion cynradd a llawer o ddisgyblion yn yr ysgolion uwchradd yr ymwelwyd â nhw fel rhan o’r adolygiad hwn yn dda.  Mae hyn hefyd yn wir, at ei gilydd, am yr ysgolion cyfrwng Cymraeg neu ddwyieithog a arolygwyd yn ystod y ddwy flynedd diwethaf.  </a:t>
            </a:r>
            <a:endParaRPr lang="cy-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cy-GB" sz="2400" dirty="0" smtClean="0">
                <a:latin typeface="Arial" panose="020B0604020202020204" pitchFamily="34" charset="0"/>
                <a:cs typeface="Arial" panose="020B0604020202020204" pitchFamily="34" charset="0"/>
              </a:rPr>
              <a:t>Mae’r </a:t>
            </a:r>
            <a:r>
              <a:rPr lang="cy-GB" sz="2400" dirty="0">
                <a:latin typeface="Arial" panose="020B0604020202020204" pitchFamily="34" charset="0"/>
                <a:cs typeface="Arial" panose="020B0604020202020204" pitchFamily="34" charset="0"/>
              </a:rPr>
              <a:t>rhan fwyaf </a:t>
            </a:r>
            <a:r>
              <a:rPr lang="cy-GB" sz="2400" dirty="0" smtClean="0">
                <a:latin typeface="Arial" panose="020B0604020202020204" pitchFamily="34" charset="0"/>
                <a:cs typeface="Arial" panose="020B0604020202020204" pitchFamily="34" charset="0"/>
              </a:rPr>
              <a:t>o ddisgyblion yn </a:t>
            </a:r>
            <a:r>
              <a:rPr lang="cy-GB" sz="2400" dirty="0">
                <a:latin typeface="Arial" panose="020B0604020202020204" pitchFamily="34" charset="0"/>
                <a:cs typeface="Arial" panose="020B0604020202020204" pitchFamily="34" charset="0"/>
              </a:rPr>
              <a:t>gwrando’n </a:t>
            </a:r>
            <a:r>
              <a:rPr lang="cy-GB" sz="2400" dirty="0" smtClean="0">
                <a:latin typeface="Arial" panose="020B0604020202020204" pitchFamily="34" charset="0"/>
                <a:cs typeface="Arial" panose="020B0604020202020204" pitchFamily="34" charset="0"/>
              </a:rPr>
              <a:t>ddeallus </a:t>
            </a:r>
            <a:r>
              <a:rPr lang="cy-GB" sz="2400" dirty="0">
                <a:latin typeface="Arial" panose="020B0604020202020204" pitchFamily="34" charset="0"/>
                <a:cs typeface="Arial" panose="020B0604020202020204" pitchFamily="34" charset="0"/>
              </a:rPr>
              <a:t>a chyda diddordeb ar eu cyfoedion </a:t>
            </a:r>
            <a:r>
              <a:rPr lang="cy-GB" sz="2400" dirty="0" smtClean="0">
                <a:latin typeface="Arial" panose="020B0604020202020204" pitchFamily="34" charset="0"/>
                <a:cs typeface="Arial" panose="020B0604020202020204" pitchFamily="34" charset="0"/>
              </a:rPr>
              <a:t>ac </a:t>
            </a:r>
            <a:r>
              <a:rPr lang="cy-GB" sz="2400" dirty="0">
                <a:latin typeface="Arial" panose="020B0604020202020204" pitchFamily="34" charset="0"/>
                <a:cs typeface="Arial" panose="020B0604020202020204" pitchFamily="34" charset="0"/>
              </a:rPr>
              <a:t>yn datblygu medrau trafod gwerthfawr wrth gydweithio mewn parau neu grwpiau.  Mae llawer yn siarad Cymraeg yn hyderus a rhugl ac mae eu </a:t>
            </a:r>
            <a:r>
              <a:rPr lang="cy-GB" sz="2400" dirty="0" smtClean="0">
                <a:latin typeface="Arial" panose="020B0604020202020204" pitchFamily="34" charset="0"/>
                <a:cs typeface="Arial" panose="020B0604020202020204" pitchFamily="34" charset="0"/>
              </a:rPr>
              <a:t>hiaith lafar, </a:t>
            </a:r>
            <a:r>
              <a:rPr lang="cy-GB" sz="2400" dirty="0">
                <a:latin typeface="Arial" panose="020B0604020202020204" pitchFamily="34" charset="0"/>
                <a:cs typeface="Arial" panose="020B0604020202020204" pitchFamily="34" charset="0"/>
              </a:rPr>
              <a:t>ar y cyfan, yn gywir a naturiol.  </a:t>
            </a: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755969"/>
          </a:xfrm>
          <a:prstGeom prst="rect">
            <a:avLst/>
          </a:prstGeom>
        </p:spPr>
        <p:txBody>
          <a:bodyPr vert="horz" wrap="square" lIns="0" tIns="0" rIns="0" bIns="0" rtlCol="0">
            <a:spAutoFit/>
          </a:bodyPr>
          <a:lstStyle/>
          <a:p>
            <a:r>
              <a:rPr lang="en-GB" sz="2400" b="1" dirty="0">
                <a:latin typeface="Arial" panose="020B0604020202020204" pitchFamily="34" charset="0"/>
                <a:cs typeface="Arial" panose="020B0604020202020204" pitchFamily="34" charset="0"/>
              </a:rPr>
              <a:t>Standards</a:t>
            </a:r>
            <a:endParaRPr lang="cy-GB" sz="2400"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The standards of Welsh of most pupils in the primary schools and many pupils in the secondary schools that were visited as part of this review are good.  </a:t>
            </a:r>
            <a:r>
              <a:rPr lang="en-GB" sz="2400" dirty="0" smtClean="0">
                <a:latin typeface="Arial" panose="020B0604020202020204" pitchFamily="34" charset="0"/>
                <a:cs typeface="Arial" panose="020B0604020202020204" pitchFamily="34" charset="0"/>
              </a:rPr>
              <a:t>Overall, this </a:t>
            </a:r>
            <a:r>
              <a:rPr lang="en-GB" sz="2400" dirty="0">
                <a:latin typeface="Arial" panose="020B0604020202020204" pitchFamily="34" charset="0"/>
                <a:cs typeface="Arial" panose="020B0604020202020204" pitchFamily="34" charset="0"/>
              </a:rPr>
              <a:t>is also true for the Welsh-medium or bilingual schools that have been inspected over the last two </a:t>
            </a:r>
            <a:r>
              <a:rPr lang="en-GB" sz="2400" dirty="0" smtClean="0">
                <a:latin typeface="Arial" panose="020B0604020202020204" pitchFamily="34" charset="0"/>
                <a:cs typeface="Arial" panose="020B0604020202020204" pitchFamily="34" charset="0"/>
              </a:rPr>
              <a:t>years.</a:t>
            </a:r>
          </a:p>
          <a:p>
            <a:endParaRPr lang="en-GB" sz="2400" dirty="0">
              <a:latin typeface="Arial" panose="020B0604020202020204" pitchFamily="34" charset="0"/>
              <a:cs typeface="Arial" panose="020B0604020202020204" pitchFamily="34" charset="0"/>
            </a:endParaRPr>
          </a:p>
          <a:p>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Most pupils listen </a:t>
            </a:r>
            <a:r>
              <a:rPr lang="en-GB" sz="2400" dirty="0">
                <a:latin typeface="Arial" panose="020B0604020202020204" pitchFamily="34" charset="0"/>
                <a:cs typeface="Arial" panose="020B0604020202020204" pitchFamily="34" charset="0"/>
              </a:rPr>
              <a:t>to their peers with understanding and with interest, and develop valuable discussion skills when working in pairs or groups.  Many speak Welsh confidently and fluently, and their </a:t>
            </a:r>
            <a:r>
              <a:rPr lang="en-GB" sz="2400" dirty="0" smtClean="0">
                <a:latin typeface="Arial" panose="020B0604020202020204" pitchFamily="34" charset="0"/>
                <a:cs typeface="Arial" panose="020B0604020202020204" pitchFamily="34" charset="0"/>
              </a:rPr>
              <a:t>spoken language</a:t>
            </a:r>
            <a:r>
              <a:rPr lang="en-GB" sz="2400" dirty="0">
                <a:latin typeface="Arial" panose="020B0604020202020204" pitchFamily="34" charset="0"/>
                <a:cs typeface="Arial" panose="020B0604020202020204" pitchFamily="34" charset="0"/>
              </a:rPr>
              <a:t>, on the whole, is accurate and natural</a:t>
            </a:r>
            <a:r>
              <a:rPr lang="en-GB" sz="2400" dirty="0" smtClean="0">
                <a:latin typeface="Arial" panose="020B0604020202020204" pitchFamily="34" charset="0"/>
                <a:cs typeface="Arial" panose="020B0604020202020204" pitchFamily="34" charset="0"/>
              </a:rPr>
              <a:t>. </a:t>
            </a:r>
            <a:endParaRPr lang="en-GB" sz="2400" dirty="0">
              <a:solidFill>
                <a:schemeClr val="tx1">
                  <a:lumMod val="75000"/>
                  <a:lumOff val="25000"/>
                </a:schemeClr>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8479116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4801314"/>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Mae gan lawer o ddisgyblion </a:t>
            </a:r>
            <a:r>
              <a:rPr lang="cy-GB" sz="2400" dirty="0" smtClean="0">
                <a:latin typeface="Arial" panose="020B0604020202020204" pitchFamily="34" charset="0"/>
                <a:cs typeface="Arial" panose="020B0604020202020204" pitchFamily="34" charset="0"/>
              </a:rPr>
              <a:t>y gallu i </a:t>
            </a:r>
            <a:r>
              <a:rPr lang="cy-GB" sz="2400" dirty="0">
                <a:latin typeface="Arial" panose="020B0604020202020204" pitchFamily="34" charset="0"/>
                <a:cs typeface="Arial" panose="020B0604020202020204" pitchFamily="34" charset="0"/>
              </a:rPr>
              <a:t>ddefnyddio’r Gymraeg </a:t>
            </a:r>
            <a:r>
              <a:rPr lang="cy-GB" sz="2400" dirty="0" smtClean="0">
                <a:latin typeface="Arial" panose="020B0604020202020204" pitchFamily="34" charset="0"/>
                <a:cs typeface="Arial" panose="020B0604020202020204" pitchFamily="34" charset="0"/>
              </a:rPr>
              <a:t>yn effeithiol mewn </a:t>
            </a:r>
            <a:r>
              <a:rPr lang="cy-GB" sz="2400" dirty="0">
                <a:latin typeface="Arial" panose="020B0604020202020204" pitchFamily="34" charset="0"/>
                <a:cs typeface="Arial" panose="020B0604020202020204" pitchFamily="34" charset="0"/>
              </a:rPr>
              <a:t>sefyllfaoedd ffurfiol ac anffurfiol.  Serch hynny, nid yw ychydig o ddisgyblion yn datblygu eu medrau llafar hyd eithaf eu gallu.  Maent yn amharod i gymryd rhan mewn gwaith trafod ac nid ydynt yn awyddus i gyfrannu’n gyhoeddus ar lafar.  </a:t>
            </a:r>
            <a:endParaRPr lang="cy-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smtClean="0">
                <a:latin typeface="Arial" panose="020B0604020202020204" pitchFamily="34" charset="0"/>
                <a:cs typeface="Arial" panose="020B0604020202020204" pitchFamily="34" charset="0"/>
              </a:rPr>
              <a:t>Nid </a:t>
            </a:r>
            <a:r>
              <a:rPr lang="cy-GB" sz="2400" dirty="0">
                <a:latin typeface="Arial" panose="020B0604020202020204" pitchFamily="34" charset="0"/>
                <a:cs typeface="Arial" panose="020B0604020202020204" pitchFamily="34" charset="0"/>
              </a:rPr>
              <a:t>yw ychydig o ddisgyblion ysgol gynradd na’r mwyafrif o ddisgyblion ysgol uwchradd yr ymwelwyd â nhw yn dewis defnyddio’r iaith yn naturiol mewn sefyllfaoedd cymdeithasol.</a:t>
            </a: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909310"/>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Many pupils have the </a:t>
            </a:r>
            <a:r>
              <a:rPr lang="en-GB" sz="2400" dirty="0" smtClean="0">
                <a:latin typeface="Arial" panose="020B0604020202020204" pitchFamily="34" charset="0"/>
                <a:cs typeface="Arial" panose="020B0604020202020204" pitchFamily="34" charset="0"/>
              </a:rPr>
              <a:t>ability </a:t>
            </a:r>
            <a:r>
              <a:rPr lang="en-GB" sz="2400" dirty="0">
                <a:latin typeface="Arial" panose="020B0604020202020204" pitchFamily="34" charset="0"/>
                <a:cs typeface="Arial" panose="020B0604020202020204" pitchFamily="34" charset="0"/>
              </a:rPr>
              <a:t>to use the Welsh </a:t>
            </a:r>
            <a:r>
              <a:rPr lang="en-GB" sz="2400" dirty="0" smtClean="0">
                <a:latin typeface="Arial" panose="020B0604020202020204" pitchFamily="34" charset="0"/>
                <a:cs typeface="Arial" panose="020B0604020202020204" pitchFamily="34" charset="0"/>
              </a:rPr>
              <a:t>language effectively </a:t>
            </a:r>
            <a:r>
              <a:rPr lang="en-GB" sz="2400" dirty="0">
                <a:latin typeface="Arial" panose="020B0604020202020204" pitchFamily="34" charset="0"/>
                <a:cs typeface="Arial" panose="020B0604020202020204" pitchFamily="34" charset="0"/>
              </a:rPr>
              <a:t>in formal and informal situations.  However, a few pupils do not develop their </a:t>
            </a:r>
            <a:r>
              <a:rPr lang="en-GB" sz="2400" dirty="0" err="1">
                <a:latin typeface="Arial" panose="020B0604020202020204" pitchFamily="34" charset="0"/>
                <a:cs typeface="Arial" panose="020B0604020202020204" pitchFamily="34" charset="0"/>
              </a:rPr>
              <a:t>oracy</a:t>
            </a:r>
            <a:r>
              <a:rPr lang="en-GB" sz="2400" dirty="0">
                <a:latin typeface="Arial" panose="020B0604020202020204" pitchFamily="34" charset="0"/>
                <a:cs typeface="Arial" panose="020B0604020202020204" pitchFamily="34" charset="0"/>
              </a:rPr>
              <a:t> skills to the best of their ability.  They are reluctant to take part in discussion work and are not keen to contribute orally in public.  </a:t>
            </a:r>
            <a:endParaRPr lang="en-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A </a:t>
            </a:r>
            <a:r>
              <a:rPr lang="en-GB" sz="2400" dirty="0">
                <a:latin typeface="Arial" panose="020B0604020202020204" pitchFamily="34" charset="0"/>
                <a:cs typeface="Arial" panose="020B0604020202020204" pitchFamily="34" charset="0"/>
              </a:rPr>
              <a:t>few primary school pupils and </a:t>
            </a:r>
            <a:r>
              <a:rPr lang="en-GB" sz="2400" dirty="0" smtClean="0">
                <a:latin typeface="Arial" panose="020B0604020202020204" pitchFamily="34" charset="0"/>
                <a:cs typeface="Arial" panose="020B0604020202020204" pitchFamily="34" charset="0"/>
              </a:rPr>
              <a:t>the </a:t>
            </a:r>
            <a:r>
              <a:rPr lang="en-GB" sz="2400" dirty="0">
                <a:latin typeface="Arial" panose="020B0604020202020204" pitchFamily="34" charset="0"/>
                <a:cs typeface="Arial" panose="020B0604020202020204" pitchFamily="34" charset="0"/>
              </a:rPr>
              <a:t>majority of pupils in the secondary school that were visited choose not to use the language naturally in social situations</a:t>
            </a:r>
            <a:r>
              <a:rPr lang="en-GB" dirty="0"/>
              <a:t>.</a:t>
            </a:r>
            <a:endParaRPr lang="cy-GB" dirty="0"/>
          </a:p>
          <a:p>
            <a:pPr marL="342900" lvl="0" indent="-342900">
              <a:buFont typeface="Arial" panose="020B0604020202020204" pitchFamily="34" charset="0"/>
              <a:buChar char="•"/>
            </a:pP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2947117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6647974"/>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cy-GB" sz="2400" dirty="0" smtClean="0">
                <a:latin typeface="Arial" panose="020B0604020202020204" pitchFamily="34" charset="0"/>
                <a:cs typeface="Arial" panose="020B0604020202020204" pitchFamily="34" charset="0"/>
              </a:rPr>
              <a:t>Fel </a:t>
            </a:r>
            <a:r>
              <a:rPr lang="cy-GB" sz="2400" dirty="0">
                <a:latin typeface="Arial" panose="020B0604020202020204" pitchFamily="34" charset="0"/>
                <a:cs typeface="Arial" panose="020B0604020202020204" pitchFamily="34" charset="0"/>
              </a:rPr>
              <a:t>arfer, mae safonau llafaredd cadarn yn galluogi disgyblion i wneud cynnydd cyflym o ran eu medrau darllen ac </a:t>
            </a:r>
            <a:r>
              <a:rPr lang="cy-GB" sz="2400" dirty="0" smtClean="0">
                <a:latin typeface="Arial" panose="020B0604020202020204" pitchFamily="34" charset="0"/>
                <a:cs typeface="Arial" panose="020B0604020202020204" pitchFamily="34" charset="0"/>
              </a:rPr>
              <a:t>ysgrifennu.  Erbyn </a:t>
            </a:r>
            <a:r>
              <a:rPr lang="cy-GB" sz="2400" dirty="0">
                <a:latin typeface="Arial" panose="020B0604020202020204" pitchFamily="34" charset="0"/>
                <a:cs typeface="Arial" panose="020B0604020202020204" pitchFamily="34" charset="0"/>
              </a:rPr>
              <a:t>diwedd cyfnod allweddol 2 mae’r rhan fwyaf o ddisgyblion yn darllen yn hyderus, yn rhugl a chyda mynegiant priodol. </a:t>
            </a:r>
            <a:r>
              <a:rPr lang="cy-GB" sz="2400" dirty="0" smtClean="0">
                <a:latin typeface="Arial" panose="020B0604020202020204" pitchFamily="34" charset="0"/>
                <a:cs typeface="Arial" panose="020B0604020202020204" pitchFamily="34" charset="0"/>
              </a:rPr>
              <a:t> Maent </a:t>
            </a:r>
            <a:r>
              <a:rPr lang="cy-GB" sz="2400" dirty="0">
                <a:latin typeface="Arial" panose="020B0604020202020204" pitchFamily="34" charset="0"/>
                <a:cs typeface="Arial" panose="020B0604020202020204" pitchFamily="34" charset="0"/>
              </a:rPr>
              <a:t>yn deall ac yn adnabod nodweddion ystod o destunau gwahanol o ran iaith, strwythur, thema a chyflwyniad. </a:t>
            </a:r>
            <a:r>
              <a:rPr lang="cy-GB" sz="2400" dirty="0" smtClean="0">
                <a:latin typeface="Arial" panose="020B0604020202020204" pitchFamily="34" charset="0"/>
                <a:cs typeface="Arial" panose="020B0604020202020204" pitchFamily="34" charset="0"/>
              </a:rPr>
              <a:t>Mae </a:t>
            </a:r>
            <a:r>
              <a:rPr lang="cy-GB" sz="2400" dirty="0">
                <a:latin typeface="Arial" panose="020B0604020202020204" pitchFamily="34" charset="0"/>
                <a:cs typeface="Arial" panose="020B0604020202020204" pitchFamily="34" charset="0"/>
              </a:rPr>
              <a:t>llawer o ddisgyblion yng nghyfnod allweddol 3 yn ymateb yn frwd i destunau ffeithiol a llenyddol ac yn datblygu ystod eang o uwch-fedrau darllen cadarn.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539978"/>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Strong </a:t>
            </a:r>
            <a:r>
              <a:rPr lang="en-GB" sz="2400" dirty="0" err="1">
                <a:latin typeface="Arial" panose="020B0604020202020204" pitchFamily="34" charset="0"/>
                <a:cs typeface="Arial" panose="020B0604020202020204" pitchFamily="34" charset="0"/>
              </a:rPr>
              <a:t>oracy</a:t>
            </a:r>
            <a:r>
              <a:rPr lang="en-GB" sz="2400" dirty="0">
                <a:latin typeface="Arial" panose="020B0604020202020204" pitchFamily="34" charset="0"/>
                <a:cs typeface="Arial" panose="020B0604020202020204" pitchFamily="34" charset="0"/>
              </a:rPr>
              <a:t> skills usually enable pupils to make rapid progress in terms of their reading and writing skills.  By the end of key stage 2, most pupils read confidently, fluently and with appropriate expression. They understand and recognise the features of a range of different texts in terms of language, structure, theme and presentation. </a:t>
            </a:r>
            <a:r>
              <a:rPr lang="en-GB" sz="2400" dirty="0" smtClean="0">
                <a:latin typeface="Arial" panose="020B0604020202020204" pitchFamily="34" charset="0"/>
                <a:cs typeface="Arial" panose="020B0604020202020204" pitchFamily="34" charset="0"/>
              </a:rPr>
              <a:t> Many </a:t>
            </a:r>
            <a:r>
              <a:rPr lang="en-GB" sz="2400" dirty="0">
                <a:latin typeface="Arial" panose="020B0604020202020204" pitchFamily="34" charset="0"/>
                <a:cs typeface="Arial" panose="020B0604020202020204" pitchFamily="34" charset="0"/>
              </a:rPr>
              <a:t>pupils in key stage 3 respond enthusiastically to factual and literary texts, and develop a wide range of strong </a:t>
            </a:r>
            <a:r>
              <a:rPr lang="en-GB" sz="2400" dirty="0" smtClean="0">
                <a:latin typeface="Arial" panose="020B0604020202020204" pitchFamily="34" charset="0"/>
                <a:cs typeface="Arial" panose="020B0604020202020204" pitchFamily="34" charset="0"/>
              </a:rPr>
              <a:t>higher-order </a:t>
            </a:r>
            <a:r>
              <a:rPr lang="en-GB" sz="2400" dirty="0">
                <a:latin typeface="Arial" panose="020B0604020202020204" pitchFamily="34" charset="0"/>
                <a:cs typeface="Arial" panose="020B0604020202020204" pitchFamily="34" charset="0"/>
              </a:rPr>
              <a:t>reading skills.  </a:t>
            </a:r>
            <a:endParaRPr lang="cy-GB" sz="2400" dirty="0">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371535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6278642"/>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Mae llawer o ddisgyblion yn yr ysgolion cynradd yn ysgrifennu’n ystyrlon mewn amrywiaeth eang o ffurfiau estynedig gan addasu arddull a chynnwys eu gwaith at wahanol ddibenion a chynulleidfaoedd. </a:t>
            </a:r>
            <a:r>
              <a:rPr lang="cy-GB" sz="2400" dirty="0" smtClean="0">
                <a:latin typeface="Arial" panose="020B0604020202020204" pitchFamily="34" charset="0"/>
                <a:cs typeface="Arial" panose="020B0604020202020204" pitchFamily="34" charset="0"/>
              </a:rPr>
              <a:t> </a:t>
            </a:r>
          </a:p>
          <a:p>
            <a:pPr marL="342900" lvl="0" indent="-342900">
              <a:buFont typeface="Arial" panose="020B0604020202020204" pitchFamily="34" charset="0"/>
              <a:buChar char="•"/>
            </a:pPr>
            <a:r>
              <a:rPr lang="cy-GB" sz="2400" dirty="0" smtClean="0">
                <a:latin typeface="Arial" panose="020B0604020202020204" pitchFamily="34" charset="0"/>
                <a:cs typeface="Arial" panose="020B0604020202020204" pitchFamily="34" charset="0"/>
              </a:rPr>
              <a:t>Erbyn </a:t>
            </a:r>
            <a:r>
              <a:rPr lang="cy-GB" sz="2400" dirty="0">
                <a:latin typeface="Arial" panose="020B0604020202020204" pitchFamily="34" charset="0"/>
                <a:cs typeface="Arial" panose="020B0604020202020204" pitchFamily="34" charset="0"/>
              </a:rPr>
              <a:t>diwedd cyfnod allweddol 3, mae llawer o ddisgyblion yn datblygu medrau ysgrifennu graenus a chadarn.  </a:t>
            </a:r>
            <a:r>
              <a:rPr lang="cy-GB" sz="2400" dirty="0" smtClean="0">
                <a:latin typeface="Arial" panose="020B0604020202020204" pitchFamily="34" charset="0"/>
                <a:cs typeface="Arial" panose="020B0604020202020204" pitchFamily="34" charset="0"/>
              </a:rPr>
              <a:t>Mae’r </a:t>
            </a:r>
            <a:r>
              <a:rPr lang="cy-GB" sz="2400" dirty="0">
                <a:latin typeface="Arial" panose="020B0604020202020204" pitchFamily="34" charset="0"/>
                <a:cs typeface="Arial" panose="020B0604020202020204" pitchFamily="34" charset="0"/>
              </a:rPr>
              <a:t>mwyafrif </a:t>
            </a:r>
            <a:r>
              <a:rPr lang="cy-GB" sz="2400" dirty="0" smtClean="0">
                <a:latin typeface="Arial" panose="020B0604020202020204" pitchFamily="34" charset="0"/>
                <a:cs typeface="Arial" panose="020B0604020202020204" pitchFamily="34" charset="0"/>
              </a:rPr>
              <a:t>o ddisgyblion </a:t>
            </a:r>
            <a:r>
              <a:rPr lang="cy-GB" sz="2400" dirty="0">
                <a:latin typeface="Arial" panose="020B0604020202020204" pitchFamily="34" charset="0"/>
                <a:cs typeface="Arial" panose="020B0604020202020204" pitchFamily="34" charset="0"/>
              </a:rPr>
              <a:t>yn defnyddio cystrawen gynhenid Gymraeg yn bwrpasol ac mae ganddynt afael ddiogel ar sillafu ac atalnodi ynghyd â geirfa dechnegol effeithiol</a:t>
            </a:r>
            <a:r>
              <a:rPr lang="cy-GB" sz="2400" dirty="0" smtClean="0">
                <a:latin typeface="Arial" panose="020B0604020202020204" pitchFamily="34" charset="0"/>
                <a:cs typeface="Arial" panose="020B0604020202020204" pitchFamily="34" charset="0"/>
              </a:rPr>
              <a:t>.</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Many primary school pupils write meaningfully in a wide range of extended </a:t>
            </a:r>
            <a:r>
              <a:rPr lang="en-GB" sz="2400" dirty="0" smtClean="0">
                <a:latin typeface="Arial" panose="020B0604020202020204" pitchFamily="34" charset="0"/>
                <a:cs typeface="Arial" panose="020B0604020202020204" pitchFamily="34" charset="0"/>
              </a:rPr>
              <a:t>genres </a:t>
            </a:r>
            <a:r>
              <a:rPr lang="en-GB" sz="2400" dirty="0">
                <a:latin typeface="Arial" panose="020B0604020202020204" pitchFamily="34" charset="0"/>
                <a:cs typeface="Arial" panose="020B0604020202020204" pitchFamily="34" charset="0"/>
              </a:rPr>
              <a:t>and adapt the style and content of their work for different purposes and audiences</a:t>
            </a:r>
            <a:r>
              <a:rPr lang="en-GB" sz="2400" dirty="0" smtClean="0">
                <a:latin typeface="Arial" panose="020B0604020202020204" pitchFamily="34" charset="0"/>
                <a:cs typeface="Arial" panose="020B0604020202020204" pitchFamily="34" charset="0"/>
              </a:rPr>
              <a:t>.  </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smtClean="0">
                <a:latin typeface="Arial" panose="020B0604020202020204" pitchFamily="34" charset="0"/>
                <a:cs typeface="Arial" panose="020B0604020202020204" pitchFamily="34" charset="0"/>
              </a:rPr>
              <a:t>By </a:t>
            </a:r>
            <a:r>
              <a:rPr lang="en-GB" sz="2400" dirty="0">
                <a:latin typeface="Arial" panose="020B0604020202020204" pitchFamily="34" charset="0"/>
                <a:cs typeface="Arial" panose="020B0604020202020204" pitchFamily="34" charset="0"/>
              </a:rPr>
              <a:t>the end of key stage 3, many pupils develop strong, well-crafted writing skills.  </a:t>
            </a:r>
            <a:r>
              <a:rPr lang="en-GB" sz="2400" dirty="0" smtClean="0">
                <a:latin typeface="Arial" panose="020B0604020202020204" pitchFamily="34" charset="0"/>
                <a:cs typeface="Arial" panose="020B0604020202020204" pitchFamily="34" charset="0"/>
              </a:rPr>
              <a:t>The </a:t>
            </a:r>
            <a:r>
              <a:rPr lang="en-GB" sz="2400" dirty="0">
                <a:latin typeface="Arial" panose="020B0604020202020204" pitchFamily="34" charset="0"/>
                <a:cs typeface="Arial" panose="020B0604020202020204" pitchFamily="34" charset="0"/>
              </a:rPr>
              <a:t>majority of pupils use innate Welsh syntax purposefully and they have a secure grasp of spelling and </a:t>
            </a:r>
            <a:r>
              <a:rPr lang="en-GB" sz="2400" dirty="0" smtClean="0">
                <a:latin typeface="Arial" panose="020B0604020202020204" pitchFamily="34" charset="0"/>
                <a:cs typeface="Arial" panose="020B0604020202020204" pitchFamily="34" charset="0"/>
              </a:rPr>
              <a:t>punctuation as well as </a:t>
            </a:r>
            <a:r>
              <a:rPr lang="en-GB" sz="2400" dirty="0">
                <a:latin typeface="Arial" panose="020B0604020202020204" pitchFamily="34" charset="0"/>
                <a:cs typeface="Arial" panose="020B0604020202020204" pitchFamily="34" charset="0"/>
              </a:rPr>
              <a:t>effective technical vocabulary</a:t>
            </a:r>
            <a:r>
              <a:rPr lang="en-GB" sz="2400" dirty="0" smtClean="0">
                <a:latin typeface="Arial" panose="020B0604020202020204" pitchFamily="34" charset="0"/>
                <a:cs typeface="Arial" panose="020B0604020202020204" pitchFamily="34" charset="0"/>
              </a:rPr>
              <a:t>.</a:t>
            </a: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1129058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5170646"/>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Mae lleiafrif o ddisgyblion yn gwneud camgymeriadau iaith sylfaenol.  Mae gwaith y disgyblion hyn yn frith o wallau cyffredin, er enghraifft camsillafu, diffyg treiglo a chamdreiglo yn dilyn y fannod a chamddefnyddio cenedl enwau a chystrawennau sylfaenol.  Yn aml, mae’r gwallau cyffredin hyn yn digwydd yng ngwaith ysgrifenedig y disgyblion am nad ydynt yn llwyddo i’w hadnabod yn eu hiaith lafar.</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17064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A minority of pupils make basic language errors.  These pupils’ work is littered with common errors, for example spelling, lack of mutation and incorrect mutations following the definite article and misuse of noun gender and basic syntax.  These common errors often occur in pupils’ written work, as they do not succeed in recognising them in their spoken language</a:t>
            </a:r>
            <a:r>
              <a:rPr lang="en-GB" sz="2400" dirty="0" smtClean="0">
                <a:latin typeface="Arial" panose="020B0604020202020204" pitchFamily="34" charset="0"/>
                <a:cs typeface="Arial" panose="020B0604020202020204" pitchFamily="34" charset="0"/>
              </a:rPr>
              <a:t>.</a:t>
            </a: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7767803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755969"/>
          </a:xfrm>
          <a:prstGeom prst="rect">
            <a:avLst/>
          </a:prstGeom>
        </p:spPr>
        <p:txBody>
          <a:bodyPr vert="horz" wrap="square" lIns="0" tIns="0" rIns="0" bIns="0" rtlCol="0">
            <a:spAutoFit/>
          </a:bodyPr>
          <a:lstStyle/>
          <a:p>
            <a:r>
              <a:rPr lang="cy-GB" sz="2400" b="1" dirty="0">
                <a:latin typeface="Arial" panose="020B0604020202020204" pitchFamily="34" charset="0"/>
                <a:cs typeface="Arial" panose="020B0604020202020204" pitchFamily="34" charset="0"/>
              </a:rPr>
              <a:t>Addysgu a phrofiadau dysgu</a:t>
            </a: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Yn y rhan fwyaf o ysgolion yr ymwelwyd â </a:t>
            </a:r>
            <a:r>
              <a:rPr lang="cy-GB" sz="2400" dirty="0" smtClean="0">
                <a:latin typeface="Arial" panose="020B0604020202020204" pitchFamily="34" charset="0"/>
                <a:cs typeface="Arial" panose="020B0604020202020204" pitchFamily="34" charset="0"/>
              </a:rPr>
              <a:t>nhw, mae’r </a:t>
            </a:r>
            <a:r>
              <a:rPr lang="cy-GB" sz="2400" dirty="0">
                <a:latin typeface="Arial" panose="020B0604020202020204" pitchFamily="34" charset="0"/>
                <a:cs typeface="Arial" panose="020B0604020202020204" pitchFamily="34" charset="0"/>
              </a:rPr>
              <a:t>ddarpariaeth ar gyfer addysg cyfrwng Cymraeg yn dda ac mae’n rhagorol mewn lleiafrif ohonynt. </a:t>
            </a:r>
            <a:r>
              <a:rPr lang="cy-GB" sz="2400" dirty="0" smtClean="0">
                <a:latin typeface="Arial" panose="020B0604020202020204" pitchFamily="34" charset="0"/>
                <a:cs typeface="Arial" panose="020B0604020202020204" pitchFamily="34" charset="0"/>
              </a:rPr>
              <a:t>Mae </a:t>
            </a:r>
            <a:r>
              <a:rPr lang="cy-GB" sz="2400" dirty="0">
                <a:latin typeface="Arial" panose="020B0604020202020204" pitchFamily="34" charset="0"/>
                <a:cs typeface="Arial" panose="020B0604020202020204" pitchFamily="34" charset="0"/>
              </a:rPr>
              <a:t>safon addysgu’r Gymraeg o leiaf yn dda yn y rhan fwyaf o </a:t>
            </a:r>
            <a:r>
              <a:rPr lang="cy-GB" sz="2400" dirty="0" smtClean="0">
                <a:latin typeface="Arial" panose="020B0604020202020204" pitchFamily="34" charset="0"/>
                <a:cs typeface="Arial" panose="020B0604020202020204" pitchFamily="34" charset="0"/>
              </a:rPr>
              <a:t>ysgolion.</a:t>
            </a:r>
          </a:p>
          <a:p>
            <a:pPr marL="342900" lvl="0" indent="-342900">
              <a:buFont typeface="Arial" panose="020B0604020202020204" pitchFamily="34" charset="0"/>
              <a:buChar char="•"/>
            </a:pPr>
            <a:r>
              <a:rPr lang="cy-GB" sz="2400" dirty="0" smtClean="0">
                <a:latin typeface="Arial" panose="020B0604020202020204" pitchFamily="34" charset="0"/>
                <a:cs typeface="Arial" panose="020B0604020202020204" pitchFamily="34" charset="0"/>
              </a:rPr>
              <a:t>Mae’r </a:t>
            </a:r>
            <a:r>
              <a:rPr lang="cy-GB" sz="2400" dirty="0">
                <a:latin typeface="Arial" panose="020B0604020202020204" pitchFamily="34" charset="0"/>
                <a:cs typeface="Arial" panose="020B0604020202020204" pitchFamily="34" charset="0"/>
              </a:rPr>
              <a:t>ysgolion llwyddiannus yn cynllunio’n fanwl ac yn effeithiol ar gyfer datblygu medrau llafar, darllen ac ysgrifennu eu disgyblion gan sicrhau rhyngberthynas </a:t>
            </a:r>
            <a:r>
              <a:rPr lang="cy-GB" sz="2400" dirty="0" smtClean="0">
                <a:latin typeface="Arial" panose="020B0604020202020204" pitchFamily="34" charset="0"/>
                <a:cs typeface="Arial" panose="020B0604020202020204" pitchFamily="34" charset="0"/>
              </a:rPr>
              <a:t>briodol rhyngddynt.  Cyfranna </a:t>
            </a:r>
            <a:r>
              <a:rPr lang="cy-GB" sz="2400" dirty="0">
                <a:latin typeface="Arial" panose="020B0604020202020204" pitchFamily="34" charset="0"/>
                <a:cs typeface="Arial" panose="020B0604020202020204" pitchFamily="34" charset="0"/>
              </a:rPr>
              <a:t>hyn yn dda at ddatblygu medrau y rhan fwyaf o ddisgyblion.  </a:t>
            </a:r>
            <a:endParaRPr lang="cy-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smtClean="0">
                <a:latin typeface="Arial" panose="020B0604020202020204" pitchFamily="34" charset="0"/>
                <a:cs typeface="Arial" panose="020B0604020202020204" pitchFamily="34" charset="0"/>
              </a:rPr>
              <a:t>Mewn </a:t>
            </a:r>
            <a:r>
              <a:rPr lang="cy-GB" sz="2400" dirty="0">
                <a:latin typeface="Arial" panose="020B0604020202020204" pitchFamily="34" charset="0"/>
                <a:cs typeface="Arial" panose="020B0604020202020204" pitchFamily="34" charset="0"/>
              </a:rPr>
              <a:t>ychydig o ysgolion ni roddir digon o bwyslais ar ddatblygu medrau llafaredd disgyblion a chaiff hyn effaith andwyol ar ddatblygiad y medrau iaith eraill.</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755969"/>
          </a:xfrm>
          <a:prstGeom prst="rect">
            <a:avLst/>
          </a:prstGeom>
        </p:spPr>
        <p:txBody>
          <a:bodyPr vert="horz" wrap="square" lIns="0" tIns="0" rIns="0" bIns="0" rtlCol="0">
            <a:spAutoFit/>
          </a:bodyPr>
          <a:lstStyle/>
          <a:p>
            <a:r>
              <a:rPr lang="en-GB" sz="2400" b="1" dirty="0">
                <a:latin typeface="Arial" panose="020B0604020202020204" pitchFamily="34" charset="0"/>
                <a:cs typeface="Arial" panose="020B0604020202020204" pitchFamily="34" charset="0"/>
              </a:rPr>
              <a:t>Teaching and learning experiences</a:t>
            </a:r>
            <a:endParaRPr lang="cy-GB" sz="2400" b="1"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In most of the schools </a:t>
            </a:r>
            <a:r>
              <a:rPr lang="en-GB" sz="2400" dirty="0" smtClean="0">
                <a:latin typeface="Arial" panose="020B0604020202020204" pitchFamily="34" charset="0"/>
                <a:cs typeface="Arial" panose="020B0604020202020204" pitchFamily="34" charset="0"/>
              </a:rPr>
              <a:t>visited, </a:t>
            </a:r>
            <a:r>
              <a:rPr lang="en-GB" sz="2400" dirty="0">
                <a:latin typeface="Arial" panose="020B0604020202020204" pitchFamily="34" charset="0"/>
                <a:cs typeface="Arial" panose="020B0604020202020204" pitchFamily="34" charset="0"/>
              </a:rPr>
              <a:t>provision for Welsh‑medium provision is good, and is excellent in a minority. </a:t>
            </a:r>
            <a:r>
              <a:rPr lang="en-GB" sz="2400" dirty="0" smtClean="0">
                <a:latin typeface="Arial" panose="020B0604020202020204" pitchFamily="34" charset="0"/>
                <a:cs typeface="Arial" panose="020B0604020202020204" pitchFamily="34" charset="0"/>
              </a:rPr>
              <a:t> The </a:t>
            </a:r>
            <a:r>
              <a:rPr lang="en-GB" sz="2400" dirty="0">
                <a:latin typeface="Arial" panose="020B0604020202020204" pitchFamily="34" charset="0"/>
                <a:cs typeface="Arial" panose="020B0604020202020204" pitchFamily="34" charset="0"/>
              </a:rPr>
              <a:t>standard of Welsh teaching is at least good in most schools. </a:t>
            </a:r>
            <a:endParaRPr lang="en-GB" sz="2400" dirty="0" smtClean="0">
              <a:latin typeface="Arial" panose="020B0604020202020204" pitchFamily="34" charset="0"/>
              <a:cs typeface="Arial" panose="020B0604020202020204" pitchFamily="34" charset="0"/>
            </a:endParaRPr>
          </a:p>
          <a:p>
            <a:pPr lvl="0"/>
            <a:endParaRPr lang="en-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Successful schools plan in detail and effectively to develop their pupils’ </a:t>
            </a:r>
            <a:r>
              <a:rPr lang="en-GB" sz="2400" dirty="0" err="1">
                <a:latin typeface="Arial" panose="020B0604020202020204" pitchFamily="34" charset="0"/>
                <a:cs typeface="Arial" panose="020B0604020202020204" pitchFamily="34" charset="0"/>
              </a:rPr>
              <a:t>oracy</a:t>
            </a:r>
            <a:r>
              <a:rPr lang="en-GB" sz="2400" dirty="0">
                <a:latin typeface="Arial" panose="020B0604020202020204" pitchFamily="34" charset="0"/>
                <a:cs typeface="Arial" panose="020B0604020202020204" pitchFamily="34" charset="0"/>
              </a:rPr>
              <a:t>, reading and writing skills and ensure an appropriate inter-relationship between them. This contributes well to developing most pupils’ skills.  </a:t>
            </a:r>
          </a:p>
          <a:p>
            <a:pPr lvl="0"/>
            <a:endParaRPr lang="en-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In </a:t>
            </a:r>
            <a:r>
              <a:rPr lang="en-GB" sz="2400" dirty="0">
                <a:latin typeface="Arial" panose="020B0604020202020204" pitchFamily="34" charset="0"/>
                <a:cs typeface="Arial" panose="020B0604020202020204" pitchFamily="34" charset="0"/>
              </a:rPr>
              <a:t>a few schools, not enough emphasis is placed on developing pupils’ </a:t>
            </a:r>
            <a:r>
              <a:rPr lang="en-GB" sz="2400" dirty="0" err="1">
                <a:latin typeface="Arial" panose="020B0604020202020204" pitchFamily="34" charset="0"/>
                <a:cs typeface="Arial" panose="020B0604020202020204" pitchFamily="34" charset="0"/>
              </a:rPr>
              <a:t>oracy</a:t>
            </a:r>
            <a:r>
              <a:rPr lang="en-GB" sz="2400" dirty="0">
                <a:latin typeface="Arial" panose="020B0604020202020204" pitchFamily="34" charset="0"/>
                <a:cs typeface="Arial" panose="020B0604020202020204" pitchFamily="34" charset="0"/>
              </a:rPr>
              <a:t> skills, and this has a detrimental effect on the development of other language skills.</a:t>
            </a:r>
            <a:endParaRPr lang="cy-GB" sz="2400" dirty="0">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616438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6278642"/>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Mae gan y canolfannau iaith yr ymwelwyd â nhw yng Ngwynedd drefniadau effeithiol iawn ar gyfer disgyblion sy’n ymuno ag ysgolion cyfrwng Cymraeg neu ddwyieithog heb fawr ddim cymhwysedd blaenorol yn y Gymraeg.  Maent yn cynnig cyfleoedd i garfan newydd o ddisgyblion ddatblygu eu medrau yn y Gymraeg ac yn darparu sylfaen ieithyddol gadarn iddynt fedru cyfranogi’n llawn yn eu haddysg ddwyieithog a manteisio ar y profiadau a gynigir.  Nid oes trefniadau cystal yn y rhan fwyaf o awdurdodau lleol eraill. </a:t>
            </a:r>
          </a:p>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278642"/>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The language centres </a:t>
            </a:r>
            <a:r>
              <a:rPr lang="en-GB" sz="2400" dirty="0" smtClean="0">
                <a:latin typeface="Arial" panose="020B0604020202020204" pitchFamily="34" charset="0"/>
                <a:cs typeface="Arial" panose="020B0604020202020204" pitchFamily="34" charset="0"/>
              </a:rPr>
              <a:t>visited </a:t>
            </a:r>
            <a:r>
              <a:rPr lang="en-GB" sz="2400" dirty="0">
                <a:latin typeface="Arial" panose="020B0604020202020204" pitchFamily="34" charset="0"/>
                <a:cs typeface="Arial" panose="020B0604020202020204" pitchFamily="34" charset="0"/>
              </a:rPr>
              <a:t>in Gwynedd have very effective arrangements for pupils who join Welsh-medium or bilingual schools without much previous competence in the Welsh language.  They provide opportunities for a new cohort of pupils to develop their Welsh language skills and provide a firm linguistic foundation for them to be able to participate fully in their bilingual education and take advantage of the experiences that are provided.  Arrangements are not as good in most other local authorities. </a:t>
            </a:r>
            <a:endParaRPr lang="cy-GB" sz="2400" dirty="0">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8698836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 xsi:nil="true"/>
    <COBAS_x0020_Thematic_x0020_Event_x0020_ID xmlns="4c2d5879-4e17-4934-9dac-90b30ab598df">179</COBAS_x0020_Thematic_x0020_Event_x0020_ID>
    <COBAS_x0020_Event_x0020_Short_x0020_Title xmlns="4c2d5879-4e17-4934-9dac-90b30ab598df" xsi:nil="true"/>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Lead_x0020_Inspector xmlns="4c2d5879-4e17-4934-9dac-90b30ab598df">
      <UserInfo>
        <DisplayName>Hywel Jones</DisplayName>
        <AccountId>554</AccountId>
        <AccountType/>
      </UserInfo>
    </Lead_x0020_Inspector>
    <Calendar_x0020_Year xmlns="4c2d5879-4e17-4934-9dac-90b30ab598df" xsi:nil="true"/>
    <Retention_x0020_Year xmlns="4c2d5879-4e17-4934-9dac-90b30ab598df" xsi:nil="true"/>
    <Year_x0020_of_x0020_Survey xmlns="4c2d5879-4e17-4934-9dac-90b30ab598df" xsi:nil="true"/>
    <TaxCatchAll xmlns="4c2d5879-4e17-4934-9dac-90b30ab598df">
      <Value>1</Value>
    </TaxCatchAll>
    <COBAS_x0020_Event_x0020_ID xmlns="4c2d5879-4e17-4934-9dac-90b30ab598df">09009</COBAS_x0020_Event_x0020_ID>
    <COBAS_x0020_Event_x0020_Title xmlns="4c2d5879-4e17-4934-9dac-90b30ab598df" xsi:nil="true"/>
    <Academic_x0020_Year xmlns="4c2d5879-4e17-4934-9dac-90b30ab598df" xsi:nil="true"/>
    <Financial_x0020_Year xmlns="4c2d5879-4e17-4934-9dac-90b30ab598d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hematic survey PPT Presentation" ma:contentTypeID="0x0101004FF563581D1EBA4688BFE70077AFADA60312000AAD7F076E450E48B5A0AC7B3FF907F3" ma:contentTypeVersion="46" ma:contentTypeDescription="Thematic survey PPT" ma:contentTypeScope="" ma:versionID="949d87b4bed5be6e4177a71a2c88b27e">
  <xsd:schema xmlns:xsd="http://www.w3.org/2001/XMLSchema" xmlns:xs="http://www.w3.org/2001/XMLSchema" xmlns:p="http://schemas.microsoft.com/office/2006/metadata/properties" xmlns:ns2="4c2d5879-4e17-4934-9dac-90b30ab598df" targetNamespace="http://schemas.microsoft.com/office/2006/metadata/properties" ma:root="true" ma:fieldsID="f2d90f4067b54d083763851390a68a54" ns2:_="">
    <xsd:import namespace="4c2d5879-4e17-4934-9dac-90b30ab598df"/>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Academic_x0020_Year" minOccurs="0"/>
                <xsd:element ref="ns2:Financial_x0020_Year" minOccurs="0"/>
                <xsd:element ref="ns2:Calendar_x0020_Year" minOccurs="0"/>
                <xsd:element ref="ns2:Retention_x0020_Year" minOccurs="0"/>
                <xsd:element ref="ns2:Year_x0020_of_x0020_Survey" minOccurs="0"/>
                <xsd:element ref="ns2:TaxCatchAllLabel" minOccurs="0"/>
                <xsd:element ref="ns2:TaxCatchAll" minOccurs="0"/>
                <xsd:element ref="ns2:b6bad8d7342d4cc5ae5d0cd685ebd51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c1312f1-6c26-4b47-802c-751cc69a4bf0}" ma:internalName="COBAS_x0020_Thematic_x0020_Event_x0020_ID" ma:readOnly="false" ma:showField="COBAS_x0020_Event0" ma:web="4c2d5879-4e17-4934-9dac-90b30ab598df">
      <xsd:simpleType>
        <xsd:restriction base="dms:Lookup"/>
      </xsd:simpleType>
    </xsd:element>
    <xsd:element name="COBAS_x0020_Event_x0020_ID" ma:index="5" nillable="true" ma:displayName="COBAS Event ID" ma:internalName="COBAS_x0020_Event_x0020_ID" ma:readOnly="false">
      <xsd:simpleType>
        <xsd:restriction base="dms:Text">
          <xsd:maxLength value="255"/>
        </xsd:restriction>
      </xsd:simpleType>
    </xsd:element>
    <xsd:element name="COBAS_x0020_Event_x0020_Short_x0020_Title" ma:index="6" nillable="true" ma:displayName="COBAS Event Short Title" ma:internalName="COBAS_x0020_Event_x0020_Short_x0020_Title" ma:readOnly="false">
      <xsd:simpleType>
        <xsd:restriction base="dms:Text">
          <xsd:maxLength value="255"/>
        </xsd:restriction>
      </xsd:simpleType>
    </xsd:element>
    <xsd:element name="COBAS_x0020_Event_x0020_Title" ma:index="7" nillable="true" ma:displayName="COBAS Event Title" ma:internalName="COBAS_x0020_Event_x0020_Title" ma:readOnly="false">
      <xsd:simpleType>
        <xsd:restriction base="dms:Text">
          <xsd:maxLength value="255"/>
        </xsd:restriction>
      </xsd:simpleType>
    </xsd:element>
    <xsd:element name="Lead_x0020_Inspector" ma:index="8" nillable="true" ma:displayName="Lead Inspector" ma:list="UserInfo" ma:SharePointGroup="0" ma:internalName="Lead_x0020_Inspec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cademic_x0020_Year" ma:index="9"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0"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1"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2" nillable="true" ma:displayName="Retention Year" ma:format="DateOnly" ma:internalName="Retention_x0020_Year">
      <xsd:simpleType>
        <xsd:restriction base="dms:DateTime"/>
      </xsd:simpleType>
    </xsd:element>
    <xsd:element name="Year_x0020_of_x0020_Survey" ma:index="13" nillable="true" ma:displayName="Year of Survey" ma:internalName="Year_x0020_of_x0020_Survey">
      <xsd:simpleType>
        <xsd:restriction base="dms:Text">
          <xsd:maxLength value="255"/>
        </xsd:restriction>
      </xsd:simpleType>
    </xsd:element>
    <xsd:element name="TaxCatchAllLabel" ma:index="14"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 ma:index="16" nillable="true" ma:displayName="Taxonomy Catch All Column" ma:description="" ma:hidden="true" ma:list="{eee9cb75-98a5-42be-a321-a89add8f77db}" ma:internalName="TaxCatchAll" ma:readOnly="false"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21"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customXsn xmlns="http://schemas.microsoft.com/office/2006/metadata/customXsn">
  <xsnLocation>http://estynintranet/_cts/Thematic Survey Document/387e660eeef6f03acustomXsn.xsn</xsnLocation>
  <cached>True</cached>
  <openByDefault>True</openByDefault>
  <xsnScope>http://estynintranet</xsnScope>
</customXsn>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912C820-0342-4CB2-88FC-4AEEC26C1B5E}">
  <ds:schemaRefs>
    <ds:schemaRef ds:uri="http://schemas.microsoft.com/office/2006/documentManagement/types"/>
    <ds:schemaRef ds:uri="http://purl.org/dc/terms/"/>
    <ds:schemaRef ds:uri="4c2d5879-4e17-4934-9dac-90b30ab598df"/>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C5332D20-C6B5-4DF1-A8D7-C4304B6C63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ACCBC3C-8ACC-4987-9976-3B0A6769C4CD}">
  <ds:schemaRefs>
    <ds:schemaRef ds:uri="http://schemas.microsoft.com/office/2006/metadata/customXsn"/>
  </ds:schemaRefs>
</ds:datastoreItem>
</file>

<file path=customXml/itemProps4.xml><?xml version="1.0" encoding="utf-8"?>
<ds:datastoreItem xmlns:ds="http://schemas.openxmlformats.org/officeDocument/2006/customXml" ds:itemID="{D7FBD8F2-F90A-4C1F-8595-DFA4488FCD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Thematic report Power Point - updated Nov 2016</Template>
  <TotalTime>448</TotalTime>
  <Words>4061</Words>
  <Application>Microsoft Office PowerPoint</Application>
  <PresentationFormat>Custom</PresentationFormat>
  <Paragraphs>325</Paragraphs>
  <Slides>24</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Calibri</vt:lpstr>
      <vt:lpstr>Office Theme</vt:lpstr>
      <vt:lpstr>PowerPoint Presentation</vt:lpstr>
      <vt:lpstr>Cefndir</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Argymhellion</vt:lpstr>
      <vt:lpstr>Argymhellion</vt:lpstr>
      <vt:lpstr>Arfer orau</vt:lpstr>
      <vt:lpstr>Arfer orau</vt:lpstr>
      <vt:lpstr>Arfer orau</vt:lpstr>
      <vt:lpstr>10 cwestiwn i  ddarparwyr</vt:lpstr>
      <vt:lpstr>10 cwestiwn i  ddarparwyr</vt:lpstr>
      <vt:lpstr>10 cwestiwn i  ddarparwyr</vt:lpstr>
    </vt:vector>
  </TitlesOfParts>
  <Company>Estyn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Gairey</dc:creator>
  <cp:lastModifiedBy>ESTYN-LOCAL\andy.murphy-williams</cp:lastModifiedBy>
  <cp:revision>32</cp:revision>
  <cp:lastPrinted>2018-03-22T14:07:24Z</cp:lastPrinted>
  <dcterms:created xsi:type="dcterms:W3CDTF">2017-06-15T15:23:15Z</dcterms:created>
  <dcterms:modified xsi:type="dcterms:W3CDTF">2018-07-20T08:26:09Z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0x0101004FF563581D1EBA4688BFE70077AFADA60312000AAD7F076E450E48B5A0AC7B3FF907F3</vt:lpwstr>
  </property>
  <property fmtid="{D5CDD505-2E9C-101B-9397-08002B2CF9AE}" pid="6" name="Estyn Language">
    <vt:lpwstr>1;#English|777de1d1-cd30-4966-a2e3-f61db4c431e8</vt:lpwstr>
  </property>
  <property fmtid="{D5CDD505-2E9C-101B-9397-08002B2CF9AE}" pid="7" name="System - COMM">
    <vt:lpwstr>2</vt:lpwstr>
  </property>
  <property fmtid="{D5CDD505-2E9C-101B-9397-08002B2CF9AE}" pid="8" name="Process - COMM">
    <vt:lpwstr>22</vt:lpwstr>
  </property>
</Properties>
</file>