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6"/>
  </p:notesMasterIdLst>
  <p:handoutMasterIdLst>
    <p:handoutMasterId r:id="rId27"/>
  </p:handoutMasterIdLst>
  <p:sldIdLst>
    <p:sldId id="256" r:id="rId6"/>
    <p:sldId id="257" r:id="rId7"/>
    <p:sldId id="285" r:id="rId8"/>
    <p:sldId id="265" r:id="rId9"/>
    <p:sldId id="286" r:id="rId10"/>
    <p:sldId id="287" r:id="rId11"/>
    <p:sldId id="288" r:id="rId12"/>
    <p:sldId id="289" r:id="rId13"/>
    <p:sldId id="290" r:id="rId14"/>
    <p:sldId id="292" r:id="rId15"/>
    <p:sldId id="293" r:id="rId16"/>
    <p:sldId id="294" r:id="rId17"/>
    <p:sldId id="267" r:id="rId18"/>
    <p:sldId id="275" r:id="rId19"/>
    <p:sldId id="276" r:id="rId20"/>
    <p:sldId id="277" r:id="rId21"/>
    <p:sldId id="281" r:id="rId22"/>
    <p:sldId id="282" r:id="rId23"/>
    <p:sldId id="283" r:id="rId24"/>
    <p:sldId id="295" r:id="rId25"/>
  </p:sldIdLst>
  <p:sldSz cx="13004800" cy="9753600"/>
  <p:notesSz cx="9940925" cy="68087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guide id="3" orient="horz" pos="2145">
          <p15:clr>
            <a:srgbClr val="A4A3A4"/>
          </p15:clr>
        </p15:guide>
        <p15:guide id="4"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AAE0"/>
    <a:srgbClr val="E94141"/>
    <a:srgbClr val="E62626"/>
    <a:srgbClr val="F6F5EE"/>
    <a:srgbClr val="E6413E"/>
    <a:srgbClr val="F1F2F2"/>
    <a:srgbClr val="A2C83A"/>
    <a:srgbClr val="414042"/>
    <a:srgbClr val="EE6C6C"/>
    <a:srgbClr val="E943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65" autoAdjust="0"/>
    <p:restoredTop sz="99232" autoAdjust="0"/>
  </p:normalViewPr>
  <p:slideViewPr>
    <p:cSldViewPr snapToGrid="0">
      <p:cViewPr varScale="1">
        <p:scale>
          <a:sx n="75" d="100"/>
          <a:sy n="75" d="100"/>
        </p:scale>
        <p:origin x="1512" y="54"/>
      </p:cViewPr>
      <p:guideLst>
        <p:guide orient="horz" pos="5712"/>
        <p:guide pos="33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0" d="100"/>
          <a:sy n="50" d="100"/>
        </p:scale>
        <p:origin x="-1411" y="-72"/>
      </p:cViewPr>
      <p:guideLst>
        <p:guide orient="horz" pos="3072"/>
        <p:guide pos="4096"/>
        <p:guide orient="horz" pos="2145"/>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7896" cy="340218"/>
          </a:xfrm>
          <a:prstGeom prst="rect">
            <a:avLst/>
          </a:prstGeom>
        </p:spPr>
        <p:txBody>
          <a:bodyPr vert="horz" lIns="67291" tIns="33645" rIns="67291" bIns="33645" rtlCol="0"/>
          <a:lstStyle>
            <a:lvl1pPr algn="l">
              <a:defRPr sz="900"/>
            </a:lvl1pPr>
          </a:lstStyle>
          <a:p>
            <a:endParaRPr lang="en-GB"/>
          </a:p>
        </p:txBody>
      </p:sp>
      <p:sp>
        <p:nvSpPr>
          <p:cNvPr id="3" name="Date Placeholder 2"/>
          <p:cNvSpPr>
            <a:spLocks noGrp="1"/>
          </p:cNvSpPr>
          <p:nvPr>
            <p:ph type="dt" sz="quarter" idx="1"/>
          </p:nvPr>
        </p:nvSpPr>
        <p:spPr>
          <a:xfrm>
            <a:off x="5630602" y="0"/>
            <a:ext cx="4307896" cy="340218"/>
          </a:xfrm>
          <a:prstGeom prst="rect">
            <a:avLst/>
          </a:prstGeom>
        </p:spPr>
        <p:txBody>
          <a:bodyPr vert="horz" lIns="67291" tIns="33645" rIns="67291" bIns="33645" rtlCol="0"/>
          <a:lstStyle>
            <a:lvl1pPr algn="r">
              <a:defRPr sz="900"/>
            </a:lvl1pPr>
          </a:lstStyle>
          <a:p>
            <a:fld id="{D3BA68DE-3BE2-4835-8826-891237B8176D}" type="datetimeFigureOut">
              <a:rPr lang="en-GB" smtClean="0"/>
              <a:t>26/09/2016</a:t>
            </a:fld>
            <a:endParaRPr lang="en-GB"/>
          </a:p>
        </p:txBody>
      </p:sp>
      <p:sp>
        <p:nvSpPr>
          <p:cNvPr id="4" name="Footer Placeholder 3"/>
          <p:cNvSpPr>
            <a:spLocks noGrp="1"/>
          </p:cNvSpPr>
          <p:nvPr>
            <p:ph type="ftr" sz="quarter" idx="2"/>
          </p:nvPr>
        </p:nvSpPr>
        <p:spPr>
          <a:xfrm>
            <a:off x="0" y="6467462"/>
            <a:ext cx="4307896" cy="340218"/>
          </a:xfrm>
          <a:prstGeom prst="rect">
            <a:avLst/>
          </a:prstGeom>
        </p:spPr>
        <p:txBody>
          <a:bodyPr vert="horz" lIns="67291" tIns="33645" rIns="67291" bIns="33645" rtlCol="0" anchor="b"/>
          <a:lstStyle>
            <a:lvl1pPr algn="l">
              <a:defRPr sz="900"/>
            </a:lvl1pPr>
          </a:lstStyle>
          <a:p>
            <a:endParaRPr lang="en-GB"/>
          </a:p>
        </p:txBody>
      </p:sp>
      <p:sp>
        <p:nvSpPr>
          <p:cNvPr id="5" name="Slide Number Placeholder 4"/>
          <p:cNvSpPr>
            <a:spLocks noGrp="1"/>
          </p:cNvSpPr>
          <p:nvPr>
            <p:ph type="sldNum" sz="quarter" idx="3"/>
          </p:nvPr>
        </p:nvSpPr>
        <p:spPr>
          <a:xfrm>
            <a:off x="5630602" y="6467462"/>
            <a:ext cx="4307896" cy="340218"/>
          </a:xfrm>
          <a:prstGeom prst="rect">
            <a:avLst/>
          </a:prstGeom>
        </p:spPr>
        <p:txBody>
          <a:bodyPr vert="horz" lIns="67291" tIns="33645" rIns="67291" bIns="33645" rtlCol="0" anchor="b"/>
          <a:lstStyle>
            <a:lvl1pPr algn="r">
              <a:defRPr sz="9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8475" cy="3397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30863" y="0"/>
            <a:ext cx="4308475" cy="339725"/>
          </a:xfrm>
          <a:prstGeom prst="rect">
            <a:avLst/>
          </a:prstGeom>
        </p:spPr>
        <p:txBody>
          <a:bodyPr vert="horz" lIns="91440" tIns="45720" rIns="91440" bIns="45720" rtlCol="0"/>
          <a:lstStyle>
            <a:lvl1pPr algn="r">
              <a:defRPr sz="1200"/>
            </a:lvl1pPr>
          </a:lstStyle>
          <a:p>
            <a:fld id="{D049856C-A132-47B4-A360-14861492E835}" type="datetimeFigureOut">
              <a:rPr lang="en-GB" smtClean="0"/>
              <a:t>26/09/2016</a:t>
            </a:fld>
            <a:endParaRPr lang="en-GB"/>
          </a:p>
        </p:txBody>
      </p:sp>
      <p:sp>
        <p:nvSpPr>
          <p:cNvPr id="4" name="Slide Image Placeholder 3"/>
          <p:cNvSpPr>
            <a:spLocks noGrp="1" noRot="1" noChangeAspect="1"/>
          </p:cNvSpPr>
          <p:nvPr>
            <p:ph type="sldImg" idx="2"/>
          </p:nvPr>
        </p:nvSpPr>
        <p:spPr>
          <a:xfrm>
            <a:off x="3268663" y="511175"/>
            <a:ext cx="3403600" cy="25527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3775" y="3233738"/>
            <a:ext cx="7953375" cy="30638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467475"/>
            <a:ext cx="4308475" cy="33972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30863" y="6467475"/>
            <a:ext cx="4308475" cy="339725"/>
          </a:xfrm>
          <a:prstGeom prst="rect">
            <a:avLst/>
          </a:prstGeom>
        </p:spPr>
        <p:txBody>
          <a:bodyPr vert="horz" lIns="91440" tIns="45720" rIns="91440" bIns="45720" rtlCol="0" anchor="b"/>
          <a:lstStyle>
            <a:lvl1pPr algn="r">
              <a:defRPr sz="1200"/>
            </a:lvl1pPr>
          </a:lstStyle>
          <a:p>
            <a:fld id="{BDDF76DA-E0E7-4E79-8385-001D1B8AE0F8}" type="slidenum">
              <a:rPr lang="en-GB" smtClean="0"/>
              <a:t>‹#›</a:t>
            </a:fld>
            <a:endParaRPr lang="en-GB"/>
          </a:p>
        </p:txBody>
      </p:sp>
    </p:spTree>
    <p:extLst>
      <p:ext uri="{BB962C8B-B14F-4D97-AF65-F5344CB8AC3E}">
        <p14:creationId xmlns:p14="http://schemas.microsoft.com/office/powerpoint/2010/main" val="2136572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DDF76DA-E0E7-4E79-8385-001D1B8AE0F8}" type="slidenum">
              <a:rPr lang="en-GB" smtClean="0"/>
              <a:t>4</a:t>
            </a:fld>
            <a:endParaRPr lang="en-GB"/>
          </a:p>
        </p:txBody>
      </p:sp>
    </p:spTree>
    <p:extLst>
      <p:ext uri="{BB962C8B-B14F-4D97-AF65-F5344CB8AC3E}">
        <p14:creationId xmlns:p14="http://schemas.microsoft.com/office/powerpoint/2010/main" val="3121893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9/26/2016</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9/26/2016</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endParaRPr dirty="0"/>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endParaRPr dirty="0"/>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9/26/2016</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9/26/2016</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9/26/2016</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7AAE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1078" y="0"/>
            <a:ext cx="12981498" cy="12960000"/>
          </a:xfrm>
          <a:prstGeom prst="rect">
            <a:avLst/>
          </a:prstGeom>
        </p:spPr>
      </p:pic>
      <p:sp>
        <p:nvSpPr>
          <p:cNvPr id="2" name="object 2"/>
          <p:cNvSpPr txBox="1"/>
          <p:nvPr/>
        </p:nvSpPr>
        <p:spPr>
          <a:xfrm>
            <a:off x="527299" y="2533913"/>
            <a:ext cx="8854445" cy="3849772"/>
          </a:xfrm>
          <a:prstGeom prst="rect">
            <a:avLst/>
          </a:prstGeom>
        </p:spPr>
        <p:txBody>
          <a:bodyPr vert="horz" wrap="square" lIns="0" tIns="0" rIns="0" bIns="0" rtlCol="0">
            <a:spAutoFit/>
          </a:bodyPr>
          <a:lstStyle/>
          <a:p>
            <a:pPr marL="12700" marR="5080">
              <a:lnSpc>
                <a:spcPts val="2870"/>
              </a:lnSpc>
            </a:pPr>
            <a:r>
              <a:rPr lang="en-GB" sz="4400" b="1" spc="5" dirty="0" smtClean="0">
                <a:solidFill>
                  <a:schemeClr val="bg1"/>
                </a:solidFill>
                <a:latin typeface="Arial"/>
                <a:cs typeface="Arial"/>
              </a:rPr>
              <a:t>Title Welsh point 45</a:t>
            </a:r>
          </a:p>
          <a:p>
            <a:pPr>
              <a:lnSpc>
                <a:spcPct val="100000"/>
              </a:lnSpc>
              <a:spcBef>
                <a:spcPts val="19"/>
              </a:spcBef>
              <a:spcAft>
                <a:spcPts val="600"/>
              </a:spcAft>
            </a:pPr>
            <a:r>
              <a:rPr lang="en-GB" sz="4400" b="1" dirty="0" err="1">
                <a:latin typeface="Arial"/>
                <a:ea typeface="Times New Roman"/>
                <a:cs typeface="Times New Roman"/>
              </a:rPr>
              <a:t>Cynlluniau</a:t>
            </a:r>
            <a:r>
              <a:rPr lang="en-GB" sz="4400" b="1" dirty="0">
                <a:latin typeface="Arial"/>
                <a:ea typeface="Times New Roman"/>
                <a:cs typeface="Times New Roman"/>
              </a:rPr>
              <a:t> </a:t>
            </a:r>
            <a:r>
              <a:rPr lang="en-GB" sz="4400" b="1" dirty="0" err="1">
                <a:latin typeface="Arial"/>
                <a:ea typeface="Times New Roman"/>
                <a:cs typeface="Times New Roman"/>
              </a:rPr>
              <a:t>Strategol</a:t>
            </a:r>
            <a:r>
              <a:rPr lang="en-GB" sz="4400" b="1" dirty="0">
                <a:latin typeface="Arial"/>
                <a:ea typeface="Times New Roman"/>
                <a:cs typeface="Times New Roman"/>
              </a:rPr>
              <a:t> </a:t>
            </a:r>
            <a:r>
              <a:rPr lang="en-GB" sz="4400" b="1" dirty="0" smtClean="0">
                <a:latin typeface="Arial"/>
                <a:ea typeface="Times New Roman"/>
                <a:cs typeface="Times New Roman"/>
              </a:rPr>
              <a:t>y</a:t>
            </a:r>
          </a:p>
          <a:p>
            <a:pPr>
              <a:lnSpc>
                <a:spcPct val="100000"/>
              </a:lnSpc>
              <a:spcBef>
                <a:spcPts val="19"/>
              </a:spcBef>
              <a:spcAft>
                <a:spcPts val="600"/>
              </a:spcAft>
            </a:pPr>
            <a:r>
              <a:rPr lang="en-GB" sz="4400" b="1" dirty="0" err="1" smtClean="0">
                <a:latin typeface="Arial"/>
                <a:ea typeface="Times New Roman"/>
                <a:cs typeface="Times New Roman"/>
              </a:rPr>
              <a:t>Gymraeg</a:t>
            </a:r>
            <a:r>
              <a:rPr lang="en-GB" sz="4400" b="1" dirty="0" smtClean="0">
                <a:latin typeface="Arial"/>
                <a:ea typeface="Times New Roman"/>
                <a:cs typeface="Times New Roman"/>
              </a:rPr>
              <a:t> </a:t>
            </a:r>
            <a:r>
              <a:rPr lang="en-GB" sz="4400" b="1" dirty="0" err="1">
                <a:latin typeface="Arial"/>
                <a:ea typeface="Times New Roman"/>
                <a:cs typeface="Times New Roman"/>
              </a:rPr>
              <a:t>mewn</a:t>
            </a:r>
            <a:r>
              <a:rPr lang="en-GB" sz="4400" b="1" dirty="0">
                <a:latin typeface="Arial"/>
                <a:ea typeface="Times New Roman"/>
                <a:cs typeface="Times New Roman"/>
              </a:rPr>
              <a:t> </a:t>
            </a:r>
            <a:r>
              <a:rPr lang="en-GB" sz="4400" b="1" dirty="0" err="1">
                <a:latin typeface="Arial"/>
                <a:ea typeface="Times New Roman"/>
                <a:cs typeface="Times New Roman"/>
              </a:rPr>
              <a:t>Addysg</a:t>
            </a:r>
            <a:r>
              <a:rPr lang="en-GB" sz="4400" b="1" dirty="0">
                <a:latin typeface="Arial"/>
                <a:ea typeface="Times New Roman"/>
                <a:cs typeface="Times New Roman"/>
              </a:rPr>
              <a:t> </a:t>
            </a:r>
            <a:r>
              <a:rPr lang="en-GB" sz="4500" b="1" spc="-5" dirty="0" smtClean="0">
                <a:solidFill>
                  <a:schemeClr val="tx1">
                    <a:lumMod val="85000"/>
                    <a:lumOff val="15000"/>
                  </a:schemeClr>
                </a:solidFill>
                <a:latin typeface="Arial"/>
                <a:cs typeface="Arial"/>
              </a:rPr>
              <a:t/>
            </a:r>
            <a:br>
              <a:rPr lang="en-GB" sz="4500" b="1" spc="-5" dirty="0" smtClean="0">
                <a:solidFill>
                  <a:schemeClr val="tx1">
                    <a:lumMod val="85000"/>
                    <a:lumOff val="15000"/>
                  </a:schemeClr>
                </a:solidFill>
                <a:latin typeface="Arial"/>
                <a:cs typeface="Arial"/>
              </a:rPr>
            </a:br>
            <a:endParaRPr sz="4500" b="1" dirty="0">
              <a:solidFill>
                <a:schemeClr val="tx1">
                  <a:lumMod val="75000"/>
                  <a:lumOff val="25000"/>
                </a:schemeClr>
              </a:solidFill>
              <a:latin typeface="Arial"/>
              <a:cs typeface="Arial"/>
            </a:endParaRPr>
          </a:p>
          <a:p>
            <a:pPr marL="12700" marR="2997200">
              <a:lnSpc>
                <a:spcPts val="3190"/>
              </a:lnSpc>
            </a:pPr>
            <a:r>
              <a:rPr lang="en-GB" sz="4500" b="1" dirty="0" smtClean="0">
                <a:solidFill>
                  <a:schemeClr val="tx1">
                    <a:lumMod val="75000"/>
                    <a:lumOff val="25000"/>
                  </a:schemeClr>
                </a:solidFill>
                <a:latin typeface="Arial"/>
                <a:cs typeface="Arial"/>
              </a:rPr>
              <a:t>Welsh in Education </a:t>
            </a:r>
          </a:p>
          <a:p>
            <a:pPr marL="12700" marR="2997200">
              <a:lnSpc>
                <a:spcPts val="3190"/>
              </a:lnSpc>
            </a:pPr>
            <a:endParaRPr lang="en-GB" sz="4500" b="1" dirty="0">
              <a:solidFill>
                <a:schemeClr val="tx1">
                  <a:lumMod val="75000"/>
                  <a:lumOff val="25000"/>
                </a:schemeClr>
              </a:solidFill>
              <a:latin typeface="Arial"/>
              <a:cs typeface="Arial"/>
            </a:endParaRPr>
          </a:p>
          <a:p>
            <a:pPr marL="12700" marR="2997200">
              <a:lnSpc>
                <a:spcPts val="3190"/>
              </a:lnSpc>
            </a:pPr>
            <a:r>
              <a:rPr lang="en-GB" sz="4500" b="1" dirty="0" smtClean="0">
                <a:solidFill>
                  <a:schemeClr val="tx1">
                    <a:lumMod val="75000"/>
                    <a:lumOff val="25000"/>
                  </a:schemeClr>
                </a:solidFill>
                <a:latin typeface="Arial"/>
                <a:cs typeface="Arial"/>
              </a:rPr>
              <a:t>Strategic Plans</a:t>
            </a:r>
            <a:endParaRPr sz="4500" b="1" dirty="0">
              <a:solidFill>
                <a:schemeClr val="tx1">
                  <a:lumMod val="75000"/>
                  <a:lumOff val="25000"/>
                </a:schemeClr>
              </a:solidFill>
              <a:latin typeface="Arial"/>
              <a:cs typeface="Aria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335" y="40709"/>
            <a:ext cx="3779520" cy="132588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 amrywiad sylweddol yn y pwyslais a roddir gan awdurdodau lleol ar gynyddu cyfran y dysgwyr sy’n sefyll pynciau TGAU trwy gyfrwng y Gymraeg.  Lleiafrif o awdurdodau lleol yn unig sy’n ystyried hyn yn flaenoriaeth.  </a:t>
            </a: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cy-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Er </a:t>
            </a:r>
            <a:r>
              <a:rPr lang="cy-GB" sz="2400" dirty="0">
                <a:latin typeface="Arial" panose="020B0604020202020204" pitchFamily="34" charset="0"/>
                <a:cs typeface="Arial" panose="020B0604020202020204" pitchFamily="34" charset="0"/>
              </a:rPr>
              <a:t>bod hanner yr awdurdodau lleol yn olrhain nifer y cyrsiau cyfrwng Cymraeg yng nghyfnod allweddol 4, ychydig iawn ohonynt yn unig sy’n gosod targedau ar gyfer ysgolion unigol i gynyddu nifer y disgyblion sy’n eu dilyn.</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324535"/>
          </a:xfrm>
          <a:prstGeom prst="rect">
            <a:avLst/>
          </a:prstGeom>
        </p:spPr>
        <p:txBody>
          <a:bodyPr vert="horz" wrap="square" lIns="0" tIns="0" rIns="0" bIns="0" rtlCol="0">
            <a:spAutoFit/>
          </a:bodyPr>
          <a:lstStyle/>
          <a:p>
            <a:pPr marL="342900" lvl="0" indent="-342900">
              <a:spcBef>
                <a:spcPts val="600"/>
              </a:spcBef>
              <a:spcAft>
                <a:spcPts val="0"/>
              </a:spcAft>
              <a:buFont typeface="Arial" panose="020B0604020202020204" pitchFamily="34" charset="0"/>
              <a:buChar char="•"/>
            </a:pPr>
            <a:r>
              <a:rPr lang="en-GB" sz="2400" dirty="0">
                <a:latin typeface="Arial"/>
                <a:ea typeface="Times New Roman"/>
              </a:rPr>
              <a:t>There is considerable variation in the emphasis given by local authorities to increasing the proportion of learners taking GCSE subjects through the medium of Welsh.  Only a minority of local authorities see this as a priority</a:t>
            </a:r>
            <a:r>
              <a:rPr lang="en-GB" sz="2400" dirty="0" smtClean="0">
                <a:latin typeface="Arial"/>
                <a:ea typeface="Times New Roman"/>
              </a:rPr>
              <a:t>.</a:t>
            </a:r>
          </a:p>
          <a:p>
            <a:pPr marL="342900" lvl="0" indent="-342900">
              <a:spcBef>
                <a:spcPts val="600"/>
              </a:spcBef>
              <a:spcAft>
                <a:spcPts val="0"/>
              </a:spcAft>
              <a:buFont typeface="Arial" panose="020B0604020202020204" pitchFamily="34" charset="0"/>
              <a:buChar char="•"/>
            </a:pPr>
            <a:endParaRPr lang="en-GB" sz="2400" dirty="0">
              <a:latin typeface="Arial"/>
              <a:ea typeface="Times New Roman"/>
            </a:endParaRPr>
          </a:p>
          <a:p>
            <a:pPr marL="342900" lvl="0" indent="-342900">
              <a:spcBef>
                <a:spcPts val="600"/>
              </a:spcBef>
              <a:spcAft>
                <a:spcPts val="0"/>
              </a:spcAft>
              <a:buFont typeface="Arial" panose="020B0604020202020204" pitchFamily="34" charset="0"/>
              <a:buChar char="•"/>
            </a:pPr>
            <a:r>
              <a:rPr lang="en-GB" sz="2400" dirty="0" smtClean="0">
                <a:latin typeface="Arial"/>
                <a:ea typeface="Times New Roman"/>
              </a:rPr>
              <a:t>Although </a:t>
            </a:r>
            <a:r>
              <a:rPr lang="en-GB" sz="2400" dirty="0">
                <a:latin typeface="Arial"/>
                <a:ea typeface="Times New Roman"/>
              </a:rPr>
              <a:t>half of the local authorities track the number of Welsh-medium courses in key stage 4, only a very few set targets for individual schools to increase the number of pupils who follow them.</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264845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 CSCAau y rhan fwyaf o awdurdodau lleol yn esbonio’r camau gweithredu y maent yn bwriadu eu cymryd i gynyddu canran y dysgwyr 16-19 oed sy’n astudio pynciau trwy gyfrwng y Gymraeg mewn ysgolion.  </a:t>
            </a: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cy-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Er </a:t>
            </a:r>
            <a:r>
              <a:rPr lang="cy-GB" sz="2400" dirty="0">
                <a:latin typeface="Arial" panose="020B0604020202020204" pitchFamily="34" charset="0"/>
                <a:cs typeface="Arial" panose="020B0604020202020204" pitchFamily="34" charset="0"/>
              </a:rPr>
              <a:t>bod sefydliadau addysg bellach a darparwyr dysgu yn y gwaith y tu allan i gwmpas CSCAau awdurdodau lleol, ceir rhai enghreifftiau lle mae partneriaethau effeithiol trwy rwydweithiau llwybrau dysgu  14 -19 yn arwain at ddarparu cyrsiau cyfrwng Cymraeg ar y cyd yng nghyfnod allweddol 4, ac yn y sector ôl-16 mewn rhai achosion.  </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555641"/>
          </a:xfrm>
          <a:prstGeom prst="rect">
            <a:avLst/>
          </a:prstGeom>
        </p:spPr>
        <p:txBody>
          <a:bodyPr vert="horz" wrap="square" lIns="0" tIns="0" rIns="0" bIns="0" rtlCol="0">
            <a:spAutoFit/>
          </a:bodyPr>
          <a:lstStyle/>
          <a:p>
            <a:pPr marL="342900" lvl="0" indent="-342900">
              <a:spcBef>
                <a:spcPts val="600"/>
              </a:spcBef>
              <a:spcAft>
                <a:spcPts val="0"/>
              </a:spcAft>
              <a:buFont typeface="Arial" panose="020B0604020202020204" pitchFamily="34" charset="0"/>
              <a:buChar char="•"/>
            </a:pPr>
            <a:r>
              <a:rPr lang="en-GB" sz="2400" dirty="0">
                <a:latin typeface="Arial"/>
                <a:ea typeface="Times New Roman"/>
              </a:rPr>
              <a:t>Most local authorities’ WESPs explain the actions they propose to take to increase the percentage of 16-19 learners who study subjects through the medium of Welsh in schools.  </a:t>
            </a:r>
            <a:endParaRPr lang="en-GB" sz="2400" dirty="0" smtClean="0">
              <a:latin typeface="Arial"/>
              <a:ea typeface="Times New Roman"/>
            </a:endParaRPr>
          </a:p>
          <a:p>
            <a:pPr marL="342900" lvl="0" indent="-342900">
              <a:spcBef>
                <a:spcPts val="600"/>
              </a:spcBef>
              <a:spcAft>
                <a:spcPts val="0"/>
              </a:spcAft>
              <a:buFont typeface="Arial" panose="020B0604020202020204" pitchFamily="34" charset="0"/>
              <a:buChar char="•"/>
            </a:pPr>
            <a:endParaRPr lang="en-GB" sz="3600" dirty="0">
              <a:latin typeface="Arial"/>
              <a:ea typeface="Times New Roman"/>
            </a:endParaRPr>
          </a:p>
          <a:p>
            <a:pPr marL="342900" lvl="0" indent="-342900">
              <a:spcBef>
                <a:spcPts val="600"/>
              </a:spcBef>
              <a:spcAft>
                <a:spcPts val="0"/>
              </a:spcAft>
              <a:buFont typeface="Arial" panose="020B0604020202020204" pitchFamily="34" charset="0"/>
              <a:buChar char="•"/>
            </a:pPr>
            <a:r>
              <a:rPr lang="en-GB" sz="2400" dirty="0" smtClean="0">
                <a:latin typeface="Arial"/>
                <a:ea typeface="Times New Roman"/>
              </a:rPr>
              <a:t>Although </a:t>
            </a:r>
            <a:r>
              <a:rPr lang="en-GB" sz="2400" dirty="0">
                <a:latin typeface="Arial"/>
                <a:ea typeface="Times New Roman"/>
              </a:rPr>
              <a:t>further education institutions and work-based learning providers are outside the scope of local authorities’ WESPs, there are a few examples where effective partnerships through 14 -19 learning pathways networks result in collaborative Welsh-medium courses being provided in key stage 4 and in some cases in post-16.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264845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Mae’r rhan fwyaf o’r </a:t>
            </a:r>
            <a:r>
              <a:rPr lang="cy-GB" sz="2400" dirty="0" smtClean="0">
                <a:latin typeface="Arial" panose="020B0604020202020204" pitchFamily="34" charset="0"/>
                <a:cs typeface="Arial" panose="020B0604020202020204" pitchFamily="34" charset="0"/>
              </a:rPr>
              <a:t>awdurdodau lleol wedi </a:t>
            </a:r>
            <a:r>
              <a:rPr lang="cy-GB" sz="2400" dirty="0">
                <a:latin typeface="Arial" panose="020B0604020202020204" pitchFamily="34" charset="0"/>
                <a:cs typeface="Arial" panose="020B0604020202020204" pitchFamily="34" charset="0"/>
              </a:rPr>
              <a:t>cynnal archwiliad priodol o ddarpariaeth anghenion dysgu ychwanegol (ADY) cyfrwng Cymraeg yn ystod y pum mlynedd ddiwethaf. </a:t>
            </a:r>
          </a:p>
          <a:p>
            <a:pPr marL="342900" lvl="0" indent="-342900">
              <a:buFont typeface="Arial" panose="020B0604020202020204" pitchFamily="34" charset="0"/>
              <a:buChar char="•"/>
            </a:pP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Fodd </a:t>
            </a:r>
            <a:r>
              <a:rPr lang="cy-GB" sz="2400" dirty="0">
                <a:latin typeface="Arial" panose="020B0604020202020204" pitchFamily="34" charset="0"/>
                <a:cs typeface="Arial" panose="020B0604020202020204" pitchFamily="34" charset="0"/>
              </a:rPr>
              <a:t>bynnag, nid yw’r mwyafrif ohonynt yn cynnal yr archwiliadau hyn yn ddigon rheolaidd nac yn ddigon manwl i arfarnu darpariaeth o ran ansawdd neu allu.  O ganlyniad, nid ydynt yn nodi bylchau mewn darpariaeth nac yn rhoi cynlluniau gwella ar waith mewn modd amserol.  </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324535"/>
          </a:xfrm>
          <a:prstGeom prst="rect">
            <a:avLst/>
          </a:prstGeom>
        </p:spPr>
        <p:txBody>
          <a:bodyPr vert="horz" wrap="square" lIns="0" tIns="0" rIns="0" bIns="0" rtlCol="0">
            <a:spAutoFit/>
          </a:bodyPr>
          <a:lstStyle/>
          <a:p>
            <a:pPr marL="342900" lvl="0" indent="-342900">
              <a:spcBef>
                <a:spcPts val="600"/>
              </a:spcBef>
              <a:spcAft>
                <a:spcPts val="0"/>
              </a:spcAft>
              <a:buFont typeface="Arial" panose="020B0604020202020204" pitchFamily="34" charset="0"/>
              <a:buChar char="•"/>
            </a:pPr>
            <a:r>
              <a:rPr lang="en-GB" sz="2400" dirty="0">
                <a:latin typeface="Arial"/>
                <a:ea typeface="Times New Roman"/>
              </a:rPr>
              <a:t>Most </a:t>
            </a:r>
            <a:r>
              <a:rPr lang="en-GB" sz="2400" dirty="0" smtClean="0">
                <a:latin typeface="Arial"/>
                <a:ea typeface="Times New Roman"/>
              </a:rPr>
              <a:t>local authorities have undertaken </a:t>
            </a:r>
            <a:r>
              <a:rPr lang="en-GB" sz="2400" dirty="0">
                <a:latin typeface="Arial"/>
                <a:ea typeface="Times New Roman"/>
              </a:rPr>
              <a:t>an appropriate audit of Welsh-medium additional learning needs (ALN) provision during the last five years. </a:t>
            </a:r>
            <a:endParaRPr lang="en-GB" sz="2400" dirty="0" smtClean="0">
              <a:latin typeface="Arial"/>
              <a:ea typeface="Times New Roman"/>
            </a:endParaRPr>
          </a:p>
          <a:p>
            <a:pPr lvl="0">
              <a:spcBef>
                <a:spcPts val="600"/>
              </a:spcBef>
              <a:spcAft>
                <a:spcPts val="0"/>
              </a:spcAft>
            </a:pPr>
            <a:endParaRPr lang="en-GB" sz="2400" dirty="0" smtClean="0">
              <a:latin typeface="Arial"/>
              <a:ea typeface="Times New Roman"/>
            </a:endParaRPr>
          </a:p>
          <a:p>
            <a:pPr marL="342900" lvl="0" indent="-342900">
              <a:spcBef>
                <a:spcPts val="600"/>
              </a:spcBef>
              <a:spcAft>
                <a:spcPts val="0"/>
              </a:spcAft>
              <a:buFont typeface="Arial" panose="020B0604020202020204" pitchFamily="34" charset="0"/>
              <a:buChar char="•"/>
            </a:pPr>
            <a:r>
              <a:rPr lang="en-GB" sz="2400" dirty="0" smtClean="0">
                <a:latin typeface="Arial"/>
                <a:ea typeface="Times New Roman"/>
              </a:rPr>
              <a:t>However</a:t>
            </a:r>
            <a:r>
              <a:rPr lang="en-GB" sz="2400" dirty="0">
                <a:latin typeface="Arial"/>
                <a:ea typeface="Times New Roman"/>
              </a:rPr>
              <a:t>, the majority do not conduct these audits regularly enough or in enough detail to evaluate provision in terms of quality or capacity.  As a result, they fail to identify gaps in provision or to implement improvement plans in a timely manner.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26484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Megis dechrau y mae’r gweithio mewn partneriaeth rhwng awdurdodau lleol a chonsortia rhanbarthol mewn perthynas â datblygu’r CSCAau.  </a:t>
            </a: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cy-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Mae’r </a:t>
            </a:r>
            <a:r>
              <a:rPr lang="cy-GB" sz="2400" dirty="0">
                <a:latin typeface="Arial" panose="020B0604020202020204" pitchFamily="34" charset="0"/>
                <a:cs typeface="Arial" panose="020B0604020202020204" pitchFamily="34" charset="0"/>
              </a:rPr>
              <a:t>CSCAau yn darparu fframwaith defnyddiol i hwyluso sgyrsiau rhwng swyddogion a hyrwyddo cydweithio o fewn awdurdodau lleol a rhyngddynt.  </a:t>
            </a: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cy-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Ceir </a:t>
            </a:r>
            <a:r>
              <a:rPr lang="cy-GB" sz="2400" dirty="0">
                <a:latin typeface="Arial" panose="020B0604020202020204" pitchFamily="34" charset="0"/>
                <a:cs typeface="Arial" panose="020B0604020202020204" pitchFamily="34" charset="0"/>
              </a:rPr>
              <a:t>rhai enghreifftiau o waith da ar draws awdurdodau sy’n cael effaith dda ar ddarpariaeth a safonau.</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17087"/>
          </a:xfrm>
          <a:prstGeom prst="rect">
            <a:avLst/>
          </a:prstGeom>
        </p:spPr>
        <p:txBody>
          <a:bodyPr vert="horz" wrap="square" lIns="0" tIns="0" rIns="0" bIns="0" rtlCol="0">
            <a:spAutoFit/>
          </a:bodyPr>
          <a:lstStyle/>
          <a:p>
            <a:pPr marL="342900" lvl="0" indent="-342900">
              <a:spcBef>
                <a:spcPts val="600"/>
              </a:spcBef>
              <a:spcAft>
                <a:spcPts val="0"/>
              </a:spcAft>
              <a:buFont typeface="Arial" panose="020B0604020202020204" pitchFamily="34" charset="0"/>
              <a:buChar char="•"/>
            </a:pPr>
            <a:r>
              <a:rPr lang="en-GB" sz="2400" dirty="0">
                <a:latin typeface="Arial"/>
                <a:ea typeface="Times New Roman"/>
              </a:rPr>
              <a:t>Partnership working between local authorities and regional consortia in relation to developing the WESPs is at a very early stage.  </a:t>
            </a:r>
            <a:endParaRPr lang="en-GB" sz="2400" dirty="0" smtClean="0">
              <a:latin typeface="Arial"/>
              <a:ea typeface="Times New Roman"/>
            </a:endParaRPr>
          </a:p>
          <a:p>
            <a:pPr marL="342900" lvl="0" indent="-342900">
              <a:spcBef>
                <a:spcPts val="600"/>
              </a:spcBef>
              <a:spcAft>
                <a:spcPts val="0"/>
              </a:spcAft>
              <a:buFont typeface="Arial" panose="020B0604020202020204" pitchFamily="34" charset="0"/>
              <a:buChar char="•"/>
            </a:pPr>
            <a:endParaRPr lang="en-GB" sz="2400" dirty="0" smtClean="0">
              <a:latin typeface="Arial"/>
              <a:ea typeface="Times New Roman"/>
            </a:endParaRPr>
          </a:p>
          <a:p>
            <a:pPr marL="342900" lvl="0" indent="-342900">
              <a:spcBef>
                <a:spcPts val="600"/>
              </a:spcBef>
              <a:spcAft>
                <a:spcPts val="0"/>
              </a:spcAft>
              <a:buFont typeface="Arial" panose="020B0604020202020204" pitchFamily="34" charset="0"/>
              <a:buChar char="•"/>
            </a:pPr>
            <a:r>
              <a:rPr lang="en-GB" sz="2400" dirty="0" smtClean="0">
                <a:latin typeface="Arial"/>
                <a:ea typeface="Times New Roman"/>
              </a:rPr>
              <a:t>The </a:t>
            </a:r>
            <a:r>
              <a:rPr lang="en-GB" sz="2400" dirty="0">
                <a:latin typeface="Arial"/>
                <a:ea typeface="Times New Roman"/>
              </a:rPr>
              <a:t>WESPs provide a useful framework to facilitate conversations between officers and to promote collaborative working within and between local authorities. </a:t>
            </a:r>
            <a:endParaRPr lang="en-GB" sz="2400" dirty="0" smtClean="0">
              <a:latin typeface="Arial"/>
              <a:ea typeface="Times New Roman"/>
            </a:endParaRPr>
          </a:p>
          <a:p>
            <a:pPr marL="342900" lvl="0" indent="-342900">
              <a:spcBef>
                <a:spcPts val="600"/>
              </a:spcBef>
              <a:spcAft>
                <a:spcPts val="0"/>
              </a:spcAft>
              <a:buFont typeface="Arial" panose="020B0604020202020204" pitchFamily="34" charset="0"/>
              <a:buChar char="•"/>
            </a:pPr>
            <a:endParaRPr lang="en-GB" sz="2400" dirty="0" smtClean="0">
              <a:latin typeface="Arial"/>
              <a:ea typeface="Times New Roman"/>
            </a:endParaRPr>
          </a:p>
          <a:p>
            <a:pPr marL="342900" lvl="0" indent="-342900">
              <a:spcBef>
                <a:spcPts val="600"/>
              </a:spcBef>
              <a:spcAft>
                <a:spcPts val="0"/>
              </a:spcAft>
              <a:buFont typeface="Arial" panose="020B0604020202020204" pitchFamily="34" charset="0"/>
              <a:buChar char="•"/>
            </a:pPr>
            <a:r>
              <a:rPr lang="en-GB" sz="2400" dirty="0" smtClean="0">
                <a:latin typeface="Arial"/>
                <a:ea typeface="Times New Roman"/>
              </a:rPr>
              <a:t>There </a:t>
            </a:r>
            <a:r>
              <a:rPr lang="en-GB" sz="2400" dirty="0">
                <a:latin typeface="Arial"/>
                <a:ea typeface="Times New Roman"/>
              </a:rPr>
              <a:t>are a few examples of good cross-authority work impacting well on provision and standards.</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0326906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7478970"/>
          </a:xfrm>
          <a:prstGeom prst="rect">
            <a:avLst/>
          </a:prstGeom>
        </p:spPr>
        <p:txBody>
          <a:bodyPr vert="horz" wrap="square" lIns="0" tIns="0" rIns="0" bIns="0" rtlCol="0">
            <a:spAutoFit/>
          </a:bodyPr>
          <a:lstStyle/>
          <a:p>
            <a:r>
              <a:rPr lang="cy-GB" sz="2300" b="1" dirty="0">
                <a:latin typeface="Arial" panose="020B0604020202020204" pitchFamily="34" charset="0"/>
                <a:cs typeface="Arial" panose="020B0604020202020204" pitchFamily="34" charset="0"/>
              </a:rPr>
              <a:t>Dylai awdurdodau lleol:</a:t>
            </a:r>
            <a:endParaRPr lang="en-GB" sz="2300" dirty="0">
              <a:latin typeface="Arial" panose="020B0604020202020204" pitchFamily="34" charset="0"/>
              <a:cs typeface="Arial" panose="020B0604020202020204" pitchFamily="34" charset="0"/>
            </a:endParaRPr>
          </a:p>
          <a:p>
            <a:r>
              <a:rPr lang="cy-GB" sz="2300" dirty="0">
                <a:latin typeface="Arial" panose="020B0604020202020204" pitchFamily="34" charset="0"/>
                <a:cs typeface="Arial" panose="020B0604020202020204" pitchFamily="34" charset="0"/>
              </a:rPr>
              <a:t> </a:t>
            </a:r>
            <a:endParaRPr lang="en-GB" sz="2300" dirty="0">
              <a:latin typeface="Arial" panose="020B0604020202020204" pitchFamily="34" charset="0"/>
              <a:cs typeface="Arial" panose="020B0604020202020204" pitchFamily="34" charset="0"/>
            </a:endParaRPr>
          </a:p>
          <a:p>
            <a:r>
              <a:rPr lang="cy-GB" sz="2300" dirty="0" smtClean="0">
                <a:latin typeface="Arial" panose="020B0604020202020204" pitchFamily="34" charset="0"/>
                <a:cs typeface="Arial" panose="020B0604020202020204" pitchFamily="34" charset="0"/>
              </a:rPr>
              <a:t>A1  sicrhau </a:t>
            </a:r>
            <a:r>
              <a:rPr lang="cy-GB" sz="2300" dirty="0">
                <a:latin typeface="Arial" panose="020B0604020202020204" pitchFamily="34" charset="0"/>
                <a:cs typeface="Arial" panose="020B0604020202020204" pitchFamily="34" charset="0"/>
              </a:rPr>
              <a:t>bod y CSCAau yn flaenoriaeth strategol </a:t>
            </a:r>
            <a:endParaRPr lang="en-GB" sz="2300" dirty="0">
              <a:latin typeface="Arial" panose="020B0604020202020204" pitchFamily="34" charset="0"/>
              <a:cs typeface="Arial" panose="020B0604020202020204" pitchFamily="34" charset="0"/>
            </a:endParaRPr>
          </a:p>
          <a:p>
            <a:r>
              <a:rPr lang="cy-GB" sz="2300" dirty="0">
                <a:latin typeface="Arial" panose="020B0604020202020204" pitchFamily="34" charset="0"/>
                <a:cs typeface="Arial" panose="020B0604020202020204" pitchFamily="34" charset="0"/>
              </a:rPr>
              <a:t> </a:t>
            </a:r>
            <a:endParaRPr lang="en-GB" sz="2300" dirty="0">
              <a:latin typeface="Arial" panose="020B0604020202020204" pitchFamily="34" charset="0"/>
              <a:cs typeface="Arial" panose="020B0604020202020204" pitchFamily="34" charset="0"/>
            </a:endParaRPr>
          </a:p>
          <a:p>
            <a:r>
              <a:rPr lang="cy-GB" sz="2300" dirty="0">
                <a:latin typeface="Arial" panose="020B0604020202020204" pitchFamily="34" charset="0"/>
                <a:cs typeface="Arial" panose="020B0604020202020204" pitchFamily="34" charset="0"/>
              </a:rPr>
              <a:t>A2	</a:t>
            </a:r>
            <a:r>
              <a:rPr lang="cy-GB" sz="2300" dirty="0" smtClean="0">
                <a:latin typeface="Arial" panose="020B0604020202020204" pitchFamily="34" charset="0"/>
                <a:cs typeface="Arial" panose="020B0604020202020204" pitchFamily="34" charset="0"/>
              </a:rPr>
              <a:t> cael </a:t>
            </a:r>
            <a:r>
              <a:rPr lang="cy-GB" sz="2300" dirty="0">
                <a:latin typeface="Arial" panose="020B0604020202020204" pitchFamily="34" charset="0"/>
                <a:cs typeface="Arial" panose="020B0604020202020204" pitchFamily="34" charset="0"/>
              </a:rPr>
              <a:t>prosesau systematig ar waith i fesur y galw am ddarpariaeth cyfrwng Cymraeg</a:t>
            </a:r>
            <a:endParaRPr lang="en-GB" sz="2300" dirty="0">
              <a:latin typeface="Arial" panose="020B0604020202020204" pitchFamily="34" charset="0"/>
              <a:cs typeface="Arial" panose="020B0604020202020204" pitchFamily="34" charset="0"/>
            </a:endParaRPr>
          </a:p>
          <a:p>
            <a:r>
              <a:rPr lang="cy-GB" sz="2300" dirty="0">
                <a:latin typeface="Arial" panose="020B0604020202020204" pitchFamily="34" charset="0"/>
                <a:cs typeface="Arial" panose="020B0604020202020204" pitchFamily="34" charset="0"/>
              </a:rPr>
              <a:t> </a:t>
            </a:r>
            <a:endParaRPr lang="cy-GB" sz="2300" dirty="0" smtClean="0">
              <a:latin typeface="Arial" panose="020B0604020202020204" pitchFamily="34" charset="0"/>
              <a:cs typeface="Arial" panose="020B0604020202020204" pitchFamily="34" charset="0"/>
            </a:endParaRPr>
          </a:p>
          <a:p>
            <a:r>
              <a:rPr lang="cy-GB" sz="2300" dirty="0" smtClean="0">
                <a:latin typeface="Arial" panose="020B0604020202020204" pitchFamily="34" charset="0"/>
                <a:cs typeface="Arial" panose="020B0604020202020204" pitchFamily="34" charset="0"/>
              </a:rPr>
              <a:t>A3</a:t>
            </a:r>
            <a:r>
              <a:rPr lang="cy-GB" sz="2300" dirty="0">
                <a:latin typeface="Arial" panose="020B0604020202020204" pitchFamily="34" charset="0"/>
                <a:cs typeface="Arial" panose="020B0604020202020204" pitchFamily="34" charset="0"/>
              </a:rPr>
              <a:t>	</a:t>
            </a:r>
            <a:r>
              <a:rPr lang="cy-GB" sz="2300" dirty="0" smtClean="0">
                <a:latin typeface="Arial" panose="020B0604020202020204" pitchFamily="34" charset="0"/>
                <a:cs typeface="Arial" panose="020B0604020202020204" pitchFamily="34" charset="0"/>
              </a:rPr>
              <a:t> gweithio </a:t>
            </a:r>
            <a:r>
              <a:rPr lang="cy-GB" sz="2300" dirty="0">
                <a:latin typeface="Arial" panose="020B0604020202020204" pitchFamily="34" charset="0"/>
                <a:cs typeface="Arial" panose="020B0604020202020204" pitchFamily="34" charset="0"/>
              </a:rPr>
              <a:t>gydag ysgolion i esbonio wrth ddisgyblion a rhieni beth yw manteision addysg cyfrwng Cymraeg a dilyn cyrsiau trwy gyfrwng y Gymraeg</a:t>
            </a:r>
            <a:endParaRPr lang="en-GB" sz="2300" dirty="0">
              <a:latin typeface="Arial" panose="020B0604020202020204" pitchFamily="34" charset="0"/>
              <a:cs typeface="Arial" panose="020B0604020202020204" pitchFamily="34" charset="0"/>
            </a:endParaRPr>
          </a:p>
          <a:p>
            <a:r>
              <a:rPr lang="cy-GB" sz="2300" dirty="0">
                <a:latin typeface="Arial" panose="020B0604020202020204" pitchFamily="34" charset="0"/>
                <a:cs typeface="Arial" panose="020B0604020202020204" pitchFamily="34" charset="0"/>
              </a:rPr>
              <a:t> </a:t>
            </a:r>
            <a:endParaRPr lang="en-GB" sz="2300" dirty="0">
              <a:latin typeface="Arial" panose="020B0604020202020204" pitchFamily="34" charset="0"/>
              <a:cs typeface="Arial" panose="020B0604020202020204" pitchFamily="34" charset="0"/>
            </a:endParaRPr>
          </a:p>
          <a:p>
            <a:r>
              <a:rPr lang="cy-GB" sz="2300" dirty="0">
                <a:latin typeface="Arial" panose="020B0604020202020204" pitchFamily="34" charset="0"/>
                <a:cs typeface="Arial" panose="020B0604020202020204" pitchFamily="34" charset="0"/>
              </a:rPr>
              <a:t>A4	</a:t>
            </a:r>
            <a:r>
              <a:rPr lang="cy-GB" sz="2300" dirty="0" smtClean="0">
                <a:latin typeface="Arial" panose="020B0604020202020204" pitchFamily="34" charset="0"/>
                <a:cs typeface="Arial" panose="020B0604020202020204" pitchFamily="34" charset="0"/>
              </a:rPr>
              <a:t> gweithio </a:t>
            </a:r>
            <a:r>
              <a:rPr lang="cy-GB" sz="2300" dirty="0">
                <a:latin typeface="Arial" panose="020B0604020202020204" pitchFamily="34" charset="0"/>
                <a:cs typeface="Arial" panose="020B0604020202020204" pitchFamily="34" charset="0"/>
              </a:rPr>
              <a:t>gydag ysgolion i osod targedau i gynyddu cyfran y disgyblion yng nghyfnod allweddol 4 sy’n parhau i astudio Cymraeg fel mamiaith ac yn dilyn meysydd sy’n benodol i bwnc trwy gyfrwng y Gymraeg</a:t>
            </a:r>
            <a:endParaRPr lang="en-GB" sz="23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724918"/>
          </a:xfrm>
          <a:prstGeom prst="rect">
            <a:avLst/>
          </a:prstGeom>
        </p:spPr>
        <p:txBody>
          <a:bodyPr vert="horz" wrap="square" lIns="0" tIns="0" rIns="0" bIns="0" rtlCol="0">
            <a:spAutoFit/>
          </a:bodyPr>
          <a:lstStyle/>
          <a:p>
            <a:pPr>
              <a:spcAft>
                <a:spcPts val="0"/>
              </a:spcAft>
              <a:tabLst>
                <a:tab pos="2637155" algn="ctr"/>
                <a:tab pos="5274310" algn="r"/>
                <a:tab pos="457200" algn="l"/>
              </a:tabLst>
            </a:pPr>
            <a:r>
              <a:rPr lang="en-GB" sz="2300" b="1" dirty="0">
                <a:solidFill>
                  <a:srgbClr val="000000"/>
                </a:solidFill>
                <a:latin typeface="Arial"/>
                <a:ea typeface="Times New Roman"/>
                <a:cs typeface="Arial"/>
              </a:rPr>
              <a:t>Local authorities should:</a:t>
            </a:r>
            <a:endParaRPr lang="en-GB" sz="2300" dirty="0">
              <a:latin typeface="Arial"/>
              <a:ea typeface="Times New Roman"/>
              <a:cs typeface="Times New Roman"/>
            </a:endParaRPr>
          </a:p>
          <a:p>
            <a:pPr marL="288290">
              <a:spcAft>
                <a:spcPts val="0"/>
              </a:spcAft>
            </a:pPr>
            <a:r>
              <a:rPr lang="en-GB" sz="2300" dirty="0">
                <a:latin typeface="Arial"/>
                <a:ea typeface="Times New Roman"/>
                <a:cs typeface="Arial"/>
              </a:rPr>
              <a:t> </a:t>
            </a:r>
            <a:endParaRPr lang="en-GB" sz="2300" dirty="0">
              <a:latin typeface="Arial"/>
              <a:ea typeface="Times New Roman"/>
              <a:cs typeface="Times New Roman"/>
            </a:endParaRPr>
          </a:p>
          <a:p>
            <a:pPr lvl="0">
              <a:spcAft>
                <a:spcPts val="0"/>
              </a:spcAft>
              <a:buSzPts val="1200"/>
            </a:pPr>
            <a:r>
              <a:rPr lang="en-GB" sz="2300" dirty="0" smtClean="0">
                <a:latin typeface="Arial"/>
                <a:ea typeface="Times New Roman"/>
                <a:cs typeface="Arial"/>
              </a:rPr>
              <a:t>R1  ensure </a:t>
            </a:r>
            <a:r>
              <a:rPr lang="en-GB" sz="2300" dirty="0">
                <a:latin typeface="Arial"/>
                <a:ea typeface="Times New Roman"/>
                <a:cs typeface="Arial"/>
              </a:rPr>
              <a:t>that the WESPs are a strategic priority</a:t>
            </a:r>
            <a:endParaRPr lang="en-GB" sz="2300" dirty="0">
              <a:latin typeface="Arial"/>
              <a:ea typeface="Times New Roman"/>
              <a:cs typeface="Times New Roman"/>
            </a:endParaRPr>
          </a:p>
          <a:p>
            <a:pPr>
              <a:spcAft>
                <a:spcPts val="0"/>
              </a:spcAft>
            </a:pPr>
            <a:endParaRPr lang="en-GB" sz="2300" dirty="0" smtClean="0">
              <a:latin typeface="Arial"/>
              <a:ea typeface="Times New Roman"/>
              <a:cs typeface="Arial"/>
            </a:endParaRPr>
          </a:p>
          <a:p>
            <a:pPr>
              <a:spcAft>
                <a:spcPts val="0"/>
              </a:spcAft>
            </a:pPr>
            <a:r>
              <a:rPr lang="en-GB" sz="2300" dirty="0" smtClean="0">
                <a:latin typeface="Arial"/>
                <a:ea typeface="Times New Roman"/>
                <a:cs typeface="Arial"/>
              </a:rPr>
              <a:t>R2  have </a:t>
            </a:r>
            <a:r>
              <a:rPr lang="en-GB" sz="2300" dirty="0">
                <a:latin typeface="Arial"/>
                <a:ea typeface="Times New Roman"/>
                <a:cs typeface="Arial"/>
              </a:rPr>
              <a:t>systematic processes in place to measure the demand for Welsh-medium provision</a:t>
            </a:r>
            <a:endParaRPr lang="en-GB" sz="2300" dirty="0">
              <a:latin typeface="Arial"/>
              <a:ea typeface="Times New Roman"/>
              <a:cs typeface="Times New Roman"/>
            </a:endParaRPr>
          </a:p>
          <a:p>
            <a:pPr>
              <a:spcAft>
                <a:spcPts val="0"/>
              </a:spcAft>
            </a:pPr>
            <a:endParaRPr lang="en-GB" sz="2300" dirty="0" smtClean="0">
              <a:latin typeface="Arial"/>
              <a:ea typeface="Times New Roman"/>
              <a:cs typeface="Arial"/>
            </a:endParaRPr>
          </a:p>
          <a:p>
            <a:pPr>
              <a:spcAft>
                <a:spcPts val="0"/>
              </a:spcAft>
            </a:pPr>
            <a:r>
              <a:rPr lang="en-GB" sz="2300" dirty="0" smtClean="0">
                <a:latin typeface="Arial"/>
                <a:ea typeface="Times New Roman"/>
                <a:cs typeface="Arial"/>
              </a:rPr>
              <a:t>R3  work </a:t>
            </a:r>
            <a:r>
              <a:rPr lang="en-GB" sz="2300" dirty="0">
                <a:latin typeface="Arial"/>
                <a:ea typeface="Times New Roman"/>
                <a:cs typeface="Arial"/>
              </a:rPr>
              <a:t>with schools to explain the advantages to pupils and parents of Welsh‑medium education and of following courses through the medium of Welsh</a:t>
            </a:r>
            <a:endParaRPr lang="en-GB" sz="2300" dirty="0">
              <a:latin typeface="Arial"/>
              <a:ea typeface="Times New Roman"/>
              <a:cs typeface="Times New Roman"/>
            </a:endParaRPr>
          </a:p>
          <a:p>
            <a:pPr>
              <a:spcAft>
                <a:spcPts val="0"/>
              </a:spcAft>
            </a:pPr>
            <a:endParaRPr lang="en-GB" sz="2300" dirty="0" smtClean="0">
              <a:latin typeface="Arial"/>
              <a:ea typeface="Times New Roman"/>
              <a:cs typeface="Arial"/>
            </a:endParaRPr>
          </a:p>
          <a:p>
            <a:pPr>
              <a:spcAft>
                <a:spcPts val="0"/>
              </a:spcAft>
            </a:pPr>
            <a:r>
              <a:rPr lang="en-GB" sz="2300" dirty="0" smtClean="0">
                <a:latin typeface="Arial"/>
                <a:ea typeface="Times New Roman"/>
                <a:cs typeface="Arial"/>
              </a:rPr>
              <a:t>R4  work </a:t>
            </a:r>
            <a:r>
              <a:rPr lang="en-GB" sz="2300" dirty="0">
                <a:latin typeface="Arial"/>
                <a:ea typeface="Times New Roman"/>
                <a:cs typeface="Arial"/>
              </a:rPr>
              <a:t>with schools to set targets to increase the proportion of pupils in key stage 4 who continue to study Welsh as a first language and follow specific subject areas through the medium of </a:t>
            </a:r>
            <a:r>
              <a:rPr lang="en-GB" sz="2300" dirty="0" smtClean="0">
                <a:latin typeface="Arial"/>
                <a:ea typeface="Times New Roman"/>
                <a:cs typeface="Arial"/>
              </a:rPr>
              <a:t>Welsh</a:t>
            </a:r>
            <a:endParaRPr lang="en-GB" sz="2300" dirty="0">
              <a:latin typeface="Arial"/>
              <a:ea typeface="Times New Roman"/>
              <a:cs typeface="Times New Roman"/>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967572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3693319"/>
          </a:xfrm>
          <a:prstGeom prst="rect">
            <a:avLst/>
          </a:prstGeom>
        </p:spPr>
        <p:txBody>
          <a:bodyPr vert="horz" wrap="square" lIns="0" tIns="0" rIns="0" bIns="0" rtlCol="0">
            <a:spAutoFit/>
          </a:bodyPr>
          <a:lstStyle/>
          <a:p>
            <a:r>
              <a:rPr lang="cy-GB" sz="2400" dirty="0">
                <a:latin typeface="Arial" panose="020B0604020202020204" pitchFamily="34" charset="0"/>
                <a:cs typeface="Arial" panose="020B0604020202020204" pitchFamily="34" charset="0"/>
              </a:rPr>
              <a:t>A5	</a:t>
            </a:r>
            <a:r>
              <a:rPr lang="cy-GB" sz="2400" dirty="0" smtClean="0">
                <a:latin typeface="Arial" panose="020B0604020202020204" pitchFamily="34" charset="0"/>
                <a:cs typeface="Arial" panose="020B0604020202020204" pitchFamily="34" charset="0"/>
              </a:rPr>
              <a:t> gwneud </a:t>
            </a:r>
            <a:r>
              <a:rPr lang="cy-GB" sz="2400" dirty="0">
                <a:latin typeface="Arial" panose="020B0604020202020204" pitchFamily="34" charset="0"/>
                <a:cs typeface="Arial" panose="020B0604020202020204" pitchFamily="34" charset="0"/>
              </a:rPr>
              <a:t>defnydd effeithiol o’u fforymau addysg cyfrwng Cymraeg i helpu i ddatblygu eu CSCA a monitro cynnydd</a:t>
            </a:r>
            <a:endParaRPr lang="en-GB" sz="2400" dirty="0">
              <a:latin typeface="Arial" panose="020B0604020202020204" pitchFamily="34" charset="0"/>
              <a:cs typeface="Arial" panose="020B0604020202020204" pitchFamily="34" charset="0"/>
            </a:endParaRPr>
          </a:p>
          <a:p>
            <a:r>
              <a:rPr lang="cy-GB" sz="2400" dirty="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a:p>
            <a:r>
              <a:rPr lang="cy-GB" sz="2400" dirty="0">
                <a:latin typeface="Arial" panose="020B0604020202020204" pitchFamily="34" charset="0"/>
                <a:cs typeface="Arial" panose="020B0604020202020204" pitchFamily="34" charset="0"/>
              </a:rPr>
              <a:t>A6	</a:t>
            </a:r>
            <a:r>
              <a:rPr lang="cy-GB" sz="2400" dirty="0" smtClean="0">
                <a:latin typeface="Arial" panose="020B0604020202020204" pitchFamily="34" charset="0"/>
                <a:cs typeface="Arial" panose="020B0604020202020204" pitchFamily="34" charset="0"/>
              </a:rPr>
              <a:t> arfarnu </a:t>
            </a:r>
            <a:r>
              <a:rPr lang="cy-GB" sz="2400" dirty="0">
                <a:latin typeface="Arial" panose="020B0604020202020204" pitchFamily="34" charset="0"/>
                <a:cs typeface="Arial" panose="020B0604020202020204" pitchFamily="34" charset="0"/>
              </a:rPr>
              <a:t>eu darpariaeth anghenion dysgu ychwanegol cyfrwng Cymraeg i nodi unrhyw fylchau </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2954655"/>
          </a:xfrm>
          <a:prstGeom prst="rect">
            <a:avLst/>
          </a:prstGeom>
        </p:spPr>
        <p:txBody>
          <a:bodyPr vert="horz" wrap="square" lIns="0" tIns="0" rIns="0" bIns="0" rtlCol="0">
            <a:spAutoFit/>
          </a:bodyPr>
          <a:lstStyle/>
          <a:p>
            <a:pPr lvl="0">
              <a:buSzPts val="1200"/>
            </a:pPr>
            <a:r>
              <a:rPr lang="en-GB" sz="2400" dirty="0" smtClean="0">
                <a:solidFill>
                  <a:prstClr val="black"/>
                </a:solidFill>
                <a:latin typeface="Arial"/>
                <a:ea typeface="Times New Roman"/>
                <a:cs typeface="Arial"/>
              </a:rPr>
              <a:t>R5  make </a:t>
            </a:r>
            <a:r>
              <a:rPr lang="en-GB" sz="2400" dirty="0">
                <a:solidFill>
                  <a:prstClr val="black"/>
                </a:solidFill>
                <a:latin typeface="Arial"/>
                <a:ea typeface="Times New Roman"/>
                <a:cs typeface="Arial"/>
              </a:rPr>
              <a:t>effective use of their Welsh-medium education fora to help to develop their WESP and to monitor </a:t>
            </a:r>
            <a:r>
              <a:rPr lang="en-GB" sz="2400" dirty="0" smtClean="0">
                <a:solidFill>
                  <a:prstClr val="black"/>
                </a:solidFill>
                <a:latin typeface="Arial"/>
                <a:ea typeface="Times New Roman"/>
                <a:cs typeface="Arial"/>
              </a:rPr>
              <a:t>progress</a:t>
            </a:r>
            <a:endParaRPr lang="en-GB" sz="2400" dirty="0" smtClean="0">
              <a:solidFill>
                <a:prstClr val="black"/>
              </a:solidFill>
              <a:latin typeface="Arial"/>
              <a:ea typeface="Times New Roman"/>
              <a:cs typeface="Times New Roman"/>
            </a:endParaRPr>
          </a:p>
          <a:p>
            <a:pPr lvl="0">
              <a:buSzPts val="1200"/>
            </a:pPr>
            <a:endParaRPr lang="en-GB" sz="2400" dirty="0">
              <a:solidFill>
                <a:prstClr val="black"/>
              </a:solidFill>
              <a:latin typeface="Arial"/>
              <a:ea typeface="Times New Roman"/>
              <a:cs typeface="Times New Roman"/>
            </a:endParaRPr>
          </a:p>
          <a:p>
            <a:pPr lvl="0">
              <a:buSzPts val="1200"/>
            </a:pPr>
            <a:r>
              <a:rPr lang="en-GB" sz="2400" dirty="0" smtClean="0">
                <a:solidFill>
                  <a:prstClr val="black"/>
                </a:solidFill>
                <a:latin typeface="Arial"/>
                <a:ea typeface="Times New Roman"/>
                <a:cs typeface="Times New Roman"/>
              </a:rPr>
              <a:t>R6  </a:t>
            </a:r>
            <a:r>
              <a:rPr lang="en-GB" sz="2400" dirty="0" smtClean="0">
                <a:solidFill>
                  <a:prstClr val="black"/>
                </a:solidFill>
                <a:latin typeface="Arial"/>
                <a:ea typeface="Times New Roman"/>
                <a:cs typeface="Arial"/>
              </a:rPr>
              <a:t>evaluate </a:t>
            </a:r>
            <a:r>
              <a:rPr lang="en-GB" sz="2400" dirty="0">
                <a:solidFill>
                  <a:prstClr val="black"/>
                </a:solidFill>
                <a:latin typeface="Arial"/>
                <a:ea typeface="Times New Roman"/>
                <a:cs typeface="Arial"/>
              </a:rPr>
              <a:t>their Welsh-medium additional learning needs provision to identify any gaps</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202102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r>
              <a:rPr lang="cy-GB" sz="2400" b="1" dirty="0">
                <a:latin typeface="Arial" panose="020B0604020202020204" pitchFamily="34" charset="0"/>
                <a:cs typeface="Arial" panose="020B0604020202020204" pitchFamily="34" charset="0"/>
              </a:rPr>
              <a:t>Dylai Llywodraeth Cymru:</a:t>
            </a:r>
            <a:endParaRPr lang="en-GB" sz="2400" dirty="0">
              <a:latin typeface="Arial" panose="020B0604020202020204" pitchFamily="34" charset="0"/>
              <a:cs typeface="Arial" panose="020B0604020202020204" pitchFamily="34" charset="0"/>
            </a:endParaRPr>
          </a:p>
          <a:p>
            <a:r>
              <a:rPr lang="cy-GB" sz="2400" b="1" dirty="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a:p>
            <a:r>
              <a:rPr lang="cy-GB" sz="2400" dirty="0">
                <a:latin typeface="Arial" panose="020B0604020202020204" pitchFamily="34" charset="0"/>
                <a:cs typeface="Arial" panose="020B0604020202020204" pitchFamily="34" charset="0"/>
              </a:rPr>
              <a:t>A7	</a:t>
            </a:r>
            <a:r>
              <a:rPr lang="cy-GB" sz="2400" dirty="0" smtClean="0">
                <a:latin typeface="Arial" panose="020B0604020202020204" pitchFamily="34" charset="0"/>
                <a:cs typeface="Arial" panose="020B0604020202020204" pitchFamily="34" charset="0"/>
              </a:rPr>
              <a:t> sicrhau </a:t>
            </a:r>
            <a:r>
              <a:rPr lang="cy-GB" sz="2400" dirty="0">
                <a:latin typeface="Arial" panose="020B0604020202020204" pitchFamily="34" charset="0"/>
                <a:cs typeface="Arial" panose="020B0604020202020204" pitchFamily="34" charset="0"/>
              </a:rPr>
              <a:t>bod y targedau y cytunwyd arnynt yn y CSCAau yn adlewyrchu’r dyheadau yn eu strategaeth addysg cyfrwng Cymraeg</a:t>
            </a:r>
            <a:endParaRPr lang="en-GB" sz="2400" dirty="0">
              <a:latin typeface="Arial" panose="020B0604020202020204" pitchFamily="34" charset="0"/>
              <a:cs typeface="Arial" panose="020B0604020202020204" pitchFamily="34" charset="0"/>
            </a:endParaRPr>
          </a:p>
          <a:p>
            <a:r>
              <a:rPr lang="cy-GB" sz="2400" dirty="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a:p>
            <a:r>
              <a:rPr lang="cy-GB" sz="2400" dirty="0" smtClean="0">
                <a:latin typeface="Arial" panose="020B0604020202020204" pitchFamily="34" charset="0"/>
                <a:cs typeface="Arial" panose="020B0604020202020204" pitchFamily="34" charset="0"/>
              </a:rPr>
              <a:t>A8  sicrhau </a:t>
            </a:r>
            <a:r>
              <a:rPr lang="cy-GB" sz="2400" dirty="0">
                <a:latin typeface="Arial" panose="020B0604020202020204" pitchFamily="34" charset="0"/>
                <a:cs typeface="Arial" panose="020B0604020202020204" pitchFamily="34" charset="0"/>
              </a:rPr>
              <a:t>bod yr holl awdurdodau lleol yn rhoi digon o bwysigrwydd strategol i gyflawni’r targedau yn y CSCAau</a:t>
            </a:r>
            <a:endParaRPr lang="en-GB" sz="2400" dirty="0">
              <a:latin typeface="Arial" panose="020B0604020202020204" pitchFamily="34" charset="0"/>
              <a:cs typeface="Arial" panose="020B0604020202020204" pitchFamily="34" charset="0"/>
            </a:endParaRPr>
          </a:p>
          <a:p>
            <a:r>
              <a:rPr lang="cy-GB" sz="2400" dirty="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a:p>
            <a:r>
              <a:rPr lang="cy-GB" sz="2400" dirty="0" smtClean="0">
                <a:latin typeface="Arial" panose="020B0604020202020204" pitchFamily="34" charset="0"/>
                <a:cs typeface="Arial" panose="020B0604020202020204" pitchFamily="34" charset="0"/>
              </a:rPr>
              <a:t>A9  monitro </a:t>
            </a:r>
            <a:r>
              <a:rPr lang="cy-GB" sz="2400" dirty="0">
                <a:latin typeface="Arial" panose="020B0604020202020204" pitchFamily="34" charset="0"/>
                <a:cs typeface="Arial" panose="020B0604020202020204" pitchFamily="34" charset="0"/>
              </a:rPr>
              <a:t>rhoi’r CSCAau ar waith yn drylwyr</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a:spcAft>
                <a:spcPts val="0"/>
              </a:spcAft>
              <a:tabLst>
                <a:tab pos="2637155" algn="ctr"/>
                <a:tab pos="5274310" algn="r"/>
                <a:tab pos="457200" algn="l"/>
              </a:tabLst>
            </a:pPr>
            <a:r>
              <a:rPr lang="en-GB" sz="2400" b="1" dirty="0">
                <a:solidFill>
                  <a:srgbClr val="000000"/>
                </a:solidFill>
                <a:latin typeface="Arial"/>
                <a:ea typeface="Times New Roman"/>
                <a:cs typeface="Arial"/>
              </a:rPr>
              <a:t>The Welsh Government should:</a:t>
            </a:r>
            <a:endParaRPr lang="en-GB" sz="2400" dirty="0">
              <a:latin typeface="Arial"/>
              <a:ea typeface="Times New Roman"/>
              <a:cs typeface="Times New Roman"/>
            </a:endParaRPr>
          </a:p>
          <a:p>
            <a:pPr>
              <a:spcAft>
                <a:spcPts val="0"/>
              </a:spcAft>
              <a:tabLst>
                <a:tab pos="2637155" algn="ctr"/>
                <a:tab pos="5274310" algn="r"/>
                <a:tab pos="457200" algn="l"/>
              </a:tabLst>
            </a:pPr>
            <a:r>
              <a:rPr lang="en-GB" sz="2400" b="1" dirty="0">
                <a:solidFill>
                  <a:srgbClr val="000000"/>
                </a:solidFill>
                <a:latin typeface="Arial"/>
                <a:ea typeface="Times New Roman"/>
                <a:cs typeface="Arial"/>
              </a:rPr>
              <a:t> </a:t>
            </a:r>
            <a:endParaRPr lang="en-GB" sz="2400" dirty="0">
              <a:latin typeface="Arial"/>
              <a:ea typeface="Times New Roman"/>
              <a:cs typeface="Times New Roman"/>
            </a:endParaRPr>
          </a:p>
          <a:p>
            <a:pPr lvl="0">
              <a:spcAft>
                <a:spcPts val="0"/>
              </a:spcAft>
              <a:buSzPts val="1200"/>
            </a:pPr>
            <a:r>
              <a:rPr lang="en-GB" sz="2400" dirty="0" smtClean="0">
                <a:latin typeface="Arial"/>
                <a:ea typeface="Times New Roman"/>
                <a:cs typeface="Arial"/>
              </a:rPr>
              <a:t>R7  ensure </a:t>
            </a:r>
            <a:r>
              <a:rPr lang="en-GB" sz="2400" dirty="0">
                <a:latin typeface="Arial"/>
                <a:ea typeface="Times New Roman"/>
                <a:cs typeface="Arial"/>
              </a:rPr>
              <a:t>that the targets agreed in the WESPs reflect the aspirations in their Welsh-medium education strategy</a:t>
            </a:r>
            <a:endParaRPr lang="en-GB" sz="2400" dirty="0">
              <a:latin typeface="Arial"/>
              <a:ea typeface="Times New Roman"/>
              <a:cs typeface="Times New Roman"/>
            </a:endParaRPr>
          </a:p>
          <a:p>
            <a:pPr>
              <a:spcAft>
                <a:spcPts val="0"/>
              </a:spcAft>
            </a:pPr>
            <a:r>
              <a:rPr lang="en-GB" sz="2400" dirty="0">
                <a:latin typeface="Arial"/>
                <a:ea typeface="Times New Roman"/>
                <a:cs typeface="Arial"/>
              </a:rPr>
              <a:t> </a:t>
            </a:r>
            <a:endParaRPr lang="en-GB" sz="2400" dirty="0" smtClean="0">
              <a:latin typeface="Arial"/>
              <a:ea typeface="Times New Roman"/>
              <a:cs typeface="Arial"/>
            </a:endParaRPr>
          </a:p>
          <a:p>
            <a:pPr>
              <a:spcAft>
                <a:spcPts val="0"/>
              </a:spcAft>
            </a:pPr>
            <a:endParaRPr lang="en-GB" sz="2400" dirty="0" smtClean="0">
              <a:latin typeface="Arial"/>
              <a:ea typeface="Times New Roman"/>
              <a:cs typeface="Times New Roman"/>
            </a:endParaRPr>
          </a:p>
          <a:p>
            <a:pPr>
              <a:spcAft>
                <a:spcPts val="0"/>
              </a:spcAft>
            </a:pPr>
            <a:r>
              <a:rPr lang="en-GB" sz="2400" dirty="0" smtClean="0">
                <a:latin typeface="Arial"/>
                <a:ea typeface="Times New Roman"/>
                <a:cs typeface="Times New Roman"/>
              </a:rPr>
              <a:t>R8  </a:t>
            </a:r>
            <a:r>
              <a:rPr lang="en-GB" sz="2400" dirty="0" smtClean="0">
                <a:latin typeface="Arial"/>
                <a:ea typeface="Times New Roman"/>
                <a:cs typeface="Arial"/>
              </a:rPr>
              <a:t>ensure </a:t>
            </a:r>
            <a:r>
              <a:rPr lang="en-GB" sz="2400" dirty="0">
                <a:latin typeface="Arial"/>
                <a:ea typeface="Times New Roman"/>
                <a:cs typeface="Arial"/>
              </a:rPr>
              <a:t>that all local authorities place enough strategic importance on delivering the targets within the WESPs</a:t>
            </a:r>
            <a:endParaRPr lang="en-GB" sz="2400" dirty="0">
              <a:latin typeface="Arial"/>
              <a:ea typeface="Times New Roman"/>
              <a:cs typeface="Times New Roman"/>
            </a:endParaRPr>
          </a:p>
          <a:p>
            <a:pPr marL="457200">
              <a:spcAft>
                <a:spcPts val="0"/>
              </a:spcAft>
            </a:pPr>
            <a:r>
              <a:rPr lang="en-GB" sz="2400" dirty="0">
                <a:latin typeface="Arial"/>
                <a:ea typeface="Times New Roman"/>
                <a:cs typeface="Arial"/>
              </a:rPr>
              <a:t> </a:t>
            </a:r>
            <a:endParaRPr lang="en-GB" sz="2400" dirty="0">
              <a:latin typeface="Arial"/>
              <a:ea typeface="Times New Roman"/>
              <a:cs typeface="Times New Roman"/>
            </a:endParaRPr>
          </a:p>
          <a:p>
            <a:pPr lvl="0">
              <a:spcAft>
                <a:spcPts val="0"/>
              </a:spcAft>
              <a:buSzPts val="1200"/>
            </a:pPr>
            <a:r>
              <a:rPr lang="en-GB" sz="2400" dirty="0" smtClean="0">
                <a:latin typeface="Arial"/>
                <a:ea typeface="Times New Roman"/>
                <a:cs typeface="Arial"/>
              </a:rPr>
              <a:t>R9  monitor </a:t>
            </a:r>
            <a:r>
              <a:rPr lang="en-GB" sz="2400" dirty="0">
                <a:latin typeface="Arial"/>
                <a:ea typeface="Times New Roman"/>
                <a:cs typeface="Arial"/>
              </a:rPr>
              <a:t>the implementation of the WESPs rigorously</a:t>
            </a:r>
            <a:endParaRPr lang="en-GB" sz="2400" dirty="0">
              <a:latin typeface="Arial"/>
              <a:ea typeface="Times New Roman"/>
              <a:cs typeface="Times New Roman"/>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5712132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 </a:t>
            </a:r>
            <a:r>
              <a:rPr lang="en-GB" sz="4500" spc="-10" dirty="0" err="1">
                <a:solidFill>
                  <a:schemeClr val="tx1">
                    <a:lumMod val="95000"/>
                    <a:lumOff val="5000"/>
                  </a:schemeClr>
                </a:solidFill>
              </a:rPr>
              <a:t>i</a:t>
            </a:r>
            <a:r>
              <a:rPr lang="en-GB" sz="4500" spc="-10" dirty="0">
                <a:solidFill>
                  <a:schemeClr val="tx1">
                    <a:lumMod val="95000"/>
                    <a:lumOff val="5000"/>
                  </a:schemeClr>
                </a:solidFill>
              </a:rPr>
              <a:t> </a:t>
            </a:r>
            <a:r>
              <a:rPr lang="en-GB" sz="4500" spc="-10" dirty="0" smtClean="0">
                <a:solidFill>
                  <a:schemeClr val="tx1">
                    <a:lumMod val="95000"/>
                    <a:lumOff val="5000"/>
                  </a:schemeClr>
                </a:solidFill>
              </a:rPr>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a:t>
            </a:r>
            <a:r>
              <a:rPr lang="en-GB" sz="4500" b="1" spc="-5" dirty="0" smtClean="0">
                <a:solidFill>
                  <a:schemeClr val="tx1">
                    <a:lumMod val="75000"/>
                    <a:lumOff val="25000"/>
                  </a:schemeClr>
                </a:solidFill>
                <a:latin typeface="Arial"/>
                <a:cs typeface="Arial"/>
              </a:rPr>
              <a:t>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80915"/>
            <a:ext cx="5937885" cy="5539978"/>
          </a:xfrm>
          <a:prstGeom prst="rect">
            <a:avLst/>
          </a:prstGeom>
        </p:spPr>
        <p:txBody>
          <a:bodyPr vert="horz" wrap="square" lIns="0" tIns="0" rIns="0" bIns="0" rtlCol="0">
            <a:spAutoFit/>
          </a:bodyPr>
          <a:lstStyle/>
          <a:p>
            <a:pPr marR="5080">
              <a:tabLst>
                <a:tab pos="5485765" algn="l"/>
              </a:tabLst>
            </a:pPr>
            <a:r>
              <a:rPr lang="en-GB" sz="2400" dirty="0">
                <a:solidFill>
                  <a:srgbClr val="414042"/>
                </a:solidFill>
                <a:latin typeface="Arial"/>
                <a:cs typeface="Arial"/>
              </a:rPr>
              <a:t>P</a:t>
            </a:r>
            <a:r>
              <a:rPr lang="en-GB" sz="2400" dirty="0" smtClean="0">
                <a:solidFill>
                  <a:srgbClr val="414042"/>
                </a:solidFill>
                <a:latin typeface="Arial"/>
                <a:cs typeface="Arial"/>
              </a:rPr>
              <a:t>otential questions </a:t>
            </a:r>
            <a:r>
              <a:rPr lang="en-GB" sz="2400" dirty="0">
                <a:solidFill>
                  <a:srgbClr val="414042"/>
                </a:solidFill>
                <a:latin typeface="Arial"/>
                <a:cs typeface="Arial"/>
              </a:rPr>
              <a:t>that a </a:t>
            </a:r>
            <a:r>
              <a:rPr lang="en-GB" sz="2400" dirty="0" smtClean="0">
                <a:solidFill>
                  <a:srgbClr val="414042"/>
                </a:solidFill>
                <a:latin typeface="Arial"/>
                <a:cs typeface="Arial"/>
              </a:rPr>
              <a:t>local authority could </a:t>
            </a:r>
            <a:r>
              <a:rPr lang="en-GB" sz="2400" dirty="0">
                <a:solidFill>
                  <a:srgbClr val="414042"/>
                </a:solidFill>
                <a:latin typeface="Arial"/>
                <a:cs typeface="Arial"/>
              </a:rPr>
              <a:t>ask themselves as part of their </a:t>
            </a:r>
            <a:r>
              <a:rPr lang="en-GB" sz="2400" dirty="0" smtClean="0">
                <a:solidFill>
                  <a:srgbClr val="414042"/>
                </a:solidFill>
                <a:latin typeface="Arial"/>
                <a:cs typeface="Arial"/>
              </a:rPr>
              <a:t>self-evaluation: </a:t>
            </a:r>
          </a:p>
          <a:p>
            <a:pPr marR="5080">
              <a:tabLst>
                <a:tab pos="5485765" algn="l"/>
              </a:tabLst>
            </a:pPr>
            <a:endParaRPr lang="en-GB" sz="2400" dirty="0">
              <a:solidFill>
                <a:srgbClr val="414042"/>
              </a:solidFill>
              <a:latin typeface="Arial"/>
              <a:cs typeface="Arial"/>
            </a:endParaRPr>
          </a:p>
          <a:p>
            <a:pPr marL="457200" marR="5080" indent="-457200">
              <a:buFont typeface="+mj-lt"/>
              <a:buAutoNum type="arabicPeriod"/>
              <a:tabLst>
                <a:tab pos="5485765" algn="l"/>
              </a:tabLst>
            </a:pPr>
            <a:r>
              <a:rPr lang="en-GB" sz="2400" dirty="0" smtClean="0">
                <a:solidFill>
                  <a:srgbClr val="414042"/>
                </a:solidFill>
                <a:latin typeface="Arial"/>
                <a:cs typeface="Arial"/>
              </a:rPr>
              <a:t>Is Welsh-medium provision a strategic priority within our local authority?  How prominent is this in our strategic planning and what vision do we have for developing provision for the future?</a:t>
            </a:r>
          </a:p>
          <a:p>
            <a:pPr marL="457200" marR="5080" indent="-457200">
              <a:buFont typeface="+mj-lt"/>
              <a:buAutoNum type="arabicPeriod"/>
              <a:tabLst>
                <a:tab pos="5485765" algn="l"/>
              </a:tabLst>
            </a:pPr>
            <a:endParaRPr lang="en-GB" sz="2400" dirty="0" smtClean="0">
              <a:solidFill>
                <a:srgbClr val="414042"/>
              </a:solidFill>
              <a:latin typeface="Arial"/>
              <a:cs typeface="Arial"/>
            </a:endParaRPr>
          </a:p>
          <a:p>
            <a:pPr marL="457200" marR="5080" indent="-457200">
              <a:buFont typeface="+mj-lt"/>
              <a:buAutoNum type="arabicPeriod"/>
              <a:tabLst>
                <a:tab pos="5485765" algn="l"/>
              </a:tabLst>
            </a:pPr>
            <a:r>
              <a:rPr lang="en-GB" sz="2400" dirty="0" smtClean="0">
                <a:solidFill>
                  <a:srgbClr val="414042"/>
                </a:solidFill>
                <a:latin typeface="Arial"/>
                <a:cs typeface="Arial"/>
              </a:rPr>
              <a:t>Do we place enough of a strategic importance on delivering the targets within the WESP? At what level do these discussions take places?  Are leaders and members fully involved?</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1" name="object 3"/>
          <p:cNvSpPr txBox="1"/>
          <p:nvPr/>
        </p:nvSpPr>
        <p:spPr>
          <a:xfrm>
            <a:off x="527300" y="3380915"/>
            <a:ext cx="5899785" cy="7017306"/>
          </a:xfrm>
          <a:prstGeom prst="rect">
            <a:avLst/>
          </a:prstGeom>
        </p:spPr>
        <p:txBody>
          <a:bodyPr vert="horz" wrap="square" lIns="0" tIns="0" rIns="0" bIns="0" rtlCol="0">
            <a:spAutoFit/>
          </a:bodyPr>
          <a:lstStyle/>
          <a:p>
            <a:r>
              <a:rPr lang="cy-GB" sz="2400" dirty="0">
                <a:latin typeface="Arial" panose="020B0604020202020204" pitchFamily="34" charset="0"/>
                <a:cs typeface="Arial" panose="020B0604020202020204" pitchFamily="34" charset="0"/>
              </a:rPr>
              <a:t>Cwestiynau posibl y gallai awdurdod lleol ofyn iddyn nhw eu hunain fel rhan o’u hunanarfarniad: </a:t>
            </a:r>
            <a:endParaRPr lang="en-GB" sz="2400" dirty="0">
              <a:latin typeface="Arial" panose="020B0604020202020204" pitchFamily="34" charset="0"/>
              <a:cs typeface="Arial" panose="020B0604020202020204" pitchFamily="34" charset="0"/>
            </a:endParaRPr>
          </a:p>
          <a:p>
            <a:pPr marR="5080">
              <a:tabLst>
                <a:tab pos="5485765" algn="l"/>
              </a:tabLst>
            </a:pPr>
            <a:endParaRPr lang="en-GB" sz="2400" dirty="0" smtClean="0">
              <a:solidFill>
                <a:schemeClr val="tx1">
                  <a:lumMod val="95000"/>
                  <a:lumOff val="5000"/>
                </a:schemeClr>
              </a:solidFill>
              <a:latin typeface="Arial" panose="020B0604020202020204" pitchFamily="34" charset="0"/>
              <a:cs typeface="Arial" panose="020B0604020202020204" pitchFamily="34" charset="0"/>
            </a:endParaRPr>
          </a:p>
          <a:p>
            <a:pPr marL="457200" lvl="0" indent="-457200">
              <a:buFont typeface="+mj-lt"/>
              <a:buAutoNum type="arabicPeriod"/>
            </a:pPr>
            <a:r>
              <a:rPr lang="cy-GB" sz="2400" dirty="0">
                <a:latin typeface="Arial" panose="020B0604020202020204" pitchFamily="34" charset="0"/>
                <a:cs typeface="Arial" panose="020B0604020202020204" pitchFamily="34" charset="0"/>
              </a:rPr>
              <a:t>A roddir blaenoriaeth strategol i ddarpariaeth cyfrwng Cymraeg yn ein hawdurdod lleol?  Pa mor amlwg yw hyn yn ein cynllunio strategol, a beth yw ein gweledigaeth i ddatblygu darpariaeth ar gyfer y dyfodol</a:t>
            </a:r>
            <a:r>
              <a:rPr lang="cy-GB" sz="2400" dirty="0" smtClean="0">
                <a:latin typeface="Arial" panose="020B0604020202020204" pitchFamily="34" charset="0"/>
                <a:cs typeface="Arial" panose="020B0604020202020204" pitchFamily="34" charset="0"/>
              </a:rPr>
              <a:t>?</a:t>
            </a:r>
          </a:p>
          <a:p>
            <a:pPr marL="457200" lvl="0" indent="-457200">
              <a:buFont typeface="+mj-lt"/>
              <a:buAutoNum type="arabicPeriod"/>
            </a:pPr>
            <a:endParaRPr lang="en-GB" sz="2400" dirty="0">
              <a:latin typeface="Arial" panose="020B0604020202020204" pitchFamily="34" charset="0"/>
              <a:cs typeface="Arial" panose="020B0604020202020204" pitchFamily="34" charset="0"/>
            </a:endParaRPr>
          </a:p>
          <a:p>
            <a:pPr marL="457200" lvl="0" indent="-457200">
              <a:buFont typeface="+mj-lt"/>
              <a:buAutoNum type="arabicPeriod"/>
            </a:pPr>
            <a:r>
              <a:rPr lang="cy-GB" sz="2400" dirty="0">
                <a:latin typeface="Arial" panose="020B0604020202020204" pitchFamily="34" charset="0"/>
                <a:cs typeface="Arial" panose="020B0604020202020204" pitchFamily="34" charset="0"/>
              </a:rPr>
              <a:t>A ydym ni’n rhoi digon o bwys strategol ar gyflawni’r targedau yn y CSCA?  Ar ba lefel y cynhelir y trafodaethau hyn?  A gaiff arweinwyr ac aelodau eu cynnwys yn llawn?</a:t>
            </a:r>
            <a:endParaRPr lang="en-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Tree>
    <p:extLst>
      <p:ext uri="{BB962C8B-B14F-4D97-AF65-F5344CB8AC3E}">
        <p14:creationId xmlns:p14="http://schemas.microsoft.com/office/powerpoint/2010/main" val="350825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a:solidFill>
                  <a:prstClr val="black">
                    <a:lumMod val="95000"/>
                    <a:lumOff val="5000"/>
                  </a:prstClr>
                </a:solidFill>
              </a:rPr>
              <a:t>Cwestiynau</a:t>
            </a:r>
            <a:r>
              <a:rPr lang="en-GB" sz="4500" spc="-10" dirty="0">
                <a:solidFill>
                  <a:prstClr val="black">
                    <a:lumMod val="95000"/>
                    <a:lumOff val="5000"/>
                  </a:prst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a:t>
            </a:r>
            <a:r>
              <a:rPr lang="en-GB" sz="4500" b="1" spc="-5" dirty="0" smtClean="0">
                <a:solidFill>
                  <a:schemeClr val="tx1">
                    <a:lumMod val="75000"/>
                    <a:lumOff val="25000"/>
                  </a:schemeClr>
                </a:solidFill>
                <a:latin typeface="Arial"/>
                <a:cs typeface="Arial"/>
              </a:rPr>
              <a:t>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80915"/>
            <a:ext cx="5937885" cy="5539978"/>
          </a:xfrm>
          <a:prstGeom prst="rect">
            <a:avLst/>
          </a:prstGeom>
        </p:spPr>
        <p:txBody>
          <a:bodyPr vert="horz" wrap="square" lIns="0" tIns="0" rIns="0" bIns="0" rtlCol="0">
            <a:spAutoFit/>
          </a:bodyPr>
          <a:lstStyle/>
          <a:p>
            <a:pPr marL="457200" marR="5080" lvl="0" indent="-457200">
              <a:buFont typeface="+mj-lt"/>
              <a:buAutoNum type="arabicPeriod" startAt="3"/>
              <a:tabLst>
                <a:tab pos="5485765" algn="l"/>
              </a:tabLst>
            </a:pPr>
            <a:r>
              <a:rPr lang="en-GB" sz="2400" dirty="0">
                <a:solidFill>
                  <a:srgbClr val="414042"/>
                </a:solidFill>
                <a:latin typeface="Arial"/>
                <a:cs typeface="Arial"/>
              </a:rPr>
              <a:t>How do we measure demand for Welsh-medium education?  Is it effective and does it inform future planning well enough?  How can we make it more robust and </a:t>
            </a:r>
            <a:r>
              <a:rPr lang="en-GB" sz="2400" dirty="0" smtClean="0">
                <a:solidFill>
                  <a:srgbClr val="414042"/>
                </a:solidFill>
                <a:latin typeface="Arial"/>
                <a:cs typeface="Arial"/>
              </a:rPr>
              <a:t>valid?</a:t>
            </a:r>
          </a:p>
          <a:p>
            <a:pPr marL="457200" marR="5080" lvl="0" indent="-457200">
              <a:buFont typeface="+mj-lt"/>
              <a:buAutoNum type="arabicPeriod" startAt="3"/>
              <a:tabLst>
                <a:tab pos="5485765" algn="l"/>
              </a:tabLst>
            </a:pPr>
            <a:endParaRPr lang="en-GB" sz="2400" dirty="0" smtClean="0">
              <a:solidFill>
                <a:prstClr val="black">
                  <a:lumMod val="75000"/>
                  <a:lumOff val="25000"/>
                </a:prstClr>
              </a:solidFill>
              <a:latin typeface="Arial"/>
              <a:cs typeface="Arial"/>
            </a:endParaRPr>
          </a:p>
          <a:p>
            <a:pPr marL="457200" marR="5080" lvl="0" indent="-457200">
              <a:buFont typeface="+mj-lt"/>
              <a:buAutoNum type="arabicPeriod" startAt="3"/>
              <a:tabLst>
                <a:tab pos="5485765" algn="l"/>
              </a:tabLst>
            </a:pPr>
            <a:r>
              <a:rPr lang="en-GB" sz="2400" dirty="0" smtClean="0">
                <a:solidFill>
                  <a:srgbClr val="414042"/>
                </a:solidFill>
                <a:latin typeface="Arial"/>
                <a:cs typeface="Arial"/>
              </a:rPr>
              <a:t>Do we work well enough with schools and providers to support them in explaining to parents and others of the advantages of Welsh-medium education?  How do we know this is working?</a:t>
            </a:r>
          </a:p>
          <a:p>
            <a:pPr marL="457200" marR="5080" indent="-457200">
              <a:buFont typeface="+mj-lt"/>
              <a:buAutoNum type="arabicPeriod" startAt="3"/>
              <a:tabLst>
                <a:tab pos="5485765" algn="l"/>
              </a:tabLst>
            </a:pPr>
            <a:endParaRPr lang="en-GB" sz="2400" dirty="0" smtClean="0">
              <a:solidFill>
                <a:srgbClr val="414042"/>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3"/>
          <p:cNvSpPr txBox="1"/>
          <p:nvPr/>
        </p:nvSpPr>
        <p:spPr>
          <a:xfrm>
            <a:off x="527300" y="3380915"/>
            <a:ext cx="5899785" cy="5539978"/>
          </a:xfrm>
          <a:prstGeom prst="rect">
            <a:avLst/>
          </a:prstGeom>
        </p:spPr>
        <p:txBody>
          <a:bodyPr vert="horz" wrap="square" lIns="0" tIns="0" rIns="0" bIns="0" rtlCol="0">
            <a:spAutoFit/>
          </a:bodyPr>
          <a:lstStyle/>
          <a:p>
            <a:pPr marL="457200" lvl="0" indent="-457200">
              <a:buFont typeface="+mj-lt"/>
              <a:buAutoNum type="arabicPeriod" startAt="3"/>
            </a:pPr>
            <a:r>
              <a:rPr lang="cy-GB" sz="2400" dirty="0">
                <a:latin typeface="Arial" panose="020B0604020202020204" pitchFamily="34" charset="0"/>
                <a:cs typeface="Arial" panose="020B0604020202020204" pitchFamily="34" charset="0"/>
              </a:rPr>
              <a:t>Sut ydym ni’n mesur y galw am addysg cyfrwng Cymraeg?  A yw’n effeithiol ac a yw’n llywio cynllunio yn y dyfodol yn ddigon da?  Sut gallwn ni ei wneud yn fwy trylwyr a dilys</a:t>
            </a:r>
            <a:r>
              <a:rPr lang="cy-GB" sz="2400" dirty="0" smtClean="0">
                <a:latin typeface="Arial" panose="020B0604020202020204" pitchFamily="34" charset="0"/>
                <a:cs typeface="Arial" panose="020B0604020202020204" pitchFamily="34" charset="0"/>
              </a:rPr>
              <a:t>?</a:t>
            </a:r>
          </a:p>
          <a:p>
            <a:pPr marL="457200" lvl="0" indent="-457200">
              <a:buFont typeface="+mj-lt"/>
              <a:buAutoNum type="arabicPeriod" startAt="3"/>
            </a:pPr>
            <a:endParaRPr lang="en-GB" sz="2400" dirty="0">
              <a:latin typeface="Arial" panose="020B0604020202020204" pitchFamily="34" charset="0"/>
              <a:cs typeface="Arial" panose="020B0604020202020204" pitchFamily="34" charset="0"/>
            </a:endParaRPr>
          </a:p>
          <a:p>
            <a:pPr marL="457200" lvl="0" indent="-457200">
              <a:buFont typeface="+mj-lt"/>
              <a:buAutoNum type="arabicPeriod" startAt="3"/>
            </a:pPr>
            <a:r>
              <a:rPr lang="cy-GB" sz="2400" dirty="0">
                <a:latin typeface="Arial" panose="020B0604020202020204" pitchFamily="34" charset="0"/>
                <a:cs typeface="Arial" panose="020B0604020202020204" pitchFamily="34" charset="0"/>
              </a:rPr>
              <a:t>A ydym ni’n gweithio’n ddigon da gydag ysgolion a darparwyr i’w cynorthwyo i esbonio i rieni a phobl eraill am fanteision addysg cyfrwng Cymraeg?  Sut ydym ni’n gwybod bod hyn yn gweithio?</a:t>
            </a:r>
            <a:endParaRPr lang="en-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Tree>
    <p:extLst>
      <p:ext uri="{BB962C8B-B14F-4D97-AF65-F5344CB8AC3E}">
        <p14:creationId xmlns:p14="http://schemas.microsoft.com/office/powerpoint/2010/main" val="14768116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a:solidFill>
                  <a:prstClr val="black">
                    <a:lumMod val="95000"/>
                    <a:lumOff val="5000"/>
                  </a:prstClr>
                </a:solidFill>
              </a:rPr>
              <a:t>Cwestiynau</a:t>
            </a:r>
            <a:r>
              <a:rPr lang="en-GB" sz="4500" spc="-10" dirty="0">
                <a:solidFill>
                  <a:prstClr val="black">
                    <a:lumMod val="95000"/>
                    <a:lumOff val="5000"/>
                  </a:prst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a:t>
            </a:r>
            <a:r>
              <a:rPr lang="en-GB" sz="4500" b="1" spc="-5" dirty="0" smtClean="0">
                <a:solidFill>
                  <a:schemeClr val="tx1">
                    <a:lumMod val="75000"/>
                    <a:lumOff val="25000"/>
                  </a:schemeClr>
                </a:solidFill>
                <a:latin typeface="Arial"/>
                <a:cs typeface="Arial"/>
              </a:rPr>
              <a:t>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80915"/>
            <a:ext cx="5937885" cy="5539978"/>
          </a:xfrm>
          <a:prstGeom prst="rect">
            <a:avLst/>
          </a:prstGeom>
        </p:spPr>
        <p:txBody>
          <a:bodyPr vert="horz" wrap="square" lIns="0" tIns="0" rIns="0" bIns="0" rtlCol="0">
            <a:spAutoFit/>
          </a:bodyPr>
          <a:lstStyle/>
          <a:p>
            <a:pPr marL="457200" marR="5080" lvl="0" indent="-457200">
              <a:buFont typeface="+mj-lt"/>
              <a:buAutoNum type="arabicPeriod" startAt="5"/>
              <a:tabLst>
                <a:tab pos="5485765" algn="l"/>
              </a:tabLst>
            </a:pPr>
            <a:r>
              <a:rPr lang="en-GB" sz="2250" dirty="0">
                <a:solidFill>
                  <a:srgbClr val="414042"/>
                </a:solidFill>
                <a:latin typeface="Arial"/>
                <a:cs typeface="Arial"/>
              </a:rPr>
              <a:t>How well do we work with schools to set targets to increase the proportion of pupils in key stage 4 who continue to study Welsh as a first language and follow specific subject areas through the medium of Welsh?  Do we monitor how effective this is?</a:t>
            </a:r>
          </a:p>
          <a:p>
            <a:pPr marL="457200" marR="5080" indent="-457200">
              <a:buFont typeface="+mj-lt"/>
              <a:buAutoNum type="arabicPeriod" startAt="5"/>
              <a:tabLst>
                <a:tab pos="5485765" algn="l"/>
              </a:tabLst>
            </a:pPr>
            <a:endParaRPr lang="en-GB" sz="2250" dirty="0" smtClean="0">
              <a:latin typeface="Arial"/>
              <a:cs typeface="Arial"/>
            </a:endParaRPr>
          </a:p>
          <a:p>
            <a:pPr marL="457200" marR="5080" indent="-457200">
              <a:buFont typeface="+mj-lt"/>
              <a:buAutoNum type="arabicPeriod" startAt="5"/>
              <a:tabLst>
                <a:tab pos="5485765" algn="l"/>
              </a:tabLst>
            </a:pPr>
            <a:r>
              <a:rPr lang="en-GB" sz="2250" dirty="0" smtClean="0">
                <a:latin typeface="Arial"/>
                <a:cs typeface="Arial"/>
              </a:rPr>
              <a:t>Are we making the most of our Welsh-medium education forum to help develop our WESP and to monitor progress against the targets?  How can the forum contribute to support and further engage in helping reach our WESP targets?  Are members of the forum clear about their roles and the terms of reference of the forum?</a:t>
            </a:r>
            <a:endParaRPr lang="en-GB" sz="225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3"/>
          <p:cNvSpPr txBox="1"/>
          <p:nvPr/>
        </p:nvSpPr>
        <p:spPr>
          <a:xfrm>
            <a:off x="527300" y="3380915"/>
            <a:ext cx="5899785" cy="6994222"/>
          </a:xfrm>
          <a:prstGeom prst="rect">
            <a:avLst/>
          </a:prstGeom>
        </p:spPr>
        <p:txBody>
          <a:bodyPr vert="horz" wrap="square" lIns="0" tIns="0" rIns="0" bIns="0" rtlCol="0">
            <a:spAutoFit/>
          </a:bodyPr>
          <a:lstStyle/>
          <a:p>
            <a:pPr marL="457200" lvl="0" indent="-457200">
              <a:buFont typeface="+mj-lt"/>
              <a:buAutoNum type="arabicPeriod" startAt="5"/>
            </a:pPr>
            <a:r>
              <a:rPr lang="cy-GB" sz="2250" dirty="0">
                <a:latin typeface="Arial" panose="020B0604020202020204" pitchFamily="34" charset="0"/>
                <a:cs typeface="Arial" panose="020B0604020202020204" pitchFamily="34" charset="0"/>
              </a:rPr>
              <a:t>Pa mor dda ydym ni’n gweithio gydag ysgolion i osod targedau i gynyddu cyfran y disgyblion yng nghyfnod allweddol 4 sy’n parhau i astudio Cymraeg fel mamiaith ac yn dilyn meysydd sy’n benodol i bwnc trwy gyfrwng y Gymraeg?  A ydym yn monitro pa mor effeithiol yw hyn</a:t>
            </a:r>
            <a:r>
              <a:rPr lang="cy-GB" sz="2250" dirty="0" smtClean="0">
                <a:latin typeface="Arial" panose="020B0604020202020204" pitchFamily="34" charset="0"/>
                <a:cs typeface="Arial" panose="020B0604020202020204" pitchFamily="34" charset="0"/>
              </a:rPr>
              <a:t>?</a:t>
            </a:r>
          </a:p>
          <a:p>
            <a:pPr marL="457200" lvl="0" indent="-457200">
              <a:buFont typeface="+mj-lt"/>
              <a:buAutoNum type="arabicPeriod" startAt="5"/>
            </a:pPr>
            <a:endParaRPr lang="en-GB" sz="2250" dirty="0">
              <a:latin typeface="Arial" panose="020B0604020202020204" pitchFamily="34" charset="0"/>
              <a:cs typeface="Arial" panose="020B0604020202020204" pitchFamily="34" charset="0"/>
            </a:endParaRPr>
          </a:p>
          <a:p>
            <a:pPr marL="457200" lvl="0" indent="-457200">
              <a:buFont typeface="+mj-lt"/>
              <a:buAutoNum type="arabicPeriod" startAt="5"/>
            </a:pPr>
            <a:r>
              <a:rPr lang="cy-GB" sz="2250" dirty="0">
                <a:latin typeface="Arial" panose="020B0604020202020204" pitchFamily="34" charset="0"/>
                <a:cs typeface="Arial" panose="020B0604020202020204" pitchFamily="34" charset="0"/>
              </a:rPr>
              <a:t>A ydym ni’n gwneud y gorau o’n fforwm addysg cyfrwng Cymraeg i helpu i ddatblygu ein CSCA i fonitro cynnydd yn erbyn y targedau?  Sut gall y fforwm gyfrannu i gefnogi ac ymgysylltu ymhellach o ran helpu i gyrraedd ein targedau CSCA?  A yw aelodau’r fforwm yn glir ynglŷn â’u rolau a chylch gorchwyl y fforwm?</a:t>
            </a:r>
            <a:endParaRPr lang="en-GB" sz="225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Tree>
    <p:extLst>
      <p:ext uri="{BB962C8B-B14F-4D97-AF65-F5344CB8AC3E}">
        <p14:creationId xmlns:p14="http://schemas.microsoft.com/office/powerpoint/2010/main" val="628847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7171194"/>
          </a:xfrm>
          <a:prstGeom prst="rect">
            <a:avLst/>
          </a:prstGeom>
        </p:spPr>
        <p:txBody>
          <a:bodyPr vert="horz" wrap="square" lIns="0" tIns="0" rIns="0" bIns="0" rtlCol="0">
            <a:spAutoFit/>
          </a:bodyPr>
          <a:lstStyle/>
          <a:p>
            <a:r>
              <a:rPr lang="cy-GB" sz="2200" dirty="0">
                <a:latin typeface="Arial" panose="020B0604020202020204" pitchFamily="34" charset="0"/>
                <a:cs typeface="Arial" panose="020B0604020202020204" pitchFamily="34" charset="0"/>
              </a:rPr>
              <a:t>Cyhoeddir yr adroddiad hwn i ymateb i gais am gyngor yn llythyr cylch gwaith blynyddol y Gweinidog i Estyn ar gyfer 2015-2016.  Mae’r adolygiad yn ystyried:</a:t>
            </a:r>
            <a:endParaRPr lang="en-GB" sz="2200" dirty="0">
              <a:latin typeface="Arial" panose="020B0604020202020204" pitchFamily="34" charset="0"/>
              <a:cs typeface="Arial" panose="020B0604020202020204" pitchFamily="34" charset="0"/>
            </a:endParaRPr>
          </a:p>
          <a:p>
            <a:r>
              <a:rPr lang="cy-GB" sz="2200" dirty="0">
                <a:latin typeface="Arial" panose="020B0604020202020204" pitchFamily="34" charset="0"/>
                <a:cs typeface="Arial" panose="020B0604020202020204" pitchFamily="34" charset="0"/>
              </a:rPr>
              <a:t> </a:t>
            </a:r>
            <a:endParaRPr lang="en-GB" sz="2200" dirty="0">
              <a:latin typeface="Arial" panose="020B0604020202020204" pitchFamily="34" charset="0"/>
              <a:cs typeface="Arial" panose="020B0604020202020204" pitchFamily="34" charset="0"/>
            </a:endParaRPr>
          </a:p>
          <a:p>
            <a:pPr marL="457200" lvl="0" indent="-457200">
              <a:buFont typeface="+mj-lt"/>
              <a:buAutoNum type="arabicPeriod"/>
            </a:pPr>
            <a:r>
              <a:rPr lang="cy-GB" sz="2200" dirty="0">
                <a:latin typeface="Arial" panose="020B0604020202020204" pitchFamily="34" charset="0"/>
                <a:cs typeface="Arial" panose="020B0604020202020204" pitchFamily="34" charset="0"/>
              </a:rPr>
              <a:t>effaith y Gymraeg mewn Cynlluniau Strategol Cymraeg mewn Addysg (CSCAau) ar wella cynllunio ar gyfer addysg cyfrwng Cymraeg</a:t>
            </a:r>
            <a:endParaRPr lang="en-GB" sz="2200" dirty="0">
              <a:latin typeface="Arial" panose="020B0604020202020204" pitchFamily="34" charset="0"/>
              <a:cs typeface="Arial" panose="020B0604020202020204" pitchFamily="34" charset="0"/>
            </a:endParaRPr>
          </a:p>
          <a:p>
            <a:pPr marL="457200" indent="-457200">
              <a:buFont typeface="+mj-lt"/>
              <a:buAutoNum type="arabicPeriod"/>
            </a:pPr>
            <a:endParaRPr lang="en-GB" sz="2200" dirty="0">
              <a:latin typeface="Arial" panose="020B0604020202020204" pitchFamily="34" charset="0"/>
              <a:cs typeface="Arial" panose="020B0604020202020204" pitchFamily="34" charset="0"/>
            </a:endParaRPr>
          </a:p>
          <a:p>
            <a:pPr marL="457200" lvl="0" indent="-457200">
              <a:buFont typeface="+mj-lt"/>
              <a:buAutoNum type="arabicPeriod"/>
            </a:pPr>
            <a:r>
              <a:rPr lang="cy-GB" sz="2200" dirty="0">
                <a:latin typeface="Arial" panose="020B0604020202020204" pitchFamily="34" charset="0"/>
                <a:cs typeface="Arial" panose="020B0604020202020204" pitchFamily="34" charset="0"/>
              </a:rPr>
              <a:t>y dylanwad y mae CSCAau wedi ei gael o ran ysgogi a chefnogi camau gweithredu i godi safonau Cymraeg a Chymraeg ail iaith</a:t>
            </a:r>
            <a:endParaRPr lang="en-GB" sz="2200" dirty="0">
              <a:latin typeface="Arial" panose="020B0604020202020204" pitchFamily="34" charset="0"/>
              <a:cs typeface="Arial" panose="020B0604020202020204" pitchFamily="34" charset="0"/>
            </a:endParaRPr>
          </a:p>
          <a:p>
            <a:pPr marL="457200" indent="-457200">
              <a:buFont typeface="+mj-lt"/>
              <a:buAutoNum type="arabicPeriod"/>
            </a:pPr>
            <a:endParaRPr lang="en-GB" sz="2200" dirty="0">
              <a:latin typeface="Arial" panose="020B0604020202020204" pitchFamily="34" charset="0"/>
              <a:cs typeface="Arial" panose="020B0604020202020204" pitchFamily="34" charset="0"/>
            </a:endParaRPr>
          </a:p>
          <a:p>
            <a:pPr marL="457200" indent="-457200">
              <a:buFont typeface="+mj-lt"/>
              <a:buAutoNum type="arabicPeriod"/>
            </a:pPr>
            <a:r>
              <a:rPr lang="cy-GB" sz="2200" dirty="0">
                <a:latin typeface="Arial" panose="020B0604020202020204" pitchFamily="34" charset="0"/>
                <a:cs typeface="Arial" panose="020B0604020202020204" pitchFamily="34" charset="0"/>
              </a:rPr>
              <a:t>i ba raddau y mae cyfrifoldeb statudol awdurdodau lleol o ran llunio CSCAau yn galluogi cydweithrediad â, a chymorth gan, wasanaethau gwella ysgolion consortia rhanbarthol </a:t>
            </a:r>
            <a:endParaRPr lang="en-GB" sz="22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19" y="2642252"/>
            <a:ext cx="5937885" cy="6432530"/>
          </a:xfrm>
          <a:prstGeom prst="rect">
            <a:avLst/>
          </a:prstGeom>
        </p:spPr>
        <p:txBody>
          <a:bodyPr vert="horz" wrap="square" lIns="0" tIns="0" rIns="0" bIns="0" rtlCol="0">
            <a:spAutoFit/>
          </a:bodyPr>
          <a:lstStyle/>
          <a:p>
            <a:pPr>
              <a:spcAft>
                <a:spcPts val="0"/>
              </a:spcAft>
            </a:pPr>
            <a:r>
              <a:rPr lang="en-GB" sz="2200" dirty="0">
                <a:latin typeface="Arial"/>
                <a:ea typeface="Times New Roman"/>
                <a:cs typeface="Times New Roman"/>
              </a:rPr>
              <a:t>This report is published in response to a request for advice in the Minister’s annual remit letter 2015-2016 to Estyn.  The review considers:</a:t>
            </a:r>
          </a:p>
          <a:p>
            <a:pPr>
              <a:spcAft>
                <a:spcPts val="0"/>
              </a:spcAft>
            </a:pPr>
            <a:endParaRPr lang="en-GB" sz="2200" dirty="0">
              <a:latin typeface="Arial"/>
              <a:ea typeface="Times New Roman"/>
              <a:cs typeface="Times New Roman"/>
            </a:endParaRPr>
          </a:p>
          <a:p>
            <a:pPr marL="457200" lvl="0" indent="-457200">
              <a:spcAft>
                <a:spcPts val="0"/>
              </a:spcAft>
              <a:buFont typeface="+mj-lt"/>
              <a:buAutoNum type="arabicPeriod"/>
            </a:pPr>
            <a:r>
              <a:rPr lang="en-GB" sz="2200" dirty="0">
                <a:latin typeface="Arial"/>
                <a:ea typeface="Times New Roman"/>
                <a:cs typeface="Times New Roman"/>
              </a:rPr>
              <a:t>the impact of Welsh in Education Strategic Plans (WESPs) on improving planning for Welsh-medium </a:t>
            </a:r>
            <a:r>
              <a:rPr lang="en-GB" sz="2200" dirty="0" smtClean="0">
                <a:latin typeface="Arial"/>
                <a:ea typeface="Times New Roman"/>
                <a:cs typeface="Times New Roman"/>
              </a:rPr>
              <a:t>education</a:t>
            </a:r>
          </a:p>
          <a:p>
            <a:pPr marL="457200" lvl="0" indent="-457200">
              <a:spcAft>
                <a:spcPts val="0"/>
              </a:spcAft>
              <a:buFont typeface="+mj-lt"/>
              <a:buAutoNum type="arabicPeriod"/>
            </a:pPr>
            <a:endParaRPr lang="en-GB" sz="2200" dirty="0">
              <a:latin typeface="Arial"/>
              <a:ea typeface="Times New Roman"/>
              <a:cs typeface="Times New Roman"/>
            </a:endParaRPr>
          </a:p>
          <a:p>
            <a:pPr marL="457200" lvl="0" indent="-457200">
              <a:spcAft>
                <a:spcPts val="0"/>
              </a:spcAft>
              <a:buFont typeface="+mj-lt"/>
              <a:buAutoNum type="arabicPeriod"/>
            </a:pPr>
            <a:r>
              <a:rPr lang="en-GB" sz="2200" dirty="0" smtClean="0">
                <a:latin typeface="Arial"/>
                <a:ea typeface="Times New Roman"/>
                <a:cs typeface="Times New Roman"/>
              </a:rPr>
              <a:t>the </a:t>
            </a:r>
            <a:r>
              <a:rPr lang="en-GB" sz="2200" dirty="0">
                <a:latin typeface="Arial"/>
                <a:ea typeface="Times New Roman"/>
                <a:cs typeface="Times New Roman"/>
              </a:rPr>
              <a:t>influence that WESPs have had in stimulating and supporting actions to raise standards of Welsh and Welsh second </a:t>
            </a:r>
            <a:r>
              <a:rPr lang="en-GB" sz="2200" dirty="0" smtClean="0">
                <a:latin typeface="Arial"/>
                <a:ea typeface="Times New Roman"/>
                <a:cs typeface="Times New Roman"/>
              </a:rPr>
              <a:t>language</a:t>
            </a:r>
          </a:p>
          <a:p>
            <a:pPr marL="457200" lvl="0" indent="-457200">
              <a:spcAft>
                <a:spcPts val="0"/>
              </a:spcAft>
              <a:buFont typeface="+mj-lt"/>
              <a:buAutoNum type="arabicPeriod"/>
            </a:pPr>
            <a:endParaRPr lang="en-GB" sz="2200" dirty="0">
              <a:latin typeface="Arial"/>
              <a:ea typeface="Times New Roman"/>
              <a:cs typeface="Times New Roman"/>
            </a:endParaRPr>
          </a:p>
          <a:p>
            <a:pPr marL="457200" lvl="0" indent="-457200">
              <a:spcAft>
                <a:spcPts val="0"/>
              </a:spcAft>
              <a:buFont typeface="+mj-lt"/>
              <a:buAutoNum type="arabicPeriod"/>
            </a:pPr>
            <a:r>
              <a:rPr lang="en-GB" sz="2200" dirty="0">
                <a:latin typeface="Arial"/>
                <a:ea typeface="Times New Roman"/>
                <a:cs typeface="Times New Roman"/>
              </a:rPr>
              <a:t>the degree to which the statutory responsibility of local authorities in producing WESPs allows for co-operation with, and support from, regional consortia school improvement </a:t>
            </a:r>
            <a:r>
              <a:rPr lang="en-GB" sz="2200" dirty="0" smtClean="0">
                <a:latin typeface="Arial"/>
                <a:ea typeface="Times New Roman"/>
                <a:cs typeface="Times New Roman"/>
              </a:rPr>
              <a:t>services</a:t>
            </a:r>
            <a:endParaRPr lang="en-GB" sz="2200" dirty="0">
              <a:latin typeface="Arial"/>
              <a:ea typeface="Times New Roman"/>
              <a:cs typeface="Times New Roman"/>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a:solidFill>
                  <a:prstClr val="black">
                    <a:lumMod val="95000"/>
                    <a:lumOff val="5000"/>
                  </a:prstClr>
                </a:solidFill>
              </a:rPr>
              <a:t>Cwestiynau</a:t>
            </a:r>
            <a:r>
              <a:rPr lang="en-GB" sz="4500" spc="-10" dirty="0">
                <a:solidFill>
                  <a:prstClr val="black">
                    <a:lumMod val="95000"/>
                    <a:lumOff val="5000"/>
                  </a:prst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r>
              <a:rPr sz="2200" dirty="0">
                <a:solidFill>
                  <a:srgbClr val="2EAAE1"/>
                </a:solidFill>
                <a:latin typeface="Arial"/>
                <a:cs typeface="Arial"/>
              </a:rPr>
              <a:t> </a:t>
            </a:r>
            <a:endParaRPr sz="2200">
              <a:solidFill>
                <a:prstClr val="black"/>
              </a:solidFill>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r>
              <a:rPr lang="en-GB" sz="4500" b="1" spc="-5" dirty="0">
                <a:solidFill>
                  <a:prstClr val="black">
                    <a:lumMod val="75000"/>
                    <a:lumOff val="25000"/>
                  </a:prstClr>
                </a:solidFill>
                <a:latin typeface="Arial"/>
                <a:cs typeface="Arial"/>
              </a:rPr>
              <a:t>Q</a:t>
            </a:r>
            <a:r>
              <a:rPr lang="en-GB" sz="4500" b="1" spc="-5" dirty="0" smtClean="0">
                <a:solidFill>
                  <a:prstClr val="black">
                    <a:lumMod val="75000"/>
                    <a:lumOff val="25000"/>
                  </a:prstClr>
                </a:solidFill>
                <a:latin typeface="Arial"/>
                <a:cs typeface="Arial"/>
              </a:rPr>
              <a:t>uestions for providers</a:t>
            </a:r>
            <a:endParaRPr sz="4500" dirty="0">
              <a:solidFill>
                <a:prstClr val="black">
                  <a:lumMod val="75000"/>
                  <a:lumOff val="25000"/>
                </a:prstClr>
              </a:solidFill>
              <a:latin typeface="Arial"/>
              <a:cs typeface="Arial"/>
            </a:endParaRPr>
          </a:p>
        </p:txBody>
      </p:sp>
      <p:sp>
        <p:nvSpPr>
          <p:cNvPr id="8" name="object 8"/>
          <p:cNvSpPr txBox="1"/>
          <p:nvPr/>
        </p:nvSpPr>
        <p:spPr>
          <a:xfrm>
            <a:off x="6615619" y="3380915"/>
            <a:ext cx="5937885" cy="5170646"/>
          </a:xfrm>
          <a:prstGeom prst="rect">
            <a:avLst/>
          </a:prstGeom>
        </p:spPr>
        <p:txBody>
          <a:bodyPr vert="horz" wrap="square" lIns="0" tIns="0" rIns="0" bIns="0" rtlCol="0">
            <a:spAutoFit/>
          </a:bodyPr>
          <a:lstStyle/>
          <a:p>
            <a:pPr marL="457200" marR="5080" lvl="0" indent="-457200">
              <a:buFont typeface="+mj-lt"/>
              <a:buAutoNum type="arabicPeriod" startAt="7"/>
              <a:tabLst>
                <a:tab pos="5485765" algn="l"/>
              </a:tabLst>
            </a:pPr>
            <a:r>
              <a:rPr lang="en-GB" sz="2400" dirty="0">
                <a:solidFill>
                  <a:prstClr val="black"/>
                </a:solidFill>
                <a:latin typeface="Arial"/>
                <a:cs typeface="Arial"/>
              </a:rPr>
              <a:t>Do we know if our Welsh language provision for ALN pupils is adequate enough?  Have we conducted appropriate audits of the provision to identify gaps and to plan for improvements</a:t>
            </a:r>
            <a:r>
              <a:rPr lang="en-GB" sz="2400" dirty="0" smtClean="0">
                <a:solidFill>
                  <a:prstClr val="black"/>
                </a:solidFill>
                <a:latin typeface="Arial"/>
                <a:cs typeface="Arial"/>
              </a:rPr>
              <a:t>?</a:t>
            </a:r>
          </a:p>
          <a:p>
            <a:pPr marL="457200" marR="5080" lvl="0" indent="-457200">
              <a:buFont typeface="+mj-lt"/>
              <a:buAutoNum type="arabicPeriod" startAt="7"/>
              <a:tabLst>
                <a:tab pos="5485765" algn="l"/>
              </a:tabLst>
            </a:pPr>
            <a:endParaRPr lang="en-GB" sz="2400" dirty="0">
              <a:solidFill>
                <a:prstClr val="black"/>
              </a:solidFill>
              <a:latin typeface="Arial"/>
              <a:cs typeface="Arial"/>
            </a:endParaRPr>
          </a:p>
          <a:p>
            <a:pPr marL="457200" marR="5080" lvl="0" indent="-457200">
              <a:buFont typeface="+mj-lt"/>
              <a:buAutoNum type="arabicPeriod" startAt="7"/>
              <a:tabLst>
                <a:tab pos="5485765" algn="l"/>
              </a:tabLst>
            </a:pPr>
            <a:r>
              <a:rPr lang="en-GB" sz="2400" dirty="0" smtClean="0">
                <a:solidFill>
                  <a:prstClr val="black"/>
                </a:solidFill>
                <a:latin typeface="Arial"/>
                <a:cs typeface="Arial"/>
              </a:rPr>
              <a:t>How well do we communicate and consult on our WESP?  Are relevant stakeholders aware of our WESP and our vision and aims to develop Welsh medium education in their local area?</a:t>
            </a:r>
            <a:endParaRPr lang="en-GB" sz="2400" dirty="0">
              <a:solidFill>
                <a:prstClr val="black">
                  <a:lumMod val="75000"/>
                  <a:lumOff val="25000"/>
                </a:prstClr>
              </a:solidFill>
              <a:latin typeface="Arial"/>
              <a:cs typeface="Arial"/>
            </a:endParaRPr>
          </a:p>
          <a:p>
            <a:pPr marL="457200" marR="5080" indent="-457200">
              <a:buFont typeface="+mj-lt"/>
              <a:buAutoNum type="arabicPeriod"/>
              <a:tabLst>
                <a:tab pos="5485765" algn="l"/>
              </a:tabLst>
            </a:pPr>
            <a:endParaRPr lang="en-GB" sz="2400" dirty="0" smtClean="0">
              <a:solidFill>
                <a:prstClr val="black">
                  <a:lumMod val="75000"/>
                  <a:lumOff val="25000"/>
                </a:prstClr>
              </a:solidFill>
              <a:latin typeface="Arial"/>
              <a:cs typeface="Arial"/>
            </a:endParaRPr>
          </a:p>
          <a:p>
            <a:pPr marL="457200" marR="5080" indent="-457200">
              <a:buFont typeface="+mj-lt"/>
              <a:buAutoNum type="arabicPeriod"/>
              <a:tabLst>
                <a:tab pos="5485765" algn="l"/>
              </a:tabLst>
            </a:pPr>
            <a:endParaRPr lang="en-GB" sz="2400" dirty="0">
              <a:solidFill>
                <a:prstClr val="black">
                  <a:lumMod val="75000"/>
                  <a:lumOff val="25000"/>
                </a:prst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r>
              <a:rPr sz="2200" dirty="0">
                <a:solidFill>
                  <a:srgbClr val="414042"/>
                </a:solidFill>
                <a:latin typeface="Arial"/>
                <a:cs typeface="Arial"/>
              </a:rPr>
              <a:t> </a:t>
            </a:r>
            <a:endParaRPr sz="2200">
              <a:solidFill>
                <a:prstClr val="black"/>
              </a:solidFill>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prstClr val="black">
                    <a:lumMod val="95000"/>
                    <a:lumOff val="5000"/>
                  </a:prstClr>
                </a:solidFill>
                <a:latin typeface="Arial"/>
                <a:cs typeface="Arial"/>
              </a:rPr>
              <a:t>estyn.llyw.cymru</a:t>
            </a:r>
            <a:endParaRPr lang="en-GB" sz="2000" dirty="0">
              <a:solidFill>
                <a:prstClr val="black">
                  <a:lumMod val="95000"/>
                  <a:lumOff val="5000"/>
                </a:prstClr>
              </a:solidFill>
              <a:latin typeface="Arial"/>
              <a:cs typeface="Arial"/>
            </a:endParaRPr>
          </a:p>
          <a:p>
            <a:pPr marL="12700"/>
            <a:r>
              <a:rPr lang="en-GB" sz="2000" dirty="0" err="1">
                <a:solidFill>
                  <a:prstClr val="black">
                    <a:lumMod val="75000"/>
                    <a:lumOff val="25000"/>
                  </a:prstClr>
                </a:solidFill>
                <a:latin typeface="Arial"/>
                <a:cs typeface="Arial"/>
              </a:rPr>
              <a:t>estyn.gov.wales</a:t>
            </a:r>
            <a:endParaRPr lang="en-GB" sz="2000" dirty="0">
              <a:solidFill>
                <a:prstClr val="black">
                  <a:lumMod val="75000"/>
                  <a:lumOff val="25000"/>
                </a:prstClr>
              </a:solidFill>
              <a:latin typeface="Arial"/>
              <a:cs typeface="Arial"/>
            </a:endParaRPr>
          </a:p>
        </p:txBody>
      </p:sp>
      <p:sp>
        <p:nvSpPr>
          <p:cNvPr id="10" name="object 3"/>
          <p:cNvSpPr txBox="1"/>
          <p:nvPr/>
        </p:nvSpPr>
        <p:spPr>
          <a:xfrm>
            <a:off x="527300" y="3380915"/>
            <a:ext cx="5899785" cy="5539978"/>
          </a:xfrm>
          <a:prstGeom prst="rect">
            <a:avLst/>
          </a:prstGeom>
        </p:spPr>
        <p:txBody>
          <a:bodyPr vert="horz" wrap="square" lIns="0" tIns="0" rIns="0" bIns="0" rtlCol="0">
            <a:spAutoFit/>
          </a:bodyPr>
          <a:lstStyle/>
          <a:p>
            <a:pPr marL="457200" lvl="0" indent="-457200">
              <a:buFont typeface="+mj-lt"/>
              <a:buAutoNum type="arabicPeriod" startAt="7"/>
            </a:pPr>
            <a:r>
              <a:rPr lang="cy-GB" sz="2400" dirty="0">
                <a:latin typeface="Arial" panose="020B0604020202020204" pitchFamily="34" charset="0"/>
                <a:cs typeface="Arial" panose="020B0604020202020204" pitchFamily="34" charset="0"/>
              </a:rPr>
              <a:t>A ydym ni’n gwybod a yw ein darpariaeth Gymraeg ar gyfer disgyblion ag ADY yn ddigonol?  A ydym ni wedi cynnal archwiliadau priodol o’r ddarpariaeth i nodi bylchau a chynllunio ar gyfer gwelliannau</a:t>
            </a:r>
            <a:r>
              <a:rPr lang="cy-GB" sz="2400" dirty="0" smtClean="0">
                <a:latin typeface="Arial" panose="020B0604020202020204" pitchFamily="34" charset="0"/>
                <a:cs typeface="Arial" panose="020B0604020202020204" pitchFamily="34" charset="0"/>
              </a:rPr>
              <a:t>?</a:t>
            </a:r>
          </a:p>
          <a:p>
            <a:pPr marL="457200" lvl="0" indent="-457200">
              <a:buFont typeface="+mj-lt"/>
              <a:buAutoNum type="arabicPeriod" startAt="7"/>
            </a:pPr>
            <a:endParaRPr lang="en-GB" sz="2400" dirty="0">
              <a:latin typeface="Arial" panose="020B0604020202020204" pitchFamily="34" charset="0"/>
              <a:cs typeface="Arial" panose="020B0604020202020204" pitchFamily="34" charset="0"/>
            </a:endParaRPr>
          </a:p>
          <a:p>
            <a:pPr marL="457200" lvl="0" indent="-457200">
              <a:buFont typeface="+mj-lt"/>
              <a:buAutoNum type="arabicPeriod" startAt="7"/>
            </a:pPr>
            <a:r>
              <a:rPr lang="cy-GB" sz="2400" dirty="0">
                <a:latin typeface="Arial" panose="020B0604020202020204" pitchFamily="34" charset="0"/>
                <a:cs typeface="Arial" panose="020B0604020202020204" pitchFamily="34" charset="0"/>
              </a:rPr>
              <a:t>Pa mor dda ydym ni’n cyfathrebu ac yn ymgynghori ynglŷn â’n CSCA?  A yw rhanddeiliaid perthnasol yn ymwybodol o’n CSCA a’n gweledigaeth a’n nodau i ddatblygu addysg cyfrwng Cymraeg yn eu hardaloedd lleol?</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prstClr val="black">
                  <a:lumMod val="95000"/>
                  <a:lumOff val="5000"/>
                </a:prstClr>
              </a:solidFill>
              <a:latin typeface="Arial"/>
              <a:cs typeface="Arial"/>
            </a:endParaRPr>
          </a:p>
          <a:p>
            <a:pPr marL="342900" marR="5080" indent="-342900">
              <a:buFont typeface="Arial" panose="020B0604020202020204" pitchFamily="34" charset="0"/>
              <a:buChar char="•"/>
              <a:tabLst>
                <a:tab pos="5485765" algn="l"/>
              </a:tabLst>
            </a:pPr>
            <a:endParaRPr sz="2400" dirty="0">
              <a:solidFill>
                <a:prstClr val="black">
                  <a:lumMod val="95000"/>
                  <a:lumOff val="5000"/>
                </a:prstClr>
              </a:solidFill>
              <a:latin typeface="Arial"/>
              <a:cs typeface="Arial"/>
            </a:endParaRPr>
          </a:p>
        </p:txBody>
      </p:sp>
    </p:spTree>
    <p:extLst>
      <p:ext uri="{BB962C8B-B14F-4D97-AF65-F5344CB8AC3E}">
        <p14:creationId xmlns:p14="http://schemas.microsoft.com/office/powerpoint/2010/main" val="31685250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7109639"/>
          </a:xfrm>
          <a:prstGeom prst="rect">
            <a:avLst/>
          </a:prstGeom>
        </p:spPr>
        <p:txBody>
          <a:bodyPr vert="horz" wrap="square" lIns="0" tIns="0" rIns="0" bIns="0" rtlCol="0">
            <a:spAutoFit/>
          </a:bodyPr>
          <a:lstStyle/>
          <a:p>
            <a:pPr marR="5080">
              <a:tabLst>
                <a:tab pos="5485765" algn="l"/>
              </a:tabLst>
            </a:pPr>
            <a:r>
              <a:rPr lang="cy-GB" sz="2200" dirty="0">
                <a:latin typeface="Arial" panose="020B0604020202020204" pitchFamily="34" charset="0"/>
                <a:cs typeface="Arial" panose="020B0604020202020204" pitchFamily="34" charset="0"/>
              </a:rPr>
              <a:t>Mae’r adroddiad hwn wedi ei fwriadu ar gyfer Llywodraeth Cymru, awdurdodau lleol a chonsortia rhanbarthol.  Gallai fod o ddiddordeb i rieni, i staff mewn ysgolion ac mewn sectorau eraill, ac aelodau o’r cyhoedd.  Mae’r adroddiad yn defnyddio’r </a:t>
            </a:r>
            <a:r>
              <a:rPr lang="cy-GB" sz="2200" dirty="0" smtClean="0">
                <a:latin typeface="Arial" panose="020B0604020202020204" pitchFamily="34" charset="0"/>
                <a:cs typeface="Arial" panose="020B0604020202020204" pitchFamily="34" charset="0"/>
              </a:rPr>
              <a:t>dystiolaeth o’r canlynol:</a:t>
            </a:r>
          </a:p>
          <a:p>
            <a:pPr marR="5080">
              <a:tabLst>
                <a:tab pos="5485765" algn="l"/>
              </a:tabLst>
            </a:pPr>
            <a:endParaRPr lang="cy-GB" sz="22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ymweliad ymchwil â sampl o wyth awdurdod lleol, dau ym mhob rhanbarth </a:t>
            </a:r>
            <a:r>
              <a:rPr lang="cy-GB" sz="2200" dirty="0" smtClean="0">
                <a:latin typeface="Arial" panose="020B0604020202020204" pitchFamily="34" charset="0"/>
                <a:cs typeface="Arial" panose="020B0604020202020204" pitchFamily="34" charset="0"/>
              </a:rPr>
              <a:t>consortiwm </a:t>
            </a:r>
          </a:p>
          <a:p>
            <a:pPr marL="342900" marR="5080" indent="-342900">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dadansoddiad o CSCAau pob un o’r 22 Awdurdod Lleol </a:t>
            </a:r>
            <a:endParaRPr lang="cy-GB" sz="22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craffu ar ddogfennau cysylltiedig eraill </a:t>
            </a:r>
            <a:r>
              <a:rPr lang="cy-GB" sz="2200" dirty="0" smtClean="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dadansoddiad data, yn unol â’r hyn a ddefnyddir i fesur pob un o ddeilliannau 1 i 5 y CSCAau </a:t>
            </a:r>
            <a:endParaRPr lang="cy-GB" sz="22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safbwyntiau a gasglwyd gan randdeiliaid penodol – enghraifft o safbwyntiau </a:t>
            </a:r>
            <a:r>
              <a:rPr lang="cy-GB" sz="2200" dirty="0" smtClean="0">
                <a:latin typeface="Arial" panose="020B0604020202020204" pitchFamily="34" charset="0"/>
                <a:cs typeface="Arial" panose="020B0604020202020204" pitchFamily="34" charset="0"/>
              </a:rPr>
              <a:t>rhieni</a:t>
            </a:r>
          </a:p>
          <a:p>
            <a:pPr marL="342900" marR="5080" indent="-342900">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dadansoddiad o adolygiadau thematig cysylltiedig gan Estyn</a:t>
            </a:r>
            <a:endParaRPr lang="en-GB" sz="22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sz="2200" dirty="0">
              <a:solidFill>
                <a:prstClr val="black">
                  <a:lumMod val="95000"/>
                  <a:lumOff val="5000"/>
                </a:prstClr>
              </a:solidFill>
              <a:latin typeface="Arial" panose="020B0604020202020204" pitchFamily="34" charset="0"/>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r>
              <a:rPr sz="2200" dirty="0">
                <a:solidFill>
                  <a:srgbClr val="2EAAE1"/>
                </a:solidFill>
                <a:latin typeface="Arial"/>
                <a:cs typeface="Arial"/>
              </a:rPr>
              <a:t> </a:t>
            </a:r>
            <a:endParaRPr sz="2200">
              <a:solidFill>
                <a:prstClr val="black"/>
              </a:solidFill>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r>
              <a:rPr lang="en-GB" sz="4500" b="1" spc="-5" dirty="0" smtClean="0">
                <a:solidFill>
                  <a:prstClr val="black">
                    <a:lumMod val="75000"/>
                    <a:lumOff val="25000"/>
                  </a:prstClr>
                </a:solidFill>
                <a:latin typeface="Arial"/>
                <a:cs typeface="Arial"/>
              </a:rPr>
              <a:t>Background</a:t>
            </a:r>
            <a:endParaRPr sz="4500" dirty="0">
              <a:solidFill>
                <a:prstClr val="black">
                  <a:lumMod val="75000"/>
                  <a:lumOff val="25000"/>
                </a:prstClr>
              </a:solidFill>
              <a:latin typeface="Arial"/>
              <a:cs typeface="Arial"/>
            </a:endParaRPr>
          </a:p>
        </p:txBody>
      </p:sp>
      <p:sp>
        <p:nvSpPr>
          <p:cNvPr id="8" name="object 8"/>
          <p:cNvSpPr txBox="1"/>
          <p:nvPr/>
        </p:nvSpPr>
        <p:spPr>
          <a:xfrm>
            <a:off x="6594355" y="2642252"/>
            <a:ext cx="5937885" cy="5755422"/>
          </a:xfrm>
          <a:prstGeom prst="rect">
            <a:avLst/>
          </a:prstGeom>
        </p:spPr>
        <p:txBody>
          <a:bodyPr vert="horz" wrap="square" lIns="0" tIns="0" rIns="0" bIns="0" rtlCol="0">
            <a:spAutoFit/>
          </a:bodyPr>
          <a:lstStyle/>
          <a:p>
            <a:r>
              <a:rPr lang="en-GB" sz="2200" dirty="0">
                <a:solidFill>
                  <a:prstClr val="black"/>
                </a:solidFill>
                <a:latin typeface="Arial"/>
                <a:ea typeface="Times New Roman"/>
                <a:cs typeface="Times New Roman"/>
              </a:rPr>
              <a:t>This report is intended for the Welsh Government, local authorities and regional consortia.  It may be of interest to parents, to staff in schools and in other sectors, and members of the public.  The report draws on </a:t>
            </a:r>
            <a:r>
              <a:rPr lang="en-GB" sz="2200" dirty="0" smtClean="0">
                <a:solidFill>
                  <a:prstClr val="black"/>
                </a:solidFill>
                <a:latin typeface="Arial"/>
                <a:ea typeface="Times New Roman"/>
                <a:cs typeface="Times New Roman"/>
              </a:rPr>
              <a:t>evidence from: </a:t>
            </a:r>
          </a:p>
          <a:p>
            <a:endParaRPr lang="en-GB" sz="2200" dirty="0" smtClean="0">
              <a:solidFill>
                <a:prstClr val="black"/>
              </a:solidFill>
              <a:latin typeface="Arial"/>
              <a:ea typeface="Times New Roman"/>
              <a:cs typeface="Times New Roman"/>
            </a:endParaRPr>
          </a:p>
          <a:p>
            <a:endParaRPr lang="en-GB" sz="2200" dirty="0">
              <a:solidFill>
                <a:prstClr val="black"/>
              </a:solidFill>
              <a:latin typeface="Arial"/>
              <a:ea typeface="Times New Roman"/>
              <a:cs typeface="Times New Roman"/>
            </a:endParaRPr>
          </a:p>
          <a:p>
            <a:pPr marL="342900" indent="-342900">
              <a:buFont typeface="Arial" panose="020B0604020202020204" pitchFamily="34" charset="0"/>
              <a:buChar char="•"/>
            </a:pPr>
            <a:r>
              <a:rPr lang="en-GB" sz="2200" dirty="0" smtClean="0">
                <a:solidFill>
                  <a:prstClr val="black"/>
                </a:solidFill>
                <a:latin typeface="Arial"/>
                <a:ea typeface="Times New Roman"/>
                <a:cs typeface="Times New Roman"/>
              </a:rPr>
              <a:t>a </a:t>
            </a:r>
            <a:r>
              <a:rPr lang="en-GB" sz="2200" dirty="0">
                <a:solidFill>
                  <a:prstClr val="black"/>
                </a:solidFill>
                <a:latin typeface="Arial"/>
                <a:ea typeface="Times New Roman"/>
                <a:cs typeface="Times New Roman"/>
              </a:rPr>
              <a:t>research visit to </a:t>
            </a:r>
            <a:r>
              <a:rPr lang="en-GB" sz="2200" dirty="0" smtClean="0">
                <a:solidFill>
                  <a:prstClr val="black"/>
                </a:solidFill>
                <a:latin typeface="Arial"/>
                <a:ea typeface="Times New Roman"/>
                <a:cs typeface="Times New Roman"/>
              </a:rPr>
              <a:t>a sample </a:t>
            </a:r>
            <a:r>
              <a:rPr lang="en-GB" sz="2200" dirty="0">
                <a:solidFill>
                  <a:prstClr val="black"/>
                </a:solidFill>
                <a:latin typeface="Arial"/>
                <a:ea typeface="Times New Roman"/>
                <a:cs typeface="Times New Roman"/>
              </a:rPr>
              <a:t>of eight local authorities, two in each consortia region </a:t>
            </a:r>
            <a:endParaRPr lang="en-GB" sz="2200" dirty="0" smtClean="0">
              <a:solidFill>
                <a:prstClr val="black"/>
              </a:solidFill>
              <a:latin typeface="Arial"/>
              <a:ea typeface="Times New Roman"/>
              <a:cs typeface="Times New Roman"/>
            </a:endParaRPr>
          </a:p>
          <a:p>
            <a:pPr marL="342900" indent="-342900">
              <a:buFont typeface="Arial" panose="020B0604020202020204" pitchFamily="34" charset="0"/>
              <a:buChar char="•"/>
            </a:pPr>
            <a:r>
              <a:rPr lang="en-GB" sz="2200" dirty="0" smtClean="0">
                <a:solidFill>
                  <a:prstClr val="black"/>
                </a:solidFill>
                <a:latin typeface="Arial"/>
                <a:ea typeface="Times New Roman"/>
                <a:cs typeface="Times New Roman"/>
              </a:rPr>
              <a:t>analysis </a:t>
            </a:r>
            <a:r>
              <a:rPr lang="en-GB" sz="2200" dirty="0">
                <a:solidFill>
                  <a:prstClr val="black"/>
                </a:solidFill>
                <a:latin typeface="Arial"/>
                <a:ea typeface="Times New Roman"/>
                <a:cs typeface="Times New Roman"/>
              </a:rPr>
              <a:t>of all 22 Local Authorities’ WESPs </a:t>
            </a:r>
            <a:endParaRPr lang="en-GB" sz="2200" dirty="0" smtClean="0">
              <a:solidFill>
                <a:prstClr val="black"/>
              </a:solidFill>
              <a:latin typeface="Arial"/>
              <a:ea typeface="Times New Roman"/>
              <a:cs typeface="Times New Roman"/>
            </a:endParaRPr>
          </a:p>
          <a:p>
            <a:pPr marL="342900" indent="-342900">
              <a:buFont typeface="Arial" panose="020B0604020202020204" pitchFamily="34" charset="0"/>
              <a:buChar char="•"/>
            </a:pPr>
            <a:r>
              <a:rPr lang="en-GB" sz="2200" dirty="0" smtClean="0">
                <a:solidFill>
                  <a:prstClr val="black"/>
                </a:solidFill>
                <a:latin typeface="Arial"/>
                <a:ea typeface="Times New Roman"/>
                <a:cs typeface="Times New Roman"/>
              </a:rPr>
              <a:t>scrutiny </a:t>
            </a:r>
            <a:r>
              <a:rPr lang="en-GB" sz="2200" dirty="0">
                <a:solidFill>
                  <a:prstClr val="black"/>
                </a:solidFill>
                <a:latin typeface="Arial"/>
                <a:ea typeface="Times New Roman"/>
                <a:cs typeface="Times New Roman"/>
              </a:rPr>
              <a:t>of </a:t>
            </a:r>
            <a:r>
              <a:rPr lang="en-GB" sz="2200" dirty="0" smtClean="0">
                <a:solidFill>
                  <a:prstClr val="black"/>
                </a:solidFill>
                <a:latin typeface="Arial"/>
                <a:ea typeface="Times New Roman"/>
                <a:cs typeface="Times New Roman"/>
              </a:rPr>
              <a:t>related documentation</a:t>
            </a:r>
          </a:p>
          <a:p>
            <a:pPr marL="342900" indent="-342900">
              <a:buFont typeface="Arial" panose="020B0604020202020204" pitchFamily="34" charset="0"/>
              <a:buChar char="•"/>
            </a:pPr>
            <a:r>
              <a:rPr lang="en-GB" sz="2200" dirty="0" smtClean="0">
                <a:solidFill>
                  <a:prstClr val="black"/>
                </a:solidFill>
                <a:latin typeface="Arial"/>
                <a:ea typeface="Times New Roman"/>
                <a:cs typeface="Times New Roman"/>
              </a:rPr>
              <a:t>analysis </a:t>
            </a:r>
            <a:r>
              <a:rPr lang="en-GB" sz="2200" dirty="0">
                <a:solidFill>
                  <a:prstClr val="black"/>
                </a:solidFill>
                <a:latin typeface="Arial"/>
                <a:ea typeface="Times New Roman"/>
                <a:cs typeface="Times New Roman"/>
              </a:rPr>
              <a:t>of data, as used to measure each of outcomes </a:t>
            </a:r>
            <a:r>
              <a:rPr lang="en-GB" sz="2200" dirty="0" smtClean="0">
                <a:solidFill>
                  <a:prstClr val="black"/>
                </a:solidFill>
                <a:latin typeface="Arial"/>
                <a:ea typeface="Times New Roman"/>
                <a:cs typeface="Times New Roman"/>
              </a:rPr>
              <a:t>of </a:t>
            </a:r>
            <a:r>
              <a:rPr lang="en-GB" sz="2200" dirty="0">
                <a:solidFill>
                  <a:prstClr val="black"/>
                </a:solidFill>
                <a:latin typeface="Arial"/>
                <a:ea typeface="Times New Roman"/>
                <a:cs typeface="Times New Roman"/>
              </a:rPr>
              <a:t>the </a:t>
            </a:r>
            <a:r>
              <a:rPr lang="en-GB" sz="2200" dirty="0" smtClean="0">
                <a:solidFill>
                  <a:prstClr val="black"/>
                </a:solidFill>
                <a:latin typeface="Arial"/>
                <a:ea typeface="Times New Roman"/>
                <a:cs typeface="Times New Roman"/>
              </a:rPr>
              <a:t>WESPs</a:t>
            </a:r>
          </a:p>
          <a:p>
            <a:pPr marL="342900" indent="-342900">
              <a:buFont typeface="Arial" panose="020B0604020202020204" pitchFamily="34" charset="0"/>
              <a:buChar char="•"/>
            </a:pPr>
            <a:r>
              <a:rPr lang="en-GB" sz="2200" dirty="0" smtClean="0">
                <a:solidFill>
                  <a:prstClr val="black"/>
                </a:solidFill>
                <a:latin typeface="Arial"/>
                <a:ea typeface="Times New Roman"/>
                <a:cs typeface="Times New Roman"/>
              </a:rPr>
              <a:t>views </a:t>
            </a:r>
            <a:r>
              <a:rPr lang="en-GB" sz="2200" dirty="0">
                <a:solidFill>
                  <a:prstClr val="black"/>
                </a:solidFill>
                <a:latin typeface="Arial"/>
                <a:ea typeface="Times New Roman"/>
                <a:cs typeface="Times New Roman"/>
              </a:rPr>
              <a:t>of </a:t>
            </a:r>
            <a:r>
              <a:rPr lang="en-GB" sz="2200" dirty="0" smtClean="0">
                <a:solidFill>
                  <a:prstClr val="black"/>
                </a:solidFill>
                <a:latin typeface="Arial"/>
                <a:ea typeface="Times New Roman"/>
                <a:cs typeface="Times New Roman"/>
              </a:rPr>
              <a:t>stakeholders </a:t>
            </a:r>
            <a:r>
              <a:rPr lang="en-GB" sz="2200" dirty="0">
                <a:solidFill>
                  <a:prstClr val="black"/>
                </a:solidFill>
                <a:latin typeface="Arial"/>
                <a:ea typeface="Times New Roman"/>
                <a:cs typeface="Times New Roman"/>
              </a:rPr>
              <a:t>– a sample of parents; </a:t>
            </a:r>
            <a:r>
              <a:rPr lang="en-GB" sz="2200" dirty="0" smtClean="0">
                <a:solidFill>
                  <a:prstClr val="black"/>
                </a:solidFill>
                <a:latin typeface="Arial"/>
                <a:ea typeface="Times New Roman"/>
                <a:cs typeface="Times New Roman"/>
              </a:rPr>
              <a:t>and headteachers.</a:t>
            </a:r>
          </a:p>
          <a:p>
            <a:pPr marL="342900" indent="-342900">
              <a:buFont typeface="Arial" panose="020B0604020202020204" pitchFamily="34" charset="0"/>
              <a:buChar char="•"/>
            </a:pPr>
            <a:r>
              <a:rPr lang="en-GB" sz="2200" dirty="0" smtClean="0">
                <a:solidFill>
                  <a:prstClr val="black"/>
                </a:solidFill>
                <a:latin typeface="Arial"/>
                <a:ea typeface="Times New Roman"/>
                <a:cs typeface="Times New Roman"/>
              </a:rPr>
              <a:t>analysis </a:t>
            </a:r>
            <a:r>
              <a:rPr lang="en-GB" sz="2200" dirty="0">
                <a:solidFill>
                  <a:prstClr val="black"/>
                </a:solidFill>
                <a:latin typeface="Arial"/>
                <a:ea typeface="Times New Roman"/>
                <a:cs typeface="Times New Roman"/>
              </a:rPr>
              <a:t>of related </a:t>
            </a:r>
            <a:r>
              <a:rPr lang="en-GB" sz="2200" dirty="0" smtClean="0">
                <a:solidFill>
                  <a:prstClr val="black"/>
                </a:solidFill>
                <a:latin typeface="Arial"/>
                <a:ea typeface="Times New Roman"/>
                <a:cs typeface="Times New Roman"/>
              </a:rPr>
              <a:t>Estyn thematic reviews</a:t>
            </a:r>
            <a:endParaRPr lang="en-GB" sz="2200" dirty="0">
              <a:solidFill>
                <a:prstClr val="black"/>
              </a:solidFill>
              <a:latin typeface="Arial"/>
              <a:ea typeface="Times New Roman"/>
              <a:cs typeface="Times New Roman"/>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r>
              <a:rPr sz="2200" dirty="0">
                <a:solidFill>
                  <a:srgbClr val="414042"/>
                </a:solidFill>
                <a:latin typeface="Arial"/>
                <a:cs typeface="Arial"/>
              </a:rPr>
              <a:t> </a:t>
            </a:r>
            <a:endParaRPr sz="2200">
              <a:solidFill>
                <a:prstClr val="black"/>
              </a:solidFill>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prstClr val="black">
                    <a:lumMod val="95000"/>
                    <a:lumOff val="5000"/>
                  </a:prstClr>
                </a:solidFill>
                <a:latin typeface="Arial"/>
                <a:cs typeface="Arial"/>
              </a:rPr>
              <a:t>estyn.llyw.cymru</a:t>
            </a:r>
            <a:endParaRPr lang="en-GB" sz="2000" dirty="0">
              <a:solidFill>
                <a:prstClr val="black">
                  <a:lumMod val="95000"/>
                  <a:lumOff val="5000"/>
                </a:prstClr>
              </a:solidFill>
              <a:latin typeface="Arial"/>
              <a:cs typeface="Arial"/>
            </a:endParaRPr>
          </a:p>
          <a:p>
            <a:pPr marL="12700"/>
            <a:r>
              <a:rPr lang="en-GB" sz="2000" dirty="0" err="1">
                <a:solidFill>
                  <a:prstClr val="black">
                    <a:lumMod val="75000"/>
                    <a:lumOff val="25000"/>
                  </a:prstClr>
                </a:solidFill>
                <a:latin typeface="Arial"/>
                <a:cs typeface="Arial"/>
              </a:rPr>
              <a:t>estyn.gov.wales</a:t>
            </a:r>
            <a:endParaRPr lang="en-GB" sz="2000" dirty="0">
              <a:solidFill>
                <a:prstClr val="black">
                  <a:lumMod val="75000"/>
                  <a:lumOff val="25000"/>
                </a:prstClr>
              </a:solidFill>
              <a:latin typeface="Arial"/>
              <a:cs typeface="Arial"/>
            </a:endParaRPr>
          </a:p>
        </p:txBody>
      </p:sp>
    </p:spTree>
    <p:extLst>
      <p:ext uri="{BB962C8B-B14F-4D97-AF65-F5344CB8AC3E}">
        <p14:creationId xmlns:p14="http://schemas.microsoft.com/office/powerpoint/2010/main" val="28625990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Mae’r Cynlluniau Strategol Cymraeg mewn Addysg (CSCAau) yn darparu fframwaith defnyddiol i awdurdodau lleol gynllunio eu darpariaeth addysg cyfrwng Cymraeg.  </a:t>
            </a:r>
          </a:p>
          <a:p>
            <a:pPr marL="342900" marR="5080" indent="-342900">
              <a:buFont typeface="Arial" panose="020B0604020202020204" pitchFamily="34" charset="0"/>
              <a:buChar char="•"/>
              <a:tabLst>
                <a:tab pos="5485765" algn="l"/>
              </a:tabLst>
            </a:pPr>
            <a:endParaRPr lang="cy-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Er </a:t>
            </a:r>
            <a:r>
              <a:rPr lang="cy-GB" sz="2400" dirty="0">
                <a:latin typeface="Arial" panose="020B0604020202020204" pitchFamily="34" charset="0"/>
                <a:cs typeface="Arial" panose="020B0604020202020204" pitchFamily="34" charset="0"/>
              </a:rPr>
              <a:t>bod gan y CSCAau y potensial i gefnogi cyflwyno strategaeth addysg cyfrwng Cymraeg Llywodraeth Cymru, mae gwendidau yn y modd y caiff llawer o’r cynlluniau eu datblygu a’u rhoi ar waith ar hyn o bryd.  Caiff hyn ei amlygu gan y cynnydd araf a wneir yn erbyn llawer o’r targedau yn strategaeth addysg cyfrwng Cymraeg Llywodraeth Cymru.  </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19" y="2642252"/>
            <a:ext cx="5937885" cy="6555641"/>
          </a:xfrm>
          <a:prstGeom prst="rect">
            <a:avLst/>
          </a:prstGeom>
        </p:spPr>
        <p:txBody>
          <a:bodyPr vert="horz" wrap="square" lIns="0" tIns="0" rIns="0" bIns="0" rtlCol="0">
            <a:spAutoFit/>
          </a:bodyPr>
          <a:lstStyle/>
          <a:p>
            <a:pPr marL="342900" lvl="0" indent="-342900">
              <a:spcBef>
                <a:spcPts val="600"/>
              </a:spcBef>
              <a:spcAft>
                <a:spcPts val="0"/>
              </a:spcAft>
              <a:buFont typeface="Arial" panose="020B0604020202020204" pitchFamily="34" charset="0"/>
              <a:buChar char="•"/>
            </a:pPr>
            <a:r>
              <a:rPr lang="en-GB" sz="2400" dirty="0">
                <a:latin typeface="Arial"/>
                <a:ea typeface="Times New Roman"/>
              </a:rPr>
              <a:t>The Welsh in Education Strategic Plans (WESPs) are providing a useful framework for local authorities to plan their Welsh-medium education provision</a:t>
            </a:r>
            <a:r>
              <a:rPr lang="en-GB" sz="2400" dirty="0" smtClean="0">
                <a:latin typeface="Arial"/>
                <a:ea typeface="Times New Roman"/>
              </a:rPr>
              <a:t>.</a:t>
            </a:r>
          </a:p>
          <a:p>
            <a:pPr marL="342900" lvl="0" indent="-342900">
              <a:spcBef>
                <a:spcPts val="600"/>
              </a:spcBef>
              <a:spcAft>
                <a:spcPts val="0"/>
              </a:spcAft>
              <a:buFont typeface="Arial" panose="020B0604020202020204" pitchFamily="34" charset="0"/>
              <a:buChar char="•"/>
            </a:pPr>
            <a:endParaRPr lang="en-GB" sz="2400" dirty="0" smtClean="0">
              <a:latin typeface="Arial"/>
              <a:ea typeface="Times New Roman"/>
            </a:endParaRPr>
          </a:p>
          <a:p>
            <a:pPr marL="342900" lvl="0" indent="-342900">
              <a:spcBef>
                <a:spcPts val="600"/>
              </a:spcBef>
              <a:spcAft>
                <a:spcPts val="0"/>
              </a:spcAft>
              <a:buFont typeface="Arial" panose="020B0604020202020204" pitchFamily="34" charset="0"/>
              <a:buChar char="•"/>
            </a:pPr>
            <a:r>
              <a:rPr lang="en-GB" sz="2400" dirty="0" smtClean="0">
                <a:latin typeface="Arial"/>
                <a:ea typeface="Times New Roman"/>
              </a:rPr>
              <a:t>While </a:t>
            </a:r>
            <a:r>
              <a:rPr lang="en-GB" sz="2400" dirty="0">
                <a:latin typeface="Arial"/>
                <a:ea typeface="Times New Roman"/>
              </a:rPr>
              <a:t>the WESPs have the potential to support the delivery of the Welsh Government’s Welsh‑medium education strategy, at present there are weaknesses in how </a:t>
            </a:r>
            <a:r>
              <a:rPr lang="en-GB" sz="2400" dirty="0" smtClean="0">
                <a:latin typeface="Arial"/>
                <a:ea typeface="Times New Roman"/>
              </a:rPr>
              <a:t>the </a:t>
            </a:r>
            <a:r>
              <a:rPr lang="en-GB" sz="2400" dirty="0">
                <a:latin typeface="Arial"/>
                <a:ea typeface="Times New Roman"/>
              </a:rPr>
              <a:t>plans are being developed and implemented.  This is borne out by the slow progress being made against many of the targets within the Welsh Government’s Welsh-medium education strategy.  </a:t>
            </a:r>
          </a:p>
          <a:p>
            <a:pPr marR="5080">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196888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Roedd angen addasiadau helaeth ar lawer o’r CSCAau cychwynnol pan gawsant eu cyflwyno i’w cymeradwyo gan Weinidogion.  Mae hyn yn rhannol am nad oeddent yn cyd-fynd yn ddigon da â gweledigaeth Llywodraeth Cymru ar gyfer addysg cyfrwng Cymraeg.  </a:t>
            </a:r>
            <a:endParaRPr lang="cy-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cy-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Mae’r </a:t>
            </a:r>
            <a:r>
              <a:rPr lang="cy-GB" sz="2400" dirty="0">
                <a:latin typeface="Arial" panose="020B0604020202020204" pitchFamily="34" charset="0"/>
                <a:cs typeface="Arial" panose="020B0604020202020204" pitchFamily="34" charset="0"/>
              </a:rPr>
              <a:t>bartneriaeth rhwng awdurdodau lleol a Llywodraeth Cymru o ran datblygu’r CSCAau, yn enwedig mewn perthynas â gosod targedau, wedi bod yn wan.  Nid yw’r targedau a osodwyd gan awdurdodau lleol, o’u cyfuno, yn cyd-fynd â llawer o ddyheadau strategaeth addysg cyfrwng Cymraeg Llywodraeth Cymru.   </a:t>
            </a:r>
            <a:endParaRPr lang="en-GB" sz="2400" dirty="0">
              <a:latin typeface="Arial" panose="020B0604020202020204" pitchFamily="34" charset="0"/>
              <a:cs typeface="Arial" panose="020B0604020202020204" pitchFamily="34" charset="0"/>
            </a:endParaRPr>
          </a:p>
          <a:p>
            <a:pPr marR="5080">
              <a:tabLst>
                <a:tab pos="5485765" algn="l"/>
              </a:tabLst>
            </a:pPr>
            <a:endParaRPr lang="en-GB" sz="2400" dirty="0">
              <a:solidFill>
                <a:prstClr val="black">
                  <a:lumMod val="95000"/>
                  <a:lumOff val="5000"/>
                </a:prst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prstClr val="black">
                  <a:lumMod val="95000"/>
                  <a:lumOff val="5000"/>
                </a:prstClr>
              </a:solidFill>
              <a:latin typeface="Arial"/>
              <a:cs typeface="Arial"/>
            </a:endParaRPr>
          </a:p>
          <a:p>
            <a:pPr marL="342900" marR="5080" indent="-342900">
              <a:buFont typeface="Arial" panose="020B0604020202020204" pitchFamily="34" charset="0"/>
              <a:buChar char="•"/>
              <a:tabLst>
                <a:tab pos="5485765" algn="l"/>
              </a:tabLst>
            </a:pPr>
            <a:endParaRPr sz="2400" dirty="0">
              <a:solidFill>
                <a:prstClr val="black">
                  <a:lumMod val="95000"/>
                  <a:lumOff val="5000"/>
                </a:prst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r>
              <a:rPr sz="2200" dirty="0">
                <a:solidFill>
                  <a:srgbClr val="2EAAE1"/>
                </a:solidFill>
                <a:latin typeface="Arial"/>
                <a:cs typeface="Arial"/>
              </a:rPr>
              <a:t> </a:t>
            </a:r>
            <a:endParaRPr sz="2200">
              <a:solidFill>
                <a:prstClr val="black"/>
              </a:solidFill>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r>
              <a:rPr lang="en-GB" sz="4500" b="1" spc="-5" dirty="0" smtClean="0">
                <a:solidFill>
                  <a:prstClr val="black">
                    <a:lumMod val="75000"/>
                    <a:lumOff val="25000"/>
                  </a:prstClr>
                </a:solidFill>
                <a:latin typeface="Arial"/>
                <a:cs typeface="Arial"/>
              </a:rPr>
              <a:t>Main findings</a:t>
            </a:r>
            <a:endParaRPr sz="4500" dirty="0">
              <a:solidFill>
                <a:prstClr val="black">
                  <a:lumMod val="75000"/>
                  <a:lumOff val="25000"/>
                </a:prstClr>
              </a:solidFill>
              <a:latin typeface="Arial"/>
              <a:cs typeface="Arial"/>
            </a:endParaRPr>
          </a:p>
        </p:txBody>
      </p:sp>
      <p:sp>
        <p:nvSpPr>
          <p:cNvPr id="8" name="object 8"/>
          <p:cNvSpPr txBox="1"/>
          <p:nvPr/>
        </p:nvSpPr>
        <p:spPr>
          <a:xfrm>
            <a:off x="6615620" y="2642252"/>
            <a:ext cx="5937885" cy="6678751"/>
          </a:xfrm>
          <a:prstGeom prst="rect">
            <a:avLst/>
          </a:prstGeom>
        </p:spPr>
        <p:txBody>
          <a:bodyPr vert="horz" wrap="square" lIns="0" tIns="0" rIns="0" bIns="0" rtlCol="0">
            <a:spAutoFit/>
          </a:bodyPr>
          <a:lstStyle/>
          <a:p>
            <a:pPr marL="342900" lvl="0" indent="-342900">
              <a:spcBef>
                <a:spcPts val="600"/>
              </a:spcBef>
              <a:spcAft>
                <a:spcPts val="0"/>
              </a:spcAft>
              <a:buFont typeface="Arial" panose="020B0604020202020204" pitchFamily="34" charset="0"/>
              <a:buChar char="•"/>
            </a:pPr>
            <a:r>
              <a:rPr lang="en-GB" sz="2400" dirty="0">
                <a:latin typeface="Arial"/>
                <a:ea typeface="Times New Roman"/>
              </a:rPr>
              <a:t>Many of the initial WESPs required extensive modifications when presented for Ministerial approval.  This is partly because they were not aligned well enough with the Welsh Government’s vision for Welsh-medium education. </a:t>
            </a:r>
            <a:endParaRPr lang="en-GB" sz="2400" dirty="0" smtClean="0">
              <a:latin typeface="Arial"/>
              <a:ea typeface="Times New Roman"/>
            </a:endParaRPr>
          </a:p>
          <a:p>
            <a:pPr lvl="0">
              <a:spcBef>
                <a:spcPts val="600"/>
              </a:spcBef>
              <a:spcAft>
                <a:spcPts val="0"/>
              </a:spcAft>
            </a:pPr>
            <a:r>
              <a:rPr lang="en-GB" sz="2400" dirty="0" smtClean="0">
                <a:latin typeface="Arial"/>
                <a:ea typeface="Times New Roman"/>
              </a:rPr>
              <a:t> </a:t>
            </a:r>
          </a:p>
          <a:p>
            <a:pPr marL="342900" lvl="0" indent="-342900">
              <a:spcBef>
                <a:spcPts val="600"/>
              </a:spcBef>
              <a:spcAft>
                <a:spcPts val="0"/>
              </a:spcAft>
              <a:buFont typeface="Arial" panose="020B0604020202020204" pitchFamily="34" charset="0"/>
              <a:buChar char="•"/>
            </a:pPr>
            <a:r>
              <a:rPr lang="en-GB" sz="2400" dirty="0" smtClean="0">
                <a:latin typeface="Arial"/>
                <a:ea typeface="Times New Roman"/>
              </a:rPr>
              <a:t>The </a:t>
            </a:r>
            <a:r>
              <a:rPr lang="en-GB" sz="2400" dirty="0">
                <a:latin typeface="Arial"/>
                <a:ea typeface="Times New Roman"/>
              </a:rPr>
              <a:t>partnership between local authorities and the Welsh Government in developing the WESPs, particularly in relation to setting targets, has been weak.   The targets set by local authorities when aggregated do not align with many of the aspirations of the Welsh Government’s Welsh-medium education strategy.   </a:t>
            </a:r>
          </a:p>
          <a:p>
            <a:pPr marR="5080">
              <a:tabLst>
                <a:tab pos="5485765" algn="l"/>
              </a:tabLst>
            </a:pPr>
            <a:endParaRPr lang="en-GB" sz="2400" dirty="0">
              <a:solidFill>
                <a:prstClr val="black">
                  <a:lumMod val="75000"/>
                  <a:lumOff val="25000"/>
                </a:prst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prstClr val="black">
                  <a:lumMod val="75000"/>
                  <a:lumOff val="25000"/>
                </a:prst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r>
              <a:rPr sz="2200" dirty="0">
                <a:solidFill>
                  <a:srgbClr val="414042"/>
                </a:solidFill>
                <a:latin typeface="Arial"/>
                <a:cs typeface="Arial"/>
              </a:rPr>
              <a:t> </a:t>
            </a:r>
            <a:endParaRPr sz="2200">
              <a:solidFill>
                <a:prstClr val="black"/>
              </a:solidFill>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prstClr val="black">
                    <a:lumMod val="95000"/>
                    <a:lumOff val="5000"/>
                  </a:prstClr>
                </a:solidFill>
                <a:latin typeface="Arial"/>
                <a:cs typeface="Arial"/>
              </a:rPr>
              <a:t>estyn.llyw.cymru</a:t>
            </a:r>
            <a:endParaRPr lang="en-GB" sz="2000" dirty="0">
              <a:solidFill>
                <a:prstClr val="black">
                  <a:lumMod val="95000"/>
                  <a:lumOff val="5000"/>
                </a:prstClr>
              </a:solidFill>
              <a:latin typeface="Arial"/>
              <a:cs typeface="Arial"/>
            </a:endParaRPr>
          </a:p>
          <a:p>
            <a:pPr marL="12700"/>
            <a:r>
              <a:rPr lang="en-GB" sz="2000" dirty="0" err="1">
                <a:solidFill>
                  <a:prstClr val="black">
                    <a:lumMod val="75000"/>
                    <a:lumOff val="25000"/>
                  </a:prstClr>
                </a:solidFill>
                <a:latin typeface="Arial"/>
                <a:cs typeface="Arial"/>
              </a:rPr>
              <a:t>estyn.gov.wales</a:t>
            </a:r>
            <a:endParaRPr lang="en-GB" sz="2000" dirty="0">
              <a:solidFill>
                <a:prstClr val="black">
                  <a:lumMod val="75000"/>
                  <a:lumOff val="25000"/>
                </a:prstClr>
              </a:solidFill>
              <a:latin typeface="Arial"/>
              <a:cs typeface="Arial"/>
            </a:endParaRPr>
          </a:p>
        </p:txBody>
      </p:sp>
    </p:spTree>
    <p:extLst>
      <p:ext uri="{BB962C8B-B14F-4D97-AF65-F5344CB8AC3E}">
        <p14:creationId xmlns:p14="http://schemas.microsoft.com/office/powerpoint/2010/main" val="4217656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Mae’r holl awdurdodau lleol wedi ymgynghori â rhanddeiliaid allweddol ar adegau perthnasol wrth ddatblygu eu CSCAau, yn unol â’r arweiniad statudol. </a:t>
            </a:r>
            <a:endParaRPr lang="cy-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cy-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Mae </a:t>
            </a:r>
            <a:r>
              <a:rPr lang="cy-GB" sz="2400" dirty="0">
                <a:latin typeface="Arial" panose="020B0604020202020204" pitchFamily="34" charset="0"/>
                <a:cs typeface="Arial" panose="020B0604020202020204" pitchFamily="34" charset="0"/>
              </a:rPr>
              <a:t>effeithiolrwydd yr ymgysylltu hwn yn amrywio’n fawr ac mae’r ymwybyddiaeth gyffredinol o’r CSCAau gan ymarferwyr addysg o fewn awdurdodau lleol yn gyfyngedig.  </a:t>
            </a:r>
            <a:endParaRPr lang="en-GB" sz="2400" dirty="0">
              <a:latin typeface="Arial" panose="020B0604020202020204" pitchFamily="34" charset="0"/>
              <a:cs typeface="Arial" panose="020B0604020202020204" pitchFamily="34" charset="0"/>
            </a:endParaRPr>
          </a:p>
          <a:p>
            <a:pPr marR="5080">
              <a:tabLst>
                <a:tab pos="5485765" algn="l"/>
              </a:tabLst>
            </a:pPr>
            <a:endParaRPr lang="en-GB" sz="2400" dirty="0" smtClean="0">
              <a:solidFill>
                <a:prstClr val="black">
                  <a:lumMod val="95000"/>
                  <a:lumOff val="5000"/>
                </a:prst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prstClr val="black">
                  <a:lumMod val="95000"/>
                  <a:lumOff val="5000"/>
                </a:prst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prstClr val="black">
                  <a:lumMod val="95000"/>
                  <a:lumOff val="5000"/>
                </a:prstClr>
              </a:solidFill>
              <a:latin typeface="Arial"/>
              <a:cs typeface="Arial"/>
            </a:endParaRPr>
          </a:p>
          <a:p>
            <a:pPr marL="342900" marR="5080" indent="-342900">
              <a:buFont typeface="Arial" panose="020B0604020202020204" pitchFamily="34" charset="0"/>
              <a:buChar char="•"/>
              <a:tabLst>
                <a:tab pos="5485765" algn="l"/>
              </a:tabLst>
            </a:pPr>
            <a:endParaRPr sz="2400" dirty="0">
              <a:solidFill>
                <a:prstClr val="black">
                  <a:lumMod val="95000"/>
                  <a:lumOff val="5000"/>
                </a:prst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r>
              <a:rPr sz="2200" dirty="0">
                <a:solidFill>
                  <a:srgbClr val="2EAAE1"/>
                </a:solidFill>
                <a:latin typeface="Arial"/>
                <a:cs typeface="Arial"/>
              </a:rPr>
              <a:t> </a:t>
            </a:r>
            <a:endParaRPr sz="2200">
              <a:solidFill>
                <a:prstClr val="black"/>
              </a:solidFill>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r>
              <a:rPr lang="en-GB" sz="4500" b="1" spc="-5" dirty="0" smtClean="0">
                <a:solidFill>
                  <a:prstClr val="black">
                    <a:lumMod val="75000"/>
                    <a:lumOff val="25000"/>
                  </a:prstClr>
                </a:solidFill>
                <a:latin typeface="Arial"/>
                <a:cs typeface="Arial"/>
              </a:rPr>
              <a:t>Main findings</a:t>
            </a:r>
            <a:endParaRPr sz="4500" dirty="0">
              <a:solidFill>
                <a:prstClr val="black">
                  <a:lumMod val="75000"/>
                  <a:lumOff val="25000"/>
                </a:prstClr>
              </a:solidFill>
              <a:latin typeface="Arial"/>
              <a:cs typeface="Arial"/>
            </a:endParaRPr>
          </a:p>
        </p:txBody>
      </p:sp>
      <p:sp>
        <p:nvSpPr>
          <p:cNvPr id="8" name="object 8"/>
          <p:cNvSpPr txBox="1"/>
          <p:nvPr/>
        </p:nvSpPr>
        <p:spPr>
          <a:xfrm>
            <a:off x="6615620" y="2642252"/>
            <a:ext cx="5937885" cy="406265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a:ea typeface="Times New Roman"/>
                <a:cs typeface="Times New Roman"/>
              </a:rPr>
              <a:t>All local authorities have consulted with key stakeholders at relevant stages when developing their WESPs in accordance with the statutory </a:t>
            </a:r>
            <a:r>
              <a:rPr lang="en-GB" sz="2400" dirty="0" smtClean="0">
                <a:latin typeface="Arial"/>
                <a:ea typeface="Times New Roman"/>
                <a:cs typeface="Times New Roman"/>
              </a:rPr>
              <a:t>guidance.</a:t>
            </a:r>
          </a:p>
          <a:p>
            <a:pPr marR="5080">
              <a:tabLst>
                <a:tab pos="5485765" algn="l"/>
              </a:tabLst>
            </a:pPr>
            <a:endParaRPr lang="en-GB" sz="2400" dirty="0" smtClean="0">
              <a:latin typeface="Arial"/>
              <a:ea typeface="Times New Roman"/>
              <a:cs typeface="Times New Roman"/>
            </a:endParaRPr>
          </a:p>
          <a:p>
            <a:pPr marL="342900" marR="5080" indent="-342900">
              <a:buFont typeface="Arial" panose="020B0604020202020204" pitchFamily="34" charset="0"/>
              <a:buChar char="•"/>
              <a:tabLst>
                <a:tab pos="5485765" algn="l"/>
              </a:tabLst>
            </a:pPr>
            <a:r>
              <a:rPr lang="en-GB" sz="2400" dirty="0" smtClean="0">
                <a:latin typeface="Arial"/>
                <a:ea typeface="Times New Roman"/>
                <a:cs typeface="Times New Roman"/>
              </a:rPr>
              <a:t>The </a:t>
            </a:r>
            <a:r>
              <a:rPr lang="en-GB" sz="2400" dirty="0">
                <a:latin typeface="Arial"/>
                <a:ea typeface="Times New Roman"/>
                <a:cs typeface="Times New Roman"/>
              </a:rPr>
              <a:t>effectiveness of this engagement </a:t>
            </a:r>
            <a:r>
              <a:rPr lang="en-GB" sz="2400" dirty="0" smtClean="0">
                <a:latin typeface="Arial"/>
                <a:ea typeface="Times New Roman"/>
                <a:cs typeface="Times New Roman"/>
              </a:rPr>
              <a:t>varies </a:t>
            </a:r>
            <a:r>
              <a:rPr lang="en-GB" sz="2400" dirty="0">
                <a:latin typeface="Arial"/>
                <a:ea typeface="Times New Roman"/>
                <a:cs typeface="Times New Roman"/>
              </a:rPr>
              <a:t>greatly and the overall awareness of the WESPs by education practitioners within local authorities is limited</a:t>
            </a:r>
            <a:r>
              <a:rPr lang="en-GB" sz="2400" dirty="0" smtClean="0">
                <a:solidFill>
                  <a:srgbClr val="414042"/>
                </a:solidFill>
                <a:latin typeface="Arial"/>
                <a:cs typeface="Arial"/>
              </a:rPr>
              <a:t>.</a:t>
            </a:r>
            <a:endParaRPr lang="en-GB" sz="2400" dirty="0">
              <a:solidFill>
                <a:prstClr val="black"/>
              </a:solidFill>
              <a:latin typeface="Arial"/>
              <a:cs typeface="Arial"/>
            </a:endParaRPr>
          </a:p>
          <a:p>
            <a:pPr marR="5080">
              <a:tabLst>
                <a:tab pos="5485765" algn="l"/>
              </a:tabLst>
            </a:pPr>
            <a:endParaRPr lang="en-GB" sz="2400" dirty="0">
              <a:solidFill>
                <a:prstClr val="black">
                  <a:lumMod val="75000"/>
                  <a:lumOff val="25000"/>
                </a:prst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prstClr val="black">
                  <a:lumMod val="75000"/>
                  <a:lumOff val="25000"/>
                </a:prst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r>
              <a:rPr sz="2200" dirty="0">
                <a:solidFill>
                  <a:srgbClr val="414042"/>
                </a:solidFill>
                <a:latin typeface="Arial"/>
                <a:cs typeface="Arial"/>
              </a:rPr>
              <a:t> </a:t>
            </a:r>
            <a:endParaRPr sz="2200">
              <a:solidFill>
                <a:prstClr val="black"/>
              </a:solidFill>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prstClr val="black">
                    <a:lumMod val="95000"/>
                    <a:lumOff val="5000"/>
                  </a:prstClr>
                </a:solidFill>
                <a:latin typeface="Arial"/>
                <a:cs typeface="Arial"/>
              </a:rPr>
              <a:t>estyn.llyw.cymru</a:t>
            </a:r>
            <a:endParaRPr lang="en-GB" sz="2000" dirty="0">
              <a:solidFill>
                <a:prstClr val="black">
                  <a:lumMod val="95000"/>
                  <a:lumOff val="5000"/>
                </a:prstClr>
              </a:solidFill>
              <a:latin typeface="Arial"/>
              <a:cs typeface="Arial"/>
            </a:endParaRPr>
          </a:p>
          <a:p>
            <a:pPr marL="12700"/>
            <a:r>
              <a:rPr lang="en-GB" sz="2000" dirty="0" err="1">
                <a:solidFill>
                  <a:prstClr val="black">
                    <a:lumMod val="75000"/>
                    <a:lumOff val="25000"/>
                  </a:prstClr>
                </a:solidFill>
                <a:latin typeface="Arial"/>
                <a:cs typeface="Arial"/>
              </a:rPr>
              <a:t>estyn.gov.wales</a:t>
            </a:r>
            <a:endParaRPr lang="en-GB" sz="2000" dirty="0">
              <a:solidFill>
                <a:prstClr val="black">
                  <a:lumMod val="75000"/>
                  <a:lumOff val="25000"/>
                </a:prstClr>
              </a:solidFill>
              <a:latin typeface="Arial"/>
              <a:cs typeface="Arial"/>
            </a:endParaRPr>
          </a:p>
        </p:txBody>
      </p:sp>
    </p:spTree>
    <p:extLst>
      <p:ext uri="{BB962C8B-B14F-4D97-AF65-F5344CB8AC3E}">
        <p14:creationId xmlns:p14="http://schemas.microsoft.com/office/powerpoint/2010/main" val="42176562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8056052"/>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150" dirty="0">
                <a:latin typeface="Arial" panose="020B0604020202020204" pitchFamily="34" charset="0"/>
                <a:cs typeface="Arial" panose="020B0604020202020204" pitchFamily="34" charset="0"/>
              </a:rPr>
              <a:t>Yn y rhan fwyaf o awdurdodau, mae fforymau addysg cyfrwng Cymraeg yn cyfrannu at ddatblygu a monitro’r CSCAau.  Mae aelodaeth y fforymau yn cynnwys rhieni, llywodraethwyr, swyddogion awdurdodau lleol, aelodau etholedig, gweithwyr addysg proffesiynol a chynrychiolwyr o grwpiau sydd â diddordeb penodol mewn addysg cyfrwng Cymraeg. </a:t>
            </a:r>
            <a:endParaRPr lang="cy-GB" sz="215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cy-GB" sz="215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150" dirty="0" smtClean="0">
                <a:latin typeface="Arial" panose="020B0604020202020204" pitchFamily="34" charset="0"/>
                <a:cs typeface="Arial" panose="020B0604020202020204" pitchFamily="34" charset="0"/>
              </a:rPr>
              <a:t>Mewn </a:t>
            </a:r>
            <a:r>
              <a:rPr lang="cy-GB" sz="2150" dirty="0">
                <a:latin typeface="Arial" panose="020B0604020202020204" pitchFamily="34" charset="0"/>
                <a:cs typeface="Arial" panose="020B0604020202020204" pitchFamily="34" charset="0"/>
              </a:rPr>
              <a:t>rhai achosion, mae swyddogion awdurdodau lleol yn defnyddio’r fforymau hyn yn effeithiol, er enghraifft i gynllunio a monitro deilliannau a helpu i osod targedau addas.  </a:t>
            </a:r>
            <a:endParaRPr lang="cy-GB" sz="215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cy-GB" sz="215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150" dirty="0" smtClean="0">
                <a:latin typeface="Arial" panose="020B0604020202020204" pitchFamily="34" charset="0"/>
                <a:cs typeface="Arial" panose="020B0604020202020204" pitchFamily="34" charset="0"/>
              </a:rPr>
              <a:t>Mewn </a:t>
            </a:r>
            <a:r>
              <a:rPr lang="cy-GB" sz="2150" dirty="0">
                <a:latin typeface="Arial" panose="020B0604020202020204" pitchFamily="34" charset="0"/>
                <a:cs typeface="Arial" panose="020B0604020202020204" pitchFamily="34" charset="0"/>
              </a:rPr>
              <a:t>rhai awdurdodau lleol, ni chynhelir cyfarfodydd fforymau’n ddigon aml, mae rolau a chyfraniadau disgwyliedig rhanddeiliaid yn aneglur, ac ni chaiff camau gweithredu arfaethedig eu datgan yn ddigon manwl gywir na’u harfarnu’n ddigonol.</a:t>
            </a:r>
            <a:endParaRPr lang="en-GB" sz="215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prstClr val="black">
                  <a:lumMod val="95000"/>
                  <a:lumOff val="5000"/>
                </a:prst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prstClr val="black">
                  <a:lumMod val="95000"/>
                  <a:lumOff val="5000"/>
                </a:prstClr>
              </a:solidFill>
              <a:latin typeface="Arial"/>
              <a:cs typeface="Arial"/>
            </a:endParaRPr>
          </a:p>
          <a:p>
            <a:pPr marL="342900" marR="5080" indent="-342900">
              <a:buFont typeface="Arial" panose="020B0604020202020204" pitchFamily="34" charset="0"/>
              <a:buChar char="•"/>
              <a:tabLst>
                <a:tab pos="5485765" algn="l"/>
              </a:tabLst>
            </a:pPr>
            <a:endParaRPr sz="2400" dirty="0">
              <a:solidFill>
                <a:prstClr val="black">
                  <a:lumMod val="95000"/>
                  <a:lumOff val="5000"/>
                </a:prst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r>
              <a:rPr sz="2200" dirty="0">
                <a:solidFill>
                  <a:srgbClr val="2EAAE1"/>
                </a:solidFill>
                <a:latin typeface="Arial"/>
                <a:cs typeface="Arial"/>
              </a:rPr>
              <a:t> </a:t>
            </a:r>
            <a:endParaRPr sz="2200">
              <a:solidFill>
                <a:prstClr val="black"/>
              </a:solidFill>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r>
              <a:rPr lang="en-GB" sz="4500" b="1" spc="-5" dirty="0" smtClean="0">
                <a:solidFill>
                  <a:prstClr val="black">
                    <a:lumMod val="75000"/>
                    <a:lumOff val="25000"/>
                  </a:prstClr>
                </a:solidFill>
                <a:latin typeface="Arial"/>
                <a:cs typeface="Arial"/>
              </a:rPr>
              <a:t>Main findings</a:t>
            </a:r>
            <a:endParaRPr sz="4500" dirty="0">
              <a:solidFill>
                <a:prstClr val="black">
                  <a:lumMod val="75000"/>
                  <a:lumOff val="25000"/>
                </a:prstClr>
              </a:solidFill>
              <a:latin typeface="Arial"/>
              <a:cs typeface="Arial"/>
            </a:endParaRPr>
          </a:p>
        </p:txBody>
      </p:sp>
      <p:sp>
        <p:nvSpPr>
          <p:cNvPr id="8" name="object 8"/>
          <p:cNvSpPr txBox="1"/>
          <p:nvPr/>
        </p:nvSpPr>
        <p:spPr>
          <a:xfrm>
            <a:off x="6615620" y="2642252"/>
            <a:ext cx="6310720" cy="6594113"/>
          </a:xfrm>
          <a:prstGeom prst="rect">
            <a:avLst/>
          </a:prstGeom>
        </p:spPr>
        <p:txBody>
          <a:bodyPr vert="horz" wrap="square" lIns="0" tIns="0" rIns="0" bIns="0" rtlCol="0">
            <a:spAutoFit/>
          </a:bodyPr>
          <a:lstStyle/>
          <a:p>
            <a:pPr marL="342900" lvl="0" indent="-342900">
              <a:spcBef>
                <a:spcPts val="600"/>
              </a:spcBef>
              <a:spcAft>
                <a:spcPts val="0"/>
              </a:spcAft>
              <a:buFont typeface="Arial" panose="020B0604020202020204" pitchFamily="34" charset="0"/>
              <a:buChar char="•"/>
            </a:pPr>
            <a:r>
              <a:rPr lang="en-GB" sz="2150" dirty="0">
                <a:latin typeface="Arial"/>
                <a:ea typeface="Times New Roman"/>
              </a:rPr>
              <a:t>In most authorities, Welsh-medium education </a:t>
            </a:r>
            <a:r>
              <a:rPr lang="en-GB" sz="2150" dirty="0" smtClean="0">
                <a:latin typeface="Arial"/>
                <a:ea typeface="Times New Roman"/>
              </a:rPr>
              <a:t>forums contribute </a:t>
            </a:r>
            <a:r>
              <a:rPr lang="en-GB" sz="2150" dirty="0">
                <a:latin typeface="Arial"/>
                <a:ea typeface="Times New Roman"/>
              </a:rPr>
              <a:t>to developing and monitoring of the WESPs.  The membership of the fora includes parents, governors, local authority officers, elected members, education professionals and representatives from groups with a particular interest in Welsh-medium education. </a:t>
            </a:r>
            <a:endParaRPr lang="en-GB" sz="2150" dirty="0" smtClean="0">
              <a:latin typeface="Arial"/>
              <a:ea typeface="Times New Roman"/>
            </a:endParaRPr>
          </a:p>
          <a:p>
            <a:pPr marL="342900" lvl="0" indent="-342900">
              <a:spcBef>
                <a:spcPts val="600"/>
              </a:spcBef>
              <a:spcAft>
                <a:spcPts val="0"/>
              </a:spcAft>
              <a:buFont typeface="Arial" panose="020B0604020202020204" pitchFamily="34" charset="0"/>
              <a:buChar char="•"/>
            </a:pPr>
            <a:endParaRPr lang="en-GB" sz="2150" dirty="0">
              <a:latin typeface="Arial"/>
              <a:ea typeface="Times New Roman"/>
            </a:endParaRPr>
          </a:p>
          <a:p>
            <a:pPr marL="342900" lvl="0" indent="-342900">
              <a:spcBef>
                <a:spcPts val="600"/>
              </a:spcBef>
              <a:spcAft>
                <a:spcPts val="0"/>
              </a:spcAft>
              <a:buFont typeface="Arial" panose="020B0604020202020204" pitchFamily="34" charset="0"/>
              <a:buChar char="•"/>
            </a:pPr>
            <a:r>
              <a:rPr lang="en-GB" sz="2150" dirty="0" smtClean="0">
                <a:latin typeface="Arial"/>
                <a:ea typeface="Times New Roman"/>
              </a:rPr>
              <a:t>In </a:t>
            </a:r>
            <a:r>
              <a:rPr lang="en-GB" sz="2150" dirty="0">
                <a:latin typeface="Arial"/>
                <a:ea typeface="Times New Roman"/>
              </a:rPr>
              <a:t>a few cases, local authority officers use these </a:t>
            </a:r>
            <a:r>
              <a:rPr lang="en-GB" sz="2150" dirty="0" smtClean="0">
                <a:latin typeface="Arial"/>
                <a:ea typeface="Times New Roman"/>
              </a:rPr>
              <a:t>forums </a:t>
            </a:r>
            <a:r>
              <a:rPr lang="en-GB" sz="2150" dirty="0">
                <a:latin typeface="Arial"/>
                <a:ea typeface="Times New Roman"/>
              </a:rPr>
              <a:t>effectively, for example to plan and monitor outcomes and to help in setting suitable targets. </a:t>
            </a:r>
            <a:endParaRPr lang="en-GB" sz="2150" dirty="0" smtClean="0">
              <a:latin typeface="Arial"/>
              <a:ea typeface="Times New Roman"/>
            </a:endParaRPr>
          </a:p>
          <a:p>
            <a:pPr marL="342900" lvl="0" indent="-342900">
              <a:spcBef>
                <a:spcPts val="600"/>
              </a:spcBef>
              <a:spcAft>
                <a:spcPts val="0"/>
              </a:spcAft>
              <a:buFont typeface="Arial" panose="020B0604020202020204" pitchFamily="34" charset="0"/>
              <a:buChar char="•"/>
            </a:pPr>
            <a:endParaRPr lang="en-GB" sz="2150" dirty="0">
              <a:latin typeface="Arial"/>
              <a:ea typeface="Times New Roman"/>
            </a:endParaRPr>
          </a:p>
          <a:p>
            <a:pPr marL="342900" lvl="0" indent="-342900">
              <a:spcBef>
                <a:spcPts val="600"/>
              </a:spcBef>
              <a:spcAft>
                <a:spcPts val="0"/>
              </a:spcAft>
              <a:buFont typeface="Arial" panose="020B0604020202020204" pitchFamily="34" charset="0"/>
              <a:buChar char="•"/>
            </a:pPr>
            <a:r>
              <a:rPr lang="en-GB" sz="2150" dirty="0" smtClean="0">
                <a:latin typeface="Arial"/>
                <a:ea typeface="Times New Roman"/>
              </a:rPr>
              <a:t>In </a:t>
            </a:r>
            <a:r>
              <a:rPr lang="en-GB" sz="2150" dirty="0">
                <a:latin typeface="Arial"/>
                <a:ea typeface="Times New Roman"/>
              </a:rPr>
              <a:t>a few local authorities, </a:t>
            </a:r>
            <a:r>
              <a:rPr lang="en-GB" sz="2150" dirty="0" smtClean="0">
                <a:latin typeface="Arial"/>
                <a:ea typeface="Times New Roman"/>
              </a:rPr>
              <a:t>forum </a:t>
            </a:r>
            <a:r>
              <a:rPr lang="en-GB" sz="2150" dirty="0">
                <a:latin typeface="Arial"/>
                <a:ea typeface="Times New Roman"/>
              </a:rPr>
              <a:t>meetings are held too infrequently, roles and expected contributions of stakeholders are unclear, and proposed actions are not stated precisely enough or evaluated adequately</a:t>
            </a:r>
            <a:r>
              <a:rPr lang="en-GB" sz="2150" dirty="0" smtClean="0">
                <a:latin typeface="Arial"/>
                <a:ea typeface="Times New Roman"/>
              </a:rPr>
              <a:t>.</a:t>
            </a:r>
            <a:endParaRPr lang="en-GB" sz="2150" dirty="0">
              <a:solidFill>
                <a:prstClr val="black">
                  <a:lumMod val="75000"/>
                  <a:lumOff val="25000"/>
                </a:prst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r>
              <a:rPr sz="2200" dirty="0">
                <a:solidFill>
                  <a:srgbClr val="414042"/>
                </a:solidFill>
                <a:latin typeface="Arial"/>
                <a:cs typeface="Arial"/>
              </a:rPr>
              <a:t> </a:t>
            </a:r>
            <a:endParaRPr sz="2200">
              <a:solidFill>
                <a:prstClr val="black"/>
              </a:solidFill>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prstClr val="black">
                    <a:lumMod val="95000"/>
                    <a:lumOff val="5000"/>
                  </a:prstClr>
                </a:solidFill>
                <a:latin typeface="Arial"/>
                <a:cs typeface="Arial"/>
              </a:rPr>
              <a:t>estyn.llyw.cymru</a:t>
            </a:r>
            <a:endParaRPr lang="en-GB" sz="2000" dirty="0">
              <a:solidFill>
                <a:prstClr val="black">
                  <a:lumMod val="95000"/>
                  <a:lumOff val="5000"/>
                </a:prstClr>
              </a:solidFill>
              <a:latin typeface="Arial"/>
              <a:cs typeface="Arial"/>
            </a:endParaRPr>
          </a:p>
          <a:p>
            <a:pPr marL="12700"/>
            <a:r>
              <a:rPr lang="en-GB" sz="2000" dirty="0" err="1">
                <a:solidFill>
                  <a:prstClr val="black">
                    <a:lumMod val="75000"/>
                    <a:lumOff val="25000"/>
                  </a:prstClr>
                </a:solidFill>
                <a:latin typeface="Arial"/>
                <a:cs typeface="Arial"/>
              </a:rPr>
              <a:t>estyn.gov.wales</a:t>
            </a:r>
            <a:endParaRPr lang="en-GB" sz="2000" dirty="0">
              <a:solidFill>
                <a:prstClr val="black">
                  <a:lumMod val="75000"/>
                  <a:lumOff val="25000"/>
                </a:prstClr>
              </a:solidFill>
              <a:latin typeface="Arial"/>
              <a:cs typeface="Arial"/>
            </a:endParaRPr>
          </a:p>
        </p:txBody>
      </p:sp>
    </p:spTree>
    <p:extLst>
      <p:ext uri="{BB962C8B-B14F-4D97-AF65-F5344CB8AC3E}">
        <p14:creationId xmlns:p14="http://schemas.microsoft.com/office/powerpoint/2010/main" val="4217656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832914"/>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300" dirty="0">
                <a:latin typeface="Arial" panose="020B0604020202020204" pitchFamily="34" charset="0"/>
                <a:cs typeface="Arial" panose="020B0604020202020204" pitchFamily="34" charset="0"/>
              </a:rPr>
              <a:t>Mewn awdurdodau lleol lle mae’r cynnydd a wnaed yn erbyn y targedau yn y CSCAau yn dda, ceir ymrwymiad cryf gan arweinwyr strategol, aelodau etholedig ac uwch swyddogion i gefnogi addysg cyfrwng Cymraeg.  Yn yr awdurdodau lleol hyn, rhoddir llawer o bwyslais ar gyflwyno’r CSCA ac mae gwella darpariaeth cyfrwng Cymraeg yn flaenoriaeth strategol. </a:t>
            </a:r>
            <a:endParaRPr lang="cy-GB" sz="23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cy-GB" sz="23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300" dirty="0" smtClean="0">
                <a:latin typeface="Arial" panose="020B0604020202020204" pitchFamily="34" charset="0"/>
                <a:cs typeface="Arial" panose="020B0604020202020204" pitchFamily="34" charset="0"/>
              </a:rPr>
              <a:t>Mewn </a:t>
            </a:r>
            <a:r>
              <a:rPr lang="cy-GB" sz="2300" dirty="0">
                <a:latin typeface="Arial" panose="020B0604020202020204" pitchFamily="34" charset="0"/>
                <a:cs typeface="Arial" panose="020B0604020202020204" pitchFamily="34" charset="0"/>
              </a:rPr>
              <a:t>rhai awdurdodau lleol lle nad yw datblygu darpariaeth cyfrwng Cymraeg yn flaenoriaeth strategol, cyfrifoldeb swyddogion haen ganol yw’r CSCA yn aml.  O’r herwydd, nid ydynt yn rhan amlwg o gynllunio strategol, ni chreffir ar gynnydd yn drylwyr ar lefel ddigon uchel, ac mae cynnydd yn erbyn targedau yn araf.</a:t>
            </a:r>
            <a:endParaRPr lang="en-GB" sz="23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prstClr val="black">
                  <a:lumMod val="95000"/>
                  <a:lumOff val="5000"/>
                </a:prst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prstClr val="black">
                  <a:lumMod val="95000"/>
                  <a:lumOff val="5000"/>
                </a:prstClr>
              </a:solidFill>
              <a:latin typeface="Arial"/>
              <a:cs typeface="Arial"/>
            </a:endParaRPr>
          </a:p>
          <a:p>
            <a:pPr marL="342900" marR="5080" indent="-342900">
              <a:buFont typeface="Arial" panose="020B0604020202020204" pitchFamily="34" charset="0"/>
              <a:buChar char="•"/>
              <a:tabLst>
                <a:tab pos="5485765" algn="l"/>
              </a:tabLst>
            </a:pPr>
            <a:endParaRPr sz="2400" dirty="0">
              <a:solidFill>
                <a:prstClr val="black">
                  <a:lumMod val="95000"/>
                  <a:lumOff val="5000"/>
                </a:prst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r>
              <a:rPr sz="2200" dirty="0">
                <a:solidFill>
                  <a:srgbClr val="2EAAE1"/>
                </a:solidFill>
                <a:latin typeface="Arial"/>
                <a:cs typeface="Arial"/>
              </a:rPr>
              <a:t> </a:t>
            </a:r>
            <a:endParaRPr sz="2200">
              <a:solidFill>
                <a:prstClr val="black"/>
              </a:solidFill>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r>
              <a:rPr lang="en-GB" sz="4500" b="1" spc="-5" dirty="0" smtClean="0">
                <a:solidFill>
                  <a:prstClr val="black">
                    <a:lumMod val="75000"/>
                    <a:lumOff val="25000"/>
                  </a:prstClr>
                </a:solidFill>
                <a:latin typeface="Arial"/>
                <a:cs typeface="Arial"/>
              </a:rPr>
              <a:t>Main findings</a:t>
            </a:r>
            <a:endParaRPr sz="4500" dirty="0">
              <a:solidFill>
                <a:prstClr val="black">
                  <a:lumMod val="75000"/>
                  <a:lumOff val="25000"/>
                </a:prstClr>
              </a:solidFill>
              <a:latin typeface="Arial"/>
              <a:cs typeface="Arial"/>
            </a:endParaRPr>
          </a:p>
        </p:txBody>
      </p:sp>
      <p:sp>
        <p:nvSpPr>
          <p:cNvPr id="8" name="object 8"/>
          <p:cNvSpPr txBox="1"/>
          <p:nvPr/>
        </p:nvSpPr>
        <p:spPr>
          <a:xfrm>
            <a:off x="6615620" y="2642252"/>
            <a:ext cx="5937885" cy="7263527"/>
          </a:xfrm>
          <a:prstGeom prst="rect">
            <a:avLst/>
          </a:prstGeom>
        </p:spPr>
        <p:txBody>
          <a:bodyPr vert="horz" wrap="square" lIns="0" tIns="0" rIns="0" bIns="0" rtlCol="0">
            <a:spAutoFit/>
          </a:bodyPr>
          <a:lstStyle/>
          <a:p>
            <a:pPr marL="342900" lvl="0" indent="-342900">
              <a:spcBef>
                <a:spcPts val="600"/>
              </a:spcBef>
              <a:spcAft>
                <a:spcPts val="0"/>
              </a:spcAft>
              <a:buFont typeface="Arial" panose="020B0604020202020204" pitchFamily="34" charset="0"/>
              <a:buChar char="•"/>
            </a:pPr>
            <a:r>
              <a:rPr lang="en-GB" sz="2300" dirty="0">
                <a:latin typeface="Arial"/>
                <a:ea typeface="Times New Roman"/>
              </a:rPr>
              <a:t>In local authorities where the progress made against the targets in the WESPs is good, there is a strong commitment by strategic leaders, elected members and senior officers to support Welsh-medium education.  In these local authorities, the emphasis placed on delivering the WESP is high and improving Welsh-medium provision is a strategic priority. </a:t>
            </a:r>
            <a:endParaRPr lang="en-GB" sz="2300" dirty="0" smtClean="0">
              <a:latin typeface="Arial"/>
              <a:ea typeface="Times New Roman"/>
            </a:endParaRPr>
          </a:p>
          <a:p>
            <a:pPr marL="342900" lvl="0" indent="-342900">
              <a:spcBef>
                <a:spcPts val="600"/>
              </a:spcBef>
              <a:spcAft>
                <a:spcPts val="0"/>
              </a:spcAft>
              <a:buFont typeface="Arial" panose="020B0604020202020204" pitchFamily="34" charset="0"/>
              <a:buChar char="•"/>
            </a:pPr>
            <a:endParaRPr lang="en-GB" sz="2300" dirty="0">
              <a:latin typeface="Arial"/>
              <a:ea typeface="Times New Roman"/>
            </a:endParaRPr>
          </a:p>
          <a:p>
            <a:pPr marL="342900" lvl="0" indent="-342900">
              <a:spcBef>
                <a:spcPts val="600"/>
              </a:spcBef>
              <a:spcAft>
                <a:spcPts val="0"/>
              </a:spcAft>
              <a:buFont typeface="Arial" panose="020B0604020202020204" pitchFamily="34" charset="0"/>
              <a:buChar char="•"/>
            </a:pPr>
            <a:r>
              <a:rPr lang="en-GB" sz="2300" dirty="0" smtClean="0">
                <a:latin typeface="Arial"/>
                <a:ea typeface="Times New Roman"/>
              </a:rPr>
              <a:t>In </a:t>
            </a:r>
            <a:r>
              <a:rPr lang="en-GB" sz="2300" dirty="0">
                <a:latin typeface="Arial"/>
                <a:ea typeface="Times New Roman"/>
              </a:rPr>
              <a:t>a few local authorities where developing Welsh‑medium provision is not a strategic priority, the WESP is often the responsibility of middle-tier officers.  As such they do not feature prominently in strategic planning, progress is not scrutinised robustly at a high enough level, and progress against targets is slow.</a:t>
            </a:r>
          </a:p>
          <a:p>
            <a:pPr marR="5080">
              <a:tabLst>
                <a:tab pos="5485765" algn="l"/>
              </a:tabLst>
            </a:pPr>
            <a:endParaRPr lang="en-GB" sz="2400" dirty="0">
              <a:solidFill>
                <a:prstClr val="black">
                  <a:lumMod val="75000"/>
                  <a:lumOff val="25000"/>
                </a:prst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prstClr val="black">
                  <a:lumMod val="75000"/>
                  <a:lumOff val="25000"/>
                </a:prst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r>
              <a:rPr sz="2200" dirty="0">
                <a:solidFill>
                  <a:srgbClr val="414042"/>
                </a:solidFill>
                <a:latin typeface="Arial"/>
                <a:cs typeface="Arial"/>
              </a:rPr>
              <a:t> </a:t>
            </a:r>
            <a:endParaRPr sz="2200">
              <a:solidFill>
                <a:prstClr val="black"/>
              </a:solidFill>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prstClr val="black">
                    <a:lumMod val="95000"/>
                    <a:lumOff val="5000"/>
                  </a:prstClr>
                </a:solidFill>
                <a:latin typeface="Arial"/>
                <a:cs typeface="Arial"/>
              </a:rPr>
              <a:t>estyn.llyw.cymru</a:t>
            </a:r>
            <a:endParaRPr lang="en-GB" sz="2000" dirty="0">
              <a:solidFill>
                <a:prstClr val="black">
                  <a:lumMod val="95000"/>
                  <a:lumOff val="5000"/>
                </a:prstClr>
              </a:solidFill>
              <a:latin typeface="Arial"/>
              <a:cs typeface="Arial"/>
            </a:endParaRPr>
          </a:p>
          <a:p>
            <a:pPr marL="12700"/>
            <a:r>
              <a:rPr lang="en-GB" sz="2000" dirty="0" err="1">
                <a:solidFill>
                  <a:prstClr val="black">
                    <a:lumMod val="75000"/>
                    <a:lumOff val="25000"/>
                  </a:prstClr>
                </a:solidFill>
                <a:latin typeface="Arial"/>
                <a:cs typeface="Arial"/>
              </a:rPr>
              <a:t>estyn.gov.wales</a:t>
            </a:r>
            <a:endParaRPr lang="en-GB" sz="2000" dirty="0">
              <a:solidFill>
                <a:prstClr val="black">
                  <a:lumMod val="75000"/>
                  <a:lumOff val="25000"/>
                </a:prstClr>
              </a:solidFill>
              <a:latin typeface="Arial"/>
              <a:cs typeface="Arial"/>
            </a:endParaRPr>
          </a:p>
        </p:txBody>
      </p:sp>
    </p:spTree>
    <p:extLst>
      <p:ext uri="{BB962C8B-B14F-4D97-AF65-F5344CB8AC3E}">
        <p14:creationId xmlns:p14="http://schemas.microsoft.com/office/powerpoint/2010/main" val="4217656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8494633"/>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Nid oes gan rai awdurdodau ddulliau systematig o fesur y galw am addysg cyfrwng Cymraeg.  Mae’r awdurdodau lleol hyn yn tueddu i ymateb yn adweithiol yn hytrach nag yn rhagweithiol i gynnydd yn y galw am addysg cyfrwng Cymraeg, ac mae’n rhaid i ddarpariaeth ddal i fyny â’r galw o ganlyniad.  </a:t>
            </a: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cy-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Mae’r rhan fwyaf o awdurdodau lleol yn cymryd camau priodol i hyrwyddo a chodi ymwybyddiaeth am ddarpariaeth addysg cyfrwng Cymraeg yn eu hardal.  Mewn lleiafrif o awdurdodau, mae’r wybodaeth sydd ar gael i rieni yn gyfyngedig ac nid yw’n esbonio’r ddarpariaeth tymor hwy o’r blynyddoedd cynnar i gyfnod allweddol 4. </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prstClr val="black">
                  <a:lumMod val="95000"/>
                  <a:lumOff val="5000"/>
                </a:prst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prstClr val="black">
                  <a:lumMod val="95000"/>
                  <a:lumOff val="5000"/>
                </a:prstClr>
              </a:solidFill>
              <a:latin typeface="Arial"/>
              <a:cs typeface="Arial"/>
            </a:endParaRPr>
          </a:p>
          <a:p>
            <a:pPr marL="342900" marR="5080" indent="-342900">
              <a:buFont typeface="Arial" panose="020B0604020202020204" pitchFamily="34" charset="0"/>
              <a:buChar char="•"/>
              <a:tabLst>
                <a:tab pos="5485765" algn="l"/>
              </a:tabLst>
            </a:pPr>
            <a:endParaRPr sz="2400" dirty="0">
              <a:solidFill>
                <a:prstClr val="black">
                  <a:lumMod val="95000"/>
                  <a:lumOff val="5000"/>
                </a:prst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r>
              <a:rPr sz="2200" dirty="0">
                <a:solidFill>
                  <a:srgbClr val="2EAAE1"/>
                </a:solidFill>
                <a:latin typeface="Arial"/>
                <a:cs typeface="Arial"/>
              </a:rPr>
              <a:t> </a:t>
            </a:r>
            <a:endParaRPr sz="2200">
              <a:solidFill>
                <a:prstClr val="black"/>
              </a:solidFill>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r>
              <a:rPr lang="en-GB" sz="4500" b="1" spc="-5" dirty="0" smtClean="0">
                <a:solidFill>
                  <a:prstClr val="black">
                    <a:lumMod val="75000"/>
                    <a:lumOff val="25000"/>
                  </a:prstClr>
                </a:solidFill>
                <a:latin typeface="Arial"/>
                <a:cs typeface="Arial"/>
              </a:rPr>
              <a:t>Main findings</a:t>
            </a:r>
            <a:endParaRPr sz="4500" dirty="0">
              <a:solidFill>
                <a:prstClr val="black">
                  <a:lumMod val="75000"/>
                  <a:lumOff val="25000"/>
                </a:prstClr>
              </a:solidFill>
              <a:latin typeface="Arial"/>
              <a:cs typeface="Arial"/>
            </a:endParaRPr>
          </a:p>
        </p:txBody>
      </p:sp>
      <p:sp>
        <p:nvSpPr>
          <p:cNvPr id="8" name="object 8"/>
          <p:cNvSpPr txBox="1"/>
          <p:nvPr/>
        </p:nvSpPr>
        <p:spPr>
          <a:xfrm>
            <a:off x="6615620" y="2642252"/>
            <a:ext cx="5937885" cy="7417415"/>
          </a:xfrm>
          <a:prstGeom prst="rect">
            <a:avLst/>
          </a:prstGeom>
        </p:spPr>
        <p:txBody>
          <a:bodyPr vert="horz" wrap="square" lIns="0" tIns="0" rIns="0" bIns="0" rtlCol="0">
            <a:spAutoFit/>
          </a:bodyPr>
          <a:lstStyle/>
          <a:p>
            <a:pPr marL="342900" lvl="0" indent="-342900">
              <a:spcBef>
                <a:spcPts val="600"/>
              </a:spcBef>
              <a:spcAft>
                <a:spcPts val="0"/>
              </a:spcAft>
              <a:buFont typeface="Arial" panose="020B0604020202020204" pitchFamily="34" charset="0"/>
              <a:buChar char="•"/>
            </a:pPr>
            <a:r>
              <a:rPr lang="en-GB" sz="2400" dirty="0">
                <a:latin typeface="Arial"/>
                <a:ea typeface="Times New Roman"/>
              </a:rPr>
              <a:t>A few authorities lack systematic approaches to measuring demand for Welsh‑medium education.  These local authorities tend to be reactive rather than proactive to increases in the demand for Welsh-medium education, resulting in provision having to catch up with the demand.  </a:t>
            </a:r>
            <a:endParaRPr lang="en-GB" sz="2400" dirty="0" smtClean="0">
              <a:latin typeface="Arial"/>
              <a:ea typeface="Times New Roman"/>
            </a:endParaRPr>
          </a:p>
          <a:p>
            <a:pPr marL="342900" lvl="0" indent="-342900">
              <a:spcBef>
                <a:spcPts val="600"/>
              </a:spcBef>
              <a:spcAft>
                <a:spcPts val="0"/>
              </a:spcAft>
              <a:buFont typeface="Arial" panose="020B0604020202020204" pitchFamily="34" charset="0"/>
              <a:buChar char="•"/>
            </a:pPr>
            <a:endParaRPr lang="en-GB" sz="2400" dirty="0" smtClean="0">
              <a:latin typeface="Arial"/>
              <a:ea typeface="Times New Roman"/>
            </a:endParaRPr>
          </a:p>
          <a:p>
            <a:pPr marL="342900" lvl="0" indent="-342900">
              <a:spcBef>
                <a:spcPts val="600"/>
              </a:spcBef>
              <a:spcAft>
                <a:spcPts val="0"/>
              </a:spcAft>
              <a:buFont typeface="Arial" panose="020B0604020202020204" pitchFamily="34" charset="0"/>
              <a:buChar char="•"/>
            </a:pPr>
            <a:r>
              <a:rPr lang="en-GB" sz="2400" dirty="0" smtClean="0">
                <a:latin typeface="Arial"/>
                <a:ea typeface="Times New Roman"/>
              </a:rPr>
              <a:t>Most </a:t>
            </a:r>
            <a:r>
              <a:rPr lang="en-GB" sz="2400" dirty="0">
                <a:latin typeface="Arial"/>
                <a:ea typeface="Times New Roman"/>
              </a:rPr>
              <a:t>local authorities take appropriate steps to promote and raise awareness of Welsh-medium education provision in their area.  In a minority of authorities, the information available to parents is limited and does not explain the longer-term provision from the early years to key stage 4. </a:t>
            </a:r>
          </a:p>
          <a:p>
            <a:pPr marR="5080">
              <a:tabLst>
                <a:tab pos="5485765" algn="l"/>
              </a:tabLst>
            </a:pPr>
            <a:endParaRPr lang="en-GB" sz="2400" dirty="0">
              <a:solidFill>
                <a:prstClr val="black">
                  <a:lumMod val="75000"/>
                  <a:lumOff val="25000"/>
                </a:prst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prstClr val="black">
                  <a:lumMod val="75000"/>
                  <a:lumOff val="25000"/>
                </a:prst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r>
              <a:rPr sz="2200" dirty="0">
                <a:solidFill>
                  <a:srgbClr val="414042"/>
                </a:solidFill>
                <a:latin typeface="Arial"/>
                <a:cs typeface="Arial"/>
              </a:rPr>
              <a:t> </a:t>
            </a:r>
            <a:endParaRPr sz="2200">
              <a:solidFill>
                <a:prstClr val="black"/>
              </a:solidFill>
              <a:latin typeface="Arial"/>
              <a:cs typeface="Arial"/>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00" y="221269"/>
            <a:ext cx="2565513" cy="900000"/>
          </a:xfrm>
          <a:prstGeom prst="rect">
            <a:avLst/>
          </a:prstGeom>
        </p:spPr>
      </p:pic>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prstClr val="black">
                    <a:lumMod val="95000"/>
                    <a:lumOff val="5000"/>
                  </a:prstClr>
                </a:solidFill>
                <a:latin typeface="Arial"/>
                <a:cs typeface="Arial"/>
              </a:rPr>
              <a:t>estyn.llyw.cymru</a:t>
            </a:r>
            <a:endParaRPr lang="en-GB" sz="2000" dirty="0">
              <a:solidFill>
                <a:prstClr val="black">
                  <a:lumMod val="95000"/>
                  <a:lumOff val="5000"/>
                </a:prstClr>
              </a:solidFill>
              <a:latin typeface="Arial"/>
              <a:cs typeface="Arial"/>
            </a:endParaRPr>
          </a:p>
          <a:p>
            <a:pPr marL="12700"/>
            <a:r>
              <a:rPr lang="en-GB" sz="2000" dirty="0" err="1">
                <a:solidFill>
                  <a:prstClr val="black">
                    <a:lumMod val="75000"/>
                    <a:lumOff val="25000"/>
                  </a:prstClr>
                </a:solidFill>
                <a:latin typeface="Arial"/>
                <a:cs typeface="Arial"/>
              </a:rPr>
              <a:t>estyn.gov.wales</a:t>
            </a:r>
            <a:endParaRPr lang="en-GB" sz="2000" dirty="0">
              <a:solidFill>
                <a:prstClr val="black">
                  <a:lumMod val="75000"/>
                  <a:lumOff val="25000"/>
                </a:prstClr>
              </a:solidFill>
              <a:latin typeface="Arial"/>
              <a:cs typeface="Arial"/>
            </a:endParaRPr>
          </a:p>
        </p:txBody>
      </p:sp>
    </p:spTree>
    <p:extLst>
      <p:ext uri="{BB962C8B-B14F-4D97-AF65-F5344CB8AC3E}">
        <p14:creationId xmlns:p14="http://schemas.microsoft.com/office/powerpoint/2010/main" val="42176562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5" ma:contentTypeDescription="Thematic survey PPT" ma:contentTypeScope="" ma:versionID="66c5d3582744607e23122a9bfc676944">
  <xsd:schema xmlns:xsd="http://www.w3.org/2001/XMLSchema" xmlns:xs="http://www.w3.org/2001/XMLSchema" xmlns:p="http://schemas.microsoft.com/office/2006/metadata/properties" xmlns:ns2="4c2d5879-4e17-4934-9dac-90b30ab598df" targetNamespace="http://schemas.microsoft.com/office/2006/metadata/properties" ma:root="true" ma:fieldsID="993fe19e9462d6177277130942852f85"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 Aug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TaxCatchAll xmlns="4c2d5879-4e17-4934-9dac-90b30ab598df">
      <Value>1</Value>
    </TaxCatchAll>
    <Academic_x0020_Year xmlns="4c2d5879-4e17-4934-9dac-90b30ab598df">7</Academic_x0020_Year>
    <Financial_x0020_Year xmlns="4c2d5879-4e17-4934-9dac-90b30ab598df">8</Financial_x0020_Year>
    <Year_x0020_of_x0020_Survey xmlns="4c2d5879-4e17-4934-9dac-90b30ab598df" xsi:nil="true"/>
    <Lead_x0020_Inspector xmlns="4c2d5879-4e17-4934-9dac-90b30ab598df">
      <UserInfo>
        <DisplayName>Tony Bate</DisplayName>
        <AccountId>331</AccountId>
        <AccountType/>
      </UserInfo>
    </Lead_x0020_Inspector>
    <COBAS_x0020_Event_x0020_Title xmlns="4c2d5879-4e17-4934-9dac-90b30ab598df" xsi:nil="true"/>
    <COBAS_x0020_Event_x0020_Short_x0020_Title xmlns="4c2d5879-4e17-4934-9dac-90b30ab598df" xsi:nil="true"/>
    <COBAS_x0020_Event_x0020_ID xmlns="4c2d5879-4e17-4934-9dac-90b30ab598df">06168</COBAS_x0020_Event_x0020_ID>
    <COBAS_x0020_Thematic_x0020_Event_x0020_ID xmlns="4c2d5879-4e17-4934-9dac-90b30ab598df">149</COBAS_x0020_Thematic_x0020_Event_x0020_ID>
  </documentManagement>
</p:properties>
</file>

<file path=customXml/item4.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Props1.xml><?xml version="1.0" encoding="utf-8"?>
<ds:datastoreItem xmlns:ds="http://schemas.openxmlformats.org/officeDocument/2006/customXml" ds:itemID="{B20213CF-D2FE-414A-8EF3-958954AE1F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3.xml><?xml version="1.0" encoding="utf-8"?>
<ds:datastoreItem xmlns:ds="http://schemas.openxmlformats.org/officeDocument/2006/customXml" ds:itemID="{3912C820-0342-4CB2-88FC-4AEEC26C1B5E}">
  <ds:schemaRefs>
    <ds:schemaRef ds:uri="http://schemas.microsoft.com/office/2006/documentManagement/types"/>
    <ds:schemaRef ds:uri="http://purl.org/dc/elements/1.1/"/>
    <ds:schemaRef ds:uri="http://purl.org/dc/dcmitype/"/>
    <ds:schemaRef ds:uri="http://www.w3.org/XML/1998/namespace"/>
    <ds:schemaRef ds:uri="http://purl.org/dc/terms/"/>
    <ds:schemaRef ds:uri="http://schemas.microsoft.com/office/2006/metadata/properties"/>
    <ds:schemaRef ds:uri="http://schemas.microsoft.com/office/infopath/2007/PartnerControls"/>
    <ds:schemaRef ds:uri="http://schemas.openxmlformats.org/package/2006/metadata/core-properties"/>
    <ds:schemaRef ds:uri="4c2d5879-4e17-4934-9dac-90b30ab598df"/>
  </ds:schemaRefs>
</ds:datastoreItem>
</file>

<file path=customXml/itemProps4.xml><?xml version="1.0" encoding="utf-8"?>
<ds:datastoreItem xmlns:ds="http://schemas.openxmlformats.org/officeDocument/2006/customXml" ds:itemID="{D97C625F-8B88-42AC-9046-8F47FB12621A}">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
  <TotalTime>1137</TotalTime>
  <Words>2859</Words>
  <Application>Microsoft Office PowerPoint</Application>
  <PresentationFormat>Custom</PresentationFormat>
  <Paragraphs>306</Paragraphs>
  <Slides>20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Office Theme</vt:lpstr>
      <vt:lpstr>PowerPoint Presentation</vt:lpstr>
      <vt:lpstr>Cefndir</vt:lpstr>
      <vt:lpstr>Cefndir</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Cwestiynau i  ddarparwyr</vt:lpstr>
      <vt:lpstr>Cwestiynau i  ddarparwyr</vt:lpstr>
      <vt:lpstr>Cwestiynau i  ddarparwyr</vt:lpstr>
      <vt:lpstr>Cwestiynau i  ddarparwyr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 Point - update Aug 2016</dc:title>
  <dc:creator>Gina Rathbone</dc:creator>
  <cp:lastModifiedBy>Elora Elphick</cp:lastModifiedBy>
  <cp:revision>49</cp:revision>
  <cp:lastPrinted>2016-09-13T11:17:32Z</cp:lastPrinted>
  <dcterms:created xsi:type="dcterms:W3CDTF">2015-04-24T11:05:35Z</dcterms:created>
  <dcterms:modified xsi:type="dcterms:W3CDTF">2016-09-26T10:26:29Z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