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7"/>
  </p:notesMasterIdLst>
  <p:handoutMasterIdLst>
    <p:handoutMasterId r:id="rId28"/>
  </p:handoutMasterIdLst>
  <p:sldIdLst>
    <p:sldId id="256" r:id="rId6"/>
    <p:sldId id="257" r:id="rId7"/>
    <p:sldId id="258" r:id="rId8"/>
    <p:sldId id="261" r:id="rId9"/>
    <p:sldId id="262" r:id="rId10"/>
    <p:sldId id="263" r:id="rId11"/>
    <p:sldId id="264" r:id="rId12"/>
    <p:sldId id="265" r:id="rId13"/>
    <p:sldId id="266" r:id="rId14"/>
    <p:sldId id="267" r:id="rId15"/>
    <p:sldId id="268" r:id="rId16"/>
    <p:sldId id="259" r:id="rId17"/>
    <p:sldId id="279" r:id="rId18"/>
    <p:sldId id="270" r:id="rId19"/>
    <p:sldId id="271" r:id="rId20"/>
    <p:sldId id="260" r:id="rId21"/>
    <p:sldId id="280" r:id="rId22"/>
    <p:sldId id="273" r:id="rId23"/>
    <p:sldId id="277" r:id="rId24"/>
    <p:sldId id="278" r:id="rId25"/>
    <p:sldId id="274" r:id="rId26"/>
  </p:sldIdLst>
  <p:sldSz cx="13004800" cy="9753600"/>
  <p:notesSz cx="13004800" cy="9753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44" autoAdjust="0"/>
    <p:restoredTop sz="85075" autoAdjust="0"/>
  </p:normalViewPr>
  <p:slideViewPr>
    <p:cSldViewPr snapToGrid="0">
      <p:cViewPr varScale="1">
        <p:scale>
          <a:sx n="79" d="100"/>
          <a:sy n="79" d="100"/>
        </p:scale>
        <p:origin x="1338" y="102"/>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3072"/>
        <p:guide pos="409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73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7366000" y="0"/>
            <a:ext cx="5635625" cy="487363"/>
          </a:xfrm>
          <a:prstGeom prst="rect">
            <a:avLst/>
          </a:prstGeom>
        </p:spPr>
        <p:txBody>
          <a:bodyPr vert="horz" lIns="91440" tIns="45720" rIns="91440" bIns="45720" rtlCol="0"/>
          <a:lstStyle>
            <a:lvl1pPr algn="r">
              <a:defRPr sz="1200"/>
            </a:lvl1pPr>
          </a:lstStyle>
          <a:p>
            <a:fld id="{D3BA68DE-3BE2-4835-8826-891237B8176D}" type="datetimeFigureOut">
              <a:rPr lang="en-GB" smtClean="0"/>
              <a:t>08/09/2017</a:t>
            </a:fld>
            <a:endParaRPr lang="en-GB"/>
          </a:p>
        </p:txBody>
      </p:sp>
      <p:sp>
        <p:nvSpPr>
          <p:cNvPr id="4" name="Footer Placeholder 3"/>
          <p:cNvSpPr>
            <a:spLocks noGrp="1"/>
          </p:cNvSpPr>
          <p:nvPr>
            <p:ph type="ftr" sz="quarter" idx="2"/>
          </p:nvPr>
        </p:nvSpPr>
        <p:spPr>
          <a:xfrm>
            <a:off x="0" y="9264650"/>
            <a:ext cx="5635625" cy="4873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7366000" y="9264650"/>
            <a:ext cx="5635625" cy="487363"/>
          </a:xfrm>
          <a:prstGeom prst="rect">
            <a:avLst/>
          </a:prstGeom>
        </p:spPr>
        <p:txBody>
          <a:bodyPr vert="horz" lIns="91440" tIns="45720" rIns="91440" bIns="45720" rtlCol="0" anchor="b"/>
          <a:lstStyle>
            <a:lvl1pPr algn="r">
              <a:defRPr sz="12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89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7366000" y="0"/>
            <a:ext cx="5635625" cy="488950"/>
          </a:xfrm>
          <a:prstGeom prst="rect">
            <a:avLst/>
          </a:prstGeom>
        </p:spPr>
        <p:txBody>
          <a:bodyPr vert="horz" lIns="91440" tIns="45720" rIns="91440" bIns="45720" rtlCol="0"/>
          <a:lstStyle>
            <a:lvl1pPr algn="r">
              <a:defRPr sz="1200"/>
            </a:lvl1pPr>
          </a:lstStyle>
          <a:p>
            <a:fld id="{92B201AC-E877-471A-B249-CD2A6E2AAFEB}" type="datetimeFigureOut">
              <a:rPr lang="en-GB" smtClean="0"/>
              <a:t>08/09/2017</a:t>
            </a:fld>
            <a:endParaRPr lang="en-GB"/>
          </a:p>
        </p:txBody>
      </p:sp>
      <p:sp>
        <p:nvSpPr>
          <p:cNvPr id="4" name="Slide Image Placeholder 3"/>
          <p:cNvSpPr>
            <a:spLocks noGrp="1" noRot="1" noChangeAspect="1"/>
          </p:cNvSpPr>
          <p:nvPr>
            <p:ph type="sldImg" idx="2"/>
          </p:nvPr>
        </p:nvSpPr>
        <p:spPr>
          <a:xfrm>
            <a:off x="4306888" y="1219200"/>
            <a:ext cx="4391025" cy="32924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300163" y="4694238"/>
            <a:ext cx="10404475" cy="384016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264650"/>
            <a:ext cx="5635625" cy="4889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7366000" y="9264650"/>
            <a:ext cx="5635625" cy="488950"/>
          </a:xfrm>
          <a:prstGeom prst="rect">
            <a:avLst/>
          </a:prstGeom>
        </p:spPr>
        <p:txBody>
          <a:bodyPr vert="horz" lIns="91440" tIns="45720" rIns="91440" bIns="45720" rtlCol="0" anchor="b"/>
          <a:lstStyle>
            <a:lvl1pPr algn="r">
              <a:defRPr sz="1200"/>
            </a:lvl1pPr>
          </a:lstStyle>
          <a:p>
            <a:fld id="{C1642653-754A-43BB-AD6D-0A1A9D74EBC5}" type="slidenum">
              <a:rPr lang="en-GB" smtClean="0"/>
              <a:t>‹#›</a:t>
            </a:fld>
            <a:endParaRPr lang="en-GB"/>
          </a:p>
        </p:txBody>
      </p:sp>
    </p:spTree>
    <p:extLst>
      <p:ext uri="{BB962C8B-B14F-4D97-AF65-F5344CB8AC3E}">
        <p14:creationId xmlns:p14="http://schemas.microsoft.com/office/powerpoint/2010/main" val="44108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1642653-754A-43BB-AD6D-0A1A9D74EBC5}" type="slidenum">
              <a:rPr lang="en-GB" smtClean="0"/>
              <a:t>12</a:t>
            </a:fld>
            <a:endParaRPr lang="en-GB"/>
          </a:p>
        </p:txBody>
      </p:sp>
    </p:spTree>
    <p:extLst>
      <p:ext uri="{BB962C8B-B14F-4D97-AF65-F5344CB8AC3E}">
        <p14:creationId xmlns:p14="http://schemas.microsoft.com/office/powerpoint/2010/main" val="2174500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1642653-754A-43BB-AD6D-0A1A9D74EBC5}" type="slidenum">
              <a:rPr lang="en-GB" smtClean="0"/>
              <a:t>18</a:t>
            </a:fld>
            <a:endParaRPr lang="en-GB"/>
          </a:p>
        </p:txBody>
      </p:sp>
    </p:spTree>
    <p:extLst>
      <p:ext uri="{BB962C8B-B14F-4D97-AF65-F5344CB8AC3E}">
        <p14:creationId xmlns:p14="http://schemas.microsoft.com/office/powerpoint/2010/main" val="2426485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r>
              <a:rPr lang="en-US" smtClean="0"/>
              <a:t>Click to edit Master title style</a:t>
            </a:r>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smtClean="0"/>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9/8/2017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type="body" idx="1"/>
          </p:nvPr>
        </p:nvSpPr>
        <p:spPr/>
        <p:txBody>
          <a:bodyPr lIns="0" tIns="0" rIns="0" bIns="0"/>
          <a:lstStyle>
            <a:lvl1pPr>
              <a:defRPr/>
            </a:lvl1pPr>
          </a:lstStyle>
          <a:p>
            <a:pPr lvl="0"/>
            <a:r>
              <a:rPr lang="en-US" smtClean="0"/>
              <a:t>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9/8/2017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pPr lvl="0"/>
            <a:r>
              <a:rPr lang="en-US" smtClean="0"/>
              <a:t>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smtClean="0"/>
              <a:t>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9/8/2017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9/8/2017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9/8/2017</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eaLnBrk="1" hangingPunct="1">
        <a:defRPr>
          <a:solidFill>
            <a:srgbClr val="E94141"/>
          </a:solidFill>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7750" y="-209550"/>
            <a:ext cx="13795538" cy="13680000"/>
          </a:xfrm>
          <a:prstGeom prst="rect">
            <a:avLst/>
          </a:prstGeom>
        </p:spPr>
      </p:pic>
      <p:sp>
        <p:nvSpPr>
          <p:cNvPr id="2" name="object 2"/>
          <p:cNvSpPr txBox="1"/>
          <p:nvPr/>
        </p:nvSpPr>
        <p:spPr>
          <a:xfrm>
            <a:off x="528127" y="1103814"/>
            <a:ext cx="6354764" cy="7312258"/>
          </a:xfrm>
          <a:prstGeom prst="rect">
            <a:avLst/>
          </a:prstGeom>
        </p:spPr>
        <p:txBody>
          <a:bodyPr vert="horz" wrap="square" lIns="0" tIns="0" rIns="0" bIns="0" rtlCol="0">
            <a:spAutoFit/>
          </a:bodyPr>
          <a:lstStyle/>
          <a:p>
            <a:pPr marL="12700" marR="5080">
              <a:lnSpc>
                <a:spcPts val="2870"/>
              </a:lnSpc>
            </a:pPr>
            <a:r>
              <a:rPr lang="en-GB" sz="4500" b="1" spc="5" dirty="0" smtClean="0">
                <a:solidFill>
                  <a:schemeClr val="bg1"/>
                </a:solidFill>
                <a:latin typeface="Arial"/>
                <a:cs typeface="Arial"/>
              </a:rPr>
              <a:t>Title Welsh point 45</a:t>
            </a:r>
          </a:p>
          <a:p>
            <a:pPr>
              <a:spcBef>
                <a:spcPts val="19"/>
              </a:spcBef>
              <a:spcAft>
                <a:spcPts val="600"/>
              </a:spcAft>
            </a:pPr>
            <a:r>
              <a:rPr lang="cy-GB" sz="4400" b="1" spc="-5" dirty="0" smtClean="0">
                <a:solidFill>
                  <a:schemeClr val="tx1">
                    <a:lumMod val="85000"/>
                    <a:lumOff val="15000"/>
                  </a:schemeClr>
                </a:solidFill>
                <a:latin typeface="Arial"/>
                <a:cs typeface="Arial"/>
              </a:rPr>
              <a:t>Gyrfaoedd</a:t>
            </a:r>
          </a:p>
          <a:p>
            <a:pPr>
              <a:spcBef>
                <a:spcPts val="19"/>
              </a:spcBef>
              <a:spcAft>
                <a:spcPts val="600"/>
              </a:spcAft>
            </a:pPr>
            <a:r>
              <a:rPr lang="cy-GB" sz="3600" b="1" i="1" spc="-5" dirty="0" smtClean="0">
                <a:solidFill>
                  <a:schemeClr val="tx1">
                    <a:lumMod val="85000"/>
                    <a:lumOff val="15000"/>
                  </a:schemeClr>
                </a:solidFill>
                <a:latin typeface="Arial"/>
                <a:cs typeface="Arial"/>
              </a:rPr>
              <a:t>Gweithredu’r fframwaith gyrfaoedd a’r byd gwaith mewn ysgolion uwchradd</a:t>
            </a:r>
          </a:p>
          <a:p>
            <a:pPr>
              <a:spcBef>
                <a:spcPts val="19"/>
              </a:spcBef>
              <a:spcAft>
                <a:spcPts val="600"/>
              </a:spcAft>
            </a:pPr>
            <a:r>
              <a:rPr lang="en-GB" sz="4500" b="1" spc="-5" dirty="0" smtClean="0">
                <a:solidFill>
                  <a:schemeClr val="tx1">
                    <a:lumMod val="85000"/>
                    <a:lumOff val="15000"/>
                  </a:schemeClr>
                </a:solidFill>
                <a:latin typeface="Arial"/>
                <a:cs typeface="Arial"/>
              </a:rPr>
              <a:t/>
            </a:r>
            <a:br>
              <a:rPr lang="en-GB" sz="4500" b="1" spc="-5" dirty="0" smtClean="0">
                <a:solidFill>
                  <a:schemeClr val="tx1">
                    <a:lumMod val="85000"/>
                    <a:lumOff val="15000"/>
                  </a:schemeClr>
                </a:solidFill>
                <a:latin typeface="Arial"/>
                <a:cs typeface="Arial"/>
              </a:rPr>
            </a:br>
            <a:r>
              <a:rPr lang="en-GB" sz="4500" b="1" spc="-5" dirty="0" smtClean="0">
                <a:solidFill>
                  <a:schemeClr val="tx1">
                    <a:lumMod val="85000"/>
                    <a:lumOff val="15000"/>
                  </a:schemeClr>
                </a:solidFill>
                <a:latin typeface="Arial"/>
                <a:cs typeface="Arial"/>
              </a:rPr>
              <a:t>Careers</a:t>
            </a:r>
            <a:endParaRPr lang="en-GB" sz="4500" b="1" spc="-5" dirty="0">
              <a:solidFill>
                <a:schemeClr val="tx1">
                  <a:lumMod val="85000"/>
                  <a:lumOff val="15000"/>
                </a:schemeClr>
              </a:solidFill>
              <a:latin typeface="Arial"/>
              <a:cs typeface="Arial"/>
            </a:endParaRPr>
          </a:p>
          <a:p>
            <a:pPr>
              <a:spcBef>
                <a:spcPts val="19"/>
              </a:spcBef>
              <a:spcAft>
                <a:spcPts val="600"/>
              </a:spcAft>
            </a:pPr>
            <a:r>
              <a:rPr lang="en-GB" sz="3600" b="1" i="1" spc="-5" dirty="0">
                <a:solidFill>
                  <a:schemeClr val="tx1">
                    <a:lumMod val="85000"/>
                    <a:lumOff val="15000"/>
                  </a:schemeClr>
                </a:solidFill>
                <a:latin typeface="Arial"/>
                <a:cs typeface="Arial"/>
              </a:rPr>
              <a:t>The implementation of the careers and world of work framework in secondary schools</a:t>
            </a:r>
          </a:p>
          <a:p>
            <a:pPr>
              <a:spcBef>
                <a:spcPts val="19"/>
              </a:spcBef>
              <a:spcAft>
                <a:spcPts val="600"/>
              </a:spcAft>
            </a:pPr>
            <a:endParaRPr sz="4500" b="1"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4431983"/>
          </a:xfrm>
          <a:prstGeom prst="rect">
            <a:avLst/>
          </a:prstGeom>
        </p:spPr>
        <p:txBody>
          <a:bodyPr vert="horz" wrap="square" lIns="0" tIns="0" rIns="0" bIns="0" rtlCol="0">
            <a:spAutoFit/>
          </a:bodyPr>
          <a:lstStyle/>
          <a:p>
            <a:pPr marL="457200" marR="5080" indent="-457200">
              <a:buAutoNum type="arabicPeriod" startAt="8"/>
              <a:tabLst>
                <a:tab pos="5485765" algn="l"/>
              </a:tabLst>
            </a:pPr>
            <a:r>
              <a:rPr lang="cy-GB" sz="2400" dirty="0" smtClean="0">
                <a:latin typeface="Arial" panose="020B0604020202020204" pitchFamily="34" charset="0"/>
                <a:cs typeface="Arial" panose="020B0604020202020204" pitchFamily="34" charset="0"/>
              </a:rPr>
              <a:t>Er </a:t>
            </a:r>
            <a:r>
              <a:rPr lang="cy-GB" sz="2400" dirty="0">
                <a:latin typeface="Arial" panose="020B0604020202020204" pitchFamily="34" charset="0"/>
                <a:cs typeface="Arial" panose="020B0604020202020204" pitchFamily="34" charset="0"/>
              </a:rPr>
              <a:t>bod cyfran yr ysgolion sydd </a:t>
            </a:r>
            <a:r>
              <a:rPr lang="cy-GB" sz="2400" dirty="0" smtClean="0">
                <a:latin typeface="Arial" panose="020B0604020202020204" pitchFamily="34" charset="0"/>
                <a:cs typeface="Arial" panose="020B0604020202020204" pitchFamily="34" charset="0"/>
              </a:rPr>
              <a:t>â </a:t>
            </a:r>
            <a:r>
              <a:rPr lang="cy-GB" sz="2400" dirty="0">
                <a:latin typeface="Arial" panose="020B0604020202020204" pitchFamily="34" charset="0"/>
                <a:cs typeface="Arial" panose="020B0604020202020204" pitchFamily="34" charset="0"/>
              </a:rPr>
              <a:t>llywodraethwr enwebedig sydd â chyfrifoldeb am GBG wedi cynyddu ychydig er 2012, nid yw rôl llywodraethwyr mewn cefnogi GBG wedi’i datblygu’n ddigonol o hyd.  Ychydig o ysgolion yn unig sy’n gwneud defnydd effeithiol o brofiad ac arbenigedd eu llywodraethwyr i wella’r agwedd hon ar eu </a:t>
            </a:r>
            <a:r>
              <a:rPr lang="cy-GB" sz="2400" dirty="0" smtClean="0">
                <a:latin typeface="Arial" panose="020B0604020202020204" pitchFamily="34" charset="0"/>
                <a:cs typeface="Arial" panose="020B0604020202020204" pitchFamily="34" charset="0"/>
              </a:rPr>
              <a:t>gwaith.</a:t>
            </a: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062651"/>
          </a:xfrm>
          <a:prstGeom prst="rect">
            <a:avLst/>
          </a:prstGeom>
        </p:spPr>
        <p:txBody>
          <a:bodyPr vert="horz" wrap="square" lIns="0" tIns="0" rIns="0" bIns="0" rtlCol="0">
            <a:spAutoFit/>
          </a:bodyPr>
          <a:lstStyle/>
          <a:p>
            <a:pPr marL="457200" marR="5080" indent="-457200">
              <a:buFont typeface="+mj-lt"/>
              <a:buAutoNum type="arabicPeriod" startAt="8"/>
              <a:tabLst>
                <a:tab pos="5485765" algn="l"/>
              </a:tabLst>
            </a:pPr>
            <a:r>
              <a:rPr lang="en-GB" sz="2400" dirty="0" smtClean="0">
                <a:solidFill>
                  <a:schemeClr val="tx1">
                    <a:lumMod val="75000"/>
                    <a:lumOff val="25000"/>
                  </a:schemeClr>
                </a:solidFill>
                <a:latin typeface="Arial"/>
                <a:cs typeface="Arial"/>
              </a:rPr>
              <a:t>Although </a:t>
            </a:r>
            <a:r>
              <a:rPr lang="en-GB" sz="2400" dirty="0">
                <a:solidFill>
                  <a:schemeClr val="tx1">
                    <a:lumMod val="75000"/>
                    <a:lumOff val="25000"/>
                  </a:schemeClr>
                </a:solidFill>
                <a:latin typeface="Arial"/>
                <a:cs typeface="Arial"/>
              </a:rPr>
              <a:t>the proportion of schools that have a nominated governor with responsibility for </a:t>
            </a:r>
            <a:r>
              <a:rPr lang="en-GB" sz="2400" dirty="0" err="1">
                <a:solidFill>
                  <a:schemeClr val="tx1">
                    <a:lumMod val="75000"/>
                    <a:lumOff val="25000"/>
                  </a:schemeClr>
                </a:solidFill>
                <a:latin typeface="Arial"/>
                <a:cs typeface="Arial"/>
              </a:rPr>
              <a:t>CWoW</a:t>
            </a:r>
            <a:r>
              <a:rPr lang="en-GB" sz="2400" dirty="0">
                <a:solidFill>
                  <a:schemeClr val="tx1">
                    <a:lumMod val="75000"/>
                    <a:lumOff val="25000"/>
                  </a:schemeClr>
                </a:solidFill>
                <a:latin typeface="Arial"/>
                <a:cs typeface="Arial"/>
              </a:rPr>
              <a:t> has increased slightly since 2012, the role of governors in supporting </a:t>
            </a:r>
            <a:r>
              <a:rPr lang="en-GB" sz="2400" dirty="0" err="1">
                <a:solidFill>
                  <a:schemeClr val="tx1">
                    <a:lumMod val="75000"/>
                    <a:lumOff val="25000"/>
                  </a:schemeClr>
                </a:solidFill>
                <a:latin typeface="Arial"/>
                <a:cs typeface="Arial"/>
              </a:rPr>
              <a:t>CWoW</a:t>
            </a:r>
            <a:r>
              <a:rPr lang="en-GB" sz="2400" dirty="0">
                <a:solidFill>
                  <a:schemeClr val="tx1">
                    <a:lumMod val="75000"/>
                    <a:lumOff val="25000"/>
                  </a:schemeClr>
                </a:solidFill>
                <a:latin typeface="Arial"/>
                <a:cs typeface="Arial"/>
              </a:rPr>
              <a:t> remains underdeveloped.  Only a few schools make effective use of their governors’ experience and expertise to enhance this aspect of their work.</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8698836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4431983"/>
          </a:xfrm>
          <a:prstGeom prst="rect">
            <a:avLst/>
          </a:prstGeom>
        </p:spPr>
        <p:txBody>
          <a:bodyPr vert="horz" wrap="square" lIns="0" tIns="0" rIns="0" bIns="0" rtlCol="0">
            <a:spAutoFit/>
          </a:bodyPr>
          <a:lstStyle/>
          <a:p>
            <a:pPr marL="457200" marR="5080" indent="-457200">
              <a:buAutoNum type="arabicPeriod" startAt="9"/>
              <a:tabLst>
                <a:tab pos="5485765" algn="l"/>
              </a:tabLst>
            </a:pPr>
            <a:r>
              <a:rPr lang="cy-GB" sz="2400" dirty="0" smtClean="0">
                <a:latin typeface="Arial" panose="020B0604020202020204" pitchFamily="34" charset="0"/>
                <a:cs typeface="Arial" panose="020B0604020202020204" pitchFamily="34" charset="0"/>
              </a:rPr>
              <a:t>Mae’r </a:t>
            </a:r>
            <a:r>
              <a:rPr lang="cy-GB" sz="2400" dirty="0">
                <a:latin typeface="Arial" panose="020B0604020202020204" pitchFamily="34" charset="0"/>
                <a:cs typeface="Arial" panose="020B0604020202020204" pitchFamily="34" charset="0"/>
              </a:rPr>
              <a:t>graddau y mae ysgolion yn </a:t>
            </a:r>
            <a:r>
              <a:rPr lang="cy-GB" sz="2400" dirty="0" smtClean="0">
                <a:latin typeface="Arial" panose="020B0604020202020204" pitchFamily="34" charset="0"/>
                <a:cs typeface="Arial" panose="020B0604020202020204" pitchFamily="34" charset="0"/>
              </a:rPr>
              <a:t>cynnwys </a:t>
            </a:r>
            <a:r>
              <a:rPr lang="cy-GB" sz="2400" dirty="0">
                <a:latin typeface="Arial" panose="020B0604020202020204" pitchFamily="34" charset="0"/>
                <a:cs typeface="Arial" panose="020B0604020202020204" pitchFamily="34" charset="0"/>
              </a:rPr>
              <a:t>pobl eraill mewn cyflwyno GBG yn parhau i amrywio’n fawr.  Mae cyfran y GBG a gyflwynir trwy bartneriaethau allanol wedi dirywio dros y pum mlynedd ddiwethaf.  Fodd bynnag, mewn rhai ysgolion, ychydig iawn o gyfle y byddai disgyblion yn ei gael i elwa ar GBG heb iddo gael ei gyflwyno’n </a:t>
            </a:r>
            <a:r>
              <a:rPr lang="cy-GB" sz="2400" dirty="0" smtClean="0">
                <a:latin typeface="Arial" panose="020B0604020202020204" pitchFamily="34" charset="0"/>
                <a:cs typeface="Arial" panose="020B0604020202020204" pitchFamily="34" charset="0"/>
              </a:rPr>
              <a:t>allanol.</a:t>
            </a: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801314"/>
          </a:xfrm>
          <a:prstGeom prst="rect">
            <a:avLst/>
          </a:prstGeom>
        </p:spPr>
        <p:txBody>
          <a:bodyPr vert="horz" wrap="square" lIns="0" tIns="0" rIns="0" bIns="0" rtlCol="0">
            <a:spAutoFit/>
          </a:bodyPr>
          <a:lstStyle/>
          <a:p>
            <a:pPr marL="457200" marR="5080" indent="-457200">
              <a:buFont typeface="+mj-lt"/>
              <a:buAutoNum type="arabicPeriod" startAt="9"/>
              <a:tabLst>
                <a:tab pos="5485765" algn="l"/>
              </a:tabLst>
            </a:pPr>
            <a:r>
              <a:rPr lang="en-GB" sz="2400" dirty="0" smtClean="0">
                <a:solidFill>
                  <a:schemeClr val="tx1">
                    <a:lumMod val="75000"/>
                    <a:lumOff val="25000"/>
                  </a:schemeClr>
                </a:solidFill>
                <a:latin typeface="Arial"/>
                <a:cs typeface="Arial"/>
              </a:rPr>
              <a:t>The </a:t>
            </a:r>
            <a:r>
              <a:rPr lang="en-GB" sz="2400" dirty="0">
                <a:solidFill>
                  <a:schemeClr val="tx1">
                    <a:lumMod val="75000"/>
                    <a:lumOff val="25000"/>
                  </a:schemeClr>
                </a:solidFill>
                <a:latin typeface="Arial"/>
                <a:cs typeface="Arial"/>
              </a:rPr>
              <a:t>extent to which schools involve others in the delivery of </a:t>
            </a:r>
            <a:r>
              <a:rPr lang="en-GB" sz="2400" dirty="0" err="1">
                <a:solidFill>
                  <a:schemeClr val="tx1">
                    <a:lumMod val="75000"/>
                    <a:lumOff val="25000"/>
                  </a:schemeClr>
                </a:solidFill>
                <a:latin typeface="Arial"/>
                <a:cs typeface="Arial"/>
              </a:rPr>
              <a:t>CWoW</a:t>
            </a:r>
            <a:r>
              <a:rPr lang="en-GB" sz="2400" dirty="0">
                <a:solidFill>
                  <a:schemeClr val="tx1">
                    <a:lumMod val="75000"/>
                    <a:lumOff val="25000"/>
                  </a:schemeClr>
                </a:solidFill>
                <a:latin typeface="Arial"/>
                <a:cs typeface="Arial"/>
              </a:rPr>
              <a:t> continues to vary greatly.  The proportion of </a:t>
            </a:r>
            <a:r>
              <a:rPr lang="en-GB" sz="2400" dirty="0" err="1">
                <a:solidFill>
                  <a:schemeClr val="tx1">
                    <a:lumMod val="75000"/>
                    <a:lumOff val="25000"/>
                  </a:schemeClr>
                </a:solidFill>
                <a:latin typeface="Arial"/>
                <a:cs typeface="Arial"/>
              </a:rPr>
              <a:t>CWoW</a:t>
            </a:r>
            <a:r>
              <a:rPr lang="en-GB" sz="2400" dirty="0">
                <a:solidFill>
                  <a:schemeClr val="tx1">
                    <a:lumMod val="75000"/>
                    <a:lumOff val="25000"/>
                  </a:schemeClr>
                </a:solidFill>
                <a:latin typeface="Arial"/>
                <a:cs typeface="Arial"/>
              </a:rPr>
              <a:t> that is delivered via external partnerships has declined over the last five years.  However, in a few schools, pupils would have very little access to </a:t>
            </a:r>
            <a:r>
              <a:rPr lang="en-GB" sz="2400" dirty="0" err="1">
                <a:solidFill>
                  <a:schemeClr val="tx1">
                    <a:lumMod val="75000"/>
                    <a:lumOff val="25000"/>
                  </a:schemeClr>
                </a:solidFill>
                <a:latin typeface="Arial"/>
                <a:cs typeface="Arial"/>
              </a:rPr>
              <a:t>CWoW</a:t>
            </a:r>
            <a:r>
              <a:rPr lang="en-GB" sz="2400" dirty="0">
                <a:solidFill>
                  <a:schemeClr val="tx1">
                    <a:lumMod val="75000"/>
                    <a:lumOff val="25000"/>
                  </a:schemeClr>
                </a:solidFill>
                <a:latin typeface="Arial"/>
                <a:cs typeface="Arial"/>
              </a:rPr>
              <a:t> without external delivery.</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4860622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6647974"/>
          </a:xfrm>
          <a:prstGeom prst="rect">
            <a:avLst/>
          </a:prstGeom>
        </p:spPr>
        <p:txBody>
          <a:bodyPr vert="horz" wrap="square" lIns="0" tIns="0" rIns="0" bIns="0" rtlCol="0">
            <a:spAutoFit/>
          </a:bodyPr>
          <a:lstStyle/>
          <a:p>
            <a:pPr marR="5080">
              <a:tabLst>
                <a:tab pos="5485765" algn="l"/>
              </a:tabLst>
            </a:pPr>
            <a:r>
              <a:rPr lang="cy-GB" sz="2400" b="1" dirty="0">
                <a:latin typeface="Arial" panose="020B0604020202020204" pitchFamily="34" charset="0"/>
                <a:cs typeface="Arial" panose="020B0604020202020204" pitchFamily="34" charset="0"/>
              </a:rPr>
              <a:t>Dylai </a:t>
            </a:r>
            <a:r>
              <a:rPr lang="cy-GB" sz="2400" b="1" dirty="0" smtClean="0">
                <a:latin typeface="Arial" panose="020B0604020202020204" pitchFamily="34" charset="0"/>
                <a:cs typeface="Arial" panose="020B0604020202020204" pitchFamily="34" charset="0"/>
              </a:rPr>
              <a:t>ysgolion:</a:t>
            </a:r>
          </a:p>
          <a:p>
            <a:pPr marR="5080">
              <a:tabLst>
                <a:tab pos="5485765" algn="l"/>
              </a:tabLst>
            </a:pPr>
            <a:endParaRPr lang="cy-GB" sz="2400" b="1" dirty="0">
              <a:latin typeface="Arial" panose="020B0604020202020204" pitchFamily="34" charset="0"/>
              <a:cs typeface="Arial" panose="020B0604020202020204" pitchFamily="34" charset="0"/>
            </a:endParaRPr>
          </a:p>
          <a:p>
            <a:pPr lvl="0"/>
            <a:r>
              <a:rPr lang="cy-GB" sz="2400" dirty="0">
                <a:latin typeface="Arial" panose="020B0604020202020204" pitchFamily="34" charset="0"/>
                <a:cs typeface="Arial" panose="020B0604020202020204" pitchFamily="34" charset="0"/>
              </a:rPr>
              <a:t>A</a:t>
            </a:r>
            <a:r>
              <a:rPr lang="cy-GB" sz="2400" dirty="0" smtClean="0">
                <a:latin typeface="Arial" panose="020B0604020202020204" pitchFamily="34" charset="0"/>
                <a:cs typeface="Arial" panose="020B0604020202020204" pitchFamily="34" charset="0"/>
              </a:rPr>
              <a:t>1 </a:t>
            </a:r>
            <a:r>
              <a:rPr lang="cy-GB" sz="2400" dirty="0">
                <a:latin typeface="Arial" panose="020B0604020202020204" pitchFamily="34" charset="0"/>
                <a:cs typeface="Arial" panose="020B0604020202020204" pitchFamily="34" charset="0"/>
              </a:rPr>
              <a:t>Sicrhau bod pob un o’r disgyblion yn cael trafodaethau rheolaidd am eu cynnydd, eu dyheadau a’u llwybrau dysgu posibl, yn enwedig ym Mlwyddyn 9 a Blwyddyn </a:t>
            </a:r>
            <a:r>
              <a:rPr lang="cy-GB" sz="2400" dirty="0" smtClean="0">
                <a:latin typeface="Arial" panose="020B0604020202020204" pitchFamily="34" charset="0"/>
                <a:cs typeface="Arial" panose="020B0604020202020204" pitchFamily="34" charset="0"/>
              </a:rPr>
              <a:t>11</a:t>
            </a:r>
          </a:p>
          <a:p>
            <a:r>
              <a:rPr lang="cy-GB" sz="2400" dirty="0" smtClean="0">
                <a:latin typeface="Arial" panose="020B0604020202020204" pitchFamily="34" charset="0"/>
                <a:cs typeface="Arial" panose="020B0604020202020204" pitchFamily="34" charset="0"/>
              </a:rPr>
              <a:t> </a:t>
            </a:r>
          </a:p>
          <a:p>
            <a:pPr lvl="0"/>
            <a:r>
              <a:rPr lang="cy-GB" sz="2400" dirty="0" smtClean="0">
                <a:latin typeface="Arial" panose="020B0604020202020204" pitchFamily="34" charset="0"/>
                <a:cs typeface="Arial" panose="020B0604020202020204" pitchFamily="34" charset="0"/>
              </a:rPr>
              <a:t>A2 </a:t>
            </a:r>
            <a:r>
              <a:rPr lang="cy-GB" sz="2400" dirty="0">
                <a:latin typeface="Arial" panose="020B0604020202020204" pitchFamily="34" charset="0"/>
                <a:cs typeface="Arial" panose="020B0604020202020204" pitchFamily="34" charset="0"/>
              </a:rPr>
              <a:t>Rhoi gwybodaeth gywir a chyfoes i ddisgyblion am ystod lawn y cyfleoedd chweched dosbarth, addysg bellach a phrentisiaeth sy’n agored iddynt </a:t>
            </a:r>
            <a:endParaRPr lang="cy-GB" sz="2400" dirty="0" smtClean="0">
              <a:latin typeface="Arial" panose="020B0604020202020204" pitchFamily="34" charset="0"/>
              <a:cs typeface="Arial" panose="020B0604020202020204" pitchFamily="34" charset="0"/>
            </a:endParaRPr>
          </a:p>
          <a:p>
            <a:pPr marR="5080">
              <a:tabLst>
                <a:tab pos="5485765" algn="l"/>
              </a:tabLst>
            </a:pPr>
            <a:endParaRPr lang="cy-GB" sz="2400" b="1" dirty="0" smtClean="0">
              <a:latin typeface="Arial" panose="020B0604020202020204" pitchFamily="34" charset="0"/>
              <a:cs typeface="Arial" panose="020B0604020202020204" pitchFamily="34" charset="0"/>
            </a:endParaRPr>
          </a:p>
          <a:p>
            <a:pPr marR="5080">
              <a:tabLst>
                <a:tab pos="5485765" algn="l"/>
              </a:tabLst>
            </a:pPr>
            <a:endParaRPr lang="cy-GB" sz="2400" b="1" dirty="0">
              <a:solidFill>
                <a:schemeClr val="tx1">
                  <a:lumMod val="95000"/>
                  <a:lumOff val="5000"/>
                </a:schemeClr>
              </a:solidFill>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909310"/>
          </a:xfrm>
          <a:prstGeom prst="rect">
            <a:avLst/>
          </a:prstGeom>
        </p:spPr>
        <p:txBody>
          <a:bodyPr vert="horz" wrap="square" lIns="0" tIns="0" rIns="0" bIns="0" rtlCol="0">
            <a:spAutoFit/>
          </a:bodyPr>
          <a:lstStyle/>
          <a:p>
            <a:r>
              <a:rPr lang="en-GB" sz="2400" b="1" dirty="0">
                <a:latin typeface="Arial" panose="020B0604020202020204" pitchFamily="34" charset="0"/>
                <a:cs typeface="Arial" panose="020B0604020202020204" pitchFamily="34" charset="0"/>
              </a:rPr>
              <a:t>Schools should:</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 </a:t>
            </a:r>
          </a:p>
          <a:p>
            <a:pPr lvl="0"/>
            <a:r>
              <a:rPr lang="en-GB" sz="2400" dirty="0" smtClean="0">
                <a:latin typeface="Arial" panose="020B0604020202020204" pitchFamily="34" charset="0"/>
                <a:cs typeface="Arial" panose="020B0604020202020204" pitchFamily="34" charset="0"/>
              </a:rPr>
              <a:t>R1 Ensure </a:t>
            </a:r>
            <a:r>
              <a:rPr lang="en-GB" sz="2400" dirty="0">
                <a:latin typeface="Arial" panose="020B0604020202020204" pitchFamily="34" charset="0"/>
                <a:cs typeface="Arial" panose="020B0604020202020204" pitchFamily="34" charset="0"/>
              </a:rPr>
              <a:t>that all pupils have regular discussions about their progress, aspirations and possible learning pathways, especially in Year 9 and Year 11</a:t>
            </a:r>
          </a:p>
          <a:p>
            <a:r>
              <a:rPr lang="en-GB" sz="2400" dirty="0">
                <a:latin typeface="Arial" panose="020B0604020202020204" pitchFamily="34" charset="0"/>
                <a:cs typeface="Arial" panose="020B0604020202020204" pitchFamily="34" charset="0"/>
              </a:rPr>
              <a:t> </a:t>
            </a:r>
          </a:p>
          <a:p>
            <a:pPr lvl="0"/>
            <a:r>
              <a:rPr lang="en-GB" sz="2400" dirty="0" smtClean="0">
                <a:latin typeface="Arial" panose="020B0604020202020204" pitchFamily="34" charset="0"/>
                <a:cs typeface="Arial" panose="020B0604020202020204" pitchFamily="34" charset="0"/>
              </a:rPr>
              <a:t>R2 Provide </a:t>
            </a:r>
            <a:r>
              <a:rPr lang="en-GB" sz="2400" dirty="0">
                <a:latin typeface="Arial" panose="020B0604020202020204" pitchFamily="34" charset="0"/>
                <a:cs typeface="Arial" panose="020B0604020202020204" pitchFamily="34" charset="0"/>
              </a:rPr>
              <a:t>pupils with accurate and up-to-date information about the full range of sixth form, further education and apprenticeship opportunities open to them</a:t>
            </a:r>
          </a:p>
          <a:p>
            <a:r>
              <a:rPr lang="en-GB" sz="2400" dirty="0">
                <a:latin typeface="Arial" panose="020B0604020202020204" pitchFamily="34" charset="0"/>
                <a:cs typeface="Arial" panose="020B0604020202020204" pitchFamily="34" charset="0"/>
              </a:rPr>
              <a:t> </a:t>
            </a:r>
          </a:p>
          <a:p>
            <a:pPr marR="5080">
              <a:tabLst>
                <a:tab pos="5485765" algn="l"/>
              </a:tabLst>
            </a:pPr>
            <a:r>
              <a:rPr lang="en-GB" sz="2400" dirty="0" smtClean="0">
                <a:solidFill>
                  <a:schemeClr val="tx1">
                    <a:lumMod val="75000"/>
                    <a:lumOff val="25000"/>
                  </a:schemeClr>
                </a:solidFill>
                <a:latin typeface="Arial" panose="020B0604020202020204" pitchFamily="34" charset="0"/>
                <a:cs typeface="Arial" panose="020B0604020202020204" pitchFamily="34" charset="0"/>
              </a:rPr>
              <a:t/>
            </a:r>
            <a:br>
              <a:rPr lang="en-GB" sz="2400" dirty="0" smtClean="0">
                <a:solidFill>
                  <a:schemeClr val="tx1">
                    <a:lumMod val="75000"/>
                    <a:lumOff val="25000"/>
                  </a:schemeClr>
                </a:solidFill>
                <a:latin typeface="Arial" panose="020B0604020202020204" pitchFamily="34" charset="0"/>
                <a:cs typeface="Arial" panose="020B0604020202020204" pitchFamily="34" charset="0"/>
              </a:rPr>
            </a:b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862852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1" y="2770432"/>
            <a:ext cx="5899785" cy="7571303"/>
          </a:xfrm>
          <a:prstGeom prst="rect">
            <a:avLst/>
          </a:prstGeom>
        </p:spPr>
        <p:txBody>
          <a:bodyPr vert="horz" wrap="square" lIns="0" tIns="0" rIns="0" bIns="0" rtlCol="0">
            <a:spAutoFit/>
          </a:bodyPr>
          <a:lstStyle/>
          <a:p>
            <a:r>
              <a:rPr lang="cy-GB" sz="2400" b="1" dirty="0" smtClean="0">
                <a:latin typeface="Arial" panose="020B0604020202020204" pitchFamily="34" charset="0"/>
                <a:cs typeface="Arial" panose="020B0604020202020204" pitchFamily="34" charset="0"/>
              </a:rPr>
              <a:t>Dylai ysgolion:</a:t>
            </a:r>
            <a:endParaRPr lang="cy-GB" sz="2400" dirty="0" smtClean="0">
              <a:latin typeface="Arial" panose="020B0604020202020204" pitchFamily="34" charset="0"/>
              <a:cs typeface="Arial" panose="020B0604020202020204" pitchFamily="34" charset="0"/>
            </a:endParaRPr>
          </a:p>
          <a:p>
            <a:r>
              <a:rPr lang="cy-GB" sz="2200" dirty="0" smtClean="0">
                <a:latin typeface="Arial" panose="020B0604020202020204" pitchFamily="34" charset="0"/>
                <a:cs typeface="Arial" panose="020B0604020202020204" pitchFamily="34" charset="0"/>
              </a:rPr>
              <a:t> </a:t>
            </a:r>
          </a:p>
          <a:p>
            <a:pPr lvl="0"/>
            <a:r>
              <a:rPr lang="cy-GB" sz="2200" dirty="0">
                <a:latin typeface="Arial" panose="020B0604020202020204" pitchFamily="34" charset="0"/>
                <a:cs typeface="Arial" panose="020B0604020202020204" pitchFamily="34" charset="0"/>
              </a:rPr>
              <a:t>A</a:t>
            </a:r>
            <a:r>
              <a:rPr lang="cy-GB" sz="2200" dirty="0" smtClean="0">
                <a:latin typeface="Arial" panose="020B0604020202020204" pitchFamily="34" charset="0"/>
                <a:cs typeface="Arial" panose="020B0604020202020204" pitchFamily="34" charset="0"/>
              </a:rPr>
              <a:t>3 </a:t>
            </a:r>
            <a:r>
              <a:rPr lang="cy-GB" sz="2200" dirty="0">
                <a:latin typeface="Arial" panose="020B0604020202020204" pitchFamily="34" charset="0"/>
                <a:cs typeface="Arial" panose="020B0604020202020204" pitchFamily="34" charset="0"/>
              </a:rPr>
              <a:t>Arfarnu eu darpariaeth GBG i sicrhau ei </a:t>
            </a:r>
            <a:r>
              <a:rPr lang="cy-GB" sz="2200" dirty="0" smtClean="0">
                <a:latin typeface="Arial" panose="020B0604020202020204" pitchFamily="34" charset="0"/>
                <a:cs typeface="Arial" panose="020B0604020202020204" pitchFamily="34" charset="0"/>
              </a:rPr>
              <a:t>bod: </a:t>
            </a:r>
          </a:p>
          <a:p>
            <a:pPr marL="800100" lvl="1" indent="-342900">
              <a:buFont typeface="Arial" panose="020B0604020202020204" pitchFamily="34" charset="0"/>
              <a:buChar char="•"/>
            </a:pPr>
            <a:r>
              <a:rPr lang="cy-GB" sz="2200" dirty="0">
                <a:latin typeface="Arial" panose="020B0604020202020204" pitchFamily="34" charset="0"/>
                <a:cs typeface="Arial" panose="020B0604020202020204" pitchFamily="34" charset="0"/>
              </a:rPr>
              <a:t>yn cael ei chyflwyno gan staff wedi’u hyfforddi’n dda, a bod y ddarpariaeth yn cynnwys adnoddau </a:t>
            </a:r>
            <a:r>
              <a:rPr lang="cy-GB" sz="2200" dirty="0" smtClean="0">
                <a:latin typeface="Arial" panose="020B0604020202020204" pitchFamily="34" charset="0"/>
                <a:cs typeface="Arial" panose="020B0604020202020204" pitchFamily="34" charset="0"/>
              </a:rPr>
              <a:t>cyfoes</a:t>
            </a:r>
          </a:p>
          <a:p>
            <a:pPr marL="800100" lvl="1" indent="-342900">
              <a:buFont typeface="Arial" panose="020B0604020202020204" pitchFamily="34" charset="0"/>
              <a:buChar char="•"/>
            </a:pPr>
            <a:r>
              <a:rPr lang="cy-GB" sz="2200" dirty="0">
                <a:latin typeface="Arial" panose="020B0604020202020204" pitchFamily="34" charset="0"/>
                <a:cs typeface="Arial" panose="020B0604020202020204" pitchFamily="34" charset="0"/>
              </a:rPr>
              <a:t>yn darparu profiadau perthnasol sy’n canolbwyntio ar waith ar gyfer </a:t>
            </a:r>
            <a:r>
              <a:rPr lang="cy-GB" sz="2200" dirty="0" smtClean="0">
                <a:latin typeface="Arial" panose="020B0604020202020204" pitchFamily="34" charset="0"/>
                <a:cs typeface="Arial" panose="020B0604020202020204" pitchFamily="34" charset="0"/>
              </a:rPr>
              <a:t>disgyblion  </a:t>
            </a:r>
          </a:p>
          <a:p>
            <a:pPr marL="800100" lvl="1" indent="-342900">
              <a:buFont typeface="Arial" panose="020B0604020202020204" pitchFamily="34" charset="0"/>
              <a:buChar char="•"/>
            </a:pPr>
            <a:r>
              <a:rPr lang="cy-GB" sz="2200" dirty="0">
                <a:latin typeface="Arial" panose="020B0604020202020204" pitchFamily="34" charset="0"/>
                <a:cs typeface="Arial" panose="020B0604020202020204" pitchFamily="34" charset="0"/>
              </a:rPr>
              <a:t>yn defnyddio gwybodaeth yn well i fonitro ac olrhain tueddiadau yng nghyflawniad a dilyniant disgyblion er mwyn cynllunio gwelliannau yn y </a:t>
            </a:r>
            <a:r>
              <a:rPr lang="cy-GB" sz="2200" dirty="0" smtClean="0">
                <a:latin typeface="Arial" panose="020B0604020202020204" pitchFamily="34" charset="0"/>
                <a:cs typeface="Arial" panose="020B0604020202020204" pitchFamily="34" charset="0"/>
              </a:rPr>
              <a:t>ddarpariaeth</a:t>
            </a:r>
          </a:p>
          <a:p>
            <a:pPr marL="800100" lvl="1" indent="-342900">
              <a:buFont typeface="Arial" panose="020B0604020202020204" pitchFamily="34" charset="0"/>
              <a:buChar char="•"/>
            </a:pPr>
            <a:r>
              <a:rPr lang="cy-GB" sz="2200" dirty="0">
                <a:latin typeface="Arial" panose="020B0604020202020204" pitchFamily="34" charset="0"/>
                <a:cs typeface="Arial" panose="020B0604020202020204" pitchFamily="34" charset="0"/>
              </a:rPr>
              <a:t>yn cael ei hintegreiddio mewn prosesau hunanarfarnu, cynllunio </a:t>
            </a:r>
            <a:r>
              <a:rPr lang="cy-GB" sz="2200" dirty="0" smtClean="0">
                <a:latin typeface="Arial" panose="020B0604020202020204" pitchFamily="34" charset="0"/>
                <a:cs typeface="Arial" panose="020B0604020202020204" pitchFamily="34" charset="0"/>
              </a:rPr>
              <a:t>gwelliant </a:t>
            </a:r>
            <a:r>
              <a:rPr lang="cy-GB" sz="2200" dirty="0">
                <a:latin typeface="Arial" panose="020B0604020202020204" pitchFamily="34" charset="0"/>
                <a:cs typeface="Arial" panose="020B0604020202020204" pitchFamily="34" charset="0"/>
              </a:rPr>
              <a:t>ac atebolrwydd ysgol </a:t>
            </a:r>
            <a:r>
              <a:rPr lang="cy-GB" sz="2200" dirty="0" smtClean="0">
                <a:latin typeface="Arial" panose="020B0604020202020204" pitchFamily="34" charset="0"/>
                <a:cs typeface="Arial" panose="020B0604020202020204" pitchFamily="34" charset="0"/>
              </a:rPr>
              <a:t>gyfan </a:t>
            </a:r>
          </a:p>
          <a:p>
            <a:r>
              <a:rPr lang="cy-GB" sz="2200" dirty="0" smtClean="0">
                <a:latin typeface="Arial" panose="020B0604020202020204" pitchFamily="34" charset="0"/>
                <a:cs typeface="Arial" panose="020B0604020202020204" pitchFamily="34" charset="0"/>
              </a:rPr>
              <a:t> </a:t>
            </a:r>
          </a:p>
          <a:p>
            <a:pPr lvl="0"/>
            <a:r>
              <a:rPr lang="cy-GB" sz="2200" dirty="0" smtClean="0">
                <a:latin typeface="Arial" panose="020B0604020202020204" pitchFamily="34" charset="0"/>
                <a:cs typeface="Arial" panose="020B0604020202020204" pitchFamily="34" charset="0"/>
              </a:rPr>
              <a:t>A4 </a:t>
            </a:r>
            <a:r>
              <a:rPr lang="cy-GB" sz="2200" dirty="0">
                <a:latin typeface="Arial" panose="020B0604020202020204" pitchFamily="34" charset="0"/>
                <a:cs typeface="Arial" panose="020B0604020202020204" pitchFamily="34" charset="0"/>
              </a:rPr>
              <a:t>Cynnwys llywodraethwyr yn fwy mewn goruchwylio GBG yn </a:t>
            </a:r>
            <a:r>
              <a:rPr lang="cy-GB" sz="2200" dirty="0" smtClean="0">
                <a:latin typeface="Arial" panose="020B0604020202020204" pitchFamily="34" charset="0"/>
                <a:cs typeface="Arial" panose="020B0604020202020204" pitchFamily="34" charset="0"/>
              </a:rPr>
              <a:t>strategol </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427086" y="2642252"/>
            <a:ext cx="6126420" cy="6647974"/>
          </a:xfrm>
          <a:prstGeom prst="rect">
            <a:avLst/>
          </a:prstGeom>
        </p:spPr>
        <p:txBody>
          <a:bodyPr vert="horz" wrap="square" lIns="0" tIns="0" rIns="0" bIns="0" rtlCol="0">
            <a:spAutoFit/>
          </a:bodyPr>
          <a:lstStyle/>
          <a:p>
            <a:r>
              <a:rPr lang="en-GB" sz="2400" b="1" dirty="0">
                <a:latin typeface="Arial" panose="020B0604020202020204" pitchFamily="34" charset="0"/>
                <a:cs typeface="Arial" panose="020B0604020202020204" pitchFamily="34" charset="0"/>
              </a:rPr>
              <a:t>Schools should:</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 </a:t>
            </a:r>
          </a:p>
          <a:p>
            <a:pPr lvl="0"/>
            <a:r>
              <a:rPr lang="en-GB" sz="2400" dirty="0" smtClean="0">
                <a:latin typeface="Arial" panose="020B0604020202020204" pitchFamily="34" charset="0"/>
                <a:cs typeface="Arial" panose="020B0604020202020204" pitchFamily="34" charset="0"/>
              </a:rPr>
              <a:t>R3 Evaluate </a:t>
            </a:r>
            <a:r>
              <a:rPr lang="en-GB" sz="2400" dirty="0">
                <a:latin typeface="Arial" panose="020B0604020202020204" pitchFamily="34" charset="0"/>
                <a:cs typeface="Arial" panose="020B0604020202020204" pitchFamily="34" charset="0"/>
              </a:rPr>
              <a:t>their </a:t>
            </a:r>
            <a:r>
              <a:rPr lang="en-GB" sz="2400" dirty="0" err="1">
                <a:latin typeface="Arial" panose="020B0604020202020204" pitchFamily="34" charset="0"/>
                <a:cs typeface="Arial" panose="020B0604020202020204" pitchFamily="34" charset="0"/>
              </a:rPr>
              <a:t>CWoW</a:t>
            </a:r>
            <a:r>
              <a:rPr lang="en-GB" sz="2400" dirty="0">
                <a:latin typeface="Arial" panose="020B0604020202020204" pitchFamily="34" charset="0"/>
                <a:cs typeface="Arial" panose="020B0604020202020204" pitchFamily="34" charset="0"/>
              </a:rPr>
              <a:t> provision to ensure that it: </a:t>
            </a:r>
          </a:p>
          <a:p>
            <a:pPr marL="800100" lvl="1"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is delivered by well-trained staff, equipped with up-to-date resources</a:t>
            </a:r>
          </a:p>
          <a:p>
            <a:pPr marL="800100" lvl="1"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provides pupils with relevant work-focused experiences  </a:t>
            </a:r>
          </a:p>
          <a:p>
            <a:pPr marL="800100" lvl="1"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makes better use of information to monitor and track trends in pupils’ achievement and progression so as to plan improvements in provision</a:t>
            </a:r>
          </a:p>
          <a:p>
            <a:pPr marL="800100" lvl="1"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is integrated into whole-school self-evaluation, improvement planning and accountability processes </a:t>
            </a:r>
          </a:p>
          <a:p>
            <a:r>
              <a:rPr lang="en-GB" sz="2400" dirty="0">
                <a:latin typeface="Arial" panose="020B0604020202020204" pitchFamily="34" charset="0"/>
                <a:cs typeface="Arial" panose="020B0604020202020204" pitchFamily="34" charset="0"/>
              </a:rPr>
              <a:t> </a:t>
            </a:r>
          </a:p>
          <a:p>
            <a:pPr lvl="0"/>
            <a:r>
              <a:rPr lang="en-GB" sz="2400" dirty="0" smtClean="0">
                <a:latin typeface="Arial" panose="020B0604020202020204" pitchFamily="34" charset="0"/>
                <a:cs typeface="Arial" panose="020B0604020202020204" pitchFamily="34" charset="0"/>
              </a:rPr>
              <a:t>R4 Involve </a:t>
            </a:r>
            <a:r>
              <a:rPr lang="en-GB" sz="2400" dirty="0">
                <a:latin typeface="Arial" panose="020B0604020202020204" pitchFamily="34" charset="0"/>
                <a:cs typeface="Arial" panose="020B0604020202020204" pitchFamily="34" charset="0"/>
              </a:rPr>
              <a:t>governors more in the strategic oversight of </a:t>
            </a:r>
            <a:r>
              <a:rPr lang="en-GB" sz="2400" dirty="0" err="1">
                <a:latin typeface="Arial" panose="020B0604020202020204" pitchFamily="34" charset="0"/>
                <a:cs typeface="Arial" panose="020B0604020202020204" pitchFamily="34" charset="0"/>
              </a:rPr>
              <a:t>CWoW</a:t>
            </a:r>
            <a:r>
              <a:rPr lang="en-GB" sz="2400" dirty="0">
                <a:latin typeface="Arial" panose="020B0604020202020204" pitchFamily="34" charset="0"/>
                <a:cs typeface="Arial" panose="020B0604020202020204" pitchFamily="34" charset="0"/>
              </a:rPr>
              <a:t>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2474513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3323987"/>
          </a:xfrm>
          <a:prstGeom prst="rect">
            <a:avLst/>
          </a:prstGeom>
        </p:spPr>
        <p:txBody>
          <a:bodyPr vert="horz" wrap="square" lIns="0" tIns="0" rIns="0" bIns="0" rtlCol="0">
            <a:spAutoFit/>
          </a:bodyPr>
          <a:lstStyle/>
          <a:p>
            <a:pPr marR="5080">
              <a:tabLst>
                <a:tab pos="5485765" algn="l"/>
              </a:tabLst>
            </a:pPr>
            <a:r>
              <a:rPr lang="cy-GB" sz="2400" b="1" dirty="0">
                <a:latin typeface="Arial" panose="020B0604020202020204" pitchFamily="34" charset="0"/>
                <a:cs typeface="Arial" panose="020B0604020202020204" pitchFamily="34" charset="0"/>
              </a:rPr>
              <a:t>Dylai awdurdodau lleol a chonsortia </a:t>
            </a:r>
            <a:r>
              <a:rPr lang="cy-GB" sz="2400" b="1" dirty="0" smtClean="0">
                <a:latin typeface="Arial" panose="020B0604020202020204" pitchFamily="34" charset="0"/>
                <a:cs typeface="Arial" panose="020B0604020202020204" pitchFamily="34" charset="0"/>
              </a:rPr>
              <a:t>rhanbarthol</a:t>
            </a:r>
            <a:r>
              <a:rPr lang="cy-GB" sz="2400" b="1" dirty="0" smtClean="0">
                <a:solidFill>
                  <a:schemeClr val="tx1">
                    <a:lumMod val="75000"/>
                    <a:lumOff val="25000"/>
                  </a:schemeClr>
                </a:solidFill>
                <a:latin typeface="Arial" panose="020B0604020202020204" pitchFamily="34" charset="0"/>
                <a:cs typeface="Arial" panose="020B0604020202020204" pitchFamily="34" charset="0"/>
              </a:rPr>
              <a:t>:</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panose="020B0604020202020204" pitchFamily="34" charset="0"/>
              <a:cs typeface="Arial" panose="020B0604020202020204" pitchFamily="34" charset="0"/>
            </a:endParaRPr>
          </a:p>
          <a:p>
            <a:pPr marR="5080">
              <a:tabLst>
                <a:tab pos="5485765" algn="l"/>
              </a:tabLst>
            </a:pPr>
            <a:r>
              <a:rPr lang="cy-GB" sz="2400" dirty="0" smtClean="0">
                <a:solidFill>
                  <a:schemeClr val="tx1">
                    <a:lumMod val="75000"/>
                    <a:lumOff val="25000"/>
                  </a:schemeClr>
                </a:solidFill>
                <a:latin typeface="Arial" panose="020B0604020202020204" pitchFamily="34" charset="0"/>
                <a:cs typeface="Arial" panose="020B0604020202020204" pitchFamily="34" charset="0"/>
              </a:rPr>
              <a:t>A5 </a:t>
            </a:r>
            <a:r>
              <a:rPr lang="cy-GB" sz="2400" dirty="0">
                <a:latin typeface="Arial" panose="020B0604020202020204" pitchFamily="34" charset="0"/>
                <a:cs typeface="Arial" panose="020B0604020202020204" pitchFamily="34" charset="0"/>
              </a:rPr>
              <a:t>Helpu ysgolion i ddatblygu eu defnydd o wybodaeth i arfarnu effeithiolrwydd eu darpariaeth </a:t>
            </a:r>
            <a:r>
              <a:rPr lang="cy-GB" sz="2400" dirty="0" smtClean="0">
                <a:latin typeface="Arial" panose="020B0604020202020204" pitchFamily="34" charset="0"/>
                <a:cs typeface="Arial" panose="020B0604020202020204" pitchFamily="34" charset="0"/>
              </a:rPr>
              <a:t>GBG</a:t>
            </a:r>
            <a:r>
              <a:rPr lang="cy-GB" sz="2400" dirty="0" smtClean="0">
                <a:solidFill>
                  <a:schemeClr val="tx1">
                    <a:lumMod val="75000"/>
                    <a:lumOff val="25000"/>
                  </a:schemeClr>
                </a:solidFill>
                <a:latin typeface="Arial" panose="020B0604020202020204" pitchFamily="34" charset="0"/>
                <a:cs typeface="Arial" panose="020B0604020202020204" pitchFamily="34" charset="0"/>
              </a:rPr>
              <a:t> </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3693319"/>
          </a:xfrm>
          <a:prstGeom prst="rect">
            <a:avLst/>
          </a:prstGeom>
        </p:spPr>
        <p:txBody>
          <a:bodyPr vert="horz" wrap="square" lIns="0" tIns="0" rIns="0" bIns="0" rtlCol="0">
            <a:spAutoFit/>
          </a:bodyPr>
          <a:lstStyle/>
          <a:p>
            <a:pPr marR="5080">
              <a:tabLst>
                <a:tab pos="5485765" algn="l"/>
              </a:tabLst>
            </a:pPr>
            <a:r>
              <a:rPr lang="en-GB" sz="2400" b="1" dirty="0">
                <a:solidFill>
                  <a:schemeClr val="tx1">
                    <a:lumMod val="75000"/>
                    <a:lumOff val="25000"/>
                  </a:schemeClr>
                </a:solidFill>
                <a:latin typeface="Arial"/>
                <a:cs typeface="Arial"/>
              </a:rPr>
              <a:t>Local authorities and regional consortia should:</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R5 Help </a:t>
            </a:r>
            <a:r>
              <a:rPr lang="en-GB" sz="2400" dirty="0">
                <a:solidFill>
                  <a:schemeClr val="tx1">
                    <a:lumMod val="75000"/>
                    <a:lumOff val="25000"/>
                  </a:schemeClr>
                </a:solidFill>
                <a:latin typeface="Arial"/>
                <a:cs typeface="Arial"/>
              </a:rPr>
              <a:t>schools to develop their use of information to evaluate the effectiveness of their </a:t>
            </a:r>
            <a:r>
              <a:rPr lang="en-GB" sz="2400" dirty="0" err="1">
                <a:solidFill>
                  <a:schemeClr val="tx1">
                    <a:lumMod val="75000"/>
                    <a:lumOff val="25000"/>
                  </a:schemeClr>
                </a:solidFill>
                <a:latin typeface="Arial"/>
                <a:cs typeface="Arial"/>
              </a:rPr>
              <a:t>CWoW</a:t>
            </a:r>
            <a:r>
              <a:rPr lang="en-GB" sz="2400" dirty="0">
                <a:solidFill>
                  <a:schemeClr val="tx1">
                    <a:lumMod val="75000"/>
                    <a:lumOff val="25000"/>
                  </a:schemeClr>
                </a:solidFill>
                <a:latin typeface="Arial"/>
                <a:cs typeface="Arial"/>
              </a:rPr>
              <a:t> provision </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622739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5539978"/>
          </a:xfrm>
          <a:prstGeom prst="rect">
            <a:avLst/>
          </a:prstGeom>
        </p:spPr>
        <p:txBody>
          <a:bodyPr vert="horz" wrap="square" lIns="0" tIns="0" rIns="0" bIns="0" rtlCol="0">
            <a:spAutoFit/>
          </a:bodyPr>
          <a:lstStyle/>
          <a:p>
            <a:r>
              <a:rPr lang="cy-GB" sz="2400" b="1" dirty="0" smtClean="0">
                <a:latin typeface="Arial" panose="020B0604020202020204" pitchFamily="34" charset="0"/>
                <a:cs typeface="Arial" panose="020B0604020202020204" pitchFamily="34" charset="0"/>
              </a:rPr>
              <a:t>Dylai Llywodraeth Cymru:</a:t>
            </a:r>
            <a:endParaRPr lang="cy-GB" sz="2400" dirty="0" smtClean="0">
              <a:latin typeface="Arial" panose="020B0604020202020204" pitchFamily="34" charset="0"/>
              <a:cs typeface="Arial" panose="020B0604020202020204" pitchFamily="34" charset="0"/>
            </a:endParaRPr>
          </a:p>
          <a:p>
            <a:r>
              <a:rPr lang="cy-GB" sz="2400" dirty="0" smtClean="0">
                <a:latin typeface="Arial" panose="020B0604020202020204" pitchFamily="34" charset="0"/>
                <a:cs typeface="Arial" panose="020B0604020202020204" pitchFamily="34" charset="0"/>
              </a:rPr>
              <a:t> </a:t>
            </a:r>
          </a:p>
          <a:p>
            <a:r>
              <a:rPr lang="cy-GB" sz="2400" dirty="0">
                <a:latin typeface="Arial" panose="020B0604020202020204" pitchFamily="34" charset="0"/>
                <a:cs typeface="Arial" panose="020B0604020202020204" pitchFamily="34" charset="0"/>
              </a:rPr>
              <a:t>A</a:t>
            </a:r>
            <a:r>
              <a:rPr lang="cy-GB" sz="2400" dirty="0" smtClean="0">
                <a:latin typeface="Arial" panose="020B0604020202020204" pitchFamily="34" charset="0"/>
                <a:cs typeface="Arial" panose="020B0604020202020204" pitchFamily="34" charset="0"/>
              </a:rPr>
              <a:t>6	</a:t>
            </a:r>
            <a:r>
              <a:rPr lang="cy-GB" sz="2400" dirty="0">
                <a:latin typeface="Arial" panose="020B0604020202020204" pitchFamily="34" charset="0"/>
                <a:cs typeface="Arial" panose="020B0604020202020204" pitchFamily="34" charset="0"/>
              </a:rPr>
              <a:t>Hyrwyddo partneriaethau cryfach rhwng ysgolion, darparwyr, cyflogwyr a phobl eraill i wella’r ffordd y caiff cyngor ac arweiniad diduedd eu </a:t>
            </a:r>
            <a:r>
              <a:rPr lang="cy-GB" sz="2400" dirty="0" smtClean="0">
                <a:latin typeface="Arial" panose="020B0604020202020204" pitchFamily="34" charset="0"/>
                <a:cs typeface="Arial" panose="020B0604020202020204" pitchFamily="34" charset="0"/>
              </a:rPr>
              <a:t>cyflwyno</a:t>
            </a:r>
          </a:p>
          <a:p>
            <a:r>
              <a:rPr lang="cy-GB" sz="2400" dirty="0" smtClean="0">
                <a:latin typeface="Arial" panose="020B0604020202020204" pitchFamily="34" charset="0"/>
                <a:cs typeface="Arial" panose="020B0604020202020204" pitchFamily="34" charset="0"/>
              </a:rPr>
              <a:t> </a:t>
            </a:r>
          </a:p>
          <a:p>
            <a:r>
              <a:rPr lang="cy-GB" sz="2400" dirty="0" smtClean="0">
                <a:latin typeface="Arial" panose="020B0604020202020204" pitchFamily="34" charset="0"/>
                <a:cs typeface="Arial" panose="020B0604020202020204" pitchFamily="34" charset="0"/>
              </a:rPr>
              <a:t>A7	</a:t>
            </a:r>
            <a:r>
              <a:rPr lang="cy-GB" sz="2400" dirty="0">
                <a:latin typeface="Arial" panose="020B0604020202020204" pitchFamily="34" charset="0"/>
                <a:cs typeface="Arial" panose="020B0604020202020204" pitchFamily="34" charset="0"/>
              </a:rPr>
              <a:t>Adolygu’r fframwaith GBG a diweddaru arweiniad yng ngoleuni egwyddorion diwygio’r cwricwlwm a nodwyd yn Dyfodol </a:t>
            </a:r>
            <a:r>
              <a:rPr lang="cy-GB" sz="2400" dirty="0" smtClean="0">
                <a:latin typeface="Arial" panose="020B0604020202020204" pitchFamily="34" charset="0"/>
                <a:cs typeface="Arial" panose="020B0604020202020204" pitchFamily="34" charset="0"/>
              </a:rPr>
              <a:t>Llwyddiannus</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801314"/>
          </a:xfrm>
          <a:prstGeom prst="rect">
            <a:avLst/>
          </a:prstGeom>
        </p:spPr>
        <p:txBody>
          <a:bodyPr vert="horz" wrap="square" lIns="0" tIns="0" rIns="0" bIns="0" rtlCol="0">
            <a:spAutoFit/>
          </a:bodyPr>
          <a:lstStyle/>
          <a:p>
            <a:r>
              <a:rPr lang="en-GB" sz="2400" b="1" dirty="0" smtClean="0">
                <a:latin typeface="Arial" panose="020B0604020202020204" pitchFamily="34" charset="0"/>
                <a:cs typeface="Arial" panose="020B0604020202020204" pitchFamily="34" charset="0"/>
              </a:rPr>
              <a:t>The Welsh </a:t>
            </a:r>
            <a:r>
              <a:rPr lang="en-GB" sz="2400" b="1" dirty="0">
                <a:latin typeface="Arial" panose="020B0604020202020204" pitchFamily="34" charset="0"/>
                <a:cs typeface="Arial" panose="020B0604020202020204" pitchFamily="34" charset="0"/>
              </a:rPr>
              <a:t>G</a:t>
            </a:r>
            <a:r>
              <a:rPr lang="en-GB" sz="2400" b="1" dirty="0" smtClean="0">
                <a:latin typeface="Arial" panose="020B0604020202020204" pitchFamily="34" charset="0"/>
                <a:cs typeface="Arial" panose="020B0604020202020204" pitchFamily="34" charset="0"/>
              </a:rPr>
              <a:t>overnment </a:t>
            </a:r>
            <a:r>
              <a:rPr lang="en-GB" sz="2400" b="1" dirty="0">
                <a:latin typeface="Arial" panose="020B0604020202020204" pitchFamily="34" charset="0"/>
                <a:cs typeface="Arial" panose="020B0604020202020204" pitchFamily="34" charset="0"/>
              </a:rPr>
              <a:t>should:</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 </a:t>
            </a:r>
          </a:p>
          <a:p>
            <a:r>
              <a:rPr lang="en-GB" sz="2400" dirty="0">
                <a:latin typeface="Arial" panose="020B0604020202020204" pitchFamily="34" charset="0"/>
                <a:cs typeface="Arial" panose="020B0604020202020204" pitchFamily="34" charset="0"/>
              </a:rPr>
              <a:t>R6	Facilitate stronger partnerships between schools, providers, employers and others to improve the delivery of impartial advice and guidance</a:t>
            </a:r>
          </a:p>
          <a:p>
            <a:r>
              <a:rPr lang="en-GB" sz="2400" dirty="0">
                <a:latin typeface="Arial" panose="020B0604020202020204" pitchFamily="34" charset="0"/>
                <a:cs typeface="Arial" panose="020B0604020202020204" pitchFamily="34" charset="0"/>
              </a:rPr>
              <a:t> </a:t>
            </a:r>
          </a:p>
          <a:p>
            <a:r>
              <a:rPr lang="en-GB" sz="2400" dirty="0">
                <a:latin typeface="Arial" panose="020B0604020202020204" pitchFamily="34" charset="0"/>
                <a:cs typeface="Arial" panose="020B0604020202020204" pitchFamily="34" charset="0"/>
              </a:rPr>
              <a:t>R7	Review the </a:t>
            </a:r>
            <a:r>
              <a:rPr lang="en-GB" sz="2400" dirty="0" err="1">
                <a:latin typeface="Arial" panose="020B0604020202020204" pitchFamily="34" charset="0"/>
                <a:cs typeface="Arial" panose="020B0604020202020204" pitchFamily="34" charset="0"/>
              </a:rPr>
              <a:t>CWoW</a:t>
            </a:r>
            <a:r>
              <a:rPr lang="en-GB" sz="2400" dirty="0">
                <a:latin typeface="Arial" panose="020B0604020202020204" pitchFamily="34" charset="0"/>
                <a:cs typeface="Arial" panose="020B0604020202020204" pitchFamily="34" charset="0"/>
              </a:rPr>
              <a:t> framework and update guidance in light of the principles of curriculum reform identified in Successful Futures</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3699217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Arfer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527300" y="2642252"/>
            <a:ext cx="5899785" cy="8125301"/>
          </a:xfrm>
          <a:prstGeom prst="rect">
            <a:avLst/>
          </a:prstGeom>
        </p:spPr>
        <p:txBody>
          <a:bodyPr vert="horz" wrap="square" lIns="0" tIns="0" rIns="0" bIns="0" rtlCol="0">
            <a:spAutoFit/>
          </a:bodyPr>
          <a:lstStyle/>
          <a:p>
            <a:pPr marR="5080">
              <a:tabLst>
                <a:tab pos="5485765" algn="l"/>
              </a:tabLst>
            </a:pPr>
            <a:r>
              <a:rPr lang="cy-GB" sz="2400" dirty="0">
                <a:latin typeface="Arial" panose="020B0604020202020204" pitchFamily="34" charset="0"/>
                <a:cs typeface="Arial" panose="020B0604020202020204" pitchFamily="34" charset="0"/>
              </a:rPr>
              <a:t>Mewn ychydig iawn o ysgolion, mae arweinwyr wedi cryfhau eu darpariaeth GBG dros y pum mlynedd ddiwethaf trwy fuddsoddi mewn hyfforddiant staff ac adnoddau addysgu </a:t>
            </a:r>
            <a:r>
              <a:rPr lang="cy-GB" sz="2400" dirty="0" smtClean="0">
                <a:latin typeface="Arial" panose="020B0604020202020204" pitchFamily="34" charset="0"/>
                <a:cs typeface="Arial" panose="020B0604020202020204" pitchFamily="34" charset="0"/>
              </a:rPr>
              <a:t>cyfoes.  Rhoddir un enghraifft isod</a:t>
            </a:r>
            <a:r>
              <a:rPr lang="cy-GB" sz="2400" dirty="0" smtClean="0">
                <a:solidFill>
                  <a:srgbClr val="414042"/>
                </a:solidFill>
                <a:latin typeface="Arial" panose="020B0604020202020204" pitchFamily="34" charset="0"/>
                <a:cs typeface="Arial" panose="020B0604020202020204" pitchFamily="34" charset="0"/>
              </a:rPr>
              <a:t>:</a:t>
            </a:r>
          </a:p>
          <a:p>
            <a:pPr marR="5080">
              <a:tabLst>
                <a:tab pos="5485765" algn="l"/>
              </a:tabLst>
            </a:pPr>
            <a:endParaRPr lang="cy-GB" sz="2400" dirty="0" smtClean="0">
              <a:solidFill>
                <a:srgbClr val="414042"/>
              </a:solidFill>
              <a:latin typeface="Arial" panose="020B0604020202020204" pitchFamily="34" charset="0"/>
              <a:cs typeface="Arial" panose="020B0604020202020204" pitchFamily="34" charset="0"/>
            </a:endParaRPr>
          </a:p>
          <a:p>
            <a:pPr marR="5080">
              <a:tabLst>
                <a:tab pos="5485765" algn="l"/>
              </a:tabLst>
            </a:pPr>
            <a:r>
              <a:rPr lang="cy-GB" sz="2400" i="1" dirty="0">
                <a:latin typeface="Arial" panose="020B0604020202020204" pitchFamily="34" charset="0"/>
                <a:cs typeface="Arial" panose="020B0604020202020204" pitchFamily="34" charset="0"/>
              </a:rPr>
              <a:t>Cyflwynir GBG gan dîm dynodedig o chwech o athrawon, wedi’u cefnogi gan diwtoriaid dosbarth.  Mae’r tîm hwn yn aros yr un fath bob blwyddyn i sicrhau cysondeb a galluogi’r ysgol i feithrin arbenigedd a rhannu arfer dda yn well.  Mae’r ysgol yn cyfarfod yn rheolaidd â’r awdurdod lleol a chyflogwyr lleol i drafod tueddiadau presennol y farchnad lafur.  Mae colegau a chyflogwyr lleol yn cyfrannu at ddigwyddiadau gyrfaoedd trwy gydol y flwyddyn.  </a:t>
            </a:r>
            <a:endParaRPr lang="cy-GB" sz="2400" i="1" dirty="0" smtClean="0">
              <a:solidFill>
                <a:schemeClr val="tx1">
                  <a:lumMod val="75000"/>
                  <a:lumOff val="25000"/>
                </a:schemeClr>
              </a:solidFill>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278642"/>
          </a:xfrm>
          <a:prstGeom prst="rect">
            <a:avLst/>
          </a:prstGeom>
        </p:spPr>
        <p:txBody>
          <a:bodyPr vert="horz" wrap="square" lIns="0" tIns="0" rIns="0" bIns="0" rtlCol="0">
            <a:spAutoFit/>
          </a:bodyPr>
          <a:lstStyle/>
          <a:p>
            <a:pPr marR="5080">
              <a:tabLst>
                <a:tab pos="5485765" algn="l"/>
              </a:tabLst>
            </a:pPr>
            <a:r>
              <a:rPr lang="en-GB" sz="2400" dirty="0" smtClean="0">
                <a:solidFill>
                  <a:srgbClr val="414042"/>
                </a:solidFill>
                <a:latin typeface="Arial"/>
                <a:cs typeface="Arial"/>
              </a:rPr>
              <a:t>In </a:t>
            </a:r>
            <a:r>
              <a:rPr lang="en-GB" sz="2400" dirty="0">
                <a:solidFill>
                  <a:srgbClr val="414042"/>
                </a:solidFill>
                <a:latin typeface="Arial"/>
                <a:cs typeface="Arial"/>
              </a:rPr>
              <a:t>a very few schools, leaders have strengthened their </a:t>
            </a:r>
            <a:r>
              <a:rPr lang="en-GB" sz="2400" dirty="0" err="1">
                <a:solidFill>
                  <a:srgbClr val="414042"/>
                </a:solidFill>
                <a:latin typeface="Arial"/>
                <a:cs typeface="Arial"/>
              </a:rPr>
              <a:t>CWoW</a:t>
            </a:r>
            <a:r>
              <a:rPr lang="en-GB" sz="2400" dirty="0">
                <a:solidFill>
                  <a:srgbClr val="414042"/>
                </a:solidFill>
                <a:latin typeface="Arial"/>
                <a:cs typeface="Arial"/>
              </a:rPr>
              <a:t> provision over the last five years through investment in staff training and up-to-date teaching resources.  One example is given below</a:t>
            </a:r>
            <a:r>
              <a:rPr lang="en-GB" sz="2400" dirty="0" smtClean="0">
                <a:solidFill>
                  <a:srgbClr val="414042"/>
                </a:solidFill>
                <a:latin typeface="Arial"/>
                <a:cs typeface="Arial"/>
              </a:rPr>
              <a:t>:</a:t>
            </a:r>
          </a:p>
          <a:p>
            <a:pPr marR="5080">
              <a:tabLst>
                <a:tab pos="5485765" algn="l"/>
              </a:tabLst>
            </a:pPr>
            <a:endParaRPr lang="en-GB" sz="2400" dirty="0">
              <a:solidFill>
                <a:srgbClr val="414042"/>
              </a:solidFill>
              <a:latin typeface="Arial"/>
              <a:cs typeface="Arial"/>
            </a:endParaRPr>
          </a:p>
          <a:p>
            <a:pPr marR="5080">
              <a:tabLst>
                <a:tab pos="5485765" algn="l"/>
              </a:tabLst>
            </a:pPr>
            <a:r>
              <a:rPr lang="en-GB" sz="2400" i="1" dirty="0" err="1">
                <a:solidFill>
                  <a:schemeClr val="tx1">
                    <a:lumMod val="75000"/>
                    <a:lumOff val="25000"/>
                  </a:schemeClr>
                </a:solidFill>
                <a:latin typeface="Arial"/>
                <a:cs typeface="Arial"/>
              </a:rPr>
              <a:t>CWoW</a:t>
            </a:r>
            <a:r>
              <a:rPr lang="en-GB" sz="2400" i="1" dirty="0">
                <a:solidFill>
                  <a:schemeClr val="tx1">
                    <a:lumMod val="75000"/>
                    <a:lumOff val="25000"/>
                  </a:schemeClr>
                </a:solidFill>
                <a:latin typeface="Arial"/>
                <a:cs typeface="Arial"/>
              </a:rPr>
              <a:t> is delivered by a dedicated team of six teachers, supported by form tutors.  This team remains the same each year to ensure consistency and better enable the school to build up expertise and share good practice.  The school meets regularly with the local authority and local employers to discuss current labour market trends.  Colleges and local employers contribute to careers events throughout the year.  </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5689423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Arfer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R="5080">
              <a:tabLst>
                <a:tab pos="5485765" algn="l"/>
              </a:tabLst>
            </a:pPr>
            <a:r>
              <a:rPr lang="cy-GB" sz="2400" dirty="0">
                <a:latin typeface="Arial" panose="020B0604020202020204" pitchFamily="34" charset="0"/>
                <a:cs typeface="Arial" panose="020B0604020202020204" pitchFamily="34" charset="0"/>
              </a:rPr>
              <a:t>Mewn ychydig iawn o ysgolion, mae arweinwyr wedi cryfhau eu darpariaeth GBG dros y pum mlynedd ddiwethaf trwy fuddsoddi mewn hyfforddiant staff ac adnoddau addysgu cyfoes.  Rhoddir un enghraifft </a:t>
            </a:r>
            <a:r>
              <a:rPr lang="cy-GB" sz="2400" dirty="0" smtClean="0">
                <a:latin typeface="Arial" panose="020B0604020202020204" pitchFamily="34" charset="0"/>
                <a:cs typeface="Arial" panose="020B0604020202020204" pitchFamily="34" charset="0"/>
              </a:rPr>
              <a:t>isod</a:t>
            </a:r>
            <a:r>
              <a:rPr lang="cy-GB" sz="2400" dirty="0" smtClean="0">
                <a:solidFill>
                  <a:srgbClr val="414042"/>
                </a:solidFill>
                <a:latin typeface="Arial"/>
                <a:cs typeface="Arial"/>
              </a:rPr>
              <a:t>:</a:t>
            </a:r>
          </a:p>
          <a:p>
            <a:pPr marR="5080">
              <a:tabLst>
                <a:tab pos="5485765" algn="l"/>
              </a:tabLst>
            </a:pPr>
            <a:endParaRPr lang="cy-GB" sz="2400" dirty="0" smtClean="0">
              <a:solidFill>
                <a:srgbClr val="414042"/>
              </a:solidFill>
              <a:latin typeface="Arial"/>
              <a:cs typeface="Arial"/>
            </a:endParaRPr>
          </a:p>
          <a:p>
            <a:pPr marR="5080">
              <a:tabLst>
                <a:tab pos="5485765" algn="l"/>
              </a:tabLst>
            </a:pPr>
            <a:r>
              <a:rPr lang="cy-GB" sz="2400" i="1" dirty="0">
                <a:latin typeface="Arial" panose="020B0604020202020204" pitchFamily="34" charset="0"/>
                <a:cs typeface="Arial" panose="020B0604020202020204" pitchFamily="34" charset="0"/>
              </a:rPr>
              <a:t>Mae disgyblion yng nghyfnod allweddol 3 a chyfnod allweddol 4 yn dilyn cwrs achrededig yn gysylltiedig â gyrfaoedd.   Mae hyn yn helpu’r ysgol i fonitro cynnydd disgyblion unigol mewn GBG.  Mae’r ysgol yn defnyddio data i fonitro cynaliadwyedd dewisiadau disgyblion yn y sector ôl-16, sy’n eu helpu i arfarnu eu darpariaeth yn </a:t>
            </a:r>
            <a:r>
              <a:rPr lang="cy-GB" sz="2400" i="1" dirty="0" smtClean="0">
                <a:latin typeface="Arial" panose="020B0604020202020204" pitchFamily="34" charset="0"/>
                <a:cs typeface="Arial" panose="020B0604020202020204" pitchFamily="34" charset="0"/>
              </a:rPr>
              <a:t>effeithiol</a:t>
            </a:r>
            <a:r>
              <a:rPr lang="cy-GB" sz="2400" i="1" dirty="0" smtClean="0">
                <a:solidFill>
                  <a:schemeClr val="tx1">
                    <a:lumMod val="75000"/>
                    <a:lumOff val="25000"/>
                  </a:schemeClr>
                </a:solidFill>
                <a:latin typeface="Arial" panose="020B0604020202020204" pitchFamily="34" charset="0"/>
                <a:cs typeface="Arial" panose="020B0604020202020204" pitchFamily="34" charset="0"/>
              </a:rPr>
              <a:t>. </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539978"/>
          </a:xfrm>
          <a:prstGeom prst="rect">
            <a:avLst/>
          </a:prstGeom>
        </p:spPr>
        <p:txBody>
          <a:bodyPr vert="horz" wrap="square" lIns="0" tIns="0" rIns="0" bIns="0" rtlCol="0">
            <a:spAutoFit/>
          </a:bodyPr>
          <a:lstStyle/>
          <a:p>
            <a:pPr marR="5080">
              <a:tabLst>
                <a:tab pos="5485765" algn="l"/>
              </a:tabLst>
            </a:pPr>
            <a:r>
              <a:rPr lang="en-GB" sz="2400" dirty="0" smtClean="0">
                <a:solidFill>
                  <a:srgbClr val="414042"/>
                </a:solidFill>
                <a:latin typeface="Arial"/>
                <a:cs typeface="Arial"/>
              </a:rPr>
              <a:t>In </a:t>
            </a:r>
            <a:r>
              <a:rPr lang="en-GB" sz="2400" dirty="0">
                <a:solidFill>
                  <a:srgbClr val="414042"/>
                </a:solidFill>
                <a:latin typeface="Arial"/>
                <a:cs typeface="Arial"/>
              </a:rPr>
              <a:t>a very few schools, leaders have strengthened their </a:t>
            </a:r>
            <a:r>
              <a:rPr lang="en-GB" sz="2400" dirty="0" err="1">
                <a:solidFill>
                  <a:srgbClr val="414042"/>
                </a:solidFill>
                <a:latin typeface="Arial"/>
                <a:cs typeface="Arial"/>
              </a:rPr>
              <a:t>CWoW</a:t>
            </a:r>
            <a:r>
              <a:rPr lang="en-GB" sz="2400" dirty="0">
                <a:solidFill>
                  <a:srgbClr val="414042"/>
                </a:solidFill>
                <a:latin typeface="Arial"/>
                <a:cs typeface="Arial"/>
              </a:rPr>
              <a:t> provision over the last five years through investment in staff training and up-to-date teaching resources.  One example is given below</a:t>
            </a:r>
            <a:r>
              <a:rPr lang="en-GB" sz="2400" dirty="0" smtClean="0">
                <a:solidFill>
                  <a:srgbClr val="414042"/>
                </a:solidFill>
                <a:latin typeface="Arial"/>
                <a:cs typeface="Arial"/>
              </a:rPr>
              <a:t>:</a:t>
            </a:r>
          </a:p>
          <a:p>
            <a:pPr marR="5080">
              <a:tabLst>
                <a:tab pos="5485765" algn="l"/>
              </a:tabLst>
            </a:pPr>
            <a:endParaRPr lang="en-GB" sz="2400" dirty="0">
              <a:solidFill>
                <a:srgbClr val="414042"/>
              </a:solidFill>
              <a:latin typeface="Arial"/>
              <a:cs typeface="Arial"/>
            </a:endParaRPr>
          </a:p>
          <a:p>
            <a:pPr marR="5080">
              <a:tabLst>
                <a:tab pos="5485765" algn="l"/>
              </a:tabLst>
            </a:pPr>
            <a:r>
              <a:rPr lang="en-GB" sz="2400" i="1" dirty="0" smtClean="0">
                <a:solidFill>
                  <a:schemeClr val="tx1">
                    <a:lumMod val="75000"/>
                    <a:lumOff val="25000"/>
                  </a:schemeClr>
                </a:solidFill>
                <a:latin typeface="Arial"/>
                <a:cs typeface="Arial"/>
              </a:rPr>
              <a:t>Pupils </a:t>
            </a:r>
            <a:r>
              <a:rPr lang="en-GB" sz="2400" i="1" dirty="0">
                <a:solidFill>
                  <a:schemeClr val="tx1">
                    <a:lumMod val="75000"/>
                    <a:lumOff val="25000"/>
                  </a:schemeClr>
                </a:solidFill>
                <a:latin typeface="Arial"/>
                <a:cs typeface="Arial"/>
              </a:rPr>
              <a:t>in key stage 3 and key stage 4 follow an accredited careers-related course.  This helps the school to monitor individual pupils’ progress in </a:t>
            </a:r>
            <a:r>
              <a:rPr lang="en-GB" sz="2400" i="1" dirty="0" err="1">
                <a:solidFill>
                  <a:schemeClr val="tx1">
                    <a:lumMod val="75000"/>
                    <a:lumOff val="25000"/>
                  </a:schemeClr>
                </a:solidFill>
                <a:latin typeface="Arial"/>
                <a:cs typeface="Arial"/>
              </a:rPr>
              <a:t>CWoW</a:t>
            </a:r>
            <a:r>
              <a:rPr lang="en-GB" sz="2400" i="1" dirty="0">
                <a:solidFill>
                  <a:schemeClr val="tx1">
                    <a:lumMod val="75000"/>
                    <a:lumOff val="25000"/>
                  </a:schemeClr>
                </a:solidFill>
                <a:latin typeface="Arial"/>
                <a:cs typeface="Arial"/>
              </a:rPr>
              <a:t>.  The school uses data to monitor the sustainability of pupils’ post-16 options, which helps them to evaluate their provision effectively.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1593161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7386638"/>
          </a:xfrm>
          <a:prstGeom prst="rect">
            <a:avLst/>
          </a:prstGeom>
        </p:spPr>
        <p:txBody>
          <a:bodyPr vert="horz" wrap="square" lIns="0" tIns="0" rIns="0" bIns="0" rtlCol="0">
            <a:spAutoFit/>
          </a:bodyPr>
          <a:lstStyle/>
          <a:p>
            <a:pPr marL="457200" marR="5080" indent="-457200">
              <a:buFont typeface="+mj-lt"/>
              <a:buAutoNum type="arabicPeriod"/>
              <a:tabLst>
                <a:tab pos="5485765" algn="l"/>
              </a:tabLst>
            </a:pPr>
            <a:r>
              <a:rPr lang="cy-GB" sz="2400" dirty="0" smtClean="0">
                <a:solidFill>
                  <a:srgbClr val="414042"/>
                </a:solidFill>
                <a:latin typeface="Arial"/>
                <a:cs typeface="Arial"/>
              </a:rPr>
              <a:t>A yw ein darpariaeth GBG yn darparu ystod lawn y profiadau, y medrau a’r arweiniad a amlinellir yn y fframwaith GBG ar gyfer disgyblion?  Pa mor dda y mae’n cynorthwyo dysgwyr i fod yn ‘gyfranwyr mentrus a chreadigol, sy’n barod i gymryd rhan mewn bywyd a gwaith’?</a:t>
            </a:r>
          </a:p>
          <a:p>
            <a:pPr marL="457200" marR="5080" indent="-457200">
              <a:buFont typeface="+mj-lt"/>
              <a:buAutoNum type="arabicPeriod"/>
              <a:tabLst>
                <a:tab pos="5485765" algn="l"/>
              </a:tabLst>
            </a:pPr>
            <a:endParaRPr lang="cy-GB" sz="2400" dirty="0" smtClean="0">
              <a:solidFill>
                <a:srgbClr val="414042"/>
              </a:solidFill>
              <a:latin typeface="Arial"/>
              <a:cs typeface="Arial"/>
            </a:endParaRPr>
          </a:p>
          <a:p>
            <a:pPr marL="457200" marR="5080" indent="-457200">
              <a:buFont typeface="+mj-lt"/>
              <a:buAutoNum type="arabicPeriod"/>
              <a:tabLst>
                <a:tab pos="5485765" algn="l"/>
              </a:tabLst>
            </a:pPr>
            <a:r>
              <a:rPr lang="cy-GB" sz="2400" dirty="0" smtClean="0">
                <a:solidFill>
                  <a:srgbClr val="414042"/>
                </a:solidFill>
                <a:latin typeface="Arial"/>
                <a:cs typeface="Arial"/>
              </a:rPr>
              <a:t>Sut ydym ni’n asesu’r cynnydd a wna disgyblion yn erbyn yr amcanion dysgu yn y fframwaith GBG?</a:t>
            </a:r>
          </a:p>
          <a:p>
            <a:pPr marL="457200" marR="5080" indent="-457200">
              <a:buFont typeface="+mj-lt"/>
              <a:buAutoNum type="arabicPeriod"/>
              <a:tabLst>
                <a:tab pos="5485765" algn="l"/>
              </a:tabLst>
            </a:pPr>
            <a:endParaRPr lang="cy-GB" sz="2400" dirty="0" smtClean="0">
              <a:solidFill>
                <a:srgbClr val="414042"/>
              </a:solidFill>
              <a:latin typeface="Arial"/>
              <a:cs typeface="Arial"/>
            </a:endParaRPr>
          </a:p>
          <a:p>
            <a:pPr marL="457200" marR="5080" indent="-457200">
              <a:buFont typeface="+mj-lt"/>
              <a:buAutoNum type="arabicPeriod"/>
              <a:tabLst>
                <a:tab pos="5485765" algn="l"/>
              </a:tabLst>
            </a:pPr>
            <a:r>
              <a:rPr lang="cy-GB" sz="2400" dirty="0" smtClean="0">
                <a:solidFill>
                  <a:srgbClr val="414042"/>
                </a:solidFill>
                <a:latin typeface="Arial"/>
                <a:cs typeface="Arial"/>
              </a:rPr>
              <a:t>Pa mor dda ydym ni’n sicrhau bod hyfforddiant digonol ac adnoddau a gwybodaeth gyfoes yn cael eu darparu ar gyfer y staff sy’n cyflwyno GBG?</a:t>
            </a: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6647974"/>
          </a:xfrm>
          <a:prstGeom prst="rect">
            <a:avLst/>
          </a:prstGeom>
        </p:spPr>
        <p:txBody>
          <a:bodyPr vert="horz" wrap="square" lIns="0" tIns="0" rIns="0" bIns="0" rtlCol="0">
            <a:spAutoFit/>
          </a:bodyPr>
          <a:lstStyle/>
          <a:p>
            <a:pPr marL="457200" marR="5080" indent="-457200">
              <a:buFont typeface="+mj-lt"/>
              <a:buAutoNum type="arabicPeriod"/>
              <a:tabLst>
                <a:tab pos="5485765" algn="l"/>
              </a:tabLst>
            </a:pPr>
            <a:r>
              <a:rPr lang="en-GB" sz="2400" dirty="0" smtClean="0">
                <a:solidFill>
                  <a:srgbClr val="414042"/>
                </a:solidFill>
                <a:latin typeface="Arial"/>
                <a:cs typeface="Arial"/>
              </a:rPr>
              <a:t>Does </a:t>
            </a:r>
            <a:r>
              <a:rPr lang="en-GB" sz="2400" dirty="0">
                <a:solidFill>
                  <a:srgbClr val="414042"/>
                </a:solidFill>
                <a:latin typeface="Arial"/>
                <a:cs typeface="Arial"/>
              </a:rPr>
              <a:t>our </a:t>
            </a:r>
            <a:r>
              <a:rPr lang="en-GB" sz="2400" dirty="0" err="1">
                <a:solidFill>
                  <a:srgbClr val="414042"/>
                </a:solidFill>
                <a:latin typeface="Arial"/>
                <a:cs typeface="Arial"/>
              </a:rPr>
              <a:t>CWoW</a:t>
            </a:r>
            <a:r>
              <a:rPr lang="en-GB" sz="2400" dirty="0">
                <a:solidFill>
                  <a:srgbClr val="414042"/>
                </a:solidFill>
                <a:latin typeface="Arial"/>
                <a:cs typeface="Arial"/>
              </a:rPr>
              <a:t> provision provide pupils with the </a:t>
            </a:r>
            <a:r>
              <a:rPr lang="en-GB" sz="2400" dirty="0" smtClean="0">
                <a:solidFill>
                  <a:srgbClr val="414042"/>
                </a:solidFill>
                <a:latin typeface="Arial"/>
                <a:cs typeface="Arial"/>
              </a:rPr>
              <a:t>full range </a:t>
            </a:r>
            <a:r>
              <a:rPr lang="en-GB" sz="2400" dirty="0">
                <a:solidFill>
                  <a:srgbClr val="414042"/>
                </a:solidFill>
                <a:latin typeface="Arial"/>
                <a:cs typeface="Arial"/>
              </a:rPr>
              <a:t>of experiences, skills and guidance set out in the </a:t>
            </a:r>
            <a:r>
              <a:rPr lang="en-GB" sz="2400" dirty="0" err="1">
                <a:solidFill>
                  <a:srgbClr val="414042"/>
                </a:solidFill>
                <a:latin typeface="Arial"/>
                <a:cs typeface="Arial"/>
              </a:rPr>
              <a:t>CWoW</a:t>
            </a:r>
            <a:r>
              <a:rPr lang="en-GB" sz="2400" dirty="0">
                <a:solidFill>
                  <a:srgbClr val="414042"/>
                </a:solidFill>
                <a:latin typeface="Arial"/>
                <a:cs typeface="Arial"/>
              </a:rPr>
              <a:t> framework</a:t>
            </a:r>
            <a:r>
              <a:rPr lang="en-GB" sz="2400" dirty="0" smtClean="0">
                <a:solidFill>
                  <a:srgbClr val="414042"/>
                </a:solidFill>
                <a:latin typeface="Arial"/>
                <a:cs typeface="Arial"/>
              </a:rPr>
              <a:t>?  How well does it support learners to be ‘enterprising creative contributors, ready to play a part in life and work’?</a:t>
            </a:r>
            <a:endParaRPr lang="en-GB" sz="2400" dirty="0">
              <a:solidFill>
                <a:srgbClr val="414042"/>
              </a:solidFill>
              <a:latin typeface="Arial"/>
              <a:cs typeface="Arial"/>
            </a:endParaRPr>
          </a:p>
          <a:p>
            <a:pPr marL="457200" marR="5080" indent="-457200">
              <a:buFont typeface="+mj-lt"/>
              <a:buAutoNum type="arabicPeriod"/>
              <a:tabLst>
                <a:tab pos="5485765" algn="l"/>
              </a:tabLst>
            </a:pPr>
            <a:endParaRPr lang="en-GB" sz="2400" dirty="0">
              <a:solidFill>
                <a:srgbClr val="414042"/>
              </a:solidFill>
              <a:latin typeface="Arial"/>
              <a:cs typeface="Arial"/>
            </a:endParaRPr>
          </a:p>
          <a:p>
            <a:pPr marL="457200" marR="5080" indent="-457200">
              <a:buFont typeface="+mj-lt"/>
              <a:buAutoNum type="arabicPeriod"/>
              <a:tabLst>
                <a:tab pos="5485765" algn="l"/>
              </a:tabLst>
            </a:pPr>
            <a:r>
              <a:rPr lang="en-GB" sz="2400" dirty="0" smtClean="0">
                <a:solidFill>
                  <a:srgbClr val="414042"/>
                </a:solidFill>
                <a:latin typeface="Arial"/>
                <a:cs typeface="Arial"/>
              </a:rPr>
              <a:t>How </a:t>
            </a:r>
            <a:r>
              <a:rPr lang="en-GB" sz="2400" dirty="0">
                <a:solidFill>
                  <a:srgbClr val="414042"/>
                </a:solidFill>
                <a:latin typeface="Arial"/>
                <a:cs typeface="Arial"/>
              </a:rPr>
              <a:t>do we assess the progress that pupils make against the learning objectives in the </a:t>
            </a:r>
            <a:r>
              <a:rPr lang="en-GB" sz="2400" dirty="0" err="1">
                <a:solidFill>
                  <a:srgbClr val="414042"/>
                </a:solidFill>
                <a:latin typeface="Arial"/>
                <a:cs typeface="Arial"/>
              </a:rPr>
              <a:t>CWoW</a:t>
            </a:r>
            <a:r>
              <a:rPr lang="en-GB" sz="2400" dirty="0">
                <a:solidFill>
                  <a:srgbClr val="414042"/>
                </a:solidFill>
                <a:latin typeface="Arial"/>
                <a:cs typeface="Arial"/>
              </a:rPr>
              <a:t> framework?</a:t>
            </a:r>
          </a:p>
          <a:p>
            <a:pPr marL="457200" marR="5080" indent="-457200">
              <a:buFont typeface="+mj-lt"/>
              <a:buAutoNum type="arabicPeriod"/>
              <a:tabLst>
                <a:tab pos="5485765" algn="l"/>
              </a:tabLst>
            </a:pPr>
            <a:endParaRPr lang="en-GB" sz="2400" dirty="0">
              <a:solidFill>
                <a:srgbClr val="414042"/>
              </a:solidFill>
              <a:latin typeface="Arial"/>
              <a:cs typeface="Arial"/>
            </a:endParaRPr>
          </a:p>
          <a:p>
            <a:pPr marL="457200" marR="5080" indent="-457200">
              <a:buFont typeface="+mj-lt"/>
              <a:buAutoNum type="arabicPeriod"/>
              <a:tabLst>
                <a:tab pos="5485765" algn="l"/>
              </a:tabLst>
            </a:pPr>
            <a:r>
              <a:rPr lang="en-GB" sz="2400" dirty="0" smtClean="0">
                <a:solidFill>
                  <a:srgbClr val="414042"/>
                </a:solidFill>
                <a:latin typeface="Arial"/>
                <a:cs typeface="Arial"/>
              </a:rPr>
              <a:t>How </a:t>
            </a:r>
            <a:r>
              <a:rPr lang="en-GB" sz="2400" dirty="0">
                <a:solidFill>
                  <a:srgbClr val="414042"/>
                </a:solidFill>
                <a:latin typeface="Arial"/>
                <a:cs typeface="Arial"/>
              </a:rPr>
              <a:t>well do we ensure that the staff delivering </a:t>
            </a:r>
            <a:r>
              <a:rPr lang="en-GB" sz="2400" dirty="0" err="1">
                <a:solidFill>
                  <a:srgbClr val="414042"/>
                </a:solidFill>
                <a:latin typeface="Arial"/>
                <a:cs typeface="Arial"/>
              </a:rPr>
              <a:t>CWoW</a:t>
            </a:r>
            <a:r>
              <a:rPr lang="en-GB" sz="2400" dirty="0">
                <a:solidFill>
                  <a:srgbClr val="414042"/>
                </a:solidFill>
                <a:latin typeface="Arial"/>
                <a:cs typeface="Arial"/>
              </a:rPr>
              <a:t> are provided with sufficient training and up to date resources and information?</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512695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7386638"/>
          </a:xfrm>
          <a:prstGeom prst="rect">
            <a:avLst/>
          </a:prstGeom>
        </p:spPr>
        <p:txBody>
          <a:bodyPr vert="horz" wrap="square" lIns="0" tIns="0" rIns="0" bIns="0" rtlCol="0">
            <a:spAutoFit/>
          </a:bodyPr>
          <a:lstStyle/>
          <a:p>
            <a:pPr marL="457200" marR="5080" indent="-457200">
              <a:buFont typeface="+mj-lt"/>
              <a:buAutoNum type="arabicPeriod" startAt="4"/>
              <a:tabLst>
                <a:tab pos="5485765" algn="l"/>
              </a:tabLst>
            </a:pPr>
            <a:r>
              <a:rPr lang="cy-GB" sz="2400" dirty="0" smtClean="0">
                <a:solidFill>
                  <a:srgbClr val="414042"/>
                </a:solidFill>
                <a:latin typeface="Arial"/>
                <a:cs typeface="Arial"/>
              </a:rPr>
              <a:t>A ydym ni’n darparu arweiniad personoledig a diduedd ar gyfer disgyblion, yn enwedig y rheiny ym Mlwyddyn 9 a Blwyddyn 11, sy’n sicrhau eu bod yn ymwybodol o ystod lawn y dewisiadau sy’n agored iddynt, er enghraifft prentisiaethau?</a:t>
            </a:r>
          </a:p>
          <a:p>
            <a:pPr marL="457200" marR="5080" indent="-457200">
              <a:buFont typeface="+mj-lt"/>
              <a:buAutoNum type="arabicPeriod" startAt="4"/>
              <a:tabLst>
                <a:tab pos="5485765" algn="l"/>
              </a:tabLst>
            </a:pPr>
            <a:endParaRPr lang="cy-GB" sz="2400" dirty="0" smtClean="0">
              <a:solidFill>
                <a:srgbClr val="414042"/>
              </a:solidFill>
              <a:latin typeface="Arial"/>
              <a:cs typeface="Arial"/>
            </a:endParaRPr>
          </a:p>
          <a:p>
            <a:pPr marL="457200" marR="5080" indent="-457200">
              <a:buFont typeface="+mj-lt"/>
              <a:buAutoNum type="arabicPeriod" startAt="4"/>
              <a:tabLst>
                <a:tab pos="5485765" algn="l"/>
              </a:tabLst>
            </a:pPr>
            <a:r>
              <a:rPr lang="cy-GB" sz="2400" dirty="0" smtClean="0">
                <a:solidFill>
                  <a:srgbClr val="414042"/>
                </a:solidFill>
                <a:latin typeface="Arial"/>
                <a:cs typeface="Arial"/>
              </a:rPr>
              <a:t>Pa mor dda ydym ni’n defnyddio data priodol i arfarnu effeithiolrwydd ein darpariaeth GBG?</a:t>
            </a:r>
          </a:p>
          <a:p>
            <a:pPr marL="457200" marR="5080" indent="-457200">
              <a:buFont typeface="+mj-lt"/>
              <a:buAutoNum type="arabicPeriod" startAt="4"/>
              <a:tabLst>
                <a:tab pos="5485765" algn="l"/>
              </a:tabLst>
            </a:pPr>
            <a:endParaRPr lang="cy-GB" sz="2400" dirty="0" smtClean="0">
              <a:solidFill>
                <a:srgbClr val="414042"/>
              </a:solidFill>
              <a:latin typeface="Arial"/>
              <a:cs typeface="Arial"/>
            </a:endParaRPr>
          </a:p>
          <a:p>
            <a:pPr marL="457200" marR="5080" indent="-457200">
              <a:buFont typeface="+mj-lt"/>
              <a:buAutoNum type="arabicPeriod" startAt="4"/>
              <a:tabLst>
                <a:tab pos="5485765" algn="l"/>
              </a:tabLst>
            </a:pPr>
            <a:r>
              <a:rPr lang="cy-GB" sz="2400" dirty="0" smtClean="0">
                <a:solidFill>
                  <a:srgbClr val="414042"/>
                </a:solidFill>
                <a:latin typeface="Arial"/>
                <a:cs typeface="Arial"/>
              </a:rPr>
              <a:t>A ydym ni’n defnyddio partneriaethau yn effeithiol i gefnogi ein darpariaeth GBG?</a:t>
            </a:r>
          </a:p>
          <a:p>
            <a:pPr marL="457200" marR="5080" indent="-457200">
              <a:buFont typeface="+mj-lt"/>
              <a:buAutoNum type="arabicPeriod" startAt="4"/>
              <a:tabLst>
                <a:tab pos="5485765" algn="l"/>
              </a:tabLst>
            </a:pPr>
            <a:endParaRPr lang="cy-GB" sz="2400" dirty="0" smtClean="0">
              <a:solidFill>
                <a:srgbClr val="414042"/>
              </a:solidFill>
              <a:latin typeface="Arial"/>
              <a:cs typeface="Arial"/>
            </a:endParaRPr>
          </a:p>
          <a:p>
            <a:pPr marL="457200" marR="5080" indent="-457200">
              <a:buFont typeface="+mj-lt"/>
              <a:buAutoNum type="arabicPeriod" startAt="4"/>
              <a:tabLst>
                <a:tab pos="5485765" algn="l"/>
              </a:tabLst>
            </a:pPr>
            <a:r>
              <a:rPr lang="cy-GB" sz="2400" dirty="0" smtClean="0">
                <a:solidFill>
                  <a:srgbClr val="414042"/>
                </a:solidFill>
                <a:latin typeface="Arial"/>
                <a:cs typeface="Arial"/>
              </a:rPr>
              <a:t>A oes gan y cydlynydd gyrfaoedd ddisgrifiad swydd penodol a chyfoes?</a:t>
            </a:r>
            <a:endParaRPr lang="cy-GB" sz="2400" dirty="0" smtClean="0">
              <a:solidFill>
                <a:schemeClr val="tx1">
                  <a:lumMod val="75000"/>
                  <a:lumOff val="25000"/>
                </a:schemeClr>
              </a:solidFill>
              <a:latin typeface="Arial"/>
              <a:cs typeface="Arial"/>
            </a:endParaRP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a:t>
            </a:r>
            <a:r>
              <a:rPr lang="en-GB" sz="4500" b="1" spc="-5" dirty="0" err="1" smtClean="0">
                <a:solidFill>
                  <a:schemeClr val="tx1">
                    <a:lumMod val="75000"/>
                    <a:lumOff val="25000"/>
                  </a:schemeClr>
                </a:solidFill>
                <a:latin typeface="Arial"/>
                <a:cs typeface="Arial"/>
              </a:rPr>
              <a:t>questons</a:t>
            </a:r>
            <a:r>
              <a:rPr lang="en-GB" sz="4500" b="1" spc="-5" dirty="0" smtClean="0">
                <a:solidFill>
                  <a:schemeClr val="tx1">
                    <a:lumMod val="75000"/>
                    <a:lumOff val="25000"/>
                  </a:schemeClr>
                </a:solidFill>
                <a:latin typeface="Arial"/>
                <a:cs typeface="Arial"/>
              </a:rPr>
              <a:t>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7017306"/>
          </a:xfrm>
          <a:prstGeom prst="rect">
            <a:avLst/>
          </a:prstGeom>
        </p:spPr>
        <p:txBody>
          <a:bodyPr vert="horz" wrap="square" lIns="0" tIns="0" rIns="0" bIns="0" rtlCol="0">
            <a:spAutoFit/>
          </a:bodyPr>
          <a:lstStyle/>
          <a:p>
            <a:pPr marL="457200" marR="5080" indent="-457200">
              <a:buFont typeface="+mj-lt"/>
              <a:buAutoNum type="arabicPeriod" startAt="4"/>
              <a:tabLst>
                <a:tab pos="5485765" algn="l"/>
              </a:tabLst>
            </a:pPr>
            <a:r>
              <a:rPr lang="en-GB" sz="2400" dirty="0" smtClean="0">
                <a:solidFill>
                  <a:srgbClr val="414042"/>
                </a:solidFill>
                <a:latin typeface="Arial"/>
                <a:cs typeface="Arial"/>
              </a:rPr>
              <a:t>Do </a:t>
            </a:r>
            <a:r>
              <a:rPr lang="en-GB" sz="2400" dirty="0">
                <a:solidFill>
                  <a:srgbClr val="414042"/>
                </a:solidFill>
                <a:latin typeface="Arial"/>
                <a:cs typeface="Arial"/>
              </a:rPr>
              <a:t>we provide pupils, especially those in Year 9 and Year 11, with personalised, impartial guidance that ensures that they are aware of the full range of options open to </a:t>
            </a:r>
            <a:r>
              <a:rPr lang="en-GB" sz="2400" dirty="0" smtClean="0">
                <a:solidFill>
                  <a:srgbClr val="414042"/>
                </a:solidFill>
                <a:latin typeface="Arial"/>
                <a:cs typeface="Arial"/>
              </a:rPr>
              <a:t>them, for example apprenticeships?</a:t>
            </a:r>
            <a:endParaRPr lang="en-GB" sz="2400" dirty="0">
              <a:solidFill>
                <a:srgbClr val="414042"/>
              </a:solidFill>
              <a:latin typeface="Arial"/>
              <a:cs typeface="Arial"/>
            </a:endParaRPr>
          </a:p>
          <a:p>
            <a:pPr marL="457200" marR="5080" indent="-457200">
              <a:buFont typeface="+mj-lt"/>
              <a:buAutoNum type="arabicPeriod" startAt="4"/>
              <a:tabLst>
                <a:tab pos="5485765" algn="l"/>
              </a:tabLst>
            </a:pPr>
            <a:endParaRPr lang="en-GB" sz="2400" dirty="0">
              <a:solidFill>
                <a:srgbClr val="414042"/>
              </a:solidFill>
              <a:latin typeface="Arial"/>
              <a:cs typeface="Arial"/>
            </a:endParaRPr>
          </a:p>
          <a:p>
            <a:pPr marL="457200" marR="5080" indent="-457200">
              <a:buFont typeface="+mj-lt"/>
              <a:buAutoNum type="arabicPeriod" startAt="4"/>
              <a:tabLst>
                <a:tab pos="5485765" algn="l"/>
              </a:tabLst>
            </a:pPr>
            <a:r>
              <a:rPr lang="en-GB" sz="2400" dirty="0" smtClean="0">
                <a:solidFill>
                  <a:srgbClr val="414042"/>
                </a:solidFill>
                <a:latin typeface="Arial"/>
                <a:cs typeface="Arial"/>
              </a:rPr>
              <a:t>How </a:t>
            </a:r>
            <a:r>
              <a:rPr lang="en-GB" sz="2400" dirty="0">
                <a:solidFill>
                  <a:srgbClr val="414042"/>
                </a:solidFill>
                <a:latin typeface="Arial"/>
                <a:cs typeface="Arial"/>
              </a:rPr>
              <a:t>well do we use appropriate data to evaluate the effectiveness of our </a:t>
            </a:r>
            <a:r>
              <a:rPr lang="en-GB" sz="2400" dirty="0" err="1">
                <a:solidFill>
                  <a:srgbClr val="414042"/>
                </a:solidFill>
                <a:latin typeface="Arial"/>
                <a:cs typeface="Arial"/>
              </a:rPr>
              <a:t>CWoW</a:t>
            </a:r>
            <a:r>
              <a:rPr lang="en-GB" sz="2400" dirty="0">
                <a:solidFill>
                  <a:srgbClr val="414042"/>
                </a:solidFill>
                <a:latin typeface="Arial"/>
                <a:cs typeface="Arial"/>
              </a:rPr>
              <a:t> </a:t>
            </a:r>
            <a:r>
              <a:rPr lang="en-GB" sz="2400" dirty="0" err="1">
                <a:solidFill>
                  <a:srgbClr val="414042"/>
                </a:solidFill>
                <a:latin typeface="Arial"/>
                <a:cs typeface="Arial"/>
              </a:rPr>
              <a:t>provison</a:t>
            </a:r>
            <a:r>
              <a:rPr lang="en-GB" sz="2400" dirty="0">
                <a:solidFill>
                  <a:srgbClr val="414042"/>
                </a:solidFill>
                <a:latin typeface="Arial"/>
                <a:cs typeface="Arial"/>
              </a:rPr>
              <a:t>?</a:t>
            </a:r>
          </a:p>
          <a:p>
            <a:pPr marL="457200" marR="5080" indent="-457200">
              <a:buFont typeface="+mj-lt"/>
              <a:buAutoNum type="arabicPeriod" startAt="4"/>
              <a:tabLst>
                <a:tab pos="5485765" algn="l"/>
              </a:tabLst>
            </a:pPr>
            <a:endParaRPr lang="en-GB" sz="2400" dirty="0">
              <a:solidFill>
                <a:srgbClr val="414042"/>
              </a:solidFill>
              <a:latin typeface="Arial"/>
              <a:cs typeface="Arial"/>
            </a:endParaRPr>
          </a:p>
          <a:p>
            <a:pPr marL="457200" marR="5080" indent="-457200">
              <a:buFont typeface="+mj-lt"/>
              <a:buAutoNum type="arabicPeriod" startAt="4"/>
              <a:tabLst>
                <a:tab pos="5485765" algn="l"/>
              </a:tabLst>
            </a:pPr>
            <a:r>
              <a:rPr lang="en-GB" sz="2400" dirty="0" smtClean="0">
                <a:solidFill>
                  <a:srgbClr val="414042"/>
                </a:solidFill>
                <a:latin typeface="Arial"/>
                <a:cs typeface="Arial"/>
              </a:rPr>
              <a:t>Do </a:t>
            </a:r>
            <a:r>
              <a:rPr lang="en-GB" sz="2400" dirty="0">
                <a:solidFill>
                  <a:srgbClr val="414042"/>
                </a:solidFill>
                <a:latin typeface="Arial"/>
                <a:cs typeface="Arial"/>
              </a:rPr>
              <a:t>we make effective use of partnerships to support our </a:t>
            </a:r>
            <a:r>
              <a:rPr lang="en-GB" sz="2400" dirty="0" err="1">
                <a:solidFill>
                  <a:srgbClr val="414042"/>
                </a:solidFill>
                <a:latin typeface="Arial"/>
                <a:cs typeface="Arial"/>
              </a:rPr>
              <a:t>CWoW</a:t>
            </a:r>
            <a:r>
              <a:rPr lang="en-GB" sz="2400" dirty="0">
                <a:solidFill>
                  <a:srgbClr val="414042"/>
                </a:solidFill>
                <a:latin typeface="Arial"/>
                <a:cs typeface="Arial"/>
              </a:rPr>
              <a:t> provision?</a:t>
            </a:r>
          </a:p>
          <a:p>
            <a:pPr marL="457200" marR="5080" indent="-457200">
              <a:buFont typeface="+mj-lt"/>
              <a:buAutoNum type="arabicPeriod" startAt="4"/>
              <a:tabLst>
                <a:tab pos="5485765" algn="l"/>
              </a:tabLst>
            </a:pPr>
            <a:endParaRPr lang="en-GB" sz="2400" dirty="0">
              <a:solidFill>
                <a:srgbClr val="414042"/>
              </a:solidFill>
              <a:latin typeface="Arial"/>
              <a:cs typeface="Arial"/>
            </a:endParaRPr>
          </a:p>
          <a:p>
            <a:pPr marL="457200" marR="5080" indent="-457200">
              <a:buFont typeface="+mj-lt"/>
              <a:buAutoNum type="arabicPeriod" startAt="4"/>
              <a:tabLst>
                <a:tab pos="5485765" algn="l"/>
              </a:tabLst>
            </a:pPr>
            <a:r>
              <a:rPr lang="en-GB" sz="2400" dirty="0" smtClean="0">
                <a:solidFill>
                  <a:srgbClr val="414042"/>
                </a:solidFill>
                <a:latin typeface="Arial"/>
                <a:cs typeface="Arial"/>
              </a:rPr>
              <a:t>Does </a:t>
            </a:r>
            <a:r>
              <a:rPr lang="en-GB" sz="2400" dirty="0">
                <a:solidFill>
                  <a:srgbClr val="414042"/>
                </a:solidFill>
                <a:latin typeface="Arial"/>
                <a:cs typeface="Arial"/>
              </a:rPr>
              <a:t>the careers co-ordinator have a specific, up to date job description?</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376518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7386638"/>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Mae’r adroddiad hwn yn archwilio graddau ac effeithiolrwydd y ffordd y mae ysgolion uwchradd yn cyflwyno’r fframwaith statudol Gyrfaoedd a’r byd gwaith</a:t>
            </a:r>
          </a:p>
          <a:p>
            <a:pPr marR="5080" lvl="0">
              <a:tabLst>
                <a:tab pos="5485765" algn="l"/>
              </a:tabLst>
            </a:pPr>
            <a:endParaRPr lang="cy-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Mae’n ystyried y graddau y mae darpariaeth ac arweinyddiaeth ysgolion uwchradd yn y maes hwn wedi newid ers adroddiad blaenorol Estyn ar GBG, sef </a:t>
            </a:r>
            <a:r>
              <a:rPr lang="cy-GB" sz="2400" i="1" dirty="0" smtClean="0">
                <a:solidFill>
                  <a:srgbClr val="414042"/>
                </a:solidFill>
                <a:latin typeface="Arial"/>
                <a:cs typeface="Arial"/>
              </a:rPr>
              <a:t>Penderfyniadau Gwybodus</a:t>
            </a:r>
            <a:r>
              <a:rPr lang="cy-GB" sz="2400" dirty="0" smtClean="0">
                <a:solidFill>
                  <a:srgbClr val="414042"/>
                </a:solidFill>
                <a:latin typeface="Arial"/>
                <a:cs typeface="Arial"/>
              </a:rPr>
              <a:t>, yn Hydref 2012</a:t>
            </a:r>
          </a:p>
          <a:p>
            <a:pPr marR="5080" lvl="0">
              <a:tabLst>
                <a:tab pos="5485765" algn="l"/>
              </a:tabLst>
            </a:pPr>
            <a:endParaRPr lang="cy-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 Mae’r adroddiad yn defnyddio tystiolaeth o 156 o arolygiadau ysgolion uwchradd er mis Hydref 2012 ac o arolwg o 35 ysgol uwchradd </a:t>
            </a:r>
            <a:endParaRPr lang="cy-GB" sz="2400" dirty="0" smtClean="0">
              <a:solidFill>
                <a:prstClr val="black"/>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647974"/>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This </a:t>
            </a:r>
            <a:r>
              <a:rPr lang="en-GB" sz="2400" dirty="0" smtClean="0">
                <a:solidFill>
                  <a:srgbClr val="414042"/>
                </a:solidFill>
                <a:latin typeface="Arial"/>
                <a:cs typeface="Arial"/>
              </a:rPr>
              <a:t>report </a:t>
            </a:r>
            <a:r>
              <a:rPr lang="en-GB" sz="2400" dirty="0">
                <a:solidFill>
                  <a:srgbClr val="414042"/>
                </a:solidFill>
                <a:latin typeface="Arial"/>
                <a:cs typeface="Arial"/>
              </a:rPr>
              <a:t>examines the extent and effectiveness of secondary schools’ delivery of the statutory Careers and the world of work (</a:t>
            </a:r>
            <a:r>
              <a:rPr lang="en-GB" sz="2400" dirty="0" err="1">
                <a:solidFill>
                  <a:srgbClr val="414042"/>
                </a:solidFill>
                <a:latin typeface="Arial"/>
                <a:cs typeface="Arial"/>
              </a:rPr>
              <a:t>CWoW</a:t>
            </a:r>
            <a:r>
              <a:rPr lang="en-GB" sz="2400" dirty="0">
                <a:solidFill>
                  <a:srgbClr val="414042"/>
                </a:solidFill>
                <a:latin typeface="Arial"/>
                <a:cs typeface="Arial"/>
              </a:rPr>
              <a:t>) </a:t>
            </a:r>
            <a:r>
              <a:rPr lang="en-GB" sz="2400" dirty="0" smtClean="0">
                <a:solidFill>
                  <a:srgbClr val="414042"/>
                </a:solidFill>
                <a:latin typeface="Arial"/>
                <a:cs typeface="Arial"/>
              </a:rPr>
              <a:t>framework</a:t>
            </a:r>
            <a:endParaRPr lang="en-GB" sz="2400" dirty="0">
              <a:solidFill>
                <a:srgbClr val="414042"/>
              </a:solidFill>
              <a:latin typeface="Arial"/>
              <a:cs typeface="Arial"/>
            </a:endParaRPr>
          </a:p>
          <a:p>
            <a:pPr marR="5080" lvl="0">
              <a:tabLst>
                <a:tab pos="5485765" algn="l"/>
              </a:tabLst>
            </a:pPr>
            <a:endParaRPr lang="en-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smtClean="0">
                <a:solidFill>
                  <a:srgbClr val="414042"/>
                </a:solidFill>
                <a:latin typeface="Arial"/>
                <a:cs typeface="Arial"/>
              </a:rPr>
              <a:t>It </a:t>
            </a:r>
            <a:r>
              <a:rPr lang="en-GB" sz="2400" dirty="0">
                <a:solidFill>
                  <a:srgbClr val="414042"/>
                </a:solidFill>
                <a:latin typeface="Arial"/>
                <a:cs typeface="Arial"/>
              </a:rPr>
              <a:t>considers the extent to which secondary schools’ provision and leadership in this area has changed since Estyn’s previous report on </a:t>
            </a:r>
            <a:r>
              <a:rPr lang="en-GB" sz="2400" dirty="0" err="1">
                <a:solidFill>
                  <a:srgbClr val="414042"/>
                </a:solidFill>
                <a:latin typeface="Arial"/>
                <a:cs typeface="Arial"/>
              </a:rPr>
              <a:t>CWoW</a:t>
            </a:r>
            <a:r>
              <a:rPr lang="en-GB" sz="2400" dirty="0">
                <a:solidFill>
                  <a:srgbClr val="414042"/>
                </a:solidFill>
                <a:latin typeface="Arial"/>
                <a:cs typeface="Arial"/>
              </a:rPr>
              <a:t>, </a:t>
            </a:r>
            <a:r>
              <a:rPr lang="en-GB" sz="2400" i="1" dirty="0">
                <a:solidFill>
                  <a:srgbClr val="414042"/>
                </a:solidFill>
                <a:latin typeface="Arial"/>
                <a:cs typeface="Arial"/>
              </a:rPr>
              <a:t>Informed Decisions</a:t>
            </a:r>
            <a:r>
              <a:rPr lang="en-GB" sz="2400" dirty="0">
                <a:solidFill>
                  <a:srgbClr val="414042"/>
                </a:solidFill>
                <a:latin typeface="Arial"/>
                <a:cs typeface="Arial"/>
              </a:rPr>
              <a:t>, in October </a:t>
            </a:r>
            <a:r>
              <a:rPr lang="en-GB" sz="2400" dirty="0" smtClean="0">
                <a:solidFill>
                  <a:srgbClr val="414042"/>
                </a:solidFill>
                <a:latin typeface="Arial"/>
                <a:cs typeface="Arial"/>
              </a:rPr>
              <a:t>2012</a:t>
            </a:r>
          </a:p>
          <a:p>
            <a:pPr marR="5080" lvl="0">
              <a:tabLst>
                <a:tab pos="5485765" algn="l"/>
              </a:tabLst>
            </a:pPr>
            <a:endParaRPr lang="en-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smtClean="0">
                <a:solidFill>
                  <a:srgbClr val="414042"/>
                </a:solidFill>
                <a:latin typeface="Arial"/>
                <a:cs typeface="Arial"/>
              </a:rPr>
              <a:t> </a:t>
            </a:r>
            <a:r>
              <a:rPr lang="en-GB" sz="2400" dirty="0">
                <a:solidFill>
                  <a:srgbClr val="414042"/>
                </a:solidFill>
                <a:latin typeface="Arial"/>
                <a:cs typeface="Arial"/>
              </a:rPr>
              <a:t>The report draws on evidence from 156 secondary school inspections since October 2012 and from a survey of 35 secondary schools </a:t>
            </a: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5909310"/>
          </a:xfrm>
          <a:prstGeom prst="rect">
            <a:avLst/>
          </a:prstGeom>
        </p:spPr>
        <p:txBody>
          <a:bodyPr vert="horz" wrap="square" lIns="0" tIns="0" rIns="0" bIns="0" rtlCol="0">
            <a:spAutoFit/>
          </a:bodyPr>
          <a:lstStyle/>
          <a:p>
            <a:pPr marL="457200" marR="5080" indent="-457200">
              <a:buFont typeface="+mj-lt"/>
              <a:buAutoNum type="arabicPeriod" startAt="8"/>
              <a:tabLst>
                <a:tab pos="5485765" algn="l"/>
              </a:tabLst>
            </a:pPr>
            <a:r>
              <a:rPr lang="cy-GB" sz="2400" dirty="0" smtClean="0">
                <a:solidFill>
                  <a:srgbClr val="414042"/>
                </a:solidFill>
                <a:latin typeface="Arial"/>
                <a:cs typeface="Arial"/>
              </a:rPr>
              <a:t>A ydym ni’n rhoi ystyriaeth briodol i GBG yn unol â’n trefniadau rheoli llinell, rheoli perfformiad a hunanarfarnu?  Faint o flaenoriaeth a roddir i GBG yn ein cynllun gwella?</a:t>
            </a:r>
          </a:p>
          <a:p>
            <a:pPr marL="457200" marR="5080" indent="-457200">
              <a:buFont typeface="+mj-lt"/>
              <a:buAutoNum type="arabicPeriod" startAt="8"/>
              <a:tabLst>
                <a:tab pos="5485765" algn="l"/>
              </a:tabLst>
            </a:pPr>
            <a:endParaRPr lang="cy-GB" sz="2400" dirty="0" smtClean="0">
              <a:solidFill>
                <a:srgbClr val="414042"/>
              </a:solidFill>
              <a:latin typeface="Arial"/>
              <a:cs typeface="Arial"/>
            </a:endParaRPr>
          </a:p>
          <a:p>
            <a:pPr marL="457200" marR="5080" indent="-457200">
              <a:buFont typeface="+mj-lt"/>
              <a:buAutoNum type="arabicPeriod" startAt="8"/>
              <a:tabLst>
                <a:tab pos="5485765" algn="l"/>
              </a:tabLst>
            </a:pPr>
            <a:r>
              <a:rPr lang="cy-GB" sz="2400" dirty="0" smtClean="0">
                <a:solidFill>
                  <a:srgbClr val="414042"/>
                </a:solidFill>
                <a:latin typeface="Arial"/>
                <a:cs typeface="Arial"/>
              </a:rPr>
              <a:t>Pa mor dda ydym ni’n sicrhau bod disgyblion yn cael profiad gwaith gwerth chweil sy’n canolbwyntio ar waith?</a:t>
            </a:r>
          </a:p>
          <a:p>
            <a:pPr marL="457200" marR="5080" indent="-457200">
              <a:buFont typeface="+mj-lt"/>
              <a:buAutoNum type="arabicPeriod" startAt="8"/>
              <a:tabLst>
                <a:tab pos="5485765" algn="l"/>
              </a:tabLst>
            </a:pPr>
            <a:endParaRPr lang="cy-GB" sz="2400" dirty="0" smtClean="0">
              <a:solidFill>
                <a:srgbClr val="414042"/>
              </a:solidFill>
              <a:latin typeface="Arial"/>
              <a:cs typeface="Arial"/>
            </a:endParaRPr>
          </a:p>
          <a:p>
            <a:pPr marL="457200" marR="5080" indent="-457200">
              <a:buFont typeface="+mj-lt"/>
              <a:buAutoNum type="arabicPeriod" startAt="8"/>
              <a:tabLst>
                <a:tab pos="5485765" algn="l"/>
              </a:tabLst>
            </a:pPr>
            <a:r>
              <a:rPr lang="cy-GB" sz="2400" dirty="0" smtClean="0">
                <a:solidFill>
                  <a:srgbClr val="414042"/>
                </a:solidFill>
                <a:latin typeface="Arial"/>
                <a:cs typeface="Arial"/>
              </a:rPr>
              <a:t>A ydym ni’n gwneud y defnydd gorau o brofiad ac arbenigedd ein llywodraethwyr i gefnogi cyflwyno GBG?</a:t>
            </a: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a:t>
            </a:r>
            <a:r>
              <a:rPr lang="en-GB" sz="4500" b="1" spc="-5" dirty="0" err="1" smtClean="0">
                <a:solidFill>
                  <a:schemeClr val="tx1">
                    <a:lumMod val="75000"/>
                    <a:lumOff val="25000"/>
                  </a:schemeClr>
                </a:solidFill>
                <a:latin typeface="Arial"/>
                <a:cs typeface="Arial"/>
              </a:rPr>
              <a:t>questons</a:t>
            </a:r>
            <a:r>
              <a:rPr lang="en-GB" sz="4500" b="1" spc="-5" dirty="0" smtClean="0">
                <a:solidFill>
                  <a:schemeClr val="tx1">
                    <a:lumMod val="75000"/>
                    <a:lumOff val="25000"/>
                  </a:schemeClr>
                </a:solidFill>
                <a:latin typeface="Arial"/>
                <a:cs typeface="Arial"/>
              </a:rPr>
              <a:t>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5170646"/>
          </a:xfrm>
          <a:prstGeom prst="rect">
            <a:avLst/>
          </a:prstGeom>
        </p:spPr>
        <p:txBody>
          <a:bodyPr vert="horz" wrap="square" lIns="0" tIns="0" rIns="0" bIns="0" rtlCol="0">
            <a:spAutoFit/>
          </a:bodyPr>
          <a:lstStyle/>
          <a:p>
            <a:pPr marL="457200" marR="5080" indent="-457200">
              <a:buFont typeface="+mj-lt"/>
              <a:buAutoNum type="arabicPeriod" startAt="8"/>
              <a:tabLst>
                <a:tab pos="5485765" algn="l"/>
              </a:tabLst>
            </a:pPr>
            <a:r>
              <a:rPr lang="en-GB" sz="2400" dirty="0" smtClean="0">
                <a:solidFill>
                  <a:srgbClr val="414042"/>
                </a:solidFill>
                <a:latin typeface="Arial"/>
                <a:cs typeface="Arial"/>
              </a:rPr>
              <a:t>Do </a:t>
            </a:r>
            <a:r>
              <a:rPr lang="en-GB" sz="2400" dirty="0">
                <a:solidFill>
                  <a:srgbClr val="414042"/>
                </a:solidFill>
                <a:latin typeface="Arial"/>
                <a:cs typeface="Arial"/>
              </a:rPr>
              <a:t>we give due consideration to </a:t>
            </a:r>
            <a:r>
              <a:rPr lang="en-GB" sz="2400" dirty="0" err="1">
                <a:solidFill>
                  <a:srgbClr val="414042"/>
                </a:solidFill>
                <a:latin typeface="Arial"/>
                <a:cs typeface="Arial"/>
              </a:rPr>
              <a:t>CWoW</a:t>
            </a:r>
            <a:r>
              <a:rPr lang="en-GB" sz="2400" dirty="0">
                <a:solidFill>
                  <a:srgbClr val="414042"/>
                </a:solidFill>
                <a:latin typeface="Arial"/>
                <a:cs typeface="Arial"/>
              </a:rPr>
              <a:t> in our line management, </a:t>
            </a:r>
            <a:r>
              <a:rPr lang="en-GB" sz="2400" dirty="0" err="1">
                <a:solidFill>
                  <a:srgbClr val="414042"/>
                </a:solidFill>
                <a:latin typeface="Arial"/>
                <a:cs typeface="Arial"/>
              </a:rPr>
              <a:t>perfomance</a:t>
            </a:r>
            <a:r>
              <a:rPr lang="en-GB" sz="2400" dirty="0">
                <a:solidFill>
                  <a:srgbClr val="414042"/>
                </a:solidFill>
                <a:latin typeface="Arial"/>
                <a:cs typeface="Arial"/>
              </a:rPr>
              <a:t> management and self-evaluation arrangements?  How high a priority is </a:t>
            </a:r>
            <a:r>
              <a:rPr lang="en-GB" sz="2400" dirty="0" err="1">
                <a:solidFill>
                  <a:srgbClr val="414042"/>
                </a:solidFill>
                <a:latin typeface="Arial"/>
                <a:cs typeface="Arial"/>
              </a:rPr>
              <a:t>CWoW</a:t>
            </a:r>
            <a:r>
              <a:rPr lang="en-GB" sz="2400" dirty="0">
                <a:solidFill>
                  <a:srgbClr val="414042"/>
                </a:solidFill>
                <a:latin typeface="Arial"/>
                <a:cs typeface="Arial"/>
              </a:rPr>
              <a:t> in our improvement plan?</a:t>
            </a:r>
          </a:p>
          <a:p>
            <a:pPr marL="457200" marR="5080" indent="-457200">
              <a:buFont typeface="+mj-lt"/>
              <a:buAutoNum type="arabicPeriod" startAt="8"/>
              <a:tabLst>
                <a:tab pos="5485765" algn="l"/>
              </a:tabLst>
            </a:pPr>
            <a:endParaRPr lang="en-GB" sz="2400" dirty="0">
              <a:solidFill>
                <a:srgbClr val="414042"/>
              </a:solidFill>
              <a:latin typeface="Arial"/>
              <a:cs typeface="Arial"/>
            </a:endParaRPr>
          </a:p>
          <a:p>
            <a:pPr marL="457200" marR="5080" indent="-457200">
              <a:buFont typeface="+mj-lt"/>
              <a:buAutoNum type="arabicPeriod" startAt="8"/>
              <a:tabLst>
                <a:tab pos="5485765" algn="l"/>
              </a:tabLst>
            </a:pPr>
            <a:r>
              <a:rPr lang="en-GB" sz="2400" dirty="0" smtClean="0">
                <a:solidFill>
                  <a:srgbClr val="414042"/>
                </a:solidFill>
                <a:latin typeface="Arial"/>
                <a:cs typeface="Arial"/>
              </a:rPr>
              <a:t>How </a:t>
            </a:r>
            <a:r>
              <a:rPr lang="en-GB" sz="2400" dirty="0">
                <a:solidFill>
                  <a:srgbClr val="414042"/>
                </a:solidFill>
                <a:latin typeface="Arial"/>
                <a:cs typeface="Arial"/>
              </a:rPr>
              <a:t>well do we ensure that pupils gain worthwhile work-focused experience?</a:t>
            </a:r>
          </a:p>
          <a:p>
            <a:pPr marL="457200" marR="5080" indent="-457200">
              <a:buFont typeface="+mj-lt"/>
              <a:buAutoNum type="arabicPeriod" startAt="8"/>
              <a:tabLst>
                <a:tab pos="5485765" algn="l"/>
              </a:tabLst>
            </a:pPr>
            <a:endParaRPr lang="en-GB" sz="2400" dirty="0">
              <a:solidFill>
                <a:srgbClr val="414042"/>
              </a:solidFill>
              <a:latin typeface="Arial"/>
              <a:cs typeface="Arial"/>
            </a:endParaRPr>
          </a:p>
          <a:p>
            <a:pPr marL="457200" marR="5080" indent="-457200">
              <a:buFont typeface="+mj-lt"/>
              <a:buAutoNum type="arabicPeriod" startAt="8"/>
              <a:tabLst>
                <a:tab pos="5485765" algn="l"/>
              </a:tabLst>
            </a:pPr>
            <a:r>
              <a:rPr lang="en-GB" sz="2400" dirty="0" smtClean="0">
                <a:solidFill>
                  <a:srgbClr val="414042"/>
                </a:solidFill>
                <a:latin typeface="Arial"/>
                <a:cs typeface="Arial"/>
              </a:rPr>
              <a:t>Do </a:t>
            </a:r>
            <a:r>
              <a:rPr lang="en-GB" sz="2400" dirty="0">
                <a:solidFill>
                  <a:srgbClr val="414042"/>
                </a:solidFill>
                <a:latin typeface="Arial"/>
                <a:cs typeface="Arial"/>
              </a:rPr>
              <a:t>we make best use of the experience and expertise of our governors to support the delivery of </a:t>
            </a:r>
            <a:r>
              <a:rPr lang="en-GB" sz="2400" dirty="0" err="1">
                <a:solidFill>
                  <a:srgbClr val="414042"/>
                </a:solidFill>
                <a:latin typeface="Arial"/>
                <a:cs typeface="Arial"/>
              </a:rPr>
              <a:t>CWoW</a:t>
            </a:r>
            <a:r>
              <a:rPr lang="en-GB" sz="2400" dirty="0">
                <a:solidFill>
                  <a:srgbClr val="414042"/>
                </a:solidFill>
                <a:latin typeface="Arial"/>
                <a:cs typeface="Arial"/>
              </a:rPr>
              <a:t>?</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5666925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a:t>
            </a: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038931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386638"/>
          </a:xfrm>
          <a:prstGeom prst="rect">
            <a:avLst/>
          </a:prstGeom>
        </p:spPr>
        <p:txBody>
          <a:bodyPr vert="horz" wrap="square" lIns="0" tIns="0" rIns="0" bIns="0" rtlCol="0">
            <a:spAutoFit/>
          </a:bodyPr>
          <a:lstStyle/>
          <a:p>
            <a:pPr marL="457200" marR="5080" indent="-457200">
              <a:buFont typeface="+mj-lt"/>
              <a:buAutoNum type="arabicPeriod"/>
              <a:tabLst>
                <a:tab pos="5485765" algn="l"/>
              </a:tabLst>
            </a:pPr>
            <a:r>
              <a:rPr lang="cy-GB" sz="2400" dirty="0" smtClean="0">
                <a:solidFill>
                  <a:schemeClr val="tx1">
                    <a:lumMod val="75000"/>
                    <a:lumOff val="25000"/>
                  </a:schemeClr>
                </a:solidFill>
                <a:latin typeface="Arial"/>
                <a:cs typeface="Arial"/>
              </a:rPr>
              <a:t>Mae bron pob ysgol yn darparu ystod o wybodaeth ddefnyddiol i ddisgyblion ym Mlwyddyn 9 i helpu iddynt wneud eu dewisiadau pwnc yng nghyfnod allweddol 4.  Defnyddiant ystod o strategaethau i gynorthwyo disgyblion a’u rhieni i </a:t>
            </a:r>
            <a:r>
              <a:rPr lang="cy-GB" sz="2400" dirty="0">
                <a:latin typeface="Arial" panose="020B0604020202020204" pitchFamily="34" charset="0"/>
                <a:cs typeface="Arial" panose="020B0604020202020204" pitchFamily="34" charset="0"/>
              </a:rPr>
              <a:t>wneud penderfyniadau, gan gynnwys darparu cyngor gan gynghorwyr gyrfaoedd mewn nosweithiau </a:t>
            </a:r>
            <a:r>
              <a:rPr lang="cy-GB" sz="2400" dirty="0" smtClean="0">
                <a:latin typeface="Arial" panose="020B0604020202020204" pitchFamily="34" charset="0"/>
                <a:cs typeface="Arial" panose="020B0604020202020204" pitchFamily="34" charset="0"/>
              </a:rPr>
              <a:t>agored</a:t>
            </a:r>
            <a:r>
              <a:rPr lang="cy-GB" sz="2400" dirty="0" smtClean="0">
                <a:solidFill>
                  <a:schemeClr val="tx1">
                    <a:lumMod val="75000"/>
                    <a:lumOff val="25000"/>
                  </a:schemeClr>
                </a:solidFill>
                <a:latin typeface="Arial"/>
                <a:cs typeface="Arial"/>
              </a:rPr>
              <a:t>. </a:t>
            </a:r>
            <a:r>
              <a:rPr lang="cy-GB" sz="2400" dirty="0">
                <a:latin typeface="Arial" panose="020B0604020202020204" pitchFamily="34" charset="0"/>
                <a:cs typeface="Arial" panose="020B0604020202020204" pitchFamily="34" charset="0"/>
              </a:rPr>
              <a:t>Fodd bynnag, nid yw mwyafrif yr ysgolion wedi ymateb yn effeithiol i ostyngiadau yn y cymorth a gynigir gan Gyrfa </a:t>
            </a:r>
            <a:r>
              <a:rPr lang="cy-GB" sz="2400" dirty="0" smtClean="0">
                <a:latin typeface="Arial" panose="020B0604020202020204" pitchFamily="34" charset="0"/>
                <a:cs typeface="Arial" panose="020B0604020202020204" pitchFamily="34" charset="0"/>
              </a:rPr>
              <a:t>Cymru</a:t>
            </a:r>
            <a:r>
              <a:rPr lang="cy-GB" sz="2400" dirty="0" smtClean="0">
                <a:solidFill>
                  <a:schemeClr val="tx1">
                    <a:lumMod val="75000"/>
                    <a:lumOff val="25000"/>
                  </a:schemeClr>
                </a:solidFill>
                <a:latin typeface="Arial" panose="020B0604020202020204" pitchFamily="34" charset="0"/>
                <a:cs typeface="Arial" panose="020B0604020202020204" pitchFamily="34" charset="0"/>
              </a:rPr>
              <a:t>. </a:t>
            </a:r>
            <a:r>
              <a:rPr lang="cy-GB" sz="2400" dirty="0">
                <a:latin typeface="Arial" panose="020B0604020202020204" pitchFamily="34" charset="0"/>
                <a:cs typeface="Arial" panose="020B0604020202020204" pitchFamily="34" charset="0"/>
              </a:rPr>
              <a:t>O ganlyniad, ychydig o ysgolion yn unig sy’n sicrhau bod pob un o ddisgyblion cyfnod allweddol 4 yn cael cyfweliad i drafod eu dewisiadau </a:t>
            </a:r>
            <a:r>
              <a:rPr lang="cy-GB" sz="2400" dirty="0" smtClean="0">
                <a:latin typeface="Arial" panose="020B0604020202020204" pitchFamily="34" charset="0"/>
                <a:cs typeface="Arial" panose="020B0604020202020204" pitchFamily="34" charset="0"/>
              </a:rPr>
              <a:t>gyrfa</a:t>
            </a:r>
            <a:r>
              <a:rPr lang="cy-GB" sz="2400" dirty="0" smtClean="0">
                <a:solidFill>
                  <a:schemeClr val="tx1">
                    <a:lumMod val="75000"/>
                    <a:lumOff val="25000"/>
                  </a:schemeClr>
                </a:solidFill>
                <a:latin typeface="Arial" panose="020B0604020202020204" pitchFamily="34" charset="0"/>
                <a:cs typeface="Arial" panose="020B0604020202020204" pitchFamily="34" charset="0"/>
              </a:rPr>
              <a:t>.</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6102853" cy="5909310"/>
          </a:xfrm>
          <a:prstGeom prst="rect">
            <a:avLst/>
          </a:prstGeom>
        </p:spPr>
        <p:txBody>
          <a:bodyPr vert="horz" wrap="square" lIns="0" tIns="0" rIns="0" bIns="0" rtlCol="0">
            <a:spAutoFit/>
          </a:bodyPr>
          <a:lstStyle/>
          <a:p>
            <a:pPr marL="457200" marR="5080" indent="-457200">
              <a:buFont typeface="+mj-lt"/>
              <a:buAutoNum type="arabicPeriod"/>
              <a:tabLst>
                <a:tab pos="5485765" algn="l"/>
              </a:tabLst>
            </a:pPr>
            <a:r>
              <a:rPr lang="en-GB" sz="2400" dirty="0" smtClean="0">
                <a:solidFill>
                  <a:schemeClr val="tx1">
                    <a:lumMod val="75000"/>
                    <a:lumOff val="25000"/>
                  </a:schemeClr>
                </a:solidFill>
                <a:latin typeface="Arial"/>
                <a:cs typeface="Arial"/>
              </a:rPr>
              <a:t>Nearly </a:t>
            </a:r>
            <a:r>
              <a:rPr lang="en-GB" sz="2400" dirty="0">
                <a:solidFill>
                  <a:schemeClr val="tx1">
                    <a:lumMod val="75000"/>
                    <a:lumOff val="25000"/>
                  </a:schemeClr>
                </a:solidFill>
                <a:latin typeface="Arial"/>
                <a:cs typeface="Arial"/>
              </a:rPr>
              <a:t>all schools provide pupils with a range of useful information in Year 9 to help them make their key stage 4 subject choices.  They use a range of strategies to support pupils and their parents in making decisions, including providing advice from careers advisers at open evenings.  However, the majority of schools have not responded effectively to reductions in the support offered by Careers Wales.  As a result, only a few schools ensure that all key stage 4 pupils have an interview to discuss their career options.</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8479116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5539978"/>
          </a:xfrm>
          <a:prstGeom prst="rect">
            <a:avLst/>
          </a:prstGeom>
        </p:spPr>
        <p:txBody>
          <a:bodyPr vert="horz" wrap="square" lIns="0" tIns="0" rIns="0" bIns="0" rtlCol="0">
            <a:spAutoFit/>
          </a:bodyPr>
          <a:lstStyle/>
          <a:p>
            <a:pPr marL="457200" marR="5080" indent="-457200">
              <a:buAutoNum type="arabicPeriod" startAt="2"/>
              <a:tabLst>
                <a:tab pos="5485765" algn="l"/>
              </a:tabLst>
            </a:pPr>
            <a:r>
              <a:rPr lang="cy-GB" sz="2400" dirty="0">
                <a:latin typeface="Arial" panose="020B0604020202020204" pitchFamily="34" charset="0"/>
                <a:cs typeface="Arial" panose="020B0604020202020204" pitchFamily="34" charset="0"/>
              </a:rPr>
              <a:t>Mae’r rhan fwyaf o ysgolion yn darparu ystod o wybodaeth gyffredinol am ddewisiadau ôl-16 i ddisgyblion.  Fodd bynnag, nid yw lleiafrif o ysgolion yn defnyddio gwybodaeth nac adnoddau digon cyfoes i arwain penderfyniadau disgyblion.  Yn gyffredinol, mae ysgolion 11-18 yn rhoi gormod o bwyslais ar hyrwyddo eu chweched dosbarth eu hunain yn hytrach nag archwilio ystod y dewisiadau eraill sydd ar gael i ddisgyblion ar draws ystod y darparwyr yn </a:t>
            </a:r>
            <a:r>
              <a:rPr lang="cy-GB" sz="2400" dirty="0" smtClean="0">
                <a:latin typeface="Arial" panose="020B0604020202020204" pitchFamily="34" charset="0"/>
                <a:cs typeface="Arial" panose="020B0604020202020204" pitchFamily="34" charset="0"/>
              </a:rPr>
              <a:t>llawn</a:t>
            </a:r>
            <a:r>
              <a:rPr lang="en-GB" sz="2400" dirty="0" smtClean="0">
                <a:solidFill>
                  <a:schemeClr val="tx1">
                    <a:lumMod val="75000"/>
                    <a:lumOff val="25000"/>
                  </a:schemeClr>
                </a:solidFill>
                <a:latin typeface="Arial" panose="020B0604020202020204" pitchFamily="34" charset="0"/>
                <a:cs typeface="Arial" panose="020B0604020202020204" pitchFamily="34" charset="0"/>
              </a:rPr>
              <a:t>.</a:t>
            </a:r>
            <a:endParaRPr lang="en-GB" sz="2400" dirty="0" smtClean="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539978"/>
          </a:xfrm>
          <a:prstGeom prst="rect">
            <a:avLst/>
          </a:prstGeom>
        </p:spPr>
        <p:txBody>
          <a:bodyPr vert="horz" wrap="square" lIns="0" tIns="0" rIns="0" bIns="0" rtlCol="0">
            <a:spAutoFit/>
          </a:bodyPr>
          <a:lstStyle/>
          <a:p>
            <a:pPr marL="457200" marR="5080" indent="-457200">
              <a:buFont typeface="+mj-lt"/>
              <a:buAutoNum type="arabicPeriod" startAt="2"/>
              <a:tabLst>
                <a:tab pos="5485765" algn="l"/>
              </a:tabLst>
            </a:pPr>
            <a:r>
              <a:rPr lang="en-GB" sz="2400" dirty="0" smtClean="0">
                <a:solidFill>
                  <a:schemeClr val="tx1">
                    <a:lumMod val="75000"/>
                    <a:lumOff val="25000"/>
                  </a:schemeClr>
                </a:solidFill>
                <a:latin typeface="Arial"/>
                <a:cs typeface="Arial"/>
              </a:rPr>
              <a:t>Most </a:t>
            </a:r>
            <a:r>
              <a:rPr lang="en-GB" sz="2400" dirty="0">
                <a:solidFill>
                  <a:schemeClr val="tx1">
                    <a:lumMod val="75000"/>
                    <a:lumOff val="25000"/>
                  </a:schemeClr>
                </a:solidFill>
                <a:latin typeface="Arial"/>
                <a:cs typeface="Arial"/>
              </a:rPr>
              <a:t>schools provide pupils with a range of general information about post-16 options.  However, a minority of schools do not use sufficiently up-to-date information or resources to guide pupils’ decisions.  In general, 11-18 schools place too much emphasis on promoting their own sixth form rather than exploring fully the range of other options available to pupils across a range of providers.</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49561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5909310"/>
          </a:xfrm>
          <a:prstGeom prst="rect">
            <a:avLst/>
          </a:prstGeom>
        </p:spPr>
        <p:txBody>
          <a:bodyPr vert="horz" wrap="square" lIns="0" tIns="0" rIns="0" bIns="0" rtlCol="0">
            <a:spAutoFit/>
          </a:bodyPr>
          <a:lstStyle/>
          <a:p>
            <a:pPr marL="457200" marR="5080" indent="-457200">
              <a:buAutoNum type="arabicPeriod" startAt="3"/>
              <a:tabLst>
                <a:tab pos="5485765" algn="l"/>
              </a:tabLst>
            </a:pPr>
            <a:r>
              <a:rPr lang="cy-GB" sz="2400" dirty="0">
                <a:latin typeface="Arial" panose="020B0604020202020204" pitchFamily="34" charset="0"/>
                <a:cs typeface="Arial" panose="020B0604020202020204" pitchFamily="34" charset="0"/>
              </a:rPr>
              <a:t>Mae dulliau ar gyfer cyflwyno GBG yn parhau i amrywio’n fawr ar draws ysgolion.  Mae llawer o ysgolion wedi newid eu darpariaeth yn sylweddol yn ystod y pum mlynedd ddiwethaf.  Er bod yr amser a neilltuir i weithgareddau sy’n gysylltiedig â GBG gan ysgolion wedi cynyddu ar gyfartaledd, mewn llawer o achosion, caiff y ddarpariaeth hon ei chynllunio bellach o amgylch gofynion Cymhwyster Bagloriaeth Cymru, yn hytrach na’r fframwaith </a:t>
            </a:r>
            <a:r>
              <a:rPr lang="cy-GB" sz="2400" dirty="0" smtClean="0">
                <a:latin typeface="Arial" panose="020B0604020202020204" pitchFamily="34" charset="0"/>
                <a:cs typeface="Arial" panose="020B0604020202020204" pitchFamily="34" charset="0"/>
              </a:rPr>
              <a:t>GBG</a:t>
            </a:r>
            <a:r>
              <a:rPr lang="en-GB" sz="2400" dirty="0" smtClean="0">
                <a:solidFill>
                  <a:schemeClr val="tx1">
                    <a:lumMod val="75000"/>
                    <a:lumOff val="25000"/>
                  </a:schemeClr>
                </a:solidFill>
                <a:latin typeface="Arial"/>
                <a:cs typeface="Arial"/>
              </a:rPr>
              <a:t>. </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431983"/>
          </a:xfrm>
          <a:prstGeom prst="rect">
            <a:avLst/>
          </a:prstGeom>
        </p:spPr>
        <p:txBody>
          <a:bodyPr vert="horz" wrap="square" lIns="0" tIns="0" rIns="0" bIns="0" rtlCol="0">
            <a:spAutoFit/>
          </a:bodyPr>
          <a:lstStyle/>
          <a:p>
            <a:pPr marL="457200" marR="5080" indent="-457200">
              <a:buFont typeface="+mj-lt"/>
              <a:buAutoNum type="arabicPeriod" startAt="3"/>
              <a:tabLst>
                <a:tab pos="5485765" algn="l"/>
              </a:tabLst>
            </a:pPr>
            <a:r>
              <a:rPr lang="en-GB" sz="2400" dirty="0" smtClean="0">
                <a:solidFill>
                  <a:schemeClr val="tx1">
                    <a:lumMod val="75000"/>
                    <a:lumOff val="25000"/>
                  </a:schemeClr>
                </a:solidFill>
                <a:latin typeface="Arial"/>
                <a:cs typeface="Arial"/>
              </a:rPr>
              <a:t>Methods </a:t>
            </a:r>
            <a:r>
              <a:rPr lang="en-GB" sz="2400" dirty="0">
                <a:solidFill>
                  <a:schemeClr val="tx1">
                    <a:lumMod val="75000"/>
                    <a:lumOff val="25000"/>
                  </a:schemeClr>
                </a:solidFill>
                <a:latin typeface="Arial"/>
                <a:cs typeface="Arial"/>
              </a:rPr>
              <a:t>for delivering </a:t>
            </a:r>
            <a:r>
              <a:rPr lang="en-GB" sz="2400" dirty="0" err="1">
                <a:solidFill>
                  <a:schemeClr val="tx1">
                    <a:lumMod val="75000"/>
                    <a:lumOff val="25000"/>
                  </a:schemeClr>
                </a:solidFill>
                <a:latin typeface="Arial"/>
                <a:cs typeface="Arial"/>
              </a:rPr>
              <a:t>CWoW</a:t>
            </a:r>
            <a:r>
              <a:rPr lang="en-GB" sz="2400" dirty="0">
                <a:solidFill>
                  <a:schemeClr val="tx1">
                    <a:lumMod val="75000"/>
                    <a:lumOff val="25000"/>
                  </a:schemeClr>
                </a:solidFill>
                <a:latin typeface="Arial"/>
                <a:cs typeface="Arial"/>
              </a:rPr>
              <a:t> continue to vary greatly across schools.  Many schools have changed their provision substantially during the last five years.  While the time allocated to </a:t>
            </a:r>
            <a:r>
              <a:rPr lang="en-GB" sz="2400" dirty="0" err="1">
                <a:solidFill>
                  <a:schemeClr val="tx1">
                    <a:lumMod val="75000"/>
                    <a:lumOff val="25000"/>
                  </a:schemeClr>
                </a:solidFill>
                <a:latin typeface="Arial"/>
                <a:cs typeface="Arial"/>
              </a:rPr>
              <a:t>CWoW</a:t>
            </a:r>
            <a:r>
              <a:rPr lang="en-GB" sz="2400" dirty="0">
                <a:solidFill>
                  <a:schemeClr val="tx1">
                    <a:lumMod val="75000"/>
                    <a:lumOff val="25000"/>
                  </a:schemeClr>
                </a:solidFill>
                <a:latin typeface="Arial"/>
                <a:cs typeface="Arial"/>
              </a:rPr>
              <a:t>-related activities by schools has on average increased, in many cases this provision is now planned around the requirements of the Welsh Baccalaureate Qualification rather than the </a:t>
            </a:r>
            <a:r>
              <a:rPr lang="en-GB" sz="2400" dirty="0" err="1">
                <a:solidFill>
                  <a:schemeClr val="tx1">
                    <a:lumMod val="75000"/>
                    <a:lumOff val="25000"/>
                  </a:schemeClr>
                </a:solidFill>
                <a:latin typeface="Arial"/>
                <a:cs typeface="Arial"/>
              </a:rPr>
              <a:t>CWoW</a:t>
            </a:r>
            <a:r>
              <a:rPr lang="en-GB" sz="2400" dirty="0">
                <a:solidFill>
                  <a:schemeClr val="tx1">
                    <a:lumMod val="75000"/>
                    <a:lumOff val="25000"/>
                  </a:schemeClr>
                </a:solidFill>
                <a:latin typeface="Arial"/>
                <a:cs typeface="Arial"/>
              </a:rPr>
              <a:t> framework. </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70508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8125301"/>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75000"/>
                    <a:lumOff val="25000"/>
                  </a:schemeClr>
                </a:solidFill>
                <a:latin typeface="Arial" panose="020B0604020202020204" pitchFamily="34" charset="0"/>
                <a:cs typeface="Arial" panose="020B0604020202020204" pitchFamily="34" charset="0"/>
              </a:rPr>
              <a:t>4. </a:t>
            </a:r>
            <a:r>
              <a:rPr lang="cy-GB" sz="2400" dirty="0">
                <a:latin typeface="Arial" panose="020B0604020202020204" pitchFamily="34" charset="0"/>
                <a:cs typeface="Arial" panose="020B0604020202020204" pitchFamily="34" charset="0"/>
              </a:rPr>
              <a:t>Mae faint o amser gwersi y mae </a:t>
            </a:r>
            <a:r>
              <a:rPr lang="cy-GB" sz="2400" dirty="0" smtClean="0">
                <a:latin typeface="Arial" panose="020B0604020202020204" pitchFamily="34" charset="0"/>
                <a:cs typeface="Arial" panose="020B0604020202020204" pitchFamily="34" charset="0"/>
              </a:rPr>
              <a:t>ysgolion</a:t>
            </a:r>
          </a:p>
          <a:p>
            <a:pPr marR="5080">
              <a:tabLst>
                <a:tab pos="5485765" algn="l"/>
              </a:tabLst>
            </a:pPr>
            <a:r>
              <a:rPr lang="cy-GB" sz="2400" dirty="0" smtClean="0">
                <a:latin typeface="Arial" panose="020B0604020202020204" pitchFamily="34" charset="0"/>
                <a:cs typeface="Arial" panose="020B0604020202020204" pitchFamily="34" charset="0"/>
              </a:rPr>
              <a:t>    yn ei </a:t>
            </a:r>
            <a:r>
              <a:rPr lang="cy-GB" sz="2400" dirty="0">
                <a:latin typeface="Arial" panose="020B0604020202020204" pitchFamily="34" charset="0"/>
                <a:cs typeface="Arial" panose="020B0604020202020204" pitchFamily="34" charset="0"/>
              </a:rPr>
              <a:t>neilltuo i GBG yn parhau </a:t>
            </a:r>
            <a:r>
              <a:rPr lang="cy-GB" sz="2400" dirty="0" smtClean="0">
                <a:latin typeface="Arial" panose="020B0604020202020204" pitchFamily="34" charset="0"/>
                <a:cs typeface="Arial" panose="020B0604020202020204" pitchFamily="34" charset="0"/>
              </a:rPr>
              <a:t>i</a:t>
            </a:r>
          </a:p>
          <a:p>
            <a:pPr marR="5080">
              <a:tabLst>
                <a:tab pos="5485765" algn="l"/>
              </a:tabLst>
            </a:pPr>
            <a:r>
              <a:rPr lang="cy-GB" sz="2400" dirty="0" smtClean="0">
                <a:latin typeface="Arial" panose="020B0604020202020204" pitchFamily="34" charset="0"/>
                <a:cs typeface="Arial" panose="020B0604020202020204" pitchFamily="34" charset="0"/>
              </a:rPr>
              <a:t>    amrywio’n fawr.  Nid </a:t>
            </a:r>
            <a:r>
              <a:rPr lang="cy-GB" sz="2400" dirty="0">
                <a:latin typeface="Arial" panose="020B0604020202020204" pitchFamily="34" charset="0"/>
                <a:cs typeface="Arial" panose="020B0604020202020204" pitchFamily="34" charset="0"/>
              </a:rPr>
              <a:t>yw lleiafrif </a:t>
            </a:r>
            <a:r>
              <a:rPr lang="cy-GB" sz="2400" dirty="0" smtClean="0">
                <a:latin typeface="Arial" panose="020B0604020202020204" pitchFamily="34" charset="0"/>
                <a:cs typeface="Arial" panose="020B0604020202020204" pitchFamily="34" charset="0"/>
              </a:rPr>
              <a:t>o</a:t>
            </a:r>
          </a:p>
          <a:p>
            <a:pPr marR="5080">
              <a:tabLst>
                <a:tab pos="5485765" algn="l"/>
              </a:tabLst>
            </a:pPr>
            <a:r>
              <a:rPr lang="cy-GB" sz="2400" dirty="0" smtClean="0">
                <a:latin typeface="Arial" panose="020B0604020202020204" pitchFamily="34" charset="0"/>
                <a:cs typeface="Arial" panose="020B0604020202020204" pitchFamily="34" charset="0"/>
              </a:rPr>
              <a:t>    ysgolion </a:t>
            </a:r>
            <a:r>
              <a:rPr lang="cy-GB" sz="2400" dirty="0">
                <a:latin typeface="Arial" panose="020B0604020202020204" pitchFamily="34" charset="0"/>
                <a:cs typeface="Arial" panose="020B0604020202020204" pitchFamily="34" charset="0"/>
              </a:rPr>
              <a:t>yn neilltuo </a:t>
            </a:r>
            <a:r>
              <a:rPr lang="cy-GB" sz="2400" dirty="0" smtClean="0">
                <a:latin typeface="Arial" panose="020B0604020202020204" pitchFamily="34" charset="0"/>
                <a:cs typeface="Arial" panose="020B0604020202020204" pitchFamily="34" charset="0"/>
              </a:rPr>
              <a:t>unrhyw amser i</a:t>
            </a:r>
          </a:p>
          <a:p>
            <a:pPr marR="5080">
              <a:tabLst>
                <a:tab pos="5485765" algn="l"/>
              </a:tabLst>
            </a:pPr>
            <a:r>
              <a:rPr lang="cy-GB" sz="2400" dirty="0" smtClean="0">
                <a:latin typeface="Arial" panose="020B0604020202020204" pitchFamily="34" charset="0"/>
                <a:cs typeface="Arial" panose="020B0604020202020204" pitchFamily="34" charset="0"/>
              </a:rPr>
              <a:t>    GBG</a:t>
            </a:r>
            <a:r>
              <a:rPr lang="cy-GB" sz="2400" dirty="0">
                <a:latin typeface="Arial" panose="020B0604020202020204" pitchFamily="34" charset="0"/>
                <a:cs typeface="Arial" panose="020B0604020202020204" pitchFamily="34" charset="0"/>
              </a:rPr>
              <a:t>.  Mewn lleiafrif o ysgolion, </a:t>
            </a:r>
            <a:r>
              <a:rPr lang="cy-GB" sz="2400" dirty="0" smtClean="0">
                <a:latin typeface="Arial" panose="020B0604020202020204" pitchFamily="34" charset="0"/>
                <a:cs typeface="Arial" panose="020B0604020202020204" pitchFamily="34" charset="0"/>
              </a:rPr>
              <a:t>ni</a:t>
            </a:r>
          </a:p>
          <a:p>
            <a:pPr marR="5080">
              <a:tabLst>
                <a:tab pos="5485765" algn="l"/>
              </a:tabLst>
            </a:pPr>
            <a:r>
              <a:rPr lang="cy-GB" sz="2400" dirty="0" smtClean="0">
                <a:latin typeface="Arial" panose="020B0604020202020204" pitchFamily="34" charset="0"/>
                <a:cs typeface="Arial" panose="020B0604020202020204" pitchFamily="34" charset="0"/>
              </a:rPr>
              <a:t>    ddarperir </a:t>
            </a:r>
            <a:r>
              <a:rPr lang="cy-GB" sz="2400" dirty="0">
                <a:latin typeface="Arial" panose="020B0604020202020204" pitchFamily="34" charset="0"/>
                <a:cs typeface="Arial" panose="020B0604020202020204" pitchFamily="34" charset="0"/>
              </a:rPr>
              <a:t>hyfforddiant nac </a:t>
            </a:r>
            <a:r>
              <a:rPr lang="cy-GB" sz="2400" dirty="0" smtClean="0">
                <a:latin typeface="Arial" panose="020B0604020202020204" pitchFamily="34" charset="0"/>
                <a:cs typeface="Arial" panose="020B0604020202020204" pitchFamily="34" charset="0"/>
              </a:rPr>
              <a:t>adnoddau</a:t>
            </a:r>
          </a:p>
          <a:p>
            <a:pPr marR="5080">
              <a:tabLst>
                <a:tab pos="5485765" algn="l"/>
              </a:tabLst>
            </a:pPr>
            <a:r>
              <a:rPr lang="cy-GB" sz="2400" dirty="0" smtClean="0">
                <a:latin typeface="Arial" panose="020B0604020202020204" pitchFamily="34" charset="0"/>
                <a:cs typeface="Arial" panose="020B0604020202020204" pitchFamily="34" charset="0"/>
              </a:rPr>
              <a:t>    cyfoes i </a:t>
            </a:r>
            <a:r>
              <a:rPr lang="cy-GB" sz="2400" dirty="0">
                <a:latin typeface="Arial" panose="020B0604020202020204" pitchFamily="34" charset="0"/>
                <a:cs typeface="Arial" panose="020B0604020202020204" pitchFamily="34" charset="0"/>
              </a:rPr>
              <a:t>staff ymgymryd â’r rôl hon.  </a:t>
            </a:r>
            <a:r>
              <a:rPr lang="cy-GB" sz="2400" dirty="0" smtClean="0">
                <a:latin typeface="Arial" panose="020B0604020202020204" pitchFamily="34" charset="0"/>
                <a:cs typeface="Arial" panose="020B0604020202020204" pitchFamily="34" charset="0"/>
              </a:rPr>
              <a:t>Mae</a:t>
            </a:r>
          </a:p>
          <a:p>
            <a:pPr marR="5080">
              <a:tabLst>
                <a:tab pos="5485765" algn="l"/>
              </a:tabLst>
            </a:pPr>
            <a:r>
              <a:rPr lang="cy-GB" sz="2400" dirty="0" smtClean="0">
                <a:latin typeface="Arial" panose="020B0604020202020204" pitchFamily="34" charset="0"/>
                <a:cs typeface="Arial" panose="020B0604020202020204" pitchFamily="34" charset="0"/>
              </a:rPr>
              <a:t>    lleiafrif o ysgolion </a:t>
            </a:r>
            <a:r>
              <a:rPr lang="cy-GB" sz="2400" dirty="0">
                <a:latin typeface="Arial" panose="020B0604020202020204" pitchFamily="34" charset="0"/>
                <a:cs typeface="Arial" panose="020B0604020202020204" pitchFamily="34" charset="0"/>
              </a:rPr>
              <a:t>o’r farn fod </a:t>
            </a:r>
            <a:r>
              <a:rPr lang="cy-GB" sz="2400" dirty="0" smtClean="0">
                <a:latin typeface="Arial" panose="020B0604020202020204" pitchFamily="34" charset="0"/>
                <a:cs typeface="Arial" panose="020B0604020202020204" pitchFamily="34" charset="0"/>
              </a:rPr>
              <a:t>eu</a:t>
            </a:r>
          </a:p>
          <a:p>
            <a:pPr marR="5080">
              <a:tabLst>
                <a:tab pos="5485765" algn="l"/>
              </a:tabLst>
            </a:pPr>
            <a:r>
              <a:rPr lang="cy-GB" sz="2400" dirty="0" smtClean="0">
                <a:latin typeface="Arial" panose="020B0604020202020204" pitchFamily="34" charset="0"/>
                <a:cs typeface="Arial" panose="020B0604020202020204" pitchFamily="34" charset="0"/>
              </a:rPr>
              <a:t>    darpariaeth </a:t>
            </a:r>
            <a:r>
              <a:rPr lang="cy-GB" sz="2400" dirty="0">
                <a:latin typeface="Arial" panose="020B0604020202020204" pitchFamily="34" charset="0"/>
                <a:cs typeface="Arial" panose="020B0604020202020204" pitchFamily="34" charset="0"/>
              </a:rPr>
              <a:t>GBG </a:t>
            </a:r>
            <a:r>
              <a:rPr lang="cy-GB" sz="2400" dirty="0" smtClean="0">
                <a:latin typeface="Arial" panose="020B0604020202020204" pitchFamily="34" charset="0"/>
                <a:cs typeface="Arial" panose="020B0604020202020204" pitchFamily="34" charset="0"/>
              </a:rPr>
              <a:t>yn llai </a:t>
            </a:r>
            <a:r>
              <a:rPr lang="cy-GB" sz="2400" dirty="0">
                <a:latin typeface="Arial" panose="020B0604020202020204" pitchFamily="34" charset="0"/>
                <a:cs typeface="Arial" panose="020B0604020202020204" pitchFamily="34" charset="0"/>
              </a:rPr>
              <a:t>effeithiol </a:t>
            </a:r>
            <a:r>
              <a:rPr lang="cy-GB" sz="2400" dirty="0" smtClean="0">
                <a:latin typeface="Arial" panose="020B0604020202020204" pitchFamily="34" charset="0"/>
                <a:cs typeface="Arial" panose="020B0604020202020204" pitchFamily="34" charset="0"/>
              </a:rPr>
              <a:t>nag</a:t>
            </a:r>
          </a:p>
          <a:p>
            <a:pPr marR="5080">
              <a:tabLst>
                <a:tab pos="5485765" algn="l"/>
              </a:tabLst>
            </a:pPr>
            <a:r>
              <a:rPr lang="cy-GB" sz="2400" dirty="0" smtClean="0">
                <a:latin typeface="Arial" panose="020B0604020202020204" pitchFamily="34" charset="0"/>
                <a:cs typeface="Arial" panose="020B0604020202020204" pitchFamily="34" charset="0"/>
              </a:rPr>
              <a:t>    ydoedd </a:t>
            </a:r>
            <a:r>
              <a:rPr lang="cy-GB" sz="2400" dirty="0">
                <a:latin typeface="Arial" panose="020B0604020202020204" pitchFamily="34" charset="0"/>
                <a:cs typeface="Arial" panose="020B0604020202020204" pitchFamily="34" charset="0"/>
              </a:rPr>
              <a:t>bum mlynedd </a:t>
            </a:r>
            <a:r>
              <a:rPr lang="cy-GB" sz="2400" dirty="0" smtClean="0">
                <a:latin typeface="Arial" panose="020B0604020202020204" pitchFamily="34" charset="0"/>
                <a:cs typeface="Arial" panose="020B0604020202020204" pitchFamily="34" charset="0"/>
              </a:rPr>
              <a:t>yn ôl</a:t>
            </a:r>
            <a:r>
              <a:rPr lang="cy-GB" sz="2400" dirty="0">
                <a:latin typeface="Arial" panose="020B0604020202020204" pitchFamily="34" charset="0"/>
                <a:cs typeface="Arial" panose="020B0604020202020204" pitchFamily="34" charset="0"/>
              </a:rPr>
              <a:t>.  </a:t>
            </a:r>
            <a:r>
              <a:rPr lang="cy-GB" sz="2400" dirty="0" smtClean="0">
                <a:latin typeface="Arial" panose="020B0604020202020204" pitchFamily="34" charset="0"/>
                <a:cs typeface="Arial" panose="020B0604020202020204" pitchFamily="34" charset="0"/>
              </a:rPr>
              <a:t>Mae’r</a:t>
            </a:r>
          </a:p>
          <a:p>
            <a:pPr marR="5080">
              <a:tabLst>
                <a:tab pos="5485765" algn="l"/>
              </a:tabLst>
            </a:pPr>
            <a:r>
              <a:rPr lang="cy-GB" sz="2400" dirty="0" smtClean="0">
                <a:latin typeface="Arial" panose="020B0604020202020204" pitchFamily="34" charset="0"/>
                <a:cs typeface="Arial" panose="020B0604020202020204" pitchFamily="34" charset="0"/>
              </a:rPr>
              <a:t>    ysgolion </a:t>
            </a:r>
            <a:r>
              <a:rPr lang="cy-GB" sz="2400" dirty="0">
                <a:latin typeface="Arial" panose="020B0604020202020204" pitchFamily="34" charset="0"/>
                <a:cs typeface="Arial" panose="020B0604020202020204" pitchFamily="34" charset="0"/>
              </a:rPr>
              <a:t>hyn yn credu bod </a:t>
            </a:r>
            <a:r>
              <a:rPr lang="cy-GB" sz="2400" dirty="0" smtClean="0">
                <a:latin typeface="Arial" panose="020B0604020202020204" pitchFamily="34" charset="0"/>
                <a:cs typeface="Arial" panose="020B0604020202020204" pitchFamily="34" charset="0"/>
              </a:rPr>
              <a:t>gostyngiadau</a:t>
            </a:r>
          </a:p>
          <a:p>
            <a:pPr marR="5080">
              <a:tabLst>
                <a:tab pos="5485765" algn="l"/>
              </a:tabLst>
            </a:pPr>
            <a:r>
              <a:rPr lang="cy-GB" sz="2400" dirty="0" smtClean="0">
                <a:latin typeface="Arial" panose="020B0604020202020204" pitchFamily="34" charset="0"/>
                <a:cs typeface="Arial" panose="020B0604020202020204" pitchFamily="34" charset="0"/>
              </a:rPr>
              <a:t>    yn </a:t>
            </a:r>
            <a:r>
              <a:rPr lang="cy-GB" sz="2400" dirty="0">
                <a:latin typeface="Arial" panose="020B0604020202020204" pitchFamily="34" charset="0"/>
                <a:cs typeface="Arial" panose="020B0604020202020204" pitchFamily="34" charset="0"/>
              </a:rPr>
              <a:t>y cymorth sydd ar gael </a:t>
            </a:r>
            <a:r>
              <a:rPr lang="cy-GB" sz="2400" dirty="0" smtClean="0">
                <a:latin typeface="Arial" panose="020B0604020202020204" pitchFamily="34" charset="0"/>
                <a:cs typeface="Arial" panose="020B0604020202020204" pitchFamily="34" charset="0"/>
              </a:rPr>
              <a:t>gan Gyrfa</a:t>
            </a:r>
          </a:p>
          <a:p>
            <a:pPr marR="5080">
              <a:tabLst>
                <a:tab pos="5485765" algn="l"/>
              </a:tabLst>
            </a:pPr>
            <a:r>
              <a:rPr lang="cy-GB" sz="2400" dirty="0" smtClean="0">
                <a:latin typeface="Arial" panose="020B0604020202020204" pitchFamily="34" charset="0"/>
                <a:cs typeface="Arial" panose="020B0604020202020204" pitchFamily="34" charset="0"/>
              </a:rPr>
              <a:t>    Cymru</a:t>
            </a:r>
            <a:r>
              <a:rPr lang="cy-GB" sz="2400" dirty="0">
                <a:latin typeface="Arial" panose="020B0604020202020204" pitchFamily="34" charset="0"/>
                <a:cs typeface="Arial" panose="020B0604020202020204" pitchFamily="34" charset="0"/>
              </a:rPr>
              <a:t>, wedi’i gyfuno â </a:t>
            </a:r>
            <a:r>
              <a:rPr lang="cy-GB" sz="2400" dirty="0" smtClean="0">
                <a:latin typeface="Arial" panose="020B0604020202020204" pitchFamily="34" charset="0"/>
                <a:cs typeface="Arial" panose="020B0604020202020204" pitchFamily="34" charset="0"/>
              </a:rPr>
              <a:t>gofynion</a:t>
            </a:r>
          </a:p>
          <a:p>
            <a:pPr marR="5080">
              <a:tabLst>
                <a:tab pos="5485765" algn="l"/>
              </a:tabLst>
            </a:pPr>
            <a:r>
              <a:rPr lang="cy-GB" sz="2400" dirty="0" smtClean="0">
                <a:latin typeface="Arial" panose="020B0604020202020204" pitchFamily="34" charset="0"/>
                <a:cs typeface="Arial" panose="020B0604020202020204" pitchFamily="34" charset="0"/>
              </a:rPr>
              <a:t>    cynyddol </a:t>
            </a:r>
            <a:r>
              <a:rPr lang="cy-GB" sz="2400" dirty="0">
                <a:latin typeface="Arial" panose="020B0604020202020204" pitchFamily="34" charset="0"/>
                <a:cs typeface="Arial" panose="020B0604020202020204" pitchFamily="34" charset="0"/>
              </a:rPr>
              <a:t>cwricwlwm cyfnod allweddol 4</a:t>
            </a:r>
            <a:r>
              <a:rPr lang="cy-GB" sz="2400" dirty="0" smtClean="0">
                <a:latin typeface="Arial" panose="020B0604020202020204" pitchFamily="34" charset="0"/>
                <a:cs typeface="Arial" panose="020B0604020202020204" pitchFamily="34" charset="0"/>
              </a:rPr>
              <a:t>,</a:t>
            </a:r>
          </a:p>
          <a:p>
            <a:pPr marR="5080">
              <a:tabLst>
                <a:tab pos="5485765" algn="l"/>
              </a:tabLst>
            </a:pPr>
            <a:r>
              <a:rPr lang="cy-GB" sz="2400" dirty="0" smtClean="0">
                <a:latin typeface="Arial" panose="020B0604020202020204" pitchFamily="34" charset="0"/>
                <a:cs typeface="Arial" panose="020B0604020202020204" pitchFamily="34" charset="0"/>
              </a:rPr>
              <a:t>    wedi </a:t>
            </a:r>
            <a:r>
              <a:rPr lang="cy-GB" sz="2400" dirty="0">
                <a:latin typeface="Arial" panose="020B0604020202020204" pitchFamily="34" charset="0"/>
                <a:cs typeface="Arial" panose="020B0604020202020204" pitchFamily="34" charset="0"/>
              </a:rPr>
              <a:t>golygu na allant gyflwyno GBG </a:t>
            </a:r>
            <a:r>
              <a:rPr lang="cy-GB" sz="2400" dirty="0" smtClean="0">
                <a:latin typeface="Arial" panose="020B0604020202020204" pitchFamily="34" charset="0"/>
                <a:cs typeface="Arial" panose="020B0604020202020204" pitchFamily="34" charset="0"/>
              </a:rPr>
              <a:t>mor</a:t>
            </a:r>
          </a:p>
          <a:p>
            <a:pPr marR="5080">
              <a:tabLst>
                <a:tab pos="5485765" algn="l"/>
              </a:tabLst>
            </a:pPr>
            <a:r>
              <a:rPr lang="cy-GB" sz="2400" dirty="0" smtClean="0">
                <a:latin typeface="Arial" panose="020B0604020202020204" pitchFamily="34" charset="0"/>
                <a:cs typeface="Arial" panose="020B0604020202020204" pitchFamily="34" charset="0"/>
              </a:rPr>
              <a:t>     effeithiol </a:t>
            </a:r>
            <a:r>
              <a:rPr lang="cy-GB" sz="2400" dirty="0">
                <a:latin typeface="Arial" panose="020B0604020202020204" pitchFamily="34" charset="0"/>
                <a:cs typeface="Arial" panose="020B0604020202020204" pitchFamily="34" charset="0"/>
              </a:rPr>
              <a:t>ag yr oeddent yn y gorffennol. </a:t>
            </a:r>
            <a:endParaRPr lang="cy-GB" sz="2400" dirty="0" smtClean="0">
              <a:latin typeface="Arial" panose="020B0604020202020204" pitchFamily="34" charset="0"/>
              <a:cs typeface="Arial" panose="020B0604020202020204" pitchFamily="34" charset="0"/>
            </a:endParaRPr>
          </a:p>
          <a:p>
            <a:pPr marR="5080">
              <a:tabLst>
                <a:tab pos="5485765" algn="l"/>
              </a:tabLst>
            </a:pPr>
            <a:r>
              <a:rPr lang="cy-GB" sz="2400" dirty="0" smtClean="0">
                <a:latin typeface="Arial" panose="020B0604020202020204" pitchFamily="34" charset="0"/>
                <a:cs typeface="Arial" panose="020B0604020202020204" pitchFamily="34" charset="0"/>
              </a:rPr>
              <a:t>     Mae </a:t>
            </a:r>
            <a:r>
              <a:rPr lang="cy-GB" sz="2400" dirty="0">
                <a:latin typeface="Arial" panose="020B0604020202020204" pitchFamily="34" charset="0"/>
                <a:cs typeface="Arial" panose="020B0604020202020204" pitchFamily="34" charset="0"/>
              </a:rPr>
              <a:t>ychydig iawn o ysgolion </a:t>
            </a:r>
            <a:r>
              <a:rPr lang="cy-GB" sz="2400" dirty="0" smtClean="0">
                <a:latin typeface="Arial" panose="020B0604020202020204" pitchFamily="34" charset="0"/>
                <a:cs typeface="Arial" panose="020B0604020202020204" pitchFamily="34" charset="0"/>
              </a:rPr>
              <a:t>wedi</a:t>
            </a:r>
          </a:p>
          <a:p>
            <a:pPr marR="5080">
              <a:tabLst>
                <a:tab pos="5485765" algn="l"/>
              </a:tabLst>
            </a:pPr>
            <a:r>
              <a:rPr lang="cy-GB" sz="2400" dirty="0" smtClean="0">
                <a:latin typeface="Arial" panose="020B0604020202020204" pitchFamily="34" charset="0"/>
                <a:cs typeface="Arial" panose="020B0604020202020204" pitchFamily="34" charset="0"/>
              </a:rPr>
              <a:t>     cryfhau eu </a:t>
            </a:r>
            <a:r>
              <a:rPr lang="cy-GB" sz="2400" dirty="0">
                <a:latin typeface="Arial" panose="020B0604020202020204" pitchFamily="34" charset="0"/>
                <a:cs typeface="Arial" panose="020B0604020202020204" pitchFamily="34" charset="0"/>
              </a:rPr>
              <a:t>darpariaeth GBG dros </a:t>
            </a:r>
            <a:r>
              <a:rPr lang="cy-GB" sz="2400" dirty="0" smtClean="0">
                <a:latin typeface="Arial" panose="020B0604020202020204" pitchFamily="34" charset="0"/>
                <a:cs typeface="Arial" panose="020B0604020202020204" pitchFamily="34" charset="0"/>
              </a:rPr>
              <a:t>y</a:t>
            </a:r>
          </a:p>
          <a:p>
            <a:pPr marR="5080">
              <a:tabLst>
                <a:tab pos="5485765" algn="l"/>
              </a:tabLst>
            </a:pPr>
            <a:r>
              <a:rPr lang="cy-GB" sz="2400" dirty="0" smtClean="0">
                <a:latin typeface="Arial" panose="020B0604020202020204" pitchFamily="34" charset="0"/>
                <a:cs typeface="Arial" panose="020B0604020202020204" pitchFamily="34" charset="0"/>
              </a:rPr>
              <a:t>     cyfnod hwn.</a:t>
            </a:r>
            <a:endParaRPr lang="en-GB" sz="2400" dirty="0" smtClean="0">
              <a:solidFill>
                <a:schemeClr val="tx1">
                  <a:lumMod val="75000"/>
                  <a:lumOff val="25000"/>
                </a:schemeClr>
              </a:solidFill>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125301"/>
          </a:xfrm>
          <a:prstGeom prst="rect">
            <a:avLst/>
          </a:prstGeom>
        </p:spPr>
        <p:txBody>
          <a:bodyPr vert="horz" wrap="square" lIns="0" tIns="0" rIns="0" bIns="0" rtlCol="0">
            <a:spAutoFit/>
          </a:bodyPr>
          <a:lstStyle/>
          <a:p>
            <a:pPr marL="457200" marR="5080" indent="-457200">
              <a:buFont typeface="+mj-lt"/>
              <a:buAutoNum type="arabicPeriod" startAt="4"/>
              <a:tabLst>
                <a:tab pos="5485765" algn="l"/>
              </a:tabLst>
            </a:pPr>
            <a:r>
              <a:rPr lang="en-GB" sz="2400" dirty="0" smtClean="0">
                <a:solidFill>
                  <a:schemeClr val="tx1">
                    <a:lumMod val="75000"/>
                    <a:lumOff val="25000"/>
                  </a:schemeClr>
                </a:solidFill>
                <a:latin typeface="Arial"/>
                <a:cs typeface="Arial"/>
              </a:rPr>
              <a:t>The </a:t>
            </a:r>
            <a:r>
              <a:rPr lang="en-GB" sz="2400" dirty="0">
                <a:solidFill>
                  <a:schemeClr val="tx1">
                    <a:lumMod val="75000"/>
                    <a:lumOff val="25000"/>
                  </a:schemeClr>
                </a:solidFill>
                <a:latin typeface="Arial"/>
                <a:cs typeface="Arial"/>
              </a:rPr>
              <a:t>amount of lesson time that schools allocate to </a:t>
            </a:r>
            <a:r>
              <a:rPr lang="en-GB" sz="2400" dirty="0" err="1">
                <a:solidFill>
                  <a:schemeClr val="tx1">
                    <a:lumMod val="75000"/>
                    <a:lumOff val="25000"/>
                  </a:schemeClr>
                </a:solidFill>
                <a:latin typeface="Arial"/>
                <a:cs typeface="Arial"/>
              </a:rPr>
              <a:t>CWoW</a:t>
            </a:r>
            <a:r>
              <a:rPr lang="en-GB" sz="2400" dirty="0">
                <a:solidFill>
                  <a:schemeClr val="tx1">
                    <a:lumMod val="75000"/>
                    <a:lumOff val="25000"/>
                  </a:schemeClr>
                </a:solidFill>
                <a:latin typeface="Arial"/>
                <a:cs typeface="Arial"/>
              </a:rPr>
              <a:t> continues to vary greatly.  A minority of schools do not allocate any time to </a:t>
            </a:r>
            <a:r>
              <a:rPr lang="en-GB" sz="2400" dirty="0" err="1">
                <a:solidFill>
                  <a:schemeClr val="tx1">
                    <a:lumMod val="75000"/>
                    <a:lumOff val="25000"/>
                  </a:schemeClr>
                </a:solidFill>
                <a:latin typeface="Arial"/>
                <a:cs typeface="Arial"/>
              </a:rPr>
              <a:t>CWoW</a:t>
            </a:r>
            <a:r>
              <a:rPr lang="en-GB" sz="2400" dirty="0">
                <a:solidFill>
                  <a:schemeClr val="tx1">
                    <a:lumMod val="75000"/>
                    <a:lumOff val="25000"/>
                  </a:schemeClr>
                </a:solidFill>
                <a:latin typeface="Arial"/>
                <a:cs typeface="Arial"/>
              </a:rPr>
              <a:t>. In a minority of schools, staff delivering </a:t>
            </a:r>
            <a:r>
              <a:rPr lang="en-GB" sz="2400" dirty="0" err="1">
                <a:solidFill>
                  <a:schemeClr val="tx1">
                    <a:lumMod val="75000"/>
                    <a:lumOff val="25000"/>
                  </a:schemeClr>
                </a:solidFill>
                <a:latin typeface="Arial"/>
                <a:cs typeface="Arial"/>
              </a:rPr>
              <a:t>CWoW</a:t>
            </a:r>
            <a:r>
              <a:rPr lang="en-GB" sz="2400" dirty="0">
                <a:solidFill>
                  <a:schemeClr val="tx1">
                    <a:lumMod val="75000"/>
                    <a:lumOff val="25000"/>
                  </a:schemeClr>
                </a:solidFill>
                <a:latin typeface="Arial"/>
                <a:cs typeface="Arial"/>
              </a:rPr>
              <a:t> are not provided with training or up-to-date resources to carry out this role. A minority of schools feel that their </a:t>
            </a:r>
            <a:r>
              <a:rPr lang="en-GB" sz="2400" dirty="0" err="1">
                <a:solidFill>
                  <a:schemeClr val="tx1">
                    <a:lumMod val="75000"/>
                    <a:lumOff val="25000"/>
                  </a:schemeClr>
                </a:solidFill>
                <a:latin typeface="Arial"/>
                <a:cs typeface="Arial"/>
              </a:rPr>
              <a:t>CWoW</a:t>
            </a:r>
            <a:r>
              <a:rPr lang="en-GB" sz="2400" dirty="0">
                <a:solidFill>
                  <a:schemeClr val="tx1">
                    <a:lumMod val="75000"/>
                    <a:lumOff val="25000"/>
                  </a:schemeClr>
                </a:solidFill>
                <a:latin typeface="Arial"/>
                <a:cs typeface="Arial"/>
              </a:rPr>
              <a:t> provision is less effective than it was five years ago.  These schools believe that reductions in the support available from Careers Wales, combined with the increasing demands of the key stage 4 curriculum have left them unable to deliver </a:t>
            </a:r>
            <a:r>
              <a:rPr lang="en-GB" sz="2400" dirty="0" err="1">
                <a:solidFill>
                  <a:schemeClr val="tx1">
                    <a:lumMod val="75000"/>
                    <a:lumOff val="25000"/>
                  </a:schemeClr>
                </a:solidFill>
                <a:latin typeface="Arial"/>
                <a:cs typeface="Arial"/>
              </a:rPr>
              <a:t>CWoW</a:t>
            </a:r>
            <a:r>
              <a:rPr lang="en-GB" sz="2400" dirty="0">
                <a:solidFill>
                  <a:schemeClr val="tx1">
                    <a:lumMod val="75000"/>
                    <a:lumOff val="25000"/>
                  </a:schemeClr>
                </a:solidFill>
                <a:latin typeface="Arial"/>
                <a:cs typeface="Arial"/>
              </a:rPr>
              <a:t> as effectively as in the past.  A very few schools have strengthened their </a:t>
            </a:r>
            <a:r>
              <a:rPr lang="en-GB" sz="2400" dirty="0" err="1">
                <a:solidFill>
                  <a:schemeClr val="tx1">
                    <a:lumMod val="75000"/>
                    <a:lumOff val="25000"/>
                  </a:schemeClr>
                </a:solidFill>
                <a:latin typeface="Arial"/>
                <a:cs typeface="Arial"/>
              </a:rPr>
              <a:t>CWoW</a:t>
            </a:r>
            <a:r>
              <a:rPr lang="en-GB" sz="2400" dirty="0">
                <a:solidFill>
                  <a:schemeClr val="tx1">
                    <a:lumMod val="75000"/>
                    <a:lumOff val="25000"/>
                  </a:schemeClr>
                </a:solidFill>
                <a:latin typeface="Arial"/>
                <a:cs typeface="Arial"/>
              </a:rPr>
              <a:t> provision over this period.</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37153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848302"/>
          </a:xfrm>
          <a:prstGeom prst="rect">
            <a:avLst/>
          </a:prstGeom>
        </p:spPr>
        <p:txBody>
          <a:bodyPr vert="horz" wrap="square" lIns="0" tIns="0" rIns="0" bIns="0" rtlCol="0">
            <a:spAutoFit/>
          </a:bodyPr>
          <a:lstStyle/>
          <a:p>
            <a:pPr marL="457200" marR="5080" indent="-457200">
              <a:buAutoNum type="arabicPeriod" startAt="5"/>
              <a:tabLst>
                <a:tab pos="5485765" algn="l"/>
              </a:tabLst>
            </a:pPr>
            <a:r>
              <a:rPr lang="cy-GB" sz="2200" dirty="0" smtClean="0">
                <a:latin typeface="Arial" panose="020B0604020202020204" pitchFamily="34" charset="0"/>
                <a:cs typeface="Arial" panose="020B0604020202020204" pitchFamily="34" charset="0"/>
              </a:rPr>
              <a:t>Mae </a:t>
            </a:r>
            <a:r>
              <a:rPr lang="cy-GB" sz="2200" dirty="0">
                <a:latin typeface="Arial" panose="020B0604020202020204" pitchFamily="34" charset="0"/>
                <a:cs typeface="Arial" panose="020B0604020202020204" pitchFamily="34" charset="0"/>
              </a:rPr>
              <a:t>cyfran y disgyblion sy’n </a:t>
            </a:r>
            <a:r>
              <a:rPr lang="cy-GB" sz="2200" dirty="0" smtClean="0">
                <a:latin typeface="Arial" panose="020B0604020202020204" pitchFamily="34" charset="0"/>
                <a:cs typeface="Arial" panose="020B0604020202020204" pitchFamily="34" charset="0"/>
              </a:rPr>
              <a:t>cymryd rhan </a:t>
            </a:r>
          </a:p>
          <a:p>
            <a:pPr marR="5080">
              <a:tabLst>
                <a:tab pos="5485765" algn="l"/>
              </a:tabLst>
            </a:pPr>
            <a:r>
              <a:rPr lang="cy-GB" sz="2200" dirty="0">
                <a:latin typeface="Arial" panose="020B0604020202020204" pitchFamily="34" charset="0"/>
                <a:cs typeface="Arial" panose="020B0604020202020204" pitchFamily="34" charset="0"/>
              </a:rPr>
              <a:t> </a:t>
            </a:r>
            <a:r>
              <a:rPr lang="cy-GB" sz="2200" dirty="0" smtClean="0">
                <a:latin typeface="Arial" panose="020B0604020202020204" pitchFamily="34" charset="0"/>
                <a:cs typeface="Arial" panose="020B0604020202020204" pitchFamily="34" charset="0"/>
              </a:rPr>
              <a:t>     mewn </a:t>
            </a:r>
            <a:r>
              <a:rPr lang="cy-GB" sz="2200" dirty="0">
                <a:latin typeface="Arial" panose="020B0604020202020204" pitchFamily="34" charset="0"/>
                <a:cs typeface="Arial" panose="020B0604020202020204" pitchFamily="34" charset="0"/>
              </a:rPr>
              <a:t>lleoliadau profiad gwaith </a:t>
            </a:r>
            <a:r>
              <a:rPr lang="cy-GB" sz="2200" dirty="0" smtClean="0">
                <a:latin typeface="Arial" panose="020B0604020202020204" pitchFamily="34" charset="0"/>
                <a:cs typeface="Arial" panose="020B0604020202020204" pitchFamily="34" charset="0"/>
              </a:rPr>
              <a:t>yng</a:t>
            </a:r>
          </a:p>
          <a:p>
            <a:pPr marR="5080">
              <a:tabLst>
                <a:tab pos="5485765" algn="l"/>
              </a:tabLst>
            </a:pPr>
            <a:r>
              <a:rPr lang="cy-GB" sz="2200" dirty="0" smtClean="0">
                <a:latin typeface="Arial" panose="020B0604020202020204" pitchFamily="34" charset="0"/>
                <a:cs typeface="Arial" panose="020B0604020202020204" pitchFamily="34" charset="0"/>
              </a:rPr>
              <a:t>      nghyfnod </a:t>
            </a:r>
            <a:r>
              <a:rPr lang="cy-GB" sz="2200" dirty="0">
                <a:latin typeface="Arial" panose="020B0604020202020204" pitchFamily="34" charset="0"/>
                <a:cs typeface="Arial" panose="020B0604020202020204" pitchFamily="34" charset="0"/>
              </a:rPr>
              <a:t>allweddol 4 neu yn </a:t>
            </a:r>
            <a:r>
              <a:rPr lang="cy-GB" sz="2200" dirty="0" smtClean="0">
                <a:latin typeface="Arial" panose="020B0604020202020204" pitchFamily="34" charset="0"/>
                <a:cs typeface="Arial" panose="020B0604020202020204" pitchFamily="34" charset="0"/>
              </a:rPr>
              <a:t>y</a:t>
            </a:r>
          </a:p>
          <a:p>
            <a:pPr marR="5080">
              <a:tabLst>
                <a:tab pos="5485765" algn="l"/>
              </a:tabLst>
            </a:pPr>
            <a:r>
              <a:rPr lang="cy-GB" sz="2200" dirty="0" smtClean="0">
                <a:latin typeface="Arial" panose="020B0604020202020204" pitchFamily="34" charset="0"/>
                <a:cs typeface="Arial" panose="020B0604020202020204" pitchFamily="34" charset="0"/>
              </a:rPr>
              <a:t>      chweched </a:t>
            </a:r>
            <a:r>
              <a:rPr lang="cy-GB" sz="2200" dirty="0">
                <a:latin typeface="Arial" panose="020B0604020202020204" pitchFamily="34" charset="0"/>
                <a:cs typeface="Arial" panose="020B0604020202020204" pitchFamily="34" charset="0"/>
              </a:rPr>
              <a:t>dosbarth wedi </a:t>
            </a:r>
            <a:r>
              <a:rPr lang="cy-GB" sz="2200" dirty="0" smtClean="0">
                <a:latin typeface="Arial" panose="020B0604020202020204" pitchFamily="34" charset="0"/>
                <a:cs typeface="Arial" panose="020B0604020202020204" pitchFamily="34" charset="0"/>
              </a:rPr>
              <a:t>dirywio’n</a:t>
            </a:r>
          </a:p>
          <a:p>
            <a:pPr marR="5080">
              <a:tabLst>
                <a:tab pos="5485765" algn="l"/>
              </a:tabLst>
            </a:pPr>
            <a:r>
              <a:rPr lang="cy-GB" sz="2200" dirty="0" smtClean="0">
                <a:latin typeface="Arial" panose="020B0604020202020204" pitchFamily="34" charset="0"/>
                <a:cs typeface="Arial" panose="020B0604020202020204" pitchFamily="34" charset="0"/>
              </a:rPr>
              <a:t>      sylweddol </a:t>
            </a:r>
            <a:r>
              <a:rPr lang="cy-GB" sz="2200" dirty="0">
                <a:latin typeface="Arial" panose="020B0604020202020204" pitchFamily="34" charset="0"/>
                <a:cs typeface="Arial" panose="020B0604020202020204" pitchFamily="34" charset="0"/>
              </a:rPr>
              <a:t>dros y pum </a:t>
            </a:r>
            <a:r>
              <a:rPr lang="cy-GB" sz="2200" dirty="0" smtClean="0">
                <a:latin typeface="Arial" panose="020B0604020202020204" pitchFamily="34" charset="0"/>
                <a:cs typeface="Arial" panose="020B0604020202020204" pitchFamily="34" charset="0"/>
              </a:rPr>
              <a:t>mlynedd</a:t>
            </a:r>
          </a:p>
          <a:p>
            <a:pPr marR="5080">
              <a:tabLst>
                <a:tab pos="5485765" algn="l"/>
              </a:tabLst>
            </a:pPr>
            <a:r>
              <a:rPr lang="cy-GB" sz="2200" dirty="0" smtClean="0">
                <a:latin typeface="Arial" panose="020B0604020202020204" pitchFamily="34" charset="0"/>
                <a:cs typeface="Arial" panose="020B0604020202020204" pitchFamily="34" charset="0"/>
              </a:rPr>
              <a:t>      ddiwethaf</a:t>
            </a:r>
            <a:r>
              <a:rPr lang="cy-GB" sz="2200" dirty="0">
                <a:latin typeface="Arial" panose="020B0604020202020204" pitchFamily="34" charset="0"/>
                <a:cs typeface="Arial" panose="020B0604020202020204" pitchFamily="34" charset="0"/>
              </a:rPr>
              <a:t>.  Yn y rhan fwyaf o achosion</a:t>
            </a:r>
            <a:r>
              <a:rPr lang="cy-GB" sz="2200" dirty="0" smtClean="0">
                <a:latin typeface="Arial" panose="020B0604020202020204" pitchFamily="34" charset="0"/>
                <a:cs typeface="Arial" panose="020B0604020202020204" pitchFamily="34" charset="0"/>
              </a:rPr>
              <a:t>,</a:t>
            </a:r>
          </a:p>
          <a:p>
            <a:pPr marR="5080">
              <a:tabLst>
                <a:tab pos="5485765" algn="l"/>
              </a:tabLst>
            </a:pPr>
            <a:r>
              <a:rPr lang="cy-GB" sz="2200" dirty="0" smtClean="0">
                <a:latin typeface="Arial" panose="020B0604020202020204" pitchFamily="34" charset="0"/>
                <a:cs typeface="Arial" panose="020B0604020202020204" pitchFamily="34" charset="0"/>
              </a:rPr>
              <a:t>      mae </a:t>
            </a:r>
            <a:r>
              <a:rPr lang="cy-GB" sz="2200" dirty="0">
                <a:latin typeface="Arial" panose="020B0604020202020204" pitchFamily="34" charset="0"/>
                <a:cs typeface="Arial" panose="020B0604020202020204" pitchFamily="34" charset="0"/>
              </a:rPr>
              <a:t>ysgolion yn teimlo na </a:t>
            </a:r>
            <a:r>
              <a:rPr lang="cy-GB" sz="2200" dirty="0" smtClean="0">
                <a:latin typeface="Arial" panose="020B0604020202020204" pitchFamily="34" charset="0"/>
                <a:cs typeface="Arial" panose="020B0604020202020204" pitchFamily="34" charset="0"/>
              </a:rPr>
              <a:t>allant</a:t>
            </a:r>
          </a:p>
          <a:p>
            <a:pPr marR="5080">
              <a:tabLst>
                <a:tab pos="5485765" algn="l"/>
              </a:tabLst>
            </a:pPr>
            <a:r>
              <a:rPr lang="cy-GB" sz="2200" dirty="0" smtClean="0">
                <a:latin typeface="Arial" panose="020B0604020202020204" pitchFamily="34" charset="0"/>
                <a:cs typeface="Arial" panose="020B0604020202020204" pitchFamily="34" charset="0"/>
              </a:rPr>
              <a:t>      fodloni’r </a:t>
            </a:r>
            <a:r>
              <a:rPr lang="cy-GB" sz="2200" dirty="0">
                <a:latin typeface="Arial" panose="020B0604020202020204" pitchFamily="34" charset="0"/>
                <a:cs typeface="Arial" panose="020B0604020202020204" pitchFamily="34" charset="0"/>
              </a:rPr>
              <a:t>gofynion iechyd a diogelwch </a:t>
            </a:r>
            <a:r>
              <a:rPr lang="cy-GB" sz="2200" dirty="0" smtClean="0">
                <a:latin typeface="Arial" panose="020B0604020202020204" pitchFamily="34" charset="0"/>
                <a:cs typeface="Arial" panose="020B0604020202020204" pitchFamily="34" charset="0"/>
              </a:rPr>
              <a:t>ar</a:t>
            </a:r>
          </a:p>
          <a:p>
            <a:pPr marR="5080">
              <a:tabLst>
                <a:tab pos="5485765" algn="l"/>
              </a:tabLst>
            </a:pPr>
            <a:r>
              <a:rPr lang="cy-GB" sz="2200" dirty="0" smtClean="0">
                <a:latin typeface="Arial" panose="020B0604020202020204" pitchFamily="34" charset="0"/>
                <a:cs typeface="Arial" panose="020B0604020202020204" pitchFamily="34" charset="0"/>
              </a:rPr>
              <a:t>      gyfer </a:t>
            </a:r>
            <a:r>
              <a:rPr lang="cy-GB" sz="2200" dirty="0">
                <a:latin typeface="Arial" panose="020B0604020202020204" pitchFamily="34" charset="0"/>
                <a:cs typeface="Arial" panose="020B0604020202020204" pitchFamily="34" charset="0"/>
              </a:rPr>
              <a:t>gallu cynnal rhaglen profiad </a:t>
            </a:r>
            <a:r>
              <a:rPr lang="cy-GB" sz="2200" dirty="0" smtClean="0">
                <a:latin typeface="Arial" panose="020B0604020202020204" pitchFamily="34" charset="0"/>
                <a:cs typeface="Arial" panose="020B0604020202020204" pitchFamily="34" charset="0"/>
              </a:rPr>
              <a:t>gwaith</a:t>
            </a:r>
          </a:p>
          <a:p>
            <a:pPr marR="5080">
              <a:tabLst>
                <a:tab pos="5485765" algn="l"/>
              </a:tabLst>
            </a:pPr>
            <a:r>
              <a:rPr lang="cy-GB" sz="2200" dirty="0" smtClean="0">
                <a:latin typeface="Arial" panose="020B0604020202020204" pitchFamily="34" charset="0"/>
                <a:cs typeface="Arial" panose="020B0604020202020204" pitchFamily="34" charset="0"/>
              </a:rPr>
              <a:t>      gan </a:t>
            </a:r>
            <a:r>
              <a:rPr lang="cy-GB" sz="2200" dirty="0">
                <a:latin typeface="Arial" panose="020B0604020202020204" pitchFamily="34" charset="0"/>
                <a:cs typeface="Arial" panose="020B0604020202020204" pitchFamily="34" charset="0"/>
              </a:rPr>
              <a:t>nad yw Llywodraeth Cymru yn </a:t>
            </a:r>
            <a:r>
              <a:rPr lang="cy-GB" sz="2200" dirty="0" smtClean="0">
                <a:latin typeface="Arial" panose="020B0604020202020204" pitchFamily="34" charset="0"/>
                <a:cs typeface="Arial" panose="020B0604020202020204" pitchFamily="34" charset="0"/>
              </a:rPr>
              <a:t>ei</a:t>
            </a:r>
          </a:p>
          <a:p>
            <a:pPr marR="5080">
              <a:tabLst>
                <a:tab pos="5485765" algn="l"/>
              </a:tabLst>
            </a:pPr>
            <a:r>
              <a:rPr lang="cy-GB" sz="2200" dirty="0" smtClean="0">
                <a:latin typeface="Arial" panose="020B0604020202020204" pitchFamily="34" charset="0"/>
                <a:cs typeface="Arial" panose="020B0604020202020204" pitchFamily="34" charset="0"/>
              </a:rPr>
              <a:t>      gwneud </a:t>
            </a:r>
            <a:r>
              <a:rPr lang="cy-GB" sz="2200" dirty="0">
                <a:latin typeface="Arial" panose="020B0604020202020204" pitchFamily="34" charset="0"/>
                <a:cs typeface="Arial" panose="020B0604020202020204" pitchFamily="34" charset="0"/>
              </a:rPr>
              <a:t>yn ofynnol i Gyrfa </a:t>
            </a:r>
            <a:r>
              <a:rPr lang="cy-GB" sz="2200" dirty="0" smtClean="0">
                <a:latin typeface="Arial" panose="020B0604020202020204" pitchFamily="34" charset="0"/>
                <a:cs typeface="Arial" panose="020B0604020202020204" pitchFamily="34" charset="0"/>
              </a:rPr>
              <a:t>Cymru</a:t>
            </a:r>
          </a:p>
          <a:p>
            <a:pPr marR="5080">
              <a:tabLst>
                <a:tab pos="5485765" algn="l"/>
              </a:tabLst>
            </a:pPr>
            <a:r>
              <a:rPr lang="cy-GB" sz="2200" dirty="0" smtClean="0">
                <a:latin typeface="Arial" panose="020B0604020202020204" pitchFamily="34" charset="0"/>
                <a:cs typeface="Arial" panose="020B0604020202020204" pitchFamily="34" charset="0"/>
              </a:rPr>
              <a:t>      gynnal </a:t>
            </a:r>
            <a:r>
              <a:rPr lang="cy-GB" sz="2200" dirty="0">
                <a:latin typeface="Arial" panose="020B0604020202020204" pitchFamily="34" charset="0"/>
                <a:cs typeface="Arial" panose="020B0604020202020204" pitchFamily="34" charset="0"/>
              </a:rPr>
              <a:t>cronfa ddata profiad </a:t>
            </a:r>
            <a:r>
              <a:rPr lang="cy-GB" sz="2200" dirty="0" smtClean="0">
                <a:latin typeface="Arial" panose="020B0604020202020204" pitchFamily="34" charset="0"/>
                <a:cs typeface="Arial" panose="020B0604020202020204" pitchFamily="34" charset="0"/>
              </a:rPr>
              <a:t>gwaith</a:t>
            </a:r>
          </a:p>
          <a:p>
            <a:pPr marR="5080">
              <a:tabLst>
                <a:tab pos="5485765" algn="l"/>
              </a:tabLst>
            </a:pPr>
            <a:r>
              <a:rPr lang="cy-GB" sz="2200" dirty="0" smtClean="0">
                <a:latin typeface="Arial" panose="020B0604020202020204" pitchFamily="34" charset="0"/>
                <a:cs typeface="Arial" panose="020B0604020202020204" pitchFamily="34" charset="0"/>
              </a:rPr>
              <a:t>      genedlaethol </a:t>
            </a:r>
            <a:r>
              <a:rPr lang="cy-GB" sz="2200" dirty="0">
                <a:latin typeface="Arial" panose="020B0604020202020204" pitchFamily="34" charset="0"/>
                <a:cs typeface="Arial" panose="020B0604020202020204" pitchFamily="34" charset="0"/>
              </a:rPr>
              <a:t>ar ran ysgolion mwyach</a:t>
            </a:r>
            <a:r>
              <a:rPr lang="cy-GB" sz="2200" dirty="0" smtClean="0">
                <a:latin typeface="Arial" panose="020B0604020202020204" pitchFamily="34" charset="0"/>
                <a:cs typeface="Arial" panose="020B0604020202020204" pitchFamily="34" charset="0"/>
              </a:rPr>
              <a:t>.</a:t>
            </a:r>
          </a:p>
          <a:p>
            <a:pPr marR="5080">
              <a:tabLst>
                <a:tab pos="5485765" algn="l"/>
              </a:tabLst>
            </a:pPr>
            <a:r>
              <a:rPr lang="cy-GB" sz="2200" dirty="0" smtClean="0">
                <a:latin typeface="Arial" panose="020B0604020202020204" pitchFamily="34" charset="0"/>
                <a:cs typeface="Arial" panose="020B0604020202020204" pitchFamily="34" charset="0"/>
              </a:rPr>
              <a:t>      Mae </a:t>
            </a:r>
            <a:r>
              <a:rPr lang="cy-GB" sz="2200" dirty="0">
                <a:latin typeface="Arial" panose="020B0604020202020204" pitchFamily="34" charset="0"/>
                <a:cs typeface="Arial" panose="020B0604020202020204" pitchFamily="34" charset="0"/>
              </a:rPr>
              <a:t>bron pob ysgol </a:t>
            </a:r>
            <a:r>
              <a:rPr lang="cy-GB" sz="2200" dirty="0" smtClean="0">
                <a:latin typeface="Arial" panose="020B0604020202020204" pitchFamily="34" charset="0"/>
                <a:cs typeface="Arial" panose="020B0604020202020204" pitchFamily="34" charset="0"/>
              </a:rPr>
              <a:t>yn </a:t>
            </a:r>
            <a:r>
              <a:rPr lang="cy-GB" sz="2200" dirty="0">
                <a:latin typeface="Arial" panose="020B0604020202020204" pitchFamily="34" charset="0"/>
                <a:cs typeface="Arial" panose="020B0604020202020204" pitchFamily="34" charset="0"/>
              </a:rPr>
              <a:t>teimlo bod </a:t>
            </a:r>
            <a:r>
              <a:rPr lang="cy-GB" sz="2200" dirty="0" smtClean="0">
                <a:latin typeface="Arial" panose="020B0604020202020204" pitchFamily="34" charset="0"/>
                <a:cs typeface="Arial" panose="020B0604020202020204" pitchFamily="34" charset="0"/>
              </a:rPr>
              <a:t>hyn</a:t>
            </a:r>
          </a:p>
          <a:p>
            <a:pPr marR="5080">
              <a:tabLst>
                <a:tab pos="5485765" algn="l"/>
              </a:tabLst>
            </a:pPr>
            <a:r>
              <a:rPr lang="cy-GB" sz="2200" dirty="0" smtClean="0">
                <a:latin typeface="Arial" panose="020B0604020202020204" pitchFamily="34" charset="0"/>
                <a:cs typeface="Arial" panose="020B0604020202020204" pitchFamily="34" charset="0"/>
              </a:rPr>
              <a:t>      wedi </a:t>
            </a:r>
            <a:r>
              <a:rPr lang="cy-GB" sz="2200" dirty="0">
                <a:latin typeface="Arial" panose="020B0604020202020204" pitchFamily="34" charset="0"/>
                <a:cs typeface="Arial" panose="020B0604020202020204" pitchFamily="34" charset="0"/>
              </a:rPr>
              <a:t>cael effaith negyddol ar </a:t>
            </a:r>
            <a:r>
              <a:rPr lang="cy-GB" sz="2200" dirty="0" smtClean="0">
                <a:latin typeface="Arial" panose="020B0604020202020204" pitchFamily="34" charset="0"/>
                <a:cs typeface="Arial" panose="020B0604020202020204" pitchFamily="34" charset="0"/>
              </a:rPr>
              <a:t>gynnydd</a:t>
            </a:r>
          </a:p>
          <a:p>
            <a:pPr marR="5080">
              <a:tabLst>
                <a:tab pos="5485765" algn="l"/>
              </a:tabLst>
            </a:pPr>
            <a:r>
              <a:rPr lang="cy-GB" sz="2200" dirty="0" smtClean="0">
                <a:latin typeface="Arial" panose="020B0604020202020204" pitchFamily="34" charset="0"/>
                <a:cs typeface="Arial" panose="020B0604020202020204" pitchFamily="34" charset="0"/>
              </a:rPr>
              <a:t>      disgyblion </a:t>
            </a:r>
            <a:r>
              <a:rPr lang="cy-GB" sz="2200" dirty="0">
                <a:latin typeface="Arial" panose="020B0604020202020204" pitchFamily="34" charset="0"/>
                <a:cs typeface="Arial" panose="020B0604020202020204" pitchFamily="34" charset="0"/>
              </a:rPr>
              <a:t>ac ar eu dealltwriaeth </a:t>
            </a:r>
            <a:r>
              <a:rPr lang="cy-GB" sz="2200" dirty="0" smtClean="0">
                <a:latin typeface="Arial" panose="020B0604020202020204" pitchFamily="34" charset="0"/>
                <a:cs typeface="Arial" panose="020B0604020202020204" pitchFamily="34" charset="0"/>
              </a:rPr>
              <a:t>o’u</a:t>
            </a:r>
          </a:p>
          <a:p>
            <a:pPr marR="5080">
              <a:tabLst>
                <a:tab pos="5485765" algn="l"/>
              </a:tabLst>
            </a:pPr>
            <a:r>
              <a:rPr lang="cy-GB" sz="2200" dirty="0" smtClean="0">
                <a:latin typeface="Arial" panose="020B0604020202020204" pitchFamily="34" charset="0"/>
                <a:cs typeface="Arial" panose="020B0604020202020204" pitchFamily="34" charset="0"/>
              </a:rPr>
              <a:t>      dewisiadau </a:t>
            </a:r>
            <a:r>
              <a:rPr lang="cy-GB" sz="2200" dirty="0">
                <a:latin typeface="Arial" panose="020B0604020202020204" pitchFamily="34" charset="0"/>
                <a:cs typeface="Arial" panose="020B0604020202020204" pitchFamily="34" charset="0"/>
              </a:rPr>
              <a:t>gyrfa.  Mae ychydig iawn </a:t>
            </a:r>
            <a:r>
              <a:rPr lang="cy-GB" sz="2200" dirty="0" smtClean="0">
                <a:latin typeface="Arial" panose="020B0604020202020204" pitchFamily="34" charset="0"/>
                <a:cs typeface="Arial" panose="020B0604020202020204" pitchFamily="34" charset="0"/>
              </a:rPr>
              <a:t>o</a:t>
            </a:r>
          </a:p>
          <a:p>
            <a:pPr marR="5080">
              <a:tabLst>
                <a:tab pos="5485765" algn="l"/>
              </a:tabLst>
            </a:pPr>
            <a:r>
              <a:rPr lang="cy-GB" sz="2200" dirty="0" smtClean="0">
                <a:latin typeface="Arial" panose="020B0604020202020204" pitchFamily="34" charset="0"/>
                <a:cs typeface="Arial" panose="020B0604020202020204" pitchFamily="34" charset="0"/>
              </a:rPr>
              <a:t>      ysgolion </a:t>
            </a:r>
            <a:r>
              <a:rPr lang="cy-GB" sz="2200" dirty="0">
                <a:latin typeface="Arial" panose="020B0604020202020204" pitchFamily="34" charset="0"/>
                <a:cs typeface="Arial" panose="020B0604020202020204" pitchFamily="34" charset="0"/>
              </a:rPr>
              <a:t>wedi buddsoddi’n </a:t>
            </a:r>
            <a:r>
              <a:rPr lang="cy-GB" sz="2200" dirty="0" smtClean="0">
                <a:latin typeface="Arial" panose="020B0604020202020204" pitchFamily="34" charset="0"/>
                <a:cs typeface="Arial" panose="020B0604020202020204" pitchFamily="34" charset="0"/>
              </a:rPr>
              <a:t>sylweddol</a:t>
            </a:r>
          </a:p>
          <a:p>
            <a:pPr marR="5080">
              <a:tabLst>
                <a:tab pos="5485765" algn="l"/>
              </a:tabLst>
            </a:pPr>
            <a:r>
              <a:rPr lang="cy-GB" sz="2200" dirty="0" smtClean="0">
                <a:latin typeface="Arial" panose="020B0604020202020204" pitchFamily="34" charset="0"/>
                <a:cs typeface="Arial" panose="020B0604020202020204" pitchFamily="34" charset="0"/>
              </a:rPr>
              <a:t>      mewn </a:t>
            </a:r>
            <a:r>
              <a:rPr lang="cy-GB" sz="2200" dirty="0">
                <a:latin typeface="Arial" panose="020B0604020202020204" pitchFamily="34" charset="0"/>
                <a:cs typeface="Arial" panose="020B0604020202020204" pitchFamily="34" charset="0"/>
              </a:rPr>
              <a:t>cynnal yr agwedd hon ar </a:t>
            </a:r>
            <a:r>
              <a:rPr lang="cy-GB" sz="2200" dirty="0" smtClean="0">
                <a:latin typeface="Arial" panose="020B0604020202020204" pitchFamily="34" charset="0"/>
                <a:cs typeface="Arial" panose="020B0604020202020204" pitchFamily="34" charset="0"/>
              </a:rPr>
              <a:t>eu</a:t>
            </a:r>
          </a:p>
          <a:p>
            <a:pPr marR="5080">
              <a:tabLst>
                <a:tab pos="5485765" algn="l"/>
              </a:tabLst>
            </a:pPr>
            <a:r>
              <a:rPr lang="cy-GB" sz="2200" dirty="0" smtClean="0">
                <a:latin typeface="Arial" panose="020B0604020202020204" pitchFamily="34" charset="0"/>
                <a:cs typeface="Arial" panose="020B0604020202020204" pitchFamily="34" charset="0"/>
              </a:rPr>
              <a:t>      darpariaeth </a:t>
            </a:r>
            <a:r>
              <a:rPr lang="cy-GB" sz="2200" dirty="0">
                <a:latin typeface="Arial" panose="020B0604020202020204" pitchFamily="34" charset="0"/>
                <a:cs typeface="Arial" panose="020B0604020202020204" pitchFamily="34" charset="0"/>
              </a:rPr>
              <a:t>ac yn rheoli’r </a:t>
            </a:r>
            <a:r>
              <a:rPr lang="cy-GB" sz="2200" dirty="0" smtClean="0">
                <a:latin typeface="Arial" panose="020B0604020202020204" pitchFamily="34" charset="0"/>
                <a:cs typeface="Arial" panose="020B0604020202020204" pitchFamily="34" charset="0"/>
              </a:rPr>
              <a:t>gofynion</a:t>
            </a:r>
          </a:p>
          <a:p>
            <a:pPr marR="5080">
              <a:tabLst>
                <a:tab pos="5485765" algn="l"/>
              </a:tabLst>
            </a:pPr>
            <a:r>
              <a:rPr lang="cy-GB" sz="2200" dirty="0" smtClean="0">
                <a:latin typeface="Arial" panose="020B0604020202020204" pitchFamily="34" charset="0"/>
                <a:cs typeface="Arial" panose="020B0604020202020204" pitchFamily="34" charset="0"/>
              </a:rPr>
              <a:t>      iechyd </a:t>
            </a:r>
            <a:r>
              <a:rPr lang="cy-GB" sz="2200" dirty="0">
                <a:latin typeface="Arial" panose="020B0604020202020204" pitchFamily="34" charset="0"/>
                <a:cs typeface="Arial" panose="020B0604020202020204" pitchFamily="34" charset="0"/>
              </a:rPr>
              <a:t>a diogelwch eu </a:t>
            </a:r>
            <a:r>
              <a:rPr lang="cy-GB" sz="2200" dirty="0" smtClean="0">
                <a:latin typeface="Arial" panose="020B0604020202020204" pitchFamily="34" charset="0"/>
                <a:cs typeface="Arial" panose="020B0604020202020204" pitchFamily="34" charset="0"/>
              </a:rPr>
              <a:t>hunain.</a:t>
            </a:r>
            <a:endParaRPr lang="en-GB" sz="22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301048" y="2642252"/>
            <a:ext cx="6384174" cy="6647974"/>
          </a:xfrm>
          <a:prstGeom prst="rect">
            <a:avLst/>
          </a:prstGeom>
        </p:spPr>
        <p:txBody>
          <a:bodyPr vert="horz" wrap="square" lIns="0" tIns="0" rIns="0" bIns="0" rtlCol="0">
            <a:spAutoFit/>
          </a:bodyPr>
          <a:lstStyle/>
          <a:p>
            <a:pPr marL="457200" marR="5080" indent="-457200">
              <a:buFont typeface="+mj-lt"/>
              <a:buAutoNum type="arabicPeriod" startAt="5"/>
              <a:tabLst>
                <a:tab pos="5485765" algn="l"/>
              </a:tabLst>
            </a:pPr>
            <a:r>
              <a:rPr lang="en-GB" sz="2400" dirty="0" smtClean="0">
                <a:solidFill>
                  <a:schemeClr val="tx1">
                    <a:lumMod val="75000"/>
                    <a:lumOff val="25000"/>
                  </a:schemeClr>
                </a:solidFill>
                <a:latin typeface="Arial"/>
                <a:cs typeface="Arial"/>
              </a:rPr>
              <a:t>The </a:t>
            </a:r>
            <a:r>
              <a:rPr lang="en-GB" sz="2400" dirty="0">
                <a:solidFill>
                  <a:schemeClr val="tx1">
                    <a:lumMod val="75000"/>
                    <a:lumOff val="25000"/>
                  </a:schemeClr>
                </a:solidFill>
                <a:latin typeface="Arial"/>
                <a:cs typeface="Arial"/>
              </a:rPr>
              <a:t>proportion of pupils who participate in work experience placements in key stage 4 or in the sixth form has declined substantially over the last five years.  M</a:t>
            </a:r>
            <a:r>
              <a:rPr lang="en-GB" sz="2400" dirty="0" smtClean="0">
                <a:solidFill>
                  <a:schemeClr val="tx1">
                    <a:lumMod val="75000"/>
                    <a:lumOff val="25000"/>
                  </a:schemeClr>
                </a:solidFill>
                <a:latin typeface="Arial"/>
                <a:cs typeface="Arial"/>
              </a:rPr>
              <a:t>ost  </a:t>
            </a:r>
            <a:r>
              <a:rPr lang="en-GB" sz="2400" dirty="0">
                <a:solidFill>
                  <a:schemeClr val="tx1">
                    <a:lumMod val="75000"/>
                    <a:lumOff val="25000"/>
                  </a:schemeClr>
                </a:solidFill>
                <a:latin typeface="Arial"/>
                <a:cs typeface="Arial"/>
              </a:rPr>
              <a:t>schools feel unable to meet the health and safety requirements of running a work experience programme now that Welsh Government no longer requires Careers Wales to maintain a national work experience database on behalf of schools.  Nearly all schools </a:t>
            </a:r>
            <a:r>
              <a:rPr lang="en-GB" sz="2400" dirty="0" smtClean="0">
                <a:solidFill>
                  <a:schemeClr val="tx1">
                    <a:lumMod val="75000"/>
                    <a:lumOff val="25000"/>
                  </a:schemeClr>
                </a:solidFill>
                <a:latin typeface="Arial"/>
                <a:cs typeface="Arial"/>
              </a:rPr>
              <a:t>feel </a:t>
            </a:r>
            <a:r>
              <a:rPr lang="en-GB" sz="2400" dirty="0">
                <a:solidFill>
                  <a:schemeClr val="tx1">
                    <a:lumMod val="75000"/>
                    <a:lumOff val="25000"/>
                  </a:schemeClr>
                </a:solidFill>
                <a:latin typeface="Arial"/>
                <a:cs typeface="Arial"/>
              </a:rPr>
              <a:t>that this has had a negative impact on pupils’ progress and on their understanding of their career options.  A very few schools have invested substantially in maintaining this aspect of their provision and manage the health and safety requirements themselves.</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1129058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4431983"/>
          </a:xfrm>
          <a:prstGeom prst="rect">
            <a:avLst/>
          </a:prstGeom>
        </p:spPr>
        <p:txBody>
          <a:bodyPr vert="horz" wrap="square" lIns="0" tIns="0" rIns="0" bIns="0" rtlCol="0">
            <a:spAutoFit/>
          </a:bodyPr>
          <a:lstStyle/>
          <a:p>
            <a:pPr marL="457200" marR="5080" lvl="0" indent="-457200">
              <a:buAutoNum type="arabicPeriod" startAt="6"/>
              <a:tabLst>
                <a:tab pos="5485765" algn="l"/>
              </a:tabLst>
            </a:pPr>
            <a:r>
              <a:rPr lang="cy-GB" sz="2400" dirty="0" smtClean="0">
                <a:latin typeface="Arial" panose="020B0604020202020204" pitchFamily="34" charset="0"/>
                <a:cs typeface="Arial" panose="020B0604020202020204" pitchFamily="34" charset="0"/>
              </a:rPr>
              <a:t>Mae </a:t>
            </a:r>
            <a:r>
              <a:rPr lang="cy-GB" sz="2400" dirty="0">
                <a:latin typeface="Arial" panose="020B0604020202020204" pitchFamily="34" charset="0"/>
                <a:cs typeface="Arial" panose="020B0604020202020204" pitchFamily="34" charset="0"/>
              </a:rPr>
              <a:t>cyfran yr ysgolion sydd </a:t>
            </a:r>
            <a:r>
              <a:rPr lang="cy-GB" sz="2400" dirty="0" smtClean="0">
                <a:latin typeface="Arial" panose="020B0604020202020204" pitchFamily="34" charset="0"/>
                <a:cs typeface="Arial" panose="020B0604020202020204" pitchFamily="34" charset="0"/>
              </a:rPr>
              <a:t>â</a:t>
            </a:r>
          </a:p>
          <a:p>
            <a:pPr marR="5080" lvl="0">
              <a:tabLst>
                <a:tab pos="5485765" algn="l"/>
              </a:tabLst>
            </a:pPr>
            <a:r>
              <a:rPr lang="cy-GB" sz="2400" dirty="0">
                <a:latin typeface="Arial" panose="020B0604020202020204" pitchFamily="34" charset="0"/>
                <a:cs typeface="Arial" panose="020B0604020202020204" pitchFamily="34" charset="0"/>
              </a:rPr>
              <a:t> </a:t>
            </a:r>
            <a:r>
              <a:rPr lang="cy-GB" sz="2400" dirty="0" smtClean="0">
                <a:latin typeface="Arial" panose="020B0604020202020204" pitchFamily="34" charset="0"/>
                <a:cs typeface="Arial" panose="020B0604020202020204" pitchFamily="34" charset="0"/>
              </a:rPr>
              <a:t>    </a:t>
            </a:r>
            <a:r>
              <a:rPr lang="cy-GB" sz="2400" dirty="0">
                <a:latin typeface="Arial" panose="020B0604020202020204" pitchFamily="34" charset="0"/>
                <a:cs typeface="Arial" panose="020B0604020202020204" pitchFamily="34" charset="0"/>
              </a:rPr>
              <a:t>systemau priodol ar waith i </a:t>
            </a:r>
            <a:r>
              <a:rPr lang="cy-GB" sz="2400" dirty="0" smtClean="0">
                <a:latin typeface="Arial" panose="020B0604020202020204" pitchFamily="34" charset="0"/>
                <a:cs typeface="Arial" panose="020B0604020202020204" pitchFamily="34" charset="0"/>
              </a:rPr>
              <a:t>asesu</a:t>
            </a:r>
          </a:p>
          <a:p>
            <a:pPr marR="5080" lvl="0">
              <a:tabLst>
                <a:tab pos="5485765" algn="l"/>
              </a:tabLst>
            </a:pPr>
            <a:r>
              <a:rPr lang="cy-GB" sz="2400" dirty="0" smtClean="0">
                <a:latin typeface="Arial" panose="020B0604020202020204" pitchFamily="34" charset="0"/>
                <a:cs typeface="Arial" panose="020B0604020202020204" pitchFamily="34" charset="0"/>
              </a:rPr>
              <a:t>     cynnydd </a:t>
            </a:r>
            <a:r>
              <a:rPr lang="cy-GB" sz="2400" dirty="0">
                <a:latin typeface="Arial" panose="020B0604020202020204" pitchFamily="34" charset="0"/>
                <a:cs typeface="Arial" panose="020B0604020202020204" pitchFamily="34" charset="0"/>
              </a:rPr>
              <a:t>disgyblion yn erbyn </a:t>
            </a:r>
            <a:r>
              <a:rPr lang="cy-GB" sz="2400" dirty="0" smtClean="0">
                <a:latin typeface="Arial" panose="020B0604020202020204" pitchFamily="34" charset="0"/>
                <a:cs typeface="Arial" panose="020B0604020202020204" pitchFamily="34" charset="0"/>
              </a:rPr>
              <a:t>yr</a:t>
            </a:r>
          </a:p>
          <a:p>
            <a:pPr marR="5080" lvl="0">
              <a:tabLst>
                <a:tab pos="5485765" algn="l"/>
              </a:tabLst>
            </a:pPr>
            <a:r>
              <a:rPr lang="cy-GB" sz="2400" dirty="0" smtClean="0">
                <a:latin typeface="Arial" panose="020B0604020202020204" pitchFamily="34" charset="0"/>
                <a:cs typeface="Arial" panose="020B0604020202020204" pitchFamily="34" charset="0"/>
              </a:rPr>
              <a:t>     amcanion </a:t>
            </a:r>
            <a:r>
              <a:rPr lang="cy-GB" sz="2400" dirty="0">
                <a:latin typeface="Arial" panose="020B0604020202020204" pitchFamily="34" charset="0"/>
                <a:cs typeface="Arial" panose="020B0604020202020204" pitchFamily="34" charset="0"/>
              </a:rPr>
              <a:t>dysgu yn y fframwaith </a:t>
            </a:r>
            <a:r>
              <a:rPr lang="cy-GB" sz="2400" dirty="0" smtClean="0">
                <a:latin typeface="Arial" panose="020B0604020202020204" pitchFamily="34" charset="0"/>
                <a:cs typeface="Arial" panose="020B0604020202020204" pitchFamily="34" charset="0"/>
              </a:rPr>
              <a:t>GBG</a:t>
            </a:r>
          </a:p>
          <a:p>
            <a:pPr marR="5080" lvl="0">
              <a:tabLst>
                <a:tab pos="5485765" algn="l"/>
              </a:tabLst>
            </a:pPr>
            <a:r>
              <a:rPr lang="cy-GB" sz="2400" dirty="0" smtClean="0">
                <a:latin typeface="Arial" panose="020B0604020202020204" pitchFamily="34" charset="0"/>
                <a:cs typeface="Arial" panose="020B0604020202020204" pitchFamily="34" charset="0"/>
              </a:rPr>
              <a:t>     wedi </a:t>
            </a:r>
            <a:r>
              <a:rPr lang="cy-GB" sz="2400" dirty="0">
                <a:latin typeface="Arial" panose="020B0604020202020204" pitchFamily="34" charset="0"/>
                <a:cs typeface="Arial" panose="020B0604020202020204" pitchFamily="34" charset="0"/>
              </a:rPr>
              <a:t>cynyddu ychydig ers </a:t>
            </a:r>
            <a:r>
              <a:rPr lang="cy-GB" sz="2400" dirty="0" smtClean="0">
                <a:latin typeface="Arial" panose="020B0604020202020204" pitchFamily="34" charset="0"/>
                <a:cs typeface="Arial" panose="020B0604020202020204" pitchFamily="34" charset="0"/>
              </a:rPr>
              <a:t>adroddiad</a:t>
            </a:r>
          </a:p>
          <a:p>
            <a:pPr marR="5080" lvl="0">
              <a:tabLst>
                <a:tab pos="5485765" algn="l"/>
              </a:tabLst>
            </a:pPr>
            <a:r>
              <a:rPr lang="cy-GB" sz="2400" dirty="0" smtClean="0">
                <a:latin typeface="Arial" panose="020B0604020202020204" pitchFamily="34" charset="0"/>
                <a:cs typeface="Arial" panose="020B0604020202020204" pitchFamily="34" charset="0"/>
              </a:rPr>
              <a:t>     blaenorol </a:t>
            </a:r>
            <a:r>
              <a:rPr lang="cy-GB" sz="2400" dirty="0">
                <a:latin typeface="Arial" panose="020B0604020202020204" pitchFamily="34" charset="0"/>
                <a:cs typeface="Arial" panose="020B0604020202020204" pitchFamily="34" charset="0"/>
              </a:rPr>
              <a:t>Estyn yn 2012.  Fodd bynnag</a:t>
            </a:r>
            <a:r>
              <a:rPr lang="cy-GB" sz="2400" dirty="0" smtClean="0">
                <a:latin typeface="Arial" panose="020B0604020202020204" pitchFamily="34" charset="0"/>
                <a:cs typeface="Arial" panose="020B0604020202020204" pitchFamily="34" charset="0"/>
              </a:rPr>
              <a:t>,</a:t>
            </a:r>
          </a:p>
          <a:p>
            <a:pPr marR="5080" lvl="0">
              <a:tabLst>
                <a:tab pos="5485765" algn="l"/>
              </a:tabLst>
            </a:pPr>
            <a:r>
              <a:rPr lang="cy-GB" sz="2400" dirty="0" smtClean="0">
                <a:latin typeface="Arial" panose="020B0604020202020204" pitchFamily="34" charset="0"/>
                <a:cs typeface="Arial" panose="020B0604020202020204" pitchFamily="34" charset="0"/>
              </a:rPr>
              <a:t>     at </a:t>
            </a:r>
            <a:r>
              <a:rPr lang="cy-GB" sz="2400" dirty="0">
                <a:latin typeface="Arial" panose="020B0604020202020204" pitchFamily="34" charset="0"/>
                <a:cs typeface="Arial" panose="020B0604020202020204" pitchFamily="34" charset="0"/>
              </a:rPr>
              <a:t>ei gilydd, nid yw’r drefn o </a:t>
            </a:r>
            <a:r>
              <a:rPr lang="cy-GB" sz="2400" dirty="0" smtClean="0">
                <a:latin typeface="Arial" panose="020B0604020202020204" pitchFamily="34" charset="0"/>
                <a:cs typeface="Arial" panose="020B0604020202020204" pitchFamily="34" charset="0"/>
              </a:rPr>
              <a:t>olrhain</a:t>
            </a:r>
          </a:p>
          <a:p>
            <a:pPr marR="5080" lvl="0">
              <a:tabLst>
                <a:tab pos="5485765" algn="l"/>
              </a:tabLst>
            </a:pPr>
            <a:r>
              <a:rPr lang="cy-GB" sz="2400" dirty="0" smtClean="0">
                <a:latin typeface="Arial" panose="020B0604020202020204" pitchFamily="34" charset="0"/>
                <a:cs typeface="Arial" panose="020B0604020202020204" pitchFamily="34" charset="0"/>
              </a:rPr>
              <a:t>     cynnydd </a:t>
            </a:r>
            <a:r>
              <a:rPr lang="cy-GB" sz="2400" dirty="0">
                <a:latin typeface="Arial" panose="020B0604020202020204" pitchFamily="34" charset="0"/>
                <a:cs typeface="Arial" panose="020B0604020202020204" pitchFamily="34" charset="0"/>
              </a:rPr>
              <a:t>disgyblion wedi’i </a:t>
            </a:r>
            <a:r>
              <a:rPr lang="cy-GB" sz="2400" dirty="0" smtClean="0">
                <a:latin typeface="Arial" panose="020B0604020202020204" pitchFamily="34" charset="0"/>
                <a:cs typeface="Arial" panose="020B0604020202020204" pitchFamily="34" charset="0"/>
              </a:rPr>
              <a:t>datblygu’n</a:t>
            </a:r>
          </a:p>
          <a:p>
            <a:pPr marR="5080" lvl="0">
              <a:tabLst>
                <a:tab pos="5485765" algn="l"/>
              </a:tabLst>
            </a:pPr>
            <a:r>
              <a:rPr lang="cy-GB" sz="2400" dirty="0" smtClean="0">
                <a:latin typeface="Arial" panose="020B0604020202020204" pitchFamily="34" charset="0"/>
                <a:cs typeface="Arial" panose="020B0604020202020204" pitchFamily="34" charset="0"/>
              </a:rPr>
              <a:t>     ddigonol </a:t>
            </a:r>
            <a:r>
              <a:rPr lang="cy-GB" sz="2400" dirty="0">
                <a:latin typeface="Arial" panose="020B0604020202020204" pitchFamily="34" charset="0"/>
                <a:cs typeface="Arial" panose="020B0604020202020204" pitchFamily="34" charset="0"/>
              </a:rPr>
              <a:t>o hyd.  </a:t>
            </a: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431983"/>
          </a:xfrm>
          <a:prstGeom prst="rect">
            <a:avLst/>
          </a:prstGeom>
        </p:spPr>
        <p:txBody>
          <a:bodyPr vert="horz" wrap="square" lIns="0" tIns="0" rIns="0" bIns="0" rtlCol="0">
            <a:spAutoFit/>
          </a:bodyPr>
          <a:lstStyle/>
          <a:p>
            <a:pPr marL="457200" marR="5080" indent="-457200">
              <a:buFont typeface="+mj-lt"/>
              <a:buAutoNum type="arabicPeriod" startAt="6"/>
              <a:tabLst>
                <a:tab pos="5485765" algn="l"/>
              </a:tabLst>
            </a:pPr>
            <a:r>
              <a:rPr lang="en-GB" sz="2400" dirty="0" smtClean="0">
                <a:solidFill>
                  <a:schemeClr val="tx1">
                    <a:lumMod val="75000"/>
                    <a:lumOff val="25000"/>
                  </a:schemeClr>
                </a:solidFill>
                <a:latin typeface="Arial"/>
                <a:cs typeface="Arial"/>
              </a:rPr>
              <a:t>The </a:t>
            </a:r>
            <a:r>
              <a:rPr lang="en-GB" sz="2400" dirty="0">
                <a:solidFill>
                  <a:schemeClr val="tx1">
                    <a:lumMod val="75000"/>
                    <a:lumOff val="25000"/>
                  </a:schemeClr>
                </a:solidFill>
                <a:latin typeface="Arial"/>
                <a:cs typeface="Arial"/>
              </a:rPr>
              <a:t>proportion of schools that have appropriate systems in place to assess pupils’ progress against the learning objectives in the </a:t>
            </a:r>
            <a:r>
              <a:rPr lang="en-GB" sz="2400" dirty="0" err="1">
                <a:solidFill>
                  <a:schemeClr val="tx1">
                    <a:lumMod val="75000"/>
                    <a:lumOff val="25000"/>
                  </a:schemeClr>
                </a:solidFill>
                <a:latin typeface="Arial"/>
                <a:cs typeface="Arial"/>
              </a:rPr>
              <a:t>CWoW</a:t>
            </a:r>
            <a:r>
              <a:rPr lang="en-GB" sz="2400" dirty="0">
                <a:solidFill>
                  <a:schemeClr val="tx1">
                    <a:lumMod val="75000"/>
                    <a:lumOff val="25000"/>
                  </a:schemeClr>
                </a:solidFill>
                <a:latin typeface="Arial"/>
                <a:cs typeface="Arial"/>
              </a:rPr>
              <a:t> framework has increased slightly since Estyn’s previous report in 2012.  However overall, the tracking of pupils’ progress remains underdeveloped. </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776780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386638"/>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95000"/>
                    <a:lumOff val="5000"/>
                  </a:schemeClr>
                </a:solidFill>
                <a:latin typeface="Arial" panose="020B0604020202020204" pitchFamily="34" charset="0"/>
                <a:cs typeface="Arial" panose="020B0604020202020204" pitchFamily="34" charset="0"/>
              </a:rPr>
              <a:t>7. </a:t>
            </a:r>
            <a:r>
              <a:rPr lang="cy-GB" sz="2400" dirty="0">
                <a:latin typeface="Arial" panose="020B0604020202020204" pitchFamily="34" charset="0"/>
                <a:cs typeface="Arial" panose="020B0604020202020204" pitchFamily="34" charset="0"/>
              </a:rPr>
              <a:t>Er bod ysgolion yn defnyddio ystod </a:t>
            </a:r>
            <a:r>
              <a:rPr lang="cy-GB" sz="2400" dirty="0" smtClean="0">
                <a:latin typeface="Arial" panose="020B0604020202020204" pitchFamily="34" charset="0"/>
                <a:cs typeface="Arial" panose="020B0604020202020204" pitchFamily="34" charset="0"/>
              </a:rPr>
              <a:t>eang</a:t>
            </a:r>
          </a:p>
          <a:p>
            <a:pPr marR="5080">
              <a:tabLst>
                <a:tab pos="5485765" algn="l"/>
              </a:tabLst>
            </a:pPr>
            <a:r>
              <a:rPr lang="cy-GB" sz="2400" dirty="0" smtClean="0">
                <a:latin typeface="Arial" panose="020B0604020202020204" pitchFamily="34" charset="0"/>
                <a:cs typeface="Arial" panose="020B0604020202020204" pitchFamily="34" charset="0"/>
              </a:rPr>
              <a:t>    o </a:t>
            </a:r>
            <a:r>
              <a:rPr lang="cy-GB" sz="2400" dirty="0">
                <a:latin typeface="Arial" panose="020B0604020202020204" pitchFamily="34" charset="0"/>
                <a:cs typeface="Arial" panose="020B0604020202020204" pitchFamily="34" charset="0"/>
              </a:rPr>
              <a:t>ddata i arfarnu effeithiolrwydd </a:t>
            </a:r>
            <a:r>
              <a:rPr lang="cy-GB" sz="2400" dirty="0" smtClean="0">
                <a:latin typeface="Arial" panose="020B0604020202020204" pitchFamily="34" charset="0"/>
                <a:cs typeface="Arial" panose="020B0604020202020204" pitchFamily="34" charset="0"/>
              </a:rPr>
              <a:t>eu</a:t>
            </a:r>
          </a:p>
          <a:p>
            <a:pPr marR="5080">
              <a:tabLst>
                <a:tab pos="5485765" algn="l"/>
              </a:tabLst>
            </a:pPr>
            <a:r>
              <a:rPr lang="cy-GB" sz="2400" dirty="0" smtClean="0">
                <a:latin typeface="Arial" panose="020B0604020202020204" pitchFamily="34" charset="0"/>
                <a:cs typeface="Arial" panose="020B0604020202020204" pitchFamily="34" charset="0"/>
              </a:rPr>
              <a:t>    darpariaeth </a:t>
            </a:r>
            <a:r>
              <a:rPr lang="cy-GB" sz="2400" dirty="0">
                <a:latin typeface="Arial" panose="020B0604020202020204" pitchFamily="34" charset="0"/>
                <a:cs typeface="Arial" panose="020B0604020202020204" pitchFamily="34" charset="0"/>
              </a:rPr>
              <a:t>GBG, nid yw </a:t>
            </a:r>
            <a:r>
              <a:rPr lang="cy-GB" sz="2400" dirty="0" smtClean="0">
                <a:latin typeface="Arial" panose="020B0604020202020204" pitchFamily="34" charset="0"/>
                <a:cs typeface="Arial" panose="020B0604020202020204" pitchFamily="34" charset="0"/>
              </a:rPr>
              <a:t>systemau</a:t>
            </a:r>
          </a:p>
          <a:p>
            <a:pPr marR="5080">
              <a:tabLst>
                <a:tab pos="5485765" algn="l"/>
              </a:tabLst>
            </a:pPr>
            <a:r>
              <a:rPr lang="cy-GB" sz="2400" dirty="0" smtClean="0">
                <a:latin typeface="Arial" panose="020B0604020202020204" pitchFamily="34" charset="0"/>
                <a:cs typeface="Arial" panose="020B0604020202020204" pitchFamily="34" charset="0"/>
              </a:rPr>
              <a:t>    hunanarfarnu </a:t>
            </a:r>
            <a:r>
              <a:rPr lang="cy-GB" sz="2400" dirty="0">
                <a:latin typeface="Arial" panose="020B0604020202020204" pitchFamily="34" charset="0"/>
                <a:cs typeface="Arial" panose="020B0604020202020204" pitchFamily="34" charset="0"/>
              </a:rPr>
              <a:t>a chynllunio gwelliant </a:t>
            </a:r>
            <a:r>
              <a:rPr lang="cy-GB" sz="2400" dirty="0" smtClean="0">
                <a:latin typeface="Arial" panose="020B0604020202020204" pitchFamily="34" charset="0"/>
                <a:cs typeface="Arial" panose="020B0604020202020204" pitchFamily="34" charset="0"/>
              </a:rPr>
              <a:t>ar</a:t>
            </a:r>
          </a:p>
          <a:p>
            <a:pPr marR="5080">
              <a:tabLst>
                <a:tab pos="5485765" algn="l"/>
              </a:tabLst>
            </a:pPr>
            <a:r>
              <a:rPr lang="cy-GB" sz="2400" dirty="0" smtClean="0">
                <a:latin typeface="Arial" panose="020B0604020202020204" pitchFamily="34" charset="0"/>
                <a:cs typeface="Arial" panose="020B0604020202020204" pitchFamily="34" charset="0"/>
              </a:rPr>
              <a:t>    gyfer </a:t>
            </a:r>
            <a:r>
              <a:rPr lang="cy-GB" sz="2400" dirty="0">
                <a:latin typeface="Arial" panose="020B0604020202020204" pitchFamily="34" charset="0"/>
                <a:cs typeface="Arial" panose="020B0604020202020204" pitchFamily="34" charset="0"/>
              </a:rPr>
              <a:t>GBG yn ddigon trylwyr.  Mae </a:t>
            </a:r>
            <a:r>
              <a:rPr lang="cy-GB" sz="2400" dirty="0" smtClean="0">
                <a:latin typeface="Arial" panose="020B0604020202020204" pitchFamily="34" charset="0"/>
                <a:cs typeface="Arial" panose="020B0604020202020204" pitchFamily="34" charset="0"/>
              </a:rPr>
              <a:t>hyn</a:t>
            </a:r>
          </a:p>
          <a:p>
            <a:pPr marR="5080">
              <a:tabLst>
                <a:tab pos="5485765" algn="l"/>
              </a:tabLst>
            </a:pPr>
            <a:r>
              <a:rPr lang="cy-GB" sz="2400" dirty="0" smtClean="0">
                <a:latin typeface="Arial" panose="020B0604020202020204" pitchFamily="34" charset="0"/>
                <a:cs typeface="Arial" panose="020B0604020202020204" pitchFamily="34" charset="0"/>
              </a:rPr>
              <a:t>    oherwydd </a:t>
            </a:r>
            <a:r>
              <a:rPr lang="cy-GB" sz="2400" dirty="0">
                <a:latin typeface="Arial" panose="020B0604020202020204" pitchFamily="34" charset="0"/>
                <a:cs typeface="Arial" panose="020B0604020202020204" pitchFamily="34" charset="0"/>
              </a:rPr>
              <a:t>nad yw’r data y maent yn </a:t>
            </a:r>
            <a:r>
              <a:rPr lang="cy-GB" sz="2400" dirty="0" smtClean="0">
                <a:latin typeface="Arial" panose="020B0604020202020204" pitchFamily="34" charset="0"/>
                <a:cs typeface="Arial" panose="020B0604020202020204" pitchFamily="34" charset="0"/>
              </a:rPr>
              <a:t>ei</a:t>
            </a:r>
          </a:p>
          <a:p>
            <a:pPr marR="5080">
              <a:tabLst>
                <a:tab pos="5485765" algn="l"/>
              </a:tabLst>
            </a:pPr>
            <a:r>
              <a:rPr lang="cy-GB" sz="2400" dirty="0" smtClean="0">
                <a:latin typeface="Arial" panose="020B0604020202020204" pitchFamily="34" charset="0"/>
                <a:cs typeface="Arial" panose="020B0604020202020204" pitchFamily="34" charset="0"/>
              </a:rPr>
              <a:t>    ddefnyddio</a:t>
            </a:r>
            <a:r>
              <a:rPr lang="cy-GB" sz="2400" dirty="0">
                <a:latin typeface="Arial" panose="020B0604020202020204" pitchFamily="34" charset="0"/>
                <a:cs typeface="Arial" panose="020B0604020202020204" pitchFamily="34" charset="0"/>
              </a:rPr>
              <a:t>, er enghraifft cyfran </a:t>
            </a:r>
            <a:r>
              <a:rPr lang="cy-GB" sz="2400" dirty="0" smtClean="0">
                <a:latin typeface="Arial" panose="020B0604020202020204" pitchFamily="34" charset="0"/>
                <a:cs typeface="Arial" panose="020B0604020202020204" pitchFamily="34" charset="0"/>
              </a:rPr>
              <a:t>y</a:t>
            </a:r>
          </a:p>
          <a:p>
            <a:pPr marR="5080">
              <a:tabLst>
                <a:tab pos="5485765" algn="l"/>
              </a:tabLst>
            </a:pPr>
            <a:r>
              <a:rPr lang="cy-GB" sz="2400" dirty="0" smtClean="0">
                <a:latin typeface="Arial" panose="020B0604020202020204" pitchFamily="34" charset="0"/>
                <a:cs typeface="Arial" panose="020B0604020202020204" pitchFamily="34" charset="0"/>
              </a:rPr>
              <a:t>    disgyblion </a:t>
            </a:r>
            <a:r>
              <a:rPr lang="cy-GB" sz="2400" dirty="0">
                <a:latin typeface="Arial" panose="020B0604020202020204" pitchFamily="34" charset="0"/>
                <a:cs typeface="Arial" panose="020B0604020202020204" pitchFamily="34" charset="0"/>
              </a:rPr>
              <a:t>sy’n aros yn yr ysgol ar </a:t>
            </a:r>
            <a:r>
              <a:rPr lang="cy-GB" sz="2400" dirty="0" smtClean="0">
                <a:latin typeface="Arial" panose="020B0604020202020204" pitchFamily="34" charset="0"/>
                <a:cs typeface="Arial" panose="020B0604020202020204" pitchFamily="34" charset="0"/>
              </a:rPr>
              <a:t>gyfer</a:t>
            </a:r>
          </a:p>
          <a:p>
            <a:pPr marR="5080">
              <a:tabLst>
                <a:tab pos="5485765" algn="l"/>
              </a:tabLst>
            </a:pPr>
            <a:r>
              <a:rPr lang="cy-GB" sz="2400" dirty="0" smtClean="0">
                <a:latin typeface="Arial" panose="020B0604020202020204" pitchFamily="34" charset="0"/>
                <a:cs typeface="Arial" panose="020B0604020202020204" pitchFamily="34" charset="0"/>
              </a:rPr>
              <a:t>    y </a:t>
            </a:r>
            <a:r>
              <a:rPr lang="cy-GB" sz="2400" dirty="0">
                <a:latin typeface="Arial" panose="020B0604020202020204" pitchFamily="34" charset="0"/>
                <a:cs typeface="Arial" panose="020B0604020202020204" pitchFamily="34" charset="0"/>
              </a:rPr>
              <a:t>chweched dosbarth, o reidrwydd </a:t>
            </a:r>
            <a:r>
              <a:rPr lang="cy-GB" sz="2400" dirty="0" smtClean="0">
                <a:latin typeface="Arial" panose="020B0604020202020204" pitchFamily="34" charset="0"/>
                <a:cs typeface="Arial" panose="020B0604020202020204" pitchFamily="34" charset="0"/>
              </a:rPr>
              <a:t>yn</a:t>
            </a:r>
          </a:p>
          <a:p>
            <a:pPr marR="5080">
              <a:tabLst>
                <a:tab pos="5485765" algn="l"/>
              </a:tabLst>
            </a:pPr>
            <a:r>
              <a:rPr lang="cy-GB" sz="2400" dirty="0" smtClean="0">
                <a:latin typeface="Arial" panose="020B0604020202020204" pitchFamily="34" charset="0"/>
                <a:cs typeface="Arial" panose="020B0604020202020204" pitchFamily="34" charset="0"/>
              </a:rPr>
              <a:t>    fesur </a:t>
            </a:r>
            <a:r>
              <a:rPr lang="cy-GB" sz="2400" dirty="0">
                <a:latin typeface="Arial" panose="020B0604020202020204" pitchFamily="34" charset="0"/>
                <a:cs typeface="Arial" panose="020B0604020202020204" pitchFamily="34" charset="0"/>
              </a:rPr>
              <a:t>dilys o ba mor dda y mae’r </a:t>
            </a:r>
            <a:r>
              <a:rPr lang="cy-GB" sz="2400" dirty="0" smtClean="0">
                <a:latin typeface="Arial" panose="020B0604020202020204" pitchFamily="34" charset="0"/>
                <a:cs typeface="Arial" panose="020B0604020202020204" pitchFamily="34" charset="0"/>
              </a:rPr>
              <a:t>ysgol</a:t>
            </a:r>
          </a:p>
          <a:p>
            <a:pPr marR="5080">
              <a:tabLst>
                <a:tab pos="5485765" algn="l"/>
              </a:tabLst>
            </a:pPr>
            <a:r>
              <a:rPr lang="cy-GB" sz="2400" dirty="0" smtClean="0">
                <a:latin typeface="Arial" panose="020B0604020202020204" pitchFamily="34" charset="0"/>
                <a:cs typeface="Arial" panose="020B0604020202020204" pitchFamily="34" charset="0"/>
              </a:rPr>
              <a:t>    wedi </a:t>
            </a:r>
            <a:r>
              <a:rPr lang="cy-GB" sz="2400" dirty="0">
                <a:latin typeface="Arial" panose="020B0604020202020204" pitchFamily="34" charset="0"/>
                <a:cs typeface="Arial" panose="020B0604020202020204" pitchFamily="34" charset="0"/>
              </a:rPr>
              <a:t>cynorthwyo disgyblion i </a:t>
            </a:r>
            <a:r>
              <a:rPr lang="cy-GB" sz="2400" dirty="0" smtClean="0">
                <a:latin typeface="Arial" panose="020B0604020202020204" pitchFamily="34" charset="0"/>
                <a:cs typeface="Arial" panose="020B0604020202020204" pitchFamily="34" charset="0"/>
              </a:rPr>
              <a:t>wneud</a:t>
            </a:r>
          </a:p>
          <a:p>
            <a:pPr marR="5080">
              <a:tabLst>
                <a:tab pos="5485765" algn="l"/>
              </a:tabLst>
            </a:pPr>
            <a:r>
              <a:rPr lang="cy-GB" sz="2400" dirty="0" smtClean="0">
                <a:latin typeface="Arial" panose="020B0604020202020204" pitchFamily="34" charset="0"/>
                <a:cs typeface="Arial" panose="020B0604020202020204" pitchFamily="34" charset="0"/>
              </a:rPr>
              <a:t>    penderfyniadau </a:t>
            </a:r>
            <a:r>
              <a:rPr lang="cy-GB" sz="2400" dirty="0">
                <a:latin typeface="Arial" panose="020B0604020202020204" pitchFamily="34" charset="0"/>
                <a:cs typeface="Arial" panose="020B0604020202020204" pitchFamily="34" charset="0"/>
              </a:rPr>
              <a:t>llwyddiannus </a:t>
            </a:r>
            <a:r>
              <a:rPr lang="cy-GB" sz="2400" dirty="0" smtClean="0">
                <a:latin typeface="Arial" panose="020B0604020202020204" pitchFamily="34" charset="0"/>
                <a:cs typeface="Arial" panose="020B0604020202020204" pitchFamily="34" charset="0"/>
              </a:rPr>
              <a:t>yn</a:t>
            </a:r>
          </a:p>
          <a:p>
            <a:pPr marR="5080">
              <a:tabLst>
                <a:tab pos="5485765" algn="l"/>
              </a:tabLst>
            </a:pPr>
            <a:r>
              <a:rPr lang="cy-GB" sz="2400" dirty="0" smtClean="0">
                <a:latin typeface="Arial" panose="020B0604020202020204" pitchFamily="34" charset="0"/>
                <a:cs typeface="Arial" panose="020B0604020202020204" pitchFamily="34" charset="0"/>
              </a:rPr>
              <a:t>    gysylltiedig </a:t>
            </a:r>
            <a:r>
              <a:rPr lang="cy-GB" sz="2400" dirty="0">
                <a:latin typeface="Arial" panose="020B0604020202020204" pitchFamily="34" charset="0"/>
                <a:cs typeface="Arial" panose="020B0604020202020204" pitchFamily="34" charset="0"/>
              </a:rPr>
              <a:t>â gyrfaoedd.  Ychydig iawn </a:t>
            </a:r>
            <a:r>
              <a:rPr lang="cy-GB" sz="2400" dirty="0" smtClean="0">
                <a:latin typeface="Arial" panose="020B0604020202020204" pitchFamily="34" charset="0"/>
                <a:cs typeface="Arial" panose="020B0604020202020204" pitchFamily="34" charset="0"/>
              </a:rPr>
              <a:t>o</a:t>
            </a:r>
          </a:p>
          <a:p>
            <a:pPr marR="5080">
              <a:tabLst>
                <a:tab pos="5485765" algn="l"/>
              </a:tabLst>
            </a:pPr>
            <a:r>
              <a:rPr lang="cy-GB" sz="2400" dirty="0" smtClean="0">
                <a:latin typeface="Arial" panose="020B0604020202020204" pitchFamily="34" charset="0"/>
                <a:cs typeface="Arial" panose="020B0604020202020204" pitchFamily="34" charset="0"/>
              </a:rPr>
              <a:t>    ysgolion </a:t>
            </a:r>
            <a:r>
              <a:rPr lang="cy-GB" sz="2400" dirty="0">
                <a:latin typeface="Arial" panose="020B0604020202020204" pitchFamily="34" charset="0"/>
                <a:cs typeface="Arial" panose="020B0604020202020204" pitchFamily="34" charset="0"/>
              </a:rPr>
              <a:t>yn unig sy’n defnyddio data </a:t>
            </a:r>
            <a:r>
              <a:rPr lang="cy-GB" sz="2400" dirty="0" smtClean="0">
                <a:latin typeface="Arial" panose="020B0604020202020204" pitchFamily="34" charset="0"/>
                <a:cs typeface="Arial" panose="020B0604020202020204" pitchFamily="34" charset="0"/>
              </a:rPr>
              <a:t>yn</a:t>
            </a:r>
          </a:p>
          <a:p>
            <a:pPr marR="5080">
              <a:tabLst>
                <a:tab pos="5485765" algn="l"/>
              </a:tabLst>
            </a:pPr>
            <a:r>
              <a:rPr lang="cy-GB" sz="2400" dirty="0" smtClean="0">
                <a:latin typeface="Arial" panose="020B0604020202020204" pitchFamily="34" charset="0"/>
                <a:cs typeface="Arial" panose="020B0604020202020204" pitchFamily="34" charset="0"/>
              </a:rPr>
              <a:t>    briodol </a:t>
            </a:r>
            <a:r>
              <a:rPr lang="cy-GB" sz="2400" dirty="0">
                <a:latin typeface="Arial" panose="020B0604020202020204" pitchFamily="34" charset="0"/>
                <a:cs typeface="Arial" panose="020B0604020202020204" pitchFamily="34" charset="0"/>
              </a:rPr>
              <a:t>i arfarnu pa mor dda y </a:t>
            </a:r>
            <a:r>
              <a:rPr lang="cy-GB" sz="2400" dirty="0" smtClean="0">
                <a:latin typeface="Arial" panose="020B0604020202020204" pitchFamily="34" charset="0"/>
                <a:cs typeface="Arial" panose="020B0604020202020204" pitchFamily="34" charset="0"/>
              </a:rPr>
              <a:t>mae</a:t>
            </a:r>
          </a:p>
          <a:p>
            <a:pPr marR="5080">
              <a:tabLst>
                <a:tab pos="5485765" algn="l"/>
              </a:tabLst>
            </a:pPr>
            <a:r>
              <a:rPr lang="cy-GB" sz="2400" dirty="0" smtClean="0">
                <a:latin typeface="Arial" panose="020B0604020202020204" pitchFamily="34" charset="0"/>
                <a:cs typeface="Arial" panose="020B0604020202020204" pitchFamily="34" charset="0"/>
              </a:rPr>
              <a:t>    penderfyniadau </a:t>
            </a:r>
            <a:r>
              <a:rPr lang="cy-GB" sz="2400" dirty="0">
                <a:latin typeface="Arial" panose="020B0604020202020204" pitchFamily="34" charset="0"/>
                <a:cs typeface="Arial" panose="020B0604020202020204" pitchFamily="34" charset="0"/>
              </a:rPr>
              <a:t>disgyblion yn eu </a:t>
            </a:r>
            <a:r>
              <a:rPr lang="cy-GB" sz="2400" dirty="0" smtClean="0">
                <a:latin typeface="Arial" panose="020B0604020202020204" pitchFamily="34" charset="0"/>
                <a:cs typeface="Arial" panose="020B0604020202020204" pitchFamily="34" charset="0"/>
              </a:rPr>
              <a:t>galluogi</a:t>
            </a:r>
          </a:p>
          <a:p>
            <a:pPr marR="5080">
              <a:tabLst>
                <a:tab pos="5485765" algn="l"/>
              </a:tabLst>
            </a:pPr>
            <a:r>
              <a:rPr lang="cy-GB" sz="2400" dirty="0" smtClean="0">
                <a:latin typeface="Arial" panose="020B0604020202020204" pitchFamily="34" charset="0"/>
                <a:cs typeface="Arial" panose="020B0604020202020204" pitchFamily="34" charset="0"/>
              </a:rPr>
              <a:t>    i </a:t>
            </a:r>
            <a:r>
              <a:rPr lang="cy-GB" sz="2400" dirty="0">
                <a:latin typeface="Arial" panose="020B0604020202020204" pitchFamily="34" charset="0"/>
                <a:cs typeface="Arial" panose="020B0604020202020204" pitchFamily="34" charset="0"/>
              </a:rPr>
              <a:t>lwyddo i gynnal eu </a:t>
            </a:r>
            <a:r>
              <a:rPr lang="cy-GB" sz="2400" dirty="0" smtClean="0">
                <a:latin typeface="Arial" panose="020B0604020202020204" pitchFamily="34" charset="0"/>
                <a:cs typeface="Arial" panose="020B0604020202020204" pitchFamily="34" charset="0"/>
              </a:rPr>
              <a:t>dewisiadau</a:t>
            </a:r>
          </a:p>
          <a:p>
            <a:pPr marR="5080">
              <a:tabLst>
                <a:tab pos="5485765" algn="l"/>
              </a:tabLst>
            </a:pPr>
            <a:r>
              <a:rPr lang="cy-GB" sz="2400" dirty="0" smtClean="0">
                <a:latin typeface="Arial" panose="020B0604020202020204" pitchFamily="34" charset="0"/>
                <a:cs typeface="Arial" panose="020B0604020202020204" pitchFamily="34" charset="0"/>
              </a:rPr>
              <a:t>    dilyniant.</a:t>
            </a: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427085" y="2642252"/>
            <a:ext cx="6341263" cy="7017306"/>
          </a:xfrm>
          <a:prstGeom prst="rect">
            <a:avLst/>
          </a:prstGeom>
        </p:spPr>
        <p:txBody>
          <a:bodyPr vert="horz" wrap="square" lIns="0" tIns="0" rIns="0" bIns="0" rtlCol="0">
            <a:spAutoFit/>
          </a:bodyPr>
          <a:lstStyle/>
          <a:p>
            <a:pPr marL="457200" marR="5080" indent="-457200">
              <a:buFont typeface="+mj-lt"/>
              <a:buAutoNum type="arabicPeriod" startAt="7"/>
              <a:tabLst>
                <a:tab pos="5485765" algn="l"/>
              </a:tabLst>
            </a:pPr>
            <a:r>
              <a:rPr lang="en-GB" sz="2400" dirty="0" smtClean="0">
                <a:solidFill>
                  <a:schemeClr val="tx1">
                    <a:lumMod val="75000"/>
                    <a:lumOff val="25000"/>
                  </a:schemeClr>
                </a:solidFill>
                <a:latin typeface="Arial"/>
                <a:cs typeface="Arial"/>
              </a:rPr>
              <a:t>Although </a:t>
            </a:r>
            <a:r>
              <a:rPr lang="en-GB" sz="2400" dirty="0">
                <a:solidFill>
                  <a:schemeClr val="tx1">
                    <a:lumMod val="75000"/>
                    <a:lumOff val="25000"/>
                  </a:schemeClr>
                </a:solidFill>
                <a:latin typeface="Arial"/>
                <a:cs typeface="Arial"/>
              </a:rPr>
              <a:t>schools use a wide range of data to evaluate the effectiveness of their </a:t>
            </a:r>
            <a:r>
              <a:rPr lang="en-GB" sz="2400" dirty="0" err="1">
                <a:solidFill>
                  <a:schemeClr val="tx1">
                    <a:lumMod val="75000"/>
                    <a:lumOff val="25000"/>
                  </a:schemeClr>
                </a:solidFill>
                <a:latin typeface="Arial"/>
                <a:cs typeface="Arial"/>
              </a:rPr>
              <a:t>CWoW</a:t>
            </a:r>
            <a:r>
              <a:rPr lang="en-GB" sz="2400" dirty="0">
                <a:solidFill>
                  <a:schemeClr val="tx1">
                    <a:lumMod val="75000"/>
                    <a:lumOff val="25000"/>
                  </a:schemeClr>
                </a:solidFill>
                <a:latin typeface="Arial"/>
                <a:cs typeface="Arial"/>
              </a:rPr>
              <a:t> provision, self-evaluation and improvement planning systems for </a:t>
            </a:r>
            <a:r>
              <a:rPr lang="en-GB" sz="2400" dirty="0" err="1">
                <a:solidFill>
                  <a:schemeClr val="tx1">
                    <a:lumMod val="75000"/>
                    <a:lumOff val="25000"/>
                  </a:schemeClr>
                </a:solidFill>
                <a:latin typeface="Arial"/>
                <a:cs typeface="Arial"/>
              </a:rPr>
              <a:t>CWoW</a:t>
            </a:r>
            <a:r>
              <a:rPr lang="en-GB" sz="2400" dirty="0">
                <a:solidFill>
                  <a:schemeClr val="tx1">
                    <a:lumMod val="75000"/>
                    <a:lumOff val="25000"/>
                  </a:schemeClr>
                </a:solidFill>
                <a:latin typeface="Arial"/>
                <a:cs typeface="Arial"/>
              </a:rPr>
              <a:t> are insufficiently rigorous. This is because the data that they use, for example the proportion of pupils who remain at school for the sixth form, are not necessarily valid measures of how well the school has supported pupils in making successful careers-related decisions.  Only a very few schools make suitable use of data to evaluate how well pupils’ decisions enable them to succeed in sustaining their progression choices. </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616438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ntns:customXsn xmlns:ntns="http://schemas.microsoft.com/office/2006/metadata/customXsn">
  <ntns:xsnLocation>http://estynintranet/_cts/Thematic Survey Blank Document/5b585864708d8d4acustomXsn.xsn</ntns:xsnLocation>
  <ntns:cached>False</ntns:cached>
  <ntns:openByDefault>False</ntns:openByDefault>
  <ntns:xsnScope>http://estynintranet</ntns:xsnScope>
</ntns:customXsn>
</file>

<file path=customXml/item2.xml><?xml version="1.0" encoding="utf-8"?>
<ct:contentTypeSchema xmlns:ct="http://schemas.microsoft.com/office/2006/metadata/contentType" xmlns:ma="http://schemas.microsoft.com/office/2006/metadata/properties/metaAttributes" ct:_="" ma:_="" ma:contentTypeName="Thematic Survey Blank Document" ma:contentTypeID="0x0101004FF563581D1EBA4688BFE70077AFADA6030E00E3A30D3821A554409B376A8ECA62A0C2" ma:contentTypeVersion="65" ma:contentTypeDescription="" ma:contentTypeScope="" ma:versionID="6ffd9d0dc006b3723b6f637abf6a8612">
  <xsd:schema xmlns:xsd="http://www.w3.org/2001/XMLSchema" xmlns:xs="http://www.w3.org/2001/XMLSchema" xmlns:p="http://schemas.microsoft.com/office/2006/metadata/properties" xmlns:ns2="4c2d5879-4e17-4934-9dac-90b30ab598df" targetNamespace="http://schemas.microsoft.com/office/2006/metadata/properties" ma:root="true" ma:fieldsID="9ea35737d90811619fc52fabe5bd6638"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showField="COBAS_x0020_Event0" ma:web="4c2d5879-4e17-4934-9dac-90b30ab598df">
      <xsd:simpleType>
        <xsd:restriction base="dms:Lookup"/>
      </xsd:simpleType>
    </xsd:element>
    <xsd:element name="COBAS_x0020_Event_x0020_ID" ma:index="5" nillable="true" ma:displayName="COBAS Event ID" ma:internalName="COBAS_x0020_Event_x0020_ID">
      <xsd:simpleType>
        <xsd:restriction base="dms:Text">
          <xsd:maxLength value="255"/>
        </xsd:restriction>
      </xsd:simpleType>
    </xsd:element>
    <xsd:element name="COBAS_x0020_Event_x0020_Short_x0020_Title" ma:index="6" nillable="true" ma:displayName="COBAS Event Short Title" ma:internalName="COBAS_x0020_Event_x0020_Short_x0020_Title">
      <xsd:simpleType>
        <xsd:restriction base="dms:Text">
          <xsd:maxLength value="255"/>
        </xsd:restriction>
      </xsd:simpleType>
    </xsd:element>
    <xsd:element name="COBAS_x0020_Event_x0020_Title" ma:index="7" nillable="true" ma:displayName="COBAS Event Title" ma:internalName="COBAS_x0020_Event_x0020_Title">
      <xsd:simpleType>
        <xsd:restriction base="dms:Text">
          <xsd:maxLength value="255"/>
        </xsd:restriction>
      </xsd:simpleType>
    </xsd:element>
    <xsd:element name="Lead_x0020_Inspector" ma:index="8" nillable="true" ma:displayName="Lead Inspector" ma:list="UserInfo" ma:SharePointGroup="0" ma:internalName="Lead_x0020_Inspec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alendar_x0020_Year" ma:index="9"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0" nillable="true" ma:displayName="Retention Year" ma:format="DateOnly" ma:internalName="Retention_x0020_Year">
      <xsd:simpleType>
        <xsd:restriction base="dms:DateTime"/>
      </xsd:simpleType>
    </xsd:element>
    <xsd:element name="Year_x0020_of_x0020_Survey" ma:index="11" nillable="true" ma:displayName="Year of Survey" ma:internalName="Year_x0020_of_x0020_Survey">
      <xsd:simpleType>
        <xsd:restriction base="dms:Text">
          <xsd:maxLength value="255"/>
        </xsd:restriction>
      </xsd:simpleType>
    </xsd:element>
    <xsd:element name="TaxCatchAllLabel" ma:index="12"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4" nillable="true" ma:displayName="Taxonomy Catch All Column" ma:description="" ma:hidden="true" ma:list="{eee9cb75-98a5-42be-a321-a89add8f77db}" ma:internalName="TaxCatchAll"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19"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Thematic report powerpoint presentation - Careers</Title_x0020__x0028_Welsh_x0029_>
    <COBAS_x0020_Thematic_x0020_Event_x0020_ID xmlns="4c2d5879-4e17-4934-9dac-90b30ab598df" xsi:nil="true"/>
    <COBAS_x0020_Event_x0020_Short_x0020_Title xmlns="4c2d5879-4e17-4934-9dac-90b30ab598df" xsi:nil="true"/>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Lead_x0020_Inspector xmlns="4c2d5879-4e17-4934-9dac-90b30ab598df">
      <UserInfo>
        <DisplayName/>
        <AccountId xsi:nil="true"/>
        <AccountType/>
      </UserInfo>
    </Lead_x0020_Inspector>
    <Calendar_x0020_Year xmlns="4c2d5879-4e17-4934-9dac-90b30ab598df">8</Calendar_x0020_Year>
    <Retention_x0020_Year xmlns="4c2d5879-4e17-4934-9dac-90b30ab598df" xsi:nil="true"/>
    <Year_x0020_of_x0020_Survey xmlns="4c2d5879-4e17-4934-9dac-90b30ab598df" xsi:nil="true"/>
    <TaxCatchAll xmlns="4c2d5879-4e17-4934-9dac-90b30ab598df">
      <Value>1</Value>
    </TaxCatchAll>
    <COBAS_x0020_Event_x0020_ID xmlns="4c2d5879-4e17-4934-9dac-90b30ab598df" xsi:nil="true"/>
    <COBAS_x0020_Event_x0020_Title xmlns="4c2d5879-4e17-4934-9dac-90b30ab598df"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5ABFAE-9677-41E4-B247-50FCF0EC51D0}">
  <ds:schemaRefs>
    <ds:schemaRef ds:uri="http://schemas.microsoft.com/office/2006/metadata/customXsn"/>
  </ds:schemaRefs>
</ds:datastoreItem>
</file>

<file path=customXml/itemProps2.xml><?xml version="1.0" encoding="utf-8"?>
<ds:datastoreItem xmlns:ds="http://schemas.openxmlformats.org/officeDocument/2006/customXml" ds:itemID="{ABFA23E9-8EA6-427E-958C-771FB24738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912C820-0342-4CB2-88FC-4AEEC26C1B5E}">
  <ds:schemaRefs>
    <ds:schemaRef ds:uri="http://purl.org/dc/term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4c2d5879-4e17-4934-9dac-90b30ab598df"/>
    <ds:schemaRef ds:uri="http://www.w3.org/XML/1998/namespace"/>
  </ds:schemaRefs>
</ds:datastoreItem>
</file>

<file path=customXml/itemProps4.xml><?xml version="1.0" encoding="utf-8"?>
<ds:datastoreItem xmlns:ds="http://schemas.openxmlformats.org/officeDocument/2006/customXml" ds:itemID="{D7FBD8F2-F90A-4C1F-8595-DFA4488FCD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Thematic report Power Point - updated Nov 2016</Template>
  <TotalTime>373</TotalTime>
  <Words>2853</Words>
  <Application>Microsoft Office PowerPoint</Application>
  <PresentationFormat>Custom</PresentationFormat>
  <Paragraphs>336</Paragraphs>
  <Slides>21</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PowerPoint Presentation</vt:lpstr>
      <vt:lpstr>Cefndir</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Argymhellion</vt:lpstr>
      <vt:lpstr>Argymhellion</vt:lpstr>
      <vt:lpstr>Argymhellion</vt:lpstr>
      <vt:lpstr>Argymhellion</vt:lpstr>
      <vt:lpstr>Arfer orau</vt:lpstr>
      <vt:lpstr>Arfer orau</vt:lpstr>
      <vt:lpstr>10 cwestiwn i  ddarparwyr</vt:lpstr>
      <vt:lpstr>10 cwestiwn i  ddarparwyr</vt:lpstr>
      <vt:lpstr>10 cwestiwn i  ddarparwyr</vt:lpstr>
      <vt:lpstr>Cwestiynau…</vt:lpstr>
    </vt:vector>
  </TitlesOfParts>
  <Company>Estyn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Thematic report powerpoint presentation - Careers</dc:title>
  <dc:creator>Robert Gairey</dc:creator>
  <cp:lastModifiedBy>Elora Elphick</cp:lastModifiedBy>
  <cp:revision>24</cp:revision>
  <cp:lastPrinted>2017-08-11T07:58:19Z</cp:lastPrinted>
  <dcterms:created xsi:type="dcterms:W3CDTF">2017-06-15T15:23:15Z</dcterms:created>
  <dcterms:modified xsi:type="dcterms:W3CDTF">2017-09-08T12:49:23Z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0x0101004FF563581D1EBA4688BFE70077AFADA6030E00E3A30D3821A554409B376A8ECA62A0C2</vt:lpwstr>
  </property>
  <property fmtid="{D5CDD505-2E9C-101B-9397-08002B2CF9AE}" pid="6" name="Estyn Language">
    <vt:lpwstr>1;#English|777de1d1-cd30-4966-a2e3-f61db4c431e8</vt:lpwstr>
  </property>
  <property fmtid="{D5CDD505-2E9C-101B-9397-08002B2CF9AE}" pid="7" name="System - COMM">
    <vt:lpwstr>2</vt:lpwstr>
  </property>
  <property fmtid="{D5CDD505-2E9C-101B-9397-08002B2CF9AE}" pid="8" name="Process - COMM">
    <vt:lpwstr>22</vt:lpwstr>
  </property>
</Properties>
</file>