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2"/>
  </p:handoutMasterIdLst>
  <p:sldIdLst>
    <p:sldId id="256" r:id="rId5"/>
    <p:sldId id="257" r:id="rId6"/>
    <p:sldId id="258" r:id="rId7"/>
    <p:sldId id="261" r:id="rId8"/>
    <p:sldId id="262" r:id="rId9"/>
    <p:sldId id="263" r:id="rId10"/>
    <p:sldId id="264" r:id="rId11"/>
    <p:sldId id="265" r:id="rId12"/>
    <p:sldId id="259" r:id="rId13"/>
    <p:sldId id="270" r:id="rId14"/>
    <p:sldId id="260" r:id="rId15"/>
    <p:sldId id="276" r:id="rId16"/>
    <p:sldId id="279" r:id="rId17"/>
    <p:sldId id="273" r:id="rId18"/>
    <p:sldId id="277" r:id="rId19"/>
    <p:sldId id="278" r:id="rId20"/>
    <p:sldId id="274" r:id="rId21"/>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44"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06/06/2019</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6/6/2019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6/6/2019</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estyn.gov.wales/thematic-reports/search" TargetMode="External"/><Relationship Id="rId2" Type="http://schemas.openxmlformats.org/officeDocument/2006/relationships/hyperlink" Target="https://www.estyn.llyw.cymru/adroddiadau-thematig/chwilio"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2515" y="1527307"/>
            <a:ext cx="8859230" cy="8097088"/>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smtClean="0">
                <a:solidFill>
                  <a:schemeClr val="tx1">
                    <a:lumMod val="85000"/>
                    <a:lumOff val="15000"/>
                  </a:schemeClr>
                </a:solidFill>
                <a:latin typeface="Arial"/>
                <a:cs typeface="Arial"/>
              </a:rPr>
              <a:t>Gofalwyr</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ifanc</a:t>
            </a:r>
            <a:r>
              <a:rPr lang="en-GB" sz="4500" b="1" spc="-5" dirty="0" smtClean="0">
                <a:solidFill>
                  <a:schemeClr val="tx1">
                    <a:lumMod val="85000"/>
                    <a:lumOff val="15000"/>
                  </a:schemeClr>
                </a:solidFill>
                <a:latin typeface="Arial"/>
                <a:cs typeface="Arial"/>
              </a:rPr>
              <a:t>  </a:t>
            </a:r>
          </a:p>
          <a:p>
            <a:pPr>
              <a:lnSpc>
                <a:spcPct val="100000"/>
              </a:lnSpc>
              <a:spcBef>
                <a:spcPts val="19"/>
              </a:spcBef>
              <a:spcAft>
                <a:spcPts val="600"/>
              </a:spcAft>
            </a:pPr>
            <a:r>
              <a:rPr lang="en-GB" sz="4400" spc="-5" dirty="0" err="1" smtClean="0">
                <a:solidFill>
                  <a:schemeClr val="tx1">
                    <a:lumMod val="85000"/>
                    <a:lumOff val="15000"/>
                  </a:schemeClr>
                </a:solidFill>
                <a:latin typeface="Arial"/>
                <a:cs typeface="Arial"/>
              </a:rPr>
              <a:t>Darpariaeth</a:t>
            </a:r>
            <a:r>
              <a:rPr lang="en-GB" sz="4400" spc="-5" dirty="0" smtClean="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ar</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gyfer</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gofalwyr</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ifanc</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mewn</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ysgolion</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uwchradd</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colegau</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addysg</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bellach</a:t>
            </a:r>
            <a:r>
              <a:rPr lang="en-GB" sz="4400" spc="-5" dirty="0">
                <a:solidFill>
                  <a:schemeClr val="tx1">
                    <a:lumMod val="85000"/>
                    <a:lumOff val="15000"/>
                  </a:schemeClr>
                </a:solidFill>
                <a:latin typeface="Arial"/>
                <a:cs typeface="Arial"/>
              </a:rPr>
              <a:t> ac </a:t>
            </a:r>
            <a:r>
              <a:rPr lang="en-GB" sz="4400" spc="-5" dirty="0" err="1">
                <a:solidFill>
                  <a:schemeClr val="tx1">
                    <a:lumMod val="85000"/>
                    <a:lumOff val="15000"/>
                  </a:schemeClr>
                </a:solidFill>
                <a:latin typeface="Arial"/>
                <a:cs typeface="Arial"/>
              </a:rPr>
              <a:t>unedau</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cyfeirio</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disgyblion</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ledled</a:t>
            </a:r>
            <a:r>
              <a:rPr lang="en-GB" sz="4400" spc="-5" dirty="0">
                <a:solidFill>
                  <a:schemeClr val="tx1">
                    <a:lumMod val="85000"/>
                    <a:lumOff val="15000"/>
                  </a:schemeClr>
                </a:solidFill>
                <a:latin typeface="Arial"/>
                <a:cs typeface="Arial"/>
              </a:rPr>
              <a:t> </a:t>
            </a:r>
            <a:r>
              <a:rPr lang="en-GB" sz="4400" spc="-5" dirty="0" err="1">
                <a:solidFill>
                  <a:schemeClr val="tx1">
                    <a:lumMod val="85000"/>
                    <a:lumOff val="15000"/>
                  </a:schemeClr>
                </a:solidFill>
                <a:latin typeface="Arial"/>
                <a:cs typeface="Arial"/>
              </a:rPr>
              <a:t>Cymru</a:t>
            </a:r>
            <a:r>
              <a:rPr lang="en-GB" sz="4400" spc="-5" dirty="0">
                <a:solidFill>
                  <a:schemeClr val="tx1">
                    <a:lumMod val="85000"/>
                    <a:lumOff val="15000"/>
                  </a:schemeClr>
                </a:solidFill>
                <a:latin typeface="Arial"/>
                <a:cs typeface="Arial"/>
              </a:rPr>
              <a:t> </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lang="en-GB" sz="4500" b="1" spc="-5" dirty="0" smtClean="0">
              <a:solidFill>
                <a:schemeClr val="tx1">
                  <a:lumMod val="85000"/>
                  <a:lumOff val="15000"/>
                </a:schemeClr>
              </a:solidFill>
              <a:latin typeface="Arial"/>
              <a:cs typeface="Arial"/>
            </a:endParaRPr>
          </a:p>
          <a:p>
            <a:pPr>
              <a:lnSpc>
                <a:spcPct val="100000"/>
              </a:lnSpc>
              <a:spcBef>
                <a:spcPts val="19"/>
              </a:spcBef>
              <a:spcAft>
                <a:spcPts val="600"/>
              </a:spcAft>
            </a:pPr>
            <a:r>
              <a:rPr lang="en-GB" sz="4500" b="1" spc="-5" dirty="0" smtClean="0">
                <a:solidFill>
                  <a:schemeClr val="tx1">
                    <a:lumMod val="85000"/>
                    <a:lumOff val="15000"/>
                  </a:schemeClr>
                </a:solidFill>
                <a:latin typeface="Arial"/>
                <a:cs typeface="Arial"/>
              </a:rPr>
              <a:t>Young </a:t>
            </a:r>
            <a:r>
              <a:rPr lang="en-GB" sz="4500" b="1" spc="-5" dirty="0">
                <a:solidFill>
                  <a:schemeClr val="tx1">
                    <a:lumMod val="85000"/>
                    <a:lumOff val="15000"/>
                  </a:schemeClr>
                </a:solidFill>
                <a:latin typeface="Arial"/>
                <a:cs typeface="Arial"/>
              </a:rPr>
              <a:t>carers  </a:t>
            </a:r>
          </a:p>
          <a:p>
            <a:pPr>
              <a:lnSpc>
                <a:spcPct val="100000"/>
              </a:lnSpc>
              <a:spcBef>
                <a:spcPts val="19"/>
              </a:spcBef>
              <a:spcAft>
                <a:spcPts val="600"/>
              </a:spcAft>
            </a:pPr>
            <a:r>
              <a:rPr lang="en-GB" sz="4400" spc="-5" dirty="0">
                <a:solidFill>
                  <a:schemeClr val="tx1">
                    <a:lumMod val="85000"/>
                    <a:lumOff val="15000"/>
                  </a:schemeClr>
                </a:solidFill>
                <a:latin typeface="Arial"/>
                <a:cs typeface="Arial"/>
              </a:rPr>
              <a:t>Provision for young carers in secondary schools, further education colleges and pupil referral units across Wales </a:t>
            </a:r>
            <a:endParaRPr sz="4400"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4062651"/>
          </a:xfrm>
          <a:prstGeom prst="rect">
            <a:avLst/>
          </a:prstGeom>
        </p:spPr>
        <p:txBody>
          <a:bodyPr vert="horz" wrap="square" lIns="0" tIns="0" rIns="0" bIns="0" rtlCol="0">
            <a:spAutoFit/>
          </a:bodyPr>
          <a:lstStyle/>
          <a:p>
            <a:pPr marR="5080">
              <a:tabLst>
                <a:tab pos="5485765" algn="l"/>
              </a:tabLst>
            </a:pPr>
            <a:r>
              <a:rPr lang="en-GB" sz="2400" dirty="0" err="1">
                <a:solidFill>
                  <a:schemeClr val="tx1">
                    <a:lumMod val="95000"/>
                    <a:lumOff val="5000"/>
                  </a:schemeClr>
                </a:solidFill>
                <a:latin typeface="Arial"/>
                <a:cs typeface="Arial"/>
              </a:rPr>
              <a:t>Dylai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awdurdodau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lleol</a:t>
            </a: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a:solidFill>
                  <a:schemeClr val="tx1">
                    <a:lumMod val="95000"/>
                    <a:lumOff val="5000"/>
                  </a:schemeClr>
                </a:solidFill>
                <a:latin typeface="Arial"/>
                <a:cs typeface="Arial"/>
              </a:rPr>
              <a:t>A7 </a:t>
            </a:r>
            <a:r>
              <a:rPr lang="en-GB" sz="2400" dirty="0" err="1">
                <a:solidFill>
                  <a:schemeClr val="tx1">
                    <a:lumMod val="95000"/>
                    <a:lumOff val="5000"/>
                  </a:schemeClr>
                </a:solidFill>
                <a:latin typeface="Arial"/>
                <a:cs typeface="Arial"/>
              </a:rPr>
              <a:t>Ganolbwyntio</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strategaethau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gofalwyr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gynyddu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capasiti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ysgolion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colegau</a:t>
            </a:r>
            <a:r>
              <a:rPr lang="en-GB" sz="2400" dirty="0">
                <a:solidFill>
                  <a:schemeClr val="tx1">
                    <a:lumMod val="95000"/>
                    <a:lumOff val="5000"/>
                  </a:schemeClr>
                </a:solidFill>
                <a:latin typeface="Arial"/>
                <a:cs typeface="Arial"/>
              </a:rPr>
              <a:t> ac </a:t>
            </a:r>
            <a:r>
              <a:rPr lang="en-GB" sz="2400" dirty="0" err="1">
                <a:solidFill>
                  <a:schemeClr val="tx1">
                    <a:lumMod val="95000"/>
                    <a:lumOff val="5000"/>
                  </a:schemeClr>
                </a:solidFill>
                <a:latin typeface="Arial"/>
                <a:cs typeface="Arial"/>
              </a:rPr>
              <a:t>UCDau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nodi</a:t>
            </a:r>
            <a:r>
              <a:rPr lang="en-GB" sz="2400" dirty="0">
                <a:solidFill>
                  <a:schemeClr val="tx1">
                    <a:lumMod val="95000"/>
                    <a:lumOff val="5000"/>
                  </a:schemeClr>
                </a:solidFill>
                <a:latin typeface="Arial"/>
                <a:cs typeface="Arial"/>
              </a:rPr>
              <a:t> a </a:t>
            </a:r>
            <a:r>
              <a:rPr lang="en-GB" sz="2400" dirty="0" err="1">
                <a:solidFill>
                  <a:schemeClr val="tx1">
                    <a:lumMod val="95000"/>
                    <a:lumOff val="5000"/>
                  </a:schemeClr>
                </a:solidFill>
                <a:latin typeface="Arial"/>
                <a:cs typeface="Arial"/>
              </a:rPr>
              <a:t>diwallu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anghenion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gofalwyr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ifanc</a:t>
            </a:r>
            <a:r>
              <a:rPr lang="en-GB" sz="2400" dirty="0">
                <a:solidFill>
                  <a:schemeClr val="tx1">
                    <a:lumMod val="95000"/>
                    <a:lumOff val="5000"/>
                  </a:schemeClr>
                </a:solidFill>
                <a:latin typeface="Arial"/>
                <a:cs typeface="Arial"/>
              </a:rPr>
              <a:t>  </a:t>
            </a:r>
          </a:p>
          <a:p>
            <a:pPr marR="5080">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dirty="0" err="1" smtClean="0">
                <a:solidFill>
                  <a:schemeClr val="tx1">
                    <a:lumMod val="95000"/>
                    <a:lumOff val="5000"/>
                  </a:schemeClr>
                </a:solidFill>
                <a:latin typeface="Arial"/>
                <a:cs typeface="Arial"/>
              </a:rPr>
              <a:t>Dylai</a:t>
            </a:r>
            <a:r>
              <a:rPr lang="en-GB" sz="2400" dirty="0" smtClean="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Llywodraeth</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Cymru</a:t>
            </a: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a:solidFill>
                  <a:schemeClr val="tx1">
                    <a:lumMod val="95000"/>
                    <a:lumOff val="5000"/>
                  </a:schemeClr>
                </a:solidFill>
                <a:latin typeface="Arial"/>
                <a:cs typeface="Arial"/>
              </a:rPr>
              <a:t>A8 </a:t>
            </a:r>
            <a:r>
              <a:rPr lang="en-GB" sz="2400" dirty="0" err="1">
                <a:solidFill>
                  <a:schemeClr val="tx1">
                    <a:lumMod val="95000"/>
                    <a:lumOff val="5000"/>
                  </a:schemeClr>
                </a:solidFill>
                <a:latin typeface="Arial"/>
                <a:cs typeface="Arial"/>
              </a:rPr>
              <a:t>Lunio</a:t>
            </a:r>
            <a:r>
              <a:rPr lang="en-GB" sz="2400" dirty="0">
                <a:solidFill>
                  <a:schemeClr val="tx1">
                    <a:lumMod val="95000"/>
                    <a:lumOff val="5000"/>
                  </a:schemeClr>
                </a:solidFill>
                <a:latin typeface="Arial"/>
                <a:cs typeface="Arial"/>
              </a:rPr>
              <a:t> data </a:t>
            </a:r>
            <a:r>
              <a:rPr lang="en-GB" sz="2400" dirty="0" err="1">
                <a:solidFill>
                  <a:schemeClr val="tx1">
                    <a:lumMod val="95000"/>
                    <a:lumOff val="5000"/>
                  </a:schemeClr>
                </a:solidFill>
                <a:latin typeface="Arial"/>
                <a:cs typeface="Arial"/>
              </a:rPr>
              <a:t>dibynadwy</a:t>
            </a:r>
            <a:r>
              <a:rPr lang="en-GB" sz="2400" dirty="0">
                <a:solidFill>
                  <a:schemeClr val="tx1">
                    <a:lumMod val="95000"/>
                    <a:lumOff val="5000"/>
                  </a:schemeClr>
                </a:solidFill>
                <a:latin typeface="Arial"/>
                <a:cs typeface="Arial"/>
              </a:rPr>
              <a:t> a </a:t>
            </a:r>
            <a:r>
              <a:rPr lang="en-GB" sz="2400" dirty="0" err="1">
                <a:solidFill>
                  <a:schemeClr val="tx1">
                    <a:lumMod val="95000"/>
                    <a:lumOff val="5000"/>
                  </a:schemeClr>
                </a:solidFill>
                <a:latin typeface="Arial"/>
                <a:cs typeface="Arial"/>
              </a:rPr>
              <a:t>gesglir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genedlaethol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helpu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nodi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gofalwyr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ifanc</a:t>
            </a: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Local authorities should: </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R7 Focus carer strategies on increasing the capacity of schools, colleges and PRUs to identify and meet the needs of young carers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a:solidFill>
                  <a:schemeClr val="tx1">
                    <a:lumMod val="75000"/>
                    <a:lumOff val="25000"/>
                  </a:schemeClr>
                </a:solidFill>
                <a:latin typeface="Arial"/>
                <a:cs typeface="Arial"/>
              </a:rPr>
              <a:t>The Welsh Government should: </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R8 Produce reliable, nationally-collected data to help identify young carers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6155531"/>
          </a:xfrm>
          <a:prstGeom prst="rect">
            <a:avLst/>
          </a:prstGeom>
        </p:spPr>
        <p:txBody>
          <a:bodyPr vert="horz" wrap="square" lIns="0" tIns="0" rIns="0" bIns="0" rtlCol="0">
            <a:spAutoFit/>
          </a:bodyPr>
          <a:lstStyle/>
          <a:p>
            <a:pPr marR="5080">
              <a:tabLst>
                <a:tab pos="5485765" algn="l"/>
              </a:tabLst>
            </a:pPr>
            <a:r>
              <a:rPr lang="en-GB" sz="2200" dirty="0" err="1" smtClean="0">
                <a:solidFill>
                  <a:schemeClr val="tx1">
                    <a:lumMod val="95000"/>
                    <a:lumOff val="5000"/>
                  </a:schemeClr>
                </a:solidFill>
                <a:latin typeface="Arial"/>
                <a:cs typeface="Arial"/>
              </a:rPr>
              <a:t>Ysgol</a:t>
            </a:r>
            <a:r>
              <a:rPr lang="en-GB" sz="2200" dirty="0" smtClean="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Gyfun</a:t>
            </a:r>
            <a:r>
              <a:rPr lang="en-GB" sz="2200" dirty="0" smtClean="0">
                <a:solidFill>
                  <a:schemeClr val="tx1">
                    <a:lumMod val="95000"/>
                    <a:lumOff val="5000"/>
                  </a:schemeClr>
                </a:solidFill>
                <a:latin typeface="Arial"/>
                <a:cs typeface="Arial"/>
              </a:rPr>
              <a:t> Cwm </a:t>
            </a:r>
            <a:r>
              <a:rPr lang="en-GB" sz="2200" dirty="0" err="1" smtClean="0">
                <a:solidFill>
                  <a:schemeClr val="tx1">
                    <a:lumMod val="95000"/>
                    <a:lumOff val="5000"/>
                  </a:schemeClr>
                </a:solidFill>
                <a:latin typeface="Arial"/>
                <a:cs typeface="Arial"/>
              </a:rPr>
              <a:t>Rhymni</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2016, </a:t>
            </a:r>
            <a:r>
              <a:rPr lang="en-GB" sz="2200" dirty="0" err="1">
                <a:solidFill>
                  <a:schemeClr val="tx1">
                    <a:lumMod val="95000"/>
                    <a:lumOff val="5000"/>
                  </a:schemeClr>
                </a:solidFill>
                <a:latin typeface="Arial"/>
                <a:cs typeface="Arial"/>
              </a:rPr>
              <a:t>cytunodd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beilota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Pecyn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Ymddiriedolaeth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eisoes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wyth</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iddynt</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Defnyddiodd</a:t>
            </a:r>
            <a:r>
              <a:rPr lang="en-GB" sz="2200" dirty="0" smtClean="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offer </a:t>
            </a:r>
            <a:r>
              <a:rPr lang="en-GB" sz="2200" dirty="0" err="1">
                <a:solidFill>
                  <a:schemeClr val="tx1">
                    <a:lumMod val="95000"/>
                    <a:lumOff val="5000"/>
                  </a:schemeClr>
                </a:solidFill>
                <a:latin typeface="Arial"/>
                <a:cs typeface="Arial"/>
              </a:rPr>
              <a:t>adolygu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gwaelodlin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pecyn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asesu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cryfderau’r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meysydd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i’w</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datblygu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diwallu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ifanc</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err="1">
                <a:solidFill>
                  <a:schemeClr val="tx1">
                    <a:lumMod val="95000"/>
                    <a:lumOff val="5000"/>
                  </a:schemeClr>
                </a:solidFill>
                <a:latin typeface="Arial"/>
                <a:cs typeface="Arial"/>
              </a:rPr>
              <a:t>Amlygodd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mwy</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wyth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cynorthwyo</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err="1">
                <a:solidFill>
                  <a:schemeClr val="tx1">
                    <a:lumMod val="95000"/>
                    <a:lumOff val="5000"/>
                  </a:schemeClr>
                </a:solidFill>
                <a:latin typeface="Arial"/>
                <a:cs typeface="Arial"/>
              </a:rPr>
              <a:t>Wedyn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defnyddiodd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pecyn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wella’i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strategaeth</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darparu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hyfforddiant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staff.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78423"/>
          </a:xfrm>
          <a:prstGeom prst="rect">
            <a:avLst/>
          </a:prstGeom>
        </p:spPr>
        <p:txBody>
          <a:bodyPr vert="horz" wrap="square" lIns="0" tIns="0" rIns="0" bIns="0" rtlCol="0">
            <a:spAutoFit/>
          </a:bodyPr>
          <a:lstStyle/>
          <a:p>
            <a:pPr marR="5080">
              <a:tabLst>
                <a:tab pos="5485765" algn="l"/>
              </a:tabLst>
            </a:pPr>
            <a:r>
              <a:rPr lang="en-GB" sz="2200" dirty="0" err="1" smtClean="0">
                <a:solidFill>
                  <a:schemeClr val="tx1">
                    <a:lumMod val="75000"/>
                    <a:lumOff val="25000"/>
                  </a:schemeClr>
                </a:solidFill>
                <a:latin typeface="Arial"/>
                <a:cs typeface="Arial"/>
              </a:rPr>
              <a:t>Ysgol</a:t>
            </a:r>
            <a:r>
              <a:rPr lang="en-GB" sz="2200" dirty="0" smtClean="0">
                <a:solidFill>
                  <a:schemeClr val="tx1">
                    <a:lumMod val="75000"/>
                    <a:lumOff val="25000"/>
                  </a:schemeClr>
                </a:solidFill>
                <a:latin typeface="Arial"/>
                <a:cs typeface="Arial"/>
              </a:rPr>
              <a:t> </a:t>
            </a:r>
            <a:r>
              <a:rPr lang="en-GB" sz="2200" dirty="0" err="1">
                <a:solidFill>
                  <a:schemeClr val="tx1">
                    <a:lumMod val="75000"/>
                    <a:lumOff val="25000"/>
                  </a:schemeClr>
                </a:solidFill>
                <a:latin typeface="Arial"/>
                <a:cs typeface="Arial"/>
              </a:rPr>
              <a:t>G</a:t>
            </a:r>
            <a:r>
              <a:rPr lang="en-GB" sz="2200" dirty="0" err="1" smtClean="0">
                <a:solidFill>
                  <a:schemeClr val="tx1">
                    <a:lumMod val="75000"/>
                    <a:lumOff val="25000"/>
                  </a:schemeClr>
                </a:solidFill>
                <a:latin typeface="Arial"/>
                <a:cs typeface="Arial"/>
              </a:rPr>
              <a:t>yfun</a:t>
            </a:r>
            <a:r>
              <a:rPr lang="en-GB" sz="2200" dirty="0" smtClean="0">
                <a:solidFill>
                  <a:schemeClr val="tx1">
                    <a:lumMod val="75000"/>
                    <a:lumOff val="25000"/>
                  </a:schemeClr>
                </a:solidFill>
                <a:latin typeface="Arial"/>
                <a:cs typeface="Arial"/>
              </a:rPr>
              <a:t> Cwm </a:t>
            </a:r>
            <a:r>
              <a:rPr lang="en-GB" sz="2200" dirty="0" err="1" smtClean="0">
                <a:solidFill>
                  <a:schemeClr val="tx1">
                    <a:lumMod val="75000"/>
                    <a:lumOff val="25000"/>
                  </a:schemeClr>
                </a:solidFill>
                <a:latin typeface="Arial"/>
                <a:cs typeface="Arial"/>
              </a:rPr>
              <a:t>Rhymni</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In </a:t>
            </a:r>
            <a:r>
              <a:rPr lang="en-GB" sz="2200" dirty="0">
                <a:solidFill>
                  <a:schemeClr val="tx1">
                    <a:lumMod val="75000"/>
                    <a:lumOff val="25000"/>
                  </a:schemeClr>
                </a:solidFill>
                <a:latin typeface="Arial"/>
                <a:cs typeface="Arial"/>
              </a:rPr>
              <a:t>2016, </a:t>
            </a:r>
            <a:r>
              <a:rPr lang="en-GB" sz="2200" dirty="0" smtClean="0">
                <a:solidFill>
                  <a:schemeClr val="tx1">
                    <a:lumMod val="75000"/>
                    <a:lumOff val="25000"/>
                  </a:schemeClr>
                </a:solidFill>
                <a:latin typeface="Arial"/>
                <a:cs typeface="Arial"/>
              </a:rPr>
              <a:t>the school agreed to pilot </a:t>
            </a:r>
            <a:r>
              <a:rPr lang="en-GB" sz="2200" dirty="0">
                <a:solidFill>
                  <a:schemeClr val="tx1">
                    <a:lumMod val="75000"/>
                    <a:lumOff val="25000"/>
                  </a:schemeClr>
                </a:solidFill>
                <a:latin typeface="Arial"/>
                <a:cs typeface="Arial"/>
              </a:rPr>
              <a:t>the Carers Trust Young Carers Toolkit.  The school had already identified and was providing support for eight young carers.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The </a:t>
            </a:r>
            <a:r>
              <a:rPr lang="en-GB" sz="2200" dirty="0">
                <a:solidFill>
                  <a:schemeClr val="tx1">
                    <a:lumMod val="75000"/>
                    <a:lumOff val="25000"/>
                  </a:schemeClr>
                </a:solidFill>
                <a:latin typeface="Arial"/>
                <a:cs typeface="Arial"/>
              </a:rPr>
              <a:t>school used the toolkit’s baseline review tools to assess </a:t>
            </a:r>
            <a:r>
              <a:rPr lang="en-GB" sz="2200" dirty="0" smtClean="0">
                <a:solidFill>
                  <a:schemeClr val="tx1">
                    <a:lumMod val="75000"/>
                    <a:lumOff val="25000"/>
                  </a:schemeClr>
                </a:solidFill>
                <a:latin typeface="Arial"/>
                <a:cs typeface="Arial"/>
              </a:rPr>
              <a:t>its strengths </a:t>
            </a:r>
            <a:r>
              <a:rPr lang="en-GB" sz="2200" dirty="0">
                <a:solidFill>
                  <a:schemeClr val="tx1">
                    <a:lumMod val="75000"/>
                    <a:lumOff val="25000"/>
                  </a:schemeClr>
                </a:solidFill>
                <a:latin typeface="Arial"/>
                <a:cs typeface="Arial"/>
              </a:rPr>
              <a:t>and areas for development in identifying and meeting the needs of young carers.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This </a:t>
            </a:r>
            <a:r>
              <a:rPr lang="en-GB" sz="2200" dirty="0">
                <a:solidFill>
                  <a:schemeClr val="tx1">
                    <a:lumMod val="75000"/>
                    <a:lumOff val="25000"/>
                  </a:schemeClr>
                </a:solidFill>
                <a:latin typeface="Arial"/>
                <a:cs typeface="Arial"/>
              </a:rPr>
              <a:t>highlighted that there were more young carers in the school than the eight that the school had identified and were supporting.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The </a:t>
            </a:r>
            <a:r>
              <a:rPr lang="en-GB" sz="2200" dirty="0">
                <a:solidFill>
                  <a:schemeClr val="tx1">
                    <a:lumMod val="75000"/>
                    <a:lumOff val="25000"/>
                  </a:schemeClr>
                </a:solidFill>
                <a:latin typeface="Arial"/>
                <a:cs typeface="Arial"/>
              </a:rPr>
              <a:t>school then used the toolkit to improve its strategy and to provide training for staff.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84830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O </a:t>
            </a:r>
            <a:r>
              <a:rPr lang="en-GB" sz="2100" dirty="0" err="1">
                <a:solidFill>
                  <a:schemeClr val="tx1">
                    <a:lumMod val="95000"/>
                    <a:lumOff val="5000"/>
                  </a:schemeClr>
                </a:solidFill>
                <a:latin typeface="Arial"/>
                <a:cs typeface="Arial"/>
              </a:rPr>
              <a:t>fewn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blwyddyn</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academaidd</a:t>
            </a:r>
            <a:r>
              <a:rPr lang="en-GB" sz="2100" dirty="0" smtClean="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nododd</a:t>
            </a:r>
            <a:r>
              <a:rPr lang="en-GB" sz="2100" dirty="0" smtClean="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47 o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ychwanegol</a:t>
            </a:r>
            <a:r>
              <a:rPr lang="en-GB" sz="21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100" dirty="0" err="1">
                <a:solidFill>
                  <a:schemeClr val="tx1">
                    <a:lumMod val="95000"/>
                    <a:lumOff val="5000"/>
                  </a:schemeClr>
                </a:solidFill>
                <a:latin typeface="Arial"/>
                <a:cs typeface="Arial"/>
              </a:rPr>
              <a:t>Ymgynghorodd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â’r</a:t>
            </a:r>
            <a:r>
              <a:rPr lang="en-GB" sz="2100" dirty="0" smtClean="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gofalwyr</a:t>
            </a:r>
            <a:r>
              <a:rPr lang="en-GB" sz="2100" dirty="0" smtClean="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nodi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sut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roeddent</a:t>
            </a:r>
            <a:r>
              <a:rPr lang="en-GB" sz="2100" dirty="0">
                <a:solidFill>
                  <a:schemeClr val="tx1">
                    <a:lumMod val="95000"/>
                    <a:lumOff val="5000"/>
                  </a:schemeClr>
                </a:solidFill>
                <a:latin typeface="Arial"/>
                <a:cs typeface="Arial"/>
              </a:rPr>
              <a:t> am </a:t>
            </a:r>
            <a:r>
              <a:rPr lang="en-GB" sz="2100" dirty="0" err="1">
                <a:solidFill>
                  <a:schemeClr val="tx1">
                    <a:lumMod val="95000"/>
                    <a:lumOff val="5000"/>
                  </a:schemeClr>
                </a:solidFill>
                <a:latin typeface="Arial"/>
                <a:cs typeface="Arial"/>
              </a:rPr>
              <a:t>gael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cynorthwyo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Nid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oedd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ychydig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iawn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ohonynt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eisiau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uniongyrchol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ond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roeddent</a:t>
            </a:r>
            <a:r>
              <a:rPr lang="en-GB" sz="2100" dirty="0">
                <a:solidFill>
                  <a:schemeClr val="tx1">
                    <a:lumMod val="95000"/>
                    <a:lumOff val="5000"/>
                  </a:schemeClr>
                </a:solidFill>
                <a:latin typeface="Arial"/>
                <a:cs typeface="Arial"/>
              </a:rPr>
              <a:t> am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staff </a:t>
            </a:r>
            <a:r>
              <a:rPr lang="en-GB" sz="2100" dirty="0" err="1">
                <a:solidFill>
                  <a:schemeClr val="tx1">
                    <a:lumMod val="95000"/>
                    <a:lumOff val="5000"/>
                  </a:schemeClr>
                </a:solidFill>
                <a:latin typeface="Arial"/>
                <a:cs typeface="Arial"/>
              </a:rPr>
              <a:t>fod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ymwybodol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rôl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ofalu</a:t>
            </a:r>
            <a:r>
              <a:rPr lang="en-GB" sz="21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100" dirty="0" err="1">
                <a:solidFill>
                  <a:schemeClr val="tx1">
                    <a:lumMod val="95000"/>
                    <a:lumOff val="5000"/>
                  </a:schemeClr>
                </a:solidFill>
                <a:latin typeface="Arial"/>
                <a:cs typeface="Arial"/>
              </a:rPr>
              <a:t>Mae’r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darparu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ystod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eang</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gymorth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gyfer</a:t>
            </a:r>
            <a:r>
              <a:rPr lang="en-GB" sz="2100" dirty="0" smtClean="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gofalwyr</a:t>
            </a:r>
            <a:r>
              <a:rPr lang="en-GB" sz="2100" dirty="0" smtClean="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ifanc</a:t>
            </a:r>
            <a:r>
              <a:rPr lang="en-GB" sz="2100" dirty="0" smtClean="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Mae’n</a:t>
            </a:r>
            <a:r>
              <a:rPr lang="en-GB" sz="2100" dirty="0" smtClean="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cynnwys</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mentora</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cwnsela</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amserlenni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wedi’u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haddasu</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defnyddio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proffil</a:t>
            </a:r>
            <a:r>
              <a:rPr lang="en-GB" sz="2100" dirty="0">
                <a:solidFill>
                  <a:schemeClr val="tx1">
                    <a:lumMod val="95000"/>
                    <a:lumOff val="5000"/>
                  </a:schemeClr>
                </a:solidFill>
                <a:latin typeface="Arial"/>
                <a:cs typeface="Arial"/>
              </a:rPr>
              <a:t> un </a:t>
            </a:r>
            <a:r>
              <a:rPr lang="en-GB" sz="2100" dirty="0" err="1">
                <a:solidFill>
                  <a:schemeClr val="tx1">
                    <a:lumMod val="95000"/>
                    <a:lumOff val="5000"/>
                  </a:schemeClr>
                </a:solidFill>
                <a:latin typeface="Arial"/>
                <a:cs typeface="Arial"/>
              </a:rPr>
              <a:t>dudalen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i’w</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rhannu</a:t>
            </a:r>
            <a:r>
              <a:rPr lang="en-GB" sz="2100" dirty="0">
                <a:solidFill>
                  <a:schemeClr val="tx1">
                    <a:lumMod val="95000"/>
                    <a:lumOff val="5000"/>
                  </a:schemeClr>
                </a:solidFill>
                <a:latin typeface="Arial"/>
                <a:cs typeface="Arial"/>
              </a:rPr>
              <a:t> â staff, </a:t>
            </a:r>
            <a:r>
              <a:rPr lang="en-GB" sz="2100" dirty="0" err="1">
                <a:solidFill>
                  <a:schemeClr val="tx1">
                    <a:lumMod val="95000"/>
                    <a:lumOff val="5000"/>
                  </a:schemeClr>
                </a:solidFill>
                <a:latin typeface="Arial"/>
                <a:cs typeface="Arial"/>
              </a:rPr>
              <a:t>sy’n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cynnwys</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gwybodaeth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berthnasol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hefyd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darparu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lle</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tawel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ei</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ddefnyddio</a:t>
            </a:r>
            <a:r>
              <a:rPr lang="en-GB" sz="21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err="1" smtClean="0">
                <a:solidFill>
                  <a:schemeClr val="tx1">
                    <a:lumMod val="95000"/>
                    <a:lumOff val="5000"/>
                  </a:schemeClr>
                </a:solidFill>
                <a:latin typeface="Arial"/>
                <a:cs typeface="Arial"/>
              </a:rPr>
              <a:t>Hefyd</a:t>
            </a:r>
            <a:r>
              <a:rPr lang="en-GB" sz="2100" dirty="0">
                <a:solidFill>
                  <a:schemeClr val="tx1">
                    <a:lumMod val="95000"/>
                    <a:lumOff val="5000"/>
                  </a:schemeClr>
                </a:solidFill>
                <a:latin typeface="Arial"/>
                <a:cs typeface="Arial"/>
              </a:rPr>
              <a:t>, gall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gael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ychwanegol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trwy’r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ystafell</a:t>
            </a:r>
            <a:r>
              <a:rPr lang="en-GB" sz="2100" dirty="0">
                <a:solidFill>
                  <a:schemeClr val="tx1">
                    <a:lumMod val="95000"/>
                    <a:lumOff val="5000"/>
                  </a:schemeClr>
                </a:solidFill>
                <a:latin typeface="Arial"/>
                <a:cs typeface="Arial"/>
              </a:rPr>
              <a:t> les </a:t>
            </a:r>
            <a:r>
              <a:rPr lang="en-GB" sz="2100" dirty="0" err="1" smtClean="0">
                <a:solidFill>
                  <a:schemeClr val="tx1">
                    <a:lumMod val="95000"/>
                    <a:lumOff val="5000"/>
                  </a:schemeClr>
                </a:solidFill>
                <a:latin typeface="Arial"/>
                <a:cs typeface="Arial"/>
              </a:rPr>
              <a:t>lle</a:t>
            </a:r>
            <a:r>
              <a:rPr lang="en-GB" sz="2100" dirty="0" smtClean="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a:t>
            </a:r>
            <a:r>
              <a:rPr lang="en-GB" sz="2100" dirty="0">
                <a:solidFill>
                  <a:schemeClr val="tx1">
                    <a:lumMod val="95000"/>
                    <a:lumOff val="5000"/>
                  </a:schemeClr>
                </a:solidFill>
                <a:latin typeface="Arial"/>
                <a:cs typeface="Arial"/>
              </a:rPr>
              <a:t> staff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gweithio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gydag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unigolion</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eirioli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dros</a:t>
            </a:r>
            <a:r>
              <a:rPr lang="en-GB" sz="2100" dirty="0">
                <a:solidFill>
                  <a:schemeClr val="tx1">
                    <a:lumMod val="95000"/>
                    <a:lumOff val="5000"/>
                  </a:schemeClr>
                </a:solidFill>
                <a:latin typeface="Arial"/>
                <a:cs typeface="Arial"/>
              </a:rPr>
              <a:t> y </a:t>
            </a:r>
            <a:r>
              <a:rPr lang="en-GB" sz="2100" dirty="0" err="1">
                <a:solidFill>
                  <a:schemeClr val="tx1">
                    <a:lumMod val="95000"/>
                    <a:lumOff val="5000"/>
                  </a:schemeClr>
                </a:solidFill>
                <a:latin typeface="Arial"/>
                <a:cs typeface="Arial"/>
              </a:rPr>
              <a:t>dysgwyr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gweithio’n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effeithiol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gydag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asiantaethau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allanol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sicrhau</a:t>
            </a:r>
            <a:r>
              <a:rPr lang="en-GB" sz="2100" dirty="0">
                <a:solidFill>
                  <a:schemeClr val="tx1">
                    <a:lumMod val="95000"/>
                    <a:lumOff val="5000"/>
                  </a:schemeClr>
                </a:solidFill>
                <a:latin typeface="Arial"/>
                <a:cs typeface="Arial"/>
              </a:rPr>
              <a:t> bod </a:t>
            </a:r>
            <a:r>
              <a:rPr lang="en-GB" sz="2100" dirty="0" err="1">
                <a:solidFill>
                  <a:schemeClr val="tx1">
                    <a:lumMod val="95000"/>
                    <a:lumOff val="5000"/>
                  </a:schemeClr>
                </a:solidFill>
                <a:latin typeface="Arial"/>
                <a:cs typeface="Arial"/>
              </a:rPr>
              <a:t>disgyblion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draws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ymwybodol</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hanghenion</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chyfeirio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t>
            </a:r>
            <a:r>
              <a:rPr lang="en-GB" sz="2100" dirty="0" err="1">
                <a:solidFill>
                  <a:schemeClr val="tx1">
                    <a:lumMod val="95000"/>
                    <a:lumOff val="5000"/>
                  </a:schemeClr>
                </a:solidFill>
                <a:latin typeface="Arial"/>
                <a:cs typeface="Arial"/>
              </a:rPr>
              <a:t>gymorth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ychwanegol</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8944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Within a</a:t>
            </a:r>
            <a:r>
              <a:rPr lang="en-GB" sz="2100" dirty="0" smtClean="0">
                <a:solidFill>
                  <a:schemeClr val="tx1">
                    <a:lumMod val="75000"/>
                    <a:lumOff val="25000"/>
                  </a:schemeClr>
                </a:solidFill>
                <a:latin typeface="Arial"/>
                <a:cs typeface="Arial"/>
              </a:rPr>
              <a:t> year, </a:t>
            </a:r>
            <a:r>
              <a:rPr lang="en-GB" sz="2100" dirty="0">
                <a:solidFill>
                  <a:schemeClr val="tx1">
                    <a:lumMod val="75000"/>
                    <a:lumOff val="25000"/>
                  </a:schemeClr>
                </a:solidFill>
                <a:latin typeface="Arial"/>
                <a:cs typeface="Arial"/>
              </a:rPr>
              <a:t>the school identified 47 additional young carers.  The school consulted with </a:t>
            </a:r>
            <a:r>
              <a:rPr lang="en-GB" sz="2100" dirty="0" smtClean="0">
                <a:solidFill>
                  <a:schemeClr val="tx1">
                    <a:lumMod val="75000"/>
                    <a:lumOff val="25000"/>
                  </a:schemeClr>
                </a:solidFill>
                <a:latin typeface="Arial"/>
                <a:cs typeface="Arial"/>
              </a:rPr>
              <a:t>them </a:t>
            </a:r>
            <a:r>
              <a:rPr lang="en-GB" sz="2100" dirty="0">
                <a:solidFill>
                  <a:schemeClr val="tx1">
                    <a:lumMod val="75000"/>
                    <a:lumOff val="25000"/>
                  </a:schemeClr>
                </a:solidFill>
                <a:latin typeface="Arial"/>
                <a:cs typeface="Arial"/>
              </a:rPr>
              <a:t>to identify how they wanted to be supported.  A very few did not want direct support but wanted staff to be aware of their caring role.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The school provides a wide range </a:t>
            </a:r>
            <a:r>
              <a:rPr lang="en-GB" sz="2100" dirty="0" smtClean="0">
                <a:solidFill>
                  <a:schemeClr val="tx1">
                    <a:lumMod val="75000"/>
                    <a:lumOff val="25000"/>
                  </a:schemeClr>
                </a:solidFill>
                <a:latin typeface="Arial"/>
                <a:cs typeface="Arial"/>
              </a:rPr>
              <a:t>of support </a:t>
            </a:r>
            <a:r>
              <a:rPr lang="en-GB" sz="2100" dirty="0">
                <a:solidFill>
                  <a:schemeClr val="tx1">
                    <a:lumMod val="75000"/>
                    <a:lumOff val="25000"/>
                  </a:schemeClr>
                </a:solidFill>
                <a:latin typeface="Arial"/>
                <a:cs typeface="Arial"/>
              </a:rPr>
              <a:t>for </a:t>
            </a:r>
            <a:r>
              <a:rPr lang="en-GB" sz="2100" dirty="0" smtClean="0">
                <a:solidFill>
                  <a:schemeClr val="tx1">
                    <a:lumMod val="75000"/>
                    <a:lumOff val="25000"/>
                  </a:schemeClr>
                </a:solidFill>
                <a:latin typeface="Arial"/>
                <a:cs typeface="Arial"/>
              </a:rPr>
              <a:t>young carers. This includes </a:t>
            </a:r>
            <a:r>
              <a:rPr lang="en-GB" sz="2100" dirty="0">
                <a:solidFill>
                  <a:schemeClr val="tx1">
                    <a:lumMod val="75000"/>
                    <a:lumOff val="25000"/>
                  </a:schemeClr>
                </a:solidFill>
                <a:latin typeface="Arial"/>
                <a:cs typeface="Arial"/>
              </a:rPr>
              <a:t>mentoring, counselling, modified timetables, and the use of a one-page profile </a:t>
            </a:r>
            <a:r>
              <a:rPr lang="en-GB" sz="2100" dirty="0" smtClean="0">
                <a:solidFill>
                  <a:schemeClr val="tx1">
                    <a:lumMod val="75000"/>
                    <a:lumOff val="25000"/>
                  </a:schemeClr>
                </a:solidFill>
                <a:latin typeface="Arial"/>
                <a:cs typeface="Arial"/>
              </a:rPr>
              <a:t>to share </a:t>
            </a:r>
            <a:r>
              <a:rPr lang="en-GB" sz="2100" dirty="0">
                <a:solidFill>
                  <a:schemeClr val="tx1">
                    <a:lumMod val="75000"/>
                    <a:lumOff val="25000"/>
                  </a:schemeClr>
                </a:solidFill>
                <a:latin typeface="Arial"/>
                <a:cs typeface="Arial"/>
              </a:rPr>
              <a:t>with staff containing relevant information.  The school also provides a quiet place for young carers to </a:t>
            </a:r>
            <a:r>
              <a:rPr lang="en-GB" sz="2100" dirty="0" smtClean="0">
                <a:solidFill>
                  <a:schemeClr val="tx1">
                    <a:lumMod val="75000"/>
                    <a:lumOff val="25000"/>
                  </a:schemeClr>
                </a:solidFill>
                <a:latin typeface="Arial"/>
                <a:cs typeface="Arial"/>
              </a:rPr>
              <a:t>use.</a:t>
            </a:r>
          </a:p>
          <a:p>
            <a:pPr marL="342900" marR="5080" indent="-342900">
              <a:buFont typeface="Arial" panose="020B0604020202020204" pitchFamily="34" charset="0"/>
              <a:buChar char="•"/>
              <a:tabLst>
                <a:tab pos="5485765" algn="l"/>
              </a:tabLst>
            </a:pPr>
            <a:r>
              <a:rPr lang="en-GB" sz="2100" dirty="0" smtClean="0">
                <a:solidFill>
                  <a:schemeClr val="tx1">
                    <a:lumMod val="75000"/>
                    <a:lumOff val="25000"/>
                  </a:schemeClr>
                </a:solidFill>
                <a:latin typeface="Arial"/>
                <a:cs typeface="Arial"/>
              </a:rPr>
              <a:t>Young </a:t>
            </a:r>
            <a:r>
              <a:rPr lang="en-GB" sz="2100" dirty="0">
                <a:solidFill>
                  <a:schemeClr val="tx1">
                    <a:lumMod val="75000"/>
                    <a:lumOff val="25000"/>
                  </a:schemeClr>
                </a:solidFill>
                <a:latin typeface="Arial"/>
                <a:cs typeface="Arial"/>
              </a:rPr>
              <a:t>carers can also access additional support through the wellbeing room where staff work with individuals and advocate for the learners.  </a:t>
            </a:r>
            <a:r>
              <a:rPr lang="en-GB" sz="2100" dirty="0" smtClean="0">
                <a:solidFill>
                  <a:schemeClr val="tx1">
                    <a:lumMod val="75000"/>
                    <a:lumOff val="25000"/>
                  </a:schemeClr>
                </a:solidFill>
                <a:latin typeface="Arial"/>
                <a:cs typeface="Arial"/>
              </a:rPr>
              <a:t>The </a:t>
            </a:r>
            <a:r>
              <a:rPr lang="en-GB" sz="2100" dirty="0">
                <a:solidFill>
                  <a:schemeClr val="tx1">
                    <a:lumMod val="75000"/>
                    <a:lumOff val="25000"/>
                  </a:schemeClr>
                </a:solidFill>
                <a:latin typeface="Arial"/>
                <a:cs typeface="Arial"/>
              </a:rPr>
              <a:t>school works effectively with outside </a:t>
            </a:r>
            <a:r>
              <a:rPr lang="en-GB" sz="2100" dirty="0" smtClean="0">
                <a:solidFill>
                  <a:schemeClr val="tx1">
                    <a:lumMod val="75000"/>
                    <a:lumOff val="25000"/>
                  </a:schemeClr>
                </a:solidFill>
                <a:latin typeface="Arial"/>
                <a:cs typeface="Arial"/>
              </a:rPr>
              <a:t>agencies to </a:t>
            </a:r>
            <a:r>
              <a:rPr lang="en-GB" sz="2100" dirty="0">
                <a:solidFill>
                  <a:schemeClr val="tx1">
                    <a:lumMod val="75000"/>
                    <a:lumOff val="25000"/>
                  </a:schemeClr>
                </a:solidFill>
                <a:latin typeface="Arial"/>
                <a:cs typeface="Arial"/>
              </a:rPr>
              <a:t>ensure that pupils across the school are aware of young carers and their needs and to signpost young carers to additional support.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6494085"/>
          </a:xfrm>
          <a:prstGeom prst="rect">
            <a:avLst/>
          </a:prstGeom>
        </p:spPr>
        <p:txBody>
          <a:bodyPr vert="horz" wrap="square" lIns="0" tIns="0" rIns="0" bIns="0" rtlCol="0">
            <a:spAutoFit/>
          </a:bodyPr>
          <a:lstStyle/>
          <a:p>
            <a:pPr marR="5080">
              <a:tabLst>
                <a:tab pos="5485765" algn="l"/>
              </a:tabLst>
            </a:pPr>
            <a:r>
              <a:rPr lang="en-GB" sz="2200" b="1" dirty="0" err="1">
                <a:solidFill>
                  <a:schemeClr val="tx1">
                    <a:lumMod val="95000"/>
                    <a:lumOff val="5000"/>
                  </a:schemeClr>
                </a:solidFill>
                <a:latin typeface="Arial"/>
                <a:cs typeface="Arial"/>
              </a:rPr>
              <a:t>Effaith</a:t>
            </a:r>
            <a:r>
              <a:rPr lang="en-GB" sz="2200" b="1" dirty="0">
                <a:solidFill>
                  <a:schemeClr val="tx1">
                    <a:lumMod val="95000"/>
                    <a:lumOff val="5000"/>
                  </a:schemeClr>
                </a:solidFill>
                <a:latin typeface="Arial"/>
                <a:cs typeface="Arial"/>
              </a:rPr>
              <a:t> </a:t>
            </a:r>
            <a:r>
              <a:rPr lang="en-GB" sz="2200" b="1" dirty="0" err="1">
                <a:solidFill>
                  <a:schemeClr val="tx1">
                    <a:lumMod val="95000"/>
                    <a:lumOff val="5000"/>
                  </a:schemeClr>
                </a:solidFill>
                <a:latin typeface="Arial"/>
                <a:cs typeface="Arial"/>
              </a:rPr>
              <a:t>ar</a:t>
            </a:r>
            <a:r>
              <a:rPr lang="en-GB" sz="2200" b="1" dirty="0">
                <a:solidFill>
                  <a:schemeClr val="tx1">
                    <a:lumMod val="95000"/>
                    <a:lumOff val="5000"/>
                  </a:schemeClr>
                </a:solidFill>
                <a:latin typeface="Arial"/>
                <a:cs typeface="Arial"/>
              </a:rPr>
              <a:t> </a:t>
            </a:r>
            <a:r>
              <a:rPr lang="en-GB" sz="2200" b="1" dirty="0" err="1">
                <a:solidFill>
                  <a:schemeClr val="tx1">
                    <a:lumMod val="95000"/>
                    <a:lumOff val="5000"/>
                  </a:schemeClr>
                </a:solidFill>
                <a:latin typeface="Arial"/>
                <a:cs typeface="Arial"/>
              </a:rPr>
              <a:t>ddarpariaeth</a:t>
            </a:r>
            <a:r>
              <a:rPr lang="en-GB" sz="2200" b="1" dirty="0">
                <a:solidFill>
                  <a:schemeClr val="tx1">
                    <a:lumMod val="95000"/>
                    <a:lumOff val="5000"/>
                  </a:schemeClr>
                </a:solidFill>
                <a:latin typeface="Arial"/>
                <a:cs typeface="Arial"/>
              </a:rPr>
              <a:t> a </a:t>
            </a:r>
            <a:r>
              <a:rPr lang="en-GB" sz="2200" b="1" dirty="0" err="1">
                <a:solidFill>
                  <a:schemeClr val="tx1">
                    <a:lumMod val="95000"/>
                    <a:lumOff val="5000"/>
                  </a:schemeClr>
                </a:solidFill>
                <a:latin typeface="Arial"/>
                <a:cs typeface="Arial"/>
              </a:rPr>
              <a:t>safonau</a:t>
            </a:r>
            <a:r>
              <a:rPr lang="en-GB" sz="2200" b="1"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O’r</a:t>
            </a:r>
            <a:r>
              <a:rPr lang="en-GB" sz="2200" dirty="0" smtClean="0">
                <a:solidFill>
                  <a:schemeClr val="tx1">
                    <a:lumMod val="95000"/>
                    <a:lumOff val="5000"/>
                  </a:schemeClr>
                </a:solidFill>
                <a:latin typeface="Arial"/>
                <a:cs typeface="Arial"/>
              </a:rPr>
              <a:t> </a:t>
            </a:r>
            <a:r>
              <a:rPr lang="en-GB" sz="2200" dirty="0">
                <a:solidFill>
                  <a:schemeClr val="tx1">
                    <a:lumMod val="95000"/>
                    <a:lumOff val="5000"/>
                  </a:schemeClr>
                </a:solidFill>
                <a:latin typeface="Arial"/>
                <a:cs typeface="Arial"/>
              </a:rPr>
              <a:t>47 </a:t>
            </a:r>
            <a:r>
              <a:rPr lang="en-GB" sz="2200" dirty="0" err="1">
                <a:solidFill>
                  <a:schemeClr val="tx1">
                    <a:lumMod val="95000"/>
                    <a:lumOff val="5000"/>
                  </a:schemeClr>
                </a:solidFill>
                <a:latin typeface="Arial"/>
                <a:cs typeface="Arial"/>
              </a:rPr>
              <a:t>dysgwr</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nodwyd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llawer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gwella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cofnod</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Mae’r</a:t>
            </a:r>
            <a:r>
              <a:rPr lang="en-GB" sz="2200" dirty="0" smtClean="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fwyaf</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datgan</a:t>
            </a:r>
            <a:r>
              <a:rPr lang="en-GB" sz="2200" dirty="0">
                <a:solidFill>
                  <a:schemeClr val="tx1">
                    <a:lumMod val="95000"/>
                    <a:lumOff val="5000"/>
                  </a:schemeClr>
                </a:solidFill>
                <a:latin typeface="Arial"/>
                <a:cs typeface="Arial"/>
              </a:rPr>
              <a:t> bod y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maent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ôl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helpu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emosiynol</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Mae </a:t>
            </a:r>
            <a:r>
              <a:rPr lang="en-GB" sz="2200" dirty="0" err="1">
                <a:solidFill>
                  <a:schemeClr val="tx1">
                    <a:lumMod val="95000"/>
                    <a:lumOff val="5000"/>
                  </a:schemeClr>
                </a:solidFill>
                <a:latin typeface="Arial"/>
                <a:cs typeface="Arial"/>
              </a:rPr>
              <a:t>llawer</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datgan</a:t>
            </a:r>
            <a:r>
              <a:rPr lang="en-GB" sz="2200" dirty="0">
                <a:solidFill>
                  <a:schemeClr val="tx1">
                    <a:lumMod val="95000"/>
                    <a:lumOff val="5000"/>
                  </a:schemeClr>
                </a:solidFill>
                <a:latin typeface="Arial"/>
                <a:cs typeface="Arial"/>
              </a:rPr>
              <a:t> bod y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maent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ôl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helpu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berfformio’n</a:t>
            </a:r>
            <a:r>
              <a:rPr lang="en-GB" sz="2200" dirty="0">
                <a:solidFill>
                  <a:schemeClr val="tx1">
                    <a:lumMod val="95000"/>
                    <a:lumOff val="5000"/>
                  </a:schemeClr>
                </a:solidFill>
                <a:latin typeface="Arial"/>
                <a:cs typeface="Arial"/>
              </a:rPr>
              <a:t> well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dosbarth</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graddau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monitro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cynnydd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gwella</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Ychydig</a:t>
            </a:r>
            <a:r>
              <a:rPr lang="en-GB" sz="2200" dirty="0" smtClean="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iawn</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nodwyd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eisiau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Fodd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bynnag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dywedon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nhw</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cydnabod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ofalwr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helpu</a:t>
            </a:r>
            <a:r>
              <a:rPr lang="en-GB" sz="2200" dirty="0">
                <a:solidFill>
                  <a:schemeClr val="tx1">
                    <a:lumMod val="95000"/>
                    <a:lumOff val="5000"/>
                  </a:schemeClr>
                </a:solidFill>
                <a:latin typeface="Arial"/>
                <a:cs typeface="Arial"/>
              </a:rPr>
              <a:t> o ran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hyder</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roedd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ddigon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unig</a:t>
            </a:r>
            <a:r>
              <a:rPr lang="en-GB" sz="2200" dirty="0" smtClean="0">
                <a:solidFill>
                  <a:schemeClr val="tx1">
                    <a:lumMod val="95000"/>
                    <a:lumOff val="5000"/>
                  </a:schemeClr>
                </a:solidFill>
                <a:latin typeface="Arial"/>
                <a:cs typeface="Arial"/>
              </a:rPr>
              <a:t>.</a:t>
            </a: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863417"/>
          </a:xfrm>
          <a:prstGeom prst="rect">
            <a:avLst/>
          </a:prstGeom>
        </p:spPr>
        <p:txBody>
          <a:bodyPr vert="horz" wrap="square" lIns="0" tIns="0" rIns="0" bIns="0" rtlCol="0">
            <a:spAutoFit/>
          </a:bodyPr>
          <a:lstStyle/>
          <a:p>
            <a:pPr marR="5080">
              <a:tabLst>
                <a:tab pos="5485765" algn="l"/>
              </a:tabLst>
            </a:pPr>
            <a:r>
              <a:rPr lang="en-GB" sz="2200" b="1" dirty="0" smtClean="0">
                <a:solidFill>
                  <a:schemeClr val="tx1">
                    <a:lumMod val="75000"/>
                    <a:lumOff val="25000"/>
                  </a:schemeClr>
                </a:solidFill>
                <a:latin typeface="Arial"/>
                <a:cs typeface="Arial"/>
              </a:rPr>
              <a:t>Impact on provision and standards</a:t>
            </a: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Of </a:t>
            </a:r>
            <a:r>
              <a:rPr lang="en-GB" sz="2200" dirty="0">
                <a:solidFill>
                  <a:schemeClr val="tx1">
                    <a:lumMod val="75000"/>
                    <a:lumOff val="25000"/>
                  </a:schemeClr>
                </a:solidFill>
                <a:latin typeface="Arial"/>
                <a:cs typeface="Arial"/>
              </a:rPr>
              <a:t>the 47 learners identified, many have improved their attendance record </a:t>
            </a:r>
          </a:p>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Most young carers have stated that the support they have received from school following identification has helped them emotionally.</a:t>
            </a:r>
          </a:p>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Many young carers have stated that the support they have received from school following identification has helped them perform better in class and their monitoring progress grades have improved.</a:t>
            </a:r>
          </a:p>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Very few young carers identified wanted support from school.  However, they stated that being acknowledged as a young carer helped them with confidence and it was enough just to be identified.</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050501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832640"/>
          </a:xfrm>
          <a:prstGeom prst="rect">
            <a:avLst/>
          </a:prstGeom>
        </p:spPr>
        <p:txBody>
          <a:bodyPr vert="horz" wrap="square" lIns="0" tIns="0" rIns="0" bIns="0" rtlCol="0">
            <a:spAutoFit/>
          </a:bodyPr>
          <a:lstStyle/>
          <a:p>
            <a:pPr marR="5080">
              <a:tabLst>
                <a:tab pos="5485765" algn="l"/>
              </a:tabLst>
            </a:pPr>
            <a:r>
              <a:rPr lang="en-GB" sz="2200" dirty="0" err="1">
                <a:solidFill>
                  <a:schemeClr val="tx1">
                    <a:lumMod val="95000"/>
                    <a:lumOff val="5000"/>
                  </a:schemeClr>
                </a:solidFill>
                <a:latin typeface="Arial"/>
                <a:cs typeface="Arial"/>
              </a:rPr>
              <a:t>Gallai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ddefnyddiol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colegau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UCDau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ofyn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cwestiynau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canlynol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iddyn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nhw</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hunain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werthuso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p>
          <a:p>
            <a:pPr marR="5080">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enghraifft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trwy</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gasglu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gwybodaeth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rhan</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weithdrefnau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derbyn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trwy</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holiaduron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sgrinio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iddynt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ddechrau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ddefnyddio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sesiynau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codi</a:t>
            </a:r>
            <a:r>
              <a:rPr lang="en-GB" sz="2200" dirty="0">
                <a:solidFill>
                  <a:schemeClr val="tx1">
                    <a:lumMod val="95000"/>
                    <a:lumOff val="5000"/>
                  </a:schemeClr>
                </a:solidFill>
                <a:latin typeface="Arial"/>
                <a:cs typeface="Arial"/>
              </a:rPr>
              <a:t> </a:t>
            </a:r>
            <a:r>
              <a:rPr lang="en-GB" sz="2200" dirty="0" err="1" smtClean="0">
                <a:solidFill>
                  <a:schemeClr val="tx1">
                    <a:lumMod val="95000"/>
                    <a:lumOff val="5000"/>
                  </a:schemeClr>
                </a:solidFill>
                <a:latin typeface="Arial"/>
                <a:cs typeface="Arial"/>
              </a:rPr>
              <a:t>ymwybyddiaeth</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A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aelod</a:t>
            </a:r>
            <a:r>
              <a:rPr lang="en-GB" sz="2200" dirty="0">
                <a:solidFill>
                  <a:schemeClr val="tx1">
                    <a:lumMod val="95000"/>
                    <a:lumOff val="5000"/>
                  </a:schemeClr>
                </a:solidFill>
                <a:latin typeface="Arial"/>
                <a:cs typeface="Arial"/>
              </a:rPr>
              <a:t> o staff </a:t>
            </a:r>
            <a:r>
              <a:rPr lang="en-GB" sz="2200" dirty="0" err="1">
                <a:solidFill>
                  <a:schemeClr val="tx1">
                    <a:lumMod val="95000"/>
                    <a:lumOff val="5000"/>
                  </a:schemeClr>
                </a:solidFill>
                <a:latin typeface="Arial"/>
                <a:cs typeface="Arial"/>
              </a:rPr>
              <a:t>arweiniol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addas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ddarparu</a:t>
            </a:r>
            <a:r>
              <a:rPr lang="en-GB" sz="2200" dirty="0">
                <a:solidFill>
                  <a:schemeClr val="tx1">
                    <a:lumMod val="95000"/>
                    <a:lumOff val="5000"/>
                  </a:schemeClr>
                </a:solidFill>
                <a:latin typeface="Arial"/>
                <a:cs typeface="Arial"/>
              </a:rPr>
              <a:t> man </a:t>
            </a:r>
            <a:r>
              <a:rPr lang="en-GB" sz="2200" dirty="0" err="1">
                <a:solidFill>
                  <a:schemeClr val="tx1">
                    <a:lumMod val="95000"/>
                    <a:lumOff val="5000"/>
                  </a:schemeClr>
                </a:solidFill>
                <a:latin typeface="Arial"/>
                <a:cs typeface="Arial"/>
              </a:rPr>
              <a:t>cyswllt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clir</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 </a:t>
            </a:r>
            <a:r>
              <a:rPr lang="en-GB" sz="2200" dirty="0" err="1" smtClean="0">
                <a:solidFill>
                  <a:schemeClr val="tx1">
                    <a:lumMod val="95000"/>
                    <a:lumOff val="5000"/>
                  </a:schemeClr>
                </a:solidFill>
                <a:latin typeface="Arial"/>
                <a:cs typeface="Arial"/>
              </a:rPr>
              <a:t>theuluoedd</a:t>
            </a:r>
            <a:r>
              <a:rPr lang="en-GB" sz="22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gweddu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blaenoriaethau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enghraifft</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yw’n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ymddangos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cynllun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datblygu</a:t>
            </a:r>
            <a:r>
              <a:rPr lang="en-GB" sz="22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416868"/>
          </a:xfrm>
          <a:prstGeom prst="rect">
            <a:avLst/>
          </a:prstGeom>
        </p:spPr>
        <p:txBody>
          <a:bodyPr vert="horz" wrap="square" lIns="0" tIns="0" rIns="0" bIns="0" rtlCol="0">
            <a:spAutoFit/>
          </a:bodyPr>
          <a:lstStyle/>
          <a:p>
            <a:pPr marR="5080">
              <a:tabLst>
                <a:tab pos="5485765" algn="l"/>
              </a:tabLst>
            </a:pPr>
            <a:r>
              <a:rPr lang="en-GB" sz="2200" dirty="0">
                <a:solidFill>
                  <a:schemeClr val="tx1">
                    <a:lumMod val="75000"/>
                    <a:lumOff val="25000"/>
                  </a:schemeClr>
                </a:solidFill>
                <a:latin typeface="Arial"/>
                <a:cs typeface="Arial"/>
              </a:rPr>
              <a:t>Schools, colleges and PRUs may find it useful to ask themselves the following questions when evaluating their provision for young carers: </a:t>
            </a: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How </a:t>
            </a:r>
            <a:r>
              <a:rPr lang="en-GB" sz="2200" dirty="0">
                <a:solidFill>
                  <a:schemeClr val="tx1">
                    <a:lumMod val="75000"/>
                    <a:lumOff val="25000"/>
                  </a:schemeClr>
                </a:solidFill>
                <a:latin typeface="Arial"/>
                <a:cs typeface="Arial"/>
              </a:rPr>
              <a:t>well do we identify young carers, for example, by gathering information as part of admission procedures, through questionnaires or on-entry screening, or using awareness-raising sessions?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Have </a:t>
            </a:r>
            <a:r>
              <a:rPr lang="en-GB" sz="2200" dirty="0">
                <a:solidFill>
                  <a:schemeClr val="tx1">
                    <a:lumMod val="75000"/>
                    <a:lumOff val="25000"/>
                  </a:schemeClr>
                </a:solidFill>
                <a:latin typeface="Arial"/>
                <a:cs typeface="Arial"/>
              </a:rPr>
              <a:t>we identified a suitable lead member of staff to provide young carers and families with a clear point of contact and effective support?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How </a:t>
            </a:r>
            <a:r>
              <a:rPr lang="en-GB" sz="2200" dirty="0">
                <a:solidFill>
                  <a:schemeClr val="tx1">
                    <a:lumMod val="75000"/>
                    <a:lumOff val="25000"/>
                  </a:schemeClr>
                </a:solidFill>
                <a:latin typeface="Arial"/>
                <a:cs typeface="Arial"/>
              </a:rPr>
              <a:t>well does our provision for young carers fit into our strategic priorities?  For example, does it appear in the development plan?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12475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ymgysylltu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â’r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bwrdd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iechyd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awdurdod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sefydliadau’r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trydydd</a:t>
            </a:r>
            <a:r>
              <a:rPr lang="en-GB" sz="2200" dirty="0">
                <a:solidFill>
                  <a:schemeClr val="tx1">
                    <a:lumMod val="95000"/>
                    <a:lumOff val="5000"/>
                  </a:schemeClr>
                </a:solidFill>
                <a:latin typeface="Arial"/>
                <a:cs typeface="Arial"/>
              </a:rPr>
              <a:t> sector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defnyddio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chynlluniau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gweithredu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wella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darpariaeth</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defnyddio’r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adnoddau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pecynnau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asiantaethau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arbenigol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werthuso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harfer</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helpu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diwallu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yw</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cwricwlwm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rhaglen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ABCh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ehangach</a:t>
            </a:r>
            <a:r>
              <a:rPr lang="en-GB" sz="2200" dirty="0">
                <a:solidFill>
                  <a:schemeClr val="tx1">
                    <a:lumMod val="95000"/>
                    <a:lumOff val="5000"/>
                  </a:schemeClr>
                </a:solidFill>
                <a:latin typeface="Arial"/>
                <a:cs typeface="Arial"/>
              </a:rPr>
              <a:t> o ran </a:t>
            </a:r>
            <a:r>
              <a:rPr lang="en-GB" sz="2200" dirty="0" err="1">
                <a:solidFill>
                  <a:schemeClr val="tx1">
                    <a:lumMod val="95000"/>
                    <a:lumOff val="5000"/>
                  </a:schemeClr>
                </a:solidFill>
                <a:latin typeface="Arial"/>
                <a:cs typeface="Arial"/>
              </a:rPr>
              <a:t>cynorthwyo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enghraifft</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gwneud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digon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alluogi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fynychu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gweithgareddau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allgyrsiol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manteisio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offer </a:t>
            </a:r>
            <a:r>
              <a:rPr lang="en-GB" sz="2200" dirty="0" err="1">
                <a:solidFill>
                  <a:schemeClr val="tx1">
                    <a:lumMod val="95000"/>
                    <a:lumOff val="5000"/>
                  </a:schemeClr>
                </a:solidFill>
                <a:latin typeface="Arial"/>
                <a:cs typeface="Arial"/>
              </a:rPr>
              <a:t>cywir</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chwblhau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cartref</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amgylchedd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priodol</a:t>
            </a:r>
            <a:r>
              <a:rPr lang="en-GB" sz="2200" dirty="0" smtClean="0">
                <a:solidFill>
                  <a:schemeClr val="tx1">
                    <a:lumMod val="95000"/>
                    <a:lumOff val="5000"/>
                  </a:schemeClr>
                </a:solidFill>
                <a:latin typeface="Arial"/>
                <a:cs typeface="Arial"/>
              </a:rPr>
              <a:t>?</a:t>
            </a: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89419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How effectively do we engage with the local health board, local authority and third sector organisations and use local strategies and action plans to support and improve our provision?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How </a:t>
            </a:r>
            <a:r>
              <a:rPr lang="en-GB" sz="2200" dirty="0">
                <a:solidFill>
                  <a:schemeClr val="tx1">
                    <a:lumMod val="75000"/>
                    <a:lumOff val="25000"/>
                  </a:schemeClr>
                </a:solidFill>
                <a:latin typeface="Arial"/>
                <a:cs typeface="Arial"/>
              </a:rPr>
              <a:t>well do we use the resources and toolkits available from specialist agencies to evaluate our practice and help meet the needs of young carers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How </a:t>
            </a:r>
            <a:r>
              <a:rPr lang="en-GB" sz="2200" dirty="0">
                <a:solidFill>
                  <a:schemeClr val="tx1">
                    <a:lumMod val="75000"/>
                    <a:lumOff val="25000"/>
                  </a:schemeClr>
                </a:solidFill>
                <a:latin typeface="Arial"/>
                <a:cs typeface="Arial"/>
              </a:rPr>
              <a:t>effective is our curriculum, PSE programme and wider provision in supporting young carers? For example, do we do enough to enable young carers to attend extra-curricular activities, access the right equipment and complete homework in an appropriate environment? </a:t>
            </a:r>
            <a:endParaRPr lang="en-GB" sz="2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46330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olrhain</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dadansoddi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cynnydd</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unigol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mwyn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allu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rhoi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systemau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addas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gefnogi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hymgysylltiad</a:t>
            </a:r>
            <a:r>
              <a:rPr lang="en-GB" sz="2200" dirty="0">
                <a:solidFill>
                  <a:schemeClr val="tx1">
                    <a:lumMod val="95000"/>
                    <a:lumOff val="5000"/>
                  </a:schemeClr>
                </a:solidFill>
                <a:latin typeface="Arial"/>
                <a:cs typeface="Arial"/>
              </a:rPr>
              <a:t> â </a:t>
            </a:r>
            <a:r>
              <a:rPr lang="en-GB" sz="2200" dirty="0" err="1">
                <a:solidFill>
                  <a:schemeClr val="tx1">
                    <a:lumMod val="95000"/>
                    <a:lumOff val="5000"/>
                  </a:schemeClr>
                </a:solidFill>
                <a:latin typeface="Arial"/>
                <a:cs typeface="Arial"/>
              </a:rPr>
              <a:t>dysgu</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gwella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deilliannau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addysgol</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gweithio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partneriaeth</a:t>
            </a:r>
            <a:r>
              <a:rPr lang="en-GB" sz="2200" dirty="0">
                <a:solidFill>
                  <a:schemeClr val="tx1">
                    <a:lumMod val="95000"/>
                    <a:lumOff val="5000"/>
                  </a:schemeClr>
                </a:solidFill>
                <a:latin typeface="Arial"/>
                <a:cs typeface="Arial"/>
              </a:rPr>
              <a:t> ag </a:t>
            </a:r>
            <a:r>
              <a:rPr lang="en-GB" sz="2200" dirty="0" err="1">
                <a:solidFill>
                  <a:schemeClr val="tx1">
                    <a:lumMod val="95000"/>
                    <a:lumOff val="5000"/>
                  </a:schemeClr>
                </a:solidFill>
                <a:latin typeface="Arial"/>
                <a:cs typeface="Arial"/>
              </a:rPr>
              <a:t>eraill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gynnwys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prosiectau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grwpiau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timau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amlasiantaethol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cynlluniau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gwobrwyo</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theuluoedd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dysgwyr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roi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cyfleoedd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hangen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arnynt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gael</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cyfle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gorau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lwyddo</a:t>
            </a:r>
            <a:r>
              <a:rPr lang="en-GB" sz="2200" dirty="0">
                <a:solidFill>
                  <a:schemeClr val="tx1">
                    <a:lumMod val="95000"/>
                    <a:lumOff val="5000"/>
                  </a:schemeClr>
                </a:solidFill>
                <a:latin typeface="Arial"/>
                <a:cs typeface="Arial"/>
              </a:rPr>
              <a:t>? </a:t>
            </a:r>
            <a:endParaRPr lang="en-GB" sz="22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95000"/>
                    <a:lumOff val="5000"/>
                  </a:schemeClr>
                </a:solidFill>
                <a:latin typeface="Arial"/>
                <a:cs typeface="Arial"/>
              </a:rPr>
              <a:t>Pa </a:t>
            </a:r>
            <a:r>
              <a:rPr lang="en-GB" sz="2200" dirty="0" err="1">
                <a:solidFill>
                  <a:schemeClr val="tx1">
                    <a:lumMod val="95000"/>
                    <a:lumOff val="5000"/>
                  </a:schemeClr>
                </a:solidFill>
                <a:latin typeface="Arial"/>
                <a:cs typeface="Arial"/>
              </a:rPr>
              <a:t>mor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ydym</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hyfforddi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ein</a:t>
            </a:r>
            <a:r>
              <a:rPr lang="en-GB" sz="2200" dirty="0">
                <a:solidFill>
                  <a:schemeClr val="tx1">
                    <a:lumMod val="95000"/>
                    <a:lumOff val="5000"/>
                  </a:schemeClr>
                </a:solidFill>
                <a:latin typeface="Arial"/>
                <a:cs typeface="Arial"/>
              </a:rPr>
              <a:t> staff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ddeall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datblygu’r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wybodaeth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medrau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hangen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arnynt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hyrwyddo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lles</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chyflawniad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holl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ddisgyblion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gynnwys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a:t>
            </a:r>
            <a:r>
              <a:rPr lang="en-GB" sz="4500" b="1" spc="-5" dirty="0" smtClean="0">
                <a:solidFill>
                  <a:schemeClr val="tx1">
                    <a:lumMod val="75000"/>
                    <a:lumOff val="25000"/>
                  </a:schemeClr>
                </a:solidFill>
                <a:latin typeface="Arial"/>
                <a:cs typeface="Arial"/>
              </a:rPr>
              <a:t>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86341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How well do we track and analyse the wellbeing, progress and individual needs of young carers so that we can put suitable systems in place to support their engagement with learning and improve their educational outcomes?</a:t>
            </a:r>
          </a:p>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How effectively do we work in partnership with others, including young carer projects, support groups, multi-agency teams, award schemes and learners’ families to give young carers the opportunities they need to have the best chance of success?</a:t>
            </a:r>
          </a:p>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How well do we train our staff to understand the needs of young carers and to develop the knowledge and skills they need to promote the wellbeing and achievement of all pupils, including young carers?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err="1">
                <a:latin typeface="Arial" panose="020B0604020202020204" pitchFamily="34" charset="0"/>
                <a:cs typeface="Arial" panose="020B0604020202020204" pitchFamily="34" charset="0"/>
              </a:rPr>
              <a:t>Comisiynwyd</a:t>
            </a:r>
            <a:r>
              <a:rPr lang="en-GB" sz="2400" dirty="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yr</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adroddiad</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hwn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gan</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Lywodraeth</a:t>
            </a:r>
            <a:r>
              <a:rPr lang="en-GB" sz="2400" dirty="0" smtClean="0">
                <a:latin typeface="Arial" panose="020B0604020202020204" pitchFamily="34" charset="0"/>
                <a:cs typeface="Arial" panose="020B0604020202020204" pitchFamily="34" charset="0"/>
              </a:rPr>
              <a:t> </a:t>
            </a:r>
            <a:r>
              <a:rPr lang="en-GB" sz="2400" dirty="0" err="1" smtClean="0">
                <a:latin typeface="Arial" panose="020B0604020202020204" pitchFamily="34" charset="0"/>
                <a:cs typeface="Arial" panose="020B0604020202020204" pitchFamily="34" charset="0"/>
              </a:rPr>
              <a:t>Cymru</a:t>
            </a:r>
            <a:r>
              <a:rPr lang="en-GB" sz="2400" dirty="0" smtClean="0">
                <a:latin typeface="Arial" panose="020B0604020202020204" pitchFamily="34" charset="0"/>
                <a:cs typeface="Arial" panose="020B0604020202020204" pitchFamily="34" charset="0"/>
              </a:rPr>
              <a:t> ac </a:t>
            </a:r>
            <a:r>
              <a:rPr lang="en-GB" sz="2400" dirty="0" err="1">
                <a:latin typeface="Arial" panose="020B0604020202020204" pitchFamily="34" charset="0"/>
                <a:cs typeface="Arial" panose="020B0604020202020204" pitchFamily="34" charset="0"/>
              </a:rPr>
              <a:t>mae</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llawn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u="sng" dirty="0">
                <a:latin typeface="Arial" panose="020B0604020202020204" pitchFamily="34" charset="0"/>
                <a:cs typeface="Arial" panose="020B0604020202020204" pitchFamily="34" charset="0"/>
                <a:hlinkClick r:id="rId2"/>
              </a:rPr>
              <a:t>https://www.estyn.llyw.cymru/adroddiadau-thematig/chwilio</a:t>
            </a:r>
            <a:r>
              <a:rPr lang="en-GB" sz="2400" dirty="0">
                <a:latin typeface="Arial" panose="020B0604020202020204" pitchFamily="34" charset="0"/>
                <a:cs typeface="Arial" panose="020B0604020202020204" pitchFamily="34" charset="0"/>
              </a:rPr>
              <a:t>  </a:t>
            </a:r>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err="1" smtClean="0">
                <a:latin typeface="Arial" panose="020B0604020202020204" pitchFamily="34" charset="0"/>
                <a:cs typeface="Arial" panose="020B0604020202020204" pitchFamily="34" charset="0"/>
              </a:rPr>
              <a:t>Seilir</a:t>
            </a:r>
            <a:r>
              <a:rPr lang="en-GB" sz="2400" dirty="0" smtClean="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tystiolaeth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adroddiad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sampl</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ysgolion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uwchradd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colegau</a:t>
            </a:r>
            <a:r>
              <a:rPr lang="en-GB" sz="2400" dirty="0">
                <a:latin typeface="Arial" panose="020B0604020202020204" pitchFamily="34" charset="0"/>
                <a:cs typeface="Arial" panose="020B0604020202020204" pitchFamily="34" charset="0"/>
              </a:rPr>
              <a:t> ac </a:t>
            </a:r>
            <a:r>
              <a:rPr lang="en-GB" sz="2400" dirty="0" err="1">
                <a:latin typeface="Arial" panose="020B0604020202020204" pitchFamily="34" charset="0"/>
                <a:cs typeface="Arial" panose="020B0604020202020204" pitchFamily="34" charset="0"/>
              </a:rPr>
              <a:t>unedau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cyfeirio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disgyblion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gynnwys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ymweliadau</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chyfweliadau</a:t>
            </a:r>
            <a:r>
              <a:rPr lang="en-GB" sz="2400" dirty="0">
                <a:latin typeface="Arial" panose="020B0604020202020204" pitchFamily="34" charset="0"/>
                <a:cs typeface="Arial" panose="020B0604020202020204" pitchFamily="34" charset="0"/>
              </a:rPr>
              <a:t> â </a:t>
            </a:r>
            <a:r>
              <a:rPr lang="en-GB" sz="2400" dirty="0" err="1">
                <a:latin typeface="Arial" panose="020B0604020202020204" pitchFamily="34" charset="0"/>
                <a:cs typeface="Arial" panose="020B0604020202020204" pitchFamily="34" charset="0"/>
              </a:rPr>
              <a:t>gofalwyr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ifanc</a:t>
            </a:r>
            <a:r>
              <a:rPr lang="en-GB" sz="2400" dirty="0">
                <a:latin typeface="Arial" panose="020B0604020202020204" pitchFamily="34" charset="0"/>
                <a:cs typeface="Arial" panose="020B0604020202020204" pitchFamily="34" charset="0"/>
              </a:rPr>
              <a:t>. </a:t>
            </a:r>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err="1" smtClean="0">
                <a:latin typeface="Arial" panose="020B0604020202020204" pitchFamily="34" charset="0"/>
                <a:cs typeface="Arial" panose="020B0604020202020204" pitchFamily="34" charset="0"/>
              </a:rPr>
              <a:t>Hefyd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cynhaliodd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arolygwyr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arolwg</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brosiectau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gofalwyr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ifanc</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ledled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Cymru</a:t>
            </a:r>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report was </a:t>
            </a:r>
            <a:r>
              <a:rPr lang="en-GB" sz="2400" dirty="0">
                <a:latin typeface="Arial" panose="020B0604020202020204" pitchFamily="34" charset="0"/>
                <a:cs typeface="Arial" panose="020B0604020202020204" pitchFamily="34" charset="0"/>
              </a:rPr>
              <a:t>commissioned by the Welsh Government and is available in full at </a:t>
            </a:r>
            <a:r>
              <a:rPr lang="en-GB" sz="2400" u="sng" dirty="0">
                <a:latin typeface="Arial" panose="020B0604020202020204" pitchFamily="34" charset="0"/>
                <a:cs typeface="Arial" panose="020B0604020202020204" pitchFamily="34" charset="0"/>
                <a:hlinkClick r:id="rId3"/>
              </a:rPr>
              <a:t>https://</a:t>
            </a:r>
            <a:r>
              <a:rPr lang="en-GB" sz="2400" u="sng" dirty="0" smtClean="0">
                <a:latin typeface="Arial" panose="020B0604020202020204" pitchFamily="34" charset="0"/>
                <a:cs typeface="Arial" panose="020B0604020202020204" pitchFamily="34" charset="0"/>
                <a:hlinkClick r:id="rId3"/>
              </a:rPr>
              <a:t>www.estyn.gov.wales/thematic-reports/search</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report’s evidence is based on a sample of secondary schools, colleges and pupil referral units, including visits and interviews with young </a:t>
            </a:r>
            <a:r>
              <a:rPr lang="en-GB" sz="2400" dirty="0" smtClean="0">
                <a:latin typeface="Arial" panose="020B0604020202020204" pitchFamily="34" charset="0"/>
                <a:cs typeface="Arial" panose="020B0604020202020204" pitchFamily="34" charset="0"/>
              </a:rPr>
              <a:t>carers.</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Inspectors </a:t>
            </a:r>
            <a:r>
              <a:rPr lang="en-GB" sz="2400" dirty="0">
                <a:latin typeface="Arial" panose="020B0604020202020204" pitchFamily="34" charset="0"/>
                <a:cs typeface="Arial" panose="020B0604020202020204" pitchFamily="34" charset="0"/>
              </a:rPr>
              <a:t>also surveyed young carers’ projects across Wales</a:t>
            </a:r>
            <a:r>
              <a:rPr lang="en-GB" sz="2400" dirty="0" smtClean="0">
                <a:latin typeface="Arial" panose="020B0604020202020204" pitchFamily="34" charset="0"/>
                <a:cs typeface="Arial" panose="020B0604020202020204" pitchFamily="34" charset="0"/>
              </a:rPr>
              <a:t>.</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49435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Mae </a:t>
            </a:r>
            <a:r>
              <a:rPr lang="en-GB" sz="2100" dirty="0" err="1">
                <a:solidFill>
                  <a:schemeClr val="tx1">
                    <a:lumMod val="95000"/>
                    <a:lumOff val="5000"/>
                  </a:schemeClr>
                </a:solidFill>
                <a:latin typeface="Arial"/>
                <a:cs typeface="Arial"/>
              </a:rPr>
              <a:t>diffyg</a:t>
            </a:r>
            <a:r>
              <a:rPr lang="en-GB" sz="2100" dirty="0">
                <a:solidFill>
                  <a:schemeClr val="tx1">
                    <a:lumMod val="95000"/>
                    <a:lumOff val="5000"/>
                  </a:schemeClr>
                </a:solidFill>
                <a:latin typeface="Arial"/>
                <a:cs typeface="Arial"/>
              </a:rPr>
              <a:t> data </a:t>
            </a:r>
            <a:r>
              <a:rPr lang="en-GB" sz="2100" dirty="0" err="1">
                <a:solidFill>
                  <a:schemeClr val="tx1">
                    <a:lumMod val="95000"/>
                    <a:lumOff val="5000"/>
                  </a:schemeClr>
                </a:solidFill>
                <a:latin typeface="Arial"/>
                <a:cs typeface="Arial"/>
              </a:rPr>
              <a:t>dibynadwy</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nodi</a:t>
            </a:r>
            <a:r>
              <a:rPr lang="en-GB" sz="2100" dirty="0">
                <a:solidFill>
                  <a:schemeClr val="tx1">
                    <a:lumMod val="95000"/>
                    <a:lumOff val="5000"/>
                  </a:schemeClr>
                </a:solidFill>
                <a:latin typeface="Arial"/>
                <a:cs typeface="Arial"/>
              </a:rPr>
              <a:t> faint o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mewn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cholegau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ledled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Cymru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Nid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yw</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llawer</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ddarparwyr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gwybod</a:t>
            </a:r>
            <a:r>
              <a:rPr lang="en-GB" sz="2100" dirty="0">
                <a:solidFill>
                  <a:schemeClr val="tx1">
                    <a:lumMod val="95000"/>
                    <a:lumOff val="5000"/>
                  </a:schemeClr>
                </a:solidFill>
                <a:latin typeface="Arial"/>
                <a:cs typeface="Arial"/>
              </a:rPr>
              <a:t> pa rai </a:t>
            </a:r>
            <a:r>
              <a:rPr lang="en-GB" sz="2100" dirty="0" err="1">
                <a:solidFill>
                  <a:schemeClr val="tx1">
                    <a:lumMod val="95000"/>
                    <a:lumOff val="5000"/>
                  </a:schemeClr>
                </a:solidFill>
                <a:latin typeface="Arial"/>
                <a:cs typeface="Arial"/>
              </a:rPr>
              <a:t>o’u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disgyblion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dysgwyr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rôl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ofalu</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ganlyniad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ddarpariaeth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mewn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uwchradd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amrywio’n</a:t>
            </a:r>
            <a:r>
              <a:rPr lang="en-GB" sz="2100" dirty="0">
                <a:solidFill>
                  <a:schemeClr val="tx1">
                    <a:lumMod val="95000"/>
                    <a:lumOff val="5000"/>
                  </a:schemeClr>
                </a:solidFill>
                <a:latin typeface="Arial"/>
                <a:cs typeface="Arial"/>
              </a:rPr>
              <a:t> </a:t>
            </a:r>
            <a:r>
              <a:rPr lang="en-GB" sz="2100" dirty="0" err="1" smtClean="0">
                <a:solidFill>
                  <a:schemeClr val="tx1">
                    <a:lumMod val="95000"/>
                    <a:lumOff val="5000"/>
                  </a:schemeClr>
                </a:solidFill>
                <a:latin typeface="Arial"/>
                <a:cs typeface="Arial"/>
              </a:rPr>
              <a:t>fawr</a:t>
            </a:r>
            <a:r>
              <a:rPr lang="en-GB" sz="2100" dirty="0" smtClean="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1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smtClean="0">
                <a:solidFill>
                  <a:schemeClr val="tx1">
                    <a:lumMod val="95000"/>
                    <a:lumOff val="5000"/>
                  </a:schemeClr>
                </a:solidFill>
                <a:latin typeface="Arial"/>
                <a:cs typeface="Arial"/>
              </a:rPr>
              <a:t>Mae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uwchradd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fwyaf</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effeithiol</a:t>
            </a:r>
            <a:r>
              <a:rPr lang="en-GB" sz="2100" dirty="0">
                <a:solidFill>
                  <a:schemeClr val="tx1">
                    <a:lumMod val="95000"/>
                    <a:lumOff val="5000"/>
                  </a:schemeClr>
                </a:solidFill>
                <a:latin typeface="Arial"/>
                <a:cs typeface="Arial"/>
              </a:rPr>
              <a:t> o ran </a:t>
            </a:r>
            <a:r>
              <a:rPr lang="en-GB" sz="2100" dirty="0" err="1">
                <a:solidFill>
                  <a:schemeClr val="tx1">
                    <a:lumMod val="95000"/>
                    <a:lumOff val="5000"/>
                  </a:schemeClr>
                </a:solidFill>
                <a:latin typeface="Arial"/>
                <a:cs typeface="Arial"/>
              </a:rPr>
              <a:t>diwallu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wedi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rhoi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systemau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cadarn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waith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nodi’r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dysgwyr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olrhain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lles</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rheolaidd</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addasu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darpariaeth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ofalus</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ddiwallu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pob</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Fodd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bynnag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lleiafrif</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y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y </a:t>
            </a:r>
            <a:r>
              <a:rPr lang="en-GB" sz="2100" dirty="0" err="1">
                <a:solidFill>
                  <a:schemeClr val="tx1">
                    <a:lumMod val="95000"/>
                    <a:lumOff val="5000"/>
                  </a:schemeClr>
                </a:solidFill>
                <a:latin typeface="Arial"/>
                <a:cs typeface="Arial"/>
              </a:rPr>
              <a:t>gwnaed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arolwg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ohonynt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defnyddio</a:t>
            </a:r>
            <a:r>
              <a:rPr lang="en-GB" sz="2100" dirty="0">
                <a:solidFill>
                  <a:schemeClr val="tx1">
                    <a:lumMod val="95000"/>
                    <a:lumOff val="5000"/>
                  </a:schemeClr>
                </a:solidFill>
                <a:latin typeface="Arial"/>
                <a:cs typeface="Arial"/>
              </a:rPr>
              <a:t> system </a:t>
            </a:r>
            <a:r>
              <a:rPr lang="en-GB" sz="2100" dirty="0" err="1">
                <a:solidFill>
                  <a:schemeClr val="tx1">
                    <a:lumMod val="95000"/>
                    <a:lumOff val="5000"/>
                  </a:schemeClr>
                </a:solidFill>
                <a:latin typeface="Arial"/>
                <a:cs typeface="Arial"/>
              </a:rPr>
              <a:t>rheoli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gwybodaeth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olrhain</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adrodd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y </a:t>
            </a:r>
            <a:r>
              <a:rPr lang="en-GB" sz="2100" dirty="0" err="1">
                <a:solidFill>
                  <a:schemeClr val="tx1">
                    <a:lumMod val="95000"/>
                    <a:lumOff val="5000"/>
                  </a:schemeClr>
                </a:solidFill>
                <a:latin typeface="Arial"/>
                <a:cs typeface="Arial"/>
              </a:rPr>
              <a:t>cynnydd</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wna</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gymharu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â’u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cyfoedion</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20197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There is a lack of reliable data to identify how many young carers there are in schools, PRUs and colleges across Wales.  Many providers do not know which of their pupils and learners have a caring role.  A consequence of this is that the provision for young carers at secondary schools, colleges and PRUs varies widely. </a:t>
            </a:r>
            <a:r>
              <a:rPr lang="en-GB" sz="21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smtClean="0">
                <a:solidFill>
                  <a:schemeClr val="tx1">
                    <a:lumMod val="75000"/>
                    <a:lumOff val="25000"/>
                  </a:schemeClr>
                </a:solidFill>
                <a:latin typeface="Arial"/>
                <a:cs typeface="Arial"/>
              </a:rPr>
              <a:t>Secondary </a:t>
            </a:r>
            <a:r>
              <a:rPr lang="en-GB" sz="2100" dirty="0">
                <a:solidFill>
                  <a:schemeClr val="tx1">
                    <a:lumMod val="75000"/>
                    <a:lumOff val="25000"/>
                  </a:schemeClr>
                </a:solidFill>
                <a:latin typeface="Arial"/>
                <a:cs typeface="Arial"/>
              </a:rPr>
              <a:t>schools, colleges and PRUs that are most effective in meeting the needs of young carers have robust systems to identify these learners.  They track their wellbeing needs regularly and adapt their provision carefully to meet the individual needs of each young carer.  However, only a minority of the schools, colleges and PRUs surveyed use an information management system to track and report on the progress young carers make compared with their peers. </a:t>
            </a:r>
            <a:endParaRPr lang="en-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1242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95000"/>
                    <a:lumOff val="5000"/>
                  </a:schemeClr>
                </a:solidFill>
                <a:latin typeface="Arial"/>
                <a:cs typeface="Arial"/>
              </a:rPr>
              <a:t>Mae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uwchradd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colegau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UCDau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sydd</a:t>
            </a:r>
            <a:r>
              <a:rPr lang="en-GB" sz="2200" dirty="0">
                <a:solidFill>
                  <a:schemeClr val="tx1">
                    <a:lumMod val="95000"/>
                    <a:lumOff val="5000"/>
                  </a:schemeClr>
                </a:solidFill>
                <a:latin typeface="Arial"/>
                <a:cs typeface="Arial"/>
              </a:rPr>
              <a:t> ag </a:t>
            </a:r>
            <a:r>
              <a:rPr lang="en-GB" sz="2200" dirty="0" err="1">
                <a:solidFill>
                  <a:schemeClr val="tx1">
                    <a:lumMod val="95000"/>
                    <a:lumOff val="5000"/>
                  </a:schemeClr>
                </a:solidFill>
                <a:latin typeface="Arial"/>
                <a:cs typeface="Arial"/>
              </a:rPr>
              <a:t>aelod</a:t>
            </a:r>
            <a:r>
              <a:rPr lang="en-GB" sz="2200" dirty="0">
                <a:solidFill>
                  <a:schemeClr val="tx1">
                    <a:lumMod val="95000"/>
                    <a:lumOff val="5000"/>
                  </a:schemeClr>
                </a:solidFill>
                <a:latin typeface="Arial"/>
                <a:cs typeface="Arial"/>
              </a:rPr>
              <a:t> o staff </a:t>
            </a:r>
            <a:r>
              <a:rPr lang="en-GB" sz="2200" dirty="0" err="1">
                <a:solidFill>
                  <a:schemeClr val="tx1">
                    <a:lumMod val="95000"/>
                    <a:lumOff val="5000"/>
                  </a:schemeClr>
                </a:solidFill>
                <a:latin typeface="Arial"/>
                <a:cs typeface="Arial"/>
              </a:rPr>
              <a:t>arweiniol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enwebedig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lefel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uchel</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ofal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arweiniad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grŵp</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hwn</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ddysgwyr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cyfan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darparwyr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hyderus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pryderon</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sicr</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bydd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aelod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arweiniol</a:t>
            </a:r>
            <a:r>
              <a:rPr lang="en-GB" sz="2200" dirty="0">
                <a:solidFill>
                  <a:schemeClr val="tx1">
                    <a:lumMod val="95000"/>
                    <a:lumOff val="5000"/>
                  </a:schemeClr>
                </a:solidFill>
                <a:latin typeface="Arial"/>
                <a:cs typeface="Arial"/>
              </a:rPr>
              <a:t> o staff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hyrwyddo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hawliau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cysylltu’n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sensitif</a:t>
            </a:r>
            <a:r>
              <a:rPr lang="en-GB" sz="2200" dirty="0">
                <a:solidFill>
                  <a:schemeClr val="tx1">
                    <a:lumMod val="95000"/>
                    <a:lumOff val="5000"/>
                  </a:schemeClr>
                </a:solidFill>
                <a:latin typeface="Arial"/>
                <a:cs typeface="Arial"/>
              </a:rPr>
              <a:t> â </a:t>
            </a:r>
            <a:r>
              <a:rPr lang="en-GB" sz="2200" dirty="0" err="1">
                <a:solidFill>
                  <a:schemeClr val="tx1">
                    <a:lumMod val="95000"/>
                    <a:lumOff val="5000"/>
                  </a:schemeClr>
                </a:solidFill>
                <a:latin typeface="Arial"/>
                <a:cs typeface="Arial"/>
              </a:rPr>
              <a:t>rhieni</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gweithwyr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proffesiynol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eraill</a:t>
            </a:r>
            <a:r>
              <a:rPr lang="en-GB" sz="22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1242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Secondary schools, colleges and PRUs that have a named lead member of staff for young carers generally provide a high level of care, support and guidance for this group of learners.  In these providers, young carers are confident to raise concerns, assured that the lead member of staff will champion their rights and liaise sensitively with parents and other professionals</a:t>
            </a:r>
            <a:r>
              <a:rPr lang="en-GB" sz="22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87908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ôl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rhoi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Mesur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Cymru</a:t>
            </a:r>
            <a:r>
              <a:rPr lang="en-GB" sz="2200" dirty="0">
                <a:solidFill>
                  <a:schemeClr val="tx1">
                    <a:lumMod val="95000"/>
                    <a:lumOff val="5000"/>
                  </a:schemeClr>
                </a:solidFill>
                <a:latin typeface="Arial"/>
                <a:cs typeface="Arial"/>
              </a:rPr>
              <a:t>) 2010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Byrddau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Iechyd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BILlau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awdurdodau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hardaloedd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datblygu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partneriaethau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gwerthfawr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rannu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gwybodaeth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hyrwyddo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cydweithredu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rhwng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asiantaethau</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chwblhau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asesiadau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priodol</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Mae </a:t>
            </a:r>
            <a:r>
              <a:rPr lang="en-GB" sz="2200" dirty="0" err="1">
                <a:solidFill>
                  <a:schemeClr val="tx1">
                    <a:lumMod val="95000"/>
                    <a:lumOff val="5000"/>
                  </a:schemeClr>
                </a:solidFill>
                <a:latin typeface="Arial"/>
                <a:cs typeface="Arial"/>
              </a:rPr>
              <a:t>gofynion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Deddf</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Gwasanaethau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Cymdeithasol</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Llesiant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Cymru</a:t>
            </a:r>
            <a:r>
              <a:rPr lang="en-GB" sz="2200" dirty="0">
                <a:solidFill>
                  <a:schemeClr val="tx1">
                    <a:lumMod val="95000"/>
                    <a:lumOff val="5000"/>
                  </a:schemeClr>
                </a:solidFill>
                <a:latin typeface="Arial"/>
                <a:cs typeface="Arial"/>
              </a:rPr>
              <a:t> 2014 (</a:t>
            </a:r>
            <a:r>
              <a:rPr lang="en-GB" sz="2200" dirty="0" err="1">
                <a:solidFill>
                  <a:schemeClr val="tx1">
                    <a:lumMod val="95000"/>
                    <a:lumOff val="5000"/>
                  </a:schemeClr>
                </a:solidFill>
                <a:latin typeface="Arial"/>
                <a:cs typeface="Arial"/>
              </a:rPr>
              <a:t>Cynulliad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Cenedlaethol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Cymru</a:t>
            </a:r>
            <a:r>
              <a:rPr lang="en-GB" sz="2200" dirty="0">
                <a:solidFill>
                  <a:schemeClr val="tx1">
                    <a:lumMod val="95000"/>
                    <a:lumOff val="5000"/>
                  </a:schemeClr>
                </a:solidFill>
                <a:latin typeface="Arial"/>
                <a:cs typeface="Arial"/>
              </a:rPr>
              <a:t>, 2014)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cryfhau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partneriaeth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ymhellach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trwy</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sefydlu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Byrddau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Partneriaeth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Rhanbarthol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byrddau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rhanbarthol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cynnwys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cynrychiolaeth</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blith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sicrhau</a:t>
            </a:r>
            <a:r>
              <a:rPr lang="en-GB" sz="2200" dirty="0">
                <a:solidFill>
                  <a:schemeClr val="tx1">
                    <a:lumMod val="95000"/>
                    <a:lumOff val="5000"/>
                  </a:schemeClr>
                </a:solidFill>
                <a:latin typeface="Arial"/>
                <a:cs typeface="Arial"/>
              </a:rPr>
              <a:t> bod </a:t>
            </a:r>
            <a:r>
              <a:rPr lang="en-GB" sz="2200" dirty="0" err="1">
                <a:solidFill>
                  <a:schemeClr val="tx1">
                    <a:lumMod val="95000"/>
                    <a:lumOff val="5000"/>
                  </a:schemeClr>
                </a:solidFill>
                <a:latin typeface="Arial"/>
                <a:cs typeface="Arial"/>
              </a:rPr>
              <a:t>gwasanaethau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adnoddau’n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defnyddio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ffordd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fwyaf</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wella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deilliannau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pobl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hardal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gynnwys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partneriaeth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dechrau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cynnwys</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addysg</a:t>
            </a:r>
            <a:r>
              <a:rPr lang="en-GB" sz="2200" dirty="0">
                <a:solidFill>
                  <a:schemeClr val="tx1">
                    <a:lumMod val="95000"/>
                    <a:lumOff val="5000"/>
                  </a:schemeClr>
                </a:solidFill>
                <a:latin typeface="Arial"/>
                <a:cs typeface="Arial"/>
              </a:rPr>
              <a:t>. </a:t>
            </a: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30996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Following the implementation of the Carers Strategies (Wales) Measure 2010, the Local Health Boards (LHBs) and local authorities within their regions have developed valuable strategic partnerships to share information, promote interagency co-operation and complete appropriate assessments of the needs of young carers.  The requirements of the Social Services and Well-being Act Wales 2014 (National Assembly for Wales, 2014) further strengthen partnership working through establishing Regional Partnership Boards.  These regional boards include representation from young carers and ensure that services and resources are used in the most effective way to improve outcomes for people within their area, including young carers.  This partnership working is starting to include education providers. </a:t>
            </a:r>
          </a:p>
          <a:p>
            <a:pPr marL="342900" marR="5080" indent="-342900">
              <a:buFont typeface="Arial" panose="020B0604020202020204" pitchFamily="34" charset="0"/>
              <a:buChar char="•"/>
              <a:tabLst>
                <a:tab pos="5485765" algn="l"/>
              </a:tabLst>
            </a:pPr>
            <a:endParaRPr lang="en-GB" sz="28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17119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95000"/>
                    <a:lumOff val="5000"/>
                  </a:schemeClr>
                </a:solidFill>
                <a:latin typeface="Arial"/>
                <a:cs typeface="Arial"/>
              </a:rPr>
              <a:t>Mae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elwa’n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sylweddol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awdurdodau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gynllun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clir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unigolyn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enwebedig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yrru’r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strategaeth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blaen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lleoliadau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addysgol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awdurdodau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lleol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rhannu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gwybodaeth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effeithiol</a:t>
            </a:r>
            <a:r>
              <a:rPr lang="en-GB" sz="2200" dirty="0">
                <a:solidFill>
                  <a:schemeClr val="tx1">
                    <a:lumMod val="95000"/>
                    <a:lumOff val="5000"/>
                  </a:schemeClr>
                </a:solidFill>
                <a:latin typeface="Arial"/>
                <a:cs typeface="Arial"/>
              </a:rPr>
              <a:t> pan </a:t>
            </a:r>
            <a:r>
              <a:rPr lang="en-GB" sz="2200" dirty="0" err="1">
                <a:solidFill>
                  <a:schemeClr val="tx1">
                    <a:lumMod val="95000"/>
                    <a:lumOff val="5000"/>
                  </a:schemeClr>
                </a:solidFill>
                <a:latin typeface="Arial"/>
                <a:cs typeface="Arial"/>
              </a:rPr>
              <a:t>fydd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disgyblion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pontio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rhwng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cynradd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uwchradd</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cholegau</a:t>
            </a:r>
            <a:r>
              <a:rPr lang="en-GB" sz="2200" dirty="0">
                <a:solidFill>
                  <a:schemeClr val="tx1">
                    <a:lumMod val="95000"/>
                    <a:lumOff val="5000"/>
                  </a:schemeClr>
                </a:solidFill>
                <a:latin typeface="Arial"/>
                <a:cs typeface="Arial"/>
              </a:rPr>
              <a:t>.  Mae </a:t>
            </a:r>
            <a:r>
              <a:rPr lang="en-GB" sz="2200" dirty="0" err="1">
                <a:solidFill>
                  <a:schemeClr val="tx1">
                    <a:lumMod val="95000"/>
                    <a:lumOff val="5000"/>
                  </a:schemeClr>
                </a:solidFill>
                <a:latin typeface="Arial"/>
                <a:cs typeface="Arial"/>
              </a:rPr>
              <a:t>ganddynt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ddull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cyson</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nodi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cyfeirio</a:t>
            </a:r>
            <a:r>
              <a:rPr lang="en-GB" sz="2200" dirty="0">
                <a:solidFill>
                  <a:schemeClr val="tx1">
                    <a:lumMod val="95000"/>
                    <a:lumOff val="5000"/>
                  </a:schemeClr>
                </a:solidFill>
                <a:latin typeface="Arial"/>
                <a:cs typeface="Arial"/>
              </a:rPr>
              <a:t> at </a:t>
            </a:r>
            <a:r>
              <a:rPr lang="en-GB" sz="2200" dirty="0" err="1">
                <a:solidFill>
                  <a:schemeClr val="tx1">
                    <a:lumMod val="95000"/>
                    <a:lumOff val="5000"/>
                  </a:schemeClr>
                </a:solidFill>
                <a:latin typeface="Arial"/>
                <a:cs typeface="Arial"/>
              </a:rPr>
              <a:t>gymorth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priodol</a:t>
            </a:r>
            <a:r>
              <a:rPr lang="en-GB" sz="2200" dirty="0" smtClean="0">
                <a:solidFill>
                  <a:schemeClr val="tx1">
                    <a:lumMod val="95000"/>
                    <a:lumOff val="5000"/>
                  </a:schemeClr>
                </a:solidFill>
                <a:latin typeface="Arial"/>
                <a:cs typeface="Arial"/>
              </a:rPr>
              <a:t>.</a:t>
            </a:r>
          </a:p>
          <a:p>
            <a:pPr marR="5080">
              <a:tabLst>
                <a:tab pos="5485765" algn="l"/>
              </a:tabLst>
            </a:pPr>
            <a:r>
              <a:rPr lang="en-GB" sz="22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200" dirty="0" err="1" smtClean="0">
                <a:solidFill>
                  <a:schemeClr val="tx1">
                    <a:lumMod val="95000"/>
                    <a:lumOff val="5000"/>
                  </a:schemeClr>
                </a:solidFill>
                <a:latin typeface="Arial"/>
                <a:cs typeface="Arial"/>
              </a:rPr>
              <a:t>Ceir</a:t>
            </a:r>
            <a:r>
              <a:rPr lang="en-GB" sz="2200" dirty="0" smtClean="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ystod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fach</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gynlluniau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gwobrwyo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adnoddau</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phecynnau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defnyddiol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uwchradd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colegau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UCDau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ffurfio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darpariaeth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ddiwallu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Fodd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bynnag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gormod</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ddarparwyr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nad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manteisio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arnynt</a:t>
            </a:r>
            <a:r>
              <a:rPr lang="en-GB" sz="2200" dirty="0">
                <a:solidFill>
                  <a:schemeClr val="tx1">
                    <a:lumMod val="95000"/>
                    <a:lumOff val="5000"/>
                  </a:schemeClr>
                </a:solidFill>
                <a:latin typeface="Arial"/>
                <a:cs typeface="Arial"/>
              </a:rPr>
              <a:t>. </a:t>
            </a:r>
            <a:r>
              <a:rPr lang="en-GB" sz="2200" dirty="0" smtClean="0">
                <a:solidFill>
                  <a:schemeClr val="tx1">
                    <a:lumMod val="95000"/>
                    <a:lumOff val="5000"/>
                  </a:schemeClr>
                </a:solidFill>
                <a:latin typeface="Arial"/>
                <a:cs typeface="Arial"/>
              </a:rPr>
              <a:t> </a:t>
            </a: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49408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Young carers benefit considerably where local authorities have a clear strategic plan for carers and a named person to drive forward the strategy in educational settings.  In these local authorities, providers share information effectively when pupils transfer between primary schools, secondary schools and colleges.  They have a consistent approach to identifying young carers and signposting them to appropriate </a:t>
            </a:r>
            <a:r>
              <a:rPr lang="en-GB" sz="2200" dirty="0" smtClean="0">
                <a:solidFill>
                  <a:schemeClr val="tx1">
                    <a:lumMod val="75000"/>
                    <a:lumOff val="25000"/>
                  </a:schemeClr>
                </a:solidFill>
                <a:latin typeface="Arial"/>
                <a:cs typeface="Arial"/>
              </a:rPr>
              <a:t>support.</a:t>
            </a: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There </a:t>
            </a:r>
            <a:r>
              <a:rPr lang="en-GB" sz="2200" dirty="0">
                <a:solidFill>
                  <a:schemeClr val="tx1">
                    <a:lumMod val="75000"/>
                    <a:lumOff val="25000"/>
                  </a:schemeClr>
                </a:solidFill>
                <a:latin typeface="Arial"/>
                <a:cs typeface="Arial"/>
              </a:rPr>
              <a:t>are a small range of awards schemes that provide secondary schools, colleges and PRUs with useful resources and toolkits to shape their provision to meet the needs of young carers.  However, too many providers have not accessed them.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52486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95000"/>
                    <a:lumOff val="5000"/>
                  </a:schemeClr>
                </a:solidFill>
                <a:latin typeface="Arial"/>
                <a:cs typeface="Arial"/>
              </a:rPr>
              <a:t>Mae </a:t>
            </a:r>
            <a:r>
              <a:rPr lang="en-GB" sz="2200" dirty="0" err="1">
                <a:solidFill>
                  <a:schemeClr val="tx1">
                    <a:lumMod val="95000"/>
                    <a:lumOff val="5000"/>
                  </a:schemeClr>
                </a:solidFill>
                <a:latin typeface="Arial"/>
                <a:cs typeface="Arial"/>
              </a:rPr>
              <a:t>asiantaethau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arbenigol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adnoddau</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chymorth</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ansawdd</a:t>
            </a:r>
            <a:r>
              <a:rPr lang="en-GB" sz="2200" dirty="0">
                <a:solidFill>
                  <a:schemeClr val="tx1">
                    <a:lumMod val="95000"/>
                    <a:lumOff val="5000"/>
                  </a:schemeClr>
                </a:solidFill>
                <a:latin typeface="Arial"/>
                <a:cs typeface="Arial"/>
              </a:rPr>
              <a:t> da </a:t>
            </a:r>
            <a:r>
              <a:rPr lang="en-GB" sz="2200" dirty="0" err="1">
                <a:solidFill>
                  <a:schemeClr val="tx1">
                    <a:lumMod val="95000"/>
                    <a:lumOff val="5000"/>
                  </a:schemeClr>
                </a:solidFill>
                <a:latin typeface="Arial"/>
                <a:cs typeface="Arial"/>
              </a:rPr>
              <a:t>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ymwybyddiaeth</a:t>
            </a:r>
            <a:r>
              <a:rPr lang="en-GB" sz="2200" dirty="0">
                <a:solidFill>
                  <a:schemeClr val="tx1">
                    <a:lumMod val="95000"/>
                    <a:lumOff val="5000"/>
                  </a:schemeClr>
                </a:solidFill>
                <a:latin typeface="Arial"/>
                <a:cs typeface="Arial"/>
              </a:rPr>
              <a:t> a </a:t>
            </a:r>
            <a:r>
              <a:rPr lang="en-GB" sz="2200" dirty="0" err="1">
                <a:solidFill>
                  <a:schemeClr val="tx1">
                    <a:lumMod val="95000"/>
                    <a:lumOff val="5000"/>
                  </a:schemeClr>
                </a:solidFill>
                <a:latin typeface="Arial"/>
                <a:cs typeface="Arial"/>
              </a:rPr>
              <a:t>diwallu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anghenion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Ond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yw</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llawer</a:t>
            </a:r>
            <a:r>
              <a:rPr lang="en-GB" sz="2200" dirty="0">
                <a:solidFill>
                  <a:schemeClr val="tx1">
                    <a:lumMod val="95000"/>
                    <a:lumOff val="5000"/>
                  </a:schemeClr>
                </a:solidFill>
                <a:latin typeface="Arial"/>
                <a:cs typeface="Arial"/>
              </a:rPr>
              <a:t> o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colegau</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UCDau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ymgysylltu’n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ddigon</a:t>
            </a:r>
            <a:r>
              <a:rPr lang="en-GB" sz="2200" dirty="0">
                <a:solidFill>
                  <a:schemeClr val="tx1">
                    <a:lumMod val="95000"/>
                    <a:lumOff val="5000"/>
                  </a:schemeClr>
                </a:solidFill>
                <a:latin typeface="Arial"/>
                <a:cs typeface="Arial"/>
              </a:rPr>
              <a:t> da </a:t>
            </a:r>
            <a:r>
              <a:rPr lang="en-GB" sz="2200" dirty="0" err="1">
                <a:solidFill>
                  <a:schemeClr val="tx1">
                    <a:lumMod val="95000"/>
                    <a:lumOff val="5000"/>
                  </a:schemeClr>
                </a:solidFill>
                <a:latin typeface="Arial"/>
                <a:cs typeface="Arial"/>
              </a:rPr>
              <a:t>â’r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asiantaethau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hyn</a:t>
            </a:r>
            <a:r>
              <a:rPr lang="en-GB" sz="2200" dirty="0">
                <a:solidFill>
                  <a:schemeClr val="tx1">
                    <a:lumMod val="95000"/>
                    <a:lumOff val="5000"/>
                  </a:schemeClr>
                </a:solidFill>
                <a:latin typeface="Arial"/>
                <a:cs typeface="Arial"/>
              </a:rPr>
              <a:t> ac </a:t>
            </a:r>
            <a:r>
              <a:rPr lang="en-GB" sz="2200" dirty="0" err="1">
                <a:solidFill>
                  <a:schemeClr val="tx1">
                    <a:lumMod val="95000"/>
                    <a:lumOff val="5000"/>
                  </a:schemeClr>
                </a:solidFill>
                <a:latin typeface="Arial"/>
                <a:cs typeface="Arial"/>
              </a:rPr>
              <a:t>nid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ydynt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wedi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manteisio</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y </a:t>
            </a:r>
            <a:r>
              <a:rPr lang="en-GB" sz="2200" dirty="0" err="1">
                <a:solidFill>
                  <a:schemeClr val="tx1">
                    <a:lumMod val="95000"/>
                    <a:lumOff val="5000"/>
                  </a:schemeClr>
                </a:solidFill>
                <a:latin typeface="Arial"/>
                <a:cs typeface="Arial"/>
              </a:rPr>
              <a:t>cymorth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gwerthfawr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hwn</a:t>
            </a:r>
            <a:r>
              <a:rPr lang="en-GB" sz="22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a:solidFill>
                  <a:schemeClr val="tx1">
                    <a:lumMod val="95000"/>
                    <a:lumOff val="5000"/>
                  </a:schemeClr>
                </a:solidFill>
                <a:latin typeface="Arial"/>
                <a:cs typeface="Arial"/>
              </a:rPr>
              <a:t> </a:t>
            </a:r>
            <a:r>
              <a:rPr lang="en-GB" sz="2200" dirty="0" smtClean="0">
                <a:solidFill>
                  <a:schemeClr val="tx1">
                    <a:lumMod val="95000"/>
                    <a:lumOff val="5000"/>
                  </a:schemeClr>
                </a:solidFill>
                <a:latin typeface="Arial"/>
                <a:cs typeface="Arial"/>
              </a:rPr>
              <a:t>Mae </a:t>
            </a:r>
            <a:r>
              <a:rPr lang="en-GB" sz="2200" dirty="0" err="1">
                <a:solidFill>
                  <a:schemeClr val="tx1">
                    <a:lumMod val="95000"/>
                    <a:lumOff val="5000"/>
                  </a:schemeClr>
                </a:solidFill>
                <a:latin typeface="Arial"/>
                <a:cs typeface="Arial"/>
              </a:rPr>
              <a:t>hyfforddiant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noddedig</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Llywodraeth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Cymru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brofiadau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niweidiol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ystod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plentyndod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dechrau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cael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gadarnhaol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waith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gyffredinol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mae</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ysgolion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darparu’n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dda</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gyfer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gofalwyr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ifanc</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deall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sut</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gallai’r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rôl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ofalu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gael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effaith</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niweidiol</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ar</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brofiadau</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plentyn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a’i</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gyfleoedd</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mewn</a:t>
            </a:r>
            <a:r>
              <a:rPr lang="en-GB" sz="2200" dirty="0">
                <a:solidFill>
                  <a:schemeClr val="tx1">
                    <a:lumMod val="95000"/>
                    <a:lumOff val="5000"/>
                  </a:schemeClr>
                </a:solidFill>
                <a:latin typeface="Arial"/>
                <a:cs typeface="Arial"/>
              </a:rPr>
              <a:t> </a:t>
            </a:r>
            <a:r>
              <a:rPr lang="en-GB" sz="2200" dirty="0" err="1">
                <a:solidFill>
                  <a:schemeClr val="tx1">
                    <a:lumMod val="95000"/>
                    <a:lumOff val="5000"/>
                  </a:schemeClr>
                </a:solidFill>
                <a:latin typeface="Arial"/>
                <a:cs typeface="Arial"/>
              </a:rPr>
              <a:t>bywyd</a:t>
            </a:r>
            <a:r>
              <a:rPr lang="en-GB" sz="22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1697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200" dirty="0">
                <a:solidFill>
                  <a:schemeClr val="tx1">
                    <a:lumMod val="75000"/>
                    <a:lumOff val="25000"/>
                  </a:schemeClr>
                </a:solidFill>
                <a:latin typeface="Arial"/>
                <a:cs typeface="Arial"/>
              </a:rPr>
              <a:t>Specialist agencies provide high quality resources and support to raise awareness and meet the needs of young carers.  But many secondary schools, colleges and PRUs do not engage well enough with these agencies and have not accessed this valuable support</a:t>
            </a:r>
            <a:r>
              <a:rPr lang="en-GB" sz="22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200" dirty="0" smtClean="0">
                <a:solidFill>
                  <a:schemeClr val="tx1">
                    <a:lumMod val="75000"/>
                    <a:lumOff val="25000"/>
                  </a:schemeClr>
                </a:solidFill>
                <a:latin typeface="Arial"/>
                <a:cs typeface="Arial"/>
              </a:rPr>
              <a:t>The </a:t>
            </a:r>
            <a:r>
              <a:rPr lang="en-GB" sz="2200" dirty="0">
                <a:solidFill>
                  <a:schemeClr val="tx1">
                    <a:lumMod val="75000"/>
                    <a:lumOff val="25000"/>
                  </a:schemeClr>
                </a:solidFill>
                <a:latin typeface="Arial"/>
                <a:cs typeface="Arial"/>
              </a:rPr>
              <a:t>Welsh Government sponsored training on adverse childhood experiences (ACEs) is starting to have a positive impact on the work of schools.  Generally, schools that provide well for young carers understand how the caring role might adversely affect a child’s experiences and life chances.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20197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Mae </a:t>
            </a:r>
            <a:r>
              <a:rPr lang="en-GB" sz="2100" dirty="0" err="1">
                <a:solidFill>
                  <a:schemeClr val="tx1">
                    <a:lumMod val="95000"/>
                    <a:lumOff val="5000"/>
                  </a:schemeClr>
                </a:solidFill>
                <a:latin typeface="Arial"/>
                <a:cs typeface="Arial"/>
              </a:rPr>
              <a:t>defnyddio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proffiliau</a:t>
            </a:r>
            <a:r>
              <a:rPr lang="en-GB" sz="2100" dirty="0">
                <a:solidFill>
                  <a:schemeClr val="tx1">
                    <a:lumMod val="95000"/>
                    <a:lumOff val="5000"/>
                  </a:schemeClr>
                </a:solidFill>
                <a:latin typeface="Arial"/>
                <a:cs typeface="Arial"/>
              </a:rPr>
              <a:t> un </a:t>
            </a:r>
            <a:r>
              <a:rPr lang="en-GB" sz="2100" dirty="0" err="1">
                <a:solidFill>
                  <a:schemeClr val="tx1">
                    <a:lumMod val="95000"/>
                    <a:lumOff val="5000"/>
                  </a:schemeClr>
                </a:solidFill>
                <a:latin typeface="Arial"/>
                <a:cs typeface="Arial"/>
              </a:rPr>
              <a:t>dudalen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gofnodi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bwysig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i’r</a:t>
            </a:r>
            <a:r>
              <a:rPr lang="en-GB" sz="2100" dirty="0">
                <a:solidFill>
                  <a:schemeClr val="tx1">
                    <a:lumMod val="95000"/>
                    <a:lumOff val="5000"/>
                  </a:schemeClr>
                </a:solidFill>
                <a:latin typeface="Arial"/>
                <a:cs typeface="Arial"/>
              </a:rPr>
              <a:t> plant, ac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helpu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rhoi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llais</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mae’n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galluogi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dargedu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ddiwallu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unigol</a:t>
            </a:r>
            <a:r>
              <a:rPr lang="en-GB" sz="2100" dirty="0">
                <a:solidFill>
                  <a:schemeClr val="tx1">
                    <a:lumMod val="95000"/>
                    <a:lumOff val="5000"/>
                  </a:schemeClr>
                </a:solidFill>
                <a:latin typeface="Arial"/>
                <a:cs typeface="Arial"/>
              </a:rPr>
              <a:t>. </a:t>
            </a:r>
            <a:endParaRPr lang="en-GB" sz="21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1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smtClean="0">
                <a:solidFill>
                  <a:schemeClr val="tx1">
                    <a:lumMod val="95000"/>
                    <a:lumOff val="5000"/>
                  </a:schemeClr>
                </a:solidFill>
                <a:latin typeface="Arial"/>
                <a:cs typeface="Arial"/>
              </a:rPr>
              <a:t>Mae </a:t>
            </a:r>
            <a:r>
              <a:rPr lang="en-GB" sz="2100" dirty="0" err="1">
                <a:solidFill>
                  <a:schemeClr val="tx1">
                    <a:lumMod val="95000"/>
                    <a:lumOff val="5000"/>
                  </a:schemeClr>
                </a:solidFill>
                <a:latin typeface="Arial"/>
                <a:cs typeface="Arial"/>
              </a:rPr>
              <a:t>ystod</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gyrsiau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hyfforddi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defnyddiol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gael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ymwybyddiaeth</a:t>
            </a:r>
            <a:r>
              <a:rPr lang="en-GB" sz="2100" dirty="0">
                <a:solidFill>
                  <a:schemeClr val="tx1">
                    <a:lumMod val="95000"/>
                    <a:lumOff val="5000"/>
                  </a:schemeClr>
                </a:solidFill>
                <a:latin typeface="Arial"/>
                <a:cs typeface="Arial"/>
              </a:rPr>
              <a:t> staff am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Fodd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bynnag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mae</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gormod</a:t>
            </a:r>
            <a:r>
              <a:rPr lang="en-GB" sz="2100" dirty="0">
                <a:solidFill>
                  <a:schemeClr val="tx1">
                    <a:lumMod val="95000"/>
                    <a:lumOff val="5000"/>
                  </a:schemeClr>
                </a:solidFill>
                <a:latin typeface="Arial"/>
                <a:cs typeface="Arial"/>
              </a:rPr>
              <a:t> o staff </a:t>
            </a:r>
            <a:r>
              <a:rPr lang="en-GB" sz="2100" dirty="0" err="1">
                <a:solidFill>
                  <a:schemeClr val="tx1">
                    <a:lumMod val="95000"/>
                    <a:lumOff val="5000"/>
                  </a:schemeClr>
                </a:solidFill>
                <a:latin typeface="Arial"/>
                <a:cs typeface="Arial"/>
              </a:rPr>
              <a:t>mewn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nad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ydynt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wedi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cael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hyfforddiant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hwn</a:t>
            </a:r>
            <a:r>
              <a:rPr lang="en-GB" sz="2100" dirty="0">
                <a:solidFill>
                  <a:schemeClr val="tx1">
                    <a:lumMod val="95000"/>
                    <a:lumOff val="5000"/>
                  </a:schemeClr>
                </a:solidFill>
                <a:latin typeface="Arial"/>
                <a:cs typeface="Arial"/>
              </a:rPr>
              <a:t>. </a:t>
            </a:r>
            <a:endParaRPr lang="en-GB" sz="21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1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err="1" smtClean="0">
                <a:solidFill>
                  <a:schemeClr val="tx1">
                    <a:lumMod val="95000"/>
                    <a:lumOff val="5000"/>
                  </a:schemeClr>
                </a:solidFill>
                <a:latin typeface="Arial"/>
                <a:cs typeface="Arial"/>
              </a:rPr>
              <a:t>Ychydig</a:t>
            </a:r>
            <a:r>
              <a:rPr lang="en-GB" sz="2100" dirty="0" smtClean="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iawn</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ymwelwyd</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nhw</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dealltwriaeth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glir</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hawliau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estynedig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dan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Ddeddf</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Gwasanaethau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Cymdeithasol</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Llesiant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Cymru</a:t>
            </a:r>
            <a:r>
              <a:rPr lang="en-GB" sz="2100" dirty="0">
                <a:solidFill>
                  <a:schemeClr val="tx1">
                    <a:lumMod val="95000"/>
                    <a:lumOff val="5000"/>
                  </a:schemeClr>
                </a:solidFill>
                <a:latin typeface="Arial"/>
                <a:cs typeface="Arial"/>
              </a:rPr>
              <a:t>) 2014.  </a:t>
            </a:r>
            <a:r>
              <a:rPr lang="en-GB" sz="2100" dirty="0" err="1">
                <a:solidFill>
                  <a:schemeClr val="tx1">
                    <a:lumMod val="95000"/>
                    <a:lumOff val="5000"/>
                  </a:schemeClr>
                </a:solidFill>
                <a:latin typeface="Arial"/>
                <a:cs typeface="Arial"/>
              </a:rPr>
              <a:t>Nid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yw’r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rhan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fwyaf</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ymwybodol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gofyniad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asesu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rôl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addysg</a:t>
            </a:r>
            <a:r>
              <a:rPr lang="en-GB" sz="2100" dirty="0">
                <a:solidFill>
                  <a:schemeClr val="tx1">
                    <a:lumMod val="95000"/>
                    <a:lumOff val="5000"/>
                  </a:schemeClr>
                </a:solidFill>
                <a:latin typeface="Arial"/>
                <a:cs typeface="Arial"/>
              </a:rPr>
              <a:t> o ran </a:t>
            </a:r>
            <a:r>
              <a:rPr lang="en-GB" sz="2100" dirty="0" err="1">
                <a:solidFill>
                  <a:schemeClr val="tx1">
                    <a:lumMod val="95000"/>
                    <a:lumOff val="5000"/>
                  </a:schemeClr>
                </a:solidFill>
                <a:latin typeface="Arial"/>
                <a:cs typeface="Arial"/>
              </a:rPr>
              <a:t>cyfrannu</a:t>
            </a:r>
            <a:r>
              <a:rPr lang="en-GB" sz="2100" dirty="0">
                <a:solidFill>
                  <a:schemeClr val="tx1">
                    <a:lumMod val="95000"/>
                    <a:lumOff val="5000"/>
                  </a:schemeClr>
                </a:solidFill>
                <a:latin typeface="Arial"/>
                <a:cs typeface="Arial"/>
              </a:rPr>
              <a:t> at </a:t>
            </a:r>
            <a:r>
              <a:rPr lang="en-GB" sz="2100" dirty="0" err="1">
                <a:solidFill>
                  <a:schemeClr val="tx1">
                    <a:lumMod val="95000"/>
                    <a:lumOff val="5000"/>
                  </a:schemeClr>
                </a:solidFill>
                <a:latin typeface="Arial"/>
                <a:cs typeface="Arial"/>
              </a:rPr>
              <a:t>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asesiad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hwn</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89419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The use of one-page profiles to record what is important to and for children is helping to give young carers a voice and enables schools, colleges and PRUs to target support to meet their individual needs. </a:t>
            </a:r>
            <a:endParaRPr lang="en-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smtClean="0">
                <a:solidFill>
                  <a:schemeClr val="tx1">
                    <a:lumMod val="75000"/>
                    <a:lumOff val="25000"/>
                  </a:schemeClr>
                </a:solidFill>
                <a:latin typeface="Arial"/>
                <a:cs typeface="Arial"/>
              </a:rPr>
              <a:t>There </a:t>
            </a:r>
            <a:r>
              <a:rPr lang="en-GB" sz="2100" dirty="0">
                <a:solidFill>
                  <a:schemeClr val="tx1">
                    <a:lumMod val="75000"/>
                    <a:lumOff val="25000"/>
                  </a:schemeClr>
                </a:solidFill>
                <a:latin typeface="Arial"/>
                <a:cs typeface="Arial"/>
              </a:rPr>
              <a:t>is a range of useful training courses available to raise staff awareness of the needs of young carers.  However, too many staff in schools, colleges and PRUs have not received this training. </a:t>
            </a:r>
            <a:endParaRPr lang="en-GB" sz="21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1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100" dirty="0" smtClean="0">
                <a:solidFill>
                  <a:schemeClr val="tx1">
                    <a:lumMod val="75000"/>
                    <a:lumOff val="25000"/>
                  </a:schemeClr>
                </a:solidFill>
                <a:latin typeface="Arial"/>
                <a:cs typeface="Arial"/>
              </a:rPr>
              <a:t>Only </a:t>
            </a:r>
            <a:r>
              <a:rPr lang="en-GB" sz="2100" dirty="0">
                <a:solidFill>
                  <a:schemeClr val="tx1">
                    <a:lumMod val="75000"/>
                    <a:lumOff val="25000"/>
                  </a:schemeClr>
                </a:solidFill>
                <a:latin typeface="Arial"/>
                <a:cs typeface="Arial"/>
              </a:rPr>
              <a:t>a very few schools visited have a clear understanding of the enhanced rights of carers under the Social Services and Well-being (Wales) Act 2014.  Most schools are unaware of the requirement for young carers to have their needs assessed and the role of education in contributing to this assessment</a:t>
            </a:r>
            <a:r>
              <a:rPr lang="en-GB" sz="2200"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878806"/>
          </a:xfrm>
          <a:prstGeom prst="rect">
            <a:avLst/>
          </a:prstGeom>
        </p:spPr>
        <p:txBody>
          <a:bodyPr vert="horz" wrap="square" lIns="0" tIns="0" rIns="0" bIns="0" rtlCol="0">
            <a:spAutoFit/>
          </a:bodyPr>
          <a:lstStyle/>
          <a:p>
            <a:pPr marR="5080">
              <a:tabLst>
                <a:tab pos="5485765" algn="l"/>
              </a:tabLst>
            </a:pPr>
            <a:r>
              <a:rPr lang="en-GB" sz="2100" dirty="0" err="1">
                <a:solidFill>
                  <a:schemeClr val="tx1">
                    <a:lumMod val="95000"/>
                    <a:lumOff val="5000"/>
                  </a:schemeClr>
                </a:solidFill>
                <a:latin typeface="Arial"/>
                <a:cs typeface="Arial"/>
              </a:rPr>
              <a:t>Dylai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ysgolion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uwchradd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colegau</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UCDau</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A1 </a:t>
            </a:r>
            <a:r>
              <a:rPr lang="en-GB" sz="2100" dirty="0" err="1">
                <a:solidFill>
                  <a:schemeClr val="tx1">
                    <a:lumMod val="95000"/>
                    <a:lumOff val="5000"/>
                  </a:schemeClr>
                </a:solidFill>
                <a:latin typeface="Arial"/>
                <a:cs typeface="Arial"/>
              </a:rPr>
              <a:t>Sicrhau</a:t>
            </a:r>
            <a:r>
              <a:rPr lang="en-GB" sz="2100" dirty="0">
                <a:solidFill>
                  <a:schemeClr val="tx1">
                    <a:lumMod val="95000"/>
                    <a:lumOff val="5000"/>
                  </a:schemeClr>
                </a:solidFill>
                <a:latin typeface="Arial"/>
                <a:cs typeface="Arial"/>
              </a:rPr>
              <a:t> bod </a:t>
            </a:r>
            <a:r>
              <a:rPr lang="en-GB" sz="2100" dirty="0" err="1">
                <a:solidFill>
                  <a:schemeClr val="tx1">
                    <a:lumMod val="95000"/>
                    <a:lumOff val="5000"/>
                  </a:schemeClr>
                </a:solidFill>
                <a:latin typeface="Arial"/>
                <a:cs typeface="Arial"/>
              </a:rPr>
              <a:t>ganddynt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weithdrefnau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cadarn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nodi</a:t>
            </a:r>
            <a:r>
              <a:rPr lang="en-GB" sz="2100" dirty="0">
                <a:solidFill>
                  <a:schemeClr val="tx1">
                    <a:lumMod val="95000"/>
                    <a:lumOff val="5000"/>
                  </a:schemeClr>
                </a:solidFill>
                <a:latin typeface="Arial"/>
                <a:cs typeface="Arial"/>
              </a:rPr>
              <a:t> pa rai </a:t>
            </a:r>
            <a:r>
              <a:rPr lang="en-GB" sz="2100" dirty="0" err="1">
                <a:solidFill>
                  <a:schemeClr val="tx1">
                    <a:lumMod val="95000"/>
                    <a:lumOff val="5000"/>
                  </a:schemeClr>
                </a:solidFill>
                <a:latin typeface="Arial"/>
                <a:cs typeface="Arial"/>
              </a:rPr>
              <a:t>o’u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disgyblion</a:t>
            </a:r>
            <a:r>
              <a:rPr lang="en-GB" sz="2100" dirty="0">
                <a:solidFill>
                  <a:schemeClr val="tx1">
                    <a:lumMod val="95000"/>
                    <a:lumOff val="5000"/>
                  </a:schemeClr>
                </a:solidFill>
                <a:latin typeface="Arial"/>
                <a:cs typeface="Arial"/>
              </a:rPr>
              <a:t>/</a:t>
            </a:r>
            <a:r>
              <a:rPr lang="en-GB" sz="2100" dirty="0" err="1">
                <a:solidFill>
                  <a:schemeClr val="tx1">
                    <a:lumMod val="95000"/>
                    <a:lumOff val="5000"/>
                  </a:schemeClr>
                </a:solidFill>
                <a:latin typeface="Arial"/>
                <a:cs typeface="Arial"/>
              </a:rPr>
              <a:t>dysgwyr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rôl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ofalu</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A2 Cael </a:t>
            </a:r>
            <a:r>
              <a:rPr lang="en-GB" sz="2100" dirty="0" err="1">
                <a:solidFill>
                  <a:schemeClr val="tx1">
                    <a:lumMod val="95000"/>
                    <a:lumOff val="5000"/>
                  </a:schemeClr>
                </a:solidFill>
                <a:latin typeface="Arial"/>
                <a:cs typeface="Arial"/>
              </a:rPr>
              <a:t>aelod</a:t>
            </a:r>
            <a:r>
              <a:rPr lang="en-GB" sz="2100" dirty="0">
                <a:solidFill>
                  <a:schemeClr val="tx1">
                    <a:lumMod val="95000"/>
                    <a:lumOff val="5000"/>
                  </a:schemeClr>
                </a:solidFill>
                <a:latin typeface="Arial"/>
                <a:cs typeface="Arial"/>
              </a:rPr>
              <a:t> o staff </a:t>
            </a:r>
            <a:r>
              <a:rPr lang="en-GB" sz="2100" dirty="0" err="1">
                <a:solidFill>
                  <a:schemeClr val="tx1">
                    <a:lumMod val="95000"/>
                    <a:lumOff val="5000"/>
                  </a:schemeClr>
                </a:solidFill>
                <a:latin typeface="Arial"/>
                <a:cs typeface="Arial"/>
              </a:rPr>
              <a:t>enwebedig</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chyfrifoldeb</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arweiniol</a:t>
            </a:r>
            <a:r>
              <a:rPr lang="en-GB" sz="2100" dirty="0">
                <a:solidFill>
                  <a:schemeClr val="tx1">
                    <a:lumMod val="95000"/>
                    <a:lumOff val="5000"/>
                  </a:schemeClr>
                </a:solidFill>
                <a:latin typeface="Arial"/>
                <a:cs typeface="Arial"/>
              </a:rPr>
              <a:t> am </a:t>
            </a:r>
            <a:r>
              <a:rPr lang="en-GB" sz="2100" dirty="0" err="1">
                <a:solidFill>
                  <a:schemeClr val="tx1">
                    <a:lumMod val="95000"/>
                    <a:lumOff val="5000"/>
                  </a:schemeClr>
                </a:solidFill>
                <a:latin typeface="Arial"/>
                <a:cs typeface="Arial"/>
              </a:rPr>
              <a:t>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gweithredu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fel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unigolyn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cyswllt</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ac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hyrwyddo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hanghenion</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A3 Codi </a:t>
            </a:r>
            <a:r>
              <a:rPr lang="en-GB" sz="2100" dirty="0" err="1">
                <a:solidFill>
                  <a:schemeClr val="tx1">
                    <a:lumMod val="95000"/>
                    <a:lumOff val="5000"/>
                  </a:schemeClr>
                </a:solidFill>
                <a:latin typeface="Arial"/>
                <a:cs typeface="Arial"/>
              </a:rPr>
              <a:t>ymwybyddiaeth</a:t>
            </a:r>
            <a:r>
              <a:rPr lang="en-GB" sz="2100" dirty="0">
                <a:solidFill>
                  <a:schemeClr val="tx1">
                    <a:lumMod val="95000"/>
                    <a:lumOff val="5000"/>
                  </a:schemeClr>
                </a:solidFill>
                <a:latin typeface="Arial"/>
                <a:cs typeface="Arial"/>
              </a:rPr>
              <a:t> staff am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A4 </a:t>
            </a:r>
            <a:r>
              <a:rPr lang="en-GB" sz="2100" dirty="0" err="1">
                <a:solidFill>
                  <a:schemeClr val="tx1">
                    <a:lumMod val="95000"/>
                    <a:lumOff val="5000"/>
                  </a:schemeClr>
                </a:solidFill>
                <a:latin typeface="Arial"/>
                <a:cs typeface="Arial"/>
              </a:rPr>
              <a:t>Ymgysylltu</a:t>
            </a:r>
            <a:r>
              <a:rPr lang="en-GB" sz="2100" dirty="0">
                <a:solidFill>
                  <a:schemeClr val="tx1">
                    <a:lumMod val="95000"/>
                    <a:lumOff val="5000"/>
                  </a:schemeClr>
                </a:solidFill>
                <a:latin typeface="Arial"/>
                <a:cs typeface="Arial"/>
              </a:rPr>
              <a:t> â </a:t>
            </a:r>
            <a:r>
              <a:rPr lang="en-GB" sz="2100" dirty="0" err="1">
                <a:solidFill>
                  <a:schemeClr val="tx1">
                    <a:lumMod val="95000"/>
                    <a:lumOff val="5000"/>
                  </a:schemeClr>
                </a:solidFill>
                <a:latin typeface="Arial"/>
                <a:cs typeface="Arial"/>
              </a:rPr>
              <a:t>gwasanaethau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arbenigol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adolygu</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gwella</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darpariaeth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ddiwallu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anghenion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A5 </a:t>
            </a:r>
            <a:r>
              <a:rPr lang="en-GB" sz="2100" dirty="0" err="1">
                <a:solidFill>
                  <a:schemeClr val="tx1">
                    <a:lumMod val="95000"/>
                    <a:lumOff val="5000"/>
                  </a:schemeClr>
                </a:solidFill>
                <a:latin typeface="Arial"/>
                <a:cs typeface="Arial"/>
              </a:rPr>
              <a:t>Olrhain</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monitro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cynnydd</a:t>
            </a:r>
            <a:r>
              <a:rPr lang="en-GB" sz="2100" dirty="0">
                <a:solidFill>
                  <a:schemeClr val="tx1">
                    <a:lumMod val="95000"/>
                    <a:lumOff val="5000"/>
                  </a:schemeClr>
                </a:solidFill>
                <a:latin typeface="Arial"/>
                <a:cs typeface="Arial"/>
              </a:rPr>
              <a:t> a </a:t>
            </a:r>
            <a:r>
              <a:rPr lang="en-GB" sz="2100" dirty="0" err="1">
                <a:solidFill>
                  <a:schemeClr val="tx1">
                    <a:lumMod val="95000"/>
                    <a:lumOff val="5000"/>
                  </a:schemeClr>
                </a:solidFill>
                <a:latin typeface="Arial"/>
                <a:cs typeface="Arial"/>
              </a:rPr>
              <a:t>deilliannau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unol</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â’r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drefn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grwpiau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eraill</a:t>
            </a:r>
            <a:r>
              <a:rPr lang="en-GB" sz="2100" dirty="0">
                <a:solidFill>
                  <a:schemeClr val="tx1">
                    <a:lumMod val="95000"/>
                    <a:lumOff val="5000"/>
                  </a:schemeClr>
                </a:solidFill>
                <a:latin typeface="Arial"/>
                <a:cs typeface="Arial"/>
              </a:rPr>
              <a:t> o </a:t>
            </a:r>
            <a:r>
              <a:rPr lang="en-GB" sz="2100" dirty="0" err="1">
                <a:solidFill>
                  <a:schemeClr val="tx1">
                    <a:lumMod val="95000"/>
                    <a:lumOff val="5000"/>
                  </a:schemeClr>
                </a:solidFill>
                <a:latin typeface="Arial"/>
                <a:cs typeface="Arial"/>
              </a:rPr>
              <a:t>ddysgwyr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agored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niwed</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en-GB" sz="2100" dirty="0">
                <a:solidFill>
                  <a:schemeClr val="tx1">
                    <a:lumMod val="95000"/>
                    <a:lumOff val="5000"/>
                  </a:schemeClr>
                </a:solidFill>
                <a:latin typeface="Arial"/>
                <a:cs typeface="Arial"/>
              </a:rPr>
              <a:t>A6 </a:t>
            </a:r>
            <a:r>
              <a:rPr lang="en-GB" sz="2100" dirty="0" err="1">
                <a:solidFill>
                  <a:schemeClr val="tx1">
                    <a:lumMod val="95000"/>
                    <a:lumOff val="5000"/>
                  </a:schemeClr>
                </a:solidFill>
                <a:latin typeface="Arial"/>
                <a:cs typeface="Arial"/>
              </a:rPr>
              <a:t>Gwerthuso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darpariaeth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gofalwyr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ifanc</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gan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gyfeirio</a:t>
            </a:r>
            <a:r>
              <a:rPr lang="en-GB" sz="2100" dirty="0">
                <a:solidFill>
                  <a:schemeClr val="tx1">
                    <a:lumMod val="95000"/>
                    <a:lumOff val="5000"/>
                  </a:schemeClr>
                </a:solidFill>
                <a:latin typeface="Arial"/>
                <a:cs typeface="Arial"/>
              </a:rPr>
              <a:t> at y </a:t>
            </a:r>
            <a:r>
              <a:rPr lang="en-GB" sz="2100" dirty="0" err="1">
                <a:solidFill>
                  <a:schemeClr val="tx1">
                    <a:lumMod val="95000"/>
                    <a:lumOff val="5000"/>
                  </a:schemeClr>
                </a:solidFill>
                <a:latin typeface="Arial"/>
                <a:cs typeface="Arial"/>
              </a:rPr>
              <a:t>rhestr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wirio</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yn</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Atodiad</a:t>
            </a:r>
            <a:r>
              <a:rPr lang="en-GB" sz="2100" dirty="0">
                <a:solidFill>
                  <a:schemeClr val="tx1">
                    <a:lumMod val="95000"/>
                    <a:lumOff val="5000"/>
                  </a:schemeClr>
                </a:solidFill>
                <a:latin typeface="Arial"/>
                <a:cs typeface="Arial"/>
              </a:rPr>
              <a:t> 1 </a:t>
            </a:r>
            <a:r>
              <a:rPr lang="en-GB" sz="2100" dirty="0" err="1">
                <a:solidFill>
                  <a:schemeClr val="tx1">
                    <a:lumMod val="95000"/>
                    <a:lumOff val="5000"/>
                  </a:schemeClr>
                </a:solidFill>
                <a:latin typeface="Arial"/>
                <a:cs typeface="Arial"/>
              </a:rPr>
              <a:t>neu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becynnau</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cymorth</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sydd</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ar</a:t>
            </a:r>
            <a:r>
              <a:rPr lang="en-GB" sz="2100" dirty="0">
                <a:solidFill>
                  <a:schemeClr val="tx1">
                    <a:lumMod val="95000"/>
                    <a:lumOff val="5000"/>
                  </a:schemeClr>
                </a:solidFill>
                <a:latin typeface="Arial"/>
                <a:cs typeface="Arial"/>
              </a:rPr>
              <a:t> </a:t>
            </a:r>
            <a:r>
              <a:rPr lang="en-GB" sz="2100" dirty="0" err="1">
                <a:solidFill>
                  <a:schemeClr val="tx1">
                    <a:lumMod val="95000"/>
                    <a:lumOff val="5000"/>
                  </a:schemeClr>
                </a:solidFill>
                <a:latin typeface="Arial"/>
                <a:cs typeface="Arial"/>
              </a:rPr>
              <a:t>gael</a:t>
            </a:r>
            <a:r>
              <a:rPr lang="en-GB" sz="21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848302"/>
          </a:xfrm>
          <a:prstGeom prst="rect">
            <a:avLst/>
          </a:prstGeom>
        </p:spPr>
        <p:txBody>
          <a:bodyPr vert="horz" wrap="square" lIns="0" tIns="0" rIns="0" bIns="0" rtlCol="0">
            <a:spAutoFit/>
          </a:bodyPr>
          <a:lstStyle/>
          <a:p>
            <a:pPr marR="5080">
              <a:tabLst>
                <a:tab pos="5485765" algn="l"/>
              </a:tabLst>
            </a:pPr>
            <a:r>
              <a:rPr lang="en-GB" sz="2100" dirty="0">
                <a:solidFill>
                  <a:schemeClr val="tx1">
                    <a:lumMod val="75000"/>
                    <a:lumOff val="25000"/>
                  </a:schemeClr>
                </a:solidFill>
                <a:latin typeface="Arial"/>
                <a:cs typeface="Arial"/>
              </a:rPr>
              <a:t>Secondary schools, colleges and PRUs should: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R1 Ensure that they have sound procedures to identify which of their pupils/learners have a caring role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R2 Have a named member of staff with lead responsibility for young carers who acts as a point of contact for young carers and champions their needs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R3 Raise staff awareness of young carers’ needs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R4 Engage with specialist services to review and improve their provision to meet the needs of young carers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R5 Track and monitor the progress and outcomes for young carers as they currently do for other groups of vulnerable learners </a:t>
            </a:r>
          </a:p>
          <a:p>
            <a:pPr marL="342900" marR="5080" indent="-342900">
              <a:buFont typeface="Arial" panose="020B0604020202020204" pitchFamily="34" charset="0"/>
              <a:buChar char="•"/>
              <a:tabLst>
                <a:tab pos="5485765" algn="l"/>
              </a:tabLst>
            </a:pPr>
            <a:r>
              <a:rPr lang="en-GB" sz="2100" dirty="0">
                <a:solidFill>
                  <a:schemeClr val="tx1">
                    <a:lumMod val="75000"/>
                    <a:lumOff val="25000"/>
                  </a:schemeClr>
                </a:solidFill>
                <a:latin typeface="Arial"/>
                <a:cs typeface="Arial"/>
              </a:rPr>
              <a:t>R6 Evaluate their provision for young carers with reference to the checklist in Appendix 1 or available toolkits. </a:t>
            </a:r>
          </a:p>
          <a:p>
            <a:pPr marR="5080">
              <a:tabLst>
                <a:tab pos="5485765" algn="l"/>
              </a:tabLst>
            </a:pPr>
            <a:r>
              <a:rPr lang="en-GB" sz="2200" dirty="0" smtClean="0">
                <a:solidFill>
                  <a:schemeClr val="tx1">
                    <a:lumMod val="75000"/>
                    <a:lumOff val="25000"/>
                  </a:schemeClr>
                </a:solidFill>
                <a:latin typeface="Arial"/>
                <a:cs typeface="Arial"/>
              </a:rPr>
              <a:t/>
            </a:r>
            <a:br>
              <a:rPr lang="en-GB" sz="2200" dirty="0" smtClean="0">
                <a:solidFill>
                  <a:schemeClr val="tx1">
                    <a:lumMod val="75000"/>
                    <a:lumOff val="25000"/>
                  </a:schemeClr>
                </a:solidFill>
                <a:latin typeface="Arial"/>
                <a:cs typeface="Arial"/>
              </a:rPr>
            </a:br>
            <a:endParaRPr lang="en-GB" sz="22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8392ebbd8a423a73e9b5919e7f60946f">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0821c796134344602d10bbb9c9cf99a1"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6</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7</Financial_x0020_Year>
    <Issue_x0020_Date xmlns="352d92a4-d745-4073-b537-e09129962258" xsi:nil="true"/>
  </documentManagement>
</p:properties>
</file>

<file path=customXml/itemProps1.xml><?xml version="1.0" encoding="utf-8"?>
<ds:datastoreItem xmlns:ds="http://schemas.openxmlformats.org/officeDocument/2006/customXml" ds:itemID="{C1E7D0E7-F051-4F57-8B38-378D21D1BE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schemas.microsoft.com/office/infopath/2007/PartnerControls"/>
    <ds:schemaRef ds:uri="http://purl.org/dc/elements/1.1/"/>
    <ds:schemaRef ds:uri="http://schemas.microsoft.com/office/2006/metadata/properties"/>
    <ds:schemaRef ds:uri="352d92a4-d745-4073-b537-e09129962258"/>
    <ds:schemaRef ds:uri="http://schemas.microsoft.com/office/2006/documentManagement/types"/>
    <ds:schemaRef ds:uri="http://purl.org/dc/terms/"/>
    <ds:schemaRef ds:uri="4c2d5879-4e17-4934-9dac-90b30ab598df"/>
    <ds:schemaRef ds:uri="http://purl.org/dc/dcmitype/"/>
    <ds:schemaRef ds:uri="http://schemas.openxmlformats.org/package/2006/metadata/core-properties"/>
    <ds:schemaRef ds:uri="1bc25632-73ea-4e8a-9cf3-483e6054649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682</TotalTime>
  <Words>3351</Words>
  <Application>Microsoft Office PowerPoint</Application>
  <PresentationFormat>Custom</PresentationFormat>
  <Paragraphs>233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Argymhellion</vt:lpstr>
      <vt:lpstr>Argymhellion</vt:lpstr>
      <vt:lpstr>Arfer orau</vt:lpstr>
      <vt:lpstr>Arfer orau</vt:lpstr>
      <vt:lpstr>Arfer orau</vt:lpstr>
      <vt:lpstr>Cwestiynau i  ddarparwyr</vt:lpstr>
      <vt:lpstr>Cwestiynau i  ddarparwyr</vt:lpstr>
      <vt:lpstr>Cwestiynau i  ddarparwyr</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Aug 2016</dc:title>
  <dc:creator>Gina Rathbone</dc:creator>
  <cp:lastModifiedBy>Andy Murphy-Williams</cp:lastModifiedBy>
  <cp:revision>41</cp:revision>
  <dcterms:created xsi:type="dcterms:W3CDTF">2015-04-24T11:05:35Z</dcterms:created>
  <dcterms:modified xsi:type="dcterms:W3CDTF">2019-06-06T14:28:56Z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