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35"/>
  </p:handoutMasterIdLst>
  <p:sldIdLst>
    <p:sldId id="256" r:id="rId5"/>
    <p:sldId id="257" r:id="rId6"/>
    <p:sldId id="258"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59" r:id="rId21"/>
    <p:sldId id="294" r:id="rId22"/>
    <p:sldId id="295" r:id="rId23"/>
    <p:sldId id="296" r:id="rId24"/>
    <p:sldId id="260" r:id="rId25"/>
    <p:sldId id="297" r:id="rId26"/>
    <p:sldId id="298" r:id="rId27"/>
    <p:sldId id="299" r:id="rId28"/>
    <p:sldId id="300" r:id="rId29"/>
    <p:sldId id="273" r:id="rId30"/>
    <p:sldId id="301" r:id="rId31"/>
    <p:sldId id="302" r:id="rId32"/>
    <p:sldId id="303" r:id="rId33"/>
    <p:sldId id="274" r:id="rId34"/>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368" autoAdjust="0"/>
    <p:restoredTop sz="94660"/>
  </p:normalViewPr>
  <p:slideViewPr>
    <p:cSldViewPr snapToGrid="0">
      <p:cViewPr varScale="1">
        <p:scale>
          <a:sx n="98" d="100"/>
          <a:sy n="98" d="100"/>
        </p:scale>
        <p:origin x="1434" y="108"/>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02/07/2019</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endParaRPr dirty="0"/>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endParaRPr dirty="0"/>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7/2/2019</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estyn.gov.wales/thematic-reports/search" TargetMode="External"/><Relationship Id="rId2" Type="http://schemas.openxmlformats.org/officeDocument/2006/relationships/hyperlink" Target="https://www.estyn.llyw.cymru/adroddiadau-thematig"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2515" y="1527307"/>
            <a:ext cx="8859230" cy="4726935"/>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endParaRPr lang="en-GB" sz="4500" b="1" spc="-5" dirty="0" smtClean="0">
              <a:solidFill>
                <a:schemeClr val="tx1">
                  <a:lumMod val="85000"/>
                  <a:lumOff val="15000"/>
                </a:schemeClr>
              </a:solidFill>
              <a:latin typeface="Arial"/>
              <a:cs typeface="Arial"/>
            </a:endParaRPr>
          </a:p>
          <a:p>
            <a:pPr>
              <a:lnSpc>
                <a:spcPct val="100000"/>
              </a:lnSpc>
              <a:spcBef>
                <a:spcPts val="19"/>
              </a:spcBef>
              <a:spcAft>
                <a:spcPts val="600"/>
              </a:spcAft>
            </a:pPr>
            <a:r>
              <a:rPr lang="cy-GB" sz="4500" b="1" spc="-5" dirty="0" smtClean="0">
                <a:solidFill>
                  <a:schemeClr val="tx1">
                    <a:lumMod val="85000"/>
                    <a:lumOff val="15000"/>
                  </a:schemeClr>
                </a:solidFill>
                <a:latin typeface="Arial"/>
                <a:cs typeface="Arial"/>
              </a:rPr>
              <a:t>Ysgolion Ffederal</a:t>
            </a:r>
          </a:p>
          <a:p>
            <a:pPr>
              <a:lnSpc>
                <a:spcPct val="100000"/>
              </a:lnSpc>
              <a:spcBef>
                <a:spcPts val="19"/>
              </a:spcBef>
              <a:spcAft>
                <a:spcPts val="600"/>
              </a:spcAft>
            </a:pPr>
            <a:r>
              <a:rPr lang="cy-GB" sz="4500" spc="-5" dirty="0" smtClean="0">
                <a:solidFill>
                  <a:schemeClr val="tx1">
                    <a:lumMod val="85000"/>
                    <a:lumOff val="15000"/>
                  </a:schemeClr>
                </a:solidFill>
                <a:latin typeface="Arial"/>
                <a:cs typeface="Arial"/>
              </a:rPr>
              <a:t>Nodweddion cyffredin ffedereiddio effeithiol</a:t>
            </a:r>
          </a:p>
          <a:p>
            <a:pPr>
              <a:lnSpc>
                <a:spcPct val="100000"/>
              </a:lnSpc>
              <a:spcBef>
                <a:spcPts val="19"/>
              </a:spcBef>
              <a:spcAft>
                <a:spcPts val="600"/>
              </a:spcAft>
            </a:pPr>
            <a:r>
              <a:rPr lang="en-GB" sz="4500" b="1" spc="-5" dirty="0" smtClean="0">
                <a:solidFill>
                  <a:schemeClr val="tx1">
                    <a:lumMod val="85000"/>
                    <a:lumOff val="15000"/>
                  </a:schemeClr>
                </a:solidFill>
                <a:latin typeface="Arial"/>
                <a:cs typeface="Arial"/>
              </a:rPr>
              <a:t>Federated Schools</a:t>
            </a:r>
            <a:endParaRPr lang="en-GB" sz="4500" b="1" spc="-5" dirty="0">
              <a:solidFill>
                <a:schemeClr val="tx1">
                  <a:lumMod val="85000"/>
                  <a:lumOff val="15000"/>
                </a:schemeClr>
              </a:solidFill>
              <a:latin typeface="Arial"/>
              <a:cs typeface="Arial"/>
            </a:endParaRPr>
          </a:p>
          <a:p>
            <a:pPr>
              <a:lnSpc>
                <a:spcPct val="100000"/>
              </a:lnSpc>
              <a:spcBef>
                <a:spcPts val="19"/>
              </a:spcBef>
              <a:spcAft>
                <a:spcPts val="600"/>
              </a:spcAft>
            </a:pPr>
            <a:r>
              <a:rPr lang="en-GB" sz="4400" spc="-5" dirty="0" smtClean="0">
                <a:solidFill>
                  <a:schemeClr val="tx1">
                    <a:lumMod val="85000"/>
                    <a:lumOff val="15000"/>
                  </a:schemeClr>
                </a:solidFill>
                <a:latin typeface="Arial"/>
                <a:cs typeface="Arial"/>
              </a:rPr>
              <a:t>Common features of effective federation</a:t>
            </a:r>
            <a:endParaRPr sz="4400"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2448312"/>
            <a:ext cx="5899785" cy="8140690"/>
          </a:xfrm>
          <a:prstGeom prst="rect">
            <a:avLst/>
          </a:prstGeom>
        </p:spPr>
        <p:txBody>
          <a:bodyPr vert="horz" wrap="square" lIns="0" tIns="0" rIns="0" bIns="0" rtlCol="0">
            <a:spAutoFit/>
          </a:bodyPr>
          <a:lstStyle/>
          <a:p>
            <a:pPr marR="5080">
              <a:tabLst>
                <a:tab pos="5485765" algn="l"/>
              </a:tabLst>
            </a:pPr>
            <a:r>
              <a:rPr lang="cy-GB" sz="2300" b="1" dirty="0" smtClean="0">
                <a:solidFill>
                  <a:schemeClr val="tx1">
                    <a:lumMod val="75000"/>
                    <a:lumOff val="25000"/>
                  </a:schemeClr>
                </a:solidFill>
                <a:latin typeface="Arial"/>
                <a:cs typeface="Arial"/>
              </a:rPr>
              <a:t>Y broses i sefydlu ffederasiwn</a:t>
            </a:r>
          </a:p>
          <a:p>
            <a:pPr marR="5080">
              <a:tabLst>
                <a:tab pos="5485765" algn="l"/>
              </a:tabLst>
            </a:pPr>
            <a:endParaRPr lang="cy-GB" sz="23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300" dirty="0" smtClean="0">
                <a:solidFill>
                  <a:schemeClr val="tx1">
                    <a:lumMod val="75000"/>
                    <a:lumOff val="25000"/>
                  </a:schemeClr>
                </a:solidFill>
                <a:latin typeface="Arial"/>
                <a:cs typeface="Arial"/>
              </a:rPr>
              <a:t>Pan fydd ffedereiddio yn fwyaf llwyddiannus, mae gan gyrff llywodraethol, uwch arweinwyr ac awdurdodau lleol weledigaeth glir o’r hyn y maent yn dymuno’i gyflawni trwy’r broses ffedereiddio.  Mae eu gweledigaeth yn canolbwyntio’n graff ar ddeilliannau ar gyfer disgyblion.  Maent yn eglur o’r cychwyn ynglŷn â’r hyn y mae’r ffederasiwn yn ei olygu a ddim yn ei olygu, ac maent yn cyfleu hyn yn glir i staff, rhieni a disgyblion.  Yn yr achosion gorau, defnyddiant ffederasiynau presennol i ddangos y manteision posibl.  Maent yn ymgysylltu â rhanddeiliaid mewn proses ymgynghori a chyd-greu dryloyw ac ystyrlon.  Pan fydd y prosesau hyn yn effeithiol, mae ysgolion yn elwa ar fanteision ffedereiddio yn gynnar</a:t>
            </a:r>
            <a:r>
              <a:rPr lang="en-US" sz="2300" dirty="0" smtClean="0">
                <a:solidFill>
                  <a:schemeClr val="tx1">
                    <a:lumMod val="75000"/>
                    <a:lumOff val="25000"/>
                  </a:schemeClr>
                </a:solidFill>
                <a:latin typeface="Arial"/>
                <a:cs typeface="Arial"/>
              </a:rPr>
              <a:t>.</a:t>
            </a:r>
            <a:endParaRPr lang="en-GB" sz="2300" dirty="0">
              <a:solidFill>
                <a:schemeClr val="tx1">
                  <a:lumMod val="75000"/>
                  <a:lumOff val="25000"/>
                </a:schemeClr>
              </a:solidFill>
              <a:latin typeface="Arial"/>
              <a:cs typeface="Arial"/>
            </a:endParaRPr>
          </a:p>
          <a:p>
            <a:pPr marR="5080">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R="5080">
              <a:tabLst>
                <a:tab pos="5485765" algn="l"/>
              </a:tabLst>
            </a:pPr>
            <a:r>
              <a:rPr lang="en-US" sz="2400" b="1" dirty="0" smtClean="0">
                <a:solidFill>
                  <a:schemeClr val="tx1">
                    <a:lumMod val="75000"/>
                    <a:lumOff val="25000"/>
                  </a:schemeClr>
                </a:solidFill>
                <a:latin typeface="Arial"/>
                <a:cs typeface="Arial"/>
              </a:rPr>
              <a:t>The process of establishing a federation</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Where </a:t>
            </a:r>
            <a:r>
              <a:rPr lang="en-US" sz="2400" dirty="0">
                <a:solidFill>
                  <a:schemeClr val="tx1">
                    <a:lumMod val="75000"/>
                    <a:lumOff val="25000"/>
                  </a:schemeClr>
                </a:solidFill>
                <a:latin typeface="Arial"/>
                <a:cs typeface="Arial"/>
              </a:rPr>
              <a:t>federation is most successful, governing bodies, senior leaders and local authorities have a clear vision of what they wish to achieve through the federation process.  Their vision focuses sharply on outcomes for pupils.  They are explicit from the outset about what federation does and does not entail and they communicate this clearly to staff, parents and pupils.  In the best cases, they use existing federations to illustrate the potential benefits.  They engage stakeholders in a transparent and meaningful consultation and co-construction process.  Where these processes are effective, schools reap the benefits of federation early.</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026183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R="5080">
              <a:tabLst>
                <a:tab pos="5485765" algn="l"/>
              </a:tabLst>
            </a:pPr>
            <a:r>
              <a:rPr lang="en-US" sz="2400" b="1" dirty="0" smtClean="0">
                <a:solidFill>
                  <a:schemeClr val="tx1">
                    <a:lumMod val="75000"/>
                    <a:lumOff val="25000"/>
                  </a:schemeClr>
                </a:solidFill>
                <a:latin typeface="Arial"/>
                <a:cs typeface="Arial"/>
              </a:rPr>
              <a:t>The process of establishing a federation</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In </a:t>
            </a:r>
            <a:r>
              <a:rPr lang="en-US" sz="2400" dirty="0">
                <a:solidFill>
                  <a:schemeClr val="tx1">
                    <a:lumMod val="75000"/>
                    <a:lumOff val="25000"/>
                  </a:schemeClr>
                </a:solidFill>
                <a:latin typeface="Arial"/>
                <a:cs typeface="Arial"/>
              </a:rPr>
              <a:t>the most successful cases, local authorities, governing bodies and senior leaders play a key role in ensuring that they place equal weight to the views of parents, staff and pupils from each of their school communities.  They take care to ensure a balance between maintaining each school’s individual identity and developing a sense of a larger, combined learning community.</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113220" y="2666327"/>
            <a:ext cx="6502400" cy="4154984"/>
          </a:xfrm>
          <a:prstGeom prst="rect">
            <a:avLst/>
          </a:prstGeom>
        </p:spPr>
        <p:txBody>
          <a:bodyPr>
            <a:spAutoFit/>
          </a:bodyPr>
          <a:lstStyle/>
          <a:p>
            <a:pPr marR="5080">
              <a:tabLst>
                <a:tab pos="5485765" algn="l"/>
              </a:tabLst>
            </a:pPr>
            <a:r>
              <a:rPr lang="cy-GB" sz="2400" b="1" dirty="0" smtClean="0">
                <a:solidFill>
                  <a:schemeClr val="tx1">
                    <a:lumMod val="75000"/>
                    <a:lumOff val="25000"/>
                  </a:schemeClr>
                </a:solidFill>
                <a:latin typeface="Arial"/>
                <a:cs typeface="Arial"/>
              </a:rPr>
              <a:t>Y broses i sefydlu ffederasiwn</a:t>
            </a:r>
          </a:p>
          <a:p>
            <a:pPr marR="5080">
              <a:tabLst>
                <a:tab pos="5485765" algn="l"/>
              </a:tabLst>
            </a:pPr>
            <a:endParaRPr lang="cy-GB"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Yn yr achosion mwyaf llwyddiannus, mae gan awdurdodau lleol, cyrff llywodraethol ac uwch arweinwyr rôl allweddol mewn sicrhau eu bod yn rhoi pwys cyfartal i safbwyntiau rhieni, staff a disgyblion o bob un o gymunedau eu hysgol.  Maent yn gofalu eu bod yn sicrhau cydbwysedd rhwng cynnal hunaniaeth pob ysgol unigol a datblygu synnwyr o gymuned ddysgu fwy, gyfunol.</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11593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323987"/>
          </a:xfrm>
          <a:prstGeom prst="rect">
            <a:avLst/>
          </a:prstGeom>
        </p:spPr>
        <p:txBody>
          <a:bodyPr vert="horz" wrap="square" lIns="0" tIns="0" rIns="0" bIns="0" rtlCol="0">
            <a:spAutoFit/>
          </a:bodyPr>
          <a:lstStyle/>
          <a:p>
            <a:pPr marR="5080">
              <a:tabLst>
                <a:tab pos="5485765" algn="l"/>
              </a:tabLst>
            </a:pPr>
            <a:r>
              <a:rPr lang="en-US" sz="2400" b="1" dirty="0" smtClean="0">
                <a:solidFill>
                  <a:schemeClr val="tx1">
                    <a:lumMod val="75000"/>
                    <a:lumOff val="25000"/>
                  </a:schemeClr>
                </a:solidFill>
                <a:latin typeface="Arial"/>
                <a:cs typeface="Arial"/>
              </a:rPr>
              <a:t>The process of establishing a federation</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In </a:t>
            </a:r>
            <a:r>
              <a:rPr lang="en-US" sz="2400" dirty="0">
                <a:solidFill>
                  <a:schemeClr val="tx1">
                    <a:lumMod val="75000"/>
                    <a:lumOff val="25000"/>
                  </a:schemeClr>
                </a:solidFill>
                <a:latin typeface="Arial"/>
                <a:cs typeface="Arial"/>
              </a:rPr>
              <a:t>effective federations, governing bodies quickly establish leadership structures that support their vision for the federation.  This includes ensuring effective arrangements for the leadership and management of each school in the </a:t>
            </a:r>
            <a:r>
              <a:rPr lang="en-US" sz="2400" dirty="0" err="1">
                <a:solidFill>
                  <a:schemeClr val="tx1">
                    <a:lumMod val="75000"/>
                    <a:lumOff val="25000"/>
                  </a:schemeClr>
                </a:solidFill>
                <a:latin typeface="Arial"/>
                <a:cs typeface="Arial"/>
              </a:rPr>
              <a:t>headteacher’s</a:t>
            </a:r>
            <a:r>
              <a:rPr lang="en-US" sz="2400" dirty="0">
                <a:solidFill>
                  <a:schemeClr val="tx1">
                    <a:lumMod val="75000"/>
                    <a:lumOff val="25000"/>
                  </a:schemeClr>
                </a:solidFill>
                <a:latin typeface="Arial"/>
                <a:cs typeface="Arial"/>
              </a:rPr>
              <a:t> absence.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25992" y="2642252"/>
            <a:ext cx="6502400" cy="3416320"/>
          </a:xfrm>
          <a:prstGeom prst="rect">
            <a:avLst/>
          </a:prstGeom>
        </p:spPr>
        <p:txBody>
          <a:bodyPr>
            <a:spAutoFit/>
          </a:bodyPr>
          <a:lstStyle/>
          <a:p>
            <a:pPr marR="5080">
              <a:tabLst>
                <a:tab pos="5485765" algn="l"/>
              </a:tabLst>
            </a:pPr>
            <a:r>
              <a:rPr lang="cy-GB" sz="2400" b="1" dirty="0">
                <a:solidFill>
                  <a:schemeClr val="tx1">
                    <a:lumMod val="75000"/>
                    <a:lumOff val="25000"/>
                  </a:schemeClr>
                </a:solidFill>
                <a:latin typeface="Arial"/>
                <a:cs typeface="Arial"/>
              </a:rPr>
              <a:t>Y broses i sefydlu ffederasiwn</a:t>
            </a:r>
          </a:p>
          <a:p>
            <a:pPr marR="5080">
              <a:tabLst>
                <a:tab pos="5485765" algn="l"/>
              </a:tabLst>
            </a:pPr>
            <a:endParaRPr lang="en-US" sz="2400" b="1"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Mewn ffederasiynau effeithiol, buan y mae cyrff llywodraethol yn sefydlu strwythurau arwain sy’n cefnogi eu gweledigaeth ar gyfer y ffederasiwn.  Mae hyn yn cynnwys sicrhau trefniadau effeithiol ar gyfer arweinyddiaeth a rheolaeth pob ysgol yn absenoldeb y pennaeth</a:t>
            </a:r>
            <a:r>
              <a:rPr lang="en-US" sz="2400" dirty="0" smtClean="0">
                <a:solidFill>
                  <a:schemeClr val="tx1">
                    <a:lumMod val="75000"/>
                    <a:lumOff val="25000"/>
                  </a:schemeClr>
                </a:solidFill>
                <a:latin typeface="Arial"/>
                <a:cs typeface="Arial"/>
              </a:rPr>
              <a:t>. </a:t>
            </a: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95457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693319"/>
          </a:xfrm>
          <a:prstGeom prst="rect">
            <a:avLst/>
          </a:prstGeom>
        </p:spPr>
        <p:txBody>
          <a:bodyPr vert="horz" wrap="square" lIns="0" tIns="0" rIns="0" bIns="0" rtlCol="0">
            <a:spAutoFit/>
          </a:bodyPr>
          <a:lstStyle/>
          <a:p>
            <a:pPr marR="5080">
              <a:tabLst>
                <a:tab pos="5485765" algn="l"/>
              </a:tabLst>
            </a:pPr>
            <a:r>
              <a:rPr lang="en-US" sz="2400" b="1" dirty="0" smtClean="0">
                <a:solidFill>
                  <a:schemeClr val="tx1">
                    <a:lumMod val="75000"/>
                    <a:lumOff val="25000"/>
                  </a:schemeClr>
                </a:solidFill>
                <a:latin typeface="Arial"/>
                <a:cs typeface="Arial"/>
              </a:rPr>
              <a:t>The process of establishing a federation</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 </a:t>
            </a:r>
            <a:r>
              <a:rPr lang="en-US" sz="2400" dirty="0">
                <a:solidFill>
                  <a:schemeClr val="tx1">
                    <a:lumMod val="75000"/>
                    <a:lumOff val="25000"/>
                  </a:schemeClr>
                </a:solidFill>
                <a:latin typeface="Arial"/>
                <a:cs typeface="Arial"/>
              </a:rPr>
              <a:t>quality of support local authorities provide governing bodies to assist them through the federation process is variable.  In the best cases, local authorities ensure consistency of support across all schools in the federation, for example through the deployment of the same challenge adviser to each school.</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16725" y="2695098"/>
            <a:ext cx="6502400" cy="3785652"/>
          </a:xfrm>
          <a:prstGeom prst="rect">
            <a:avLst/>
          </a:prstGeom>
        </p:spPr>
        <p:txBody>
          <a:bodyPr>
            <a:spAutoFit/>
          </a:bodyPr>
          <a:lstStyle/>
          <a:p>
            <a:pPr marR="5080">
              <a:tabLst>
                <a:tab pos="5485765" algn="l"/>
              </a:tabLst>
            </a:pPr>
            <a:r>
              <a:rPr lang="cy-GB" sz="2400" b="1" dirty="0">
                <a:solidFill>
                  <a:schemeClr val="tx1">
                    <a:lumMod val="75000"/>
                    <a:lumOff val="25000"/>
                  </a:schemeClr>
                </a:solidFill>
                <a:latin typeface="Arial"/>
                <a:cs typeface="Arial"/>
              </a:rPr>
              <a:t>Y broses i sefydlu ffederasiwn</a:t>
            </a:r>
          </a:p>
          <a:p>
            <a:pPr marR="5080">
              <a:tabLst>
                <a:tab pos="5485765" algn="l"/>
              </a:tabLst>
            </a:pPr>
            <a:endParaRPr lang="cy-GB"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ansawdd y cymorth y mae awdurdodau lleol yn ei ddarparu i gyrff llywodraethol i’w cynorthwyo trwy’r broses ffedereiddio yn amrywiol.  Yn yr achosion gorau, mae awdurdodau lleol yn sicrhau cymorth cyson ar draws yr holl ysgolion yn y ffederasiwn, er enghraifft trwy ddefnyddio’r un ymgynghorydd her i bob ysgol.  </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761168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R="5080">
              <a:tabLst>
                <a:tab pos="5485765" algn="l"/>
              </a:tabLst>
            </a:pPr>
            <a:r>
              <a:rPr lang="cy-GB" sz="2400" b="1" dirty="0" smtClean="0">
                <a:solidFill>
                  <a:schemeClr val="tx1">
                    <a:lumMod val="75000"/>
                    <a:lumOff val="25000"/>
                  </a:schemeClr>
                </a:solidFill>
                <a:latin typeface="Arial"/>
                <a:cs typeface="Arial"/>
              </a:rPr>
              <a:t>Gwireddu manteision ffedereiddio</a:t>
            </a:r>
          </a:p>
          <a:p>
            <a:pPr marR="5080">
              <a:tabLst>
                <a:tab pos="5485765" algn="l"/>
              </a:tabLst>
            </a:pPr>
            <a:endParaRPr lang="cy-GB"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Mewn ffederasiynau llwyddiannus, mae arweinwyr yn gwella darpariaeth a deilliannau ar gyfer disgyblion trwy rannu adnoddau, systemau ac arfer dda ar draws ysgolion.  Fodd bynnag, yn y rhan fwyaf o achosion, nid yw ysgolion ffederal yn defnyddio technoleg gwybodaeth a chyfathrebu (TGCh) yn  effeithiol i gefnogi cydweithio, ac yn enwedig cydweithio ymhlith disgyblion, ar draws safleoedd ysgol.</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R="5080">
              <a:tabLst>
                <a:tab pos="5485765" algn="l"/>
              </a:tabLst>
            </a:pPr>
            <a:r>
              <a:rPr lang="en-US" sz="2400" b="1" dirty="0" err="1" smtClean="0">
                <a:solidFill>
                  <a:schemeClr val="tx1">
                    <a:lumMod val="75000"/>
                    <a:lumOff val="25000"/>
                  </a:schemeClr>
                </a:solidFill>
                <a:latin typeface="Arial"/>
                <a:cs typeface="Arial"/>
              </a:rPr>
              <a:t>Realising</a:t>
            </a:r>
            <a:r>
              <a:rPr lang="en-US" sz="2400" b="1" dirty="0" smtClean="0">
                <a:solidFill>
                  <a:schemeClr val="tx1">
                    <a:lumMod val="75000"/>
                    <a:lumOff val="25000"/>
                  </a:schemeClr>
                </a:solidFill>
                <a:latin typeface="Arial"/>
                <a:cs typeface="Arial"/>
              </a:rPr>
              <a:t> the benefits of federation</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In </a:t>
            </a:r>
            <a:r>
              <a:rPr lang="en-US" sz="2400" dirty="0">
                <a:solidFill>
                  <a:schemeClr val="tx1">
                    <a:lumMod val="75000"/>
                    <a:lumOff val="25000"/>
                  </a:schemeClr>
                </a:solidFill>
                <a:latin typeface="Arial"/>
                <a:cs typeface="Arial"/>
              </a:rPr>
              <a:t>successful federations, leaders improve provision and outcomes for pupils by sharing resources, systems and good practice across schools.  However, in most cases, federated schools do not use information and communication technology (ICT) effectively to support collaboration, and in particular pupil collaboration, across school sites.</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49069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2520332"/>
            <a:ext cx="5899785" cy="51398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R="5080">
              <a:tabLst>
                <a:tab pos="5485765" algn="l"/>
              </a:tabLst>
            </a:pPr>
            <a:r>
              <a:rPr lang="cy-GB" sz="2400" b="1" dirty="0">
                <a:solidFill>
                  <a:schemeClr val="tx1">
                    <a:lumMod val="75000"/>
                    <a:lumOff val="25000"/>
                  </a:schemeClr>
                </a:solidFill>
                <a:latin typeface="Arial"/>
                <a:cs typeface="Arial"/>
              </a:rPr>
              <a:t>Gwireddu manteision ffedereiddio</a:t>
            </a:r>
          </a:p>
          <a:p>
            <a:pPr marR="5080">
              <a:tabLst>
                <a:tab pos="5485765" algn="l"/>
              </a:tabLst>
            </a:pPr>
            <a:endParaRPr lang="en-US" sz="2400" b="1"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Yn y rhan fwyaf o achosion, pan geir llywodraethu da a phennaeth gweithredol effeithiol, caiff ffedereiddio effaith gadarnhaol ar allu arwain ar bob lefel.  Fodd bynnag, nid oes digon o gyfleoedd i benaethiaid ymgysylltu â dysgu proffesiynol a fydd yn eu paratoi i arwain ffederasiwn neu i uwch arweinwyr a staff ysgolion ffederal rwydweithio a rhannu arfer</a:t>
            </a:r>
            <a:r>
              <a:rPr lang="en-US" sz="2400" dirty="0" smtClean="0">
                <a:solidFill>
                  <a:schemeClr val="tx1">
                    <a:lumMod val="75000"/>
                    <a:lumOff val="25000"/>
                  </a:schemeClr>
                </a:solidFill>
                <a:latin typeface="Arial"/>
                <a:cs typeface="Arial"/>
              </a:rPr>
              <a:t>.</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R="5080">
              <a:tabLst>
                <a:tab pos="5485765" algn="l"/>
              </a:tabLst>
            </a:pPr>
            <a:r>
              <a:rPr lang="en-US" sz="2400" b="1" dirty="0" err="1" smtClean="0">
                <a:solidFill>
                  <a:schemeClr val="tx1">
                    <a:lumMod val="75000"/>
                    <a:lumOff val="25000"/>
                  </a:schemeClr>
                </a:solidFill>
                <a:latin typeface="Arial"/>
                <a:cs typeface="Arial"/>
              </a:rPr>
              <a:t>Realising</a:t>
            </a:r>
            <a:r>
              <a:rPr lang="en-US" sz="2400" b="1" dirty="0" smtClean="0">
                <a:solidFill>
                  <a:schemeClr val="tx1">
                    <a:lumMod val="75000"/>
                    <a:lumOff val="25000"/>
                  </a:schemeClr>
                </a:solidFill>
                <a:latin typeface="Arial"/>
                <a:cs typeface="Arial"/>
              </a:rPr>
              <a:t> the benefits of federation</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In </a:t>
            </a:r>
            <a:r>
              <a:rPr lang="en-US" sz="2400" dirty="0">
                <a:solidFill>
                  <a:schemeClr val="tx1">
                    <a:lumMod val="75000"/>
                    <a:lumOff val="25000"/>
                  </a:schemeClr>
                </a:solidFill>
                <a:latin typeface="Arial"/>
                <a:cs typeface="Arial"/>
              </a:rPr>
              <a:t>most cases, where there is good governance and an effective executive headteacher in place, federation has a positive impact on leadership capacity at all levels.  However, there are too few opportunities for headteachers to engage in professional learning that will prepare them to lead a federation or for senior leaders and staff of federated schools to network and share practice.</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458820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R="5080">
              <a:tabLst>
                <a:tab pos="5485765" algn="l"/>
              </a:tabLst>
            </a:pPr>
            <a:r>
              <a:rPr lang="en-US" sz="2400" b="1" dirty="0" err="1" smtClean="0">
                <a:solidFill>
                  <a:schemeClr val="tx1">
                    <a:lumMod val="75000"/>
                    <a:lumOff val="25000"/>
                  </a:schemeClr>
                </a:solidFill>
                <a:latin typeface="Arial"/>
                <a:cs typeface="Arial"/>
              </a:rPr>
              <a:t>Realising</a:t>
            </a:r>
            <a:r>
              <a:rPr lang="en-US" sz="2400" b="1" dirty="0" smtClean="0">
                <a:solidFill>
                  <a:schemeClr val="tx1">
                    <a:lumMod val="75000"/>
                    <a:lumOff val="25000"/>
                  </a:schemeClr>
                </a:solidFill>
                <a:latin typeface="Arial"/>
                <a:cs typeface="Arial"/>
              </a:rPr>
              <a:t> the benefits of federation</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Federation </a:t>
            </a:r>
            <a:r>
              <a:rPr lang="en-US" sz="2400" dirty="0">
                <a:solidFill>
                  <a:schemeClr val="tx1">
                    <a:lumMod val="75000"/>
                    <a:lumOff val="25000"/>
                  </a:schemeClr>
                </a:solidFill>
                <a:latin typeface="Arial"/>
                <a:cs typeface="Arial"/>
              </a:rPr>
              <a:t>frequently results in budget efficiencies for schools.  Where capacity allows, increasing the role of administrative staff or employing a business manager to oversee budgets across the federation often results in further savings and efficiencies.  However, in federations of smaller schools, managing two or three separate budgets and the pooling of resources can be a challenge for governing bodies and headteachers.</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16725" y="2775079"/>
            <a:ext cx="6502400" cy="4893647"/>
          </a:xfrm>
          <a:prstGeom prst="rect">
            <a:avLst/>
          </a:prstGeom>
        </p:spPr>
        <p:txBody>
          <a:bodyPr>
            <a:spAutoFit/>
          </a:bodyPr>
          <a:lstStyle/>
          <a:p>
            <a:pPr marR="5080">
              <a:tabLst>
                <a:tab pos="5485765" algn="l"/>
              </a:tabLst>
            </a:pPr>
            <a:r>
              <a:rPr lang="cy-GB" sz="2400" b="1" dirty="0">
                <a:solidFill>
                  <a:schemeClr val="tx1">
                    <a:lumMod val="75000"/>
                    <a:lumOff val="25000"/>
                  </a:schemeClr>
                </a:solidFill>
                <a:latin typeface="Arial"/>
                <a:cs typeface="Arial"/>
              </a:rPr>
              <a:t>Gwireddu manteision ffedereiddio</a:t>
            </a:r>
          </a:p>
          <a:p>
            <a:pPr marR="5080">
              <a:tabLst>
                <a:tab pos="5485765" algn="l"/>
              </a:tabLst>
            </a:pPr>
            <a:endParaRPr lang="en-US" sz="2400" b="1"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Yn aml, mae ffedereiddio yn arwain at arbedion o ran cyllidebau i ysgolion.  Pan fydd capasiti yn caniatàu, mae cynyddu rôl staff gweinyddol neu gyflogi rheolwr busnes i oruchwylio cyllidebau ar draws y ffederasiwn yn aml yn arwain at ragor o arbedion ac effeithlonrwydd.  Fodd bynnag, mewn ffederasiynau sy’n cynnwys ysgolion llai, gall rheoli dwy neu dair cyllideb ar wahân a chydgyfrannu adnoddau fod yn her i gyrff llywodraethol a phenaethiaid</a:t>
            </a:r>
            <a:r>
              <a:rPr lang="en-US" sz="2400" dirty="0" smtClean="0">
                <a:solidFill>
                  <a:schemeClr val="tx1">
                    <a:lumMod val="75000"/>
                    <a:lumOff val="25000"/>
                  </a:schemeClr>
                </a:solidFill>
                <a:latin typeface="Arial"/>
                <a:cs typeface="Arial"/>
              </a:rPr>
              <a:t>.</a:t>
            </a: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2265597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586418"/>
          </a:xfrm>
          <a:prstGeom prst="rect">
            <a:avLst/>
          </a:prstGeom>
        </p:spPr>
        <p:txBody>
          <a:bodyPr vert="horz" wrap="square" lIns="0" tIns="0" rIns="0" bIns="0" rtlCol="0">
            <a:spAutoFit/>
          </a:bodyPr>
          <a:lstStyle/>
          <a:p>
            <a:pPr marR="5080">
              <a:tabLst>
                <a:tab pos="5485765" algn="l"/>
              </a:tabLst>
            </a:pPr>
            <a:r>
              <a:rPr lang="en-GB" sz="2100" dirty="0" smtClean="0">
                <a:solidFill>
                  <a:schemeClr val="tx1">
                    <a:lumMod val="75000"/>
                    <a:lumOff val="25000"/>
                  </a:schemeClr>
                </a:solidFill>
                <a:latin typeface="Arial"/>
                <a:cs typeface="Arial"/>
              </a:rPr>
              <a:t>Federated schools should</a:t>
            </a:r>
            <a:r>
              <a:rPr lang="en-GB" sz="2100" dirty="0">
                <a:solidFill>
                  <a:schemeClr val="tx1">
                    <a:lumMod val="75000"/>
                    <a:lumOff val="25000"/>
                  </a:schemeClr>
                </a:solidFill>
                <a:latin typeface="Arial"/>
                <a:cs typeface="Arial"/>
              </a:rPr>
              <a:t>: </a:t>
            </a:r>
            <a:endParaRPr lang="en-GB" sz="2100" dirty="0" smtClean="0">
              <a:solidFill>
                <a:schemeClr val="tx1">
                  <a:lumMod val="75000"/>
                  <a:lumOff val="25000"/>
                </a:schemeClr>
              </a:solidFill>
              <a:latin typeface="Arial"/>
              <a:cs typeface="Arial"/>
            </a:endParaRPr>
          </a:p>
          <a:p>
            <a:pPr marR="5080">
              <a:tabLst>
                <a:tab pos="5485765" algn="l"/>
              </a:tabLst>
            </a:pPr>
            <a:endParaRPr lang="en-GB" sz="21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100" dirty="0" smtClean="0">
                <a:solidFill>
                  <a:schemeClr val="tx1">
                    <a:lumMod val="75000"/>
                    <a:lumOff val="25000"/>
                  </a:schemeClr>
                </a:solidFill>
                <a:latin typeface="Arial"/>
                <a:cs typeface="Arial"/>
              </a:rPr>
              <a:t>R1 Work </a:t>
            </a:r>
            <a:r>
              <a:rPr lang="en-US" sz="2100" dirty="0">
                <a:solidFill>
                  <a:schemeClr val="tx1">
                    <a:lumMod val="75000"/>
                    <a:lumOff val="25000"/>
                  </a:schemeClr>
                </a:solidFill>
                <a:latin typeface="Arial"/>
                <a:cs typeface="Arial"/>
              </a:rPr>
              <a:t>with stakeholders from the outset to establish a clear vision for the federation that focuses on improving outcomes for pupils </a:t>
            </a:r>
          </a:p>
          <a:p>
            <a:pPr marL="342900" marR="5080" indent="-342900">
              <a:buFont typeface="Arial" panose="020B0604020202020204" pitchFamily="34" charset="0"/>
              <a:buChar char="•"/>
              <a:tabLst>
                <a:tab pos="5485765" algn="l"/>
              </a:tabLst>
            </a:pPr>
            <a:r>
              <a:rPr lang="en-US" sz="2100" dirty="0" smtClean="0">
                <a:solidFill>
                  <a:schemeClr val="tx1">
                    <a:lumMod val="75000"/>
                    <a:lumOff val="25000"/>
                  </a:schemeClr>
                </a:solidFill>
                <a:latin typeface="Arial"/>
                <a:cs typeface="Arial"/>
              </a:rPr>
              <a:t>R2 Develop </a:t>
            </a:r>
            <a:r>
              <a:rPr lang="en-US" sz="2100" dirty="0">
                <a:solidFill>
                  <a:schemeClr val="tx1">
                    <a:lumMod val="75000"/>
                    <a:lumOff val="25000"/>
                  </a:schemeClr>
                </a:solidFill>
                <a:latin typeface="Arial"/>
                <a:cs typeface="Arial"/>
              </a:rPr>
              <a:t>leadership structures for the federation, including some non-teaching time for a senior leader on each site, to support effective day-to-day operation and good communication within and between schools </a:t>
            </a:r>
          </a:p>
          <a:p>
            <a:pPr marL="342900" marR="5080" indent="-342900">
              <a:buFont typeface="Arial" panose="020B0604020202020204" pitchFamily="34" charset="0"/>
              <a:buChar char="•"/>
              <a:tabLst>
                <a:tab pos="5485765" algn="l"/>
              </a:tabLst>
            </a:pPr>
            <a:r>
              <a:rPr lang="en-US" sz="2100" dirty="0" smtClean="0">
                <a:solidFill>
                  <a:schemeClr val="tx1">
                    <a:lumMod val="75000"/>
                    <a:lumOff val="25000"/>
                  </a:schemeClr>
                </a:solidFill>
                <a:latin typeface="Arial"/>
                <a:cs typeface="Arial"/>
              </a:rPr>
              <a:t>R3 Use </a:t>
            </a:r>
            <a:r>
              <a:rPr lang="en-US" sz="2100" dirty="0">
                <a:solidFill>
                  <a:schemeClr val="tx1">
                    <a:lumMod val="75000"/>
                    <a:lumOff val="25000"/>
                  </a:schemeClr>
                </a:solidFill>
                <a:latin typeface="Arial"/>
                <a:cs typeface="Arial"/>
              </a:rPr>
              <a:t>self-evaluation processes to identify how the skills and expertise of staff may be deployed to improve learning experiences for pupils across the federation</a:t>
            </a:r>
          </a:p>
          <a:p>
            <a:pPr marL="342900" marR="5080" indent="-342900">
              <a:buFont typeface="Arial" panose="020B0604020202020204" pitchFamily="34" charset="0"/>
              <a:buChar char="•"/>
              <a:tabLst>
                <a:tab pos="5485765" algn="l"/>
              </a:tabLst>
            </a:pPr>
            <a:r>
              <a:rPr lang="en-US" sz="2100" dirty="0" smtClean="0">
                <a:solidFill>
                  <a:schemeClr val="tx1">
                    <a:lumMod val="75000"/>
                    <a:lumOff val="25000"/>
                  </a:schemeClr>
                </a:solidFill>
                <a:latin typeface="Arial"/>
                <a:cs typeface="Arial"/>
              </a:rPr>
              <a:t>R4 Develop </a:t>
            </a:r>
            <a:r>
              <a:rPr lang="en-US" sz="2100" dirty="0">
                <a:solidFill>
                  <a:schemeClr val="tx1">
                    <a:lumMod val="75000"/>
                    <a:lumOff val="25000"/>
                  </a:schemeClr>
                </a:solidFill>
                <a:latin typeface="Arial"/>
                <a:cs typeface="Arial"/>
              </a:rPr>
              <a:t>the use of ICT to support collaboration by staff and pupils</a:t>
            </a:r>
          </a:p>
          <a:p>
            <a:pPr marR="5080">
              <a:tabLst>
                <a:tab pos="5485765" algn="l"/>
              </a:tabLst>
            </a:pPr>
            <a:r>
              <a:rPr lang="en-GB" sz="2200" dirty="0" smtClean="0">
                <a:solidFill>
                  <a:schemeClr val="tx1">
                    <a:lumMod val="75000"/>
                    <a:lumOff val="25000"/>
                  </a:schemeClr>
                </a:solidFill>
                <a:latin typeface="Arial"/>
                <a:cs typeface="Arial"/>
              </a:rPr>
              <a:t/>
            </a:r>
            <a:br>
              <a:rPr lang="en-GB" sz="2200" dirty="0" smtClean="0">
                <a:solidFill>
                  <a:schemeClr val="tx1">
                    <a:lumMod val="75000"/>
                    <a:lumOff val="25000"/>
                  </a:schemeClr>
                </a:solidFill>
                <a:latin typeface="Arial"/>
                <a:cs typeface="Arial"/>
              </a:rPr>
            </a:br>
            <a:endParaRPr lang="en-GB" sz="22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158237" y="2656581"/>
            <a:ext cx="6502400" cy="5586145"/>
          </a:xfrm>
          <a:prstGeom prst="rect">
            <a:avLst/>
          </a:prstGeom>
        </p:spPr>
        <p:txBody>
          <a:bodyPr>
            <a:spAutoFit/>
          </a:bodyPr>
          <a:lstStyle/>
          <a:p>
            <a:pPr marR="5080">
              <a:tabLst>
                <a:tab pos="5485765" algn="l"/>
              </a:tabLst>
            </a:pPr>
            <a:r>
              <a:rPr lang="en-GB" sz="2100" dirty="0" err="1" smtClean="0">
                <a:solidFill>
                  <a:schemeClr val="tx1">
                    <a:lumMod val="75000"/>
                    <a:lumOff val="25000"/>
                  </a:schemeClr>
                </a:solidFill>
                <a:latin typeface="Arial"/>
                <a:cs typeface="Arial"/>
              </a:rPr>
              <a:t>Dylai</a:t>
            </a:r>
            <a:r>
              <a:rPr lang="en-GB" sz="2100" dirty="0" smtClean="0">
                <a:solidFill>
                  <a:schemeClr val="tx1">
                    <a:lumMod val="75000"/>
                    <a:lumOff val="25000"/>
                  </a:schemeClr>
                </a:solidFill>
                <a:latin typeface="Arial"/>
                <a:cs typeface="Arial"/>
              </a:rPr>
              <a:t> </a:t>
            </a:r>
            <a:r>
              <a:rPr lang="en-GB" sz="2100" dirty="0" err="1" smtClean="0">
                <a:solidFill>
                  <a:schemeClr val="tx1">
                    <a:lumMod val="75000"/>
                    <a:lumOff val="25000"/>
                  </a:schemeClr>
                </a:solidFill>
                <a:latin typeface="Arial"/>
                <a:cs typeface="Arial"/>
              </a:rPr>
              <a:t>ysgolion</a:t>
            </a:r>
            <a:r>
              <a:rPr lang="en-GB" sz="2100" dirty="0" smtClean="0">
                <a:solidFill>
                  <a:schemeClr val="tx1">
                    <a:lumMod val="75000"/>
                    <a:lumOff val="25000"/>
                  </a:schemeClr>
                </a:solidFill>
                <a:latin typeface="Arial"/>
                <a:cs typeface="Arial"/>
              </a:rPr>
              <a:t> </a:t>
            </a:r>
            <a:r>
              <a:rPr lang="en-GB" sz="2100" dirty="0" err="1" smtClean="0">
                <a:solidFill>
                  <a:schemeClr val="tx1">
                    <a:lumMod val="75000"/>
                    <a:lumOff val="25000"/>
                  </a:schemeClr>
                </a:solidFill>
                <a:latin typeface="Arial"/>
                <a:cs typeface="Arial"/>
              </a:rPr>
              <a:t>ffederal</a:t>
            </a:r>
            <a:r>
              <a:rPr lang="en-GB" sz="2100" dirty="0" smtClean="0">
                <a:solidFill>
                  <a:schemeClr val="tx1">
                    <a:lumMod val="75000"/>
                    <a:lumOff val="25000"/>
                  </a:schemeClr>
                </a:solidFill>
                <a:latin typeface="Arial"/>
                <a:cs typeface="Arial"/>
              </a:rPr>
              <a:t>: </a:t>
            </a:r>
            <a:endParaRPr lang="en-GB" sz="2100" dirty="0">
              <a:solidFill>
                <a:schemeClr val="tx1">
                  <a:lumMod val="75000"/>
                  <a:lumOff val="25000"/>
                </a:schemeClr>
              </a:solidFill>
              <a:latin typeface="Arial"/>
              <a:cs typeface="Arial"/>
            </a:endParaRPr>
          </a:p>
          <a:p>
            <a:pPr marR="5080">
              <a:tabLst>
                <a:tab pos="5485765" algn="l"/>
              </a:tabLst>
            </a:pPr>
            <a:endParaRPr lang="en-GB" sz="21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100" dirty="0" smtClean="0">
                <a:solidFill>
                  <a:schemeClr val="tx1">
                    <a:lumMod val="75000"/>
                    <a:lumOff val="25000"/>
                  </a:schemeClr>
                </a:solidFill>
                <a:latin typeface="Arial"/>
                <a:cs typeface="Arial"/>
              </a:rPr>
              <a:t>A1 </a:t>
            </a:r>
            <a:r>
              <a:rPr lang="cy-GB" sz="2100" dirty="0" smtClean="0">
                <a:solidFill>
                  <a:schemeClr val="tx1">
                    <a:lumMod val="75000"/>
                    <a:lumOff val="25000"/>
                  </a:schemeClr>
                </a:solidFill>
                <a:latin typeface="Arial"/>
                <a:cs typeface="Arial"/>
              </a:rPr>
              <a:t>Weithio gyda rhanddeiliaid o’r cychwyn i sefydlu gweledigaeth glir ar gyfer y ffederasiwn, sy’n canolbwyntio ar wella deilliannau ar gyfer disgyblion </a:t>
            </a: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2 Datblygu strwythurau arwain ar gyfer y ffederasiwn, gan gynnwys rhywfaint o amser heb addysgu ar gyfer uwch arweinydd ar bob safle, i gefnogi gweithredu effeithiol o ddydd i ddydd a chyfathrebu da o fewn ysgolion, a rhyngddynt</a:t>
            </a: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3 Defnyddio prosesau hunanwerthuso i nodi sut gellir defnyddio medrau ac arbenigedd staff i wella profiadau dysgu ar gyfer disgyblion ar draws y ffederasiwn</a:t>
            </a: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4 Datblygu’r defnydd o TGCh i gefnogi cydweithio gan staff a disgyblion</a:t>
            </a:r>
            <a:endParaRPr lang="en-US" sz="21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324261"/>
          </a:xfrm>
          <a:prstGeom prst="rect">
            <a:avLst/>
          </a:prstGeom>
        </p:spPr>
        <p:txBody>
          <a:bodyPr vert="horz" wrap="square" lIns="0" tIns="0" rIns="0" bIns="0" rtlCol="0">
            <a:spAutoFit/>
          </a:bodyPr>
          <a:lstStyle/>
          <a:p>
            <a:pPr marR="5080">
              <a:tabLst>
                <a:tab pos="5485765" algn="l"/>
              </a:tabLst>
            </a:pPr>
            <a:r>
              <a:rPr lang="en-US" sz="2100" dirty="0">
                <a:solidFill>
                  <a:schemeClr val="tx1">
                    <a:lumMod val="75000"/>
                    <a:lumOff val="25000"/>
                  </a:schemeClr>
                </a:solidFill>
                <a:latin typeface="Arial"/>
                <a:cs typeface="Arial"/>
              </a:rPr>
              <a:t>Schools considering federation should also</a:t>
            </a:r>
            <a:r>
              <a:rPr lang="en-US" sz="2100" dirty="0" smtClean="0">
                <a:solidFill>
                  <a:schemeClr val="tx1">
                    <a:lumMod val="75000"/>
                    <a:lumOff val="25000"/>
                  </a:schemeClr>
                </a:solidFill>
                <a:latin typeface="Arial"/>
                <a:cs typeface="Arial"/>
              </a:rPr>
              <a:t>:</a:t>
            </a:r>
          </a:p>
          <a:p>
            <a:pPr marR="5080">
              <a:tabLst>
                <a:tab pos="5485765" algn="l"/>
              </a:tabLst>
            </a:pPr>
            <a:endParaRPr lang="en-US" sz="21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100" dirty="0">
                <a:solidFill>
                  <a:schemeClr val="tx1">
                    <a:lumMod val="75000"/>
                    <a:lumOff val="25000"/>
                  </a:schemeClr>
                </a:solidFill>
                <a:latin typeface="Arial"/>
                <a:cs typeface="Arial"/>
              </a:rPr>
              <a:t>R5 Evaluate the potential impact of federation on pupil standards and wellbeing</a:t>
            </a:r>
          </a:p>
          <a:p>
            <a:pPr marL="342900" marR="5080" indent="-342900">
              <a:buFont typeface="Arial" panose="020B0604020202020204" pitchFamily="34" charset="0"/>
              <a:buChar char="•"/>
              <a:tabLst>
                <a:tab pos="5485765" algn="l"/>
              </a:tabLst>
            </a:pPr>
            <a:r>
              <a:rPr lang="en-US" sz="2100" dirty="0">
                <a:solidFill>
                  <a:schemeClr val="tx1">
                    <a:lumMod val="75000"/>
                    <a:lumOff val="25000"/>
                  </a:schemeClr>
                </a:solidFill>
                <a:latin typeface="Arial"/>
                <a:cs typeface="Arial"/>
              </a:rPr>
              <a:t>R6 Identify the extent and effectiveness of any pre-existing collaboration</a:t>
            </a:r>
          </a:p>
          <a:p>
            <a:pPr marL="342900" marR="5080" indent="-342900">
              <a:buFont typeface="Arial" panose="020B0604020202020204" pitchFamily="34" charset="0"/>
              <a:buChar char="•"/>
              <a:tabLst>
                <a:tab pos="5485765" algn="l"/>
              </a:tabLst>
            </a:pPr>
            <a:r>
              <a:rPr lang="en-US" sz="2100" dirty="0">
                <a:solidFill>
                  <a:schemeClr val="tx1">
                    <a:lumMod val="75000"/>
                    <a:lumOff val="25000"/>
                  </a:schemeClr>
                </a:solidFill>
                <a:latin typeface="Arial"/>
                <a:cs typeface="Arial"/>
              </a:rPr>
              <a:t>R7 Identify and evaluate the potential impact of any barriers to effective federation, such as geographical remoteness</a:t>
            </a:r>
          </a:p>
          <a:p>
            <a:pPr marR="5080">
              <a:tabLst>
                <a:tab pos="5485765" algn="l"/>
              </a:tabLst>
            </a:pPr>
            <a:r>
              <a:rPr lang="en-GB" sz="2200" dirty="0" smtClean="0">
                <a:solidFill>
                  <a:schemeClr val="tx1">
                    <a:lumMod val="75000"/>
                    <a:lumOff val="25000"/>
                  </a:schemeClr>
                </a:solidFill>
                <a:latin typeface="Arial"/>
                <a:cs typeface="Arial"/>
              </a:rPr>
              <a:t/>
            </a:r>
            <a:br>
              <a:rPr lang="en-GB" sz="2200" dirty="0" smtClean="0">
                <a:solidFill>
                  <a:schemeClr val="tx1">
                    <a:lumMod val="75000"/>
                    <a:lumOff val="25000"/>
                  </a:schemeClr>
                </a:solidFill>
                <a:latin typeface="Arial"/>
                <a:cs typeface="Arial"/>
              </a:rPr>
            </a:br>
            <a:endParaRPr lang="en-GB" sz="22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113220" y="2654135"/>
            <a:ext cx="6502400" cy="3000821"/>
          </a:xfrm>
          <a:prstGeom prst="rect">
            <a:avLst/>
          </a:prstGeom>
        </p:spPr>
        <p:txBody>
          <a:bodyPr>
            <a:spAutoFit/>
          </a:bodyPr>
          <a:lstStyle/>
          <a:p>
            <a:pPr marR="5080">
              <a:tabLst>
                <a:tab pos="5485765" algn="l"/>
              </a:tabLst>
            </a:pPr>
            <a:r>
              <a:rPr lang="cy-GB" sz="2100" dirty="0" smtClean="0">
                <a:solidFill>
                  <a:schemeClr val="tx1">
                    <a:lumMod val="75000"/>
                    <a:lumOff val="25000"/>
                  </a:schemeClr>
                </a:solidFill>
                <a:latin typeface="Arial"/>
                <a:cs typeface="Arial"/>
              </a:rPr>
              <a:t>Dylai ysgolion sy’n ystyried ffedereiddio hefyd:</a:t>
            </a:r>
          </a:p>
          <a:p>
            <a:pPr marR="5080">
              <a:tabLst>
                <a:tab pos="5485765" algn="l"/>
              </a:tabLst>
            </a:pPr>
            <a:endParaRPr lang="cy-GB" sz="21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5 Werthuso effaith bosibl ffedereiddio ar safonau a lles disgyblion</a:t>
            </a: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6 Nodi graddau ac effeithiolrwydd unrhyw gydweithio sy’n bodoli’n barod</a:t>
            </a: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7 Nodi a gwerthuso effaith bosibl unrhyw rwystrau rhag ffedereiddio effeithiol, fel pellter daearyddol</a:t>
            </a:r>
            <a:endParaRPr lang="cy-GB" sz="21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9588772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63253"/>
          </a:xfrm>
          <a:prstGeom prst="rect">
            <a:avLst/>
          </a:prstGeom>
        </p:spPr>
        <p:txBody>
          <a:bodyPr vert="horz" wrap="square" lIns="0" tIns="0" rIns="0" bIns="0" rtlCol="0">
            <a:spAutoFit/>
          </a:bodyPr>
          <a:lstStyle/>
          <a:p>
            <a:pPr marR="5080">
              <a:tabLst>
                <a:tab pos="5485765" algn="l"/>
              </a:tabLst>
            </a:pPr>
            <a:r>
              <a:rPr lang="en-US" sz="2100" dirty="0">
                <a:solidFill>
                  <a:schemeClr val="tx1">
                    <a:lumMod val="75000"/>
                    <a:lumOff val="25000"/>
                  </a:schemeClr>
                </a:solidFill>
                <a:latin typeface="Arial"/>
                <a:cs typeface="Arial"/>
              </a:rPr>
              <a:t>Local authorities and regional consortia should</a:t>
            </a:r>
            <a:r>
              <a:rPr lang="en-US" sz="2100" dirty="0" smtClean="0">
                <a:solidFill>
                  <a:schemeClr val="tx1">
                    <a:lumMod val="75000"/>
                    <a:lumOff val="25000"/>
                  </a:schemeClr>
                </a:solidFill>
                <a:latin typeface="Arial"/>
                <a:cs typeface="Arial"/>
              </a:rPr>
              <a:t>:</a:t>
            </a:r>
          </a:p>
          <a:p>
            <a:pPr marR="5080">
              <a:tabLst>
                <a:tab pos="5485765" algn="l"/>
              </a:tabLst>
            </a:pPr>
            <a:endParaRPr lang="en-US" sz="21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100" dirty="0" smtClean="0">
                <a:solidFill>
                  <a:schemeClr val="tx1">
                    <a:lumMod val="75000"/>
                    <a:lumOff val="25000"/>
                  </a:schemeClr>
                </a:solidFill>
                <a:latin typeface="Arial"/>
                <a:cs typeface="Arial"/>
              </a:rPr>
              <a:t>R8 Provide </a:t>
            </a:r>
            <a:r>
              <a:rPr lang="en-US" sz="2100" dirty="0">
                <a:solidFill>
                  <a:schemeClr val="tx1">
                    <a:lumMod val="75000"/>
                    <a:lumOff val="25000"/>
                  </a:schemeClr>
                </a:solidFill>
                <a:latin typeface="Arial"/>
                <a:cs typeface="Arial"/>
              </a:rPr>
              <a:t>relevant professional learning opportunities for senior leaders of federated schools </a:t>
            </a:r>
          </a:p>
          <a:p>
            <a:pPr marL="342900" marR="5080" indent="-342900">
              <a:buFont typeface="Arial" panose="020B0604020202020204" pitchFamily="34" charset="0"/>
              <a:buChar char="•"/>
              <a:tabLst>
                <a:tab pos="5485765" algn="l"/>
              </a:tabLst>
            </a:pPr>
            <a:r>
              <a:rPr lang="en-US" sz="2100" dirty="0" smtClean="0">
                <a:solidFill>
                  <a:schemeClr val="tx1">
                    <a:lumMod val="75000"/>
                    <a:lumOff val="25000"/>
                  </a:schemeClr>
                </a:solidFill>
                <a:latin typeface="Arial"/>
                <a:cs typeface="Arial"/>
              </a:rPr>
              <a:t>R9 Review </a:t>
            </a:r>
            <a:r>
              <a:rPr lang="en-US" sz="2100" dirty="0">
                <a:solidFill>
                  <a:schemeClr val="tx1">
                    <a:lumMod val="75000"/>
                    <a:lumOff val="25000"/>
                  </a:schemeClr>
                </a:solidFill>
                <a:latin typeface="Arial"/>
                <a:cs typeface="Arial"/>
              </a:rPr>
              <a:t>their funding arrangements so as to allow federated schools the flexibility to pool their resources more easily </a:t>
            </a:r>
          </a:p>
          <a:p>
            <a:pPr marL="342900" marR="5080" indent="-342900">
              <a:buFont typeface="Arial" panose="020B0604020202020204" pitchFamily="34" charset="0"/>
              <a:buChar char="•"/>
              <a:tabLst>
                <a:tab pos="5485765" algn="l"/>
              </a:tabLst>
            </a:pPr>
            <a:r>
              <a:rPr lang="en-US" sz="2100" dirty="0" smtClean="0">
                <a:solidFill>
                  <a:schemeClr val="tx1">
                    <a:lumMod val="75000"/>
                    <a:lumOff val="25000"/>
                  </a:schemeClr>
                </a:solidFill>
                <a:latin typeface="Arial"/>
                <a:cs typeface="Arial"/>
              </a:rPr>
              <a:t>R10 Share </a:t>
            </a:r>
            <a:r>
              <a:rPr lang="en-US" sz="2100" dirty="0">
                <a:solidFill>
                  <a:schemeClr val="tx1">
                    <a:lumMod val="75000"/>
                    <a:lumOff val="25000"/>
                  </a:schemeClr>
                </a:solidFill>
                <a:latin typeface="Arial"/>
                <a:cs typeface="Arial"/>
              </a:rPr>
              <a:t>good practice of effective federation with schools as they consider embarking on the federation process</a:t>
            </a:r>
          </a:p>
          <a:p>
            <a:pPr marL="342900" marR="5080" indent="-342900">
              <a:buFont typeface="Arial" panose="020B0604020202020204" pitchFamily="34" charset="0"/>
              <a:buChar char="•"/>
              <a:tabLst>
                <a:tab pos="5485765" algn="l"/>
              </a:tabLst>
            </a:pPr>
            <a:r>
              <a:rPr lang="en-US" sz="2100" dirty="0" smtClean="0">
                <a:solidFill>
                  <a:schemeClr val="tx1">
                    <a:lumMod val="75000"/>
                    <a:lumOff val="25000"/>
                  </a:schemeClr>
                </a:solidFill>
                <a:latin typeface="Arial"/>
                <a:cs typeface="Arial"/>
              </a:rPr>
              <a:t>R11 Ensure </a:t>
            </a:r>
            <a:r>
              <a:rPr lang="en-US" sz="2100" dirty="0">
                <a:solidFill>
                  <a:schemeClr val="tx1">
                    <a:lumMod val="75000"/>
                    <a:lumOff val="25000"/>
                  </a:schemeClr>
                </a:solidFill>
                <a:latin typeface="Arial"/>
                <a:cs typeface="Arial"/>
              </a:rPr>
              <a:t>consistency of support for all schools within a federation by, for example deploying the same challenge adviser to each school</a:t>
            </a:r>
          </a:p>
          <a:p>
            <a:pPr marR="5080">
              <a:tabLst>
                <a:tab pos="5485765" algn="l"/>
              </a:tabLst>
            </a:pPr>
            <a:r>
              <a:rPr lang="en-GB" sz="2200" dirty="0" smtClean="0">
                <a:solidFill>
                  <a:schemeClr val="tx1">
                    <a:lumMod val="75000"/>
                    <a:lumOff val="25000"/>
                  </a:schemeClr>
                </a:solidFill>
                <a:latin typeface="Arial"/>
                <a:cs typeface="Arial"/>
              </a:rPr>
              <a:t/>
            </a:r>
            <a:br>
              <a:rPr lang="en-GB" sz="2200" dirty="0" smtClean="0">
                <a:solidFill>
                  <a:schemeClr val="tx1">
                    <a:lumMod val="75000"/>
                    <a:lumOff val="25000"/>
                  </a:schemeClr>
                </a:solidFill>
                <a:latin typeface="Arial"/>
                <a:cs typeface="Arial"/>
              </a:rPr>
            </a:br>
            <a:endParaRPr lang="en-GB" sz="22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25992" y="2737533"/>
            <a:ext cx="6502400" cy="4616648"/>
          </a:xfrm>
          <a:prstGeom prst="rect">
            <a:avLst/>
          </a:prstGeom>
        </p:spPr>
        <p:txBody>
          <a:bodyPr>
            <a:spAutoFit/>
          </a:bodyPr>
          <a:lstStyle/>
          <a:p>
            <a:pPr marR="5080">
              <a:tabLst>
                <a:tab pos="5485765" algn="l"/>
              </a:tabLst>
            </a:pPr>
            <a:r>
              <a:rPr lang="cy-GB" sz="2100" dirty="0" smtClean="0">
                <a:solidFill>
                  <a:schemeClr val="tx1">
                    <a:lumMod val="75000"/>
                    <a:lumOff val="25000"/>
                  </a:schemeClr>
                </a:solidFill>
                <a:latin typeface="Arial"/>
                <a:cs typeface="Arial"/>
              </a:rPr>
              <a:t>Dylai awdurdodau lleol a chonsortia rhanbarthol:</a:t>
            </a:r>
          </a:p>
          <a:p>
            <a:pPr marR="5080">
              <a:tabLst>
                <a:tab pos="5485765" algn="l"/>
              </a:tabLst>
            </a:pPr>
            <a:endParaRPr lang="cy-GB" sz="21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8 Ddarparu cyfleoedd dysgu proffesiynol perthnasol ar gyfer uwch arweinwyr ysgolion ffederal </a:t>
            </a: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9 Adolygu eu trefniadau cyllid er mwyn rhoi’r hyblygrwydd i ysgolion ffederal gydgyfrannu eu hadnoddau’n haws </a:t>
            </a: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10 Rhannu arfer dda o ran ffedereiddio effeithiol gydag ysgolion wrth iddynt ystyried ymgymryd â’r broses ffedereiddio</a:t>
            </a: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11 Sicrhau cymorth cyson ar gyfer yr holl ysgolion o fewn ffederasiwn, trwy ddefnyddio’r un ymgynghorydd her ar gyfer pob ysgol, er enghraifft</a:t>
            </a:r>
            <a:endParaRPr lang="cy-GB" sz="21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9986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Comisiynwyd yr adroddiad hwn gan Lywodraeth Cymru, ac mae ar gael yn llawn yn</a:t>
            </a:r>
            <a:r>
              <a:rPr lang="en-GB" sz="2400" dirty="0" smtClean="0">
                <a:latin typeface="Arial" panose="020B0604020202020204" pitchFamily="34" charset="0"/>
                <a:cs typeface="Arial" panose="020B0604020202020204" pitchFamily="34" charset="0"/>
              </a:rPr>
              <a:t> </a:t>
            </a:r>
            <a:r>
              <a:rPr lang="en-GB" sz="2400" u="sng" dirty="0">
                <a:latin typeface="Arial" panose="020B0604020202020204" pitchFamily="34" charset="0"/>
                <a:cs typeface="Arial" panose="020B0604020202020204" pitchFamily="34" charset="0"/>
                <a:hlinkClick r:id="rId2"/>
              </a:rPr>
              <a:t>https://</a:t>
            </a:r>
            <a:r>
              <a:rPr lang="en-GB" sz="2400" u="sng" dirty="0" smtClean="0">
                <a:latin typeface="Arial" panose="020B0604020202020204" pitchFamily="34" charset="0"/>
                <a:cs typeface="Arial" panose="020B0604020202020204" pitchFamily="34" charset="0"/>
                <a:hlinkClick r:id="rId2"/>
              </a:rPr>
              <a:t>www.estyn.llyw.cymru/adroddiadau-thematig/chwilio</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lvl="0"/>
            <a:r>
              <a:rPr lang="en-GB" sz="2400" dirty="0" smtClean="0">
                <a:latin typeface="Arial" panose="020B0604020202020204" pitchFamily="34" charset="0"/>
                <a:cs typeface="Arial" panose="020B0604020202020204" pitchFamily="34" charset="0"/>
              </a:rPr>
              <a:t>Mae </a:t>
            </a:r>
            <a:r>
              <a:rPr lang="en-GB" sz="2400" dirty="0" err="1" smtClean="0">
                <a:latin typeface="Arial" panose="020B0604020202020204" pitchFamily="34" charset="0"/>
                <a:cs typeface="Arial" panose="020B0604020202020204" pitchFamily="34" charset="0"/>
              </a:rPr>
              <a:t>tystiolaeth</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yr</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adroddiad</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seiliedig</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ar</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err="1" smtClean="0">
                <a:latin typeface="Arial" panose="020B0604020202020204" pitchFamily="34" charset="0"/>
                <a:cs typeface="Arial" panose="020B0604020202020204" pitchFamily="34" charset="0"/>
              </a:rPr>
              <a:t>Sampl</a:t>
            </a:r>
            <a:r>
              <a:rPr lang="en-GB" sz="2400" dirty="0" smtClean="0">
                <a:latin typeface="Arial" panose="020B0604020202020204" pitchFamily="34" charset="0"/>
                <a:cs typeface="Arial" panose="020B0604020202020204" pitchFamily="34" charset="0"/>
              </a:rPr>
              <a:t> o </a:t>
            </a:r>
            <a:r>
              <a:rPr lang="en-GB" sz="2400" dirty="0" err="1" smtClean="0">
                <a:latin typeface="Arial" panose="020B0604020202020204" pitchFamily="34" charset="0"/>
                <a:cs typeface="Arial" panose="020B0604020202020204" pitchFamily="34" charset="0"/>
              </a:rPr>
              <a:t>dystiolaeth</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arolygu</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ysgolion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cynradd</a:t>
            </a:r>
            <a:r>
              <a:rPr lang="en-GB" sz="2400" dirty="0" smtClean="0">
                <a:latin typeface="Arial" panose="020B0604020202020204" pitchFamily="34" charset="0"/>
                <a:cs typeface="Arial" panose="020B0604020202020204" pitchFamily="34" charset="0"/>
              </a:rPr>
              <a:t> ac </a:t>
            </a:r>
            <a:r>
              <a:rPr lang="en-GB" sz="2400" dirty="0" err="1" smtClean="0">
                <a:latin typeface="Arial" panose="020B0604020202020204" pitchFamily="34" charset="0"/>
                <a:cs typeface="Arial" panose="020B0604020202020204" pitchFamily="34" charset="0"/>
              </a:rPr>
              <a:t>uwchradd</a:t>
            </a:r>
            <a:endParaRPr lang="en-US"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err="1" smtClean="0">
                <a:latin typeface="Arial" panose="020B0604020202020204" pitchFamily="34" charset="0"/>
                <a:cs typeface="Arial" panose="020B0604020202020204" pitchFamily="34" charset="0"/>
              </a:rPr>
              <a:t>Ymweliadau</a:t>
            </a:r>
            <a:r>
              <a:rPr lang="en-US" sz="2400" dirty="0" smtClean="0">
                <a:latin typeface="Arial" panose="020B0604020202020204" pitchFamily="34" charset="0"/>
                <a:cs typeface="Arial" panose="020B0604020202020204" pitchFamily="34" charset="0"/>
              </a:rPr>
              <a:t> ag </a:t>
            </a:r>
            <a:r>
              <a:rPr lang="en-US" sz="2400" dirty="0" err="1" smtClean="0">
                <a:latin typeface="Arial" panose="020B0604020202020204" pitchFamily="34" charset="0"/>
                <a:cs typeface="Arial" panose="020B0604020202020204" pitchFamily="34" charset="0"/>
              </a:rPr>
              <a:t>ystod</a:t>
            </a:r>
            <a:r>
              <a:rPr lang="en-US" sz="2400" dirty="0" smtClean="0">
                <a:latin typeface="Arial" panose="020B0604020202020204" pitchFamily="34" charset="0"/>
                <a:cs typeface="Arial" panose="020B0604020202020204" pitchFamily="34" charset="0"/>
              </a:rPr>
              <a:t> o </a:t>
            </a:r>
            <a:r>
              <a:rPr lang="en-US" sz="2400" dirty="0" err="1" smtClean="0">
                <a:latin typeface="Arial" panose="020B0604020202020204" pitchFamily="34" charset="0"/>
                <a:cs typeface="Arial" panose="020B0604020202020204" pitchFamily="34" charset="0"/>
              </a:rPr>
              <a:t>ysgolion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ffederal</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cynradd</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uwchradd</a:t>
            </a:r>
            <a:r>
              <a:rPr lang="en-US" sz="2400" dirty="0" smtClean="0">
                <a:latin typeface="Arial" panose="020B0604020202020204" pitchFamily="34" charset="0"/>
                <a:cs typeface="Arial" panose="020B0604020202020204" pitchFamily="34" charset="0"/>
              </a:rPr>
              <a:t> ac </a:t>
            </a:r>
            <a:r>
              <a:rPr lang="en-US" sz="2400" dirty="0" err="1" smtClean="0">
                <a:latin typeface="Arial" panose="020B0604020202020204" pitchFamily="34" charset="0"/>
                <a:cs typeface="Arial" panose="020B0604020202020204" pitchFamily="34" charset="0"/>
              </a:rPr>
              <a:t>arbennig</a:t>
            </a:r>
            <a:r>
              <a:rPr lang="en-US" sz="2400" dirty="0" smtClean="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err="1" smtClean="0">
                <a:latin typeface="Arial" panose="020B0604020202020204" pitchFamily="34" charset="0"/>
                <a:cs typeface="Arial" panose="020B0604020202020204" pitchFamily="34" charset="0"/>
              </a:rPr>
              <a:t>Holiaduron</a:t>
            </a:r>
            <a:r>
              <a:rPr lang="en-US" sz="2400" dirty="0" smtClean="0">
                <a:latin typeface="Arial" panose="020B0604020202020204" pitchFamily="34" charset="0"/>
                <a:cs typeface="Arial" panose="020B0604020202020204" pitchFamily="34" charset="0"/>
              </a:rPr>
              <a:t> a </a:t>
            </a:r>
            <a:r>
              <a:rPr lang="en-US" sz="2400" dirty="0" err="1" smtClean="0">
                <a:latin typeface="Arial" panose="020B0604020202020204" pitchFamily="34" charset="0"/>
                <a:cs typeface="Arial" panose="020B0604020202020204" pitchFamily="34" charset="0"/>
              </a:rPr>
              <a:t>chyfweliadau</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dros</a:t>
            </a:r>
            <a:r>
              <a:rPr lang="en-US" sz="2400" dirty="0" smtClean="0">
                <a:latin typeface="Arial" panose="020B0604020202020204" pitchFamily="34" charset="0"/>
                <a:cs typeface="Arial" panose="020B0604020202020204" pitchFamily="34" charset="0"/>
              </a:rPr>
              <a:t> y </a:t>
            </a:r>
            <a:r>
              <a:rPr lang="en-US" sz="2400" dirty="0" err="1" smtClean="0">
                <a:latin typeface="Arial" panose="020B0604020202020204" pitchFamily="34" charset="0"/>
                <a:cs typeface="Arial" panose="020B0604020202020204" pitchFamily="34" charset="0"/>
              </a:rPr>
              <a:t>ffôn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gyda</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swyddogion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awdurdodau</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lleol</a:t>
            </a:r>
            <a:endParaRPr lang="en-US"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err="1" smtClean="0">
                <a:latin typeface="Arial" panose="020B0604020202020204" pitchFamily="34" charset="0"/>
                <a:cs typeface="Arial" panose="020B0604020202020204" pitchFamily="34" charset="0"/>
              </a:rPr>
              <a:t>Tystiolaeth</a:t>
            </a:r>
            <a:r>
              <a:rPr lang="en-US" sz="2400" dirty="0" smtClean="0">
                <a:latin typeface="Arial" panose="020B0604020202020204" pitchFamily="34" charset="0"/>
                <a:cs typeface="Arial" panose="020B0604020202020204" pitchFamily="34" charset="0"/>
              </a:rPr>
              <a:t> a </a:t>
            </a:r>
            <a:r>
              <a:rPr lang="en-US" sz="2400" dirty="0" err="1" smtClean="0">
                <a:latin typeface="Arial" panose="020B0604020202020204" pitchFamily="34" charset="0"/>
                <a:cs typeface="Arial" panose="020B0604020202020204" pitchFamily="34" charset="0"/>
              </a:rPr>
              <a:t>gafwyd</a:t>
            </a:r>
            <a:r>
              <a:rPr lang="en-US" sz="2400" dirty="0" smtClean="0">
                <a:latin typeface="Arial" panose="020B0604020202020204" pitchFamily="34" charset="0"/>
                <a:cs typeface="Arial" panose="020B0604020202020204" pitchFamily="34" charset="0"/>
              </a:rPr>
              <a:t> o </a:t>
            </a:r>
            <a:r>
              <a:rPr lang="en-US" sz="2400" dirty="0" err="1" smtClean="0">
                <a:latin typeface="Arial" panose="020B0604020202020204" pitchFamily="34" charset="0"/>
                <a:cs typeface="Arial" panose="020B0604020202020204" pitchFamily="34" charset="0"/>
              </a:rPr>
              <a:t>gyfarfod</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rhanddeiliaid</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cenedlaethol</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gydag</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uwch</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arweinwyr</a:t>
            </a:r>
            <a:r>
              <a:rPr lang="en-US" sz="2400" dirty="0" smtClean="0">
                <a:latin typeface="Arial" panose="020B0604020202020204" pitchFamily="34" charset="0"/>
                <a:cs typeface="Arial" panose="020B0604020202020204" pitchFamily="34" charset="0"/>
              </a:rPr>
              <a:t> o </a:t>
            </a:r>
            <a:r>
              <a:rPr lang="en-US" sz="2400" dirty="0" err="1" smtClean="0">
                <a:latin typeface="Arial" panose="020B0604020202020204" pitchFamily="34" charset="0"/>
                <a:cs typeface="Arial" panose="020B0604020202020204" pitchFamily="34" charset="0"/>
              </a:rPr>
              <a:t>ysgolion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ffederal</a:t>
            </a:r>
            <a:endParaRPr lang="en-US"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err="1" smtClean="0">
                <a:latin typeface="Arial" panose="020B0604020202020204" pitchFamily="34" charset="0"/>
                <a:cs typeface="Arial" panose="020B0604020202020204" pitchFamily="34" charset="0"/>
              </a:rPr>
              <a:t>Adolygu</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llenyddiaeth</a:t>
            </a:r>
            <a:endParaRPr lang="en-US" sz="2400" dirty="0">
              <a:latin typeface="Arial" panose="020B0604020202020204" pitchFamily="34" charset="0"/>
              <a:cs typeface="Arial" panose="020B0604020202020204" pitchFamily="34" charset="0"/>
            </a:endParaRPr>
          </a:p>
          <a:p>
            <a:pPr lvl="0"/>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This report was </a:t>
            </a:r>
            <a:r>
              <a:rPr lang="en-GB" sz="2400" dirty="0">
                <a:latin typeface="Arial" panose="020B0604020202020204" pitchFamily="34" charset="0"/>
                <a:cs typeface="Arial" panose="020B0604020202020204" pitchFamily="34" charset="0"/>
              </a:rPr>
              <a:t>commissioned by the Welsh Government and is available in full at </a:t>
            </a:r>
            <a:r>
              <a:rPr lang="en-GB" sz="2400" u="sng" dirty="0">
                <a:latin typeface="Arial" panose="020B0604020202020204" pitchFamily="34" charset="0"/>
                <a:cs typeface="Arial" panose="020B0604020202020204" pitchFamily="34" charset="0"/>
                <a:hlinkClick r:id="rId3"/>
              </a:rPr>
              <a:t>https://</a:t>
            </a:r>
            <a:r>
              <a:rPr lang="en-GB" sz="2400" u="sng" dirty="0" smtClean="0">
                <a:latin typeface="Arial" panose="020B0604020202020204" pitchFamily="34" charset="0"/>
                <a:cs typeface="Arial" panose="020B0604020202020204" pitchFamily="34" charset="0"/>
                <a:hlinkClick r:id="rId3"/>
              </a:rPr>
              <a:t>www.estyn.gov.wales/thematic-reports/search</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lvl="0"/>
            <a:r>
              <a:rPr lang="en-GB" sz="2400" dirty="0" smtClean="0">
                <a:latin typeface="Arial" panose="020B0604020202020204" pitchFamily="34" charset="0"/>
                <a:cs typeface="Arial" panose="020B0604020202020204" pitchFamily="34" charset="0"/>
              </a:rPr>
              <a:t>The report’s evidence is based on:</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sample of</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primary and secondary school inspection </a:t>
            </a:r>
            <a:r>
              <a:rPr lang="en-US" sz="2400" dirty="0" smtClean="0">
                <a:latin typeface="Arial" panose="020B0604020202020204" pitchFamily="34" charset="0"/>
                <a:cs typeface="Arial" panose="020B0604020202020204" pitchFamily="34" charset="0"/>
              </a:rPr>
              <a:t>evidence</a:t>
            </a:r>
          </a:p>
          <a:p>
            <a:pPr marL="342900" lvl="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Visits </a:t>
            </a:r>
            <a:r>
              <a:rPr lang="en-US" sz="2400" dirty="0">
                <a:latin typeface="Arial" panose="020B0604020202020204" pitchFamily="34" charset="0"/>
                <a:cs typeface="Arial" panose="020B0604020202020204" pitchFamily="34" charset="0"/>
              </a:rPr>
              <a:t>to a range of federated primary, secondary and special </a:t>
            </a:r>
            <a:r>
              <a:rPr lang="en-US" sz="2400" dirty="0" smtClean="0">
                <a:latin typeface="Arial" panose="020B0604020202020204" pitchFamily="34" charset="0"/>
                <a:cs typeface="Arial" panose="020B0604020202020204" pitchFamily="34" charset="0"/>
              </a:rPr>
              <a:t>schools</a:t>
            </a:r>
          </a:p>
          <a:p>
            <a:pPr marL="342900" lvl="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Questionnaires </a:t>
            </a:r>
            <a:r>
              <a:rPr lang="en-US" sz="2400" dirty="0">
                <a:latin typeface="Arial" panose="020B0604020202020204" pitchFamily="34" charset="0"/>
                <a:cs typeface="Arial" panose="020B0604020202020204" pitchFamily="34" charset="0"/>
              </a:rPr>
              <a:t>and </a:t>
            </a:r>
            <a:r>
              <a:rPr lang="en-US" sz="2400" dirty="0" smtClean="0">
                <a:latin typeface="Arial" panose="020B0604020202020204" pitchFamily="34" charset="0"/>
                <a:cs typeface="Arial" panose="020B0604020202020204" pitchFamily="34" charset="0"/>
              </a:rPr>
              <a:t>telephone interviews </a:t>
            </a:r>
            <a:r>
              <a:rPr lang="en-US" sz="2400" dirty="0">
                <a:latin typeface="Arial" panose="020B0604020202020204" pitchFamily="34" charset="0"/>
                <a:cs typeface="Arial" panose="020B0604020202020204" pitchFamily="34" charset="0"/>
              </a:rPr>
              <a:t>with local </a:t>
            </a:r>
            <a:r>
              <a:rPr lang="en-US" sz="2400" dirty="0" smtClean="0">
                <a:latin typeface="Arial" panose="020B0604020202020204" pitchFamily="34" charset="0"/>
                <a:cs typeface="Arial" panose="020B0604020202020204" pitchFamily="34" charset="0"/>
              </a:rPr>
              <a:t>authority officers</a:t>
            </a:r>
          </a:p>
          <a:p>
            <a:pPr marL="342900" lvl="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Evidence </a:t>
            </a:r>
            <a:r>
              <a:rPr lang="en-US" sz="2400" dirty="0">
                <a:latin typeface="Arial" panose="020B0604020202020204" pitchFamily="34" charset="0"/>
                <a:cs typeface="Arial" panose="020B0604020202020204" pitchFamily="34" charset="0"/>
              </a:rPr>
              <a:t>drawn from a national stakeholder meeting with senior leaders from federated </a:t>
            </a:r>
            <a:r>
              <a:rPr lang="en-US" sz="2400" dirty="0" smtClean="0">
                <a:latin typeface="Arial" panose="020B0604020202020204" pitchFamily="34" charset="0"/>
                <a:cs typeface="Arial" panose="020B0604020202020204" pitchFamily="34" charset="0"/>
              </a:rPr>
              <a:t>schools</a:t>
            </a:r>
          </a:p>
          <a:p>
            <a:pPr marL="342900" lvl="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 </a:t>
            </a:r>
            <a:r>
              <a:rPr lang="en-US" sz="2400" dirty="0">
                <a:latin typeface="Arial" panose="020B0604020202020204" pitchFamily="34" charset="0"/>
                <a:cs typeface="Arial" panose="020B0604020202020204" pitchFamily="34" charset="0"/>
              </a:rPr>
              <a:t>literature review</a:t>
            </a:r>
          </a:p>
          <a:p>
            <a:pPr lvl="0"/>
            <a:endParaRPr lang="en-GB" sz="2400" dirty="0">
              <a:latin typeface="Arial" panose="020B0604020202020204" pitchFamily="34" charset="0"/>
              <a:cs typeface="Arial" panose="020B0604020202020204" pitchFamily="34" charset="0"/>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2369880"/>
          </a:xfrm>
          <a:prstGeom prst="rect">
            <a:avLst/>
          </a:prstGeom>
        </p:spPr>
        <p:txBody>
          <a:bodyPr vert="horz" wrap="square" lIns="0" tIns="0" rIns="0" bIns="0" rtlCol="0">
            <a:spAutoFit/>
          </a:bodyPr>
          <a:lstStyle/>
          <a:p>
            <a:pPr marR="5080">
              <a:tabLst>
                <a:tab pos="5485765" algn="l"/>
              </a:tabLst>
            </a:pPr>
            <a:r>
              <a:rPr lang="en-US" sz="2100" dirty="0" smtClean="0">
                <a:solidFill>
                  <a:schemeClr val="tx1">
                    <a:lumMod val="75000"/>
                    <a:lumOff val="25000"/>
                  </a:schemeClr>
                </a:solidFill>
                <a:latin typeface="Arial"/>
                <a:cs typeface="Arial"/>
              </a:rPr>
              <a:t>Welsh government should:</a:t>
            </a:r>
          </a:p>
          <a:p>
            <a:pPr marR="5080">
              <a:tabLst>
                <a:tab pos="5485765" algn="l"/>
              </a:tabLst>
            </a:pPr>
            <a:endParaRPr lang="en-US" sz="21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100" dirty="0" smtClean="0">
                <a:solidFill>
                  <a:schemeClr val="tx1">
                    <a:lumMod val="75000"/>
                    <a:lumOff val="25000"/>
                  </a:schemeClr>
                </a:solidFill>
                <a:latin typeface="Arial"/>
                <a:cs typeface="Arial"/>
              </a:rPr>
              <a:t>R12 Explore </a:t>
            </a:r>
            <a:r>
              <a:rPr lang="en-US" sz="2100" dirty="0">
                <a:solidFill>
                  <a:schemeClr val="tx1">
                    <a:lumMod val="75000"/>
                    <a:lumOff val="25000"/>
                  </a:schemeClr>
                </a:solidFill>
                <a:latin typeface="Arial"/>
                <a:cs typeface="Arial"/>
              </a:rPr>
              <a:t>arrangements to help federated schools pool their resources </a:t>
            </a:r>
            <a:r>
              <a:rPr lang="en-GB" sz="2200" dirty="0" smtClean="0">
                <a:solidFill>
                  <a:schemeClr val="tx1">
                    <a:lumMod val="75000"/>
                    <a:lumOff val="25000"/>
                  </a:schemeClr>
                </a:solidFill>
                <a:latin typeface="Arial"/>
                <a:cs typeface="Arial"/>
              </a:rPr>
              <a:t/>
            </a:r>
            <a:br>
              <a:rPr lang="en-GB" sz="2200" dirty="0" smtClean="0">
                <a:solidFill>
                  <a:schemeClr val="tx1">
                    <a:lumMod val="75000"/>
                    <a:lumOff val="25000"/>
                  </a:schemeClr>
                </a:solidFill>
                <a:latin typeface="Arial"/>
                <a:cs typeface="Arial"/>
              </a:rPr>
            </a:br>
            <a:endParaRPr lang="en-GB" sz="22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25992" y="2642252"/>
            <a:ext cx="6502400" cy="1384995"/>
          </a:xfrm>
          <a:prstGeom prst="rect">
            <a:avLst/>
          </a:prstGeom>
        </p:spPr>
        <p:txBody>
          <a:bodyPr>
            <a:spAutoFit/>
          </a:bodyPr>
          <a:lstStyle/>
          <a:p>
            <a:pPr marR="5080">
              <a:tabLst>
                <a:tab pos="5485765" algn="l"/>
              </a:tabLst>
            </a:pPr>
            <a:r>
              <a:rPr lang="cy-GB" sz="2100" dirty="0" smtClean="0">
                <a:solidFill>
                  <a:schemeClr val="tx1">
                    <a:lumMod val="75000"/>
                    <a:lumOff val="25000"/>
                  </a:schemeClr>
                </a:solidFill>
                <a:latin typeface="Arial"/>
                <a:cs typeface="Arial"/>
              </a:rPr>
              <a:t>Dylai Llywodraeth Cymru:</a:t>
            </a:r>
          </a:p>
          <a:p>
            <a:pPr marR="5080">
              <a:tabLst>
                <a:tab pos="5485765" algn="l"/>
              </a:tabLst>
            </a:pPr>
            <a:endParaRPr lang="cy-GB" sz="21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100" dirty="0">
                <a:solidFill>
                  <a:schemeClr val="tx1">
                    <a:lumMod val="75000"/>
                    <a:lumOff val="25000"/>
                  </a:schemeClr>
                </a:solidFill>
                <a:latin typeface="Arial"/>
                <a:cs typeface="Arial"/>
              </a:rPr>
              <a:t>A</a:t>
            </a:r>
            <a:r>
              <a:rPr lang="cy-GB" sz="2100" dirty="0" smtClean="0">
                <a:solidFill>
                  <a:schemeClr val="tx1">
                    <a:lumMod val="75000"/>
                    <a:lumOff val="25000"/>
                  </a:schemeClr>
                </a:solidFill>
                <a:latin typeface="Arial"/>
                <a:cs typeface="Arial"/>
              </a:rPr>
              <a:t>12 Archwilio trefniadau i helpu ysgolion ffederal i gydgyfrannu eu hadnoddau </a:t>
            </a:r>
            <a:endParaRPr lang="cy-GB" sz="2100" dirty="0"/>
          </a:p>
        </p:txBody>
      </p:sp>
    </p:spTree>
    <p:extLst>
      <p:ext uri="{BB962C8B-B14F-4D97-AF65-F5344CB8AC3E}">
        <p14:creationId xmlns:p14="http://schemas.microsoft.com/office/powerpoint/2010/main" val="359924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Cameo</a:t>
            </a:r>
            <a:endParaRPr sz="4500" spc="-10" dirty="0">
              <a:solidFill>
                <a:schemeClr val="tx1">
                  <a:lumMod val="95000"/>
                  <a:lumOff val="5000"/>
                </a:schemeClr>
              </a:solidFill>
            </a:endParaRPr>
          </a:p>
        </p:txBody>
      </p:sp>
      <p:sp>
        <p:nvSpPr>
          <p:cNvPr id="3" name="object 3"/>
          <p:cNvSpPr txBox="1"/>
          <p:nvPr/>
        </p:nvSpPr>
        <p:spPr>
          <a:xfrm>
            <a:off x="527300" y="26422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Cameo</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R="5080">
              <a:tabLst>
                <a:tab pos="5485765" algn="l"/>
              </a:tabLst>
            </a:pPr>
            <a:r>
              <a:rPr lang="en-US" sz="2400" dirty="0" smtClean="0">
                <a:solidFill>
                  <a:schemeClr val="tx1">
                    <a:lumMod val="75000"/>
                    <a:lumOff val="25000"/>
                  </a:schemeClr>
                </a:solidFill>
                <a:latin typeface="Arial"/>
                <a:cs typeface="Arial"/>
              </a:rPr>
              <a:t>Carmarthenshire </a:t>
            </a:r>
            <a:r>
              <a:rPr lang="en-US" sz="2400" dirty="0">
                <a:solidFill>
                  <a:schemeClr val="tx1">
                    <a:lumMod val="75000"/>
                    <a:lumOff val="25000"/>
                  </a:schemeClr>
                </a:solidFill>
                <a:latin typeface="Arial"/>
                <a:cs typeface="Arial"/>
              </a:rPr>
              <a:t>local authority – ensuring successful federation through consultation and </a:t>
            </a:r>
            <a:r>
              <a:rPr lang="en-US" sz="2400" dirty="0" smtClean="0">
                <a:solidFill>
                  <a:schemeClr val="tx1">
                    <a:lumMod val="75000"/>
                    <a:lumOff val="25000"/>
                  </a:schemeClr>
                </a:solidFill>
                <a:latin typeface="Arial"/>
                <a:cs typeface="Arial"/>
              </a:rPr>
              <a:t>co-construction.</a:t>
            </a:r>
          </a:p>
          <a:p>
            <a:pPr marR="5080">
              <a:tabLst>
                <a:tab pos="5485765" algn="l"/>
              </a:tabLst>
            </a:pPr>
            <a:endParaRPr lang="en-US"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Carmarthenshire </a:t>
            </a:r>
            <a:r>
              <a:rPr lang="en-US" sz="2400" dirty="0">
                <a:solidFill>
                  <a:schemeClr val="tx1">
                    <a:lumMod val="75000"/>
                    <a:lumOff val="25000"/>
                  </a:schemeClr>
                </a:solidFill>
                <a:latin typeface="Arial"/>
                <a:cs typeface="Arial"/>
              </a:rPr>
              <a:t>local authority has overseen the formation of five federations in recent years.  In most cases, this involves linking together of small primary schools, but also includes the federation of two secondary schools.  The local authority has developed a collaborative approach to federation that focuses strongly on engagement with stakeholders.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25992" y="2754272"/>
            <a:ext cx="6502400" cy="5262979"/>
          </a:xfrm>
          <a:prstGeom prst="rect">
            <a:avLst/>
          </a:prstGeom>
        </p:spPr>
        <p:txBody>
          <a:bodyPr>
            <a:spAutoFit/>
          </a:bodyPr>
          <a:lstStyle/>
          <a:p>
            <a:pPr marR="5080">
              <a:tabLst>
                <a:tab pos="5485765" algn="l"/>
              </a:tabLst>
            </a:pPr>
            <a:r>
              <a:rPr lang="cy-GB" sz="2400" dirty="0" smtClean="0">
                <a:solidFill>
                  <a:schemeClr val="tx1">
                    <a:lumMod val="75000"/>
                    <a:lumOff val="25000"/>
                  </a:schemeClr>
                </a:solidFill>
                <a:latin typeface="Arial"/>
                <a:cs typeface="Arial"/>
              </a:rPr>
              <a:t>Awdurdod lleol Sir Gaerfyrddin – sicrhau ffedereiddio llwyddiannus trwy ymgynghori a chyd-greu.</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awdurdod lleol Sir Gaerfyrddin wedi goruchwylio ffurfio pum ffederasiwn yn y blynyddoedd diwethaf.  Yn y rhan fwyaf o achosion, mae hyn yn cynnwys cysylltu ysgolion cynradd bach â’i gilydd, ond mae hefyd yn cynnwys ffedereiddio dwy ysgol uwchradd.  Mae’r awdurdod lleol wedi datblygu dull ar y cyd o ffedereiddio sy’n canolbwyntio’n gryf ar ymgysylltu â rhanddeiliaid.  </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Cameo</a:t>
            </a:r>
            <a:endParaRPr sz="4500" spc="-10" dirty="0">
              <a:solidFill>
                <a:schemeClr val="tx1">
                  <a:lumMod val="95000"/>
                  <a:lumOff val="5000"/>
                </a:schemeClr>
              </a:solidFill>
            </a:endParaRPr>
          </a:p>
        </p:txBody>
      </p:sp>
      <p:sp>
        <p:nvSpPr>
          <p:cNvPr id="3" name="object 3"/>
          <p:cNvSpPr txBox="1"/>
          <p:nvPr/>
        </p:nvSpPr>
        <p:spPr>
          <a:xfrm>
            <a:off x="527300" y="26422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Cameo</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R="5080">
              <a:tabLst>
                <a:tab pos="5485765" algn="l"/>
              </a:tabLst>
            </a:pPr>
            <a:r>
              <a:rPr lang="en-US" sz="2400" dirty="0">
                <a:solidFill>
                  <a:schemeClr val="tx1">
                    <a:lumMod val="75000"/>
                    <a:lumOff val="25000"/>
                  </a:schemeClr>
                </a:solidFill>
                <a:latin typeface="Arial"/>
                <a:cs typeface="Arial"/>
              </a:rPr>
              <a:t>The detail of the processes varies according to the characteristics of the schools and their communities, but key steps and actions include</a:t>
            </a:r>
            <a:r>
              <a:rPr lang="en-US" sz="22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US"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 </a:t>
            </a:r>
            <a:r>
              <a:rPr lang="en-US" sz="2400" dirty="0">
                <a:solidFill>
                  <a:schemeClr val="tx1">
                    <a:lumMod val="75000"/>
                    <a:lumOff val="25000"/>
                  </a:schemeClr>
                </a:solidFill>
                <a:latin typeface="Arial"/>
                <a:cs typeface="Arial"/>
              </a:rPr>
              <a:t>early establishment of a federation steering group that includes senior leaders and governors from each school, senior local authority officers and the schools’ challenge advisers.  The group sets the strategic direction for the federation process and oversees consultation with stakeholders.</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25992" y="2649747"/>
            <a:ext cx="6502400" cy="4893647"/>
          </a:xfrm>
          <a:prstGeom prst="rect">
            <a:avLst/>
          </a:prstGeom>
        </p:spPr>
        <p:txBody>
          <a:bodyPr>
            <a:spAutoFit/>
          </a:bodyPr>
          <a:lstStyle/>
          <a:p>
            <a:pPr marR="5080">
              <a:tabLst>
                <a:tab pos="5485765" algn="l"/>
              </a:tabLst>
            </a:pPr>
            <a:r>
              <a:rPr lang="cy-GB" sz="2400" dirty="0" smtClean="0">
                <a:solidFill>
                  <a:schemeClr val="tx1">
                    <a:lumMod val="75000"/>
                    <a:lumOff val="25000"/>
                  </a:schemeClr>
                </a:solidFill>
                <a:latin typeface="Arial"/>
                <a:cs typeface="Arial"/>
              </a:rPr>
              <a:t>Mae’r manylion am y prosesau yn amrywio yn unol â nodweddion yr ysgolion a’u cymunedau, ond mae camau a gweithredoedd allweddol yn cynnwys:</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Sefydlu grŵp llywio’r ffederasiwn yn gynnar, sy’n cynnwys uwch arweinwyr a llywodraethwyr o bob ysgol, uwch swyddogion yr awdurdod lleol ac ymgynghorwyr her yr ysgolion.  Mae’r grŵp yn gosod y cyfeiriad strategol ar gyfer y broses ffedereiddio ac yn goruchwylio ymgynghori â rhanddeiliaid.</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6088947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Cameo</a:t>
            </a:r>
            <a:endParaRPr sz="4500" spc="-10" dirty="0">
              <a:solidFill>
                <a:schemeClr val="tx1">
                  <a:lumMod val="95000"/>
                  <a:lumOff val="5000"/>
                </a:schemeClr>
              </a:solidFill>
            </a:endParaRPr>
          </a:p>
        </p:txBody>
      </p:sp>
      <p:sp>
        <p:nvSpPr>
          <p:cNvPr id="3" name="object 3"/>
          <p:cNvSpPr txBox="1"/>
          <p:nvPr/>
        </p:nvSpPr>
        <p:spPr>
          <a:xfrm>
            <a:off x="527300" y="2441650"/>
            <a:ext cx="5899785"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Llunio dogfennau ymgynghori sy’n amlinellu’r weledigaeth ar gyfer y ffedereiddio.  Mae’r rhain yn canolbwyntio’n eglur ar effaith ffedereiddio ar addysgu a dysgu ar gyfer pob cymuned ysgol.</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Trefnu ystod o sesiynau gweithdy a deialog ymgynghorol ar gyfer rhieni, staff a disgyblion.  Arweinir hyn gan swyddogion yr awdurdod lleol, llywodraethwyr ac uwch arweinwyr, ac mae’n rhoi cyfle i esbonio’r rhesymeg dros y ffedereiddio, yn mynd i’r afael â chamsyniadau ac yn casglu barn rhanddeiliaid.  Er enghraifft, mae’n galluogi uwch arweinwyr a llywodraethwyr i fynd i’r afael ag unrhyw bryderon ymhlith rhieni a staff am absenoldeb y pennaeth pan fyddant yn gweithio mewn canolfannau ysgol eraill</a:t>
            </a:r>
            <a:r>
              <a:rPr lang="en-US" sz="2400" dirty="0" smtClean="0">
                <a:solidFill>
                  <a:schemeClr val="tx1">
                    <a:lumMod val="75000"/>
                    <a:lumOff val="25000"/>
                  </a:schemeClr>
                </a:solidFill>
                <a:latin typeface="Arial"/>
                <a:cs typeface="Arial"/>
              </a:rPr>
              <a:t>.</a:t>
            </a: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Cameo</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 </a:t>
            </a:r>
            <a:r>
              <a:rPr lang="en-US" sz="2400" dirty="0">
                <a:solidFill>
                  <a:schemeClr val="tx1">
                    <a:lumMod val="75000"/>
                    <a:lumOff val="25000"/>
                  </a:schemeClr>
                </a:solidFill>
                <a:latin typeface="Arial"/>
                <a:cs typeface="Arial"/>
              </a:rPr>
              <a:t>drafting of consultation documents outlining the vision for the federation.  These focus explicitly on the impact of federation on teaching and learning for each school </a:t>
            </a:r>
            <a:r>
              <a:rPr lang="en-US" sz="2400" dirty="0" smtClean="0">
                <a:solidFill>
                  <a:schemeClr val="tx1">
                    <a:lumMod val="75000"/>
                    <a:lumOff val="25000"/>
                  </a:schemeClr>
                </a:solidFill>
                <a:latin typeface="Arial"/>
                <a:cs typeface="Arial"/>
              </a:rPr>
              <a:t>community.</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 </a:t>
            </a:r>
            <a:r>
              <a:rPr lang="en-US" sz="2400" dirty="0" err="1">
                <a:solidFill>
                  <a:schemeClr val="tx1">
                    <a:lumMod val="75000"/>
                    <a:lumOff val="25000"/>
                  </a:schemeClr>
                </a:solidFill>
                <a:latin typeface="Arial"/>
                <a:cs typeface="Arial"/>
              </a:rPr>
              <a:t>organisation</a:t>
            </a:r>
            <a:r>
              <a:rPr lang="en-US" sz="2400" dirty="0">
                <a:solidFill>
                  <a:schemeClr val="tx1">
                    <a:lumMod val="75000"/>
                    <a:lumOff val="25000"/>
                  </a:schemeClr>
                </a:solidFill>
                <a:latin typeface="Arial"/>
                <a:cs typeface="Arial"/>
              </a:rPr>
              <a:t> of a range of consultative workshop and dialogue sessions for parents, staff and pupils.  Led by local authority officers, governors and senior leaders, this provides an opportunity to explain the rationale for the federation, address misconceptions and gather stakeholder opinion.  For example, it allows senior leaders and governors to address any concerns among parents and staff about the absence of the headteacher when they work in other school bases.</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5863149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Cameo</a:t>
            </a:r>
            <a:endParaRPr sz="4500" spc="-10" dirty="0">
              <a:solidFill>
                <a:schemeClr val="tx1">
                  <a:lumMod val="95000"/>
                  <a:lumOff val="5000"/>
                </a:schemeClr>
              </a:solidFill>
            </a:endParaRPr>
          </a:p>
        </p:txBody>
      </p:sp>
      <p:sp>
        <p:nvSpPr>
          <p:cNvPr id="3" name="object 3"/>
          <p:cNvSpPr txBox="1"/>
          <p:nvPr/>
        </p:nvSpPr>
        <p:spPr>
          <a:xfrm>
            <a:off x="527299" y="2532524"/>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ffurfio’r cynnig terfynol ar gyfer ffedereiddio yn seiliedig ar ganlyniad ymgynghoriadau.  Mae’r awdurdod lleol yn rhoi pwyslais cryf ar ddefnyddio canlyniadau ymgysylltu â rhanddeiliaid i lywio’i gynlluniau terfynol.  Mae hyn yn helpu sicrhau bod ffedereiddio yn cael ei dderbyn yn gadarnhaol ym mhob cymuned ysgol.</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Cyhoeddi cynigion ffedereiddio terfynol ar gyfer ymgynghori ffurfiol gyda rhieni, staff, undebau llafur a’r gymuned ehangach gan gadw at ofynion rheoliadau statudol</a:t>
            </a:r>
            <a:r>
              <a:rPr lang="en-US" sz="2400" dirty="0" smtClean="0">
                <a:solidFill>
                  <a:schemeClr val="tx1">
                    <a:lumMod val="75000"/>
                    <a:lumOff val="25000"/>
                  </a:schemeClr>
                </a:solidFill>
                <a:latin typeface="Arial"/>
                <a:cs typeface="Arial"/>
              </a:rPr>
              <a:t>.</a:t>
            </a:r>
            <a:endParaRPr lang="en-GB" sz="2400" dirty="0">
              <a:solidFill>
                <a:schemeClr val="tx1">
                  <a:lumMod val="75000"/>
                  <a:lumOff val="25000"/>
                </a:schemeClr>
              </a:solidFill>
              <a:latin typeface="Arial"/>
              <a:cs typeface="Arial"/>
            </a:endParaRPr>
          </a:p>
          <a:p>
            <a:pPr marR="5080">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Cameo</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 </a:t>
            </a:r>
            <a:r>
              <a:rPr lang="en-US" sz="2400" dirty="0">
                <a:solidFill>
                  <a:schemeClr val="tx1">
                    <a:lumMod val="75000"/>
                    <a:lumOff val="25000"/>
                  </a:schemeClr>
                </a:solidFill>
                <a:latin typeface="Arial"/>
                <a:cs typeface="Arial"/>
              </a:rPr>
              <a:t>shaping of the final proposal for federation is based on the outcome of consultations.  The local authority places a strong emphasis on using the results of stakeholder engagement to inform its final plans.  This helps to ensure a positive reception to federation in each school community</a:t>
            </a:r>
            <a:r>
              <a:rPr lang="en-US" sz="2400"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 </a:t>
            </a:r>
            <a:r>
              <a:rPr lang="en-US" sz="2400" dirty="0">
                <a:solidFill>
                  <a:schemeClr val="tx1">
                    <a:lumMod val="75000"/>
                    <a:lumOff val="25000"/>
                  </a:schemeClr>
                </a:solidFill>
                <a:latin typeface="Arial"/>
                <a:cs typeface="Arial"/>
              </a:rPr>
              <a:t>publishing of final federation proposals for formal consultation with parents, pupils, staff, trade unions and the wider community in adherence with the requirements of statutory regulations.</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634179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Cameo</a:t>
            </a:r>
            <a:endParaRPr sz="4500" spc="-10" dirty="0">
              <a:solidFill>
                <a:schemeClr val="tx1">
                  <a:lumMod val="95000"/>
                  <a:lumOff val="5000"/>
                </a:schemeClr>
              </a:solidFill>
            </a:endParaRPr>
          </a:p>
        </p:txBody>
      </p:sp>
      <p:sp>
        <p:nvSpPr>
          <p:cNvPr id="3" name="object 3"/>
          <p:cNvSpPr txBox="1"/>
          <p:nvPr/>
        </p:nvSpPr>
        <p:spPr>
          <a:xfrm>
            <a:off x="527300" y="26422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Cameo</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Monitoring </a:t>
            </a:r>
            <a:r>
              <a:rPr lang="en-US" sz="2400" dirty="0">
                <a:solidFill>
                  <a:schemeClr val="tx1">
                    <a:lumMod val="75000"/>
                    <a:lumOff val="25000"/>
                  </a:schemeClr>
                </a:solidFill>
                <a:latin typeface="Arial"/>
                <a:cs typeface="Arial"/>
              </a:rPr>
              <a:t>and review of progress by the federated governing body during the early stages of the federation, supported closely by local authority officers.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113220" y="2643883"/>
            <a:ext cx="6502400" cy="1569660"/>
          </a:xfrm>
          <a:prstGeom prst="rect">
            <a:avLst/>
          </a:prstGeom>
        </p:spPr>
        <p:txBody>
          <a:bodyPr>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Monitro ac adolygu cynnydd gan y corff llywodraethol ffederal yn ystod camau cynnar y ffedereiddio, gyda chefnogaeth agos gan swyddogion yr awdurdod lleol.</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6837386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2539157"/>
          </a:xfrm>
          <a:prstGeom prst="rect">
            <a:avLst/>
          </a:prstGeom>
        </p:spPr>
        <p:txBody>
          <a:bodyPr vert="horz" wrap="square" lIns="0" tIns="0" rIns="0" bIns="0" rtlCol="0">
            <a:spAutoFit/>
          </a:bodyPr>
          <a:lstStyle/>
          <a:p>
            <a:pPr marL="12700"/>
            <a:r>
              <a:rPr lang="cy-GB" sz="4000" spc="-5" dirty="0" smtClean="0">
                <a:solidFill>
                  <a:schemeClr val="tx1">
                    <a:lumMod val="75000"/>
                    <a:lumOff val="25000"/>
                  </a:schemeClr>
                </a:solidFill>
              </a:rPr>
              <a:t>Cwestiynau </a:t>
            </a:r>
            <a:br>
              <a:rPr lang="cy-GB" sz="4000" spc="-5" dirty="0" smtClean="0">
                <a:solidFill>
                  <a:schemeClr val="tx1">
                    <a:lumMod val="75000"/>
                    <a:lumOff val="25000"/>
                  </a:schemeClr>
                </a:solidFill>
              </a:rPr>
            </a:br>
            <a:r>
              <a:rPr lang="cy-GB" sz="4000" spc="-5" dirty="0" smtClean="0">
                <a:solidFill>
                  <a:schemeClr val="tx1">
                    <a:lumMod val="75000"/>
                    <a:lumOff val="25000"/>
                  </a:schemeClr>
                </a:solidFill>
              </a:rPr>
              <a:t>hunanwerthuso ar gyfer</a:t>
            </a:r>
            <a:br>
              <a:rPr lang="cy-GB" sz="4000" spc="-5" dirty="0" smtClean="0">
                <a:solidFill>
                  <a:schemeClr val="tx1">
                    <a:lumMod val="75000"/>
                    <a:lumOff val="25000"/>
                  </a:schemeClr>
                </a:solidFill>
              </a:rPr>
            </a:br>
            <a:r>
              <a:rPr lang="cy-GB" sz="4000" spc="-5" dirty="0" smtClean="0">
                <a:solidFill>
                  <a:schemeClr val="tx1">
                    <a:lumMod val="75000"/>
                    <a:lumOff val="25000"/>
                  </a:schemeClr>
                </a:solidFill>
              </a:rPr>
              <a:t>ffedereiddio </a:t>
            </a:r>
            <a:r>
              <a:rPr lang="en-GB" sz="4800" dirty="0">
                <a:solidFill>
                  <a:schemeClr val="tx1">
                    <a:lumMod val="75000"/>
                    <a:lumOff val="25000"/>
                  </a:schemeClr>
                </a:solidFill>
              </a:rPr>
              <a:t/>
            </a:r>
            <a:br>
              <a:rPr lang="en-GB" sz="4800" dirty="0">
                <a:solidFill>
                  <a:schemeClr val="tx1">
                    <a:lumMod val="75000"/>
                    <a:lumOff val="25000"/>
                  </a:schemeClr>
                </a:solidFill>
              </a:rPr>
            </a:br>
            <a:endParaRPr sz="4500" spc="-10" dirty="0">
              <a:solidFill>
                <a:schemeClr val="tx1">
                  <a:lumMod val="95000"/>
                  <a:lumOff val="5000"/>
                </a:schemeClr>
              </a:solidFill>
            </a:endParaRPr>
          </a:p>
        </p:txBody>
      </p:sp>
      <p:sp>
        <p:nvSpPr>
          <p:cNvPr id="3" name="object 3"/>
          <p:cNvSpPr txBox="1"/>
          <p:nvPr/>
        </p:nvSpPr>
        <p:spPr>
          <a:xfrm>
            <a:off x="527300" y="33280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231106"/>
          </a:xfrm>
          <a:prstGeom prst="rect">
            <a:avLst/>
          </a:prstGeom>
        </p:spPr>
        <p:txBody>
          <a:bodyPr vert="horz" wrap="square" lIns="0" tIns="0" rIns="0" bIns="0" rtlCol="0">
            <a:spAutoFit/>
          </a:bodyPr>
          <a:lstStyle/>
          <a:p>
            <a:pPr marL="12700">
              <a:lnSpc>
                <a:spcPct val="100000"/>
              </a:lnSpc>
            </a:pPr>
            <a:r>
              <a:rPr lang="en-GB" sz="4000" b="1" spc="-5" dirty="0">
                <a:solidFill>
                  <a:schemeClr val="tx1">
                    <a:lumMod val="75000"/>
                    <a:lumOff val="25000"/>
                  </a:schemeClr>
                </a:solidFill>
                <a:latin typeface="Arial"/>
                <a:cs typeface="Arial"/>
              </a:rPr>
              <a:t>Self-evaluation questions for federation </a:t>
            </a:r>
            <a:endParaRPr sz="40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539978"/>
          </a:xfrm>
          <a:prstGeom prst="rect">
            <a:avLst/>
          </a:prstGeom>
        </p:spPr>
        <p:txBody>
          <a:bodyPr vert="horz" wrap="square" lIns="0" tIns="0" rIns="0" bIns="0" rtlCol="0">
            <a:spAutoFit/>
          </a:bodyPr>
          <a:lstStyle/>
          <a:p>
            <a:pPr marR="5080">
              <a:tabLst>
                <a:tab pos="5485765" algn="l"/>
              </a:tabLst>
            </a:pPr>
            <a:r>
              <a:rPr lang="en-US" sz="2400" dirty="0">
                <a:solidFill>
                  <a:schemeClr val="tx1">
                    <a:lumMod val="75000"/>
                    <a:lumOff val="25000"/>
                  </a:schemeClr>
                </a:solidFill>
                <a:latin typeface="Arial"/>
                <a:cs typeface="Arial"/>
              </a:rPr>
              <a:t>When engaging in the federation process, governors, the local authority and senior leaders should consider the following key questions:</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Are </a:t>
            </a:r>
            <a:r>
              <a:rPr lang="en-US" sz="2400" dirty="0">
                <a:solidFill>
                  <a:schemeClr val="tx1">
                    <a:lumMod val="75000"/>
                    <a:lumOff val="25000"/>
                  </a:schemeClr>
                </a:solidFill>
                <a:latin typeface="Arial"/>
                <a:cs typeface="Arial"/>
              </a:rPr>
              <a:t>they clear about the long-term aims of the federation and how these will secure good outcomes for learners?</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How </a:t>
            </a:r>
            <a:r>
              <a:rPr lang="en-US" sz="2400" dirty="0">
                <a:solidFill>
                  <a:schemeClr val="tx1">
                    <a:lumMod val="75000"/>
                    <a:lumOff val="25000"/>
                  </a:schemeClr>
                </a:solidFill>
                <a:latin typeface="Arial"/>
                <a:cs typeface="Arial"/>
              </a:rPr>
              <a:t>will they work with all stakeholders, including parents, learners and staff from all schools, to shape the vision and aims for the federation?</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How </a:t>
            </a:r>
            <a:r>
              <a:rPr lang="en-US" sz="2400" dirty="0">
                <a:solidFill>
                  <a:schemeClr val="tx1">
                    <a:lumMod val="75000"/>
                    <a:lumOff val="25000"/>
                  </a:schemeClr>
                </a:solidFill>
                <a:latin typeface="Arial"/>
                <a:cs typeface="Arial"/>
              </a:rPr>
              <a:t>will they ensure a balance between maintaining each school’s individual identity and developing a sense of a larger, combined learning community?</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113220" y="3529704"/>
            <a:ext cx="6502400" cy="5632311"/>
          </a:xfrm>
          <a:prstGeom prst="rect">
            <a:avLst/>
          </a:prstGeom>
        </p:spPr>
        <p:txBody>
          <a:bodyPr>
            <a:spAutoFit/>
          </a:bodyPr>
          <a:lstStyle/>
          <a:p>
            <a:pPr marR="5080">
              <a:tabLst>
                <a:tab pos="5485765" algn="l"/>
              </a:tabLst>
            </a:pPr>
            <a:r>
              <a:rPr lang="cy-GB" sz="2400" dirty="0" smtClean="0">
                <a:solidFill>
                  <a:schemeClr val="tx1">
                    <a:lumMod val="75000"/>
                    <a:lumOff val="25000"/>
                  </a:schemeClr>
                </a:solidFill>
                <a:latin typeface="Arial"/>
                <a:cs typeface="Arial"/>
              </a:rPr>
              <a:t>Wrth ymgymryd â’r broses ffedereiddio, dylai llywodraethwyr, yr awdurdod lleol a’r uwch arweinwyr ystyried y cwestiynau allweddol canlynol</a:t>
            </a:r>
            <a:r>
              <a:rPr lang="en-US" sz="2400" dirty="0" smtClean="0">
                <a:solidFill>
                  <a:schemeClr val="tx1">
                    <a:lumMod val="75000"/>
                    <a:lumOff val="25000"/>
                  </a:schemeClr>
                </a:solidFill>
                <a:latin typeface="Arial"/>
                <a:cs typeface="Arial"/>
              </a:rPr>
              <a:t>:</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 ydynt yn glir ynglŷn â nodau tymor hir y ffedereiddio a sut bydd y rhain yn sicrhau deilliannau da ar gyfer dysgwyr?</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Sut byddant yn gweithio gyda’r holl randdeiliaid, gan gynnwys rhieni, dysgwyr a staff o’r holl ysgolion, i ffurfio’r weledigaeth a’r nodau ar gyfer y ffedereiddio</a:t>
            </a:r>
            <a:r>
              <a:rPr lang="en-US" sz="2400" dirty="0" smtClean="0">
                <a:solidFill>
                  <a:schemeClr val="tx1">
                    <a:lumMod val="75000"/>
                    <a:lumOff val="25000"/>
                  </a:schemeClr>
                </a:solidFill>
                <a:latin typeface="Arial"/>
                <a:cs typeface="Arial"/>
              </a:rPr>
              <a:t>?</a:t>
            </a:r>
            <a:endParaRPr lang="en-US"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Sut byddant yn sicrhau cydbwysedd rhwng cynnal hunaniaeth pob ysgol unigol a datblygu synnwyr o gymuned ddysgu fwy, gyfunol</a:t>
            </a:r>
            <a:r>
              <a:rPr lang="en-US" sz="2400" dirty="0" smtClean="0">
                <a:solidFill>
                  <a:schemeClr val="tx1">
                    <a:lumMod val="75000"/>
                    <a:lumOff val="25000"/>
                  </a:schemeClr>
                </a:solidFill>
                <a:latin typeface="Arial"/>
                <a:cs typeface="Arial"/>
              </a:rPr>
              <a:t>?</a:t>
            </a:r>
            <a:endParaRPr lang="en-US"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846659"/>
          </a:xfrm>
          <a:prstGeom prst="rect">
            <a:avLst/>
          </a:prstGeom>
        </p:spPr>
        <p:txBody>
          <a:bodyPr vert="horz" wrap="square" lIns="0" tIns="0" rIns="0" bIns="0" rtlCol="0">
            <a:spAutoFit/>
          </a:bodyPr>
          <a:lstStyle/>
          <a:p>
            <a:pPr marL="12700">
              <a:lnSpc>
                <a:spcPct val="100000"/>
              </a:lnSpc>
            </a:pPr>
            <a:r>
              <a:rPr lang="cy-GB" sz="4000" spc="-5" dirty="0">
                <a:solidFill>
                  <a:schemeClr val="tx1">
                    <a:lumMod val="75000"/>
                    <a:lumOff val="25000"/>
                  </a:schemeClr>
                </a:solidFill>
              </a:rPr>
              <a:t>Cwestiynau </a:t>
            </a:r>
            <a:br>
              <a:rPr lang="cy-GB" sz="4000" spc="-5" dirty="0">
                <a:solidFill>
                  <a:schemeClr val="tx1">
                    <a:lumMod val="75000"/>
                    <a:lumOff val="25000"/>
                  </a:schemeClr>
                </a:solidFill>
              </a:rPr>
            </a:br>
            <a:r>
              <a:rPr lang="cy-GB" sz="4000" spc="-5" dirty="0">
                <a:solidFill>
                  <a:schemeClr val="tx1">
                    <a:lumMod val="75000"/>
                    <a:lumOff val="25000"/>
                  </a:schemeClr>
                </a:solidFill>
              </a:rPr>
              <a:t>hunanwerthuso ar gyfer</a:t>
            </a:r>
            <a:br>
              <a:rPr lang="cy-GB" sz="4000" spc="-5" dirty="0">
                <a:solidFill>
                  <a:schemeClr val="tx1">
                    <a:lumMod val="75000"/>
                    <a:lumOff val="25000"/>
                  </a:schemeClr>
                </a:solidFill>
              </a:rPr>
            </a:br>
            <a:r>
              <a:rPr lang="cy-GB" sz="4000" spc="-5" dirty="0">
                <a:solidFill>
                  <a:schemeClr val="tx1">
                    <a:lumMod val="75000"/>
                    <a:lumOff val="25000"/>
                  </a:schemeClr>
                </a:solidFill>
              </a:rPr>
              <a:t>ffedereiddio</a:t>
            </a:r>
            <a:endParaRPr sz="4000" spc="-10" dirty="0">
              <a:solidFill>
                <a:schemeClr val="tx1">
                  <a:lumMod val="95000"/>
                  <a:lumOff val="5000"/>
                </a:schemeClr>
              </a:solidFill>
            </a:endParaRPr>
          </a:p>
        </p:txBody>
      </p:sp>
      <p:sp>
        <p:nvSpPr>
          <p:cNvPr id="3" name="object 3"/>
          <p:cNvSpPr txBox="1"/>
          <p:nvPr/>
        </p:nvSpPr>
        <p:spPr>
          <a:xfrm>
            <a:off x="527300" y="33280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231106"/>
          </a:xfrm>
          <a:prstGeom prst="rect">
            <a:avLst/>
          </a:prstGeom>
        </p:spPr>
        <p:txBody>
          <a:bodyPr vert="horz" wrap="square" lIns="0" tIns="0" rIns="0" bIns="0" rtlCol="0">
            <a:spAutoFit/>
          </a:bodyPr>
          <a:lstStyle/>
          <a:p>
            <a:pPr marL="12700">
              <a:lnSpc>
                <a:spcPct val="100000"/>
              </a:lnSpc>
            </a:pPr>
            <a:r>
              <a:rPr lang="en-GB" sz="4000" b="1" spc="-5" dirty="0">
                <a:solidFill>
                  <a:schemeClr val="tx1">
                    <a:lumMod val="75000"/>
                    <a:lumOff val="25000"/>
                  </a:schemeClr>
                </a:solidFill>
                <a:latin typeface="Arial"/>
                <a:cs typeface="Arial"/>
              </a:rPr>
              <a:t>Self-evaluation questions for federation </a:t>
            </a:r>
            <a:endParaRPr sz="4000" dirty="0">
              <a:solidFill>
                <a:schemeClr val="tx1">
                  <a:lumMod val="75000"/>
                  <a:lumOff val="25000"/>
                </a:schemeClr>
              </a:solidFill>
              <a:latin typeface="Arial"/>
              <a:cs typeface="Arial"/>
            </a:endParaRPr>
          </a:p>
        </p:txBody>
      </p:sp>
      <p:sp>
        <p:nvSpPr>
          <p:cNvPr id="8" name="object 8"/>
          <p:cNvSpPr txBox="1"/>
          <p:nvPr/>
        </p:nvSpPr>
        <p:spPr>
          <a:xfrm>
            <a:off x="6615619" y="3328052"/>
            <a:ext cx="59378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What </a:t>
            </a:r>
            <a:r>
              <a:rPr lang="en-US" sz="2400" dirty="0">
                <a:solidFill>
                  <a:schemeClr val="tx1">
                    <a:lumMod val="75000"/>
                    <a:lumOff val="25000"/>
                  </a:schemeClr>
                </a:solidFill>
                <a:latin typeface="Arial"/>
                <a:cs typeface="Arial"/>
              </a:rPr>
              <a:t>arrangements will they put in place to ensure that stakeholders are clear about the meaning of federation, the process and the implications for each school?</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How </a:t>
            </a:r>
            <a:r>
              <a:rPr lang="en-US" sz="2400" dirty="0">
                <a:solidFill>
                  <a:schemeClr val="tx1">
                    <a:lumMod val="75000"/>
                    <a:lumOff val="25000"/>
                  </a:schemeClr>
                </a:solidFill>
                <a:latin typeface="Arial"/>
                <a:cs typeface="Arial"/>
              </a:rPr>
              <a:t>will they use existing federations to illustrate existing good practice?</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Have </a:t>
            </a:r>
            <a:r>
              <a:rPr lang="en-US" sz="2400" dirty="0">
                <a:solidFill>
                  <a:schemeClr val="tx1">
                    <a:lumMod val="75000"/>
                    <a:lumOff val="25000"/>
                  </a:schemeClr>
                </a:solidFill>
                <a:latin typeface="Arial"/>
                <a:cs typeface="Arial"/>
              </a:rPr>
              <a:t>they considered the success of any previous collaboration between the schools?</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Have </a:t>
            </a:r>
            <a:r>
              <a:rPr lang="en-US" sz="2400" dirty="0">
                <a:solidFill>
                  <a:schemeClr val="tx1">
                    <a:lumMod val="75000"/>
                    <a:lumOff val="25000"/>
                  </a:schemeClr>
                </a:solidFill>
                <a:latin typeface="Arial"/>
                <a:cs typeface="Arial"/>
              </a:rPr>
              <a:t>they gauged whether the schools are in close enough proximity to support effective collaborative working?</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16725" y="3680495"/>
            <a:ext cx="6502400" cy="3785652"/>
          </a:xfrm>
          <a:prstGeom prst="rect">
            <a:avLst/>
          </a:prstGeom>
        </p:spPr>
        <p:txBody>
          <a:bodyPr>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Pa drefniadau y byddant yn eu rhoi ar waith i sicrhau bod rhanddeiliaid yn glir ynghylch ystyr ffedereiddio, y broses a’r goblygiadau i bob ysgol?</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Sut byddant yn defnyddio ffederasiynau presennol i ddangos arfer dda bresennol?</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 ydynt wedi ystyried llwyddiant unrhyw gydweithio blaenorol rhwng yr ysgolion?</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 ydynt wedi barnu p’un a yw’r ysgolion yn ddigon agos i gefnogi cydweithio effeithiol?</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717115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846659"/>
          </a:xfrm>
          <a:prstGeom prst="rect">
            <a:avLst/>
          </a:prstGeom>
        </p:spPr>
        <p:txBody>
          <a:bodyPr vert="horz" wrap="square" lIns="0" tIns="0" rIns="0" bIns="0" rtlCol="0">
            <a:spAutoFit/>
          </a:bodyPr>
          <a:lstStyle/>
          <a:p>
            <a:pPr marL="12700">
              <a:lnSpc>
                <a:spcPct val="100000"/>
              </a:lnSpc>
            </a:pPr>
            <a:r>
              <a:rPr lang="cy-GB" sz="4000" spc="-5" dirty="0">
                <a:solidFill>
                  <a:schemeClr val="tx1">
                    <a:lumMod val="75000"/>
                    <a:lumOff val="25000"/>
                  </a:schemeClr>
                </a:solidFill>
              </a:rPr>
              <a:t>Cwestiynau </a:t>
            </a:r>
            <a:br>
              <a:rPr lang="cy-GB" sz="4000" spc="-5" dirty="0">
                <a:solidFill>
                  <a:schemeClr val="tx1">
                    <a:lumMod val="75000"/>
                    <a:lumOff val="25000"/>
                  </a:schemeClr>
                </a:solidFill>
              </a:rPr>
            </a:br>
            <a:r>
              <a:rPr lang="cy-GB" sz="4000" spc="-5" dirty="0">
                <a:solidFill>
                  <a:schemeClr val="tx1">
                    <a:lumMod val="75000"/>
                    <a:lumOff val="25000"/>
                  </a:schemeClr>
                </a:solidFill>
              </a:rPr>
              <a:t>hunanwerthuso ar gyfer</a:t>
            </a:r>
            <a:br>
              <a:rPr lang="cy-GB" sz="4000" spc="-5" dirty="0">
                <a:solidFill>
                  <a:schemeClr val="tx1">
                    <a:lumMod val="75000"/>
                    <a:lumOff val="25000"/>
                  </a:schemeClr>
                </a:solidFill>
              </a:rPr>
            </a:br>
            <a:r>
              <a:rPr lang="cy-GB" sz="4000" spc="-5" dirty="0">
                <a:solidFill>
                  <a:schemeClr val="tx1">
                    <a:lumMod val="75000"/>
                    <a:lumOff val="25000"/>
                  </a:schemeClr>
                </a:solidFill>
              </a:rPr>
              <a:t>ffedereiddio</a:t>
            </a:r>
            <a:endParaRPr sz="4000" spc="-10" dirty="0">
              <a:solidFill>
                <a:schemeClr val="tx1">
                  <a:lumMod val="95000"/>
                  <a:lumOff val="5000"/>
                </a:schemeClr>
              </a:solidFill>
            </a:endParaRPr>
          </a:p>
        </p:txBody>
      </p:sp>
      <p:sp>
        <p:nvSpPr>
          <p:cNvPr id="3" name="object 3"/>
          <p:cNvSpPr txBox="1"/>
          <p:nvPr/>
        </p:nvSpPr>
        <p:spPr>
          <a:xfrm>
            <a:off x="405380" y="3628566"/>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Sut byddant yn defnyddio ffedereiddio i gynhyrchu effeithlonrwydd ariannol i wella deilliannau ar gyfer disgyblion?</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Sut byddant yn rhannu arfer dda bresennol o bob ysgol i gefnogi gwelliannau ysgol mewn safonau addysgu a dysgu?</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Sut byddant yn defnyddio’r cyfle yn sgil ffedereiddio i wella arweinyddiaeth ar bob lefel?</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Pa drefniadau y byddant yn eu rhoi ar waith i sicrhau bod pennaeth gweithredol effeithiol a gwybodus yn cael ei benodi?</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231106"/>
          </a:xfrm>
          <a:prstGeom prst="rect">
            <a:avLst/>
          </a:prstGeom>
        </p:spPr>
        <p:txBody>
          <a:bodyPr vert="horz" wrap="square" lIns="0" tIns="0" rIns="0" bIns="0" rtlCol="0">
            <a:spAutoFit/>
          </a:bodyPr>
          <a:lstStyle/>
          <a:p>
            <a:pPr marL="12700">
              <a:lnSpc>
                <a:spcPct val="100000"/>
              </a:lnSpc>
            </a:pPr>
            <a:r>
              <a:rPr lang="en-GB" sz="4000" b="1" spc="-5" dirty="0">
                <a:solidFill>
                  <a:schemeClr val="tx1">
                    <a:lumMod val="75000"/>
                    <a:lumOff val="25000"/>
                  </a:schemeClr>
                </a:solidFill>
                <a:latin typeface="Arial"/>
                <a:cs typeface="Arial"/>
              </a:rPr>
              <a:t>Self-evaluation questions for federation </a:t>
            </a:r>
            <a:endParaRPr sz="40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How </a:t>
            </a:r>
            <a:r>
              <a:rPr lang="en-US" sz="2400" dirty="0">
                <a:solidFill>
                  <a:schemeClr val="tx1">
                    <a:lumMod val="75000"/>
                    <a:lumOff val="25000"/>
                  </a:schemeClr>
                </a:solidFill>
                <a:latin typeface="Arial"/>
                <a:cs typeface="Arial"/>
              </a:rPr>
              <a:t>will they use federation to generate financial efficiencies to improve outcomes for pupils?</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How </a:t>
            </a:r>
            <a:r>
              <a:rPr lang="en-US" sz="2400" dirty="0">
                <a:solidFill>
                  <a:schemeClr val="tx1">
                    <a:lumMod val="75000"/>
                    <a:lumOff val="25000"/>
                  </a:schemeClr>
                </a:solidFill>
                <a:latin typeface="Arial"/>
                <a:cs typeface="Arial"/>
              </a:rPr>
              <a:t>will they share existing good practice from all schools to support improvements in standards of teaching and learning?</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How </a:t>
            </a:r>
            <a:r>
              <a:rPr lang="en-US" sz="2400" dirty="0">
                <a:solidFill>
                  <a:schemeClr val="tx1">
                    <a:lumMod val="75000"/>
                    <a:lumOff val="25000"/>
                  </a:schemeClr>
                </a:solidFill>
                <a:latin typeface="Arial"/>
                <a:cs typeface="Arial"/>
              </a:rPr>
              <a:t>will they use the opportunity of federation to improve leadership at all levels?</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What </a:t>
            </a:r>
            <a:r>
              <a:rPr lang="en-US" sz="2400" dirty="0">
                <a:solidFill>
                  <a:schemeClr val="tx1">
                    <a:lumMod val="75000"/>
                    <a:lumOff val="25000"/>
                  </a:schemeClr>
                </a:solidFill>
                <a:latin typeface="Arial"/>
                <a:cs typeface="Arial"/>
              </a:rPr>
              <a:t>arrangements will they put in place to ensure the appointment of an effective and well-informed executive headteacher?</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5701995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846659"/>
          </a:xfrm>
          <a:prstGeom prst="rect">
            <a:avLst/>
          </a:prstGeom>
        </p:spPr>
        <p:txBody>
          <a:bodyPr vert="horz" wrap="square" lIns="0" tIns="0" rIns="0" bIns="0" rtlCol="0">
            <a:spAutoFit/>
          </a:bodyPr>
          <a:lstStyle/>
          <a:p>
            <a:pPr marL="12700">
              <a:lnSpc>
                <a:spcPct val="100000"/>
              </a:lnSpc>
            </a:pPr>
            <a:r>
              <a:rPr lang="cy-GB" sz="4000" spc="-5" dirty="0">
                <a:solidFill>
                  <a:schemeClr val="tx1">
                    <a:lumMod val="75000"/>
                    <a:lumOff val="25000"/>
                  </a:schemeClr>
                </a:solidFill>
              </a:rPr>
              <a:t>Cwestiynau </a:t>
            </a:r>
            <a:br>
              <a:rPr lang="cy-GB" sz="4000" spc="-5" dirty="0">
                <a:solidFill>
                  <a:schemeClr val="tx1">
                    <a:lumMod val="75000"/>
                    <a:lumOff val="25000"/>
                  </a:schemeClr>
                </a:solidFill>
              </a:rPr>
            </a:br>
            <a:r>
              <a:rPr lang="cy-GB" sz="4000" spc="-5" dirty="0">
                <a:solidFill>
                  <a:schemeClr val="tx1">
                    <a:lumMod val="75000"/>
                    <a:lumOff val="25000"/>
                  </a:schemeClr>
                </a:solidFill>
              </a:rPr>
              <a:t>hunanwerthuso ar gyfer</a:t>
            </a:r>
            <a:br>
              <a:rPr lang="cy-GB" sz="4000" spc="-5" dirty="0">
                <a:solidFill>
                  <a:schemeClr val="tx1">
                    <a:lumMod val="75000"/>
                    <a:lumOff val="25000"/>
                  </a:schemeClr>
                </a:solidFill>
              </a:rPr>
            </a:br>
            <a:r>
              <a:rPr lang="cy-GB" sz="4000" spc="-5" dirty="0">
                <a:solidFill>
                  <a:schemeClr val="tx1">
                    <a:lumMod val="75000"/>
                    <a:lumOff val="25000"/>
                  </a:schemeClr>
                </a:solidFill>
              </a:rPr>
              <a:t>ffedereiddio</a:t>
            </a:r>
            <a:endParaRPr sz="4000" spc="-10" dirty="0">
              <a:solidFill>
                <a:schemeClr val="tx1">
                  <a:lumMod val="95000"/>
                  <a:lumOff val="5000"/>
                </a:schemeClr>
              </a:solidFill>
            </a:endParaRPr>
          </a:p>
        </p:txBody>
      </p:sp>
      <p:sp>
        <p:nvSpPr>
          <p:cNvPr id="3" name="object 3"/>
          <p:cNvSpPr txBox="1"/>
          <p:nvPr/>
        </p:nvSpPr>
        <p:spPr>
          <a:xfrm>
            <a:off x="527300" y="33280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231106"/>
          </a:xfrm>
          <a:prstGeom prst="rect">
            <a:avLst/>
          </a:prstGeom>
        </p:spPr>
        <p:txBody>
          <a:bodyPr vert="horz" wrap="square" lIns="0" tIns="0" rIns="0" bIns="0" rtlCol="0">
            <a:spAutoFit/>
          </a:bodyPr>
          <a:lstStyle/>
          <a:p>
            <a:pPr marL="12700">
              <a:lnSpc>
                <a:spcPct val="100000"/>
              </a:lnSpc>
            </a:pPr>
            <a:r>
              <a:rPr lang="en-GB" sz="4000" b="1" spc="-5" dirty="0">
                <a:solidFill>
                  <a:schemeClr val="tx1">
                    <a:lumMod val="75000"/>
                    <a:lumOff val="25000"/>
                  </a:schemeClr>
                </a:solidFill>
                <a:latin typeface="Arial"/>
                <a:cs typeface="Arial"/>
              </a:rPr>
              <a:t>Self-evaluation questions for federation </a:t>
            </a:r>
            <a:endParaRPr sz="4000" dirty="0">
              <a:solidFill>
                <a:schemeClr val="tx1">
                  <a:lumMod val="75000"/>
                  <a:lumOff val="25000"/>
                </a:schemeClr>
              </a:solidFill>
              <a:latin typeface="Arial"/>
              <a:cs typeface="Arial"/>
            </a:endParaRPr>
          </a:p>
        </p:txBody>
      </p:sp>
      <p:sp>
        <p:nvSpPr>
          <p:cNvPr id="8" name="object 8"/>
          <p:cNvSpPr txBox="1"/>
          <p:nvPr/>
        </p:nvSpPr>
        <p:spPr>
          <a:xfrm>
            <a:off x="6876288" y="3697384"/>
            <a:ext cx="5937885" cy="147732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How </a:t>
            </a:r>
            <a:r>
              <a:rPr lang="en-US" sz="2400" dirty="0">
                <a:solidFill>
                  <a:schemeClr val="tx1">
                    <a:lumMod val="75000"/>
                    <a:lumOff val="25000"/>
                  </a:schemeClr>
                </a:solidFill>
                <a:latin typeface="Arial"/>
                <a:cs typeface="Arial"/>
              </a:rPr>
              <a:t>will governors and senior leaders ensure effective arrangements for the leadership and management of each school in the </a:t>
            </a:r>
            <a:r>
              <a:rPr lang="en-US" sz="2400" dirty="0" err="1">
                <a:solidFill>
                  <a:schemeClr val="tx1">
                    <a:lumMod val="75000"/>
                    <a:lumOff val="25000"/>
                  </a:schemeClr>
                </a:solidFill>
                <a:latin typeface="Arial"/>
                <a:cs typeface="Arial"/>
              </a:rPr>
              <a:t>headteacher’s</a:t>
            </a:r>
            <a:r>
              <a:rPr lang="en-US" sz="2400" dirty="0">
                <a:solidFill>
                  <a:schemeClr val="tx1">
                    <a:lumMod val="75000"/>
                    <a:lumOff val="25000"/>
                  </a:schemeClr>
                </a:solidFill>
                <a:latin typeface="Arial"/>
                <a:cs typeface="Arial"/>
              </a:rPr>
              <a:t> absence?</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373888" y="3697384"/>
            <a:ext cx="6502400" cy="1569660"/>
          </a:xfrm>
          <a:prstGeom prst="rect">
            <a:avLst/>
          </a:prstGeom>
        </p:spPr>
        <p:txBody>
          <a:bodyPr>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Sut bydd llywodraethwyr ac uwch arweinwyr yn sicrhau trefniadau effeithiol ar gyfer arweinyddiaeth a rheolaeth pob ysgol yn absenoldeb y pennaeth?</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97657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971139"/>
          </a:xfrm>
          <a:prstGeom prst="rect">
            <a:avLst/>
          </a:prstGeom>
        </p:spPr>
        <p:txBody>
          <a:bodyPr vert="horz" wrap="square" lIns="0" tIns="0" rIns="0" bIns="0" rtlCol="0">
            <a:spAutoFit/>
          </a:bodyPr>
          <a:lstStyle/>
          <a:p>
            <a:pPr marR="5080">
              <a:tabLst>
                <a:tab pos="5485765" algn="l"/>
              </a:tabLst>
            </a:pPr>
            <a:r>
              <a:rPr lang="en-US" sz="2400" b="1" dirty="0">
                <a:solidFill>
                  <a:schemeClr val="tx1">
                    <a:lumMod val="75000"/>
                    <a:lumOff val="25000"/>
                  </a:schemeClr>
                </a:solidFill>
                <a:latin typeface="Arial"/>
                <a:cs typeface="Arial"/>
              </a:rPr>
              <a:t>The experience of the learner in a federated </a:t>
            </a:r>
            <a:r>
              <a:rPr lang="en-US" sz="2400" b="1" dirty="0" smtClean="0">
                <a:solidFill>
                  <a:schemeClr val="tx1">
                    <a:lumMod val="75000"/>
                    <a:lumOff val="25000"/>
                  </a:schemeClr>
                </a:solidFill>
                <a:latin typeface="Arial"/>
                <a:cs typeface="Arial"/>
              </a:rPr>
              <a:t>school</a:t>
            </a:r>
          </a:p>
          <a:p>
            <a:pPr marR="5080">
              <a:tabLst>
                <a:tab pos="5485765" algn="l"/>
              </a:tabLst>
            </a:pPr>
            <a:endParaRPr lang="en-GB" sz="2100" b="1"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Most </a:t>
            </a:r>
            <a:r>
              <a:rPr lang="en-US" sz="2400" dirty="0">
                <a:solidFill>
                  <a:schemeClr val="tx1">
                    <a:lumMod val="75000"/>
                    <a:lumOff val="25000"/>
                  </a:schemeClr>
                </a:solidFill>
                <a:latin typeface="Arial"/>
                <a:cs typeface="Arial"/>
              </a:rPr>
              <a:t>federations use economies of scale to fund enhancements to the curriculum, such as residential visits and external visitors.  In a few cases, federations use staff expertise to support the progress of specific groups of learners, such as those with additional learning needs (ALN).  However, overall, senior leaders do not make sufficient use of staff expertise across the federation to enhance learning experiences for all pupils and to ensure the progress of particular groups of pupils, such as the more able or those who may underachieve because of deprivation.</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113220" y="2642252"/>
            <a:ext cx="6502400" cy="6740307"/>
          </a:xfrm>
          <a:prstGeom prst="rect">
            <a:avLst/>
          </a:prstGeom>
        </p:spPr>
        <p:txBody>
          <a:bodyPr>
            <a:spAutoFit/>
          </a:bodyPr>
          <a:lstStyle/>
          <a:p>
            <a:pPr marR="5080">
              <a:tabLst>
                <a:tab pos="5485765" algn="l"/>
              </a:tabLst>
            </a:pPr>
            <a:r>
              <a:rPr lang="cy-GB" sz="2400" b="1" dirty="0" smtClean="0">
                <a:solidFill>
                  <a:schemeClr val="tx1">
                    <a:lumMod val="75000"/>
                    <a:lumOff val="25000"/>
                  </a:schemeClr>
                </a:solidFill>
                <a:latin typeface="Arial"/>
                <a:cs typeface="Arial"/>
              </a:rPr>
              <a:t>Profiad y dysgwr mewn ysgol ffederal</a:t>
            </a:r>
          </a:p>
          <a:p>
            <a:pPr marR="5080">
              <a:tabLst>
                <a:tab pos="5485765" algn="l"/>
              </a:tabLst>
            </a:pPr>
            <a:endParaRPr lang="en-GB" sz="2400" b="1"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rhan fwyaf o ffederasiynau yn defnyddio arbedion maint i ariannu gwelliannau i’r cwricwlwm, fel ymweliadau preswyl ac ymwelwyr allanol.  Mewn ychydig o achosion, mae ffederasiynau’n defnyddio arbenigedd staff i gefnogi cynnydd grwpiau penodol o ddysgwyr, fel y rheiny ag anghenion dysgu ychwanegol (ADY).  Fodd bynnag, at ei gilydd, nid yw uwch arweinwyr yn gwneud defnydd digonol o arbenigedd staff ar draws y ffederasiwn i wella profiadau dysgu i bob disgybl a sicrhau cynnydd grwpiau penodol o ddisgyblion, fel y rhai mwy abl neu’r rheiny a allai dangyflawni oherwydd amddifadedd</a:t>
            </a:r>
            <a:r>
              <a:rPr lang="en-US" sz="2400" dirty="0" smtClean="0">
                <a:solidFill>
                  <a:schemeClr val="tx1">
                    <a:lumMod val="75000"/>
                    <a:lumOff val="25000"/>
                  </a:schemeClr>
                </a:solidFill>
                <a:latin typeface="Arial"/>
                <a:cs typeface="Arial"/>
              </a:rPr>
              <a:t>.</a:t>
            </a: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493812"/>
          </a:xfrm>
          <a:prstGeom prst="rect">
            <a:avLst/>
          </a:prstGeom>
        </p:spPr>
        <p:txBody>
          <a:bodyPr vert="horz" wrap="square" lIns="0" tIns="0" rIns="0" bIns="0" rtlCol="0">
            <a:spAutoFit/>
          </a:bodyPr>
          <a:lstStyle/>
          <a:p>
            <a:pPr marR="5080">
              <a:tabLst>
                <a:tab pos="5485765" algn="l"/>
              </a:tabLst>
            </a:pPr>
            <a:r>
              <a:rPr lang="en-US" sz="2400" b="1" dirty="0">
                <a:solidFill>
                  <a:schemeClr val="tx1">
                    <a:lumMod val="75000"/>
                    <a:lumOff val="25000"/>
                  </a:schemeClr>
                </a:solidFill>
                <a:latin typeface="Arial"/>
                <a:cs typeface="Arial"/>
              </a:rPr>
              <a:t>The experience of the learner in a federated </a:t>
            </a:r>
            <a:r>
              <a:rPr lang="en-US" sz="2400" b="1" dirty="0" smtClean="0">
                <a:solidFill>
                  <a:schemeClr val="tx1">
                    <a:lumMod val="75000"/>
                    <a:lumOff val="25000"/>
                  </a:schemeClr>
                </a:solidFill>
                <a:latin typeface="Arial"/>
                <a:cs typeface="Arial"/>
              </a:rPr>
              <a:t>school</a:t>
            </a:r>
          </a:p>
          <a:p>
            <a:pPr marR="5080">
              <a:tabLst>
                <a:tab pos="5485765" algn="l"/>
              </a:tabLst>
            </a:pPr>
            <a:endParaRPr lang="en-GB" sz="2100" b="1"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In </a:t>
            </a:r>
            <a:r>
              <a:rPr lang="en-US" sz="2400" dirty="0">
                <a:solidFill>
                  <a:schemeClr val="tx1">
                    <a:lumMod val="75000"/>
                    <a:lumOff val="25000"/>
                  </a:schemeClr>
                </a:solidFill>
                <a:latin typeface="Arial"/>
                <a:cs typeface="Arial"/>
              </a:rPr>
              <a:t>a minority of federated schools, teachers plan regular opportunities for pupils to work collaboratively with their peers in other schools.  This has a positive impact on pupils’ social skills and sense of wellbeing.  In nearly all cases, federation has a positive impact on the transition experience for many pupils as they move from key stage 2 to key stage 3.  This is particularly strong in federations that consist of a secondary school and cluster primaries.</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164972" y="2642252"/>
            <a:ext cx="6502400" cy="5262979"/>
          </a:xfrm>
          <a:prstGeom prst="rect">
            <a:avLst/>
          </a:prstGeom>
        </p:spPr>
        <p:txBody>
          <a:bodyPr>
            <a:spAutoFit/>
          </a:bodyPr>
          <a:lstStyle/>
          <a:p>
            <a:pPr marR="5080">
              <a:tabLst>
                <a:tab pos="5485765" algn="l"/>
              </a:tabLst>
            </a:pPr>
            <a:r>
              <a:rPr lang="cy-GB" sz="2400" b="1" dirty="0" smtClean="0">
                <a:solidFill>
                  <a:schemeClr val="tx1">
                    <a:lumMod val="75000"/>
                    <a:lumOff val="25000"/>
                  </a:schemeClr>
                </a:solidFill>
                <a:latin typeface="Arial"/>
                <a:cs typeface="Arial"/>
              </a:rPr>
              <a:t>Profiad y dysgwr </a:t>
            </a:r>
            <a:r>
              <a:rPr lang="cy-GB" sz="2400" b="1" dirty="0">
                <a:solidFill>
                  <a:schemeClr val="tx1">
                    <a:lumMod val="75000"/>
                    <a:lumOff val="25000"/>
                  </a:schemeClr>
                </a:solidFill>
                <a:latin typeface="Arial"/>
                <a:cs typeface="Arial"/>
              </a:rPr>
              <a:t>mewn ysgol ffederal</a:t>
            </a:r>
            <a:endParaRPr lang="cy-GB" sz="2400" b="1" dirty="0" smtClean="0">
              <a:solidFill>
                <a:schemeClr val="tx1">
                  <a:lumMod val="75000"/>
                  <a:lumOff val="25000"/>
                </a:schemeClr>
              </a:solidFill>
              <a:latin typeface="Arial"/>
              <a:cs typeface="Arial"/>
            </a:endParaRPr>
          </a:p>
          <a:p>
            <a:pPr marR="5080">
              <a:tabLst>
                <a:tab pos="5485765" algn="l"/>
              </a:tabLst>
            </a:pPr>
            <a:endParaRPr lang="en-GB" sz="2400" b="1"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Mewn lleiafrif o ysgolion ffederal, mae athrawon yn cynllunio cyfleoedd rheolaidd i ddisgyblion gydweithio â’u cyfoedion mewn ysgolion eraill.  Caiff hyn effaith gadarnhaol ar fedrau cymdeithasol disgyblion a’u synnwyr o les.  Bron ym mhob achos, caiff ffedereiddio effaith gadarnhaol ar y profiad pontio i lawer o ddisgyblion, wrth iddynt symud o gyfnod allweddol 2 i gyfnod allweddol  3.  Mae hyn yn arbennig o gryf mewn ffederasiynau sy’n cynnwys ysgol uwchradd ac ysgolion cynradd clwstwr</a:t>
            </a:r>
            <a:r>
              <a:rPr lang="en-US" sz="2400" dirty="0" smtClean="0">
                <a:solidFill>
                  <a:schemeClr val="tx1">
                    <a:lumMod val="75000"/>
                    <a:lumOff val="25000"/>
                  </a:schemeClr>
                </a:solidFill>
                <a:latin typeface="Arial"/>
                <a:cs typeface="Arial"/>
              </a:rPr>
              <a:t>.</a:t>
            </a: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88253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R="5080">
              <a:tabLst>
                <a:tab pos="5485765" algn="l"/>
              </a:tabLst>
            </a:pPr>
            <a:r>
              <a:rPr lang="en-US" sz="2400" b="1" dirty="0" smtClean="0">
                <a:solidFill>
                  <a:schemeClr val="tx1">
                    <a:lumMod val="75000"/>
                    <a:lumOff val="25000"/>
                  </a:schemeClr>
                </a:solidFill>
                <a:latin typeface="Arial"/>
                <a:cs typeface="Arial"/>
              </a:rPr>
              <a:t>Why schools federate</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In </a:t>
            </a:r>
            <a:r>
              <a:rPr lang="en-US" sz="2400" dirty="0">
                <a:solidFill>
                  <a:schemeClr val="tx1">
                    <a:lumMod val="75000"/>
                    <a:lumOff val="25000"/>
                  </a:schemeClr>
                </a:solidFill>
                <a:latin typeface="Arial"/>
                <a:cs typeface="Arial"/>
              </a:rPr>
              <a:t>most cases, governing bodies and local authorities enter into federation to increase the likelihood of securing effective leadership and the long-term viability and sustainability of schools.  This is particularly the case for small schools, those in rural or geographically isolated positions, and Welsh-medium schools where headteacher recruitment is particularly challenging.  In these cases, federation can improve the attractiveness of headship through benefits such as offering a larger salary, a reduced teaching commitment, and a wider pool of staff.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25992" y="2778496"/>
            <a:ext cx="6502400" cy="6001643"/>
          </a:xfrm>
          <a:prstGeom prst="rect">
            <a:avLst/>
          </a:prstGeom>
        </p:spPr>
        <p:txBody>
          <a:bodyPr>
            <a:spAutoFit/>
          </a:bodyPr>
          <a:lstStyle/>
          <a:p>
            <a:pPr marR="5080">
              <a:tabLst>
                <a:tab pos="5485765" algn="l"/>
              </a:tabLst>
            </a:pPr>
            <a:r>
              <a:rPr lang="cy-GB" sz="2400" b="1" dirty="0" smtClean="0">
                <a:solidFill>
                  <a:schemeClr val="tx1">
                    <a:lumMod val="75000"/>
                    <a:lumOff val="25000"/>
                  </a:schemeClr>
                </a:solidFill>
                <a:latin typeface="Arial"/>
                <a:cs typeface="Arial"/>
              </a:rPr>
              <a:t>Pam mae ysgolion yn ffedereiddio</a:t>
            </a:r>
          </a:p>
          <a:p>
            <a:pPr marR="5080">
              <a:tabLst>
                <a:tab pos="5485765" algn="l"/>
              </a:tabLst>
            </a:pPr>
            <a:endParaRPr lang="cy-GB"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Yn y rhan fwyaf o achosion, mae cyrff llywodraethol ac awdurdodau lleol yn creu ffederasiwn i gynyddu’r tebygolrwydd o sicrhau arweinyddiaeth effeithiol a hyfywedd a chynaliadwyedd hirdymor ysgolion.  Mae hyn yn arbennig o wir am ysgolion bach, y rheiny mewn lleoliadau sy’n ynysig yn ddaearyddol, ac ysgolion cyfrwng Cymraeg lle mae recriwtio penaethiaid yn hynod heriol.  Yn yr achosion hyn, gall ffedereiddio wella pa mor ddeniadol yw swydd pennaeth trwy fuddion fel cynnig mwy o gyflog, llai o ymrwymiad addysgu, a charfan ehangach o  staff. </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197792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2954655"/>
          </a:xfrm>
          <a:prstGeom prst="rect">
            <a:avLst/>
          </a:prstGeom>
        </p:spPr>
        <p:txBody>
          <a:bodyPr vert="horz" wrap="square" lIns="0" tIns="0" rIns="0" bIns="0" rtlCol="0">
            <a:spAutoFit/>
          </a:bodyPr>
          <a:lstStyle/>
          <a:p>
            <a:pPr marR="5080">
              <a:tabLst>
                <a:tab pos="5485765" algn="l"/>
              </a:tabLst>
            </a:pPr>
            <a:r>
              <a:rPr lang="en-US" sz="2400" b="1" dirty="0" smtClean="0">
                <a:solidFill>
                  <a:schemeClr val="tx1">
                    <a:lumMod val="75000"/>
                    <a:lumOff val="25000"/>
                  </a:schemeClr>
                </a:solidFill>
                <a:latin typeface="Arial"/>
                <a:cs typeface="Arial"/>
              </a:rPr>
              <a:t>Why schools federate</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Although </a:t>
            </a:r>
            <a:r>
              <a:rPr lang="en-US" sz="2400" dirty="0">
                <a:solidFill>
                  <a:schemeClr val="tx1">
                    <a:lumMod val="75000"/>
                    <a:lumOff val="25000"/>
                  </a:schemeClr>
                </a:solidFill>
                <a:latin typeface="Arial"/>
                <a:cs typeface="Arial"/>
              </a:rPr>
              <a:t>an important factor, budget efficiencies are seldom the sole motivation for federation.  They are usually secondary to issues related to headteacher recruitment and sustainability of provision.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16725" y="2768245"/>
            <a:ext cx="6502400" cy="3046988"/>
          </a:xfrm>
          <a:prstGeom prst="rect">
            <a:avLst/>
          </a:prstGeom>
        </p:spPr>
        <p:txBody>
          <a:bodyPr>
            <a:spAutoFit/>
          </a:bodyPr>
          <a:lstStyle/>
          <a:p>
            <a:pPr marR="5080">
              <a:tabLst>
                <a:tab pos="5485765" algn="l"/>
              </a:tabLst>
            </a:pPr>
            <a:r>
              <a:rPr lang="cy-GB" sz="2400" b="1" dirty="0">
                <a:solidFill>
                  <a:schemeClr val="tx1">
                    <a:lumMod val="75000"/>
                    <a:lumOff val="25000"/>
                  </a:schemeClr>
                </a:solidFill>
                <a:latin typeface="Arial"/>
                <a:cs typeface="Arial"/>
              </a:rPr>
              <a:t>Pam mae ysgolion yn ffedereiddio</a:t>
            </a:r>
          </a:p>
          <a:p>
            <a:pPr marR="5080">
              <a:tabLst>
                <a:tab pos="5485765" algn="l"/>
              </a:tabLst>
            </a:pPr>
            <a:endParaRPr lang="cy-GB"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Er ei fod yn ffactor pwysig, anaml y gwelir mai arbedion o ran cyllidebau yw’r unig gymhelliant dros ffedereiddio.  Maent fel arfer yn eilradd i faterion yn gysylltiedig â recriwtio penaethiaid a chynaliadwyedd y ddarpariaeth. </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711932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R="5080">
              <a:tabLst>
                <a:tab pos="5485765" algn="l"/>
              </a:tabLst>
            </a:pPr>
            <a:r>
              <a:rPr lang="en-US" sz="2400" b="1" dirty="0" smtClean="0">
                <a:solidFill>
                  <a:schemeClr val="tx1">
                    <a:lumMod val="75000"/>
                    <a:lumOff val="25000"/>
                  </a:schemeClr>
                </a:solidFill>
                <a:latin typeface="Arial"/>
                <a:cs typeface="Arial"/>
              </a:rPr>
              <a:t>Why schools federate</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In </a:t>
            </a:r>
            <a:r>
              <a:rPr lang="en-US" sz="2400" dirty="0">
                <a:solidFill>
                  <a:schemeClr val="tx1">
                    <a:lumMod val="75000"/>
                    <a:lumOff val="25000"/>
                  </a:schemeClr>
                </a:solidFill>
                <a:latin typeface="Arial"/>
                <a:cs typeface="Arial"/>
              </a:rPr>
              <a:t>a few cases, local authorities use federation in an attempt to bring about improvement in underperforming schools.  They do this by linking the underperforming school with nearby stronger schools.  Where this is successful, local authorities and governing bodies have secured effective overall leadership for the federation.  Federation in itself does not necessarily ensure an improvement in standards of teaching and learning.</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113220" y="2775079"/>
            <a:ext cx="6502400" cy="5262979"/>
          </a:xfrm>
          <a:prstGeom prst="rect">
            <a:avLst/>
          </a:prstGeom>
        </p:spPr>
        <p:txBody>
          <a:bodyPr>
            <a:spAutoFit/>
          </a:bodyPr>
          <a:lstStyle/>
          <a:p>
            <a:pPr marR="5080">
              <a:tabLst>
                <a:tab pos="5485765" algn="l"/>
              </a:tabLst>
            </a:pPr>
            <a:r>
              <a:rPr lang="cy-GB" sz="2400" b="1" dirty="0">
                <a:solidFill>
                  <a:schemeClr val="tx1">
                    <a:lumMod val="75000"/>
                    <a:lumOff val="25000"/>
                  </a:schemeClr>
                </a:solidFill>
                <a:latin typeface="Arial"/>
                <a:cs typeface="Arial"/>
              </a:rPr>
              <a:t>Pam mae ysgolion yn ffedereiddio</a:t>
            </a:r>
          </a:p>
          <a:p>
            <a:pPr marR="5080">
              <a:tabLst>
                <a:tab pos="5485765" algn="l"/>
              </a:tabLst>
            </a:pPr>
            <a:endParaRPr lang="en-US" sz="2400" b="1"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Mewn ychydig o achosion, mae awdurdodau lleol yn defnyddio ffedereiddio mewn ymgais i ysgogi gwelliant mewn ysgolion sy’n tanberfformio.  Gwnânt hyn trwy gysylltu’r ysgol sy’n tanberfformio ag ysgolion cyfagos cryfach.  Pan fydd hyn yn llwyddiannus, mae awdurdodau lleol a chyrff llywodraethol wedi sicrhau arweinyddiaeth gyffredinol effeithiol ar gyfer y ffedereiddio.  Nid yw ffedereiddio ynddo’i hun yn sicrhau gwelliant mewn safonau addysgu a dysgu o reidrwydd</a:t>
            </a:r>
            <a:r>
              <a:rPr lang="en-US" sz="2400" dirty="0" smtClean="0">
                <a:solidFill>
                  <a:schemeClr val="tx1">
                    <a:lumMod val="75000"/>
                    <a:lumOff val="25000"/>
                  </a:schemeClr>
                </a:solidFill>
                <a:latin typeface="Arial"/>
                <a:cs typeface="Arial"/>
              </a:rPr>
              <a:t>.</a:t>
            </a: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90450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R="5080">
              <a:tabLst>
                <a:tab pos="5485765" algn="l"/>
              </a:tabLst>
            </a:pPr>
            <a:r>
              <a:rPr lang="en-US" sz="2400" b="1" dirty="0" smtClean="0">
                <a:solidFill>
                  <a:schemeClr val="tx1">
                    <a:lumMod val="75000"/>
                    <a:lumOff val="25000"/>
                  </a:schemeClr>
                </a:solidFill>
                <a:latin typeface="Arial"/>
                <a:cs typeface="Arial"/>
              </a:rPr>
              <a:t>Why schools federate</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 </a:t>
            </a:r>
            <a:r>
              <a:rPr lang="en-US" sz="2400" dirty="0">
                <a:solidFill>
                  <a:schemeClr val="tx1">
                    <a:lumMod val="75000"/>
                    <a:lumOff val="25000"/>
                  </a:schemeClr>
                </a:solidFill>
                <a:latin typeface="Arial"/>
                <a:cs typeface="Arial"/>
              </a:rPr>
              <a:t>pre-existence of effective informal collaboration between schools is a strong driver in ensuring the success of formal federation.  Where informal arrangements have not been in place leading up to formal federation, successful leaders ensure that there is clear communication, a shared vision and sensitivity to local contexts, from the outset.</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373888" y="2642252"/>
            <a:ext cx="6502400" cy="4154984"/>
          </a:xfrm>
          <a:prstGeom prst="rect">
            <a:avLst/>
          </a:prstGeom>
        </p:spPr>
        <p:txBody>
          <a:bodyPr>
            <a:spAutoFit/>
          </a:bodyPr>
          <a:lstStyle/>
          <a:p>
            <a:pPr marR="5080">
              <a:tabLst>
                <a:tab pos="5485765" algn="l"/>
              </a:tabLst>
            </a:pPr>
            <a:r>
              <a:rPr lang="cy-GB" sz="2400" b="1" dirty="0">
                <a:solidFill>
                  <a:schemeClr val="tx1">
                    <a:lumMod val="75000"/>
                    <a:lumOff val="25000"/>
                  </a:schemeClr>
                </a:solidFill>
                <a:latin typeface="Arial"/>
                <a:cs typeface="Arial"/>
              </a:rPr>
              <a:t>Pam mae ysgolion yn ffedereiddio</a:t>
            </a:r>
          </a:p>
          <a:p>
            <a:pPr marR="5080">
              <a:tabLst>
                <a:tab pos="5485765" algn="l"/>
              </a:tabLst>
            </a:pPr>
            <a:endParaRPr lang="cy-GB"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ffaith fod cydweithio effeithiol anffurfiol wedi bodoli rhwng ysgolion ymlaen llaw yn ysgogwr cryf o ran sicrhau llwyddiant ffedereiddio ffurfiol.  Pan na fu trefniadau anffurfiol ar waith yn y cyfnod cyn ffedereiddio ffurfiol, mae arweinwyr llwyddiannus yn sicrhau bod cyfathrebu clir, gweledigaeth ar y cyd a sensitifrwydd i gyd-destunau lleol, o’r cychwyn.</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092830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788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693319"/>
          </a:xfrm>
          <a:prstGeom prst="rect">
            <a:avLst/>
          </a:prstGeom>
        </p:spPr>
        <p:txBody>
          <a:bodyPr vert="horz" wrap="square" lIns="0" tIns="0" rIns="0" bIns="0" rtlCol="0">
            <a:spAutoFit/>
          </a:bodyPr>
          <a:lstStyle/>
          <a:p>
            <a:pPr marR="5080">
              <a:tabLst>
                <a:tab pos="5485765" algn="l"/>
              </a:tabLst>
            </a:pPr>
            <a:r>
              <a:rPr lang="en-US" sz="2400" b="1" dirty="0" smtClean="0">
                <a:solidFill>
                  <a:schemeClr val="tx1">
                    <a:lumMod val="75000"/>
                    <a:lumOff val="25000"/>
                  </a:schemeClr>
                </a:solidFill>
                <a:latin typeface="Arial"/>
                <a:cs typeface="Arial"/>
              </a:rPr>
              <a:t>Why schools federate</a:t>
            </a:r>
          </a:p>
          <a:p>
            <a:pPr marR="5080">
              <a:tabLst>
                <a:tab pos="5485765" algn="l"/>
              </a:tabLst>
            </a:pPr>
            <a:endParaRPr lang="en-US"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 </a:t>
            </a:r>
            <a:r>
              <a:rPr lang="en-US" sz="2400" dirty="0">
                <a:solidFill>
                  <a:schemeClr val="tx1">
                    <a:lumMod val="75000"/>
                    <a:lumOff val="25000"/>
                  </a:schemeClr>
                </a:solidFill>
                <a:latin typeface="Arial"/>
                <a:cs typeface="Arial"/>
              </a:rPr>
              <a:t>geographical proximity of schools is an important consideration when local authorities and governing bodies are considering federation.  Closer proximity allows for more effective collaborative working at all levels, particularly with regard to providing opportunities for pupils to collaborate.</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113220" y="2646330"/>
            <a:ext cx="6502400" cy="3416320"/>
          </a:xfrm>
          <a:prstGeom prst="rect">
            <a:avLst/>
          </a:prstGeom>
        </p:spPr>
        <p:txBody>
          <a:bodyPr>
            <a:spAutoFit/>
          </a:bodyPr>
          <a:lstStyle/>
          <a:p>
            <a:pPr marR="5080">
              <a:tabLst>
                <a:tab pos="5485765" algn="l"/>
              </a:tabLst>
            </a:pPr>
            <a:r>
              <a:rPr lang="cy-GB" sz="2400" b="1" dirty="0">
                <a:solidFill>
                  <a:schemeClr val="tx1">
                    <a:lumMod val="75000"/>
                    <a:lumOff val="25000"/>
                  </a:schemeClr>
                </a:solidFill>
                <a:latin typeface="Arial"/>
                <a:cs typeface="Arial"/>
              </a:rPr>
              <a:t>Pam mae ysgolion yn ffedereiddio</a:t>
            </a:r>
          </a:p>
          <a:p>
            <a:pPr marR="5080">
              <a:tabLst>
                <a:tab pos="5485765" algn="l"/>
              </a:tabLst>
            </a:pPr>
            <a:endParaRPr lang="cy-GB" sz="2400" b="1"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agosrwydd daearyddol ysgolion yn ystyriaeth bwysig pan fydd awdurdodau lleol a chyrff llywodraethol yn ystyried ffedereiddio.  Mae agosrwydd gwell yn caniatàu ar gyfer cydweithio mwy effeithiol ar bob lefel, yn enwedig o ran darparu cyfleoedd i ddisgyblion gydweithio.</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51673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Type_x0020_of_x0020_Communication xmlns="352d92a4-d745-4073-b537-e09129962258"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10</Calendar_x0020_Year>
    <Retention_x0020_Year xmlns="4c2d5879-4e17-4934-9dac-90b30ab598df" xsi:nil="true"/>
    <Publication xmlns="352d92a4-d745-4073-b537-e09129962258" xsi:nil="true"/>
    <Process_x0020_-_x0020_COMM xmlns="1bc25632-73ea-4e8a-9cf3-483e60546493">22</Process_x0020_-_x0020_COMM>
    <Project xmlns="352d92a4-d745-4073-b537-e09129962258" xsi:nil="true"/>
    <System_x0020_-_x0020_COMM xmlns="1bc25632-73ea-4e8a-9cf3-483e60546493">2</System_x0020_-_x0020_COMM>
    <TaxCatchAll xmlns="4c2d5879-4e17-4934-9dac-90b30ab598df">
      <Value>1</Value>
    </TaxCatchAll>
    <Academic_x0020_Year xmlns="4c2d5879-4e17-4934-9dac-90b30ab598df">9</Academic_x0020_Year>
    <Section xmlns="352d92a4-d745-4073-b537-e09129962258" xsi:nil="true"/>
    <Media_x0020_Outlet xmlns="352d92a4-d745-4073-b537-e09129962258" xsi:nil="true"/>
    <Type_x0020_of_x0020_E_x002d_shot xmlns="352d92a4-d745-4073-b537-e09129962258" xsi:nil="true"/>
    <Financial_x0020_Year xmlns="4c2d5879-4e17-4934-9dac-90b30ab598df">10</Financial_x0020_Year>
    <Issue_x0020_Date xmlns="352d92a4-d745-4073-b537-e091299622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Communications Standard Document" ma:contentTypeID="0x0101004FF563581D1EBA4688BFE70077AFADA61400616626E74CDE7E45B3325C9A710867D9" ma:contentTypeVersion="35" ma:contentTypeDescription="A standard document type for Communications Team" ma:contentTypeScope="" ma:versionID="8392ebbd8a423a73e9b5919e7f60946f">
  <xsd:schema xmlns:xsd="http://www.w3.org/2001/XMLSchema" xmlns:xs="http://www.w3.org/2001/XMLSchema" xmlns:p="http://schemas.microsoft.com/office/2006/metadata/properties" xmlns:ns2="4c2d5879-4e17-4934-9dac-90b30ab598df" xmlns:ns3="1bc25632-73ea-4e8a-9cf3-483e60546493" xmlns:ns4="352d92a4-d745-4073-b537-e09129962258" targetNamespace="http://schemas.microsoft.com/office/2006/metadata/properties" ma:root="true" ma:fieldsID="0821c796134344602d10bbb9c9cf99a1" ns2:_="" ns3:_="" ns4:_="">
    <xsd:import namespace="4c2d5879-4e17-4934-9dac-90b30ab598df"/>
    <xsd:import namespace="1bc25632-73ea-4e8a-9cf3-483e60546493"/>
    <xsd:import namespace="352d92a4-d745-4073-b537-e09129962258"/>
    <xsd:element name="properties">
      <xsd:complexType>
        <xsd:sequence>
          <xsd:element name="documentManagement">
            <xsd:complexType>
              <xsd:all>
                <xsd:element ref="ns2:Title_x0020__x0028_Welsh_x0029_" minOccurs="0"/>
                <xsd:element ref="ns2:b6bad8d7342d4cc5ae5d0cd685ebd519" minOccurs="0"/>
                <xsd:element ref="ns2:TaxCatchAll" minOccurs="0"/>
                <xsd:element ref="ns2:TaxCatchAllLabel" minOccurs="0"/>
                <xsd:element ref="ns2:Academic_x0020_Year" minOccurs="0"/>
                <xsd:element ref="ns2:Financial_x0020_Year" minOccurs="0"/>
                <xsd:element ref="ns2:Calendar_x0020_Year" minOccurs="0"/>
                <xsd:element ref="ns2:Retention_x0020_Year" minOccurs="0"/>
                <xsd:element ref="ns3:Process_x0020_-_x0020_COMM" minOccurs="0"/>
                <xsd:element ref="ns3:System_x0020_-_x0020_COMM" minOccurs="0"/>
                <xsd:element ref="ns4:Type_x0020_of_x0020_Communication" minOccurs="0"/>
                <xsd:element ref="ns4:Issue_x0020_Date" minOccurs="0"/>
                <xsd:element ref="ns4:Type_x0020_of_x0020_E_x002d_shot" minOccurs="0"/>
                <xsd:element ref="ns4:Publication" minOccurs="0"/>
                <xsd:element ref="ns4:Project" minOccurs="0"/>
                <xsd:element ref="ns4:Section" minOccurs="0"/>
                <xsd:element ref="ns4:Media_x0020_Outle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8" nillable="true" ma:displayName="Title (Welsh)" ma:internalName="Title_x0020__x0028_Welsh_x0029_" ma:readOnly="false">
      <xsd:simpleType>
        <xsd:restriction base="dms:Text">
          <xsd:maxLength value="255"/>
        </xsd:restriction>
      </xsd:simpleType>
    </xsd:element>
    <xsd:element name="b6bad8d7342d4cc5ae5d0cd685ebd519" ma:index="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element name="TaxCatchAll" ma:index="10"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Academic_x0020_Year" ma:index="13"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4"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5"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6" nillable="true" ma:displayName="Retention Year" ma:format="DateOnly" ma:internalName="Retention_x0020_Year">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bc25632-73ea-4e8a-9cf3-483e60546493" elementFormDefault="qualified">
    <xsd:import namespace="http://schemas.microsoft.com/office/2006/documentManagement/types"/>
    <xsd:import namespace="http://schemas.microsoft.com/office/infopath/2007/PartnerControls"/>
    <xsd:element name="Process_x0020_-_x0020_COMM" ma:index="17" nillable="true" ma:displayName="Process - COMM" ma:list="{ec1d7192-6186-4caf-9451-bb54d71fb533}" ma:internalName="Process_x0020__x002d__x0020_COMM" ma:showField="Title" ma:web="1bc25632-73ea-4e8a-9cf3-483e60546493">
      <xsd:simpleType>
        <xsd:restriction base="dms:Lookup"/>
      </xsd:simpleType>
    </xsd:element>
    <xsd:element name="System_x0020_-_x0020_COMM" ma:index="18" nillable="true" ma:displayName="System - COMM" ma:list="{6a2a08a9-52d5-4818-bca2-2abccf5fee4e}" ma:internalName="System_x0020__x002d__x0020_COMM" ma:showField="Title" ma:web="1bc25632-73ea-4e8a-9cf3-483e60546493">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352d92a4-d745-4073-b537-e09129962258" elementFormDefault="qualified">
    <xsd:import namespace="http://schemas.microsoft.com/office/2006/documentManagement/types"/>
    <xsd:import namespace="http://schemas.microsoft.com/office/infopath/2007/PartnerControls"/>
    <xsd:element name="Type_x0020_of_x0020_Communication" ma:index="19" nillable="true" ma:displayName="Type of Communication" ma:format="Dropdown" ma:internalName="Type_x0020_of_x0020_Communication">
      <xsd:simpleType>
        <xsd:restriction base="dms:Choice">
          <xsd:enumeration value="Internal"/>
          <xsd:enumeration value="External"/>
        </xsd:restriction>
      </xsd:simpleType>
    </xsd:element>
    <xsd:element name="Issue_x0020_Date" ma:index="20" nillable="true" ma:displayName="Issue Date" ma:format="DateOnly" ma:internalName="Issue_x0020_Date">
      <xsd:simpleType>
        <xsd:restriction base="dms:DateTime"/>
      </xsd:simpleType>
    </xsd:element>
    <xsd:element name="Type_x0020_of_x0020_E_x002d_shot" ma:index="21" nillable="true" ma:displayName="Type of E-shot" ma:format="Dropdown" ma:internalName="Type_x0020_of_x0020_E_x002d_shot">
      <xsd:simpleType>
        <xsd:restriction base="dms:Choice">
          <xsd:enumeration value="Guidance updates"/>
          <xsd:enumeration value="Estyn update"/>
          <xsd:enumeration value="Thematic report"/>
          <xsd:enumeration value="Estyn news"/>
          <xsd:enumeration value="Recruitment"/>
          <xsd:enumeration value="Annual Report"/>
          <xsd:enumeration value="Ad hoc"/>
        </xsd:restriction>
      </xsd:simpleType>
    </xsd:element>
    <xsd:element name="Publication" ma:index="22" nillable="true" ma:displayName="Publication" ma:internalName="Publication">
      <xsd:simpleType>
        <xsd:restriction base="dms:Text">
          <xsd:maxLength value="255"/>
        </xsd:restriction>
      </xsd:simpleType>
    </xsd:element>
    <xsd:element name="Project" ma:index="23" nillable="true" ma:displayName="Project" ma:format="Dropdown" ma:internalName="Project">
      <xsd:simpleType>
        <xsd:restriction base="dms:Choice">
          <xsd:enumeration value="Training DVDS"/>
        </xsd:restriction>
      </xsd:simpleType>
    </xsd:element>
    <xsd:element name="Section" ma:index="24" nillable="true" ma:displayName="Section" ma:format="Dropdown" ma:internalName="Section">
      <xsd:simpleType>
        <xsd:restriction base="dms:Choice">
          <xsd:enumeration value="In the Spotlight"/>
          <xsd:enumeration value="From the Editor"/>
          <xsd:enumeration value="More about meetings"/>
          <xsd:enumeration value="What's on"/>
          <xsd:enumeration value="Past Lives"/>
          <xsd:enumeration value="Social news"/>
          <xsd:enumeration value="health and wellbeing"/>
          <xsd:enumeration value="Starters/ leavers"/>
          <xsd:enumeration value="Latest guidance"/>
          <xsd:enumeration value="Policies"/>
          <xsd:enumeration value="Welsh Language"/>
        </xsd:restriction>
      </xsd:simpleType>
    </xsd:element>
    <xsd:element name="Media_x0020_Outlet" ma:index="25" nillable="true" ma:displayName="Media Outlet" ma:format="Dropdown" ma:internalName="Media_x0020_Outlet">
      <xsd:simpleType>
        <xsd:restriction base="dms:Choice">
          <xsd:enumeration value="Western Mail"/>
          <xsd:enumeration value="Daily Post"/>
          <xsd:enumeration value="South Wales Evening Post"/>
          <xsd:enumeration value="SW Argu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12C820-0342-4CB2-88FC-4AEEC26C1B5E}">
  <ds:schemaRefs>
    <ds:schemaRef ds:uri="http://purl.org/dc/elements/1.1/"/>
    <ds:schemaRef ds:uri="http://schemas.microsoft.com/office/2006/metadata/properties"/>
    <ds:schemaRef ds:uri="1bc25632-73ea-4e8a-9cf3-483e60546493"/>
    <ds:schemaRef ds:uri="http://schemas.microsoft.com/office/2006/documentManagement/types"/>
    <ds:schemaRef ds:uri="352d92a4-d745-4073-b537-e09129962258"/>
    <ds:schemaRef ds:uri="http://purl.org/dc/terms/"/>
    <ds:schemaRef ds:uri="http://purl.org/dc/dcmitype/"/>
    <ds:schemaRef ds:uri="http://schemas.microsoft.com/office/infopath/2007/PartnerControls"/>
    <ds:schemaRef ds:uri="http://schemas.openxmlformats.org/package/2006/metadata/core-properties"/>
    <ds:schemaRef ds:uri="4c2d5879-4e17-4934-9dac-90b30ab598df"/>
    <ds:schemaRef ds:uri="http://www.w3.org/XML/1998/namespace"/>
  </ds:schemaRefs>
</ds:datastoreItem>
</file>

<file path=customXml/itemProps2.xml><?xml version="1.0" encoding="utf-8"?>
<ds:datastoreItem xmlns:ds="http://schemas.openxmlformats.org/officeDocument/2006/customXml" ds:itemID="{C1E7D0E7-F051-4F57-8B38-378D21D1BE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1bc25632-73ea-4e8a-9cf3-483e60546493"/>
    <ds:schemaRef ds:uri="352d92a4-d745-4073-b537-e091299622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1957</TotalTime>
  <Words>4091</Words>
  <Application>Microsoft Office PowerPoint</Application>
  <PresentationFormat>Custom</PresentationFormat>
  <Paragraphs>380</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Argymhellion</vt:lpstr>
      <vt:lpstr>Cameo</vt:lpstr>
      <vt:lpstr>Cameo</vt:lpstr>
      <vt:lpstr>Cameo</vt:lpstr>
      <vt:lpstr>Cameo</vt:lpstr>
      <vt:lpstr>Cameo</vt:lpstr>
      <vt:lpstr>Cwestiynau  hunanwerthuso ar gyfer ffedereiddio  </vt:lpstr>
      <vt:lpstr>Cwestiynau  hunanwerthuso ar gyfer ffedereiddio</vt:lpstr>
      <vt:lpstr>Cwestiynau  hunanwerthuso ar gyfer ffedereiddio</vt:lpstr>
      <vt:lpstr>Cwestiynau  hunanwerthuso ar gyfer ffedereiddio</vt:lpstr>
      <vt:lpstr>Cwestiynau…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Aug 2016</dc:title>
  <dc:creator>Jon.Wright@estyn.gov.uk</dc:creator>
  <cp:lastModifiedBy>Andy Murphy-Williams</cp:lastModifiedBy>
  <cp:revision>68</cp:revision>
  <dcterms:created xsi:type="dcterms:W3CDTF">2015-04-24T11:05:35Z</dcterms:created>
  <dcterms:modified xsi:type="dcterms:W3CDTF">2019-07-02T07:14:29Z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0x0101004FF563581D1EBA4688BFE70077AFADA61400616626E74CDE7E45B3325C9A710867D9</vt:lpwstr>
  </property>
  <property fmtid="{D5CDD505-2E9C-101B-9397-08002B2CF9AE}" pid="6" name="Estyn Language">
    <vt:lpwstr>1;#English|777de1d1-cd30-4966-a2e3-f61db4c431e8</vt:lpwstr>
  </property>
</Properties>
</file>