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7"/>
  </p:notesMasterIdLst>
  <p:sldIdLst>
    <p:sldId id="305" r:id="rId6"/>
    <p:sldId id="292" r:id="rId7"/>
    <p:sldId id="270" r:id="rId8"/>
    <p:sldId id="311" r:id="rId9"/>
    <p:sldId id="312" r:id="rId10"/>
    <p:sldId id="313" r:id="rId11"/>
    <p:sldId id="314" r:id="rId12"/>
    <p:sldId id="315" r:id="rId13"/>
    <p:sldId id="316" r:id="rId14"/>
    <p:sldId id="317" r:id="rId15"/>
    <p:sldId id="318" r:id="rId16"/>
    <p:sldId id="319" r:id="rId17"/>
    <p:sldId id="296" r:id="rId18"/>
    <p:sldId id="320" r:id="rId19"/>
    <p:sldId id="321" r:id="rId20"/>
    <p:sldId id="322" r:id="rId21"/>
    <p:sldId id="306" r:id="rId22"/>
    <p:sldId id="307" r:id="rId23"/>
    <p:sldId id="323" r:id="rId24"/>
    <p:sldId id="291" r:id="rId25"/>
    <p:sldId id="308" r:id="rId26"/>
  </p:sldIdLst>
  <p:sldSz cx="9144000" cy="6858000" type="screen4x3"/>
  <p:notesSz cx="6797675" cy="9928225"/>
  <p:defaultTextStyle>
    <a:defPPr>
      <a:defRPr lang="en-GB"/>
    </a:defPPr>
    <a:lvl1pPr algn="l" rtl="0" fontAlgn="base">
      <a:spcBef>
        <a:spcPct val="0"/>
      </a:spcBef>
      <a:spcAft>
        <a:spcPct val="0"/>
      </a:spcAft>
      <a:defRPr sz="4400" kern="1200">
        <a:solidFill>
          <a:schemeClr val="accent2"/>
        </a:solidFill>
        <a:latin typeface="Arial" charset="0"/>
        <a:ea typeface="+mn-ea"/>
        <a:cs typeface="Arial" charset="0"/>
      </a:defRPr>
    </a:lvl1pPr>
    <a:lvl2pPr marL="457200" algn="l" rtl="0" fontAlgn="base">
      <a:spcBef>
        <a:spcPct val="0"/>
      </a:spcBef>
      <a:spcAft>
        <a:spcPct val="0"/>
      </a:spcAft>
      <a:defRPr sz="4400" kern="1200">
        <a:solidFill>
          <a:schemeClr val="accent2"/>
        </a:solidFill>
        <a:latin typeface="Arial" charset="0"/>
        <a:ea typeface="+mn-ea"/>
        <a:cs typeface="Arial" charset="0"/>
      </a:defRPr>
    </a:lvl2pPr>
    <a:lvl3pPr marL="914400" algn="l" rtl="0" fontAlgn="base">
      <a:spcBef>
        <a:spcPct val="0"/>
      </a:spcBef>
      <a:spcAft>
        <a:spcPct val="0"/>
      </a:spcAft>
      <a:defRPr sz="4400" kern="1200">
        <a:solidFill>
          <a:schemeClr val="accent2"/>
        </a:solidFill>
        <a:latin typeface="Arial" charset="0"/>
        <a:ea typeface="+mn-ea"/>
        <a:cs typeface="Arial" charset="0"/>
      </a:defRPr>
    </a:lvl3pPr>
    <a:lvl4pPr marL="1371600" algn="l" rtl="0" fontAlgn="base">
      <a:spcBef>
        <a:spcPct val="0"/>
      </a:spcBef>
      <a:spcAft>
        <a:spcPct val="0"/>
      </a:spcAft>
      <a:defRPr sz="4400" kern="1200">
        <a:solidFill>
          <a:schemeClr val="accent2"/>
        </a:solidFill>
        <a:latin typeface="Arial" charset="0"/>
        <a:ea typeface="+mn-ea"/>
        <a:cs typeface="Arial" charset="0"/>
      </a:defRPr>
    </a:lvl4pPr>
    <a:lvl5pPr marL="1828800" algn="l" rtl="0" fontAlgn="base">
      <a:spcBef>
        <a:spcPct val="0"/>
      </a:spcBef>
      <a:spcAft>
        <a:spcPct val="0"/>
      </a:spcAft>
      <a:defRPr sz="4400" kern="1200">
        <a:solidFill>
          <a:schemeClr val="accent2"/>
        </a:solidFill>
        <a:latin typeface="Arial" charset="0"/>
        <a:ea typeface="+mn-ea"/>
        <a:cs typeface="Arial" charset="0"/>
      </a:defRPr>
    </a:lvl5pPr>
    <a:lvl6pPr marL="2286000" algn="l" defTabSz="914400" rtl="0" eaLnBrk="1" latinLnBrk="0" hangingPunct="1">
      <a:defRPr sz="4400" kern="1200">
        <a:solidFill>
          <a:schemeClr val="accent2"/>
        </a:solidFill>
        <a:latin typeface="Arial" charset="0"/>
        <a:ea typeface="+mn-ea"/>
        <a:cs typeface="Arial" charset="0"/>
      </a:defRPr>
    </a:lvl6pPr>
    <a:lvl7pPr marL="2743200" algn="l" defTabSz="914400" rtl="0" eaLnBrk="1" latinLnBrk="0" hangingPunct="1">
      <a:defRPr sz="4400" kern="1200">
        <a:solidFill>
          <a:schemeClr val="accent2"/>
        </a:solidFill>
        <a:latin typeface="Arial" charset="0"/>
        <a:ea typeface="+mn-ea"/>
        <a:cs typeface="Arial" charset="0"/>
      </a:defRPr>
    </a:lvl7pPr>
    <a:lvl8pPr marL="3200400" algn="l" defTabSz="914400" rtl="0" eaLnBrk="1" latinLnBrk="0" hangingPunct="1">
      <a:defRPr sz="4400" kern="1200">
        <a:solidFill>
          <a:schemeClr val="accent2"/>
        </a:solidFill>
        <a:latin typeface="Arial" charset="0"/>
        <a:ea typeface="+mn-ea"/>
        <a:cs typeface="Arial" charset="0"/>
      </a:defRPr>
    </a:lvl8pPr>
    <a:lvl9pPr marL="3657600" algn="l" defTabSz="914400" rtl="0" eaLnBrk="1" latinLnBrk="0" hangingPunct="1">
      <a:defRPr sz="4400" kern="1200">
        <a:solidFill>
          <a:schemeClr val="accent2"/>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15284"/>
    <a:srgbClr val="D60134"/>
    <a:srgbClr val="CCEC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15" autoAdjust="0"/>
    <p:restoredTop sz="91636" autoAdjust="0"/>
  </p:normalViewPr>
  <p:slideViewPr>
    <p:cSldViewPr>
      <p:cViewPr>
        <p:scale>
          <a:sx n="90" d="100"/>
          <a:sy n="90" d="100"/>
        </p:scale>
        <p:origin x="-2160" y="-7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cs typeface="+mn-cs"/>
              </a:defRPr>
            </a:lvl1pPr>
          </a:lstStyle>
          <a:p>
            <a:pPr>
              <a:defRPr/>
            </a:pPr>
            <a:fld id="{829705FB-742E-4DE5-9C44-352A71531A89}" type="datetimeFigureOut">
              <a:rPr lang="en-US"/>
              <a:pPr>
                <a:defRPr/>
              </a:pPr>
              <a:t>8/7/2015</a:t>
            </a:fld>
            <a:endParaRPr lang="en-US"/>
          </a:p>
        </p:txBody>
      </p:sp>
      <p:sp>
        <p:nvSpPr>
          <p:cNvPr id="4" name="Slide Image Placeholder 3"/>
          <p:cNvSpPr>
            <a:spLocks noGrp="1" noRot="1" noChangeAspect="1"/>
          </p:cNvSpPr>
          <p:nvPr>
            <p:ph type="sldImg" idx="2"/>
          </p:nvPr>
        </p:nvSpPr>
        <p:spPr>
          <a:xfrm>
            <a:off x="915988" y="744538"/>
            <a:ext cx="4965700" cy="3722687"/>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cs typeface="+mn-cs"/>
              </a:defRPr>
            </a:lvl1pPr>
          </a:lstStyle>
          <a:p>
            <a:pPr>
              <a:defRPr/>
            </a:pPr>
            <a:fld id="{041485D0-6576-4A2A-8AEB-62E72137F5D0}" type="slidenum">
              <a:rPr lang="en-US"/>
              <a:pPr>
                <a:defRPr/>
              </a:pPr>
              <a:t>‹#›</a:t>
            </a:fld>
            <a:endParaRPr lang="en-US"/>
          </a:p>
        </p:txBody>
      </p:sp>
    </p:spTree>
    <p:extLst>
      <p:ext uri="{BB962C8B-B14F-4D97-AF65-F5344CB8AC3E}">
        <p14:creationId xmlns:p14="http://schemas.microsoft.com/office/powerpoint/2010/main" val="60030953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129863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5558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7488" y="1484313"/>
            <a:ext cx="1960562" cy="5373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484313"/>
            <a:ext cx="5730875" cy="5373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45961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1484313"/>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55650" y="2743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8050" y="2743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71588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4148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0401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55650" y="2743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18050" y="2743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35214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85955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461502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756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17285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642656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ECFF"/>
        </a:solidFill>
        <a:effectLst/>
      </p:bgPr>
    </p:bg>
    <p:spTree>
      <p:nvGrpSpPr>
        <p:cNvPr id="1" name=""/>
        <p:cNvGrpSpPr/>
        <p:nvPr/>
      </p:nvGrpSpPr>
      <p:grpSpPr>
        <a:xfrm>
          <a:off x="0" y="0"/>
          <a:ext cx="0" cy="0"/>
          <a:chOff x="0" y="0"/>
          <a:chExt cx="0" cy="0"/>
        </a:xfrm>
      </p:grpSpPr>
      <p:pic>
        <p:nvPicPr>
          <p:cNvPr id="1026" name="Picture 20" descr="estyn_powerpoint_0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4213" y="1484313"/>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text styles</a:t>
            </a:r>
          </a:p>
        </p:txBody>
      </p:sp>
      <p:sp>
        <p:nvSpPr>
          <p:cNvPr id="1028" name="Rectangle 3"/>
          <p:cNvSpPr>
            <a:spLocks noGrp="1" noChangeArrowheads="1"/>
          </p:cNvSpPr>
          <p:nvPr>
            <p:ph type="body" idx="1"/>
          </p:nvPr>
        </p:nvSpPr>
        <p:spPr bwMode="auto">
          <a:xfrm>
            <a:off x="755650" y="2743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rgbClr val="D60134"/>
          </a:solidFill>
          <a:latin typeface="+mj-lt"/>
          <a:ea typeface="+mj-ea"/>
          <a:cs typeface="+mj-cs"/>
        </a:defRPr>
      </a:lvl1pPr>
      <a:lvl2pPr algn="ctr" rtl="0" eaLnBrk="0" fontAlgn="base" hangingPunct="0">
        <a:spcBef>
          <a:spcPct val="0"/>
        </a:spcBef>
        <a:spcAft>
          <a:spcPct val="0"/>
        </a:spcAft>
        <a:defRPr sz="4400">
          <a:solidFill>
            <a:srgbClr val="D60134"/>
          </a:solidFill>
          <a:latin typeface="Arial" charset="0"/>
        </a:defRPr>
      </a:lvl2pPr>
      <a:lvl3pPr algn="ctr" rtl="0" eaLnBrk="0" fontAlgn="base" hangingPunct="0">
        <a:spcBef>
          <a:spcPct val="0"/>
        </a:spcBef>
        <a:spcAft>
          <a:spcPct val="0"/>
        </a:spcAft>
        <a:defRPr sz="4400">
          <a:solidFill>
            <a:srgbClr val="D60134"/>
          </a:solidFill>
          <a:latin typeface="Arial" charset="0"/>
        </a:defRPr>
      </a:lvl3pPr>
      <a:lvl4pPr algn="ctr" rtl="0" eaLnBrk="0" fontAlgn="base" hangingPunct="0">
        <a:spcBef>
          <a:spcPct val="0"/>
        </a:spcBef>
        <a:spcAft>
          <a:spcPct val="0"/>
        </a:spcAft>
        <a:defRPr sz="4400">
          <a:solidFill>
            <a:srgbClr val="D60134"/>
          </a:solidFill>
          <a:latin typeface="Arial" charset="0"/>
        </a:defRPr>
      </a:lvl4pPr>
      <a:lvl5pPr algn="ctr" rtl="0" eaLnBrk="0" fontAlgn="base" hangingPunct="0">
        <a:spcBef>
          <a:spcPct val="0"/>
        </a:spcBef>
        <a:spcAft>
          <a:spcPct val="0"/>
        </a:spcAft>
        <a:defRPr sz="4400">
          <a:solidFill>
            <a:srgbClr val="D60134"/>
          </a:solidFill>
          <a:latin typeface="Arial" charset="0"/>
        </a:defRPr>
      </a:lvl5pPr>
      <a:lvl6pPr marL="457200" algn="ctr" rtl="0" fontAlgn="base">
        <a:spcBef>
          <a:spcPct val="0"/>
        </a:spcBef>
        <a:spcAft>
          <a:spcPct val="0"/>
        </a:spcAft>
        <a:defRPr sz="4400">
          <a:solidFill>
            <a:srgbClr val="D60134"/>
          </a:solidFill>
          <a:latin typeface="Arial" charset="0"/>
        </a:defRPr>
      </a:lvl6pPr>
      <a:lvl7pPr marL="914400" algn="ctr" rtl="0" fontAlgn="base">
        <a:spcBef>
          <a:spcPct val="0"/>
        </a:spcBef>
        <a:spcAft>
          <a:spcPct val="0"/>
        </a:spcAft>
        <a:defRPr sz="4400">
          <a:solidFill>
            <a:srgbClr val="D60134"/>
          </a:solidFill>
          <a:latin typeface="Arial" charset="0"/>
        </a:defRPr>
      </a:lvl7pPr>
      <a:lvl8pPr marL="1371600" algn="ctr" rtl="0" fontAlgn="base">
        <a:spcBef>
          <a:spcPct val="0"/>
        </a:spcBef>
        <a:spcAft>
          <a:spcPct val="0"/>
        </a:spcAft>
        <a:defRPr sz="4400">
          <a:solidFill>
            <a:srgbClr val="D60134"/>
          </a:solidFill>
          <a:latin typeface="Arial" charset="0"/>
        </a:defRPr>
      </a:lvl8pPr>
      <a:lvl9pPr marL="1828800" algn="ctr" rtl="0" fontAlgn="base">
        <a:spcBef>
          <a:spcPct val="0"/>
        </a:spcBef>
        <a:spcAft>
          <a:spcPct val="0"/>
        </a:spcAft>
        <a:defRPr sz="4400">
          <a:solidFill>
            <a:srgbClr val="D60134"/>
          </a:solidFill>
          <a:latin typeface="Arial" charset="0"/>
        </a:defRPr>
      </a:lvl9pPr>
    </p:titleStyle>
    <p:bodyStyle>
      <a:lvl1pPr marL="342900" indent="-342900" algn="l" rtl="0" eaLnBrk="0" fontAlgn="base" hangingPunct="0">
        <a:spcBef>
          <a:spcPct val="20000"/>
        </a:spcBef>
        <a:spcAft>
          <a:spcPct val="0"/>
        </a:spcAft>
        <a:buChar char="•"/>
        <a:defRPr sz="3200">
          <a:solidFill>
            <a:srgbClr val="015284"/>
          </a:solidFill>
          <a:latin typeface="+mn-lt"/>
          <a:ea typeface="+mn-ea"/>
          <a:cs typeface="+mn-cs"/>
        </a:defRPr>
      </a:lvl1pPr>
      <a:lvl2pPr marL="742950" indent="-285750" algn="l" rtl="0" eaLnBrk="0" fontAlgn="base" hangingPunct="0">
        <a:spcBef>
          <a:spcPct val="20000"/>
        </a:spcBef>
        <a:spcAft>
          <a:spcPct val="0"/>
        </a:spcAft>
        <a:buChar char="–"/>
        <a:defRPr sz="2800">
          <a:solidFill>
            <a:srgbClr val="015284"/>
          </a:solidFill>
          <a:latin typeface="+mn-lt"/>
        </a:defRPr>
      </a:lvl2pPr>
      <a:lvl3pPr marL="1143000" indent="-228600" algn="l" rtl="0" eaLnBrk="0" fontAlgn="base" hangingPunct="0">
        <a:spcBef>
          <a:spcPct val="20000"/>
        </a:spcBef>
        <a:spcAft>
          <a:spcPct val="0"/>
        </a:spcAft>
        <a:buChar char="•"/>
        <a:defRPr sz="2400">
          <a:solidFill>
            <a:srgbClr val="015284"/>
          </a:solidFill>
          <a:latin typeface="+mn-lt"/>
        </a:defRPr>
      </a:lvl3pPr>
      <a:lvl4pPr marL="1600200" indent="-228600" algn="l" rtl="0" eaLnBrk="0" fontAlgn="base" hangingPunct="0">
        <a:spcBef>
          <a:spcPct val="20000"/>
        </a:spcBef>
        <a:spcAft>
          <a:spcPct val="0"/>
        </a:spcAft>
        <a:buChar char="–"/>
        <a:defRPr sz="2000">
          <a:solidFill>
            <a:srgbClr val="015284"/>
          </a:solidFill>
          <a:latin typeface="+mn-lt"/>
        </a:defRPr>
      </a:lvl4pPr>
      <a:lvl5pPr marL="2057400" indent="-228600" algn="l" rtl="0" eaLnBrk="0" fontAlgn="base" hangingPunct="0">
        <a:spcBef>
          <a:spcPct val="20000"/>
        </a:spcBef>
        <a:spcAft>
          <a:spcPct val="0"/>
        </a:spcAft>
        <a:buChar char="»"/>
        <a:defRPr sz="2000">
          <a:solidFill>
            <a:srgbClr val="015284"/>
          </a:solidFill>
          <a:latin typeface="+mn-lt"/>
        </a:defRPr>
      </a:lvl5pPr>
      <a:lvl6pPr marL="2514600" indent="-228600" algn="l" rtl="0" fontAlgn="base">
        <a:spcBef>
          <a:spcPct val="20000"/>
        </a:spcBef>
        <a:spcAft>
          <a:spcPct val="0"/>
        </a:spcAft>
        <a:buChar char="»"/>
        <a:defRPr sz="2000">
          <a:solidFill>
            <a:srgbClr val="015284"/>
          </a:solidFill>
          <a:latin typeface="+mn-lt"/>
        </a:defRPr>
      </a:lvl6pPr>
      <a:lvl7pPr marL="2971800" indent="-228600" algn="l" rtl="0" fontAlgn="base">
        <a:spcBef>
          <a:spcPct val="20000"/>
        </a:spcBef>
        <a:spcAft>
          <a:spcPct val="0"/>
        </a:spcAft>
        <a:buChar char="»"/>
        <a:defRPr sz="2000">
          <a:solidFill>
            <a:srgbClr val="015284"/>
          </a:solidFill>
          <a:latin typeface="+mn-lt"/>
        </a:defRPr>
      </a:lvl7pPr>
      <a:lvl8pPr marL="3429000" indent="-228600" algn="l" rtl="0" fontAlgn="base">
        <a:spcBef>
          <a:spcPct val="20000"/>
        </a:spcBef>
        <a:spcAft>
          <a:spcPct val="0"/>
        </a:spcAft>
        <a:buChar char="»"/>
        <a:defRPr sz="2000">
          <a:solidFill>
            <a:srgbClr val="015284"/>
          </a:solidFill>
          <a:latin typeface="+mn-lt"/>
        </a:defRPr>
      </a:lvl8pPr>
      <a:lvl9pPr marL="3886200" indent="-228600" algn="l" rtl="0" fontAlgn="base">
        <a:spcBef>
          <a:spcPct val="20000"/>
        </a:spcBef>
        <a:spcAft>
          <a:spcPct val="0"/>
        </a:spcAft>
        <a:buChar char="»"/>
        <a:defRPr sz="2000">
          <a:solidFill>
            <a:srgbClr val="015284"/>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hyperlink" Target="http://www.estyn.gov.uk/cymraeg/docViewer-w/289926/Effaith%20absenoldeb%20athrawon%20-%20Medi%202013/?navmap=30,163," TargetMode="External"/><Relationship Id="rId2" Type="http://schemas.openxmlformats.org/officeDocument/2006/relationships/hyperlink" Target="http://www.estyn.gov.uk/english/docViewer/289898.7/the-impact-of-teacher-absence-september-2013/?navmap=30,163,"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4762500"/>
            <a:ext cx="2276475" cy="209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8" descr="IIP_GOLD_LOGO_JOPPHBjjjjjjj.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11413" y="5589588"/>
            <a:ext cx="2284412" cy="50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Title 6"/>
          <p:cNvSpPr>
            <a:spLocks noGrp="1"/>
          </p:cNvSpPr>
          <p:nvPr>
            <p:ph type="title"/>
          </p:nvPr>
        </p:nvSpPr>
        <p:spPr/>
        <p:txBody>
          <a:bodyPr/>
          <a:lstStyle/>
          <a:p>
            <a:r>
              <a:rPr lang="en-GB" sz="3600" dirty="0" smtClean="0"/>
              <a:t/>
            </a:r>
            <a:br>
              <a:rPr lang="en-GB" sz="3600" dirty="0" smtClean="0"/>
            </a:br>
            <a:r>
              <a:rPr lang="en-GB" sz="3600" dirty="0" smtClean="0"/>
              <a:t/>
            </a:r>
            <a:br>
              <a:rPr lang="en-GB" sz="3600" dirty="0" smtClean="0"/>
            </a:br>
            <a:r>
              <a:rPr lang="en-GB" sz="3600" dirty="0" smtClean="0"/>
              <a:t>The impact of teacher absence</a:t>
            </a:r>
            <a:br>
              <a:rPr lang="en-GB" sz="3600" dirty="0" smtClean="0"/>
            </a:br>
            <a:r>
              <a:rPr lang="en-GB" sz="3600" dirty="0" smtClean="0"/>
              <a:t/>
            </a:r>
            <a:br>
              <a:rPr lang="en-GB" sz="3600" dirty="0" smtClean="0"/>
            </a:br>
            <a:r>
              <a:rPr lang="en-GB" sz="3600" dirty="0" err="1" smtClean="0">
                <a:solidFill>
                  <a:srgbClr val="015284"/>
                </a:solidFill>
              </a:rPr>
              <a:t>Effaith</a:t>
            </a:r>
            <a:r>
              <a:rPr lang="en-GB" sz="3600" dirty="0" smtClean="0">
                <a:solidFill>
                  <a:srgbClr val="015284"/>
                </a:solidFill>
              </a:rPr>
              <a:t> </a:t>
            </a:r>
            <a:r>
              <a:rPr lang="en-GB" sz="3600" dirty="0" err="1" smtClean="0">
                <a:solidFill>
                  <a:srgbClr val="015284"/>
                </a:solidFill>
              </a:rPr>
              <a:t>absenoldeb</a:t>
            </a:r>
            <a:r>
              <a:rPr lang="en-GB" sz="3600" dirty="0" smtClean="0">
                <a:solidFill>
                  <a:srgbClr val="015284"/>
                </a:solidFill>
              </a:rPr>
              <a:t> </a:t>
            </a:r>
            <a:r>
              <a:rPr lang="en-GB" sz="3600" dirty="0" err="1" smtClean="0">
                <a:solidFill>
                  <a:srgbClr val="015284"/>
                </a:solidFill>
              </a:rPr>
              <a:t>athrawon</a:t>
            </a:r>
            <a:endParaRPr lang="en-GB" sz="3400" dirty="0" smtClean="0">
              <a:solidFill>
                <a:srgbClr val="015284"/>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4099" name="Rectangle 4"/>
          <p:cNvSpPr>
            <a:spLocks noGrp="1" noChangeArrowheads="1"/>
          </p:cNvSpPr>
          <p:nvPr>
            <p:ph type="body" sz="half" idx="2"/>
          </p:nvPr>
        </p:nvSpPr>
        <p:spPr>
          <a:xfrm>
            <a:off x="107504" y="1412776"/>
            <a:ext cx="4464495" cy="4968875"/>
          </a:xfrm>
        </p:spPr>
        <p:txBody>
          <a:bodyPr/>
          <a:lstStyle/>
          <a:p>
            <a:pPr marL="0" indent="0" eaLnBrk="1" hangingPunct="1">
              <a:buNone/>
            </a:pPr>
            <a:r>
              <a:rPr lang="en-GB" sz="1800" dirty="0" smtClean="0">
                <a:solidFill>
                  <a:srgbClr val="D60134"/>
                </a:solidFill>
                <a:ea typeface="Times New Roman"/>
              </a:rPr>
              <a:t>In </a:t>
            </a:r>
            <a:r>
              <a:rPr lang="en-GB" sz="1800" dirty="0">
                <a:solidFill>
                  <a:srgbClr val="D60134"/>
                </a:solidFill>
                <a:ea typeface="Times New Roman"/>
              </a:rPr>
              <a:t>the majority of schools, </a:t>
            </a:r>
            <a:r>
              <a:rPr lang="en-GB" sz="1800" dirty="0" err="1">
                <a:solidFill>
                  <a:srgbClr val="D60134"/>
                </a:solidFill>
                <a:ea typeface="Times New Roman"/>
              </a:rPr>
              <a:t>headteachers</a:t>
            </a:r>
            <a:r>
              <a:rPr lang="en-GB" sz="1800" dirty="0">
                <a:solidFill>
                  <a:srgbClr val="D60134"/>
                </a:solidFill>
                <a:ea typeface="Times New Roman"/>
              </a:rPr>
              <a:t> and other senior leaders now spend more time covering classes than previously.  This is because they sometimes nominate themselves as cover, as they have difficulty sourcing supply </a:t>
            </a:r>
            <a:r>
              <a:rPr lang="en-GB" sz="1800" dirty="0" smtClean="0">
                <a:solidFill>
                  <a:srgbClr val="D60134"/>
                </a:solidFill>
                <a:ea typeface="Times New Roman"/>
              </a:rPr>
              <a:t>staff</a:t>
            </a:r>
            <a:r>
              <a:rPr lang="en-GB" sz="1800" dirty="0">
                <a:solidFill>
                  <a:srgbClr val="D60134"/>
                </a:solidFill>
                <a:ea typeface="Times New Roman"/>
              </a:rPr>
              <a:t>. </a:t>
            </a:r>
            <a:endParaRPr lang="en-GB" sz="1800" dirty="0" smtClean="0">
              <a:solidFill>
                <a:srgbClr val="D60134"/>
              </a:solidFill>
              <a:ea typeface="Times New Roman"/>
            </a:endParaRPr>
          </a:p>
          <a:p>
            <a:pPr marL="0" indent="0" eaLnBrk="1" hangingPunct="1">
              <a:buNone/>
            </a:pPr>
            <a:r>
              <a:rPr lang="en-GB" sz="1800" dirty="0" smtClean="0">
                <a:solidFill>
                  <a:srgbClr val="D60134"/>
                </a:solidFill>
                <a:ea typeface="Times New Roman"/>
              </a:rPr>
              <a:t>Generally</a:t>
            </a:r>
            <a:r>
              <a:rPr lang="en-GB" sz="1800" dirty="0">
                <a:solidFill>
                  <a:srgbClr val="D60134"/>
                </a:solidFill>
                <a:ea typeface="Times New Roman"/>
              </a:rPr>
              <a:t>, morale among supply staff working through recruitment agencies is low.  They work in challenging circumstances and in many cases are not paid in line with the teachers’ main pay </a:t>
            </a:r>
            <a:r>
              <a:rPr lang="en-GB" sz="1800" dirty="0" smtClean="0">
                <a:solidFill>
                  <a:srgbClr val="D60134"/>
                </a:solidFill>
                <a:ea typeface="Times New Roman"/>
              </a:rPr>
              <a:t>scale.</a:t>
            </a:r>
          </a:p>
          <a:p>
            <a:pPr marL="0" indent="0" eaLnBrk="1" hangingPunct="1">
              <a:buNone/>
            </a:pPr>
            <a:r>
              <a:rPr lang="en-GB" sz="1800" dirty="0" smtClean="0">
                <a:solidFill>
                  <a:srgbClr val="D60134"/>
                </a:solidFill>
                <a:ea typeface="Times New Roman"/>
              </a:rPr>
              <a:t>Most </a:t>
            </a:r>
            <a:r>
              <a:rPr lang="en-GB" sz="1800" dirty="0">
                <a:solidFill>
                  <a:srgbClr val="D60134"/>
                </a:solidFill>
                <a:ea typeface="Times New Roman"/>
              </a:rPr>
              <a:t>cover supervisors and HLTAs employed permanently by schools have access to appropriate training as part of their school’s in-service training programme. </a:t>
            </a:r>
            <a:endParaRPr lang="en-GB" sz="1800" dirty="0" smtClean="0">
              <a:solidFill>
                <a:srgbClr val="D60134"/>
              </a:solidFill>
              <a:ea typeface="Times New Roman"/>
            </a:endParaRPr>
          </a:p>
        </p:txBody>
      </p:sp>
      <p:sp>
        <p:nvSpPr>
          <p:cNvPr id="4" name="Rectangle 4"/>
          <p:cNvSpPr txBox="1">
            <a:spLocks noChangeArrowheads="1"/>
          </p:cNvSpPr>
          <p:nvPr/>
        </p:nvSpPr>
        <p:spPr bwMode="auto">
          <a:xfrm>
            <a:off x="4572000" y="1412776"/>
            <a:ext cx="4392935"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Erbyn</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hyn</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mae</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penaethiaid</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ac</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uwch</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arweinwyr</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eraill</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yn</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y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mwyafrif</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o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ysgolion</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yn</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treulio</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mwy</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o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amser</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yn</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addysgu</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dosbarthiadau</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eraill</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na</a:t>
            </a:r>
            <a:r>
              <a:rPr lang="en-GB" sz="1800" kern="0" dirty="0" smtClean="0">
                <a:solidFill>
                  <a:srgbClr val="015284"/>
                </a:solidFill>
                <a:latin typeface="+mn-lt"/>
                <a:ea typeface="Times New Roman"/>
                <a:cs typeface="+mn-cs"/>
              </a:rPr>
              <a:t>g </a:t>
            </a:r>
            <a:r>
              <a:rPr lang="en-GB" sz="1800" kern="0" dirty="0" err="1" smtClean="0">
                <a:solidFill>
                  <a:srgbClr val="015284"/>
                </a:solidFill>
                <a:latin typeface="+mn-lt"/>
                <a:ea typeface="Times New Roman"/>
                <a:cs typeface="+mn-cs"/>
              </a:rPr>
              <a:t>o’r</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blaen</a:t>
            </a:r>
            <a:r>
              <a:rPr lang="en-GB" sz="1800" kern="0" dirty="0" smtClean="0">
                <a:solidFill>
                  <a:srgbClr val="015284"/>
                </a:solidFill>
                <a:latin typeface="+mn-lt"/>
                <a:ea typeface="Times New Roman"/>
                <a:cs typeface="+mn-cs"/>
              </a:rPr>
              <a:t>.  Y </a:t>
            </a:r>
            <a:r>
              <a:rPr lang="en-GB" sz="1800" kern="0" dirty="0" err="1" smtClean="0">
                <a:solidFill>
                  <a:srgbClr val="015284"/>
                </a:solidFill>
                <a:latin typeface="+mn-lt"/>
                <a:ea typeface="Times New Roman"/>
                <a:cs typeface="+mn-cs"/>
              </a:rPr>
              <a:t>rheswm</a:t>
            </a:r>
            <a:r>
              <a:rPr lang="en-GB" sz="1800" kern="0" dirty="0" smtClean="0">
                <a:solidFill>
                  <a:srgbClr val="015284"/>
                </a:solidFill>
                <a:latin typeface="+mn-lt"/>
                <a:ea typeface="Times New Roman"/>
                <a:cs typeface="+mn-cs"/>
              </a:rPr>
              <a:t> am </a:t>
            </a:r>
            <a:r>
              <a:rPr lang="en-GB" sz="1800" kern="0" dirty="0" err="1" smtClean="0">
                <a:solidFill>
                  <a:srgbClr val="015284"/>
                </a:solidFill>
                <a:latin typeface="+mn-lt"/>
                <a:ea typeface="Times New Roman"/>
                <a:cs typeface="+mn-cs"/>
              </a:rPr>
              <a:t>hyn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yw</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eu</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bod</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weithiau</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yn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enwebu</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eu</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hunain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gan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eu</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bod</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yn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ei</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chael</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hi’n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anodd</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dod</a:t>
            </a:r>
            <a:r>
              <a:rPr lang="en-GB" sz="1800" kern="0" dirty="0" smtClean="0">
                <a:solidFill>
                  <a:srgbClr val="015284"/>
                </a:solidFill>
                <a:latin typeface="+mn-lt"/>
                <a:ea typeface="Times New Roman"/>
                <a:cs typeface="+mn-cs"/>
              </a:rPr>
              <a:t> o </a:t>
            </a:r>
            <a:r>
              <a:rPr lang="en-GB" sz="1800" kern="0" dirty="0" err="1" smtClean="0">
                <a:solidFill>
                  <a:srgbClr val="015284"/>
                </a:solidFill>
                <a:latin typeface="+mn-lt"/>
                <a:ea typeface="Times New Roman"/>
                <a:cs typeface="+mn-cs"/>
              </a:rPr>
              <a:t>hyd</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i</a:t>
            </a:r>
            <a:r>
              <a:rPr lang="en-GB" sz="1800" kern="0" dirty="0" smtClean="0">
                <a:solidFill>
                  <a:srgbClr val="015284"/>
                </a:solidFill>
                <a:latin typeface="+mn-lt"/>
                <a:ea typeface="Times New Roman"/>
                <a:cs typeface="+mn-cs"/>
              </a:rPr>
              <a:t> staff </a:t>
            </a:r>
            <a:r>
              <a:rPr lang="en-GB" sz="1800" kern="0" dirty="0" err="1" smtClean="0">
                <a:solidFill>
                  <a:srgbClr val="015284"/>
                </a:solidFill>
                <a:latin typeface="+mn-lt"/>
                <a:ea typeface="Times New Roman"/>
                <a:cs typeface="+mn-cs"/>
              </a:rPr>
              <a:t>llanw</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Yn</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gyffredinol</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mae</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morâl</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ymhlith</a:t>
            </a:r>
            <a:r>
              <a:rPr lang="en-GB" sz="1800" kern="0" dirty="0" smtClean="0">
                <a:solidFill>
                  <a:srgbClr val="015284"/>
                </a:solidFill>
                <a:latin typeface="+mn-lt"/>
                <a:ea typeface="Times New Roman"/>
                <a:cs typeface="+mn-cs"/>
              </a:rPr>
              <a:t> staff </a:t>
            </a:r>
            <a:r>
              <a:rPr lang="en-GB" sz="1800" kern="0" dirty="0" err="1" smtClean="0">
                <a:solidFill>
                  <a:srgbClr val="015284"/>
                </a:solidFill>
                <a:latin typeface="+mn-lt"/>
                <a:ea typeface="Times New Roman"/>
                <a:cs typeface="+mn-cs"/>
              </a:rPr>
              <a:t>llanw</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sy’n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gweithio</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trwy</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asiantaethau</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recriwtio</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yn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isel</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Maent</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yn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gweithio</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mewn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amgylchiadau</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heriol</a:t>
            </a:r>
            <a:r>
              <a:rPr lang="en-GB" sz="1800" kern="0" dirty="0" smtClean="0">
                <a:solidFill>
                  <a:srgbClr val="015284"/>
                </a:solidFill>
                <a:latin typeface="+mn-lt"/>
                <a:ea typeface="Times New Roman"/>
                <a:cs typeface="+mn-cs"/>
              </a:rPr>
              <a:t> ac, </a:t>
            </a:r>
            <a:r>
              <a:rPr lang="en-GB" sz="1800" kern="0" dirty="0" err="1" smtClean="0">
                <a:solidFill>
                  <a:srgbClr val="015284"/>
                </a:solidFill>
                <a:latin typeface="+mn-lt"/>
                <a:ea typeface="Times New Roman"/>
                <a:cs typeface="+mn-cs"/>
              </a:rPr>
              <a:t>mewn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llawer</a:t>
            </a:r>
            <a:r>
              <a:rPr lang="en-GB" sz="1800" kern="0" dirty="0" smtClean="0">
                <a:solidFill>
                  <a:srgbClr val="015284"/>
                </a:solidFill>
                <a:latin typeface="+mn-lt"/>
                <a:ea typeface="Times New Roman"/>
                <a:cs typeface="+mn-cs"/>
              </a:rPr>
              <a:t> o </a:t>
            </a:r>
            <a:r>
              <a:rPr lang="en-GB" sz="1800" kern="0" dirty="0" err="1" smtClean="0">
                <a:solidFill>
                  <a:srgbClr val="015284"/>
                </a:solidFill>
                <a:latin typeface="+mn-lt"/>
                <a:ea typeface="Times New Roman"/>
                <a:cs typeface="+mn-cs"/>
              </a:rPr>
              <a:t>achosion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nid</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ydynt</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yn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cael</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eu</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talu’n</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unol</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â’r</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brif</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raddfa</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gyflog</a:t>
            </a:r>
            <a:r>
              <a:rPr lang="en-GB" sz="1800" kern="0" dirty="0" smtClean="0">
                <a:solidFill>
                  <a:srgbClr val="015284"/>
                </a:solidFill>
                <a:latin typeface="+mn-lt"/>
                <a:ea typeface="Times New Roman"/>
                <a:cs typeface="+mn-cs"/>
              </a:rPr>
              <a:t> </a:t>
            </a:r>
            <a:r>
              <a:rPr lang="en-GB" sz="1800" kern="0" dirty="0" err="1" smtClean="0">
                <a:solidFill>
                  <a:srgbClr val="015284"/>
                </a:solidFill>
                <a:latin typeface="+mn-lt"/>
                <a:ea typeface="Times New Roman"/>
                <a:cs typeface="+mn-cs"/>
              </a:rPr>
              <a:t>athrawon</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Gall y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rhan</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fwyaf</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o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oruchwylwyr</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llanw</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CALUau</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sy’n</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cael</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eu</a:t>
            </a:r>
            <a:r>
              <a:rPr kumimoji="0" lang="en-GB" sz="1800" b="0" i="0" u="none" strike="noStrike" kern="0" cap="none" spc="0" normalizeH="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noProof="0" dirty="0" err="1" smtClean="0">
                <a:ln>
                  <a:noFill/>
                </a:ln>
                <a:solidFill>
                  <a:srgbClr val="015284"/>
                </a:solidFill>
                <a:effectLst/>
                <a:uLnTx/>
                <a:uFillTx/>
                <a:latin typeface="+mn-lt"/>
                <a:ea typeface="Times New Roman"/>
                <a:cs typeface="+mn-cs"/>
              </a:rPr>
              <a:t>cyflogi</a:t>
            </a:r>
            <a:r>
              <a:rPr lang="en-GB" sz="1800" kern="0" noProof="0" dirty="0" err="1" smtClean="0">
                <a:solidFill>
                  <a:srgbClr val="015284"/>
                </a:solidFill>
                <a:latin typeface="+mn-lt"/>
                <a:ea typeface="Times New Roman"/>
                <a:cs typeface="+mn-cs"/>
              </a:rPr>
              <a:t>’n</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barhaol</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gan</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ysgolion</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fanteisio</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ar</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hyfforddiant</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priodol</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fel</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rhan</a:t>
            </a:r>
            <a:r>
              <a:rPr lang="en-GB" sz="1800" kern="0" noProof="0" dirty="0" smtClean="0">
                <a:solidFill>
                  <a:srgbClr val="015284"/>
                </a:solidFill>
                <a:latin typeface="+mn-lt"/>
                <a:ea typeface="Times New Roman"/>
                <a:cs typeface="+mn-cs"/>
              </a:rPr>
              <a:t> o </a:t>
            </a:r>
            <a:r>
              <a:rPr lang="en-GB" sz="1800" kern="0" noProof="0" dirty="0" err="1" smtClean="0">
                <a:solidFill>
                  <a:srgbClr val="015284"/>
                </a:solidFill>
                <a:latin typeface="+mn-lt"/>
                <a:ea typeface="Times New Roman"/>
                <a:cs typeface="+mn-cs"/>
              </a:rPr>
              <a:t>raglen</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hyfforddiant</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mewn</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swydd</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eu</a:t>
            </a:r>
            <a:r>
              <a:rPr lang="en-GB" sz="1800" kern="0" noProof="0" dirty="0" smtClean="0">
                <a:solidFill>
                  <a:srgbClr val="015284"/>
                </a:solidFill>
                <a:latin typeface="+mn-lt"/>
                <a:ea typeface="Times New Roman"/>
                <a:cs typeface="+mn-cs"/>
              </a:rPr>
              <a:t> </a:t>
            </a:r>
            <a:r>
              <a:rPr lang="en-GB" sz="1800" kern="0" noProof="0" dirty="0" err="1" smtClean="0">
                <a:solidFill>
                  <a:srgbClr val="015284"/>
                </a:solidFill>
                <a:latin typeface="+mn-lt"/>
                <a:ea typeface="Times New Roman"/>
                <a:cs typeface="+mn-cs"/>
              </a:rPr>
              <a:t>hysgol</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4099" name="Rectangle 4"/>
          <p:cNvSpPr>
            <a:spLocks noGrp="1" noChangeArrowheads="1"/>
          </p:cNvSpPr>
          <p:nvPr>
            <p:ph type="body" sz="half" idx="2"/>
          </p:nvPr>
        </p:nvSpPr>
        <p:spPr>
          <a:xfrm>
            <a:off x="395536" y="1340768"/>
            <a:ext cx="4248150" cy="4968875"/>
          </a:xfrm>
        </p:spPr>
        <p:txBody>
          <a:bodyPr/>
          <a:lstStyle/>
          <a:p>
            <a:pPr eaLnBrk="1" hangingPunct="1">
              <a:buFontTx/>
              <a:buNone/>
            </a:pPr>
            <a:r>
              <a:rPr lang="en-GB" sz="2000" dirty="0" smtClean="0">
                <a:solidFill>
                  <a:srgbClr val="D60134"/>
                </a:solidFill>
                <a:ea typeface="Times New Roman"/>
              </a:rPr>
              <a:t>	Most </a:t>
            </a:r>
            <a:r>
              <a:rPr lang="en-GB" sz="2000" dirty="0">
                <a:solidFill>
                  <a:srgbClr val="D60134"/>
                </a:solidFill>
                <a:ea typeface="Times New Roman"/>
              </a:rPr>
              <a:t>schools and teaching agencies provide limited feedback to supply staff about their performance and little information is recorded. </a:t>
            </a:r>
            <a:endParaRPr lang="en-GB" sz="2000" dirty="0" smtClean="0">
              <a:solidFill>
                <a:srgbClr val="D60134"/>
              </a:solidFill>
              <a:ea typeface="Times New Roman"/>
            </a:endParaRPr>
          </a:p>
          <a:p>
            <a:pPr eaLnBrk="1" hangingPunct="1">
              <a:buFontTx/>
              <a:buNone/>
            </a:pPr>
            <a:endParaRPr lang="en-GB" sz="2000" dirty="0">
              <a:solidFill>
                <a:srgbClr val="D60134"/>
              </a:solidFill>
            </a:endParaRPr>
          </a:p>
          <a:p>
            <a:pPr eaLnBrk="1" hangingPunct="1">
              <a:buFontTx/>
              <a:buNone/>
            </a:pPr>
            <a:r>
              <a:rPr lang="en-GB" sz="2000" dirty="0" smtClean="0">
                <a:ea typeface="Times New Roman"/>
              </a:rPr>
              <a:t>	</a:t>
            </a:r>
            <a:r>
              <a:rPr lang="en-GB" sz="2000" dirty="0" smtClean="0">
                <a:solidFill>
                  <a:srgbClr val="D60134"/>
                </a:solidFill>
                <a:ea typeface="Times New Roman"/>
              </a:rPr>
              <a:t>Local </a:t>
            </a:r>
            <a:r>
              <a:rPr lang="en-GB" sz="2000" dirty="0">
                <a:solidFill>
                  <a:srgbClr val="D60134"/>
                </a:solidFill>
                <a:ea typeface="Times New Roman"/>
              </a:rPr>
              <a:t>authorities who provide lists of supply teachers do usually not request feedback on performance</a:t>
            </a:r>
            <a:r>
              <a:rPr lang="en-GB" sz="2000" dirty="0" smtClean="0">
                <a:solidFill>
                  <a:srgbClr val="D60134"/>
                </a:solidFill>
                <a:ea typeface="Times New Roman"/>
              </a:rPr>
              <a:t>.</a:t>
            </a:r>
          </a:p>
          <a:p>
            <a:pPr eaLnBrk="1" hangingPunct="1">
              <a:buFontTx/>
              <a:buNone/>
            </a:pPr>
            <a:endParaRPr lang="en-GB" sz="2000" dirty="0">
              <a:solidFill>
                <a:srgbClr val="D60134"/>
              </a:solidFill>
            </a:endParaRPr>
          </a:p>
          <a:p>
            <a:pPr eaLnBrk="1" hangingPunct="1">
              <a:buFontTx/>
              <a:buNone/>
            </a:pPr>
            <a:r>
              <a:rPr lang="en-GB" sz="2000" dirty="0" smtClean="0">
                <a:solidFill>
                  <a:srgbClr val="D60134"/>
                </a:solidFill>
              </a:rPr>
              <a:t>	</a:t>
            </a:r>
            <a:r>
              <a:rPr lang="en-GB" sz="2000" dirty="0">
                <a:solidFill>
                  <a:srgbClr val="D60134"/>
                </a:solidFill>
                <a:ea typeface="Times New Roman"/>
              </a:rPr>
              <a:t>Generally, morale among supply staff working through recruitment agencies is low. </a:t>
            </a:r>
            <a:endParaRPr lang="en-US" sz="2000" dirty="0" smtClean="0">
              <a:solidFill>
                <a:srgbClr val="D60134"/>
              </a:solidFill>
            </a:endParaRPr>
          </a:p>
        </p:txBody>
      </p:sp>
      <p:sp>
        <p:nvSpPr>
          <p:cNvPr id="4" name="Rectangle 4"/>
          <p:cNvSpPr txBox="1">
            <a:spLocks noChangeArrowheads="1"/>
          </p:cNvSpPr>
          <p:nvPr/>
        </p:nvSpPr>
        <p:spPr bwMode="auto">
          <a:xfrm>
            <a:off x="4572000" y="1412776"/>
            <a:ext cx="424815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0" indent="-342900">
              <a:spcBef>
                <a:spcPct val="20000"/>
              </a:spcBef>
            </a:pPr>
            <a:r>
              <a:rPr kumimoji="0" lang="en-GB" sz="2000" b="0" i="0" u="none" strike="noStrike" kern="0" cap="none" spc="0" normalizeH="0" baseline="0" noProof="0" dirty="0" smtClean="0">
                <a:ln>
                  <a:noFill/>
                </a:ln>
                <a:solidFill>
                  <a:srgbClr val="D60134"/>
                </a:solidFill>
                <a:effectLst/>
                <a:uLnTx/>
                <a:uFillTx/>
                <a:latin typeface="+mn-lt"/>
                <a:ea typeface="Times New Roman"/>
                <a:cs typeface="+mn-cs"/>
              </a:rPr>
              <a:t>	</a:t>
            </a:r>
            <a:r>
              <a:rPr lang="en-GB" sz="2000" kern="0" dirty="0" err="1" smtClean="0">
                <a:solidFill>
                  <a:srgbClr val="015284"/>
                </a:solidFill>
                <a:ea typeface="Times New Roman"/>
              </a:rPr>
              <a:t>Mae’r</a:t>
            </a:r>
            <a:r>
              <a:rPr lang="en-GB" sz="2000" kern="0" dirty="0" smtClean="0">
                <a:solidFill>
                  <a:srgbClr val="015284"/>
                </a:solidFill>
                <a:ea typeface="Times New Roman"/>
              </a:rPr>
              <a:t> </a:t>
            </a:r>
            <a:r>
              <a:rPr lang="en-GB" sz="2000" kern="0" dirty="0" err="1" smtClean="0">
                <a:solidFill>
                  <a:srgbClr val="015284"/>
                </a:solidFill>
                <a:ea typeface="Times New Roman"/>
              </a:rPr>
              <a:t>rhan</a:t>
            </a:r>
            <a:r>
              <a:rPr lang="en-GB" sz="2000" kern="0" dirty="0" smtClean="0">
                <a:solidFill>
                  <a:srgbClr val="015284"/>
                </a:solidFill>
                <a:ea typeface="Times New Roman"/>
              </a:rPr>
              <a:t> </a:t>
            </a:r>
            <a:r>
              <a:rPr lang="en-GB" sz="2000" kern="0" dirty="0" err="1" smtClean="0">
                <a:solidFill>
                  <a:srgbClr val="015284"/>
                </a:solidFill>
                <a:ea typeface="Times New Roman"/>
              </a:rPr>
              <a:t>fwyaf</a:t>
            </a:r>
            <a:r>
              <a:rPr lang="en-GB" sz="2000" kern="0" dirty="0" smtClean="0">
                <a:solidFill>
                  <a:srgbClr val="015284"/>
                </a:solidFill>
                <a:ea typeface="Times New Roman"/>
              </a:rPr>
              <a:t> o </a:t>
            </a:r>
            <a:r>
              <a:rPr lang="en-GB" sz="2000" kern="0" dirty="0" err="1" smtClean="0">
                <a:solidFill>
                  <a:srgbClr val="015284"/>
                </a:solidFill>
                <a:ea typeface="Times New Roman"/>
              </a:rPr>
              <a:t>ysgolion</a:t>
            </a:r>
            <a:r>
              <a:rPr lang="en-GB" sz="2000" kern="0" dirty="0" smtClean="0">
                <a:solidFill>
                  <a:srgbClr val="015284"/>
                </a:solidFill>
                <a:ea typeface="Times New Roman"/>
              </a:rPr>
              <a:t> ac </a:t>
            </a:r>
            <a:r>
              <a:rPr lang="en-GB" sz="2000" kern="0" dirty="0" err="1" smtClean="0">
                <a:solidFill>
                  <a:srgbClr val="015284"/>
                </a:solidFill>
                <a:ea typeface="Times New Roman"/>
              </a:rPr>
              <a:t>asiantaethau</a:t>
            </a:r>
            <a:r>
              <a:rPr lang="en-GB" sz="2000" kern="0" dirty="0" smtClean="0">
                <a:solidFill>
                  <a:srgbClr val="015284"/>
                </a:solidFill>
                <a:ea typeface="Times New Roman"/>
              </a:rPr>
              <a:t> </a:t>
            </a:r>
            <a:r>
              <a:rPr lang="en-GB" sz="2000" kern="0" dirty="0" err="1" smtClean="0">
                <a:solidFill>
                  <a:srgbClr val="015284"/>
                </a:solidFill>
                <a:ea typeface="Times New Roman"/>
              </a:rPr>
              <a:t>addysgu</a:t>
            </a:r>
            <a:r>
              <a:rPr lang="en-GB" sz="2000" kern="0" dirty="0" smtClean="0">
                <a:solidFill>
                  <a:srgbClr val="015284"/>
                </a:solidFill>
                <a:ea typeface="Times New Roman"/>
              </a:rPr>
              <a:t> </a:t>
            </a:r>
            <a:r>
              <a:rPr lang="en-GB" sz="2000" kern="0" dirty="0" err="1" smtClean="0">
                <a:solidFill>
                  <a:srgbClr val="015284"/>
                </a:solidFill>
                <a:ea typeface="Times New Roman"/>
              </a:rPr>
              <a:t>yn</a:t>
            </a:r>
            <a:r>
              <a:rPr lang="en-GB" sz="2000" kern="0" dirty="0" smtClean="0">
                <a:solidFill>
                  <a:srgbClr val="015284"/>
                </a:solidFill>
                <a:ea typeface="Times New Roman"/>
              </a:rPr>
              <a:t> </a:t>
            </a:r>
            <a:r>
              <a:rPr lang="en-GB" sz="2000" kern="0" dirty="0" err="1" smtClean="0">
                <a:solidFill>
                  <a:srgbClr val="015284"/>
                </a:solidFill>
                <a:ea typeface="Times New Roman"/>
              </a:rPr>
              <a:t>rhoi</a:t>
            </a:r>
            <a:r>
              <a:rPr lang="en-GB" sz="2000" kern="0" dirty="0" smtClean="0">
                <a:solidFill>
                  <a:srgbClr val="015284"/>
                </a:solidFill>
                <a:ea typeface="Times New Roman"/>
              </a:rPr>
              <a:t> </a:t>
            </a:r>
            <a:r>
              <a:rPr lang="en-GB" sz="2000" kern="0" dirty="0" err="1" smtClean="0">
                <a:solidFill>
                  <a:srgbClr val="015284"/>
                </a:solidFill>
                <a:ea typeface="Times New Roman"/>
              </a:rPr>
              <a:t>adborth</a:t>
            </a:r>
            <a:r>
              <a:rPr lang="en-GB" sz="2000" kern="0" dirty="0" smtClean="0">
                <a:solidFill>
                  <a:srgbClr val="015284"/>
                </a:solidFill>
                <a:ea typeface="Times New Roman"/>
              </a:rPr>
              <a:t> </a:t>
            </a:r>
            <a:r>
              <a:rPr lang="en-GB" sz="2000" kern="0" dirty="0" err="1" smtClean="0">
                <a:solidFill>
                  <a:srgbClr val="015284"/>
                </a:solidFill>
                <a:ea typeface="Times New Roman"/>
              </a:rPr>
              <a:t>cyfyngedig</a:t>
            </a:r>
            <a:r>
              <a:rPr lang="en-GB" sz="2000" kern="0" dirty="0" smtClean="0">
                <a:solidFill>
                  <a:srgbClr val="015284"/>
                </a:solidFill>
                <a:ea typeface="Times New Roman"/>
              </a:rPr>
              <a:t> </a:t>
            </a:r>
            <a:r>
              <a:rPr lang="en-GB" sz="2000" kern="0" dirty="0" err="1" smtClean="0">
                <a:solidFill>
                  <a:srgbClr val="015284"/>
                </a:solidFill>
                <a:ea typeface="Times New Roman"/>
              </a:rPr>
              <a:t>i</a:t>
            </a:r>
            <a:r>
              <a:rPr lang="en-GB" sz="2000" kern="0" dirty="0" smtClean="0">
                <a:solidFill>
                  <a:srgbClr val="015284"/>
                </a:solidFill>
                <a:ea typeface="Times New Roman"/>
              </a:rPr>
              <a:t> staff </a:t>
            </a:r>
            <a:r>
              <a:rPr lang="en-GB" sz="2000" kern="0" dirty="0" err="1" smtClean="0">
                <a:solidFill>
                  <a:srgbClr val="015284"/>
                </a:solidFill>
                <a:ea typeface="Times New Roman"/>
              </a:rPr>
              <a:t>llanw</a:t>
            </a:r>
            <a:r>
              <a:rPr lang="en-GB" sz="2000" kern="0" dirty="0" smtClean="0">
                <a:solidFill>
                  <a:srgbClr val="015284"/>
                </a:solidFill>
                <a:ea typeface="Times New Roman"/>
              </a:rPr>
              <a:t> </a:t>
            </a:r>
            <a:r>
              <a:rPr lang="en-GB" sz="2000" kern="0" dirty="0" err="1" smtClean="0">
                <a:solidFill>
                  <a:srgbClr val="015284"/>
                </a:solidFill>
                <a:ea typeface="Times New Roman"/>
              </a:rPr>
              <a:t>ynghylch</a:t>
            </a:r>
            <a:r>
              <a:rPr lang="en-GB" sz="2000" kern="0" dirty="0" smtClean="0">
                <a:solidFill>
                  <a:srgbClr val="015284"/>
                </a:solidFill>
                <a:ea typeface="Times New Roman"/>
              </a:rPr>
              <a:t> </a:t>
            </a:r>
            <a:r>
              <a:rPr lang="en-GB" sz="2000" kern="0" dirty="0" err="1" smtClean="0">
                <a:solidFill>
                  <a:srgbClr val="015284"/>
                </a:solidFill>
                <a:ea typeface="Times New Roman"/>
              </a:rPr>
              <a:t>eu</a:t>
            </a:r>
            <a:r>
              <a:rPr lang="en-GB" sz="2000" kern="0" dirty="0" smtClean="0">
                <a:solidFill>
                  <a:srgbClr val="015284"/>
                </a:solidFill>
                <a:ea typeface="Times New Roman"/>
              </a:rPr>
              <a:t> </a:t>
            </a:r>
            <a:r>
              <a:rPr lang="en-GB" sz="2000" kern="0" dirty="0" err="1" smtClean="0">
                <a:solidFill>
                  <a:srgbClr val="015284"/>
                </a:solidFill>
                <a:ea typeface="Times New Roman"/>
              </a:rPr>
              <a:t>perfformiad</a:t>
            </a:r>
            <a:r>
              <a:rPr lang="en-GB" sz="2000" kern="0" dirty="0" smtClean="0">
                <a:solidFill>
                  <a:srgbClr val="015284"/>
                </a:solidFill>
                <a:ea typeface="Times New Roman"/>
              </a:rPr>
              <a:t>, ac </a:t>
            </a:r>
            <a:r>
              <a:rPr lang="en-GB" sz="2000" kern="0" dirty="0" err="1" smtClean="0">
                <a:solidFill>
                  <a:srgbClr val="015284"/>
                </a:solidFill>
                <a:ea typeface="Times New Roman"/>
              </a:rPr>
              <a:t>ychydig</a:t>
            </a:r>
            <a:r>
              <a:rPr lang="en-GB" sz="2000" kern="0" dirty="0" smtClean="0">
                <a:solidFill>
                  <a:srgbClr val="015284"/>
                </a:solidFill>
                <a:ea typeface="Times New Roman"/>
              </a:rPr>
              <a:t> </a:t>
            </a:r>
            <a:r>
              <a:rPr lang="en-GB" sz="2000" kern="0" dirty="0" err="1" smtClean="0">
                <a:solidFill>
                  <a:srgbClr val="015284"/>
                </a:solidFill>
                <a:ea typeface="Times New Roman"/>
              </a:rPr>
              <a:t>iawn</a:t>
            </a:r>
            <a:r>
              <a:rPr lang="en-GB" sz="2000" kern="0" dirty="0" smtClean="0">
                <a:solidFill>
                  <a:srgbClr val="015284"/>
                </a:solidFill>
                <a:ea typeface="Times New Roman"/>
              </a:rPr>
              <a:t> o </a:t>
            </a:r>
            <a:r>
              <a:rPr lang="en-GB" sz="2000" kern="0" dirty="0" err="1" smtClean="0">
                <a:solidFill>
                  <a:srgbClr val="015284"/>
                </a:solidFill>
                <a:ea typeface="Times New Roman"/>
              </a:rPr>
              <a:t>wybodaeth</a:t>
            </a:r>
            <a:r>
              <a:rPr lang="en-GB" sz="2000" kern="0" dirty="0" smtClean="0">
                <a:solidFill>
                  <a:srgbClr val="015284"/>
                </a:solidFill>
                <a:ea typeface="Times New Roman"/>
              </a:rPr>
              <a:t> </a:t>
            </a:r>
            <a:r>
              <a:rPr lang="en-GB" sz="2000" kern="0" dirty="0" err="1" smtClean="0">
                <a:solidFill>
                  <a:srgbClr val="015284"/>
                </a:solidFill>
                <a:ea typeface="Times New Roman"/>
              </a:rPr>
              <a:t>sy’n</a:t>
            </a:r>
            <a:r>
              <a:rPr lang="en-GB" sz="2000" kern="0" dirty="0" smtClean="0">
                <a:solidFill>
                  <a:srgbClr val="015284"/>
                </a:solidFill>
                <a:ea typeface="Times New Roman"/>
              </a:rPr>
              <a:t> </a:t>
            </a:r>
            <a:r>
              <a:rPr lang="en-GB" sz="2000" kern="0" dirty="0" err="1" smtClean="0">
                <a:solidFill>
                  <a:srgbClr val="015284"/>
                </a:solidFill>
                <a:ea typeface="Times New Roman"/>
              </a:rPr>
              <a:t>cael</a:t>
            </a:r>
            <a:r>
              <a:rPr lang="en-GB" sz="2000" kern="0" dirty="0" smtClean="0">
                <a:solidFill>
                  <a:srgbClr val="015284"/>
                </a:solidFill>
                <a:ea typeface="Times New Roman"/>
              </a:rPr>
              <a:t> </a:t>
            </a:r>
            <a:r>
              <a:rPr lang="en-GB" sz="2000" kern="0" dirty="0" err="1" smtClean="0">
                <a:solidFill>
                  <a:srgbClr val="015284"/>
                </a:solidFill>
                <a:ea typeface="Times New Roman"/>
              </a:rPr>
              <a:t>ei</a:t>
            </a:r>
            <a:r>
              <a:rPr lang="en-GB" sz="2000" kern="0" dirty="0" smtClean="0">
                <a:solidFill>
                  <a:srgbClr val="015284"/>
                </a:solidFill>
                <a:ea typeface="Times New Roman"/>
              </a:rPr>
              <a:t> </a:t>
            </a:r>
            <a:r>
              <a:rPr lang="en-GB" sz="2000" kern="0" dirty="0" err="1" smtClean="0">
                <a:solidFill>
                  <a:srgbClr val="015284"/>
                </a:solidFill>
                <a:ea typeface="Times New Roman"/>
              </a:rPr>
              <a:t>chofnodi</a:t>
            </a:r>
            <a:r>
              <a:rPr kumimoji="0" lang="en-GB" sz="2000" b="0" i="0" u="none" strike="noStrike" kern="0" cap="none" spc="0" normalizeH="0" baseline="0" noProof="0" dirty="0" smtClean="0">
                <a:ln>
                  <a:noFill/>
                </a:ln>
                <a:solidFill>
                  <a:srgbClr val="D60134"/>
                </a:solidFill>
                <a:effectLst/>
                <a:uLnTx/>
                <a:uFillTx/>
                <a:latin typeface="+mn-lt"/>
                <a:ea typeface="Times New Roman"/>
                <a:cs typeface="+mn-cs"/>
              </a:rPr>
              <a:t>. </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GB" sz="1000" b="0" i="0" u="none" strike="noStrike" kern="0" cap="none" spc="0" normalizeH="0" baseline="0" noProof="0" dirty="0" smtClean="0">
              <a:ln>
                <a:noFill/>
              </a:ln>
              <a:solidFill>
                <a:srgbClr val="D60134"/>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lang="en-GB" sz="2000" kern="0" dirty="0" err="1" smtClean="0">
                <a:solidFill>
                  <a:srgbClr val="015284"/>
                </a:solidFill>
                <a:latin typeface="+mn-lt"/>
                <a:ea typeface="Times New Roman"/>
                <a:cs typeface="+mn-cs"/>
              </a:rPr>
              <a:t>Fel</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arfer</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nid</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yw</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awdurdodau</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lleol</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sy’n</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darparu</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rhestr</a:t>
            </a:r>
            <a:r>
              <a:rPr lang="en-GB" sz="2000" kern="0" dirty="0" smtClean="0">
                <a:solidFill>
                  <a:srgbClr val="015284"/>
                </a:solidFill>
                <a:latin typeface="+mn-lt"/>
                <a:ea typeface="Times New Roman"/>
                <a:cs typeface="+mn-cs"/>
              </a:rPr>
              <a:t> o </a:t>
            </a:r>
            <a:r>
              <a:rPr lang="en-GB" sz="2000" kern="0" dirty="0" err="1" smtClean="0">
                <a:solidFill>
                  <a:srgbClr val="015284"/>
                </a:solidFill>
                <a:latin typeface="+mn-lt"/>
                <a:ea typeface="Times New Roman"/>
                <a:cs typeface="+mn-cs"/>
              </a:rPr>
              <a:t>athrawon</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llanw</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yn</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gofyn</a:t>
            </a:r>
            <a:r>
              <a:rPr lang="en-GB" sz="2000" kern="0" dirty="0" smtClean="0">
                <a:solidFill>
                  <a:srgbClr val="015284"/>
                </a:solidFill>
                <a:latin typeface="+mn-lt"/>
                <a:ea typeface="Times New Roman"/>
                <a:cs typeface="+mn-cs"/>
              </a:rPr>
              <a:t> am </a:t>
            </a:r>
            <a:r>
              <a:rPr lang="en-GB" sz="2000" kern="0" dirty="0" err="1" smtClean="0">
                <a:solidFill>
                  <a:srgbClr val="015284"/>
                </a:solidFill>
                <a:latin typeface="+mn-lt"/>
                <a:ea typeface="Times New Roman"/>
                <a:cs typeface="+mn-cs"/>
              </a:rPr>
              <a:t>adborth</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ar</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eu</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perfformiad</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GB" sz="1000" b="0" i="0" u="none" strike="noStrike" kern="0" cap="none" spc="0" normalizeH="0" baseline="0" noProof="0" dirty="0" smtClean="0">
              <a:ln>
                <a:noFill/>
              </a:ln>
              <a:solidFill>
                <a:srgbClr val="D60134"/>
              </a:solidFill>
              <a:effectLst/>
              <a:uLnTx/>
              <a:uFillTx/>
              <a:latin typeface="+mn-lt"/>
              <a:ea typeface="+mn-ea"/>
              <a:cs typeface="+mn-cs"/>
            </a:endParaRPr>
          </a:p>
          <a:p>
            <a:pPr marL="342900" lvl="0" indent="-342900">
              <a:spcBef>
                <a:spcPct val="20000"/>
              </a:spcBef>
            </a:pPr>
            <a:r>
              <a:rPr kumimoji="0" lang="en-GB" sz="2000" b="0" i="0" u="none" strike="noStrike" kern="0" cap="none" spc="0" normalizeH="0" baseline="0" noProof="0" dirty="0" smtClean="0">
                <a:ln>
                  <a:noFill/>
                </a:ln>
                <a:solidFill>
                  <a:srgbClr val="D60134"/>
                </a:solidFill>
                <a:effectLst/>
                <a:uLnTx/>
                <a:uFillTx/>
                <a:latin typeface="+mn-lt"/>
                <a:ea typeface="+mn-ea"/>
                <a:cs typeface="+mn-cs"/>
              </a:rPr>
              <a:t>	</a:t>
            </a:r>
            <a:r>
              <a:rPr lang="en-GB" sz="2000" kern="0" dirty="0" err="1" smtClean="0">
                <a:solidFill>
                  <a:srgbClr val="015284"/>
                </a:solidFill>
                <a:ea typeface="Times New Roman"/>
              </a:rPr>
              <a:t>Yn</a:t>
            </a:r>
            <a:r>
              <a:rPr lang="en-GB" sz="2000" kern="0" dirty="0" smtClean="0">
                <a:solidFill>
                  <a:srgbClr val="015284"/>
                </a:solidFill>
                <a:ea typeface="Times New Roman"/>
              </a:rPr>
              <a:t> </a:t>
            </a:r>
            <a:r>
              <a:rPr lang="en-GB" sz="2000" kern="0" dirty="0" err="1" smtClean="0">
                <a:solidFill>
                  <a:srgbClr val="015284"/>
                </a:solidFill>
                <a:ea typeface="Times New Roman"/>
              </a:rPr>
              <a:t>gyffredinol</a:t>
            </a:r>
            <a:r>
              <a:rPr lang="en-GB" sz="2000" kern="0" dirty="0" smtClean="0">
                <a:solidFill>
                  <a:srgbClr val="015284"/>
                </a:solidFill>
                <a:ea typeface="Times New Roman"/>
              </a:rPr>
              <a:t>, </a:t>
            </a:r>
            <a:r>
              <a:rPr lang="en-GB" sz="2000" kern="0" dirty="0" err="1" smtClean="0">
                <a:solidFill>
                  <a:srgbClr val="015284"/>
                </a:solidFill>
                <a:ea typeface="Times New Roman"/>
              </a:rPr>
              <a:t>mae</a:t>
            </a:r>
            <a:r>
              <a:rPr lang="en-GB" sz="2000" kern="0" dirty="0" smtClean="0">
                <a:solidFill>
                  <a:srgbClr val="015284"/>
                </a:solidFill>
                <a:ea typeface="Times New Roman"/>
              </a:rPr>
              <a:t> </a:t>
            </a:r>
            <a:r>
              <a:rPr lang="en-GB" sz="2000" kern="0" dirty="0" err="1" smtClean="0">
                <a:solidFill>
                  <a:srgbClr val="015284"/>
                </a:solidFill>
                <a:ea typeface="Times New Roman"/>
              </a:rPr>
              <a:t>morâl</a:t>
            </a:r>
            <a:r>
              <a:rPr lang="en-GB" sz="2000" kern="0" dirty="0" smtClean="0">
                <a:solidFill>
                  <a:srgbClr val="015284"/>
                </a:solidFill>
                <a:ea typeface="Times New Roman"/>
              </a:rPr>
              <a:t> </a:t>
            </a:r>
            <a:r>
              <a:rPr lang="en-GB" sz="2000" kern="0" dirty="0" err="1" smtClean="0">
                <a:solidFill>
                  <a:srgbClr val="015284"/>
                </a:solidFill>
                <a:ea typeface="Times New Roman"/>
              </a:rPr>
              <a:t>ymhlith</a:t>
            </a:r>
            <a:r>
              <a:rPr lang="en-GB" sz="2000" kern="0" dirty="0" smtClean="0">
                <a:solidFill>
                  <a:srgbClr val="015284"/>
                </a:solidFill>
                <a:ea typeface="Times New Roman"/>
              </a:rPr>
              <a:t> staff </a:t>
            </a:r>
            <a:r>
              <a:rPr lang="en-GB" sz="2000" kern="0" dirty="0" err="1" smtClean="0">
                <a:solidFill>
                  <a:srgbClr val="015284"/>
                </a:solidFill>
                <a:ea typeface="Times New Roman"/>
              </a:rPr>
              <a:t>llanw</a:t>
            </a:r>
            <a:r>
              <a:rPr lang="en-GB" sz="2000" kern="0" dirty="0" smtClean="0">
                <a:solidFill>
                  <a:srgbClr val="015284"/>
                </a:solidFill>
                <a:ea typeface="Times New Roman"/>
              </a:rPr>
              <a:t> </a:t>
            </a:r>
            <a:r>
              <a:rPr lang="en-GB" sz="2000" kern="0" dirty="0" err="1" smtClean="0">
                <a:solidFill>
                  <a:srgbClr val="015284"/>
                </a:solidFill>
                <a:ea typeface="Times New Roman"/>
              </a:rPr>
              <a:t>sy’n</a:t>
            </a:r>
            <a:r>
              <a:rPr lang="en-GB" sz="2000" kern="0" dirty="0" smtClean="0">
                <a:solidFill>
                  <a:srgbClr val="015284"/>
                </a:solidFill>
                <a:ea typeface="Times New Roman"/>
              </a:rPr>
              <a:t> </a:t>
            </a:r>
            <a:r>
              <a:rPr lang="en-GB" sz="2000" kern="0" dirty="0" err="1" smtClean="0">
                <a:solidFill>
                  <a:srgbClr val="015284"/>
                </a:solidFill>
                <a:ea typeface="Times New Roman"/>
              </a:rPr>
              <a:t>gweithio</a:t>
            </a:r>
            <a:r>
              <a:rPr lang="en-GB" sz="2000" kern="0" dirty="0" smtClean="0">
                <a:solidFill>
                  <a:srgbClr val="015284"/>
                </a:solidFill>
                <a:ea typeface="Times New Roman"/>
              </a:rPr>
              <a:t> </a:t>
            </a:r>
            <a:r>
              <a:rPr lang="en-GB" sz="2000" kern="0" dirty="0" err="1" smtClean="0">
                <a:solidFill>
                  <a:srgbClr val="015284"/>
                </a:solidFill>
                <a:ea typeface="Times New Roman"/>
              </a:rPr>
              <a:t>trwy</a:t>
            </a:r>
            <a:r>
              <a:rPr lang="en-GB" sz="2000" kern="0" dirty="0" smtClean="0">
                <a:solidFill>
                  <a:srgbClr val="015284"/>
                </a:solidFill>
                <a:ea typeface="Times New Roman"/>
              </a:rPr>
              <a:t> </a:t>
            </a:r>
            <a:r>
              <a:rPr lang="en-GB" sz="2000" kern="0" dirty="0" err="1" smtClean="0">
                <a:solidFill>
                  <a:srgbClr val="015284"/>
                </a:solidFill>
                <a:ea typeface="Times New Roman"/>
              </a:rPr>
              <a:t>asiantaethau</a:t>
            </a:r>
            <a:r>
              <a:rPr lang="en-GB" sz="2000" kern="0" dirty="0" smtClean="0">
                <a:solidFill>
                  <a:srgbClr val="015284"/>
                </a:solidFill>
                <a:ea typeface="Times New Roman"/>
              </a:rPr>
              <a:t> </a:t>
            </a:r>
            <a:r>
              <a:rPr lang="en-GB" sz="2000" kern="0" dirty="0" err="1" smtClean="0">
                <a:solidFill>
                  <a:srgbClr val="015284"/>
                </a:solidFill>
                <a:ea typeface="Times New Roman"/>
              </a:rPr>
              <a:t>recriwtio</a:t>
            </a:r>
            <a:r>
              <a:rPr lang="en-GB" sz="2000" kern="0" dirty="0" smtClean="0">
                <a:solidFill>
                  <a:srgbClr val="015284"/>
                </a:solidFill>
                <a:ea typeface="Times New Roman"/>
              </a:rPr>
              <a:t> </a:t>
            </a:r>
            <a:r>
              <a:rPr lang="en-GB" sz="2000" kern="0" dirty="0" err="1" smtClean="0">
                <a:solidFill>
                  <a:srgbClr val="015284"/>
                </a:solidFill>
                <a:ea typeface="Times New Roman"/>
              </a:rPr>
              <a:t>yn</a:t>
            </a:r>
            <a:r>
              <a:rPr lang="en-GB" sz="2000" kern="0" dirty="0" smtClean="0">
                <a:solidFill>
                  <a:srgbClr val="015284"/>
                </a:solidFill>
                <a:ea typeface="Times New Roman"/>
              </a:rPr>
              <a:t> </a:t>
            </a:r>
            <a:r>
              <a:rPr lang="en-GB" sz="2000" kern="0" dirty="0" err="1" smtClean="0">
                <a:solidFill>
                  <a:srgbClr val="015284"/>
                </a:solidFill>
                <a:ea typeface="Times New Roman"/>
              </a:rPr>
              <a:t>isel</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a:t>
            </a:r>
            <a:r>
              <a:rPr kumimoji="0" lang="en-GB" sz="2000" b="0" i="0" u="none" strike="noStrike" kern="0" cap="none" spc="0" normalizeH="0" baseline="0" noProof="0" dirty="0" smtClean="0">
                <a:ln>
                  <a:noFill/>
                </a:ln>
                <a:solidFill>
                  <a:srgbClr val="D60134"/>
                </a:solidFill>
                <a:effectLst/>
                <a:uLnTx/>
                <a:uFillTx/>
                <a:latin typeface="+mn-lt"/>
                <a:ea typeface="Times New Roman"/>
                <a:cs typeface="+mn-cs"/>
              </a:rPr>
              <a:t> </a:t>
            </a:r>
            <a:endParaRPr kumimoji="0" lang="en-US" sz="2000" b="0" i="0" u="none" strike="noStrike" kern="0" cap="none" spc="0" normalizeH="0" baseline="0" noProof="0" dirty="0" smtClean="0">
              <a:ln>
                <a:noFill/>
              </a:ln>
              <a:solidFill>
                <a:srgbClr val="D60134"/>
              </a:solidFill>
              <a:effectLst/>
              <a:uLnTx/>
              <a:uFillTx/>
              <a:latin typeface="+mn-lt"/>
              <a:ea typeface="+mn-ea"/>
              <a:cs typeface="+mn-cs"/>
            </a:endParaRPr>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4099" name="Rectangle 4"/>
          <p:cNvSpPr>
            <a:spLocks noGrp="1" noChangeArrowheads="1"/>
          </p:cNvSpPr>
          <p:nvPr>
            <p:ph type="body" sz="half" idx="2"/>
          </p:nvPr>
        </p:nvSpPr>
        <p:spPr>
          <a:xfrm>
            <a:off x="467544" y="1772816"/>
            <a:ext cx="4248150" cy="4536827"/>
          </a:xfrm>
        </p:spPr>
        <p:txBody>
          <a:bodyPr/>
          <a:lstStyle/>
          <a:p>
            <a:pPr eaLnBrk="1" hangingPunct="1">
              <a:buFontTx/>
              <a:buNone/>
            </a:pPr>
            <a:r>
              <a:rPr lang="en-GB" sz="2000" dirty="0" smtClean="0">
                <a:ea typeface="Times New Roman"/>
              </a:rPr>
              <a:t>	</a:t>
            </a:r>
            <a:r>
              <a:rPr lang="en-GB" sz="2000" dirty="0" smtClean="0">
                <a:solidFill>
                  <a:srgbClr val="D60134"/>
                </a:solidFill>
                <a:ea typeface="Times New Roman"/>
              </a:rPr>
              <a:t>Most </a:t>
            </a:r>
            <a:r>
              <a:rPr lang="en-GB" sz="2000" dirty="0">
                <a:solidFill>
                  <a:srgbClr val="D60134"/>
                </a:solidFill>
                <a:ea typeface="Times New Roman"/>
              </a:rPr>
              <a:t>cover supervisors and HLTAs employed permanently by schools have access to appropriate training as part of their school’s in-service training programme.  But other supply staff do not have access to a wide range of professional development opportunities. </a:t>
            </a:r>
            <a:endParaRPr lang="en-US" dirty="0" smtClean="0">
              <a:solidFill>
                <a:srgbClr val="D60134"/>
              </a:solidFill>
            </a:endParaRPr>
          </a:p>
        </p:txBody>
      </p:sp>
      <p:sp>
        <p:nvSpPr>
          <p:cNvPr id="4" name="Rectangle 4"/>
          <p:cNvSpPr txBox="1">
            <a:spLocks noChangeArrowheads="1"/>
          </p:cNvSpPr>
          <p:nvPr/>
        </p:nvSpPr>
        <p:spPr bwMode="auto">
          <a:xfrm>
            <a:off x="4716016" y="1628800"/>
            <a:ext cx="4248150" cy="47528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lvl="0" indent="-342900">
              <a:spcBef>
                <a:spcPct val="20000"/>
              </a:spcBef>
            </a:pP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lang="en-GB" sz="2000" kern="0" dirty="0" smtClean="0">
                <a:solidFill>
                  <a:srgbClr val="015284"/>
                </a:solidFill>
                <a:ea typeface="Times New Roman"/>
              </a:rPr>
              <a:t>Gall y </a:t>
            </a:r>
            <a:r>
              <a:rPr lang="en-GB" sz="2000" kern="0" dirty="0" err="1" smtClean="0">
                <a:solidFill>
                  <a:srgbClr val="015284"/>
                </a:solidFill>
                <a:ea typeface="Times New Roman"/>
              </a:rPr>
              <a:t>rhan</a:t>
            </a:r>
            <a:r>
              <a:rPr lang="en-GB" sz="2000" kern="0" dirty="0" smtClean="0">
                <a:solidFill>
                  <a:srgbClr val="015284"/>
                </a:solidFill>
                <a:ea typeface="Times New Roman"/>
              </a:rPr>
              <a:t> </a:t>
            </a:r>
            <a:r>
              <a:rPr lang="en-GB" sz="2000" kern="0" dirty="0" err="1" smtClean="0">
                <a:solidFill>
                  <a:srgbClr val="015284"/>
                </a:solidFill>
                <a:ea typeface="Times New Roman"/>
              </a:rPr>
              <a:t>fwyaf</a:t>
            </a:r>
            <a:r>
              <a:rPr lang="en-GB" sz="2000" kern="0" dirty="0" smtClean="0">
                <a:solidFill>
                  <a:srgbClr val="015284"/>
                </a:solidFill>
                <a:ea typeface="Times New Roman"/>
              </a:rPr>
              <a:t> o </a:t>
            </a:r>
            <a:r>
              <a:rPr lang="en-GB" sz="2000" kern="0" dirty="0" err="1" smtClean="0">
                <a:solidFill>
                  <a:srgbClr val="015284"/>
                </a:solidFill>
                <a:ea typeface="Times New Roman"/>
              </a:rPr>
              <a:t>oruchwylwyr</a:t>
            </a:r>
            <a:r>
              <a:rPr lang="en-GB" sz="2000" kern="0" dirty="0" smtClean="0">
                <a:solidFill>
                  <a:srgbClr val="015284"/>
                </a:solidFill>
                <a:ea typeface="Times New Roman"/>
              </a:rPr>
              <a:t> </a:t>
            </a:r>
            <a:r>
              <a:rPr lang="en-GB" sz="2000" kern="0" dirty="0" err="1" smtClean="0">
                <a:solidFill>
                  <a:srgbClr val="015284"/>
                </a:solidFill>
                <a:ea typeface="Times New Roman"/>
              </a:rPr>
              <a:t>llanw</a:t>
            </a:r>
            <a:r>
              <a:rPr lang="en-GB" sz="2000" kern="0" dirty="0" smtClean="0">
                <a:solidFill>
                  <a:srgbClr val="015284"/>
                </a:solidFill>
                <a:ea typeface="Times New Roman"/>
              </a:rPr>
              <a:t> a </a:t>
            </a:r>
            <a:r>
              <a:rPr lang="en-GB" sz="2000" kern="0" dirty="0" err="1" smtClean="0">
                <a:solidFill>
                  <a:srgbClr val="015284"/>
                </a:solidFill>
                <a:ea typeface="Times New Roman"/>
              </a:rPr>
              <a:t>CALUau</a:t>
            </a:r>
            <a:r>
              <a:rPr lang="en-GB" sz="2000" kern="0" dirty="0" smtClean="0">
                <a:solidFill>
                  <a:srgbClr val="015284"/>
                </a:solidFill>
                <a:ea typeface="Times New Roman"/>
              </a:rPr>
              <a:t> </a:t>
            </a:r>
            <a:r>
              <a:rPr lang="en-GB" sz="2000" kern="0" dirty="0" err="1" smtClean="0">
                <a:solidFill>
                  <a:srgbClr val="015284"/>
                </a:solidFill>
                <a:ea typeface="Times New Roman"/>
              </a:rPr>
              <a:t>sy’n</a:t>
            </a:r>
            <a:r>
              <a:rPr lang="en-GB" sz="2000" kern="0" dirty="0" smtClean="0">
                <a:solidFill>
                  <a:srgbClr val="015284"/>
                </a:solidFill>
                <a:ea typeface="Times New Roman"/>
              </a:rPr>
              <a:t> </a:t>
            </a:r>
            <a:r>
              <a:rPr lang="en-GB" sz="2000" kern="0" dirty="0" err="1" smtClean="0">
                <a:solidFill>
                  <a:srgbClr val="015284"/>
                </a:solidFill>
                <a:ea typeface="Times New Roman"/>
              </a:rPr>
              <a:t>cael</a:t>
            </a:r>
            <a:r>
              <a:rPr lang="en-GB" sz="2000" kern="0" dirty="0" smtClean="0">
                <a:solidFill>
                  <a:srgbClr val="015284"/>
                </a:solidFill>
                <a:ea typeface="Times New Roman"/>
              </a:rPr>
              <a:t> </a:t>
            </a:r>
            <a:r>
              <a:rPr lang="en-GB" sz="2000" kern="0" dirty="0" err="1" smtClean="0">
                <a:solidFill>
                  <a:srgbClr val="015284"/>
                </a:solidFill>
                <a:ea typeface="Times New Roman"/>
              </a:rPr>
              <a:t>eu</a:t>
            </a:r>
            <a:r>
              <a:rPr lang="en-GB" sz="2000" kern="0" dirty="0" smtClean="0">
                <a:solidFill>
                  <a:srgbClr val="015284"/>
                </a:solidFill>
                <a:ea typeface="Times New Roman"/>
              </a:rPr>
              <a:t> </a:t>
            </a:r>
            <a:r>
              <a:rPr lang="en-GB" sz="2000" kern="0" dirty="0" err="1" smtClean="0">
                <a:solidFill>
                  <a:srgbClr val="015284"/>
                </a:solidFill>
                <a:ea typeface="Times New Roman"/>
              </a:rPr>
              <a:t>cyflogi’n</a:t>
            </a:r>
            <a:r>
              <a:rPr lang="en-GB" sz="2000" kern="0" dirty="0" smtClean="0">
                <a:solidFill>
                  <a:srgbClr val="015284"/>
                </a:solidFill>
                <a:ea typeface="Times New Roman"/>
              </a:rPr>
              <a:t> </a:t>
            </a:r>
            <a:r>
              <a:rPr lang="en-GB" sz="2000" kern="0" dirty="0" err="1" smtClean="0">
                <a:solidFill>
                  <a:srgbClr val="015284"/>
                </a:solidFill>
                <a:ea typeface="Times New Roman"/>
              </a:rPr>
              <a:t>barhaol</a:t>
            </a:r>
            <a:r>
              <a:rPr lang="en-GB" sz="2000" kern="0" dirty="0" smtClean="0">
                <a:solidFill>
                  <a:srgbClr val="015284"/>
                </a:solidFill>
                <a:ea typeface="Times New Roman"/>
              </a:rPr>
              <a:t> </a:t>
            </a:r>
            <a:r>
              <a:rPr lang="en-GB" sz="2000" kern="0" dirty="0" err="1" smtClean="0">
                <a:solidFill>
                  <a:srgbClr val="015284"/>
                </a:solidFill>
                <a:ea typeface="Times New Roman"/>
              </a:rPr>
              <a:t>gan</a:t>
            </a:r>
            <a:r>
              <a:rPr lang="en-GB" sz="2000" kern="0" dirty="0" smtClean="0">
                <a:solidFill>
                  <a:srgbClr val="015284"/>
                </a:solidFill>
                <a:ea typeface="Times New Roman"/>
              </a:rPr>
              <a:t> </a:t>
            </a:r>
            <a:r>
              <a:rPr lang="en-GB" sz="2000" kern="0" dirty="0" err="1" smtClean="0">
                <a:solidFill>
                  <a:srgbClr val="015284"/>
                </a:solidFill>
                <a:ea typeface="Times New Roman"/>
              </a:rPr>
              <a:t>ysgolion</a:t>
            </a:r>
            <a:r>
              <a:rPr lang="en-GB" sz="2000" kern="0" dirty="0" smtClean="0">
                <a:solidFill>
                  <a:srgbClr val="015284"/>
                </a:solidFill>
                <a:ea typeface="Times New Roman"/>
              </a:rPr>
              <a:t> </a:t>
            </a:r>
            <a:r>
              <a:rPr lang="en-GB" sz="2000" kern="0" dirty="0" err="1" smtClean="0">
                <a:solidFill>
                  <a:srgbClr val="015284"/>
                </a:solidFill>
                <a:ea typeface="Times New Roman"/>
              </a:rPr>
              <a:t>fanteisio</a:t>
            </a:r>
            <a:r>
              <a:rPr lang="en-GB" sz="2000" kern="0" dirty="0" smtClean="0">
                <a:solidFill>
                  <a:srgbClr val="015284"/>
                </a:solidFill>
                <a:ea typeface="Times New Roman"/>
              </a:rPr>
              <a:t> </a:t>
            </a:r>
            <a:r>
              <a:rPr lang="en-GB" sz="2000" kern="0" dirty="0" err="1" smtClean="0">
                <a:solidFill>
                  <a:srgbClr val="015284"/>
                </a:solidFill>
                <a:ea typeface="Times New Roman"/>
              </a:rPr>
              <a:t>ar</a:t>
            </a:r>
            <a:r>
              <a:rPr lang="en-GB" sz="2000" kern="0" dirty="0" smtClean="0">
                <a:solidFill>
                  <a:srgbClr val="015284"/>
                </a:solidFill>
                <a:ea typeface="Times New Roman"/>
              </a:rPr>
              <a:t> </a:t>
            </a:r>
            <a:r>
              <a:rPr lang="en-GB" sz="2000" kern="0" dirty="0" err="1" smtClean="0">
                <a:solidFill>
                  <a:srgbClr val="015284"/>
                </a:solidFill>
                <a:ea typeface="Times New Roman"/>
              </a:rPr>
              <a:t>hyfforddiant</a:t>
            </a:r>
            <a:r>
              <a:rPr lang="en-GB" sz="2000" kern="0" dirty="0" smtClean="0">
                <a:solidFill>
                  <a:srgbClr val="015284"/>
                </a:solidFill>
                <a:ea typeface="Times New Roman"/>
              </a:rPr>
              <a:t> </a:t>
            </a:r>
            <a:r>
              <a:rPr lang="en-GB" sz="2000" kern="0" dirty="0" err="1" smtClean="0">
                <a:solidFill>
                  <a:srgbClr val="015284"/>
                </a:solidFill>
                <a:ea typeface="Times New Roman"/>
              </a:rPr>
              <a:t>priodol</a:t>
            </a:r>
            <a:r>
              <a:rPr lang="en-GB" sz="2000" kern="0" dirty="0" smtClean="0">
                <a:solidFill>
                  <a:srgbClr val="015284"/>
                </a:solidFill>
                <a:ea typeface="Times New Roman"/>
              </a:rPr>
              <a:t> </a:t>
            </a:r>
            <a:r>
              <a:rPr lang="en-GB" sz="2000" kern="0" dirty="0" err="1" smtClean="0">
                <a:solidFill>
                  <a:srgbClr val="015284"/>
                </a:solidFill>
                <a:ea typeface="Times New Roman"/>
              </a:rPr>
              <a:t>fel</a:t>
            </a:r>
            <a:r>
              <a:rPr lang="en-GB" sz="2000" kern="0" dirty="0" smtClean="0">
                <a:solidFill>
                  <a:srgbClr val="015284"/>
                </a:solidFill>
                <a:ea typeface="Times New Roman"/>
              </a:rPr>
              <a:t> </a:t>
            </a:r>
            <a:r>
              <a:rPr lang="en-GB" sz="2000" kern="0" dirty="0" err="1" smtClean="0">
                <a:solidFill>
                  <a:srgbClr val="015284"/>
                </a:solidFill>
                <a:ea typeface="Times New Roman"/>
              </a:rPr>
              <a:t>rhan</a:t>
            </a:r>
            <a:r>
              <a:rPr lang="en-GB" sz="2000" kern="0" dirty="0" smtClean="0">
                <a:solidFill>
                  <a:srgbClr val="015284"/>
                </a:solidFill>
                <a:ea typeface="Times New Roman"/>
              </a:rPr>
              <a:t> o </a:t>
            </a:r>
            <a:r>
              <a:rPr lang="en-GB" sz="2000" kern="0" dirty="0" err="1" smtClean="0">
                <a:solidFill>
                  <a:srgbClr val="015284"/>
                </a:solidFill>
                <a:ea typeface="Times New Roman"/>
              </a:rPr>
              <a:t>raglen</a:t>
            </a:r>
            <a:r>
              <a:rPr lang="en-GB" sz="2000" kern="0" dirty="0" smtClean="0">
                <a:solidFill>
                  <a:srgbClr val="015284"/>
                </a:solidFill>
                <a:ea typeface="Times New Roman"/>
              </a:rPr>
              <a:t> </a:t>
            </a:r>
            <a:r>
              <a:rPr lang="en-GB" sz="2000" kern="0" dirty="0" err="1" smtClean="0">
                <a:solidFill>
                  <a:srgbClr val="015284"/>
                </a:solidFill>
                <a:ea typeface="Times New Roman"/>
              </a:rPr>
              <a:t>hyfforddiant</a:t>
            </a:r>
            <a:r>
              <a:rPr lang="en-GB" sz="2000" kern="0" dirty="0" smtClean="0">
                <a:solidFill>
                  <a:srgbClr val="015284"/>
                </a:solidFill>
                <a:ea typeface="Times New Roman"/>
              </a:rPr>
              <a:t> </a:t>
            </a:r>
            <a:r>
              <a:rPr lang="en-GB" sz="2000" kern="0" dirty="0" err="1" smtClean="0">
                <a:solidFill>
                  <a:srgbClr val="015284"/>
                </a:solidFill>
                <a:ea typeface="Times New Roman"/>
              </a:rPr>
              <a:t>mewn</a:t>
            </a:r>
            <a:r>
              <a:rPr lang="en-GB" sz="2000" kern="0" dirty="0" smtClean="0">
                <a:solidFill>
                  <a:srgbClr val="015284"/>
                </a:solidFill>
                <a:ea typeface="Times New Roman"/>
              </a:rPr>
              <a:t> </a:t>
            </a:r>
            <a:r>
              <a:rPr lang="en-GB" sz="2000" kern="0" dirty="0" err="1" smtClean="0">
                <a:solidFill>
                  <a:srgbClr val="015284"/>
                </a:solidFill>
                <a:ea typeface="Times New Roman"/>
              </a:rPr>
              <a:t>swydd</a:t>
            </a:r>
            <a:r>
              <a:rPr lang="en-GB" sz="2000" kern="0" dirty="0" smtClean="0">
                <a:solidFill>
                  <a:srgbClr val="015284"/>
                </a:solidFill>
                <a:ea typeface="Times New Roman"/>
              </a:rPr>
              <a:t> </a:t>
            </a:r>
            <a:r>
              <a:rPr lang="en-GB" sz="2000" kern="0" dirty="0" err="1" smtClean="0">
                <a:solidFill>
                  <a:srgbClr val="015284"/>
                </a:solidFill>
                <a:ea typeface="Times New Roman"/>
              </a:rPr>
              <a:t>eu</a:t>
            </a:r>
            <a:r>
              <a:rPr lang="en-GB" sz="2000" kern="0" dirty="0" smtClean="0">
                <a:solidFill>
                  <a:srgbClr val="015284"/>
                </a:solidFill>
                <a:ea typeface="Times New Roman"/>
              </a:rPr>
              <a:t> </a:t>
            </a:r>
            <a:r>
              <a:rPr lang="en-GB" sz="2000" kern="0" dirty="0" err="1" smtClean="0">
                <a:solidFill>
                  <a:srgbClr val="015284"/>
                </a:solidFill>
                <a:ea typeface="Times New Roman"/>
              </a:rPr>
              <a:t>hysgol</a:t>
            </a:r>
            <a:r>
              <a:rPr lang="en-GB" sz="2000" kern="0" dirty="0" smtClean="0">
                <a:solidFill>
                  <a:srgbClr val="015284"/>
                </a:solidFill>
                <a:ea typeface="Times New Roman"/>
              </a:rPr>
              <a:t>.  </a:t>
            </a:r>
            <a:r>
              <a:rPr lang="en-GB" sz="2000" kern="0" dirty="0" err="1" smtClean="0">
                <a:solidFill>
                  <a:srgbClr val="015284"/>
                </a:solidFill>
                <a:ea typeface="Times New Roman"/>
              </a:rPr>
              <a:t>Fodd</a:t>
            </a:r>
            <a:r>
              <a:rPr lang="en-GB" sz="2000" kern="0" dirty="0" smtClean="0">
                <a:solidFill>
                  <a:srgbClr val="015284"/>
                </a:solidFill>
                <a:ea typeface="Times New Roman"/>
              </a:rPr>
              <a:t> </a:t>
            </a:r>
            <a:r>
              <a:rPr lang="en-GB" sz="2000" kern="0" dirty="0" err="1" smtClean="0">
                <a:solidFill>
                  <a:srgbClr val="015284"/>
                </a:solidFill>
                <a:ea typeface="Times New Roman"/>
              </a:rPr>
              <a:t>bynnag</a:t>
            </a:r>
            <a:r>
              <a:rPr lang="en-GB" sz="2000" kern="0" dirty="0" smtClean="0">
                <a:solidFill>
                  <a:srgbClr val="015284"/>
                </a:solidFill>
                <a:ea typeface="Times New Roman"/>
              </a:rPr>
              <a:t>, </a:t>
            </a:r>
            <a:r>
              <a:rPr lang="en-GB" sz="2000" kern="0" dirty="0" err="1" smtClean="0">
                <a:solidFill>
                  <a:srgbClr val="015284"/>
                </a:solidFill>
                <a:ea typeface="Times New Roman"/>
              </a:rPr>
              <a:t>ni</a:t>
            </a:r>
            <a:r>
              <a:rPr lang="en-GB" sz="2000" kern="0" dirty="0" smtClean="0">
                <a:solidFill>
                  <a:srgbClr val="015284"/>
                </a:solidFill>
                <a:ea typeface="Times New Roman"/>
              </a:rPr>
              <a:t> all staff </a:t>
            </a:r>
            <a:r>
              <a:rPr lang="en-GB" sz="2000" kern="0" dirty="0" err="1" smtClean="0">
                <a:solidFill>
                  <a:srgbClr val="015284"/>
                </a:solidFill>
                <a:ea typeface="Times New Roman"/>
              </a:rPr>
              <a:t>llanw</a:t>
            </a:r>
            <a:r>
              <a:rPr lang="en-GB" sz="2000" kern="0" dirty="0" smtClean="0">
                <a:solidFill>
                  <a:srgbClr val="015284"/>
                </a:solidFill>
                <a:ea typeface="Times New Roman"/>
              </a:rPr>
              <a:t> </a:t>
            </a:r>
            <a:r>
              <a:rPr lang="en-GB" sz="2000" kern="0" dirty="0" err="1" smtClean="0">
                <a:solidFill>
                  <a:srgbClr val="015284"/>
                </a:solidFill>
                <a:ea typeface="Times New Roman"/>
              </a:rPr>
              <a:t>eraill</a:t>
            </a:r>
            <a:r>
              <a:rPr lang="en-GB" sz="2000" kern="0" dirty="0" smtClean="0">
                <a:solidFill>
                  <a:srgbClr val="015284"/>
                </a:solidFill>
                <a:ea typeface="Times New Roman"/>
              </a:rPr>
              <a:t> </a:t>
            </a:r>
            <a:r>
              <a:rPr lang="en-GB" sz="2000" kern="0" dirty="0" err="1" smtClean="0">
                <a:solidFill>
                  <a:srgbClr val="015284"/>
                </a:solidFill>
                <a:ea typeface="Times New Roman"/>
              </a:rPr>
              <a:t>fanteisio</a:t>
            </a:r>
            <a:r>
              <a:rPr lang="en-GB" sz="2000" kern="0" dirty="0" smtClean="0">
                <a:solidFill>
                  <a:srgbClr val="015284"/>
                </a:solidFill>
                <a:ea typeface="Times New Roman"/>
              </a:rPr>
              <a:t> </a:t>
            </a:r>
            <a:r>
              <a:rPr lang="en-GB" sz="2000" kern="0" dirty="0" err="1" smtClean="0">
                <a:solidFill>
                  <a:srgbClr val="015284"/>
                </a:solidFill>
                <a:ea typeface="Times New Roman"/>
              </a:rPr>
              <a:t>ar</a:t>
            </a:r>
            <a:r>
              <a:rPr lang="en-GB" sz="2000" kern="0" dirty="0" smtClean="0">
                <a:solidFill>
                  <a:srgbClr val="015284"/>
                </a:solidFill>
                <a:ea typeface="Times New Roman"/>
              </a:rPr>
              <a:t> </a:t>
            </a:r>
            <a:r>
              <a:rPr lang="en-GB" sz="2000" kern="0" dirty="0" err="1" smtClean="0">
                <a:solidFill>
                  <a:srgbClr val="015284"/>
                </a:solidFill>
                <a:ea typeface="Times New Roman"/>
              </a:rPr>
              <a:t>ystod</a:t>
            </a:r>
            <a:r>
              <a:rPr lang="en-GB" sz="2000" kern="0" dirty="0" smtClean="0">
                <a:solidFill>
                  <a:srgbClr val="015284"/>
                </a:solidFill>
                <a:ea typeface="Times New Roman"/>
              </a:rPr>
              <a:t> </a:t>
            </a:r>
            <a:r>
              <a:rPr lang="en-GB" sz="2000" kern="0" dirty="0" err="1" smtClean="0">
                <a:solidFill>
                  <a:srgbClr val="015284"/>
                </a:solidFill>
                <a:ea typeface="Times New Roman"/>
              </a:rPr>
              <a:t>eang</a:t>
            </a:r>
            <a:r>
              <a:rPr lang="en-GB" sz="2000" kern="0" dirty="0" smtClean="0">
                <a:solidFill>
                  <a:srgbClr val="015284"/>
                </a:solidFill>
                <a:ea typeface="Times New Roman"/>
              </a:rPr>
              <a:t> o </a:t>
            </a:r>
            <a:r>
              <a:rPr lang="en-GB" sz="2000" kern="0" dirty="0" err="1" smtClean="0">
                <a:solidFill>
                  <a:srgbClr val="015284"/>
                </a:solidFill>
                <a:ea typeface="Times New Roman"/>
              </a:rPr>
              <a:t>gyfleoedd</a:t>
            </a:r>
            <a:r>
              <a:rPr lang="en-GB" sz="2000" kern="0" dirty="0" smtClean="0">
                <a:solidFill>
                  <a:srgbClr val="015284"/>
                </a:solidFill>
                <a:ea typeface="Times New Roman"/>
              </a:rPr>
              <a:t> </a:t>
            </a:r>
            <a:r>
              <a:rPr lang="en-GB" sz="2000" kern="0" dirty="0" err="1" smtClean="0">
                <a:solidFill>
                  <a:srgbClr val="015284"/>
                </a:solidFill>
                <a:ea typeface="Times New Roman"/>
              </a:rPr>
              <a:t>datblygiad</a:t>
            </a:r>
            <a:r>
              <a:rPr lang="en-GB" sz="2000" kern="0" dirty="0" smtClean="0">
                <a:solidFill>
                  <a:srgbClr val="015284"/>
                </a:solidFill>
                <a:ea typeface="Times New Roman"/>
              </a:rPr>
              <a:t> </a:t>
            </a:r>
            <a:r>
              <a:rPr lang="en-GB" sz="2000" kern="0" dirty="0" err="1" smtClean="0">
                <a:solidFill>
                  <a:srgbClr val="015284"/>
                </a:solidFill>
                <a:ea typeface="Times New Roman"/>
              </a:rPr>
              <a:t>proffesiynol</a:t>
            </a:r>
            <a:r>
              <a:rPr lang="en-GB" sz="2000" kern="0" dirty="0" smtClean="0">
                <a:solidFill>
                  <a:srgbClr val="015284"/>
                </a:solidFill>
                <a:ea typeface="Times New Roman"/>
              </a:rPr>
              <a:t>.</a:t>
            </a:r>
            <a:r>
              <a:rPr kumimoji="0" lang="en-GB" sz="2000" b="0" i="0" u="none" strike="noStrike" kern="0" cap="none" spc="0" normalizeH="0" baseline="0" noProof="0" dirty="0" smtClean="0">
                <a:ln>
                  <a:noFill/>
                </a:ln>
                <a:solidFill>
                  <a:srgbClr val="D60134"/>
                </a:solidFill>
                <a:effectLst/>
                <a:uLnTx/>
                <a:uFillTx/>
                <a:latin typeface="+mn-lt"/>
                <a:ea typeface="Times New Roman"/>
                <a:cs typeface="+mn-cs"/>
              </a:rPr>
              <a:t> </a:t>
            </a:r>
            <a:endParaRPr kumimoji="0" lang="en-US" sz="2800" b="0" i="0" u="none" strike="noStrike" kern="0" cap="none" spc="0" normalizeH="0" baseline="0" noProof="0" dirty="0" smtClean="0">
              <a:ln>
                <a:noFill/>
              </a:ln>
              <a:solidFill>
                <a:srgbClr val="D60134"/>
              </a:solidFill>
              <a:effectLst/>
              <a:uLnTx/>
              <a:uFillTx/>
              <a:latin typeface="+mn-lt"/>
              <a:ea typeface="+mn-ea"/>
              <a:cs typeface="+mn-cs"/>
            </a:endParaRPr>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588" y="188913"/>
            <a:ext cx="7772400" cy="719137"/>
          </a:xfrm>
        </p:spPr>
        <p:txBody>
          <a:bodyPr/>
          <a:lstStyle/>
          <a:p>
            <a:pPr eaLnBrk="1" hangingPunct="1"/>
            <a:r>
              <a:rPr lang="en-GB" sz="3200" smtClean="0"/>
              <a:t>Recommendations</a:t>
            </a:r>
            <a:br>
              <a:rPr lang="en-GB" sz="3200" smtClean="0"/>
            </a:br>
            <a:r>
              <a:rPr lang="en-GB" sz="3200" smtClean="0">
                <a:solidFill>
                  <a:srgbClr val="015284"/>
                </a:solidFill>
              </a:rPr>
              <a:t>Argymhellion</a:t>
            </a:r>
            <a:endParaRPr lang="en-US" sz="3200" smtClean="0">
              <a:solidFill>
                <a:srgbClr val="015284"/>
              </a:solidFill>
            </a:endParaRPr>
          </a:p>
        </p:txBody>
      </p:sp>
      <p:sp>
        <p:nvSpPr>
          <p:cNvPr id="12291" name="Rectangle 3"/>
          <p:cNvSpPr>
            <a:spLocks noGrp="1" noChangeArrowheads="1"/>
          </p:cNvSpPr>
          <p:nvPr>
            <p:ph type="body" sz="half" idx="1"/>
          </p:nvPr>
        </p:nvSpPr>
        <p:spPr>
          <a:xfrm>
            <a:off x="250825" y="1268413"/>
            <a:ext cx="4321175" cy="5084762"/>
          </a:xfrm>
        </p:spPr>
        <p:txBody>
          <a:bodyPr/>
          <a:lstStyle/>
          <a:p>
            <a:pPr marL="0" indent="0">
              <a:spcAft>
                <a:spcPts val="0"/>
              </a:spcAft>
              <a:buNone/>
            </a:pPr>
            <a:r>
              <a:rPr lang="en-GB" sz="1800" b="1" dirty="0">
                <a:solidFill>
                  <a:srgbClr val="D60134"/>
                </a:solidFill>
                <a:latin typeface="+mj-lt"/>
                <a:ea typeface="Times New Roman"/>
              </a:rPr>
              <a:t>Schools should</a:t>
            </a:r>
            <a:r>
              <a:rPr lang="en-GB" sz="1800" b="1" dirty="0" smtClean="0">
                <a:solidFill>
                  <a:srgbClr val="D60134"/>
                </a:solidFill>
                <a:latin typeface="+mj-lt"/>
                <a:ea typeface="Times New Roman"/>
              </a:rPr>
              <a:t>:</a:t>
            </a:r>
            <a:r>
              <a:rPr lang="en-GB" sz="1800" dirty="0">
                <a:solidFill>
                  <a:srgbClr val="D60134"/>
                </a:solidFill>
                <a:latin typeface="+mj-lt"/>
                <a:ea typeface="Times New Roman"/>
              </a:rPr>
              <a:t> </a:t>
            </a:r>
          </a:p>
          <a:p>
            <a:pPr marL="0" indent="0">
              <a:buFontTx/>
              <a:buNone/>
            </a:pPr>
            <a:r>
              <a:rPr lang="en-GB" sz="1800" dirty="0" smtClean="0">
                <a:solidFill>
                  <a:srgbClr val="D60134"/>
                </a:solidFill>
                <a:latin typeface="+mj-lt"/>
              </a:rPr>
              <a:t>R1 manage </a:t>
            </a:r>
            <a:r>
              <a:rPr lang="en-GB" sz="1800" dirty="0">
                <a:solidFill>
                  <a:srgbClr val="D60134"/>
                </a:solidFill>
                <a:latin typeface="+mj-lt"/>
              </a:rPr>
              <a:t>teacher absence more efficiently</a:t>
            </a:r>
            <a:r>
              <a:rPr lang="en-GB" sz="1800" dirty="0" smtClean="0">
                <a:solidFill>
                  <a:srgbClr val="D60134"/>
                </a:solidFill>
                <a:latin typeface="+mj-lt"/>
              </a:rPr>
              <a:t>;</a:t>
            </a:r>
            <a:endParaRPr lang="en-GB" sz="1800" dirty="0">
              <a:solidFill>
                <a:srgbClr val="D60134"/>
              </a:solidFill>
              <a:latin typeface="+mj-lt"/>
            </a:endParaRPr>
          </a:p>
          <a:p>
            <a:pPr marL="0" indent="0">
              <a:buFontTx/>
              <a:buNone/>
            </a:pPr>
            <a:r>
              <a:rPr lang="en-GB" sz="1800" dirty="0" smtClean="0">
                <a:solidFill>
                  <a:srgbClr val="D60134"/>
                </a:solidFill>
                <a:latin typeface="+mj-lt"/>
              </a:rPr>
              <a:t>R2 improve </a:t>
            </a:r>
            <a:r>
              <a:rPr lang="en-GB" sz="1800" dirty="0">
                <a:solidFill>
                  <a:srgbClr val="D60134"/>
                </a:solidFill>
                <a:latin typeface="+mj-lt"/>
              </a:rPr>
              <a:t>the quality of teaching and learning in covered lessons by making sure that the work set is at an appropriate level and staff receive enough information on the individual needs of learners</a:t>
            </a:r>
            <a:r>
              <a:rPr lang="en-GB" sz="1800" dirty="0" smtClean="0">
                <a:solidFill>
                  <a:srgbClr val="D60134"/>
                </a:solidFill>
                <a:latin typeface="+mj-lt"/>
              </a:rPr>
              <a:t>;</a:t>
            </a:r>
            <a:endParaRPr lang="en-GB" sz="1800" dirty="0">
              <a:solidFill>
                <a:srgbClr val="D60134"/>
              </a:solidFill>
              <a:latin typeface="+mj-lt"/>
            </a:endParaRPr>
          </a:p>
          <a:p>
            <a:pPr marL="0" indent="0">
              <a:buFontTx/>
              <a:buNone/>
            </a:pPr>
            <a:r>
              <a:rPr lang="en-GB" sz="1800" dirty="0" smtClean="0">
                <a:solidFill>
                  <a:srgbClr val="D60134"/>
                </a:solidFill>
                <a:latin typeface="+mj-lt"/>
              </a:rPr>
              <a:t>R3 support </a:t>
            </a:r>
            <a:r>
              <a:rPr lang="en-GB" sz="1800" dirty="0">
                <a:solidFill>
                  <a:srgbClr val="D60134"/>
                </a:solidFill>
                <a:latin typeface="+mj-lt"/>
              </a:rPr>
              <a:t>supply and cover staff to improve their classroom behaviour management techniques</a:t>
            </a:r>
            <a:r>
              <a:rPr lang="en-GB" sz="1800" dirty="0" smtClean="0">
                <a:solidFill>
                  <a:srgbClr val="D60134"/>
                </a:solidFill>
                <a:latin typeface="+mj-lt"/>
              </a:rPr>
              <a:t>;</a:t>
            </a:r>
            <a:endParaRPr lang="en-GB" sz="1800" dirty="0">
              <a:solidFill>
                <a:srgbClr val="D60134"/>
              </a:solidFill>
              <a:latin typeface="+mj-lt"/>
            </a:endParaRPr>
          </a:p>
          <a:p>
            <a:pPr marL="0" indent="0">
              <a:buFontTx/>
              <a:buNone/>
            </a:pPr>
            <a:r>
              <a:rPr lang="en-GB" sz="1800" dirty="0">
                <a:solidFill>
                  <a:srgbClr val="D60134"/>
                </a:solidFill>
                <a:latin typeface="+mj-lt"/>
              </a:rPr>
              <a:t>R4 </a:t>
            </a:r>
            <a:r>
              <a:rPr lang="en-GB" sz="1800" dirty="0" smtClean="0">
                <a:solidFill>
                  <a:srgbClr val="D60134"/>
                </a:solidFill>
                <a:latin typeface="+mj-lt"/>
              </a:rPr>
              <a:t>evaluate </a:t>
            </a:r>
            <a:r>
              <a:rPr lang="en-GB" sz="1800" dirty="0">
                <a:solidFill>
                  <a:srgbClr val="D60134"/>
                </a:solidFill>
                <a:latin typeface="+mj-lt"/>
              </a:rPr>
              <a:t>the impact of teacher absence on learners, especially more able pupils and those in key stage 3, and monitor the quality of teaching and learning when teachers are absent;</a:t>
            </a:r>
          </a:p>
          <a:p>
            <a:pPr marL="0" indent="0">
              <a:buFontTx/>
              <a:buNone/>
            </a:pPr>
            <a:endParaRPr lang="en-GB" sz="2000" dirty="0" smtClean="0">
              <a:solidFill>
                <a:srgbClr val="D60134"/>
              </a:solidFill>
            </a:endParaRPr>
          </a:p>
        </p:txBody>
      </p:sp>
      <p:sp>
        <p:nvSpPr>
          <p:cNvPr id="4" name="Rectangle 3"/>
          <p:cNvSpPr txBox="1">
            <a:spLocks noChangeArrowheads="1"/>
          </p:cNvSpPr>
          <p:nvPr/>
        </p:nvSpPr>
        <p:spPr bwMode="auto">
          <a:xfrm>
            <a:off x="4499992" y="1412776"/>
            <a:ext cx="4464496" cy="508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ts val="0"/>
              </a:spcAft>
              <a:buClrTx/>
              <a:buSzTx/>
              <a:buFontTx/>
              <a:buNone/>
              <a:tabLst/>
              <a:defRPr/>
            </a:pPr>
            <a:r>
              <a:rPr kumimoji="0" lang="en-GB" sz="1800" b="1" i="0" u="none" strike="noStrike" kern="0" cap="none" spc="0" normalizeH="0" baseline="0" noProof="0" dirty="0" err="1" smtClean="0">
                <a:ln>
                  <a:noFill/>
                </a:ln>
                <a:solidFill>
                  <a:srgbClr val="015284"/>
                </a:solidFill>
                <a:effectLst/>
                <a:uLnTx/>
                <a:uFillTx/>
                <a:latin typeface="+mj-lt"/>
                <a:ea typeface="Times New Roman"/>
                <a:cs typeface="+mn-cs"/>
              </a:rPr>
              <a:t>Dylai</a:t>
            </a:r>
            <a:r>
              <a:rPr kumimoji="0" lang="en-GB" sz="1800" b="1" i="0" u="none" strike="noStrike" kern="0" cap="none" spc="0" normalizeH="0" baseline="0" noProof="0" dirty="0" smtClean="0">
                <a:ln>
                  <a:noFill/>
                </a:ln>
                <a:solidFill>
                  <a:srgbClr val="015284"/>
                </a:solidFill>
                <a:effectLst/>
                <a:uLnTx/>
                <a:uFillTx/>
                <a:latin typeface="+mj-lt"/>
                <a:ea typeface="Times New Roman"/>
                <a:cs typeface="+mn-cs"/>
              </a:rPr>
              <a:t> </a:t>
            </a:r>
            <a:r>
              <a:rPr kumimoji="0" lang="en-GB" sz="1800" b="1" i="0" u="none" strike="noStrike" kern="0" cap="none" spc="0" normalizeH="0" baseline="0" noProof="0" dirty="0" err="1" smtClean="0">
                <a:ln>
                  <a:noFill/>
                </a:ln>
                <a:solidFill>
                  <a:srgbClr val="015284"/>
                </a:solidFill>
                <a:effectLst/>
                <a:uLnTx/>
                <a:uFillTx/>
                <a:latin typeface="+mj-lt"/>
                <a:ea typeface="Times New Roman"/>
                <a:cs typeface="+mn-cs"/>
              </a:rPr>
              <a:t>ysgolion</a:t>
            </a:r>
            <a:r>
              <a:rPr kumimoji="0" lang="en-GB" sz="1800" b="1" i="0" u="none" strike="noStrike" kern="0" cap="none" spc="0" normalizeH="0" baseline="0" noProof="0" dirty="0" smtClean="0">
                <a:ln>
                  <a:noFill/>
                </a:ln>
                <a:solidFill>
                  <a:srgbClr val="015284"/>
                </a:solidFill>
                <a:effectLst/>
                <a:uLnTx/>
                <a:uFillTx/>
                <a:latin typeface="+mj-lt"/>
                <a:ea typeface="Times New Roman"/>
                <a:cs typeface="+mn-cs"/>
              </a:rPr>
              <a:t>:</a:t>
            </a:r>
            <a:r>
              <a:rPr kumimoji="0" lang="en-GB" sz="1800" b="0" i="0" u="none" strike="noStrike" kern="0" cap="none" spc="0" normalizeH="0" baseline="0" noProof="0" dirty="0" smtClean="0">
                <a:ln>
                  <a:noFill/>
                </a:ln>
                <a:solidFill>
                  <a:srgbClr val="015284"/>
                </a:solidFill>
                <a:effectLst/>
                <a:uLnTx/>
                <a:uFillTx/>
                <a:latin typeface="+mj-lt"/>
                <a:ea typeface="Times New Roman"/>
                <a:cs typeface="+mn-cs"/>
              </a:rPr>
              <a:t> </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kern="0" cap="none" spc="0" normalizeH="0" baseline="0" noProof="0" dirty="0" smtClean="0">
                <a:ln>
                  <a:noFill/>
                </a:ln>
                <a:solidFill>
                  <a:srgbClr val="015284"/>
                </a:solidFill>
                <a:effectLst/>
                <a:uLnTx/>
                <a:uFillTx/>
                <a:latin typeface="+mn-lt"/>
                <a:ea typeface="+mn-ea"/>
                <a:cs typeface="+mn-cs"/>
              </a:rPr>
              <a:t>A1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reoli</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absenoldeb</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athrawon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yn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fwy</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effeithlon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kern="0" cap="none" spc="0" normalizeH="0" baseline="0" noProof="0" dirty="0" smtClean="0">
                <a:ln>
                  <a:noFill/>
                </a:ln>
                <a:solidFill>
                  <a:srgbClr val="015284"/>
                </a:solidFill>
                <a:effectLst/>
                <a:uLnTx/>
                <a:uFillTx/>
                <a:latin typeface="+mn-lt"/>
                <a:ea typeface="+mn-ea"/>
                <a:cs typeface="+mn-cs"/>
              </a:rPr>
              <a:t>A2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gwella</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ansawdd</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addysgu</a:t>
            </a:r>
            <a:r>
              <a:rPr kumimoji="0" lang="en-GB" sz="1800" b="0" i="0" u="none" strike="noStrike" kern="0" cap="none" spc="0" normalizeH="0" noProof="0" dirty="0" smtClean="0">
                <a:ln>
                  <a:noFill/>
                </a:ln>
                <a:solidFill>
                  <a:srgbClr val="015284"/>
                </a:solidFill>
                <a:effectLst/>
                <a:uLnTx/>
                <a:uFillTx/>
                <a:latin typeface="+mn-lt"/>
                <a:ea typeface="+mn-ea"/>
                <a:cs typeface="+mn-cs"/>
              </a:rPr>
              <a:t> a </a:t>
            </a:r>
            <a:r>
              <a:rPr kumimoji="0" lang="en-GB" sz="1800" b="0" i="0" u="none" strike="noStrike" kern="0" cap="none" spc="0" normalizeH="0" noProof="0" dirty="0" err="1" smtClean="0">
                <a:ln>
                  <a:noFill/>
                </a:ln>
                <a:solidFill>
                  <a:srgbClr val="015284"/>
                </a:solidFill>
                <a:effectLst/>
                <a:uLnTx/>
                <a:uFillTx/>
                <a:latin typeface="+mn-lt"/>
                <a:ea typeface="+mn-ea"/>
                <a:cs typeface="+mn-cs"/>
              </a:rPr>
              <a:t>dysgu</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mewn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gwersi</a:t>
            </a:r>
            <a:r>
              <a:rPr kumimoji="0" lang="en-GB" sz="1800" b="0" i="0" u="none" strike="noStrike" kern="0" cap="none" spc="0" normalizeH="0" noProof="0" dirty="0" smtClean="0">
                <a:ln>
                  <a:noFill/>
                </a:ln>
                <a:solidFill>
                  <a:srgbClr val="015284"/>
                </a:solidFill>
                <a:effectLst/>
                <a:uLnTx/>
                <a:uFillTx/>
                <a:latin typeface="+mn-lt"/>
                <a:ea typeface="+mn-ea"/>
                <a:cs typeface="+mn-cs"/>
              </a:rPr>
              <a:t> a </a:t>
            </a:r>
            <a:r>
              <a:rPr kumimoji="0" lang="en-GB" sz="1800" b="0" i="0" u="none" strike="noStrike" kern="0" cap="none" spc="0" normalizeH="0" noProof="0" dirty="0" err="1" smtClean="0">
                <a:ln>
                  <a:noFill/>
                </a:ln>
                <a:solidFill>
                  <a:srgbClr val="015284"/>
                </a:solidFill>
                <a:effectLst/>
                <a:uLnTx/>
                <a:uFillTx/>
                <a:latin typeface="+mn-lt"/>
                <a:ea typeface="+mn-ea"/>
                <a:cs typeface="+mn-cs"/>
              </a:rPr>
              <a:t>gyflenwir</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trwy</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lang="en-GB" sz="1800" kern="0" dirty="0" err="1" smtClean="0">
                <a:solidFill>
                  <a:srgbClr val="015284"/>
                </a:solidFill>
                <a:latin typeface="+mn-lt"/>
                <a:cs typeface="+mn-cs"/>
              </a:rPr>
              <a:t>sicrhau</a:t>
            </a:r>
            <a:r>
              <a:rPr lang="en-GB" sz="1800" kern="0" dirty="0" smtClean="0">
                <a:solidFill>
                  <a:srgbClr val="015284"/>
                </a:solidFill>
                <a:latin typeface="+mn-lt"/>
                <a:cs typeface="+mn-cs"/>
              </a:rPr>
              <a:t> y </a:t>
            </a:r>
            <a:r>
              <a:rPr lang="en-GB" sz="1800" kern="0" dirty="0" err="1" smtClean="0">
                <a:solidFill>
                  <a:srgbClr val="015284"/>
                </a:solidFill>
                <a:latin typeface="+mn-lt"/>
                <a:cs typeface="+mn-cs"/>
              </a:rPr>
              <a:t>caiff</a:t>
            </a:r>
            <a:r>
              <a:rPr lang="en-GB" sz="1800" kern="0" dirty="0" smtClean="0">
                <a:solidFill>
                  <a:srgbClr val="015284"/>
                </a:solidFill>
                <a:latin typeface="+mn-lt"/>
                <a:cs typeface="+mn-cs"/>
              </a:rPr>
              <a:t> y </a:t>
            </a:r>
            <a:r>
              <a:rPr lang="en-GB" sz="1800" kern="0" dirty="0" err="1" smtClean="0">
                <a:solidFill>
                  <a:srgbClr val="015284"/>
                </a:solidFill>
                <a:latin typeface="+mn-lt"/>
                <a:cs typeface="+mn-cs"/>
              </a:rPr>
              <a:t>gwaith</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ei</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osod</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ar</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lefel</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briodol</a:t>
            </a:r>
            <a:r>
              <a:rPr lang="en-GB" sz="1800" kern="0" dirty="0" smtClean="0">
                <a:solidFill>
                  <a:srgbClr val="015284"/>
                </a:solidFill>
                <a:latin typeface="+mn-lt"/>
                <a:cs typeface="+mn-cs"/>
              </a:rPr>
              <a:t> a </a:t>
            </a:r>
            <a:r>
              <a:rPr lang="en-GB" sz="1800" kern="0" dirty="0" err="1" smtClean="0">
                <a:solidFill>
                  <a:srgbClr val="015284"/>
                </a:solidFill>
                <a:latin typeface="+mn-lt"/>
                <a:cs typeface="+mn-cs"/>
              </a:rPr>
              <a:t>bod</a:t>
            </a:r>
            <a:r>
              <a:rPr lang="en-GB" sz="1800" kern="0" dirty="0" smtClean="0">
                <a:solidFill>
                  <a:srgbClr val="015284"/>
                </a:solidFill>
                <a:latin typeface="+mn-lt"/>
                <a:cs typeface="+mn-cs"/>
              </a:rPr>
              <a:t> staff </a:t>
            </a:r>
            <a:r>
              <a:rPr lang="en-GB" sz="1800" kern="0" dirty="0" err="1" smtClean="0">
                <a:solidFill>
                  <a:srgbClr val="015284"/>
                </a:solidFill>
                <a:latin typeface="+mn-lt"/>
                <a:cs typeface="+mn-cs"/>
              </a:rPr>
              <a:t>yn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cael</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digon</a:t>
            </a:r>
            <a:r>
              <a:rPr lang="en-GB" sz="1800" kern="0" dirty="0" smtClean="0">
                <a:solidFill>
                  <a:srgbClr val="015284"/>
                </a:solidFill>
                <a:latin typeface="+mn-lt"/>
                <a:cs typeface="+mn-cs"/>
              </a:rPr>
              <a:t> o </a:t>
            </a:r>
            <a:r>
              <a:rPr lang="en-GB" sz="1800" kern="0" dirty="0" err="1" smtClean="0">
                <a:solidFill>
                  <a:srgbClr val="015284"/>
                </a:solidFill>
                <a:latin typeface="+mn-lt"/>
                <a:cs typeface="+mn-cs"/>
              </a:rPr>
              <a:t>wybodaeth</a:t>
            </a:r>
            <a:r>
              <a:rPr lang="en-GB" sz="1800" kern="0" dirty="0" smtClean="0">
                <a:solidFill>
                  <a:srgbClr val="015284"/>
                </a:solidFill>
                <a:latin typeface="+mn-lt"/>
                <a:cs typeface="+mn-cs"/>
              </a:rPr>
              <a:t> am </a:t>
            </a:r>
            <a:r>
              <a:rPr lang="en-GB" sz="1800" kern="0" dirty="0" err="1" smtClean="0">
                <a:solidFill>
                  <a:srgbClr val="015284"/>
                </a:solidFill>
                <a:latin typeface="+mn-lt"/>
                <a:cs typeface="+mn-cs"/>
              </a:rPr>
              <a:t>anghenion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unigol</a:t>
            </a:r>
            <a:r>
              <a:rPr lang="en-GB" sz="1800" kern="0" dirty="0" smtClean="0">
                <a:solidFill>
                  <a:srgbClr val="015284"/>
                </a:solidFill>
                <a:latin typeface="+mn-lt"/>
                <a:cs typeface="+mn-cs"/>
              </a:rPr>
              <a:t> y </a:t>
            </a:r>
            <a:r>
              <a:rPr lang="en-GB" sz="1800" kern="0" dirty="0" err="1" smtClean="0">
                <a:solidFill>
                  <a:srgbClr val="015284"/>
                </a:solidFill>
                <a:latin typeface="+mn-lt"/>
                <a:cs typeface="+mn-cs"/>
              </a:rPr>
              <a:t>dysgwyr</a:t>
            </a:r>
            <a:r>
              <a:rPr kumimoji="0" lang="en-GB" sz="1800" b="0" i="0" u="none" strike="noStrike" kern="0" cap="none" spc="0" normalizeH="0" baseline="0" noProof="0" dirty="0" smtClean="0">
                <a:ln>
                  <a:noFill/>
                </a:ln>
                <a:solidFill>
                  <a:srgbClr val="015284"/>
                </a:solidFill>
                <a:effectLst/>
                <a:uLnTx/>
                <a:uFillTx/>
                <a:latin typeface="+mn-lt"/>
                <a:ea typeface="+mn-ea"/>
                <a:cs typeface="+mn-cs"/>
              </a:rPr>
              <a:t>;</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kern="0" cap="none" spc="0" normalizeH="0" baseline="0" noProof="0" dirty="0" smtClean="0">
                <a:ln>
                  <a:noFill/>
                </a:ln>
                <a:solidFill>
                  <a:srgbClr val="015284"/>
                </a:solidFill>
                <a:effectLst/>
                <a:uLnTx/>
                <a:uFillTx/>
                <a:latin typeface="+mn-lt"/>
                <a:ea typeface="+mn-ea"/>
                <a:cs typeface="+mn-cs"/>
              </a:rPr>
              <a:t>A3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cynorthwyo</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staff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llanw</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i</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wella</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eu</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technegau</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rheoli</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ymddygiad</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yn</a:t>
            </a:r>
            <a:r>
              <a:rPr kumimoji="0" lang="en-GB" sz="1800" b="0" i="0" u="none" strike="noStrike" kern="0" cap="none" spc="0" normalizeH="0" noProof="0" dirty="0" smtClean="0">
                <a:ln>
                  <a:noFill/>
                </a:ln>
                <a:solidFill>
                  <a:srgbClr val="015284"/>
                </a:solidFill>
                <a:effectLst/>
                <a:uLnTx/>
                <a:uFillTx/>
                <a:latin typeface="+mn-lt"/>
                <a:ea typeface="+mn-ea"/>
                <a:cs typeface="+mn-cs"/>
              </a:rPr>
              <a:t> yr </a:t>
            </a:r>
            <a:r>
              <a:rPr kumimoji="0" lang="en-GB" sz="1800" b="0" i="0" u="none" strike="noStrike" kern="0" cap="none" spc="0" normalizeH="0" noProof="0" dirty="0" err="1" smtClean="0">
                <a:ln>
                  <a:noFill/>
                </a:ln>
                <a:solidFill>
                  <a:srgbClr val="015284"/>
                </a:solidFill>
                <a:effectLst/>
                <a:uLnTx/>
                <a:uFillTx/>
                <a:latin typeface="+mn-lt"/>
                <a:ea typeface="+mn-ea"/>
                <a:cs typeface="+mn-cs"/>
              </a:rPr>
              <a:t>ystafell</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ddosbarth</a:t>
            </a:r>
            <a:r>
              <a:rPr kumimoji="0" lang="en-GB" sz="1800" b="0" i="0" u="none" strike="noStrike" kern="0" cap="none" spc="0" normalizeH="0" baseline="0" noProof="0" dirty="0" smtClean="0">
                <a:ln>
                  <a:noFill/>
                </a:ln>
                <a:solidFill>
                  <a:srgbClr val="015284"/>
                </a:solidFill>
                <a:effectLst/>
                <a:uLnTx/>
                <a:uFillTx/>
                <a:latin typeface="+mn-lt"/>
                <a:ea typeface="+mn-ea"/>
                <a:cs typeface="+mn-cs"/>
              </a:rPr>
              <a:t>;</a:t>
            </a:r>
          </a:p>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0" i="0" u="none" strike="noStrike" kern="0" cap="none" spc="0" normalizeH="0" baseline="0" noProof="0" dirty="0" smtClean="0">
                <a:ln>
                  <a:noFill/>
                </a:ln>
                <a:solidFill>
                  <a:srgbClr val="015284"/>
                </a:solidFill>
                <a:effectLst/>
                <a:uLnTx/>
                <a:uFillTx/>
                <a:latin typeface="+mn-lt"/>
                <a:ea typeface="+mn-ea"/>
                <a:cs typeface="+mn-cs"/>
              </a:rPr>
              <a:t>A4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arfarnu</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effaith</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absenoldeb</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athrawon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ar</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ddysgwyr</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yn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enwedig</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disgyblion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mwy</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galluog</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a’r</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rhai</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yng</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nghyfnod</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allweddol</a:t>
            </a:r>
            <a:r>
              <a:rPr lang="en-GB" sz="1800" kern="0" dirty="0" smtClean="0">
                <a:solidFill>
                  <a:srgbClr val="015284"/>
                </a:solidFill>
                <a:latin typeface="+mn-lt"/>
                <a:cs typeface="+mn-cs"/>
              </a:rPr>
              <a:t> 2, a </a:t>
            </a:r>
            <a:r>
              <a:rPr lang="en-GB" sz="1800" kern="0" dirty="0" err="1" smtClean="0">
                <a:solidFill>
                  <a:srgbClr val="015284"/>
                </a:solidFill>
                <a:latin typeface="+mn-lt"/>
                <a:cs typeface="+mn-cs"/>
              </a:rPr>
              <a:t>monitro</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ansawdd</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addysgu</a:t>
            </a:r>
            <a:r>
              <a:rPr lang="en-GB" sz="1800" kern="0" dirty="0" smtClean="0">
                <a:solidFill>
                  <a:srgbClr val="015284"/>
                </a:solidFill>
                <a:latin typeface="+mn-lt"/>
                <a:cs typeface="+mn-cs"/>
              </a:rPr>
              <a:t> a </a:t>
            </a:r>
            <a:r>
              <a:rPr lang="en-GB" sz="1800" kern="0" dirty="0" err="1" smtClean="0">
                <a:solidFill>
                  <a:srgbClr val="015284"/>
                </a:solidFill>
                <a:latin typeface="+mn-lt"/>
                <a:cs typeface="+mn-cs"/>
              </a:rPr>
              <a:t>dysgu</a:t>
            </a:r>
            <a:r>
              <a:rPr lang="en-GB" sz="1800" kern="0" dirty="0" smtClean="0">
                <a:solidFill>
                  <a:srgbClr val="015284"/>
                </a:solidFill>
                <a:latin typeface="+mn-lt"/>
                <a:cs typeface="+mn-cs"/>
              </a:rPr>
              <a:t> pan </a:t>
            </a:r>
            <a:r>
              <a:rPr lang="en-GB" sz="1800" kern="0" dirty="0" err="1" smtClean="0">
                <a:solidFill>
                  <a:srgbClr val="015284"/>
                </a:solidFill>
                <a:latin typeface="+mn-lt"/>
                <a:cs typeface="+mn-cs"/>
              </a:rPr>
              <a:t>fydd</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athrawon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yn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absennol</a:t>
            </a:r>
            <a:r>
              <a:rPr kumimoji="0" lang="en-GB" sz="1800" b="0" i="0" u="none" strike="noStrike" kern="0" cap="none" spc="0" normalizeH="0" baseline="0" noProof="0" dirty="0" smtClean="0">
                <a:ln>
                  <a:noFill/>
                </a:ln>
                <a:solidFill>
                  <a:srgbClr val="015284"/>
                </a:solidFill>
                <a:effectLst/>
                <a:uLnTx/>
                <a:uFillTx/>
                <a:latin typeface="+mn-lt"/>
                <a:ea typeface="+mn-ea"/>
                <a:cs typeface="+mn-cs"/>
              </a:rPr>
              <a:t>;</a:t>
            </a: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sz="2000" b="0" i="0" u="none" strike="noStrike" kern="0" cap="none" spc="0" normalizeH="0" baseline="0" noProof="0" dirty="0" smtClean="0">
              <a:ln>
                <a:noFill/>
              </a:ln>
              <a:solidFill>
                <a:srgbClr val="D60134"/>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sz="2000" b="0" i="0" u="none" strike="noStrike" kern="0" cap="none" spc="0" normalizeH="0" baseline="0" noProof="0" dirty="0" smtClean="0">
              <a:ln>
                <a:noFill/>
              </a:ln>
              <a:solidFill>
                <a:srgbClr val="D60134"/>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588" y="188913"/>
            <a:ext cx="7772400" cy="719137"/>
          </a:xfrm>
        </p:spPr>
        <p:txBody>
          <a:bodyPr/>
          <a:lstStyle/>
          <a:p>
            <a:pPr eaLnBrk="1" hangingPunct="1"/>
            <a:r>
              <a:rPr lang="en-GB" sz="3200" smtClean="0"/>
              <a:t>Recommendations</a:t>
            </a:r>
            <a:br>
              <a:rPr lang="en-GB" sz="3200" smtClean="0"/>
            </a:br>
            <a:r>
              <a:rPr lang="en-GB" sz="3200" smtClean="0">
                <a:solidFill>
                  <a:srgbClr val="015284"/>
                </a:solidFill>
              </a:rPr>
              <a:t>Argymhellion</a:t>
            </a:r>
            <a:endParaRPr lang="en-US" sz="3200" smtClean="0">
              <a:solidFill>
                <a:srgbClr val="015284"/>
              </a:solidFill>
            </a:endParaRPr>
          </a:p>
        </p:txBody>
      </p:sp>
      <p:sp>
        <p:nvSpPr>
          <p:cNvPr id="12291" name="Rectangle 3"/>
          <p:cNvSpPr>
            <a:spLocks noGrp="1" noChangeArrowheads="1"/>
          </p:cNvSpPr>
          <p:nvPr>
            <p:ph type="body" sz="half" idx="1"/>
          </p:nvPr>
        </p:nvSpPr>
        <p:spPr>
          <a:xfrm>
            <a:off x="251520" y="1412776"/>
            <a:ext cx="4321175" cy="5084762"/>
          </a:xfrm>
        </p:spPr>
        <p:txBody>
          <a:bodyPr/>
          <a:lstStyle/>
          <a:p>
            <a:pPr marL="0" lvl="0" indent="0">
              <a:spcAft>
                <a:spcPts val="0"/>
              </a:spcAft>
              <a:buNone/>
            </a:pPr>
            <a:r>
              <a:rPr lang="en-GB" sz="2000" dirty="0" smtClean="0">
                <a:solidFill>
                  <a:srgbClr val="D60134"/>
                </a:solidFill>
                <a:ea typeface="Times New Roman"/>
              </a:rPr>
              <a:t>R5 ensure </a:t>
            </a:r>
            <a:r>
              <a:rPr lang="en-GB" sz="2000" dirty="0">
                <a:solidFill>
                  <a:srgbClr val="D60134"/>
                </a:solidFill>
                <a:ea typeface="Times New Roman"/>
              </a:rPr>
              <a:t>that supply staff are included in performance management arrangements;</a:t>
            </a:r>
          </a:p>
          <a:p>
            <a:pPr marL="0" lvl="0" indent="0">
              <a:spcAft>
                <a:spcPts val="0"/>
              </a:spcAft>
              <a:buNone/>
            </a:pPr>
            <a:endParaRPr lang="en-GB" sz="2000" dirty="0">
              <a:solidFill>
                <a:srgbClr val="D60134"/>
              </a:solidFill>
              <a:ea typeface="Times New Roman"/>
            </a:endParaRPr>
          </a:p>
          <a:p>
            <a:pPr marL="0" lvl="0" indent="0">
              <a:spcAft>
                <a:spcPts val="0"/>
              </a:spcAft>
              <a:buNone/>
            </a:pPr>
            <a:r>
              <a:rPr lang="en-GB" sz="2000" dirty="0" smtClean="0">
                <a:solidFill>
                  <a:srgbClr val="D60134"/>
                </a:solidFill>
                <a:ea typeface="Times New Roman"/>
              </a:rPr>
              <a:t>R6 provide </a:t>
            </a:r>
            <a:r>
              <a:rPr lang="en-GB" sz="2000" dirty="0">
                <a:solidFill>
                  <a:srgbClr val="D60134"/>
                </a:solidFill>
                <a:ea typeface="Times New Roman"/>
              </a:rPr>
              <a:t>more professional development opportunities for supply staff; and</a:t>
            </a:r>
          </a:p>
          <a:p>
            <a:pPr marL="0" lvl="0" indent="0">
              <a:spcAft>
                <a:spcPts val="0"/>
              </a:spcAft>
              <a:buNone/>
            </a:pPr>
            <a:endParaRPr lang="en-GB" sz="2000" dirty="0">
              <a:solidFill>
                <a:srgbClr val="D60134"/>
              </a:solidFill>
              <a:ea typeface="Times New Roman"/>
            </a:endParaRPr>
          </a:p>
          <a:p>
            <a:pPr marL="0" lvl="0" indent="0">
              <a:spcAft>
                <a:spcPts val="0"/>
              </a:spcAft>
              <a:buNone/>
            </a:pPr>
            <a:r>
              <a:rPr lang="en-GB" sz="2000" dirty="0" smtClean="0">
                <a:solidFill>
                  <a:srgbClr val="D60134"/>
                </a:solidFill>
                <a:ea typeface="Times New Roman"/>
              </a:rPr>
              <a:t>R7 make </a:t>
            </a:r>
            <a:r>
              <a:rPr lang="en-GB" sz="2000" dirty="0">
                <a:solidFill>
                  <a:srgbClr val="D60134"/>
                </a:solidFill>
                <a:ea typeface="Times New Roman"/>
              </a:rPr>
              <a:t>sure that supply staff receive essential information on health and safety and safeguarding, including the contact details of the named child-protection officer at the school.</a:t>
            </a:r>
          </a:p>
        </p:txBody>
      </p:sp>
      <p:sp>
        <p:nvSpPr>
          <p:cNvPr id="4" name="Rectangle 3"/>
          <p:cNvSpPr txBox="1">
            <a:spLocks noChangeArrowheads="1"/>
          </p:cNvSpPr>
          <p:nvPr/>
        </p:nvSpPr>
        <p:spPr bwMode="auto">
          <a:xfrm>
            <a:off x="4644008" y="1412776"/>
            <a:ext cx="4320480" cy="5084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ts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A5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sicrhau</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y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caiff</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staff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llan</a:t>
            </a:r>
            <a:r>
              <a:rPr lang="en-GB" sz="2000" kern="0" dirty="0" smtClean="0">
                <a:solidFill>
                  <a:srgbClr val="015284"/>
                </a:solidFill>
                <a:latin typeface="+mn-lt"/>
                <a:ea typeface="Times New Roman"/>
                <a:cs typeface="+mn-cs"/>
              </a:rPr>
              <a:t>w </a:t>
            </a:r>
            <a:r>
              <a:rPr lang="en-GB" sz="2000" kern="0" dirty="0" err="1" smtClean="0">
                <a:solidFill>
                  <a:srgbClr val="015284"/>
                </a:solidFill>
                <a:latin typeface="+mn-lt"/>
                <a:ea typeface="Times New Roman"/>
                <a:cs typeface="+mn-cs"/>
              </a:rPr>
              <a:t>eu</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cynnwys</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mewn</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trefniadau</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rheoli</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perfformiad</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a:t>
            </a:r>
          </a:p>
          <a:p>
            <a:pPr marL="0" marR="0" lvl="0" indent="0" algn="l" defTabSz="914400" rtl="0" eaLnBrk="0" fontAlgn="base" latinLnBrk="0" hangingPunct="0">
              <a:lnSpc>
                <a:spcPct val="100000"/>
              </a:lnSpc>
              <a:spcBef>
                <a:spcPct val="20000"/>
              </a:spcBef>
              <a:spcAft>
                <a:spcPts val="0"/>
              </a:spcAft>
              <a:buClrTx/>
              <a:buSzTx/>
              <a:buFontTx/>
              <a:buNone/>
              <a:tabLst/>
              <a:defRPr/>
            </a:pPr>
            <a:endParaRPr kumimoji="0" lang="en-GB" sz="2000" b="0" i="0" u="none" strike="noStrike" kern="0" cap="none" spc="0" normalizeH="0" baseline="0" noProof="0" dirty="0" smtClean="0">
              <a:ln>
                <a:noFill/>
              </a:ln>
              <a:solidFill>
                <a:srgbClr val="015284"/>
              </a:solidFill>
              <a:effectLst/>
              <a:uLnTx/>
              <a:uFillTx/>
              <a:latin typeface="+mn-lt"/>
              <a:ea typeface="Times New Roman"/>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A6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darparu</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rhagor</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o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gyfleoedd</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datblygiad</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proffesiynol</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ar</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gyfer</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staff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llanw</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a:t>
            </a:r>
            <a:endParaRPr kumimoji="0" lang="en-GB" sz="2000" b="0" i="0" u="none" strike="noStrike" kern="0" cap="none" spc="0" normalizeH="0" baseline="0" noProof="0" dirty="0" smtClean="0">
              <a:ln>
                <a:noFill/>
              </a:ln>
              <a:solidFill>
                <a:srgbClr val="015284"/>
              </a:solidFill>
              <a:effectLst/>
              <a:uLnTx/>
              <a:uFillTx/>
              <a:latin typeface="+mn-lt"/>
              <a:ea typeface="Times New Roman"/>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endParaRPr kumimoji="0" lang="en-GB" sz="2000" b="0" i="0" u="none" strike="noStrike" kern="0" cap="none" spc="0" normalizeH="0" baseline="0" noProof="0" dirty="0" smtClean="0">
              <a:ln>
                <a:noFill/>
              </a:ln>
              <a:solidFill>
                <a:srgbClr val="015284"/>
              </a:solidFill>
              <a:effectLst/>
              <a:uLnTx/>
              <a:uFillTx/>
              <a:latin typeface="+mn-lt"/>
              <a:ea typeface="Times New Roman"/>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A7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sicrhau</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bod</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staff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llanw</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yn</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cael</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gwybodaeth</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hanfodol</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am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iechyd</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diogelwch</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diogelu</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gan</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gynnwys</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manylion</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cyswllt</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y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swyddog</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amddiffyn</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plant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penodedig</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yn</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yr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ysgol</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a:t>
            </a:r>
            <a:endParaRPr kumimoji="0" lang="en-GB" sz="2000" b="0" i="0" u="none" strike="noStrike" kern="0" cap="none" spc="0" normalizeH="0" baseline="0" noProof="0" dirty="0">
              <a:ln>
                <a:noFill/>
              </a:ln>
              <a:solidFill>
                <a:srgbClr val="015284"/>
              </a:solidFill>
              <a:effectLst/>
              <a:uLnTx/>
              <a:uFillTx/>
              <a:latin typeface="+mn-lt"/>
              <a:ea typeface="Times New Roman"/>
              <a:cs typeface="+mn-cs"/>
            </a:endParaRPr>
          </a:p>
        </p:txBody>
      </p:sp>
    </p:spTree>
    <p:extLst>
      <p:ext uri="{BB962C8B-B14F-4D97-AF65-F5344CB8AC3E}">
        <p14:creationId xmlns:p14="http://schemas.microsoft.com/office/powerpoint/2010/main" val="41844866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588" y="188913"/>
            <a:ext cx="7772400" cy="719137"/>
          </a:xfrm>
        </p:spPr>
        <p:txBody>
          <a:bodyPr/>
          <a:lstStyle/>
          <a:p>
            <a:pPr eaLnBrk="1" hangingPunct="1"/>
            <a:r>
              <a:rPr lang="en-GB" sz="3200" smtClean="0"/>
              <a:t>Recommendations</a:t>
            </a:r>
            <a:br>
              <a:rPr lang="en-GB" sz="3200" smtClean="0"/>
            </a:br>
            <a:r>
              <a:rPr lang="en-GB" sz="3200" smtClean="0">
                <a:solidFill>
                  <a:srgbClr val="015284"/>
                </a:solidFill>
              </a:rPr>
              <a:t>Argymhellion</a:t>
            </a:r>
            <a:endParaRPr lang="en-US" sz="3200" smtClean="0">
              <a:solidFill>
                <a:srgbClr val="015284"/>
              </a:solidFill>
            </a:endParaRPr>
          </a:p>
        </p:txBody>
      </p:sp>
      <p:sp>
        <p:nvSpPr>
          <p:cNvPr id="12291" name="Rectangle 3"/>
          <p:cNvSpPr>
            <a:spLocks noGrp="1" noChangeArrowheads="1"/>
          </p:cNvSpPr>
          <p:nvPr>
            <p:ph type="body" sz="half" idx="1"/>
          </p:nvPr>
        </p:nvSpPr>
        <p:spPr>
          <a:xfrm>
            <a:off x="251520" y="1844824"/>
            <a:ext cx="4393183" cy="4652714"/>
          </a:xfrm>
        </p:spPr>
        <p:txBody>
          <a:bodyPr/>
          <a:lstStyle/>
          <a:p>
            <a:pPr marL="0" indent="0">
              <a:spcAft>
                <a:spcPts val="0"/>
              </a:spcAft>
              <a:buNone/>
            </a:pPr>
            <a:r>
              <a:rPr lang="en-GB" sz="2000" b="1" dirty="0">
                <a:solidFill>
                  <a:srgbClr val="D60134"/>
                </a:solidFill>
                <a:ea typeface="Times New Roman"/>
              </a:rPr>
              <a:t>Local authorities and supply agencies should</a:t>
            </a:r>
            <a:r>
              <a:rPr lang="en-GB" sz="2000" b="1" dirty="0" smtClean="0">
                <a:solidFill>
                  <a:srgbClr val="D60134"/>
                </a:solidFill>
                <a:ea typeface="Times New Roman"/>
              </a:rPr>
              <a:t>:</a:t>
            </a:r>
            <a:r>
              <a:rPr lang="en-GB" sz="2000" b="1" dirty="0">
                <a:solidFill>
                  <a:srgbClr val="D60134"/>
                </a:solidFill>
                <a:ea typeface="Times New Roman"/>
              </a:rPr>
              <a:t> </a:t>
            </a:r>
            <a:endParaRPr lang="en-GB" sz="2000" b="1" dirty="0" smtClean="0">
              <a:solidFill>
                <a:srgbClr val="D60134"/>
              </a:solidFill>
              <a:ea typeface="Times New Roman"/>
            </a:endParaRPr>
          </a:p>
          <a:p>
            <a:pPr marL="0" indent="0">
              <a:spcAft>
                <a:spcPts val="0"/>
              </a:spcAft>
              <a:buNone/>
            </a:pPr>
            <a:endParaRPr lang="en-GB" sz="1500" dirty="0">
              <a:solidFill>
                <a:srgbClr val="D60134"/>
              </a:solidFill>
              <a:latin typeface="Times New Roman"/>
              <a:ea typeface="Times New Roman"/>
            </a:endParaRPr>
          </a:p>
          <a:p>
            <a:pPr marL="0" indent="0">
              <a:spcAft>
                <a:spcPts val="0"/>
              </a:spcAft>
              <a:buNone/>
            </a:pPr>
            <a:r>
              <a:rPr lang="en-GB" sz="2000" dirty="0" smtClean="0">
                <a:solidFill>
                  <a:srgbClr val="D60134"/>
                </a:solidFill>
                <a:ea typeface="Times New Roman"/>
              </a:rPr>
              <a:t>R8 provide </a:t>
            </a:r>
            <a:r>
              <a:rPr lang="en-GB" sz="2000" dirty="0">
                <a:solidFill>
                  <a:srgbClr val="D60134"/>
                </a:solidFill>
                <a:ea typeface="Times New Roman"/>
              </a:rPr>
              <a:t>schools with comparative data on teacher absence rates; and</a:t>
            </a:r>
          </a:p>
          <a:p>
            <a:pPr marL="0" indent="0">
              <a:spcAft>
                <a:spcPts val="0"/>
              </a:spcAft>
              <a:buNone/>
            </a:pPr>
            <a:endParaRPr lang="en-GB" sz="1500" dirty="0">
              <a:solidFill>
                <a:srgbClr val="D60134"/>
              </a:solidFill>
              <a:ea typeface="Times New Roman"/>
            </a:endParaRPr>
          </a:p>
          <a:p>
            <a:pPr marL="0" indent="0">
              <a:spcAft>
                <a:spcPts val="0"/>
              </a:spcAft>
              <a:buNone/>
            </a:pPr>
            <a:r>
              <a:rPr lang="en-GB" sz="2000" dirty="0" smtClean="0">
                <a:solidFill>
                  <a:srgbClr val="D60134"/>
                </a:solidFill>
                <a:ea typeface="Times New Roman"/>
              </a:rPr>
              <a:t>R9 seek </a:t>
            </a:r>
            <a:r>
              <a:rPr lang="en-GB" sz="2000" dirty="0">
                <a:solidFill>
                  <a:srgbClr val="D60134"/>
                </a:solidFill>
                <a:ea typeface="Times New Roman"/>
              </a:rPr>
              <a:t>feedback on and record the quality of supply staff they register and use the information for quality control.</a:t>
            </a:r>
          </a:p>
          <a:p>
            <a:pPr marL="0" indent="0">
              <a:buFontTx/>
              <a:buNone/>
            </a:pPr>
            <a:endParaRPr lang="en-GB" sz="2000" dirty="0" smtClean="0">
              <a:solidFill>
                <a:srgbClr val="D60134"/>
              </a:solidFill>
            </a:endParaRPr>
          </a:p>
        </p:txBody>
      </p:sp>
      <p:sp>
        <p:nvSpPr>
          <p:cNvPr id="4" name="Rectangle 3"/>
          <p:cNvSpPr txBox="1">
            <a:spLocks noChangeArrowheads="1"/>
          </p:cNvSpPr>
          <p:nvPr/>
        </p:nvSpPr>
        <p:spPr bwMode="auto">
          <a:xfrm>
            <a:off x="4572000" y="1844824"/>
            <a:ext cx="4393183" cy="4652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ts val="0"/>
              </a:spcAft>
              <a:buClrTx/>
              <a:buSzTx/>
              <a:buFontTx/>
              <a:buNone/>
              <a:tabLst/>
              <a:defRPr/>
            </a:pPr>
            <a:r>
              <a:rPr kumimoji="0" lang="en-GB" sz="2000" b="1" i="0" u="none" strike="noStrike" kern="0" cap="none" spc="0" normalizeH="0" baseline="0" noProof="0" dirty="0" err="1" smtClean="0">
                <a:ln>
                  <a:noFill/>
                </a:ln>
                <a:solidFill>
                  <a:srgbClr val="015284"/>
                </a:solidFill>
                <a:effectLst/>
                <a:uLnTx/>
                <a:uFillTx/>
                <a:latin typeface="+mn-lt"/>
                <a:ea typeface="Times New Roman"/>
                <a:cs typeface="+mn-cs"/>
              </a:rPr>
              <a:t>Dylai</a:t>
            </a:r>
            <a:r>
              <a:rPr kumimoji="0" lang="en-GB" sz="2000" b="1"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1" i="0" u="none" strike="noStrike" kern="0" cap="none" spc="0" normalizeH="0" baseline="0" noProof="0" dirty="0" err="1" smtClean="0">
                <a:ln>
                  <a:noFill/>
                </a:ln>
                <a:solidFill>
                  <a:srgbClr val="015284"/>
                </a:solidFill>
                <a:effectLst/>
                <a:uLnTx/>
                <a:uFillTx/>
                <a:latin typeface="+mn-lt"/>
                <a:ea typeface="Times New Roman"/>
                <a:cs typeface="+mn-cs"/>
              </a:rPr>
              <a:t>awdurdodau</a:t>
            </a:r>
            <a:r>
              <a:rPr kumimoji="0" lang="en-GB" sz="2000" b="1"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1" i="0" u="none" strike="noStrike" kern="0" cap="none" spc="0" normalizeH="0" noProof="0" dirty="0" err="1" smtClean="0">
                <a:ln>
                  <a:noFill/>
                </a:ln>
                <a:solidFill>
                  <a:srgbClr val="015284"/>
                </a:solidFill>
                <a:effectLst/>
                <a:uLnTx/>
                <a:uFillTx/>
                <a:latin typeface="+mn-lt"/>
                <a:ea typeface="Times New Roman"/>
                <a:cs typeface="+mn-cs"/>
              </a:rPr>
              <a:t>lleol</a:t>
            </a:r>
            <a:r>
              <a:rPr kumimoji="0" lang="en-GB" sz="2000" b="1" i="0" u="none" strike="noStrike" kern="0" cap="none" spc="0" normalizeH="0" noProof="0" dirty="0" smtClean="0">
                <a:ln>
                  <a:noFill/>
                </a:ln>
                <a:solidFill>
                  <a:srgbClr val="015284"/>
                </a:solidFill>
                <a:effectLst/>
                <a:uLnTx/>
                <a:uFillTx/>
                <a:latin typeface="+mn-lt"/>
                <a:ea typeface="Times New Roman"/>
                <a:cs typeface="+mn-cs"/>
              </a:rPr>
              <a:t> ac </a:t>
            </a:r>
            <a:r>
              <a:rPr kumimoji="0" lang="en-GB" sz="2000" b="1" i="0" u="none" strike="noStrike" kern="0" cap="none" spc="0" normalizeH="0" noProof="0" dirty="0" err="1" smtClean="0">
                <a:ln>
                  <a:noFill/>
                </a:ln>
                <a:solidFill>
                  <a:srgbClr val="015284"/>
                </a:solidFill>
                <a:effectLst/>
                <a:uLnTx/>
                <a:uFillTx/>
                <a:latin typeface="+mn-lt"/>
                <a:ea typeface="Times New Roman"/>
                <a:cs typeface="+mn-cs"/>
              </a:rPr>
              <a:t>asiantaethau</a:t>
            </a:r>
            <a:r>
              <a:rPr kumimoji="0" lang="en-GB" sz="2000" b="1"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1" i="0" u="none" strike="noStrike" kern="0" cap="none" spc="0" normalizeH="0" noProof="0" dirty="0" err="1" smtClean="0">
                <a:ln>
                  <a:noFill/>
                </a:ln>
                <a:solidFill>
                  <a:srgbClr val="015284"/>
                </a:solidFill>
                <a:effectLst/>
                <a:uLnTx/>
                <a:uFillTx/>
                <a:latin typeface="+mn-lt"/>
                <a:ea typeface="Times New Roman"/>
                <a:cs typeface="+mn-cs"/>
              </a:rPr>
              <a:t>llanw</a:t>
            </a:r>
            <a:r>
              <a:rPr kumimoji="0" lang="en-GB" sz="2000" b="1" i="0" u="none" strike="noStrike" kern="0" cap="none" spc="0" normalizeH="0" noProof="0" dirty="0" smtClean="0">
                <a:ln>
                  <a:noFill/>
                </a:ln>
                <a:solidFill>
                  <a:srgbClr val="015284"/>
                </a:solidFill>
                <a:effectLst/>
                <a:uLnTx/>
                <a:uFillTx/>
                <a:latin typeface="+mn-lt"/>
                <a:ea typeface="Times New Roman"/>
                <a:cs typeface="+mn-cs"/>
              </a:rPr>
              <a:t>:</a:t>
            </a:r>
          </a:p>
          <a:p>
            <a:pPr marL="0" marR="0" lvl="0" indent="0" algn="l" defTabSz="914400" rtl="0" eaLnBrk="0" fontAlgn="base" latinLnBrk="0" hangingPunct="0">
              <a:lnSpc>
                <a:spcPct val="100000"/>
              </a:lnSpc>
              <a:spcBef>
                <a:spcPct val="20000"/>
              </a:spcBef>
              <a:spcAft>
                <a:spcPts val="0"/>
              </a:spcAft>
              <a:buClrTx/>
              <a:buSzTx/>
              <a:buFontTx/>
              <a:buNone/>
              <a:tabLst/>
              <a:defRPr/>
            </a:pPr>
            <a:endParaRPr kumimoji="0" lang="en-GB" sz="1500" b="0" i="0" u="none" strike="noStrike" kern="0" cap="none" spc="0" normalizeH="0" baseline="0" noProof="0" dirty="0" smtClean="0">
              <a:ln>
                <a:noFill/>
              </a:ln>
              <a:solidFill>
                <a:srgbClr val="015284"/>
              </a:solidFill>
              <a:effectLst/>
              <a:uLnTx/>
              <a:uFillTx/>
              <a:latin typeface="Times New Roman"/>
              <a:ea typeface="Times New Roman"/>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A8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ddarparu</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data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cymharol</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i</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ysgolion</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ar</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gyfraddau</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absenoldeb</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athrawon</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a:t>
            </a:r>
          </a:p>
          <a:p>
            <a:pPr marL="0" marR="0" lvl="0" indent="0" algn="l" defTabSz="914400" rtl="0" eaLnBrk="0" fontAlgn="base" latinLnBrk="0" hangingPunct="0">
              <a:lnSpc>
                <a:spcPct val="100000"/>
              </a:lnSpc>
              <a:spcBef>
                <a:spcPct val="20000"/>
              </a:spcBef>
              <a:spcAft>
                <a:spcPts val="0"/>
              </a:spcAft>
              <a:buClrTx/>
              <a:buSzTx/>
              <a:buFontTx/>
              <a:buNone/>
              <a:tabLst/>
              <a:defRPr/>
            </a:pPr>
            <a:endParaRPr kumimoji="0" lang="en-GB" sz="1500" b="0" i="0" u="none" strike="noStrike" kern="0" cap="none" spc="0" normalizeH="0" baseline="0" noProof="0" dirty="0" smtClean="0">
              <a:ln>
                <a:noFill/>
              </a:ln>
              <a:solidFill>
                <a:srgbClr val="015284"/>
              </a:solidFill>
              <a:effectLst/>
              <a:uLnTx/>
              <a:uFillTx/>
              <a:latin typeface="+mn-lt"/>
              <a:ea typeface="Times New Roman"/>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A9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cheisio</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adborth</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ar</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ansawdd</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y staff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llanw</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y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maent</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yn</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eu</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defnyddio</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a’i</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gofnodi</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defnyddi</a:t>
            </a:r>
            <a:r>
              <a:rPr lang="en-GB" sz="2000" kern="0" dirty="0" smtClean="0">
                <a:solidFill>
                  <a:srgbClr val="015284"/>
                </a:solidFill>
                <a:latin typeface="+mn-lt"/>
                <a:ea typeface="Times New Roman"/>
                <a:cs typeface="+mn-cs"/>
              </a:rPr>
              <a:t>o </a:t>
            </a:r>
            <a:r>
              <a:rPr lang="en-GB" sz="2000" kern="0" dirty="0" err="1" smtClean="0">
                <a:solidFill>
                  <a:srgbClr val="015284"/>
                </a:solidFill>
                <a:latin typeface="+mn-lt"/>
                <a:ea typeface="Times New Roman"/>
                <a:cs typeface="+mn-cs"/>
              </a:rPr>
              <a:t>gwybodaeth</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i</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reoli</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ansawdd</a:t>
            </a:r>
            <a:r>
              <a:rPr lang="en-GB" sz="2000" kern="0" dirty="0" smtClean="0">
                <a:solidFill>
                  <a:srgbClr val="015284"/>
                </a:solidFill>
                <a:latin typeface="+mn-lt"/>
                <a:ea typeface="Times New Roman"/>
                <a:cs typeface="+mn-cs"/>
              </a:rPr>
              <a:t>.</a:t>
            </a:r>
            <a:endParaRPr kumimoji="0" lang="en-GB" sz="2000" b="0" i="0" u="none" strike="noStrike" kern="0" cap="none" spc="0" normalizeH="0" baseline="0" noProof="0" dirty="0" smtClean="0">
              <a:ln>
                <a:noFill/>
              </a:ln>
              <a:solidFill>
                <a:srgbClr val="015284"/>
              </a:solidFill>
              <a:effectLst/>
              <a:uLnTx/>
              <a:uFillTx/>
              <a:latin typeface="+mn-lt"/>
              <a:ea typeface="Times New Roman"/>
              <a:cs typeface="+mn-cs"/>
            </a:endParaRPr>
          </a:p>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GB" sz="2000" b="0" i="0" u="none" strike="noStrike" kern="0" cap="none" spc="0" normalizeH="0" baseline="0" noProof="0" dirty="0" smtClean="0">
              <a:ln>
                <a:noFill/>
              </a:ln>
              <a:solidFill>
                <a:srgbClr val="D60134"/>
              </a:solidFill>
              <a:effectLst/>
              <a:uLnTx/>
              <a:uFillTx/>
              <a:latin typeface="+mn-lt"/>
              <a:ea typeface="+mn-ea"/>
              <a:cs typeface="+mn-cs"/>
            </a:endParaRPr>
          </a:p>
        </p:txBody>
      </p:sp>
    </p:spTree>
    <p:extLst>
      <p:ext uri="{BB962C8B-B14F-4D97-AF65-F5344CB8AC3E}">
        <p14:creationId xmlns:p14="http://schemas.microsoft.com/office/powerpoint/2010/main" val="41844866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588" y="620688"/>
            <a:ext cx="7772400" cy="792088"/>
          </a:xfrm>
        </p:spPr>
        <p:txBody>
          <a:bodyPr/>
          <a:lstStyle/>
          <a:p>
            <a:pPr eaLnBrk="1" hangingPunct="1"/>
            <a:r>
              <a:rPr lang="en-GB" sz="3200" dirty="0" smtClean="0"/>
              <a:t>Recommendations</a:t>
            </a:r>
            <a:br>
              <a:rPr lang="en-GB" sz="3200" dirty="0" smtClean="0"/>
            </a:br>
            <a:r>
              <a:rPr lang="en-GB" sz="3200" dirty="0" err="1" smtClean="0">
                <a:solidFill>
                  <a:srgbClr val="015284"/>
                </a:solidFill>
              </a:rPr>
              <a:t>Argymhellion</a:t>
            </a:r>
            <a:endParaRPr lang="en-US" sz="3200" dirty="0" smtClean="0">
              <a:solidFill>
                <a:srgbClr val="015284"/>
              </a:solidFill>
            </a:endParaRPr>
          </a:p>
        </p:txBody>
      </p:sp>
      <p:sp>
        <p:nvSpPr>
          <p:cNvPr id="12291" name="Rectangle 3"/>
          <p:cNvSpPr>
            <a:spLocks noGrp="1" noChangeArrowheads="1"/>
          </p:cNvSpPr>
          <p:nvPr>
            <p:ph type="body" sz="half" idx="1"/>
          </p:nvPr>
        </p:nvSpPr>
        <p:spPr>
          <a:xfrm>
            <a:off x="251520" y="2492896"/>
            <a:ext cx="4321175" cy="3932634"/>
          </a:xfrm>
        </p:spPr>
        <p:txBody>
          <a:bodyPr/>
          <a:lstStyle/>
          <a:p>
            <a:pPr marL="0" lvl="0" indent="0">
              <a:spcAft>
                <a:spcPts val="0"/>
              </a:spcAft>
              <a:buNone/>
            </a:pPr>
            <a:r>
              <a:rPr lang="en-GB" sz="2000" b="1" dirty="0">
                <a:solidFill>
                  <a:srgbClr val="D60134"/>
                </a:solidFill>
                <a:ea typeface="Times New Roman"/>
              </a:rPr>
              <a:t>The Welsh Government should</a:t>
            </a:r>
            <a:r>
              <a:rPr lang="en-GB" sz="2000" b="1" dirty="0" smtClean="0">
                <a:solidFill>
                  <a:srgbClr val="D60134"/>
                </a:solidFill>
                <a:ea typeface="Times New Roman"/>
              </a:rPr>
              <a:t>:</a:t>
            </a:r>
            <a:endParaRPr lang="en-GB" sz="2000" dirty="0">
              <a:solidFill>
                <a:srgbClr val="D60134"/>
              </a:solidFill>
              <a:latin typeface="Times New Roman"/>
              <a:ea typeface="Times New Roman"/>
            </a:endParaRPr>
          </a:p>
          <a:p>
            <a:pPr marL="0" lvl="0" indent="0">
              <a:spcAft>
                <a:spcPts val="0"/>
              </a:spcAft>
              <a:buNone/>
            </a:pPr>
            <a:r>
              <a:rPr lang="en-GB" sz="2000" dirty="0" smtClean="0">
                <a:solidFill>
                  <a:srgbClr val="D60134"/>
                </a:solidFill>
                <a:ea typeface="Times New Roman"/>
              </a:rPr>
              <a:t>R10 </a:t>
            </a:r>
            <a:r>
              <a:rPr lang="en-GB" sz="2000" dirty="0">
                <a:solidFill>
                  <a:srgbClr val="D60134"/>
                </a:solidFill>
                <a:ea typeface="Times New Roman"/>
              </a:rPr>
              <a:t>provide better access for supply staff to those national training programmes that are available to permanently-employed teachers. </a:t>
            </a:r>
            <a:endParaRPr lang="en-GB" sz="2000" dirty="0" smtClean="0">
              <a:solidFill>
                <a:srgbClr val="D60134"/>
              </a:solidFill>
            </a:endParaRPr>
          </a:p>
        </p:txBody>
      </p:sp>
      <p:sp>
        <p:nvSpPr>
          <p:cNvPr id="4" name="Rectangle 3"/>
          <p:cNvSpPr txBox="1">
            <a:spLocks noChangeArrowheads="1"/>
          </p:cNvSpPr>
          <p:nvPr/>
        </p:nvSpPr>
        <p:spPr bwMode="auto">
          <a:xfrm>
            <a:off x="4644008" y="2348880"/>
            <a:ext cx="4321175" cy="407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20000"/>
              </a:spcBef>
              <a:spcAft>
                <a:spcPts val="0"/>
              </a:spcAft>
              <a:buClrTx/>
              <a:buSzTx/>
              <a:buFontTx/>
              <a:buNone/>
              <a:tabLst/>
              <a:defRPr/>
            </a:pPr>
            <a:r>
              <a:rPr kumimoji="0" lang="en-GB" sz="2000" b="1" i="0" u="none" strike="noStrike" kern="0" cap="none" spc="0" normalizeH="0" baseline="0" noProof="0" dirty="0" err="1" smtClean="0">
                <a:ln>
                  <a:noFill/>
                </a:ln>
                <a:solidFill>
                  <a:srgbClr val="015284"/>
                </a:solidFill>
                <a:effectLst/>
                <a:uLnTx/>
                <a:uFillTx/>
                <a:latin typeface="+mn-lt"/>
                <a:ea typeface="Times New Roman"/>
                <a:cs typeface="+mn-cs"/>
              </a:rPr>
              <a:t>Dylai</a:t>
            </a:r>
            <a:r>
              <a:rPr kumimoji="0" lang="en-GB" sz="2000" b="1"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1" i="0" u="none" strike="noStrike" kern="0" cap="none" spc="0" normalizeH="0" baseline="0" noProof="0" dirty="0" err="1" smtClean="0">
                <a:ln>
                  <a:noFill/>
                </a:ln>
                <a:solidFill>
                  <a:srgbClr val="015284"/>
                </a:solidFill>
                <a:effectLst/>
                <a:uLnTx/>
                <a:uFillTx/>
                <a:latin typeface="+mn-lt"/>
                <a:ea typeface="Times New Roman"/>
                <a:cs typeface="+mn-cs"/>
              </a:rPr>
              <a:t>Llywodraeth</a:t>
            </a:r>
            <a:r>
              <a:rPr kumimoji="0" lang="en-GB" sz="2000" b="1" i="0" u="none" strike="noStrike" kern="0" cap="none" spc="0" normalizeH="0" noProof="0" dirty="0" smtClean="0">
                <a:ln>
                  <a:noFill/>
                </a:ln>
                <a:solidFill>
                  <a:srgbClr val="015284"/>
                </a:solidFill>
                <a:effectLst/>
                <a:uLnTx/>
                <a:uFillTx/>
                <a:latin typeface="+mn-lt"/>
                <a:ea typeface="Times New Roman"/>
                <a:cs typeface="+mn-cs"/>
              </a:rPr>
              <a:t> Cymru</a:t>
            </a:r>
            <a:r>
              <a:rPr kumimoji="0" lang="en-GB" sz="2000" b="1" i="0" u="none" strike="noStrike" kern="0" cap="none" spc="0" normalizeH="0" baseline="0" noProof="0" dirty="0" smtClean="0">
                <a:ln>
                  <a:noFill/>
                </a:ln>
                <a:solidFill>
                  <a:srgbClr val="015284"/>
                </a:solidFill>
                <a:effectLst/>
                <a:uLnTx/>
                <a:uFillTx/>
                <a:latin typeface="+mn-lt"/>
                <a:ea typeface="Times New Roman"/>
                <a:cs typeface="+mn-cs"/>
              </a:rPr>
              <a:t>:</a:t>
            </a:r>
            <a:endParaRPr kumimoji="0" lang="en-GB" sz="2000" b="0" i="0" u="none" strike="noStrike" kern="0" cap="none" spc="0" normalizeH="0" baseline="0" noProof="0" dirty="0" smtClean="0">
              <a:ln>
                <a:noFill/>
              </a:ln>
              <a:solidFill>
                <a:srgbClr val="015284"/>
              </a:solidFill>
              <a:effectLst/>
              <a:uLnTx/>
              <a:uFillTx/>
              <a:latin typeface="Times New Roman"/>
              <a:ea typeface="Times New Roman"/>
              <a:cs typeface="+mn-cs"/>
            </a:endParaRPr>
          </a:p>
          <a:p>
            <a:pPr marL="0" marR="0" lvl="0" indent="0" algn="l" defTabSz="914400" rtl="0" eaLnBrk="0" fontAlgn="base" latinLnBrk="0" hangingPunct="0">
              <a:lnSpc>
                <a:spcPct val="100000"/>
              </a:lnSpc>
              <a:spcBef>
                <a:spcPct val="20000"/>
              </a:spcBef>
              <a:spcAft>
                <a:spcPts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A10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ddarparu</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mynediad</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gwell</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i</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athrawon</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llanw</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y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rhaglenni</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hyfforddiant</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cenedlaethol</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hynny</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sydd</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ar</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gael</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i</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athrawon</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sy’n</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cael</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eu</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cyflogi’n</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barhaol</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endParaRPr kumimoji="0" lang="en-GB" sz="2000" b="0" i="0" u="none" strike="noStrike" kern="0" cap="none" spc="0" normalizeH="0" baseline="0" noProof="0" dirty="0" smtClean="0">
              <a:ln>
                <a:noFill/>
              </a:ln>
              <a:solidFill>
                <a:srgbClr val="015284"/>
              </a:solidFill>
              <a:effectLst/>
              <a:uLnTx/>
              <a:uFillTx/>
              <a:latin typeface="+mn-lt"/>
              <a:ea typeface="+mn-ea"/>
              <a:cs typeface="+mn-cs"/>
            </a:endParaRPr>
          </a:p>
        </p:txBody>
      </p:sp>
    </p:spTree>
    <p:extLst>
      <p:ext uri="{BB962C8B-B14F-4D97-AF65-F5344CB8AC3E}">
        <p14:creationId xmlns:p14="http://schemas.microsoft.com/office/powerpoint/2010/main" val="41844866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79512" y="476672"/>
            <a:ext cx="7339012" cy="1196975"/>
          </a:xfrm>
        </p:spPr>
        <p:txBody>
          <a:bodyPr/>
          <a:lstStyle/>
          <a:p>
            <a:r>
              <a:rPr lang="en-GB" sz="4000" dirty="0" smtClean="0"/>
              <a:t>Suggested practice</a:t>
            </a:r>
            <a:br>
              <a:rPr lang="en-GB" sz="4000" dirty="0" smtClean="0"/>
            </a:br>
            <a:r>
              <a:rPr lang="en-GB" sz="4000" dirty="0" err="1" smtClean="0">
                <a:solidFill>
                  <a:srgbClr val="015284"/>
                </a:solidFill>
              </a:rPr>
              <a:t>Arfer</a:t>
            </a:r>
            <a:r>
              <a:rPr lang="en-GB" sz="4000" dirty="0" smtClean="0">
                <a:solidFill>
                  <a:srgbClr val="015284"/>
                </a:solidFill>
              </a:rPr>
              <a:t> </a:t>
            </a:r>
            <a:r>
              <a:rPr lang="en-GB" sz="4000" dirty="0" err="1" smtClean="0">
                <a:solidFill>
                  <a:srgbClr val="015284"/>
                </a:solidFill>
              </a:rPr>
              <a:t>awgrymedig</a:t>
            </a:r>
            <a:endParaRPr lang="en-GB" sz="4000" dirty="0" smtClean="0">
              <a:solidFill>
                <a:srgbClr val="015284"/>
              </a:solidFill>
            </a:endParaRPr>
          </a:p>
        </p:txBody>
      </p:sp>
      <p:sp>
        <p:nvSpPr>
          <p:cNvPr id="15363" name="Content Placeholder 2"/>
          <p:cNvSpPr>
            <a:spLocks noGrp="1"/>
          </p:cNvSpPr>
          <p:nvPr>
            <p:ph sz="half" idx="1"/>
          </p:nvPr>
        </p:nvSpPr>
        <p:spPr>
          <a:xfrm>
            <a:off x="107950" y="2348880"/>
            <a:ext cx="4392042" cy="4509120"/>
          </a:xfrm>
        </p:spPr>
        <p:txBody>
          <a:bodyPr/>
          <a:lstStyle/>
          <a:p>
            <a:pPr marL="0" indent="0">
              <a:buFontTx/>
              <a:buNone/>
              <a:defRPr/>
            </a:pPr>
            <a:r>
              <a:rPr lang="en-GB" sz="2000" b="1" dirty="0" smtClean="0">
                <a:solidFill>
                  <a:srgbClr val="D60134"/>
                </a:solidFill>
              </a:rPr>
              <a:t>Suggested practice:</a:t>
            </a:r>
          </a:p>
          <a:p>
            <a:pPr marL="0" indent="0">
              <a:buFontTx/>
              <a:buNone/>
              <a:defRPr/>
            </a:pPr>
            <a:endParaRPr lang="en-GB" sz="2000" dirty="0">
              <a:solidFill>
                <a:srgbClr val="D60134"/>
              </a:solidFill>
            </a:endParaRPr>
          </a:p>
          <a:p>
            <a:pPr marL="0" indent="0">
              <a:buFontTx/>
              <a:buNone/>
              <a:defRPr/>
            </a:pPr>
            <a:r>
              <a:rPr lang="en-GB" sz="2000" dirty="0" err="1" smtClean="0">
                <a:solidFill>
                  <a:srgbClr val="D60134"/>
                </a:solidFill>
              </a:rPr>
              <a:t>Birchgrove</a:t>
            </a:r>
            <a:r>
              <a:rPr lang="en-GB" sz="2000" dirty="0" smtClean="0">
                <a:solidFill>
                  <a:srgbClr val="D60134"/>
                </a:solidFill>
              </a:rPr>
              <a:t> Comprehensive School</a:t>
            </a:r>
          </a:p>
          <a:p>
            <a:pPr marL="0" indent="0">
              <a:buFontTx/>
              <a:buNone/>
              <a:defRPr/>
            </a:pPr>
            <a:endParaRPr lang="en-GB" sz="2000" dirty="0">
              <a:solidFill>
                <a:srgbClr val="D60134"/>
              </a:solidFill>
            </a:endParaRPr>
          </a:p>
          <a:p>
            <a:pPr marL="0" indent="0">
              <a:buFontTx/>
              <a:buNone/>
              <a:defRPr/>
            </a:pPr>
            <a:r>
              <a:rPr lang="en-GB" sz="2000" dirty="0" err="1" smtClean="0">
                <a:solidFill>
                  <a:srgbClr val="D60134"/>
                </a:solidFill>
              </a:rPr>
              <a:t>Rhyl</a:t>
            </a:r>
            <a:r>
              <a:rPr lang="en-GB" sz="2000" dirty="0" smtClean="0">
                <a:solidFill>
                  <a:srgbClr val="D60134"/>
                </a:solidFill>
              </a:rPr>
              <a:t> High School</a:t>
            </a:r>
          </a:p>
        </p:txBody>
      </p:sp>
      <p:sp>
        <p:nvSpPr>
          <p:cNvPr id="15364" name="Content Placeholder 3"/>
          <p:cNvSpPr>
            <a:spLocks noGrp="1"/>
          </p:cNvSpPr>
          <p:nvPr>
            <p:ph sz="half" idx="2"/>
          </p:nvPr>
        </p:nvSpPr>
        <p:spPr>
          <a:xfrm>
            <a:off x="4718050" y="2348880"/>
            <a:ext cx="4318000" cy="4509120"/>
          </a:xfrm>
        </p:spPr>
        <p:txBody>
          <a:bodyPr/>
          <a:lstStyle/>
          <a:p>
            <a:pPr marL="0" indent="0">
              <a:buFontTx/>
              <a:buNone/>
              <a:defRPr/>
            </a:pPr>
            <a:r>
              <a:rPr lang="en-GB" sz="2000" b="1" dirty="0" err="1" smtClean="0"/>
              <a:t>Arfer</a:t>
            </a:r>
            <a:r>
              <a:rPr lang="en-GB" sz="2000" b="1" dirty="0" smtClean="0"/>
              <a:t> </a:t>
            </a:r>
            <a:r>
              <a:rPr lang="en-GB" sz="2000" b="1" dirty="0" err="1" smtClean="0"/>
              <a:t>awgrymedig</a:t>
            </a:r>
            <a:r>
              <a:rPr lang="en-GB" sz="2000" b="1" dirty="0" smtClean="0"/>
              <a:t>:</a:t>
            </a:r>
          </a:p>
          <a:p>
            <a:pPr marL="0" indent="0">
              <a:buFontTx/>
              <a:buNone/>
              <a:defRPr/>
            </a:pPr>
            <a:endParaRPr lang="en-GB" sz="2000" dirty="0" smtClean="0"/>
          </a:p>
          <a:p>
            <a:pPr marL="0" indent="0">
              <a:buFontTx/>
              <a:buNone/>
              <a:defRPr/>
            </a:pPr>
            <a:r>
              <a:rPr lang="en-GB" sz="2000" dirty="0" err="1" smtClean="0"/>
              <a:t>Ysgol</a:t>
            </a:r>
            <a:r>
              <a:rPr lang="en-GB" sz="2000" dirty="0" smtClean="0"/>
              <a:t> </a:t>
            </a:r>
            <a:r>
              <a:rPr lang="en-GB" sz="2000" dirty="0" err="1" smtClean="0"/>
              <a:t>Gyfun</a:t>
            </a:r>
            <a:r>
              <a:rPr lang="en-GB" sz="2000" dirty="0" smtClean="0"/>
              <a:t> </a:t>
            </a:r>
            <a:r>
              <a:rPr lang="en-GB" sz="2000" dirty="0" err="1" smtClean="0"/>
              <a:t>Gellifedw</a:t>
            </a:r>
            <a:endParaRPr lang="en-GB" sz="2000" dirty="0" smtClean="0"/>
          </a:p>
          <a:p>
            <a:pPr marL="0" indent="0">
              <a:buFontTx/>
              <a:buNone/>
              <a:defRPr/>
            </a:pPr>
            <a:endParaRPr lang="en-GB" sz="2000" dirty="0" smtClean="0"/>
          </a:p>
          <a:p>
            <a:pPr marL="0" indent="0">
              <a:buFontTx/>
              <a:buNone/>
              <a:defRPr/>
            </a:pPr>
            <a:r>
              <a:rPr lang="en-GB" sz="2000" dirty="0" err="1" smtClean="0"/>
              <a:t>Ysgol</a:t>
            </a:r>
            <a:r>
              <a:rPr lang="en-GB" sz="2000" dirty="0" smtClean="0"/>
              <a:t> </a:t>
            </a:r>
            <a:r>
              <a:rPr lang="en-GB" sz="2000" dirty="0" err="1" smtClean="0"/>
              <a:t>Uwchradd</a:t>
            </a:r>
            <a:r>
              <a:rPr lang="en-GB" sz="2000" dirty="0" smtClean="0"/>
              <a:t> y </a:t>
            </a:r>
            <a:r>
              <a:rPr lang="en-GB" sz="2000" dirty="0" err="1" smtClean="0"/>
              <a:t>Rhyl</a:t>
            </a:r>
            <a:endParaRPr lang="en-GB" sz="20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07950" y="144463"/>
            <a:ext cx="7339013" cy="1196975"/>
          </a:xfrm>
        </p:spPr>
        <p:txBody>
          <a:bodyPr/>
          <a:lstStyle/>
          <a:p>
            <a:pPr algn="l"/>
            <a:r>
              <a:rPr lang="en-GB" dirty="0" smtClean="0"/>
              <a:t>10 questions for providers</a:t>
            </a:r>
            <a:br>
              <a:rPr lang="en-GB" dirty="0" smtClean="0"/>
            </a:br>
            <a:r>
              <a:rPr lang="en-GB" dirty="0">
                <a:solidFill>
                  <a:srgbClr val="015284"/>
                </a:solidFill>
              </a:rPr>
              <a:t>10</a:t>
            </a:r>
            <a:r>
              <a:rPr lang="en-GB" dirty="0"/>
              <a:t> </a:t>
            </a:r>
            <a:r>
              <a:rPr lang="en-GB" dirty="0" err="1">
                <a:solidFill>
                  <a:srgbClr val="015284"/>
                </a:solidFill>
              </a:rPr>
              <a:t>cwestiwn</a:t>
            </a:r>
            <a:r>
              <a:rPr lang="en-GB" dirty="0">
                <a:solidFill>
                  <a:srgbClr val="015284"/>
                </a:solidFill>
              </a:rPr>
              <a:t> i </a:t>
            </a:r>
            <a:r>
              <a:rPr lang="en-GB" dirty="0" err="1">
                <a:solidFill>
                  <a:srgbClr val="015284"/>
                </a:solidFill>
              </a:rPr>
              <a:t>ddarparwyr</a:t>
            </a:r>
            <a:endParaRPr lang="en-GB" dirty="0" smtClean="0">
              <a:solidFill>
                <a:srgbClr val="015284"/>
              </a:solidFill>
            </a:endParaRPr>
          </a:p>
        </p:txBody>
      </p:sp>
      <p:sp>
        <p:nvSpPr>
          <p:cNvPr id="16387" name="Content Placeholder 2"/>
          <p:cNvSpPr>
            <a:spLocks noGrp="1"/>
          </p:cNvSpPr>
          <p:nvPr>
            <p:ph sz="half" idx="1"/>
          </p:nvPr>
        </p:nvSpPr>
        <p:spPr>
          <a:xfrm>
            <a:off x="0" y="1700808"/>
            <a:ext cx="4457700" cy="5012630"/>
          </a:xfrm>
        </p:spPr>
        <p:txBody>
          <a:bodyPr/>
          <a:lstStyle/>
          <a:p>
            <a:pPr>
              <a:buAutoNum type="arabicPeriod"/>
            </a:pPr>
            <a:r>
              <a:rPr lang="en-GB" sz="1600" dirty="0" smtClean="0">
                <a:solidFill>
                  <a:srgbClr val="D60134"/>
                </a:solidFill>
              </a:rPr>
              <a:t>How effective are you arrangements to cover for absent teachers?  How do you know?</a:t>
            </a:r>
          </a:p>
          <a:p>
            <a:pPr>
              <a:buAutoNum type="arabicPeriod"/>
            </a:pPr>
            <a:r>
              <a:rPr lang="en-GB" sz="1600" dirty="0">
                <a:solidFill>
                  <a:srgbClr val="D60134"/>
                </a:solidFill>
              </a:rPr>
              <a:t>Are learners involved in evaluating the effectiveness of your arrangements for covering for absent teachers</a:t>
            </a:r>
            <a:r>
              <a:rPr lang="en-GB" sz="1600" dirty="0" smtClean="0">
                <a:solidFill>
                  <a:srgbClr val="D60134"/>
                </a:solidFill>
              </a:rPr>
              <a:t>?</a:t>
            </a:r>
          </a:p>
          <a:p>
            <a:pPr>
              <a:buAutoNum type="arabicPeriod"/>
            </a:pPr>
            <a:r>
              <a:rPr lang="en-GB" sz="1600" dirty="0" smtClean="0">
                <a:solidFill>
                  <a:srgbClr val="D60134"/>
                </a:solidFill>
              </a:rPr>
              <a:t>What proportion of lessons are covered / taught by staff other than the usual class teacher?</a:t>
            </a:r>
          </a:p>
          <a:p>
            <a:pPr>
              <a:buAutoNum type="arabicPeriod"/>
            </a:pPr>
            <a:r>
              <a:rPr lang="en-GB" sz="1600" dirty="0" smtClean="0">
                <a:solidFill>
                  <a:srgbClr val="D60134"/>
                </a:solidFill>
              </a:rPr>
              <a:t>How much progress do learners make in lessons covered by someone other than their usual class teacher? </a:t>
            </a:r>
          </a:p>
          <a:p>
            <a:pPr>
              <a:buAutoNum type="arabicPeriod"/>
            </a:pPr>
            <a:r>
              <a:rPr lang="en-GB" sz="1600" dirty="0" smtClean="0">
                <a:solidFill>
                  <a:srgbClr val="D60134"/>
                </a:solidFill>
              </a:rPr>
              <a:t>How do you ensure that work left when the teacher is absent is appropriate and meets the needs of learners across the ability range?</a:t>
            </a:r>
          </a:p>
          <a:p>
            <a:pPr marL="0" indent="0">
              <a:buNone/>
            </a:pPr>
            <a:endParaRPr lang="en-GB" sz="1600" dirty="0" smtClean="0">
              <a:solidFill>
                <a:srgbClr val="D60134"/>
              </a:solidFill>
            </a:endParaRPr>
          </a:p>
        </p:txBody>
      </p:sp>
      <p:sp>
        <p:nvSpPr>
          <p:cNvPr id="16388" name="Content Placeholder 3"/>
          <p:cNvSpPr>
            <a:spLocks noGrp="1"/>
          </p:cNvSpPr>
          <p:nvPr>
            <p:ph sz="half" idx="2"/>
          </p:nvPr>
        </p:nvSpPr>
        <p:spPr>
          <a:xfrm>
            <a:off x="4644008" y="1557338"/>
            <a:ext cx="4318000" cy="5300662"/>
          </a:xfrm>
        </p:spPr>
        <p:txBody>
          <a:bodyPr/>
          <a:lstStyle/>
          <a:p>
            <a:pPr>
              <a:buAutoNum type="arabicPeriod"/>
            </a:pPr>
            <a:r>
              <a:rPr lang="en-GB" sz="1600" dirty="0" smtClean="0"/>
              <a:t>Pa </a:t>
            </a:r>
            <a:r>
              <a:rPr lang="en-GB" sz="1600" dirty="0" err="1" smtClean="0"/>
              <a:t>mor</a:t>
            </a:r>
            <a:r>
              <a:rPr lang="en-GB" sz="1600" dirty="0" smtClean="0"/>
              <a:t> </a:t>
            </a:r>
            <a:r>
              <a:rPr lang="en-GB" sz="1600" dirty="0" err="1" smtClean="0"/>
              <a:t>effeithiol</a:t>
            </a:r>
            <a:r>
              <a:rPr lang="en-GB" sz="1600" dirty="0" smtClean="0"/>
              <a:t> </a:t>
            </a:r>
            <a:r>
              <a:rPr lang="en-GB" sz="1600" dirty="0" err="1" smtClean="0"/>
              <a:t>yw</a:t>
            </a:r>
            <a:r>
              <a:rPr lang="en-GB" sz="1600" dirty="0" smtClean="0"/>
              <a:t> </a:t>
            </a:r>
            <a:r>
              <a:rPr lang="en-GB" sz="1600" dirty="0" err="1" smtClean="0"/>
              <a:t>eich</a:t>
            </a:r>
            <a:r>
              <a:rPr lang="en-GB" sz="1600" dirty="0" smtClean="0"/>
              <a:t> </a:t>
            </a:r>
            <a:r>
              <a:rPr lang="en-GB" sz="1600" dirty="0" err="1" smtClean="0"/>
              <a:t>trefniadau</a:t>
            </a:r>
            <a:r>
              <a:rPr lang="en-GB" sz="1600" dirty="0" smtClean="0"/>
              <a:t> </a:t>
            </a:r>
            <a:r>
              <a:rPr lang="en-GB" sz="1600" dirty="0" err="1" smtClean="0"/>
              <a:t>i</a:t>
            </a:r>
            <a:r>
              <a:rPr lang="en-GB" sz="1600" dirty="0" smtClean="0"/>
              <a:t> </a:t>
            </a:r>
            <a:r>
              <a:rPr lang="en-GB" sz="1600" dirty="0" err="1" smtClean="0"/>
              <a:t>gyflenwi</a:t>
            </a:r>
            <a:r>
              <a:rPr lang="en-GB" sz="1600" dirty="0" smtClean="0"/>
              <a:t> </a:t>
            </a:r>
            <a:r>
              <a:rPr lang="en-GB" sz="1600" dirty="0" err="1" smtClean="0"/>
              <a:t>ar</a:t>
            </a:r>
            <a:r>
              <a:rPr lang="en-GB" sz="1600" dirty="0" smtClean="0"/>
              <a:t> </a:t>
            </a:r>
            <a:r>
              <a:rPr lang="en-GB" sz="1600" dirty="0" err="1" smtClean="0"/>
              <a:t>gyfer</a:t>
            </a:r>
            <a:r>
              <a:rPr lang="en-GB" sz="1600" dirty="0" smtClean="0"/>
              <a:t> </a:t>
            </a:r>
            <a:r>
              <a:rPr lang="en-GB" sz="1600" dirty="0" err="1" smtClean="0"/>
              <a:t>athrawon</a:t>
            </a:r>
            <a:r>
              <a:rPr lang="en-GB" sz="1600" dirty="0" smtClean="0"/>
              <a:t> </a:t>
            </a:r>
            <a:r>
              <a:rPr lang="en-GB" sz="1600" dirty="0" err="1" smtClean="0"/>
              <a:t>absennol</a:t>
            </a:r>
            <a:r>
              <a:rPr lang="en-GB" sz="1600" dirty="0" smtClean="0"/>
              <a:t>?  </a:t>
            </a:r>
            <a:r>
              <a:rPr lang="en-GB" sz="1600" dirty="0" err="1" smtClean="0"/>
              <a:t>Sut</a:t>
            </a:r>
            <a:r>
              <a:rPr lang="en-GB" sz="1600" dirty="0" smtClean="0"/>
              <a:t> </a:t>
            </a:r>
            <a:r>
              <a:rPr lang="en-GB" sz="1600" dirty="0" err="1" smtClean="0"/>
              <a:t>ydych</a:t>
            </a:r>
            <a:r>
              <a:rPr lang="en-GB" sz="1600" dirty="0" smtClean="0"/>
              <a:t> </a:t>
            </a:r>
            <a:r>
              <a:rPr lang="en-GB" sz="1600" dirty="0" err="1" smtClean="0"/>
              <a:t>chi’n</a:t>
            </a:r>
            <a:r>
              <a:rPr lang="en-GB" sz="1600" dirty="0" smtClean="0"/>
              <a:t> </a:t>
            </a:r>
            <a:r>
              <a:rPr lang="en-GB" sz="1600" dirty="0" err="1" smtClean="0"/>
              <a:t>gwybod</a:t>
            </a:r>
            <a:r>
              <a:rPr lang="en-GB" sz="1600" dirty="0" smtClean="0"/>
              <a:t> </a:t>
            </a:r>
            <a:r>
              <a:rPr lang="en-GB" sz="1600" dirty="0" err="1" smtClean="0"/>
              <a:t>hynny</a:t>
            </a:r>
            <a:r>
              <a:rPr lang="en-GB" sz="1600" dirty="0" smtClean="0"/>
              <a:t>?</a:t>
            </a:r>
          </a:p>
          <a:p>
            <a:pPr>
              <a:buAutoNum type="arabicPeriod"/>
            </a:pPr>
            <a:r>
              <a:rPr lang="en-GB" sz="1600" dirty="0" smtClean="0"/>
              <a:t>A </a:t>
            </a:r>
            <a:r>
              <a:rPr lang="en-GB" sz="1600" dirty="0" err="1" smtClean="0"/>
              <a:t>yw</a:t>
            </a:r>
            <a:r>
              <a:rPr lang="en-GB" sz="1600" dirty="0" smtClean="0"/>
              <a:t> </a:t>
            </a:r>
            <a:r>
              <a:rPr lang="en-GB" sz="1600" dirty="0" err="1" smtClean="0"/>
              <a:t>dysgwyr</a:t>
            </a:r>
            <a:r>
              <a:rPr lang="en-GB" sz="1600" dirty="0" smtClean="0"/>
              <a:t> </a:t>
            </a:r>
            <a:r>
              <a:rPr lang="en-GB" sz="1600" dirty="0" err="1" smtClean="0"/>
              <a:t>yn</a:t>
            </a:r>
            <a:r>
              <a:rPr lang="en-GB" sz="1600" dirty="0" smtClean="0"/>
              <a:t> </a:t>
            </a:r>
            <a:r>
              <a:rPr lang="en-GB" sz="1600" dirty="0" err="1" smtClean="0"/>
              <a:t>cael</a:t>
            </a:r>
            <a:r>
              <a:rPr lang="en-GB" sz="1600" dirty="0" smtClean="0"/>
              <a:t> </a:t>
            </a:r>
            <a:r>
              <a:rPr lang="en-GB" sz="1600" dirty="0" err="1" smtClean="0"/>
              <a:t>eu</a:t>
            </a:r>
            <a:r>
              <a:rPr lang="en-GB" sz="1600" dirty="0" smtClean="0"/>
              <a:t> </a:t>
            </a:r>
            <a:r>
              <a:rPr lang="en-GB" sz="1600" dirty="0" err="1" smtClean="0"/>
              <a:t>cynnwys</a:t>
            </a:r>
            <a:r>
              <a:rPr lang="en-GB" sz="1600" dirty="0" smtClean="0"/>
              <a:t> </a:t>
            </a:r>
            <a:r>
              <a:rPr lang="en-GB" sz="1600" dirty="0" err="1" smtClean="0"/>
              <a:t>mewn</a:t>
            </a:r>
            <a:r>
              <a:rPr lang="en-GB" sz="1600" dirty="0" smtClean="0"/>
              <a:t> </a:t>
            </a:r>
            <a:r>
              <a:rPr lang="en-GB" sz="1600" dirty="0" err="1" smtClean="0"/>
              <a:t>arfarnu</a:t>
            </a:r>
            <a:r>
              <a:rPr lang="en-GB" sz="1600" dirty="0" smtClean="0"/>
              <a:t> </a:t>
            </a:r>
            <a:r>
              <a:rPr lang="en-GB" sz="1600" dirty="0" err="1" smtClean="0"/>
              <a:t>effeithiolrwydd</a:t>
            </a:r>
            <a:r>
              <a:rPr lang="en-GB" sz="1600" dirty="0" smtClean="0"/>
              <a:t> </a:t>
            </a:r>
            <a:r>
              <a:rPr lang="en-GB" sz="1600" dirty="0" err="1" smtClean="0"/>
              <a:t>eich</a:t>
            </a:r>
            <a:r>
              <a:rPr lang="en-GB" sz="1600" dirty="0" smtClean="0"/>
              <a:t> </a:t>
            </a:r>
            <a:r>
              <a:rPr lang="en-GB" sz="1600" dirty="0" err="1" smtClean="0"/>
              <a:t>trefniadau</a:t>
            </a:r>
            <a:r>
              <a:rPr lang="en-GB" sz="1600" dirty="0" smtClean="0"/>
              <a:t> </a:t>
            </a:r>
            <a:r>
              <a:rPr lang="en-GB" sz="1600" dirty="0" err="1" smtClean="0"/>
              <a:t>i</a:t>
            </a:r>
            <a:r>
              <a:rPr lang="en-GB" sz="1600" dirty="0" smtClean="0"/>
              <a:t> </a:t>
            </a:r>
            <a:r>
              <a:rPr lang="en-GB" sz="1600" dirty="0" err="1" smtClean="0"/>
              <a:t>gyflenwi</a:t>
            </a:r>
            <a:r>
              <a:rPr lang="en-GB" sz="1600" dirty="0" smtClean="0"/>
              <a:t> </a:t>
            </a:r>
            <a:r>
              <a:rPr lang="en-GB" sz="1600" dirty="0" err="1" smtClean="0"/>
              <a:t>ar</a:t>
            </a:r>
            <a:r>
              <a:rPr lang="en-GB" sz="1600" dirty="0" smtClean="0"/>
              <a:t> </a:t>
            </a:r>
            <a:r>
              <a:rPr lang="en-GB" sz="1600" dirty="0" err="1" smtClean="0"/>
              <a:t>gyfer</a:t>
            </a:r>
            <a:r>
              <a:rPr lang="en-GB" sz="1600" dirty="0" smtClean="0"/>
              <a:t> </a:t>
            </a:r>
            <a:r>
              <a:rPr lang="en-GB" sz="1600" dirty="0" err="1" smtClean="0"/>
              <a:t>athrawon</a:t>
            </a:r>
            <a:r>
              <a:rPr lang="en-GB" sz="1600" dirty="0" smtClean="0"/>
              <a:t> </a:t>
            </a:r>
            <a:r>
              <a:rPr lang="en-GB" sz="1600" dirty="0" err="1" smtClean="0"/>
              <a:t>llanw</a:t>
            </a:r>
            <a:r>
              <a:rPr lang="en-GB" sz="1600" dirty="0" smtClean="0"/>
              <a:t>?</a:t>
            </a:r>
          </a:p>
          <a:p>
            <a:pPr>
              <a:buAutoNum type="arabicPeriod"/>
            </a:pPr>
            <a:r>
              <a:rPr lang="en-GB" sz="1600" dirty="0" smtClean="0"/>
              <a:t>Pa </a:t>
            </a:r>
            <a:r>
              <a:rPr lang="en-GB" sz="1600" dirty="0" err="1" smtClean="0"/>
              <a:t>gyfran</a:t>
            </a:r>
            <a:r>
              <a:rPr lang="en-GB" sz="1600" dirty="0" smtClean="0"/>
              <a:t> o </a:t>
            </a:r>
            <a:r>
              <a:rPr lang="en-GB" sz="1600" dirty="0" err="1" smtClean="0"/>
              <a:t>wersi</a:t>
            </a:r>
            <a:r>
              <a:rPr lang="en-GB" sz="1600" dirty="0" smtClean="0"/>
              <a:t> </a:t>
            </a:r>
            <a:r>
              <a:rPr lang="en-GB" sz="1600" dirty="0" err="1" smtClean="0"/>
              <a:t>sy’n</a:t>
            </a:r>
            <a:r>
              <a:rPr lang="en-GB" sz="1600" dirty="0" smtClean="0"/>
              <a:t> </a:t>
            </a:r>
            <a:r>
              <a:rPr lang="en-GB" sz="1600" dirty="0" err="1" smtClean="0"/>
              <a:t>cael</a:t>
            </a:r>
            <a:r>
              <a:rPr lang="en-GB" sz="1600" dirty="0" smtClean="0"/>
              <a:t> </a:t>
            </a:r>
            <a:r>
              <a:rPr lang="en-GB" sz="1600" dirty="0" err="1" smtClean="0"/>
              <a:t>eu</a:t>
            </a:r>
            <a:r>
              <a:rPr lang="en-GB" sz="1600" dirty="0" smtClean="0"/>
              <a:t> </a:t>
            </a:r>
            <a:r>
              <a:rPr lang="en-GB" sz="1600" dirty="0" err="1" smtClean="0"/>
              <a:t>haddysgu</a:t>
            </a:r>
            <a:r>
              <a:rPr lang="en-GB" sz="1600" dirty="0" smtClean="0"/>
              <a:t> </a:t>
            </a:r>
            <a:r>
              <a:rPr lang="en-GB" sz="1600" dirty="0" err="1" smtClean="0"/>
              <a:t>gan</a:t>
            </a:r>
            <a:r>
              <a:rPr lang="en-GB" sz="1600" dirty="0" smtClean="0"/>
              <a:t> staff </a:t>
            </a:r>
            <a:r>
              <a:rPr lang="en-GB" sz="1600" dirty="0" err="1" smtClean="0"/>
              <a:t>heblaw</a:t>
            </a:r>
            <a:r>
              <a:rPr lang="en-GB" sz="1600" dirty="0" smtClean="0"/>
              <a:t> </a:t>
            </a:r>
            <a:r>
              <a:rPr lang="en-GB" sz="1600" dirty="0" err="1" smtClean="0"/>
              <a:t>athro</a:t>
            </a:r>
            <a:r>
              <a:rPr lang="en-GB" sz="1600" dirty="0" smtClean="0"/>
              <a:t>/</a:t>
            </a:r>
            <a:r>
              <a:rPr lang="en-GB" sz="1600" dirty="0" err="1" smtClean="0"/>
              <a:t>athrawes</a:t>
            </a:r>
            <a:r>
              <a:rPr lang="en-GB" sz="1600" dirty="0" smtClean="0"/>
              <a:t> </a:t>
            </a:r>
            <a:r>
              <a:rPr lang="en-GB" sz="1600" dirty="0" err="1" smtClean="0"/>
              <a:t>arferol</a:t>
            </a:r>
            <a:r>
              <a:rPr lang="en-GB" sz="1600" dirty="0" smtClean="0"/>
              <a:t> y </a:t>
            </a:r>
            <a:r>
              <a:rPr lang="en-GB" sz="1600" dirty="0" err="1" smtClean="0"/>
              <a:t>dosbarth</a:t>
            </a:r>
            <a:r>
              <a:rPr lang="en-GB" sz="1600" dirty="0" smtClean="0"/>
              <a:t>?</a:t>
            </a:r>
          </a:p>
          <a:p>
            <a:pPr>
              <a:buAutoNum type="arabicPeriod"/>
            </a:pPr>
            <a:r>
              <a:rPr lang="en-GB" sz="1600" dirty="0" smtClean="0"/>
              <a:t>Faint o </a:t>
            </a:r>
            <a:r>
              <a:rPr lang="en-GB" sz="1600" dirty="0" err="1" smtClean="0"/>
              <a:t>gynnydd</a:t>
            </a:r>
            <a:r>
              <a:rPr lang="en-GB" sz="1600" dirty="0" smtClean="0"/>
              <a:t> y </a:t>
            </a:r>
            <a:r>
              <a:rPr lang="en-GB" sz="1600" dirty="0" err="1" smtClean="0"/>
              <a:t>mae</a:t>
            </a:r>
            <a:r>
              <a:rPr lang="en-GB" sz="1600" dirty="0" smtClean="0"/>
              <a:t> </a:t>
            </a:r>
            <a:r>
              <a:rPr lang="en-GB" sz="1600" dirty="0" err="1" smtClean="0"/>
              <a:t>dysgwyr</a:t>
            </a:r>
            <a:r>
              <a:rPr lang="en-GB" sz="1600" dirty="0" smtClean="0"/>
              <a:t> </a:t>
            </a:r>
            <a:r>
              <a:rPr lang="en-GB" sz="1600" dirty="0" err="1" smtClean="0"/>
              <a:t>yn</a:t>
            </a:r>
            <a:r>
              <a:rPr lang="en-GB" sz="1600" dirty="0" smtClean="0"/>
              <a:t> </a:t>
            </a:r>
            <a:r>
              <a:rPr lang="en-GB" sz="1600" dirty="0" err="1" smtClean="0"/>
              <a:t>ei</a:t>
            </a:r>
            <a:r>
              <a:rPr lang="en-GB" sz="1600" dirty="0" smtClean="0"/>
              <a:t> </a:t>
            </a:r>
            <a:r>
              <a:rPr lang="en-GB" sz="1600" dirty="0" err="1" smtClean="0"/>
              <a:t>wneud</a:t>
            </a:r>
            <a:r>
              <a:rPr lang="en-GB" sz="1600" dirty="0" smtClean="0"/>
              <a:t> </a:t>
            </a:r>
            <a:r>
              <a:rPr lang="en-GB" sz="1600" dirty="0" err="1" smtClean="0"/>
              <a:t>mewn</a:t>
            </a:r>
            <a:r>
              <a:rPr lang="en-GB" sz="1600" dirty="0" smtClean="0"/>
              <a:t> </a:t>
            </a:r>
            <a:r>
              <a:rPr lang="en-GB" sz="1600" dirty="0" err="1" smtClean="0"/>
              <a:t>gwersi</a:t>
            </a:r>
            <a:r>
              <a:rPr lang="en-GB" sz="1600" dirty="0" smtClean="0"/>
              <a:t> </a:t>
            </a:r>
            <a:r>
              <a:rPr lang="en-GB" sz="1600" dirty="0" err="1" smtClean="0"/>
              <a:t>sy’n</a:t>
            </a:r>
            <a:r>
              <a:rPr lang="en-GB" sz="1600" dirty="0" smtClean="0"/>
              <a:t> </a:t>
            </a:r>
            <a:r>
              <a:rPr lang="en-GB" sz="1600" dirty="0" err="1" smtClean="0"/>
              <a:t>cael</a:t>
            </a:r>
            <a:r>
              <a:rPr lang="en-GB" sz="1600" dirty="0" smtClean="0"/>
              <a:t> </a:t>
            </a:r>
            <a:r>
              <a:rPr lang="en-GB" sz="1600" dirty="0" err="1" smtClean="0"/>
              <a:t>eu</a:t>
            </a:r>
            <a:r>
              <a:rPr lang="en-GB" sz="1600" dirty="0" smtClean="0"/>
              <a:t> </a:t>
            </a:r>
            <a:r>
              <a:rPr lang="en-GB" sz="1600" dirty="0" err="1" smtClean="0"/>
              <a:t>haddysgu</a:t>
            </a:r>
            <a:r>
              <a:rPr lang="en-GB" sz="1600" dirty="0" smtClean="0"/>
              <a:t> </a:t>
            </a:r>
            <a:r>
              <a:rPr lang="en-GB" sz="1600" dirty="0" err="1" smtClean="0"/>
              <a:t>gan</a:t>
            </a:r>
            <a:r>
              <a:rPr lang="en-GB" sz="1600" dirty="0" smtClean="0"/>
              <a:t> </a:t>
            </a:r>
            <a:r>
              <a:rPr lang="en-GB" sz="1600" dirty="0" err="1" smtClean="0"/>
              <a:t>rywun</a:t>
            </a:r>
            <a:r>
              <a:rPr lang="en-GB" sz="1600" dirty="0" smtClean="0"/>
              <a:t> </a:t>
            </a:r>
            <a:r>
              <a:rPr lang="en-GB" sz="1600" dirty="0" err="1" smtClean="0"/>
              <a:t>heblaw</a:t>
            </a:r>
            <a:r>
              <a:rPr lang="en-GB" sz="1600" dirty="0" smtClean="0"/>
              <a:t> </a:t>
            </a:r>
            <a:r>
              <a:rPr lang="en-GB" sz="1600" dirty="0" err="1" smtClean="0"/>
              <a:t>athro</a:t>
            </a:r>
            <a:r>
              <a:rPr lang="en-GB" sz="1600" dirty="0" smtClean="0"/>
              <a:t>/</a:t>
            </a:r>
            <a:r>
              <a:rPr lang="en-GB" sz="1600" dirty="0" err="1" smtClean="0"/>
              <a:t>athrawes</a:t>
            </a:r>
            <a:r>
              <a:rPr lang="en-GB" sz="1600" dirty="0" smtClean="0"/>
              <a:t> </a:t>
            </a:r>
            <a:r>
              <a:rPr lang="en-GB" sz="1600" dirty="0" err="1" smtClean="0"/>
              <a:t>arferol</a:t>
            </a:r>
            <a:r>
              <a:rPr lang="en-GB" sz="1600" dirty="0" smtClean="0"/>
              <a:t> y </a:t>
            </a:r>
            <a:r>
              <a:rPr lang="en-GB" sz="1600" dirty="0" err="1" smtClean="0"/>
              <a:t>dosbarth</a:t>
            </a:r>
            <a:r>
              <a:rPr lang="en-GB" sz="1600" dirty="0" smtClean="0"/>
              <a:t>?</a:t>
            </a:r>
          </a:p>
          <a:p>
            <a:pPr>
              <a:buAutoNum type="arabicPeriod"/>
            </a:pPr>
            <a:r>
              <a:rPr lang="en-GB" sz="1600" dirty="0" err="1" smtClean="0"/>
              <a:t>Sut</a:t>
            </a:r>
            <a:r>
              <a:rPr lang="en-GB" sz="1600" dirty="0" smtClean="0"/>
              <a:t> </a:t>
            </a:r>
            <a:r>
              <a:rPr lang="en-GB" sz="1600" dirty="0" err="1" smtClean="0"/>
              <a:t>ydych</a:t>
            </a:r>
            <a:r>
              <a:rPr lang="en-GB" sz="1600" dirty="0" smtClean="0"/>
              <a:t> </a:t>
            </a:r>
            <a:r>
              <a:rPr lang="en-GB" sz="1600" dirty="0" err="1" smtClean="0"/>
              <a:t>chi’n</a:t>
            </a:r>
            <a:r>
              <a:rPr lang="en-GB" sz="1600" dirty="0" smtClean="0"/>
              <a:t> </a:t>
            </a:r>
            <a:r>
              <a:rPr lang="en-GB" sz="1600" dirty="0" err="1" smtClean="0"/>
              <a:t>sicrhau</a:t>
            </a:r>
            <a:r>
              <a:rPr lang="en-GB" sz="1600" dirty="0" smtClean="0"/>
              <a:t> </a:t>
            </a:r>
            <a:r>
              <a:rPr lang="en-GB" sz="1600" dirty="0" err="1" smtClean="0"/>
              <a:t>bod</a:t>
            </a:r>
            <a:r>
              <a:rPr lang="en-GB" sz="1600" dirty="0" smtClean="0"/>
              <a:t> y </a:t>
            </a:r>
            <a:r>
              <a:rPr lang="en-GB" sz="1600" dirty="0" err="1" smtClean="0"/>
              <a:t>gwaith</a:t>
            </a:r>
            <a:r>
              <a:rPr lang="en-GB" sz="1600" dirty="0" smtClean="0"/>
              <a:t> </a:t>
            </a:r>
            <a:r>
              <a:rPr lang="en-GB" sz="1600" dirty="0" err="1" smtClean="0"/>
              <a:t>sy’n</a:t>
            </a:r>
            <a:r>
              <a:rPr lang="en-GB" sz="1600" dirty="0" smtClean="0"/>
              <a:t> </a:t>
            </a:r>
            <a:r>
              <a:rPr lang="en-GB" sz="1600" dirty="0" err="1" smtClean="0"/>
              <a:t>cael</a:t>
            </a:r>
            <a:r>
              <a:rPr lang="en-GB" sz="1600" dirty="0" smtClean="0"/>
              <a:t> </a:t>
            </a:r>
            <a:r>
              <a:rPr lang="en-GB" sz="1600" dirty="0" err="1" smtClean="0"/>
              <a:t>ei</a:t>
            </a:r>
            <a:r>
              <a:rPr lang="en-GB" sz="1600" dirty="0" smtClean="0"/>
              <a:t> </a:t>
            </a:r>
            <a:r>
              <a:rPr lang="en-GB" sz="1600" dirty="0" err="1" smtClean="0"/>
              <a:t>adael</a:t>
            </a:r>
            <a:r>
              <a:rPr lang="en-GB" sz="1600" dirty="0" smtClean="0"/>
              <a:t> pan </a:t>
            </a:r>
            <a:r>
              <a:rPr lang="en-GB" sz="1600" dirty="0" err="1" smtClean="0"/>
              <a:t>fydd</a:t>
            </a:r>
            <a:r>
              <a:rPr lang="en-GB" sz="1600" dirty="0" smtClean="0"/>
              <a:t> </a:t>
            </a:r>
            <a:r>
              <a:rPr lang="en-GB" sz="1600" dirty="0" err="1" smtClean="0"/>
              <a:t>athrawon</a:t>
            </a:r>
            <a:r>
              <a:rPr lang="en-GB" sz="1600" dirty="0" smtClean="0"/>
              <a:t> </a:t>
            </a:r>
            <a:r>
              <a:rPr lang="en-GB" sz="1600" dirty="0" err="1" smtClean="0"/>
              <a:t>yn</a:t>
            </a:r>
            <a:r>
              <a:rPr lang="en-GB" sz="1600" dirty="0" smtClean="0"/>
              <a:t> </a:t>
            </a:r>
            <a:r>
              <a:rPr lang="en-GB" sz="1600" dirty="0" err="1" smtClean="0"/>
              <a:t>absennol</a:t>
            </a:r>
            <a:r>
              <a:rPr lang="en-GB" sz="1600" dirty="0" smtClean="0"/>
              <a:t> </a:t>
            </a:r>
            <a:r>
              <a:rPr lang="en-GB" sz="1600" dirty="0" err="1" smtClean="0"/>
              <a:t>yn</a:t>
            </a:r>
            <a:r>
              <a:rPr lang="en-GB" sz="1600" dirty="0" smtClean="0"/>
              <a:t> </a:t>
            </a:r>
            <a:r>
              <a:rPr lang="en-GB" sz="1600" dirty="0" err="1" smtClean="0"/>
              <a:t>briodol</a:t>
            </a:r>
            <a:r>
              <a:rPr lang="en-GB" sz="1600" dirty="0" smtClean="0"/>
              <a:t> ac </a:t>
            </a:r>
            <a:r>
              <a:rPr lang="en-GB" sz="1600" dirty="0" err="1" smtClean="0"/>
              <a:t>yn</a:t>
            </a:r>
            <a:r>
              <a:rPr lang="en-GB" sz="1600" dirty="0" smtClean="0"/>
              <a:t> </a:t>
            </a:r>
            <a:r>
              <a:rPr lang="en-GB" sz="1600" dirty="0" err="1" smtClean="0"/>
              <a:t>bodloni</a:t>
            </a:r>
            <a:r>
              <a:rPr lang="en-GB" sz="1600" dirty="0" smtClean="0"/>
              <a:t> </a:t>
            </a:r>
            <a:r>
              <a:rPr lang="en-GB" sz="1600" dirty="0" err="1" smtClean="0"/>
              <a:t>anghenion</a:t>
            </a:r>
            <a:r>
              <a:rPr lang="en-GB" sz="1600" dirty="0" smtClean="0"/>
              <a:t> </a:t>
            </a:r>
            <a:r>
              <a:rPr lang="en-GB" sz="1600" dirty="0" err="1" smtClean="0"/>
              <a:t>dysgwyr</a:t>
            </a:r>
            <a:r>
              <a:rPr lang="en-GB" sz="1600" dirty="0" smtClean="0"/>
              <a:t> </a:t>
            </a:r>
            <a:r>
              <a:rPr lang="en-GB" sz="1600" dirty="0" err="1" smtClean="0"/>
              <a:t>ar</a:t>
            </a:r>
            <a:r>
              <a:rPr lang="en-GB" sz="1600" dirty="0" smtClean="0"/>
              <a:t> draws yr </a:t>
            </a:r>
            <a:r>
              <a:rPr lang="en-GB" sz="1600" dirty="0" err="1" smtClean="0"/>
              <a:t>ystod</a:t>
            </a:r>
            <a:r>
              <a:rPr lang="en-GB" sz="1600" dirty="0" smtClean="0"/>
              <a:t> </a:t>
            </a:r>
            <a:r>
              <a:rPr lang="en-GB" sz="1600" dirty="0" err="1" smtClean="0"/>
              <a:t>gallu</a:t>
            </a:r>
            <a:r>
              <a:rPr lang="en-GB" sz="1600" dirty="0" smtClean="0"/>
              <a: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07950" y="144463"/>
            <a:ext cx="7339013" cy="1196975"/>
          </a:xfrm>
        </p:spPr>
        <p:txBody>
          <a:bodyPr/>
          <a:lstStyle/>
          <a:p>
            <a:pPr algn="l"/>
            <a:r>
              <a:rPr lang="en-GB" dirty="0" smtClean="0"/>
              <a:t>10 questions for providers</a:t>
            </a:r>
            <a:br>
              <a:rPr lang="en-GB" dirty="0" smtClean="0"/>
            </a:br>
            <a:r>
              <a:rPr lang="en-GB" dirty="0">
                <a:solidFill>
                  <a:srgbClr val="015284"/>
                </a:solidFill>
              </a:rPr>
              <a:t>10</a:t>
            </a:r>
            <a:r>
              <a:rPr lang="en-GB" dirty="0"/>
              <a:t> </a:t>
            </a:r>
            <a:r>
              <a:rPr lang="en-GB" dirty="0" err="1">
                <a:solidFill>
                  <a:srgbClr val="015284"/>
                </a:solidFill>
              </a:rPr>
              <a:t>cwestiwn</a:t>
            </a:r>
            <a:r>
              <a:rPr lang="en-GB" dirty="0">
                <a:solidFill>
                  <a:srgbClr val="015284"/>
                </a:solidFill>
              </a:rPr>
              <a:t> i </a:t>
            </a:r>
            <a:r>
              <a:rPr lang="en-GB" dirty="0" err="1">
                <a:solidFill>
                  <a:srgbClr val="015284"/>
                </a:solidFill>
              </a:rPr>
              <a:t>ddarparwyr</a:t>
            </a:r>
            <a:endParaRPr lang="en-GB" dirty="0" smtClean="0">
              <a:solidFill>
                <a:srgbClr val="015284"/>
              </a:solidFill>
            </a:endParaRPr>
          </a:p>
        </p:txBody>
      </p:sp>
      <p:sp>
        <p:nvSpPr>
          <p:cNvPr id="16387" name="Content Placeholder 2"/>
          <p:cNvSpPr>
            <a:spLocks noGrp="1"/>
          </p:cNvSpPr>
          <p:nvPr>
            <p:ph sz="half" idx="1"/>
          </p:nvPr>
        </p:nvSpPr>
        <p:spPr>
          <a:xfrm>
            <a:off x="107950" y="1772816"/>
            <a:ext cx="4457700" cy="5085184"/>
          </a:xfrm>
        </p:spPr>
        <p:txBody>
          <a:bodyPr/>
          <a:lstStyle/>
          <a:p>
            <a:pPr>
              <a:buFont typeface="+mj-lt"/>
              <a:buAutoNum type="arabicPeriod" startAt="6"/>
            </a:pPr>
            <a:r>
              <a:rPr lang="en-GB" sz="1600" dirty="0">
                <a:solidFill>
                  <a:srgbClr val="D60134"/>
                </a:solidFill>
              </a:rPr>
              <a:t>How do you ensure that supply staff (employed internally and sourced externally) are aware of school policies and procedures and implement these?</a:t>
            </a:r>
          </a:p>
          <a:p>
            <a:pPr>
              <a:buFont typeface="+mj-lt"/>
              <a:buAutoNum type="arabicPeriod" startAt="6"/>
            </a:pPr>
            <a:r>
              <a:rPr lang="en-GB" sz="1600" dirty="0" smtClean="0">
                <a:solidFill>
                  <a:srgbClr val="D60134"/>
                </a:solidFill>
              </a:rPr>
              <a:t>Do you receive and analyse any   comparative data about teacher absence?</a:t>
            </a:r>
          </a:p>
          <a:p>
            <a:pPr>
              <a:buFont typeface="+mj-lt"/>
              <a:buAutoNum type="arabicPeriod" startAt="6"/>
            </a:pPr>
            <a:r>
              <a:rPr lang="en-GB" sz="1600" dirty="0" smtClean="0">
                <a:solidFill>
                  <a:srgbClr val="D60134"/>
                </a:solidFill>
              </a:rPr>
              <a:t>How </a:t>
            </a:r>
            <a:r>
              <a:rPr lang="en-GB" sz="1600" dirty="0">
                <a:solidFill>
                  <a:srgbClr val="D60134"/>
                </a:solidFill>
              </a:rPr>
              <a:t>do you monitor the effectiveness of your arrangements to cover teacher </a:t>
            </a:r>
            <a:r>
              <a:rPr lang="en-GB" sz="1600" dirty="0" smtClean="0">
                <a:solidFill>
                  <a:srgbClr val="D60134"/>
                </a:solidFill>
              </a:rPr>
              <a:t>absence?</a:t>
            </a:r>
          </a:p>
          <a:p>
            <a:pPr>
              <a:buFont typeface="+mj-lt"/>
              <a:buAutoNum type="arabicPeriod" startAt="6"/>
            </a:pPr>
            <a:r>
              <a:rPr lang="en-GB" sz="1600" dirty="0" smtClean="0">
                <a:solidFill>
                  <a:srgbClr val="D60134"/>
                </a:solidFill>
              </a:rPr>
              <a:t>Are there any subjects where you find it difficult to source subject specialists to cover for absent teachers?  What is the impact of this?</a:t>
            </a:r>
          </a:p>
          <a:p>
            <a:pPr>
              <a:buFont typeface="+mj-lt"/>
              <a:buAutoNum type="arabicPeriod" startAt="6"/>
            </a:pPr>
            <a:r>
              <a:rPr lang="en-GB" sz="1600" dirty="0" smtClean="0">
                <a:solidFill>
                  <a:srgbClr val="D60134"/>
                </a:solidFill>
              </a:rPr>
              <a:t>How robust is your policy for managing staff absence?  Is this policy applied consistently across the school?</a:t>
            </a:r>
          </a:p>
          <a:p>
            <a:pPr marL="0" indent="0">
              <a:buNone/>
            </a:pPr>
            <a:endParaRPr lang="en-GB" sz="1600" dirty="0" smtClean="0">
              <a:solidFill>
                <a:srgbClr val="D60134"/>
              </a:solidFill>
            </a:endParaRPr>
          </a:p>
        </p:txBody>
      </p:sp>
      <p:sp>
        <p:nvSpPr>
          <p:cNvPr id="16388" name="Content Placeholder 3"/>
          <p:cNvSpPr>
            <a:spLocks noGrp="1"/>
          </p:cNvSpPr>
          <p:nvPr>
            <p:ph sz="half" idx="2"/>
          </p:nvPr>
        </p:nvSpPr>
        <p:spPr>
          <a:xfrm>
            <a:off x="4718050" y="1557338"/>
            <a:ext cx="4318000" cy="5300662"/>
          </a:xfrm>
        </p:spPr>
        <p:txBody>
          <a:bodyPr/>
          <a:lstStyle/>
          <a:p>
            <a:pPr>
              <a:buFont typeface="+mj-lt"/>
              <a:buAutoNum type="arabicPeriod" startAt="6"/>
            </a:pPr>
            <a:r>
              <a:rPr lang="en-GB" sz="1600" dirty="0" err="1" smtClean="0"/>
              <a:t>Sut</a:t>
            </a:r>
            <a:r>
              <a:rPr lang="en-GB" sz="1600" dirty="0" smtClean="0"/>
              <a:t> </a:t>
            </a:r>
            <a:r>
              <a:rPr lang="en-GB" sz="1600" dirty="0" err="1" smtClean="0"/>
              <a:t>ydych</a:t>
            </a:r>
            <a:r>
              <a:rPr lang="en-GB" sz="1600" dirty="0" smtClean="0"/>
              <a:t> </a:t>
            </a:r>
            <a:r>
              <a:rPr lang="en-GB" sz="1600" dirty="0" err="1" smtClean="0"/>
              <a:t>chi’n</a:t>
            </a:r>
            <a:r>
              <a:rPr lang="en-GB" sz="1600" dirty="0" smtClean="0"/>
              <a:t> </a:t>
            </a:r>
            <a:r>
              <a:rPr lang="en-GB" sz="1600" dirty="0" err="1" smtClean="0"/>
              <a:t>sicrhau</a:t>
            </a:r>
            <a:r>
              <a:rPr lang="en-GB" sz="1600" dirty="0" smtClean="0"/>
              <a:t> </a:t>
            </a:r>
            <a:r>
              <a:rPr lang="en-GB" sz="1600" dirty="0" err="1" smtClean="0"/>
              <a:t>bod</a:t>
            </a:r>
            <a:r>
              <a:rPr lang="en-GB" sz="1600" dirty="0" smtClean="0"/>
              <a:t> y </a:t>
            </a:r>
            <a:r>
              <a:rPr lang="en-GB" sz="1600" dirty="0" err="1" smtClean="0"/>
              <a:t>gwaith</a:t>
            </a:r>
            <a:r>
              <a:rPr lang="en-GB" sz="1600" dirty="0" smtClean="0"/>
              <a:t> </a:t>
            </a:r>
            <a:r>
              <a:rPr lang="en-GB" sz="1600" dirty="0" err="1" smtClean="0"/>
              <a:t>sy’n</a:t>
            </a:r>
            <a:r>
              <a:rPr lang="en-GB" sz="1600" dirty="0" smtClean="0"/>
              <a:t> </a:t>
            </a:r>
            <a:r>
              <a:rPr lang="en-GB" sz="1600" dirty="0" err="1" smtClean="0"/>
              <a:t>cael</a:t>
            </a:r>
            <a:r>
              <a:rPr lang="en-GB" sz="1600" dirty="0" smtClean="0"/>
              <a:t> </a:t>
            </a:r>
            <a:r>
              <a:rPr lang="en-GB" sz="1600" dirty="0" err="1" smtClean="0"/>
              <a:t>ei</a:t>
            </a:r>
            <a:r>
              <a:rPr lang="en-GB" sz="1600" dirty="0" smtClean="0"/>
              <a:t> </a:t>
            </a:r>
            <a:r>
              <a:rPr lang="en-GB" sz="1600" dirty="0" err="1" smtClean="0"/>
              <a:t>adael</a:t>
            </a:r>
            <a:r>
              <a:rPr lang="en-GB" sz="1600" dirty="0" smtClean="0"/>
              <a:t> pan </a:t>
            </a:r>
            <a:r>
              <a:rPr lang="en-GB" sz="1600" dirty="0" err="1" smtClean="0"/>
              <a:t>fydd</a:t>
            </a:r>
            <a:r>
              <a:rPr lang="en-GB" sz="1600" dirty="0" smtClean="0"/>
              <a:t> </a:t>
            </a:r>
            <a:r>
              <a:rPr lang="en-GB" sz="1600" dirty="0" err="1" smtClean="0"/>
              <a:t>athrawon</a:t>
            </a:r>
            <a:r>
              <a:rPr lang="en-GB" sz="1600" dirty="0" smtClean="0"/>
              <a:t> </a:t>
            </a:r>
            <a:r>
              <a:rPr lang="en-GB" sz="1600" dirty="0" err="1" smtClean="0"/>
              <a:t>yn</a:t>
            </a:r>
            <a:r>
              <a:rPr lang="en-GB" sz="1600" dirty="0" smtClean="0"/>
              <a:t> </a:t>
            </a:r>
            <a:r>
              <a:rPr lang="en-GB" sz="1600" dirty="0" err="1" smtClean="0"/>
              <a:t>absennol</a:t>
            </a:r>
            <a:r>
              <a:rPr lang="en-GB" sz="1600" dirty="0" smtClean="0"/>
              <a:t> </a:t>
            </a:r>
            <a:r>
              <a:rPr lang="en-GB" sz="1600" dirty="0" err="1" smtClean="0"/>
              <a:t>yn</a:t>
            </a:r>
            <a:r>
              <a:rPr lang="en-GB" sz="1600" dirty="0" smtClean="0"/>
              <a:t> </a:t>
            </a:r>
            <a:r>
              <a:rPr lang="en-GB" sz="1600" dirty="0" err="1" smtClean="0"/>
              <a:t>briodol</a:t>
            </a:r>
            <a:r>
              <a:rPr lang="en-GB" sz="1600" dirty="0" smtClean="0"/>
              <a:t> ac </a:t>
            </a:r>
            <a:r>
              <a:rPr lang="en-GB" sz="1600" dirty="0" err="1" smtClean="0"/>
              <a:t>yn</a:t>
            </a:r>
            <a:r>
              <a:rPr lang="en-GB" sz="1600" dirty="0" smtClean="0"/>
              <a:t> </a:t>
            </a:r>
            <a:r>
              <a:rPr lang="en-GB" sz="1600" dirty="0" err="1" smtClean="0"/>
              <a:t>bodloni</a:t>
            </a:r>
            <a:r>
              <a:rPr lang="en-GB" sz="1600" dirty="0" smtClean="0"/>
              <a:t> </a:t>
            </a:r>
            <a:r>
              <a:rPr lang="en-GB" sz="1600" dirty="0" err="1" smtClean="0"/>
              <a:t>anghenion</a:t>
            </a:r>
            <a:r>
              <a:rPr lang="en-GB" sz="1600" dirty="0" smtClean="0"/>
              <a:t> </a:t>
            </a:r>
            <a:r>
              <a:rPr lang="en-GB" sz="1600" dirty="0" err="1" smtClean="0"/>
              <a:t>dysgwyr</a:t>
            </a:r>
            <a:r>
              <a:rPr lang="en-GB" sz="1600" dirty="0" smtClean="0"/>
              <a:t> </a:t>
            </a:r>
            <a:r>
              <a:rPr lang="en-GB" sz="1600" dirty="0" err="1" smtClean="0"/>
              <a:t>ar</a:t>
            </a:r>
            <a:r>
              <a:rPr lang="en-GB" sz="1600" dirty="0" smtClean="0"/>
              <a:t> draws yr </a:t>
            </a:r>
            <a:r>
              <a:rPr lang="en-GB" sz="1600" dirty="0" err="1" smtClean="0"/>
              <a:t>ystod</a:t>
            </a:r>
            <a:r>
              <a:rPr lang="en-GB" sz="1600" dirty="0" smtClean="0"/>
              <a:t> </a:t>
            </a:r>
            <a:r>
              <a:rPr lang="en-GB" sz="1600" dirty="0" err="1" smtClean="0"/>
              <a:t>gallu</a:t>
            </a:r>
            <a:endParaRPr lang="en-GB" sz="1600" dirty="0" smtClean="0">
              <a:solidFill>
                <a:srgbClr val="D60134"/>
              </a:solidFill>
            </a:endParaRPr>
          </a:p>
          <a:p>
            <a:pPr>
              <a:buFont typeface="+mj-lt"/>
              <a:buAutoNum type="arabicPeriod" startAt="6"/>
            </a:pPr>
            <a:r>
              <a:rPr lang="en-GB" sz="1600" dirty="0" err="1" smtClean="0"/>
              <a:t>Ydych</a:t>
            </a:r>
            <a:r>
              <a:rPr lang="en-GB" sz="1600" dirty="0" smtClean="0"/>
              <a:t> </a:t>
            </a:r>
            <a:r>
              <a:rPr lang="en-GB" sz="1600" dirty="0" err="1" smtClean="0"/>
              <a:t>chi’n</a:t>
            </a:r>
            <a:r>
              <a:rPr lang="en-GB" sz="1600" dirty="0" smtClean="0"/>
              <a:t> </a:t>
            </a:r>
            <a:r>
              <a:rPr lang="en-GB" sz="1600" dirty="0" err="1" smtClean="0"/>
              <a:t>cael</a:t>
            </a:r>
            <a:r>
              <a:rPr lang="en-GB" sz="1600" dirty="0" smtClean="0"/>
              <a:t> ac </a:t>
            </a:r>
            <a:r>
              <a:rPr lang="en-GB" sz="1600" dirty="0" err="1" smtClean="0"/>
              <a:t>yn</a:t>
            </a:r>
            <a:r>
              <a:rPr lang="en-GB" sz="1600" dirty="0" smtClean="0"/>
              <a:t> </a:t>
            </a:r>
            <a:r>
              <a:rPr lang="en-GB" sz="1600" dirty="0" err="1" smtClean="0"/>
              <a:t>dadansoddi</a:t>
            </a:r>
            <a:r>
              <a:rPr lang="en-GB" sz="1600" dirty="0" smtClean="0"/>
              <a:t> </a:t>
            </a:r>
            <a:r>
              <a:rPr lang="en-GB" sz="1600" dirty="0" err="1" smtClean="0"/>
              <a:t>unrhyw</a:t>
            </a:r>
            <a:r>
              <a:rPr lang="en-GB" sz="1600" dirty="0" smtClean="0"/>
              <a:t> </a:t>
            </a:r>
            <a:r>
              <a:rPr lang="en-GB" sz="1600" dirty="0" err="1" smtClean="0"/>
              <a:t>ddata</a:t>
            </a:r>
            <a:r>
              <a:rPr lang="en-GB" sz="1600" dirty="0" smtClean="0"/>
              <a:t> </a:t>
            </a:r>
            <a:r>
              <a:rPr lang="en-GB" sz="1600" dirty="0" err="1" smtClean="0"/>
              <a:t>cymharol</a:t>
            </a:r>
            <a:r>
              <a:rPr lang="en-GB" sz="1600" dirty="0" smtClean="0"/>
              <a:t> </a:t>
            </a:r>
            <a:r>
              <a:rPr lang="en-GB" sz="1600" dirty="0" err="1" smtClean="0"/>
              <a:t>ar</a:t>
            </a:r>
            <a:r>
              <a:rPr lang="en-GB" sz="1600" dirty="0" smtClean="0"/>
              <a:t> </a:t>
            </a:r>
            <a:r>
              <a:rPr lang="en-GB" sz="1600" dirty="0" err="1" smtClean="0"/>
              <a:t>absenoldeb</a:t>
            </a:r>
            <a:r>
              <a:rPr lang="en-GB" sz="1600" dirty="0" smtClean="0"/>
              <a:t> </a:t>
            </a:r>
            <a:r>
              <a:rPr lang="en-GB" sz="1600" dirty="0" err="1" smtClean="0"/>
              <a:t>athrawon</a:t>
            </a:r>
            <a:r>
              <a:rPr lang="en-GB" sz="1600" dirty="0" smtClean="0"/>
              <a:t>?</a:t>
            </a:r>
          </a:p>
          <a:p>
            <a:pPr>
              <a:buFont typeface="+mj-lt"/>
              <a:buAutoNum type="arabicPeriod" startAt="6"/>
            </a:pPr>
            <a:r>
              <a:rPr lang="en-GB" sz="1600" dirty="0" err="1" smtClean="0"/>
              <a:t>Sut</a:t>
            </a:r>
            <a:r>
              <a:rPr lang="en-GB" sz="1600" dirty="0" smtClean="0"/>
              <a:t> </a:t>
            </a:r>
            <a:r>
              <a:rPr lang="en-GB" sz="1600" dirty="0" err="1" smtClean="0"/>
              <a:t>ydych</a:t>
            </a:r>
            <a:r>
              <a:rPr lang="en-GB" sz="1600" dirty="0" smtClean="0"/>
              <a:t> </a:t>
            </a:r>
            <a:r>
              <a:rPr lang="en-GB" sz="1600" dirty="0" err="1" smtClean="0"/>
              <a:t>chi’n</a:t>
            </a:r>
            <a:r>
              <a:rPr lang="en-GB" sz="1600" dirty="0" smtClean="0"/>
              <a:t> </a:t>
            </a:r>
            <a:r>
              <a:rPr lang="en-GB" sz="1600" dirty="0" err="1" smtClean="0"/>
              <a:t>monitro</a:t>
            </a:r>
            <a:r>
              <a:rPr lang="en-GB" sz="1600" dirty="0" smtClean="0"/>
              <a:t> </a:t>
            </a:r>
            <a:r>
              <a:rPr lang="en-GB" sz="1600" dirty="0" err="1" smtClean="0"/>
              <a:t>effeithiolrwydd</a:t>
            </a:r>
            <a:r>
              <a:rPr lang="en-GB" sz="1600" dirty="0" smtClean="0"/>
              <a:t> </a:t>
            </a:r>
            <a:r>
              <a:rPr lang="en-GB" sz="1600" dirty="0" err="1" smtClean="0"/>
              <a:t>eich</a:t>
            </a:r>
            <a:r>
              <a:rPr lang="en-GB" sz="1600" dirty="0" smtClean="0"/>
              <a:t> </a:t>
            </a:r>
            <a:r>
              <a:rPr lang="en-GB" sz="1600" dirty="0" err="1" smtClean="0"/>
              <a:t>trefniadau</a:t>
            </a:r>
            <a:r>
              <a:rPr lang="en-GB" sz="1600" dirty="0" smtClean="0"/>
              <a:t> pan </a:t>
            </a:r>
            <a:r>
              <a:rPr lang="en-GB" sz="1600" dirty="0" err="1" smtClean="0"/>
              <a:t>fydd</a:t>
            </a:r>
            <a:r>
              <a:rPr lang="en-GB" sz="1600" dirty="0" smtClean="0"/>
              <a:t> </a:t>
            </a:r>
            <a:r>
              <a:rPr lang="en-GB" sz="1600" dirty="0" err="1" smtClean="0"/>
              <a:t>athrawon</a:t>
            </a:r>
            <a:r>
              <a:rPr lang="en-GB" sz="1600" dirty="0" smtClean="0"/>
              <a:t> </a:t>
            </a:r>
            <a:r>
              <a:rPr lang="en-GB" sz="1600" dirty="0" err="1" smtClean="0"/>
              <a:t>yn</a:t>
            </a:r>
            <a:r>
              <a:rPr lang="en-GB" sz="1600" dirty="0" smtClean="0"/>
              <a:t> </a:t>
            </a:r>
            <a:r>
              <a:rPr lang="en-GB" sz="1600" dirty="0" err="1" smtClean="0"/>
              <a:t>absennol</a:t>
            </a:r>
            <a:r>
              <a:rPr lang="en-GB" sz="1600" dirty="0" smtClean="0"/>
              <a:t>?</a:t>
            </a:r>
          </a:p>
          <a:p>
            <a:pPr>
              <a:buFont typeface="+mj-lt"/>
              <a:buAutoNum type="arabicPeriod" startAt="6"/>
            </a:pPr>
            <a:r>
              <a:rPr lang="en-GB" sz="1600" dirty="0" smtClean="0"/>
              <a:t>A </a:t>
            </a:r>
            <a:r>
              <a:rPr lang="en-GB" sz="1600" dirty="0" err="1" smtClean="0"/>
              <a:t>oes</a:t>
            </a:r>
            <a:r>
              <a:rPr lang="en-GB" sz="1600" dirty="0" smtClean="0"/>
              <a:t> </a:t>
            </a:r>
            <a:r>
              <a:rPr lang="en-GB" sz="1600" dirty="0" err="1" smtClean="0"/>
              <a:t>unrhyw</a:t>
            </a:r>
            <a:r>
              <a:rPr lang="en-GB" sz="1600" dirty="0" smtClean="0"/>
              <a:t> </a:t>
            </a:r>
            <a:r>
              <a:rPr lang="en-GB" sz="1600" dirty="0" err="1" smtClean="0"/>
              <a:t>bynciau</a:t>
            </a:r>
            <a:r>
              <a:rPr lang="en-GB" sz="1600" dirty="0" smtClean="0"/>
              <a:t> </a:t>
            </a:r>
            <a:r>
              <a:rPr lang="en-GB" sz="1600" dirty="0" err="1" smtClean="0"/>
              <a:t>lle’r</a:t>
            </a:r>
            <a:r>
              <a:rPr lang="en-GB" sz="1600" dirty="0" smtClean="0"/>
              <a:t> </a:t>
            </a:r>
            <a:r>
              <a:rPr lang="en-GB" sz="1600" dirty="0" err="1" smtClean="0"/>
              <a:t>ydych</a:t>
            </a:r>
            <a:r>
              <a:rPr lang="en-GB" sz="1600" dirty="0" smtClean="0"/>
              <a:t> </a:t>
            </a:r>
            <a:r>
              <a:rPr lang="en-GB" sz="1600" dirty="0" err="1" smtClean="0"/>
              <a:t>yn</a:t>
            </a:r>
            <a:r>
              <a:rPr lang="en-GB" sz="1600" dirty="0" smtClean="0"/>
              <a:t> </a:t>
            </a:r>
            <a:r>
              <a:rPr lang="en-GB" sz="1600" dirty="0" err="1" smtClean="0"/>
              <a:t>ei</a:t>
            </a:r>
            <a:r>
              <a:rPr lang="en-GB" sz="1600" dirty="0" smtClean="0"/>
              <a:t> </a:t>
            </a:r>
            <a:r>
              <a:rPr lang="en-GB" sz="1600" dirty="0" err="1" smtClean="0"/>
              <a:t>chael</a:t>
            </a:r>
            <a:r>
              <a:rPr lang="en-GB" sz="1600" dirty="0" smtClean="0"/>
              <a:t> </a:t>
            </a:r>
            <a:r>
              <a:rPr lang="en-GB" sz="1600" dirty="0" err="1" smtClean="0"/>
              <a:t>hi’n</a:t>
            </a:r>
            <a:r>
              <a:rPr lang="en-GB" sz="1600" dirty="0" smtClean="0"/>
              <a:t> </a:t>
            </a:r>
            <a:r>
              <a:rPr lang="en-GB" sz="1600" dirty="0" err="1" smtClean="0"/>
              <a:t>anodd</a:t>
            </a:r>
            <a:r>
              <a:rPr lang="en-GB" sz="1600" dirty="0" smtClean="0"/>
              <a:t> </a:t>
            </a:r>
            <a:r>
              <a:rPr lang="en-GB" sz="1600" dirty="0" err="1" smtClean="0"/>
              <a:t>cael</a:t>
            </a:r>
            <a:r>
              <a:rPr lang="en-GB" sz="1600" dirty="0" smtClean="0"/>
              <a:t> </a:t>
            </a:r>
            <a:r>
              <a:rPr lang="en-GB" sz="1600" dirty="0" err="1" smtClean="0"/>
              <a:t>arbenigwyr</a:t>
            </a:r>
            <a:r>
              <a:rPr lang="en-GB" sz="1600" dirty="0" smtClean="0"/>
              <a:t> </a:t>
            </a:r>
            <a:r>
              <a:rPr lang="en-GB" sz="1600" dirty="0" err="1" smtClean="0"/>
              <a:t>pwnc</a:t>
            </a:r>
            <a:r>
              <a:rPr lang="en-GB" sz="1600" dirty="0" smtClean="0"/>
              <a:t> </a:t>
            </a:r>
            <a:r>
              <a:rPr lang="en-GB" sz="1600" dirty="0" err="1" smtClean="0"/>
              <a:t>i</a:t>
            </a:r>
            <a:r>
              <a:rPr lang="en-GB" sz="1600" dirty="0" smtClean="0"/>
              <a:t> </a:t>
            </a:r>
            <a:r>
              <a:rPr lang="en-GB" sz="1600" dirty="0" err="1" smtClean="0"/>
              <a:t>gyflenwi</a:t>
            </a:r>
            <a:r>
              <a:rPr lang="en-GB" sz="1600" dirty="0" smtClean="0"/>
              <a:t> </a:t>
            </a:r>
            <a:r>
              <a:rPr lang="en-GB" sz="1600" dirty="0" err="1" smtClean="0"/>
              <a:t>ar</a:t>
            </a:r>
            <a:r>
              <a:rPr lang="en-GB" sz="1600" dirty="0" smtClean="0"/>
              <a:t> </a:t>
            </a:r>
            <a:r>
              <a:rPr lang="en-GB" sz="1600" dirty="0" err="1" smtClean="0"/>
              <a:t>gyfer</a:t>
            </a:r>
            <a:r>
              <a:rPr lang="en-GB" sz="1600" dirty="0" smtClean="0"/>
              <a:t> </a:t>
            </a:r>
            <a:r>
              <a:rPr lang="en-GB" sz="1600" dirty="0" err="1" smtClean="0"/>
              <a:t>athrawon</a:t>
            </a:r>
            <a:r>
              <a:rPr lang="en-GB" sz="1600" dirty="0" smtClean="0"/>
              <a:t> </a:t>
            </a:r>
            <a:r>
              <a:rPr lang="en-GB" sz="1600" dirty="0" err="1" smtClean="0"/>
              <a:t>absennol</a:t>
            </a:r>
            <a:r>
              <a:rPr lang="en-GB" sz="1600" dirty="0" smtClean="0"/>
              <a:t>?  Beth </a:t>
            </a:r>
            <a:r>
              <a:rPr lang="en-GB" sz="1600" dirty="0" err="1" smtClean="0"/>
              <a:t>yw</a:t>
            </a:r>
            <a:r>
              <a:rPr lang="en-GB" sz="1600" dirty="0" smtClean="0"/>
              <a:t> </a:t>
            </a:r>
            <a:r>
              <a:rPr lang="en-GB" sz="1600" dirty="0" err="1" smtClean="0"/>
              <a:t>effaith</a:t>
            </a:r>
            <a:r>
              <a:rPr lang="en-GB" sz="1600" dirty="0" smtClean="0"/>
              <a:t> </a:t>
            </a:r>
            <a:r>
              <a:rPr lang="en-GB" sz="1600" dirty="0" err="1" smtClean="0"/>
              <a:t>hyn</a:t>
            </a:r>
            <a:r>
              <a:rPr lang="en-GB" sz="1600" dirty="0" smtClean="0"/>
              <a:t>?</a:t>
            </a:r>
          </a:p>
          <a:p>
            <a:pPr>
              <a:buFont typeface="+mj-lt"/>
              <a:buAutoNum type="arabicPeriod" startAt="6"/>
            </a:pPr>
            <a:r>
              <a:rPr lang="en-GB" sz="1600" dirty="0" smtClean="0"/>
              <a:t>Pa </a:t>
            </a:r>
            <a:r>
              <a:rPr lang="en-GB" sz="1600" dirty="0" err="1" smtClean="0"/>
              <a:t>mor</a:t>
            </a:r>
            <a:r>
              <a:rPr lang="en-GB" sz="1600" dirty="0" smtClean="0"/>
              <a:t> </a:t>
            </a:r>
            <a:r>
              <a:rPr lang="en-GB" sz="1600" dirty="0" err="1" smtClean="0"/>
              <a:t>gadarn</a:t>
            </a:r>
            <a:r>
              <a:rPr lang="en-GB" sz="1600" dirty="0" smtClean="0"/>
              <a:t> </a:t>
            </a:r>
            <a:r>
              <a:rPr lang="en-GB" sz="1600" dirty="0" err="1" smtClean="0"/>
              <a:t>yw</a:t>
            </a:r>
            <a:r>
              <a:rPr lang="en-GB" sz="1600" dirty="0" smtClean="0"/>
              <a:t> </a:t>
            </a:r>
            <a:r>
              <a:rPr lang="en-GB" sz="1600" dirty="0" err="1" smtClean="0"/>
              <a:t>eich</a:t>
            </a:r>
            <a:r>
              <a:rPr lang="en-GB" sz="1600" dirty="0" smtClean="0"/>
              <a:t> </a:t>
            </a:r>
            <a:r>
              <a:rPr lang="en-GB" sz="1600" dirty="0" err="1" smtClean="0"/>
              <a:t>polisi</a:t>
            </a:r>
            <a:r>
              <a:rPr lang="en-GB" sz="1600" dirty="0" smtClean="0"/>
              <a:t> </a:t>
            </a:r>
            <a:r>
              <a:rPr lang="en-GB" sz="1600" dirty="0" err="1" smtClean="0"/>
              <a:t>ar</a:t>
            </a:r>
            <a:r>
              <a:rPr lang="en-GB" sz="1600" dirty="0" smtClean="0"/>
              <a:t> </a:t>
            </a:r>
            <a:r>
              <a:rPr lang="en-GB" sz="1600" dirty="0" err="1" smtClean="0"/>
              <a:t>gyfer</a:t>
            </a:r>
            <a:r>
              <a:rPr lang="en-GB" sz="1600" dirty="0" smtClean="0"/>
              <a:t> </a:t>
            </a:r>
            <a:r>
              <a:rPr lang="en-GB" sz="1600" dirty="0" err="1" smtClean="0"/>
              <a:t>rheoli</a:t>
            </a:r>
            <a:r>
              <a:rPr lang="en-GB" sz="1600" dirty="0" smtClean="0"/>
              <a:t> </a:t>
            </a:r>
            <a:r>
              <a:rPr lang="en-GB" sz="1600" dirty="0" err="1" smtClean="0"/>
              <a:t>absenoldebau</a:t>
            </a:r>
            <a:r>
              <a:rPr lang="en-GB" sz="1600" dirty="0" smtClean="0"/>
              <a:t> staff?  A </a:t>
            </a:r>
            <a:r>
              <a:rPr lang="en-GB" sz="1600" dirty="0" err="1" smtClean="0"/>
              <a:t>yw’r</a:t>
            </a:r>
            <a:r>
              <a:rPr lang="en-GB" sz="1600" dirty="0" smtClean="0"/>
              <a:t> </a:t>
            </a:r>
            <a:r>
              <a:rPr lang="en-GB" sz="1600" dirty="0" err="1" smtClean="0"/>
              <a:t>polisi</a:t>
            </a:r>
            <a:r>
              <a:rPr lang="en-GB" sz="1600" dirty="0" smtClean="0"/>
              <a:t> </a:t>
            </a:r>
            <a:r>
              <a:rPr lang="en-GB" sz="1600" dirty="0" err="1" smtClean="0"/>
              <a:t>hwn</a:t>
            </a:r>
            <a:r>
              <a:rPr lang="en-GB" sz="1600" dirty="0" smtClean="0"/>
              <a:t> </a:t>
            </a:r>
            <a:r>
              <a:rPr lang="en-GB" sz="1600" dirty="0" err="1" smtClean="0"/>
              <a:t>yn</a:t>
            </a:r>
            <a:r>
              <a:rPr lang="en-GB" sz="1600" dirty="0" smtClean="0"/>
              <a:t> </a:t>
            </a:r>
            <a:r>
              <a:rPr lang="en-GB" sz="1600" dirty="0" err="1" smtClean="0"/>
              <a:t>cael</a:t>
            </a:r>
            <a:r>
              <a:rPr lang="en-GB" sz="1600" dirty="0" smtClean="0"/>
              <a:t> </a:t>
            </a:r>
            <a:r>
              <a:rPr lang="en-GB" sz="1600" dirty="0" err="1" smtClean="0"/>
              <a:t>ei</a:t>
            </a:r>
            <a:r>
              <a:rPr lang="en-GB" sz="1600" dirty="0" smtClean="0"/>
              <a:t> </a:t>
            </a:r>
            <a:r>
              <a:rPr lang="en-GB" sz="1600" dirty="0" err="1" smtClean="0"/>
              <a:t>gymhwyso’n</a:t>
            </a:r>
            <a:r>
              <a:rPr lang="en-GB" sz="1600" dirty="0" smtClean="0"/>
              <a:t> </a:t>
            </a:r>
            <a:r>
              <a:rPr lang="en-GB" sz="1600" dirty="0" err="1" smtClean="0"/>
              <a:t>gyson</a:t>
            </a:r>
            <a:r>
              <a:rPr lang="en-GB" sz="1600" dirty="0" smtClean="0"/>
              <a:t> </a:t>
            </a:r>
            <a:r>
              <a:rPr lang="en-GB" sz="1600" dirty="0" err="1" smtClean="0"/>
              <a:t>ar</a:t>
            </a:r>
            <a:r>
              <a:rPr lang="en-GB" sz="1600" dirty="0" smtClean="0"/>
              <a:t> draws yr </a:t>
            </a:r>
            <a:r>
              <a:rPr lang="en-GB" sz="1600" dirty="0" err="1" smtClean="0"/>
              <a:t>ysgol</a:t>
            </a:r>
            <a:r>
              <a:rPr lang="en-GB" sz="1600" dirty="0" smtClean="0"/>
              <a:t>?</a:t>
            </a:r>
          </a:p>
        </p:txBody>
      </p:sp>
    </p:spTree>
    <p:extLst>
      <p:ext uri="{BB962C8B-B14F-4D97-AF65-F5344CB8AC3E}">
        <p14:creationId xmlns:p14="http://schemas.microsoft.com/office/powerpoint/2010/main" val="8847775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188913"/>
            <a:ext cx="7772400" cy="863600"/>
          </a:xfrm>
        </p:spPr>
        <p:txBody>
          <a:bodyPr/>
          <a:lstStyle/>
          <a:p>
            <a:r>
              <a:rPr lang="en-GB" sz="3600" smtClean="0"/>
              <a:t>Background </a:t>
            </a:r>
            <a:r>
              <a:rPr lang="en-GB" sz="3600" smtClean="0">
                <a:solidFill>
                  <a:srgbClr val="015284"/>
                </a:solidFill>
              </a:rPr>
              <a:t>Cefndir</a:t>
            </a:r>
            <a:endParaRPr lang="en-GB" sz="3600" b="1" smtClean="0">
              <a:solidFill>
                <a:srgbClr val="015284"/>
              </a:solidFill>
            </a:endParaRPr>
          </a:p>
        </p:txBody>
      </p:sp>
      <p:sp>
        <p:nvSpPr>
          <p:cNvPr id="3075" name="Content Placeholder 3"/>
          <p:cNvSpPr>
            <a:spLocks noGrp="1"/>
          </p:cNvSpPr>
          <p:nvPr>
            <p:ph sz="half" idx="2"/>
          </p:nvPr>
        </p:nvSpPr>
        <p:spPr>
          <a:xfrm>
            <a:off x="250825" y="981075"/>
            <a:ext cx="4105275" cy="5616575"/>
          </a:xfrm>
        </p:spPr>
        <p:txBody>
          <a:bodyPr/>
          <a:lstStyle/>
          <a:p>
            <a:r>
              <a:rPr lang="en-GB" sz="1900" dirty="0">
                <a:solidFill>
                  <a:srgbClr val="D60134"/>
                </a:solidFill>
              </a:rPr>
              <a:t>The Welsh Audit Office estimate that just under 10% of all lessons are now covered in total by staff who are not the usual class teacher. </a:t>
            </a:r>
            <a:endParaRPr lang="en-GB" sz="1900" dirty="0" smtClean="0">
              <a:solidFill>
                <a:srgbClr val="D60134"/>
              </a:solidFill>
            </a:endParaRPr>
          </a:p>
          <a:p>
            <a:r>
              <a:rPr lang="en-GB" sz="1900" dirty="0" smtClean="0">
                <a:solidFill>
                  <a:srgbClr val="D60134"/>
                </a:solidFill>
              </a:rPr>
              <a:t>Since </a:t>
            </a:r>
            <a:r>
              <a:rPr lang="en-GB" sz="1900" dirty="0">
                <a:solidFill>
                  <a:srgbClr val="D60134"/>
                </a:solidFill>
              </a:rPr>
              <a:t>September 2009, teachers may cover only rarely and in circumstances which are not foreseeable. </a:t>
            </a:r>
            <a:endParaRPr lang="en-GB" sz="1900" dirty="0" smtClean="0">
              <a:solidFill>
                <a:srgbClr val="D60134"/>
              </a:solidFill>
            </a:endParaRPr>
          </a:p>
          <a:p>
            <a:r>
              <a:rPr lang="en-GB" sz="1900" dirty="0">
                <a:solidFill>
                  <a:srgbClr val="D60134"/>
                </a:solidFill>
              </a:rPr>
              <a:t>The introduction of rarely cover has led to an increased complexity in the provision of supply </a:t>
            </a:r>
            <a:r>
              <a:rPr lang="en-GB" sz="1900" dirty="0" smtClean="0">
                <a:solidFill>
                  <a:srgbClr val="D60134"/>
                </a:solidFill>
              </a:rPr>
              <a:t>cover.</a:t>
            </a:r>
          </a:p>
          <a:p>
            <a:r>
              <a:rPr lang="en-GB" sz="1900" dirty="0">
                <a:solidFill>
                  <a:srgbClr val="D60134"/>
                </a:solidFill>
              </a:rPr>
              <a:t>Just over a third </a:t>
            </a:r>
            <a:r>
              <a:rPr lang="en-GB" sz="1900" dirty="0" smtClean="0">
                <a:solidFill>
                  <a:srgbClr val="D60134"/>
                </a:solidFill>
              </a:rPr>
              <a:t>of supply teachers gained </a:t>
            </a:r>
            <a:r>
              <a:rPr lang="en-GB" sz="1900" dirty="0">
                <a:solidFill>
                  <a:srgbClr val="D60134"/>
                </a:solidFill>
              </a:rPr>
              <a:t>QTS five or less years ago and a similar proportion gained QTS more than 26 years ago. </a:t>
            </a:r>
            <a:endParaRPr lang="en-GB" sz="1900" dirty="0" smtClean="0">
              <a:solidFill>
                <a:srgbClr val="D60134"/>
              </a:solidFill>
            </a:endParaRPr>
          </a:p>
        </p:txBody>
      </p:sp>
      <p:sp>
        <p:nvSpPr>
          <p:cNvPr id="4" name="Content Placeholder 3"/>
          <p:cNvSpPr>
            <a:spLocks noGrp="1"/>
          </p:cNvSpPr>
          <p:nvPr>
            <p:ph sz="half" idx="2"/>
          </p:nvPr>
        </p:nvSpPr>
        <p:spPr>
          <a:xfrm>
            <a:off x="4427984" y="1340768"/>
            <a:ext cx="4464496" cy="5616575"/>
          </a:xfrm>
        </p:spPr>
        <p:txBody>
          <a:bodyPr/>
          <a:lstStyle/>
          <a:p>
            <a:r>
              <a:rPr lang="en-GB" sz="1900" dirty="0" err="1" smtClean="0"/>
              <a:t>Erbyn</a:t>
            </a:r>
            <a:r>
              <a:rPr lang="en-GB" sz="1900" dirty="0" smtClean="0"/>
              <a:t> </a:t>
            </a:r>
            <a:r>
              <a:rPr lang="en-GB" sz="1900" dirty="0" err="1" smtClean="0"/>
              <a:t>hyn</a:t>
            </a:r>
            <a:r>
              <a:rPr lang="en-GB" sz="1900" dirty="0" smtClean="0"/>
              <a:t>, </a:t>
            </a:r>
            <a:r>
              <a:rPr lang="en-GB" sz="1900" dirty="0" err="1" smtClean="0"/>
              <a:t>mae</a:t>
            </a:r>
            <a:r>
              <a:rPr lang="en-GB" sz="1900" dirty="0" smtClean="0"/>
              <a:t> </a:t>
            </a:r>
            <a:r>
              <a:rPr lang="en-GB" sz="1900" dirty="0" err="1" smtClean="0"/>
              <a:t>Swyddfa</a:t>
            </a:r>
            <a:r>
              <a:rPr lang="en-GB" sz="1900" dirty="0" smtClean="0"/>
              <a:t> </a:t>
            </a:r>
            <a:r>
              <a:rPr lang="en-GB" sz="1900" dirty="0" err="1" smtClean="0"/>
              <a:t>Archwilio</a:t>
            </a:r>
            <a:r>
              <a:rPr lang="en-GB" sz="1900" dirty="0" smtClean="0"/>
              <a:t> Cymru </a:t>
            </a:r>
            <a:r>
              <a:rPr lang="en-GB" sz="1900" dirty="0" err="1" smtClean="0"/>
              <a:t>yn</a:t>
            </a:r>
            <a:r>
              <a:rPr lang="en-GB" sz="1900" dirty="0" smtClean="0"/>
              <a:t> </a:t>
            </a:r>
            <a:r>
              <a:rPr lang="en-GB" sz="1900" dirty="0" err="1" smtClean="0"/>
              <a:t>amcangyfrif</a:t>
            </a:r>
            <a:r>
              <a:rPr lang="en-GB" sz="1900" dirty="0" smtClean="0"/>
              <a:t> </a:t>
            </a:r>
            <a:r>
              <a:rPr lang="en-GB" sz="1900" dirty="0" err="1" smtClean="0"/>
              <a:t>bod</a:t>
            </a:r>
            <a:r>
              <a:rPr lang="en-GB" sz="1900" dirty="0" smtClean="0"/>
              <a:t> </a:t>
            </a:r>
            <a:r>
              <a:rPr lang="en-GB" sz="1900" dirty="0" err="1" smtClean="0"/>
              <a:t>ychydig</a:t>
            </a:r>
            <a:r>
              <a:rPr lang="en-GB" sz="1900" dirty="0" smtClean="0"/>
              <a:t> </a:t>
            </a:r>
            <a:r>
              <a:rPr lang="en-GB" sz="1900" dirty="0" err="1" smtClean="0"/>
              <a:t>yn</a:t>
            </a:r>
            <a:r>
              <a:rPr lang="en-GB" sz="1900" dirty="0" smtClean="0"/>
              <a:t> </a:t>
            </a:r>
            <a:r>
              <a:rPr lang="en-GB" sz="1900" dirty="0" err="1" smtClean="0"/>
              <a:t>llai</a:t>
            </a:r>
            <a:r>
              <a:rPr lang="en-GB" sz="1900" dirty="0" smtClean="0"/>
              <a:t> </a:t>
            </a:r>
            <a:r>
              <a:rPr lang="en-GB" sz="1900" dirty="0" err="1" smtClean="0"/>
              <a:t>na</a:t>
            </a:r>
            <a:r>
              <a:rPr lang="en-GB" sz="1900" dirty="0" smtClean="0"/>
              <a:t> 10% o </a:t>
            </a:r>
            <a:r>
              <a:rPr lang="en-GB" sz="1900" dirty="0" err="1" smtClean="0"/>
              <a:t>wersi</a:t>
            </a:r>
            <a:r>
              <a:rPr lang="en-GB" sz="1900" dirty="0" smtClean="0"/>
              <a:t> </a:t>
            </a:r>
            <a:r>
              <a:rPr lang="en-GB" sz="1900" dirty="0" err="1" smtClean="0"/>
              <a:t>yn</a:t>
            </a:r>
            <a:r>
              <a:rPr lang="en-GB" sz="1900" dirty="0" smtClean="0"/>
              <a:t> </a:t>
            </a:r>
            <a:r>
              <a:rPr lang="en-GB" sz="1900" dirty="0" err="1" smtClean="0"/>
              <a:t>cael</a:t>
            </a:r>
            <a:r>
              <a:rPr lang="en-GB" sz="1900" dirty="0" smtClean="0"/>
              <a:t> </a:t>
            </a:r>
            <a:r>
              <a:rPr lang="en-GB" sz="1900" dirty="0" err="1" smtClean="0"/>
              <a:t>eu</a:t>
            </a:r>
            <a:r>
              <a:rPr lang="en-GB" sz="1900" dirty="0" smtClean="0"/>
              <a:t> </a:t>
            </a:r>
            <a:r>
              <a:rPr lang="en-GB" sz="1900" dirty="0" err="1" smtClean="0"/>
              <a:t>haddysgu</a:t>
            </a:r>
            <a:r>
              <a:rPr lang="en-GB" sz="1900" dirty="0" smtClean="0"/>
              <a:t> </a:t>
            </a:r>
            <a:r>
              <a:rPr lang="en-GB" sz="1900" dirty="0" err="1" smtClean="0"/>
              <a:t>gan</a:t>
            </a:r>
            <a:r>
              <a:rPr lang="en-GB" sz="1900" dirty="0" smtClean="0"/>
              <a:t> staff </a:t>
            </a:r>
            <a:r>
              <a:rPr lang="en-GB" sz="1900" dirty="0" err="1" smtClean="0"/>
              <a:t>nad</a:t>
            </a:r>
            <a:r>
              <a:rPr lang="en-GB" sz="1900" dirty="0" smtClean="0"/>
              <a:t> </a:t>
            </a:r>
            <a:r>
              <a:rPr lang="en-GB" sz="1900" dirty="0" err="1" smtClean="0"/>
              <a:t>ydynt</a:t>
            </a:r>
            <a:r>
              <a:rPr lang="en-GB" sz="1900" dirty="0" smtClean="0"/>
              <a:t> </a:t>
            </a:r>
            <a:r>
              <a:rPr lang="en-GB" sz="1900" dirty="0" err="1" smtClean="0"/>
              <a:t>yn</a:t>
            </a:r>
            <a:r>
              <a:rPr lang="en-GB" sz="1900" dirty="0" smtClean="0"/>
              <a:t> </a:t>
            </a:r>
            <a:r>
              <a:rPr lang="en-GB" sz="1900" dirty="0" err="1" smtClean="0"/>
              <a:t>athrawon</a:t>
            </a:r>
            <a:r>
              <a:rPr lang="en-GB" sz="1900" dirty="0" smtClean="0"/>
              <a:t> </a:t>
            </a:r>
            <a:r>
              <a:rPr lang="en-GB" sz="1900" dirty="0" err="1" smtClean="0"/>
              <a:t>arferol</a:t>
            </a:r>
            <a:r>
              <a:rPr lang="en-GB" sz="1900" dirty="0" smtClean="0"/>
              <a:t> y </a:t>
            </a:r>
            <a:r>
              <a:rPr lang="en-GB" sz="1900" dirty="0" err="1" smtClean="0"/>
              <a:t>dosbarth</a:t>
            </a:r>
            <a:r>
              <a:rPr lang="en-GB" sz="1900" dirty="0" smtClean="0"/>
              <a:t>.</a:t>
            </a:r>
          </a:p>
          <a:p>
            <a:r>
              <a:rPr lang="en-GB" sz="1900" dirty="0" err="1" smtClean="0"/>
              <a:t>Er</a:t>
            </a:r>
            <a:r>
              <a:rPr lang="en-GB" sz="1900" dirty="0" smtClean="0"/>
              <a:t> </a:t>
            </a:r>
            <a:r>
              <a:rPr lang="en-GB" sz="1900" dirty="0" err="1" smtClean="0"/>
              <a:t>mis</a:t>
            </a:r>
            <a:r>
              <a:rPr lang="en-GB" sz="1900" dirty="0" smtClean="0"/>
              <a:t> </a:t>
            </a:r>
            <a:r>
              <a:rPr lang="en-GB" sz="1900" dirty="0" err="1" smtClean="0"/>
              <a:t>Medi</a:t>
            </a:r>
            <a:r>
              <a:rPr lang="en-GB" sz="1900" dirty="0" smtClean="0"/>
              <a:t> 2009, gall </a:t>
            </a:r>
            <a:r>
              <a:rPr lang="en-GB" sz="1900" dirty="0" err="1" smtClean="0"/>
              <a:t>athrawon</a:t>
            </a:r>
            <a:r>
              <a:rPr lang="en-GB" sz="1900" dirty="0" smtClean="0"/>
              <a:t> </a:t>
            </a:r>
            <a:r>
              <a:rPr lang="en-GB" sz="1900" dirty="0" err="1" smtClean="0"/>
              <a:t>ond</a:t>
            </a:r>
            <a:r>
              <a:rPr lang="en-GB" sz="1900" dirty="0" smtClean="0"/>
              <a:t> </a:t>
            </a:r>
            <a:r>
              <a:rPr lang="en-GB" sz="1900" dirty="0" err="1" smtClean="0"/>
              <a:t>cyflenwi</a:t>
            </a:r>
            <a:r>
              <a:rPr lang="en-GB" sz="1900" dirty="0" smtClean="0"/>
              <a:t> </a:t>
            </a:r>
            <a:r>
              <a:rPr lang="en-GB" sz="1900" dirty="0" err="1" smtClean="0"/>
              <a:t>mewn</a:t>
            </a:r>
            <a:r>
              <a:rPr lang="en-GB" sz="1900" dirty="0" smtClean="0"/>
              <a:t> </a:t>
            </a:r>
            <a:r>
              <a:rPr lang="en-GB" sz="1900" dirty="0" err="1" smtClean="0"/>
              <a:t>achosion</a:t>
            </a:r>
            <a:r>
              <a:rPr lang="en-GB" sz="1900" dirty="0" smtClean="0"/>
              <a:t> </a:t>
            </a:r>
            <a:r>
              <a:rPr lang="en-GB" sz="1900" dirty="0" err="1" smtClean="0"/>
              <a:t>prin</a:t>
            </a:r>
            <a:r>
              <a:rPr lang="en-GB" sz="1900" dirty="0" smtClean="0"/>
              <a:t> ac </a:t>
            </a:r>
            <a:r>
              <a:rPr lang="en-GB" sz="1900" dirty="0" err="1" smtClean="0"/>
              <a:t>mewn</a:t>
            </a:r>
            <a:r>
              <a:rPr lang="en-GB" sz="1900" dirty="0" smtClean="0"/>
              <a:t> </a:t>
            </a:r>
            <a:r>
              <a:rPr lang="en-GB" sz="1900" dirty="0" err="1" smtClean="0"/>
              <a:t>amgylchiadau</a:t>
            </a:r>
            <a:r>
              <a:rPr lang="en-GB" sz="1900" dirty="0" smtClean="0"/>
              <a:t> </a:t>
            </a:r>
            <a:r>
              <a:rPr lang="en-GB" sz="1900" dirty="0" err="1" smtClean="0"/>
              <a:t>anrhagweladwy</a:t>
            </a:r>
            <a:r>
              <a:rPr lang="en-GB" sz="1900" dirty="0" smtClean="0"/>
              <a:t>. </a:t>
            </a:r>
          </a:p>
          <a:p>
            <a:r>
              <a:rPr lang="en-GB" sz="1900" dirty="0" smtClean="0"/>
              <a:t>Mae </a:t>
            </a:r>
            <a:r>
              <a:rPr lang="en-GB" sz="1900" dirty="0" err="1" smtClean="0"/>
              <a:t>cyflwyno</a:t>
            </a:r>
            <a:r>
              <a:rPr lang="en-GB" sz="1900" dirty="0" smtClean="0"/>
              <a:t> </a:t>
            </a:r>
            <a:r>
              <a:rPr lang="en-GB" sz="1900" dirty="0" err="1" smtClean="0"/>
              <a:t>cyflenwi</a:t>
            </a:r>
            <a:r>
              <a:rPr lang="en-GB" sz="1900" dirty="0" smtClean="0"/>
              <a:t> </a:t>
            </a:r>
            <a:r>
              <a:rPr lang="en-GB" sz="1900" dirty="0" err="1" smtClean="0"/>
              <a:t>prin</a:t>
            </a:r>
            <a:r>
              <a:rPr lang="en-GB" sz="1900" dirty="0" smtClean="0"/>
              <a:t> </a:t>
            </a:r>
            <a:r>
              <a:rPr lang="en-GB" sz="1900" dirty="0" err="1" smtClean="0"/>
              <a:t>wedi</a:t>
            </a:r>
            <a:r>
              <a:rPr lang="en-GB" sz="1900" dirty="0" smtClean="0"/>
              <a:t> </a:t>
            </a:r>
            <a:r>
              <a:rPr lang="en-GB" sz="1900" dirty="0" err="1" smtClean="0"/>
              <a:t>arwain</a:t>
            </a:r>
            <a:r>
              <a:rPr lang="en-GB" sz="1900" dirty="0" smtClean="0"/>
              <a:t> at </a:t>
            </a:r>
            <a:r>
              <a:rPr lang="en-GB" sz="1900" dirty="0" err="1" smtClean="0"/>
              <a:t>fwy</a:t>
            </a:r>
            <a:r>
              <a:rPr lang="en-GB" sz="1900" dirty="0" smtClean="0"/>
              <a:t> o </a:t>
            </a:r>
            <a:r>
              <a:rPr lang="en-GB" sz="1900" dirty="0" err="1" smtClean="0"/>
              <a:t>gymhlethdod</a:t>
            </a:r>
            <a:r>
              <a:rPr lang="en-GB" sz="1900" dirty="0" smtClean="0"/>
              <a:t> </a:t>
            </a:r>
            <a:r>
              <a:rPr lang="en-GB" sz="1900" dirty="0" err="1" smtClean="0"/>
              <a:t>wrth</a:t>
            </a:r>
            <a:r>
              <a:rPr lang="en-GB" sz="1900" dirty="0" smtClean="0"/>
              <a:t> </a:t>
            </a:r>
            <a:r>
              <a:rPr lang="en-GB" sz="1900" dirty="0" err="1" smtClean="0"/>
              <a:t>ddarparu</a:t>
            </a:r>
            <a:r>
              <a:rPr lang="en-GB" sz="1900" dirty="0" smtClean="0"/>
              <a:t> </a:t>
            </a:r>
            <a:r>
              <a:rPr lang="en-GB" sz="1900" dirty="0" err="1" smtClean="0"/>
              <a:t>athrawon</a:t>
            </a:r>
            <a:r>
              <a:rPr lang="en-GB" sz="1900" dirty="0" smtClean="0"/>
              <a:t> </a:t>
            </a:r>
            <a:r>
              <a:rPr lang="en-GB" sz="1900" dirty="0" err="1" smtClean="0"/>
              <a:t>llanw</a:t>
            </a:r>
            <a:r>
              <a:rPr lang="en-GB" sz="1900" dirty="0" smtClean="0"/>
              <a:t>.</a:t>
            </a:r>
          </a:p>
          <a:p>
            <a:r>
              <a:rPr lang="en-GB" sz="1900" dirty="0" err="1" smtClean="0"/>
              <a:t>Enillodd</a:t>
            </a:r>
            <a:r>
              <a:rPr lang="en-GB" sz="1900" dirty="0" smtClean="0"/>
              <a:t> </a:t>
            </a:r>
            <a:r>
              <a:rPr lang="en-GB" sz="1900" dirty="0" err="1" smtClean="0"/>
              <a:t>ychydig</a:t>
            </a:r>
            <a:r>
              <a:rPr lang="en-GB" sz="1900" dirty="0" smtClean="0"/>
              <a:t> </a:t>
            </a:r>
            <a:r>
              <a:rPr lang="en-GB" sz="1900" dirty="0" err="1" smtClean="0"/>
              <a:t>dros</a:t>
            </a:r>
            <a:r>
              <a:rPr lang="en-GB" sz="1900" dirty="0" smtClean="0"/>
              <a:t> </a:t>
            </a:r>
            <a:r>
              <a:rPr lang="en-GB" sz="1900" dirty="0" err="1" smtClean="0"/>
              <a:t>draean</a:t>
            </a:r>
            <a:r>
              <a:rPr lang="en-GB" sz="1900" dirty="0" smtClean="0"/>
              <a:t> o </a:t>
            </a:r>
            <a:r>
              <a:rPr lang="en-GB" sz="1900" dirty="0" err="1" smtClean="0"/>
              <a:t>athrawon</a:t>
            </a:r>
            <a:r>
              <a:rPr lang="en-GB" sz="1900" dirty="0" smtClean="0"/>
              <a:t> </a:t>
            </a:r>
            <a:r>
              <a:rPr lang="en-GB" sz="1900" dirty="0" err="1" smtClean="0"/>
              <a:t>llanw</a:t>
            </a:r>
            <a:r>
              <a:rPr lang="en-GB" sz="1900" dirty="0" smtClean="0"/>
              <a:t> </a:t>
            </a:r>
            <a:r>
              <a:rPr lang="en-GB" sz="1900" dirty="0" err="1" smtClean="0"/>
              <a:t>Statws</a:t>
            </a:r>
            <a:r>
              <a:rPr lang="en-GB" sz="1900" dirty="0" smtClean="0"/>
              <a:t> </a:t>
            </a:r>
            <a:r>
              <a:rPr lang="en-GB" sz="1900" dirty="0" err="1" smtClean="0"/>
              <a:t>Athro</a:t>
            </a:r>
            <a:r>
              <a:rPr lang="en-GB" sz="1900" dirty="0" smtClean="0"/>
              <a:t> </a:t>
            </a:r>
            <a:r>
              <a:rPr lang="en-GB" sz="1900" dirty="0" err="1" smtClean="0"/>
              <a:t>Cymwysedig</a:t>
            </a:r>
            <a:r>
              <a:rPr lang="en-GB" sz="1900" dirty="0" smtClean="0"/>
              <a:t> (SAC) bum </a:t>
            </a:r>
            <a:r>
              <a:rPr lang="en-GB" sz="1900" dirty="0" err="1" smtClean="0"/>
              <a:t>mlynedd</a:t>
            </a:r>
            <a:r>
              <a:rPr lang="en-GB" sz="1900" dirty="0" smtClean="0"/>
              <a:t> </a:t>
            </a:r>
            <a:r>
              <a:rPr lang="en-GB" sz="1900" dirty="0" err="1" smtClean="0"/>
              <a:t>neu</a:t>
            </a:r>
            <a:r>
              <a:rPr lang="en-GB" sz="1900" dirty="0" smtClean="0"/>
              <a:t> </a:t>
            </a:r>
            <a:r>
              <a:rPr lang="en-GB" sz="1900" dirty="0" err="1" smtClean="0"/>
              <a:t>lai</a:t>
            </a:r>
            <a:r>
              <a:rPr lang="en-GB" sz="1900" dirty="0" smtClean="0"/>
              <a:t> </a:t>
            </a:r>
            <a:r>
              <a:rPr lang="en-GB" sz="1900" dirty="0" err="1" smtClean="0"/>
              <a:t>yn</a:t>
            </a:r>
            <a:r>
              <a:rPr lang="en-GB" sz="1900" dirty="0" smtClean="0"/>
              <a:t> </a:t>
            </a:r>
            <a:r>
              <a:rPr lang="en-GB" sz="1900" dirty="0" err="1" smtClean="0"/>
              <a:t>ôl</a:t>
            </a:r>
            <a:r>
              <a:rPr lang="en-GB" sz="1900" dirty="0" smtClean="0"/>
              <a:t>, ac </a:t>
            </a:r>
            <a:r>
              <a:rPr lang="en-GB" sz="1900" dirty="0" err="1" smtClean="0"/>
              <a:t>enillodd</a:t>
            </a:r>
            <a:r>
              <a:rPr lang="en-GB" sz="1900" dirty="0" smtClean="0"/>
              <a:t> </a:t>
            </a:r>
            <a:r>
              <a:rPr lang="en-GB" sz="1900" dirty="0" err="1" smtClean="0"/>
              <a:t>cyfran</a:t>
            </a:r>
            <a:r>
              <a:rPr lang="en-GB" sz="1900" dirty="0" smtClean="0"/>
              <a:t> </a:t>
            </a:r>
            <a:r>
              <a:rPr lang="en-GB" sz="1900" dirty="0" err="1" smtClean="0"/>
              <a:t>debyg</a:t>
            </a:r>
            <a:r>
              <a:rPr lang="en-GB" sz="1900" dirty="0" smtClean="0"/>
              <a:t> SAC </a:t>
            </a:r>
            <a:r>
              <a:rPr lang="en-GB" sz="1900" dirty="0" err="1" smtClean="0"/>
              <a:t>dros</a:t>
            </a:r>
            <a:r>
              <a:rPr lang="en-GB" sz="1900" dirty="0" smtClean="0"/>
              <a:t> 26 </a:t>
            </a:r>
            <a:r>
              <a:rPr lang="en-GB" sz="1900" dirty="0" err="1" smtClean="0"/>
              <a:t>blynedd</a:t>
            </a:r>
            <a:r>
              <a:rPr lang="en-GB" sz="1900" dirty="0" smtClean="0"/>
              <a:t> </a:t>
            </a:r>
            <a:r>
              <a:rPr lang="en-GB" sz="1900" dirty="0" err="1" smtClean="0"/>
              <a:t>yn</a:t>
            </a:r>
            <a:r>
              <a:rPr lang="en-GB" sz="1900" dirty="0" smtClean="0"/>
              <a:t> </a:t>
            </a:r>
            <a:r>
              <a:rPr lang="en-GB" sz="1900" dirty="0" err="1" smtClean="0"/>
              <a:t>ôl</a:t>
            </a:r>
            <a:r>
              <a:rPr lang="en-GB" sz="1900" dirty="0" smtClean="0"/>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111968" y="2358008"/>
            <a:ext cx="7772400" cy="1143000"/>
          </a:xfrm>
        </p:spPr>
        <p:txBody>
          <a:bodyPr/>
          <a:lstStyle/>
          <a:p>
            <a:pPr algn="l" eaLnBrk="1" hangingPunct="1"/>
            <a:r>
              <a:rPr lang="en-GB" sz="3600" dirty="0" smtClean="0"/>
              <a:t/>
            </a:r>
            <a:br>
              <a:rPr lang="en-GB" sz="3600" dirty="0" smtClean="0"/>
            </a:br>
            <a:r>
              <a:rPr lang="en-GB" sz="3600" dirty="0" smtClean="0"/>
              <a:t/>
            </a:r>
            <a:br>
              <a:rPr lang="en-GB" sz="3600" dirty="0" smtClean="0"/>
            </a:br>
            <a:r>
              <a:rPr lang="en-GB" sz="3600" dirty="0"/>
              <a:t/>
            </a:r>
            <a:br>
              <a:rPr lang="en-GB" sz="3600" dirty="0"/>
            </a:br>
            <a:r>
              <a:rPr lang="en-GB" sz="3600" dirty="0" smtClean="0"/>
              <a:t>Web-link to full report:</a:t>
            </a:r>
            <a:br>
              <a:rPr lang="en-GB" sz="3600" dirty="0" smtClean="0"/>
            </a:br>
            <a:r>
              <a:rPr lang="en-GB" sz="3600" dirty="0"/>
              <a:t/>
            </a:r>
            <a:br>
              <a:rPr lang="en-GB" sz="3600" dirty="0"/>
            </a:br>
            <a:r>
              <a:rPr lang="en-GB" sz="3600" dirty="0" smtClean="0">
                <a:hlinkClick r:id="rId2"/>
              </a:rPr>
              <a:t>English</a:t>
            </a:r>
            <a:r>
              <a:rPr lang="en-GB" sz="3600" dirty="0" smtClean="0"/>
              <a:t/>
            </a:r>
            <a:br>
              <a:rPr lang="en-GB" sz="3600" dirty="0" smtClean="0"/>
            </a:br>
            <a:r>
              <a:rPr lang="en-GB" sz="3600" dirty="0" smtClean="0">
                <a:solidFill>
                  <a:srgbClr val="015284"/>
                </a:solidFill>
              </a:rPr>
              <a:t/>
            </a:r>
            <a:br>
              <a:rPr lang="en-GB" sz="3600" dirty="0" smtClean="0">
                <a:solidFill>
                  <a:srgbClr val="015284"/>
                </a:solidFill>
              </a:rPr>
            </a:br>
            <a:r>
              <a:rPr lang="en-GB" sz="3600" dirty="0" err="1" smtClean="0">
                <a:solidFill>
                  <a:srgbClr val="015284"/>
                </a:solidFill>
              </a:rPr>
              <a:t>Dolen</a:t>
            </a:r>
            <a:r>
              <a:rPr lang="en-GB" sz="3600" dirty="0" smtClean="0">
                <a:solidFill>
                  <a:srgbClr val="015284"/>
                </a:solidFill>
              </a:rPr>
              <a:t> we </a:t>
            </a:r>
            <a:r>
              <a:rPr lang="en-GB" sz="3600" dirty="0" err="1" smtClean="0">
                <a:solidFill>
                  <a:srgbClr val="015284"/>
                </a:solidFill>
              </a:rPr>
              <a:t>i’r</a:t>
            </a:r>
            <a:r>
              <a:rPr lang="en-GB" sz="3600" dirty="0" smtClean="0">
                <a:solidFill>
                  <a:srgbClr val="015284"/>
                </a:solidFill>
              </a:rPr>
              <a:t> </a:t>
            </a:r>
            <a:r>
              <a:rPr lang="en-GB" sz="3600" dirty="0" err="1" smtClean="0">
                <a:solidFill>
                  <a:srgbClr val="015284"/>
                </a:solidFill>
              </a:rPr>
              <a:t>adroddiad</a:t>
            </a:r>
            <a:r>
              <a:rPr lang="en-GB" sz="3600" dirty="0" smtClean="0">
                <a:solidFill>
                  <a:srgbClr val="015284"/>
                </a:solidFill>
              </a:rPr>
              <a:t> </a:t>
            </a:r>
            <a:r>
              <a:rPr lang="en-GB" sz="3600" dirty="0" err="1" smtClean="0">
                <a:solidFill>
                  <a:srgbClr val="015284"/>
                </a:solidFill>
              </a:rPr>
              <a:t>llawn</a:t>
            </a:r>
            <a:r>
              <a:rPr lang="en-GB" sz="3600" dirty="0" smtClean="0">
                <a:solidFill>
                  <a:srgbClr val="015284"/>
                </a:solidFill>
              </a:rPr>
              <a:t> </a:t>
            </a:r>
            <a:r>
              <a:rPr lang="en-GB" sz="3600" dirty="0" smtClean="0">
                <a:solidFill>
                  <a:srgbClr val="015284"/>
                </a:solidFill>
                <a:latin typeface="Arial"/>
                <a:cs typeface="Arial"/>
              </a:rPr>
              <a:t>–</a:t>
            </a:r>
            <a:r>
              <a:rPr lang="en-GB" sz="3600" dirty="0" smtClean="0">
                <a:solidFill>
                  <a:srgbClr val="015284"/>
                </a:solidFill>
              </a:rPr>
              <a:t> </a:t>
            </a:r>
            <a:r>
              <a:rPr lang="en-GB" sz="3600" dirty="0" err="1" smtClean="0">
                <a:solidFill>
                  <a:srgbClr val="015284"/>
                </a:solidFill>
              </a:rPr>
              <a:t>Cymraeg</a:t>
            </a:r>
            <a:r>
              <a:rPr lang="en-GB" sz="3600" dirty="0" smtClean="0">
                <a:solidFill>
                  <a:srgbClr val="015284"/>
                </a:solidFill>
              </a:rPr>
              <a:t>:</a:t>
            </a:r>
            <a:br>
              <a:rPr lang="en-GB" sz="3600" dirty="0" smtClean="0">
                <a:solidFill>
                  <a:srgbClr val="015284"/>
                </a:solidFill>
              </a:rPr>
            </a:br>
            <a:r>
              <a:rPr lang="en-GB" sz="3600" dirty="0">
                <a:solidFill>
                  <a:srgbClr val="015284"/>
                </a:solidFill>
              </a:rPr>
              <a:t/>
            </a:r>
            <a:br>
              <a:rPr lang="en-GB" sz="3600" dirty="0">
                <a:solidFill>
                  <a:srgbClr val="015284"/>
                </a:solidFill>
              </a:rPr>
            </a:br>
            <a:r>
              <a:rPr lang="en-GB" sz="3600" dirty="0" err="1" smtClean="0">
                <a:solidFill>
                  <a:srgbClr val="015284"/>
                </a:solidFill>
                <a:hlinkClick r:id="rId3"/>
              </a:rPr>
              <a:t>Cymraeg</a:t>
            </a:r>
            <a:r>
              <a:rPr lang="en-GB" sz="3600" dirty="0" smtClean="0">
                <a:solidFill>
                  <a:srgbClr val="015284"/>
                </a:solidFill>
              </a:rPr>
              <a:t/>
            </a:r>
            <a:br>
              <a:rPr lang="en-GB" sz="3600" dirty="0" smtClean="0">
                <a:solidFill>
                  <a:srgbClr val="015284"/>
                </a:solidFill>
              </a:rPr>
            </a:br>
            <a:r>
              <a:rPr lang="en-GB" sz="3600" dirty="0" smtClean="0">
                <a:solidFill>
                  <a:srgbClr val="015284"/>
                </a:solidFill>
              </a:rPr>
              <a:t/>
            </a:r>
            <a:br>
              <a:rPr lang="en-GB" sz="3600" dirty="0" smtClean="0">
                <a:solidFill>
                  <a:srgbClr val="015284"/>
                </a:solidFill>
              </a:rPr>
            </a:br>
            <a:endParaRPr lang="en-US" sz="3600" dirty="0" smtClean="0">
              <a:solidFill>
                <a:srgbClr val="015284"/>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Placeholder 5"/>
          <p:cNvSpPr>
            <a:spLocks noGrp="1"/>
          </p:cNvSpPr>
          <p:nvPr>
            <p:ph type="body" idx="1"/>
          </p:nvPr>
        </p:nvSpPr>
        <p:spPr/>
        <p:txBody>
          <a:bodyPr/>
          <a:lstStyle/>
          <a:p>
            <a:pPr algn="ctr"/>
            <a:r>
              <a:rPr lang="en-GB" sz="6000" dirty="0" smtClean="0">
                <a:solidFill>
                  <a:srgbClr val="D60134"/>
                </a:solidFill>
              </a:rPr>
              <a:t>Questions…</a:t>
            </a:r>
          </a:p>
          <a:p>
            <a:pPr algn="ctr"/>
            <a:r>
              <a:rPr lang="cy-GB" sz="6000" dirty="0" smtClean="0"/>
              <a:t>Cwestiynau...</a:t>
            </a:r>
            <a:endParaRPr lang="en-GB" sz="6000" dirty="0" smtClean="0"/>
          </a:p>
          <a:p>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4099" name="Rectangle 4"/>
          <p:cNvSpPr>
            <a:spLocks noGrp="1" noChangeArrowheads="1"/>
          </p:cNvSpPr>
          <p:nvPr>
            <p:ph type="body" sz="half" idx="2"/>
          </p:nvPr>
        </p:nvSpPr>
        <p:spPr>
          <a:xfrm>
            <a:off x="251521" y="1268760"/>
            <a:ext cx="4176464" cy="4968875"/>
          </a:xfrm>
        </p:spPr>
        <p:txBody>
          <a:bodyPr/>
          <a:lstStyle/>
          <a:p>
            <a:pPr eaLnBrk="1" hangingPunct="1">
              <a:buFontTx/>
              <a:buNone/>
            </a:pPr>
            <a:r>
              <a:rPr lang="en-GB" sz="2000" dirty="0" smtClean="0">
                <a:solidFill>
                  <a:srgbClr val="D60134"/>
                </a:solidFill>
              </a:rPr>
              <a:t>	Teachers </a:t>
            </a:r>
            <a:r>
              <a:rPr lang="en-GB" sz="2000" dirty="0">
                <a:solidFill>
                  <a:srgbClr val="D60134"/>
                </a:solidFill>
              </a:rPr>
              <a:t>should cover the </a:t>
            </a:r>
            <a:r>
              <a:rPr lang="en-GB" sz="2000" dirty="0" smtClean="0">
                <a:solidFill>
                  <a:srgbClr val="D60134"/>
                </a:solidFill>
              </a:rPr>
              <a:t>absence of </a:t>
            </a:r>
            <a:r>
              <a:rPr lang="en-GB" sz="2000" dirty="0">
                <a:solidFill>
                  <a:srgbClr val="D60134"/>
                </a:solidFill>
              </a:rPr>
              <a:t>colleagues only under unforeseeable circumstances.  </a:t>
            </a:r>
            <a:endParaRPr lang="en-GB" sz="2000" dirty="0" smtClean="0">
              <a:solidFill>
                <a:srgbClr val="D60134"/>
              </a:solidFill>
            </a:endParaRPr>
          </a:p>
          <a:p>
            <a:pPr eaLnBrk="1" hangingPunct="1">
              <a:buFontTx/>
              <a:buNone/>
            </a:pPr>
            <a:r>
              <a:rPr lang="en-GB" sz="2000" dirty="0">
                <a:solidFill>
                  <a:srgbClr val="D60134"/>
                </a:solidFill>
              </a:rPr>
              <a:t>	</a:t>
            </a:r>
            <a:endParaRPr lang="en-GB" sz="2000" dirty="0" smtClean="0">
              <a:solidFill>
                <a:srgbClr val="D60134"/>
              </a:solidFill>
            </a:endParaRPr>
          </a:p>
          <a:p>
            <a:pPr eaLnBrk="1" hangingPunct="1">
              <a:buFontTx/>
              <a:buNone/>
            </a:pPr>
            <a:r>
              <a:rPr lang="en-GB" sz="2000" dirty="0">
                <a:solidFill>
                  <a:srgbClr val="D60134"/>
                </a:solidFill>
              </a:rPr>
              <a:t>	</a:t>
            </a:r>
            <a:r>
              <a:rPr lang="en-GB" sz="2000" dirty="0" smtClean="0">
                <a:solidFill>
                  <a:srgbClr val="D60134"/>
                </a:solidFill>
              </a:rPr>
              <a:t>One </a:t>
            </a:r>
            <a:r>
              <a:rPr lang="en-GB" sz="2000" dirty="0">
                <a:solidFill>
                  <a:srgbClr val="D60134"/>
                </a:solidFill>
              </a:rPr>
              <a:t>outcome of this ‘rarely cover’ agreement has been an increasing involvement of support and cover staff in the delivery of pupils’ education. </a:t>
            </a:r>
            <a:endParaRPr lang="en-GB" sz="2000" dirty="0" smtClean="0">
              <a:solidFill>
                <a:srgbClr val="D60134"/>
              </a:solidFill>
            </a:endParaRPr>
          </a:p>
          <a:p>
            <a:pPr eaLnBrk="1" hangingPunct="1">
              <a:buFontTx/>
              <a:buNone/>
            </a:pPr>
            <a:r>
              <a:rPr lang="en-GB" sz="2000" dirty="0">
                <a:solidFill>
                  <a:srgbClr val="D60134"/>
                </a:solidFill>
              </a:rPr>
              <a:t>	</a:t>
            </a:r>
            <a:endParaRPr lang="en-GB" sz="2000" dirty="0" smtClean="0">
              <a:solidFill>
                <a:srgbClr val="D60134"/>
              </a:solidFill>
            </a:endParaRPr>
          </a:p>
          <a:p>
            <a:pPr eaLnBrk="1" hangingPunct="1">
              <a:buFontTx/>
              <a:buNone/>
            </a:pPr>
            <a:r>
              <a:rPr lang="en-GB" sz="2000" dirty="0">
                <a:solidFill>
                  <a:srgbClr val="D60134"/>
                </a:solidFill>
              </a:rPr>
              <a:t>	</a:t>
            </a:r>
            <a:r>
              <a:rPr lang="en-GB" sz="2000" dirty="0" smtClean="0">
                <a:solidFill>
                  <a:srgbClr val="D60134"/>
                </a:solidFill>
              </a:rPr>
              <a:t>It </a:t>
            </a:r>
            <a:r>
              <a:rPr lang="en-GB" sz="2000" dirty="0">
                <a:solidFill>
                  <a:srgbClr val="D60134"/>
                </a:solidFill>
              </a:rPr>
              <a:t>is estimated that just under 10% of all lessons are now covered by staff who are not the usual class teacher.</a:t>
            </a:r>
            <a:endParaRPr lang="en-US" dirty="0" smtClean="0"/>
          </a:p>
        </p:txBody>
      </p:sp>
      <p:sp>
        <p:nvSpPr>
          <p:cNvPr id="4" name="Rectangle 4"/>
          <p:cNvSpPr txBox="1">
            <a:spLocks noChangeArrowheads="1"/>
          </p:cNvSpPr>
          <p:nvPr/>
        </p:nvSpPr>
        <p:spPr bwMode="auto">
          <a:xfrm>
            <a:off x="4499993" y="1412776"/>
            <a:ext cx="432048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GB" sz="2000" b="0" i="0" u="none" strike="noStrike" kern="0" cap="none" spc="0" normalizeH="0" baseline="0" noProof="0" dirty="0" smtClean="0">
                <a:ln>
                  <a:noFill/>
                </a:ln>
                <a:solidFill>
                  <a:srgbClr val="D6013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Dylai</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athrawon</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gyflenwi</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yn</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absenoldeb</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cydweithwyr</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mewn</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amgylchiadau</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anrhagweladwy</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yn</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unig</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mn-ea"/>
                <a:cs typeface="+mn-cs"/>
              </a:rPr>
              <a:t>	Un o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ganlyniadau’r</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cytundeb</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cyflenwi</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prin</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hwn</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yw</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ymglymiad</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cynyddol</a:t>
            </a:r>
            <a:r>
              <a:rPr kumimoji="0" lang="en-GB" sz="2000" b="0" i="0" u="none" strike="noStrike" kern="0" cap="none" spc="0" normalizeH="0" noProof="0" dirty="0" smtClean="0">
                <a:ln>
                  <a:noFill/>
                </a:ln>
                <a:solidFill>
                  <a:srgbClr val="015284"/>
                </a:solidFill>
                <a:effectLst/>
                <a:uLnTx/>
                <a:uFillTx/>
                <a:latin typeface="+mn-lt"/>
                <a:ea typeface="+mn-ea"/>
                <a:cs typeface="+mn-cs"/>
              </a:rPr>
              <a:t> staff </a:t>
            </a:r>
            <a:r>
              <a:rPr kumimoji="0" lang="en-GB" sz="2000" b="0" i="0" u="none" strike="noStrike" kern="0" cap="none" spc="0" normalizeH="0" noProof="0" dirty="0" err="1" smtClean="0">
                <a:ln>
                  <a:noFill/>
                </a:ln>
                <a:solidFill>
                  <a:srgbClr val="015284"/>
                </a:solidFill>
                <a:effectLst/>
                <a:uLnTx/>
                <a:uFillTx/>
                <a:latin typeface="+mn-lt"/>
                <a:ea typeface="+mn-ea"/>
                <a:cs typeface="+mn-cs"/>
              </a:rPr>
              <a:t>cymorth</a:t>
            </a:r>
            <a:r>
              <a:rPr kumimoji="0" lang="en-GB" sz="2000" b="0" i="0" u="none" strike="noStrike" kern="0" cap="none" spc="0" normalizeH="0" noProof="0" dirty="0" smtClean="0">
                <a:ln>
                  <a:noFill/>
                </a:ln>
                <a:solidFill>
                  <a:srgbClr val="015284"/>
                </a:solidFill>
                <a:effectLst/>
                <a:uLnTx/>
                <a:uFillTx/>
                <a:latin typeface="+mn-lt"/>
                <a:ea typeface="+mn-ea"/>
                <a:cs typeface="+mn-cs"/>
              </a:rPr>
              <a:t> a </a:t>
            </a:r>
            <a:r>
              <a:rPr kumimoji="0" lang="en-GB" sz="2000" b="0" i="0" u="none" strike="noStrike" kern="0" cap="none" spc="0" normalizeH="0" noProof="0" dirty="0" err="1" smtClean="0">
                <a:ln>
                  <a:noFill/>
                </a:ln>
                <a:solidFill>
                  <a:srgbClr val="015284"/>
                </a:solidFill>
                <a:effectLst/>
                <a:uLnTx/>
                <a:uFillTx/>
                <a:latin typeface="+mn-lt"/>
                <a:ea typeface="+mn-ea"/>
                <a:cs typeface="+mn-cs"/>
              </a:rPr>
              <a:t>llanw</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wrth</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gyflwyno</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addysg</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disgyblion</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p>
          <a:p>
            <a:pPr marL="342900" lvl="0" indent="-342900">
              <a:spcBef>
                <a:spcPct val="20000"/>
              </a:spcBef>
            </a:pP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Caiff</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ei</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amcangyfrif</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lang="en-GB" sz="2000" dirty="0" err="1" smtClean="0">
                <a:solidFill>
                  <a:srgbClr val="015284"/>
                </a:solidFill>
              </a:rPr>
              <a:t>bod</a:t>
            </a:r>
            <a:r>
              <a:rPr lang="en-GB" sz="2000" dirty="0" smtClean="0">
                <a:solidFill>
                  <a:srgbClr val="015284"/>
                </a:solidFill>
              </a:rPr>
              <a:t> </a:t>
            </a:r>
            <a:r>
              <a:rPr lang="en-GB" sz="2000" dirty="0" err="1" smtClean="0">
                <a:solidFill>
                  <a:srgbClr val="015284"/>
                </a:solidFill>
              </a:rPr>
              <a:t>ychydig</a:t>
            </a:r>
            <a:r>
              <a:rPr lang="en-GB" sz="2000" dirty="0" smtClean="0">
                <a:solidFill>
                  <a:srgbClr val="015284"/>
                </a:solidFill>
              </a:rPr>
              <a:t> </a:t>
            </a:r>
            <a:r>
              <a:rPr lang="en-GB" sz="2000" dirty="0" err="1" smtClean="0">
                <a:solidFill>
                  <a:srgbClr val="015284"/>
                </a:solidFill>
              </a:rPr>
              <a:t>yn</a:t>
            </a:r>
            <a:r>
              <a:rPr lang="en-GB" sz="2000" dirty="0" smtClean="0">
                <a:solidFill>
                  <a:srgbClr val="015284"/>
                </a:solidFill>
              </a:rPr>
              <a:t> </a:t>
            </a:r>
            <a:r>
              <a:rPr lang="en-GB" sz="2000" dirty="0" err="1" smtClean="0">
                <a:solidFill>
                  <a:srgbClr val="015284"/>
                </a:solidFill>
              </a:rPr>
              <a:t>llai</a:t>
            </a:r>
            <a:r>
              <a:rPr lang="en-GB" sz="2000" dirty="0" smtClean="0">
                <a:solidFill>
                  <a:srgbClr val="015284"/>
                </a:solidFill>
              </a:rPr>
              <a:t> </a:t>
            </a:r>
            <a:r>
              <a:rPr lang="en-GB" sz="2000" dirty="0" err="1" smtClean="0">
                <a:solidFill>
                  <a:srgbClr val="015284"/>
                </a:solidFill>
              </a:rPr>
              <a:t>na</a:t>
            </a:r>
            <a:r>
              <a:rPr lang="en-GB" sz="2000" dirty="0" smtClean="0">
                <a:solidFill>
                  <a:srgbClr val="015284"/>
                </a:solidFill>
              </a:rPr>
              <a:t> 10% o </a:t>
            </a:r>
            <a:r>
              <a:rPr lang="en-GB" sz="2000" dirty="0" err="1" smtClean="0">
                <a:solidFill>
                  <a:srgbClr val="015284"/>
                </a:solidFill>
              </a:rPr>
              <a:t>wersi</a:t>
            </a:r>
            <a:r>
              <a:rPr lang="en-GB" sz="2000" dirty="0" smtClean="0">
                <a:solidFill>
                  <a:srgbClr val="015284"/>
                </a:solidFill>
              </a:rPr>
              <a:t> </a:t>
            </a:r>
            <a:r>
              <a:rPr lang="en-GB" sz="2000" dirty="0" err="1" smtClean="0">
                <a:solidFill>
                  <a:srgbClr val="015284"/>
                </a:solidFill>
              </a:rPr>
              <a:t>yn</a:t>
            </a:r>
            <a:r>
              <a:rPr lang="en-GB" sz="2000" dirty="0" smtClean="0">
                <a:solidFill>
                  <a:srgbClr val="015284"/>
                </a:solidFill>
              </a:rPr>
              <a:t> </a:t>
            </a:r>
            <a:r>
              <a:rPr lang="en-GB" sz="2000" dirty="0" err="1" smtClean="0">
                <a:solidFill>
                  <a:srgbClr val="015284"/>
                </a:solidFill>
              </a:rPr>
              <a:t>cael</a:t>
            </a:r>
            <a:r>
              <a:rPr lang="en-GB" sz="2000" dirty="0" smtClean="0">
                <a:solidFill>
                  <a:srgbClr val="015284"/>
                </a:solidFill>
              </a:rPr>
              <a:t> </a:t>
            </a:r>
            <a:r>
              <a:rPr lang="en-GB" sz="2000" dirty="0" err="1" smtClean="0">
                <a:solidFill>
                  <a:srgbClr val="015284"/>
                </a:solidFill>
              </a:rPr>
              <a:t>eu</a:t>
            </a:r>
            <a:r>
              <a:rPr lang="en-GB" sz="2000" dirty="0" smtClean="0">
                <a:solidFill>
                  <a:srgbClr val="015284"/>
                </a:solidFill>
              </a:rPr>
              <a:t> </a:t>
            </a:r>
            <a:r>
              <a:rPr lang="en-GB" sz="2000" dirty="0" err="1" smtClean="0">
                <a:solidFill>
                  <a:srgbClr val="015284"/>
                </a:solidFill>
              </a:rPr>
              <a:t>haddysgu</a:t>
            </a:r>
            <a:r>
              <a:rPr lang="en-GB" sz="2000" dirty="0" smtClean="0">
                <a:solidFill>
                  <a:srgbClr val="015284"/>
                </a:solidFill>
              </a:rPr>
              <a:t> </a:t>
            </a:r>
            <a:r>
              <a:rPr lang="en-GB" sz="2000" dirty="0" err="1" smtClean="0">
                <a:solidFill>
                  <a:srgbClr val="015284"/>
                </a:solidFill>
              </a:rPr>
              <a:t>gan</a:t>
            </a:r>
            <a:r>
              <a:rPr lang="en-GB" sz="2000" dirty="0" smtClean="0">
                <a:solidFill>
                  <a:srgbClr val="015284"/>
                </a:solidFill>
              </a:rPr>
              <a:t> staff </a:t>
            </a:r>
            <a:r>
              <a:rPr lang="en-GB" sz="2000" dirty="0" err="1" smtClean="0">
                <a:solidFill>
                  <a:srgbClr val="015284"/>
                </a:solidFill>
              </a:rPr>
              <a:t>nad</a:t>
            </a:r>
            <a:r>
              <a:rPr lang="en-GB" sz="2000" dirty="0" smtClean="0">
                <a:solidFill>
                  <a:srgbClr val="015284"/>
                </a:solidFill>
              </a:rPr>
              <a:t> </a:t>
            </a:r>
            <a:r>
              <a:rPr lang="en-GB" sz="2000" dirty="0" err="1" smtClean="0">
                <a:solidFill>
                  <a:srgbClr val="015284"/>
                </a:solidFill>
              </a:rPr>
              <a:t>ydynt</a:t>
            </a:r>
            <a:r>
              <a:rPr lang="en-GB" sz="2000" dirty="0" smtClean="0">
                <a:solidFill>
                  <a:srgbClr val="015284"/>
                </a:solidFill>
              </a:rPr>
              <a:t> </a:t>
            </a:r>
            <a:r>
              <a:rPr lang="en-GB" sz="2000" dirty="0" err="1" smtClean="0">
                <a:solidFill>
                  <a:srgbClr val="015284"/>
                </a:solidFill>
              </a:rPr>
              <a:t>yn</a:t>
            </a:r>
            <a:r>
              <a:rPr lang="en-GB" sz="2000" dirty="0" smtClean="0">
                <a:solidFill>
                  <a:srgbClr val="015284"/>
                </a:solidFill>
              </a:rPr>
              <a:t> </a:t>
            </a:r>
            <a:r>
              <a:rPr lang="en-GB" sz="2000" dirty="0" err="1" smtClean="0">
                <a:solidFill>
                  <a:srgbClr val="015284"/>
                </a:solidFill>
              </a:rPr>
              <a:t>athrawon</a:t>
            </a:r>
            <a:r>
              <a:rPr lang="en-GB" sz="2000" dirty="0" smtClean="0">
                <a:solidFill>
                  <a:srgbClr val="015284"/>
                </a:solidFill>
              </a:rPr>
              <a:t> </a:t>
            </a:r>
            <a:r>
              <a:rPr lang="en-GB" sz="2000" dirty="0" err="1" smtClean="0">
                <a:solidFill>
                  <a:srgbClr val="015284"/>
                </a:solidFill>
              </a:rPr>
              <a:t>arferol</a:t>
            </a:r>
            <a:r>
              <a:rPr lang="en-GB" sz="2000" dirty="0" smtClean="0">
                <a:solidFill>
                  <a:srgbClr val="015284"/>
                </a:solidFill>
              </a:rPr>
              <a:t> y </a:t>
            </a:r>
            <a:r>
              <a:rPr lang="en-GB" sz="2000" dirty="0" err="1" smtClean="0">
                <a:solidFill>
                  <a:srgbClr val="015284"/>
                </a:solidFill>
              </a:rPr>
              <a:t>dosbarth</a:t>
            </a:r>
            <a:r>
              <a:rPr kumimoji="0" lang="en-GB" sz="2000" b="0" i="0" u="none" strike="noStrike" kern="0" cap="none" spc="0" normalizeH="0" baseline="0" noProof="0" dirty="0" smtClean="0">
                <a:ln>
                  <a:noFill/>
                </a:ln>
                <a:solidFill>
                  <a:srgbClr val="015284"/>
                </a:solidFill>
                <a:effectLst/>
                <a:uLnTx/>
                <a:uFillTx/>
                <a:latin typeface="+mn-lt"/>
                <a:ea typeface="+mn-ea"/>
                <a:cs typeface="+mn-cs"/>
              </a:rPr>
              <a:t>.</a:t>
            </a:r>
            <a:endParaRPr kumimoji="0" lang="en-US" sz="2800" b="0" i="0" u="none" strike="noStrike" kern="0" cap="none" spc="0" normalizeH="0" baseline="0" noProof="0" dirty="0" smtClean="0">
              <a:ln>
                <a:noFill/>
              </a:ln>
              <a:solidFill>
                <a:srgbClr val="015284"/>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4099" name="Rectangle 4"/>
          <p:cNvSpPr>
            <a:spLocks noGrp="1" noChangeArrowheads="1"/>
          </p:cNvSpPr>
          <p:nvPr>
            <p:ph type="body" sz="half" idx="2"/>
          </p:nvPr>
        </p:nvSpPr>
        <p:spPr>
          <a:xfrm>
            <a:off x="323529" y="1268413"/>
            <a:ext cx="4248472" cy="4968875"/>
          </a:xfrm>
        </p:spPr>
        <p:txBody>
          <a:bodyPr/>
          <a:lstStyle/>
          <a:p>
            <a:pPr marL="0" indent="0" eaLnBrk="1" hangingPunct="1">
              <a:buNone/>
            </a:pPr>
            <a:r>
              <a:rPr lang="en-GB" sz="1800" dirty="0" smtClean="0">
                <a:solidFill>
                  <a:srgbClr val="D60134"/>
                </a:solidFill>
              </a:rPr>
              <a:t>In </a:t>
            </a:r>
            <a:r>
              <a:rPr lang="en-GB" sz="1800" dirty="0">
                <a:solidFill>
                  <a:srgbClr val="D60134"/>
                </a:solidFill>
              </a:rPr>
              <a:t>primary and secondary schools, learners make less progress in developing their skills, knowledge and understanding when the usual class teacher is absent, and learners’ behaviour is often worse, particularly in secondary schools. </a:t>
            </a:r>
            <a:endParaRPr lang="en-GB" sz="1800" dirty="0" smtClean="0">
              <a:solidFill>
                <a:srgbClr val="D60134"/>
              </a:solidFill>
            </a:endParaRPr>
          </a:p>
          <a:p>
            <a:pPr marL="0" indent="0" eaLnBrk="1" hangingPunct="1">
              <a:buNone/>
            </a:pPr>
            <a:endParaRPr lang="en-GB" sz="1800" dirty="0">
              <a:solidFill>
                <a:srgbClr val="D60134"/>
              </a:solidFill>
            </a:endParaRPr>
          </a:p>
          <a:p>
            <a:pPr marL="0" indent="0" eaLnBrk="1" hangingPunct="1">
              <a:buNone/>
            </a:pPr>
            <a:r>
              <a:rPr lang="en-GB" sz="1800" dirty="0">
                <a:solidFill>
                  <a:srgbClr val="D60134"/>
                </a:solidFill>
              </a:rPr>
              <a:t>Less able pupils are less likely to receive the support they need, and middle ability and more able pupils make less progress than they should because the work set is not challenging enough. </a:t>
            </a:r>
            <a:endParaRPr lang="en-GB" sz="1800" dirty="0" smtClean="0">
              <a:solidFill>
                <a:srgbClr val="D60134"/>
              </a:solidFill>
            </a:endParaRPr>
          </a:p>
          <a:p>
            <a:pPr marL="0" indent="0" eaLnBrk="1" hangingPunct="1">
              <a:buNone/>
            </a:pPr>
            <a:endParaRPr lang="en-GB" sz="1800" dirty="0" smtClean="0">
              <a:solidFill>
                <a:srgbClr val="D60134"/>
              </a:solidFill>
            </a:endParaRPr>
          </a:p>
          <a:p>
            <a:pPr marL="0" indent="0" eaLnBrk="1" hangingPunct="1">
              <a:buNone/>
            </a:pPr>
            <a:r>
              <a:rPr lang="en-GB" sz="1800" dirty="0" smtClean="0">
                <a:solidFill>
                  <a:srgbClr val="D60134"/>
                </a:solidFill>
              </a:rPr>
              <a:t>Learners </a:t>
            </a:r>
            <a:r>
              <a:rPr lang="en-GB" sz="1800" dirty="0">
                <a:solidFill>
                  <a:srgbClr val="D60134"/>
                </a:solidFill>
              </a:rPr>
              <a:t>in secondary schools tend to misbehave or engage in low-level disruption when taught by supply staff. </a:t>
            </a:r>
            <a:endParaRPr lang="en-US" sz="1800" dirty="0" smtClean="0">
              <a:solidFill>
                <a:srgbClr val="D60134"/>
              </a:solidFill>
            </a:endParaRPr>
          </a:p>
        </p:txBody>
      </p:sp>
      <p:sp>
        <p:nvSpPr>
          <p:cNvPr id="4" name="Rectangle 4"/>
          <p:cNvSpPr txBox="1">
            <a:spLocks noChangeArrowheads="1"/>
          </p:cNvSpPr>
          <p:nvPr/>
        </p:nvSpPr>
        <p:spPr bwMode="auto">
          <a:xfrm>
            <a:off x="4644008" y="1340768"/>
            <a:ext cx="4499992"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Mewn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ysgolion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cynradd</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ac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uwchradd</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mae</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dysgwyr</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yn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gwneud</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llai</a:t>
            </a:r>
            <a:r>
              <a:rPr kumimoji="0" lang="en-GB" sz="1800" b="0" i="0" u="none" strike="noStrike" kern="0" cap="none" spc="0" normalizeH="0" noProof="0" dirty="0" smtClean="0">
                <a:ln>
                  <a:noFill/>
                </a:ln>
                <a:solidFill>
                  <a:srgbClr val="015284"/>
                </a:solidFill>
                <a:effectLst/>
                <a:uLnTx/>
                <a:uFillTx/>
                <a:latin typeface="+mn-lt"/>
                <a:ea typeface="+mn-ea"/>
                <a:cs typeface="+mn-cs"/>
              </a:rPr>
              <a:t> o </a:t>
            </a:r>
            <a:r>
              <a:rPr kumimoji="0" lang="en-GB" sz="1800" b="0" i="0" u="none" strike="noStrike" kern="0" cap="none" spc="0" normalizeH="0" noProof="0" dirty="0" err="1" smtClean="0">
                <a:ln>
                  <a:noFill/>
                </a:ln>
                <a:solidFill>
                  <a:srgbClr val="015284"/>
                </a:solidFill>
                <a:effectLst/>
                <a:uLnTx/>
                <a:uFillTx/>
                <a:latin typeface="+mn-lt"/>
                <a:ea typeface="+mn-ea"/>
                <a:cs typeface="+mn-cs"/>
              </a:rPr>
              <a:t>gynnydd</a:t>
            </a:r>
            <a:r>
              <a:rPr kumimoji="0" lang="en-GB" sz="1800" b="0" i="0" u="none" strike="noStrike" kern="0" cap="none" spc="0" normalizeH="0" noProof="0" dirty="0" smtClean="0">
                <a:ln>
                  <a:noFill/>
                </a:ln>
                <a:solidFill>
                  <a:srgbClr val="015284"/>
                </a:solidFill>
                <a:effectLst/>
                <a:uLnTx/>
                <a:uFillTx/>
                <a:latin typeface="+mn-lt"/>
                <a:ea typeface="+mn-ea"/>
                <a:cs typeface="+mn-cs"/>
              </a:rPr>
              <a:t> o ran </a:t>
            </a:r>
            <a:r>
              <a:rPr kumimoji="0" lang="en-GB" sz="1800" b="0" i="0" u="none" strike="noStrike" kern="0" cap="none" spc="0" normalizeH="0" noProof="0" dirty="0" err="1" smtClean="0">
                <a:ln>
                  <a:noFill/>
                </a:ln>
                <a:solidFill>
                  <a:srgbClr val="015284"/>
                </a:solidFill>
                <a:effectLst/>
                <a:uLnTx/>
                <a:uFillTx/>
                <a:latin typeface="+mn-lt"/>
                <a:ea typeface="+mn-ea"/>
                <a:cs typeface="+mn-cs"/>
              </a:rPr>
              <a:t>datblygu</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eu</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medrau</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gwybodaeth</a:t>
            </a:r>
            <a:r>
              <a:rPr kumimoji="0" lang="en-GB" sz="1800" b="0" i="0" u="none" strike="noStrike" kern="0" cap="none" spc="0" normalizeH="0" noProof="0" dirty="0" smtClean="0">
                <a:ln>
                  <a:noFill/>
                </a:ln>
                <a:solidFill>
                  <a:srgbClr val="015284"/>
                </a:solidFill>
                <a:effectLst/>
                <a:uLnTx/>
                <a:uFillTx/>
                <a:latin typeface="+mn-lt"/>
                <a:ea typeface="+mn-ea"/>
                <a:cs typeface="+mn-cs"/>
              </a:rPr>
              <a:t> a </a:t>
            </a:r>
            <a:r>
              <a:rPr kumimoji="0" lang="en-GB" sz="1800" b="0" i="0" u="none" strike="noStrike" kern="0" cap="none" spc="0" normalizeH="0" noProof="0" dirty="0" err="1" smtClean="0">
                <a:ln>
                  <a:noFill/>
                </a:ln>
                <a:solidFill>
                  <a:srgbClr val="015284"/>
                </a:solidFill>
                <a:effectLst/>
                <a:uLnTx/>
                <a:uFillTx/>
                <a:latin typeface="+mn-lt"/>
                <a:ea typeface="+mn-ea"/>
                <a:cs typeface="+mn-cs"/>
              </a:rPr>
              <a:t>dealltwriaeth</a:t>
            </a:r>
            <a:r>
              <a:rPr kumimoji="0" lang="en-GB" sz="1800" b="0" i="0" u="none" strike="noStrike" kern="0" cap="none" spc="0" normalizeH="0" noProof="0" dirty="0" smtClean="0">
                <a:ln>
                  <a:noFill/>
                </a:ln>
                <a:solidFill>
                  <a:srgbClr val="015284"/>
                </a:solidFill>
                <a:effectLst/>
                <a:uLnTx/>
                <a:uFillTx/>
                <a:latin typeface="+mn-lt"/>
                <a:ea typeface="+mn-ea"/>
                <a:cs typeface="+mn-cs"/>
              </a:rPr>
              <a:t> pan </a:t>
            </a:r>
            <a:r>
              <a:rPr kumimoji="0" lang="en-GB" sz="1800" b="0" i="0" u="none" strike="noStrike" kern="0" cap="none" spc="0" normalizeH="0" noProof="0" dirty="0" err="1" smtClean="0">
                <a:ln>
                  <a:noFill/>
                </a:ln>
                <a:solidFill>
                  <a:srgbClr val="015284"/>
                </a:solidFill>
                <a:effectLst/>
                <a:uLnTx/>
                <a:uFillTx/>
                <a:latin typeface="+mn-lt"/>
                <a:ea typeface="+mn-ea"/>
                <a:cs typeface="+mn-cs"/>
              </a:rPr>
              <a:t>fydd</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athro</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arferol</a:t>
            </a:r>
            <a:r>
              <a:rPr kumimoji="0" lang="en-GB" sz="1800" b="0" i="0" u="none" strike="noStrike" kern="0" cap="none" spc="0" normalizeH="0" noProof="0" dirty="0" smtClean="0">
                <a:ln>
                  <a:noFill/>
                </a:ln>
                <a:solidFill>
                  <a:srgbClr val="015284"/>
                </a:solidFill>
                <a:effectLst/>
                <a:uLnTx/>
                <a:uFillTx/>
                <a:latin typeface="+mn-lt"/>
                <a:ea typeface="+mn-ea"/>
                <a:cs typeface="+mn-cs"/>
              </a:rPr>
              <a:t> y </a:t>
            </a:r>
            <a:r>
              <a:rPr kumimoji="0" lang="en-GB" sz="1800" b="0" i="0" u="none" strike="noStrike" kern="0" cap="none" spc="0" normalizeH="0" noProof="0" dirty="0" err="1" smtClean="0">
                <a:ln>
                  <a:noFill/>
                </a:ln>
                <a:solidFill>
                  <a:srgbClr val="015284"/>
                </a:solidFill>
                <a:effectLst/>
                <a:uLnTx/>
                <a:uFillTx/>
                <a:latin typeface="+mn-lt"/>
                <a:ea typeface="+mn-ea"/>
                <a:cs typeface="+mn-cs"/>
              </a:rPr>
              <a:t>dosbarth</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yn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absennol</a:t>
            </a:r>
            <a:r>
              <a:rPr kumimoji="0" lang="en-GB" sz="1800" b="0" i="0" u="none" strike="noStrike" kern="0" cap="none" spc="0" normalizeH="0" noProof="0" dirty="0" smtClean="0">
                <a:ln>
                  <a:noFill/>
                </a:ln>
                <a:solidFill>
                  <a:srgbClr val="015284"/>
                </a:solidFill>
                <a:effectLst/>
                <a:uLnTx/>
                <a:uFillTx/>
                <a:latin typeface="+mn-lt"/>
                <a:ea typeface="+mn-ea"/>
                <a:cs typeface="+mn-cs"/>
              </a:rPr>
              <a:t>, ac </a:t>
            </a:r>
            <a:r>
              <a:rPr kumimoji="0" lang="en-GB" sz="1800" b="0" i="0" u="none" strike="noStrike" kern="0" cap="none" spc="0" normalizeH="0" noProof="0" dirty="0" err="1" smtClean="0">
                <a:ln>
                  <a:noFill/>
                </a:ln>
                <a:solidFill>
                  <a:srgbClr val="015284"/>
                </a:solidFill>
                <a:effectLst/>
                <a:uLnTx/>
                <a:uFillTx/>
                <a:latin typeface="+mn-lt"/>
                <a:ea typeface="+mn-ea"/>
                <a:cs typeface="+mn-cs"/>
              </a:rPr>
              <a:t>mae</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ymddygiad</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dysgwyr</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yn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aml</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yn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waeth</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yn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enwedig</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mewn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ysgolion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uwchradd</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GB" sz="1200" b="0" i="0" u="none" strike="noStrike" kern="0" cap="none" spc="0" normalizeH="0" baseline="0" noProof="0" dirty="0" smtClean="0">
              <a:ln>
                <a:noFill/>
              </a:ln>
              <a:solidFill>
                <a:srgbClr val="015284"/>
              </a:solidFill>
              <a:effectLst/>
              <a:uLnTx/>
              <a:uFillTx/>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800" b="0" i="0" u="none" strike="noStrike" kern="0" cap="none" spc="0" normalizeH="0" baseline="0" noProof="0" dirty="0" smtClean="0">
                <a:ln>
                  <a:noFill/>
                </a:ln>
                <a:solidFill>
                  <a:srgbClr val="015284"/>
                </a:solidFill>
                <a:effectLst/>
                <a:uLnTx/>
                <a:uFillTx/>
                <a:latin typeface="+mn-lt"/>
                <a:ea typeface="+mn-ea"/>
                <a:cs typeface="+mn-cs"/>
              </a:rPr>
              <a:t>Mae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disgyblion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llai</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galluog</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yn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llai</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tebygol</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o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gael</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y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cymorth</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sydd</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ei</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angen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arnynt</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ac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mae</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disgyblion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o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allu</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canolig</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a’r</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rha</a:t>
            </a:r>
            <a:r>
              <a:rPr lang="en-GB" sz="1800" kern="0" dirty="0" err="1" smtClean="0">
                <a:solidFill>
                  <a:srgbClr val="015284"/>
                </a:solidFill>
                <a:latin typeface="+mn-lt"/>
                <a:cs typeface="+mn-cs"/>
              </a:rPr>
              <a:t>i</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sy’n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fwy</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galluog</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yn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gwneud</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llai</a:t>
            </a:r>
            <a:r>
              <a:rPr lang="en-GB" sz="1800" kern="0" dirty="0" smtClean="0">
                <a:solidFill>
                  <a:srgbClr val="015284"/>
                </a:solidFill>
                <a:latin typeface="+mn-lt"/>
                <a:cs typeface="+mn-cs"/>
              </a:rPr>
              <a:t> o </a:t>
            </a:r>
            <a:r>
              <a:rPr lang="en-GB" sz="1800" kern="0" dirty="0" err="1" smtClean="0">
                <a:solidFill>
                  <a:srgbClr val="015284"/>
                </a:solidFill>
                <a:latin typeface="+mn-lt"/>
                <a:cs typeface="+mn-cs"/>
              </a:rPr>
              <a:t>gynnydd</a:t>
            </a:r>
            <a:r>
              <a:rPr lang="en-GB" sz="1800" kern="0" dirty="0" smtClean="0">
                <a:solidFill>
                  <a:srgbClr val="015284"/>
                </a:solidFill>
                <a:latin typeface="+mn-lt"/>
                <a:cs typeface="+mn-cs"/>
              </a:rPr>
              <a:t> nag y </a:t>
            </a:r>
            <a:r>
              <a:rPr lang="en-GB" sz="1800" kern="0" dirty="0" err="1" smtClean="0">
                <a:solidFill>
                  <a:srgbClr val="015284"/>
                </a:solidFill>
                <a:latin typeface="+mn-lt"/>
                <a:cs typeface="+mn-cs"/>
              </a:rPr>
              <a:t>dylent</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gan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nad</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yw’r</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gwaith</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sy’n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cael</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ei</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osod</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yn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ddigon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heriol</a:t>
            </a:r>
            <a:r>
              <a:rPr lang="en-GB" sz="1800" kern="0" dirty="0" smtClean="0">
                <a:solidFill>
                  <a:srgbClr val="015284"/>
                </a:solidFill>
                <a:latin typeface="+mn-lt"/>
                <a:cs typeface="+mn-cs"/>
              </a:rPr>
              <a:t>.</a:t>
            </a:r>
            <a:endParaRPr kumimoji="0" lang="en-GB" sz="1800" b="0" i="0" u="none" strike="noStrike" kern="0" cap="none" spc="0" normalizeH="0" baseline="0" noProof="0" dirty="0" smtClean="0">
              <a:ln>
                <a:noFill/>
              </a:ln>
              <a:solidFill>
                <a:srgbClr val="015284"/>
              </a:solidFill>
              <a:effectLst/>
              <a:uLnTx/>
              <a:uFillTx/>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GB" sz="1200" b="0" i="0" u="none" strike="noStrike" kern="0" cap="none" spc="0" normalizeH="0" baseline="0" noProof="0" dirty="0" smtClean="0">
              <a:ln>
                <a:noFill/>
              </a:ln>
              <a:solidFill>
                <a:srgbClr val="015284"/>
              </a:solidFill>
              <a:effectLst/>
              <a:uLnTx/>
              <a:uFillTx/>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800" b="0" i="0" u="none" strike="noStrike" kern="0" cap="none" spc="0" normalizeH="0" baseline="0" noProof="0" dirty="0" smtClean="0">
                <a:ln>
                  <a:noFill/>
                </a:ln>
                <a:solidFill>
                  <a:srgbClr val="015284"/>
                </a:solidFill>
                <a:effectLst/>
                <a:uLnTx/>
                <a:uFillTx/>
                <a:latin typeface="+mn-lt"/>
                <a:ea typeface="+mn-ea"/>
                <a:cs typeface="+mn-cs"/>
              </a:rPr>
              <a:t>Mae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dysgwyr</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mewn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ysgolion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uwchradd</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yn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dueddol</a:t>
            </a:r>
            <a:r>
              <a:rPr kumimoji="0" lang="en-GB" sz="1800" b="0" i="0" u="none" strike="noStrike" kern="0" cap="none" spc="0" normalizeH="0" noProof="0" dirty="0" smtClean="0">
                <a:ln>
                  <a:noFill/>
                </a:ln>
                <a:solidFill>
                  <a:srgbClr val="015284"/>
                </a:solidFill>
                <a:effectLst/>
                <a:uLnTx/>
                <a:uFillTx/>
                <a:latin typeface="+mn-lt"/>
                <a:ea typeface="+mn-ea"/>
                <a:cs typeface="+mn-cs"/>
              </a:rPr>
              <a:t> o </a:t>
            </a:r>
            <a:r>
              <a:rPr kumimoji="0" lang="en-GB" sz="1800" b="0" i="0" u="none" strike="noStrike" kern="0" cap="none" spc="0" normalizeH="0" noProof="0" dirty="0" err="1" smtClean="0">
                <a:ln>
                  <a:noFill/>
                </a:ln>
                <a:solidFill>
                  <a:srgbClr val="015284"/>
                </a:solidFill>
                <a:effectLst/>
                <a:uLnTx/>
                <a:uFillTx/>
                <a:latin typeface="+mn-lt"/>
                <a:ea typeface="+mn-ea"/>
                <a:cs typeface="+mn-cs"/>
              </a:rPr>
              <a:t>gamymddwyn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neu</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gymryd</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rhan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mewn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aflonyddwch</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ar</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lefel</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isel</a:t>
            </a:r>
            <a:r>
              <a:rPr kumimoji="0" lang="en-GB" sz="1800" b="0" i="0" u="none" strike="noStrike" kern="0" cap="none" spc="0" normalizeH="0" noProof="0" dirty="0" smtClean="0">
                <a:ln>
                  <a:noFill/>
                </a:ln>
                <a:solidFill>
                  <a:srgbClr val="015284"/>
                </a:solidFill>
                <a:effectLst/>
                <a:uLnTx/>
                <a:uFillTx/>
                <a:latin typeface="+mn-lt"/>
                <a:ea typeface="+mn-ea"/>
                <a:cs typeface="+mn-cs"/>
              </a:rPr>
              <a:t> pan </a:t>
            </a:r>
            <a:r>
              <a:rPr kumimoji="0" lang="en-GB" sz="1800" b="0" i="0" u="none" strike="noStrike" kern="0" cap="none" spc="0" normalizeH="0" noProof="0" dirty="0" err="1" smtClean="0">
                <a:ln>
                  <a:noFill/>
                </a:ln>
                <a:solidFill>
                  <a:srgbClr val="015284"/>
                </a:solidFill>
                <a:effectLst/>
                <a:uLnTx/>
                <a:uFillTx/>
                <a:latin typeface="+mn-lt"/>
                <a:ea typeface="+mn-ea"/>
                <a:cs typeface="+mn-cs"/>
              </a:rPr>
              <a:t>fydd</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athrawon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llanw</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yn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eu</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haddysgu</a:t>
            </a:r>
            <a:r>
              <a:rPr kumimoji="0" lang="en-GB" sz="1800" b="0" i="0" u="none" strike="noStrike" kern="0" cap="none" spc="0" normalizeH="0" baseline="0" noProof="0" dirty="0" smtClean="0">
                <a:ln>
                  <a:noFill/>
                </a:ln>
                <a:solidFill>
                  <a:srgbClr val="015284"/>
                </a:solidFill>
                <a:effectLst/>
                <a:uLnTx/>
                <a:uFillTx/>
                <a:latin typeface="+mn-lt"/>
                <a:ea typeface="+mn-ea"/>
                <a:cs typeface="+mn-cs"/>
              </a:rPr>
              <a:t>.</a:t>
            </a:r>
            <a:r>
              <a:rPr kumimoji="0" lang="en-GB" sz="1800" b="0" i="0" u="none" strike="noStrike" kern="0" cap="none" spc="0" normalizeH="0" baseline="0" noProof="0" dirty="0" smtClean="0">
                <a:ln>
                  <a:noFill/>
                </a:ln>
                <a:solidFill>
                  <a:srgbClr val="D60134"/>
                </a:solidFill>
                <a:effectLst/>
                <a:uLnTx/>
                <a:uFillTx/>
                <a:latin typeface="+mn-lt"/>
                <a:ea typeface="+mn-ea"/>
                <a:cs typeface="+mn-cs"/>
              </a:rPr>
              <a:t> </a:t>
            </a:r>
            <a:endParaRPr kumimoji="0" lang="en-US" sz="1800" b="0" i="0" u="none" strike="noStrike" kern="0" cap="none" spc="0" normalizeH="0" baseline="0" noProof="0" dirty="0" smtClean="0">
              <a:ln>
                <a:noFill/>
              </a:ln>
              <a:solidFill>
                <a:srgbClr val="D60134"/>
              </a:solidFill>
              <a:effectLst/>
              <a:uLnTx/>
              <a:uFillTx/>
              <a:latin typeface="+mn-lt"/>
              <a:ea typeface="+mn-ea"/>
              <a:cs typeface="+mn-cs"/>
            </a:endParaRPr>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4099" name="Rectangle 4"/>
          <p:cNvSpPr>
            <a:spLocks noGrp="1" noChangeArrowheads="1"/>
          </p:cNvSpPr>
          <p:nvPr>
            <p:ph type="body" sz="half" idx="2"/>
          </p:nvPr>
        </p:nvSpPr>
        <p:spPr>
          <a:xfrm>
            <a:off x="179513" y="1268413"/>
            <a:ext cx="4320479" cy="4968875"/>
          </a:xfrm>
        </p:spPr>
        <p:txBody>
          <a:bodyPr/>
          <a:lstStyle/>
          <a:p>
            <a:pPr eaLnBrk="1" hangingPunct="1">
              <a:buFontTx/>
              <a:buNone/>
            </a:pPr>
            <a:r>
              <a:rPr lang="en-GB" sz="2000" dirty="0">
                <a:solidFill>
                  <a:srgbClr val="D60134"/>
                </a:solidFill>
              </a:rPr>
              <a:t>	</a:t>
            </a:r>
            <a:r>
              <a:rPr lang="en-GB" sz="2000" dirty="0" smtClean="0">
                <a:solidFill>
                  <a:srgbClr val="D60134"/>
                </a:solidFill>
              </a:rPr>
              <a:t>In </a:t>
            </a:r>
            <a:r>
              <a:rPr lang="en-GB" sz="2000" dirty="0">
                <a:solidFill>
                  <a:srgbClr val="D60134"/>
                </a:solidFill>
              </a:rPr>
              <a:t>most schools visited, the teaching by supply staff not employed by the school is often ineffective, mainly because they do not know enough about the needs of the pupils they teach. </a:t>
            </a:r>
            <a:endParaRPr lang="en-GB" sz="2000" dirty="0" smtClean="0">
              <a:solidFill>
                <a:srgbClr val="D60134"/>
              </a:solidFill>
            </a:endParaRPr>
          </a:p>
          <a:p>
            <a:pPr eaLnBrk="1" hangingPunct="1">
              <a:buFontTx/>
              <a:buNone/>
            </a:pPr>
            <a:endParaRPr lang="en-GB" sz="2000" dirty="0">
              <a:solidFill>
                <a:srgbClr val="D60134"/>
              </a:solidFill>
            </a:endParaRPr>
          </a:p>
          <a:p>
            <a:pPr eaLnBrk="1" hangingPunct="1">
              <a:buFontTx/>
              <a:buNone/>
            </a:pPr>
            <a:r>
              <a:rPr lang="en-GB" sz="2000" dirty="0">
                <a:solidFill>
                  <a:srgbClr val="D60134"/>
                </a:solidFill>
              </a:rPr>
              <a:t>	Even when cover supervisors are employed directly by the school, the pace of lessons is often too slow and expectations are too low. </a:t>
            </a:r>
            <a:endParaRPr lang="en-US" dirty="0" smtClean="0"/>
          </a:p>
        </p:txBody>
      </p:sp>
      <p:sp>
        <p:nvSpPr>
          <p:cNvPr id="4" name="Rectangle 4"/>
          <p:cNvSpPr txBox="1">
            <a:spLocks noChangeArrowheads="1"/>
          </p:cNvSpPr>
          <p:nvPr/>
        </p:nvSpPr>
        <p:spPr bwMode="auto">
          <a:xfrm>
            <a:off x="4499992" y="1412776"/>
            <a:ext cx="4392488"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Yn</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y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rhan</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fwyaf</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o’r</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ysgolion</a:t>
            </a:r>
            <a:r>
              <a:rPr kumimoji="0" lang="en-GB" sz="2000" b="0" i="0" u="none" strike="noStrike" kern="0" cap="none" spc="0" normalizeH="0" noProof="0" dirty="0" smtClean="0">
                <a:ln>
                  <a:noFill/>
                </a:ln>
                <a:solidFill>
                  <a:srgbClr val="015284"/>
                </a:solidFill>
                <a:effectLst/>
                <a:uLnTx/>
                <a:uFillTx/>
                <a:latin typeface="+mn-lt"/>
                <a:ea typeface="+mn-ea"/>
                <a:cs typeface="+mn-cs"/>
              </a:rPr>
              <a:t> yr </a:t>
            </a:r>
            <a:r>
              <a:rPr kumimoji="0" lang="en-GB" sz="2000" b="0" i="0" u="none" strike="noStrike" kern="0" cap="none" spc="0" normalizeH="0" noProof="0" dirty="0" err="1" smtClean="0">
                <a:ln>
                  <a:noFill/>
                </a:ln>
                <a:solidFill>
                  <a:srgbClr val="015284"/>
                </a:solidFill>
                <a:effectLst/>
                <a:uLnTx/>
                <a:uFillTx/>
                <a:latin typeface="+mn-lt"/>
                <a:ea typeface="+mn-ea"/>
                <a:cs typeface="+mn-cs"/>
              </a:rPr>
              <a:t>ymwelwyd</a:t>
            </a:r>
            <a:r>
              <a:rPr kumimoji="0" lang="en-GB" sz="2000" b="0" i="0" u="none" strike="noStrike" kern="0" cap="none" spc="0" normalizeH="0" noProof="0" dirty="0" smtClean="0">
                <a:ln>
                  <a:noFill/>
                </a:ln>
                <a:solidFill>
                  <a:srgbClr val="015284"/>
                </a:solidFill>
                <a:effectLst/>
                <a:uLnTx/>
                <a:uFillTx/>
                <a:latin typeface="+mn-lt"/>
                <a:ea typeface="+mn-ea"/>
                <a:cs typeface="+mn-cs"/>
              </a:rPr>
              <a:t> â </a:t>
            </a:r>
            <a:r>
              <a:rPr kumimoji="0" lang="en-GB" sz="2000" b="0" i="0" u="none" strike="noStrike" kern="0" cap="none" spc="0" normalizeH="0" noProof="0" dirty="0" err="1" smtClean="0">
                <a:ln>
                  <a:noFill/>
                </a:ln>
                <a:solidFill>
                  <a:srgbClr val="015284"/>
                </a:solidFill>
                <a:effectLst/>
                <a:uLnTx/>
                <a:uFillTx/>
                <a:latin typeface="+mn-lt"/>
                <a:ea typeface="+mn-ea"/>
                <a:cs typeface="+mn-cs"/>
              </a:rPr>
              <a:t>nhw</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yn</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aml</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mae’r</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addysgu</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gan</a:t>
            </a:r>
            <a:r>
              <a:rPr kumimoji="0" lang="en-GB" sz="2000" b="0" i="0" u="none" strike="noStrike" kern="0" cap="none" spc="0" normalizeH="0" noProof="0" dirty="0" smtClean="0">
                <a:ln>
                  <a:noFill/>
                </a:ln>
                <a:solidFill>
                  <a:srgbClr val="015284"/>
                </a:solidFill>
                <a:effectLst/>
                <a:uLnTx/>
                <a:uFillTx/>
                <a:latin typeface="+mn-lt"/>
                <a:ea typeface="+mn-ea"/>
                <a:cs typeface="+mn-cs"/>
              </a:rPr>
              <a:t> staff </a:t>
            </a:r>
            <a:r>
              <a:rPr kumimoji="0" lang="en-GB" sz="2000" b="0" i="0" u="none" strike="noStrike" kern="0" cap="none" spc="0" normalizeH="0" noProof="0" dirty="0" err="1" smtClean="0">
                <a:ln>
                  <a:noFill/>
                </a:ln>
                <a:solidFill>
                  <a:srgbClr val="015284"/>
                </a:solidFill>
                <a:effectLst/>
                <a:uLnTx/>
                <a:uFillTx/>
                <a:latin typeface="+mn-lt"/>
                <a:ea typeface="+mn-ea"/>
                <a:cs typeface="+mn-cs"/>
              </a:rPr>
              <a:t>llanw</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nad</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ydynt</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yn</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cael</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eu</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cyflogi</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ga</a:t>
            </a:r>
            <a:r>
              <a:rPr lang="en-GB" sz="2000" kern="0" dirty="0" smtClean="0">
                <a:solidFill>
                  <a:srgbClr val="015284"/>
                </a:solidFill>
                <a:latin typeface="+mn-lt"/>
                <a:cs typeface="+mn-cs"/>
              </a:rPr>
              <a:t>n yr </a:t>
            </a:r>
            <a:r>
              <a:rPr lang="en-GB" sz="2000" kern="0" dirty="0" err="1" smtClean="0">
                <a:solidFill>
                  <a:srgbClr val="015284"/>
                </a:solidFill>
                <a:latin typeface="+mn-lt"/>
                <a:cs typeface="+mn-cs"/>
              </a:rPr>
              <a:t>ysgol</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aneffeithiol</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bennaf</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gan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nad</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ydynt</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gwybod</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digon</a:t>
            </a:r>
            <a:r>
              <a:rPr lang="en-GB" sz="2000" kern="0" dirty="0" smtClean="0">
                <a:solidFill>
                  <a:srgbClr val="015284"/>
                </a:solidFill>
                <a:latin typeface="+mn-lt"/>
                <a:cs typeface="+mn-cs"/>
              </a:rPr>
              <a:t> am </a:t>
            </a:r>
            <a:r>
              <a:rPr lang="en-GB" sz="2000" kern="0" dirty="0" err="1" smtClean="0">
                <a:solidFill>
                  <a:srgbClr val="015284"/>
                </a:solidFill>
                <a:latin typeface="+mn-lt"/>
                <a:cs typeface="+mn-cs"/>
              </a:rPr>
              <a:t>anghenion</a:t>
            </a:r>
            <a:r>
              <a:rPr lang="en-GB" sz="2000" kern="0" dirty="0" smtClean="0">
                <a:solidFill>
                  <a:srgbClr val="015284"/>
                </a:solidFill>
                <a:latin typeface="+mn-lt"/>
                <a:cs typeface="+mn-cs"/>
              </a:rPr>
              <a:t> y </a:t>
            </a:r>
            <a:r>
              <a:rPr lang="en-GB" sz="2000" kern="0" dirty="0" err="1" smtClean="0">
                <a:solidFill>
                  <a:srgbClr val="015284"/>
                </a:solidFill>
                <a:latin typeface="+mn-lt"/>
                <a:cs typeface="+mn-cs"/>
              </a:rPr>
              <a:t>disgyblion</a:t>
            </a:r>
            <a:r>
              <a:rPr lang="en-GB" sz="2000" kern="0" dirty="0" smtClean="0">
                <a:solidFill>
                  <a:srgbClr val="015284"/>
                </a:solidFill>
                <a:latin typeface="+mn-lt"/>
                <a:cs typeface="+mn-cs"/>
              </a:rPr>
              <a:t> y </a:t>
            </a:r>
            <a:r>
              <a:rPr lang="en-GB" sz="2000" kern="0" dirty="0" err="1" smtClean="0">
                <a:solidFill>
                  <a:srgbClr val="015284"/>
                </a:solidFill>
                <a:latin typeface="+mn-lt"/>
                <a:cs typeface="+mn-cs"/>
              </a:rPr>
              <a:t>maent</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eu</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haddysgu</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0" lang="en-GB" sz="2000" b="0" i="0" u="none" strike="noStrike" kern="0" cap="none" spc="0" normalizeH="0" baseline="0" noProof="0" dirty="0" smtClean="0">
              <a:ln>
                <a:noFill/>
              </a:ln>
              <a:solidFill>
                <a:srgbClr val="015284"/>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Hyd</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yn</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oed</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pan</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gaiff</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goruchwylwyr</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llanw</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eu</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cyflogi’n</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uniongyrchol</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gan</a:t>
            </a:r>
            <a:r>
              <a:rPr kumimoji="0" lang="en-GB" sz="2000" b="0" i="0" u="none" strike="noStrike" kern="0" cap="none" spc="0" normalizeH="0" noProof="0" dirty="0" smtClean="0">
                <a:ln>
                  <a:noFill/>
                </a:ln>
                <a:solidFill>
                  <a:srgbClr val="015284"/>
                </a:solidFill>
                <a:effectLst/>
                <a:uLnTx/>
                <a:uFillTx/>
                <a:latin typeface="+mn-lt"/>
                <a:ea typeface="+mn-ea"/>
                <a:cs typeface="+mn-cs"/>
              </a:rPr>
              <a:t> yr </a:t>
            </a:r>
            <a:r>
              <a:rPr kumimoji="0" lang="en-GB" sz="2000" b="0" i="0" u="none" strike="noStrike" kern="0" cap="none" spc="0" normalizeH="0" noProof="0" dirty="0" err="1" smtClean="0">
                <a:ln>
                  <a:noFill/>
                </a:ln>
                <a:solidFill>
                  <a:srgbClr val="015284"/>
                </a:solidFill>
                <a:effectLst/>
                <a:uLnTx/>
                <a:uFillTx/>
                <a:latin typeface="+mn-lt"/>
                <a:ea typeface="+mn-ea"/>
                <a:cs typeface="+mn-cs"/>
              </a:rPr>
              <a:t>ysgol</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mae</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rhediad</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gwersi</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yn</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aml</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yn</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rhy</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araf</a:t>
            </a:r>
            <a:r>
              <a:rPr kumimoji="0" lang="en-GB" sz="2000" b="0" i="0" u="none" strike="noStrike" kern="0" cap="none" spc="0" normalizeH="0" noProof="0" dirty="0" smtClean="0">
                <a:ln>
                  <a:noFill/>
                </a:ln>
                <a:solidFill>
                  <a:srgbClr val="015284"/>
                </a:solidFill>
                <a:effectLst/>
                <a:uLnTx/>
                <a:uFillTx/>
                <a:latin typeface="+mn-lt"/>
                <a:ea typeface="+mn-ea"/>
                <a:cs typeface="+mn-cs"/>
              </a:rPr>
              <a:t> ac </a:t>
            </a:r>
            <a:r>
              <a:rPr kumimoji="0" lang="en-GB" sz="2000" b="0" i="0" u="none" strike="noStrike" kern="0" cap="none" spc="0" normalizeH="0" noProof="0" dirty="0" err="1" smtClean="0">
                <a:ln>
                  <a:noFill/>
                </a:ln>
                <a:solidFill>
                  <a:srgbClr val="015284"/>
                </a:solidFill>
                <a:effectLst/>
                <a:uLnTx/>
                <a:uFillTx/>
                <a:latin typeface="+mn-lt"/>
                <a:ea typeface="+mn-ea"/>
                <a:cs typeface="+mn-cs"/>
              </a:rPr>
              <a:t>mae’r</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disgwyliadau</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yn</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rhy</a:t>
            </a:r>
            <a:r>
              <a:rPr kumimoji="0" lang="en-GB" sz="2000" b="0" i="0" u="none" strike="noStrike" kern="0" cap="none" spc="0" normalizeH="0" noProof="0" dirty="0" smtClean="0">
                <a:ln>
                  <a:noFill/>
                </a:ln>
                <a:solidFill>
                  <a:srgbClr val="015284"/>
                </a:solidFill>
                <a:effectLst/>
                <a:uLnTx/>
                <a:uFillTx/>
                <a:latin typeface="+mn-lt"/>
                <a:ea typeface="+mn-ea"/>
                <a:cs typeface="+mn-cs"/>
              </a:rPr>
              <a:t> </a:t>
            </a:r>
            <a:r>
              <a:rPr kumimoji="0" lang="en-GB" sz="2000" b="0" i="0" u="none" strike="noStrike" kern="0" cap="none" spc="0" normalizeH="0" noProof="0" dirty="0" err="1" smtClean="0">
                <a:ln>
                  <a:noFill/>
                </a:ln>
                <a:solidFill>
                  <a:srgbClr val="015284"/>
                </a:solidFill>
                <a:effectLst/>
                <a:uLnTx/>
                <a:uFillTx/>
                <a:latin typeface="+mn-lt"/>
                <a:ea typeface="+mn-ea"/>
                <a:cs typeface="+mn-cs"/>
              </a:rPr>
              <a:t>isel</a:t>
            </a:r>
            <a:r>
              <a:rPr kumimoji="0" lang="en-GB" sz="2000" b="0" i="0" u="none" strike="noStrike" kern="0" cap="none" spc="0" normalizeH="0" noProof="0" dirty="0" smtClean="0">
                <a:ln>
                  <a:noFill/>
                </a:ln>
                <a:solidFill>
                  <a:srgbClr val="015284"/>
                </a:solidFill>
                <a:effectLst/>
                <a:uLnTx/>
                <a:uFillTx/>
                <a:latin typeface="+mn-lt"/>
                <a:ea typeface="+mn-ea"/>
                <a:cs typeface="+mn-cs"/>
              </a:rPr>
              <a:t>.</a:t>
            </a:r>
            <a:endParaRPr kumimoji="0" lang="en-US" sz="2800" b="0" i="0" u="none" strike="noStrike" kern="0" cap="none" spc="0" normalizeH="0" baseline="0" noProof="0" dirty="0" smtClean="0">
              <a:ln>
                <a:noFill/>
              </a:ln>
              <a:solidFill>
                <a:srgbClr val="015284"/>
              </a:solidFill>
              <a:effectLst/>
              <a:uLnTx/>
              <a:uFillTx/>
              <a:latin typeface="+mn-lt"/>
              <a:ea typeface="+mn-ea"/>
              <a:cs typeface="+mn-cs"/>
            </a:endParaRPr>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4099" name="Rectangle 4"/>
          <p:cNvSpPr>
            <a:spLocks noGrp="1" noChangeArrowheads="1"/>
          </p:cNvSpPr>
          <p:nvPr>
            <p:ph type="body" sz="half" idx="2"/>
          </p:nvPr>
        </p:nvSpPr>
        <p:spPr>
          <a:xfrm>
            <a:off x="251520" y="1268413"/>
            <a:ext cx="4464943" cy="4968875"/>
          </a:xfrm>
        </p:spPr>
        <p:txBody>
          <a:bodyPr/>
          <a:lstStyle/>
          <a:p>
            <a:pPr marL="0" indent="0" eaLnBrk="1" hangingPunct="1">
              <a:buNone/>
            </a:pPr>
            <a:r>
              <a:rPr lang="en-GB" sz="2000" dirty="0" smtClean="0">
                <a:solidFill>
                  <a:srgbClr val="D60134"/>
                </a:solidFill>
              </a:rPr>
              <a:t>In </a:t>
            </a:r>
            <a:r>
              <a:rPr lang="en-GB" sz="2000" dirty="0">
                <a:solidFill>
                  <a:srgbClr val="D60134"/>
                </a:solidFill>
              </a:rPr>
              <a:t>most primary schools, the adverse effects of short-term teacher absence on pupils’ learning are reduced mainly through providing cover by staff who are employed at the school and are familiar with the learners and with school processes. </a:t>
            </a:r>
            <a:endParaRPr lang="en-GB" sz="2000" dirty="0" smtClean="0">
              <a:solidFill>
                <a:srgbClr val="D60134"/>
              </a:solidFill>
            </a:endParaRPr>
          </a:p>
          <a:p>
            <a:pPr marL="0" indent="0" eaLnBrk="1" hangingPunct="1">
              <a:buNone/>
            </a:pPr>
            <a:endParaRPr lang="en-GB" sz="1000" dirty="0">
              <a:solidFill>
                <a:srgbClr val="D60134"/>
              </a:solidFill>
            </a:endParaRPr>
          </a:p>
          <a:p>
            <a:pPr marL="0" indent="0" eaLnBrk="1" hangingPunct="1">
              <a:buNone/>
            </a:pPr>
            <a:r>
              <a:rPr lang="en-GB" sz="2000" dirty="0" smtClean="0">
                <a:solidFill>
                  <a:srgbClr val="D60134"/>
                </a:solidFill>
              </a:rPr>
              <a:t>The </a:t>
            </a:r>
            <a:r>
              <a:rPr lang="en-GB" sz="2000" dirty="0">
                <a:solidFill>
                  <a:srgbClr val="D60134"/>
                </a:solidFill>
              </a:rPr>
              <a:t>greatest negative impact of teacher absence on pupils’ learning occurs in secondary schools.  Supply staff who do not normally work at the school do not know the needs of the learners as well as their usual classroom teachers and the work set is often too undemanding and does not engage learners. </a:t>
            </a:r>
            <a:endParaRPr lang="en-US" sz="2000" dirty="0" smtClean="0">
              <a:solidFill>
                <a:srgbClr val="D60134"/>
              </a:solidFill>
            </a:endParaRPr>
          </a:p>
        </p:txBody>
      </p:sp>
      <p:sp>
        <p:nvSpPr>
          <p:cNvPr id="4" name="Rectangle 4"/>
          <p:cNvSpPr txBox="1">
            <a:spLocks noChangeArrowheads="1"/>
          </p:cNvSpPr>
          <p:nvPr/>
        </p:nvSpPr>
        <p:spPr bwMode="auto">
          <a:xfrm>
            <a:off x="4679057" y="1340768"/>
            <a:ext cx="4464943"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spcBef>
                <a:spcPct val="20000"/>
              </a:spcBef>
            </a:pP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Yn</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y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rhan</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mn-ea"/>
                <a:cs typeface="+mn-cs"/>
              </a:rPr>
              <a:t>fwya</a:t>
            </a:r>
            <a:r>
              <a:rPr lang="en-GB" sz="2000" kern="0" dirty="0" smtClean="0">
                <a:solidFill>
                  <a:srgbClr val="015284"/>
                </a:solidFill>
                <a:latin typeface="+mn-lt"/>
                <a:cs typeface="+mn-cs"/>
              </a:rPr>
              <a:t>f o </a:t>
            </a:r>
            <a:r>
              <a:rPr lang="en-GB" sz="2000" kern="0" dirty="0" err="1" smtClean="0">
                <a:solidFill>
                  <a:srgbClr val="015284"/>
                </a:solidFill>
                <a:latin typeface="+mn-lt"/>
                <a:cs typeface="+mn-cs"/>
              </a:rPr>
              <a:t>ysgolion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cynradd</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caiff</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effeithiau</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niweidiol</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absenoldeb</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dros</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dro</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athrawon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ar</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ddysgu</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disgyblion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eu</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lleihau’n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bennaf</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trwy</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ddarparu</a:t>
            </a:r>
            <a:r>
              <a:rPr lang="en-GB" sz="2000" kern="0" dirty="0" smtClean="0">
                <a:solidFill>
                  <a:srgbClr val="015284"/>
                </a:solidFill>
                <a:latin typeface="+mn-lt"/>
                <a:cs typeface="+mn-cs"/>
              </a:rPr>
              <a:t> staff </a:t>
            </a:r>
            <a:r>
              <a:rPr lang="en-GB" sz="2000" kern="0" dirty="0" err="1" smtClean="0">
                <a:solidFill>
                  <a:srgbClr val="015284"/>
                </a:solidFill>
                <a:latin typeface="+mn-lt"/>
                <a:cs typeface="+mn-cs"/>
              </a:rPr>
              <a:t>llanw</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sy’n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cael</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eu</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cyflogi</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gan</a:t>
            </a:r>
            <a:r>
              <a:rPr lang="en-GB" sz="2000" kern="0" dirty="0" smtClean="0">
                <a:solidFill>
                  <a:srgbClr val="015284"/>
                </a:solidFill>
                <a:latin typeface="+mn-lt"/>
                <a:cs typeface="+mn-cs"/>
              </a:rPr>
              <a:t> yr </a:t>
            </a:r>
            <a:r>
              <a:rPr lang="en-GB" sz="2000" kern="0" dirty="0" err="1" smtClean="0">
                <a:solidFill>
                  <a:srgbClr val="015284"/>
                </a:solidFill>
                <a:latin typeface="+mn-lt"/>
                <a:cs typeface="+mn-cs"/>
              </a:rPr>
              <a:t>ysgol</a:t>
            </a:r>
            <a:r>
              <a:rPr lang="en-GB" sz="2000" kern="0" dirty="0" smtClean="0">
                <a:solidFill>
                  <a:srgbClr val="015284"/>
                </a:solidFill>
                <a:latin typeface="+mn-lt"/>
                <a:cs typeface="+mn-cs"/>
              </a:rPr>
              <a:t> ac </a:t>
            </a:r>
            <a:r>
              <a:rPr lang="en-GB" sz="2000" kern="0" dirty="0" err="1" smtClean="0">
                <a:solidFill>
                  <a:srgbClr val="015284"/>
                </a:solidFill>
                <a:latin typeface="+mn-lt"/>
                <a:cs typeface="+mn-cs"/>
              </a:rPr>
              <a:t>sy’n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gyfarwydd</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â’r</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dysgwyr</a:t>
            </a:r>
            <a:r>
              <a:rPr lang="en-GB" sz="2000" kern="0" dirty="0" smtClean="0">
                <a:solidFill>
                  <a:srgbClr val="015284"/>
                </a:solidFill>
                <a:latin typeface="+mn-lt"/>
                <a:cs typeface="+mn-cs"/>
              </a:rPr>
              <a:t> a </a:t>
            </a:r>
            <a:r>
              <a:rPr lang="en-GB" sz="2000" kern="0" dirty="0" err="1" smtClean="0">
                <a:solidFill>
                  <a:srgbClr val="015284"/>
                </a:solidFill>
                <a:latin typeface="+mn-lt"/>
                <a:cs typeface="+mn-cs"/>
              </a:rPr>
              <a:t>phrosesau’r</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ysgol</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GB" sz="1000" b="0" i="0" u="none" strike="noStrike" kern="0" cap="none" spc="0" normalizeH="0" baseline="0" noProof="0" dirty="0" smtClean="0">
              <a:ln>
                <a:noFill/>
              </a:ln>
              <a:solidFill>
                <a:srgbClr val="015284"/>
              </a:solidFill>
              <a:effectLst/>
              <a:uLnTx/>
              <a:uFillTx/>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lang="en-GB" sz="2000" kern="0" dirty="0" smtClean="0">
                <a:solidFill>
                  <a:srgbClr val="015284"/>
                </a:solidFill>
                <a:latin typeface="+mn-lt"/>
                <a:cs typeface="+mn-cs"/>
              </a:rPr>
              <a:t>Mae </a:t>
            </a:r>
            <a:r>
              <a:rPr lang="en-GB" sz="2000" kern="0" dirty="0" err="1" smtClean="0">
                <a:solidFill>
                  <a:srgbClr val="015284"/>
                </a:solidFill>
                <a:latin typeface="+mn-lt"/>
                <a:cs typeface="+mn-cs"/>
              </a:rPr>
              <a:t>effaith</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negyddol</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fwyaf</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absenoldeb</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athrawon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ar</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ddysgu</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disgyblion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digwydd</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mewn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ysgolion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uwchradd</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Nid</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yw</a:t>
            </a:r>
            <a:r>
              <a:rPr lang="en-GB" sz="2000" kern="0" dirty="0" smtClean="0">
                <a:solidFill>
                  <a:srgbClr val="015284"/>
                </a:solidFill>
                <a:latin typeface="+mn-lt"/>
                <a:cs typeface="+mn-cs"/>
              </a:rPr>
              <a:t> staff </a:t>
            </a:r>
            <a:r>
              <a:rPr lang="en-GB" sz="2000" kern="0" dirty="0" err="1" smtClean="0">
                <a:solidFill>
                  <a:srgbClr val="015284"/>
                </a:solidFill>
                <a:latin typeface="+mn-lt"/>
                <a:cs typeface="+mn-cs"/>
              </a:rPr>
              <a:t>llanw</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nad</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ydynt</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gweithio</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yn</a:t>
            </a:r>
            <a:r>
              <a:rPr lang="en-GB" sz="2000" kern="0" dirty="0" smtClean="0">
                <a:solidFill>
                  <a:srgbClr val="015284"/>
                </a:solidFill>
                <a:latin typeface="+mn-lt"/>
                <a:cs typeface="+mn-cs"/>
              </a:rPr>
              <a:t> yr </a:t>
            </a:r>
            <a:r>
              <a:rPr lang="en-GB" sz="2000" kern="0" dirty="0" err="1" smtClean="0">
                <a:solidFill>
                  <a:srgbClr val="015284"/>
                </a:solidFill>
                <a:latin typeface="+mn-lt"/>
                <a:cs typeface="+mn-cs"/>
              </a:rPr>
              <a:t>ysgol</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fel</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arfer</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gwybod</a:t>
            </a:r>
            <a:r>
              <a:rPr lang="en-GB" sz="2000" kern="0" dirty="0" smtClean="0">
                <a:solidFill>
                  <a:srgbClr val="015284"/>
                </a:solidFill>
                <a:latin typeface="+mn-lt"/>
                <a:cs typeface="+mn-cs"/>
              </a:rPr>
              <a:t> am </a:t>
            </a:r>
            <a:r>
              <a:rPr lang="en-GB" sz="2000" kern="0" dirty="0" err="1" smtClean="0">
                <a:solidFill>
                  <a:srgbClr val="015284"/>
                </a:solidFill>
                <a:latin typeface="+mn-lt"/>
                <a:cs typeface="+mn-cs"/>
              </a:rPr>
              <a:t>anghenion</a:t>
            </a:r>
            <a:r>
              <a:rPr lang="en-GB" sz="2000" kern="0" dirty="0" smtClean="0">
                <a:solidFill>
                  <a:srgbClr val="015284"/>
                </a:solidFill>
                <a:latin typeface="+mn-lt"/>
                <a:cs typeface="+mn-cs"/>
              </a:rPr>
              <a:t> y </a:t>
            </a:r>
            <a:r>
              <a:rPr lang="en-GB" sz="2000" kern="0" dirty="0" err="1" smtClean="0">
                <a:solidFill>
                  <a:srgbClr val="015284"/>
                </a:solidFill>
                <a:latin typeface="+mn-lt"/>
                <a:cs typeface="+mn-cs"/>
              </a:rPr>
              <a:t>dysgwyr</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cystal</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â’u</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hathrawon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arferol</a:t>
            </a:r>
            <a:r>
              <a:rPr lang="en-GB" sz="2000" kern="0" dirty="0" smtClean="0">
                <a:solidFill>
                  <a:srgbClr val="015284"/>
                </a:solidFill>
                <a:latin typeface="+mn-lt"/>
                <a:cs typeface="+mn-cs"/>
              </a:rPr>
              <a:t> ac, </a:t>
            </a:r>
            <a:r>
              <a:rPr lang="en-GB" sz="2000" kern="0" dirty="0" err="1" smtClean="0">
                <a:solidFill>
                  <a:srgbClr val="015284"/>
                </a:solidFill>
                <a:latin typeface="+mn-lt"/>
                <a:cs typeface="+mn-cs"/>
              </a:rPr>
              <a:t>yn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aml</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nid</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yw’r</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gwaith</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ddigon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heriol</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nac</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yn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ennyn</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diddordeb</a:t>
            </a:r>
            <a:r>
              <a:rPr lang="en-GB" sz="2000" kern="0" dirty="0" smtClean="0">
                <a:solidFill>
                  <a:srgbClr val="015284"/>
                </a:solidFill>
                <a:latin typeface="+mn-lt"/>
                <a:cs typeface="+mn-cs"/>
              </a:rPr>
              <a:t> </a:t>
            </a:r>
            <a:r>
              <a:rPr lang="en-GB" sz="2000" kern="0" dirty="0" err="1" smtClean="0">
                <a:solidFill>
                  <a:srgbClr val="015284"/>
                </a:solidFill>
                <a:latin typeface="+mn-lt"/>
                <a:cs typeface="+mn-cs"/>
              </a:rPr>
              <a:t>dysgwyr</a:t>
            </a:r>
            <a:r>
              <a:rPr kumimoji="0" lang="en-GB" sz="2000" b="0" i="0" u="none" strike="noStrike" kern="0" cap="none" spc="0" normalizeH="0" baseline="0" noProof="0" dirty="0" smtClean="0">
                <a:ln>
                  <a:noFill/>
                </a:ln>
                <a:solidFill>
                  <a:srgbClr val="015284"/>
                </a:solidFill>
                <a:effectLst/>
                <a:uLnTx/>
                <a:uFillTx/>
                <a:latin typeface="+mn-lt"/>
                <a:ea typeface="+mn-ea"/>
                <a:cs typeface="+mn-cs"/>
              </a:rPr>
              <a:t>. </a:t>
            </a:r>
            <a:endParaRPr kumimoji="0" lang="en-US" sz="2000" b="0" i="0" u="none" strike="noStrike" kern="0" cap="none" spc="0" normalizeH="0" baseline="0" noProof="0" dirty="0" smtClean="0">
              <a:ln>
                <a:noFill/>
              </a:ln>
              <a:solidFill>
                <a:srgbClr val="015284"/>
              </a:solidFill>
              <a:effectLst/>
              <a:uLnTx/>
              <a:uFillTx/>
              <a:latin typeface="+mn-lt"/>
              <a:ea typeface="+mn-ea"/>
              <a:cs typeface="+mn-cs"/>
            </a:endParaRPr>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4099" name="Rectangle 4"/>
          <p:cNvSpPr>
            <a:spLocks noGrp="1" noChangeArrowheads="1"/>
          </p:cNvSpPr>
          <p:nvPr>
            <p:ph type="body" sz="half" idx="2"/>
          </p:nvPr>
        </p:nvSpPr>
        <p:spPr>
          <a:xfrm>
            <a:off x="468313" y="1268413"/>
            <a:ext cx="4031679" cy="4968875"/>
          </a:xfrm>
        </p:spPr>
        <p:txBody>
          <a:bodyPr/>
          <a:lstStyle/>
          <a:p>
            <a:pPr marL="0" indent="0" eaLnBrk="1" hangingPunct="1">
              <a:buNone/>
            </a:pPr>
            <a:r>
              <a:rPr lang="en-GB" sz="2000" dirty="0" smtClean="0">
                <a:solidFill>
                  <a:srgbClr val="D60134"/>
                </a:solidFill>
                <a:ea typeface="Times New Roman"/>
              </a:rPr>
              <a:t>I</a:t>
            </a:r>
            <a:r>
              <a:rPr lang="en-GB" sz="1800" dirty="0" smtClean="0">
                <a:solidFill>
                  <a:srgbClr val="D60134"/>
                </a:solidFill>
                <a:ea typeface="Times New Roman"/>
              </a:rPr>
              <a:t>n </a:t>
            </a:r>
            <a:r>
              <a:rPr lang="en-GB" sz="1800" dirty="0">
                <a:solidFill>
                  <a:srgbClr val="D60134"/>
                </a:solidFill>
                <a:ea typeface="Times New Roman"/>
              </a:rPr>
              <a:t>primary schools where there are two or more classes in each year group, joint planning helps to reduce the impact of teacher absence further.</a:t>
            </a:r>
            <a:endParaRPr lang="en-GB" sz="1800" dirty="0">
              <a:solidFill>
                <a:srgbClr val="D60134"/>
              </a:solidFill>
            </a:endParaRPr>
          </a:p>
          <a:p>
            <a:pPr marL="0" indent="0" eaLnBrk="1" hangingPunct="1">
              <a:buNone/>
            </a:pPr>
            <a:r>
              <a:rPr lang="en-GB" sz="1800" dirty="0" smtClean="0">
                <a:solidFill>
                  <a:srgbClr val="D60134"/>
                </a:solidFill>
              </a:rPr>
              <a:t>The </a:t>
            </a:r>
            <a:r>
              <a:rPr lang="en-GB" sz="1800" dirty="0">
                <a:solidFill>
                  <a:srgbClr val="D60134"/>
                </a:solidFill>
              </a:rPr>
              <a:t>greatest disruption in primary schools occurs as a result of not having a strategy to minimise the impact of unplanned, but potentially long-term, teacher absences. </a:t>
            </a:r>
          </a:p>
          <a:p>
            <a:pPr marL="0" indent="0" eaLnBrk="1" hangingPunct="1">
              <a:buNone/>
            </a:pPr>
            <a:r>
              <a:rPr lang="en-GB" sz="1800" dirty="0" smtClean="0">
                <a:solidFill>
                  <a:srgbClr val="D60134"/>
                </a:solidFill>
              </a:rPr>
              <a:t>Most </a:t>
            </a:r>
            <a:r>
              <a:rPr lang="en-GB" sz="1800" dirty="0">
                <a:solidFill>
                  <a:srgbClr val="D60134"/>
                </a:solidFill>
              </a:rPr>
              <a:t>schools have suitable arrangements to provide cover for absent teachers by using internal cover staff (higher-level teaching assistants (HLTAs) or cover supervisors employed by the school) or by sourcing external supply teachers</a:t>
            </a:r>
            <a:endParaRPr lang="en-US" sz="1800" dirty="0" smtClean="0">
              <a:solidFill>
                <a:srgbClr val="D60134"/>
              </a:solidFill>
            </a:endParaRPr>
          </a:p>
        </p:txBody>
      </p:sp>
      <p:sp>
        <p:nvSpPr>
          <p:cNvPr id="4" name="Rectangle 4"/>
          <p:cNvSpPr txBox="1">
            <a:spLocks noChangeArrowheads="1"/>
          </p:cNvSpPr>
          <p:nvPr/>
        </p:nvSpPr>
        <p:spPr bwMode="auto">
          <a:xfrm>
            <a:off x="4644008" y="1412776"/>
            <a:ext cx="4031679"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Mewn</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ysgolion</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cynradd</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lle</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mae</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dau</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neu</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ragor</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o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ddosbarthiadau</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ym</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mhob</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Times New Roman"/>
                <a:cs typeface="+mn-cs"/>
              </a:rPr>
              <a:t>grŵ</a:t>
            </a:r>
            <a:r>
              <a:rPr lang="en-GB" sz="1800" kern="0" dirty="0" smtClean="0">
                <a:solidFill>
                  <a:srgbClr val="015284"/>
                </a:solidFill>
                <a:latin typeface="Arial"/>
                <a:ea typeface="Times New Roman"/>
                <a:cs typeface="Arial"/>
              </a:rPr>
              <a:t>p </a:t>
            </a:r>
            <a:r>
              <a:rPr lang="en-GB" sz="1800" kern="0" dirty="0" err="1" smtClean="0">
                <a:solidFill>
                  <a:srgbClr val="015284"/>
                </a:solidFill>
                <a:latin typeface="Arial"/>
                <a:ea typeface="Times New Roman"/>
                <a:cs typeface="Arial"/>
              </a:rPr>
              <a:t>blwyddyn</a:t>
            </a:r>
            <a:r>
              <a:rPr lang="en-GB" sz="1800" kern="0" dirty="0" smtClean="0">
                <a:solidFill>
                  <a:srgbClr val="015284"/>
                </a:solidFill>
                <a:latin typeface="Arial"/>
                <a:ea typeface="Times New Roman"/>
                <a:cs typeface="Arial"/>
              </a:rPr>
              <a:t>, </a:t>
            </a:r>
            <a:r>
              <a:rPr lang="en-GB" sz="1800" kern="0" dirty="0" err="1" smtClean="0">
                <a:solidFill>
                  <a:srgbClr val="015284"/>
                </a:solidFill>
                <a:latin typeface="Arial"/>
                <a:ea typeface="Times New Roman"/>
                <a:cs typeface="Arial"/>
              </a:rPr>
              <a:t>mae</a:t>
            </a:r>
            <a:r>
              <a:rPr lang="en-GB" sz="1800" kern="0" dirty="0" smtClean="0">
                <a:solidFill>
                  <a:srgbClr val="015284"/>
                </a:solidFill>
                <a:latin typeface="Arial"/>
                <a:ea typeface="Times New Roman"/>
                <a:cs typeface="Arial"/>
              </a:rPr>
              <a:t> </a:t>
            </a:r>
            <a:r>
              <a:rPr lang="en-GB" sz="1800" kern="0" dirty="0" err="1" smtClean="0">
                <a:solidFill>
                  <a:srgbClr val="015284"/>
                </a:solidFill>
                <a:latin typeface="Arial"/>
                <a:ea typeface="Times New Roman"/>
                <a:cs typeface="Arial"/>
              </a:rPr>
              <a:t>cydgynllunio</a:t>
            </a:r>
            <a:r>
              <a:rPr lang="en-GB" sz="1800" kern="0" dirty="0" smtClean="0">
                <a:solidFill>
                  <a:srgbClr val="015284"/>
                </a:solidFill>
                <a:latin typeface="Arial"/>
                <a:ea typeface="Times New Roman"/>
                <a:cs typeface="Arial"/>
              </a:rPr>
              <a:t> </a:t>
            </a:r>
            <a:r>
              <a:rPr lang="en-GB" sz="1800" kern="0" dirty="0" err="1" smtClean="0">
                <a:solidFill>
                  <a:srgbClr val="015284"/>
                </a:solidFill>
                <a:latin typeface="Arial"/>
                <a:ea typeface="Times New Roman"/>
                <a:cs typeface="Arial"/>
              </a:rPr>
              <a:t>yn</a:t>
            </a:r>
            <a:r>
              <a:rPr lang="en-GB" sz="1800" kern="0" dirty="0" smtClean="0">
                <a:solidFill>
                  <a:srgbClr val="015284"/>
                </a:solidFill>
                <a:latin typeface="Arial"/>
                <a:ea typeface="Times New Roman"/>
                <a:cs typeface="Arial"/>
              </a:rPr>
              <a:t> </a:t>
            </a:r>
            <a:r>
              <a:rPr lang="en-GB" sz="1800" kern="0" dirty="0" err="1" smtClean="0">
                <a:solidFill>
                  <a:srgbClr val="015284"/>
                </a:solidFill>
                <a:latin typeface="Arial"/>
                <a:ea typeface="Times New Roman"/>
                <a:cs typeface="Arial"/>
              </a:rPr>
              <a:t>helpu</a:t>
            </a:r>
            <a:r>
              <a:rPr lang="en-GB" sz="1800" kern="0" dirty="0" smtClean="0">
                <a:solidFill>
                  <a:srgbClr val="015284"/>
                </a:solidFill>
                <a:latin typeface="Arial"/>
                <a:ea typeface="Times New Roman"/>
                <a:cs typeface="Arial"/>
              </a:rPr>
              <a:t> </a:t>
            </a:r>
            <a:r>
              <a:rPr lang="en-GB" sz="1800" kern="0" dirty="0" err="1" smtClean="0">
                <a:solidFill>
                  <a:srgbClr val="015284"/>
                </a:solidFill>
                <a:latin typeface="Arial"/>
                <a:ea typeface="Times New Roman"/>
                <a:cs typeface="Arial"/>
              </a:rPr>
              <a:t>i</a:t>
            </a:r>
            <a:r>
              <a:rPr lang="en-GB" sz="1800" kern="0" dirty="0" smtClean="0">
                <a:solidFill>
                  <a:srgbClr val="015284"/>
                </a:solidFill>
                <a:latin typeface="Arial"/>
                <a:ea typeface="Times New Roman"/>
                <a:cs typeface="Arial"/>
              </a:rPr>
              <a:t> </a:t>
            </a:r>
            <a:r>
              <a:rPr lang="en-GB" sz="1800" kern="0" dirty="0" err="1" smtClean="0">
                <a:solidFill>
                  <a:srgbClr val="015284"/>
                </a:solidFill>
                <a:latin typeface="Arial"/>
                <a:ea typeface="Times New Roman"/>
                <a:cs typeface="Arial"/>
              </a:rPr>
              <a:t>leihau</a:t>
            </a:r>
            <a:r>
              <a:rPr lang="en-GB" sz="1800" kern="0" dirty="0" smtClean="0">
                <a:solidFill>
                  <a:srgbClr val="015284"/>
                </a:solidFill>
                <a:latin typeface="Arial"/>
                <a:ea typeface="Times New Roman"/>
                <a:cs typeface="Arial"/>
              </a:rPr>
              <a:t> </a:t>
            </a:r>
            <a:r>
              <a:rPr lang="en-GB" sz="1800" kern="0" dirty="0" err="1" smtClean="0">
                <a:solidFill>
                  <a:srgbClr val="015284"/>
                </a:solidFill>
                <a:latin typeface="Arial"/>
                <a:ea typeface="Times New Roman"/>
                <a:cs typeface="Arial"/>
              </a:rPr>
              <a:t>effaith</a:t>
            </a:r>
            <a:r>
              <a:rPr lang="en-GB" sz="1800" kern="0" dirty="0" smtClean="0">
                <a:solidFill>
                  <a:srgbClr val="015284"/>
                </a:solidFill>
                <a:latin typeface="Arial"/>
                <a:ea typeface="Times New Roman"/>
                <a:cs typeface="Arial"/>
              </a:rPr>
              <a:t> </a:t>
            </a:r>
            <a:r>
              <a:rPr lang="en-GB" sz="1800" kern="0" dirty="0" err="1" smtClean="0">
                <a:solidFill>
                  <a:srgbClr val="015284"/>
                </a:solidFill>
                <a:latin typeface="Arial"/>
                <a:ea typeface="Times New Roman"/>
                <a:cs typeface="Arial"/>
              </a:rPr>
              <a:t>absenoldeb</a:t>
            </a:r>
            <a:r>
              <a:rPr lang="en-GB" sz="1800" kern="0" dirty="0" smtClean="0">
                <a:solidFill>
                  <a:srgbClr val="015284"/>
                </a:solidFill>
                <a:latin typeface="Arial"/>
                <a:ea typeface="Times New Roman"/>
                <a:cs typeface="Arial"/>
              </a:rPr>
              <a:t> </a:t>
            </a:r>
            <a:r>
              <a:rPr lang="en-GB" sz="1800" kern="0" dirty="0" err="1" smtClean="0">
                <a:solidFill>
                  <a:srgbClr val="015284"/>
                </a:solidFill>
                <a:latin typeface="Arial"/>
                <a:ea typeface="Times New Roman"/>
                <a:cs typeface="Arial"/>
              </a:rPr>
              <a:t>athrawon</a:t>
            </a:r>
            <a:r>
              <a:rPr lang="en-GB" sz="1800" kern="0" dirty="0" smtClean="0">
                <a:solidFill>
                  <a:srgbClr val="015284"/>
                </a:solidFill>
                <a:latin typeface="Arial"/>
                <a:ea typeface="Times New Roman"/>
                <a:cs typeface="Arial"/>
              </a:rPr>
              <a:t> </a:t>
            </a:r>
            <a:r>
              <a:rPr lang="en-GB" sz="1800" kern="0" dirty="0" err="1" smtClean="0">
                <a:solidFill>
                  <a:srgbClr val="015284"/>
                </a:solidFill>
                <a:latin typeface="Arial"/>
                <a:ea typeface="Times New Roman"/>
                <a:cs typeface="Arial"/>
              </a:rPr>
              <a:t>ymhellach</a:t>
            </a:r>
            <a:r>
              <a:rPr kumimoji="0" lang="en-GB" sz="1800" b="0" i="0" u="none" strike="noStrike" kern="0" cap="none" spc="0" normalizeH="0" baseline="0" noProof="0" dirty="0" smtClean="0">
                <a:ln>
                  <a:noFill/>
                </a:ln>
                <a:solidFill>
                  <a:srgbClr val="015284"/>
                </a:solidFill>
                <a:effectLst/>
                <a:uLnTx/>
                <a:uFillTx/>
                <a:latin typeface="+mn-lt"/>
                <a:ea typeface="Times New Roman"/>
                <a:cs typeface="+mn-cs"/>
              </a:rPr>
              <a:t>.</a:t>
            </a:r>
            <a:endParaRPr kumimoji="0" lang="en-GB" sz="1800" b="0" i="0" u="none" strike="noStrike" kern="0" cap="none" spc="0" normalizeH="0" baseline="0" noProof="0" dirty="0" smtClean="0">
              <a:ln>
                <a:noFill/>
              </a:ln>
              <a:solidFill>
                <a:srgbClr val="015284"/>
              </a:solidFill>
              <a:effectLst/>
              <a:uLnTx/>
              <a:uFillTx/>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Mae’r</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amhariad</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mwyaf</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mewn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ysgolion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cynradd</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yn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digwydd</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o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ganlyniad</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i</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beidio</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â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bod</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strategaeth</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i</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leihau</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effaith</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absenoldebau</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athrawon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heb</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eu</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cynllunio</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ond</a:t>
            </a:r>
            <a:r>
              <a:rPr kumimoji="0" lang="en-GB" sz="1800" b="0" i="0" u="none" strike="noStrike" kern="0" cap="none" spc="0" normalizeH="0" noProof="0" dirty="0" smtClean="0">
                <a:ln>
                  <a:noFill/>
                </a:ln>
                <a:solidFill>
                  <a:srgbClr val="015284"/>
                </a:solidFill>
                <a:effectLst/>
                <a:uLnTx/>
                <a:uFillTx/>
                <a:latin typeface="+mn-lt"/>
                <a:ea typeface="+mn-ea"/>
                <a:cs typeface="+mn-cs"/>
              </a:rPr>
              <a:t> a all </a:t>
            </a:r>
            <a:r>
              <a:rPr kumimoji="0" lang="en-GB" sz="1800" b="0" i="0" u="none" strike="noStrike" kern="0" cap="none" spc="0" normalizeH="0" noProof="0" dirty="0" err="1" smtClean="0">
                <a:ln>
                  <a:noFill/>
                </a:ln>
                <a:solidFill>
                  <a:srgbClr val="015284"/>
                </a:solidFill>
                <a:effectLst/>
                <a:uLnTx/>
                <a:uFillTx/>
                <a:latin typeface="+mn-lt"/>
                <a:ea typeface="+mn-ea"/>
                <a:cs typeface="+mn-cs"/>
              </a:rPr>
              <a:t>fod</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yn</a:t>
            </a:r>
            <a:r>
              <a:rPr kumimoji="0" lang="en-GB" sz="1800" b="0" i="0" u="none" strike="noStrike" kern="0" cap="none" spc="0" normalizeH="0" noProof="0" dirty="0" smtClean="0">
                <a:ln>
                  <a:noFill/>
                </a:ln>
                <a:solidFill>
                  <a:srgbClr val="015284"/>
                </a:solidFill>
                <a:effectLst/>
                <a:uLnTx/>
                <a:uFillTx/>
                <a:latin typeface="+mn-lt"/>
                <a:ea typeface="+mn-ea"/>
                <a:cs typeface="+mn-cs"/>
              </a:rPr>
              <a:t> </a:t>
            </a:r>
            <a:r>
              <a:rPr kumimoji="0" lang="en-GB" sz="1800" b="0" i="0" u="none" strike="noStrike" kern="0" cap="none" spc="0" normalizeH="0" noProof="0" dirty="0" err="1" smtClean="0">
                <a:ln>
                  <a:noFill/>
                </a:ln>
                <a:solidFill>
                  <a:srgbClr val="015284"/>
                </a:solidFill>
                <a:effectLst/>
                <a:uLnTx/>
                <a:uFillTx/>
                <a:latin typeface="+mn-lt"/>
                <a:ea typeface="+mn-ea"/>
                <a:cs typeface="+mn-cs"/>
              </a:rPr>
              <a:t>hirdymor</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1800" b="0" i="0" u="none" strike="noStrike" kern="0" cap="none" spc="0" normalizeH="0" baseline="0" noProof="0" dirty="0" smtClean="0">
                <a:ln>
                  <a:noFill/>
                </a:ln>
                <a:solidFill>
                  <a:srgbClr val="015284"/>
                </a:solidFill>
                <a:effectLst/>
                <a:uLnTx/>
                <a:uFillTx/>
                <a:latin typeface="+mn-lt"/>
                <a:ea typeface="+mn-ea"/>
                <a:cs typeface="+mn-cs"/>
              </a:rPr>
              <a:t>Mae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gan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y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rhan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fwyaf</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o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ysgolion</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drefniadau</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addas</a:t>
            </a:r>
            <a:r>
              <a:rPr kumimoji="0" lang="en-GB" sz="1800" b="0" i="0" u="none" strike="noStrike" kern="0" cap="none" spc="0" normalizeH="0" baseline="0" noProof="0" dirty="0" smtClean="0">
                <a:ln>
                  <a:noFill/>
                </a:ln>
                <a:solidFill>
                  <a:srgbClr val="015284"/>
                </a:solidFill>
                <a:effectLst/>
                <a:uLnTx/>
                <a:uFillTx/>
                <a:latin typeface="+mn-lt"/>
                <a:ea typeface="+mn-ea"/>
                <a:cs typeface="+mn-cs"/>
              </a:rPr>
              <a:t> </a:t>
            </a:r>
            <a:r>
              <a:rPr kumimoji="0" lang="en-GB" sz="1800" b="0" i="0" u="none" strike="noStrike" kern="0" cap="none" spc="0" normalizeH="0" baseline="0" noProof="0" dirty="0" err="1" smtClean="0">
                <a:ln>
                  <a:noFill/>
                </a:ln>
                <a:solidFill>
                  <a:srgbClr val="015284"/>
                </a:solidFill>
                <a:effectLst/>
                <a:uLnTx/>
                <a:uFillTx/>
                <a:latin typeface="+mn-lt"/>
                <a:ea typeface="+mn-ea"/>
                <a:cs typeface="+mn-cs"/>
              </a:rPr>
              <a:t>i</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gyflenwi</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ar</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gyfer</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athrawon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absennol</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trwy</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ddefnyddio</a:t>
            </a:r>
            <a:r>
              <a:rPr lang="en-GB" sz="1800" kern="0" dirty="0" smtClean="0">
                <a:solidFill>
                  <a:srgbClr val="015284"/>
                </a:solidFill>
                <a:latin typeface="+mn-lt"/>
                <a:cs typeface="+mn-cs"/>
              </a:rPr>
              <a:t> staff </a:t>
            </a:r>
            <a:r>
              <a:rPr lang="en-GB" sz="1800" kern="0" dirty="0" err="1" smtClean="0">
                <a:solidFill>
                  <a:srgbClr val="015284"/>
                </a:solidFill>
                <a:latin typeface="+mn-lt"/>
                <a:cs typeface="+mn-cs"/>
              </a:rPr>
              <a:t>llanw</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mewnol</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cynorthwywyr</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addysgu</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lefel</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uwch</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CALUau</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neu</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oruchwylwyr</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llanw</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sy’n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cael</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eu</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cyflogi</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gan</a:t>
            </a:r>
            <a:r>
              <a:rPr lang="en-GB" sz="1800" kern="0" dirty="0" smtClean="0">
                <a:solidFill>
                  <a:srgbClr val="015284"/>
                </a:solidFill>
                <a:latin typeface="+mn-lt"/>
                <a:cs typeface="+mn-cs"/>
              </a:rPr>
              <a:t> yr </a:t>
            </a:r>
            <a:r>
              <a:rPr lang="en-GB" sz="1800" kern="0" dirty="0" err="1" smtClean="0">
                <a:solidFill>
                  <a:srgbClr val="015284"/>
                </a:solidFill>
                <a:latin typeface="+mn-lt"/>
                <a:cs typeface="+mn-cs"/>
              </a:rPr>
              <a:t>ysgol</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neu</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drwy</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ddod</a:t>
            </a:r>
            <a:r>
              <a:rPr lang="en-GB" sz="1800" kern="0" dirty="0" smtClean="0">
                <a:solidFill>
                  <a:srgbClr val="015284"/>
                </a:solidFill>
                <a:latin typeface="+mn-lt"/>
                <a:cs typeface="+mn-cs"/>
              </a:rPr>
              <a:t> o </a:t>
            </a:r>
            <a:r>
              <a:rPr lang="en-GB" sz="1800" kern="0" dirty="0" err="1" smtClean="0">
                <a:solidFill>
                  <a:srgbClr val="015284"/>
                </a:solidFill>
                <a:latin typeface="+mn-lt"/>
                <a:cs typeface="+mn-cs"/>
              </a:rPr>
              <a:t>hyd</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i</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athrawon</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llanw</a:t>
            </a:r>
            <a:r>
              <a:rPr lang="en-GB" sz="1800" kern="0" dirty="0" smtClean="0">
                <a:solidFill>
                  <a:srgbClr val="015284"/>
                </a:solidFill>
                <a:latin typeface="+mn-lt"/>
                <a:cs typeface="+mn-cs"/>
              </a:rPr>
              <a:t> </a:t>
            </a:r>
            <a:r>
              <a:rPr lang="en-GB" sz="1800" kern="0" dirty="0" err="1" smtClean="0">
                <a:solidFill>
                  <a:srgbClr val="015284"/>
                </a:solidFill>
                <a:latin typeface="+mn-lt"/>
                <a:cs typeface="+mn-cs"/>
              </a:rPr>
              <a:t>allanol</a:t>
            </a:r>
            <a:r>
              <a:rPr lang="en-GB" sz="1800" kern="0" dirty="0" smtClean="0">
                <a:solidFill>
                  <a:srgbClr val="015284"/>
                </a:solidFill>
                <a:latin typeface="+mn-lt"/>
                <a:cs typeface="+mn-cs"/>
              </a:rPr>
              <a:t>.</a:t>
            </a:r>
            <a:endParaRPr kumimoji="0" lang="en-US" sz="1800" b="0" i="0" u="none" strike="noStrike" kern="0" cap="none" spc="0" normalizeH="0" baseline="0" noProof="0" dirty="0" smtClean="0">
              <a:ln>
                <a:noFill/>
              </a:ln>
              <a:solidFill>
                <a:srgbClr val="015284"/>
              </a:solidFill>
              <a:effectLst/>
              <a:uLnTx/>
              <a:uFillTx/>
              <a:latin typeface="+mn-lt"/>
              <a:ea typeface="+mn-ea"/>
              <a:cs typeface="+mn-cs"/>
            </a:endParaRPr>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719138"/>
          </a:xfrm>
        </p:spPr>
        <p:txBody>
          <a:bodyPr/>
          <a:lstStyle/>
          <a:p>
            <a:pPr eaLnBrk="1" hangingPunct="1"/>
            <a:r>
              <a:rPr lang="en-GB" sz="3600" smtClean="0"/>
              <a:t>Main findings </a:t>
            </a:r>
            <a:br>
              <a:rPr lang="en-GB" sz="3600" smtClean="0"/>
            </a:br>
            <a:r>
              <a:rPr lang="en-GB" sz="3600" smtClean="0">
                <a:solidFill>
                  <a:srgbClr val="015284"/>
                </a:solidFill>
              </a:rPr>
              <a:t>Prif ganfyddiadau</a:t>
            </a:r>
            <a:endParaRPr lang="en-US" sz="3600" smtClean="0">
              <a:solidFill>
                <a:srgbClr val="015284"/>
              </a:solidFill>
            </a:endParaRPr>
          </a:p>
        </p:txBody>
      </p:sp>
      <p:sp>
        <p:nvSpPr>
          <p:cNvPr id="4099" name="Rectangle 4"/>
          <p:cNvSpPr>
            <a:spLocks noGrp="1" noChangeArrowheads="1"/>
          </p:cNvSpPr>
          <p:nvPr>
            <p:ph type="body" sz="half" idx="2"/>
          </p:nvPr>
        </p:nvSpPr>
        <p:spPr>
          <a:xfrm>
            <a:off x="468313" y="1268413"/>
            <a:ext cx="4248150" cy="4968875"/>
          </a:xfrm>
        </p:spPr>
        <p:txBody>
          <a:bodyPr/>
          <a:lstStyle/>
          <a:p>
            <a:pPr marL="0" indent="0" eaLnBrk="1" hangingPunct="1">
              <a:buNone/>
            </a:pPr>
            <a:r>
              <a:rPr lang="en-GB" sz="2000" dirty="0" smtClean="0">
                <a:solidFill>
                  <a:srgbClr val="D60134"/>
                </a:solidFill>
                <a:ea typeface="Times New Roman"/>
              </a:rPr>
              <a:t>Many </a:t>
            </a:r>
            <a:r>
              <a:rPr lang="en-GB" sz="2000" dirty="0">
                <a:solidFill>
                  <a:srgbClr val="D60134"/>
                </a:solidFill>
                <a:ea typeface="Times New Roman"/>
              </a:rPr>
              <a:t>primary and secondary schools have appropriate administrative arrangements to support cover staff. </a:t>
            </a:r>
            <a:endParaRPr lang="en-GB" sz="2000" dirty="0" smtClean="0">
              <a:solidFill>
                <a:srgbClr val="D60134"/>
              </a:solidFill>
              <a:ea typeface="Times New Roman"/>
            </a:endParaRPr>
          </a:p>
          <a:p>
            <a:pPr marL="0" indent="0" eaLnBrk="1" hangingPunct="1">
              <a:buNone/>
            </a:pPr>
            <a:endParaRPr lang="en-GB" sz="2000" dirty="0">
              <a:solidFill>
                <a:srgbClr val="D60134"/>
              </a:solidFill>
            </a:endParaRPr>
          </a:p>
          <a:p>
            <a:pPr marL="0" indent="0" eaLnBrk="1" hangingPunct="1">
              <a:buNone/>
            </a:pPr>
            <a:r>
              <a:rPr lang="en-GB" sz="2000" dirty="0" smtClean="0">
                <a:solidFill>
                  <a:srgbClr val="D60134"/>
                </a:solidFill>
                <a:ea typeface="Times New Roman"/>
              </a:rPr>
              <a:t>A </a:t>
            </a:r>
            <a:r>
              <a:rPr lang="en-GB" sz="2000" dirty="0">
                <a:solidFill>
                  <a:srgbClr val="D60134"/>
                </a:solidFill>
                <a:ea typeface="Times New Roman"/>
              </a:rPr>
              <a:t>few schools, particularly Welsh-medium schools and those located in rural or economically deprived areas, have difficulty finding suitable supply teachers. </a:t>
            </a:r>
            <a:endParaRPr lang="en-US" sz="2000" dirty="0" smtClean="0">
              <a:solidFill>
                <a:srgbClr val="D60134"/>
              </a:solidFill>
            </a:endParaRPr>
          </a:p>
        </p:txBody>
      </p:sp>
      <p:sp>
        <p:nvSpPr>
          <p:cNvPr id="4" name="Rectangle 4"/>
          <p:cNvSpPr txBox="1">
            <a:spLocks noChangeArrowheads="1"/>
          </p:cNvSpPr>
          <p:nvPr/>
        </p:nvSpPr>
        <p:spPr bwMode="auto">
          <a:xfrm>
            <a:off x="4716016" y="1268760"/>
            <a:ext cx="4104456"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Mae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gan</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lawe</a:t>
            </a:r>
            <a:r>
              <a:rPr lang="en-GB" sz="2000" kern="0" dirty="0" smtClean="0">
                <a:solidFill>
                  <a:srgbClr val="015284"/>
                </a:solidFill>
                <a:latin typeface="+mn-lt"/>
                <a:ea typeface="Times New Roman"/>
                <a:cs typeface="+mn-cs"/>
              </a:rPr>
              <a:t>r o </a:t>
            </a:r>
            <a:r>
              <a:rPr lang="en-GB" sz="2000" kern="0" dirty="0" err="1" smtClean="0">
                <a:solidFill>
                  <a:srgbClr val="015284"/>
                </a:solidFill>
                <a:latin typeface="+mn-lt"/>
                <a:ea typeface="Times New Roman"/>
                <a:cs typeface="+mn-cs"/>
              </a:rPr>
              <a:t>ysgolion</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cynradd</a:t>
            </a:r>
            <a:r>
              <a:rPr lang="en-GB" sz="2000" kern="0" dirty="0" smtClean="0">
                <a:solidFill>
                  <a:srgbClr val="015284"/>
                </a:solidFill>
                <a:latin typeface="+mn-lt"/>
                <a:ea typeface="Times New Roman"/>
                <a:cs typeface="+mn-cs"/>
              </a:rPr>
              <a:t> ac </a:t>
            </a:r>
            <a:r>
              <a:rPr lang="en-GB" sz="2000" kern="0" dirty="0" err="1" smtClean="0">
                <a:solidFill>
                  <a:srgbClr val="015284"/>
                </a:solidFill>
                <a:latin typeface="+mn-lt"/>
                <a:ea typeface="Times New Roman"/>
                <a:cs typeface="+mn-cs"/>
              </a:rPr>
              <a:t>uwchradd</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drefniadau</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gweinyddol</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priodol</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i</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gynorthwyo</a:t>
            </a:r>
            <a:r>
              <a:rPr lang="en-GB" sz="2000" kern="0" dirty="0" smtClean="0">
                <a:solidFill>
                  <a:srgbClr val="015284"/>
                </a:solidFill>
                <a:latin typeface="+mn-lt"/>
                <a:ea typeface="Times New Roman"/>
                <a:cs typeface="+mn-cs"/>
              </a:rPr>
              <a:t> staff </a:t>
            </a:r>
            <a:r>
              <a:rPr lang="en-GB" sz="2000" kern="0" dirty="0" err="1" smtClean="0">
                <a:solidFill>
                  <a:srgbClr val="015284"/>
                </a:solidFill>
                <a:latin typeface="+mn-lt"/>
                <a:ea typeface="Times New Roman"/>
                <a:cs typeface="+mn-cs"/>
              </a:rPr>
              <a:t>llanw</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GB" sz="2000" b="0" i="0" u="none" strike="noStrike" kern="0" cap="none" spc="0" normalizeH="0" baseline="0" noProof="0" dirty="0" smtClean="0">
              <a:ln>
                <a:noFill/>
              </a:ln>
              <a:solidFill>
                <a:srgbClr val="015284"/>
              </a:solidFill>
              <a:effectLst/>
              <a:uLnTx/>
              <a:uFillTx/>
              <a:latin typeface="+mn-lt"/>
              <a:ea typeface="+mn-ea"/>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Mae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ychydig</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o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ysgolion</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yn</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enwedig</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ysgolion</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cyfrwng</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Cymrae</a:t>
            </a:r>
            <a:r>
              <a:rPr lang="en-GB" sz="2000" kern="0" dirty="0" smtClean="0">
                <a:solidFill>
                  <a:srgbClr val="015284"/>
                </a:solidFill>
                <a:latin typeface="+mn-lt"/>
                <a:ea typeface="Times New Roman"/>
                <a:cs typeface="+mn-cs"/>
              </a:rPr>
              <a:t>g </a:t>
            </a:r>
            <a:r>
              <a:rPr lang="en-GB" sz="2000" kern="0" dirty="0" err="1" smtClean="0">
                <a:solidFill>
                  <a:srgbClr val="015284"/>
                </a:solidFill>
                <a:latin typeface="+mn-lt"/>
                <a:ea typeface="Times New Roman"/>
                <a:cs typeface="+mn-cs"/>
              </a:rPr>
              <a:t>neu</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rai</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sydd</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wedi’u</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lleoli</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mewn</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ardaloedd</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gwledig</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neu</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economaidd</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ddifreintiedig</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yn</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ei</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chael</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hi’n</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anodd</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dod</a:t>
            </a:r>
            <a:r>
              <a:rPr lang="en-GB" sz="2000" kern="0" dirty="0" smtClean="0">
                <a:solidFill>
                  <a:srgbClr val="015284"/>
                </a:solidFill>
                <a:latin typeface="+mn-lt"/>
                <a:ea typeface="Times New Roman"/>
                <a:cs typeface="+mn-cs"/>
              </a:rPr>
              <a:t> o </a:t>
            </a:r>
            <a:r>
              <a:rPr lang="en-GB" sz="2000" kern="0" dirty="0" err="1" smtClean="0">
                <a:solidFill>
                  <a:srgbClr val="015284"/>
                </a:solidFill>
                <a:latin typeface="+mn-lt"/>
                <a:ea typeface="Times New Roman"/>
                <a:cs typeface="+mn-cs"/>
              </a:rPr>
              <a:t>hyd</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i</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athrawon</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llanw</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addas</a:t>
            </a:r>
            <a:r>
              <a:rPr lang="en-GB" sz="2000" kern="0" dirty="0" smtClean="0">
                <a:solidFill>
                  <a:srgbClr val="015284"/>
                </a:solidFill>
                <a:latin typeface="+mn-lt"/>
                <a:ea typeface="Times New Roman"/>
                <a:cs typeface="+mn-cs"/>
              </a:rPr>
              <a:t>.</a:t>
            </a:r>
            <a:endParaRPr kumimoji="0" lang="en-US" sz="2000" b="0" i="0" u="none" strike="noStrike" kern="0" cap="none" spc="0" normalizeH="0" baseline="0" noProof="0" dirty="0" smtClean="0">
              <a:ln>
                <a:noFill/>
              </a:ln>
              <a:solidFill>
                <a:srgbClr val="015284"/>
              </a:solidFill>
              <a:effectLst/>
              <a:uLnTx/>
              <a:uFillTx/>
              <a:latin typeface="+mn-lt"/>
              <a:ea typeface="+mn-ea"/>
              <a:cs typeface="+mn-cs"/>
            </a:endParaRPr>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323850" y="260350"/>
            <a:ext cx="7772400" cy="719138"/>
          </a:xfrm>
        </p:spPr>
        <p:txBody>
          <a:bodyPr/>
          <a:lstStyle/>
          <a:p>
            <a:pPr eaLnBrk="1" hangingPunct="1"/>
            <a:r>
              <a:rPr lang="en-GB" sz="3600" dirty="0" smtClean="0"/>
              <a:t>Main findings </a:t>
            </a:r>
            <a:br>
              <a:rPr lang="en-GB" sz="3600" dirty="0" smtClean="0"/>
            </a:br>
            <a:r>
              <a:rPr lang="en-GB" sz="3600" dirty="0" err="1" smtClean="0">
                <a:solidFill>
                  <a:srgbClr val="015284"/>
                </a:solidFill>
              </a:rPr>
              <a:t>Prif</a:t>
            </a:r>
            <a:r>
              <a:rPr lang="en-GB" sz="3600" dirty="0" smtClean="0">
                <a:solidFill>
                  <a:srgbClr val="015284"/>
                </a:solidFill>
              </a:rPr>
              <a:t> </a:t>
            </a:r>
            <a:r>
              <a:rPr lang="en-GB" sz="3600" dirty="0" err="1" smtClean="0">
                <a:solidFill>
                  <a:srgbClr val="015284"/>
                </a:solidFill>
              </a:rPr>
              <a:t>ganfyddiadau</a:t>
            </a:r>
            <a:endParaRPr lang="en-US" sz="3600" dirty="0" smtClean="0">
              <a:solidFill>
                <a:srgbClr val="015284"/>
              </a:solidFill>
            </a:endParaRPr>
          </a:p>
        </p:txBody>
      </p:sp>
      <p:sp>
        <p:nvSpPr>
          <p:cNvPr id="4099" name="Rectangle 4"/>
          <p:cNvSpPr>
            <a:spLocks noGrp="1" noChangeArrowheads="1"/>
          </p:cNvSpPr>
          <p:nvPr>
            <p:ph type="body" sz="half" idx="2"/>
          </p:nvPr>
        </p:nvSpPr>
        <p:spPr>
          <a:xfrm>
            <a:off x="468313" y="1556792"/>
            <a:ext cx="4248150" cy="4680496"/>
          </a:xfrm>
        </p:spPr>
        <p:txBody>
          <a:bodyPr/>
          <a:lstStyle/>
          <a:p>
            <a:pPr marL="0" indent="0" eaLnBrk="1" hangingPunct="1">
              <a:buNone/>
            </a:pPr>
            <a:r>
              <a:rPr lang="en-GB" sz="2000" dirty="0" smtClean="0">
                <a:solidFill>
                  <a:srgbClr val="D60134"/>
                </a:solidFill>
                <a:ea typeface="Times New Roman"/>
              </a:rPr>
              <a:t>Most </a:t>
            </a:r>
            <a:r>
              <a:rPr lang="en-GB" sz="2000" dirty="0">
                <a:solidFill>
                  <a:srgbClr val="D60134"/>
                </a:solidFill>
                <a:ea typeface="Times New Roman"/>
              </a:rPr>
              <a:t>schools do not give enough priority to managing the effect of teacher absences or to evaluating its impact on the quality of learners’ experiences</a:t>
            </a:r>
            <a:r>
              <a:rPr lang="en-GB" sz="2000" dirty="0" smtClean="0">
                <a:solidFill>
                  <a:srgbClr val="D60134"/>
                </a:solidFill>
                <a:ea typeface="Times New Roman"/>
              </a:rPr>
              <a:t>.</a:t>
            </a:r>
          </a:p>
          <a:p>
            <a:pPr marL="0" indent="0" eaLnBrk="1" hangingPunct="1">
              <a:buNone/>
            </a:pPr>
            <a:endParaRPr lang="en-GB" sz="2000" dirty="0" smtClean="0">
              <a:solidFill>
                <a:srgbClr val="D60134"/>
              </a:solidFill>
              <a:ea typeface="Times New Roman"/>
            </a:endParaRPr>
          </a:p>
          <a:p>
            <a:pPr marL="0" indent="0" eaLnBrk="1" hangingPunct="1">
              <a:buNone/>
            </a:pPr>
            <a:r>
              <a:rPr lang="en-GB" sz="2000" dirty="0" smtClean="0">
                <a:solidFill>
                  <a:srgbClr val="D60134"/>
                </a:solidFill>
                <a:ea typeface="Times New Roman"/>
              </a:rPr>
              <a:t>Most </a:t>
            </a:r>
            <a:r>
              <a:rPr lang="en-GB" sz="2000" dirty="0">
                <a:solidFill>
                  <a:srgbClr val="D60134"/>
                </a:solidFill>
                <a:ea typeface="Times New Roman"/>
              </a:rPr>
              <a:t>schools </a:t>
            </a:r>
            <a:r>
              <a:rPr lang="en-GB" sz="2000" dirty="0" smtClean="0">
                <a:solidFill>
                  <a:srgbClr val="D60134"/>
                </a:solidFill>
                <a:ea typeface="Times New Roman"/>
              </a:rPr>
              <a:t>and </a:t>
            </a:r>
            <a:r>
              <a:rPr lang="en-GB" sz="2000" dirty="0">
                <a:solidFill>
                  <a:srgbClr val="D60134"/>
                </a:solidFill>
                <a:ea typeface="Times New Roman"/>
              </a:rPr>
              <a:t>teaching agencies provide limited feedback to supply staff about their performance and little information is recorded. </a:t>
            </a:r>
            <a:endParaRPr lang="en-US" sz="2000" dirty="0" smtClean="0">
              <a:solidFill>
                <a:srgbClr val="D60134"/>
              </a:solidFill>
            </a:endParaRPr>
          </a:p>
        </p:txBody>
      </p:sp>
      <p:sp>
        <p:nvSpPr>
          <p:cNvPr id="4" name="Rectangle 4"/>
          <p:cNvSpPr txBox="1">
            <a:spLocks noChangeArrowheads="1"/>
          </p:cNvSpPr>
          <p:nvPr/>
        </p:nvSpPr>
        <p:spPr bwMode="auto">
          <a:xfrm>
            <a:off x="4716016" y="1412776"/>
            <a:ext cx="4248150"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Nid</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yw’r</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rhan</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fwyaf</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o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ysgolion</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yn</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rhoi</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digon</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o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flaenoriaeth</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i</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reoli</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effaith</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absenoldeba</a:t>
            </a:r>
            <a:r>
              <a:rPr lang="en-GB" sz="2000" kern="0" dirty="0" smtClean="0">
                <a:solidFill>
                  <a:srgbClr val="015284"/>
                </a:solidFill>
                <a:latin typeface="+mn-lt"/>
                <a:ea typeface="Times New Roman"/>
                <a:cs typeface="+mn-cs"/>
              </a:rPr>
              <a:t>u </a:t>
            </a:r>
            <a:r>
              <a:rPr lang="en-GB" sz="2000" kern="0" dirty="0" err="1" smtClean="0">
                <a:solidFill>
                  <a:srgbClr val="015284"/>
                </a:solidFill>
                <a:latin typeface="+mn-lt"/>
                <a:ea typeface="Times New Roman"/>
                <a:cs typeface="+mn-cs"/>
              </a:rPr>
              <a:t>athrawon</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nac</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i</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arfarnu</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ei</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effaith</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ar</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ansawdd</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profiadau</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dysgwyr</a:t>
            </a:r>
            <a:r>
              <a:rPr lang="en-GB" sz="2000" kern="0" dirty="0" smtClean="0">
                <a:solidFill>
                  <a:srgbClr val="015284"/>
                </a:solidFill>
                <a:latin typeface="+mn-lt"/>
                <a:ea typeface="Times New Roman"/>
                <a:cs typeface="+mn-cs"/>
              </a:rPr>
              <a:t>.</a:t>
            </a:r>
            <a:endParaRPr kumimoji="0" lang="en-GB" sz="2000" b="0" i="0" u="none" strike="noStrike" kern="0" cap="none" spc="0" normalizeH="0" baseline="0" noProof="0" dirty="0" smtClean="0">
              <a:ln>
                <a:noFill/>
              </a:ln>
              <a:solidFill>
                <a:srgbClr val="015284"/>
              </a:solidFill>
              <a:effectLst/>
              <a:uLnTx/>
              <a:uFillTx/>
              <a:latin typeface="+mn-lt"/>
              <a:ea typeface="Times New Roman"/>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GB" sz="2000" b="0" i="0" u="none" strike="noStrike" kern="0" cap="none" spc="0" normalizeH="0" baseline="0" noProof="0" dirty="0" smtClean="0">
              <a:ln>
                <a:noFill/>
              </a:ln>
              <a:solidFill>
                <a:srgbClr val="015284"/>
              </a:solidFill>
              <a:effectLst/>
              <a:uLnTx/>
              <a:uFillTx/>
              <a:latin typeface="+mn-lt"/>
              <a:ea typeface="Times New Roman"/>
              <a:cs typeface="+mn-cs"/>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Mae’r</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rhan</a:t>
            </a:r>
            <a:r>
              <a:rPr kumimoji="0" lang="en-GB" sz="2000" b="0" i="0" u="none" strike="noStrike" kern="0" cap="none" spc="0" normalizeH="0" baseline="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baseline="0" noProof="0" dirty="0" err="1" smtClean="0">
                <a:ln>
                  <a:noFill/>
                </a:ln>
                <a:solidFill>
                  <a:srgbClr val="015284"/>
                </a:solidFill>
                <a:effectLst/>
                <a:uLnTx/>
                <a:uFillTx/>
                <a:latin typeface="+mn-lt"/>
                <a:ea typeface="Times New Roman"/>
                <a:cs typeface="+mn-cs"/>
              </a:rPr>
              <a:t>fwyaf</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o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ysgolion</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ac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asiantaethau</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addysgu</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yn</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rhoi</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adborth</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cyfyngedig</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i</a:t>
            </a:r>
            <a:r>
              <a:rPr kumimoji="0" lang="en-GB" sz="2000" b="0" i="0" u="none" strike="noStrike" kern="0" cap="none" spc="0" normalizeH="0" noProof="0" dirty="0" smtClean="0">
                <a:ln>
                  <a:noFill/>
                </a:ln>
                <a:solidFill>
                  <a:srgbClr val="015284"/>
                </a:solidFill>
                <a:effectLst/>
                <a:uLnTx/>
                <a:uFillTx/>
                <a:latin typeface="+mn-lt"/>
                <a:ea typeface="Times New Roman"/>
                <a:cs typeface="+mn-cs"/>
              </a:rPr>
              <a:t> staff </a:t>
            </a:r>
            <a:r>
              <a:rPr kumimoji="0" lang="en-GB" sz="2000" b="0" i="0" u="none" strike="noStrike" kern="0" cap="none" spc="0" normalizeH="0" noProof="0" dirty="0" err="1" smtClean="0">
                <a:ln>
                  <a:noFill/>
                </a:ln>
                <a:solidFill>
                  <a:srgbClr val="015284"/>
                </a:solidFill>
                <a:effectLst/>
                <a:uLnTx/>
                <a:uFillTx/>
                <a:latin typeface="+mn-lt"/>
                <a:ea typeface="Times New Roman"/>
                <a:cs typeface="+mn-cs"/>
              </a:rPr>
              <a:t>llanw</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ynghylch</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eu</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perfformiad</a:t>
            </a:r>
            <a:r>
              <a:rPr lang="en-GB" sz="2000" kern="0" dirty="0" smtClean="0">
                <a:solidFill>
                  <a:srgbClr val="015284"/>
                </a:solidFill>
                <a:latin typeface="+mn-lt"/>
                <a:ea typeface="Times New Roman"/>
                <a:cs typeface="+mn-cs"/>
              </a:rPr>
              <a:t>, ac </a:t>
            </a:r>
            <a:r>
              <a:rPr lang="en-GB" sz="2000" kern="0" dirty="0" err="1" smtClean="0">
                <a:solidFill>
                  <a:srgbClr val="015284"/>
                </a:solidFill>
                <a:latin typeface="+mn-lt"/>
                <a:ea typeface="Times New Roman"/>
                <a:cs typeface="+mn-cs"/>
              </a:rPr>
              <a:t>ychydig</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iawn</a:t>
            </a:r>
            <a:r>
              <a:rPr lang="en-GB" sz="2000" kern="0" dirty="0" smtClean="0">
                <a:solidFill>
                  <a:srgbClr val="015284"/>
                </a:solidFill>
                <a:latin typeface="+mn-lt"/>
                <a:ea typeface="Times New Roman"/>
                <a:cs typeface="+mn-cs"/>
              </a:rPr>
              <a:t> o </a:t>
            </a:r>
            <a:r>
              <a:rPr lang="en-GB" sz="2000" kern="0" dirty="0" err="1" smtClean="0">
                <a:solidFill>
                  <a:srgbClr val="015284"/>
                </a:solidFill>
                <a:latin typeface="+mn-lt"/>
                <a:ea typeface="Times New Roman"/>
                <a:cs typeface="+mn-cs"/>
              </a:rPr>
              <a:t>wybodaeth</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sy’n</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cael</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ei</a:t>
            </a:r>
            <a:r>
              <a:rPr lang="en-GB" sz="2000" kern="0" dirty="0" smtClean="0">
                <a:solidFill>
                  <a:srgbClr val="015284"/>
                </a:solidFill>
                <a:latin typeface="+mn-lt"/>
                <a:ea typeface="Times New Roman"/>
                <a:cs typeface="+mn-cs"/>
              </a:rPr>
              <a:t> </a:t>
            </a:r>
            <a:r>
              <a:rPr lang="en-GB" sz="2000" kern="0" dirty="0" err="1" smtClean="0">
                <a:solidFill>
                  <a:srgbClr val="015284"/>
                </a:solidFill>
                <a:latin typeface="+mn-lt"/>
                <a:ea typeface="Times New Roman"/>
                <a:cs typeface="+mn-cs"/>
              </a:rPr>
              <a:t>chofnodi</a:t>
            </a:r>
            <a:r>
              <a:rPr lang="en-GB" sz="2000" kern="0" dirty="0" smtClean="0">
                <a:solidFill>
                  <a:srgbClr val="015284"/>
                </a:solidFill>
                <a:latin typeface="+mn-lt"/>
                <a:ea typeface="Times New Roman"/>
                <a:cs typeface="+mn-cs"/>
              </a:rPr>
              <a:t>.</a:t>
            </a:r>
            <a:endParaRPr kumimoji="0" lang="en-US" sz="2000" b="0" i="0" u="none" strike="noStrike" kern="0" cap="none" spc="0" normalizeH="0" baseline="0" noProof="0" dirty="0" smtClean="0">
              <a:ln>
                <a:noFill/>
              </a:ln>
              <a:solidFill>
                <a:srgbClr val="015284"/>
              </a:solidFill>
              <a:effectLst/>
              <a:uLnTx/>
              <a:uFillTx/>
              <a:latin typeface="+mn-lt"/>
              <a:ea typeface="+mn-ea"/>
              <a:cs typeface="+mn-cs"/>
            </a:endParaRPr>
          </a:p>
        </p:txBody>
      </p:sp>
    </p:spTree>
    <p:extLst>
      <p:ext uri="{BB962C8B-B14F-4D97-AF65-F5344CB8AC3E}">
        <p14:creationId xmlns:p14="http://schemas.microsoft.com/office/powerpoint/2010/main" val="2428191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4400" b="0" i="0" u="none" strike="noStrike" cap="none" normalizeH="0" baseline="0" smtClean="0">
            <a:ln>
              <a:noFill/>
            </a:ln>
            <a:solidFill>
              <a:schemeClr val="accent2"/>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4400" b="0" i="0" u="none" strike="noStrike" cap="none" normalizeH="0" baseline="0" smtClean="0">
            <a:ln>
              <a:noFill/>
            </a:ln>
            <a:solidFill>
              <a:schemeClr val="accent2"/>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LongProperties xmlns="http://schemas.microsoft.com/office/2006/metadata/longProperties"/>
</file>

<file path=customXml/item4.xml><?xml version="1.0" encoding="utf-8"?>
<ct:contentTypeSchema xmlns:ct="http://schemas.microsoft.com/office/2006/metadata/contentType" xmlns:ma="http://schemas.microsoft.com/office/2006/metadata/properties/metaAttributes" ct:_="" ma:_="" ma:contentTypeName="Document" ma:contentTypeID="0x01010030A409A3B627B4458C37D57E177C1032" ma:contentTypeVersion="0" ma:contentTypeDescription="Create a new document." ma:contentTypeScope="" ma:versionID="09f318a82c368062da2af0d147fa3f6f">
  <xsd:schema xmlns:xsd="http://www.w3.org/2001/XMLSchema" xmlns:xs="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9867323-E266-46A1-83F4-41DA05EDEBB0}">
  <ds:schemaRefs>
    <ds:schemaRef ds:uri="http://schemas.openxmlformats.org/package/2006/metadata/core-properties"/>
    <ds:schemaRef ds:uri="http://purl.org/dc/dcmitype/"/>
    <ds:schemaRef ds:uri="http://purl.org/dc/terms/"/>
    <ds:schemaRef ds:uri="http://www.w3.org/XML/1998/namespace"/>
    <ds:schemaRef ds:uri="http://schemas.microsoft.com/office/2006/documentManagement/types"/>
    <ds:schemaRef ds:uri="http://purl.org/dc/elements/1.1/"/>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ADF36591-623D-4ED1-99CB-3BE11C4574D4}">
  <ds:schemaRefs>
    <ds:schemaRef ds:uri="http://schemas.microsoft.com/sharepoint/v3/contenttype/forms"/>
  </ds:schemaRefs>
</ds:datastoreItem>
</file>

<file path=customXml/itemProps3.xml><?xml version="1.0" encoding="utf-8"?>
<ds:datastoreItem xmlns:ds="http://schemas.openxmlformats.org/officeDocument/2006/customXml" ds:itemID="{B4986ABA-4155-4C34-A666-8EE8910B8DEE}">
  <ds:schemaRefs>
    <ds:schemaRef ds:uri="http://schemas.microsoft.com/office/2006/metadata/longProperties"/>
  </ds:schemaRefs>
</ds:datastoreItem>
</file>

<file path=customXml/itemProps4.xml><?xml version="1.0" encoding="utf-8"?>
<ds:datastoreItem xmlns:ds="http://schemas.openxmlformats.org/officeDocument/2006/customXml" ds:itemID="{EB96E882-D185-42FD-A8A1-A6E4E2EB36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1779</TotalTime>
  <Words>1873</Words>
  <Application>Microsoft Office PowerPoint</Application>
  <PresentationFormat>On-screen Show (4:3)</PresentationFormat>
  <Paragraphs>162</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Default Design</vt:lpstr>
      <vt:lpstr>  The impact of teacher absence  Effaith absenoldeb athrawon</vt:lpstr>
      <vt:lpstr>Background Cefndir</vt:lpstr>
      <vt:lpstr>Main findings  Prif ganfyddiadau</vt:lpstr>
      <vt:lpstr>Main findings  Prif ganfyddiadau</vt:lpstr>
      <vt:lpstr>Main findings  Prif ganfyddiadau</vt:lpstr>
      <vt:lpstr>Main findings  Prif ganfyddiadau</vt:lpstr>
      <vt:lpstr>Main findings  Prif ganfyddiadau</vt:lpstr>
      <vt:lpstr>Main findings  Prif ganfyddiadau</vt:lpstr>
      <vt:lpstr>Main findings  Prif ganfyddiadau</vt:lpstr>
      <vt:lpstr>Main findings  Prif ganfyddiadau</vt:lpstr>
      <vt:lpstr>Main findings  Prif ganfyddiadau</vt:lpstr>
      <vt:lpstr>Main findings  Prif ganfyddiadau</vt:lpstr>
      <vt:lpstr>Recommendations Argymhellion</vt:lpstr>
      <vt:lpstr>Recommendations Argymhellion</vt:lpstr>
      <vt:lpstr>Recommendations Argymhellion</vt:lpstr>
      <vt:lpstr>Recommendations Argymhellion</vt:lpstr>
      <vt:lpstr>Suggested practice Arfer awgrymedig</vt:lpstr>
      <vt:lpstr>10 questions for providers 10 cwestiwn i ddarparwyr</vt:lpstr>
      <vt:lpstr>10 questions for providers 10 cwestiwn i ddarparwyr</vt:lpstr>
      <vt:lpstr>   Web-link to full report:  English  Dolen we i’r adroddiad llawn – Cymraeg:  Cymraeg  </vt:lpstr>
      <vt:lpstr>PowerPoint Presentation</vt:lpstr>
    </vt:vector>
  </TitlesOfParts>
  <Company>ESTYN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Thematic survey PPT</dc:title>
  <dc:creator>gina.carrington</dc:creator>
  <cp:lastModifiedBy>Robert Gairey</cp:lastModifiedBy>
  <cp:revision>151</cp:revision>
  <dcterms:created xsi:type="dcterms:W3CDTF">2003-06-30T08:50:02Z</dcterms:created>
  <dcterms:modified xsi:type="dcterms:W3CDTF">2015-08-07T08:56:36Z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0x01010030A409A3B627B4458C37D57E177C1032</vt:lpwstr>
  </property>
  <property fmtid="{D5CDD505-2E9C-101B-9397-08002B2CF9AE}" pid="3" name="ContentType">
    <vt:lpwstr>Document</vt:lpwstr>
  </property>
</Properties>
</file>