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0"/>
  </p:notesMasterIdLst>
  <p:handoutMasterIdLst>
    <p:handoutMasterId r:id="rId21"/>
  </p:handoutMasterIdLst>
  <p:sldIdLst>
    <p:sldId id="256" r:id="rId6"/>
    <p:sldId id="257" r:id="rId7"/>
    <p:sldId id="279" r:id="rId8"/>
    <p:sldId id="258" r:id="rId9"/>
    <p:sldId id="261" r:id="rId10"/>
    <p:sldId id="262" r:id="rId11"/>
    <p:sldId id="263" r:id="rId12"/>
    <p:sldId id="264" r:id="rId13"/>
    <p:sldId id="265" r:id="rId14"/>
    <p:sldId id="266" r:id="rId15"/>
    <p:sldId id="259" r:id="rId16"/>
    <p:sldId id="273" r:id="rId17"/>
    <p:sldId id="277" r:id="rId18"/>
    <p:sldId id="274" r:id="rId19"/>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2626"/>
    <a:srgbClr val="2A7AB0"/>
    <a:srgbClr val="27AAE0"/>
    <a:srgbClr val="E94141"/>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4" autoAdjust="0"/>
    <p:restoredTop sz="85075" autoAdjust="0"/>
  </p:normalViewPr>
  <p:slideViewPr>
    <p:cSldViewPr snapToGrid="0">
      <p:cViewPr varScale="1">
        <p:scale>
          <a:sx n="84" d="100"/>
          <a:sy n="84" d="100"/>
        </p:scale>
        <p:origin x="1128" y="90"/>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20/07/2018</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058E5825-948F-4238-8253-1C86C0C23B80}" type="datetimeFigureOut">
              <a:rPr lang="en-GB" smtClean="0"/>
              <a:t>20/07/2018</a:t>
            </a:fld>
            <a:endParaRPr lang="en-GB"/>
          </a:p>
        </p:txBody>
      </p:sp>
      <p:sp>
        <p:nvSpPr>
          <p:cNvPr id="4" name="Slide Image Placeholder 3"/>
          <p:cNvSpPr>
            <a:spLocks noGrp="1" noRot="1" noChangeAspect="1"/>
          </p:cNvSpPr>
          <p:nvPr>
            <p:ph type="sldImg" idx="2"/>
          </p:nvPr>
        </p:nvSpPr>
        <p:spPr>
          <a:xfrm>
            <a:off x="4306888" y="1219200"/>
            <a:ext cx="4391025" cy="32924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700FDE28-9892-4335-9A4E-3351AD73976A}" type="slidenum">
              <a:rPr lang="en-GB" smtClean="0"/>
              <a:t>‹#›</a:t>
            </a:fld>
            <a:endParaRPr lang="en-GB"/>
          </a:p>
        </p:txBody>
      </p:sp>
    </p:spTree>
    <p:extLst>
      <p:ext uri="{BB962C8B-B14F-4D97-AF65-F5344CB8AC3E}">
        <p14:creationId xmlns:p14="http://schemas.microsoft.com/office/powerpoint/2010/main" val="396901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0FDE28-9892-4335-9A4E-3351AD73976A}" type="slidenum">
              <a:rPr lang="en-GB" smtClean="0"/>
              <a:t>1</a:t>
            </a:fld>
            <a:endParaRPr lang="en-GB"/>
          </a:p>
        </p:txBody>
      </p:sp>
    </p:spTree>
    <p:extLst>
      <p:ext uri="{BB962C8B-B14F-4D97-AF65-F5344CB8AC3E}">
        <p14:creationId xmlns:p14="http://schemas.microsoft.com/office/powerpoint/2010/main" val="392934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0FDE28-9892-4335-9A4E-3351AD73976A}" type="slidenum">
              <a:rPr lang="en-GB" smtClean="0"/>
              <a:t>3</a:t>
            </a:fld>
            <a:endParaRPr lang="en-GB"/>
          </a:p>
        </p:txBody>
      </p:sp>
    </p:spTree>
    <p:extLst>
      <p:ext uri="{BB962C8B-B14F-4D97-AF65-F5344CB8AC3E}">
        <p14:creationId xmlns:p14="http://schemas.microsoft.com/office/powerpoint/2010/main" val="1495532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9550"/>
            <a:ext cx="15029160" cy="13680000"/>
          </a:xfrm>
          <a:prstGeom prst="rect">
            <a:avLst/>
          </a:prstGeom>
        </p:spPr>
      </p:pic>
      <p:sp>
        <p:nvSpPr>
          <p:cNvPr id="2" name="object 2"/>
          <p:cNvSpPr txBox="1"/>
          <p:nvPr/>
        </p:nvSpPr>
        <p:spPr>
          <a:xfrm>
            <a:off x="0" y="-426143"/>
            <a:ext cx="6686550" cy="11020966"/>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gn="ctr">
              <a:spcBef>
                <a:spcPts val="13800"/>
              </a:spcBef>
              <a:spcAft>
                <a:spcPts val="5400"/>
              </a:spcAft>
            </a:pPr>
            <a:r>
              <a:rPr lang="en-GB" sz="4500" b="1" spc="-5" dirty="0" err="1" smtClean="0">
                <a:solidFill>
                  <a:schemeClr val="tx1">
                    <a:lumMod val="85000"/>
                    <a:lumOff val="15000"/>
                  </a:schemeClr>
                </a:solidFill>
                <a:latin typeface="Arial"/>
                <a:cs typeface="Arial"/>
              </a:rPr>
              <a:t>Effaith</a:t>
            </a:r>
            <a:r>
              <a:rPr lang="en-GB" sz="4500" b="1" spc="-5" dirty="0" smtClean="0">
                <a:solidFill>
                  <a:schemeClr val="tx1">
                    <a:lumMod val="85000"/>
                    <a:lumOff val="15000"/>
                  </a:schemeClr>
                </a:solidFill>
                <a:latin typeface="Arial"/>
                <a:cs typeface="Arial"/>
              </a:rPr>
              <a:t> y </a:t>
            </a:r>
            <a:r>
              <a:rPr lang="en-GB" sz="4500" b="1" spc="-5" dirty="0" err="1" smtClean="0">
                <a:solidFill>
                  <a:schemeClr val="tx1">
                    <a:lumMod val="85000"/>
                    <a:lumOff val="15000"/>
                  </a:schemeClr>
                </a:solidFill>
                <a:latin typeface="Arial"/>
                <a:cs typeface="Arial"/>
              </a:rPr>
              <a:t>Mesur</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Dysgu</a:t>
            </a:r>
            <a:r>
              <a:rPr lang="en-GB" sz="4500" b="1" spc="-5" dirty="0" smtClean="0">
                <a:solidFill>
                  <a:schemeClr val="tx1">
                    <a:lumMod val="85000"/>
                    <a:lumOff val="15000"/>
                  </a:schemeClr>
                </a:solidFill>
                <a:latin typeface="Arial"/>
                <a:cs typeface="Arial"/>
              </a:rPr>
              <a:t> a </a:t>
            </a:r>
            <a:r>
              <a:rPr lang="en-GB" sz="4500" b="1" spc="-5" dirty="0" err="1" smtClean="0">
                <a:solidFill>
                  <a:schemeClr val="tx1">
                    <a:lumMod val="85000"/>
                    <a:lumOff val="15000"/>
                  </a:schemeClr>
                </a:solidFill>
                <a:latin typeface="Arial"/>
                <a:cs typeface="Arial"/>
              </a:rPr>
              <a:t>Sgiliau</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ar</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ddisgyblion</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bregus</a:t>
            </a:r>
            <a:endParaRPr lang="en-GB" sz="4500" b="1" spc="-5" dirty="0">
              <a:solidFill>
                <a:schemeClr val="tx1">
                  <a:lumMod val="85000"/>
                  <a:lumOff val="15000"/>
                </a:schemeClr>
              </a:solidFill>
              <a:latin typeface="Arial"/>
              <a:cs typeface="Arial"/>
            </a:endParaRPr>
          </a:p>
          <a:p>
            <a:pPr algn="ctr">
              <a:spcBef>
                <a:spcPts val="13800"/>
              </a:spcBef>
              <a:spcAft>
                <a:spcPts val="5400"/>
              </a:spcAft>
            </a:pPr>
            <a:r>
              <a:rPr lang="en-GB" sz="4800" b="1" kern="0" dirty="0" smtClean="0">
                <a:latin typeface="Arial" panose="020B0604020202020204" pitchFamily="34" charset="0"/>
              </a:rPr>
              <a:t>The </a:t>
            </a:r>
            <a:r>
              <a:rPr lang="en-GB" sz="4800" b="1" kern="0" dirty="0">
                <a:latin typeface="Arial" panose="020B0604020202020204" pitchFamily="34" charset="0"/>
              </a:rPr>
              <a:t>impact of the Learning and Skills Measure on vulnerable learners</a:t>
            </a:r>
          </a:p>
          <a:p>
            <a:pPr>
              <a:lnSpc>
                <a:spcPct val="100000"/>
              </a:lnSpc>
              <a:spcBef>
                <a:spcPts val="19"/>
              </a:spcBef>
              <a:spcAft>
                <a:spcPts val="600"/>
              </a:spcAft>
            </a:pP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182127"/>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23762" y="1797680"/>
            <a:ext cx="6315852" cy="9233297"/>
          </a:xfrm>
          <a:prstGeom prst="rect">
            <a:avLst/>
          </a:prstGeom>
        </p:spPr>
        <p:txBody>
          <a:bodyPr vert="horz" wrap="square" lIns="0" tIns="0" rIns="0" bIns="0" rtlCol="0">
            <a:spAutoFit/>
          </a:bodyPr>
          <a:lstStyle/>
          <a:p>
            <a:pPr marR="5080">
              <a:tabLst>
                <a:tab pos="5485765" algn="l"/>
              </a:tabLst>
            </a:pPr>
            <a:r>
              <a:rPr lang="en-GB" sz="2400" b="1" dirty="0" err="1" smtClean="0">
                <a:solidFill>
                  <a:schemeClr val="tx1">
                    <a:lumMod val="95000"/>
                    <a:lumOff val="5000"/>
                  </a:schemeClr>
                </a:solidFill>
                <a:latin typeface="Arial"/>
                <a:cs typeface="Arial"/>
              </a:rPr>
              <a:t>Awdurdodau</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lleol</a:t>
            </a:r>
            <a:r>
              <a:rPr lang="en-GB" sz="2400" b="1" dirty="0" smtClean="0">
                <a:solidFill>
                  <a:schemeClr val="tx1">
                    <a:lumMod val="95000"/>
                    <a:lumOff val="5000"/>
                  </a:schemeClr>
                </a:solidFill>
                <a:latin typeface="Arial"/>
                <a:cs typeface="Arial"/>
              </a:rPr>
              <a:t> a </a:t>
            </a:r>
            <a:r>
              <a:rPr lang="en-GB" sz="2400" b="1" dirty="0" err="1" smtClean="0">
                <a:solidFill>
                  <a:schemeClr val="tx1">
                    <a:lumMod val="95000"/>
                    <a:lumOff val="5000"/>
                  </a:schemeClr>
                </a:solidFill>
                <a:latin typeface="Arial"/>
                <a:cs typeface="Arial"/>
              </a:rPr>
              <a:t>chonsortia</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rhanbarthol</a:t>
            </a:r>
            <a:endParaRPr lang="en-GB" sz="2400" b="1" dirty="0" smtClean="0">
              <a:solidFill>
                <a:schemeClr val="tx1">
                  <a:lumMod val="95000"/>
                  <a:lumOff val="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Mae consortia </a:t>
            </a:r>
            <a:r>
              <a:rPr lang="en-GB" sz="2400" dirty="0" err="1" smtClean="0">
                <a:solidFill>
                  <a:schemeClr val="tx1">
                    <a:lumMod val="95000"/>
                    <a:lumOff val="5000"/>
                  </a:schemeClr>
                </a:solidFill>
                <a:latin typeface="Arial"/>
                <a:cs typeface="Arial"/>
              </a:rPr>
              <a:t>rhanbarthol</a:t>
            </a:r>
            <a:r>
              <a:rPr lang="en-GB" sz="2400" dirty="0" smtClean="0">
                <a:solidFill>
                  <a:schemeClr val="tx1">
                    <a:lumMod val="95000"/>
                    <a:lumOff val="5000"/>
                  </a:schemeClr>
                </a:solidFill>
                <a:latin typeface="Arial"/>
                <a:cs typeface="Arial"/>
              </a:rPr>
              <a:t>:</a:t>
            </a: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y</a:t>
            </a:r>
            <a:r>
              <a:rPr lang="en-GB" sz="2400" dirty="0" err="1" smtClean="0">
                <a:solidFill>
                  <a:schemeClr val="tx1">
                    <a:lumMod val="95000"/>
                    <a:lumOff val="5000"/>
                  </a:schemeClr>
                </a:solidFill>
                <a:latin typeface="Arial"/>
                <a:cs typeface="Arial"/>
              </a:rPr>
              <a:t>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cymorth</a:t>
            </a:r>
            <a:r>
              <a:rPr lang="en-GB" sz="2400" dirty="0" smtClean="0">
                <a:solidFill>
                  <a:schemeClr val="tx1">
                    <a:lumMod val="95000"/>
                    <a:lumOff val="5000"/>
                  </a:schemeClr>
                </a:solidFill>
                <a:latin typeface="Arial"/>
                <a:cs typeface="Arial"/>
              </a:rPr>
              <a:t> a her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trwy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ymgynghorwyr</a:t>
            </a:r>
            <a:r>
              <a:rPr lang="en-GB" sz="2400" dirty="0" smtClean="0">
                <a:solidFill>
                  <a:schemeClr val="tx1">
                    <a:lumMod val="95000"/>
                    <a:lumOff val="5000"/>
                  </a:schemeClr>
                </a:solidFill>
                <a:latin typeface="Arial"/>
                <a:cs typeface="Arial"/>
              </a:rPr>
              <a:t> her (</a:t>
            </a:r>
            <a:r>
              <a:rPr lang="en-GB" sz="2400" dirty="0" err="1" smtClean="0">
                <a:solidFill>
                  <a:schemeClr val="tx1">
                    <a:lumMod val="95000"/>
                    <a:lumOff val="5000"/>
                  </a:schemeClr>
                </a:solidFill>
                <a:latin typeface="Arial"/>
                <a:cs typeface="Arial"/>
              </a:rPr>
              <a:t>e.e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monitro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sut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defnyddio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grantiau</a:t>
            </a:r>
            <a:r>
              <a:rPr lang="en-GB" sz="2400" dirty="0" smtClean="0">
                <a:solidFill>
                  <a:schemeClr val="tx1">
                    <a:lumMod val="95000"/>
                    <a:lumOff val="5000"/>
                  </a:schemeClr>
                </a:solidFill>
                <a:latin typeface="Arial"/>
                <a:cs typeface="Arial"/>
              </a:rPr>
              <a:t>)</a:t>
            </a: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apwyntio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swyddogion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â’r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cyfrifoldeb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wella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deilliannau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PYD</a:t>
            </a:r>
          </a:p>
          <a:p>
            <a:pPr marR="5080">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a:t>
            </a: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prosesau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monitro</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thracio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grwpiau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penodol</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adrodd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wybodaeth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awdurdod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sefydlu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gystal</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gwaith</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gefnogi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awdurdodau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amrywiol</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gyffredin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chyson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sefydlu</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fwyaf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awdurdodau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tracio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LAC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ganolog</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monitro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trwy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gydlynwyr</a:t>
            </a:r>
            <a:r>
              <a:rPr lang="en-GB" sz="2400" dirty="0" smtClean="0">
                <a:solidFill>
                  <a:schemeClr val="tx1">
                    <a:lumMod val="95000"/>
                    <a:lumOff val="5000"/>
                  </a:schemeClr>
                </a:solidFill>
                <a:latin typeface="Arial"/>
                <a:cs typeface="Arial"/>
              </a:rPr>
              <a:t> / </a:t>
            </a:r>
            <a:r>
              <a:rPr lang="en-GB" sz="2400" dirty="0" err="1" smtClean="0">
                <a:solidFill>
                  <a:schemeClr val="tx1">
                    <a:lumMod val="95000"/>
                    <a:lumOff val="5000"/>
                  </a:schemeClr>
                </a:solidFill>
                <a:latin typeface="Arial"/>
                <a:cs typeface="Arial"/>
              </a:rPr>
              <a:t>arweinwyr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cynnydd</a:t>
            </a:r>
            <a:r>
              <a:rPr lang="en-GB" sz="2400" dirty="0" smtClean="0">
                <a:solidFill>
                  <a:schemeClr val="tx1">
                    <a:lumMod val="95000"/>
                    <a:lumOff val="5000"/>
                  </a:schemeClr>
                </a:solidFill>
                <a:latin typeface="Arial"/>
                <a:cs typeface="Arial"/>
              </a:rPr>
              <a:t> LAC</a:t>
            </a:r>
          </a:p>
          <a:p>
            <a:pPr marL="342900" marR="5080" indent="-342900">
              <a:buFont typeface="Arial" panose="020B0604020202020204" pitchFamily="34" charset="0"/>
              <a:buChar char="•"/>
              <a:tabLst>
                <a:tab pos="5485765" algn="l"/>
              </a:tabLst>
            </a:pPr>
            <a:r>
              <a:rPr lang="en-GB" sz="2400" dirty="0" err="1">
                <a:solidFill>
                  <a:schemeClr val="tx1">
                    <a:lumMod val="95000"/>
                    <a:lumOff val="5000"/>
                  </a:schemeClr>
                </a:solidFill>
                <a:latin typeface="Arial"/>
                <a:cs typeface="Arial"/>
              </a:rPr>
              <a:t>f</a:t>
            </a:r>
            <a:r>
              <a:rPr lang="en-GB" sz="2400" dirty="0" err="1" smtClean="0">
                <a:solidFill>
                  <a:schemeClr val="tx1">
                    <a:lumMod val="95000"/>
                    <a:lumOff val="5000"/>
                  </a:schemeClr>
                </a:solidFill>
                <a:latin typeface="Arial"/>
                <a:cs typeface="Arial"/>
              </a:rPr>
              <a:t>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tracio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LAC a </a:t>
            </a:r>
            <a:r>
              <a:rPr lang="en-GB" sz="2400" dirty="0" err="1" smtClean="0">
                <a:solidFill>
                  <a:schemeClr val="tx1">
                    <a:lumMod val="95000"/>
                    <a:lumOff val="5000"/>
                  </a:schemeClr>
                </a:solidFill>
                <a:latin typeface="Arial"/>
                <a:cs typeface="Arial"/>
              </a:rPr>
              <a:t>osodir</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tu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sir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effeithiol</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197947"/>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39614" y="1797680"/>
            <a:ext cx="6465185" cy="9756517"/>
          </a:xfrm>
          <a:prstGeom prst="rect">
            <a:avLst/>
          </a:prstGeom>
        </p:spPr>
        <p:txBody>
          <a:bodyPr vert="horz" wrap="square" lIns="0" tIns="0" rIns="0" bIns="0" rtlCol="0">
            <a:spAutoFit/>
          </a:bodyPr>
          <a:lstStyle/>
          <a:p>
            <a:pPr lvl="0"/>
            <a:r>
              <a:rPr lang="en-GB" sz="2400" b="1" dirty="0">
                <a:latin typeface="Arial" panose="020B0604020202020204" pitchFamily="34" charset="0"/>
                <a:ea typeface="Calibri" panose="020F0502020204030204" pitchFamily="34" charset="0"/>
              </a:rPr>
              <a:t>Local authorities </a:t>
            </a:r>
            <a:r>
              <a:rPr lang="en-GB" sz="2400" b="1" dirty="0" smtClean="0">
                <a:latin typeface="Arial" panose="020B0604020202020204" pitchFamily="34" charset="0"/>
                <a:ea typeface="Calibri" panose="020F0502020204030204" pitchFamily="34" charset="0"/>
              </a:rPr>
              <a:t>and regional consortia</a:t>
            </a:r>
          </a:p>
          <a:p>
            <a:pPr lvl="0"/>
            <a:r>
              <a:rPr lang="en-GB" sz="2400" dirty="0" smtClean="0">
                <a:latin typeface="Arial" panose="020B0604020202020204" pitchFamily="34" charset="0"/>
                <a:ea typeface="Calibri" panose="020F0502020204030204" pitchFamily="34" charset="0"/>
              </a:rPr>
              <a:t>Regional consortia:</a:t>
            </a:r>
            <a:endParaRPr lang="en-GB" sz="2400" dirty="0">
              <a:latin typeface="Arial" panose="020B0604020202020204" pitchFamily="34" charset="0"/>
              <a:ea typeface="Calibri" panose="020F0502020204030204" pitchFamily="34" charset="0"/>
            </a:endParaRPr>
          </a:p>
          <a:p>
            <a:pPr marL="342900" lvl="0" indent="-342900">
              <a:buFont typeface="Wingdings" panose="05000000000000000000" pitchFamily="2" charset="2"/>
              <a:buChar char="Ø"/>
            </a:pPr>
            <a:r>
              <a:rPr lang="en-GB" sz="2400" dirty="0" smtClean="0">
                <a:latin typeface="Arial" panose="020B0604020202020204" pitchFamily="34" charset="0"/>
                <a:ea typeface="Calibri" panose="020F0502020204030204" pitchFamily="34" charset="0"/>
              </a:rPr>
              <a:t>provide </a:t>
            </a:r>
            <a:r>
              <a:rPr lang="en-GB" sz="2400" dirty="0">
                <a:latin typeface="Arial" panose="020B0604020202020204" pitchFamily="34" charset="0"/>
                <a:ea typeface="Calibri" panose="020F0502020204030204" pitchFamily="34" charset="0"/>
              </a:rPr>
              <a:t>support and challenge to schools through the work of the challenge </a:t>
            </a:r>
            <a:r>
              <a:rPr lang="en-GB" sz="2400" dirty="0" smtClean="0">
                <a:latin typeface="Arial" panose="020B0604020202020204" pitchFamily="34" charset="0"/>
                <a:ea typeface="Calibri" panose="020F0502020204030204" pitchFamily="34" charset="0"/>
              </a:rPr>
              <a:t>advisers (e.g. </a:t>
            </a:r>
            <a:r>
              <a:rPr lang="en-GB" sz="2400" dirty="0">
                <a:latin typeface="Arial" panose="020B0604020202020204" pitchFamily="34" charset="0"/>
                <a:ea typeface="Calibri" panose="020F0502020204030204" pitchFamily="34" charset="0"/>
              </a:rPr>
              <a:t>monitor how schools use grants </a:t>
            </a:r>
          </a:p>
          <a:p>
            <a:pPr marL="342900" lvl="0" indent="-342900">
              <a:buFont typeface="Wingdings" panose="05000000000000000000" pitchFamily="2" charset="2"/>
              <a:buChar char="Ø"/>
            </a:pPr>
            <a:r>
              <a:rPr lang="en-GB" sz="2400" dirty="0">
                <a:latin typeface="Arial" panose="020B0604020202020204" pitchFamily="34" charset="0"/>
                <a:ea typeface="Calibri" panose="020F0502020204030204" pitchFamily="34" charset="0"/>
              </a:rPr>
              <a:t>a</a:t>
            </a:r>
            <a:r>
              <a:rPr lang="en-GB" sz="2400" dirty="0" smtClean="0">
                <a:latin typeface="Arial" panose="020B0604020202020204" pitchFamily="34" charset="0"/>
                <a:ea typeface="Calibri" panose="020F0502020204030204" pitchFamily="34" charset="0"/>
              </a:rPr>
              <a:t>ppoint officers </a:t>
            </a:r>
            <a:r>
              <a:rPr lang="en-GB" sz="2400" dirty="0">
                <a:latin typeface="Arial" panose="020B0604020202020204" pitchFamily="34" charset="0"/>
                <a:ea typeface="Calibri" panose="020F0502020204030204" pitchFamily="34" charset="0"/>
              </a:rPr>
              <a:t>with responsibility for improving outcomes for </a:t>
            </a:r>
            <a:r>
              <a:rPr lang="en-GB" sz="2400" dirty="0" err="1">
                <a:latin typeface="Arial" panose="020B0604020202020204" pitchFamily="34" charset="0"/>
                <a:ea typeface="Calibri" panose="020F0502020204030204" pitchFamily="34" charset="0"/>
              </a:rPr>
              <a:t>eFSM</a:t>
            </a:r>
            <a:r>
              <a:rPr lang="en-GB" sz="2400" dirty="0">
                <a:latin typeface="Arial" panose="020B0604020202020204" pitchFamily="34" charset="0"/>
                <a:ea typeface="Calibri" panose="020F0502020204030204" pitchFamily="34" charset="0"/>
              </a:rPr>
              <a:t> learners. </a:t>
            </a:r>
            <a:endParaRPr lang="en-GB" sz="2400" dirty="0" smtClean="0">
              <a:latin typeface="Arial" panose="020B0604020202020204" pitchFamily="34" charset="0"/>
              <a:ea typeface="Calibri" panose="020F0502020204030204" pitchFamily="34" charset="0"/>
            </a:endParaRPr>
          </a:p>
          <a:p>
            <a:pPr lvl="0"/>
            <a:r>
              <a:rPr lang="en-GB" sz="2400" dirty="0" smtClean="0">
                <a:latin typeface="Arial" panose="020B0604020202020204" pitchFamily="34" charset="0"/>
                <a:ea typeface="Calibri" panose="020F0502020204030204" pitchFamily="34" charset="0"/>
              </a:rPr>
              <a:t>However</a:t>
            </a:r>
          </a:p>
          <a:p>
            <a:pPr marL="342900" lvl="0" indent="-342900">
              <a:buFont typeface="Wingdings" panose="05000000000000000000" pitchFamily="2" charset="2"/>
              <a:buChar char="Ø"/>
            </a:pPr>
            <a:r>
              <a:rPr lang="en-GB" sz="2400" dirty="0" smtClean="0">
                <a:latin typeface="Arial" panose="020B0604020202020204" pitchFamily="34" charset="0"/>
                <a:ea typeface="Calibri" panose="020F0502020204030204" pitchFamily="34" charset="0"/>
              </a:rPr>
              <a:t>processes </a:t>
            </a:r>
            <a:r>
              <a:rPr lang="en-GB" sz="2400" dirty="0">
                <a:latin typeface="Arial" panose="020B0604020202020204" pitchFamily="34" charset="0"/>
                <a:ea typeface="Calibri" panose="020F0502020204030204" pitchFamily="34" charset="0"/>
              </a:rPr>
              <a:t>for monitoring and tracking the progress of specific groups of vulnerable learners and reporting the findings to the local authority is less well </a:t>
            </a:r>
            <a:r>
              <a:rPr lang="en-GB" sz="2400" dirty="0" smtClean="0">
                <a:latin typeface="Arial" panose="020B0604020202020204" pitchFamily="34" charset="0"/>
                <a:ea typeface="Calibri" panose="020F0502020204030204" pitchFamily="34" charset="0"/>
              </a:rPr>
              <a:t>established </a:t>
            </a:r>
            <a:endParaRPr lang="en-GB" sz="2400" dirty="0">
              <a:latin typeface="Arial" panose="020B0604020202020204" pitchFamily="34" charset="0"/>
              <a:ea typeface="Calibri" panose="020F0502020204030204" pitchFamily="34" charset="0"/>
            </a:endParaRPr>
          </a:p>
          <a:p>
            <a:pPr marL="342900" lvl="0" indent="-342900">
              <a:buFont typeface="Wingdings" panose="05000000000000000000" pitchFamily="2" charset="2"/>
              <a:buChar char="Ø"/>
            </a:pPr>
            <a:r>
              <a:rPr lang="en-GB" sz="2400" dirty="0" smtClean="0">
                <a:latin typeface="Arial" panose="020B0604020202020204" pitchFamily="34" charset="0"/>
                <a:ea typeface="Times New Roman" panose="02020603050405020304" pitchFamily="18" charset="0"/>
              </a:rPr>
              <a:t>the </a:t>
            </a:r>
            <a:r>
              <a:rPr lang="en-GB" sz="2400" dirty="0">
                <a:latin typeface="Arial" panose="020B0604020202020204" pitchFamily="34" charset="0"/>
                <a:ea typeface="Times New Roman" panose="02020603050405020304" pitchFamily="18" charset="0"/>
              </a:rPr>
              <a:t>role </a:t>
            </a:r>
            <a:r>
              <a:rPr lang="en-GB" sz="2400" dirty="0" smtClean="0">
                <a:latin typeface="Arial" panose="020B0604020202020204" pitchFamily="34" charset="0"/>
                <a:ea typeface="Times New Roman" panose="02020603050405020304" pitchFamily="18" charset="0"/>
              </a:rPr>
              <a:t>in </a:t>
            </a:r>
            <a:r>
              <a:rPr lang="en-GB" sz="2400" dirty="0">
                <a:latin typeface="Arial" panose="020B0604020202020204" pitchFamily="34" charset="0"/>
                <a:ea typeface="Times New Roman" panose="02020603050405020304" pitchFamily="18" charset="0"/>
              </a:rPr>
              <a:t>supporting schools and local authorities </a:t>
            </a:r>
            <a:r>
              <a:rPr lang="en-GB" sz="2400" dirty="0" smtClean="0">
                <a:latin typeface="Arial" panose="020B0604020202020204" pitchFamily="34" charset="0"/>
                <a:ea typeface="Times New Roman" panose="02020603050405020304" pitchFamily="18" charset="0"/>
              </a:rPr>
              <a:t>is </a:t>
            </a:r>
            <a:r>
              <a:rPr lang="en-GB" sz="2400" dirty="0">
                <a:latin typeface="Arial" panose="020B0604020202020204" pitchFamily="34" charset="0"/>
                <a:ea typeface="Times New Roman" panose="02020603050405020304" pitchFamily="18" charset="0"/>
              </a:rPr>
              <a:t>variable and there is no established common or consistent practice.  </a:t>
            </a:r>
            <a:endParaRPr lang="en-GB" sz="2400" dirty="0" smtClean="0">
              <a:latin typeface="Arial" panose="020B0604020202020204" pitchFamily="34" charset="0"/>
              <a:ea typeface="Calibri" panose="020F050202020403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ea typeface="Calibri" panose="020F0502020204030204" pitchFamily="34" charset="0"/>
              </a:rPr>
              <a:t>Most </a:t>
            </a:r>
            <a:r>
              <a:rPr lang="en-GB" sz="2400" dirty="0">
                <a:latin typeface="Arial" panose="020B0604020202020204" pitchFamily="34" charset="0"/>
                <a:ea typeface="Calibri" panose="020F0502020204030204" pitchFamily="34" charset="0"/>
              </a:rPr>
              <a:t>local authorities track the progress of LAC learners centrally and </a:t>
            </a:r>
            <a:r>
              <a:rPr lang="en-GB" sz="2400" dirty="0" smtClean="0">
                <a:latin typeface="Arial" panose="020B0604020202020204" pitchFamily="34" charset="0"/>
                <a:ea typeface="Calibri" panose="020F0502020204030204" pitchFamily="34" charset="0"/>
              </a:rPr>
              <a:t>monitor </a:t>
            </a:r>
            <a:r>
              <a:rPr lang="en-GB" sz="2400" dirty="0">
                <a:latin typeface="Arial" panose="020B0604020202020204" pitchFamily="34" charset="0"/>
                <a:ea typeface="Calibri" panose="020F0502020204030204" pitchFamily="34" charset="0"/>
              </a:rPr>
              <a:t>their progress through LAC </a:t>
            </a:r>
            <a:r>
              <a:rPr lang="en-GB" sz="2400" dirty="0" smtClean="0">
                <a:latin typeface="Arial" panose="020B0604020202020204" pitchFamily="34" charset="0"/>
                <a:ea typeface="Calibri" panose="020F0502020204030204" pitchFamily="34" charset="0"/>
              </a:rPr>
              <a:t>co‑ordinators / achievement </a:t>
            </a:r>
            <a:r>
              <a:rPr lang="en-GB" sz="2400" dirty="0">
                <a:latin typeface="Arial" panose="020B0604020202020204" pitchFamily="34" charset="0"/>
                <a:ea typeface="Calibri" panose="020F0502020204030204" pitchFamily="34" charset="0"/>
              </a:rPr>
              <a:t>leaders.  </a:t>
            </a:r>
            <a:endParaRPr lang="en-GB" sz="2400" dirty="0" smtClean="0">
              <a:latin typeface="Arial" panose="020B0604020202020204" pitchFamily="34" charset="0"/>
              <a:ea typeface="Calibri" panose="020F050202020403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ea typeface="Calibri" panose="020F0502020204030204" pitchFamily="34" charset="0"/>
              </a:rPr>
              <a:t>However</a:t>
            </a:r>
            <a:r>
              <a:rPr lang="en-GB" sz="2400" dirty="0">
                <a:latin typeface="Arial" panose="020B0604020202020204" pitchFamily="34" charset="0"/>
                <a:ea typeface="Calibri" panose="020F0502020204030204" pitchFamily="34" charset="0"/>
              </a:rPr>
              <a:t>, the tracking of a few LAC learners who are placed out of county is less effective.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r>
              <a:rPr lang="en-GB" sz="2400" b="1" dirty="0" err="1" smtClean="0">
                <a:solidFill>
                  <a:schemeClr val="tx1">
                    <a:lumMod val="95000"/>
                    <a:lumOff val="5000"/>
                  </a:schemeClr>
                </a:solidFill>
                <a:latin typeface="Arial"/>
                <a:cs typeface="Arial"/>
              </a:rPr>
              <a:t>Dylai</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ysgolion</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colegau</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addysg</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bellach</a:t>
            </a:r>
            <a:r>
              <a:rPr lang="en-GB" sz="2400" b="1" dirty="0" smtClean="0">
                <a:solidFill>
                  <a:schemeClr val="tx1">
                    <a:lumMod val="95000"/>
                    <a:lumOff val="5000"/>
                  </a:schemeClr>
                </a:solidFill>
                <a:latin typeface="Arial"/>
                <a:cs typeface="Arial"/>
              </a:rPr>
              <a:t>, consortia </a:t>
            </a:r>
            <a:r>
              <a:rPr lang="en-GB" sz="2400" b="1" dirty="0" err="1" smtClean="0">
                <a:solidFill>
                  <a:schemeClr val="tx1">
                    <a:lumMod val="95000"/>
                    <a:lumOff val="5000"/>
                  </a:schemeClr>
                </a:solidFill>
                <a:latin typeface="Arial"/>
                <a:cs typeface="Arial"/>
              </a:rPr>
              <a:t>rhanbarthol</a:t>
            </a:r>
            <a:r>
              <a:rPr lang="en-GB" sz="2400" b="1" dirty="0" smtClean="0">
                <a:solidFill>
                  <a:schemeClr val="tx1">
                    <a:lumMod val="95000"/>
                    <a:lumOff val="5000"/>
                  </a:schemeClr>
                </a:solidFill>
                <a:latin typeface="Arial"/>
                <a:cs typeface="Arial"/>
              </a:rPr>
              <a:t> ac </a:t>
            </a:r>
            <a:r>
              <a:rPr lang="en-GB" sz="2400" b="1" dirty="0" err="1" smtClean="0">
                <a:solidFill>
                  <a:schemeClr val="tx1">
                    <a:lumMod val="95000"/>
                    <a:lumOff val="5000"/>
                  </a:schemeClr>
                </a:solidFill>
                <a:latin typeface="Arial"/>
                <a:cs typeface="Arial"/>
              </a:rPr>
              <a:t>awdurdodau</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lleol</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godi</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cyrhaeddiad</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disgyblion</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bregus</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fel</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ei</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fod</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yn</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debycach</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i’w</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cymheiriaid</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trwy</a:t>
            </a:r>
            <a:r>
              <a:rPr lang="en-GB" sz="2400" b="1"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b="1" dirty="0" smtClean="0">
                <a:solidFill>
                  <a:schemeClr val="tx1">
                    <a:lumMod val="95000"/>
                    <a:lumOff val="5000"/>
                  </a:schemeClr>
                </a:solidFill>
                <a:latin typeface="Arial"/>
                <a:cs typeface="Arial"/>
              </a:rPr>
              <a:t>A1</a:t>
            </a:r>
            <a:r>
              <a:rPr lang="en-GB" sz="2400" dirty="0" smtClean="0">
                <a:solidFill>
                  <a:schemeClr val="tx1">
                    <a:lumMod val="95000"/>
                    <a:lumOff val="5000"/>
                  </a:schemeClr>
                </a:solidFill>
                <a:latin typeface="Arial"/>
                <a:cs typeface="Arial"/>
              </a:rPr>
              <a:t> – </a:t>
            </a:r>
            <a:r>
              <a:rPr lang="en-GB" sz="2400" dirty="0" err="1" smtClean="0">
                <a:solidFill>
                  <a:schemeClr val="tx1">
                    <a:lumMod val="95000"/>
                    <a:lumOff val="5000"/>
                  </a:schemeClr>
                </a:solidFill>
                <a:latin typeface="Arial"/>
                <a:cs typeface="Arial"/>
              </a:rPr>
              <a:t>Tracio</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monitro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cyrhaeddiad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manwl</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dadansoddi</a:t>
            </a:r>
            <a:r>
              <a:rPr lang="en-GB" sz="2400" dirty="0" smtClean="0">
                <a:solidFill>
                  <a:schemeClr val="tx1">
                    <a:lumMod val="95000"/>
                    <a:lumOff val="5000"/>
                  </a:schemeClr>
                </a:solidFill>
                <a:latin typeface="Arial"/>
                <a:cs typeface="Arial"/>
              </a:rPr>
              <a:t> data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grwpiau</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well</a:t>
            </a:r>
          </a:p>
          <a:p>
            <a:pPr marR="5080">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b="1" dirty="0" smtClean="0">
                <a:solidFill>
                  <a:schemeClr val="tx1">
                    <a:lumMod val="95000"/>
                    <a:lumOff val="5000"/>
                  </a:schemeClr>
                </a:solidFill>
                <a:latin typeface="Arial"/>
                <a:cs typeface="Arial"/>
              </a:rPr>
              <a:t>A2 </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Gwella’u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presenoldeb</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sicrhau</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ganddynt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fynediad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gefnogaeth</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dargedir</a:t>
            </a:r>
            <a:endParaRPr lang="en-GB" sz="2400" dirty="0" smtClean="0">
              <a:solidFill>
                <a:schemeClr val="tx1">
                  <a:lumMod val="95000"/>
                  <a:lumOff val="5000"/>
                </a:schemeClr>
              </a:solidFill>
              <a:latin typeface="Arial"/>
              <a:cs typeface="Arial"/>
            </a:endParaRPr>
          </a:p>
          <a:p>
            <a:pPr marR="5080">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b="1" dirty="0" smtClean="0">
                <a:solidFill>
                  <a:schemeClr val="tx1">
                    <a:lumMod val="95000"/>
                    <a:lumOff val="5000"/>
                  </a:schemeClr>
                </a:solidFill>
                <a:latin typeface="Arial"/>
                <a:cs typeface="Arial"/>
              </a:rPr>
              <a:t>A3</a:t>
            </a:r>
            <a:r>
              <a:rPr lang="en-GB" sz="2400" dirty="0" smtClean="0">
                <a:solidFill>
                  <a:schemeClr val="tx1">
                    <a:lumMod val="95000"/>
                    <a:lumOff val="5000"/>
                  </a:schemeClr>
                </a:solidFill>
                <a:latin typeface="Arial"/>
                <a:cs typeface="Arial"/>
              </a:rPr>
              <a:t> – </a:t>
            </a:r>
            <a:r>
              <a:rPr lang="en-GB" sz="2400" dirty="0" err="1" smtClean="0">
                <a:solidFill>
                  <a:schemeClr val="tx1">
                    <a:lumMod val="95000"/>
                    <a:lumOff val="5000"/>
                  </a:schemeClr>
                </a:solidFill>
                <a:latin typeface="Arial"/>
                <a:cs typeface="Arial"/>
              </a:rPr>
              <a:t>Arfarnu’r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ystyried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raddau</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mae’n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diwallu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anghenion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cyfleoedd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iddynt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ennill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cymwysterau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priodol</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371523"/>
          </a:xfrm>
          <a:prstGeom prst="rect">
            <a:avLst/>
          </a:prstGeom>
        </p:spPr>
        <p:txBody>
          <a:bodyPr vert="horz" wrap="square" lIns="0" tIns="0" rIns="0" bIns="0" rtlCol="0">
            <a:spAutoFit/>
          </a:bodyPr>
          <a:lstStyle/>
          <a:p>
            <a:pPr>
              <a:spcAft>
                <a:spcPts val="1200"/>
              </a:spcAft>
            </a:pPr>
            <a:r>
              <a:rPr lang="en-GB" sz="2400" b="1" dirty="0">
                <a:solidFill>
                  <a:srgbClr val="000000"/>
                </a:solidFill>
                <a:latin typeface="Arial" panose="020B0604020202020204" pitchFamily="34" charset="0"/>
                <a:ea typeface="Times New Roman" panose="02020603050405020304" pitchFamily="18" charset="0"/>
              </a:rPr>
              <a:t>Schools, further education colleges, regional consortia and local authorities should </a:t>
            </a:r>
            <a:r>
              <a:rPr lang="en-GB" sz="2400" b="1" dirty="0">
                <a:latin typeface="Arial" panose="020B0604020202020204" pitchFamily="34" charset="0"/>
                <a:ea typeface="Times New Roman" panose="02020603050405020304" pitchFamily="18" charset="0"/>
              </a:rPr>
              <a:t>raise the attainment of vulnerable learners so that it is more in line with their peers </a:t>
            </a:r>
            <a:r>
              <a:rPr lang="en-GB" sz="2400" b="1" dirty="0" smtClean="0">
                <a:latin typeface="Arial" panose="020B0604020202020204" pitchFamily="34" charset="0"/>
                <a:ea typeface="Times New Roman" panose="02020603050405020304" pitchFamily="18" charset="0"/>
              </a:rPr>
              <a:t>by</a:t>
            </a:r>
            <a:r>
              <a:rPr lang="en-GB" sz="2400" b="1" dirty="0" smtClean="0">
                <a:solidFill>
                  <a:srgbClr val="000000"/>
                </a:solidFill>
                <a:latin typeface="Arial" panose="020B0604020202020204" pitchFamily="34" charset="0"/>
                <a:ea typeface="Times New Roman" panose="02020603050405020304" pitchFamily="18" charset="0"/>
              </a:rPr>
              <a:t>:</a:t>
            </a:r>
            <a:endParaRPr lang="en-GB" sz="2400" dirty="0" smtClean="0">
              <a:latin typeface="Times New Roman" panose="02020603050405020304" pitchFamily="18" charset="0"/>
              <a:ea typeface="Times New Roman" panose="02020603050405020304" pitchFamily="18" charset="0"/>
            </a:endParaRPr>
          </a:p>
          <a:p>
            <a:pPr>
              <a:spcAft>
                <a:spcPts val="1200"/>
              </a:spcAft>
            </a:pPr>
            <a:r>
              <a:rPr lang="en-GB" sz="2400" b="1" dirty="0" smtClean="0">
                <a:latin typeface="Arial" panose="020B0604020202020204" pitchFamily="34" charset="0"/>
                <a:ea typeface="Times New Roman" panose="02020603050405020304" pitchFamily="18" charset="0"/>
                <a:cs typeface="Arial" panose="020B0604020202020204" pitchFamily="34" charset="0"/>
              </a:rPr>
              <a:t>R1</a:t>
            </a:r>
            <a:r>
              <a:rPr lang="en-GB" sz="2400" dirty="0" smtClean="0">
                <a:latin typeface="Arial" panose="020B0604020202020204" pitchFamily="34" charset="0"/>
                <a:ea typeface="Times New Roman" panose="02020603050405020304" pitchFamily="18" charset="0"/>
                <a:cs typeface="Arial" panose="020B0604020202020204" pitchFamily="34" charset="0"/>
              </a:rPr>
              <a:t> </a:t>
            </a:r>
            <a:r>
              <a:rPr lang="en-GB" sz="2400" dirty="0" smtClean="0">
                <a:latin typeface="Times New Roman" panose="02020603050405020304" pitchFamily="18" charset="0"/>
                <a:ea typeface="Times New Roman" panose="02020603050405020304" pitchFamily="18" charset="0"/>
              </a:rPr>
              <a:t>- </a:t>
            </a:r>
            <a:r>
              <a:rPr lang="en-GB" sz="2400" dirty="0" smtClean="0">
                <a:latin typeface="Arial" panose="020B0604020202020204" pitchFamily="34" charset="0"/>
                <a:ea typeface="Times New Roman" panose="02020603050405020304" pitchFamily="18" charset="0"/>
              </a:rPr>
              <a:t>Tracking </a:t>
            </a:r>
            <a:r>
              <a:rPr lang="en-GB" sz="2400" dirty="0">
                <a:latin typeface="Arial" panose="020B0604020202020204" pitchFamily="34" charset="0"/>
                <a:ea typeface="Times New Roman" panose="02020603050405020304" pitchFamily="18" charset="0"/>
              </a:rPr>
              <a:t>and monitoring the achievements of vulnerable learners more closely, and analysing data on groups of vulnerable learners better </a:t>
            </a:r>
            <a:endParaRPr lang="en-GB" sz="2400" dirty="0">
              <a:latin typeface="Times New Roman" panose="02020603050405020304" pitchFamily="18" charset="0"/>
              <a:ea typeface="Times New Roman" panose="02020603050405020304" pitchFamily="18" charset="0"/>
            </a:endParaRPr>
          </a:p>
          <a:p>
            <a:pPr lvl="0">
              <a:spcAft>
                <a:spcPts val="1200"/>
              </a:spcAft>
              <a:buSzPts val="1200"/>
            </a:pPr>
            <a:r>
              <a:rPr lang="en-GB" sz="2400" b="1" dirty="0" smtClean="0">
                <a:latin typeface="Arial" panose="020B0604020202020204" pitchFamily="34" charset="0"/>
                <a:ea typeface="Times New Roman" panose="02020603050405020304" pitchFamily="18" charset="0"/>
              </a:rPr>
              <a:t>R2</a:t>
            </a:r>
            <a:r>
              <a:rPr lang="en-GB" sz="2400" dirty="0" smtClean="0">
                <a:latin typeface="Arial" panose="020B0604020202020204" pitchFamily="34" charset="0"/>
                <a:ea typeface="Times New Roman" panose="02020603050405020304" pitchFamily="18" charset="0"/>
              </a:rPr>
              <a:t> - Improving </a:t>
            </a:r>
            <a:r>
              <a:rPr lang="en-GB" sz="2400" dirty="0">
                <a:latin typeface="Arial" panose="020B0604020202020204" pitchFamily="34" charset="0"/>
                <a:ea typeface="Times New Roman" panose="02020603050405020304" pitchFamily="18" charset="0"/>
              </a:rPr>
              <a:t>their attendance and ensuring that they have access to targeted support</a:t>
            </a:r>
            <a:endParaRPr lang="en-GB" sz="2400" dirty="0">
              <a:latin typeface="Times New Roman" panose="02020603050405020304" pitchFamily="18" charset="0"/>
              <a:ea typeface="Times New Roman" panose="02020603050405020304" pitchFamily="18" charset="0"/>
            </a:endParaRPr>
          </a:p>
          <a:p>
            <a:pPr lvl="0">
              <a:spcAft>
                <a:spcPts val="1200"/>
              </a:spcAft>
              <a:buSzPts val="1200"/>
            </a:pPr>
            <a:r>
              <a:rPr lang="en-GB" sz="2400" b="1" dirty="0" smtClean="0">
                <a:latin typeface="Arial" panose="020B0604020202020204" pitchFamily="34" charset="0"/>
                <a:ea typeface="Times New Roman" panose="02020603050405020304" pitchFamily="18" charset="0"/>
              </a:rPr>
              <a:t>R3</a:t>
            </a:r>
            <a:r>
              <a:rPr lang="en-GB" sz="2400" dirty="0" smtClean="0">
                <a:latin typeface="Arial" panose="020B0604020202020204" pitchFamily="34" charset="0"/>
                <a:ea typeface="Times New Roman" panose="02020603050405020304" pitchFamily="18" charset="0"/>
              </a:rPr>
              <a:t> - Evaluating </a:t>
            </a:r>
            <a:r>
              <a:rPr lang="en-GB" sz="2400" dirty="0">
                <a:latin typeface="Arial" panose="020B0604020202020204" pitchFamily="34" charset="0"/>
                <a:ea typeface="Times New Roman" panose="02020603050405020304" pitchFamily="18" charset="0"/>
              </a:rPr>
              <a:t>the curriculum to consider the extent to which it meets the needs of vulnerable learners and offers them opportunities to gain appropriate qualifications</a:t>
            </a:r>
            <a:endParaRPr lang="en-GB" sz="2400" dirty="0">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1985" y="1519225"/>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266701" y="3100984"/>
            <a:ext cx="6400672"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Pa </a:t>
            </a:r>
            <a:r>
              <a:rPr lang="en-GB" sz="2400" dirty="0" err="1" smtClean="0">
                <a:solidFill>
                  <a:schemeClr val="tx1">
                    <a:lumMod val="95000"/>
                    <a:lumOff val="5000"/>
                  </a:schemeClr>
                </a:solidFill>
                <a:latin typeface="Arial"/>
                <a:cs typeface="Arial"/>
              </a:rPr>
              <a:t>mor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r>
              <a:rPr lang="en-GB" sz="2400" dirty="0">
                <a:solidFill>
                  <a:schemeClr val="tx1">
                    <a:lumMod val="95000"/>
                    <a:lumOff val="5000"/>
                  </a:schemeClr>
                </a:solidFill>
                <a:latin typeface="Arial"/>
                <a:cs typeface="Arial"/>
              </a:rPr>
              <a:t> </a:t>
            </a:r>
            <a:r>
              <a:rPr lang="en-GB" sz="2400" dirty="0" smtClean="0">
                <a:solidFill>
                  <a:schemeClr val="tx1">
                    <a:lumMod val="95000"/>
                    <a:lumOff val="5000"/>
                  </a:schemeClr>
                </a:solidFill>
                <a:latin typeface="Arial"/>
                <a:cs typeface="Arial"/>
              </a:rPr>
              <a:t>y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diwallu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anghenion</a:t>
            </a:r>
            <a:r>
              <a:rPr lang="en-GB" sz="2400" dirty="0" smtClean="0">
                <a:solidFill>
                  <a:schemeClr val="tx1">
                    <a:lumMod val="95000"/>
                    <a:lumOff val="5000"/>
                  </a:schemeClr>
                </a:solidFill>
                <a:latin typeface="Arial"/>
                <a:cs typeface="Arial"/>
              </a:rPr>
              <a:t> y </a:t>
            </a:r>
            <a:r>
              <a:rPr lang="en-GB" sz="2400" dirty="0" err="1" smtClean="0">
                <a:latin typeface="Arial"/>
                <a:cs typeface="Arial"/>
              </a:rPr>
              <a:t>disgyblion</a:t>
            </a:r>
            <a:r>
              <a:rPr lang="en-GB" sz="2400" dirty="0" smtClean="0">
                <a:latin typeface="Arial"/>
                <a:cs typeface="Arial"/>
              </a:rPr>
              <a:t> </a:t>
            </a:r>
            <a:r>
              <a:rPr lang="en-GB" sz="2400" dirty="0" err="1" smtClean="0">
                <a:solidFill>
                  <a:schemeClr val="tx1">
                    <a:lumMod val="95000"/>
                    <a:lumOff val="5000"/>
                  </a:schemeClr>
                </a:solidFill>
                <a:latin typeface="Arial"/>
                <a:cs typeface="Arial"/>
              </a:rPr>
              <a:t>mwyaf</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tyb</a:t>
            </a:r>
            <a:r>
              <a:rPr lang="en-GB" sz="2400" dirty="0" smtClean="0">
                <a:solidFill>
                  <a:schemeClr val="tx1">
                    <a:lumMod val="95000"/>
                    <a:lumOff val="5000"/>
                  </a:schemeClr>
                </a:solidFill>
                <a:latin typeface="Arial"/>
                <a:cs typeface="Arial"/>
              </a:rPr>
              <a:t> chi?</a:t>
            </a: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Pa </a:t>
            </a:r>
            <a:r>
              <a:rPr lang="en-GB" sz="2400" dirty="0" err="1" smtClean="0">
                <a:solidFill>
                  <a:schemeClr val="tx1">
                    <a:lumMod val="95000"/>
                    <a:lumOff val="5000"/>
                  </a:schemeClr>
                </a:solidFill>
                <a:latin typeface="Arial"/>
                <a:cs typeface="Arial"/>
              </a:rPr>
              <a:t>gymorth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rydych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chi’n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latin typeface="Arial"/>
                <a:cs typeface="Arial"/>
              </a:rPr>
              <a:t>ddisgyblion</a:t>
            </a:r>
            <a:r>
              <a:rPr lang="en-GB" sz="2400" dirty="0" smtClean="0">
                <a:latin typeface="Arial"/>
                <a:cs typeface="Arial"/>
              </a:rPr>
              <a:t> </a:t>
            </a:r>
            <a:r>
              <a:rPr lang="en-GB" sz="2400" dirty="0" err="1" smtClean="0">
                <a:latin typeface="Arial"/>
                <a:cs typeface="Arial"/>
              </a:rPr>
              <a:t>bregus</a:t>
            </a:r>
            <a:r>
              <a:rPr lang="en-GB" sz="2400" dirty="0" smtClean="0">
                <a:latin typeface="Arial"/>
                <a:cs typeface="Arial"/>
              </a:rPr>
              <a:t> </a:t>
            </a:r>
            <a:r>
              <a:rPr lang="en-GB" sz="2400" dirty="0" err="1" smtClean="0">
                <a:latin typeface="Arial"/>
                <a:cs typeface="Arial"/>
              </a:rPr>
              <a:t>g</a:t>
            </a:r>
            <a:r>
              <a:rPr lang="en-GB" sz="2400" dirty="0" err="1" smtClean="0">
                <a:solidFill>
                  <a:schemeClr val="tx1">
                    <a:lumMod val="95000"/>
                    <a:lumOff val="5000"/>
                  </a:schemeClr>
                </a:solidFill>
                <a:latin typeface="Arial"/>
                <a:cs typeface="Arial"/>
              </a:rPr>
              <a:t>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mynediad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ddarpariaeth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eang</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dilyniant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canolfannau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eraill</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err="1">
                <a:solidFill>
                  <a:srgbClr val="E62626"/>
                </a:solidFill>
                <a:latin typeface="Arial" panose="020B0604020202020204" pitchFamily="34" charset="0"/>
                <a:ea typeface="Times New Roman" panose="02020603050405020304" pitchFamily="18" charset="0"/>
                <a:cs typeface="Arial" panose="020B0604020202020204" pitchFamily="34" charset="0"/>
              </a:rPr>
              <a:t>Sut</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a:solidFill>
                  <a:srgbClr val="E62626"/>
                </a:solidFill>
                <a:latin typeface="Arial" panose="020B0604020202020204" pitchFamily="34" charset="0"/>
                <a:ea typeface="Times New Roman" panose="02020603050405020304" pitchFamily="18" charset="0"/>
                <a:cs typeface="Arial" panose="020B0604020202020204" pitchFamily="34" charset="0"/>
              </a:rPr>
              <a:t>rydych</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a:solidFill>
                  <a:srgbClr val="E62626"/>
                </a:solidFill>
                <a:latin typeface="Arial" panose="020B0604020202020204" pitchFamily="34" charset="0"/>
                <a:ea typeface="Times New Roman" panose="02020603050405020304" pitchFamily="18" charset="0"/>
                <a:cs typeface="Arial" panose="020B0604020202020204" pitchFamily="34" charset="0"/>
              </a:rPr>
              <a:t>chi’n</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smtClean="0">
                <a:solidFill>
                  <a:srgbClr val="E62626"/>
                </a:solidFill>
                <a:latin typeface="Arial" panose="020B0604020202020204" pitchFamily="34" charset="0"/>
                <a:ea typeface="Times New Roman" panose="02020603050405020304" pitchFamily="18" charset="0"/>
                <a:cs typeface="Arial" panose="020B0604020202020204" pitchFamily="34" charset="0"/>
              </a:rPr>
              <a:t>sicrhau</a:t>
            </a: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 bod </a:t>
            </a:r>
            <a:r>
              <a:rPr lang="en-GB" sz="2400" dirty="0" err="1">
                <a:solidFill>
                  <a:srgbClr val="E62626"/>
                </a:solidFill>
                <a:latin typeface="Arial" panose="020B0604020202020204" pitchFamily="34" charset="0"/>
                <a:ea typeface="Times New Roman" panose="02020603050405020304" pitchFamily="18" charset="0"/>
                <a:cs typeface="Arial" panose="020B0604020202020204" pitchFamily="34" charset="0"/>
              </a:rPr>
              <a:t>yr</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a:solidFill>
                  <a:srgbClr val="E62626"/>
                </a:solidFill>
                <a:latin typeface="Arial" panose="020B0604020202020204" pitchFamily="34" charset="0"/>
                <a:ea typeface="Times New Roman" panose="02020603050405020304" pitchFamily="18" charset="0"/>
                <a:cs typeface="Arial" panose="020B0604020202020204" pitchFamily="34" charset="0"/>
              </a:rPr>
              <a:t>ystod</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 o  </a:t>
            </a:r>
            <a:r>
              <a:rPr lang="en-GB" sz="2400" dirty="0" err="1">
                <a:solidFill>
                  <a:srgbClr val="E62626"/>
                </a:solidFill>
                <a:latin typeface="Arial" panose="020B0604020202020204" pitchFamily="34" charset="0"/>
                <a:ea typeface="Times New Roman" panose="02020603050405020304" pitchFamily="18" charset="0"/>
                <a:cs typeface="Arial" panose="020B0604020202020204" pitchFamily="34" charset="0"/>
              </a:rPr>
              <a:t>ddewisiadau</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smtClean="0">
                <a:solidFill>
                  <a:srgbClr val="E62626"/>
                </a:solidFill>
                <a:latin typeface="Arial" panose="020B0604020202020204" pitchFamily="34" charset="0"/>
                <a:ea typeface="Times New Roman" panose="02020603050405020304" pitchFamily="18" charset="0"/>
                <a:cs typeface="Arial" panose="020B0604020202020204" pitchFamily="34" charset="0"/>
              </a:rPr>
              <a:t>opsiwn</a:t>
            </a: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smtClean="0">
                <a:solidFill>
                  <a:srgbClr val="E62626"/>
                </a:solidFill>
                <a:latin typeface="Arial" panose="020B0604020202020204" pitchFamily="34" charset="0"/>
                <a:ea typeface="Times New Roman" panose="02020603050405020304" pitchFamily="18" charset="0"/>
                <a:cs typeface="Arial" panose="020B0604020202020204" pitchFamily="34" charset="0"/>
              </a:rPr>
              <a:t>yn</a:t>
            </a: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smtClean="0">
                <a:solidFill>
                  <a:srgbClr val="E62626"/>
                </a:solidFill>
                <a:latin typeface="Arial" panose="020B0604020202020204" pitchFamily="34" charset="0"/>
                <a:ea typeface="Times New Roman" panose="02020603050405020304" pitchFamily="18" charset="0"/>
                <a:cs typeface="Arial" panose="020B0604020202020204" pitchFamily="34" charset="0"/>
              </a:rPr>
              <a:t>cynnig</a:t>
            </a: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err="1" smtClean="0">
                <a:solidFill>
                  <a:srgbClr val="E62626"/>
                </a:solidFill>
                <a:latin typeface="Arial" panose="020B0604020202020204" pitchFamily="34" charset="0"/>
                <a:ea typeface="Times New Roman" panose="02020603050405020304" pitchFamily="18" charset="0"/>
                <a:cs typeface="Arial" panose="020B0604020202020204" pitchFamily="34" charset="0"/>
              </a:rPr>
              <a:t>digon</a:t>
            </a: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 o </a:t>
            </a:r>
            <a:r>
              <a:rPr lang="en-GB" sz="2400" dirty="0" err="1" smtClean="0">
                <a:solidFill>
                  <a:srgbClr val="E62626"/>
                </a:solidFill>
                <a:latin typeface="Arial" panose="020B0604020202020204" pitchFamily="34" charset="0"/>
                <a:ea typeface="Times New Roman" panose="02020603050405020304" pitchFamily="18" charset="0"/>
                <a:cs typeface="Arial" panose="020B0604020202020204" pitchFamily="34" charset="0"/>
              </a:rPr>
              <a:t>ehangder</a:t>
            </a: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 a </a:t>
            </a:r>
            <a:r>
              <a:rPr lang="en-GB" sz="2400" dirty="0" err="1">
                <a:solidFill>
                  <a:srgbClr val="E62626"/>
                </a:solidFill>
                <a:latin typeface="Arial" panose="020B0604020202020204" pitchFamily="34" charset="0"/>
                <a:ea typeface="Times New Roman" panose="02020603050405020304" pitchFamily="18" charset="0"/>
                <a:cs typeface="Arial" panose="020B0604020202020204" pitchFamily="34" charset="0"/>
              </a:rPr>
              <a:t>hyblygrwydd</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 </a:t>
            </a:r>
            <a:r>
              <a:rPr lang="en-GB" sz="2400" dirty="0" smtClean="0">
                <a:solidFill>
                  <a:schemeClr val="tx1">
                    <a:lumMod val="95000"/>
                    <a:lumOff val="5000"/>
                  </a:schemeClr>
                </a:solidFill>
                <a:latin typeface="Arial"/>
                <a:cs typeface="Arial"/>
              </a:rPr>
              <a:t>(</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enwedig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trefniadau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partneriaeth</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Sut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penderfynu</a:t>
            </a:r>
            <a:r>
              <a:rPr lang="en-GB" sz="2400" dirty="0" smtClean="0">
                <a:solidFill>
                  <a:schemeClr val="tx1">
                    <a:lumMod val="95000"/>
                    <a:lumOff val="5000"/>
                  </a:schemeClr>
                </a:solidFill>
                <a:latin typeface="Arial"/>
                <a:cs typeface="Arial"/>
              </a:rPr>
              <a:t> pa </a:t>
            </a:r>
            <a:r>
              <a:rPr lang="en-GB" sz="2400" dirty="0" err="1" smtClean="0">
                <a:solidFill>
                  <a:schemeClr val="tx1">
                    <a:lumMod val="95000"/>
                    <a:lumOff val="5000"/>
                  </a:schemeClr>
                </a:solidFill>
                <a:latin typeface="Arial"/>
                <a:cs typeface="Arial"/>
              </a:rPr>
              <a:t>gyrsiau</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dylent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dilyn</a:t>
            </a:r>
            <a:r>
              <a:rPr lang="en-GB" sz="24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Beth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ansawdd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cyngor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arweiniad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roddir</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pha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ddiduedd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ydyw</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yw’r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opsiynau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academaidd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galwedigaethol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a:t>
            </a:r>
            <a:r>
              <a:rPr lang="en-GB" sz="2400" dirty="0" err="1" smtClean="0">
                <a:solidFill>
                  <a:schemeClr val="tx1">
                    <a:lumMod val="95000"/>
                    <a:lumOff val="5000"/>
                  </a:schemeClr>
                </a:solidFill>
                <a:latin typeface="Arial"/>
                <a:cs typeface="Arial"/>
              </a:rPr>
              <a:t>yfartal</a:t>
            </a:r>
            <a:r>
              <a:rPr lang="en-GB" sz="2400" dirty="0" smtClean="0">
                <a:solidFill>
                  <a:schemeClr val="tx1">
                    <a:lumMod val="95000"/>
                    <a:lumOff val="5000"/>
                  </a:schemeClr>
                </a:solidFill>
                <a:latin typeface="Arial"/>
                <a:cs typeface="Arial"/>
              </a:rPr>
              <a:t>/</a:t>
            </a:r>
            <a:r>
              <a:rPr lang="en-GB" sz="2400" dirty="0" err="1" smtClean="0">
                <a:solidFill>
                  <a:schemeClr val="tx1">
                    <a:lumMod val="95000"/>
                    <a:lumOff val="5000"/>
                  </a:schemeClr>
                </a:solidFill>
                <a:latin typeface="Arial"/>
                <a:cs typeface="Arial"/>
              </a:rPr>
              <a:t>addas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gynnwys</a:t>
            </a:r>
            <a:r>
              <a:rPr lang="en-GB" sz="2400" dirty="0" smtClean="0">
                <a:solidFill>
                  <a:schemeClr val="tx1">
                    <a:lumMod val="95000"/>
                    <a:lumOff val="5000"/>
                  </a:schemeClr>
                </a:solidFill>
                <a:latin typeface="Arial"/>
                <a:cs typeface="Arial"/>
              </a:rPr>
              <a:t> </a:t>
            </a:r>
            <a:r>
              <a:rPr lang="en-GB" sz="2400" dirty="0" err="1" smtClean="0">
                <a:solidFill>
                  <a:srgbClr val="FF0000"/>
                </a:solidFill>
                <a:latin typeface="Arial"/>
                <a:cs typeface="Arial"/>
              </a:rPr>
              <a:t>prentisiaethau</a:t>
            </a:r>
            <a:r>
              <a:rPr lang="en-GB" sz="2400" dirty="0" smtClean="0">
                <a:solidFill>
                  <a:schemeClr val="tx1">
                    <a:lumMod val="95000"/>
                    <a:lumOff val="5000"/>
                  </a:schemeClr>
                </a:solidFill>
                <a:latin typeface="Arial"/>
                <a:cs typeface="Arial"/>
              </a:rPr>
              <a:t>?</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519224"/>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927972" y="3100984"/>
            <a:ext cx="5937885" cy="7017306"/>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tabLst>
                <a:tab pos="457200" algn="l"/>
                <a:tab pos="2637155" algn="ctr"/>
                <a:tab pos="5274310" algn="r"/>
              </a:tabLst>
            </a:pPr>
            <a:r>
              <a:rPr lang="en-GB" sz="2400" dirty="0">
                <a:latin typeface="Arial" panose="020B0604020202020204" pitchFamily="34" charset="0"/>
                <a:ea typeface="Calibri" panose="020F0502020204030204" pitchFamily="34" charset="0"/>
              </a:rPr>
              <a:t>How well do you think your curriculum meets </a:t>
            </a:r>
            <a:r>
              <a:rPr lang="en-GB" sz="2400" dirty="0" smtClean="0">
                <a:latin typeface="Arial" panose="020B0604020202020204" pitchFamily="34" charset="0"/>
                <a:ea typeface="Calibri" panose="020F0502020204030204" pitchFamily="34" charset="0"/>
              </a:rPr>
              <a:t>vulnerable learners</a:t>
            </a:r>
            <a:r>
              <a:rPr lang="en-GB" sz="2400" dirty="0">
                <a:latin typeface="Arial" panose="020B0604020202020204" pitchFamily="34" charset="0"/>
                <a:ea typeface="Calibri" panose="020F0502020204030204" pitchFamily="34" charset="0"/>
              </a:rPr>
              <a:t>’ needs? </a:t>
            </a:r>
            <a:endParaRPr lang="en-GB" sz="2400" dirty="0" smtClean="0">
              <a:solidFill>
                <a:srgbClr val="000000"/>
              </a:solidFill>
              <a:latin typeface="Arial" panose="020B0604020202020204" pitchFamily="34" charset="0"/>
              <a:ea typeface="Times New Roman" panose="02020603050405020304" pitchFamily="18" charset="0"/>
            </a:endParaRPr>
          </a:p>
          <a:p>
            <a:pPr marL="342900" lvl="0" indent="-342900" fontAlgn="base" hangingPunct="0">
              <a:buFont typeface="Symbol" panose="05050102010706020507" pitchFamily="18" charset="2"/>
              <a:buChar char=""/>
            </a:pPr>
            <a:r>
              <a:rPr lang="en-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What </a:t>
            </a: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support do you provide vulnerable </a:t>
            </a:r>
            <a:r>
              <a:rPr lang="en-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learners </a:t>
            </a: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to access a wide range </a:t>
            </a:r>
            <a:r>
              <a:rPr lang="en-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and continuum of </a:t>
            </a: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provision here or in other centres?</a:t>
            </a:r>
          </a:p>
          <a:p>
            <a:pPr marL="342900" lvl="0" indent="-342900" fontAlgn="base" hangingPunct="0">
              <a:buFont typeface="Symbol" panose="05050102010706020507" pitchFamily="18" charset="2"/>
              <a:buChar char=""/>
            </a:pP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How </a:t>
            </a:r>
            <a:r>
              <a:rPr lang="en-GB" sz="2400" dirty="0">
                <a:solidFill>
                  <a:srgbClr val="E62626"/>
                </a:solidFill>
                <a:latin typeface="Arial" panose="020B0604020202020204" pitchFamily="34" charset="0"/>
                <a:ea typeface="Times New Roman" panose="02020603050405020304" pitchFamily="18" charset="0"/>
                <a:cs typeface="Arial" panose="020B0604020202020204" pitchFamily="34" charset="0"/>
              </a:rPr>
              <a:t>do you ensure sufficient breadth and maximum </a:t>
            </a:r>
            <a:r>
              <a:rPr lang="en-GB" sz="2400" dirty="0" smtClean="0">
                <a:solidFill>
                  <a:srgbClr val="E62626"/>
                </a:solidFill>
                <a:latin typeface="Arial" panose="020B0604020202020204" pitchFamily="34" charset="0"/>
                <a:ea typeface="Times New Roman" panose="02020603050405020304" pitchFamily="18" charset="0"/>
                <a:cs typeface="Arial" panose="020B0604020202020204" pitchFamily="34" charset="0"/>
              </a:rPr>
              <a:t>flexibility in the range of option choices </a:t>
            </a: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(particularly where there are partnership arrangements)? </a:t>
            </a:r>
          </a:p>
          <a:p>
            <a:pPr marL="342900" lvl="0" indent="-342900" fontAlgn="base" hangingPunct="0">
              <a:buFont typeface="Symbol" panose="05050102010706020507" pitchFamily="18" charset="2"/>
              <a:buChar char=""/>
            </a:pP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How do </a:t>
            </a:r>
            <a:r>
              <a:rPr lang="en-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learners </a:t>
            </a: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decide which courses they should follow? </a:t>
            </a:r>
            <a:endParaRPr lang="en-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342900" lvl="0" indent="-342900" fontAlgn="base" hangingPunct="0">
              <a:buFont typeface="Symbol" panose="05050102010706020507" pitchFamily="18" charset="2"/>
              <a:buChar char=""/>
            </a:pPr>
            <a:r>
              <a:rPr lang="en-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What </a:t>
            </a: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is the quality and impartiality of advice and guidance, does it cover academic and vocational options equally/ suitably? </a:t>
            </a:r>
            <a:r>
              <a:rPr lang="en-GB" sz="24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Including </a:t>
            </a:r>
            <a:r>
              <a:rPr lang="en-GB" sz="2400" dirty="0" smtClean="0">
                <a:latin typeface="Arial" panose="020B0604020202020204" pitchFamily="34" charset="0"/>
                <a:ea typeface="Times New Roman" panose="02020603050405020304" pitchFamily="18" charset="0"/>
                <a:cs typeface="Arial" panose="020B0604020202020204" pitchFamily="34" charset="0"/>
              </a:rPr>
              <a:t>apprenticeships?)</a:t>
            </a:r>
            <a:endParaRPr lang="en-GB" sz="2400" dirty="0" smtClean="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9052" y="1434955"/>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103503" y="2813725"/>
            <a:ext cx="6126227"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Pa </a:t>
            </a:r>
            <a:r>
              <a:rPr lang="en-GB" sz="2400" dirty="0" err="1" smtClean="0">
                <a:solidFill>
                  <a:schemeClr val="tx1">
                    <a:lumMod val="95000"/>
                    <a:lumOff val="5000"/>
                  </a:schemeClr>
                </a:solidFill>
                <a:latin typeface="Arial"/>
                <a:cs typeface="Arial"/>
              </a:rPr>
              <a:t>mor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r>
              <a:rPr lang="en-GB" sz="2400" dirty="0" smtClean="0">
                <a:solidFill>
                  <a:schemeClr val="tx1">
                    <a:lumMod val="95000"/>
                    <a:lumOff val="5000"/>
                  </a:schemeClr>
                </a:solidFill>
                <a:latin typeface="Arial"/>
                <a:cs typeface="Arial"/>
              </a:rPr>
              <a:t> </a:t>
            </a:r>
            <a:r>
              <a:rPr lang="en-GB" sz="2400" dirty="0" err="1" smtClean="0">
                <a:solidFill>
                  <a:srgbClr val="FF0000"/>
                </a:solidFill>
                <a:latin typeface="Arial"/>
                <a:cs typeface="Arial"/>
              </a:rPr>
              <a:t>ydych</a:t>
            </a:r>
            <a:r>
              <a:rPr lang="en-GB" sz="2400" dirty="0" smtClean="0">
                <a:solidFill>
                  <a:srgbClr val="FF0000"/>
                </a:solidFill>
                <a:latin typeface="Arial"/>
                <a:cs typeface="Arial"/>
              </a:rPr>
              <a:t> </a:t>
            </a:r>
            <a:r>
              <a:rPr lang="en-GB" sz="2400" dirty="0" err="1" smtClean="0">
                <a:solidFill>
                  <a:srgbClr val="FF0000"/>
                </a:solidFill>
                <a:latin typeface="Arial"/>
                <a:cs typeface="Arial"/>
              </a:rPr>
              <a:t>chi’n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tracio</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monitro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ansawdd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ddarpariaeth</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deilliannau</a:t>
            </a:r>
            <a:r>
              <a:rPr lang="en-GB" sz="2400" dirty="0" smtClean="0">
                <a:solidFill>
                  <a:schemeClr val="tx1">
                    <a:lumMod val="95000"/>
                    <a:lumOff val="5000"/>
                  </a:schemeClr>
                </a:solidFill>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Pa </a:t>
            </a:r>
            <a:r>
              <a:rPr lang="en-GB" sz="2400" dirty="0" err="1" smtClean="0">
                <a:solidFill>
                  <a:schemeClr val="tx1">
                    <a:lumMod val="95000"/>
                    <a:lumOff val="5000"/>
                  </a:schemeClr>
                </a:solidFill>
                <a:latin typeface="Arial"/>
                <a:cs typeface="Arial"/>
              </a:rPr>
              <a:t>gyfleoedd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cyfoetho</a:t>
            </a:r>
            <a:r>
              <a:rPr lang="en-GB" sz="2400" dirty="0" err="1" smtClean="0">
                <a:latin typeface="Arial"/>
                <a:cs typeface="Arial"/>
              </a:rPr>
              <a:t>gi</a:t>
            </a:r>
            <a:r>
              <a:rPr lang="en-GB" sz="2400" dirty="0" smtClean="0">
                <a:latin typeface="Arial"/>
                <a:cs typeface="Arial"/>
              </a:rPr>
              <a:t>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bregus</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cael</a:t>
            </a:r>
            <a:r>
              <a:rPr lang="en-GB" sz="2400" dirty="0" smtClean="0">
                <a:latin typeface="Arial"/>
                <a:cs typeface="Arial"/>
              </a:rPr>
              <a:t> </a:t>
            </a:r>
            <a:r>
              <a:rPr lang="en-GB" sz="2400" dirty="0" err="1" smtClean="0">
                <a:latin typeface="Arial"/>
                <a:cs typeface="Arial"/>
              </a:rPr>
              <a:t>mynediad</a:t>
            </a:r>
            <a:r>
              <a:rPr lang="en-GB" sz="2400" dirty="0" smtClean="0">
                <a:latin typeface="Arial"/>
                <a:cs typeface="Arial"/>
              </a:rPr>
              <a:t> </a:t>
            </a:r>
            <a:r>
              <a:rPr lang="en-GB" sz="2400" dirty="0" err="1" smtClean="0">
                <a:latin typeface="Arial"/>
                <a:cs typeface="Arial"/>
              </a:rPr>
              <a:t>iddynt</a:t>
            </a:r>
            <a:r>
              <a:rPr lang="en-GB" sz="2400" dirty="0" smtClean="0">
                <a:latin typeface="Arial"/>
                <a:cs typeface="Arial"/>
              </a:rPr>
              <a:t>? (</a:t>
            </a:r>
            <a:r>
              <a:rPr lang="en-GB" sz="2400" dirty="0" err="1" smtClean="0">
                <a:latin typeface="Arial"/>
                <a:cs typeface="Arial"/>
              </a:rPr>
              <a:t>h.y</a:t>
            </a:r>
            <a:r>
              <a:rPr lang="en-GB" sz="2400" dirty="0" smtClean="0">
                <a:latin typeface="Arial"/>
                <a:cs typeface="Arial"/>
              </a:rPr>
              <a:t>. </a:t>
            </a:r>
            <a:r>
              <a:rPr lang="en-GB" sz="2400" dirty="0" err="1" smtClean="0">
                <a:latin typeface="Arial"/>
                <a:cs typeface="Arial"/>
              </a:rPr>
              <a:t>cynlluniau</a:t>
            </a:r>
            <a:r>
              <a:rPr lang="en-GB" sz="2400" dirty="0" smtClean="0">
                <a:latin typeface="Arial"/>
                <a:cs typeface="Arial"/>
              </a:rPr>
              <a:t> </a:t>
            </a:r>
            <a:r>
              <a:rPr lang="en-GB" sz="2400" dirty="0" err="1" smtClean="0">
                <a:latin typeface="Arial"/>
                <a:cs typeface="Arial"/>
              </a:rPr>
              <a:t>cefnogi</a:t>
            </a:r>
            <a:r>
              <a:rPr lang="en-GB" sz="2400" dirty="0" smtClean="0">
                <a:latin typeface="Arial"/>
                <a:cs typeface="Arial"/>
              </a:rPr>
              <a:t> </a:t>
            </a:r>
            <a:r>
              <a:rPr lang="en-GB" sz="2400" dirty="0" err="1" smtClean="0">
                <a:latin typeface="Arial"/>
                <a:cs typeface="Arial"/>
              </a:rPr>
              <a:t>dysgwyr</a:t>
            </a:r>
            <a:r>
              <a:rPr lang="en-GB" sz="2400" dirty="0" smtClean="0">
                <a:latin typeface="Arial"/>
                <a:cs typeface="Arial"/>
              </a:rPr>
              <a:t> </a:t>
            </a:r>
            <a:r>
              <a:rPr lang="en-GB" sz="2400" dirty="0" err="1" smtClean="0">
                <a:latin typeface="Arial"/>
                <a:cs typeface="Arial"/>
              </a:rPr>
              <a:t>bregus</a:t>
            </a:r>
            <a:r>
              <a:rPr lang="en-GB" sz="2400" dirty="0" smtClean="0">
                <a:latin typeface="Arial"/>
                <a:cs typeface="Arial"/>
              </a:rPr>
              <a:t>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haf</a:t>
            </a:r>
            <a:r>
              <a:rPr lang="en-GB" sz="2400" dirty="0" smtClean="0">
                <a:latin typeface="Arial"/>
                <a:cs typeface="Arial"/>
              </a:rPr>
              <a:t> </a:t>
            </a:r>
            <a:r>
              <a:rPr lang="en-GB" sz="2400" dirty="0" err="1" smtClean="0">
                <a:latin typeface="Arial"/>
                <a:cs typeface="Arial"/>
              </a:rPr>
              <a:t>ayyb</a:t>
            </a:r>
            <a:r>
              <a:rPr lang="en-GB" sz="2400" dirty="0" smtClean="0">
                <a:latin typeface="Arial"/>
                <a:cs typeface="Arial"/>
              </a:rPr>
              <a:t>) </a:t>
            </a:r>
            <a:r>
              <a:rPr lang="en-GB" sz="2400" dirty="0" err="1" smtClean="0">
                <a:latin typeface="Arial"/>
                <a:cs typeface="Arial"/>
              </a:rPr>
              <a:t>neu</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paratoi</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gyfer</a:t>
            </a:r>
            <a:r>
              <a:rPr lang="en-GB" sz="2400" dirty="0" smtClean="0">
                <a:latin typeface="Arial"/>
                <a:cs typeface="Arial"/>
              </a:rPr>
              <a:t> AU, </a:t>
            </a:r>
            <a:r>
              <a:rPr lang="en-GB" sz="2400" dirty="0" err="1" smtClean="0">
                <a:latin typeface="Arial"/>
                <a:cs typeface="Arial"/>
              </a:rPr>
              <a:t>hyfforddiant</a:t>
            </a:r>
            <a:r>
              <a:rPr lang="en-GB" sz="2400" dirty="0" smtClean="0">
                <a:latin typeface="Arial"/>
                <a:cs typeface="Arial"/>
              </a:rPr>
              <a:t> </a:t>
            </a:r>
            <a:r>
              <a:rPr lang="en-GB" sz="2400" dirty="0" err="1" smtClean="0">
                <a:latin typeface="Arial"/>
                <a:cs typeface="Arial"/>
              </a:rPr>
              <a:t>neu</a:t>
            </a:r>
            <a:r>
              <a:rPr lang="en-GB" sz="2400" dirty="0" smtClean="0">
                <a:latin typeface="Arial"/>
                <a:cs typeface="Arial"/>
              </a:rPr>
              <a:t> </a:t>
            </a:r>
            <a:r>
              <a:rPr lang="en-GB" sz="2400" dirty="0" err="1" smtClean="0">
                <a:latin typeface="Arial"/>
                <a:cs typeface="Arial"/>
              </a:rPr>
              <a:t>gyflogaeth</a:t>
            </a:r>
            <a:r>
              <a:rPr lang="en-GB" sz="2400" dirty="0">
                <a:latin typeface="Arial"/>
                <a:cs typeface="Arial"/>
              </a:rPr>
              <a:t>?</a:t>
            </a:r>
            <a:endParaRPr lang="en-GB" sz="2400" dirty="0" smtClean="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Faint o </a:t>
            </a:r>
            <a:r>
              <a:rPr lang="en-GB" sz="2400" dirty="0" err="1" smtClean="0">
                <a:latin typeface="Arial"/>
                <a:cs typeface="Arial"/>
              </a:rPr>
              <a:t>flaenoriaeth</a:t>
            </a:r>
            <a:r>
              <a:rPr lang="en-GB" sz="2400" dirty="0" smtClean="0">
                <a:latin typeface="Arial"/>
                <a:cs typeface="Arial"/>
              </a:rPr>
              <a:t>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bregus</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eich</a:t>
            </a:r>
            <a:r>
              <a:rPr lang="en-GB" sz="2400" dirty="0" smtClean="0">
                <a:latin typeface="Arial"/>
                <a:cs typeface="Arial"/>
              </a:rPr>
              <a:t> </a:t>
            </a:r>
            <a:r>
              <a:rPr lang="en-GB" sz="2400" dirty="0" err="1" smtClean="0">
                <a:latin typeface="Arial"/>
                <a:cs typeface="Arial"/>
              </a:rPr>
              <a:t>cynllun</a:t>
            </a:r>
            <a:r>
              <a:rPr lang="en-GB" sz="2400" dirty="0" smtClean="0">
                <a:latin typeface="Arial"/>
                <a:cs typeface="Arial"/>
              </a:rPr>
              <a:t> </a:t>
            </a:r>
            <a:r>
              <a:rPr lang="en-GB" sz="2400" dirty="0" err="1" smtClean="0">
                <a:latin typeface="Arial"/>
                <a:cs typeface="Arial"/>
              </a:rPr>
              <a:t>datblygu</a:t>
            </a:r>
            <a:r>
              <a:rPr lang="en-GB" sz="2400" dirty="0" smtClean="0">
                <a:latin typeface="Arial"/>
                <a:cs typeface="Arial"/>
              </a:rPr>
              <a:t>?</a:t>
            </a:r>
          </a:p>
          <a:p>
            <a:pPr marL="342900" marR="5080" indent="-342900">
              <a:buFont typeface="Arial" panose="020B0604020202020204" pitchFamily="34" charset="0"/>
              <a:buChar char="•"/>
              <a:tabLst>
                <a:tab pos="5485765" algn="l"/>
              </a:tabLst>
            </a:pPr>
            <a:endParaRPr lang="en-GB" sz="2400" dirty="0" smtClean="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dda</a:t>
            </a:r>
            <a:r>
              <a:rPr lang="en-GB" sz="2400" dirty="0" smtClean="0">
                <a:latin typeface="Arial"/>
                <a:cs typeface="Arial"/>
              </a:rPr>
              <a:t>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datblygiad</a:t>
            </a:r>
            <a:r>
              <a:rPr lang="en-GB" sz="2400" dirty="0" smtClean="0">
                <a:latin typeface="Arial"/>
                <a:cs typeface="Arial"/>
              </a:rPr>
              <a:t> </a:t>
            </a:r>
            <a:r>
              <a:rPr lang="en-GB" sz="2400" dirty="0" err="1" smtClean="0">
                <a:latin typeface="Arial"/>
                <a:cs typeface="Arial"/>
              </a:rPr>
              <a:t>proffesiynol</a:t>
            </a:r>
            <a:r>
              <a:rPr lang="en-GB" sz="2400" dirty="0" smtClean="0">
                <a:latin typeface="Arial"/>
                <a:cs typeface="Arial"/>
              </a:rPr>
              <a:t> </a:t>
            </a:r>
            <a:r>
              <a:rPr lang="en-GB" sz="2400" dirty="0" err="1" smtClean="0">
                <a:latin typeface="Arial"/>
                <a:cs typeface="Arial"/>
              </a:rPr>
              <a:t>parhaus</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galluogi</a:t>
            </a:r>
            <a:r>
              <a:rPr lang="en-GB" sz="2400" dirty="0" smtClean="0">
                <a:latin typeface="Arial"/>
                <a:cs typeface="Arial"/>
              </a:rPr>
              <a:t> staff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gefnogi</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Pa </a:t>
            </a:r>
            <a:r>
              <a:rPr lang="en-GB" sz="2400" dirty="0" err="1" smtClean="0">
                <a:solidFill>
                  <a:schemeClr val="tx1">
                    <a:lumMod val="95000"/>
                    <a:lumOff val="5000"/>
                  </a:schemeClr>
                </a:solidFill>
                <a:latin typeface="Arial"/>
                <a:cs typeface="Arial"/>
              </a:rPr>
              <a:t>mor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effeithiol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defnydd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grantiau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penodol</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gefnogi</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diwallu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anghenion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575290" y="1370600"/>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6229730" y="2732378"/>
            <a:ext cx="6775070" cy="6442789"/>
          </a:xfrm>
          <a:prstGeom prst="rect">
            <a:avLst/>
          </a:prstGeom>
        </p:spPr>
        <p:txBody>
          <a:bodyPr wrap="square">
            <a:spAutoFit/>
          </a:bodyPr>
          <a:lstStyle/>
          <a:p>
            <a:pPr marL="342900" lvl="0" indent="-342900">
              <a:buFont typeface="Arial" panose="020B0604020202020204" pitchFamily="34" charset="0"/>
              <a:buChar char="•"/>
              <a:tabLst>
                <a:tab pos="457200" algn="l"/>
                <a:tab pos="2637155" algn="ctr"/>
                <a:tab pos="5274310" algn="r"/>
              </a:tabLst>
            </a:pPr>
            <a:endParaRPr lang="en-GB"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How well </a:t>
            </a:r>
            <a:r>
              <a:rPr lang="en-GB" sz="2400" dirty="0" smtClean="0">
                <a:solidFill>
                  <a:srgbClr val="FF0000"/>
                </a:solidFill>
                <a:latin typeface="Arial" panose="020B0604020202020204" pitchFamily="34" charset="0"/>
                <a:ea typeface="Times New Roman" panose="02020603050405020304" pitchFamily="18" charset="0"/>
              </a:rPr>
              <a:t>do you </a:t>
            </a:r>
            <a:r>
              <a:rPr lang="en-GB" sz="2400" dirty="0">
                <a:solidFill>
                  <a:srgbClr val="000000"/>
                </a:solidFill>
                <a:latin typeface="Arial" panose="020B0604020202020204" pitchFamily="34" charset="0"/>
                <a:ea typeface="Times New Roman" panose="02020603050405020304" pitchFamily="18" charset="0"/>
              </a:rPr>
              <a:t>track and </a:t>
            </a:r>
            <a:r>
              <a:rPr lang="en-GB"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monitor the </a:t>
            </a:r>
            <a:r>
              <a:rPr lang="en-GB" sz="2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quality of provision </a:t>
            </a:r>
            <a:r>
              <a:rPr lang="en-GB"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and </a:t>
            </a:r>
            <a:r>
              <a:rPr lang="en-GB" sz="2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the outcomes </a:t>
            </a:r>
            <a:r>
              <a:rPr lang="en-GB"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of vulnerable </a:t>
            </a:r>
            <a:r>
              <a:rPr lang="en-GB" sz="2400" dirty="0" smtClean="0">
                <a:latin typeface="Arial" panose="020B0604020202020204" pitchFamily="34" charset="0"/>
                <a:ea typeface="Times New Roman" panose="02020603050405020304" pitchFamily="18" charset="0"/>
                <a:cs typeface="Arial" panose="020B0604020202020204" pitchFamily="34" charset="0"/>
              </a:rPr>
              <a:t>learners</a:t>
            </a:r>
            <a:r>
              <a:rPr lang="en-GB"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sz="12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342900" lvl="0" indent="-342900" fontAlgn="base" hangingPunct="0">
              <a:spcAft>
                <a:spcPts val="1000"/>
              </a:spcAft>
              <a:buFont typeface="Symbol" panose="05050102010706020507" pitchFamily="18" charset="2"/>
              <a:buChar char=""/>
            </a:pPr>
            <a:r>
              <a:rPr lang="en-GB" sz="2400" dirty="0" smtClean="0">
                <a:latin typeface="Arial" panose="020B0604020202020204" pitchFamily="34" charset="0"/>
                <a:ea typeface="Times New Roman" panose="02020603050405020304" pitchFamily="18" charset="0"/>
                <a:cs typeface="Arial" panose="020B0604020202020204" pitchFamily="34" charset="0"/>
              </a:rPr>
              <a:t>What </a:t>
            </a:r>
            <a:r>
              <a:rPr lang="en-GB" sz="2400" dirty="0">
                <a:latin typeface="Arial" panose="020B0604020202020204" pitchFamily="34" charset="0"/>
                <a:ea typeface="Times New Roman" panose="02020603050405020304" pitchFamily="18" charset="0"/>
                <a:cs typeface="Arial" panose="020B0604020202020204" pitchFamily="34" charset="0"/>
              </a:rPr>
              <a:t>enrichment opportunities </a:t>
            </a:r>
            <a:r>
              <a:rPr lang="en-GB" sz="2400" dirty="0" smtClean="0">
                <a:latin typeface="Arial" panose="020B0604020202020204" pitchFamily="34" charset="0"/>
                <a:ea typeface="Times New Roman" panose="02020603050405020304" pitchFamily="18" charset="0"/>
                <a:cs typeface="Arial" panose="020B0604020202020204" pitchFamily="34" charset="0"/>
              </a:rPr>
              <a:t>do vulnerable  learners </a:t>
            </a:r>
            <a:r>
              <a:rPr lang="en-GB" sz="2400" dirty="0">
                <a:latin typeface="Arial" panose="020B0604020202020204" pitchFamily="34" charset="0"/>
                <a:ea typeface="Times New Roman" panose="02020603050405020304" pitchFamily="18" charset="0"/>
                <a:cs typeface="Arial" panose="020B0604020202020204" pitchFamily="34" charset="0"/>
              </a:rPr>
              <a:t>have access to? </a:t>
            </a:r>
            <a:r>
              <a:rPr lang="en-GB" sz="2400" dirty="0" smtClean="0">
                <a:latin typeface="Arial" panose="020B0604020202020204" pitchFamily="34" charset="0"/>
                <a:ea typeface="Times New Roman" panose="02020603050405020304" pitchFamily="18" charset="0"/>
                <a:cs typeface="Arial" panose="020B0604020202020204" pitchFamily="34" charset="0"/>
              </a:rPr>
              <a:t>(e.g. schemes </a:t>
            </a:r>
            <a:r>
              <a:rPr lang="en-GB" sz="2400" dirty="0">
                <a:latin typeface="Arial" panose="020B0604020202020204" pitchFamily="34" charset="0"/>
                <a:ea typeface="Times New Roman" panose="02020603050405020304" pitchFamily="18" charset="0"/>
                <a:cs typeface="Arial" panose="020B0604020202020204" pitchFamily="34" charset="0"/>
              </a:rPr>
              <a:t>to support </a:t>
            </a:r>
            <a:r>
              <a:rPr lang="en-GB" sz="2400" dirty="0" smtClean="0">
                <a:latin typeface="Arial" panose="020B0604020202020204" pitchFamily="34" charset="0"/>
                <a:ea typeface="Times New Roman" panose="02020603050405020304" pitchFamily="18" charset="0"/>
                <a:cs typeface="Arial" panose="020B0604020202020204" pitchFamily="34" charset="0"/>
              </a:rPr>
              <a:t>vulnerable </a:t>
            </a:r>
            <a:r>
              <a:rPr lang="en-GB" sz="2400" dirty="0">
                <a:latin typeface="Arial" panose="020B0604020202020204" pitchFamily="34" charset="0"/>
                <a:ea typeface="Times New Roman" panose="02020603050405020304" pitchFamily="18" charset="0"/>
                <a:cs typeface="Arial" panose="020B0604020202020204" pitchFamily="34" charset="0"/>
              </a:rPr>
              <a:t>learners (summer schools, etc.,) </a:t>
            </a:r>
            <a:r>
              <a:rPr lang="en-GB" sz="2400" dirty="0" smtClean="0">
                <a:latin typeface="Arial" panose="020B0604020202020204" pitchFamily="34" charset="0"/>
                <a:ea typeface="Times New Roman" panose="02020603050405020304" pitchFamily="18" charset="0"/>
                <a:cs typeface="Arial" panose="020B0604020202020204" pitchFamily="34" charset="0"/>
              </a:rPr>
              <a:t>or </a:t>
            </a:r>
            <a:r>
              <a:rPr lang="en-GB" sz="2400" dirty="0">
                <a:latin typeface="Arial" panose="020B0604020202020204" pitchFamily="34" charset="0"/>
                <a:ea typeface="Times New Roman" panose="02020603050405020304" pitchFamily="18" charset="0"/>
                <a:cs typeface="Arial" panose="020B0604020202020204" pitchFamily="34" charset="0"/>
              </a:rPr>
              <a:t>to prepare </a:t>
            </a:r>
            <a:r>
              <a:rPr lang="en-GB" sz="2400" dirty="0" smtClean="0">
                <a:latin typeface="Arial" panose="020B0604020202020204" pitchFamily="34" charset="0"/>
                <a:ea typeface="Times New Roman" panose="02020603050405020304" pitchFamily="18" charset="0"/>
                <a:cs typeface="Arial" panose="020B0604020202020204" pitchFamily="34" charset="0"/>
              </a:rPr>
              <a:t>learners for </a:t>
            </a:r>
            <a:r>
              <a:rPr lang="en-GB" sz="2400" dirty="0">
                <a:latin typeface="Arial" panose="020B0604020202020204" pitchFamily="34" charset="0"/>
                <a:ea typeface="Times New Roman" panose="02020603050405020304" pitchFamily="18" charset="0"/>
                <a:cs typeface="Arial" panose="020B0604020202020204" pitchFamily="34" charset="0"/>
              </a:rPr>
              <a:t>HE, training or </a:t>
            </a:r>
            <a:r>
              <a:rPr lang="en-GB" sz="2400" dirty="0" smtClean="0">
                <a:latin typeface="Arial" panose="020B0604020202020204" pitchFamily="34" charset="0"/>
                <a:ea typeface="Times New Roman" panose="02020603050405020304" pitchFamily="18" charset="0"/>
                <a:cs typeface="Arial" panose="020B0604020202020204" pitchFamily="34" charset="0"/>
              </a:rPr>
              <a:t>employment?</a:t>
            </a:r>
            <a:endParaRPr lang="en-GB" sz="2400" dirty="0" smtClean="0">
              <a:latin typeface="Arial" panose="020B0604020202020204" pitchFamily="34" charset="0"/>
              <a:cs typeface="Arial" panose="020B0604020202020204" pitchFamily="34" charset="0"/>
            </a:endParaRPr>
          </a:p>
          <a:p>
            <a:pPr marL="342900" lvl="0" indent="-342900" fontAlgn="base" hangingPunct="0">
              <a:spcAft>
                <a:spcPts val="1000"/>
              </a:spcAft>
              <a:buFont typeface="Symbol" panose="05050102010706020507" pitchFamily="18" charset="2"/>
              <a:buChar char=""/>
            </a:pPr>
            <a:r>
              <a:rPr lang="en-GB" sz="2400" dirty="0" smtClean="0">
                <a:latin typeface="Arial"/>
                <a:cs typeface="Arial"/>
              </a:rPr>
              <a:t>How </a:t>
            </a:r>
            <a:r>
              <a:rPr lang="en-GB" sz="2400" dirty="0">
                <a:latin typeface="Arial"/>
                <a:cs typeface="Arial"/>
              </a:rPr>
              <a:t>high a priority are vulnerable </a:t>
            </a:r>
            <a:r>
              <a:rPr lang="en-GB" sz="2400" dirty="0" smtClean="0">
                <a:latin typeface="Arial"/>
                <a:cs typeface="Arial"/>
              </a:rPr>
              <a:t>learners </a:t>
            </a:r>
            <a:r>
              <a:rPr lang="en-GB" sz="2400" dirty="0">
                <a:latin typeface="Arial"/>
                <a:cs typeface="Arial"/>
              </a:rPr>
              <a:t>in your improvement </a:t>
            </a:r>
            <a:r>
              <a:rPr lang="en-GB" sz="2400" dirty="0" smtClean="0">
                <a:latin typeface="Arial"/>
                <a:cs typeface="Arial"/>
              </a:rPr>
              <a:t>plan?</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tabLst>
                <a:tab pos="457200" algn="l"/>
                <a:tab pos="2637155" algn="ctr"/>
                <a:tab pos="5274310" algn="r"/>
              </a:tabLst>
            </a:pPr>
            <a:r>
              <a:rPr lang="en-GB" sz="2400" dirty="0" smtClean="0">
                <a:latin typeface="Arial" panose="020B0604020202020204" pitchFamily="34" charset="0"/>
                <a:ea typeface="Times New Roman" panose="02020603050405020304" pitchFamily="18" charset="0"/>
                <a:cs typeface="Arial" panose="020B0604020202020204" pitchFamily="34" charset="0"/>
              </a:rPr>
              <a:t>How </a:t>
            </a:r>
            <a:r>
              <a:rPr lang="en-GB" sz="2400" dirty="0">
                <a:latin typeface="Arial" panose="020B0604020202020204" pitchFamily="34" charset="0"/>
                <a:ea typeface="Times New Roman" panose="02020603050405020304" pitchFamily="18" charset="0"/>
                <a:cs typeface="Arial" panose="020B0604020202020204" pitchFamily="34" charset="0"/>
              </a:rPr>
              <a:t>well does continuous professional development enable staff to support vulnerable </a:t>
            </a:r>
            <a:r>
              <a:rPr lang="en-GB" sz="2400" dirty="0" smtClean="0">
                <a:latin typeface="Arial" panose="020B0604020202020204" pitchFamily="34" charset="0"/>
                <a:ea typeface="Times New Roman" panose="02020603050405020304" pitchFamily="18" charset="0"/>
                <a:cs typeface="Arial" panose="020B0604020202020204" pitchFamily="34" charset="0"/>
              </a:rPr>
              <a:t>learners?</a:t>
            </a:r>
          </a:p>
          <a:p>
            <a:pPr marL="342900" lvl="0" indent="-342900">
              <a:buFont typeface="Arial" panose="020B0604020202020204" pitchFamily="34" charset="0"/>
              <a:buChar char="•"/>
              <a:tabLst>
                <a:tab pos="457200" algn="l"/>
                <a:tab pos="2637155" algn="ctr"/>
                <a:tab pos="5274310" algn="r"/>
              </a:tabLst>
            </a:pPr>
            <a:r>
              <a:rPr lang="en-GB" sz="2400" dirty="0" smtClean="0">
                <a:latin typeface="Arial" panose="020B0604020202020204" pitchFamily="34" charset="0"/>
                <a:ea typeface="Times New Roman" panose="02020603050405020304" pitchFamily="18" charset="0"/>
                <a:cs typeface="Arial" panose="020B0604020202020204" pitchFamily="34" charset="0"/>
              </a:rPr>
              <a:t>How effective is your </a:t>
            </a:r>
            <a:r>
              <a:rPr lang="en-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use of various grants to support and meet the needs of vulnerable learners?</a:t>
            </a:r>
            <a:endParaRPr lang="en-GB" sz="12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36973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0" y="2106737"/>
            <a:ext cx="6286500"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Bwriad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Mesur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Sgiliau</a:t>
            </a:r>
            <a:r>
              <a:rPr lang="en-GB" sz="2400" dirty="0" smtClean="0">
                <a:solidFill>
                  <a:schemeClr val="tx1">
                    <a:lumMod val="95000"/>
                    <a:lumOff val="5000"/>
                  </a:schemeClr>
                </a:solidFill>
                <a:latin typeface="Arial"/>
                <a:cs typeface="Arial"/>
              </a:rPr>
              <a:t> 2009 </a:t>
            </a:r>
            <a:r>
              <a:rPr lang="en-GB" sz="2400" dirty="0" err="1" smtClean="0">
                <a:solidFill>
                  <a:schemeClr val="tx1">
                    <a:lumMod val="95000"/>
                    <a:lumOff val="5000"/>
                  </a:schemeClr>
                </a:solidFill>
                <a:latin typeface="Arial"/>
                <a:cs typeface="Arial"/>
              </a:rPr>
              <a:t>oedd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sicrhau</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Nghymru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mynediad</a:t>
            </a:r>
            <a:r>
              <a:rPr lang="en-GB" sz="2400" dirty="0" smtClean="0">
                <a:solidFill>
                  <a:schemeClr val="tx1">
                    <a:lumMod val="95000"/>
                    <a:lumOff val="5000"/>
                  </a:schemeClr>
                </a:solidFill>
                <a:latin typeface="Arial"/>
                <a:cs typeface="Arial"/>
              </a:rPr>
              <a:t> I </a:t>
            </a:r>
            <a:r>
              <a:rPr lang="en-GB" sz="2400" dirty="0" err="1" smtClean="0">
                <a:solidFill>
                  <a:schemeClr val="tx1">
                    <a:lumMod val="95000"/>
                    <a:lumOff val="5000"/>
                  </a:schemeClr>
                </a:solidFill>
                <a:latin typeface="Arial"/>
                <a:cs typeface="Arial"/>
              </a:rPr>
              <a:t>gwricwlwm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eang</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chytbwys</a:t>
            </a:r>
            <a:r>
              <a:rPr lang="en-GB" sz="24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Dan y </a:t>
            </a:r>
            <a:r>
              <a:rPr lang="en-GB" sz="2400" dirty="0" err="1" smtClean="0">
                <a:solidFill>
                  <a:schemeClr val="tx1">
                    <a:lumMod val="95000"/>
                    <a:lumOff val="5000"/>
                  </a:schemeClr>
                </a:solidFill>
                <a:latin typeface="Arial"/>
                <a:cs typeface="Arial"/>
              </a:rPr>
              <a:t>Mesur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ddyletswydd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statudol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uwchradd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cholegau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bellach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ehangu’r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dewis</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gwasanaethau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cefnogi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bobl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ifanc</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rhwng</a:t>
            </a:r>
            <a:r>
              <a:rPr lang="en-GB" sz="2400" dirty="0" smtClean="0">
                <a:solidFill>
                  <a:schemeClr val="tx1">
                    <a:lumMod val="95000"/>
                    <a:lumOff val="5000"/>
                  </a:schemeClr>
                </a:solidFill>
                <a:latin typeface="Arial"/>
                <a:cs typeface="Arial"/>
              </a:rPr>
              <a:t> 14 ac 19</a:t>
            </a: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ddarpariaeth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cynnwys</a:t>
            </a:r>
            <a:r>
              <a:rPr lang="en-GB" sz="2400" dirty="0" smtClean="0">
                <a:solidFill>
                  <a:schemeClr val="tx1">
                    <a:lumMod val="95000"/>
                    <a:lumOff val="5000"/>
                  </a:schemeClr>
                </a:solidFill>
                <a:latin typeface="Arial"/>
                <a:cs typeface="Arial"/>
              </a:rPr>
              <a:t>: </a:t>
            </a: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l</a:t>
            </a:r>
            <a:r>
              <a:rPr lang="en-GB" sz="2400" dirty="0" err="1" smtClean="0">
                <a:solidFill>
                  <a:schemeClr val="tx1">
                    <a:lumMod val="95000"/>
                    <a:lumOff val="5000"/>
                  </a:schemeClr>
                </a:solidFill>
                <a:latin typeface="Arial"/>
                <a:cs typeface="Arial"/>
              </a:rPr>
              <a:t>lwybr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unigol</a:t>
            </a:r>
            <a:endParaRPr lang="en-GB" sz="2400" dirty="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d</a:t>
            </a:r>
            <a:r>
              <a:rPr lang="en-GB" sz="2400" dirty="0" err="1" smtClean="0">
                <a:solidFill>
                  <a:schemeClr val="tx1">
                    <a:lumMod val="95000"/>
                    <a:lumOff val="5000"/>
                  </a:schemeClr>
                </a:solidFill>
                <a:latin typeface="Arial"/>
                <a:cs typeface="Arial"/>
              </a:rPr>
              <a:t>ewis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ehang</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hyblygrwydd</a:t>
            </a:r>
            <a:r>
              <a:rPr lang="en-GB" sz="2400" dirty="0" smtClean="0">
                <a:solidFill>
                  <a:schemeClr val="tx1">
                    <a:lumMod val="95000"/>
                    <a:lumOff val="5000"/>
                  </a:schemeClr>
                </a:solidFill>
                <a:latin typeface="Arial"/>
                <a:cs typeface="Arial"/>
              </a:rPr>
              <a:t> o ran </a:t>
            </a:r>
            <a:r>
              <a:rPr lang="en-GB" sz="2400" dirty="0" err="1" smtClean="0">
                <a:solidFill>
                  <a:schemeClr val="tx1">
                    <a:lumMod val="95000"/>
                    <a:lumOff val="5000"/>
                  </a:schemeClr>
                </a:solidFill>
                <a:latin typeface="Arial"/>
                <a:cs typeface="Arial"/>
              </a:rPr>
              <a:t>cyrsiau</a:t>
            </a:r>
            <a:endParaRPr lang="en-GB" sz="2400" dirty="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d</a:t>
            </a:r>
            <a:r>
              <a:rPr lang="en-GB" sz="2400" dirty="0" err="1" smtClean="0">
                <a:solidFill>
                  <a:schemeClr val="tx1">
                    <a:lumMod val="95000"/>
                    <a:lumOff val="5000"/>
                  </a:schemeClr>
                </a:solidFill>
                <a:latin typeface="Arial"/>
                <a:cs typeface="Arial"/>
              </a:rPr>
              <a:t>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ehangach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craidd</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cymorth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cynnwys</a:t>
            </a:r>
            <a:r>
              <a:rPr lang="en-GB" sz="2400" dirty="0" smtClean="0">
                <a:solidFill>
                  <a:schemeClr val="tx1">
                    <a:lumMod val="95000"/>
                    <a:lumOff val="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m</a:t>
            </a:r>
            <a:r>
              <a:rPr lang="en-GB" sz="2400" dirty="0" err="1" smtClean="0">
                <a:solidFill>
                  <a:schemeClr val="tx1">
                    <a:lumMod val="95000"/>
                    <a:lumOff val="5000"/>
                  </a:schemeClr>
                </a:solidFill>
                <a:latin typeface="Arial"/>
                <a:cs typeface="Arial"/>
              </a:rPr>
              <a:t>ynediad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anogwyr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endParaRPr lang="en-GB" sz="2400" dirty="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m</a:t>
            </a:r>
            <a:r>
              <a:rPr lang="en-GB" sz="2400" dirty="0" err="1" smtClean="0">
                <a:solidFill>
                  <a:schemeClr val="tx1">
                    <a:lumMod val="95000"/>
                    <a:lumOff val="5000"/>
                  </a:schemeClr>
                </a:solidFill>
                <a:latin typeface="Arial"/>
                <a:cs typeface="Arial"/>
              </a:rPr>
              <a:t>ynediad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gymorth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personol</a:t>
            </a:r>
            <a:endParaRPr lang="en-GB" sz="2400" dirty="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c</a:t>
            </a:r>
            <a:r>
              <a:rPr lang="en-GB" sz="2400" dirty="0" err="1" smtClean="0">
                <a:solidFill>
                  <a:schemeClr val="tx1">
                    <a:lumMod val="95000"/>
                    <a:lumOff val="5000"/>
                  </a:schemeClr>
                </a:solidFill>
                <a:latin typeface="Arial"/>
                <a:cs typeface="Arial"/>
              </a:rPr>
              <a:t>yngor</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arweiniad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gyrfaoedd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diduedd</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369740"/>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286500" y="2062236"/>
            <a:ext cx="6654800" cy="9641101"/>
          </a:xfrm>
          <a:prstGeom prst="rect">
            <a:avLst/>
          </a:prstGeom>
        </p:spPr>
        <p:txBody>
          <a:bodyPr vert="horz" wrap="square" lIns="0" tIns="0" rIns="0" bIns="0" rtlCol="0">
            <a:spAutoFit/>
          </a:bodyPr>
          <a:lstStyle/>
          <a:p>
            <a:pPr marL="342900" indent="-342900">
              <a:spcAft>
                <a:spcPts val="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The </a:t>
            </a:r>
            <a:r>
              <a:rPr lang="en-GB" sz="2400" dirty="0" smtClean="0">
                <a:latin typeface="Arial" panose="020B0604020202020204" pitchFamily="34" charset="0"/>
                <a:ea typeface="Times New Roman" panose="02020603050405020304" pitchFamily="18" charset="0"/>
                <a:cs typeface="Arial" panose="020B0604020202020204" pitchFamily="34" charset="0"/>
              </a:rPr>
              <a:t>aims of the Learning </a:t>
            </a:r>
            <a:r>
              <a:rPr lang="en-GB" sz="2400" dirty="0">
                <a:latin typeface="Arial" panose="020B0604020202020204" pitchFamily="34" charset="0"/>
                <a:ea typeface="Times New Roman" panose="02020603050405020304" pitchFamily="18" charset="0"/>
                <a:cs typeface="Arial" panose="020B0604020202020204" pitchFamily="34" charset="0"/>
              </a:rPr>
              <a:t>and Skills (Wales) Measure 2009 </a:t>
            </a:r>
            <a:r>
              <a:rPr lang="en-GB" sz="2400" dirty="0" smtClean="0">
                <a:latin typeface="Arial" panose="020B0604020202020204" pitchFamily="34" charset="0"/>
                <a:ea typeface="Times New Roman" panose="02020603050405020304" pitchFamily="18" charset="0"/>
                <a:cs typeface="Arial" panose="020B0604020202020204" pitchFamily="34" charset="0"/>
              </a:rPr>
              <a:t>is to </a:t>
            </a:r>
            <a:r>
              <a:rPr lang="en-GB" sz="2400" dirty="0">
                <a:latin typeface="Arial" panose="020B0604020202020204" pitchFamily="34" charset="0"/>
                <a:ea typeface="Times New Roman" panose="02020603050405020304" pitchFamily="18" charset="0"/>
                <a:cs typeface="Arial" panose="020B0604020202020204" pitchFamily="34" charset="0"/>
              </a:rPr>
              <a:t>ensure that learners in Wales have access to a broad and balanced </a:t>
            </a:r>
            <a:r>
              <a:rPr lang="en-GB" sz="2400" dirty="0" smtClean="0">
                <a:latin typeface="Arial" panose="020B0604020202020204" pitchFamily="34" charset="0"/>
                <a:ea typeface="Times New Roman" panose="02020603050405020304" pitchFamily="18" charset="0"/>
                <a:cs typeface="Arial" panose="020B0604020202020204" pitchFamily="34" charset="0"/>
              </a:rPr>
              <a:t>curriculum</a:t>
            </a:r>
          </a:p>
          <a:p>
            <a:pPr marL="342900" indent="-342900">
              <a:spcAft>
                <a:spcPts val="0"/>
              </a:spcAft>
              <a:buFont typeface="Arial" panose="020B0604020202020204" pitchFamily="34" charset="0"/>
              <a:buChar char="•"/>
            </a:pPr>
            <a:endParaRPr lang="en-GB" sz="2400" dirty="0" smtClean="0">
              <a:latin typeface="Arial" panose="020B0604020202020204" pitchFamily="34" charset="0"/>
              <a:ea typeface="Times New Roman" panose="02020603050405020304" pitchFamily="18" charset="0"/>
              <a:cs typeface="Arial" panose="020B0604020202020204" pitchFamily="34" charset="0"/>
            </a:endParaRPr>
          </a:p>
          <a:p>
            <a:pPr marL="342900" indent="-342900">
              <a:spcAft>
                <a:spcPts val="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cs typeface="Arial" panose="020B0604020202020204" pitchFamily="34" charset="0"/>
              </a:rPr>
              <a:t>Secondary schools and further education colleges have a statutory duty under the Measure to widen choice and provide learner support services for young people aged 14 to 19</a:t>
            </a:r>
          </a:p>
          <a:p>
            <a:pPr marL="342900" indent="-342900">
              <a:spcAft>
                <a:spcPts val="0"/>
              </a:spcAft>
              <a:buFont typeface="Arial" panose="020B0604020202020204" pitchFamily="34" charset="0"/>
              <a:buChar char="•"/>
            </a:pPr>
            <a:endParaRPr lang="en-GB" sz="2400" dirty="0" smtClean="0">
              <a:latin typeface="Arial" panose="020B0604020202020204" pitchFamily="34" charset="0"/>
              <a:ea typeface="Times New Roman" panose="02020603050405020304" pitchFamily="18" charset="0"/>
              <a:cs typeface="Arial" panose="020B0604020202020204" pitchFamily="34" charset="0"/>
            </a:endParaRPr>
          </a:p>
          <a:p>
            <a:pPr marL="342900" indent="-342900">
              <a:spcAft>
                <a:spcPts val="0"/>
              </a:spcAft>
              <a:buFont typeface="Arial" panose="020B0604020202020204" pitchFamily="34" charset="0"/>
              <a:buChar char="•"/>
            </a:pPr>
            <a:r>
              <a:rPr lang="en-GB" sz="2400" dirty="0" smtClean="0">
                <a:solidFill>
                  <a:srgbClr val="000000"/>
                </a:solidFill>
                <a:latin typeface="Arial" panose="020B0604020202020204" pitchFamily="34" charset="0"/>
                <a:ea typeface="Calibri" panose="020F0502020204030204" pitchFamily="34" charset="0"/>
              </a:rPr>
              <a:t>Learner </a:t>
            </a:r>
            <a:r>
              <a:rPr lang="en-GB" sz="2400" dirty="0">
                <a:solidFill>
                  <a:srgbClr val="000000"/>
                </a:solidFill>
                <a:latin typeface="Arial" panose="020B0604020202020204" pitchFamily="34" charset="0"/>
                <a:ea typeface="Calibri" panose="020F0502020204030204" pitchFamily="34" charset="0"/>
              </a:rPr>
              <a:t>provision consists of three </a:t>
            </a:r>
            <a:r>
              <a:rPr lang="en-GB" sz="2400" dirty="0" smtClean="0">
                <a:solidFill>
                  <a:srgbClr val="000000"/>
                </a:solidFill>
                <a:latin typeface="Arial" panose="020B0604020202020204" pitchFamily="34" charset="0"/>
                <a:ea typeface="Calibri" panose="020F0502020204030204" pitchFamily="34" charset="0"/>
              </a:rPr>
              <a:t>elements</a:t>
            </a:r>
          </a:p>
          <a:p>
            <a:pPr marL="342900" indent="-342900">
              <a:spcAft>
                <a:spcPts val="0"/>
              </a:spcAft>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individual </a:t>
            </a:r>
            <a:r>
              <a:rPr lang="en-GB" sz="2400" dirty="0">
                <a:solidFill>
                  <a:srgbClr val="000000"/>
                </a:solidFill>
                <a:latin typeface="Arial" panose="020B0604020202020204" pitchFamily="34" charset="0"/>
                <a:ea typeface="Calibri" panose="020F0502020204030204" pitchFamily="34" charset="0"/>
              </a:rPr>
              <a:t>learning pathway </a:t>
            </a:r>
            <a:endParaRPr lang="en-GB" sz="2400" dirty="0" smtClean="0">
              <a:solidFill>
                <a:srgbClr val="000000"/>
              </a:solidFill>
              <a:latin typeface="Arial" panose="020B0604020202020204" pitchFamily="34" charset="0"/>
              <a:ea typeface="Calibri" panose="020F0502020204030204" pitchFamily="34" charset="0"/>
            </a:endParaRPr>
          </a:p>
          <a:p>
            <a:pPr marL="342900" lvl="0" indent="-342900">
              <a:spcAft>
                <a:spcPts val="100"/>
              </a:spcAft>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wider </a:t>
            </a:r>
            <a:r>
              <a:rPr lang="en-GB" sz="2400" dirty="0">
                <a:solidFill>
                  <a:srgbClr val="000000"/>
                </a:solidFill>
                <a:latin typeface="Arial" panose="020B0604020202020204" pitchFamily="34" charset="0"/>
                <a:ea typeface="Calibri" panose="020F0502020204030204" pitchFamily="34" charset="0"/>
              </a:rPr>
              <a:t>choice and flexibility of </a:t>
            </a:r>
            <a:r>
              <a:rPr lang="en-GB" sz="2400" dirty="0" smtClean="0">
                <a:solidFill>
                  <a:srgbClr val="000000"/>
                </a:solidFill>
                <a:latin typeface="Arial" panose="020B0604020202020204" pitchFamily="34" charset="0"/>
                <a:ea typeface="Calibri" panose="020F0502020204030204" pitchFamily="34" charset="0"/>
              </a:rPr>
              <a:t>courses</a:t>
            </a:r>
          </a:p>
          <a:p>
            <a:pPr marL="342900" lvl="0" indent="-342900">
              <a:spcAft>
                <a:spcPts val="100"/>
              </a:spcAft>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wider </a:t>
            </a:r>
            <a:r>
              <a:rPr lang="en-GB" sz="2400" dirty="0">
                <a:solidFill>
                  <a:srgbClr val="000000"/>
                </a:solidFill>
                <a:latin typeface="Arial" panose="020B0604020202020204" pitchFamily="34" charset="0"/>
                <a:ea typeface="Calibri" panose="020F0502020204030204" pitchFamily="34" charset="0"/>
              </a:rPr>
              <a:t>learning from the learning </a:t>
            </a:r>
            <a:r>
              <a:rPr lang="en-GB" sz="2400" dirty="0" smtClean="0">
                <a:solidFill>
                  <a:srgbClr val="000000"/>
                </a:solidFill>
                <a:latin typeface="Arial" panose="020B0604020202020204" pitchFamily="34" charset="0"/>
                <a:ea typeface="Calibri" panose="020F0502020204030204" pitchFamily="34" charset="0"/>
              </a:rPr>
              <a:t>core</a:t>
            </a:r>
            <a:endParaRPr lang="en-GB" sz="2400" dirty="0">
              <a:solidFill>
                <a:srgbClr val="000000"/>
              </a:solidFill>
              <a:latin typeface="Arial" panose="020B0604020202020204" pitchFamily="34" charset="0"/>
              <a:ea typeface="Calibri" panose="020F0502020204030204" pitchFamily="34" charset="0"/>
            </a:endParaRPr>
          </a:p>
          <a:p>
            <a:pPr marL="342900" indent="-342900">
              <a:buFont typeface="Arial" panose="020B0604020202020204" pitchFamily="34" charset="0"/>
              <a:buChar char="•"/>
            </a:pPr>
            <a:r>
              <a:rPr lang="en-GB" sz="2400" dirty="0">
                <a:solidFill>
                  <a:srgbClr val="000000"/>
                </a:solidFill>
                <a:latin typeface="Arial" panose="020B0604020202020204" pitchFamily="34" charset="0"/>
                <a:ea typeface="Calibri" panose="020F0502020204030204" pitchFamily="34" charset="0"/>
              </a:rPr>
              <a:t>Learner support consists of three </a:t>
            </a:r>
            <a:r>
              <a:rPr lang="en-GB" sz="2400" dirty="0" smtClean="0">
                <a:solidFill>
                  <a:srgbClr val="000000"/>
                </a:solidFill>
                <a:latin typeface="Arial" panose="020B0604020202020204" pitchFamily="34" charset="0"/>
                <a:ea typeface="Calibri" panose="020F0502020204030204" pitchFamily="34" charset="0"/>
              </a:rPr>
              <a:t>elements</a:t>
            </a:r>
          </a:p>
          <a:p>
            <a:pPr marL="342900" indent="-342900">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access </a:t>
            </a:r>
            <a:r>
              <a:rPr lang="en-GB" sz="2400" dirty="0">
                <a:solidFill>
                  <a:srgbClr val="000000"/>
                </a:solidFill>
                <a:latin typeface="Arial" panose="020B0604020202020204" pitchFamily="34" charset="0"/>
                <a:ea typeface="Calibri" panose="020F0502020204030204" pitchFamily="34" charset="0"/>
              </a:rPr>
              <a:t>to learning coach </a:t>
            </a:r>
            <a:endParaRPr lang="en-GB" sz="2400" dirty="0" smtClean="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access </a:t>
            </a:r>
            <a:r>
              <a:rPr lang="en-GB" sz="2400" dirty="0">
                <a:solidFill>
                  <a:srgbClr val="000000"/>
                </a:solidFill>
                <a:latin typeface="Arial" panose="020B0604020202020204" pitchFamily="34" charset="0"/>
                <a:ea typeface="Calibri" panose="020F0502020204030204" pitchFamily="34" charset="0"/>
              </a:rPr>
              <a:t>to personal support </a:t>
            </a:r>
            <a:endParaRPr lang="en-GB" sz="2400" dirty="0" smtClean="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impartial </a:t>
            </a:r>
            <a:r>
              <a:rPr lang="en-GB" sz="2400" dirty="0">
                <a:solidFill>
                  <a:srgbClr val="000000"/>
                </a:solidFill>
                <a:latin typeface="Arial" panose="020B0604020202020204" pitchFamily="34" charset="0"/>
                <a:ea typeface="Calibri" panose="020F0502020204030204" pitchFamily="34" charset="0"/>
              </a:rPr>
              <a:t>careers advice and guidance </a:t>
            </a:r>
            <a:endParaRPr lang="en-GB" sz="2400" dirty="0" smtClean="0">
              <a:solidFill>
                <a:srgbClr val="000000"/>
              </a:solidFill>
              <a:latin typeface="Arial" panose="020B0604020202020204" pitchFamily="34" charset="0"/>
              <a:ea typeface="Calibri" panose="020F0502020204030204" pitchFamily="34" charset="0"/>
            </a:endParaRPr>
          </a:p>
          <a:p>
            <a:pPr marL="342900" indent="-342900">
              <a:buFont typeface="Arial" panose="020B0604020202020204" pitchFamily="34" charset="0"/>
              <a:buChar char="•"/>
            </a:pPr>
            <a:endParaRPr lang="en-GB" sz="2400" dirty="0">
              <a:solidFill>
                <a:srgbClr val="000000"/>
              </a:solidFill>
              <a:latin typeface="Arial" panose="020B0604020202020204" pitchFamily="34" charset="0"/>
              <a:ea typeface="Calibri" panose="020F0502020204030204" pitchFamily="34" charset="0"/>
            </a:endParaRPr>
          </a:p>
          <a:p>
            <a:pPr marL="342900" lvl="0" indent="-342900">
              <a:spcAft>
                <a:spcPts val="100"/>
              </a:spcAft>
              <a:buFont typeface="Symbol" panose="05050102010706020507" pitchFamily="18" charset="2"/>
              <a:buChar char=""/>
            </a:pPr>
            <a:endParaRPr lang="en-GB" sz="2400" dirty="0">
              <a:solidFill>
                <a:srgbClr val="000000"/>
              </a:solidFill>
              <a:latin typeface="Arial" panose="020B0604020202020204" pitchFamily="34" charset="0"/>
              <a:ea typeface="Calibri" panose="020F0502020204030204" pitchFamily="34" charset="0"/>
            </a:endParaRPr>
          </a:p>
          <a:p>
            <a:pPr marL="342900" indent="-342900">
              <a:spcAft>
                <a:spcPts val="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395086"/>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80835" y="2250757"/>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95000"/>
                    <a:lumOff val="5000"/>
                  </a:schemeClr>
                </a:solidFill>
                <a:latin typeface="Arial"/>
                <a:cs typeface="Arial"/>
              </a:rPr>
              <a:t>Mae </a:t>
            </a:r>
            <a:r>
              <a:rPr lang="en-GB" sz="2400" dirty="0" err="1">
                <a:solidFill>
                  <a:schemeClr val="tx1">
                    <a:lumMod val="95000"/>
                    <a:lumOff val="5000"/>
                  </a:schemeClr>
                </a:solidFill>
                <a:latin typeface="Arial"/>
                <a:cs typeface="Arial"/>
              </a:rPr>
              <a:t>gan</a:t>
            </a:r>
            <a:r>
              <a:rPr lang="en-GB" sz="2400" dirty="0">
                <a:solidFill>
                  <a:schemeClr val="tx1">
                    <a:lumMod val="95000"/>
                    <a:lumOff val="5000"/>
                  </a:schemeClr>
                </a:solidFill>
                <a:latin typeface="Arial"/>
                <a:cs typeface="Arial"/>
              </a:rPr>
              <a:t> bob </a:t>
            </a:r>
            <a:r>
              <a:rPr lang="en-GB" sz="2400" dirty="0" err="1">
                <a:solidFill>
                  <a:schemeClr val="tx1">
                    <a:lumMod val="95000"/>
                    <a:lumOff val="5000"/>
                  </a:schemeClr>
                </a:solidFill>
                <a:latin typeface="Arial"/>
                <a:cs typeface="Arial"/>
              </a:rPr>
              <a:t>dysgwr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mewn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ysgolion</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uwchradd</a:t>
            </a:r>
            <a:r>
              <a:rPr lang="en-GB" sz="2400" dirty="0" smtClean="0">
                <a:solidFill>
                  <a:schemeClr val="tx1">
                    <a:lumMod val="95000"/>
                    <a:lumOff val="5000"/>
                  </a:schemeClr>
                </a:solidFill>
                <a:latin typeface="Arial"/>
                <a:cs typeface="Arial"/>
              </a:rPr>
              <a:t> ac </a:t>
            </a:r>
            <a:r>
              <a:rPr lang="en-GB" sz="2400" dirty="0" err="1">
                <a:solidFill>
                  <a:schemeClr val="tx1">
                    <a:lumMod val="95000"/>
                    <a:lumOff val="5000"/>
                  </a:schemeClr>
                </a:solidFill>
                <a:latin typeface="Arial"/>
                <a:cs typeface="Arial"/>
              </a:rPr>
              <a:t>arbennig</a:t>
            </a:r>
            <a:r>
              <a:rPr lang="en-GB" sz="2400" dirty="0">
                <a:solidFill>
                  <a:schemeClr val="tx1">
                    <a:lumMod val="95000"/>
                    <a:lumOff val="5000"/>
                  </a:schemeClr>
                </a:solidFill>
                <a:latin typeface="Arial"/>
                <a:cs typeface="Arial"/>
              </a:rPr>
              <a:t> </a:t>
            </a:r>
            <a:r>
              <a:rPr lang="en-GB" sz="2400" dirty="0" smtClean="0">
                <a:solidFill>
                  <a:schemeClr val="tx1">
                    <a:lumMod val="95000"/>
                    <a:lumOff val="5000"/>
                  </a:schemeClr>
                </a:solidFill>
                <a:latin typeface="Arial"/>
                <a:cs typeface="Arial"/>
              </a:rPr>
              <a:t>a </a:t>
            </a:r>
            <a:r>
              <a:rPr lang="en-GB" sz="2400" dirty="0" err="1" smtClean="0">
                <a:solidFill>
                  <a:schemeClr val="tx1">
                    <a:lumMod val="95000"/>
                    <a:lumOff val="5000"/>
                  </a:schemeClr>
                </a:solidFill>
                <a:latin typeface="Arial"/>
                <a:cs typeface="Arial"/>
              </a:rPr>
              <a:t>gynhelir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gynnwys</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rhai</a:t>
            </a:r>
            <a:r>
              <a:rPr lang="en-GB" sz="2400" dirty="0">
                <a:solidFill>
                  <a:schemeClr val="tx1">
                    <a:lumMod val="95000"/>
                    <a:lumOff val="5000"/>
                  </a:schemeClr>
                </a:solidFill>
                <a:latin typeface="Arial"/>
                <a:cs typeface="Arial"/>
              </a:rPr>
              <a:t> ag </a:t>
            </a:r>
            <a:r>
              <a:rPr lang="en-GB" sz="2400" dirty="0" err="1">
                <a:solidFill>
                  <a:schemeClr val="tx1">
                    <a:lumMod val="95000"/>
                    <a:lumOff val="5000"/>
                  </a:schemeClr>
                </a:solidFill>
                <a:latin typeface="Arial"/>
                <a:cs typeface="Arial"/>
              </a:rPr>
              <a:t>angehnion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dysgu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ychwanegol</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yr</a:t>
            </a:r>
            <a:r>
              <a:rPr lang="en-GB" sz="2400" dirty="0">
                <a:solidFill>
                  <a:schemeClr val="tx1">
                    <a:lumMod val="95000"/>
                    <a:lumOff val="5000"/>
                  </a:schemeClr>
                </a:solidFill>
                <a:latin typeface="Arial"/>
                <a:cs typeface="Arial"/>
              </a:rPr>
              <a:t> un </a:t>
            </a:r>
            <a:r>
              <a:rPr lang="en-GB" sz="2400" dirty="0" err="1">
                <a:solidFill>
                  <a:schemeClr val="tx1">
                    <a:lumMod val="95000"/>
                    <a:lumOff val="5000"/>
                  </a:schemeClr>
                </a:solidFill>
                <a:latin typeface="Arial"/>
                <a:cs typeface="Arial"/>
              </a:rPr>
              <a:t>hawliau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fframwaith</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llwybrau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unigol</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diffyg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eglurdeb</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fewn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Mesur</a:t>
            </a:r>
            <a:r>
              <a:rPr lang="en-GB" sz="2400" dirty="0" smtClean="0">
                <a:solidFill>
                  <a:schemeClr val="tx1">
                    <a:lumMod val="95000"/>
                    <a:lumOff val="5000"/>
                  </a:schemeClr>
                </a:solidFill>
                <a:latin typeface="Arial"/>
                <a:cs typeface="Arial"/>
              </a:rPr>
              <a:t> o ran </a:t>
            </a:r>
            <a:r>
              <a:rPr lang="en-GB" sz="2400" dirty="0" err="1" smtClean="0">
                <a:solidFill>
                  <a:schemeClr val="tx1">
                    <a:lumMod val="95000"/>
                    <a:lumOff val="5000"/>
                  </a:schemeClr>
                </a:solidFill>
                <a:latin typeface="Arial"/>
                <a:cs typeface="Arial"/>
              </a:rPr>
              <a:t>hawliau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darpariaeth</a:t>
            </a:r>
            <a:r>
              <a:rPr lang="en-GB" sz="2400" dirty="0" smtClean="0">
                <a:solidFill>
                  <a:schemeClr val="tx1">
                    <a:lumMod val="95000"/>
                    <a:lumOff val="5000"/>
                  </a:schemeClr>
                </a:solidFill>
                <a:latin typeface="Arial"/>
                <a:cs typeface="Arial"/>
              </a:rPr>
              <a:t> EOTAS,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gynnwys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unedau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cyfeirio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err="1" smtClean="0">
                <a:solidFill>
                  <a:schemeClr val="tx1">
                    <a:lumMod val="95000"/>
                    <a:lumOff val="5000"/>
                  </a:schemeClr>
                </a:solidFill>
                <a:latin typeface="Arial"/>
                <a:cs typeface="Arial"/>
              </a:rPr>
              <a:t>’r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fframwaith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llwybrau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ddarpariaeth</a:t>
            </a:r>
            <a:r>
              <a:rPr lang="en-GB" sz="2400" dirty="0" smtClean="0">
                <a:solidFill>
                  <a:schemeClr val="tx1">
                    <a:lumMod val="95000"/>
                    <a:lumOff val="5000"/>
                  </a:schemeClr>
                </a:solidFill>
                <a:latin typeface="Arial"/>
                <a:cs typeface="Arial"/>
              </a:rPr>
              <a:t> EOTAS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datgymhwyso</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o</a:t>
            </a:r>
            <a:r>
              <a:rPr lang="en-GB" sz="2400" dirty="0" err="1" smtClean="0">
                <a:solidFill>
                  <a:schemeClr val="tx1">
                    <a:lumMod val="95000"/>
                    <a:lumOff val="5000"/>
                  </a:schemeClr>
                </a:solidFill>
                <a:latin typeface="Arial"/>
                <a:cs typeface="Arial"/>
              </a:rPr>
              <a:t>’r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cenedlaethol</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369740"/>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5980620" y="2225411"/>
            <a:ext cx="7024180" cy="7430239"/>
          </a:xfrm>
          <a:prstGeom prst="rect">
            <a:avLst/>
          </a:prstGeom>
        </p:spPr>
        <p:txBody>
          <a:bodyPr vert="horz" wrap="square" lIns="0" tIns="0" rIns="0" bIns="0" rtlCol="0">
            <a:spAutoFit/>
          </a:bodyPr>
          <a:lstStyle/>
          <a:p>
            <a:pPr marL="342900" indent="-342900">
              <a:spcAft>
                <a:spcPts val="12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All learners in maintained secondary and special schools including those with additional learning needs, have the same entitlement to the individual learning pathway </a:t>
            </a:r>
            <a:r>
              <a:rPr lang="en-GB" sz="2400" dirty="0" smtClean="0">
                <a:solidFill>
                  <a:prstClr val="black"/>
                </a:solidFill>
                <a:latin typeface="Arial" panose="020B0604020202020204" pitchFamily="34" charset="0"/>
                <a:ea typeface="Times New Roman" panose="02020603050405020304" pitchFamily="18" charset="0"/>
              </a:rPr>
              <a:t>framework </a:t>
            </a:r>
          </a:p>
          <a:p>
            <a:pPr marL="342900" lvl="0" indent="-342900">
              <a:spcAft>
                <a:spcPts val="1200"/>
              </a:spcAft>
              <a:buFont typeface="Arial" panose="020B0604020202020204" pitchFamily="34" charset="0"/>
              <a:buChar char="•"/>
            </a:pPr>
            <a:endParaRPr lang="en-GB" sz="2400" dirty="0" smtClean="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smtClean="0">
                <a:solidFill>
                  <a:prstClr val="black"/>
                </a:solidFill>
                <a:latin typeface="Arial" panose="020B0604020202020204" pitchFamily="34" charset="0"/>
                <a:ea typeface="Times New Roman" panose="02020603050405020304" pitchFamily="18" charset="0"/>
              </a:rPr>
              <a:t>However</a:t>
            </a:r>
            <a:r>
              <a:rPr lang="en-GB" sz="2400" dirty="0">
                <a:solidFill>
                  <a:prstClr val="black"/>
                </a:solidFill>
                <a:latin typeface="Arial" panose="020B0604020202020204" pitchFamily="34" charset="0"/>
                <a:ea typeface="Times New Roman" panose="02020603050405020304" pitchFamily="18" charset="0"/>
              </a:rPr>
              <a:t>, there is a lack of clarity within the Measure as to the entitlement of learners in EOTAS provision, including in pupil referral units (PRUs), to the learning pathway </a:t>
            </a:r>
            <a:r>
              <a:rPr lang="en-GB" sz="2400" dirty="0" smtClean="0">
                <a:solidFill>
                  <a:prstClr val="black"/>
                </a:solidFill>
                <a:latin typeface="Arial" panose="020B0604020202020204" pitchFamily="34" charset="0"/>
                <a:ea typeface="Times New Roman" panose="02020603050405020304" pitchFamily="18" charset="0"/>
              </a:rPr>
              <a:t>framework</a:t>
            </a:r>
          </a:p>
          <a:p>
            <a:pPr marL="342900" lvl="0" indent="-342900">
              <a:spcAft>
                <a:spcPts val="1200"/>
              </a:spcAft>
              <a:buFont typeface="Arial" panose="020B0604020202020204" pitchFamily="34" charset="0"/>
              <a:buChar char="•"/>
            </a:pPr>
            <a:endParaRPr lang="en-GB" sz="2400" dirty="0" smtClean="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smtClean="0">
                <a:solidFill>
                  <a:prstClr val="black"/>
                </a:solidFill>
                <a:latin typeface="Arial" panose="020B0604020202020204" pitchFamily="34" charset="0"/>
                <a:ea typeface="Times New Roman" panose="02020603050405020304" pitchFamily="18" charset="0"/>
              </a:rPr>
              <a:t>Learners </a:t>
            </a:r>
            <a:r>
              <a:rPr lang="en-GB" sz="2400" dirty="0">
                <a:solidFill>
                  <a:prstClr val="black"/>
                </a:solidFill>
                <a:latin typeface="Arial" panose="020B0604020202020204" pitchFamily="34" charset="0"/>
                <a:ea typeface="Times New Roman" panose="02020603050405020304" pitchFamily="18" charset="0"/>
              </a:rPr>
              <a:t>in EOTAS provision are </a:t>
            </a:r>
            <a:r>
              <a:rPr lang="en-GB" sz="2400" dirty="0" err="1">
                <a:solidFill>
                  <a:prstClr val="black"/>
                </a:solidFill>
                <a:latin typeface="Arial" panose="020B0604020202020204" pitchFamily="34" charset="0"/>
                <a:ea typeface="Times New Roman" panose="02020603050405020304" pitchFamily="18" charset="0"/>
              </a:rPr>
              <a:t>disapplied</a:t>
            </a:r>
            <a:r>
              <a:rPr lang="en-GB" sz="2400" dirty="0">
                <a:solidFill>
                  <a:prstClr val="black"/>
                </a:solidFill>
                <a:latin typeface="Arial" panose="020B0604020202020204" pitchFamily="34" charset="0"/>
                <a:ea typeface="Times New Roman" panose="02020603050405020304" pitchFamily="18" charset="0"/>
              </a:rPr>
              <a:t> from the national </a:t>
            </a:r>
            <a:r>
              <a:rPr lang="en-GB" sz="2400" dirty="0" smtClean="0">
                <a:solidFill>
                  <a:prstClr val="black"/>
                </a:solidFill>
                <a:latin typeface="Arial" panose="020B0604020202020204" pitchFamily="34" charset="0"/>
                <a:ea typeface="Times New Roman" panose="02020603050405020304" pitchFamily="18" charset="0"/>
              </a:rPr>
              <a:t>curriculum</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100"/>
              </a:spcAft>
              <a:buFont typeface="Symbol" panose="05050102010706020507" pitchFamily="18" charset="2"/>
              <a:buChar char=""/>
            </a:pPr>
            <a:endParaRPr lang="en-GB" sz="2400" dirty="0">
              <a:solidFill>
                <a:srgbClr val="000000"/>
              </a:solidFill>
              <a:latin typeface="Arial" panose="020B0604020202020204" pitchFamily="34" charset="0"/>
              <a:ea typeface="Calibri" panose="020F0502020204030204" pitchFamily="34" charset="0"/>
            </a:endParaRPr>
          </a:p>
          <a:p>
            <a:pPr marL="342900" indent="-342900">
              <a:spcAft>
                <a:spcPts val="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156506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bron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pob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cynllunio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diwallu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anghenion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Mesur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Sgiliau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uwchradd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cyfyngedig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flynedd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ôl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oherwydd</a:t>
            </a:r>
            <a:r>
              <a:rPr lang="en-GB" sz="2400" dirty="0" smtClean="0">
                <a:solidFill>
                  <a:schemeClr val="tx1">
                    <a:lumMod val="95000"/>
                    <a:lumOff val="5000"/>
                  </a:schemeClr>
                </a:solidFill>
                <a:latin typeface="Arial"/>
                <a:cs typeface="Arial"/>
              </a:rPr>
              <a:t>:</a:t>
            </a: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gostyngiad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nifer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bynciau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opsiwn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caniatâu </a:t>
            </a:r>
            <a:r>
              <a:rPr lang="en-GB" sz="2400" dirty="0" err="1" smtClean="0">
                <a:solidFill>
                  <a:schemeClr val="tx1">
                    <a:lumMod val="95000"/>
                    <a:lumOff val="5000"/>
                  </a:schemeClr>
                </a:solidFill>
                <a:latin typeface="Arial"/>
                <a:cs typeface="Arial"/>
              </a:rPr>
              <a:t>rhagor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amser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err="1" smtClean="0">
                <a:solidFill>
                  <a:schemeClr val="tx1">
                    <a:lumMod val="95000"/>
                    <a:lumOff val="5000"/>
                  </a:schemeClr>
                </a:solidFill>
                <a:latin typeface="Arial"/>
                <a:cs typeface="Arial"/>
              </a:rPr>
              <a:t>’r</a:t>
            </a:r>
            <a:r>
              <a:rPr lang="en-GB" sz="2400" dirty="0" smtClean="0">
                <a:solidFill>
                  <a:schemeClr val="tx1">
                    <a:lumMod val="95000"/>
                    <a:lumOff val="5000"/>
                  </a:schemeClr>
                </a:solidFill>
                <a:latin typeface="Arial"/>
                <a:cs typeface="Arial"/>
              </a:rPr>
              <a:t> TGAU </a:t>
            </a:r>
            <a:r>
              <a:rPr lang="en-GB" sz="2400" dirty="0" err="1" smtClean="0">
                <a:solidFill>
                  <a:schemeClr val="tx1">
                    <a:lumMod val="95000"/>
                    <a:lumOff val="5000"/>
                  </a:schemeClr>
                </a:solidFill>
                <a:latin typeface="Arial"/>
                <a:cs typeface="Arial"/>
              </a:rPr>
              <a:t>newydd</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e</a:t>
            </a:r>
            <a:r>
              <a:rPr lang="en-GB" sz="2400" dirty="0" err="1" smtClean="0">
                <a:solidFill>
                  <a:schemeClr val="tx1">
                    <a:lumMod val="95000"/>
                    <a:lumOff val="5000"/>
                  </a:schemeClr>
                </a:solidFill>
                <a:latin typeface="Arial"/>
                <a:cs typeface="Arial"/>
              </a:rPr>
              <a:t>hangder</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dystysgrif</a:t>
            </a:r>
            <a:r>
              <a:rPr lang="en-GB" sz="2400" dirty="0" smtClean="0">
                <a:solidFill>
                  <a:schemeClr val="tx1">
                    <a:lumMod val="95000"/>
                    <a:lumOff val="5000"/>
                  </a:schemeClr>
                </a:solidFill>
                <a:latin typeface="Arial"/>
                <a:cs typeface="Arial"/>
              </a:rPr>
              <a:t> her </a:t>
            </a:r>
            <a:r>
              <a:rPr lang="en-GB" sz="2400" dirty="0" err="1" smtClean="0">
                <a:solidFill>
                  <a:schemeClr val="tx1">
                    <a:lumMod val="95000"/>
                    <a:lumOff val="5000"/>
                  </a:schemeClr>
                </a:solidFill>
                <a:latin typeface="Arial"/>
                <a:cs typeface="Arial"/>
              </a:rPr>
              <a:t>sgiliau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rhan</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Fagloriaeth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dewis</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bynciau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galwedigaethol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hefyd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leihau</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addasrwydd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lawer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17504"/>
            <a:ext cx="5937885" cy="874085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Nearly all schools plan a curriculum that meets the requirements of the Learning and Skills (Wales) Measure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Calibri" panose="020F0502020204030204" pitchFamily="34" charset="0"/>
              </a:rPr>
              <a:t>However</a:t>
            </a:r>
            <a:r>
              <a:rPr lang="en-GB" sz="2400" dirty="0">
                <a:latin typeface="Arial" panose="020B0604020202020204" pitchFamily="34" charset="0"/>
                <a:ea typeface="Calibri" panose="020F0502020204030204" pitchFamily="34" charset="0"/>
              </a:rPr>
              <a:t>, the curriculum in secondary schools is more limited than it was two years </a:t>
            </a:r>
            <a:r>
              <a:rPr lang="en-GB" sz="2400" dirty="0" smtClean="0">
                <a:latin typeface="Arial" panose="020B0604020202020204" pitchFamily="34" charset="0"/>
                <a:ea typeface="Calibri" panose="020F0502020204030204" pitchFamily="34" charset="0"/>
              </a:rPr>
              <a:t>ago due to:</a:t>
            </a:r>
            <a:endParaRPr lang="en-GB" sz="2400" dirty="0">
              <a:latin typeface="Arial" panose="020B0604020202020204" pitchFamily="34" charset="0"/>
              <a:ea typeface="Calibri" panose="020F0502020204030204" pitchFamily="34" charset="0"/>
            </a:endParaRPr>
          </a:p>
          <a:p>
            <a:pPr marL="342900" lvl="0" indent="-342900">
              <a:spcAft>
                <a:spcPts val="1200"/>
              </a:spcAft>
              <a:buFont typeface="Wingdings" panose="05000000000000000000" pitchFamily="2" charset="2"/>
              <a:buChar char="Ø"/>
            </a:pPr>
            <a:r>
              <a:rPr lang="en-GB" sz="2400" dirty="0">
                <a:latin typeface="Arial" panose="020B0604020202020204" pitchFamily="34" charset="0"/>
                <a:ea typeface="Calibri" panose="020F0502020204030204" pitchFamily="34" charset="0"/>
              </a:rPr>
              <a:t>r</a:t>
            </a:r>
            <a:r>
              <a:rPr lang="en-GB" sz="2400" dirty="0" smtClean="0">
                <a:latin typeface="Arial" panose="020B0604020202020204" pitchFamily="34" charset="0"/>
                <a:ea typeface="Calibri" panose="020F0502020204030204" pitchFamily="34" charset="0"/>
              </a:rPr>
              <a:t>eduction in number </a:t>
            </a:r>
            <a:r>
              <a:rPr lang="en-GB" sz="2400" dirty="0">
                <a:latin typeface="Arial" panose="020B0604020202020204" pitchFamily="34" charset="0"/>
                <a:ea typeface="Calibri" panose="020F0502020204030204" pitchFamily="34" charset="0"/>
              </a:rPr>
              <a:t>of option subjects to allow for extra curriculum time for the new GCSE </a:t>
            </a:r>
            <a:endParaRPr lang="en-GB" sz="2400" dirty="0" smtClean="0">
              <a:latin typeface="Arial" panose="020B0604020202020204" pitchFamily="34" charset="0"/>
              <a:ea typeface="Calibri" panose="020F0502020204030204" pitchFamily="34" charset="0"/>
            </a:endParaRPr>
          </a:p>
          <a:p>
            <a:pPr marL="342900" lvl="0" indent="-342900">
              <a:buFont typeface="Wingdings" panose="05000000000000000000" pitchFamily="2" charset="2"/>
              <a:buChar char="Ø"/>
            </a:pPr>
            <a:r>
              <a:rPr lang="en-GB" sz="2400" dirty="0" smtClean="0">
                <a:latin typeface="Arial" panose="020B0604020202020204" pitchFamily="34" charset="0"/>
                <a:ea typeface="Calibri" panose="020F0502020204030204" pitchFamily="34" charset="0"/>
              </a:rPr>
              <a:t>extensive </a:t>
            </a:r>
            <a:r>
              <a:rPr lang="en-GB" sz="2400" dirty="0">
                <a:latin typeface="Arial" panose="020B0604020202020204" pitchFamily="34" charset="0"/>
                <a:ea typeface="Calibri" panose="020F0502020204030204" pitchFamily="34" charset="0"/>
              </a:rPr>
              <a:t>skills challenge certificate (as part of the Welsh Baccalaureate</a:t>
            </a:r>
            <a:r>
              <a:rPr lang="en-GB" sz="2400" dirty="0" smtClean="0">
                <a:latin typeface="Arial" panose="020B0604020202020204" pitchFamily="34" charset="0"/>
                <a:ea typeface="Calibri" panose="020F0502020204030204" pitchFamily="34" charset="0"/>
              </a:rPr>
              <a:t>)</a:t>
            </a:r>
          </a:p>
          <a:p>
            <a:pPr lvl="0"/>
            <a:endParaRPr lang="en-GB" sz="2400" dirty="0" smtClean="0">
              <a:latin typeface="Arial" panose="020B0604020202020204" pitchFamily="34" charset="0"/>
              <a:ea typeface="Calibri" panose="020F0502020204030204" pitchFamily="34" charset="0"/>
            </a:endParaRP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Calibri" panose="020F0502020204030204" pitchFamily="34" charset="0"/>
              </a:rPr>
              <a:t> </a:t>
            </a:r>
            <a:r>
              <a:rPr lang="en-GB" sz="2400" dirty="0" smtClean="0">
                <a:latin typeface="Arial" panose="020B0604020202020204" pitchFamily="34" charset="0"/>
                <a:ea typeface="Times New Roman" panose="02020603050405020304" pitchFamily="18" charset="0"/>
              </a:rPr>
              <a:t>In </a:t>
            </a:r>
            <a:r>
              <a:rPr lang="en-GB" sz="2400" dirty="0">
                <a:latin typeface="Arial" panose="020B0604020202020204" pitchFamily="34" charset="0"/>
                <a:ea typeface="Times New Roman" panose="02020603050405020304" pitchFamily="18" charset="0"/>
              </a:rPr>
              <a:t>a few schools, the choice of vocational courses has also been reduced and this</a:t>
            </a:r>
            <a:r>
              <a:rPr lang="en-GB" sz="2400" dirty="0">
                <a:latin typeface="Arial" panose="020B0604020202020204" pitchFamily="34" charset="0"/>
                <a:ea typeface="Calibri" panose="020F0502020204030204" pitchFamily="34" charset="0"/>
              </a:rPr>
              <a:t> impacts on the appropriateness of the curriculum available for many vulnerable learners.</a:t>
            </a:r>
            <a:endParaRPr lang="en-GB" sz="2400" dirty="0">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45239" y="2408486"/>
            <a:ext cx="6122285"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fynediad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cyfartal</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err="1" smtClean="0">
                <a:solidFill>
                  <a:schemeClr val="tx1">
                    <a:lumMod val="95000"/>
                    <a:lumOff val="5000"/>
                  </a:schemeClr>
                </a:solidFill>
                <a:latin typeface="Arial"/>
                <a:cs typeface="Arial"/>
              </a:rPr>
              <a:t>’r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gyfartaledd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cofrestru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llai</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gymwysterau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cymheiriaid</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gymwys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brydau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ddim</a:t>
            </a:r>
            <a:r>
              <a:rPr lang="en-GB" sz="2400" dirty="0" smtClean="0">
                <a:solidFill>
                  <a:schemeClr val="tx1">
                    <a:lumMod val="95000"/>
                    <a:lumOff val="5000"/>
                  </a:schemeClr>
                </a:solidFill>
                <a:latin typeface="Arial"/>
                <a:cs typeface="Arial"/>
              </a:rPr>
              <a:t> (PYD) a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sydd</a:t>
            </a:r>
            <a:r>
              <a:rPr lang="en-GB" sz="2400" dirty="0" smtClean="0">
                <a:solidFill>
                  <a:schemeClr val="tx1">
                    <a:lumMod val="95000"/>
                    <a:lumOff val="5000"/>
                  </a:schemeClr>
                </a:solidFill>
                <a:latin typeface="Arial"/>
                <a:cs typeface="Arial"/>
              </a:rPr>
              <a:t> ag </a:t>
            </a:r>
            <a:r>
              <a:rPr lang="en-GB" sz="2400" dirty="0" err="1" smtClean="0">
                <a:solidFill>
                  <a:schemeClr val="tx1">
                    <a:lumMod val="95000"/>
                    <a:lumOff val="5000"/>
                  </a:schemeClr>
                </a:solidFill>
                <a:latin typeface="Arial"/>
                <a:cs typeface="Arial"/>
              </a:rPr>
              <a:t>anghenion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ychwanegol</a:t>
            </a:r>
            <a:r>
              <a:rPr lang="en-GB" sz="2400" dirty="0" smtClean="0">
                <a:solidFill>
                  <a:schemeClr val="tx1">
                    <a:lumMod val="95000"/>
                    <a:lumOff val="5000"/>
                  </a:schemeClr>
                </a:solidFill>
                <a:latin typeface="Arial"/>
                <a:cs typeface="Arial"/>
              </a:rPr>
              <a:t> (ADY)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cofrestru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dau</a:t>
            </a:r>
            <a:r>
              <a:rPr lang="en-GB" sz="2400" dirty="0" smtClean="0">
                <a:solidFill>
                  <a:schemeClr val="tx1">
                    <a:lumMod val="95000"/>
                    <a:lumOff val="5000"/>
                  </a:schemeClr>
                </a:solidFill>
                <a:latin typeface="Arial"/>
                <a:cs typeface="Arial"/>
              </a:rPr>
              <a:t> TGAU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gyfartaledd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ganddynt</a:t>
            </a:r>
            <a:r>
              <a:rPr lang="en-GB" sz="2400" dirty="0" smtClean="0">
                <a:solidFill>
                  <a:schemeClr val="tx1">
                    <a:lumMod val="95000"/>
                    <a:lumOff val="5000"/>
                  </a:schemeClr>
                </a:solidFill>
                <a:latin typeface="Arial"/>
                <a:cs typeface="Arial"/>
              </a:rPr>
              <a:t> ADY </a:t>
            </a:r>
            <a:r>
              <a:rPr lang="en-GB" sz="2400" dirty="0" err="1" smtClean="0">
                <a:solidFill>
                  <a:schemeClr val="tx1">
                    <a:lumMod val="95000"/>
                    <a:lumOff val="5000"/>
                  </a:schemeClr>
                </a:solidFill>
                <a:latin typeface="Arial"/>
                <a:cs typeface="Arial"/>
              </a:rPr>
              <a:t>nac</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PYD</a:t>
            </a: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Ers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cyflwyno’r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Mesur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gyffredinol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safonau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cyrhaeddiad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mwyaf</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nghyfnod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allweddol</a:t>
            </a:r>
            <a:r>
              <a:rPr lang="en-GB" sz="2400" dirty="0" smtClean="0">
                <a:solidFill>
                  <a:schemeClr val="tx1">
                    <a:lumMod val="95000"/>
                    <a:lumOff val="5000"/>
                  </a:schemeClr>
                </a:solidFill>
                <a:latin typeface="Arial"/>
                <a:cs typeface="Arial"/>
              </a:rPr>
              <a:t> 4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cholegau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bellach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gwella</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2017, </a:t>
            </a:r>
            <a:r>
              <a:rPr lang="en-GB" sz="2400" dirty="0" err="1" smtClean="0">
                <a:solidFill>
                  <a:schemeClr val="tx1">
                    <a:lumMod val="95000"/>
                    <a:lumOff val="5000"/>
                  </a:schemeClr>
                </a:solidFill>
                <a:latin typeface="Arial"/>
                <a:cs typeface="Arial"/>
              </a:rPr>
              <a:t>bu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gostyngiad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nghyfran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PYD ac ADY a </a:t>
            </a:r>
            <a:r>
              <a:rPr lang="en-GB" sz="2400" dirty="0" err="1" smtClean="0">
                <a:solidFill>
                  <a:schemeClr val="tx1">
                    <a:lumMod val="95000"/>
                    <a:lumOff val="5000"/>
                  </a:schemeClr>
                </a:solidFill>
                <a:latin typeface="Arial"/>
                <a:cs typeface="Arial"/>
              </a:rPr>
              <a:t>gyflawnodd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trothwy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lefel</a:t>
            </a:r>
            <a:r>
              <a:rPr lang="en-GB" sz="2400" dirty="0" smtClean="0">
                <a:solidFill>
                  <a:schemeClr val="tx1">
                    <a:lumMod val="95000"/>
                    <a:lumOff val="5000"/>
                  </a:schemeClr>
                </a:solidFill>
                <a:latin typeface="Arial"/>
                <a:cs typeface="Arial"/>
              </a:rPr>
              <a:t> 2</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19" y="2408486"/>
            <a:ext cx="6185981" cy="9633406"/>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Although vulnerable learners have equal access to the curriculum</a:t>
            </a:r>
            <a:r>
              <a:rPr lang="en-GB" sz="2400" dirty="0">
                <a:latin typeface="Arial" panose="020B0604020202020204" pitchFamily="34" charset="0"/>
                <a:ea typeface="Calibri" panose="020F0502020204030204" pitchFamily="34" charset="0"/>
              </a:rPr>
              <a:t>, schools enter vulnerable learners on average for fewer qualifications than their peers.  </a:t>
            </a:r>
            <a:endParaRPr lang="en-GB" sz="2400" dirty="0" smtClean="0">
              <a:latin typeface="Arial" panose="020B0604020202020204" pitchFamily="34" charset="0"/>
              <a:ea typeface="Calibri" panose="020F0502020204030204" pitchFamily="34" charset="0"/>
            </a:endParaRP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Learners </a:t>
            </a:r>
            <a:r>
              <a:rPr lang="en-GB" sz="2400" dirty="0">
                <a:latin typeface="Arial" panose="020B0604020202020204" pitchFamily="34" charset="0"/>
                <a:ea typeface="Times New Roman" panose="02020603050405020304" pitchFamily="18" charset="0"/>
              </a:rPr>
              <a:t>eligible for free school meals (</a:t>
            </a:r>
            <a:r>
              <a:rPr lang="en-GB" sz="2400" dirty="0" err="1">
                <a:latin typeface="Arial" panose="020B0604020202020204" pitchFamily="34" charset="0"/>
                <a:ea typeface="Times New Roman" panose="02020603050405020304" pitchFamily="18" charset="0"/>
              </a:rPr>
              <a:t>eFSM</a:t>
            </a:r>
            <a:r>
              <a:rPr lang="en-GB" sz="2400" dirty="0">
                <a:latin typeface="Arial" panose="020B0604020202020204" pitchFamily="34" charset="0"/>
                <a:ea typeface="Times New Roman" panose="02020603050405020304" pitchFamily="18" charset="0"/>
              </a:rPr>
              <a:t>) and learners with special educational needs (SEN) are entered for two fewer GCSEs on average than learners who have no SEN or are not </a:t>
            </a:r>
            <a:r>
              <a:rPr lang="en-GB" sz="2400" dirty="0" err="1">
                <a:latin typeface="Arial" panose="020B0604020202020204" pitchFamily="34" charset="0"/>
                <a:ea typeface="Times New Roman" panose="02020603050405020304" pitchFamily="18" charset="0"/>
              </a:rPr>
              <a:t>eFSM</a:t>
            </a:r>
            <a:r>
              <a:rPr lang="en-GB" sz="2400" dirty="0" smtClean="0">
                <a:latin typeface="Arial" panose="020B0604020202020204" pitchFamily="34" charset="0"/>
                <a:ea typeface="Times New Roman" panose="02020603050405020304" pitchFamily="18" charset="0"/>
              </a:rPr>
              <a:t>.</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Since the introduction of the </a:t>
            </a:r>
            <a:r>
              <a:rPr lang="en-GB" sz="2400" dirty="0" smtClean="0">
                <a:latin typeface="Arial" panose="020B0604020202020204" pitchFamily="34" charset="0"/>
                <a:ea typeface="Times New Roman" panose="02020603050405020304" pitchFamily="18" charset="0"/>
              </a:rPr>
              <a:t>Measure</a:t>
            </a:r>
            <a:r>
              <a:rPr lang="en-GB" sz="2400" dirty="0">
                <a:latin typeface="Arial" panose="020B0604020202020204" pitchFamily="34" charset="0"/>
                <a:ea typeface="Times New Roman" panose="02020603050405020304" pitchFamily="18" charset="0"/>
              </a:rPr>
              <a:t>, standards achieved by vulnerable learners at key stage 4 in schools and in further education colleges have generally improved.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However</a:t>
            </a:r>
            <a:r>
              <a:rPr lang="en-GB" sz="2400" dirty="0">
                <a:latin typeface="Arial" panose="020B0604020202020204" pitchFamily="34" charset="0"/>
                <a:ea typeface="Times New Roman" panose="02020603050405020304" pitchFamily="18" charset="0"/>
              </a:rPr>
              <a:t>, in 2017 the proportion of </a:t>
            </a:r>
            <a:r>
              <a:rPr lang="en-GB" sz="2400" dirty="0" err="1">
                <a:latin typeface="Arial" panose="020B0604020202020204" pitchFamily="34" charset="0"/>
                <a:ea typeface="Times New Roman" panose="02020603050405020304" pitchFamily="18" charset="0"/>
              </a:rPr>
              <a:t>eFSM</a:t>
            </a:r>
            <a:r>
              <a:rPr lang="en-GB" sz="2400" dirty="0">
                <a:latin typeface="Arial" panose="020B0604020202020204" pitchFamily="34" charset="0"/>
                <a:ea typeface="Times New Roman" panose="02020603050405020304" pitchFamily="18" charset="0"/>
              </a:rPr>
              <a:t> learners and SEN learners achieving the level 2 threshold </a:t>
            </a:r>
            <a:r>
              <a:rPr lang="en-GB" sz="2400" dirty="0" smtClean="0">
                <a:latin typeface="Arial" panose="020B0604020202020204" pitchFamily="34" charset="0"/>
                <a:ea typeface="Times New Roman" panose="02020603050405020304" pitchFamily="18" charset="0"/>
              </a:rPr>
              <a:t>declined</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endParaRPr lang="en-GB" sz="2400" dirty="0">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1" y="2642252"/>
            <a:ext cx="5663950" cy="6647974"/>
          </a:xfrm>
          <a:prstGeom prst="rect">
            <a:avLst/>
          </a:prstGeom>
        </p:spPr>
        <p:txBody>
          <a:bodyPr vert="horz" wrap="square" lIns="0" tIns="0" rIns="0" bIns="0" rtlCol="0">
            <a:spAutoFit/>
          </a:bodyPr>
          <a:lstStyle/>
          <a:p>
            <a:pPr marR="5080">
              <a:tabLst>
                <a:tab pos="5485765" algn="l"/>
              </a:tabLst>
            </a:pPr>
            <a:r>
              <a:rPr lang="en-GB" sz="2400" dirty="0" err="1" smtClean="0">
                <a:solidFill>
                  <a:schemeClr val="tx1">
                    <a:lumMod val="95000"/>
                    <a:lumOff val="5000"/>
                  </a:schemeClr>
                </a:solidFill>
                <a:latin typeface="Arial"/>
                <a:cs typeface="Arial"/>
              </a:rPr>
              <a:t>Ym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mron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pob</a:t>
            </a:r>
            <a:r>
              <a:rPr lang="en-GB" sz="2400" dirty="0" smtClean="0">
                <a:solidFill>
                  <a:schemeClr val="tx1">
                    <a:lumMod val="95000"/>
                    <a:lumOff val="5000"/>
                  </a:schemeClr>
                </a:solidFill>
                <a:latin typeface="Arial"/>
                <a:cs typeface="Arial"/>
              </a:rPr>
              <a:t> un </a:t>
            </a:r>
            <a:r>
              <a:rPr lang="en-GB" sz="2400" dirty="0" err="1" smtClean="0">
                <a:solidFill>
                  <a:schemeClr val="tx1">
                    <a:lumMod val="95000"/>
                    <a:lumOff val="5000"/>
                  </a:schemeClr>
                </a:solidFill>
                <a:latin typeface="Arial"/>
                <a:cs typeface="Arial"/>
              </a:rPr>
              <a:t>coleg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arweinwyr</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cynllunio’r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cynnig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dewis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eang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gyrsiau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academaidd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galwedigaethol</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hyblygrwydd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dewis</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err="1" smtClean="0">
                <a:solidFill>
                  <a:schemeClr val="tx1">
                    <a:lumMod val="95000"/>
                    <a:lumOff val="5000"/>
                  </a:schemeClr>
                </a:solidFill>
                <a:latin typeface="Arial"/>
                <a:cs typeface="Arial"/>
              </a:rPr>
              <a:t>’w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niferoedd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cyrsiau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lefel</a:t>
            </a:r>
            <a:r>
              <a:rPr lang="en-GB" sz="2400" dirty="0" smtClean="0">
                <a:solidFill>
                  <a:schemeClr val="tx1">
                    <a:lumMod val="95000"/>
                    <a:lumOff val="5000"/>
                  </a:schemeClr>
                </a:solidFill>
                <a:latin typeface="Arial"/>
                <a:cs typeface="Arial"/>
              </a:rPr>
              <a:t> 1 a gynigir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golegau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gostwng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ganlyniad</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err="1" smtClean="0">
                <a:solidFill>
                  <a:schemeClr val="tx1">
                    <a:lumMod val="95000"/>
                    <a:lumOff val="5000"/>
                  </a:schemeClr>
                </a:solidFill>
                <a:latin typeface="Arial"/>
                <a:cs typeface="Arial"/>
              </a:rPr>
              <a:t>’r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pwyslais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cynyddol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gyflwyno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cymhwysterau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lefel</a:t>
            </a:r>
            <a:r>
              <a:rPr lang="en-GB" sz="2400" dirty="0" smtClean="0">
                <a:solidFill>
                  <a:schemeClr val="tx1">
                    <a:lumMod val="95000"/>
                    <a:lumOff val="5000"/>
                  </a:schemeClr>
                </a:solidFill>
                <a:latin typeface="Arial"/>
                <a:cs typeface="Arial"/>
              </a:rPr>
              <a:t> 3)</a:t>
            </a: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golegau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ail-</a:t>
            </a:r>
            <a:r>
              <a:rPr lang="en-GB" sz="2400" dirty="0" err="1" smtClean="0">
                <a:solidFill>
                  <a:schemeClr val="tx1">
                    <a:lumMod val="95000"/>
                    <a:lumOff val="5000"/>
                  </a:schemeClr>
                </a:solidFill>
                <a:latin typeface="Arial"/>
                <a:cs typeface="Arial"/>
              </a:rPr>
              <a:t>gyfeirio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lefel</a:t>
            </a:r>
            <a:r>
              <a:rPr lang="en-GB" sz="2400" dirty="0" smtClean="0">
                <a:solidFill>
                  <a:schemeClr val="tx1">
                    <a:lumMod val="95000"/>
                    <a:lumOff val="5000"/>
                  </a:schemeClr>
                </a:solidFill>
                <a:latin typeface="Arial"/>
                <a:cs typeface="Arial"/>
              </a:rPr>
              <a:t> 1 at </a:t>
            </a:r>
            <a:r>
              <a:rPr lang="en-GB" sz="2400" dirty="0" err="1" smtClean="0">
                <a:solidFill>
                  <a:schemeClr val="tx1">
                    <a:lumMod val="95000"/>
                    <a:lumOff val="5000"/>
                  </a:schemeClr>
                </a:solidFill>
                <a:latin typeface="Arial"/>
                <a:cs typeface="Arial"/>
              </a:rPr>
              <a:t>ddarpriaeth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gweithle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lleihau’r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effaith</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6389180" cy="6832640"/>
          </a:xfrm>
          <a:prstGeom prst="rect">
            <a:avLst/>
          </a:prstGeom>
        </p:spPr>
        <p:txBody>
          <a:bodyPr vert="horz" wrap="square" lIns="0" tIns="0" rIns="0" bIns="0" rtlCol="0">
            <a:spAutoFit/>
          </a:bodyPr>
          <a:lstStyle/>
          <a:p>
            <a:pPr lvl="0">
              <a:spcAft>
                <a:spcPts val="1200"/>
              </a:spcAft>
            </a:pPr>
            <a:r>
              <a:rPr lang="en-GB" sz="2400" dirty="0" smtClean="0">
                <a:latin typeface="Arial" panose="020B0604020202020204" pitchFamily="34" charset="0"/>
                <a:ea typeface="Calibri" panose="020F0502020204030204" pitchFamily="34" charset="0"/>
              </a:rPr>
              <a:t>In </a:t>
            </a:r>
            <a:r>
              <a:rPr lang="en-GB" sz="2400" dirty="0">
                <a:latin typeface="Arial" panose="020B0604020202020204" pitchFamily="34" charset="0"/>
                <a:ea typeface="Calibri" panose="020F0502020204030204" pitchFamily="34" charset="0"/>
              </a:rPr>
              <a:t>nearly all </a:t>
            </a:r>
            <a:r>
              <a:rPr lang="en-GB" sz="2400" dirty="0" smtClean="0">
                <a:latin typeface="Arial" panose="020B0604020202020204" pitchFamily="34" charset="0"/>
                <a:ea typeface="Calibri" panose="020F0502020204030204" pitchFamily="34" charset="0"/>
              </a:rPr>
              <a:t>colleges leaders</a:t>
            </a:r>
          </a:p>
          <a:p>
            <a:pPr marL="342900" lvl="0" indent="-342900">
              <a:spcAft>
                <a:spcPts val="1200"/>
              </a:spcAft>
              <a:buFont typeface="Wingdings" panose="05000000000000000000" pitchFamily="2" charset="2"/>
              <a:buChar char="Ø"/>
            </a:pPr>
            <a:r>
              <a:rPr lang="en-GB" sz="2400" dirty="0" smtClean="0">
                <a:latin typeface="Arial" panose="020B0604020202020204" pitchFamily="34" charset="0"/>
                <a:ea typeface="Calibri" panose="020F0502020204030204" pitchFamily="34" charset="0"/>
              </a:rPr>
              <a:t>plan </a:t>
            </a:r>
            <a:r>
              <a:rPr lang="en-GB" sz="2400" dirty="0">
                <a:latin typeface="Arial" panose="020B0604020202020204" pitchFamily="34" charset="0"/>
                <a:ea typeface="Calibri" panose="020F0502020204030204" pitchFamily="34" charset="0"/>
              </a:rPr>
              <a:t>the curriculum </a:t>
            </a:r>
            <a:r>
              <a:rPr lang="en-GB" sz="2400" dirty="0" smtClean="0">
                <a:latin typeface="Arial" panose="020B0604020202020204" pitchFamily="34" charset="0"/>
                <a:ea typeface="Calibri" panose="020F0502020204030204" pitchFamily="34" charset="0"/>
              </a:rPr>
              <a:t>well</a:t>
            </a:r>
          </a:p>
          <a:p>
            <a:pPr marL="342900" lvl="0" indent="-342900">
              <a:spcAft>
                <a:spcPts val="1200"/>
              </a:spcAft>
              <a:buFont typeface="Wingdings" panose="05000000000000000000" pitchFamily="2" charset="2"/>
              <a:buChar char="Ø"/>
            </a:pPr>
            <a:r>
              <a:rPr lang="en-GB" sz="2400" dirty="0" smtClean="0">
                <a:latin typeface="Arial" panose="020B0604020202020204" pitchFamily="34" charset="0"/>
                <a:ea typeface="Calibri" panose="020F0502020204030204" pitchFamily="34" charset="0"/>
              </a:rPr>
              <a:t>offer </a:t>
            </a:r>
            <a:r>
              <a:rPr lang="en-GB" sz="2400" dirty="0">
                <a:latin typeface="Arial" panose="020B0604020202020204" pitchFamily="34" charset="0"/>
                <a:ea typeface="Calibri" panose="020F0502020204030204" pitchFamily="34" charset="0"/>
              </a:rPr>
              <a:t>a broad range of academic and vocational courses </a:t>
            </a:r>
          </a:p>
          <a:p>
            <a:pPr marL="342900" lvl="0" indent="-342900">
              <a:spcAft>
                <a:spcPts val="1200"/>
              </a:spcAft>
              <a:buFont typeface="Wingdings" panose="05000000000000000000" pitchFamily="2" charset="2"/>
              <a:buChar char="Ø"/>
            </a:pPr>
            <a:r>
              <a:rPr lang="en-GB" sz="2400" dirty="0" smtClean="0">
                <a:latin typeface="Arial" panose="020B0604020202020204" pitchFamily="34" charset="0"/>
                <a:ea typeface="Calibri" panose="020F0502020204030204" pitchFamily="34" charset="0"/>
              </a:rPr>
              <a:t>provide </a:t>
            </a:r>
            <a:r>
              <a:rPr lang="en-GB" sz="2400" dirty="0">
                <a:latin typeface="Arial" panose="020B0604020202020204" pitchFamily="34" charset="0"/>
                <a:ea typeface="Calibri" panose="020F0502020204030204" pitchFamily="34" charset="0"/>
              </a:rPr>
              <a:t>learners with flexibility and choice.  </a:t>
            </a:r>
            <a:endParaRPr lang="en-GB" sz="2400" dirty="0" smtClean="0">
              <a:latin typeface="Arial" panose="020B0604020202020204" pitchFamily="34" charset="0"/>
              <a:ea typeface="Calibri" panose="020F0502020204030204" pitchFamily="34" charset="0"/>
            </a:endParaRP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Calibri" panose="020F0502020204030204" pitchFamily="34" charset="0"/>
              </a:rPr>
              <a:t>However</a:t>
            </a:r>
            <a:r>
              <a:rPr lang="en-GB" sz="2400" dirty="0">
                <a:latin typeface="Arial" panose="020B0604020202020204" pitchFamily="34" charset="0"/>
                <a:ea typeface="Calibri" panose="020F0502020204030204" pitchFamily="34" charset="0"/>
              </a:rPr>
              <a:t>, </a:t>
            </a:r>
            <a:r>
              <a:rPr lang="en-GB" sz="2400" dirty="0">
                <a:latin typeface="Arial" panose="020B0604020202020204" pitchFamily="34" charset="0"/>
                <a:ea typeface="Times New Roman" panose="02020603050405020304" pitchFamily="18" charset="0"/>
              </a:rPr>
              <a:t>the number of level 1 courses offered by colleges is </a:t>
            </a:r>
            <a:r>
              <a:rPr lang="en-GB" sz="2400" dirty="0" smtClean="0">
                <a:latin typeface="Arial" panose="020B0604020202020204" pitchFamily="34" charset="0"/>
                <a:ea typeface="Times New Roman" panose="02020603050405020304" pitchFamily="18" charset="0"/>
              </a:rPr>
              <a:t>reducing (due </a:t>
            </a:r>
            <a:r>
              <a:rPr lang="en-GB" sz="2400" dirty="0">
                <a:latin typeface="Arial" panose="020B0604020202020204" pitchFamily="34" charset="0"/>
                <a:ea typeface="Times New Roman" panose="02020603050405020304" pitchFamily="18" charset="0"/>
              </a:rPr>
              <a:t>to an increased emphasis on delivering level 3 qualifications</a:t>
            </a:r>
            <a:r>
              <a:rPr lang="en-GB" sz="2400" dirty="0" smtClean="0">
                <a:latin typeface="Arial" panose="020B0604020202020204" pitchFamily="34" charset="0"/>
                <a:ea typeface="Times New Roman" panose="02020603050405020304" pitchFamily="18" charset="0"/>
              </a:rPr>
              <a:t>.)</a:t>
            </a: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 </a:t>
            </a:r>
            <a:r>
              <a:rPr lang="en-GB" sz="2400" dirty="0">
                <a:latin typeface="Arial" panose="020B0604020202020204" pitchFamily="34" charset="0"/>
                <a:ea typeface="Times New Roman" panose="02020603050405020304" pitchFamily="18" charset="0"/>
              </a:rPr>
              <a:t>A few colleges are redirecting entry level and level 1 learners towards work-based learning provision to minimise this impact.</a:t>
            </a:r>
            <a:endParaRPr lang="en-GB" sz="2400" dirty="0">
              <a:latin typeface="Times New Roman" panose="02020603050405020304" pitchFamily="18" charset="0"/>
              <a:ea typeface="Times New Roman" panose="02020603050405020304" pitchFamily="18" charset="0"/>
            </a:endParaRPr>
          </a:p>
          <a:p>
            <a:pPr marR="5080">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diwallu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anghenion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disgyblion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unigol</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cydweithio’n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gyda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cholegau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bellach</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eraill</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creu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llwybrau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teilwra</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ehangu’r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dewis</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bynciau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gael</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err="1" smtClean="0">
                <a:solidFill>
                  <a:schemeClr val="tx1">
                    <a:lumMod val="95000"/>
                    <a:lumOff val="5000"/>
                  </a:schemeClr>
                </a:solidFill>
                <a:latin typeface="Arial"/>
                <a:cs typeface="Arial"/>
              </a:rPr>
              <a:t>’r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gyffredinol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hyrwyddo’r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dewis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llawn</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gyrsiau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technegol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alwedigaethol</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colegau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bellach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eraill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holl</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ddysgwyr</a:t>
            </a: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40202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A few schools, where the curriculum is not able to meet the needs of individual vulnerable </a:t>
            </a:r>
            <a:r>
              <a:rPr lang="en-GB" sz="2400" dirty="0" smtClean="0">
                <a:solidFill>
                  <a:prstClr val="black"/>
                </a:solidFill>
                <a:latin typeface="Arial" panose="020B0604020202020204" pitchFamily="34" charset="0"/>
                <a:ea typeface="Times New Roman" panose="02020603050405020304" pitchFamily="18" charset="0"/>
              </a:rPr>
              <a:t>learners:</a:t>
            </a:r>
          </a:p>
          <a:p>
            <a:pPr marL="342900" lvl="0" indent="-342900">
              <a:buFont typeface="Wingdings" panose="05000000000000000000" pitchFamily="2" charset="2"/>
              <a:buChar char="Ø"/>
            </a:pPr>
            <a:r>
              <a:rPr lang="en-GB" sz="2400" dirty="0" smtClean="0">
                <a:solidFill>
                  <a:prstClr val="black"/>
                </a:solidFill>
                <a:latin typeface="Arial" panose="020B0604020202020204" pitchFamily="34" charset="0"/>
                <a:ea typeface="Times New Roman" panose="02020603050405020304" pitchFamily="18" charset="0"/>
              </a:rPr>
              <a:t>collaborate </a:t>
            </a:r>
            <a:r>
              <a:rPr lang="en-GB" sz="2400" dirty="0">
                <a:solidFill>
                  <a:prstClr val="black"/>
                </a:solidFill>
                <a:latin typeface="Arial" panose="020B0604020202020204" pitchFamily="34" charset="0"/>
                <a:ea typeface="Times New Roman" panose="02020603050405020304" pitchFamily="18" charset="0"/>
              </a:rPr>
              <a:t>well with further education colleges and other </a:t>
            </a:r>
            <a:r>
              <a:rPr lang="en-GB" sz="2400" dirty="0" smtClean="0">
                <a:solidFill>
                  <a:prstClr val="black"/>
                </a:solidFill>
                <a:latin typeface="Arial" panose="020B0604020202020204" pitchFamily="34" charset="0"/>
                <a:ea typeface="Times New Roman" panose="02020603050405020304" pitchFamily="18" charset="0"/>
              </a:rPr>
              <a:t>providers</a:t>
            </a:r>
          </a:p>
          <a:p>
            <a:pPr marL="342900" lvl="0" indent="-342900">
              <a:buFont typeface="Wingdings" panose="05000000000000000000" pitchFamily="2" charset="2"/>
              <a:buChar char="Ø"/>
            </a:pPr>
            <a:r>
              <a:rPr lang="en-GB" sz="2400" dirty="0" smtClean="0">
                <a:solidFill>
                  <a:prstClr val="black"/>
                </a:solidFill>
                <a:latin typeface="Arial" panose="020B0604020202020204" pitchFamily="34" charset="0"/>
                <a:ea typeface="Times New Roman" panose="02020603050405020304" pitchFamily="18" charset="0"/>
              </a:rPr>
              <a:t> </a:t>
            </a:r>
            <a:r>
              <a:rPr lang="en-GB" sz="2400" dirty="0">
                <a:solidFill>
                  <a:prstClr val="black"/>
                </a:solidFill>
                <a:latin typeface="Arial" panose="020B0604020202020204" pitchFamily="34" charset="0"/>
                <a:ea typeface="Times New Roman" panose="02020603050405020304" pitchFamily="18" charset="0"/>
              </a:rPr>
              <a:t>create bespoke learning pathways and widen the subject choice available to </a:t>
            </a:r>
            <a:r>
              <a:rPr lang="en-GB" sz="2400" dirty="0" smtClean="0">
                <a:solidFill>
                  <a:prstClr val="black"/>
                </a:solidFill>
                <a:latin typeface="Arial" panose="020B0604020202020204" pitchFamily="34" charset="0"/>
                <a:ea typeface="Times New Roman" panose="02020603050405020304" pitchFamily="18" charset="0"/>
              </a:rPr>
              <a:t>learners</a:t>
            </a:r>
          </a:p>
          <a:p>
            <a:pPr lvl="0"/>
            <a:endParaRPr lang="en-GB" sz="2400" dirty="0" smtClean="0">
              <a:solidFill>
                <a:prstClr val="black"/>
              </a:solidFill>
              <a:latin typeface="Arial" panose="020B0604020202020204" pitchFamily="34" charset="0"/>
              <a:ea typeface="Times New Roman" panose="02020603050405020304" pitchFamily="18" charset="0"/>
            </a:endParaRPr>
          </a:p>
          <a:p>
            <a:pPr marL="342900" lvl="0" indent="-342900">
              <a:spcAft>
                <a:spcPts val="3000"/>
              </a:spcAft>
              <a:buFont typeface="Arial" panose="020B0604020202020204" pitchFamily="34" charset="0"/>
              <a:buChar char="•"/>
            </a:pPr>
            <a:r>
              <a:rPr lang="en-GB" sz="2400" dirty="0" smtClean="0">
                <a:solidFill>
                  <a:prstClr val="black"/>
                </a:solidFill>
                <a:latin typeface="Arial" panose="020B0604020202020204" pitchFamily="34" charset="0"/>
                <a:ea typeface="Times New Roman" panose="02020603050405020304" pitchFamily="18" charset="0"/>
              </a:rPr>
              <a:t>However</a:t>
            </a:r>
            <a:r>
              <a:rPr lang="en-GB" sz="2400" dirty="0">
                <a:solidFill>
                  <a:prstClr val="black"/>
                </a:solidFill>
                <a:latin typeface="Arial" panose="020B0604020202020204" pitchFamily="34" charset="0"/>
                <a:ea typeface="Times New Roman" panose="02020603050405020304" pitchFamily="18" charset="0"/>
              </a:rPr>
              <a:t>, in general, schools do not promote the full range of available technical or vocational courses at further education colleges or other providers to all </a:t>
            </a:r>
            <a:r>
              <a:rPr lang="en-GB" sz="2400" dirty="0" smtClean="0">
                <a:solidFill>
                  <a:prstClr val="black"/>
                </a:solidFill>
                <a:latin typeface="Arial" panose="020B0604020202020204" pitchFamily="34" charset="0"/>
                <a:ea typeface="Times New Roman" panose="02020603050405020304" pitchFamily="18" charset="0"/>
              </a:rPr>
              <a:t>learners</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1781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1" y="1836949"/>
            <a:ext cx="6667372" cy="8125301"/>
          </a:xfrm>
          <a:prstGeom prst="rect">
            <a:avLst/>
          </a:prstGeom>
        </p:spPr>
        <p:txBody>
          <a:bodyPr vert="horz" wrap="square" lIns="0" tIns="0" rIns="0" bIns="0" rtlCol="0">
            <a:spAutoFit/>
          </a:bodyPr>
          <a:lstStyle/>
          <a:p>
            <a:pPr marR="5080">
              <a:tabLst>
                <a:tab pos="5485765" algn="l"/>
              </a:tabLst>
            </a:pP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cholegau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bellach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cymorth</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personol</a:t>
            </a:r>
            <a:r>
              <a:rPr lang="en-GB" sz="2400" b="1"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gyffredinol</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safon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uchel</a:t>
            </a:r>
            <a:r>
              <a:rPr lang="en-GB" sz="2400" dirty="0" smtClean="0">
                <a:solidFill>
                  <a:schemeClr val="tx1">
                    <a:lumMod val="95000"/>
                    <a:lumOff val="5000"/>
                  </a:schemeClr>
                </a:solidFill>
                <a:latin typeface="Arial"/>
                <a:cs typeface="Arial"/>
              </a:rPr>
              <a:t>:</a:t>
            </a: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manteisio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amrywiaeth</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strategaethau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ymyrraeth</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err="1" smtClean="0">
                <a:solidFill>
                  <a:schemeClr val="tx1">
                    <a:lumMod val="95000"/>
                    <a:lumOff val="5000"/>
                  </a:schemeClr>
                </a:solidFill>
                <a:latin typeface="Arial"/>
                <a:cs typeface="Arial"/>
              </a:rPr>
              <a:t>’w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helpu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gyflawni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deilliannau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llwyddiannus</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m</a:t>
            </a:r>
            <a:r>
              <a:rPr lang="en-GB" sz="2400" dirty="0" err="1" smtClean="0">
                <a:solidFill>
                  <a:schemeClr val="tx1">
                    <a:lumMod val="95000"/>
                    <a:lumOff val="5000"/>
                  </a:schemeClr>
                </a:solidFill>
                <a:latin typeface="Arial"/>
                <a:cs typeface="Arial"/>
              </a:rPr>
              <a:t>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ymgysylltu’n</a:t>
            </a:r>
            <a:r>
              <a:rPr lang="en-GB" sz="2400" dirty="0" smtClean="0">
                <a:solidFill>
                  <a:schemeClr val="tx1">
                    <a:lumMod val="95000"/>
                    <a:lumOff val="5000"/>
                  </a:schemeClr>
                </a:solidFill>
                <a:latin typeface="Arial"/>
                <a:cs typeface="Arial"/>
              </a:rPr>
              <a:t> well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a:solidFill>
                  <a:schemeClr val="tx1">
                    <a:lumMod val="95000"/>
                    <a:lumOff val="5000"/>
                  </a:schemeClr>
                </a:solidFill>
                <a:latin typeface="Arial"/>
                <a:cs typeface="Arial"/>
              </a:rPr>
              <a:t>m</a:t>
            </a:r>
            <a:r>
              <a:rPr lang="en-GB" sz="2400" dirty="0" err="1" smtClean="0">
                <a:solidFill>
                  <a:schemeClr val="tx1">
                    <a:lumMod val="95000"/>
                    <a:lumOff val="5000"/>
                  </a:schemeClr>
                </a:solidFill>
                <a:latin typeface="Arial"/>
                <a:cs typeface="Arial"/>
              </a:rPr>
              <a:t>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cyfraddau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presenoldeb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gwella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presenoldeb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parhau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isel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gyffredinol</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Lle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cefnogaeth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ychwanegol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effeithiol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aml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ganlyniad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systemau</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t</a:t>
            </a:r>
            <a:r>
              <a:rPr lang="en-GB" sz="2400" dirty="0" err="1" smtClean="0">
                <a:solidFill>
                  <a:schemeClr val="tx1">
                    <a:lumMod val="95000"/>
                    <a:lumOff val="5000"/>
                  </a:schemeClr>
                </a:solidFill>
                <a:latin typeface="Arial"/>
                <a:cs typeface="Arial"/>
              </a:rPr>
              <a:t>racio</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adnabod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hytrach</a:t>
            </a:r>
            <a:r>
              <a:rPr lang="en-GB" sz="2400" dirty="0" smtClean="0">
                <a:solidFill>
                  <a:schemeClr val="tx1">
                    <a:lumMod val="95000"/>
                    <a:lumOff val="5000"/>
                  </a:schemeClr>
                </a:solidFill>
                <a:latin typeface="Arial"/>
                <a:cs typeface="Arial"/>
              </a:rPr>
              <a:t> nag </a:t>
            </a:r>
            <a:r>
              <a:rPr lang="en-GB" sz="2400" dirty="0" err="1" smtClean="0">
                <a:solidFill>
                  <a:schemeClr val="tx1">
                    <a:lumMod val="95000"/>
                    <a:lumOff val="5000"/>
                  </a:schemeClr>
                </a:solidFill>
                <a:latin typeface="Arial"/>
                <a:cs typeface="Arial"/>
              </a:rPr>
              <a:t>ansawdd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gefnogaeth</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cymorth</a:t>
            </a:r>
            <a:r>
              <a:rPr lang="en-GB" sz="2400" dirty="0">
                <a:solidFill>
                  <a:schemeClr val="tx1">
                    <a:lumMod val="95000"/>
                    <a:lumOff val="5000"/>
                  </a:schemeClr>
                </a:solidFill>
                <a:latin typeface="Arial"/>
                <a:cs typeface="Arial"/>
              </a:rPr>
              <a:t> </a:t>
            </a:r>
            <a:r>
              <a:rPr lang="en-GB" sz="2400" dirty="0" smtClean="0">
                <a:solidFill>
                  <a:schemeClr val="tx1">
                    <a:lumMod val="95000"/>
                    <a:lumOff val="5000"/>
                  </a:schemeClr>
                </a:solidFill>
                <a:latin typeface="Arial"/>
                <a:cs typeface="Arial"/>
              </a:rPr>
              <a:t>a </a:t>
            </a:r>
            <a:r>
              <a:rPr lang="en-GB" sz="2400" dirty="0" err="1" smtClean="0">
                <a:solidFill>
                  <a:schemeClr val="tx1">
                    <a:lumMod val="95000"/>
                    <a:lumOff val="5000"/>
                  </a:schemeClr>
                </a:solidFill>
                <a:latin typeface="Arial"/>
                <a:cs typeface="Arial"/>
              </a:rPr>
              <a:t>ddarperir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anogwyr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gyffredinol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effeithiol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ag ADY a </a:t>
            </a:r>
            <a:r>
              <a:rPr lang="en-GB" sz="2400" dirty="0" err="1" smtClean="0">
                <a:solidFill>
                  <a:schemeClr val="tx1">
                    <a:lumMod val="95000"/>
                    <a:lumOff val="5000"/>
                  </a:schemeClr>
                </a:solidFill>
                <a:latin typeface="Arial"/>
                <a:cs typeface="Arial"/>
              </a:rPr>
              <a:t>grwpiau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bregus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eraill</a:t>
            </a: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dirywiad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cyson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gefnogaeth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anogwyr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ganlyniad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ostyngiadau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cyllidol</a:t>
            </a:r>
            <a:r>
              <a:rPr lang="en-GB" sz="2400" dirty="0" smtClean="0">
                <a:solidFill>
                  <a:schemeClr val="tx1">
                    <a:lumMod val="95000"/>
                    <a:lumOff val="5000"/>
                  </a:schemeClr>
                </a:solidFill>
                <a:latin typeface="Arial"/>
                <a:cs typeface="Arial"/>
              </a:rPr>
              <a:t>)</a:t>
            </a:r>
          </a:p>
          <a:p>
            <a:pPr marL="342900" marR="5080" indent="-342900">
              <a:buFont typeface="Wingdings" panose="05000000000000000000" pitchFamily="2" charset="2"/>
              <a:buChar char="Ø"/>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7066915" y="11781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67372" y="1770891"/>
            <a:ext cx="6389180" cy="8063746"/>
          </a:xfrm>
          <a:prstGeom prst="rect">
            <a:avLst/>
          </a:prstGeom>
        </p:spPr>
        <p:txBody>
          <a:bodyPr vert="horz" wrap="square" lIns="0" tIns="0" rIns="0" bIns="0" rtlCol="0">
            <a:spAutoFit/>
          </a:bodyPr>
          <a:lstStyle/>
          <a:p>
            <a:pPr lvl="0"/>
            <a:r>
              <a:rPr lang="en-GB" sz="2400" dirty="0">
                <a:latin typeface="Arial" panose="020B0604020202020204" pitchFamily="34" charset="0"/>
                <a:ea typeface="Times New Roman" panose="02020603050405020304" pitchFamily="18" charset="0"/>
              </a:rPr>
              <a:t>I</a:t>
            </a:r>
            <a:r>
              <a:rPr lang="en-GB" sz="2400" dirty="0" smtClean="0">
                <a:latin typeface="Arial" panose="020B0604020202020204" pitchFamily="34" charset="0"/>
                <a:ea typeface="Times New Roman" panose="02020603050405020304" pitchFamily="18" charset="0"/>
              </a:rPr>
              <a:t>n </a:t>
            </a:r>
            <a:r>
              <a:rPr lang="en-GB" sz="2400" dirty="0">
                <a:latin typeface="Arial" panose="020B0604020202020204" pitchFamily="34" charset="0"/>
                <a:ea typeface="Times New Roman" panose="02020603050405020304" pitchFamily="18" charset="0"/>
              </a:rPr>
              <a:t>schools and further education </a:t>
            </a:r>
            <a:r>
              <a:rPr lang="en-GB" sz="2400" dirty="0" smtClean="0">
                <a:latin typeface="Arial" panose="020B0604020202020204" pitchFamily="34" charset="0"/>
                <a:ea typeface="Times New Roman" panose="02020603050405020304" pitchFamily="18" charset="0"/>
              </a:rPr>
              <a:t>colleges </a:t>
            </a:r>
            <a:r>
              <a:rPr lang="en-GB" sz="2400" b="1" dirty="0" smtClean="0">
                <a:latin typeface="Arial" panose="020B0604020202020204" pitchFamily="34" charset="0"/>
                <a:ea typeface="Times New Roman" panose="02020603050405020304" pitchFamily="18" charset="0"/>
              </a:rPr>
              <a:t>p</a:t>
            </a:r>
            <a:r>
              <a:rPr lang="en-GB" sz="2400" b="1" dirty="0" smtClean="0">
                <a:solidFill>
                  <a:prstClr val="black"/>
                </a:solidFill>
                <a:latin typeface="Arial" panose="020B0604020202020204" pitchFamily="34" charset="0"/>
                <a:ea typeface="Times New Roman" panose="02020603050405020304" pitchFamily="18" charset="0"/>
              </a:rPr>
              <a:t>ersonal </a:t>
            </a:r>
            <a:r>
              <a:rPr lang="en-GB" sz="2400" b="1" dirty="0">
                <a:solidFill>
                  <a:prstClr val="black"/>
                </a:solidFill>
                <a:latin typeface="Arial" panose="020B0604020202020204" pitchFamily="34" charset="0"/>
                <a:ea typeface="Times New Roman" panose="02020603050405020304" pitchFamily="18" charset="0"/>
              </a:rPr>
              <a:t>support</a:t>
            </a:r>
            <a:r>
              <a:rPr lang="en-GB" sz="2400" b="1" dirty="0" smtClean="0">
                <a:latin typeface="Arial" panose="020B0604020202020204" pitchFamily="34" charset="0"/>
                <a:ea typeface="Times New Roman" panose="02020603050405020304" pitchFamily="18" charset="0"/>
              </a:rPr>
              <a:t> </a:t>
            </a:r>
            <a:r>
              <a:rPr lang="en-GB" sz="2400" dirty="0">
                <a:latin typeface="Arial" panose="020B0604020202020204" pitchFamily="34" charset="0"/>
                <a:ea typeface="Times New Roman" panose="02020603050405020304" pitchFamily="18" charset="0"/>
              </a:rPr>
              <a:t>is generally of a high </a:t>
            </a:r>
            <a:r>
              <a:rPr lang="en-GB" sz="2400" dirty="0" smtClean="0">
                <a:latin typeface="Arial" panose="020B0604020202020204" pitchFamily="34" charset="0"/>
                <a:ea typeface="Times New Roman" panose="02020603050405020304" pitchFamily="18" charset="0"/>
              </a:rPr>
              <a:t>quality</a:t>
            </a:r>
          </a:p>
          <a:p>
            <a:pPr marL="342900" lvl="0" indent="-342900">
              <a:buFont typeface="Wingdings" panose="05000000000000000000" pitchFamily="2" charset="2"/>
              <a:buChar char="Ø"/>
            </a:pPr>
            <a:r>
              <a:rPr lang="en-GB" sz="2400" dirty="0" smtClean="0">
                <a:latin typeface="Arial" panose="020B0604020202020204" pitchFamily="34" charset="0"/>
                <a:ea typeface="Times New Roman" panose="02020603050405020304" pitchFamily="18" charset="0"/>
              </a:rPr>
              <a:t>learners </a:t>
            </a:r>
            <a:r>
              <a:rPr lang="en-GB" sz="2400" dirty="0">
                <a:latin typeface="Arial" panose="020B0604020202020204" pitchFamily="34" charset="0"/>
                <a:ea typeface="Times New Roman" panose="02020603050405020304" pitchFamily="18" charset="0"/>
              </a:rPr>
              <a:t>benefit from a wide range of intervention strategies that help them achieve successful outcomes.  </a:t>
            </a:r>
          </a:p>
          <a:p>
            <a:pPr marL="342900" lvl="0" indent="-342900">
              <a:buFont typeface="Wingdings" panose="05000000000000000000" pitchFamily="2" charset="2"/>
              <a:buChar char="Ø"/>
            </a:pPr>
            <a:r>
              <a:rPr lang="en-GB" sz="2400" dirty="0" smtClean="0">
                <a:latin typeface="Arial" panose="020B0604020202020204" pitchFamily="34" charset="0"/>
                <a:ea typeface="Times New Roman" panose="02020603050405020304" pitchFamily="18" charset="0"/>
              </a:rPr>
              <a:t>learners </a:t>
            </a:r>
            <a:r>
              <a:rPr lang="en-GB" sz="2400" dirty="0">
                <a:latin typeface="Arial" panose="020B0604020202020204" pitchFamily="34" charset="0"/>
                <a:ea typeface="Times New Roman" panose="02020603050405020304" pitchFamily="18" charset="0"/>
              </a:rPr>
              <a:t>are more engaged with their learning </a:t>
            </a:r>
            <a:endParaRPr lang="en-GB" sz="2400" dirty="0" smtClean="0">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Ø"/>
            </a:pPr>
            <a:r>
              <a:rPr lang="en-GB" sz="2400" dirty="0" smtClean="0">
                <a:latin typeface="Arial" panose="020B0604020202020204" pitchFamily="34" charset="0"/>
                <a:ea typeface="Times New Roman" panose="02020603050405020304" pitchFamily="18" charset="0"/>
              </a:rPr>
              <a:t>attendance </a:t>
            </a:r>
            <a:r>
              <a:rPr lang="en-GB" sz="2400" dirty="0">
                <a:latin typeface="Arial" panose="020B0604020202020204" pitchFamily="34" charset="0"/>
                <a:ea typeface="Times New Roman" panose="02020603050405020304" pitchFamily="18" charset="0"/>
              </a:rPr>
              <a:t>rates have improved, </a:t>
            </a:r>
            <a:r>
              <a:rPr lang="en-GB" sz="2400" dirty="0" smtClean="0">
                <a:latin typeface="Arial" panose="020B0604020202020204" pitchFamily="34" charset="0"/>
                <a:ea typeface="Times New Roman" panose="02020603050405020304" pitchFamily="18" charset="0"/>
              </a:rPr>
              <a:t>(although </a:t>
            </a:r>
            <a:r>
              <a:rPr lang="en-GB" sz="2400" dirty="0">
                <a:latin typeface="Arial" panose="020B0604020202020204" pitchFamily="34" charset="0"/>
                <a:ea typeface="Times New Roman" panose="02020603050405020304" pitchFamily="18" charset="0"/>
              </a:rPr>
              <a:t>the attendance of vulnerable learners remains too low </a:t>
            </a:r>
            <a:r>
              <a:rPr lang="en-GB" sz="2400" dirty="0" smtClean="0">
                <a:latin typeface="Arial" panose="020B0604020202020204" pitchFamily="34" charset="0"/>
                <a:ea typeface="Times New Roman" panose="02020603050405020304" pitchFamily="18" charset="0"/>
              </a:rPr>
              <a:t>overall)  </a:t>
            </a: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Where </a:t>
            </a:r>
            <a:r>
              <a:rPr lang="en-GB" sz="2400" dirty="0">
                <a:latin typeface="Arial" panose="020B0604020202020204" pitchFamily="34" charset="0"/>
                <a:ea typeface="Times New Roman" panose="02020603050405020304" pitchFamily="18" charset="0"/>
              </a:rPr>
              <a:t>additional support is less effective, this is often due to poor tracking and identification systems rather than to the quality of the support.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T</a:t>
            </a:r>
            <a:r>
              <a:rPr lang="en-GB" sz="2400" dirty="0" smtClean="0">
                <a:latin typeface="Arial" panose="020B0604020202020204" pitchFamily="34" charset="0"/>
                <a:ea typeface="Times New Roman" panose="02020603050405020304" pitchFamily="18" charset="0"/>
              </a:rPr>
              <a:t>he </a:t>
            </a:r>
            <a:r>
              <a:rPr lang="en-GB" sz="2400" dirty="0">
                <a:latin typeface="Arial" panose="020B0604020202020204" pitchFamily="34" charset="0"/>
                <a:ea typeface="Times New Roman" panose="02020603050405020304" pitchFamily="18" charset="0"/>
              </a:rPr>
              <a:t>support provided by learning coaches is generally effective for learners with SEN and those from other vulnerable groups.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However</a:t>
            </a:r>
            <a:r>
              <a:rPr lang="en-GB" sz="2400" dirty="0">
                <a:latin typeface="Arial" panose="020B0604020202020204" pitchFamily="34" charset="0"/>
                <a:ea typeface="Times New Roman" panose="02020603050405020304" pitchFamily="18" charset="0"/>
              </a:rPr>
              <a:t>, there has been a steady decline in the availability of learning support provided by learning coaches </a:t>
            </a:r>
            <a:r>
              <a:rPr lang="en-GB" sz="2400" dirty="0" smtClean="0">
                <a:latin typeface="Arial" panose="020B0604020202020204" pitchFamily="34" charset="0"/>
                <a:ea typeface="Times New Roman" panose="02020603050405020304" pitchFamily="18" charset="0"/>
              </a:rPr>
              <a:t>(due </a:t>
            </a:r>
            <a:r>
              <a:rPr lang="en-GB" sz="2400" dirty="0">
                <a:latin typeface="Arial" panose="020B0604020202020204" pitchFamily="34" charset="0"/>
                <a:ea typeface="Times New Roman" panose="02020603050405020304" pitchFamily="18" charset="0"/>
              </a:rPr>
              <a:t>to funding </a:t>
            </a:r>
            <a:r>
              <a:rPr lang="en-GB" sz="2400" dirty="0" smtClean="0">
                <a:latin typeface="Arial" panose="020B0604020202020204" pitchFamily="34" charset="0"/>
                <a:ea typeface="Times New Roman" panose="02020603050405020304" pitchFamily="18" charset="0"/>
              </a:rPr>
              <a:t>reductions)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98700" y="2408486"/>
            <a:ext cx="5899785" cy="7755969"/>
          </a:xfrm>
          <a:prstGeom prst="rect">
            <a:avLst/>
          </a:prstGeom>
        </p:spPr>
        <p:txBody>
          <a:bodyPr vert="horz" wrap="square" lIns="0" tIns="0" rIns="0" bIns="0" rtlCol="0">
            <a:spAutoFit/>
          </a:bodyPr>
          <a:lstStyle/>
          <a:p>
            <a:pPr marR="5080">
              <a:tabLst>
                <a:tab pos="5485765" algn="l"/>
              </a:tabLst>
            </a:pPr>
            <a:r>
              <a:rPr lang="en-GB" sz="2400" b="1" dirty="0" err="1" smtClean="0">
                <a:solidFill>
                  <a:schemeClr val="tx1">
                    <a:lumMod val="95000"/>
                    <a:lumOff val="5000"/>
                  </a:schemeClr>
                </a:solidFill>
                <a:latin typeface="Arial"/>
                <a:cs typeface="Arial"/>
              </a:rPr>
              <a:t>Cyngor</a:t>
            </a:r>
            <a:r>
              <a:rPr lang="en-GB" sz="2400" b="1" dirty="0" smtClean="0">
                <a:solidFill>
                  <a:schemeClr val="tx1">
                    <a:lumMod val="95000"/>
                    <a:lumOff val="5000"/>
                  </a:schemeClr>
                </a:solidFill>
                <a:latin typeface="Arial"/>
                <a:cs typeface="Arial"/>
              </a:rPr>
              <a:t> ac </a:t>
            </a:r>
            <a:r>
              <a:rPr lang="en-GB" sz="2400" b="1" dirty="0" err="1" smtClean="0">
                <a:solidFill>
                  <a:schemeClr val="tx1">
                    <a:lumMod val="95000"/>
                    <a:lumOff val="5000"/>
                  </a:schemeClr>
                </a:solidFill>
                <a:latin typeface="Arial"/>
                <a:cs typeface="Arial"/>
              </a:rPr>
              <a:t>arweiniad</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gyrfaoedd</a:t>
            </a:r>
            <a:endParaRPr lang="en-GB" sz="2400" b="1" dirty="0" smtClean="0">
              <a:solidFill>
                <a:schemeClr val="tx1">
                  <a:lumMod val="95000"/>
                  <a:lumOff val="5000"/>
                </a:schemeClr>
              </a:solidFill>
              <a:latin typeface="Arial"/>
              <a:cs typeface="Arial"/>
            </a:endParaRPr>
          </a:p>
          <a:p>
            <a:pPr marR="5080">
              <a:tabLst>
                <a:tab pos="5485765" algn="l"/>
              </a:tabLst>
            </a:pPr>
            <a:endParaRPr lang="en-GB" sz="2400" b="1"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effeithiolrwydd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amrywio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gormod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rhwng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ysgolion</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hanner</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darperir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cyfweliadau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unigol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Gyrfa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ag </a:t>
            </a:r>
            <a:r>
              <a:rPr lang="en-GB" sz="2400" dirty="0" err="1" smtClean="0">
                <a:solidFill>
                  <a:schemeClr val="tx1">
                    <a:lumMod val="95000"/>
                    <a:lumOff val="5000"/>
                  </a:schemeClr>
                </a:solidFill>
                <a:latin typeface="Arial"/>
                <a:cs typeface="Arial"/>
              </a:rPr>
              <a:t>anghenion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ychwanegol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unig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rheini</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nodir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perygl</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beidio</a:t>
            </a:r>
            <a:r>
              <a:rPr lang="en-GB" sz="2400" dirty="0" smtClean="0">
                <a:solidFill>
                  <a:schemeClr val="tx1">
                    <a:lumMod val="95000"/>
                    <a:lumOff val="5000"/>
                  </a:schemeClr>
                </a:solidFill>
                <a:latin typeface="Arial"/>
                <a:cs typeface="Arial"/>
              </a:rPr>
              <a:t> â bod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hyfforddiant</a:t>
            </a:r>
            <a:endParaRPr lang="en-GB" sz="2400" dirty="0" smtClean="0">
              <a:solidFill>
                <a:schemeClr val="tx1">
                  <a:lumMod val="95000"/>
                  <a:lumOff val="5000"/>
                </a:schemeClr>
              </a:solidFill>
              <a:latin typeface="Arial"/>
              <a:cs typeface="Arial"/>
            </a:endParaRPr>
          </a:p>
          <a:p>
            <a:pPr marL="342900" marR="5080" indent="-342900">
              <a:buFont typeface="Wingdings" panose="05000000000000000000" pitchFamily="2" charset="2"/>
              <a:buChar char="Ø"/>
              <a:tabLst>
                <a:tab pos="5485765" algn="l"/>
              </a:tabLst>
            </a:pPr>
            <a:r>
              <a:rPr lang="en-GB" sz="2400" dirty="0" smtClean="0">
                <a:solidFill>
                  <a:schemeClr val="tx1">
                    <a:lumMod val="95000"/>
                    <a:lumOff val="5000"/>
                  </a:schemeClr>
                </a:solidFill>
                <a:latin typeface="Arial"/>
                <a:cs typeface="Arial"/>
              </a:rPr>
              <a:t>Dim </a:t>
            </a:r>
            <a:r>
              <a:rPr lang="en-GB" sz="2400" dirty="0" err="1" smtClean="0">
                <a:solidFill>
                  <a:schemeClr val="tx1">
                    <a:lumMod val="95000"/>
                    <a:lumOff val="5000"/>
                  </a:schemeClr>
                </a:solidFill>
                <a:latin typeface="Arial"/>
                <a:cs typeface="Arial"/>
              </a:rPr>
              <a:t>ond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lleiafrif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ystod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eang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gyngor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andwyol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ddewis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opsiynau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gwrdd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â’u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dyheadau</a:t>
            </a:r>
            <a:r>
              <a:rPr lang="en-GB" sz="2400" dirty="0" smtClean="0">
                <a:solidFill>
                  <a:schemeClr val="tx1">
                    <a:lumMod val="95000"/>
                    <a:lumOff val="5000"/>
                  </a:schemeClr>
                </a:solidFill>
                <a:latin typeface="Arial"/>
                <a:cs typeface="Arial"/>
              </a:rPr>
              <a:t> am y </a:t>
            </a:r>
            <a:r>
              <a:rPr lang="en-GB" sz="2400" dirty="0" err="1" smtClean="0">
                <a:solidFill>
                  <a:schemeClr val="tx1">
                    <a:lumMod val="95000"/>
                    <a:lumOff val="5000"/>
                  </a:schemeClr>
                </a:solidFill>
                <a:latin typeface="Arial"/>
                <a:cs typeface="Arial"/>
              </a:rPr>
              <a:t>dyfodol</a:t>
            </a:r>
            <a:r>
              <a:rPr lang="en-GB" sz="2400" dirty="0" smtClean="0">
                <a:solidFill>
                  <a:schemeClr val="tx1">
                    <a:lumMod val="95000"/>
                    <a:lumOff val="5000"/>
                  </a:schemeClr>
                </a:solidFill>
                <a:latin typeface="Arial"/>
                <a:cs typeface="Arial"/>
              </a:rPr>
              <a:t>)</a:t>
            </a:r>
          </a:p>
          <a:p>
            <a:pPr marL="342900" marR="5080" indent="-342900">
              <a:buFont typeface="Wingdings" panose="05000000000000000000" pitchFamily="2" charset="2"/>
              <a:buChar char="Ø"/>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mwyafrif</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ysgolion</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phob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coleg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gwerthuso</a:t>
            </a:r>
            <a:r>
              <a:rPr lang="en-GB" sz="2400" dirty="0" smtClean="0">
                <a:solidFill>
                  <a:schemeClr val="tx1">
                    <a:lumMod val="95000"/>
                    <a:lumOff val="5000"/>
                  </a:schemeClr>
                </a:solidFill>
                <a:latin typeface="Arial"/>
                <a:cs typeface="Arial"/>
              </a:rPr>
              <a:t> data </a:t>
            </a:r>
            <a:r>
              <a:rPr lang="en-GB" sz="2400" dirty="0" err="1" smtClean="0">
                <a:solidFill>
                  <a:schemeClr val="tx1">
                    <a:lumMod val="95000"/>
                    <a:lumOff val="5000"/>
                  </a:schemeClr>
                </a:solidFill>
                <a:latin typeface="Arial"/>
                <a:cs typeface="Arial"/>
              </a:rPr>
              <a:t>perfformiad</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monitro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unigol</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408486"/>
            <a:ext cx="6109780" cy="8648521"/>
          </a:xfrm>
          <a:prstGeom prst="rect">
            <a:avLst/>
          </a:prstGeom>
        </p:spPr>
        <p:txBody>
          <a:bodyPr vert="horz" wrap="square" lIns="0" tIns="0" rIns="0" bIns="0" rtlCol="0">
            <a:spAutoFit/>
          </a:bodyPr>
          <a:lstStyle/>
          <a:p>
            <a:pPr lvl="0"/>
            <a:r>
              <a:rPr lang="en-GB" sz="2400" b="1" dirty="0">
                <a:solidFill>
                  <a:srgbClr val="000000"/>
                </a:solidFill>
                <a:latin typeface="Arial" panose="020B0604020202020204" pitchFamily="34" charset="0"/>
                <a:ea typeface="Calibri" panose="020F0502020204030204" pitchFamily="34" charset="0"/>
              </a:rPr>
              <a:t>C</a:t>
            </a:r>
            <a:r>
              <a:rPr lang="en-GB" sz="2400" b="1" dirty="0" smtClean="0">
                <a:solidFill>
                  <a:srgbClr val="000000"/>
                </a:solidFill>
                <a:latin typeface="Arial" panose="020B0604020202020204" pitchFamily="34" charset="0"/>
                <a:ea typeface="Calibri" panose="020F0502020204030204" pitchFamily="34" charset="0"/>
              </a:rPr>
              <a:t>areers </a:t>
            </a:r>
            <a:r>
              <a:rPr lang="en-GB" sz="2400" b="1" dirty="0">
                <a:solidFill>
                  <a:srgbClr val="000000"/>
                </a:solidFill>
                <a:latin typeface="Arial" panose="020B0604020202020204" pitchFamily="34" charset="0"/>
                <a:ea typeface="Calibri" panose="020F0502020204030204" pitchFamily="34" charset="0"/>
              </a:rPr>
              <a:t>advice and </a:t>
            </a:r>
            <a:r>
              <a:rPr lang="en-GB" sz="2400" b="1" dirty="0" smtClean="0">
                <a:solidFill>
                  <a:srgbClr val="000000"/>
                </a:solidFill>
                <a:latin typeface="Arial" panose="020B0604020202020204" pitchFamily="34" charset="0"/>
                <a:ea typeface="Calibri" panose="020F0502020204030204" pitchFamily="34" charset="0"/>
              </a:rPr>
              <a:t>guidance</a:t>
            </a:r>
          </a:p>
          <a:p>
            <a:pPr lvl="0"/>
            <a:r>
              <a:rPr lang="en-GB" sz="2400" b="1" dirty="0" smtClean="0">
                <a:solidFill>
                  <a:srgbClr val="000000"/>
                </a:solidFill>
                <a:latin typeface="Arial" panose="020B0604020202020204" pitchFamily="34" charset="0"/>
                <a:ea typeface="Calibri" panose="020F0502020204030204" pitchFamily="34" charset="0"/>
              </a:rPr>
              <a:t> </a:t>
            </a:r>
          </a:p>
          <a:p>
            <a:pPr marL="342900" lvl="0" indent="-342900">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The </a:t>
            </a:r>
            <a:r>
              <a:rPr lang="en-GB" sz="2400" dirty="0">
                <a:solidFill>
                  <a:srgbClr val="000000"/>
                </a:solidFill>
                <a:latin typeface="Arial" panose="020B0604020202020204" pitchFamily="34" charset="0"/>
                <a:ea typeface="Calibri" panose="020F0502020204030204" pitchFamily="34" charset="0"/>
              </a:rPr>
              <a:t>effectiveness v</a:t>
            </a:r>
            <a:r>
              <a:rPr lang="en-GB" sz="2400" dirty="0" smtClean="0">
                <a:solidFill>
                  <a:srgbClr val="000000"/>
                </a:solidFill>
                <a:latin typeface="Arial" panose="020B0604020202020204" pitchFamily="34" charset="0"/>
                <a:ea typeface="Calibri" panose="020F0502020204030204" pitchFamily="34" charset="0"/>
              </a:rPr>
              <a:t>aries </a:t>
            </a:r>
            <a:r>
              <a:rPr lang="en-GB" sz="2400" dirty="0">
                <a:solidFill>
                  <a:srgbClr val="000000"/>
                </a:solidFill>
                <a:latin typeface="Arial" panose="020B0604020202020204" pitchFamily="34" charset="0"/>
                <a:ea typeface="Calibri" panose="020F0502020204030204" pitchFamily="34" charset="0"/>
              </a:rPr>
              <a:t>too much between </a:t>
            </a:r>
            <a:r>
              <a:rPr lang="en-GB" sz="2400" dirty="0" smtClean="0">
                <a:solidFill>
                  <a:srgbClr val="000000"/>
                </a:solidFill>
                <a:latin typeface="Arial" panose="020B0604020202020204" pitchFamily="34" charset="0"/>
                <a:ea typeface="Calibri" panose="020F0502020204030204" pitchFamily="34" charset="0"/>
              </a:rPr>
              <a:t>schools</a:t>
            </a:r>
          </a:p>
          <a:p>
            <a:pPr marL="342900" lvl="0" indent="-342900">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In </a:t>
            </a:r>
            <a:r>
              <a:rPr lang="en-GB" sz="2400" dirty="0">
                <a:solidFill>
                  <a:srgbClr val="000000"/>
                </a:solidFill>
                <a:latin typeface="Arial" panose="020B0604020202020204" pitchFamily="34" charset="0"/>
                <a:ea typeface="Calibri" panose="020F0502020204030204" pitchFamily="34" charset="0"/>
              </a:rPr>
              <a:t>around half of schools, individual careers interviews by Careers Wales are only provided for learners with additional learning needs or for those identified as being at risk of not being engaged </a:t>
            </a:r>
            <a:r>
              <a:rPr lang="en-GB" sz="2400" dirty="0" smtClean="0">
                <a:solidFill>
                  <a:srgbClr val="000000"/>
                </a:solidFill>
                <a:latin typeface="Arial" panose="020B0604020202020204" pitchFamily="34" charset="0"/>
                <a:ea typeface="Calibri" panose="020F0502020204030204" pitchFamily="34" charset="0"/>
              </a:rPr>
              <a:t>in education</a:t>
            </a:r>
            <a:r>
              <a:rPr lang="en-GB" sz="2400" dirty="0">
                <a:solidFill>
                  <a:srgbClr val="000000"/>
                </a:solidFill>
                <a:latin typeface="Arial" panose="020B0604020202020204" pitchFamily="34" charset="0"/>
                <a:ea typeface="Calibri" panose="020F0502020204030204" pitchFamily="34" charset="0"/>
              </a:rPr>
              <a:t>, employment or training.  </a:t>
            </a:r>
            <a:endParaRPr lang="en-GB" sz="2400" dirty="0" smtClean="0">
              <a:solidFill>
                <a:srgbClr val="000000"/>
              </a:solidFill>
              <a:latin typeface="Arial" panose="020B0604020202020204" pitchFamily="34" charset="0"/>
              <a:ea typeface="Calibri" panose="020F0502020204030204" pitchFamily="34" charset="0"/>
            </a:endParaRPr>
          </a:p>
          <a:p>
            <a:pPr marL="342900" lvl="0" indent="-342900">
              <a:buFont typeface="Wingdings" panose="05000000000000000000" pitchFamily="2" charset="2"/>
              <a:buChar char="Ø"/>
            </a:pPr>
            <a:r>
              <a:rPr lang="en-GB" sz="2400" dirty="0" smtClean="0">
                <a:solidFill>
                  <a:srgbClr val="000000"/>
                </a:solidFill>
                <a:latin typeface="Arial" panose="020B0604020202020204" pitchFamily="34" charset="0"/>
                <a:ea typeface="Calibri" panose="020F0502020204030204" pitchFamily="34" charset="0"/>
              </a:rPr>
              <a:t>Only </a:t>
            </a:r>
            <a:r>
              <a:rPr lang="en-GB" sz="2400" dirty="0">
                <a:solidFill>
                  <a:srgbClr val="000000"/>
                </a:solidFill>
                <a:latin typeface="Arial" panose="020B0604020202020204" pitchFamily="34" charset="0"/>
                <a:ea typeface="Calibri" panose="020F0502020204030204" pitchFamily="34" charset="0"/>
              </a:rPr>
              <a:t>a minority of schools provide learners with an extensive range of </a:t>
            </a:r>
            <a:r>
              <a:rPr lang="en-GB" sz="2400" dirty="0" smtClean="0">
                <a:solidFill>
                  <a:srgbClr val="000000"/>
                </a:solidFill>
                <a:latin typeface="Arial" panose="020B0604020202020204" pitchFamily="34" charset="0"/>
                <a:ea typeface="Calibri" panose="020F0502020204030204" pitchFamily="34" charset="0"/>
              </a:rPr>
              <a:t>advice (adverse </a:t>
            </a:r>
            <a:r>
              <a:rPr lang="en-GB" sz="2400" dirty="0">
                <a:solidFill>
                  <a:srgbClr val="000000"/>
                </a:solidFill>
                <a:latin typeface="Arial" panose="020B0604020202020204" pitchFamily="34" charset="0"/>
                <a:ea typeface="Calibri" panose="020F0502020204030204" pitchFamily="34" charset="0"/>
              </a:rPr>
              <a:t>effect on </a:t>
            </a:r>
            <a:r>
              <a:rPr lang="en-GB" sz="2400" dirty="0" smtClean="0">
                <a:solidFill>
                  <a:srgbClr val="000000"/>
                </a:solidFill>
                <a:latin typeface="Arial" panose="020B0604020202020204" pitchFamily="34" charset="0"/>
                <a:ea typeface="Calibri" panose="020F0502020204030204" pitchFamily="34" charset="0"/>
              </a:rPr>
              <a:t>the ability of a few learners to </a:t>
            </a:r>
            <a:r>
              <a:rPr lang="en-GB" sz="2400" dirty="0">
                <a:solidFill>
                  <a:srgbClr val="000000"/>
                </a:solidFill>
                <a:latin typeface="Arial" panose="020B0604020202020204" pitchFamily="34" charset="0"/>
                <a:ea typeface="Calibri" panose="020F0502020204030204" pitchFamily="34" charset="0"/>
              </a:rPr>
              <a:t>select options that meet </a:t>
            </a:r>
            <a:r>
              <a:rPr lang="en-GB" sz="2400" dirty="0" smtClean="0">
                <a:solidFill>
                  <a:srgbClr val="000000"/>
                </a:solidFill>
                <a:latin typeface="Arial" panose="020B0604020202020204" pitchFamily="34" charset="0"/>
                <a:ea typeface="Calibri" panose="020F0502020204030204" pitchFamily="34" charset="0"/>
              </a:rPr>
              <a:t>future aspirations</a:t>
            </a:r>
            <a:r>
              <a:rPr lang="en-GB" sz="2400" dirty="0">
                <a:solidFill>
                  <a:srgbClr val="000000"/>
                </a:solidFill>
                <a:latin typeface="Arial" panose="020B0604020202020204" pitchFamily="34" charset="0"/>
                <a:ea typeface="Calibri" panose="020F0502020204030204" pitchFamily="34" charset="0"/>
              </a:rPr>
              <a:t>)</a:t>
            </a:r>
            <a:endParaRPr lang="en-GB" sz="2400" dirty="0" smtClean="0">
              <a:solidFill>
                <a:srgbClr val="000000"/>
              </a:solidFill>
              <a:latin typeface="Arial" panose="020B0604020202020204" pitchFamily="34" charset="0"/>
              <a:ea typeface="Calibri" panose="020F0502020204030204" pitchFamily="34" charset="0"/>
            </a:endParaRPr>
          </a:p>
          <a:p>
            <a:pPr lvl="0"/>
            <a:endParaRPr lang="en-GB" sz="2400" dirty="0">
              <a:solidFill>
                <a:srgbClr val="000000"/>
              </a:solidFill>
              <a:latin typeface="Arial" panose="020B0604020202020204" pitchFamily="34" charset="0"/>
              <a:ea typeface="Calibri" panose="020F0502020204030204" pitchFamily="34"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The majority of schools and all colleges evaluate performance data and monitor individual learners’ </a:t>
            </a:r>
            <a:r>
              <a:rPr lang="en-GB" sz="2400" dirty="0" smtClean="0">
                <a:latin typeface="Arial" panose="020B0604020202020204" pitchFamily="34" charset="0"/>
                <a:ea typeface="Times New Roman" panose="02020603050405020304" pitchFamily="18" charset="0"/>
              </a:rPr>
              <a:t>progress</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 xsi:nil="true"/>
    <COBAS_x0020_Thematic_x0020_Event_x0020_ID xmlns="4c2d5879-4e17-4934-9dac-90b30ab598df">164</COBAS_x0020_Thematic_x0020_Event_x0020_ID>
    <COBAS_x0020_Event_x0020_Short_x0020_Title xmlns="4c2d5879-4e17-4934-9dac-90b30ab598df">07758</COBAS_x0020_Event_x0020_Short_x0020_Titl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Gill Sims</DisplayName>
        <AccountId>36</AccountId>
        <AccountType/>
      </UserInfo>
    </Lead_x0020_Inspector>
    <Calendar_x0020_Year xmlns="4c2d5879-4e17-4934-9dac-90b30ab598df">9</Calendar_x0020_Year>
    <Retention_x0020_Year xmlns="4c2d5879-4e17-4934-9dac-90b30ab598df" xsi:nil="true"/>
    <Year_x0020_of_x0020_Survey xmlns="4c2d5879-4e17-4934-9dac-90b30ab598df">2017</Year_x0020_of_x0020_Survey>
    <TaxCatchAll xmlns="4c2d5879-4e17-4934-9dac-90b30ab598df">
      <Value>1</Value>
    </TaxCatchAll>
    <COBAS_x0020_Event_x0020_ID xmlns="4c2d5879-4e17-4934-9dac-90b30ab598df">07758</COBAS_x0020_Event_x0020_ID>
    <COBAS_x0020_Event_x0020_Title xmlns="4c2d5879-4e17-4934-9dac-90b30ab598df">07758</COBAS_x0020_Event_x0020_Title>
    <Academic_x0020_Year xmlns="4c2d5879-4e17-4934-9dac-90b30ab598df" xsi:nil="true"/>
    <Financial_x0020_Year xmlns="4c2d5879-4e17-4934-9dac-90b30ab598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4c2d5879-4e17-4934-9dac-90b30ab598df"/>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3C90F0F-46AB-4CEB-AE45-F2C20DCC08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E80B73-1BA2-4001-90AB-ED322473E92F}">
  <ds:schemaRefs>
    <ds:schemaRef ds:uri="http://schemas.microsoft.com/office/2006/metadata/customXsn"/>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488</TotalTime>
  <Words>2422</Words>
  <Application>Microsoft Office PowerPoint</Application>
  <PresentationFormat>Custom</PresentationFormat>
  <Paragraphs>273</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Symbol</vt:lpstr>
      <vt:lpstr>Times New Roman</vt:lpstr>
      <vt:lpstr>Wingdings</vt:lpstr>
      <vt:lpstr>Office Theme</vt:lpstr>
      <vt:lpstr>PowerPoint Presentation</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Argymhellion</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ESTYN-LOCAL\andy.murphy-williams</cp:lastModifiedBy>
  <cp:revision>57</cp:revision>
  <dcterms:created xsi:type="dcterms:W3CDTF">2017-06-15T15:23:15Z</dcterms:created>
  <dcterms:modified xsi:type="dcterms:W3CDTF">2018-07-20T08:26:28Z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