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6"/>
  </p:notesMasterIdLst>
  <p:handoutMasterIdLst>
    <p:handoutMasterId r:id="rId27"/>
  </p:handoutMasterIdLst>
  <p:sldIdLst>
    <p:sldId id="256" r:id="rId6"/>
    <p:sldId id="257" r:id="rId7"/>
    <p:sldId id="263" r:id="rId8"/>
    <p:sldId id="258" r:id="rId9"/>
    <p:sldId id="264" r:id="rId10"/>
    <p:sldId id="259" r:id="rId11"/>
    <p:sldId id="268" r:id="rId12"/>
    <p:sldId id="260" r:id="rId13"/>
    <p:sldId id="261" r:id="rId14"/>
    <p:sldId id="262" r:id="rId15"/>
    <p:sldId id="265" r:id="rId16"/>
    <p:sldId id="266" r:id="rId17"/>
    <p:sldId id="269" r:id="rId18"/>
    <p:sldId id="267" r:id="rId19"/>
    <p:sldId id="307" r:id="rId20"/>
    <p:sldId id="308" r:id="rId21"/>
    <p:sldId id="309" r:id="rId22"/>
    <p:sldId id="310" r:id="rId23"/>
    <p:sldId id="311" r:id="rId24"/>
    <p:sldId id="312" r:id="rId25"/>
  </p:sldIdLst>
  <p:sldSz cx="13004800" cy="9753600"/>
  <p:notesSz cx="9928225"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guide id="3" orient="horz" pos="2141">
          <p15:clr>
            <a:srgbClr val="A4A3A4"/>
          </p15:clr>
        </p15:guide>
        <p15:guide id="4"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474" y="108"/>
      </p:cViewPr>
      <p:guideLst>
        <p:guide orient="horz" pos="5712"/>
        <p:guide pos="336"/>
      </p:guideLst>
    </p:cSldViewPr>
  </p:slideViewPr>
  <p:notesTextViewPr>
    <p:cViewPr>
      <p:scale>
        <a:sx n="100" d="100"/>
        <a:sy n="100" d="100"/>
      </p:scale>
      <p:origin x="0" y="0"/>
    </p:cViewPr>
  </p:notesTextViewPr>
  <p:notesViewPr>
    <p:cSldViewPr snapToGrid="0">
      <p:cViewPr varScale="1">
        <p:scale>
          <a:sx n="94" d="100"/>
          <a:sy n="94" d="100"/>
        </p:scale>
        <p:origin x="1872" y="72"/>
      </p:cViewPr>
      <p:guideLst>
        <p:guide orient="horz" pos="3072"/>
        <p:guide pos="4096"/>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2392" cy="339663"/>
          </a:xfrm>
          <a:prstGeom prst="rect">
            <a:avLst/>
          </a:prstGeom>
        </p:spPr>
        <p:txBody>
          <a:bodyPr vert="horz" lIns="67199" tIns="33600" rIns="67199" bIns="33600" rtlCol="0"/>
          <a:lstStyle>
            <a:lvl1pPr algn="l">
              <a:defRPr sz="900"/>
            </a:lvl1pPr>
          </a:lstStyle>
          <a:p>
            <a:endParaRPr lang="en-GB" dirty="0"/>
          </a:p>
        </p:txBody>
      </p:sp>
      <p:sp>
        <p:nvSpPr>
          <p:cNvPr id="3" name="Date Placeholder 2"/>
          <p:cNvSpPr>
            <a:spLocks noGrp="1"/>
          </p:cNvSpPr>
          <p:nvPr>
            <p:ph type="dt" sz="quarter" idx="1"/>
          </p:nvPr>
        </p:nvSpPr>
        <p:spPr>
          <a:xfrm>
            <a:off x="5623409" y="0"/>
            <a:ext cx="4302392" cy="339663"/>
          </a:xfrm>
          <a:prstGeom prst="rect">
            <a:avLst/>
          </a:prstGeom>
        </p:spPr>
        <p:txBody>
          <a:bodyPr vert="horz" lIns="67199" tIns="33600" rIns="67199" bIns="33600" rtlCol="0"/>
          <a:lstStyle>
            <a:lvl1pPr algn="r">
              <a:defRPr sz="900"/>
            </a:lvl1pPr>
          </a:lstStyle>
          <a:p>
            <a:fld id="{D3BA68DE-3BE2-4835-8826-891237B8176D}" type="datetimeFigureOut">
              <a:rPr lang="en-GB" smtClean="0"/>
              <a:t>18/02/2020</a:t>
            </a:fld>
            <a:endParaRPr lang="en-GB" dirty="0"/>
          </a:p>
        </p:txBody>
      </p:sp>
      <p:sp>
        <p:nvSpPr>
          <p:cNvPr id="4" name="Footer Placeholder 3"/>
          <p:cNvSpPr>
            <a:spLocks noGrp="1"/>
          </p:cNvSpPr>
          <p:nvPr>
            <p:ph type="ftr" sz="quarter" idx="2"/>
          </p:nvPr>
        </p:nvSpPr>
        <p:spPr>
          <a:xfrm>
            <a:off x="1" y="6456906"/>
            <a:ext cx="4302392" cy="339663"/>
          </a:xfrm>
          <a:prstGeom prst="rect">
            <a:avLst/>
          </a:prstGeom>
        </p:spPr>
        <p:txBody>
          <a:bodyPr vert="horz" lIns="67199" tIns="33600" rIns="67199" bIns="33600" rtlCol="0" anchor="b"/>
          <a:lstStyle>
            <a:lvl1pPr algn="l">
              <a:defRPr sz="900"/>
            </a:lvl1pPr>
          </a:lstStyle>
          <a:p>
            <a:endParaRPr lang="en-GB" dirty="0"/>
          </a:p>
        </p:txBody>
      </p:sp>
      <p:sp>
        <p:nvSpPr>
          <p:cNvPr id="5" name="Slide Number Placeholder 4"/>
          <p:cNvSpPr>
            <a:spLocks noGrp="1"/>
          </p:cNvSpPr>
          <p:nvPr>
            <p:ph type="sldNum" sz="quarter" idx="3"/>
          </p:nvPr>
        </p:nvSpPr>
        <p:spPr>
          <a:xfrm>
            <a:off x="5623409" y="6456906"/>
            <a:ext cx="4302392" cy="339663"/>
          </a:xfrm>
          <a:prstGeom prst="rect">
            <a:avLst/>
          </a:prstGeom>
        </p:spPr>
        <p:txBody>
          <a:bodyPr vert="horz" lIns="67199" tIns="33600" rIns="67199" bIns="33600" rtlCol="0" anchor="b"/>
          <a:lstStyle>
            <a:lvl1pPr algn="r">
              <a:defRPr sz="900"/>
            </a:lvl1pPr>
          </a:lstStyle>
          <a:p>
            <a:fld id="{FE0471B6-559A-4253-B89F-F506DC6AB7A7}" type="slidenum">
              <a:rPr lang="en-GB" smtClean="0"/>
              <a:t>‹#›</a:t>
            </a:fld>
            <a:endParaRPr lang="en-GB" dirty="0"/>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2392" cy="340769"/>
          </a:xfrm>
          <a:prstGeom prst="rect">
            <a:avLst/>
          </a:prstGeom>
        </p:spPr>
        <p:txBody>
          <a:bodyPr vert="horz" lIns="67199" tIns="33600" rIns="67199" bIns="33600" rtlCol="0"/>
          <a:lstStyle>
            <a:lvl1pPr algn="l">
              <a:defRPr sz="900"/>
            </a:lvl1pPr>
          </a:lstStyle>
          <a:p>
            <a:endParaRPr lang="en-GB" dirty="0"/>
          </a:p>
        </p:txBody>
      </p:sp>
      <p:sp>
        <p:nvSpPr>
          <p:cNvPr id="3" name="Date Placeholder 2"/>
          <p:cNvSpPr>
            <a:spLocks noGrp="1"/>
          </p:cNvSpPr>
          <p:nvPr>
            <p:ph type="dt" idx="1"/>
          </p:nvPr>
        </p:nvSpPr>
        <p:spPr>
          <a:xfrm>
            <a:off x="5623409" y="0"/>
            <a:ext cx="4302392" cy="340769"/>
          </a:xfrm>
          <a:prstGeom prst="rect">
            <a:avLst/>
          </a:prstGeom>
        </p:spPr>
        <p:txBody>
          <a:bodyPr vert="horz" lIns="67199" tIns="33600" rIns="67199" bIns="33600" rtlCol="0"/>
          <a:lstStyle>
            <a:lvl1pPr algn="r">
              <a:defRPr sz="900"/>
            </a:lvl1pPr>
          </a:lstStyle>
          <a:p>
            <a:fld id="{812CC1F7-F3F4-4D7C-8556-4996105A9C7C}" type="datetimeFigureOut">
              <a:rPr lang="en-GB" smtClean="0"/>
              <a:t>18/02/2020</a:t>
            </a:fld>
            <a:endParaRPr lang="en-GB" dirty="0"/>
          </a:p>
        </p:txBody>
      </p:sp>
      <p:sp>
        <p:nvSpPr>
          <p:cNvPr id="4" name="Slide Image Placeholder 3"/>
          <p:cNvSpPr>
            <a:spLocks noGrp="1" noRot="1" noChangeAspect="1"/>
          </p:cNvSpPr>
          <p:nvPr>
            <p:ph type="sldImg" idx="2"/>
          </p:nvPr>
        </p:nvSpPr>
        <p:spPr>
          <a:xfrm>
            <a:off x="3433763" y="849313"/>
            <a:ext cx="3060700" cy="2295525"/>
          </a:xfrm>
          <a:prstGeom prst="rect">
            <a:avLst/>
          </a:prstGeom>
          <a:noFill/>
          <a:ln w="12700">
            <a:solidFill>
              <a:prstClr val="black"/>
            </a:solidFill>
          </a:ln>
        </p:spPr>
        <p:txBody>
          <a:bodyPr vert="horz" lIns="67199" tIns="33600" rIns="67199" bIns="33600" rtlCol="0" anchor="ctr"/>
          <a:lstStyle/>
          <a:p>
            <a:endParaRPr lang="en-GB" dirty="0"/>
          </a:p>
        </p:txBody>
      </p:sp>
      <p:sp>
        <p:nvSpPr>
          <p:cNvPr id="5" name="Notes Placeholder 4"/>
          <p:cNvSpPr>
            <a:spLocks noGrp="1"/>
          </p:cNvSpPr>
          <p:nvPr>
            <p:ph type="body" sz="quarter" idx="3"/>
          </p:nvPr>
        </p:nvSpPr>
        <p:spPr>
          <a:xfrm>
            <a:off x="992581" y="3271603"/>
            <a:ext cx="7943065" cy="2676363"/>
          </a:xfrm>
          <a:prstGeom prst="rect">
            <a:avLst/>
          </a:prstGeom>
        </p:spPr>
        <p:txBody>
          <a:bodyPr vert="horz" lIns="67199" tIns="33600" rIns="67199" bIns="3360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6456906"/>
            <a:ext cx="4302392" cy="340769"/>
          </a:xfrm>
          <a:prstGeom prst="rect">
            <a:avLst/>
          </a:prstGeom>
        </p:spPr>
        <p:txBody>
          <a:bodyPr vert="horz" lIns="67199" tIns="33600" rIns="67199" bIns="33600" rtlCol="0" anchor="b"/>
          <a:lstStyle>
            <a:lvl1pPr algn="l">
              <a:defRPr sz="900"/>
            </a:lvl1pPr>
          </a:lstStyle>
          <a:p>
            <a:endParaRPr lang="en-GB" dirty="0"/>
          </a:p>
        </p:txBody>
      </p:sp>
      <p:sp>
        <p:nvSpPr>
          <p:cNvPr id="7" name="Slide Number Placeholder 6"/>
          <p:cNvSpPr>
            <a:spLocks noGrp="1"/>
          </p:cNvSpPr>
          <p:nvPr>
            <p:ph type="sldNum" sz="quarter" idx="5"/>
          </p:nvPr>
        </p:nvSpPr>
        <p:spPr>
          <a:xfrm>
            <a:off x="5623409" y="6456906"/>
            <a:ext cx="4302392" cy="340769"/>
          </a:xfrm>
          <a:prstGeom prst="rect">
            <a:avLst/>
          </a:prstGeom>
        </p:spPr>
        <p:txBody>
          <a:bodyPr vert="horz" lIns="67199" tIns="33600" rIns="67199" bIns="33600" rtlCol="0" anchor="b"/>
          <a:lstStyle>
            <a:lvl1pPr algn="r">
              <a:defRPr sz="900"/>
            </a:lvl1pPr>
          </a:lstStyle>
          <a:p>
            <a:fld id="{B05CCDA0-8F09-4120-993E-97FEE36AD210}" type="slidenum">
              <a:rPr lang="en-GB" smtClean="0"/>
              <a:t>‹#›</a:t>
            </a:fld>
            <a:endParaRPr lang="en-GB" dirty="0"/>
          </a:p>
        </p:txBody>
      </p:sp>
    </p:spTree>
    <p:extLst>
      <p:ext uri="{BB962C8B-B14F-4D97-AF65-F5344CB8AC3E}">
        <p14:creationId xmlns:p14="http://schemas.microsoft.com/office/powerpoint/2010/main" val="4190712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TextBox 5"/>
          <p:cNvSpPr txBox="1"/>
          <p:nvPr userDrawn="1"/>
        </p:nvSpPr>
        <p:spPr>
          <a:xfrm>
            <a:off x="10361849" y="317326"/>
            <a:ext cx="2191656" cy="707886"/>
          </a:xfrm>
          <a:prstGeom prst="rect">
            <a:avLst/>
          </a:prstGeom>
          <a:noFill/>
        </p:spPr>
        <p:txBody>
          <a:bodyPr wrap="square" rtlCol="0">
            <a:spAutoFit/>
          </a:bodyPr>
          <a:lstStyle/>
          <a:p>
            <a:pPr marL="12700"/>
            <a:r>
              <a:rPr lang="en-GB" sz="2000" dirty="0">
                <a:solidFill>
                  <a:schemeClr val="tx1">
                    <a:lumMod val="95000"/>
                    <a:lumOff val="5000"/>
                  </a:schemeClr>
                </a:solidFill>
                <a:latin typeface="Arial"/>
                <a:cs typeface="Arial"/>
              </a:rPr>
              <a:t>estyn.llyw.cymru</a:t>
            </a:r>
          </a:p>
          <a:p>
            <a:pPr marL="12700"/>
            <a:r>
              <a:rPr lang="en-GB" sz="2000" dirty="0">
                <a:solidFill>
                  <a:schemeClr val="tx1">
                    <a:lumMod val="75000"/>
                    <a:lumOff val="25000"/>
                  </a:schemeClr>
                </a:solidFill>
                <a:latin typeface="Arial"/>
                <a:cs typeface="Arial"/>
              </a:rPr>
              <a:t>estyn.gov.wales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0434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
        <p:nvSpPr>
          <p:cNvPr id="23" name="TextBox 22"/>
          <p:cNvSpPr txBox="1"/>
          <p:nvPr userDrawn="1"/>
        </p:nvSpPr>
        <p:spPr>
          <a:xfrm>
            <a:off x="10361849" y="317326"/>
            <a:ext cx="2191656" cy="707886"/>
          </a:xfrm>
          <a:prstGeom prst="rect">
            <a:avLst/>
          </a:prstGeom>
          <a:noFill/>
        </p:spPr>
        <p:txBody>
          <a:bodyPr wrap="square" rtlCol="0">
            <a:spAutoFit/>
          </a:bodyPr>
          <a:lstStyle/>
          <a:p>
            <a:pPr marL="12700"/>
            <a:r>
              <a:rPr lang="en-GB" sz="2000" dirty="0">
                <a:solidFill>
                  <a:schemeClr val="tx1">
                    <a:lumMod val="95000"/>
                    <a:lumOff val="5000"/>
                  </a:schemeClr>
                </a:solidFill>
                <a:latin typeface="Arial"/>
                <a:cs typeface="Arial"/>
              </a:rPr>
              <a:t>estyn.llyw.cymru</a:t>
            </a:r>
          </a:p>
          <a:p>
            <a:pPr marL="12700"/>
            <a:r>
              <a:rPr lang="en-GB" sz="2000" dirty="0">
                <a:solidFill>
                  <a:schemeClr val="tx1">
                    <a:lumMod val="75000"/>
                    <a:lumOff val="25000"/>
                  </a:schemeClr>
                </a:solidFill>
                <a:latin typeface="Arial"/>
                <a:cs typeface="Arial"/>
              </a:rPr>
              <a:t>estyn.gov.wales</a:t>
            </a:r>
          </a:p>
        </p:txBody>
      </p:sp>
    </p:spTree>
  </p:cSld>
  <p:clrMap bg1="lt1" tx1="dk1" bg2="lt2" tx2="dk2" accent1="accent1" accent2="accent2" accent3="accent3" accent4="accent4" accent5="accent5" accent6="accent6" hlink="hlink" folHlink="folHlink"/>
  <p:sldLayoutIdLst>
    <p:sldLayoutId id="2147483663" r:id="rId1"/>
    <p:sldLayoutId id="2147483666" r:id="rId2"/>
    <p:sldLayoutId id="2147483665" r:id="rId3"/>
  </p:sldLayoutIdLst>
  <p:txStyles>
    <p:titleStyle>
      <a:lvl1pPr>
        <a:defRPr>
          <a:solidFill>
            <a:srgbClr val="E94141"/>
          </a:solidFill>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852741" y="-171451"/>
            <a:ext cx="12637463" cy="13525501"/>
          </a:xfrm>
          <a:prstGeom prst="roundRect">
            <a:avLst/>
          </a:prstGeom>
          <a:blipFill dpi="0" rotWithShape="1">
            <a:blip r:embed="rId2">
              <a:alphaModFix amt="35000"/>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object 2"/>
          <p:cNvSpPr txBox="1"/>
          <p:nvPr/>
        </p:nvSpPr>
        <p:spPr>
          <a:xfrm>
            <a:off x="282286" y="1527307"/>
            <a:ext cx="11836408" cy="6835204"/>
          </a:xfrm>
          <a:prstGeom prst="rect">
            <a:avLst/>
          </a:prstGeom>
        </p:spPr>
        <p:txBody>
          <a:bodyPr vert="horz" wrap="square" lIns="0" tIns="0" rIns="0" bIns="0" rtlCol="0">
            <a:spAutoFit/>
          </a:bodyPr>
          <a:lstStyle/>
          <a:p>
            <a:pPr marL="12700" marR="5080">
              <a:lnSpc>
                <a:spcPts val="2870"/>
              </a:lnSpc>
            </a:pPr>
            <a:r>
              <a:rPr lang="en-GB" sz="4500" b="1" spc="5" dirty="0">
                <a:solidFill>
                  <a:schemeClr val="bg1"/>
                </a:solidFill>
                <a:latin typeface="Arial"/>
                <a:cs typeface="Arial"/>
              </a:rPr>
              <a:t>Title Welsh point 45</a:t>
            </a:r>
          </a:p>
          <a:p>
            <a:pPr>
              <a:lnSpc>
                <a:spcPct val="100000"/>
              </a:lnSpc>
              <a:spcBef>
                <a:spcPts val="19"/>
              </a:spcBef>
              <a:spcAft>
                <a:spcPts val="600"/>
              </a:spcAft>
            </a:pPr>
            <a:endParaRPr lang="cy-GB" sz="4500" b="1" dirty="0"/>
          </a:p>
          <a:p>
            <a:pPr>
              <a:lnSpc>
                <a:spcPct val="100000"/>
              </a:lnSpc>
              <a:spcBef>
                <a:spcPts val="19"/>
              </a:spcBef>
              <a:spcAft>
                <a:spcPts val="600"/>
              </a:spcAft>
            </a:pPr>
            <a:endParaRPr lang="cy-GB" sz="4500" b="1" dirty="0">
              <a:latin typeface="Arial" panose="020B0604020202020204" pitchFamily="34" charset="0"/>
              <a:cs typeface="Arial" panose="020B0604020202020204" pitchFamily="34" charset="0"/>
            </a:endParaRPr>
          </a:p>
          <a:p>
            <a:pPr>
              <a:lnSpc>
                <a:spcPct val="100000"/>
              </a:lnSpc>
              <a:spcBef>
                <a:spcPts val="19"/>
              </a:spcBef>
              <a:spcAft>
                <a:spcPts val="600"/>
              </a:spcAft>
            </a:pPr>
            <a:r>
              <a:rPr lang="cy-GB" sz="4500" b="1" dirty="0">
                <a:latin typeface="Arial" panose="020B0604020202020204" pitchFamily="34" charset="0"/>
                <a:cs typeface="Arial" panose="020B0604020202020204" pitchFamily="34" charset="0"/>
              </a:rPr>
              <a:t>Cymorth effeithiol yn yr ysgol ar gyfer</a:t>
            </a:r>
            <a:br>
              <a:rPr lang="cy-GB" sz="4500" b="1" dirty="0">
                <a:latin typeface="Arial" panose="020B0604020202020204" pitchFamily="34" charset="0"/>
                <a:cs typeface="Arial" panose="020B0604020202020204" pitchFamily="34" charset="0"/>
              </a:rPr>
            </a:br>
            <a:r>
              <a:rPr lang="cy-GB" sz="4500" b="1" dirty="0">
                <a:latin typeface="Arial" panose="020B0604020202020204" pitchFamily="34" charset="0"/>
                <a:cs typeface="Arial" panose="020B0604020202020204" pitchFamily="34" charset="0"/>
              </a:rPr>
              <a:t>disgyblion sydd dan anfantais a disgyblion</a:t>
            </a:r>
            <a:br>
              <a:rPr lang="cy-GB" sz="4500" b="1" dirty="0">
                <a:latin typeface="Arial" panose="020B0604020202020204" pitchFamily="34" charset="0"/>
                <a:cs typeface="Arial" panose="020B0604020202020204" pitchFamily="34" charset="0"/>
              </a:rPr>
            </a:br>
            <a:r>
              <a:rPr lang="cy-GB" sz="4500" b="1" dirty="0">
                <a:latin typeface="Arial" panose="020B0604020202020204" pitchFamily="34" charset="0"/>
                <a:cs typeface="Arial" panose="020B0604020202020204" pitchFamily="34" charset="0"/>
              </a:rPr>
              <a:t>sy’n agored i niwed </a:t>
            </a:r>
            <a:br>
              <a:rPr lang="en-GB" sz="4500" b="1" spc="-5" dirty="0">
                <a:solidFill>
                  <a:schemeClr val="tx1">
                    <a:lumMod val="85000"/>
                    <a:lumOff val="15000"/>
                  </a:schemeClr>
                </a:solidFill>
                <a:latin typeface="Arial" panose="020B0604020202020204" pitchFamily="34" charset="0"/>
                <a:cs typeface="Arial" panose="020B0604020202020204" pitchFamily="34" charset="0"/>
              </a:rPr>
            </a:br>
            <a:endParaRPr sz="4500" b="1" spc="-5" dirty="0">
              <a:solidFill>
                <a:schemeClr val="tx1">
                  <a:lumMod val="75000"/>
                  <a:lumOff val="25000"/>
                </a:schemeClr>
              </a:solidFill>
              <a:latin typeface="Arial" panose="020B0604020202020204" pitchFamily="34" charset="0"/>
              <a:cs typeface="Arial" panose="020B0604020202020204" pitchFamily="34" charset="0"/>
            </a:endParaRPr>
          </a:p>
          <a:p>
            <a:pPr marL="12700" marR="2997200"/>
            <a:r>
              <a:rPr lang="en-GB" sz="4500" b="1" dirty="0">
                <a:latin typeface="Arial" panose="020B0604020202020204" pitchFamily="34" charset="0"/>
                <a:cs typeface="Arial" panose="020B0604020202020204" pitchFamily="34" charset="0"/>
              </a:rPr>
              <a:t>Effective school support for disadvantaged and vulnerable pupils </a:t>
            </a:r>
            <a:endParaRPr sz="4500" b="1" spc="-5" dirty="0">
              <a:solidFill>
                <a:schemeClr val="tx1">
                  <a:lumMod val="75000"/>
                  <a:lumOff val="25000"/>
                </a:schemeClr>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832872"/>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lumMod val="75000"/>
                    <a:lumOff val="25000"/>
                  </a:schemeClr>
                </a:solidFill>
                <a:latin typeface="Arial"/>
                <a:cs typeface="Arial"/>
              </a:rPr>
              <a:t>Prif</a:t>
            </a:r>
            <a:r>
              <a:rPr lang="en-GB" sz="4500" b="1" spc="-5" dirty="0">
                <a:solidFill>
                  <a:schemeClr val="tx1">
                    <a:lumMod val="75000"/>
                    <a:lumOff val="25000"/>
                  </a:schemeClr>
                </a:solidFill>
                <a:latin typeface="Arial"/>
                <a:cs typeface="Arial"/>
              </a:rPr>
              <a:t> </a:t>
            </a:r>
            <a:r>
              <a:rPr lang="en-GB" sz="4500" b="1" spc="-5" dirty="0" err="1">
                <a:solidFill>
                  <a:schemeClr val="tx1">
                    <a:lumMod val="75000"/>
                    <a:lumOff val="25000"/>
                  </a:schemeClr>
                </a:solidFill>
                <a:latin typeface="Arial"/>
                <a:cs typeface="Arial"/>
              </a:rPr>
              <a:t>Ganfyddiadau</a:t>
            </a:r>
            <a:endParaRPr sz="45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376176" y="2759136"/>
            <a:ext cx="5899785" cy="812530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 tystiolaeth arolygu yn dangos, yn yr ysgolion mwyaf effeithiol, bod disgwyliadau uchel gan athrawon o gyflawniad yr holl ddisgyblion, gan gynnwys y rhai sydd fwyaf dan anfantais ac yn fwyaf agored i niwed.  Nid ydynt yn gweld tlodi ac anfantais fel rheswm i ddisgyblion beidio â llwyddo ac maent yn ymdrechu i ddod o hyd i ymagweddau a strategaethau addysgu sy’n helpu diddymu rhwystrau i ddysgu disgyblion.  </a:t>
            </a:r>
          </a:p>
          <a:p>
            <a:pPr marL="342900" marR="5080" indent="-342900">
              <a:buFont typeface="Arial" panose="020B0604020202020204" pitchFamily="34" charset="0"/>
              <a:buChar char="•"/>
              <a:tabLst>
                <a:tab pos="5485765" algn="l"/>
              </a:tabLst>
            </a:pPr>
            <a:endParaRPr lang="cy-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Mewn llawer o ysgolion llwyddiannus, mae staff wedi dylunio cwricwlwm sy’n bodloni diddordebau disgyblion ac yn ennyn diddordeb disgyblion sydd dan anfantais a disgyblion sy’n agored i niwed yn effeithiol yn eu dysgu.</a:t>
            </a:r>
          </a:p>
          <a:p>
            <a:pPr marL="342900" marR="5080" indent="-342900">
              <a:buFont typeface="Arial" panose="020B0604020202020204" pitchFamily="34" charset="0"/>
              <a:buChar char="•"/>
              <a:tabLst>
                <a:tab pos="5485765" algn="l"/>
              </a:tabLst>
            </a:pPr>
            <a:endParaRPr lang="cy-GB" sz="2400" dirty="0"/>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  </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477328"/>
          </a:xfrm>
          <a:prstGeom prst="rect">
            <a:avLst/>
          </a:prstGeom>
        </p:spPr>
        <p:txBody>
          <a:bodyPr vert="horz" wrap="square" lIns="0" tIns="0" rIns="0" bIns="0" rtlCol="0">
            <a:spAutoFit/>
          </a:bodyPr>
          <a:lstStyle/>
          <a:p>
            <a:pPr marR="5080">
              <a:tabLst>
                <a:tab pos="5485765" algn="l"/>
              </a:tabLst>
            </a:pP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4" name="Rectangle 3">
            <a:extLst>
              <a:ext uri="{FF2B5EF4-FFF2-40B4-BE49-F238E27FC236}">
                <a16:creationId xmlns:a16="http://schemas.microsoft.com/office/drawing/2014/main" id="{70D16A9F-E479-467E-9830-3B374A14847B}"/>
              </a:ext>
            </a:extLst>
          </p:cNvPr>
          <p:cNvSpPr/>
          <p:nvPr/>
        </p:nvSpPr>
        <p:spPr>
          <a:xfrm>
            <a:off x="6389181" y="2759136"/>
            <a:ext cx="5798961" cy="5786199"/>
          </a:xfrm>
          <a:prstGeom prst="rect">
            <a:avLst/>
          </a:prstGeom>
        </p:spPr>
        <p:txBody>
          <a:bodyPr wrap="square">
            <a:spAutoFit/>
          </a:bodyPr>
          <a:lstStyle/>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Inspection evidence shows that, in the most effective schools, teachers have high expectations of the achievement of all pupils, including those most disadvantaged and vulnerable.  They do not see poverty and disadvantage as a reason for pupils not to succeed and they strive to find approaches and teaching strategies that help remove barriers to pupils’ learning.  </a:t>
            </a:r>
            <a:endParaRPr lang="en-GB" sz="2400" dirty="0">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In many successful schools, staff have designed a curriculum that meets pupils’ interests and engages vulnerable and disadvantaged pupils effectively in their learning.</a:t>
            </a:r>
            <a:endParaRPr lang="en-GB"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01139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832872"/>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lumMod val="75000"/>
                    <a:lumOff val="25000"/>
                  </a:schemeClr>
                </a:solidFill>
                <a:latin typeface="Arial"/>
                <a:cs typeface="Arial"/>
              </a:rPr>
              <a:t>Prif</a:t>
            </a:r>
            <a:r>
              <a:rPr lang="en-GB" sz="4500" b="1" spc="-5" dirty="0">
                <a:solidFill>
                  <a:schemeClr val="tx1">
                    <a:lumMod val="75000"/>
                    <a:lumOff val="25000"/>
                  </a:schemeClr>
                </a:solidFill>
                <a:latin typeface="Arial"/>
                <a:cs typeface="Arial"/>
              </a:rPr>
              <a:t> </a:t>
            </a:r>
            <a:r>
              <a:rPr lang="en-GB" sz="4500" b="1" spc="-5" dirty="0" err="1">
                <a:solidFill>
                  <a:schemeClr val="tx1">
                    <a:lumMod val="75000"/>
                    <a:lumOff val="25000"/>
                  </a:schemeClr>
                </a:solidFill>
                <a:latin typeface="Arial"/>
                <a:cs typeface="Arial"/>
              </a:rPr>
              <a:t>Ganfyddiadau</a:t>
            </a:r>
            <a:endParaRPr sz="45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433577" y="2826918"/>
            <a:ext cx="5899785" cy="775596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 llawer o ysgolion yn cynorthwyo disgyblion sydd dan anfantais a disgyblion sy’n agored i niwed i ddatblygu’u doniau ac i ehangu’u profiadau trwy ddarparu cymorth ariannol, er enghraifft ar gyfer gwersi cerdd, gweithgareddau chwaraeon ac ymweliadau preswyl.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 arweinwyr mewn ysgolion effeithiol yn sylweddoli na allant weithio ar eu </a:t>
            </a:r>
            <a:r>
              <a:rPr lang="cy-GB" sz="2400" dirty="0" err="1">
                <a:latin typeface="Arial" panose="020B0604020202020204" pitchFamily="34" charset="0"/>
                <a:cs typeface="Arial" panose="020B0604020202020204" pitchFamily="34" charset="0"/>
              </a:rPr>
              <a:t>pennau’u</a:t>
            </a:r>
            <a:r>
              <a:rPr lang="cy-GB" sz="2400" dirty="0">
                <a:latin typeface="Arial" panose="020B0604020202020204" pitchFamily="34" charset="0"/>
                <a:cs typeface="Arial" panose="020B0604020202020204" pitchFamily="34" charset="0"/>
              </a:rPr>
              <a:t> hunain i gynorthwyo disgyblion sydd dan anfantais a disgyblion sy’n agored i niwed.  Mae’r ysgolion mwyaf llwyddiannus yn adnabod eu cymuned yn dda ac yn gweithio’n agos gydag asiantaethau a gwasanaethau eraill a fydd o fudd i’w disgyblion a’u teuluoedd.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  </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477328"/>
          </a:xfrm>
          <a:prstGeom prst="rect">
            <a:avLst/>
          </a:prstGeom>
        </p:spPr>
        <p:txBody>
          <a:bodyPr vert="horz" wrap="square" lIns="0" tIns="0" rIns="0" bIns="0" rtlCol="0">
            <a:spAutoFit/>
          </a:bodyPr>
          <a:lstStyle/>
          <a:p>
            <a:pPr marR="5080">
              <a:tabLst>
                <a:tab pos="5485765" algn="l"/>
              </a:tabLst>
            </a:pP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5" name="Rectangle 4">
            <a:extLst>
              <a:ext uri="{FF2B5EF4-FFF2-40B4-BE49-F238E27FC236}">
                <a16:creationId xmlns:a16="http://schemas.microsoft.com/office/drawing/2014/main" id="{706C5F6A-A792-48EC-8B04-2F25FD03C876}"/>
              </a:ext>
            </a:extLst>
          </p:cNvPr>
          <p:cNvSpPr/>
          <p:nvPr/>
        </p:nvSpPr>
        <p:spPr>
          <a:xfrm>
            <a:off x="6333362" y="3153017"/>
            <a:ext cx="6502400" cy="5909310"/>
          </a:xfrm>
          <a:prstGeom prst="rect">
            <a:avLst/>
          </a:prstGeom>
        </p:spPr>
        <p:txBody>
          <a:bodyPr>
            <a:spAutoFit/>
          </a:bodyPr>
          <a:lstStyle/>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cs typeface="Arial" panose="020B0604020202020204" pitchFamily="34" charset="0"/>
              </a:rPr>
              <a:t>Many schools support disadvantaged and vulnerable pupils to develop their talents and to widen their experiences by providing financial assistance, for example for music lessons, sporting activities and residential visits. </a:t>
            </a:r>
          </a:p>
          <a:p>
            <a:pPr marL="342900" indent="-342900">
              <a:spcAft>
                <a:spcPts val="1200"/>
              </a:spcAft>
              <a:buFont typeface="Arial" panose="020B0604020202020204" pitchFamily="34" charset="0"/>
              <a:buChar char="•"/>
            </a:pPr>
            <a:r>
              <a:rPr lang="en-GB" sz="2400" dirty="0">
                <a:latin typeface="Arial" panose="020B0604020202020204" pitchFamily="34" charset="0"/>
                <a:cs typeface="Arial" panose="020B0604020202020204" pitchFamily="34" charset="0"/>
              </a:rPr>
              <a:t>Leaders in effective schools realise that they cannot work in isolation to support vulnerable and disadvantaged pupils.  The most successful schools know their community well and work closely with other agencies and services that will benefit their pupils and their families.  </a:t>
            </a:r>
          </a:p>
          <a:p>
            <a:pPr marL="342900" lvl="0" indent="-342900">
              <a:spcAft>
                <a:spcPts val="1200"/>
              </a:spcAft>
              <a:buFont typeface="+mj-lt"/>
              <a:buAutoNum type="arabicPeriod"/>
            </a:pPr>
            <a:endParaRPr lang="en-GB" dirty="0">
              <a:latin typeface="Arial" panose="020B0604020202020204" pitchFamily="34" charset="0"/>
              <a:ea typeface="Times New Roman" panose="02020603050405020304" pitchFamily="18" charset="0"/>
            </a:endParaRPr>
          </a:p>
          <a:p>
            <a:pPr marL="342900" lvl="0" indent="-342900">
              <a:spcAft>
                <a:spcPts val="1200"/>
              </a:spcAft>
              <a:buFont typeface="+mj-lt"/>
              <a:buAutoNum type="arabicPeriod"/>
            </a:pPr>
            <a:endParaRPr lang="en-GB"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72049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832872"/>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lumMod val="75000"/>
                    <a:lumOff val="25000"/>
                  </a:schemeClr>
                </a:solidFill>
                <a:latin typeface="Arial"/>
                <a:cs typeface="Arial"/>
              </a:rPr>
              <a:t>Prif</a:t>
            </a:r>
            <a:r>
              <a:rPr lang="en-GB" sz="4500" b="1" spc="-5" dirty="0">
                <a:solidFill>
                  <a:schemeClr val="tx1">
                    <a:lumMod val="75000"/>
                    <a:lumOff val="25000"/>
                  </a:schemeClr>
                </a:solidFill>
                <a:latin typeface="Arial"/>
                <a:cs typeface="Arial"/>
              </a:rPr>
              <a:t> </a:t>
            </a:r>
            <a:r>
              <a:rPr lang="en-GB" sz="4500" b="1" spc="-5" dirty="0" err="1">
                <a:solidFill>
                  <a:schemeClr val="tx1">
                    <a:lumMod val="75000"/>
                    <a:lumOff val="25000"/>
                  </a:schemeClr>
                </a:solidFill>
                <a:latin typeface="Arial"/>
                <a:cs typeface="Arial"/>
              </a:rPr>
              <a:t>Ganfyddiadau</a:t>
            </a:r>
            <a:endParaRPr sz="45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151320" y="2889902"/>
            <a:ext cx="5899785"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 presenoldeb disgyblion </a:t>
            </a:r>
            <a:r>
              <a:rPr lang="cy-GB" sz="2400" dirty="0" err="1">
                <a:latin typeface="Arial" panose="020B0604020202020204" pitchFamily="34" charset="0"/>
                <a:cs typeface="Arial" panose="020B0604020202020204" pitchFamily="34" charset="0"/>
              </a:rPr>
              <a:t>cPYDd</a:t>
            </a:r>
            <a:r>
              <a:rPr lang="cy-GB" sz="2400" dirty="0">
                <a:latin typeface="Arial" panose="020B0604020202020204" pitchFamily="34" charset="0"/>
                <a:cs typeface="Arial" panose="020B0604020202020204" pitchFamily="34" charset="0"/>
              </a:rPr>
              <a:t> yn bryder ym mhob cyfnod dysgu.  Ceir bwlch mewn presenoldeb cyffredinol rhwng disgyblion </a:t>
            </a:r>
            <a:r>
              <a:rPr lang="cy-GB" sz="2400" dirty="0" err="1">
                <a:latin typeface="Arial" panose="020B0604020202020204" pitchFamily="34" charset="0"/>
                <a:cs typeface="Arial" panose="020B0604020202020204" pitchFamily="34" charset="0"/>
              </a:rPr>
              <a:t>cPYDd</a:t>
            </a:r>
            <a:r>
              <a:rPr lang="cy-GB" sz="2400" dirty="0">
                <a:latin typeface="Arial" panose="020B0604020202020204" pitchFamily="34" charset="0"/>
                <a:cs typeface="Arial" panose="020B0604020202020204" pitchFamily="34" charset="0"/>
              </a:rPr>
              <a:t> a disgyblion eraill.  Mewn ysgolion cynradd, mae’r bwlch hwn yn mynd yn fwy.  Mewn ysgolion cynradd ac uwchradd, ni fu unrhyw ostyngiad yng nghyfradd gwaharddiadau disgyblion </a:t>
            </a:r>
            <a:r>
              <a:rPr lang="cy-GB" sz="2400" dirty="0" err="1">
                <a:latin typeface="Arial" panose="020B0604020202020204" pitchFamily="34" charset="0"/>
                <a:cs typeface="Arial" panose="020B0604020202020204" pitchFamily="34" charset="0"/>
              </a:rPr>
              <a:t>cPYDd</a:t>
            </a:r>
            <a:r>
              <a:rPr lang="cy-GB" sz="2400" dirty="0">
                <a:latin typeface="Arial" panose="020B0604020202020204" pitchFamily="34" charset="0"/>
                <a:cs typeface="Arial" panose="020B0604020202020204" pitchFamily="34" charset="0"/>
              </a:rPr>
              <a:t> dros gyfnod.  Mae’r disgyblion hyn yn fwy tebygol o lawer o hyd o gael eu gwahardd yn barhaol neu i gael gwaharddiadau cyfnod penodol na disgyblion eraill.</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  </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477328"/>
          </a:xfrm>
          <a:prstGeom prst="rect">
            <a:avLst/>
          </a:prstGeom>
        </p:spPr>
        <p:txBody>
          <a:bodyPr vert="horz" wrap="square" lIns="0" tIns="0" rIns="0" bIns="0" rtlCol="0">
            <a:spAutoFit/>
          </a:bodyPr>
          <a:lstStyle/>
          <a:p>
            <a:pPr marR="5080">
              <a:tabLst>
                <a:tab pos="5485765" algn="l"/>
              </a:tabLst>
            </a:pP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4" name="Rectangle 3">
            <a:extLst>
              <a:ext uri="{FF2B5EF4-FFF2-40B4-BE49-F238E27FC236}">
                <a16:creationId xmlns:a16="http://schemas.microsoft.com/office/drawing/2014/main" id="{104FF0A4-487D-437E-AC49-8EC7AF4A1F75}"/>
              </a:ext>
            </a:extLst>
          </p:cNvPr>
          <p:cNvSpPr/>
          <p:nvPr/>
        </p:nvSpPr>
        <p:spPr>
          <a:xfrm>
            <a:off x="6051105" y="2642252"/>
            <a:ext cx="6502400" cy="5201424"/>
          </a:xfrm>
          <a:prstGeom prst="rect">
            <a:avLst/>
          </a:prstGeom>
        </p:spPr>
        <p:txBody>
          <a:bodyPr>
            <a:spAutoFit/>
          </a:bodyPr>
          <a:lstStyle/>
          <a:p>
            <a:pPr marL="342900" lvl="0" indent="-342900">
              <a:spcAft>
                <a:spcPts val="1200"/>
              </a:spcAft>
              <a:buFont typeface="Arial" panose="020B0604020202020204" pitchFamily="34" charset="0"/>
              <a:buChar char="•"/>
            </a:pPr>
            <a:endParaRPr lang="en-GB" sz="2400" dirty="0">
              <a:solidFill>
                <a:srgbClr val="000000"/>
              </a:solidFill>
              <a:latin typeface="Arial" panose="020B0604020202020204" pitchFamily="34" charset="0"/>
              <a:ea typeface="Arial Unicode MS" panose="020B0604020202020204" pitchFamily="34" charset="-128"/>
              <a:cs typeface="Arial Unicode MS" panose="020B0604020202020204" pitchFamily="34" charset="-128"/>
            </a:endParaRPr>
          </a:p>
          <a:p>
            <a:pPr marL="342900" lvl="0" indent="-342900">
              <a:spcAft>
                <a:spcPts val="1200"/>
              </a:spcAft>
              <a:buFont typeface="Arial" panose="020B0604020202020204" pitchFamily="34" charset="0"/>
              <a:buChar char="•"/>
            </a:pPr>
            <a:r>
              <a:rPr lang="en-GB" sz="2400" dirty="0">
                <a:solidFill>
                  <a:srgbClr val="000000"/>
                </a:solidFill>
                <a:latin typeface="Arial" panose="020B0604020202020204" pitchFamily="34" charset="0"/>
                <a:ea typeface="Arial Unicode MS" panose="020B0604020202020204" pitchFamily="34" charset="-128"/>
                <a:cs typeface="Arial Unicode MS" panose="020B0604020202020204" pitchFamily="34" charset="-128"/>
              </a:rPr>
              <a:t>The attendance of eFSM pupils is a concern at all phases of learning.  There is a gap in overall attendance between eFSM pupils and other pupils.  In primary schools this gap is widening.  </a:t>
            </a:r>
            <a:r>
              <a:rPr lang="en-US" sz="2400" dirty="0">
                <a:solidFill>
                  <a:srgbClr val="000000"/>
                </a:solidFill>
                <a:latin typeface="Arial" panose="020B0604020202020204" pitchFamily="34" charset="0"/>
                <a:ea typeface="Arial Unicode MS" panose="020B0604020202020204" pitchFamily="34" charset="-128"/>
                <a:cs typeface="Arial Unicode MS" panose="020B0604020202020204" pitchFamily="34" charset="-128"/>
              </a:rPr>
              <a:t>In both primary and secondary schools, there has been no reduction in the rate of exclusions of eFSM pupils over time.  These pupils are still much more likely to be permanently excluded or to receive fixed-term exclusions than other pupils.</a:t>
            </a:r>
          </a:p>
          <a:p>
            <a:pPr lvl="0">
              <a:spcAft>
                <a:spcPts val="1200"/>
              </a:spcAft>
            </a:pPr>
            <a:endParaRPr lang="en-GB" sz="2400" dirty="0">
              <a:solidFill>
                <a:srgbClr val="000000"/>
              </a:solidFill>
              <a:latin typeface="Helvetica" panose="020B060402020202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059976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832872"/>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lumMod val="75000"/>
                    <a:lumOff val="25000"/>
                  </a:schemeClr>
                </a:solidFill>
                <a:latin typeface="Arial"/>
                <a:cs typeface="Arial"/>
              </a:rPr>
              <a:t>Prif</a:t>
            </a:r>
            <a:r>
              <a:rPr lang="en-GB" sz="4500" b="1" spc="-5" dirty="0">
                <a:solidFill>
                  <a:schemeClr val="tx1">
                    <a:lumMod val="75000"/>
                    <a:lumOff val="25000"/>
                  </a:schemeClr>
                </a:solidFill>
                <a:latin typeface="Arial"/>
                <a:cs typeface="Arial"/>
              </a:rPr>
              <a:t> </a:t>
            </a:r>
            <a:r>
              <a:rPr lang="en-GB" sz="4500" b="1" spc="-5" dirty="0" err="1">
                <a:solidFill>
                  <a:schemeClr val="tx1">
                    <a:lumMod val="75000"/>
                    <a:lumOff val="25000"/>
                  </a:schemeClr>
                </a:solidFill>
                <a:latin typeface="Arial"/>
                <a:cs typeface="Arial"/>
              </a:rPr>
              <a:t>Ganfyddiadau</a:t>
            </a:r>
            <a:endParaRPr sz="45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269770" y="3372249"/>
            <a:ext cx="5899785" cy="4431983"/>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 tystiolaeth yn awgrymu bod absenoldeb, am ba reswm bynnag, ymhlith disgyblion </a:t>
            </a:r>
            <a:r>
              <a:rPr lang="cy-GB" sz="2400" dirty="0" err="1">
                <a:latin typeface="Arial" panose="020B0604020202020204" pitchFamily="34" charset="0"/>
                <a:cs typeface="Arial" panose="020B0604020202020204" pitchFamily="34" charset="0"/>
              </a:rPr>
              <a:t>cPYDd</a:t>
            </a:r>
            <a:r>
              <a:rPr lang="cy-GB" sz="2400" dirty="0">
                <a:latin typeface="Arial" panose="020B0604020202020204" pitchFamily="34" charset="0"/>
                <a:cs typeface="Arial" panose="020B0604020202020204" pitchFamily="34" charset="0"/>
              </a:rPr>
              <a:t> yn cael effaith negyddol fwy sylweddol ar eu cyrhaeddiad nhw nag ar ddisgyblion eraill.  Yn aml, mae’r disgyblion hyn yn ei chael hi’n anoddach dal i fyny â’u dysgu ac yna gallant syrthio’n ôl yn eu gwaith o gymharu â’u cyfoedion.</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  </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477328"/>
          </a:xfrm>
          <a:prstGeom prst="rect">
            <a:avLst/>
          </a:prstGeom>
        </p:spPr>
        <p:txBody>
          <a:bodyPr vert="horz" wrap="square" lIns="0" tIns="0" rIns="0" bIns="0" rtlCol="0">
            <a:spAutoFit/>
          </a:bodyPr>
          <a:lstStyle/>
          <a:p>
            <a:pPr marR="5080">
              <a:tabLst>
                <a:tab pos="5485765" algn="l"/>
              </a:tabLst>
            </a:pP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4" name="Rectangle 3">
            <a:extLst>
              <a:ext uri="{FF2B5EF4-FFF2-40B4-BE49-F238E27FC236}">
                <a16:creationId xmlns:a16="http://schemas.microsoft.com/office/drawing/2014/main" id="{104FF0A4-487D-437E-AC49-8EC7AF4A1F75}"/>
              </a:ext>
            </a:extLst>
          </p:cNvPr>
          <p:cNvSpPr/>
          <p:nvPr/>
        </p:nvSpPr>
        <p:spPr>
          <a:xfrm>
            <a:off x="6051105" y="2642252"/>
            <a:ext cx="6502400" cy="3724096"/>
          </a:xfrm>
          <a:prstGeom prst="rect">
            <a:avLst/>
          </a:prstGeom>
        </p:spPr>
        <p:txBody>
          <a:bodyPr>
            <a:spAutoFit/>
          </a:bodyPr>
          <a:lstStyle/>
          <a:p>
            <a:pPr lvl="0">
              <a:spcAft>
                <a:spcPts val="1200"/>
              </a:spcAft>
            </a:pPr>
            <a:endParaRPr lang="en-US" sz="2400" dirty="0">
              <a:solidFill>
                <a:srgbClr val="000000"/>
              </a:solidFill>
              <a:latin typeface="Arial" panose="020B0604020202020204" pitchFamily="34" charset="0"/>
              <a:ea typeface="Arial Unicode MS" panose="020B0604020202020204" pitchFamily="34" charset="-128"/>
              <a:cs typeface="Arial Unicode MS" panose="020B0604020202020204" pitchFamily="34" charset="-128"/>
            </a:endParaRPr>
          </a:p>
          <a:p>
            <a:pPr marL="342900" lvl="0" indent="-342900">
              <a:spcAft>
                <a:spcPts val="1200"/>
              </a:spcAft>
              <a:buFont typeface="Arial" panose="020B0604020202020204" pitchFamily="34" charset="0"/>
              <a:buChar char="•"/>
            </a:pPr>
            <a:endParaRPr lang="en-US" sz="2400" dirty="0">
              <a:solidFill>
                <a:srgbClr val="000000"/>
              </a:solidFill>
              <a:latin typeface="Arial" panose="020B0604020202020204" pitchFamily="34" charset="0"/>
              <a:ea typeface="Arial Unicode MS" panose="020B0604020202020204" pitchFamily="34" charset="-128"/>
              <a:cs typeface="Arial Unicode MS" panose="020B0604020202020204" pitchFamily="34" charset="-128"/>
            </a:endParaRPr>
          </a:p>
          <a:p>
            <a:pPr marL="342900" lvl="0" indent="-342900">
              <a:spcAft>
                <a:spcPts val="1200"/>
              </a:spcAft>
              <a:buFont typeface="Arial" panose="020B0604020202020204" pitchFamily="34" charset="0"/>
              <a:buChar char="•"/>
            </a:pPr>
            <a:r>
              <a:rPr lang="en-US" sz="2400" dirty="0">
                <a:solidFill>
                  <a:srgbClr val="000000"/>
                </a:solidFill>
                <a:latin typeface="Arial" panose="020B0604020202020204" pitchFamily="34" charset="0"/>
                <a:ea typeface="Arial Unicode MS" panose="020B0604020202020204" pitchFamily="34" charset="-128"/>
                <a:cs typeface="Arial Unicode MS" panose="020B0604020202020204" pitchFamily="34" charset="-128"/>
              </a:rPr>
              <a:t>Evidence suggests that absence, for whatever reason, among eFSM pupils has a substantially more negative impact on their attainment than on other pupils.  These pupils often find it harder to catch up on their learning and then can potentially fall behind their peers. </a:t>
            </a:r>
            <a:endParaRPr lang="en-GB" sz="2400" dirty="0">
              <a:solidFill>
                <a:srgbClr val="000000"/>
              </a:solidFill>
              <a:effectLst/>
              <a:latin typeface="Helvetica" panose="020B060402020202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984560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832872"/>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lumMod val="75000"/>
                    <a:lumOff val="25000"/>
                  </a:schemeClr>
                </a:solidFill>
                <a:latin typeface="Arial"/>
                <a:cs typeface="Arial"/>
              </a:rPr>
              <a:t>Argymhelliad</a:t>
            </a:r>
            <a:endParaRPr sz="45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03611" y="3006630"/>
            <a:ext cx="5332414" cy="1631216"/>
          </a:xfrm>
          <a:prstGeom prst="rect">
            <a:avLst/>
          </a:prstGeom>
        </p:spPr>
        <p:txBody>
          <a:bodyPr vert="horz" wrap="square" lIns="0" tIns="0" rIns="0" bIns="0" rtlCol="0">
            <a:spAutoFit/>
          </a:bodyPr>
          <a:lstStyle/>
          <a:p>
            <a:pPr>
              <a:spcAft>
                <a:spcPts val="1200"/>
              </a:spcAft>
            </a:pPr>
            <a:r>
              <a:rPr lang="en-GB" sz="2400" b="1" dirty="0" err="1">
                <a:latin typeface="Arial" panose="020B0604020202020204" pitchFamily="34" charset="0"/>
                <a:ea typeface="Times New Roman" panose="02020603050405020304" pitchFamily="18" charset="0"/>
              </a:rPr>
              <a:t>Dylai</a:t>
            </a:r>
            <a:r>
              <a:rPr lang="en-GB" sz="2400" b="1" dirty="0">
                <a:latin typeface="Arial" panose="020B0604020202020204" pitchFamily="34" charset="0"/>
                <a:ea typeface="Times New Roman" panose="02020603050405020304" pitchFamily="18" charset="0"/>
              </a:rPr>
              <a:t> </a:t>
            </a:r>
            <a:r>
              <a:rPr lang="en-GB" sz="2400" b="1" dirty="0" err="1">
                <a:latin typeface="Arial" panose="020B0604020202020204" pitchFamily="34" charset="0"/>
                <a:ea typeface="Times New Roman" panose="02020603050405020304" pitchFamily="18" charset="0"/>
              </a:rPr>
              <a:t>ysgolion</a:t>
            </a:r>
            <a:r>
              <a:rPr lang="en-GB" sz="2400" b="1" dirty="0">
                <a:latin typeface="Arial" panose="020B0604020202020204" pitchFamily="34" charset="0"/>
                <a:ea typeface="Times New Roman" panose="02020603050405020304" pitchFamily="18" charset="0"/>
              </a:rPr>
              <a:t>:</a:t>
            </a:r>
            <a:endParaRPr lang="en-GB" sz="2400" dirty="0">
              <a:latin typeface="Times New Roman" panose="02020603050405020304" pitchFamily="18" charset="0"/>
              <a:ea typeface="Times New Roman" panose="02020603050405020304" pitchFamily="18" charset="0"/>
            </a:endParaRPr>
          </a:p>
          <a:p>
            <a:pPr>
              <a:spcAft>
                <a:spcPts val="1200"/>
              </a:spcAft>
            </a:pPr>
            <a:r>
              <a:rPr lang="cy-GB" sz="2400" dirty="0">
                <a:latin typeface="Arial" panose="020B0604020202020204" pitchFamily="34" charset="0"/>
                <a:cs typeface="Arial" panose="020B0604020202020204" pitchFamily="34" charset="0"/>
              </a:rPr>
              <a:t>Ystyried yr arfer orau a amlinellir yn yr astudiaethau achos a geir yn yr adroddiad hwn</a:t>
            </a:r>
            <a:endParaRPr lang="en-GB" sz="2400" dirty="0">
              <a:latin typeface="Arial" panose="020B0604020202020204" pitchFamily="34" charset="0"/>
              <a:ea typeface="Times New Roman" panose="02020603050405020304" pitchFamily="18"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Recommendation   </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477328"/>
          </a:xfrm>
          <a:prstGeom prst="rect">
            <a:avLst/>
          </a:prstGeom>
        </p:spPr>
        <p:txBody>
          <a:bodyPr vert="horz" wrap="square" lIns="0" tIns="0" rIns="0" bIns="0" rtlCol="0">
            <a:spAutoFit/>
          </a:bodyPr>
          <a:lstStyle/>
          <a:p>
            <a:pPr marR="5080">
              <a:tabLst>
                <a:tab pos="5485765" algn="l"/>
              </a:tabLst>
            </a:pP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4" name="Rectangle 3">
            <a:extLst>
              <a:ext uri="{FF2B5EF4-FFF2-40B4-BE49-F238E27FC236}">
                <a16:creationId xmlns:a16="http://schemas.microsoft.com/office/drawing/2014/main" id="{FEDBA92C-FCC3-4C57-B009-F0C96B60E3ED}"/>
              </a:ext>
            </a:extLst>
          </p:cNvPr>
          <p:cNvSpPr/>
          <p:nvPr/>
        </p:nvSpPr>
        <p:spPr>
          <a:xfrm>
            <a:off x="6191170" y="3276128"/>
            <a:ext cx="6502400" cy="1785104"/>
          </a:xfrm>
          <a:prstGeom prst="rect">
            <a:avLst/>
          </a:prstGeom>
        </p:spPr>
        <p:txBody>
          <a:bodyPr>
            <a:spAutoFit/>
          </a:bodyPr>
          <a:lstStyle/>
          <a:p>
            <a:pPr>
              <a:spcAft>
                <a:spcPts val="1200"/>
              </a:spcAft>
            </a:pPr>
            <a:r>
              <a:rPr lang="en-GB" sz="2400" b="1" dirty="0">
                <a:latin typeface="Arial" panose="020B0604020202020204" pitchFamily="34" charset="0"/>
                <a:ea typeface="Times New Roman" panose="02020603050405020304" pitchFamily="18" charset="0"/>
              </a:rPr>
              <a:t>Schools should:</a:t>
            </a:r>
            <a:endParaRPr lang="en-GB" sz="2400" dirty="0">
              <a:latin typeface="Times New Roman" panose="02020603050405020304" pitchFamily="18" charset="0"/>
              <a:ea typeface="Times New Roman" panose="02020603050405020304" pitchFamily="18" charset="0"/>
            </a:endParaRPr>
          </a:p>
          <a:p>
            <a:pPr>
              <a:spcAft>
                <a:spcPts val="1200"/>
              </a:spcAft>
            </a:pPr>
            <a:r>
              <a:rPr lang="en-GB" sz="2400" dirty="0">
                <a:latin typeface="Arial" panose="020B0604020202020204" pitchFamily="34" charset="0"/>
                <a:ea typeface="Times New Roman" panose="02020603050405020304" pitchFamily="18" charset="0"/>
              </a:rPr>
              <a:t>Consider the best practice outlined in the case studies contained in this report </a:t>
            </a:r>
          </a:p>
          <a:p>
            <a:pPr>
              <a:spcAft>
                <a:spcPts val="1200"/>
              </a:spcAft>
            </a:pPr>
            <a:endParaRPr lang="en-GB"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69175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188260" y="1832872"/>
            <a:ext cx="12289240" cy="1908215"/>
          </a:xfrm>
          <a:prstGeom prst="rect">
            <a:avLst/>
          </a:prstGeom>
        </p:spPr>
        <p:txBody>
          <a:bodyPr vert="horz" wrap="square" lIns="0" tIns="0" rIns="0" bIns="0" rtlCol="0">
            <a:spAutoFit/>
          </a:bodyPr>
          <a:lstStyle/>
          <a:p>
            <a:pPr marL="12700"/>
            <a:r>
              <a:rPr lang="en-GB" sz="4400" b="1" spc="-10" dirty="0" err="1">
                <a:solidFill>
                  <a:schemeClr val="tx1">
                    <a:lumMod val="95000"/>
                    <a:lumOff val="5000"/>
                  </a:schemeClr>
                </a:solidFill>
                <a:latin typeface="Arial" panose="020B0604020202020204" pitchFamily="34" charset="0"/>
                <a:cs typeface="Arial" panose="020B0604020202020204" pitchFamily="34" charset="0"/>
              </a:rPr>
              <a:t>Cwestiynau</a:t>
            </a:r>
            <a:r>
              <a:rPr lang="en-GB" sz="4400" b="1" spc="-10" dirty="0">
                <a:solidFill>
                  <a:schemeClr val="tx1">
                    <a:lumMod val="95000"/>
                    <a:lumOff val="5000"/>
                  </a:schemeClr>
                </a:solidFill>
                <a:latin typeface="Arial" panose="020B0604020202020204" pitchFamily="34" charset="0"/>
                <a:cs typeface="Arial" panose="020B0604020202020204" pitchFamily="34" charset="0"/>
              </a:rPr>
              <a:t> </a:t>
            </a:r>
            <a:r>
              <a:rPr lang="en-GB" sz="4400" b="1" spc="-10" dirty="0" err="1">
                <a:solidFill>
                  <a:schemeClr val="tx1">
                    <a:lumMod val="95000"/>
                    <a:lumOff val="5000"/>
                  </a:schemeClr>
                </a:solidFill>
                <a:latin typeface="Arial" panose="020B0604020202020204" pitchFamily="34" charset="0"/>
                <a:cs typeface="Arial" panose="020B0604020202020204" pitchFamily="34" charset="0"/>
              </a:rPr>
              <a:t>ar</a:t>
            </a:r>
            <a:r>
              <a:rPr lang="en-GB" sz="4400" b="1" spc="-10" dirty="0">
                <a:solidFill>
                  <a:schemeClr val="tx1">
                    <a:lumMod val="95000"/>
                    <a:lumOff val="5000"/>
                  </a:schemeClr>
                </a:solidFill>
                <a:latin typeface="Arial" panose="020B0604020202020204" pitchFamily="34" charset="0"/>
                <a:cs typeface="Arial" panose="020B0604020202020204" pitchFamily="34" charset="0"/>
              </a:rPr>
              <a:t> </a:t>
            </a:r>
            <a:r>
              <a:rPr lang="en-GB" sz="4400" b="1" spc="-10" dirty="0" err="1">
                <a:solidFill>
                  <a:schemeClr val="tx1">
                    <a:lumMod val="95000"/>
                    <a:lumOff val="5000"/>
                  </a:schemeClr>
                </a:solidFill>
                <a:latin typeface="Arial" panose="020B0604020202020204" pitchFamily="34" charset="0"/>
                <a:cs typeface="Arial" panose="020B0604020202020204" pitchFamily="34" charset="0"/>
              </a:rPr>
              <a:t>gyfer</a:t>
            </a:r>
            <a:r>
              <a:rPr lang="en-GB" sz="4400" b="1" spc="-10" dirty="0">
                <a:solidFill>
                  <a:schemeClr val="tx1">
                    <a:lumMod val="95000"/>
                    <a:lumOff val="5000"/>
                  </a:schemeClr>
                </a:solidFill>
                <a:latin typeface="Arial" panose="020B0604020202020204" pitchFamily="34" charset="0"/>
                <a:cs typeface="Arial" panose="020B0604020202020204" pitchFamily="34" charset="0"/>
              </a:rPr>
              <a:t>      </a:t>
            </a:r>
            <a:r>
              <a:rPr lang="en-GB" sz="4400" b="1" spc="-5" dirty="0">
                <a:solidFill>
                  <a:schemeClr val="tx1">
                    <a:lumMod val="75000"/>
                    <a:lumOff val="25000"/>
                  </a:schemeClr>
                </a:solidFill>
                <a:latin typeface="Arial"/>
                <a:cs typeface="Arial"/>
              </a:rPr>
              <a:t>Questions for schools </a:t>
            </a:r>
            <a:br>
              <a:rPr lang="en-GB" sz="4400" b="1" spc="-5" dirty="0">
                <a:solidFill>
                  <a:schemeClr val="tx1">
                    <a:lumMod val="75000"/>
                    <a:lumOff val="25000"/>
                  </a:schemeClr>
                </a:solidFill>
                <a:latin typeface="Arial"/>
                <a:cs typeface="Arial"/>
              </a:rPr>
            </a:br>
            <a:r>
              <a:rPr lang="en-GB" sz="4400" b="1" spc="-5" dirty="0" err="1">
                <a:solidFill>
                  <a:schemeClr val="tx1">
                    <a:lumMod val="75000"/>
                    <a:lumOff val="25000"/>
                  </a:schemeClr>
                </a:solidFill>
                <a:latin typeface="Arial"/>
                <a:cs typeface="Arial"/>
              </a:rPr>
              <a:t>ysgolion</a:t>
            </a:r>
            <a:br>
              <a:rPr lang="en-GB" sz="3600" b="1" spc="-5" dirty="0">
                <a:solidFill>
                  <a:schemeClr val="tx1">
                    <a:lumMod val="75000"/>
                    <a:lumOff val="25000"/>
                  </a:schemeClr>
                </a:solidFill>
                <a:latin typeface="Arial"/>
                <a:cs typeface="Arial"/>
              </a:rPr>
            </a:br>
            <a:endParaRPr sz="36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188260" y="3517187"/>
            <a:ext cx="5899785" cy="517064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A </a:t>
            </a:r>
            <a:r>
              <a:rPr lang="en-GB" sz="2400" dirty="0" err="1">
                <a:solidFill>
                  <a:schemeClr val="tx1">
                    <a:lumMod val="75000"/>
                    <a:lumOff val="25000"/>
                  </a:schemeClr>
                </a:solidFill>
                <a:latin typeface="Arial"/>
                <a:cs typeface="Arial"/>
              </a:rPr>
              <a:t>ydyn</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ni’n</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rhoi</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lles</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disgyblion</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wrth</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galon</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ein</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gwaith</a:t>
            </a:r>
            <a:r>
              <a:rPr lang="en-GB" sz="2400" dirty="0">
                <a:solidFill>
                  <a:schemeClr val="tx1">
                    <a:lumMod val="75000"/>
                    <a:lumOff val="25000"/>
                  </a:schemeClr>
                </a:solidFill>
                <a:latin typeface="Arial"/>
                <a:cs typeface="Arial"/>
              </a:rPr>
              <a:t>?</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A </a:t>
            </a:r>
            <a:r>
              <a:rPr lang="en-GB" sz="2400" dirty="0" err="1">
                <a:solidFill>
                  <a:schemeClr val="tx1">
                    <a:lumMod val="75000"/>
                    <a:lumOff val="25000"/>
                  </a:schemeClr>
                </a:solidFill>
                <a:latin typeface="Arial"/>
                <a:cs typeface="Arial"/>
              </a:rPr>
              <a:t>ydyn</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ni’n</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darparu</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amgylchedd</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diogel</a:t>
            </a:r>
            <a:r>
              <a:rPr lang="en-GB" sz="2400" dirty="0">
                <a:solidFill>
                  <a:schemeClr val="tx1">
                    <a:lumMod val="75000"/>
                    <a:lumOff val="25000"/>
                  </a:schemeClr>
                </a:solidFill>
                <a:latin typeface="Arial"/>
                <a:cs typeface="Arial"/>
              </a:rPr>
              <a:t> ac </a:t>
            </a:r>
            <a:r>
              <a:rPr lang="en-GB" sz="2400" dirty="0" err="1">
                <a:solidFill>
                  <a:schemeClr val="tx1">
                    <a:lumMod val="75000"/>
                    <a:lumOff val="25000"/>
                  </a:schemeClr>
                </a:solidFill>
                <a:latin typeface="Arial"/>
                <a:cs typeface="Arial"/>
              </a:rPr>
              <a:t>anogol</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i’r</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holl</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ddisgyblion</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lle</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maent</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yn</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teimlo’n</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ddiogel</a:t>
            </a:r>
            <a:r>
              <a:rPr lang="en-GB" sz="2400" dirty="0">
                <a:solidFill>
                  <a:schemeClr val="tx1">
                    <a:lumMod val="75000"/>
                    <a:lumOff val="25000"/>
                  </a:schemeClr>
                </a:solidFill>
                <a:latin typeface="Arial"/>
                <a:cs typeface="Arial"/>
              </a:rPr>
              <a:t> a </a:t>
            </a:r>
            <a:r>
              <a:rPr lang="en-GB" sz="2400" dirty="0" err="1">
                <a:solidFill>
                  <a:schemeClr val="tx1">
                    <a:lumMod val="75000"/>
                    <a:lumOff val="25000"/>
                  </a:schemeClr>
                </a:solidFill>
                <a:latin typeface="Arial"/>
                <a:cs typeface="Arial"/>
              </a:rPr>
              <a:t>chadarn</a:t>
            </a:r>
            <a:r>
              <a:rPr lang="en-GB" sz="2400" dirty="0">
                <a:solidFill>
                  <a:schemeClr val="tx1">
                    <a:lumMod val="75000"/>
                    <a:lumOff val="25000"/>
                  </a:schemeClr>
                </a:solidFill>
                <a:latin typeface="Arial"/>
                <a:cs typeface="Arial"/>
              </a:rPr>
              <a:t>?</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A </a:t>
            </a:r>
            <a:r>
              <a:rPr lang="en-GB" sz="2400" dirty="0" err="1">
                <a:solidFill>
                  <a:schemeClr val="tx1">
                    <a:lumMod val="75000"/>
                    <a:lumOff val="25000"/>
                  </a:schemeClr>
                </a:solidFill>
                <a:latin typeface="Arial"/>
                <a:cs typeface="Arial"/>
              </a:rPr>
              <a:t>oes</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gennym</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ddealltwriaeth</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glir</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o’r</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heriau</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a’r</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rhwystrau</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posibl</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sy’n</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wynebu</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ein</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disgyblion</a:t>
            </a:r>
            <a:r>
              <a:rPr lang="en-GB" sz="2400" dirty="0">
                <a:solidFill>
                  <a:schemeClr val="tx1">
                    <a:lumMod val="75000"/>
                    <a:lumOff val="25000"/>
                  </a:schemeClr>
                </a:solidFill>
                <a:latin typeface="Arial"/>
                <a:cs typeface="Arial"/>
              </a:rPr>
              <a:t>?</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A </a:t>
            </a:r>
            <a:r>
              <a:rPr lang="en-GB" sz="2400" dirty="0" err="1">
                <a:solidFill>
                  <a:schemeClr val="tx1">
                    <a:lumMod val="75000"/>
                    <a:lumOff val="25000"/>
                  </a:schemeClr>
                </a:solidFill>
                <a:latin typeface="Arial"/>
                <a:cs typeface="Arial"/>
              </a:rPr>
              <a:t>yw</a:t>
            </a:r>
            <a:r>
              <a:rPr lang="en-GB" sz="2400" dirty="0">
                <a:solidFill>
                  <a:schemeClr val="tx1">
                    <a:lumMod val="75000"/>
                    <a:lumOff val="25000"/>
                  </a:schemeClr>
                </a:solidFill>
                <a:latin typeface="Arial"/>
                <a:cs typeface="Arial"/>
              </a:rPr>
              <a:t> staff </a:t>
            </a:r>
            <a:r>
              <a:rPr lang="en-GB" sz="2400" dirty="0" err="1">
                <a:solidFill>
                  <a:schemeClr val="tx1">
                    <a:lumMod val="75000"/>
                    <a:lumOff val="25000"/>
                  </a:schemeClr>
                </a:solidFill>
                <a:latin typeface="Arial"/>
                <a:cs typeface="Arial"/>
              </a:rPr>
              <a:t>yn</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deall</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effaith</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bosibl</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tlodi</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ar</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gyflawniad</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disgyblion</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a’u</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cyfleoedd</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bywyd</a:t>
            </a:r>
            <a:r>
              <a:rPr lang="en-GB" sz="2400" dirty="0">
                <a:solidFill>
                  <a:schemeClr val="tx1">
                    <a:lumMod val="75000"/>
                    <a:lumOff val="25000"/>
                  </a:schemeClr>
                </a:solidFill>
                <a:latin typeface="Arial"/>
                <a:cs typeface="Arial"/>
              </a:rPr>
              <a:t> </a:t>
            </a:r>
            <a:r>
              <a:rPr lang="en-GB" sz="2400" dirty="0" err="1">
                <a:solidFill>
                  <a:schemeClr val="tx1">
                    <a:lumMod val="75000"/>
                    <a:lumOff val="25000"/>
                  </a:schemeClr>
                </a:solidFill>
                <a:latin typeface="Arial"/>
                <a:cs typeface="Arial"/>
              </a:rPr>
              <a:t>yn</a:t>
            </a:r>
            <a:r>
              <a:rPr lang="en-GB" sz="2400" dirty="0">
                <a:solidFill>
                  <a:schemeClr val="tx1">
                    <a:lumMod val="75000"/>
                    <a:lumOff val="25000"/>
                  </a:schemeClr>
                </a:solidFill>
                <a:latin typeface="Arial"/>
                <a:cs typeface="Arial"/>
              </a:rPr>
              <a:t> y pen draw?</a:t>
            </a: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8" name="object 8"/>
          <p:cNvSpPr txBox="1"/>
          <p:nvPr/>
        </p:nvSpPr>
        <p:spPr>
          <a:xfrm>
            <a:off x="6615620" y="2642252"/>
            <a:ext cx="5937885" cy="6278642"/>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Do we place pupils' wellbeing at the heart of our work?</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Do we provide all pupils with a safe and nurturing environment where they feel safe and secure?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Do we have a clear understanding of the challenges and potential barriers facing our pupils?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Do staff understand the potential impact of poverty on pupils’ achievement and ultimately life chances?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1992225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320226" y="1624442"/>
            <a:ext cx="11950199" cy="1354217"/>
          </a:xfrm>
          <a:prstGeom prst="rect">
            <a:avLst/>
          </a:prstGeom>
        </p:spPr>
        <p:txBody>
          <a:bodyPr vert="horz" wrap="square" lIns="0" tIns="0" rIns="0" bIns="0" rtlCol="0">
            <a:spAutoFit/>
          </a:bodyPr>
          <a:lstStyle/>
          <a:p>
            <a:pPr marL="12700">
              <a:lnSpc>
                <a:spcPct val="100000"/>
              </a:lnSpc>
            </a:pPr>
            <a:r>
              <a:rPr lang="en-GB" sz="4400" b="1" spc="-10" dirty="0" err="1">
                <a:solidFill>
                  <a:schemeClr val="tx1">
                    <a:lumMod val="95000"/>
                    <a:lumOff val="5000"/>
                  </a:schemeClr>
                </a:solidFill>
                <a:latin typeface="Arial" panose="020B0604020202020204" pitchFamily="34" charset="0"/>
                <a:cs typeface="Arial" panose="020B0604020202020204" pitchFamily="34" charset="0"/>
              </a:rPr>
              <a:t>Cwestiynau</a:t>
            </a:r>
            <a:r>
              <a:rPr lang="en-GB" sz="4400" b="1" spc="-10" dirty="0">
                <a:solidFill>
                  <a:schemeClr val="tx1">
                    <a:lumMod val="95000"/>
                    <a:lumOff val="5000"/>
                  </a:schemeClr>
                </a:solidFill>
                <a:latin typeface="Arial" panose="020B0604020202020204" pitchFamily="34" charset="0"/>
                <a:cs typeface="Arial" panose="020B0604020202020204" pitchFamily="34" charset="0"/>
              </a:rPr>
              <a:t> </a:t>
            </a:r>
            <a:r>
              <a:rPr lang="en-GB" sz="4400" b="1" spc="-10" dirty="0" err="1">
                <a:solidFill>
                  <a:schemeClr val="tx1">
                    <a:lumMod val="95000"/>
                    <a:lumOff val="5000"/>
                  </a:schemeClr>
                </a:solidFill>
                <a:latin typeface="Arial" panose="020B0604020202020204" pitchFamily="34" charset="0"/>
                <a:cs typeface="Arial" panose="020B0604020202020204" pitchFamily="34" charset="0"/>
              </a:rPr>
              <a:t>ar</a:t>
            </a:r>
            <a:r>
              <a:rPr lang="en-GB" sz="4400" b="1" spc="-10" dirty="0">
                <a:solidFill>
                  <a:schemeClr val="tx1">
                    <a:lumMod val="95000"/>
                    <a:lumOff val="5000"/>
                  </a:schemeClr>
                </a:solidFill>
                <a:latin typeface="Arial" panose="020B0604020202020204" pitchFamily="34" charset="0"/>
                <a:cs typeface="Arial" panose="020B0604020202020204" pitchFamily="34" charset="0"/>
              </a:rPr>
              <a:t> </a:t>
            </a:r>
            <a:r>
              <a:rPr lang="en-GB" sz="4400" b="1" spc="-10" dirty="0" err="1">
                <a:solidFill>
                  <a:schemeClr val="tx1">
                    <a:lumMod val="95000"/>
                    <a:lumOff val="5000"/>
                  </a:schemeClr>
                </a:solidFill>
                <a:latin typeface="Arial" panose="020B0604020202020204" pitchFamily="34" charset="0"/>
                <a:cs typeface="Arial" panose="020B0604020202020204" pitchFamily="34" charset="0"/>
              </a:rPr>
              <a:t>gyfer</a:t>
            </a:r>
            <a:r>
              <a:rPr lang="en-GB" sz="4400" b="1" spc="-10" dirty="0">
                <a:solidFill>
                  <a:schemeClr val="tx1">
                    <a:lumMod val="95000"/>
                    <a:lumOff val="5000"/>
                  </a:schemeClr>
                </a:solidFill>
                <a:latin typeface="Arial" panose="020B0604020202020204" pitchFamily="34" charset="0"/>
                <a:cs typeface="Arial" panose="020B0604020202020204" pitchFamily="34" charset="0"/>
              </a:rPr>
              <a:t>     Questions for schools</a:t>
            </a:r>
            <a:br>
              <a:rPr lang="en-GB" sz="4400" b="1" spc="-10" dirty="0">
                <a:solidFill>
                  <a:schemeClr val="tx1">
                    <a:lumMod val="95000"/>
                    <a:lumOff val="5000"/>
                  </a:schemeClr>
                </a:solidFill>
                <a:latin typeface="Arial" panose="020B0604020202020204" pitchFamily="34" charset="0"/>
                <a:cs typeface="Arial" panose="020B0604020202020204" pitchFamily="34" charset="0"/>
              </a:rPr>
            </a:br>
            <a:r>
              <a:rPr lang="en-GB" sz="4400" b="1" spc="-10" dirty="0" err="1">
                <a:solidFill>
                  <a:schemeClr val="tx1">
                    <a:lumMod val="95000"/>
                    <a:lumOff val="5000"/>
                  </a:schemeClr>
                </a:solidFill>
                <a:latin typeface="Arial" panose="020B0604020202020204" pitchFamily="34" charset="0"/>
                <a:cs typeface="Arial" panose="020B0604020202020204" pitchFamily="34" charset="0"/>
              </a:rPr>
              <a:t>ysgolion</a:t>
            </a:r>
            <a:r>
              <a:rPr lang="en-GB" sz="4400" b="1" spc="-10" dirty="0">
                <a:solidFill>
                  <a:schemeClr val="tx1">
                    <a:lumMod val="95000"/>
                    <a:lumOff val="5000"/>
                  </a:schemeClr>
                </a:solidFill>
                <a:latin typeface="Arial" panose="020B0604020202020204" pitchFamily="34" charset="0"/>
                <a:cs typeface="Arial" panose="020B0604020202020204" pitchFamily="34" charset="0"/>
              </a:rPr>
              <a:t> </a:t>
            </a:r>
            <a:endParaRPr sz="44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320226" y="3105626"/>
            <a:ext cx="5999892" cy="6278642"/>
          </a:xfrm>
          <a:prstGeom prst="rect">
            <a:avLst/>
          </a:prstGeom>
        </p:spPr>
        <p:txBody>
          <a:bodyPr vert="horz" wrap="square" lIns="0" tIns="0" rIns="0" bIns="0" rtlCol="0">
            <a:spAutoFit/>
          </a:bodyPr>
          <a:lstStyle/>
          <a:p>
            <a:pPr marL="285750" lvl="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A </a:t>
            </a:r>
            <a:r>
              <a:rPr lang="en-GB" sz="2400" dirty="0" err="1">
                <a:latin typeface="Arial" panose="020B0604020202020204" pitchFamily="34" charset="0"/>
                <a:cs typeface="Arial" panose="020B0604020202020204" pitchFamily="34" charset="0"/>
              </a:rPr>
              <a:t>yw</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arweinwyr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sicrhau</a:t>
            </a:r>
            <a:r>
              <a:rPr lang="en-GB" sz="2400" dirty="0">
                <a:latin typeface="Arial" panose="020B0604020202020204" pitchFamily="34" charset="0"/>
                <a:cs typeface="Arial" panose="020B0604020202020204" pitchFamily="34" charset="0"/>
              </a:rPr>
              <a:t> bod </a:t>
            </a:r>
            <a:r>
              <a:rPr lang="cy-GB" sz="2400" dirty="0">
                <a:latin typeface="Arial" panose="020B0604020202020204" pitchFamily="34" charset="0"/>
                <a:cs typeface="Arial" panose="020B0604020202020204" pitchFamily="34" charset="0"/>
              </a:rPr>
              <a:t>addysgu o ansawdd uchel yn cynorthwyo’r holl ddisgyblion i wneud y cynnydd y mae’r gallu ganddynt i’w wneud?</a:t>
            </a:r>
            <a:endParaRPr lang="en-GB" sz="2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A </a:t>
            </a:r>
            <a:r>
              <a:rPr lang="en-GB" sz="2400" dirty="0" err="1">
                <a:latin typeface="Arial" panose="020B0604020202020204" pitchFamily="34" charset="0"/>
                <a:cs typeface="Arial" panose="020B0604020202020204" pitchFamily="34" charset="0"/>
              </a:rPr>
              <a:t>oes</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gennym</a:t>
            </a:r>
            <a:r>
              <a:rPr lang="en-GB" sz="2400" dirty="0">
                <a:latin typeface="Arial" panose="020B0604020202020204" pitchFamily="34" charset="0"/>
                <a:cs typeface="Arial" panose="020B0604020202020204" pitchFamily="34" charset="0"/>
              </a:rPr>
              <a:t> d</a:t>
            </a:r>
            <a:r>
              <a:rPr lang="cy-GB" sz="2400" dirty="0" err="1">
                <a:latin typeface="Arial" panose="020B0604020202020204" pitchFamily="34" charset="0"/>
                <a:cs typeface="Arial" panose="020B0604020202020204" pitchFamily="34" charset="0"/>
              </a:rPr>
              <a:t>refniadau</a:t>
            </a:r>
            <a:r>
              <a:rPr lang="cy-GB" sz="2400" dirty="0">
                <a:latin typeface="Arial" panose="020B0604020202020204" pitchFamily="34" charset="0"/>
                <a:cs typeface="Arial" panose="020B0604020202020204" pitchFamily="34" charset="0"/>
              </a:rPr>
              <a:t> cadarn i sicrhau bod disgyblion yn mynychu’r ysgol yn rheolaidd ac yn aros yn yr ysgol?</a:t>
            </a:r>
            <a:r>
              <a:rPr lang="en-GB" sz="2400" dirty="0">
                <a:latin typeface="Arial" panose="020B0604020202020204" pitchFamily="34" charset="0"/>
                <a:cs typeface="Arial" panose="020B0604020202020204" pitchFamily="34" charset="0"/>
              </a:rPr>
              <a:t> </a:t>
            </a:r>
          </a:p>
          <a:p>
            <a:pPr marL="285750" lvl="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A </a:t>
            </a:r>
            <a:r>
              <a:rPr lang="en-GB" sz="2400" dirty="0" err="1">
                <a:latin typeface="Arial" panose="020B0604020202020204" pitchFamily="34" charset="0"/>
                <a:cs typeface="Arial" panose="020B0604020202020204" pitchFamily="34" charset="0"/>
              </a:rPr>
              <a:t>oes</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gennym</a:t>
            </a:r>
            <a:r>
              <a:rPr lang="en-GB" sz="2400" dirty="0">
                <a:latin typeface="Arial" panose="020B0604020202020204" pitchFamily="34" charset="0"/>
                <a:cs typeface="Arial" panose="020B0604020202020204" pitchFamily="34" charset="0"/>
              </a:rPr>
              <a:t> </a:t>
            </a:r>
            <a:r>
              <a:rPr lang="cy-GB" sz="2400" dirty="0">
                <a:latin typeface="Arial" panose="020B0604020202020204" pitchFamily="34" charset="0"/>
                <a:cs typeface="Arial" panose="020B0604020202020204" pitchFamily="34" charset="0"/>
              </a:rPr>
              <a:t>ddarpariaeth gryf ac effeithiol o ran lles sydd wedi’i theilwra i fodloni anghenion unigol disgyblion?</a:t>
            </a:r>
            <a:r>
              <a:rPr lang="en-GB" sz="2400" dirty="0">
                <a:latin typeface="Arial" panose="020B0604020202020204" pitchFamily="34" charset="0"/>
                <a:cs typeface="Arial" panose="020B0604020202020204" pitchFamily="34" charset="0"/>
              </a:rPr>
              <a:t> </a:t>
            </a:r>
          </a:p>
          <a:p>
            <a:pPr marL="285750" lvl="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A </a:t>
            </a:r>
            <a:r>
              <a:rPr lang="en-GB" sz="2400" dirty="0" err="1">
                <a:latin typeface="Arial" panose="020B0604020202020204" pitchFamily="34" charset="0"/>
                <a:cs typeface="Arial" panose="020B0604020202020204" pitchFamily="34" charset="0"/>
              </a:rPr>
              <a:t>oes</a:t>
            </a:r>
            <a:r>
              <a:rPr lang="en-GB" sz="2400" dirty="0">
                <a:latin typeface="Arial" panose="020B0604020202020204" pitchFamily="34" charset="0"/>
                <a:cs typeface="Arial" panose="020B0604020202020204" pitchFamily="34" charset="0"/>
              </a:rPr>
              <a:t> </a:t>
            </a:r>
            <a:r>
              <a:rPr lang="cy-GB" sz="2400" dirty="0">
                <a:latin typeface="Arial" panose="020B0604020202020204" pitchFamily="34" charset="0"/>
                <a:cs typeface="Arial" panose="020B0604020202020204" pitchFamily="34" charset="0"/>
              </a:rPr>
              <a:t>dealltwriaeth glir gan yr holl staff o anghenion academaidd, cymdeithasol ac emosiynol disgyblion sydd dan anfantais a disgyblion sy’n agored i niwed?</a:t>
            </a:r>
            <a:endParaRPr lang="en-GB" sz="2400" dirty="0">
              <a:latin typeface="Arial" panose="020B0604020202020204" pitchFamily="34" charset="0"/>
              <a:cs typeface="Arial" panose="020B0604020202020204" pitchFamily="34"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8" name="object 8"/>
          <p:cNvSpPr txBox="1"/>
          <p:nvPr/>
        </p:nvSpPr>
        <p:spPr>
          <a:xfrm>
            <a:off x="6615620" y="2642252"/>
            <a:ext cx="5937885" cy="6647974"/>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75000"/>
                  <a:lumOff val="25000"/>
                </a:schemeClr>
              </a:solidFill>
              <a:latin typeface="Arial"/>
              <a:cs typeface="Arial"/>
            </a:endParaRPr>
          </a:p>
          <a:p>
            <a:pPr marL="285750" lvl="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Do leaders ensure that high-quality teaching supports all pupils to make the progress of which  they are capable?</a:t>
            </a:r>
          </a:p>
          <a:p>
            <a:pPr marL="285750" lvl="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Do we have strong arrangements to ensure that pupils attend school regularly and stay in school? </a:t>
            </a:r>
          </a:p>
          <a:p>
            <a:pPr marL="285750" lvl="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Do we have strong and effective wellbeing provision tailored to meet the individual needs of pupils? </a:t>
            </a:r>
          </a:p>
          <a:p>
            <a:pPr marL="285750" lvl="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Do all staff have a clear understanding of the academic, social and emotional needs of disadvantaged and vulnerable pupils?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806001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832872"/>
            <a:ext cx="11950199" cy="1908215"/>
          </a:xfrm>
          <a:prstGeom prst="rect">
            <a:avLst/>
          </a:prstGeom>
        </p:spPr>
        <p:txBody>
          <a:bodyPr vert="horz" wrap="square" lIns="0" tIns="0" rIns="0" bIns="0" rtlCol="0">
            <a:spAutoFit/>
          </a:bodyPr>
          <a:lstStyle/>
          <a:p>
            <a:pPr marL="12700"/>
            <a:r>
              <a:rPr lang="en-GB" sz="4400" b="1" spc="-10" dirty="0" err="1">
                <a:solidFill>
                  <a:schemeClr val="tx1">
                    <a:lumMod val="95000"/>
                    <a:lumOff val="5000"/>
                  </a:schemeClr>
                </a:solidFill>
                <a:latin typeface="Arial" panose="020B0604020202020204" pitchFamily="34" charset="0"/>
                <a:cs typeface="Arial" panose="020B0604020202020204" pitchFamily="34" charset="0"/>
              </a:rPr>
              <a:t>Cwestiynau</a:t>
            </a:r>
            <a:r>
              <a:rPr lang="en-GB" sz="4400" b="1" spc="-10" dirty="0">
                <a:solidFill>
                  <a:schemeClr val="tx1">
                    <a:lumMod val="95000"/>
                    <a:lumOff val="5000"/>
                  </a:schemeClr>
                </a:solidFill>
                <a:latin typeface="Arial" panose="020B0604020202020204" pitchFamily="34" charset="0"/>
                <a:cs typeface="Arial" panose="020B0604020202020204" pitchFamily="34" charset="0"/>
              </a:rPr>
              <a:t> </a:t>
            </a:r>
            <a:r>
              <a:rPr lang="en-GB" sz="4400" b="1" spc="-10" dirty="0" err="1">
                <a:solidFill>
                  <a:schemeClr val="tx1">
                    <a:lumMod val="95000"/>
                    <a:lumOff val="5000"/>
                  </a:schemeClr>
                </a:solidFill>
                <a:latin typeface="Arial" panose="020B0604020202020204" pitchFamily="34" charset="0"/>
                <a:cs typeface="Arial" panose="020B0604020202020204" pitchFamily="34" charset="0"/>
              </a:rPr>
              <a:t>ar</a:t>
            </a:r>
            <a:r>
              <a:rPr lang="en-GB" sz="4400" b="1" spc="-10" dirty="0">
                <a:solidFill>
                  <a:schemeClr val="tx1">
                    <a:lumMod val="95000"/>
                    <a:lumOff val="5000"/>
                  </a:schemeClr>
                </a:solidFill>
                <a:latin typeface="Arial" panose="020B0604020202020204" pitchFamily="34" charset="0"/>
                <a:cs typeface="Arial" panose="020B0604020202020204" pitchFamily="34" charset="0"/>
              </a:rPr>
              <a:t> </a:t>
            </a:r>
            <a:r>
              <a:rPr lang="en-GB" sz="4400" b="1" spc="-10" dirty="0" err="1">
                <a:solidFill>
                  <a:schemeClr val="tx1">
                    <a:lumMod val="95000"/>
                    <a:lumOff val="5000"/>
                  </a:schemeClr>
                </a:solidFill>
                <a:latin typeface="Arial" panose="020B0604020202020204" pitchFamily="34" charset="0"/>
                <a:cs typeface="Arial" panose="020B0604020202020204" pitchFamily="34" charset="0"/>
              </a:rPr>
              <a:t>gyfer</a:t>
            </a:r>
            <a:r>
              <a:rPr lang="en-GB" sz="4400" b="1" spc="-10" dirty="0">
                <a:solidFill>
                  <a:schemeClr val="tx1">
                    <a:lumMod val="95000"/>
                    <a:lumOff val="5000"/>
                  </a:schemeClr>
                </a:solidFill>
                <a:latin typeface="Arial" panose="020B0604020202020204" pitchFamily="34" charset="0"/>
                <a:cs typeface="Arial" panose="020B0604020202020204" pitchFamily="34" charset="0"/>
              </a:rPr>
              <a:t>    </a:t>
            </a:r>
            <a:r>
              <a:rPr lang="en-GB" sz="4400" b="1" spc="-5" dirty="0">
                <a:solidFill>
                  <a:schemeClr val="tx1">
                    <a:lumMod val="75000"/>
                    <a:lumOff val="25000"/>
                  </a:schemeClr>
                </a:solidFill>
                <a:latin typeface="Arial"/>
                <a:cs typeface="Arial"/>
              </a:rPr>
              <a:t>Questions for schools </a:t>
            </a:r>
            <a:br>
              <a:rPr lang="en-GB" sz="4400" b="1" spc="-5" dirty="0">
                <a:solidFill>
                  <a:schemeClr val="tx1">
                    <a:lumMod val="75000"/>
                    <a:lumOff val="25000"/>
                  </a:schemeClr>
                </a:solidFill>
                <a:latin typeface="Arial"/>
                <a:cs typeface="Arial"/>
              </a:rPr>
            </a:br>
            <a:r>
              <a:rPr lang="en-GB" sz="4400" b="1" spc="-5" dirty="0" err="1">
                <a:solidFill>
                  <a:schemeClr val="tx1">
                    <a:lumMod val="75000"/>
                    <a:lumOff val="25000"/>
                  </a:schemeClr>
                </a:solidFill>
                <a:latin typeface="Arial"/>
                <a:cs typeface="Arial"/>
              </a:rPr>
              <a:t>ysgolion</a:t>
            </a:r>
            <a:br>
              <a:rPr lang="en-GB" sz="3600" b="1" spc="-5" dirty="0">
                <a:solidFill>
                  <a:schemeClr val="tx1">
                    <a:lumMod val="75000"/>
                    <a:lumOff val="25000"/>
                  </a:schemeClr>
                </a:solidFill>
                <a:latin typeface="Arial"/>
                <a:cs typeface="Arial"/>
              </a:rPr>
            </a:br>
            <a:endParaRPr sz="36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315735" y="3352235"/>
            <a:ext cx="5899785" cy="110799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8" name="object 8"/>
          <p:cNvSpPr txBox="1"/>
          <p:nvPr/>
        </p:nvSpPr>
        <p:spPr>
          <a:xfrm>
            <a:off x="6615620" y="2688550"/>
            <a:ext cx="5937885" cy="701730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75000"/>
                  <a:lumOff val="25000"/>
                </a:schemeClr>
              </a:solidFill>
              <a:latin typeface="Arial"/>
              <a:cs typeface="Arial"/>
            </a:endParaRPr>
          </a:p>
          <a:p>
            <a:pPr marL="285750" lvl="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Do all staff have high aspirations for all pupils? </a:t>
            </a:r>
          </a:p>
          <a:p>
            <a:pPr marL="285750" lvl="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Do we provide pupils with high-quality learning experiences that interest and engage everyone?  </a:t>
            </a:r>
          </a:p>
          <a:p>
            <a:pPr marL="285750" lvl="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Do we have positive and trusting relationships with parents, the local community and with specialist services to meet the needs of pupils and their families? </a:t>
            </a:r>
          </a:p>
          <a:p>
            <a:pPr marL="285750" lvl="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Do we have systems to effectively monitor and track the academic progress and wellbeing of all pupils</a:t>
            </a:r>
          </a:p>
          <a:p>
            <a:pPr marL="285750" lvl="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4" name="Rectangle 3"/>
          <p:cNvSpPr/>
          <p:nvPr/>
        </p:nvSpPr>
        <p:spPr>
          <a:xfrm>
            <a:off x="164972" y="3490400"/>
            <a:ext cx="6502400" cy="5632311"/>
          </a:xfrm>
          <a:prstGeom prst="rect">
            <a:avLst/>
          </a:prstGeom>
        </p:spPr>
        <p:txBody>
          <a:bodyPr>
            <a:spAutoFit/>
          </a:bodyPr>
          <a:lstStyle/>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A </a:t>
            </a:r>
            <a:r>
              <a:rPr lang="en-GB" sz="2400" dirty="0" err="1">
                <a:latin typeface="Arial" panose="020B0604020202020204" pitchFamily="34" charset="0"/>
                <a:cs typeface="Arial" panose="020B0604020202020204" pitchFamily="34" charset="0"/>
              </a:rPr>
              <a:t>oes</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gan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holl</a:t>
            </a:r>
            <a:r>
              <a:rPr lang="en-GB" sz="2400" dirty="0">
                <a:latin typeface="Arial" panose="020B0604020202020204" pitchFamily="34" charset="0"/>
                <a:cs typeface="Arial" panose="020B0604020202020204" pitchFamily="34" charset="0"/>
              </a:rPr>
              <a:t> staff d</a:t>
            </a:r>
            <a:r>
              <a:rPr lang="cy-GB" sz="2400" dirty="0">
                <a:latin typeface="Arial" panose="020B0604020202020204" pitchFamily="34" charset="0"/>
                <a:cs typeface="Arial" panose="020B0604020202020204" pitchFamily="34" charset="0"/>
              </a:rPr>
              <a:t>dyheadau uchel ar gyfer yr holl ddisgyblion?</a:t>
            </a:r>
            <a:r>
              <a:rPr lang="en-GB" sz="2400" dirty="0">
                <a:latin typeface="Arial" panose="020B0604020202020204" pitchFamily="34" charset="0"/>
                <a:cs typeface="Arial" panose="020B0604020202020204" pitchFamily="34" charset="0"/>
              </a:rPr>
              <a:t> </a:t>
            </a:r>
          </a:p>
          <a:p>
            <a:pPr marL="285750" lvl="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A </a:t>
            </a:r>
            <a:r>
              <a:rPr lang="en-GB" sz="2400" dirty="0" err="1">
                <a:latin typeface="Arial" panose="020B0604020202020204" pitchFamily="34" charset="0"/>
                <a:cs typeface="Arial" panose="020B0604020202020204" pitchFamily="34" charset="0"/>
              </a:rPr>
              <a:t>ydyn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ni’n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darparu</a:t>
            </a:r>
            <a:r>
              <a:rPr lang="en-GB" sz="2400" dirty="0">
                <a:latin typeface="Arial" panose="020B0604020202020204" pitchFamily="34" charset="0"/>
                <a:cs typeface="Arial" panose="020B0604020202020204" pitchFamily="34" charset="0"/>
              </a:rPr>
              <a:t> </a:t>
            </a:r>
            <a:r>
              <a:rPr lang="cy-GB" sz="2400" dirty="0">
                <a:latin typeface="Arial" panose="020B0604020202020204" pitchFamily="34" charset="0"/>
                <a:cs typeface="Arial" panose="020B0604020202020204" pitchFamily="34" charset="0"/>
              </a:rPr>
              <a:t>profiadau dysgu o ansawdd uchel sy’n diddori ac yn ennyn sylw pawb?</a:t>
            </a:r>
            <a:r>
              <a:rPr lang="en-GB" sz="2400" dirty="0">
                <a:latin typeface="Arial" panose="020B0604020202020204" pitchFamily="34" charset="0"/>
                <a:cs typeface="Arial" panose="020B0604020202020204" pitchFamily="34" charset="0"/>
              </a:rPr>
              <a:t>  </a:t>
            </a:r>
          </a:p>
          <a:p>
            <a:pPr marL="285750" lvl="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A </a:t>
            </a:r>
            <a:r>
              <a:rPr lang="en-GB" sz="2400" dirty="0" err="1">
                <a:latin typeface="Arial" panose="020B0604020202020204" pitchFamily="34" charset="0"/>
                <a:cs typeface="Arial" panose="020B0604020202020204" pitchFamily="34" charset="0"/>
              </a:rPr>
              <a:t>oes</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gennym</a:t>
            </a:r>
            <a:r>
              <a:rPr lang="en-GB" sz="2400" dirty="0">
                <a:latin typeface="Arial" panose="020B0604020202020204" pitchFamily="34" charset="0"/>
                <a:cs typeface="Arial" panose="020B0604020202020204" pitchFamily="34" charset="0"/>
              </a:rPr>
              <a:t> b</a:t>
            </a:r>
            <a:r>
              <a:rPr lang="cy-GB" sz="2400" dirty="0" err="1">
                <a:latin typeface="Arial" panose="020B0604020202020204" pitchFamily="34" charset="0"/>
                <a:cs typeface="Arial" panose="020B0604020202020204" pitchFamily="34" charset="0"/>
              </a:rPr>
              <a:t>erthnasoedd</a:t>
            </a:r>
            <a:r>
              <a:rPr lang="cy-GB" sz="2400" dirty="0">
                <a:latin typeface="Arial" panose="020B0604020202020204" pitchFamily="34" charset="0"/>
                <a:cs typeface="Arial" panose="020B0604020202020204" pitchFamily="34" charset="0"/>
              </a:rPr>
              <a:t> cadarnhaol ac ymddiriedus gyda rhieni, y gymuned leol a gyda gwasanaethau arbenigol i fodloni anghenion disgyblion a’u teuluoedd?</a:t>
            </a:r>
            <a:r>
              <a:rPr lang="en-GB" sz="2400" dirty="0">
                <a:latin typeface="Arial" panose="020B0604020202020204" pitchFamily="34" charset="0"/>
                <a:cs typeface="Arial" panose="020B0604020202020204" pitchFamily="34" charset="0"/>
              </a:rPr>
              <a:t> </a:t>
            </a:r>
          </a:p>
          <a:p>
            <a:pPr marL="285750" lvl="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A </a:t>
            </a:r>
            <a:r>
              <a:rPr lang="en-GB" sz="2400" dirty="0" err="1">
                <a:latin typeface="Arial" panose="020B0604020202020204" pitchFamily="34" charset="0"/>
                <a:cs typeface="Arial" panose="020B0604020202020204" pitchFamily="34" charset="0"/>
              </a:rPr>
              <a:t>oes</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gennym</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systemau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i</a:t>
            </a:r>
            <a:r>
              <a:rPr lang="en-GB" sz="2400" dirty="0">
                <a:latin typeface="Arial" panose="020B0604020202020204" pitchFamily="34" charset="0"/>
                <a:cs typeface="Arial" panose="020B0604020202020204" pitchFamily="34" charset="0"/>
              </a:rPr>
              <a:t> f</a:t>
            </a:r>
            <a:r>
              <a:rPr lang="cy-GB" sz="2400" dirty="0" err="1">
                <a:latin typeface="Arial" panose="020B0604020202020204" pitchFamily="34" charset="0"/>
                <a:cs typeface="Arial" panose="020B0604020202020204" pitchFamily="34" charset="0"/>
              </a:rPr>
              <a:t>onitro</a:t>
            </a:r>
            <a:r>
              <a:rPr lang="cy-GB" sz="2400" dirty="0">
                <a:latin typeface="Arial" panose="020B0604020202020204" pitchFamily="34" charset="0"/>
                <a:cs typeface="Arial" panose="020B0604020202020204" pitchFamily="34" charset="0"/>
              </a:rPr>
              <a:t> ac olrhain cynnydd academaidd a lles yr holl ddisgyblion yn effeithiol?</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0966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832872"/>
            <a:ext cx="11950199" cy="1908215"/>
          </a:xfrm>
          <a:prstGeom prst="rect">
            <a:avLst/>
          </a:prstGeom>
        </p:spPr>
        <p:txBody>
          <a:bodyPr vert="horz" wrap="square" lIns="0" tIns="0" rIns="0" bIns="0" rtlCol="0">
            <a:spAutoFit/>
          </a:bodyPr>
          <a:lstStyle/>
          <a:p>
            <a:pPr marL="12700"/>
            <a:r>
              <a:rPr lang="en-GB" sz="4400" b="1" spc="-10" dirty="0" err="1">
                <a:solidFill>
                  <a:schemeClr val="tx1">
                    <a:lumMod val="95000"/>
                    <a:lumOff val="5000"/>
                  </a:schemeClr>
                </a:solidFill>
                <a:latin typeface="Arial" panose="020B0604020202020204" pitchFamily="34" charset="0"/>
                <a:cs typeface="Arial" panose="020B0604020202020204" pitchFamily="34" charset="0"/>
              </a:rPr>
              <a:t>Cwestiynau</a:t>
            </a:r>
            <a:r>
              <a:rPr lang="en-GB" sz="4400" b="1" spc="-10" dirty="0">
                <a:solidFill>
                  <a:schemeClr val="tx1">
                    <a:lumMod val="95000"/>
                    <a:lumOff val="5000"/>
                  </a:schemeClr>
                </a:solidFill>
                <a:latin typeface="Arial" panose="020B0604020202020204" pitchFamily="34" charset="0"/>
                <a:cs typeface="Arial" panose="020B0604020202020204" pitchFamily="34" charset="0"/>
              </a:rPr>
              <a:t> </a:t>
            </a:r>
            <a:r>
              <a:rPr lang="en-GB" sz="4400" b="1" spc="-10" dirty="0" err="1">
                <a:solidFill>
                  <a:schemeClr val="tx1">
                    <a:lumMod val="95000"/>
                    <a:lumOff val="5000"/>
                  </a:schemeClr>
                </a:solidFill>
                <a:latin typeface="Arial" panose="020B0604020202020204" pitchFamily="34" charset="0"/>
                <a:cs typeface="Arial" panose="020B0604020202020204" pitchFamily="34" charset="0"/>
              </a:rPr>
              <a:t>ar</a:t>
            </a:r>
            <a:r>
              <a:rPr lang="en-GB" sz="4400" b="1" spc="-10" dirty="0">
                <a:solidFill>
                  <a:schemeClr val="tx1">
                    <a:lumMod val="95000"/>
                    <a:lumOff val="5000"/>
                  </a:schemeClr>
                </a:solidFill>
                <a:latin typeface="Arial" panose="020B0604020202020204" pitchFamily="34" charset="0"/>
                <a:cs typeface="Arial" panose="020B0604020202020204" pitchFamily="34" charset="0"/>
              </a:rPr>
              <a:t> </a:t>
            </a:r>
            <a:r>
              <a:rPr lang="en-GB" sz="4400" b="1" spc="-10" dirty="0" err="1">
                <a:solidFill>
                  <a:schemeClr val="tx1">
                    <a:lumMod val="95000"/>
                    <a:lumOff val="5000"/>
                  </a:schemeClr>
                </a:solidFill>
                <a:latin typeface="Arial" panose="020B0604020202020204" pitchFamily="34" charset="0"/>
                <a:cs typeface="Arial" panose="020B0604020202020204" pitchFamily="34" charset="0"/>
              </a:rPr>
              <a:t>gyfer</a:t>
            </a:r>
            <a:r>
              <a:rPr lang="en-GB" sz="4400" b="1" spc="-10" dirty="0">
                <a:solidFill>
                  <a:schemeClr val="tx1">
                    <a:lumMod val="95000"/>
                    <a:lumOff val="5000"/>
                  </a:schemeClr>
                </a:solidFill>
                <a:latin typeface="Arial" panose="020B0604020202020204" pitchFamily="34" charset="0"/>
                <a:cs typeface="Arial" panose="020B0604020202020204" pitchFamily="34" charset="0"/>
              </a:rPr>
              <a:t>    </a:t>
            </a:r>
            <a:r>
              <a:rPr lang="en-GB" sz="4400" b="1" spc="-5" dirty="0">
                <a:solidFill>
                  <a:schemeClr val="tx1">
                    <a:lumMod val="75000"/>
                    <a:lumOff val="25000"/>
                  </a:schemeClr>
                </a:solidFill>
                <a:latin typeface="Arial"/>
                <a:cs typeface="Arial"/>
              </a:rPr>
              <a:t>Questions for schools</a:t>
            </a:r>
            <a:br>
              <a:rPr lang="en-GB" sz="4400" b="1" spc="-5" dirty="0">
                <a:solidFill>
                  <a:schemeClr val="tx1">
                    <a:lumMod val="75000"/>
                    <a:lumOff val="25000"/>
                  </a:schemeClr>
                </a:solidFill>
                <a:latin typeface="Arial"/>
                <a:cs typeface="Arial"/>
              </a:rPr>
            </a:br>
            <a:r>
              <a:rPr lang="en-GB" sz="4400" b="1" spc="-5" dirty="0" err="1">
                <a:solidFill>
                  <a:schemeClr val="tx1">
                    <a:lumMod val="75000"/>
                    <a:lumOff val="25000"/>
                  </a:schemeClr>
                </a:solidFill>
                <a:latin typeface="Arial"/>
                <a:cs typeface="Arial"/>
              </a:rPr>
              <a:t>ysgolion</a:t>
            </a:r>
            <a:br>
              <a:rPr lang="en-GB" sz="3600" b="1" spc="-5" dirty="0">
                <a:solidFill>
                  <a:schemeClr val="tx1">
                    <a:lumMod val="75000"/>
                    <a:lumOff val="25000"/>
                  </a:schemeClr>
                </a:solidFill>
                <a:latin typeface="Arial"/>
                <a:cs typeface="Arial"/>
              </a:rPr>
            </a:br>
            <a:endParaRPr sz="36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222694" y="3432917"/>
            <a:ext cx="5899785" cy="664797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Pa mor dda ydyn </a:t>
            </a:r>
            <a:r>
              <a:rPr lang="cy-GB" sz="2400" dirty="0" err="1">
                <a:latin typeface="Arial" panose="020B0604020202020204" pitchFamily="34" charset="0"/>
                <a:cs typeface="Arial" panose="020B0604020202020204" pitchFamily="34" charset="0"/>
              </a:rPr>
              <a:t>ni’n</a:t>
            </a:r>
            <a:r>
              <a:rPr lang="cy-GB" sz="2400" dirty="0">
                <a:latin typeface="Arial" panose="020B0604020202020204" pitchFamily="34" charset="0"/>
                <a:cs typeface="Arial" panose="020B0604020202020204" pitchFamily="34" charset="0"/>
              </a:rPr>
              <a:t> nodi unigolion a grwpiau o ddisgyblion y mae angen cymorth ychwanegol arnynt, a’u cynorthwyo i fynd i’r afael ag unrhyw rwystrau posibl i’w hymgysylltiad yn yr ysgol a’u cynnydd?</a:t>
            </a: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a:solidFill>
                  <a:schemeClr val="tx1">
                    <a:lumMod val="95000"/>
                    <a:lumOff val="5000"/>
                  </a:schemeClr>
                </a:solidFill>
                <a:latin typeface="Arial" panose="020B0604020202020204" pitchFamily="34" charset="0"/>
                <a:cs typeface="Arial" panose="020B0604020202020204" pitchFamily="34" charset="0"/>
              </a:rPr>
              <a:t>A yw arweinwyr yn </a:t>
            </a:r>
            <a:r>
              <a:rPr lang="cy-GB" sz="2400" dirty="0">
                <a:latin typeface="Arial" panose="020B0604020202020204" pitchFamily="34" charset="0"/>
                <a:cs typeface="Arial" panose="020B0604020202020204" pitchFamily="34" charset="0"/>
              </a:rPr>
              <a:t>recriwtio staff sy’n deall pwysigrwydd annog disgyblion a meithrin perthnasoedd cadarnhaol gyda theuluoedd a’r gymuned?</a:t>
            </a: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a:solidFill>
                  <a:schemeClr val="tx1">
                    <a:lumMod val="95000"/>
                    <a:lumOff val="5000"/>
                  </a:schemeClr>
                </a:solidFill>
                <a:latin typeface="Arial" panose="020B0604020202020204" pitchFamily="34" charset="0"/>
                <a:cs typeface="Arial" panose="020B0604020202020204" pitchFamily="34" charset="0"/>
              </a:rPr>
              <a:t>A ydyn </a:t>
            </a:r>
            <a:r>
              <a:rPr lang="cy-GB" sz="2400" dirty="0" err="1">
                <a:solidFill>
                  <a:schemeClr val="tx1">
                    <a:lumMod val="95000"/>
                    <a:lumOff val="5000"/>
                  </a:schemeClr>
                </a:solidFill>
                <a:latin typeface="Arial" panose="020B0604020202020204" pitchFamily="34" charset="0"/>
                <a:cs typeface="Arial" panose="020B0604020202020204" pitchFamily="34" charset="0"/>
              </a:rPr>
              <a:t>ni’n</a:t>
            </a:r>
            <a:r>
              <a:rPr lang="cy-GB" sz="2400" dirty="0">
                <a:solidFill>
                  <a:schemeClr val="tx1">
                    <a:lumMod val="95000"/>
                    <a:lumOff val="5000"/>
                  </a:schemeClr>
                </a:solidFill>
                <a:latin typeface="Arial" panose="020B0604020202020204" pitchFamily="34" charset="0"/>
                <a:cs typeface="Arial" panose="020B0604020202020204" pitchFamily="34" charset="0"/>
              </a:rPr>
              <a:t> sicrhau ein bod yn </a:t>
            </a:r>
            <a:r>
              <a:rPr lang="cy-GB" sz="2400" dirty="0">
                <a:latin typeface="Arial" panose="020B0604020202020204" pitchFamily="34" charset="0"/>
                <a:cs typeface="Arial" panose="020B0604020202020204" pitchFamily="34" charset="0"/>
              </a:rPr>
              <a:t>darparu cyfleodd i ddisgyblion talentog sydd dan anfantais i gael y cyfle i ddatblygu’u galluoedd arbennig ymhellach?</a:t>
            </a:r>
            <a:endParaRPr lang="en-GB" sz="24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8" name="object 8"/>
          <p:cNvSpPr txBox="1"/>
          <p:nvPr/>
        </p:nvSpPr>
        <p:spPr>
          <a:xfrm>
            <a:off x="6615620" y="2642252"/>
            <a:ext cx="5937885" cy="6032421"/>
          </a:xfrm>
          <a:prstGeom prst="rect">
            <a:avLst/>
          </a:prstGeom>
        </p:spPr>
        <p:txBody>
          <a:bodyPr vert="horz" wrap="square" lIns="0" tIns="0" rIns="0" bIns="0" rtlCol="0">
            <a:spAutoFit/>
          </a:bodyPr>
          <a:lstStyle/>
          <a:p>
            <a:pPr marR="5080">
              <a:tabLst>
                <a:tab pos="5485765" algn="l"/>
              </a:tabLst>
            </a:pPr>
            <a:r>
              <a:rPr lang="en-GB" sz="2400" b="1" spc="-5" dirty="0">
                <a:solidFill>
                  <a:schemeClr val="tx1">
                    <a:lumMod val="75000"/>
                    <a:lumOff val="25000"/>
                  </a:schemeClr>
                </a:solidFill>
                <a:latin typeface="Arial"/>
                <a:cs typeface="Arial"/>
              </a:rPr>
              <a:t> </a:t>
            </a: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How well do we identify individuals and groups of pupils in need of additional support and to assist them in addressing any potential barriers to their engagement in school and their progress?</a:t>
            </a:r>
          </a:p>
          <a:p>
            <a:endParaRPr lang="en-GB" sz="3200" dirty="0">
              <a:solidFill>
                <a:schemeClr val="tx1">
                  <a:lumMod val="75000"/>
                  <a:lumOff val="2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Do leaders recruit staff who understand the importance of nurturing pupils and building positive relationships with families and the community?</a:t>
            </a:r>
          </a:p>
          <a:p>
            <a:pPr marL="285750" lvl="0" indent="-285750">
              <a:buFont typeface="Arial" panose="020B0604020202020204" pitchFamily="34" charset="0"/>
              <a:buChar char="•"/>
            </a:pPr>
            <a:endParaRPr lang="en-GB" sz="2400" dirty="0">
              <a:solidFill>
                <a:schemeClr val="tx1">
                  <a:lumMod val="75000"/>
                  <a:lumOff val="25000"/>
                </a:schemeClr>
              </a:solidFill>
              <a:latin typeface="Arial"/>
              <a:cs typeface="Arial"/>
            </a:endParaRPr>
          </a:p>
          <a:p>
            <a:pPr marL="285750" lvl="0" indent="-285750">
              <a:buFont typeface="Arial" panose="020B0604020202020204" pitchFamily="34" charset="0"/>
              <a:buChar char="•"/>
            </a:pPr>
            <a:r>
              <a:rPr lang="en-GB" sz="2400" dirty="0">
                <a:latin typeface="Arial" panose="020B0604020202020204" pitchFamily="34" charset="0"/>
                <a:ea typeface="Times New Roman" panose="02020603050405020304" pitchFamily="18" charset="0"/>
              </a:rPr>
              <a:t>Do we ensure that we provide opportunities for talented disadvantaged pupils to have the chance to further develop their particular abilities?</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309679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832872"/>
            <a:ext cx="11950199" cy="1908215"/>
          </a:xfrm>
          <a:prstGeom prst="rect">
            <a:avLst/>
          </a:prstGeom>
        </p:spPr>
        <p:txBody>
          <a:bodyPr vert="horz" wrap="square" lIns="0" tIns="0" rIns="0" bIns="0" rtlCol="0">
            <a:spAutoFit/>
          </a:bodyPr>
          <a:lstStyle/>
          <a:p>
            <a:pPr marL="12700"/>
            <a:r>
              <a:rPr lang="en-GB" sz="4400" b="1" spc="-10" dirty="0" err="1">
                <a:solidFill>
                  <a:schemeClr val="tx1">
                    <a:lumMod val="95000"/>
                    <a:lumOff val="5000"/>
                  </a:schemeClr>
                </a:solidFill>
                <a:latin typeface="Arial" panose="020B0604020202020204" pitchFamily="34" charset="0"/>
                <a:cs typeface="Arial" panose="020B0604020202020204" pitchFamily="34" charset="0"/>
              </a:rPr>
              <a:t>Cwestiynau</a:t>
            </a:r>
            <a:r>
              <a:rPr lang="en-GB" sz="4400" b="1" spc="-10" dirty="0">
                <a:solidFill>
                  <a:schemeClr val="tx1">
                    <a:lumMod val="95000"/>
                    <a:lumOff val="5000"/>
                  </a:schemeClr>
                </a:solidFill>
                <a:latin typeface="Arial" panose="020B0604020202020204" pitchFamily="34" charset="0"/>
                <a:cs typeface="Arial" panose="020B0604020202020204" pitchFamily="34" charset="0"/>
              </a:rPr>
              <a:t> </a:t>
            </a:r>
            <a:r>
              <a:rPr lang="en-GB" sz="4400" b="1" spc="-10" dirty="0" err="1">
                <a:solidFill>
                  <a:schemeClr val="tx1">
                    <a:lumMod val="95000"/>
                    <a:lumOff val="5000"/>
                  </a:schemeClr>
                </a:solidFill>
                <a:latin typeface="Arial" panose="020B0604020202020204" pitchFamily="34" charset="0"/>
                <a:cs typeface="Arial" panose="020B0604020202020204" pitchFamily="34" charset="0"/>
              </a:rPr>
              <a:t>ar</a:t>
            </a:r>
            <a:r>
              <a:rPr lang="en-GB" sz="4400" b="1" spc="-10" dirty="0">
                <a:solidFill>
                  <a:schemeClr val="tx1">
                    <a:lumMod val="95000"/>
                    <a:lumOff val="5000"/>
                  </a:schemeClr>
                </a:solidFill>
                <a:latin typeface="Arial" panose="020B0604020202020204" pitchFamily="34" charset="0"/>
                <a:cs typeface="Arial" panose="020B0604020202020204" pitchFamily="34" charset="0"/>
              </a:rPr>
              <a:t> </a:t>
            </a:r>
            <a:r>
              <a:rPr lang="en-GB" sz="4400" b="1" spc="-10" dirty="0" err="1">
                <a:solidFill>
                  <a:schemeClr val="tx1">
                    <a:lumMod val="95000"/>
                    <a:lumOff val="5000"/>
                  </a:schemeClr>
                </a:solidFill>
                <a:latin typeface="Arial" panose="020B0604020202020204" pitchFamily="34" charset="0"/>
                <a:cs typeface="Arial" panose="020B0604020202020204" pitchFamily="34" charset="0"/>
              </a:rPr>
              <a:t>gyfer</a:t>
            </a:r>
            <a:r>
              <a:rPr lang="en-GB" sz="4400" b="1" spc="-10" dirty="0">
                <a:solidFill>
                  <a:schemeClr val="tx1">
                    <a:lumMod val="95000"/>
                    <a:lumOff val="5000"/>
                  </a:schemeClr>
                </a:solidFill>
                <a:latin typeface="Arial" panose="020B0604020202020204" pitchFamily="34" charset="0"/>
                <a:cs typeface="Arial" panose="020B0604020202020204" pitchFamily="34" charset="0"/>
              </a:rPr>
              <a:t>    </a:t>
            </a:r>
            <a:r>
              <a:rPr lang="en-GB" sz="4400" b="1" spc="-5" dirty="0">
                <a:solidFill>
                  <a:schemeClr val="tx1">
                    <a:lumMod val="75000"/>
                    <a:lumOff val="25000"/>
                  </a:schemeClr>
                </a:solidFill>
                <a:latin typeface="Arial"/>
                <a:cs typeface="Arial"/>
              </a:rPr>
              <a:t>Questions for schools</a:t>
            </a:r>
            <a:br>
              <a:rPr lang="en-GB" sz="4400" b="1" spc="-5" dirty="0">
                <a:solidFill>
                  <a:schemeClr val="tx1">
                    <a:lumMod val="75000"/>
                    <a:lumOff val="25000"/>
                  </a:schemeClr>
                </a:solidFill>
                <a:latin typeface="Arial"/>
                <a:cs typeface="Arial"/>
              </a:rPr>
            </a:br>
            <a:r>
              <a:rPr lang="en-GB" sz="4400" b="1" spc="-5" dirty="0" err="1">
                <a:solidFill>
                  <a:schemeClr val="tx1">
                    <a:lumMod val="75000"/>
                    <a:lumOff val="25000"/>
                  </a:schemeClr>
                </a:solidFill>
                <a:latin typeface="Arial"/>
                <a:cs typeface="Arial"/>
              </a:rPr>
              <a:t>ysgolion</a:t>
            </a:r>
            <a:br>
              <a:rPr lang="en-GB" sz="3600" b="1" spc="-5" dirty="0">
                <a:solidFill>
                  <a:schemeClr val="tx1">
                    <a:lumMod val="75000"/>
                    <a:lumOff val="25000"/>
                  </a:schemeClr>
                </a:solidFill>
                <a:latin typeface="Arial"/>
                <a:cs typeface="Arial"/>
              </a:rPr>
            </a:br>
            <a:endParaRPr sz="36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451294" y="3634623"/>
            <a:ext cx="5899785" cy="517064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spc="-5" dirty="0">
                <a:solidFill>
                  <a:schemeClr val="tx1">
                    <a:lumMod val="75000"/>
                    <a:lumOff val="25000"/>
                  </a:schemeClr>
                </a:solidFill>
                <a:latin typeface="Arial"/>
                <a:cs typeface="Arial"/>
              </a:rPr>
              <a:t>Pa </a:t>
            </a:r>
            <a:r>
              <a:rPr lang="en-GB" sz="2400" spc="-5" dirty="0" err="1">
                <a:solidFill>
                  <a:schemeClr val="tx1">
                    <a:lumMod val="75000"/>
                    <a:lumOff val="25000"/>
                  </a:schemeClr>
                </a:solidFill>
                <a:latin typeface="Arial"/>
                <a:cs typeface="Arial"/>
              </a:rPr>
              <a:t>mor</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effeithiol</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yw</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trefniadau</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pontio</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i</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gynorthwyo</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disgyblion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sydd</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dan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anfantais</a:t>
            </a:r>
            <a:r>
              <a:rPr lang="en-GB" sz="2400" spc="-5" dirty="0">
                <a:solidFill>
                  <a:schemeClr val="tx1">
                    <a:lumMod val="75000"/>
                    <a:lumOff val="25000"/>
                  </a:schemeClr>
                </a:solidFill>
                <a:latin typeface="Arial"/>
                <a:cs typeface="Arial"/>
              </a:rPr>
              <a:t> a </a:t>
            </a:r>
            <a:r>
              <a:rPr lang="en-GB" sz="2400" spc="-5" dirty="0" err="1">
                <a:solidFill>
                  <a:schemeClr val="tx1">
                    <a:lumMod val="75000"/>
                    <a:lumOff val="25000"/>
                  </a:schemeClr>
                </a:solidFill>
                <a:latin typeface="Arial"/>
                <a:cs typeface="Arial"/>
              </a:rPr>
              <a:t>disgyblion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sy’n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agored</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i</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niwed</a:t>
            </a:r>
            <a:r>
              <a:rPr lang="en-GB" sz="2400" spc="-5" dirty="0">
                <a:solidFill>
                  <a:schemeClr val="tx1">
                    <a:lumMod val="75000"/>
                    <a:lumOff val="25000"/>
                  </a:schemeClr>
                </a:solidFill>
                <a:latin typeface="Arial"/>
                <a:cs typeface="Arial"/>
              </a:rPr>
              <a:t> pan </a:t>
            </a:r>
            <a:r>
              <a:rPr lang="en-GB" sz="2400" spc="-5" dirty="0" err="1">
                <a:solidFill>
                  <a:schemeClr val="tx1">
                    <a:lumMod val="75000"/>
                    <a:lumOff val="25000"/>
                  </a:schemeClr>
                </a:solidFill>
                <a:latin typeface="Arial"/>
                <a:cs typeface="Arial"/>
              </a:rPr>
              <a:t>fyddant</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yn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newid</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ysgolion</a:t>
            </a:r>
            <a:r>
              <a:rPr lang="en-GB" sz="2400" spc="-5" dirty="0">
                <a:solidFill>
                  <a:schemeClr val="tx1">
                    <a:lumMod val="75000"/>
                    <a:lumOff val="25000"/>
                  </a:schemeClr>
                </a:solidFill>
                <a:latin typeface="Arial"/>
                <a:cs typeface="Arial"/>
              </a:rPr>
              <a:t>?</a:t>
            </a:r>
          </a:p>
          <a:p>
            <a:pPr marL="342900" marR="5080" indent="-342900">
              <a:buFont typeface="Arial" panose="020B0604020202020204" pitchFamily="34" charset="0"/>
              <a:buChar char="•"/>
              <a:tabLst>
                <a:tab pos="5485765" algn="l"/>
              </a:tabLst>
            </a:pPr>
            <a:endParaRPr lang="en-GB" sz="2400" spc="-5"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spc="-5" dirty="0">
                <a:solidFill>
                  <a:schemeClr val="tx1">
                    <a:lumMod val="75000"/>
                    <a:lumOff val="25000"/>
                  </a:schemeClr>
                </a:solidFill>
                <a:latin typeface="Arial"/>
                <a:cs typeface="Arial"/>
              </a:rPr>
              <a:t>Pa </a:t>
            </a:r>
            <a:r>
              <a:rPr lang="en-GB" sz="2400" spc="-5" dirty="0" err="1">
                <a:solidFill>
                  <a:schemeClr val="tx1">
                    <a:lumMod val="75000"/>
                    <a:lumOff val="25000"/>
                  </a:schemeClr>
                </a:solidFill>
                <a:latin typeface="Arial"/>
                <a:cs typeface="Arial"/>
              </a:rPr>
              <a:t>mor</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dda</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ydyn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ni’n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hyrwyddo</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diwylliant</a:t>
            </a:r>
            <a:r>
              <a:rPr lang="en-GB" sz="2400" spc="-5" dirty="0">
                <a:solidFill>
                  <a:schemeClr val="tx1">
                    <a:lumMod val="75000"/>
                    <a:lumOff val="25000"/>
                  </a:schemeClr>
                </a:solidFill>
                <a:latin typeface="Arial"/>
                <a:cs typeface="Arial"/>
              </a:rPr>
              <a:t> a </a:t>
            </a:r>
            <a:r>
              <a:rPr lang="en-GB" sz="2400" spc="-5" dirty="0" err="1">
                <a:solidFill>
                  <a:schemeClr val="tx1">
                    <a:lumMod val="75000"/>
                    <a:lumOff val="25000"/>
                  </a:schemeClr>
                </a:solidFill>
                <a:latin typeface="Arial"/>
                <a:cs typeface="Arial"/>
              </a:rPr>
              <a:t>thraddodiadau</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unrhyw</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grwpiau</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arbennig</a:t>
            </a:r>
            <a:r>
              <a:rPr lang="en-GB" sz="2400" spc="-5" dirty="0">
                <a:solidFill>
                  <a:schemeClr val="tx1">
                    <a:lumMod val="75000"/>
                    <a:lumOff val="25000"/>
                  </a:schemeClr>
                </a:solidFill>
                <a:latin typeface="Arial"/>
                <a:cs typeface="Arial"/>
              </a:rPr>
              <a:t> o </a:t>
            </a:r>
            <a:r>
              <a:rPr lang="en-GB" sz="2400" spc="-5" dirty="0" err="1">
                <a:solidFill>
                  <a:schemeClr val="tx1">
                    <a:lumMod val="75000"/>
                    <a:lumOff val="25000"/>
                  </a:schemeClr>
                </a:solidFill>
                <a:latin typeface="Arial"/>
                <a:cs typeface="Arial"/>
              </a:rPr>
              <a:t>ddisgyblion</a:t>
            </a:r>
            <a:r>
              <a:rPr lang="en-GB" sz="2400" spc="-5" dirty="0">
                <a:solidFill>
                  <a:schemeClr val="tx1">
                    <a:lumMod val="75000"/>
                    <a:lumOff val="25000"/>
                  </a:schemeClr>
                </a:solidFill>
                <a:latin typeface="Arial"/>
                <a:cs typeface="Arial"/>
              </a:rPr>
              <a:t>?</a:t>
            </a:r>
          </a:p>
          <a:p>
            <a:pPr marL="342900" marR="5080" indent="-342900">
              <a:buFont typeface="Arial" panose="020B0604020202020204" pitchFamily="34" charset="0"/>
              <a:buChar char="•"/>
              <a:tabLst>
                <a:tab pos="5485765" algn="l"/>
              </a:tabLst>
            </a:pPr>
            <a:endParaRPr lang="en-GB" sz="2400" spc="-5"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spc="-5" dirty="0">
                <a:solidFill>
                  <a:schemeClr val="tx1">
                    <a:lumMod val="75000"/>
                    <a:lumOff val="25000"/>
                  </a:schemeClr>
                </a:solidFill>
                <a:latin typeface="Arial"/>
                <a:cs typeface="Arial"/>
              </a:rPr>
              <a:t>Pa </a:t>
            </a:r>
            <a:r>
              <a:rPr lang="en-GB" sz="2400" spc="-5" dirty="0" err="1">
                <a:solidFill>
                  <a:schemeClr val="tx1">
                    <a:lumMod val="75000"/>
                    <a:lumOff val="25000"/>
                  </a:schemeClr>
                </a:solidFill>
                <a:latin typeface="Arial"/>
                <a:cs typeface="Arial"/>
              </a:rPr>
              <a:t>mor</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dda</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ydyn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ni’n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deall</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yr</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heriau</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penodol</a:t>
            </a:r>
            <a:r>
              <a:rPr lang="en-GB" sz="2400" spc="-5" dirty="0">
                <a:solidFill>
                  <a:schemeClr val="tx1">
                    <a:lumMod val="75000"/>
                    <a:lumOff val="25000"/>
                  </a:schemeClr>
                </a:solidFill>
                <a:latin typeface="Arial"/>
                <a:cs typeface="Arial"/>
              </a:rPr>
              <a:t> a </a:t>
            </a:r>
            <a:r>
              <a:rPr lang="en-GB" sz="2400" spc="-5" dirty="0" err="1">
                <a:solidFill>
                  <a:schemeClr val="tx1">
                    <a:lumMod val="75000"/>
                    <a:lumOff val="25000"/>
                  </a:schemeClr>
                </a:solidFill>
                <a:latin typeface="Arial"/>
                <a:cs typeface="Arial"/>
              </a:rPr>
              <a:t>wynebir</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gan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blant</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sy’n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derbyn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gofal</a:t>
            </a:r>
            <a:r>
              <a:rPr lang="en-GB" sz="2400" spc="-5" dirty="0">
                <a:solidFill>
                  <a:schemeClr val="tx1">
                    <a:lumMod val="75000"/>
                    <a:lumOff val="25000"/>
                  </a:schemeClr>
                </a:solidFill>
                <a:latin typeface="Arial"/>
                <a:cs typeface="Arial"/>
              </a:rPr>
              <a:t>?  A </a:t>
            </a:r>
            <a:r>
              <a:rPr lang="en-GB" sz="2400" spc="-5" dirty="0" err="1">
                <a:solidFill>
                  <a:schemeClr val="tx1">
                    <a:lumMod val="75000"/>
                    <a:lumOff val="25000"/>
                  </a:schemeClr>
                </a:solidFill>
                <a:latin typeface="Arial"/>
                <a:cs typeface="Arial"/>
              </a:rPr>
              <a:t>oes</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gennym</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weledigaeth</a:t>
            </a:r>
            <a:r>
              <a:rPr lang="en-GB" sz="2400" spc="-5" dirty="0">
                <a:solidFill>
                  <a:schemeClr val="tx1">
                    <a:lumMod val="75000"/>
                    <a:lumOff val="25000"/>
                  </a:schemeClr>
                </a:solidFill>
                <a:latin typeface="Arial"/>
                <a:cs typeface="Arial"/>
              </a:rPr>
              <a:t> a </a:t>
            </a:r>
            <a:r>
              <a:rPr lang="en-GB" sz="2400" spc="-5" dirty="0" err="1">
                <a:solidFill>
                  <a:schemeClr val="tx1">
                    <a:lumMod val="75000"/>
                    <a:lumOff val="25000"/>
                  </a:schemeClr>
                </a:solidFill>
                <a:latin typeface="Arial"/>
                <a:cs typeface="Arial"/>
              </a:rPr>
              <a:t>strategaeth</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glir</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ar</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gyfer</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cynorthwyo</a:t>
            </a:r>
            <a:r>
              <a:rPr lang="en-GB" sz="2400" spc="-5" dirty="0">
                <a:solidFill>
                  <a:schemeClr val="tx1">
                    <a:lumMod val="75000"/>
                    <a:lumOff val="25000"/>
                  </a:schemeClr>
                </a:solidFill>
                <a:latin typeface="Arial"/>
                <a:cs typeface="Arial"/>
              </a:rPr>
              <a:t> plant </a:t>
            </a:r>
            <a:r>
              <a:rPr lang="en-GB" sz="2400" spc="-5" dirty="0" err="1">
                <a:solidFill>
                  <a:schemeClr val="tx1">
                    <a:lumMod val="75000"/>
                    <a:lumOff val="25000"/>
                  </a:schemeClr>
                </a:solidFill>
                <a:latin typeface="Arial"/>
                <a:cs typeface="Arial"/>
              </a:rPr>
              <a:t>sy’n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derbyn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gofal</a:t>
            </a:r>
            <a:r>
              <a:rPr lang="en-GB" sz="2400" spc="-5" dirty="0">
                <a:solidFill>
                  <a:schemeClr val="tx1">
                    <a:lumMod val="75000"/>
                    <a:lumOff val="25000"/>
                  </a:schemeClr>
                </a:solidFill>
                <a:latin typeface="Arial"/>
                <a:cs typeface="Arial"/>
              </a:rPr>
              <a:t>?</a:t>
            </a: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8" name="object 8"/>
          <p:cNvSpPr txBox="1"/>
          <p:nvPr/>
        </p:nvSpPr>
        <p:spPr>
          <a:xfrm>
            <a:off x="6615620" y="2595954"/>
            <a:ext cx="5937885" cy="5170646"/>
          </a:xfrm>
          <a:prstGeom prst="rect">
            <a:avLst/>
          </a:prstGeom>
        </p:spPr>
        <p:txBody>
          <a:bodyPr vert="horz" wrap="square" lIns="0" tIns="0" rIns="0" bIns="0" rtlCol="0">
            <a:spAutoFit/>
          </a:bodyPr>
          <a:lstStyle/>
          <a:p>
            <a:pPr marR="5080">
              <a:tabLst>
                <a:tab pos="5485765" algn="l"/>
              </a:tabLst>
            </a:pPr>
            <a:endParaRPr lang="en-GB" sz="2400" b="1" spc="-5"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spc="-5" dirty="0">
                <a:solidFill>
                  <a:schemeClr val="tx1">
                    <a:lumMod val="75000"/>
                    <a:lumOff val="25000"/>
                  </a:schemeClr>
                </a:solidFill>
                <a:latin typeface="Arial"/>
                <a:cs typeface="Arial"/>
              </a:rPr>
              <a:t>How effective are transition arrangements to support disadvantaged and vulnerable pupils when they change schools? </a:t>
            </a:r>
          </a:p>
          <a:p>
            <a:pPr marL="342900" marR="5080" indent="-342900">
              <a:buFont typeface="Arial" panose="020B0604020202020204" pitchFamily="34" charset="0"/>
              <a:buChar char="•"/>
              <a:tabLst>
                <a:tab pos="5485765" algn="l"/>
              </a:tabLst>
            </a:pPr>
            <a:endParaRPr lang="en-GB" sz="2400" spc="-5"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spc="-5" dirty="0">
                <a:solidFill>
                  <a:schemeClr val="tx1">
                    <a:lumMod val="75000"/>
                    <a:lumOff val="25000"/>
                  </a:schemeClr>
                </a:solidFill>
                <a:latin typeface="Arial"/>
                <a:cs typeface="Arial"/>
              </a:rPr>
              <a:t>How well do we promote the culture and traditions of any particular groups of pupils? </a:t>
            </a:r>
          </a:p>
          <a:p>
            <a:pPr marL="342900" marR="5080" indent="-342900">
              <a:buFont typeface="Arial" panose="020B0604020202020204" pitchFamily="34" charset="0"/>
              <a:buChar char="•"/>
              <a:tabLst>
                <a:tab pos="5485765" algn="l"/>
              </a:tabLst>
            </a:pPr>
            <a:endParaRPr lang="en-GB" sz="2400" spc="-5"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spc="-5" dirty="0">
                <a:solidFill>
                  <a:schemeClr val="tx1">
                    <a:lumMod val="75000"/>
                    <a:lumOff val="25000"/>
                  </a:schemeClr>
                </a:solidFill>
                <a:latin typeface="Arial"/>
                <a:cs typeface="Arial"/>
              </a:rPr>
              <a:t>How well do we understand the particular challenges faced by LAC? Do we have a </a:t>
            </a:r>
            <a:r>
              <a:rPr lang="en-GB" sz="2400" dirty="0">
                <a:latin typeface="Arial" panose="020B0604020202020204" pitchFamily="34" charset="0"/>
                <a:ea typeface="Times New Roman" panose="02020603050405020304" pitchFamily="18" charset="0"/>
              </a:rPr>
              <a:t>clear vision and strategy for supporting LAC? </a:t>
            </a:r>
            <a:endParaRPr lang="en-GB" sz="2400" spc="-5"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522182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lumMod val="75000"/>
                    <a:lumOff val="25000"/>
                  </a:schemeClr>
                </a:solidFill>
                <a:latin typeface="Arial"/>
                <a:cs typeface="Arial"/>
              </a:rPr>
              <a:t>Cefndir</a:t>
            </a:r>
            <a:endParaRPr sz="45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375311" y="2859422"/>
            <a:ext cx="5899785" cy="5909310"/>
          </a:xfrm>
          <a:prstGeom prst="rect">
            <a:avLst/>
          </a:prstGeom>
        </p:spPr>
        <p:txBody>
          <a:bodyPr vert="horz" wrap="square" lIns="0" tIns="0" rIns="0" bIns="0" rtlCol="0">
            <a:spAutoFit/>
          </a:bodyPr>
          <a:lstStyle/>
          <a:p>
            <a:pPr marR="5080">
              <a:tabLst>
                <a:tab pos="5485765" algn="l"/>
              </a:tabLst>
            </a:pPr>
            <a:r>
              <a:rPr lang="cy-GB" sz="2400" dirty="0">
                <a:latin typeface="Arial" panose="020B0604020202020204" pitchFamily="34" charset="0"/>
                <a:cs typeface="Arial" panose="020B0604020202020204" pitchFamily="34" charset="0"/>
              </a:rPr>
              <a:t>Cyhoeddir yr adroddiad i ymateb i gais am gyngor gan Lywodraeth Cymru yn llythyr cylch gwaith blynyddol y Gweinidog i Estyn ar gyfer 2019-2020. </a:t>
            </a: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panose="020B0604020202020204" pitchFamily="34" charset="0"/>
              <a:cs typeface="Arial" panose="020B0604020202020204" pitchFamily="34" charset="0"/>
            </a:endParaRPr>
          </a:p>
          <a:p>
            <a:pPr marR="5080">
              <a:tabLst>
                <a:tab pos="5485765" algn="l"/>
              </a:tabLst>
            </a:pPr>
            <a:r>
              <a:rPr lang="cy-GB" sz="2400" dirty="0">
                <a:latin typeface="Arial" panose="020B0604020202020204" pitchFamily="34" charset="0"/>
                <a:cs typeface="Arial" panose="020B0604020202020204" pitchFamily="34" charset="0"/>
              </a:rPr>
              <a:t>Mae’r adroddiad yn nodi arferion ysgol effeithiol i gynorthwyo disgyblion sydd dan anfantais a disgyblion sy’n agored i niwed. Gallai hyn gynnwys gwaith a ariennir gan y Grant Datblygu Disgyblion (GDD). </a:t>
            </a:r>
          </a:p>
          <a:p>
            <a:pPr marR="5080">
              <a:tabLst>
                <a:tab pos="5485765" algn="l"/>
              </a:tabLst>
            </a:pPr>
            <a:endParaRPr lang="cy-GB" sz="2400" dirty="0">
              <a:solidFill>
                <a:schemeClr val="tx1">
                  <a:lumMod val="95000"/>
                  <a:lumOff val="5000"/>
                </a:schemeClr>
              </a:solidFill>
              <a:latin typeface="Arial" panose="020B0604020202020204" pitchFamily="34" charset="0"/>
              <a:cs typeface="Arial" panose="020B0604020202020204" pitchFamily="34" charset="0"/>
            </a:endParaRPr>
          </a:p>
          <a:p>
            <a:pPr marR="5080">
              <a:tabLst>
                <a:tab pos="5485765" algn="l"/>
              </a:tabLst>
            </a:pPr>
            <a:r>
              <a:rPr lang="cy-GB" sz="2400" dirty="0">
                <a:latin typeface="Arial" panose="020B0604020202020204" pitchFamily="34" charset="0"/>
                <a:cs typeface="Arial" panose="020B0604020202020204" pitchFamily="34" charset="0"/>
              </a:rPr>
              <a:t>Mae’r astudiaethau achos arfer orau yn yr adroddiad yn dangos pa mor llwyddiannus y mae darparwyr yn cynorthwyo’r disgyblion hyn ac yn gwneud gwahaniaeth i’w lles a’u cyflawniad. </a:t>
            </a:r>
            <a:endParaRPr sz="24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Background </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017306"/>
          </a:xfrm>
          <a:prstGeom prst="rect">
            <a:avLst/>
          </a:prstGeom>
        </p:spPr>
        <p:txBody>
          <a:bodyPr vert="horz" wrap="square" lIns="0" tIns="0" rIns="0" bIns="0" rtlCol="0">
            <a:spAutoFit/>
          </a:bodyPr>
          <a:lstStyle/>
          <a:p>
            <a:pPr marR="5080">
              <a:tabLst>
                <a:tab pos="5485765" algn="l"/>
              </a:tabLst>
            </a:pPr>
            <a:br>
              <a:rPr lang="en-GB" sz="2400" dirty="0">
                <a:solidFill>
                  <a:schemeClr val="tx1">
                    <a:lumMod val="75000"/>
                    <a:lumOff val="25000"/>
                  </a:schemeClr>
                </a:solidFill>
                <a:latin typeface="Arial"/>
                <a:cs typeface="Arial"/>
              </a:rPr>
            </a:br>
            <a:r>
              <a:rPr lang="en-GB" sz="2400" dirty="0">
                <a:latin typeface="Arial" panose="020B0604020202020204" pitchFamily="34" charset="0"/>
                <a:cs typeface="Arial" panose="020B0604020202020204" pitchFamily="34" charset="0"/>
              </a:rPr>
              <a:t>The report is published in response to a request for advice from the Welsh Government in the Minister’s annual remit letter to Estyn for 2019-2020. </a:t>
            </a:r>
          </a:p>
          <a:p>
            <a:pPr marR="5080">
              <a:tabLst>
                <a:tab pos="5485765" algn="l"/>
              </a:tabLst>
            </a:pPr>
            <a:endParaRPr lang="en-GB" sz="2400" dirty="0">
              <a:latin typeface="Arial" panose="020B0604020202020204" pitchFamily="34" charset="0"/>
              <a:cs typeface="Arial" panose="020B0604020202020204" pitchFamily="34" charset="0"/>
            </a:endParaRPr>
          </a:p>
          <a:p>
            <a:pPr marR="5080">
              <a:tabLst>
                <a:tab pos="5485765" algn="l"/>
              </a:tabLst>
            </a:pPr>
            <a:r>
              <a:rPr lang="en-GB" sz="2400" dirty="0">
                <a:latin typeface="Arial" panose="020B0604020202020204" pitchFamily="34" charset="0"/>
                <a:cs typeface="Arial" panose="020B0604020202020204" pitchFamily="34" charset="0"/>
              </a:rPr>
              <a:t>The report identifies effective school practices to support disadvantaged and vulnerable pupils.  This may include work funded by the Pupil Development Grant (PDG).  </a:t>
            </a:r>
          </a:p>
          <a:p>
            <a:pPr marR="5080">
              <a:tabLst>
                <a:tab pos="5485765" algn="l"/>
              </a:tabLst>
            </a:pPr>
            <a:endParaRPr lang="en-GB" sz="2400" dirty="0">
              <a:latin typeface="Arial" panose="020B0604020202020204" pitchFamily="34" charset="0"/>
              <a:cs typeface="Arial" panose="020B0604020202020204" pitchFamily="34" charset="0"/>
            </a:endParaRPr>
          </a:p>
          <a:p>
            <a:pPr marR="5080">
              <a:tabLst>
                <a:tab pos="5485765" algn="l"/>
              </a:tabLst>
            </a:pPr>
            <a:r>
              <a:rPr lang="en-GB" sz="2400" dirty="0">
                <a:latin typeface="Arial" panose="020B0604020202020204" pitchFamily="34" charset="0"/>
                <a:cs typeface="Arial" panose="020B0604020202020204" pitchFamily="34" charset="0"/>
              </a:rPr>
              <a:t>The best practice case studies in the report show how successful providers support these pupils and make a difference to their wellbeing and achievement. </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832872"/>
            <a:ext cx="11950199" cy="1354217"/>
          </a:xfrm>
          <a:prstGeom prst="rect">
            <a:avLst/>
          </a:prstGeom>
        </p:spPr>
        <p:txBody>
          <a:bodyPr vert="horz" wrap="square" lIns="0" tIns="0" rIns="0" bIns="0" rtlCol="0">
            <a:spAutoFit/>
          </a:bodyPr>
          <a:lstStyle/>
          <a:p>
            <a:pPr marL="12700"/>
            <a:r>
              <a:rPr lang="en-GB" sz="4400" b="1" spc="-10" dirty="0" err="1">
                <a:solidFill>
                  <a:schemeClr val="tx1">
                    <a:lumMod val="95000"/>
                    <a:lumOff val="5000"/>
                  </a:schemeClr>
                </a:solidFill>
                <a:latin typeface="Arial" panose="020B0604020202020204" pitchFamily="34" charset="0"/>
                <a:cs typeface="Arial" panose="020B0604020202020204" pitchFamily="34" charset="0"/>
              </a:rPr>
              <a:t>Cwestiynau</a:t>
            </a:r>
            <a:r>
              <a:rPr lang="en-GB" sz="4400" b="1" spc="-10" dirty="0">
                <a:solidFill>
                  <a:schemeClr val="tx1">
                    <a:lumMod val="95000"/>
                    <a:lumOff val="5000"/>
                  </a:schemeClr>
                </a:solidFill>
                <a:latin typeface="Arial" panose="020B0604020202020204" pitchFamily="34" charset="0"/>
                <a:cs typeface="Arial" panose="020B0604020202020204" pitchFamily="34" charset="0"/>
              </a:rPr>
              <a:t> </a:t>
            </a:r>
            <a:r>
              <a:rPr lang="en-GB" sz="4400" b="1" spc="-10" dirty="0" err="1">
                <a:solidFill>
                  <a:schemeClr val="tx1">
                    <a:lumMod val="95000"/>
                    <a:lumOff val="5000"/>
                  </a:schemeClr>
                </a:solidFill>
                <a:latin typeface="Arial" panose="020B0604020202020204" pitchFamily="34" charset="0"/>
                <a:cs typeface="Arial" panose="020B0604020202020204" pitchFamily="34" charset="0"/>
              </a:rPr>
              <a:t>ar</a:t>
            </a:r>
            <a:r>
              <a:rPr lang="en-GB" sz="4400" b="1" spc="-10" dirty="0">
                <a:solidFill>
                  <a:schemeClr val="tx1">
                    <a:lumMod val="95000"/>
                    <a:lumOff val="5000"/>
                  </a:schemeClr>
                </a:solidFill>
                <a:latin typeface="Arial" panose="020B0604020202020204" pitchFamily="34" charset="0"/>
                <a:cs typeface="Arial" panose="020B0604020202020204" pitchFamily="34" charset="0"/>
              </a:rPr>
              <a:t> </a:t>
            </a:r>
            <a:r>
              <a:rPr lang="en-GB" sz="4400" b="1" spc="-10" dirty="0" err="1">
                <a:solidFill>
                  <a:schemeClr val="tx1">
                    <a:lumMod val="95000"/>
                    <a:lumOff val="5000"/>
                  </a:schemeClr>
                </a:solidFill>
                <a:latin typeface="Arial" panose="020B0604020202020204" pitchFamily="34" charset="0"/>
                <a:cs typeface="Arial" panose="020B0604020202020204" pitchFamily="34" charset="0"/>
              </a:rPr>
              <a:t>gyfer</a:t>
            </a:r>
            <a:r>
              <a:rPr lang="en-GB" sz="4400" b="1" spc="-10" dirty="0">
                <a:solidFill>
                  <a:schemeClr val="tx1">
                    <a:lumMod val="95000"/>
                    <a:lumOff val="5000"/>
                  </a:schemeClr>
                </a:solidFill>
                <a:latin typeface="Arial" panose="020B0604020202020204" pitchFamily="34" charset="0"/>
                <a:cs typeface="Arial" panose="020B0604020202020204" pitchFamily="34" charset="0"/>
              </a:rPr>
              <a:t>    </a:t>
            </a:r>
            <a:r>
              <a:rPr lang="en-GB" sz="4400" b="1" spc="-5" dirty="0">
                <a:solidFill>
                  <a:schemeClr val="tx1">
                    <a:lumMod val="75000"/>
                    <a:lumOff val="25000"/>
                  </a:schemeClr>
                </a:solidFill>
                <a:latin typeface="Arial"/>
                <a:cs typeface="Arial"/>
              </a:rPr>
              <a:t>Questions for schools</a:t>
            </a:r>
            <a:br>
              <a:rPr lang="en-GB" sz="4400" b="1" spc="-5" dirty="0">
                <a:solidFill>
                  <a:schemeClr val="tx1">
                    <a:lumMod val="75000"/>
                    <a:lumOff val="25000"/>
                  </a:schemeClr>
                </a:solidFill>
                <a:latin typeface="Arial"/>
                <a:cs typeface="Arial"/>
              </a:rPr>
            </a:br>
            <a:r>
              <a:rPr lang="en-GB" sz="4400" b="1" spc="-5" dirty="0" err="1">
                <a:solidFill>
                  <a:schemeClr val="tx1">
                    <a:lumMod val="75000"/>
                    <a:lumOff val="25000"/>
                  </a:schemeClr>
                </a:solidFill>
                <a:latin typeface="Arial"/>
                <a:cs typeface="Arial"/>
              </a:rPr>
              <a:t>ysgolion</a:t>
            </a:r>
            <a:endParaRPr sz="40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285253" y="3406024"/>
            <a:ext cx="5899785"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spc="-5" dirty="0" err="1">
                <a:solidFill>
                  <a:schemeClr val="tx1">
                    <a:lumMod val="75000"/>
                    <a:lumOff val="25000"/>
                  </a:schemeClr>
                </a:solidFill>
                <a:latin typeface="Arial"/>
                <a:cs typeface="Arial"/>
              </a:rPr>
              <a:t>Sut</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ydyn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ni’n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sicrhau</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ein</a:t>
            </a:r>
            <a:r>
              <a:rPr lang="en-GB" sz="2400" spc="-5" dirty="0">
                <a:solidFill>
                  <a:schemeClr val="tx1">
                    <a:lumMod val="75000"/>
                    <a:lumOff val="25000"/>
                  </a:schemeClr>
                </a:solidFill>
                <a:latin typeface="Arial"/>
                <a:cs typeface="Arial"/>
              </a:rPr>
              <a:t> bod </a:t>
            </a:r>
            <a:r>
              <a:rPr lang="en-GB" sz="2400" spc="-5" dirty="0" err="1">
                <a:solidFill>
                  <a:schemeClr val="tx1">
                    <a:lumMod val="75000"/>
                    <a:lumOff val="25000"/>
                  </a:schemeClr>
                </a:solidFill>
                <a:latin typeface="Arial"/>
                <a:cs typeface="Arial"/>
              </a:rPr>
              <a:t>yn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gwybod</a:t>
            </a:r>
            <a:r>
              <a:rPr lang="en-GB" sz="2400" spc="-5" dirty="0">
                <a:solidFill>
                  <a:schemeClr val="tx1">
                    <a:lumMod val="75000"/>
                    <a:lumOff val="25000"/>
                  </a:schemeClr>
                </a:solidFill>
                <a:latin typeface="Arial"/>
                <a:cs typeface="Arial"/>
              </a:rPr>
              <a:t> a </a:t>
            </a:r>
            <a:r>
              <a:rPr lang="en-GB" sz="2400" spc="-5" dirty="0" err="1">
                <a:solidFill>
                  <a:schemeClr val="tx1">
                    <a:lumMod val="75000"/>
                    <a:lumOff val="25000"/>
                  </a:schemeClr>
                </a:solidFill>
                <a:latin typeface="Arial"/>
                <a:cs typeface="Arial"/>
              </a:rPr>
              <a:t>yw</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unrhyw</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ddisgyblion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yn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Ofalwyr</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Ifanc</a:t>
            </a:r>
            <a:r>
              <a:rPr lang="en-GB" sz="2400" spc="-5" dirty="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endParaRPr lang="en-GB" sz="2400" spc="-5"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spc="-5" dirty="0">
                <a:solidFill>
                  <a:schemeClr val="tx1">
                    <a:lumMod val="75000"/>
                    <a:lumOff val="25000"/>
                  </a:schemeClr>
                </a:solidFill>
                <a:latin typeface="Arial"/>
                <a:cs typeface="Arial"/>
              </a:rPr>
              <a:t>Pa </a:t>
            </a:r>
            <a:r>
              <a:rPr lang="en-GB" sz="2400" spc="-5" dirty="0" err="1">
                <a:solidFill>
                  <a:schemeClr val="tx1">
                    <a:lumMod val="75000"/>
                    <a:lumOff val="25000"/>
                  </a:schemeClr>
                </a:solidFill>
                <a:latin typeface="Arial"/>
                <a:cs typeface="Arial"/>
              </a:rPr>
              <a:t>mor</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ymwybodol</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yw</a:t>
            </a:r>
            <a:r>
              <a:rPr lang="en-GB" sz="2400" spc="-5" dirty="0">
                <a:solidFill>
                  <a:schemeClr val="tx1">
                    <a:lumMod val="75000"/>
                    <a:lumOff val="25000"/>
                  </a:schemeClr>
                </a:solidFill>
                <a:latin typeface="Arial"/>
                <a:cs typeface="Arial"/>
              </a:rPr>
              <a:t> staff o </a:t>
            </a:r>
            <a:r>
              <a:rPr lang="en-GB" sz="2400" spc="-5" dirty="0" err="1">
                <a:solidFill>
                  <a:schemeClr val="tx1">
                    <a:lumMod val="75000"/>
                    <a:lumOff val="25000"/>
                  </a:schemeClr>
                </a:solidFill>
                <a:latin typeface="Arial"/>
                <a:cs typeface="Arial"/>
              </a:rPr>
              <a:t>anghenion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penodol</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Gofalwyr</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Ifanc</a:t>
            </a:r>
            <a:r>
              <a:rPr lang="en-GB" sz="2400" spc="-5" dirty="0">
                <a:solidFill>
                  <a:schemeClr val="tx1">
                    <a:lumMod val="75000"/>
                    <a:lumOff val="25000"/>
                  </a:schemeClr>
                </a:solidFill>
                <a:latin typeface="Arial"/>
                <a:cs typeface="Arial"/>
              </a:rPr>
              <a:t> a </a:t>
            </a:r>
            <a:r>
              <a:rPr lang="en-GB" sz="2400" spc="-5" dirty="0" err="1">
                <a:solidFill>
                  <a:schemeClr val="tx1">
                    <a:lumMod val="75000"/>
                    <a:lumOff val="25000"/>
                  </a:schemeClr>
                </a:solidFill>
                <a:latin typeface="Arial"/>
                <a:cs typeface="Arial"/>
              </a:rPr>
              <a:t>pha</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mor</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dda</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ydyn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ni’n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bodloni’r</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anghenion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hyn</a:t>
            </a:r>
            <a:r>
              <a:rPr lang="en-GB" sz="2400" spc="-5" dirty="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endParaRPr lang="en-GB" sz="2400" spc="-5"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spc="-5" dirty="0">
                <a:solidFill>
                  <a:schemeClr val="tx1">
                    <a:lumMod val="75000"/>
                    <a:lumOff val="25000"/>
                  </a:schemeClr>
                </a:solidFill>
                <a:latin typeface="Arial"/>
                <a:cs typeface="Arial"/>
              </a:rPr>
              <a:t>Pa </a:t>
            </a:r>
            <a:r>
              <a:rPr lang="en-GB" sz="2400" spc="-5" dirty="0" err="1">
                <a:solidFill>
                  <a:schemeClr val="tx1">
                    <a:lumMod val="75000"/>
                    <a:lumOff val="25000"/>
                  </a:schemeClr>
                </a:solidFill>
                <a:latin typeface="Arial"/>
                <a:cs typeface="Arial"/>
              </a:rPr>
              <a:t>mor</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effeithiol</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ydyn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ni’n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gweithio</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gydag</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asiantaethau</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allanol</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i</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gynorthwyo</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disgyblion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sydd</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dan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anfantais</a:t>
            </a:r>
            <a:r>
              <a:rPr lang="en-GB" sz="2400" spc="-5" dirty="0">
                <a:solidFill>
                  <a:schemeClr val="tx1">
                    <a:lumMod val="75000"/>
                    <a:lumOff val="25000"/>
                  </a:schemeClr>
                </a:solidFill>
                <a:latin typeface="Arial"/>
                <a:cs typeface="Arial"/>
              </a:rPr>
              <a:t> a </a:t>
            </a:r>
            <a:r>
              <a:rPr lang="en-GB" sz="2400" spc="-5" dirty="0" err="1">
                <a:solidFill>
                  <a:schemeClr val="tx1">
                    <a:lumMod val="75000"/>
                    <a:lumOff val="25000"/>
                  </a:schemeClr>
                </a:solidFill>
                <a:latin typeface="Arial"/>
                <a:cs typeface="Arial"/>
              </a:rPr>
              <a:t>disgyblion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sy’n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agored</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i</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niwed</a:t>
            </a:r>
            <a:r>
              <a:rPr lang="en-GB" sz="2400" spc="-5" dirty="0">
                <a:solidFill>
                  <a:schemeClr val="tx1">
                    <a:lumMod val="75000"/>
                    <a:lumOff val="25000"/>
                  </a:schemeClr>
                </a:solidFill>
                <a:latin typeface="Arial"/>
                <a:cs typeface="Arial"/>
              </a:rPr>
              <a:t>?</a:t>
            </a:r>
          </a:p>
          <a:p>
            <a:pPr marL="342900" marR="5080" indent="-342900">
              <a:buFont typeface="Arial" panose="020B0604020202020204" pitchFamily="34" charset="0"/>
              <a:buChar char="•"/>
              <a:tabLst>
                <a:tab pos="5485765" algn="l"/>
              </a:tabLst>
            </a:pPr>
            <a:endParaRPr lang="en-GB" sz="2400" spc="-5"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spc="-5" dirty="0">
                <a:solidFill>
                  <a:schemeClr val="tx1">
                    <a:lumMod val="75000"/>
                    <a:lumOff val="25000"/>
                  </a:schemeClr>
                </a:solidFill>
                <a:latin typeface="Arial"/>
                <a:cs typeface="Arial"/>
              </a:rPr>
              <a:t>A </a:t>
            </a:r>
            <a:r>
              <a:rPr lang="en-GB" sz="2400" spc="-5" dirty="0" err="1">
                <a:solidFill>
                  <a:schemeClr val="tx1">
                    <a:lumMod val="75000"/>
                    <a:lumOff val="25000"/>
                  </a:schemeClr>
                </a:solidFill>
                <a:latin typeface="Arial"/>
                <a:cs typeface="Arial"/>
              </a:rPr>
              <a:t>ydyn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ni’n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cynorthwyo</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teuluoedd</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i</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gael</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cymorth</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ar</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gyfer</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eu</a:t>
            </a:r>
            <a:r>
              <a:rPr lang="en-GB" sz="2400" spc="-5" dirty="0">
                <a:solidFill>
                  <a:schemeClr val="tx1">
                    <a:lumMod val="75000"/>
                    <a:lumOff val="25000"/>
                  </a:schemeClr>
                </a:solidFill>
                <a:latin typeface="Arial"/>
                <a:cs typeface="Arial"/>
              </a:rPr>
              <a:t> plant a </a:t>
            </a:r>
            <a:r>
              <a:rPr lang="en-GB" sz="2400" spc="-5" dirty="0" err="1">
                <a:solidFill>
                  <a:schemeClr val="tx1">
                    <a:lumMod val="75000"/>
                    <a:lumOff val="25000"/>
                  </a:schemeClr>
                </a:solidFill>
                <a:latin typeface="Arial"/>
                <a:cs typeface="Arial"/>
              </a:rPr>
              <a:t>ddarperir</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gan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wasanaethau</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eraill</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yn</a:t>
            </a:r>
            <a:r>
              <a:rPr lang="en-GB" sz="2400" spc="-5" dirty="0">
                <a:solidFill>
                  <a:schemeClr val="tx1">
                    <a:lumMod val="75000"/>
                    <a:lumOff val="25000"/>
                  </a:schemeClr>
                </a:solidFill>
                <a:latin typeface="Arial"/>
                <a:cs typeface="Arial"/>
              </a:rPr>
              <a:t> </a:t>
            </a:r>
            <a:r>
              <a:rPr lang="en-GB" sz="2400" spc="-5" dirty="0" err="1">
                <a:solidFill>
                  <a:schemeClr val="tx1">
                    <a:lumMod val="75000"/>
                    <a:lumOff val="25000"/>
                  </a:schemeClr>
                </a:solidFill>
                <a:latin typeface="Arial"/>
                <a:cs typeface="Arial"/>
              </a:rPr>
              <a:t>ddigon</a:t>
            </a:r>
            <a:r>
              <a:rPr lang="en-GB" sz="2400" spc="-5" dirty="0">
                <a:solidFill>
                  <a:schemeClr val="tx1">
                    <a:lumMod val="75000"/>
                    <a:lumOff val="25000"/>
                  </a:schemeClr>
                </a:solidFill>
                <a:latin typeface="Arial"/>
                <a:cs typeface="Arial"/>
              </a:rPr>
              <a:t> da?</a:t>
            </a:r>
            <a:r>
              <a:rPr lang="en-GB" sz="2400" dirty="0">
                <a:latin typeface="Arial" panose="020B0604020202020204" pitchFamily="34" charset="0"/>
                <a:ea typeface="Times New Roman" panose="02020603050405020304" pitchFamily="18" charset="0"/>
              </a:rPr>
              <a:t> </a:t>
            </a:r>
            <a:endParaRPr lang="en-GB" sz="2400" spc="-5"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8" name="object 8"/>
          <p:cNvSpPr txBox="1"/>
          <p:nvPr/>
        </p:nvSpPr>
        <p:spPr>
          <a:xfrm>
            <a:off x="6615620" y="2595954"/>
            <a:ext cx="5937885"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b="1" spc="-5"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spc="-5" dirty="0">
                <a:solidFill>
                  <a:schemeClr val="tx1">
                    <a:lumMod val="75000"/>
                    <a:lumOff val="25000"/>
                  </a:schemeClr>
                </a:solidFill>
                <a:latin typeface="Arial"/>
                <a:cs typeface="Arial"/>
              </a:rPr>
              <a:t>How do we ensure that we are aware if any pupils are Young Carers? </a:t>
            </a:r>
          </a:p>
          <a:p>
            <a:pPr marL="342900" marR="5080" indent="-342900">
              <a:buFont typeface="Arial" panose="020B0604020202020204" pitchFamily="34" charset="0"/>
              <a:buChar char="•"/>
              <a:tabLst>
                <a:tab pos="5485765" algn="l"/>
              </a:tabLst>
            </a:pPr>
            <a:endParaRPr lang="en-GB" sz="2400" spc="-5"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spc="-5" dirty="0">
                <a:solidFill>
                  <a:schemeClr val="tx1">
                    <a:lumMod val="75000"/>
                    <a:lumOff val="25000"/>
                  </a:schemeClr>
                </a:solidFill>
                <a:latin typeface="Arial"/>
                <a:cs typeface="Arial"/>
              </a:rPr>
              <a:t>How aware are staff of Young Carers’ particular needs and how well do we meet these needs? </a:t>
            </a:r>
          </a:p>
          <a:p>
            <a:pPr marL="342900" marR="5080" indent="-342900">
              <a:buFont typeface="Arial" panose="020B0604020202020204" pitchFamily="34" charset="0"/>
              <a:buChar char="•"/>
              <a:tabLst>
                <a:tab pos="5485765" algn="l"/>
              </a:tabLst>
            </a:pPr>
            <a:endParaRPr lang="en-GB" sz="2400" spc="-5"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spc="-5" dirty="0">
                <a:solidFill>
                  <a:schemeClr val="tx1">
                    <a:lumMod val="75000"/>
                    <a:lumOff val="25000"/>
                  </a:schemeClr>
                </a:solidFill>
                <a:latin typeface="Arial"/>
                <a:cs typeface="Arial"/>
              </a:rPr>
              <a:t>How effectively do we work with outside agencies to support disadvantaged and vulnerable pupils?  </a:t>
            </a:r>
          </a:p>
          <a:p>
            <a:pPr marL="342900" marR="5080" indent="-342900">
              <a:buFont typeface="Arial" panose="020B0604020202020204" pitchFamily="34" charset="0"/>
              <a:buChar char="•"/>
              <a:tabLst>
                <a:tab pos="5485765" algn="l"/>
              </a:tabLst>
            </a:pPr>
            <a:endParaRPr lang="en-GB" sz="2400" spc="-5"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spc="-5" dirty="0">
                <a:solidFill>
                  <a:schemeClr val="tx1">
                    <a:lumMod val="75000"/>
                    <a:lumOff val="25000"/>
                  </a:schemeClr>
                </a:solidFill>
                <a:latin typeface="Arial"/>
                <a:cs typeface="Arial"/>
              </a:rPr>
              <a:t>Do we support families </a:t>
            </a:r>
            <a:r>
              <a:rPr lang="en-GB" sz="2400" dirty="0">
                <a:latin typeface="Arial" panose="020B0604020202020204" pitchFamily="34" charset="0"/>
                <a:ea typeface="Times New Roman" panose="02020603050405020304" pitchFamily="18" charset="0"/>
              </a:rPr>
              <a:t>to access support for their children provided by other services well enough? </a:t>
            </a:r>
            <a:endParaRPr lang="en-GB" sz="2400" spc="-5" dirty="0">
              <a:solidFill>
                <a:schemeClr val="tx1">
                  <a:lumMod val="75000"/>
                  <a:lumOff val="25000"/>
                </a:schemeClr>
              </a:solidFill>
              <a:latin typeface="Arial"/>
              <a:cs typeface="Arial"/>
            </a:endParaRPr>
          </a:p>
          <a:p>
            <a:pPr marR="5080">
              <a:tabLst>
                <a:tab pos="5485765" algn="l"/>
              </a:tabLst>
            </a:pPr>
            <a:endParaRPr lang="en-GB" sz="2400" b="1" spc="-5"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1863804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lumMod val="75000"/>
                    <a:lumOff val="25000"/>
                  </a:schemeClr>
                </a:solidFill>
                <a:latin typeface="Arial"/>
                <a:cs typeface="Arial"/>
              </a:rPr>
              <a:t>Cefndir</a:t>
            </a:r>
            <a:endParaRPr sz="45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349625" y="2734850"/>
            <a:ext cx="5701482" cy="6955750"/>
          </a:xfrm>
          <a:prstGeom prst="rect">
            <a:avLst/>
          </a:prstGeom>
        </p:spPr>
        <p:txBody>
          <a:bodyPr vert="horz" wrap="square" lIns="0" tIns="0" rIns="0" bIns="0" rtlCol="0">
            <a:spAutoFit/>
          </a:bodyPr>
          <a:lstStyle/>
          <a:p>
            <a:pPr>
              <a:spcAft>
                <a:spcPts val="1200"/>
              </a:spcAft>
            </a:pPr>
            <a:r>
              <a:rPr lang="en-GB" sz="2400" dirty="0" err="1">
                <a:latin typeface="Arial" panose="020B0604020202020204" pitchFamily="34" charset="0"/>
                <a:ea typeface="Times New Roman" panose="02020603050405020304" pitchFamily="18" charset="0"/>
              </a:rPr>
              <a:t>Roedd</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yr</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arolwg</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yn</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cynnwys</a:t>
            </a:r>
            <a:r>
              <a:rPr lang="en-GB" sz="2400" dirty="0">
                <a:latin typeface="Arial" panose="020B0604020202020204" pitchFamily="34" charset="0"/>
                <a:ea typeface="Times New Roman" panose="02020603050405020304" pitchFamily="18" charset="0"/>
              </a:rPr>
              <a:t> </a:t>
            </a:r>
            <a:r>
              <a:rPr lang="en-GB" sz="2400" dirty="0" err="1">
                <a:latin typeface="Arial" panose="020B0604020202020204" pitchFamily="34" charset="0"/>
                <a:ea typeface="Times New Roman" panose="02020603050405020304" pitchFamily="18" charset="0"/>
              </a:rPr>
              <a:t>coladu</a:t>
            </a:r>
            <a:r>
              <a:rPr lang="cy-GB" sz="2400" dirty="0"/>
              <a:t> </a:t>
            </a:r>
            <a:r>
              <a:rPr lang="cy-GB" sz="2400" dirty="0">
                <a:latin typeface="Arial" panose="020B0604020202020204" pitchFamily="34" charset="0"/>
                <a:cs typeface="Arial" panose="020B0604020202020204" pitchFamily="34" charset="0"/>
              </a:rPr>
              <a:t>gwybodaeth o ystod o ysgolion cynradd, uwchradd ac ysgolion arbennig ledled Cymru a chanddynt ffactorau amrywiol o ran cyd-destun, fel maint, lefelau amddifadedd cymdeithasol, cyfrwng iaith a lleoliad.</a:t>
            </a:r>
            <a:r>
              <a:rPr lang="en-GB" sz="2400" dirty="0">
                <a:latin typeface="Arial" panose="020B0604020202020204" pitchFamily="34" charset="0"/>
                <a:ea typeface="Times New Roman" panose="02020603050405020304" pitchFamily="18" charset="0"/>
              </a:rPr>
              <a:t>  </a:t>
            </a:r>
          </a:p>
          <a:p>
            <a:pPr>
              <a:spcAft>
                <a:spcPts val="1200"/>
              </a:spcAft>
            </a:pPr>
            <a:r>
              <a:rPr lang="cy-GB" sz="2400" dirty="0">
                <a:latin typeface="Arial" panose="020B0604020202020204" pitchFamily="34" charset="0"/>
                <a:cs typeface="Arial" panose="020B0604020202020204" pitchFamily="34" charset="0"/>
              </a:rPr>
              <a:t>Fe wnaeth Estyn a swyddogion consortia rhanbarthol nodi’r ysgolion hyn fel rhai ag arfer effeithiol wrth gynorthwyo disgyblion sydd dan anfantais a disgyblion sy’n agored i niwed.</a:t>
            </a:r>
            <a:r>
              <a:rPr lang="en-GB" sz="2400" dirty="0">
                <a:latin typeface="Arial" panose="020B0604020202020204" pitchFamily="34" charset="0"/>
                <a:ea typeface="Times New Roman" panose="02020603050405020304" pitchFamily="18" charset="0"/>
              </a:rPr>
              <a:t>  </a:t>
            </a:r>
          </a:p>
          <a:p>
            <a:pPr>
              <a:spcAft>
                <a:spcPts val="1200"/>
              </a:spcAft>
            </a:pPr>
            <a:r>
              <a:rPr lang="cy-GB" sz="2400" dirty="0">
                <a:latin typeface="Arial" panose="020B0604020202020204" pitchFamily="34" charset="0"/>
                <a:cs typeface="Arial" panose="020B0604020202020204" pitchFamily="34" charset="0"/>
              </a:rPr>
              <a:t>Mae’r adroddiad hefyd yn defnyddio tystiolaeth a </a:t>
            </a:r>
            <a:r>
              <a:rPr lang="cy-GB" sz="2400" dirty="0" err="1">
                <a:latin typeface="Arial" panose="020B0604020202020204" pitchFamily="34" charset="0"/>
                <a:cs typeface="Arial" panose="020B0604020202020204" pitchFamily="34" charset="0"/>
              </a:rPr>
              <a:t>gasglwyd</a:t>
            </a:r>
            <a:r>
              <a:rPr lang="cy-GB" sz="2400" dirty="0">
                <a:latin typeface="Arial" panose="020B0604020202020204" pitchFamily="34" charset="0"/>
                <a:cs typeface="Arial" panose="020B0604020202020204" pitchFamily="34" charset="0"/>
              </a:rPr>
              <a:t> drwy arolygu, tystiolaeth mewn adroddiadau thematig blaenorol ac o astudiaethau achos arfer orau sydd eisoes wedi’u cyhoeddi ar wefan Estyn.</a:t>
            </a: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Background </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107996"/>
          </a:xfrm>
          <a:prstGeom prst="rect">
            <a:avLst/>
          </a:prstGeom>
        </p:spPr>
        <p:txBody>
          <a:bodyPr vert="horz" wrap="square" lIns="0" tIns="0" rIns="0" bIns="0" rtlCol="0">
            <a:spAutoFit/>
          </a:bodyPr>
          <a:lstStyle/>
          <a:p>
            <a:pPr marR="5080">
              <a:tabLst>
                <a:tab pos="5485765" algn="l"/>
              </a:tabLst>
            </a:pP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4" name="Rectangle 3">
            <a:extLst>
              <a:ext uri="{FF2B5EF4-FFF2-40B4-BE49-F238E27FC236}">
                <a16:creationId xmlns:a16="http://schemas.microsoft.com/office/drawing/2014/main" id="{744BBE66-A7E4-48AE-8031-AEAF828F5F7E}"/>
              </a:ext>
            </a:extLst>
          </p:cNvPr>
          <p:cNvSpPr/>
          <p:nvPr/>
        </p:nvSpPr>
        <p:spPr>
          <a:xfrm>
            <a:off x="6333362" y="2967768"/>
            <a:ext cx="6502400" cy="6063198"/>
          </a:xfrm>
          <a:prstGeom prst="rect">
            <a:avLst/>
          </a:prstGeom>
        </p:spPr>
        <p:txBody>
          <a:bodyPr>
            <a:spAutoFit/>
          </a:bodyPr>
          <a:lstStyle/>
          <a:p>
            <a:pPr>
              <a:spcAft>
                <a:spcPts val="1200"/>
              </a:spcAft>
            </a:pPr>
            <a:r>
              <a:rPr lang="en-GB" sz="2400" dirty="0">
                <a:latin typeface="Arial" panose="020B0604020202020204" pitchFamily="34" charset="0"/>
                <a:ea typeface="Times New Roman" panose="02020603050405020304" pitchFamily="18" charset="0"/>
              </a:rPr>
              <a:t>The survey involved collating information from a range of primary, secondary and special schools across Wales with varying contextual factors such as size, levels of social deprivation, language medium and location.  </a:t>
            </a:r>
          </a:p>
          <a:p>
            <a:pPr>
              <a:spcAft>
                <a:spcPts val="1200"/>
              </a:spcAft>
            </a:pPr>
            <a:r>
              <a:rPr lang="en-GB" sz="2400" dirty="0">
                <a:latin typeface="Arial" panose="020B0604020202020204" pitchFamily="34" charset="0"/>
                <a:ea typeface="Times New Roman" panose="02020603050405020304" pitchFamily="18" charset="0"/>
              </a:rPr>
              <a:t>Estyn and regional consortia officers identified these schools as having effective practice in supporting disadvantaged and vulnerable pupils.  </a:t>
            </a:r>
          </a:p>
          <a:p>
            <a:pPr>
              <a:spcAft>
                <a:spcPts val="1200"/>
              </a:spcAft>
            </a:pPr>
            <a:r>
              <a:rPr lang="en-GB" sz="2400" dirty="0">
                <a:solidFill>
                  <a:srgbClr val="000000"/>
                </a:solidFill>
                <a:latin typeface="Arial" panose="020B0604020202020204" pitchFamily="34" charset="0"/>
                <a:ea typeface="Times New Roman" panose="02020603050405020304" pitchFamily="18" charset="0"/>
              </a:rPr>
              <a:t>The report also draws on evidence gathered through inspection, in previous thematic reports and from best practice case studies already published on the Estyn website. </a:t>
            </a:r>
          </a:p>
          <a:p>
            <a:pPr>
              <a:spcAft>
                <a:spcPts val="1200"/>
              </a:spcAft>
            </a:pPr>
            <a:endParaRPr lang="en-GB" dirty="0">
              <a:solidFill>
                <a:srgbClr val="000000"/>
              </a:solidFill>
              <a:latin typeface="Arial" panose="020B0604020202020204" pitchFamily="34" charset="0"/>
              <a:ea typeface="Times New Roman" panose="02020603050405020304" pitchFamily="18" charset="0"/>
            </a:endParaRPr>
          </a:p>
          <a:p>
            <a:pPr>
              <a:spcAft>
                <a:spcPts val="1200"/>
              </a:spcAft>
            </a:pPr>
            <a:r>
              <a:rPr lang="en-GB" dirty="0">
                <a:solidFill>
                  <a:srgbClr val="000000"/>
                </a:solidFill>
                <a:latin typeface="Arial" panose="020B0604020202020204" pitchFamily="34" charset="0"/>
                <a:ea typeface="Times New Roman" panose="02020603050405020304" pitchFamily="18" charset="0"/>
              </a:rPr>
              <a:t> </a:t>
            </a:r>
            <a:endParaRPr lang="en-GB"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88761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lumMod val="75000"/>
                    <a:lumOff val="25000"/>
                  </a:schemeClr>
                </a:solidFill>
                <a:latin typeface="Arial"/>
                <a:cs typeface="Arial"/>
              </a:rPr>
              <a:t>Diffiniadau</a:t>
            </a:r>
            <a:r>
              <a:rPr lang="en-GB" sz="4500" b="1" spc="-5" dirty="0">
                <a:solidFill>
                  <a:schemeClr val="tx1">
                    <a:lumMod val="75000"/>
                    <a:lumOff val="25000"/>
                  </a:schemeClr>
                </a:solidFill>
                <a:latin typeface="Arial"/>
                <a:cs typeface="Arial"/>
              </a:rPr>
              <a:t> </a:t>
            </a:r>
            <a:endParaRPr lang="en-GB" sz="4500" dirty="0">
              <a:solidFill>
                <a:schemeClr val="tx1">
                  <a:lumMod val="75000"/>
                  <a:lumOff val="25000"/>
                </a:schemeClr>
              </a:solidFill>
              <a:latin typeface="Arial"/>
              <a:cs typeface="Arial"/>
            </a:endParaRPr>
          </a:p>
        </p:txBody>
      </p:sp>
      <p:sp>
        <p:nvSpPr>
          <p:cNvPr id="3" name="object 3"/>
          <p:cNvSpPr txBox="1"/>
          <p:nvPr/>
        </p:nvSpPr>
        <p:spPr>
          <a:xfrm>
            <a:off x="161365" y="2551645"/>
            <a:ext cx="5764206" cy="7171194"/>
          </a:xfrm>
          <a:prstGeom prst="rect">
            <a:avLst/>
          </a:prstGeom>
        </p:spPr>
        <p:txBody>
          <a:bodyPr vert="horz" wrap="square" lIns="0" tIns="0" rIns="0" bIns="0" rtlCol="0">
            <a:spAutoFit/>
          </a:bodyPr>
          <a:lstStyle/>
          <a:p>
            <a:pPr>
              <a:spcAft>
                <a:spcPts val="1200"/>
              </a:spcAft>
            </a:pPr>
            <a:r>
              <a:rPr lang="cy-GB" sz="1900" dirty="0">
                <a:latin typeface="Arial" panose="020B0604020202020204" pitchFamily="34" charset="0"/>
                <a:cs typeface="Arial" panose="020B0604020202020204" pitchFamily="34" charset="0"/>
              </a:rPr>
              <a:t>At ddiben yr adroddiad hwn, diffinnir </a:t>
            </a:r>
            <a:r>
              <a:rPr lang="cy-GB" sz="1900" b="1" dirty="0">
                <a:latin typeface="Arial" panose="020B0604020202020204" pitchFamily="34" charset="0"/>
                <a:cs typeface="Arial" panose="020B0604020202020204" pitchFamily="34" charset="0"/>
              </a:rPr>
              <a:t>disgyblion sy’n agored i niwed</a:t>
            </a:r>
            <a:r>
              <a:rPr lang="cy-GB" sz="1900" dirty="0">
                <a:latin typeface="Arial" panose="020B0604020202020204" pitchFamily="34" charset="0"/>
                <a:cs typeface="Arial" panose="020B0604020202020204" pitchFamily="34" charset="0"/>
              </a:rPr>
              <a:t> fel y rheini a </a:t>
            </a:r>
            <a:r>
              <a:rPr lang="cy-GB" sz="1900" dirty="0" err="1">
                <a:latin typeface="Arial" panose="020B0604020202020204" pitchFamily="34" charset="0"/>
                <a:cs typeface="Arial" panose="020B0604020202020204" pitchFamily="34" charset="0"/>
              </a:rPr>
              <a:t>allai</a:t>
            </a:r>
            <a:r>
              <a:rPr lang="cy-GB" sz="1900" dirty="0">
                <a:latin typeface="Arial" panose="020B0604020202020204" pitchFamily="34" charset="0"/>
                <a:cs typeface="Arial" panose="020B0604020202020204" pitchFamily="34" charset="0"/>
              </a:rPr>
              <a:t> fod yn fwy tebygol o ddioddef rhwystrau emosiynol, cymdeithasol a datblygiadol rhag dysgu.  Mae’n cynnwys disgyblion a </a:t>
            </a:r>
            <a:r>
              <a:rPr lang="cy-GB" sz="1900" dirty="0" err="1">
                <a:latin typeface="Arial" panose="020B0604020202020204" pitchFamily="34" charset="0"/>
                <a:cs typeface="Arial" panose="020B0604020202020204" pitchFamily="34" charset="0"/>
              </a:rPr>
              <a:t>allai</a:t>
            </a:r>
            <a:r>
              <a:rPr lang="cy-GB" sz="1900" dirty="0">
                <a:latin typeface="Arial" panose="020B0604020202020204" pitchFamily="34" charset="0"/>
                <a:cs typeface="Arial" panose="020B0604020202020204" pitchFamily="34" charset="0"/>
              </a:rPr>
              <a:t> berthyn i un neu fwy o’r grwpiau canlynol:</a:t>
            </a:r>
            <a:endParaRPr lang="en-GB" sz="1900" dirty="0">
              <a:latin typeface="Times New Roman" panose="02020603050405020304" pitchFamily="18" charset="0"/>
              <a:ea typeface="Times New Roman" panose="02020603050405020304" pitchFamily="18" charset="0"/>
            </a:endParaRPr>
          </a:p>
          <a:p>
            <a:pPr marL="342900" indent="-342900">
              <a:buFont typeface="Symbol" panose="05050102010706020507" pitchFamily="18" charset="2"/>
              <a:buChar char=""/>
            </a:pPr>
            <a:r>
              <a:rPr lang="en-US" sz="1900" dirty="0" err="1">
                <a:latin typeface="Arial" panose="020B0604020202020204" pitchFamily="34" charset="0"/>
                <a:ea typeface="Calibri" panose="020F0502020204030204" pitchFamily="34" charset="0"/>
                <a:cs typeface="Arial" panose="020B0604020202020204" pitchFamily="34" charset="0"/>
              </a:rPr>
              <a:t>disgyblion</a:t>
            </a:r>
            <a:r>
              <a:rPr lang="en-US" sz="1900" dirty="0">
                <a:latin typeface="Arial" panose="020B0604020202020204" pitchFamily="34" charset="0"/>
                <a:ea typeface="Calibri" panose="020F0502020204030204" pitchFamily="34" charset="0"/>
                <a:cs typeface="Arial" panose="020B0604020202020204" pitchFamily="34" charset="0"/>
              </a:rPr>
              <a:t> </a:t>
            </a:r>
            <a:r>
              <a:rPr lang="cy-GB" sz="1900" dirty="0">
                <a:latin typeface="Arial" panose="020B0604020202020204" pitchFamily="34" charset="0"/>
                <a:cs typeface="Arial" panose="020B0604020202020204" pitchFamily="34" charset="0"/>
              </a:rPr>
              <a:t>ag anghenion addysgol arbennig (AAA)</a:t>
            </a:r>
          </a:p>
          <a:p>
            <a:pPr marL="342900" indent="-342900">
              <a:buFont typeface="Symbol" panose="05050102010706020507" pitchFamily="18" charset="2"/>
              <a:buChar char=""/>
            </a:pPr>
            <a:r>
              <a:rPr lang="cy-GB" sz="1900" dirty="0">
                <a:latin typeface="Arial" panose="020B0604020202020204" pitchFamily="34" charset="0"/>
                <a:cs typeface="Arial" panose="020B0604020202020204" pitchFamily="34" charset="0"/>
              </a:rPr>
              <a:t>plant sy’n derbyn gofal </a:t>
            </a:r>
          </a:p>
          <a:p>
            <a:pPr marL="342900" indent="-342900">
              <a:buFont typeface="Symbol" panose="05050102010706020507" pitchFamily="18" charset="2"/>
              <a:buChar char=""/>
            </a:pPr>
            <a:r>
              <a:rPr lang="cy-GB" sz="1900" dirty="0">
                <a:latin typeface="Arial" panose="020B0604020202020204" pitchFamily="34" charset="0"/>
                <a:cs typeface="Arial" panose="020B0604020202020204" pitchFamily="34" charset="0"/>
              </a:rPr>
              <a:t>plant a phobl ifanc sy’n byw mewn tlodi</a:t>
            </a:r>
          </a:p>
          <a:p>
            <a:pPr marL="342900" indent="-342900">
              <a:buFont typeface="Symbol" panose="05050102010706020507" pitchFamily="18" charset="2"/>
              <a:buChar char=""/>
            </a:pPr>
            <a:r>
              <a:rPr lang="cy-GB" sz="1900" dirty="0">
                <a:latin typeface="Arial" panose="020B0604020202020204" pitchFamily="34" charset="0"/>
                <a:cs typeface="Arial" panose="020B0604020202020204" pitchFamily="34" charset="0"/>
              </a:rPr>
              <a:t>disgyblion sydd wedi’u gwahardd, a’r rhai sydd mewn perygl o gael eu gwahardd</a:t>
            </a:r>
          </a:p>
          <a:p>
            <a:pPr marL="342900" indent="-342900">
              <a:buFont typeface="Symbol" panose="05050102010706020507" pitchFamily="18" charset="2"/>
              <a:buChar char=""/>
            </a:pPr>
            <a:r>
              <a:rPr lang="cy-GB" sz="1900" dirty="0">
                <a:latin typeface="Arial" panose="020B0604020202020204" pitchFamily="34" charset="0"/>
                <a:cs typeface="Arial" panose="020B0604020202020204" pitchFamily="34" charset="0"/>
              </a:rPr>
              <a:t>disgyblion â materion ymddygiad a phresenoldeb</a:t>
            </a:r>
          </a:p>
          <a:p>
            <a:pPr marL="342900" indent="-342900">
              <a:buFont typeface="Symbol" panose="05050102010706020507" pitchFamily="18" charset="2"/>
              <a:buChar char=""/>
            </a:pPr>
            <a:r>
              <a:rPr lang="cy-GB" sz="1900" dirty="0">
                <a:latin typeface="Arial" panose="020B0604020202020204" pitchFamily="34" charset="0"/>
                <a:cs typeface="Arial" panose="020B0604020202020204" pitchFamily="34" charset="0"/>
              </a:rPr>
              <a:t>disgyblion Sipsiwn, </a:t>
            </a:r>
            <a:r>
              <a:rPr lang="cy-GB" sz="1900" dirty="0" err="1">
                <a:latin typeface="Arial" panose="020B0604020202020204" pitchFamily="34" charset="0"/>
                <a:cs typeface="Arial" panose="020B0604020202020204" pitchFamily="34" charset="0"/>
              </a:rPr>
              <a:t>Roma</a:t>
            </a:r>
            <a:r>
              <a:rPr lang="cy-GB" sz="1900" dirty="0">
                <a:latin typeface="Arial" panose="020B0604020202020204" pitchFamily="34" charset="0"/>
                <a:cs typeface="Arial" panose="020B0604020202020204" pitchFamily="34" charset="0"/>
              </a:rPr>
              <a:t> a Theithwyr (</a:t>
            </a:r>
            <a:r>
              <a:rPr lang="cy-GB" sz="1900" dirty="0" err="1">
                <a:latin typeface="Arial" panose="020B0604020202020204" pitchFamily="34" charset="0"/>
                <a:cs typeface="Arial" panose="020B0604020202020204" pitchFamily="34" charset="0"/>
              </a:rPr>
              <a:t>SRTh</a:t>
            </a:r>
            <a:r>
              <a:rPr lang="cy-GB" sz="1900" dirty="0">
                <a:latin typeface="Arial" panose="020B0604020202020204" pitchFamily="34" charset="0"/>
                <a:cs typeface="Arial" panose="020B0604020202020204" pitchFamily="34" charset="0"/>
              </a:rPr>
              <a:t>)</a:t>
            </a:r>
          </a:p>
          <a:p>
            <a:pPr marL="342900" indent="-342900">
              <a:buFont typeface="Symbol" panose="05050102010706020507" pitchFamily="18" charset="2"/>
              <a:buChar char=""/>
            </a:pPr>
            <a:r>
              <a:rPr lang="cy-GB" sz="1900" dirty="0">
                <a:latin typeface="Arial" panose="020B0604020202020204" pitchFamily="34" charset="0"/>
                <a:cs typeface="Arial" panose="020B0604020202020204" pitchFamily="34" charset="0"/>
              </a:rPr>
              <a:t>ceiswyr lloches, ffoaduriaid ac ymfudwyr newydd</a:t>
            </a:r>
          </a:p>
          <a:p>
            <a:pPr marL="342900" indent="-342900">
              <a:buFont typeface="Symbol" panose="05050102010706020507" pitchFamily="18" charset="2"/>
              <a:buChar char=""/>
            </a:pPr>
            <a:r>
              <a:rPr lang="cy-GB" sz="1900" dirty="0">
                <a:latin typeface="Arial" panose="020B0604020202020204" pitchFamily="34" charset="0"/>
                <a:cs typeface="Arial" panose="020B0604020202020204" pitchFamily="34" charset="0"/>
              </a:rPr>
              <a:t>disgyblion lleiafrifoedd ethnig</a:t>
            </a:r>
          </a:p>
          <a:p>
            <a:pPr marL="342900" indent="-342900">
              <a:buFont typeface="Symbol" panose="05050102010706020507" pitchFamily="18" charset="2"/>
              <a:buChar char=""/>
            </a:pPr>
            <a:r>
              <a:rPr lang="cy-GB" sz="1900" dirty="0">
                <a:latin typeface="Arial" panose="020B0604020202020204" pitchFamily="34" charset="0"/>
                <a:cs typeface="Arial" panose="020B0604020202020204" pitchFamily="34" charset="0"/>
              </a:rPr>
              <a:t>disgyblion sy’n dysgu Saesneg fel iaith ychwanegol (SIY)</a:t>
            </a:r>
          </a:p>
          <a:p>
            <a:pPr marL="342900" lvl="0" indent="-342900">
              <a:spcAft>
                <a:spcPts val="0"/>
              </a:spcAft>
              <a:buFont typeface="Symbol" panose="05050102010706020507" pitchFamily="18" charset="2"/>
              <a:buChar char=""/>
            </a:pPr>
            <a:r>
              <a:rPr lang="en-US" sz="1900" dirty="0" err="1">
                <a:latin typeface="Arial" panose="020B0604020202020204" pitchFamily="34" charset="0"/>
                <a:ea typeface="Calibri" panose="020F0502020204030204" pitchFamily="34" charset="0"/>
                <a:cs typeface="Arial" panose="020B0604020202020204" pitchFamily="34" charset="0"/>
              </a:rPr>
              <a:t>gofalwyr</a:t>
            </a:r>
            <a:r>
              <a:rPr lang="en-US" sz="1900" dirty="0">
                <a:latin typeface="Arial" panose="020B0604020202020204" pitchFamily="34" charset="0"/>
                <a:ea typeface="Calibri" panose="020F0502020204030204" pitchFamily="34" charset="0"/>
                <a:cs typeface="Arial" panose="020B0604020202020204" pitchFamily="34" charset="0"/>
              </a:rPr>
              <a:t> </a:t>
            </a:r>
            <a:r>
              <a:rPr lang="en-US" sz="1900" dirty="0" err="1">
                <a:latin typeface="Arial" panose="020B0604020202020204" pitchFamily="34" charset="0"/>
                <a:ea typeface="Calibri" panose="020F0502020204030204" pitchFamily="34" charset="0"/>
                <a:cs typeface="Arial" panose="020B0604020202020204" pitchFamily="34" charset="0"/>
              </a:rPr>
              <a:t>ifanc</a:t>
            </a:r>
            <a:endParaRPr lang="en-US" sz="19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pPr>
            <a:r>
              <a:rPr lang="en-US" sz="1900" dirty="0" err="1">
                <a:latin typeface="Arial" panose="020B0604020202020204" pitchFamily="34" charset="0"/>
                <a:ea typeface="Calibri" panose="020F0502020204030204" pitchFamily="34" charset="0"/>
                <a:cs typeface="Arial" panose="020B0604020202020204" pitchFamily="34" charset="0"/>
              </a:rPr>
              <a:t>disgyblion</a:t>
            </a:r>
            <a:r>
              <a:rPr lang="en-US" sz="1900" dirty="0">
                <a:latin typeface="Arial" panose="020B0604020202020204" pitchFamily="34" charset="0"/>
                <a:ea typeface="Calibri" panose="020F0502020204030204" pitchFamily="34" charset="0"/>
                <a:cs typeface="Arial" panose="020B0604020202020204" pitchFamily="34" charset="0"/>
              </a:rPr>
              <a:t> </a:t>
            </a:r>
            <a:r>
              <a:rPr lang="cy-GB" sz="1900" dirty="0">
                <a:latin typeface="Arial" panose="020B0604020202020204" pitchFamily="34" charset="0"/>
                <a:cs typeface="Arial" panose="020B0604020202020204" pitchFamily="34" charset="0"/>
              </a:rPr>
              <a:t>sy’n droseddwyr ifanc a phlant troseddwyr</a:t>
            </a:r>
          </a:p>
          <a:p>
            <a:pPr marL="342900" lvl="0" indent="-342900">
              <a:spcAft>
                <a:spcPts val="0"/>
              </a:spcAft>
              <a:buFont typeface="Symbol" panose="05050102010706020507" pitchFamily="18" charset="2"/>
              <a:buChar char=""/>
            </a:pPr>
            <a:r>
              <a:rPr lang="cy-GB" sz="1900" dirty="0">
                <a:latin typeface="Arial" panose="020B0604020202020204" pitchFamily="34" charset="0"/>
                <a:cs typeface="Arial" panose="020B0604020202020204" pitchFamily="34" charset="0"/>
              </a:rPr>
              <a:t>disgyblion â materion iechyd meddwl ac anghenion meddygol</a:t>
            </a:r>
          </a:p>
          <a:p>
            <a:pPr marL="342900" lvl="0" indent="-342900">
              <a:spcAft>
                <a:spcPts val="0"/>
              </a:spcAft>
              <a:buFont typeface="Symbol" panose="05050102010706020507" pitchFamily="18" charset="2"/>
              <a:buChar char=""/>
            </a:pPr>
            <a:r>
              <a:rPr lang="cy-GB" sz="1900" dirty="0">
                <a:latin typeface="Arial" panose="020B0604020202020204" pitchFamily="34" charset="0"/>
                <a:cs typeface="Arial" panose="020B0604020202020204" pitchFamily="34" charset="0"/>
              </a:rPr>
              <a:t>disgyblion sydd wedi cael profiadau niweidiol yn ystod plentyndod</a:t>
            </a:r>
          </a:p>
          <a:p>
            <a:pPr marL="342900" lvl="0" indent="-342900">
              <a:spcAft>
                <a:spcPts val="0"/>
              </a:spcAft>
              <a:buFont typeface="Symbol" panose="05050102010706020507" pitchFamily="18" charset="2"/>
              <a:buChar char=""/>
            </a:pPr>
            <a:r>
              <a:rPr lang="cy-GB" sz="1900" dirty="0">
                <a:latin typeface="Arial" panose="020B0604020202020204" pitchFamily="34" charset="0"/>
                <a:cs typeface="Arial" panose="020B0604020202020204" pitchFamily="34" charset="0"/>
              </a:rPr>
              <a:t>disgyblion milwyr / rhieni yn y lluoedd arfog</a:t>
            </a:r>
            <a:endParaRPr sz="19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Definitions </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477328"/>
          </a:xfrm>
          <a:prstGeom prst="rect">
            <a:avLst/>
          </a:prstGeom>
        </p:spPr>
        <p:txBody>
          <a:bodyPr vert="horz" wrap="square" lIns="0" tIns="0" rIns="0" bIns="0" rtlCol="0">
            <a:spAutoFit/>
          </a:bodyPr>
          <a:lstStyle/>
          <a:p>
            <a:pPr marR="5080">
              <a:tabLst>
                <a:tab pos="5485765" algn="l"/>
              </a:tabLst>
            </a:pP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0" name="Rectangle 9">
            <a:extLst>
              <a:ext uri="{FF2B5EF4-FFF2-40B4-BE49-F238E27FC236}">
                <a16:creationId xmlns:a16="http://schemas.microsoft.com/office/drawing/2014/main" id="{432523E6-BD89-4595-AA95-B90364F2B821}"/>
              </a:ext>
            </a:extLst>
          </p:cNvPr>
          <p:cNvSpPr/>
          <p:nvPr/>
        </p:nvSpPr>
        <p:spPr>
          <a:xfrm>
            <a:off x="5925571" y="2828043"/>
            <a:ext cx="7079228" cy="6093976"/>
          </a:xfrm>
          <a:prstGeom prst="rect">
            <a:avLst/>
          </a:prstGeom>
        </p:spPr>
        <p:txBody>
          <a:bodyPr wrap="square">
            <a:spAutoFit/>
          </a:bodyPr>
          <a:lstStyle/>
          <a:p>
            <a:pPr>
              <a:spcAft>
                <a:spcPts val="1200"/>
              </a:spcAft>
            </a:pPr>
            <a:r>
              <a:rPr lang="en-GB" sz="2000" dirty="0">
                <a:latin typeface="Arial" panose="020B0604020202020204" pitchFamily="34" charset="0"/>
                <a:ea typeface="Calibri" panose="020F0502020204030204" pitchFamily="34" charset="0"/>
              </a:rPr>
              <a:t>For the purpose of the report, </a:t>
            </a:r>
            <a:r>
              <a:rPr lang="en-GB" sz="2000" b="1" dirty="0">
                <a:latin typeface="Arial" panose="020B0604020202020204" pitchFamily="34" charset="0"/>
                <a:ea typeface="Calibri" panose="020F0502020204030204" pitchFamily="34" charset="0"/>
              </a:rPr>
              <a:t>vulnerable pupils</a:t>
            </a:r>
            <a:r>
              <a:rPr lang="en-GB" sz="2000" dirty="0">
                <a:latin typeface="Arial" panose="020B0604020202020204" pitchFamily="34" charset="0"/>
                <a:ea typeface="Calibri" panose="020F0502020204030204" pitchFamily="34" charset="0"/>
              </a:rPr>
              <a:t> are defined as those who may be more likely to experience </a:t>
            </a:r>
            <a:r>
              <a:rPr lang="en-GB" sz="2000" dirty="0">
                <a:latin typeface="Arial" panose="020B0604020202020204" pitchFamily="34" charset="0"/>
                <a:ea typeface="Calibri" panose="020F0502020204030204" pitchFamily="34" charset="0"/>
                <a:cs typeface="Times New Roman" panose="02020603050405020304" pitchFamily="18" charset="0"/>
              </a:rPr>
              <a:t>emotional, social and developmental barriers to learning.  It includes pupils who may belong to one or more of these groups:</a:t>
            </a:r>
            <a:endParaRPr lang="en-GB" sz="2000" dirty="0">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pPr>
            <a:r>
              <a:rPr lang="en-US" sz="2000" dirty="0">
                <a:latin typeface="Arial" panose="020B0604020202020204" pitchFamily="34" charset="0"/>
                <a:ea typeface="Calibri" panose="020F0502020204030204" pitchFamily="34" charset="0"/>
                <a:cs typeface="Times New Roman" panose="02020603050405020304" pitchFamily="18" charset="0"/>
              </a:rPr>
              <a:t>pupils with special educational needs (SEN) </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US" sz="2000" dirty="0">
                <a:latin typeface="Arial" panose="020B0604020202020204" pitchFamily="34" charset="0"/>
                <a:ea typeface="Calibri" panose="020F0502020204030204" pitchFamily="34" charset="0"/>
                <a:cs typeface="Times New Roman" panose="02020603050405020304" pitchFamily="18" charset="0"/>
              </a:rPr>
              <a:t>looked-after children (LAC)</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US" sz="2000" dirty="0">
                <a:latin typeface="Arial" panose="020B0604020202020204" pitchFamily="34" charset="0"/>
                <a:ea typeface="Calibri" panose="020F0502020204030204" pitchFamily="34" charset="0"/>
                <a:cs typeface="Times New Roman" panose="02020603050405020304" pitchFamily="18" charset="0"/>
              </a:rPr>
              <a:t>children and young people living in poverty</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US" sz="2000" dirty="0">
                <a:latin typeface="Arial" panose="020B0604020202020204" pitchFamily="34" charset="0"/>
                <a:ea typeface="Calibri" panose="020F0502020204030204" pitchFamily="34" charset="0"/>
                <a:cs typeface="Times New Roman" panose="02020603050405020304" pitchFamily="18" charset="0"/>
              </a:rPr>
              <a:t>excluded pupils, and those at risk of exclusion</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US" sz="2000" dirty="0">
                <a:latin typeface="Arial" panose="020B0604020202020204" pitchFamily="34" charset="0"/>
                <a:ea typeface="Calibri" panose="020F0502020204030204" pitchFamily="34" charset="0"/>
                <a:cs typeface="Times New Roman" panose="02020603050405020304" pitchFamily="18" charset="0"/>
              </a:rPr>
              <a:t>pupils with behaviour and attendance issues</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US" sz="2000" dirty="0">
                <a:latin typeface="Arial" panose="020B0604020202020204" pitchFamily="34" charset="0"/>
                <a:ea typeface="Calibri" panose="020F0502020204030204" pitchFamily="34" charset="0"/>
                <a:cs typeface="Times New Roman" panose="02020603050405020304" pitchFamily="18" charset="0"/>
              </a:rPr>
              <a:t>Gypsy, Roma and Traveller pupils (GRT)</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US" sz="2000" dirty="0">
                <a:latin typeface="Arial" panose="020B0604020202020204" pitchFamily="34" charset="0"/>
                <a:ea typeface="Calibri" panose="020F0502020204030204" pitchFamily="34" charset="0"/>
                <a:cs typeface="Times New Roman" panose="02020603050405020304" pitchFamily="18" charset="0"/>
              </a:rPr>
              <a:t>asylum seekers, refugees and new migrants</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US" sz="2000" dirty="0">
                <a:latin typeface="Arial" panose="020B0604020202020204" pitchFamily="34" charset="0"/>
                <a:ea typeface="Calibri" panose="020F0502020204030204" pitchFamily="34" charset="0"/>
                <a:cs typeface="Times New Roman" panose="02020603050405020304" pitchFamily="18" charset="0"/>
              </a:rPr>
              <a:t>minority ethnic pupils</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US" sz="2000" dirty="0">
                <a:latin typeface="Arial" panose="020B0604020202020204" pitchFamily="34" charset="0"/>
                <a:ea typeface="Calibri" panose="020F0502020204030204" pitchFamily="34" charset="0"/>
                <a:cs typeface="Times New Roman" panose="02020603050405020304" pitchFamily="18" charset="0"/>
              </a:rPr>
              <a:t>pupils with English as an additional language (EAL)</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US" sz="2000" dirty="0">
                <a:latin typeface="Arial" panose="020B0604020202020204" pitchFamily="34" charset="0"/>
                <a:ea typeface="Calibri" panose="020F0502020204030204" pitchFamily="34" charset="0"/>
                <a:cs typeface="Times New Roman" panose="02020603050405020304" pitchFamily="18" charset="0"/>
              </a:rPr>
              <a:t>young carers</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US" sz="2000" dirty="0">
                <a:latin typeface="Arial" panose="020B0604020202020204" pitchFamily="34" charset="0"/>
                <a:ea typeface="Calibri" panose="020F0502020204030204" pitchFamily="34" charset="0"/>
                <a:cs typeface="Times New Roman" panose="02020603050405020304" pitchFamily="18" charset="0"/>
              </a:rPr>
              <a:t>pupils who are young offenders and children of offenders </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US" sz="2000" dirty="0">
                <a:latin typeface="Arial" panose="020B0604020202020204" pitchFamily="34" charset="0"/>
                <a:ea typeface="Calibri" panose="020F0502020204030204" pitchFamily="34" charset="0"/>
                <a:cs typeface="Times New Roman" panose="02020603050405020304" pitchFamily="18" charset="0"/>
              </a:rPr>
              <a:t>pupils with mental health issues and medical needs</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US" sz="2000" dirty="0">
                <a:latin typeface="Arial" panose="020B0604020202020204" pitchFamily="34" charset="0"/>
                <a:ea typeface="Calibri" panose="020F0502020204030204" pitchFamily="34" charset="0"/>
                <a:cs typeface="Times New Roman" panose="02020603050405020304" pitchFamily="18" charset="0"/>
              </a:rPr>
              <a:t>pupils who have had adverse childhood experiences (ACEs)</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1200"/>
              </a:spcAft>
              <a:buFont typeface="Symbol" panose="05050102010706020507" pitchFamily="18" charset="2"/>
              <a:buChar char=""/>
            </a:pPr>
            <a:r>
              <a:rPr lang="en-US" sz="2000" dirty="0">
                <a:latin typeface="Arial" panose="020B0604020202020204" pitchFamily="34" charset="0"/>
                <a:ea typeface="Calibri" panose="020F0502020204030204" pitchFamily="34" charset="0"/>
                <a:cs typeface="Times New Roman" panose="02020603050405020304" pitchFamily="18" charset="0"/>
              </a:rPr>
              <a:t>pupils of service families / armed forces parents </a:t>
            </a:r>
            <a:endParaRPr lang="en-GB"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432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lumMod val="75000"/>
                    <a:lumOff val="25000"/>
                  </a:schemeClr>
                </a:solidFill>
                <a:latin typeface="Arial"/>
                <a:cs typeface="Arial"/>
              </a:rPr>
              <a:t>Diffiniadau</a:t>
            </a:r>
            <a:endParaRPr sz="45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389965" y="2734850"/>
            <a:ext cx="5889811" cy="4934684"/>
          </a:xfrm>
          <a:prstGeom prst="rect">
            <a:avLst/>
          </a:prstGeom>
        </p:spPr>
        <p:txBody>
          <a:bodyPr vert="horz" wrap="square" lIns="0" tIns="0" rIns="0" bIns="0" rtlCol="0">
            <a:spAutoFit/>
          </a:bodyPr>
          <a:lstStyle/>
          <a:p>
            <a:pPr>
              <a:spcAft>
                <a:spcPts val="1200"/>
              </a:spcAft>
            </a:pPr>
            <a:r>
              <a:rPr lang="cy-GB" sz="2400" b="1" dirty="0">
                <a:latin typeface="Arial" panose="020B0604020202020204" pitchFamily="34" charset="0"/>
                <a:cs typeface="Arial" panose="020B0604020202020204" pitchFamily="34" charset="0"/>
              </a:rPr>
              <a:t>Disgyblion sydd dan anfantais </a:t>
            </a:r>
            <a:r>
              <a:rPr lang="cy-GB" sz="2400" dirty="0">
                <a:latin typeface="Arial" panose="020B0604020202020204" pitchFamily="34" charset="0"/>
                <a:cs typeface="Arial" panose="020B0604020202020204" pitchFamily="34" charset="0"/>
              </a:rPr>
              <a:t>yw disgyblion y gallai fod rhwystrau ganddynt rhag llwyddo yn yr ysgol oherwydd amgylchiadau niweidiol y tu hwnt i’w rheolaeth.</a:t>
            </a:r>
          </a:p>
          <a:p>
            <a:pPr>
              <a:spcAft>
                <a:spcPts val="1200"/>
              </a:spcAft>
            </a:pPr>
            <a:r>
              <a:rPr lang="cy-GB" sz="2400" dirty="0" err="1">
                <a:latin typeface="Arial" panose="020B0604020202020204" pitchFamily="34" charset="0"/>
                <a:cs typeface="Arial" panose="020B0604020202020204" pitchFamily="34" charset="0"/>
              </a:rPr>
              <a:t>Gallai’r</a:t>
            </a:r>
            <a:r>
              <a:rPr lang="cy-GB" sz="2400" dirty="0">
                <a:latin typeface="Arial" panose="020B0604020202020204" pitchFamily="34" charset="0"/>
                <a:cs typeface="Arial" panose="020B0604020202020204" pitchFamily="34" charset="0"/>
              </a:rPr>
              <a:t> rhain gynnwys caledi ariannol a chymdeithasol mewn teuluoedd disgyblion, yn cynnwys</a:t>
            </a:r>
            <a:r>
              <a:rPr lang="en-GB" sz="2400" dirty="0">
                <a:solidFill>
                  <a:srgbClr val="222222"/>
                </a:solidFill>
                <a:latin typeface="Arial" panose="020B0604020202020204" pitchFamily="34" charset="0"/>
                <a:ea typeface="Calibri" panose="020F0502020204030204" pitchFamily="34" charset="0"/>
              </a:rPr>
              <a:t>: </a:t>
            </a:r>
          </a:p>
          <a:p>
            <a:pPr>
              <a:spcAft>
                <a:spcPts val="1200"/>
              </a:spcAft>
            </a:pPr>
            <a:endParaRPr lang="en-GB" sz="2000" dirty="0">
              <a:latin typeface="Times New Roman" panose="02020603050405020304" pitchFamily="18" charset="0"/>
              <a:ea typeface="Times New Roman" panose="02020603050405020304" pitchFamily="18" charset="0"/>
            </a:endParaRPr>
          </a:p>
          <a:p>
            <a:pPr marL="342900" lvl="0" indent="-342900">
              <a:spcAft>
                <a:spcPts val="800"/>
              </a:spcAft>
              <a:buFont typeface="Symbol" panose="05050102010706020507" pitchFamily="18" charset="2"/>
              <a:buChar char=""/>
            </a:pPr>
            <a:r>
              <a:rPr lang="en-GB" sz="2400" dirty="0" err="1">
                <a:latin typeface="Arial" panose="020B0604020202020204" pitchFamily="34" charset="0"/>
                <a:ea typeface="Calibri" panose="020F0502020204030204" pitchFamily="34" charset="0"/>
                <a:cs typeface="Arial" panose="020B0604020202020204" pitchFamily="34" charset="0"/>
              </a:rPr>
              <a:t>disgyblion</a:t>
            </a:r>
            <a:r>
              <a:rPr lang="en-GB" sz="2400" dirty="0">
                <a:latin typeface="Arial" panose="020B0604020202020204" pitchFamily="34" charset="0"/>
                <a:ea typeface="Calibri" panose="020F0502020204030204" pitchFamily="34" charset="0"/>
                <a:cs typeface="Arial" panose="020B0604020202020204" pitchFamily="34" charset="0"/>
              </a:rPr>
              <a:t> </a:t>
            </a:r>
            <a:r>
              <a:rPr lang="cy-GB" sz="2400" dirty="0">
                <a:latin typeface="Arial" panose="020B0604020202020204" pitchFamily="34" charset="0"/>
                <a:cs typeface="Arial" panose="020B0604020202020204" pitchFamily="34" charset="0"/>
              </a:rPr>
              <a:t>sy’n gymwys i gael prydau ysgol am ddim (</a:t>
            </a:r>
            <a:r>
              <a:rPr lang="cy-GB" sz="2400" dirty="0" err="1">
                <a:latin typeface="Arial" panose="020B0604020202020204" pitchFamily="34" charset="0"/>
                <a:cs typeface="Arial" panose="020B0604020202020204" pitchFamily="34" charset="0"/>
              </a:rPr>
              <a:t>cPYDd</a:t>
            </a:r>
            <a:r>
              <a:rPr lang="cy-GB" sz="2400" dirty="0">
                <a:latin typeface="Arial" panose="020B0604020202020204" pitchFamily="34" charset="0"/>
                <a:cs typeface="Arial" panose="020B0604020202020204" pitchFamily="34" charset="0"/>
              </a:rPr>
              <a:t>)</a:t>
            </a:r>
          </a:p>
          <a:p>
            <a:pPr marL="342900" lvl="0" indent="-342900">
              <a:spcAft>
                <a:spcPts val="800"/>
              </a:spcAft>
              <a:buFont typeface="Symbol" panose="05050102010706020507" pitchFamily="18" charset="2"/>
              <a:buChar char=""/>
            </a:pPr>
            <a:r>
              <a:rPr lang="cy-GB" sz="2400" dirty="0">
                <a:latin typeface="Arial" panose="020B0604020202020204" pitchFamily="34" charset="0"/>
                <a:cs typeface="Arial" panose="020B0604020202020204" pitchFamily="34" charset="0"/>
              </a:rPr>
              <a:t>disgyblion o deuluoedd ar incwm isel </a:t>
            </a:r>
            <a:endParaRPr sz="24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Definitions </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477328"/>
          </a:xfrm>
          <a:prstGeom prst="rect">
            <a:avLst/>
          </a:prstGeom>
        </p:spPr>
        <p:txBody>
          <a:bodyPr vert="horz" wrap="square" lIns="0" tIns="0" rIns="0" bIns="0" rtlCol="0">
            <a:spAutoFit/>
          </a:bodyPr>
          <a:lstStyle/>
          <a:p>
            <a:pPr marR="5080">
              <a:tabLst>
                <a:tab pos="5485765" algn="l"/>
              </a:tabLst>
            </a:pP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4" name="Rectangle 3">
            <a:extLst>
              <a:ext uri="{FF2B5EF4-FFF2-40B4-BE49-F238E27FC236}">
                <a16:creationId xmlns:a16="http://schemas.microsoft.com/office/drawing/2014/main" id="{E3B87FA7-A5F5-491D-B63C-B1B6A7180445}"/>
              </a:ext>
            </a:extLst>
          </p:cNvPr>
          <p:cNvSpPr/>
          <p:nvPr/>
        </p:nvSpPr>
        <p:spPr>
          <a:xfrm>
            <a:off x="6502401" y="2642252"/>
            <a:ext cx="5697316" cy="4719241"/>
          </a:xfrm>
          <a:prstGeom prst="rect">
            <a:avLst/>
          </a:prstGeom>
        </p:spPr>
        <p:txBody>
          <a:bodyPr wrap="square">
            <a:spAutoFit/>
          </a:bodyPr>
          <a:lstStyle/>
          <a:p>
            <a:pPr>
              <a:spcAft>
                <a:spcPts val="1200"/>
              </a:spcAft>
            </a:pPr>
            <a:r>
              <a:rPr lang="en-GB" sz="2400" b="1" dirty="0">
                <a:latin typeface="Arial" panose="020B0604020202020204" pitchFamily="34" charset="0"/>
                <a:ea typeface="Calibri" panose="020F0502020204030204" pitchFamily="34" charset="0"/>
              </a:rPr>
              <a:t>Disadvantaged pupils </a:t>
            </a:r>
            <a:r>
              <a:rPr lang="en-GB" sz="2400" dirty="0">
                <a:solidFill>
                  <a:srgbClr val="222222"/>
                </a:solidFill>
                <a:latin typeface="Arial" panose="020B0604020202020204" pitchFamily="34" charset="0"/>
                <a:ea typeface="Calibri" panose="020F0502020204030204" pitchFamily="34" charset="0"/>
              </a:rPr>
              <a:t>are pupils who may have barriers to succeeding in school because of detrimental circumstances beyond their control. </a:t>
            </a:r>
          </a:p>
          <a:p>
            <a:pPr>
              <a:spcAft>
                <a:spcPts val="1200"/>
              </a:spcAft>
            </a:pPr>
            <a:r>
              <a:rPr lang="en-GB" sz="2400" dirty="0">
                <a:solidFill>
                  <a:srgbClr val="222222"/>
                </a:solidFill>
                <a:latin typeface="Arial" panose="020B0604020202020204" pitchFamily="34" charset="0"/>
                <a:ea typeface="Calibri" panose="020F0502020204030204" pitchFamily="34" charset="0"/>
              </a:rPr>
              <a:t>These may include financial and social hardships within pupils’ families including: </a:t>
            </a:r>
          </a:p>
          <a:p>
            <a:pPr>
              <a:spcAft>
                <a:spcPts val="1200"/>
              </a:spcAft>
            </a:pPr>
            <a:endParaRPr lang="en-GB" sz="2000" dirty="0">
              <a:latin typeface="Times New Roman" panose="02020603050405020304" pitchFamily="18" charset="0"/>
              <a:ea typeface="Times New Roman" panose="02020603050405020304" pitchFamily="18" charset="0"/>
            </a:endParaRPr>
          </a:p>
          <a:p>
            <a:pPr marL="342900" lvl="0" indent="-342900">
              <a:spcAft>
                <a:spcPts val="800"/>
              </a:spcAft>
              <a:buFont typeface="Symbol" panose="05050102010706020507" pitchFamily="18" charset="2"/>
              <a:buChar char=""/>
            </a:pPr>
            <a:r>
              <a:rPr lang="en-GB" sz="2400" dirty="0">
                <a:latin typeface="Arial" panose="020B0604020202020204" pitchFamily="34" charset="0"/>
                <a:ea typeface="Calibri" panose="020F0502020204030204" pitchFamily="34" charset="0"/>
              </a:rPr>
              <a:t>pupils eligible for free school meals (eFSM)</a:t>
            </a:r>
            <a:endParaRPr lang="en-GB" sz="2400" dirty="0"/>
          </a:p>
          <a:p>
            <a:pPr marL="342900" lvl="0" indent="-342900">
              <a:spcAft>
                <a:spcPts val="800"/>
              </a:spcAft>
              <a:buFont typeface="Symbol" panose="05050102010706020507" pitchFamily="18" charset="2"/>
              <a:buChar char=""/>
            </a:pPr>
            <a:r>
              <a:rPr lang="en-GB" sz="2400" dirty="0">
                <a:latin typeface="Arial" panose="020B0604020202020204" pitchFamily="34" charset="0"/>
                <a:ea typeface="Calibri" panose="020F0502020204030204" pitchFamily="34" charset="0"/>
              </a:rPr>
              <a:t>pupils from low income families </a:t>
            </a:r>
            <a:endParaRPr lang="en-GB" sz="2400" dirty="0">
              <a:effectLst/>
            </a:endParaRPr>
          </a:p>
        </p:txBody>
      </p:sp>
    </p:spTree>
    <p:extLst>
      <p:ext uri="{BB962C8B-B14F-4D97-AF65-F5344CB8AC3E}">
        <p14:creationId xmlns:p14="http://schemas.microsoft.com/office/powerpoint/2010/main" val="1995584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lumMod val="75000"/>
                    <a:lumOff val="25000"/>
                  </a:schemeClr>
                </a:solidFill>
                <a:latin typeface="Arial"/>
                <a:cs typeface="Arial"/>
              </a:rPr>
              <a:t>Prif</a:t>
            </a:r>
            <a:r>
              <a:rPr lang="en-GB" sz="4500" b="1" spc="-5" dirty="0">
                <a:solidFill>
                  <a:schemeClr val="tx1">
                    <a:lumMod val="75000"/>
                    <a:lumOff val="25000"/>
                  </a:schemeClr>
                </a:solidFill>
                <a:latin typeface="Arial"/>
                <a:cs typeface="Arial"/>
              </a:rPr>
              <a:t> </a:t>
            </a:r>
            <a:r>
              <a:rPr lang="en-GB" sz="4500" b="1" spc="-5" dirty="0" err="1">
                <a:solidFill>
                  <a:schemeClr val="tx1">
                    <a:lumMod val="75000"/>
                    <a:lumOff val="25000"/>
                  </a:schemeClr>
                </a:solidFill>
                <a:latin typeface="Arial"/>
                <a:cs typeface="Arial"/>
              </a:rPr>
              <a:t>Ganfyddiadau</a:t>
            </a:r>
            <a:endParaRPr lang="en-GB" sz="4500" dirty="0">
              <a:solidFill>
                <a:schemeClr val="tx1">
                  <a:lumMod val="75000"/>
                  <a:lumOff val="25000"/>
                </a:schemeClr>
              </a:solidFill>
              <a:latin typeface="Arial"/>
              <a:cs typeface="Arial"/>
            </a:endParaRPr>
          </a:p>
        </p:txBody>
      </p:sp>
      <p:sp>
        <p:nvSpPr>
          <p:cNvPr id="3" name="object 3"/>
          <p:cNvSpPr txBox="1"/>
          <p:nvPr/>
        </p:nvSpPr>
        <p:spPr>
          <a:xfrm>
            <a:off x="267735" y="3203192"/>
            <a:ext cx="5783370" cy="4801314"/>
          </a:xfrm>
          <a:prstGeom prst="rect">
            <a:avLst/>
          </a:prstGeom>
        </p:spPr>
        <p:txBody>
          <a:bodyPr vert="horz" wrap="square" lIns="0" tIns="0" rIns="0" bIns="0" rtlCol="0">
            <a:spAutoFit/>
          </a:bodyPr>
          <a:lstStyle/>
          <a:p>
            <a:pPr marL="342900" indent="-342900">
              <a:buFont typeface="Arial" panose="020B0604020202020204" pitchFamily="34" charset="0"/>
              <a:buChar char="•"/>
            </a:pP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cy-GB" sz="2400" dirty="0">
                <a:latin typeface="Arial" panose="020B0604020202020204" pitchFamily="34" charset="0"/>
                <a:cs typeface="Arial" panose="020B0604020202020204" pitchFamily="34" charset="0"/>
              </a:rPr>
              <a:t>y rhan fwyaf o ysgolion, mae arweinwyr yn deall pwysigrwydd cynorthwyo disgyblion sydd dan anfantais a disgyblion sy’n agored i niwed i oresgyn rhwystrau rhag dysgu. </a:t>
            </a:r>
          </a:p>
          <a:p>
            <a:pPr marL="342900" indent="-342900">
              <a:buFont typeface="Arial" panose="020B0604020202020204" pitchFamily="34" charset="0"/>
              <a:buChar char="•"/>
            </a:pPr>
            <a:endParaRPr lang="cy-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Yn yr ysgolion mwyaf effeithiol, nid canolbwyntio ar yr heriau y mae disgyblion yn eu hwynebu yn unig a wna staff, ond maent yn nodi diddordebau a doniau disgyblion unigol, ac yn adeiladu ar y nodweddion cadarnhaol hyn.</a:t>
            </a: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  </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477328"/>
          </a:xfrm>
          <a:prstGeom prst="rect">
            <a:avLst/>
          </a:prstGeom>
        </p:spPr>
        <p:txBody>
          <a:bodyPr vert="horz" wrap="square" lIns="0" tIns="0" rIns="0" bIns="0" rtlCol="0">
            <a:spAutoFit/>
          </a:bodyPr>
          <a:lstStyle/>
          <a:p>
            <a:pPr marR="5080">
              <a:tabLst>
                <a:tab pos="5485765" algn="l"/>
              </a:tabLst>
            </a:pP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4" name="Rectangle 3">
            <a:extLst>
              <a:ext uri="{FF2B5EF4-FFF2-40B4-BE49-F238E27FC236}">
                <a16:creationId xmlns:a16="http://schemas.microsoft.com/office/drawing/2014/main" id="{7CE75F2F-F5B0-4EFD-82E8-0C1FEED60CBB}"/>
              </a:ext>
            </a:extLst>
          </p:cNvPr>
          <p:cNvSpPr/>
          <p:nvPr/>
        </p:nvSpPr>
        <p:spPr>
          <a:xfrm>
            <a:off x="6389181" y="2968616"/>
            <a:ext cx="6502400" cy="5262979"/>
          </a:xfrm>
          <a:prstGeom prst="rect">
            <a:avLst/>
          </a:prstGeom>
        </p:spPr>
        <p:txBody>
          <a:bodyPr>
            <a:spAutoFit/>
          </a:bodyPr>
          <a:lstStyle/>
          <a:p>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In most schools, leaders understand the importance of supporting disadvantaged and vulnerable pupils to overcome barriers to learning.  </a:t>
            </a: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In the most effective schools, staff do not just focus on the challenges that pupils face, but identify individual pupils’ interests and talents, and build on these positives.</a:t>
            </a:r>
          </a:p>
          <a:p>
            <a:endParaRPr lang="en-GB" sz="2400"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114222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lumMod val="75000"/>
                    <a:lumOff val="25000"/>
                  </a:schemeClr>
                </a:solidFill>
                <a:latin typeface="Arial"/>
                <a:cs typeface="Arial"/>
              </a:rPr>
              <a:t>Prif</a:t>
            </a:r>
            <a:r>
              <a:rPr lang="en-GB" sz="4500" b="1" spc="-5" dirty="0">
                <a:solidFill>
                  <a:schemeClr val="tx1">
                    <a:lumMod val="75000"/>
                    <a:lumOff val="25000"/>
                  </a:schemeClr>
                </a:solidFill>
                <a:latin typeface="Arial"/>
                <a:cs typeface="Arial"/>
              </a:rPr>
              <a:t> </a:t>
            </a:r>
            <a:r>
              <a:rPr lang="en-GB" sz="4500" b="1" spc="-5" dirty="0" err="1">
                <a:solidFill>
                  <a:schemeClr val="tx1">
                    <a:lumMod val="75000"/>
                    <a:lumOff val="25000"/>
                  </a:schemeClr>
                </a:solidFill>
                <a:latin typeface="Arial"/>
                <a:cs typeface="Arial"/>
              </a:rPr>
              <a:t>Ganfyddiadau</a:t>
            </a:r>
            <a:endParaRPr sz="45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216725" y="2506951"/>
            <a:ext cx="6172456" cy="7940635"/>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Mae’r rhan fwyaf o ysgolion ledled Cymru yn canolbwyntio’n </a:t>
            </a:r>
            <a:r>
              <a:rPr lang="cy-GB" sz="2400" dirty="0" err="1">
                <a:latin typeface="Arial" panose="020B0604020202020204" pitchFamily="34" charset="0"/>
                <a:cs typeface="Arial" panose="020B0604020202020204" pitchFamily="34" charset="0"/>
              </a:rPr>
              <a:t>gryf</a:t>
            </a:r>
            <a:r>
              <a:rPr lang="cy-GB" sz="2400" dirty="0">
                <a:latin typeface="Arial" panose="020B0604020202020204" pitchFamily="34" charset="0"/>
                <a:cs typeface="Arial" panose="020B0604020202020204" pitchFamily="34" charset="0"/>
              </a:rPr>
              <a:t> ar </a:t>
            </a:r>
            <a:r>
              <a:rPr lang="cy-GB" sz="2400" dirty="0" err="1">
                <a:latin typeface="Arial" panose="020B0604020202020204" pitchFamily="34" charset="0"/>
                <a:cs typeface="Arial" panose="020B0604020202020204" pitchFamily="34" charset="0"/>
              </a:rPr>
              <a:t>geisio</a:t>
            </a:r>
            <a:r>
              <a:rPr lang="cy-GB" sz="2400" dirty="0">
                <a:latin typeface="Arial" panose="020B0604020202020204" pitchFamily="34" charset="0"/>
                <a:cs typeface="Arial" panose="020B0604020202020204" pitchFamily="34" charset="0"/>
              </a:rPr>
              <a:t> lleihau effaith tlodi.  Mae argaeledd cyllid ychwanegol yn cyfrannu at y pwyslais hwn.  Er gwaetha’r cyllid, nid yw perfformiad disgyblion </a:t>
            </a:r>
            <a:r>
              <a:rPr lang="cy-GB" sz="2400" dirty="0" err="1">
                <a:latin typeface="Arial" panose="020B0604020202020204" pitchFamily="34" charset="0"/>
                <a:cs typeface="Arial" panose="020B0604020202020204" pitchFamily="34" charset="0"/>
              </a:rPr>
              <a:t>cPYDd</a:t>
            </a:r>
            <a:r>
              <a:rPr lang="cy-GB" sz="2400" dirty="0">
                <a:latin typeface="Arial" panose="020B0604020202020204" pitchFamily="34" charset="0"/>
                <a:cs typeface="Arial" panose="020B0604020202020204" pitchFamily="34" charset="0"/>
              </a:rPr>
              <a:t> gystal â disgyblion eraill o hyd.  Rhyw ddwy ran o dair o hyd yw cyfran yr ysgolion cynradd ac uwchradd sy’n gwneud defnydd effeithiol o’r GDD.</a:t>
            </a:r>
          </a:p>
          <a:p>
            <a:pPr marL="342900" marR="5080" indent="-342900">
              <a:buFont typeface="Arial" panose="020B0604020202020204" pitchFamily="34" charset="0"/>
              <a:buChar char="•"/>
              <a:tabLst>
                <a:tab pos="5485765" algn="l"/>
              </a:tabLst>
            </a:pPr>
            <a:endParaRPr lang="cy-GB" sz="12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Er bod y rhan fwyaf o ysgolion yn defnyddio cyllid grant i ddarparu ystod debyg o strategaethau cymorth, mae eu heffaith yn amrywio.  Yn yr ysgolion sy’n defnyddio’u GDD orau, mae arweinwyr yn defnyddio’r grant yn strategol i sicrhau bod yr holl ddisgyblion yn gwneud cynnydd da tuag at eu targedau a gwella eu lles - mae’r gwaith hwn yn flaenoriaeth iddynt.</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  </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477328"/>
          </a:xfrm>
          <a:prstGeom prst="rect">
            <a:avLst/>
          </a:prstGeom>
        </p:spPr>
        <p:txBody>
          <a:bodyPr vert="horz" wrap="square" lIns="0" tIns="0" rIns="0" bIns="0" rtlCol="0">
            <a:spAutoFit/>
          </a:bodyPr>
          <a:lstStyle/>
          <a:p>
            <a:pPr marR="5080">
              <a:tabLst>
                <a:tab pos="5485765" algn="l"/>
              </a:tabLst>
            </a:pP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4" name="Rectangle 3">
            <a:extLst>
              <a:ext uri="{FF2B5EF4-FFF2-40B4-BE49-F238E27FC236}">
                <a16:creationId xmlns:a16="http://schemas.microsoft.com/office/drawing/2014/main" id="{7CE75F2F-F5B0-4EFD-82E8-0C1FEED60CBB}"/>
              </a:ext>
            </a:extLst>
          </p:cNvPr>
          <p:cNvSpPr/>
          <p:nvPr/>
        </p:nvSpPr>
        <p:spPr>
          <a:xfrm>
            <a:off x="6389181" y="2506951"/>
            <a:ext cx="6502400" cy="8217634"/>
          </a:xfrm>
          <a:prstGeom prst="rect">
            <a:avLst/>
          </a:prstGeom>
        </p:spPr>
        <p:txBody>
          <a:bodyPr>
            <a:spAutoFit/>
          </a:bodyPr>
          <a:lstStyle/>
          <a:p>
            <a:endParaRPr lang="en-GB" sz="2400" dirty="0"/>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Most schools across Wales focus strongly on trying to reduce the impact of poverty.  The availability of extra funding contributes to this emphasis.  Despite the funding, eFSM pupils continue to perform less well than other pupils. The proportion of primary and secondary schools that make effective use of the PDG remains at around two-thirds.  </a:t>
            </a:r>
          </a:p>
          <a:p>
            <a:pPr marL="342900" indent="-34290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Although most schools use grant funding to provide a similar range of support strategies, their impact varies.  In the schools that best use their PDG, leaders use the grant strategically to ensure that all pupils make good progress towards their targets and improve their wellbeing – this work is a priority for them.</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838563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lumMod val="75000"/>
                    <a:lumOff val="25000"/>
                  </a:schemeClr>
                </a:solidFill>
                <a:latin typeface="Arial"/>
                <a:cs typeface="Arial"/>
              </a:rPr>
              <a:t>Prif</a:t>
            </a:r>
            <a:r>
              <a:rPr lang="en-GB" sz="4500" b="1" spc="-5" dirty="0">
                <a:solidFill>
                  <a:schemeClr val="tx1">
                    <a:lumMod val="75000"/>
                    <a:lumOff val="25000"/>
                  </a:schemeClr>
                </a:solidFill>
                <a:latin typeface="Arial"/>
                <a:cs typeface="Arial"/>
              </a:rPr>
              <a:t> </a:t>
            </a:r>
            <a:r>
              <a:rPr lang="en-GB" sz="4500" b="1" spc="-5" dirty="0" err="1">
                <a:solidFill>
                  <a:schemeClr val="tx1">
                    <a:lumMod val="75000"/>
                    <a:lumOff val="25000"/>
                  </a:schemeClr>
                </a:solidFill>
                <a:latin typeface="Arial"/>
                <a:cs typeface="Arial"/>
              </a:rPr>
              <a:t>Ganfyddiadau</a:t>
            </a:r>
            <a:endParaRPr sz="45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190454" y="2788638"/>
            <a:ext cx="5899785" cy="8494633"/>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 ysgolion sy’n cynorthwyo disgyblion sydd dan anfantais a disgyblion sy’n agored i niwed orau yn rhoi lles pob plentyn wrth galon eu gwaith.  Yn yr ysgolion hyn, ceir ffocws </a:t>
            </a:r>
            <a:r>
              <a:rPr lang="cy-GB" sz="2400" dirty="0" err="1">
                <a:latin typeface="Arial" panose="020B0604020202020204" pitchFamily="34" charset="0"/>
                <a:cs typeface="Arial" panose="020B0604020202020204" pitchFamily="34" charset="0"/>
              </a:rPr>
              <a:t>cryf</a:t>
            </a:r>
            <a:r>
              <a:rPr lang="cy-GB" sz="2400" dirty="0">
                <a:latin typeface="Arial" panose="020B0604020202020204" pitchFamily="34" charset="0"/>
                <a:cs typeface="Arial" panose="020B0604020202020204" pitchFamily="34" charset="0"/>
              </a:rPr>
              <a:t> ar ddarparu amgylchedd diogel ac </a:t>
            </a:r>
            <a:r>
              <a:rPr lang="cy-GB" sz="2400" dirty="0" err="1">
                <a:latin typeface="Arial" panose="020B0604020202020204" pitchFamily="34" charset="0"/>
                <a:cs typeface="Arial" panose="020B0604020202020204" pitchFamily="34" charset="0"/>
              </a:rPr>
              <a:t>anogol</a:t>
            </a:r>
            <a:r>
              <a:rPr lang="cy-GB" sz="2400" dirty="0">
                <a:latin typeface="Arial" panose="020B0604020202020204" pitchFamily="34" charset="0"/>
                <a:cs typeface="Arial" panose="020B0604020202020204" pitchFamily="34" charset="0"/>
              </a:rPr>
              <a:t> lle mae disgyblon a staff yn teimlo’n gadarn.  </a:t>
            </a:r>
          </a:p>
          <a:p>
            <a:pPr marL="342900" marR="5080" indent="-342900">
              <a:buFont typeface="Arial" panose="020B0604020202020204" pitchFamily="34" charset="0"/>
              <a:buChar char="•"/>
              <a:tabLst>
                <a:tab pos="5485765" algn="l"/>
              </a:tabLst>
            </a:pPr>
            <a:endParaRPr lang="cy-GB" sz="11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 arweinwyr mewn ysgolion llwyddiannus yn rhoi pwys mawr ar recriwtio staff sy’n rhannu gweledigaeth eu hysgol ar gyfer annog disgyblion a meithrin perthnasoedd cadarnhaol gyda theuluoedd a’r gymuned.  Pan </a:t>
            </a:r>
            <a:r>
              <a:rPr lang="cy-GB" sz="2400" dirty="0" err="1">
                <a:latin typeface="Arial" panose="020B0604020202020204" pitchFamily="34" charset="0"/>
                <a:cs typeface="Arial" panose="020B0604020202020204" pitchFamily="34" charset="0"/>
              </a:rPr>
              <a:t>fo’r</a:t>
            </a:r>
            <a:r>
              <a:rPr lang="cy-GB" sz="2400" dirty="0">
                <a:latin typeface="Arial" panose="020B0604020202020204" pitchFamily="34" charset="0"/>
                <a:cs typeface="Arial" panose="020B0604020202020204" pitchFamily="34" charset="0"/>
              </a:rPr>
              <a:t> strategaeth hon ar waith, mae ysgolion yn datblygu ymagwedd ysgol gyfan at gynorthwyo disgyblion sydd dan anfantais a disgyblion sy’n agored i niwed.  </a:t>
            </a:r>
          </a:p>
          <a:p>
            <a:pPr marL="342900" marR="5080" indent="-342900">
              <a:buFont typeface="Arial" panose="020B0604020202020204" pitchFamily="34" charset="0"/>
              <a:buChar char="•"/>
              <a:tabLst>
                <a:tab pos="5485765" algn="l"/>
              </a:tabLst>
            </a:pPr>
            <a:endParaRPr lang="cy-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  </a:t>
            </a:r>
            <a:endParaRPr sz="4500" dirty="0">
              <a:solidFill>
                <a:schemeClr val="tx1">
                  <a:lumMod val="75000"/>
                  <a:lumOff val="25000"/>
                </a:schemeClr>
              </a:solidFill>
              <a:latin typeface="Arial"/>
              <a:cs typeface="Arial"/>
            </a:endParaRPr>
          </a:p>
        </p:txBody>
      </p:sp>
      <p:sp>
        <p:nvSpPr>
          <p:cNvPr id="8" name="object 8"/>
          <p:cNvSpPr txBox="1"/>
          <p:nvPr/>
        </p:nvSpPr>
        <p:spPr>
          <a:xfrm>
            <a:off x="6615620" y="2607528"/>
            <a:ext cx="5937885" cy="1477328"/>
          </a:xfrm>
          <a:prstGeom prst="rect">
            <a:avLst/>
          </a:prstGeom>
        </p:spPr>
        <p:txBody>
          <a:bodyPr vert="horz" wrap="square" lIns="0" tIns="0" rIns="0" bIns="0" rtlCol="0">
            <a:spAutoFit/>
          </a:bodyPr>
          <a:lstStyle/>
          <a:p>
            <a:pPr marR="5080">
              <a:tabLst>
                <a:tab pos="5485765" algn="l"/>
              </a:tabLst>
            </a:pP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4" name="Rectangle 3">
            <a:extLst>
              <a:ext uri="{FF2B5EF4-FFF2-40B4-BE49-F238E27FC236}">
                <a16:creationId xmlns:a16="http://schemas.microsoft.com/office/drawing/2014/main" id="{8269D403-E993-437F-8A77-BF328724DDEE}"/>
              </a:ext>
            </a:extLst>
          </p:cNvPr>
          <p:cNvSpPr/>
          <p:nvPr/>
        </p:nvSpPr>
        <p:spPr>
          <a:xfrm>
            <a:off x="6214319" y="2951419"/>
            <a:ext cx="6502400" cy="5416868"/>
          </a:xfrm>
          <a:prstGeom prst="rect">
            <a:avLst/>
          </a:prstGeom>
        </p:spPr>
        <p:txBody>
          <a:bodyPr>
            <a:spAutoFit/>
          </a:bodyPr>
          <a:lstStyle/>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Schools that best support disadvantaged and vulnerable pupils place the wellbeing of every child at the heart of their work.  In these schools, there is a strong focus on providing a safe and nurturing environment where pupils and staff feel secure.  </a:t>
            </a:r>
            <a:endParaRPr lang="en-GB" sz="2400" dirty="0">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Leaders in successful schools place great importance on recruiting staff who share their school’s vision for nurturing pupils and building positive relationships with families and the community.  Where this strategy is in place, schools develop a whole-school approach to supporting disadvantaged and vulnerable pupils.  </a:t>
            </a:r>
            <a:endParaRPr lang="en-GB"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30375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lumMod val="75000"/>
                    <a:lumOff val="25000"/>
                  </a:schemeClr>
                </a:solidFill>
                <a:latin typeface="Arial"/>
                <a:cs typeface="Arial"/>
              </a:rPr>
              <a:t>Prif</a:t>
            </a:r>
            <a:r>
              <a:rPr lang="en-GB" sz="4500" b="1" spc="-5" dirty="0">
                <a:solidFill>
                  <a:schemeClr val="tx1">
                    <a:lumMod val="75000"/>
                    <a:lumOff val="25000"/>
                  </a:schemeClr>
                </a:solidFill>
                <a:latin typeface="Arial"/>
                <a:cs typeface="Arial"/>
              </a:rPr>
              <a:t> </a:t>
            </a:r>
            <a:r>
              <a:rPr lang="en-GB" sz="4500" b="1" spc="-5" dirty="0" err="1">
                <a:solidFill>
                  <a:schemeClr val="tx1">
                    <a:lumMod val="75000"/>
                    <a:lumOff val="25000"/>
                  </a:schemeClr>
                </a:solidFill>
                <a:latin typeface="Arial"/>
                <a:cs typeface="Arial"/>
              </a:rPr>
              <a:t>Ganfyddiadau</a:t>
            </a:r>
            <a:endParaRPr sz="45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365936" y="2642252"/>
            <a:ext cx="5899785" cy="775596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Mewn ysgolion sy’n cynorthwyo’u disgyblion sydd dan anfantais a disgyblion sy’n agored i niwed yn llwyddiannus, mae staff yn olrhain lles disgyblion unigol yn ofalus.  Mae hyn yn eu helpu i nodi’n gyflym unigolion neu grwpiau o ddisgyblion y mae angen cymorth ychwanegol arnynt, a’u helpu i fynd i’r afael â rhwystrau rhag eu hymgysylltiad yn yr ysgol.  </a:t>
            </a:r>
          </a:p>
          <a:p>
            <a:pPr marL="342900" marR="5080" indent="-342900">
              <a:buFont typeface="Arial" panose="020B0604020202020204" pitchFamily="34" charset="0"/>
              <a:buChar char="•"/>
              <a:tabLst>
                <a:tab pos="5485765" algn="l"/>
              </a:tabLst>
            </a:pPr>
            <a:endParaRPr lang="cy-GB" sz="1400" b="1"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 ymchwil yn awgrymu mai addysgu yn yr ystafell ddosbarth sy’n cael y dylanwad mwyaf ar ddysgu disgyblion o’r holl ffactorau addysg, ac y bydd disgyblion o gefndiroedd difreintiedig yn elwa hyd yn oed mwy na’u cyfoedion o addysgu o ansawdd uchel.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  </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477328"/>
          </a:xfrm>
          <a:prstGeom prst="rect">
            <a:avLst/>
          </a:prstGeom>
        </p:spPr>
        <p:txBody>
          <a:bodyPr vert="horz" wrap="square" lIns="0" tIns="0" rIns="0" bIns="0" rtlCol="0">
            <a:spAutoFit/>
          </a:bodyPr>
          <a:lstStyle/>
          <a:p>
            <a:pPr marR="5080">
              <a:tabLst>
                <a:tab pos="5485765" algn="l"/>
              </a:tabLst>
            </a:pP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4" name="Rectangle 3">
            <a:extLst>
              <a:ext uri="{FF2B5EF4-FFF2-40B4-BE49-F238E27FC236}">
                <a16:creationId xmlns:a16="http://schemas.microsoft.com/office/drawing/2014/main" id="{E8F42F1C-3852-4745-9906-8DF24498060E}"/>
              </a:ext>
            </a:extLst>
          </p:cNvPr>
          <p:cNvSpPr/>
          <p:nvPr/>
        </p:nvSpPr>
        <p:spPr>
          <a:xfrm>
            <a:off x="6133296" y="2836881"/>
            <a:ext cx="6540982" cy="5416868"/>
          </a:xfrm>
          <a:prstGeom prst="rect">
            <a:avLst/>
          </a:prstGeom>
        </p:spPr>
        <p:txBody>
          <a:bodyPr wrap="square">
            <a:spAutoFit/>
          </a:bodyPr>
          <a:lstStyle/>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In schools that support their vulnerable and disadvantaged pupils successfully, staff track the wellbeing of individual pupils carefully.  This helps them to quickly identify individuals or groups of pupils that need additional support, and to help them address barriers to their engagement in school.  </a:t>
            </a:r>
            <a:endParaRPr lang="en-GB" sz="2400" b="1" dirty="0">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Research suggests that classroom teaching has the greatest influence on pupils’ learning of all education factors and that pupils from disadvantaged backgrounds will benefit even more than their peers from high-quality teaching. </a:t>
            </a:r>
            <a:endParaRPr lang="en-GB"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536704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customXsn xmlns="http://schemas.microsoft.com/office/2006/metadata/customXsn">
  <xsnLocation>http://estynintranet/_cts/Thematic Survey Document/387e660eeef6f03acustomXsn.xsn</xsnLocation>
  <cached>True</cached>
  <openByDefault>True</openByDefault>
  <xsnScope>http://estynintranet</xsnScope>
</customXsn>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Standard Power Point - updated Nov 2016</Title_x0020__x0028_Welsh_x0029_>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11</Calendar_x0020_Year>
    <Retention_x0020_Year xmlns="4c2d5879-4e17-4934-9dac-90b30ab598df" xsi:nil="true"/>
    <TaxCatchAll xmlns="4c2d5879-4e17-4934-9dac-90b30ab598df">
      <Value>1</Value>
    </TaxCatchAll>
    <Academic_x0020_Year xmlns="4c2d5879-4e17-4934-9dac-90b30ab598df">10</Academic_x0020_Year>
    <Financial_x0020_Year xmlns="4c2d5879-4e17-4934-9dac-90b30ab598df">11</Financial_x0020_Year>
    <Year_x0020_of_x0020_Survey xmlns="4c2d5879-4e17-4934-9dac-90b30ab598df">2020</Year_x0020_of_x0020_Survey>
    <Lead_x0020_Inspector xmlns="4c2d5879-4e17-4934-9dac-90b30ab598df">
      <UserInfo>
        <DisplayName>Liz Counsell</DisplayName>
        <AccountId>546</AccountId>
        <AccountType/>
      </UserInfo>
    </Lead_x0020_Inspector>
    <COBAS_x0020_Event_x0020_Title xmlns="4c2d5879-4e17-4934-9dac-90b30ab598df">13086 - The effective use of PDG/Update on the impact of the poverty and disadvantage reports</COBAS_x0020_Event_x0020_Title>
    <COBAS_x0020_Event_x0020_Short_x0020_Title xmlns="4c2d5879-4e17-4934-9dac-90b30ab598df">PDG remit</COBAS_x0020_Event_x0020_Short_x0020_Title>
    <COBAS_x0020_Event_x0020_ID xmlns="4c2d5879-4e17-4934-9dac-90b30ab598df">13086</COBAS_x0020_Event_x0020_ID>
    <COBAS_x0020_Thematic_x0020_Event_x0020_ID xmlns="4c2d5879-4e17-4934-9dac-90b30ab598df" xsi:nil="true"/>
  </documentManagement>
</p:properties>
</file>

<file path=customXml/item4.xml><?xml version="1.0" encoding="utf-8"?>
<ct:contentTypeSchema xmlns:ct="http://schemas.microsoft.com/office/2006/metadata/contentType" xmlns:ma="http://schemas.microsoft.com/office/2006/metadata/properties/metaAttributes" ct:_="" ma:_="" ma:contentTypeName="Thematic survey PPT Presentation" ma:contentTypeID="0x0101004FF563581D1EBA4688BFE70077AFADA60312000AAD7F076E450E48B5A0AC7B3FF907F3" ma:contentTypeVersion="46" ma:contentTypeDescription="Thematic survey PPT" ma:contentTypeScope="" ma:versionID="949d87b4bed5be6e4177a71a2c88b27e">
  <xsd:schema xmlns:xsd="http://www.w3.org/2001/XMLSchema" xmlns:xs="http://www.w3.org/2001/XMLSchema" xmlns:p="http://schemas.microsoft.com/office/2006/metadata/properties" xmlns:ns2="4c2d5879-4e17-4934-9dac-90b30ab598df" targetNamespace="http://schemas.microsoft.com/office/2006/metadata/properties" ma:root="true" ma:fieldsID="f2d90f4067b54d083763851390a68a54"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Academic_x0020_Year" minOccurs="0"/>
                <xsd:element ref="ns2:Financial_x0020_Yea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readOnly="false" ma:showField="COBAS_x0020_Event0" ma:web="4c2d5879-4e17-4934-9dac-90b30ab598df">
      <xsd:simpleType>
        <xsd:restriction base="dms:Lookup"/>
      </xsd:simpleType>
    </xsd:element>
    <xsd:element name="COBAS_x0020_Event_x0020_ID" ma:index="5" nillable="true" ma:displayName="COBAS Event ID" ma:internalName="COBAS_x0020_Event_x0020_ID" ma:readOnly="false">
      <xsd:simpleType>
        <xsd:restriction base="dms:Text">
          <xsd:maxLength value="255"/>
        </xsd:restriction>
      </xsd:simpleType>
    </xsd:element>
    <xsd:element name="COBAS_x0020_Event_x0020_Short_x0020_Title" ma:index="6" nillable="true" ma:displayName="COBAS Event Short Title" ma:internalName="COBAS_x0020_Event_x0020_Short_x0020_Title" ma:readOnly="false">
      <xsd:simpleType>
        <xsd:restriction base="dms:Text">
          <xsd:maxLength value="255"/>
        </xsd:restriction>
      </xsd:simpleType>
    </xsd:element>
    <xsd:element name="COBAS_x0020_Event_x0020_Title" ma:index="7" nillable="true" ma:displayName="COBAS Event Title" ma:internalName="COBAS_x0020_Event_x0020_Title" ma:readOnly="false">
      <xsd:simpleType>
        <xsd:restriction base="dms:Text">
          <xsd:maxLength value="255"/>
        </xsd:restriction>
      </xsd:simpleType>
    </xsd:element>
    <xsd:element name="Lead_x0020_Inspector" ma:index="8" nillable="true" ma:displayName="Lead Inspector" ma:list="UserInfo" ma:SharePointGroup="0" ma:internalName="Lead_x0020_Inspec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ademic_x0020_Year" ma:index="9"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0"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1"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2" nillable="true" ma:displayName="Retention Year" ma:format="DateOnly" ma:internalName="Retention_x0020_Year">
      <xsd:simpleType>
        <xsd:restriction base="dms:DateTime"/>
      </xsd:simpleType>
    </xsd:element>
    <xsd:element name="Year_x0020_of_x0020_Survey" ma:index="13" nillable="true" ma:displayName="Year of Survey" ma:internalName="Year_x0020_of_x0020_Survey">
      <xsd:simpleType>
        <xsd:restriction base="dms:Text">
          <xsd:maxLength value="255"/>
        </xsd:restriction>
      </xsd:simpleType>
    </xsd:element>
    <xsd:element name="TaxCatchAllLabel" ma:index="14"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6" nillable="true" ma:displayName="Taxonomy Catch All Column" ma:description="" ma:hidden="true" ma:list="{eee9cb75-98a5-42be-a321-a89add8f77db}" ma:internalName="TaxCatchAll" ma:readOnly="false"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1"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26E5F9C-7FDE-4BD9-BF7D-A4C61AC40D46}">
  <ds:schemaRefs>
    <ds:schemaRef ds:uri="http://schemas.microsoft.com/office/2006/metadata/customXsn"/>
  </ds:schemaRefs>
</ds:datastoreItem>
</file>

<file path=customXml/itemProps2.xml><?xml version="1.0" encoding="utf-8"?>
<ds:datastoreItem xmlns:ds="http://schemas.openxmlformats.org/officeDocument/2006/customXml" ds:itemID="{D7FBD8F2-F90A-4C1F-8595-DFA4488FCDAC}">
  <ds:schemaRefs>
    <ds:schemaRef ds:uri="http://schemas.microsoft.com/sharepoint/v3/contenttype/forms"/>
  </ds:schemaRefs>
</ds:datastoreItem>
</file>

<file path=customXml/itemProps3.xml><?xml version="1.0" encoding="utf-8"?>
<ds:datastoreItem xmlns:ds="http://schemas.openxmlformats.org/officeDocument/2006/customXml" ds:itemID="{3912C820-0342-4CB2-88FC-4AEEC26C1B5E}">
  <ds:schemaRefs>
    <ds:schemaRef ds:uri="http://schemas.microsoft.com/office/2006/metadata/properties"/>
    <ds:schemaRef ds:uri="http://schemas.microsoft.com/office/infopath/2007/PartnerControls"/>
    <ds:schemaRef ds:uri="4c2d5879-4e17-4934-9dac-90b30ab598df"/>
  </ds:schemaRefs>
</ds:datastoreItem>
</file>

<file path=customXml/itemProps4.xml><?xml version="1.0" encoding="utf-8"?>
<ds:datastoreItem xmlns:ds="http://schemas.openxmlformats.org/officeDocument/2006/customXml" ds:itemID="{C13F4EC4-6221-4846-84C9-1281A08773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1150</TotalTime>
  <Words>3208</Words>
  <Application>Microsoft Office PowerPoint</Application>
  <PresentationFormat>Custom</PresentationFormat>
  <Paragraphs>288</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Helvetica</vt:lpstr>
      <vt:lpstr>Symbol</vt:lpstr>
      <vt:lpstr>Times New Roman</vt:lpstr>
      <vt:lpstr>Office Theme</vt:lpstr>
      <vt:lpstr>PowerPoint Presentation</vt:lpstr>
      <vt:lpstr>Cefndir</vt:lpstr>
      <vt:lpstr>Cefndir</vt:lpstr>
      <vt:lpstr>Diffiniadau </vt:lpstr>
      <vt:lpstr>Diffiniadau</vt:lpstr>
      <vt:lpstr>Prif Ganfyddiadau</vt:lpstr>
      <vt:lpstr>Prif Ganfyddiadau</vt:lpstr>
      <vt:lpstr>Prif Ganfyddiadau</vt:lpstr>
      <vt:lpstr>Prif Ganfyddiadau</vt:lpstr>
      <vt:lpstr>Prif Ganfyddiadau</vt:lpstr>
      <vt:lpstr>Prif Ganfyddiadau</vt:lpstr>
      <vt:lpstr>Prif Ganfyddiadau</vt:lpstr>
      <vt:lpstr>Prif Ganfyddiadau</vt:lpstr>
      <vt:lpstr>Argymhelliad</vt:lpstr>
      <vt:lpstr>Cwestiynau ar gyfer      Questions for schools  ysgolion </vt:lpstr>
      <vt:lpstr>Cwestiynau ar gyfer     Questions for schools ysgolion </vt:lpstr>
      <vt:lpstr>Cwestiynau ar gyfer    Questions for schools  ysgolion </vt:lpstr>
      <vt:lpstr>Cwestiynau ar gyfer    Questions for schools ysgolion </vt:lpstr>
      <vt:lpstr>Cwestiynau ar gyfer    Questions for schools ysgolion </vt:lpstr>
      <vt:lpstr>Cwestiynau ar gyfer    Questions for schools ysgolion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Power Point - updated Nov 2016</dc:title>
  <dc:creator>Gina Rathbone</dc:creator>
  <cp:lastModifiedBy>Andy Murphy-Williams</cp:lastModifiedBy>
  <cp:revision>79</cp:revision>
  <cp:lastPrinted>2020-02-11T16:33:10Z</cp:lastPrinted>
  <dcterms:created xsi:type="dcterms:W3CDTF">2015-04-24T11:05:35Z</dcterms:created>
  <dcterms:modified xsi:type="dcterms:W3CDTF">2020-02-18T07:22:59Z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0x0101004FF563581D1EBA4688BFE70077AFADA60312000AAD7F076E450E48B5A0AC7B3FF907F3</vt:lpwstr>
  </property>
  <property fmtid="{D5CDD505-2E9C-101B-9397-08002B2CF9AE}" pid="6" name="Estyn Language">
    <vt:lpwstr>1;#English|777de1d1-cd30-4966-a2e3-f61db4c431e8</vt:lpwstr>
  </property>
  <property fmtid="{D5CDD505-2E9C-101B-9397-08002B2CF9AE}" pid="7" name="Order">
    <vt:r8>109000</vt:r8>
  </property>
  <property fmtid="{D5CDD505-2E9C-101B-9397-08002B2CF9AE}" pid="8" name="System - COMM">
    <vt:lpwstr>2</vt:lpwstr>
  </property>
  <property fmtid="{D5CDD505-2E9C-101B-9397-08002B2CF9AE}" pid="9" name="Process - COMM">
    <vt:lpwstr>22</vt:lpwstr>
  </property>
</Properties>
</file>