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305" r:id="rId5"/>
    <p:sldId id="324" r:id="rId6"/>
    <p:sldId id="327" r:id="rId7"/>
    <p:sldId id="328" r:id="rId8"/>
    <p:sldId id="329" r:id="rId9"/>
    <p:sldId id="313" r:id="rId10"/>
    <p:sldId id="314" r:id="rId11"/>
    <p:sldId id="315" r:id="rId12"/>
    <p:sldId id="316" r:id="rId13"/>
    <p:sldId id="339" r:id="rId14"/>
    <p:sldId id="317" r:id="rId15"/>
    <p:sldId id="296" r:id="rId16"/>
    <p:sldId id="320" r:id="rId17"/>
    <p:sldId id="321" r:id="rId18"/>
    <p:sldId id="306" r:id="rId19"/>
    <p:sldId id="331" r:id="rId20"/>
    <p:sldId id="332" r:id="rId21"/>
    <p:sldId id="333" r:id="rId22"/>
    <p:sldId id="334" r:id="rId23"/>
    <p:sldId id="336" r:id="rId24"/>
    <p:sldId id="335" r:id="rId25"/>
    <p:sldId id="338" r:id="rId26"/>
    <p:sldId id="291" r:id="rId27"/>
    <p:sldId id="308" r:id="rId28"/>
  </p:sldIdLst>
  <p:sldSz cx="9144000" cy="6858000" type="screen4x3"/>
  <p:notesSz cx="6797675" cy="9928225"/>
  <p:defaultTextStyle>
    <a:defPPr>
      <a:defRPr lang="en-GB"/>
    </a:defPPr>
    <a:lvl1pPr algn="l" rtl="0" fontAlgn="base">
      <a:spcBef>
        <a:spcPct val="0"/>
      </a:spcBef>
      <a:spcAft>
        <a:spcPct val="0"/>
      </a:spcAft>
      <a:defRPr sz="4400" kern="1200">
        <a:solidFill>
          <a:schemeClr val="accent2"/>
        </a:solidFill>
        <a:latin typeface="Arial" charset="0"/>
        <a:ea typeface="+mn-ea"/>
        <a:cs typeface="Arial" charset="0"/>
      </a:defRPr>
    </a:lvl1pPr>
    <a:lvl2pPr marL="457200" algn="l" rtl="0" fontAlgn="base">
      <a:spcBef>
        <a:spcPct val="0"/>
      </a:spcBef>
      <a:spcAft>
        <a:spcPct val="0"/>
      </a:spcAft>
      <a:defRPr sz="4400" kern="1200">
        <a:solidFill>
          <a:schemeClr val="accent2"/>
        </a:solidFill>
        <a:latin typeface="Arial" charset="0"/>
        <a:ea typeface="+mn-ea"/>
        <a:cs typeface="Arial" charset="0"/>
      </a:defRPr>
    </a:lvl2pPr>
    <a:lvl3pPr marL="914400" algn="l" rtl="0" fontAlgn="base">
      <a:spcBef>
        <a:spcPct val="0"/>
      </a:spcBef>
      <a:spcAft>
        <a:spcPct val="0"/>
      </a:spcAft>
      <a:defRPr sz="4400" kern="1200">
        <a:solidFill>
          <a:schemeClr val="accent2"/>
        </a:solidFill>
        <a:latin typeface="Arial" charset="0"/>
        <a:ea typeface="+mn-ea"/>
        <a:cs typeface="Arial" charset="0"/>
      </a:defRPr>
    </a:lvl3pPr>
    <a:lvl4pPr marL="1371600" algn="l" rtl="0" fontAlgn="base">
      <a:spcBef>
        <a:spcPct val="0"/>
      </a:spcBef>
      <a:spcAft>
        <a:spcPct val="0"/>
      </a:spcAft>
      <a:defRPr sz="4400" kern="1200">
        <a:solidFill>
          <a:schemeClr val="accent2"/>
        </a:solidFill>
        <a:latin typeface="Arial" charset="0"/>
        <a:ea typeface="+mn-ea"/>
        <a:cs typeface="Arial" charset="0"/>
      </a:defRPr>
    </a:lvl4pPr>
    <a:lvl5pPr marL="1828800" algn="l" rtl="0" fontAlgn="base">
      <a:spcBef>
        <a:spcPct val="0"/>
      </a:spcBef>
      <a:spcAft>
        <a:spcPct val="0"/>
      </a:spcAft>
      <a:defRPr sz="4400" kern="1200">
        <a:solidFill>
          <a:schemeClr val="accent2"/>
        </a:solidFill>
        <a:latin typeface="Arial" charset="0"/>
        <a:ea typeface="+mn-ea"/>
        <a:cs typeface="Arial" charset="0"/>
      </a:defRPr>
    </a:lvl5pPr>
    <a:lvl6pPr marL="2286000" algn="l" defTabSz="914400" rtl="0" eaLnBrk="1" latinLnBrk="0" hangingPunct="1">
      <a:defRPr sz="4400" kern="1200">
        <a:solidFill>
          <a:schemeClr val="accent2"/>
        </a:solidFill>
        <a:latin typeface="Arial" charset="0"/>
        <a:ea typeface="+mn-ea"/>
        <a:cs typeface="Arial" charset="0"/>
      </a:defRPr>
    </a:lvl6pPr>
    <a:lvl7pPr marL="2743200" algn="l" defTabSz="914400" rtl="0" eaLnBrk="1" latinLnBrk="0" hangingPunct="1">
      <a:defRPr sz="4400" kern="1200">
        <a:solidFill>
          <a:schemeClr val="accent2"/>
        </a:solidFill>
        <a:latin typeface="Arial" charset="0"/>
        <a:ea typeface="+mn-ea"/>
        <a:cs typeface="Arial" charset="0"/>
      </a:defRPr>
    </a:lvl7pPr>
    <a:lvl8pPr marL="3200400" algn="l" defTabSz="914400" rtl="0" eaLnBrk="1" latinLnBrk="0" hangingPunct="1">
      <a:defRPr sz="4400" kern="1200">
        <a:solidFill>
          <a:schemeClr val="accent2"/>
        </a:solidFill>
        <a:latin typeface="Arial" charset="0"/>
        <a:ea typeface="+mn-ea"/>
        <a:cs typeface="Arial" charset="0"/>
      </a:defRPr>
    </a:lvl8pPr>
    <a:lvl9pPr marL="3657600" algn="l" defTabSz="914400" rtl="0" eaLnBrk="1" latinLnBrk="0" hangingPunct="1">
      <a:defRPr sz="4400"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284"/>
    <a:srgbClr val="D60134"/>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91636" autoAdjust="0"/>
  </p:normalViewPr>
  <p:slideViewPr>
    <p:cSldViewPr>
      <p:cViewPr>
        <p:scale>
          <a:sx n="90" d="100"/>
          <a:sy n="90" d="100"/>
        </p:scale>
        <p:origin x="-2160"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mn-cs"/>
              </a:defRPr>
            </a:lvl1pPr>
          </a:lstStyle>
          <a:p>
            <a:pPr>
              <a:defRPr/>
            </a:pPr>
            <a:fld id="{FEF273D6-3BEA-4B06-B2C3-B23D3BCF0BF7}" type="datetimeFigureOut">
              <a:rPr lang="en-US"/>
              <a:pPr>
                <a:defRPr/>
              </a:pPr>
              <a:t>8/7/2015</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cs typeface="+mn-cs"/>
              </a:defRPr>
            </a:lvl1pPr>
          </a:lstStyle>
          <a:p>
            <a:pPr>
              <a:defRPr/>
            </a:pPr>
            <a:fld id="{070D0D89-BABE-4A42-A8D7-97B7FE8DB6E5}" type="slidenum">
              <a:rPr lang="en-US"/>
              <a:pPr>
                <a:defRPr/>
              </a:pPr>
              <a:t>‹#›</a:t>
            </a:fld>
            <a:endParaRPr lang="en-US"/>
          </a:p>
        </p:txBody>
      </p:sp>
    </p:spTree>
    <p:extLst>
      <p:ext uri="{BB962C8B-B14F-4D97-AF65-F5344CB8AC3E}">
        <p14:creationId xmlns:p14="http://schemas.microsoft.com/office/powerpoint/2010/main" val="33356457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1484313"/>
            <a:ext cx="1960562" cy="5373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484313"/>
            <a:ext cx="5730875" cy="5373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14843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556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pic>
        <p:nvPicPr>
          <p:cNvPr id="1026" name="Picture 20" descr="estyn_powerpoint_01"/>
          <p:cNvPicPr>
            <a:picLocks noChangeAspect="1" noChangeArrowheads="1"/>
          </p:cNvPicPr>
          <p:nvPr userDrawn="1"/>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4213" y="14843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text styles</a:t>
            </a:r>
          </a:p>
        </p:txBody>
      </p:sp>
      <p:sp>
        <p:nvSpPr>
          <p:cNvPr id="1028" name="Rectangle 3"/>
          <p:cNvSpPr>
            <a:spLocks noGrp="1" noChangeArrowheads="1"/>
          </p:cNvSpPr>
          <p:nvPr>
            <p:ph type="body" idx="1"/>
          </p:nvPr>
        </p:nvSpPr>
        <p:spPr bwMode="auto">
          <a:xfrm>
            <a:off x="755650" y="2743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rgbClr val="D60134"/>
          </a:solidFill>
          <a:latin typeface="+mj-lt"/>
          <a:ea typeface="+mj-ea"/>
          <a:cs typeface="+mj-cs"/>
        </a:defRPr>
      </a:lvl1pPr>
      <a:lvl2pPr algn="ctr" rtl="0" eaLnBrk="0" fontAlgn="base" hangingPunct="0">
        <a:spcBef>
          <a:spcPct val="0"/>
        </a:spcBef>
        <a:spcAft>
          <a:spcPct val="0"/>
        </a:spcAft>
        <a:defRPr sz="4400">
          <a:solidFill>
            <a:srgbClr val="D60134"/>
          </a:solidFill>
          <a:latin typeface="Arial" charset="0"/>
        </a:defRPr>
      </a:lvl2pPr>
      <a:lvl3pPr algn="ctr" rtl="0" eaLnBrk="0" fontAlgn="base" hangingPunct="0">
        <a:spcBef>
          <a:spcPct val="0"/>
        </a:spcBef>
        <a:spcAft>
          <a:spcPct val="0"/>
        </a:spcAft>
        <a:defRPr sz="4400">
          <a:solidFill>
            <a:srgbClr val="D60134"/>
          </a:solidFill>
          <a:latin typeface="Arial" charset="0"/>
        </a:defRPr>
      </a:lvl3pPr>
      <a:lvl4pPr algn="ctr" rtl="0" eaLnBrk="0" fontAlgn="base" hangingPunct="0">
        <a:spcBef>
          <a:spcPct val="0"/>
        </a:spcBef>
        <a:spcAft>
          <a:spcPct val="0"/>
        </a:spcAft>
        <a:defRPr sz="4400">
          <a:solidFill>
            <a:srgbClr val="D60134"/>
          </a:solidFill>
          <a:latin typeface="Arial" charset="0"/>
        </a:defRPr>
      </a:lvl4pPr>
      <a:lvl5pPr algn="ctr" rtl="0" eaLnBrk="0" fontAlgn="base" hangingPunct="0">
        <a:spcBef>
          <a:spcPct val="0"/>
        </a:spcBef>
        <a:spcAft>
          <a:spcPct val="0"/>
        </a:spcAft>
        <a:defRPr sz="4400">
          <a:solidFill>
            <a:srgbClr val="D60134"/>
          </a:solidFill>
          <a:latin typeface="Arial" charset="0"/>
        </a:defRPr>
      </a:lvl5pPr>
      <a:lvl6pPr marL="457200" algn="ctr" rtl="0" fontAlgn="base">
        <a:spcBef>
          <a:spcPct val="0"/>
        </a:spcBef>
        <a:spcAft>
          <a:spcPct val="0"/>
        </a:spcAft>
        <a:defRPr sz="4400">
          <a:solidFill>
            <a:srgbClr val="D60134"/>
          </a:solidFill>
          <a:latin typeface="Arial" charset="0"/>
        </a:defRPr>
      </a:lvl6pPr>
      <a:lvl7pPr marL="914400" algn="ctr" rtl="0" fontAlgn="base">
        <a:spcBef>
          <a:spcPct val="0"/>
        </a:spcBef>
        <a:spcAft>
          <a:spcPct val="0"/>
        </a:spcAft>
        <a:defRPr sz="4400">
          <a:solidFill>
            <a:srgbClr val="D60134"/>
          </a:solidFill>
          <a:latin typeface="Arial" charset="0"/>
        </a:defRPr>
      </a:lvl7pPr>
      <a:lvl8pPr marL="1371600" algn="ctr" rtl="0" fontAlgn="base">
        <a:spcBef>
          <a:spcPct val="0"/>
        </a:spcBef>
        <a:spcAft>
          <a:spcPct val="0"/>
        </a:spcAft>
        <a:defRPr sz="4400">
          <a:solidFill>
            <a:srgbClr val="D60134"/>
          </a:solidFill>
          <a:latin typeface="Arial" charset="0"/>
        </a:defRPr>
      </a:lvl8pPr>
      <a:lvl9pPr marL="1828800" algn="ctr" rtl="0" fontAlgn="base">
        <a:spcBef>
          <a:spcPct val="0"/>
        </a:spcBef>
        <a:spcAft>
          <a:spcPct val="0"/>
        </a:spcAft>
        <a:defRPr sz="4400">
          <a:solidFill>
            <a:srgbClr val="D60134"/>
          </a:solidFill>
          <a:latin typeface="Arial" charset="0"/>
        </a:defRPr>
      </a:lvl9pPr>
    </p:titleStyle>
    <p:bodyStyle>
      <a:lvl1pPr marL="342900" indent="-342900" algn="l" rtl="0" eaLnBrk="0" fontAlgn="base" hangingPunct="0">
        <a:spcBef>
          <a:spcPct val="20000"/>
        </a:spcBef>
        <a:spcAft>
          <a:spcPct val="0"/>
        </a:spcAft>
        <a:buChar char="•"/>
        <a:defRPr sz="32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800">
          <a:solidFill>
            <a:srgbClr val="015284"/>
          </a:solidFill>
          <a:latin typeface="+mn-lt"/>
        </a:defRPr>
      </a:lvl2pPr>
      <a:lvl3pPr marL="1143000" indent="-228600" algn="l" rtl="0" eaLnBrk="0" fontAlgn="base" hangingPunct="0">
        <a:spcBef>
          <a:spcPct val="20000"/>
        </a:spcBef>
        <a:spcAft>
          <a:spcPct val="0"/>
        </a:spcAft>
        <a:buChar char="•"/>
        <a:defRPr sz="2400">
          <a:solidFill>
            <a:srgbClr val="015284"/>
          </a:solidFill>
          <a:latin typeface="+mn-lt"/>
        </a:defRPr>
      </a:lvl3pPr>
      <a:lvl4pPr marL="1600200" indent="-228600" algn="l" rtl="0" eaLnBrk="0" fontAlgn="base" hangingPunct="0">
        <a:spcBef>
          <a:spcPct val="20000"/>
        </a:spcBef>
        <a:spcAft>
          <a:spcPct val="0"/>
        </a:spcAft>
        <a:buChar char="–"/>
        <a:defRPr sz="2000">
          <a:solidFill>
            <a:srgbClr val="015284"/>
          </a:solidFill>
          <a:latin typeface="+mn-lt"/>
        </a:defRPr>
      </a:lvl4pPr>
      <a:lvl5pPr marL="2057400" indent="-228600" algn="l" rtl="0" eaLnBrk="0" fontAlgn="base" hangingPunct="0">
        <a:spcBef>
          <a:spcPct val="20000"/>
        </a:spcBef>
        <a:spcAft>
          <a:spcPct val="0"/>
        </a:spcAft>
        <a:buChar char="»"/>
        <a:defRPr sz="2000">
          <a:solidFill>
            <a:srgbClr val="015284"/>
          </a:solidFill>
          <a:latin typeface="+mn-lt"/>
        </a:defRPr>
      </a:lvl5pPr>
      <a:lvl6pPr marL="2514600" indent="-228600" algn="l" rtl="0" fontAlgn="base">
        <a:spcBef>
          <a:spcPct val="20000"/>
        </a:spcBef>
        <a:spcAft>
          <a:spcPct val="0"/>
        </a:spcAft>
        <a:buChar char="»"/>
        <a:defRPr sz="2000">
          <a:solidFill>
            <a:srgbClr val="015284"/>
          </a:solidFill>
          <a:latin typeface="+mn-lt"/>
        </a:defRPr>
      </a:lvl6pPr>
      <a:lvl7pPr marL="2971800" indent="-228600" algn="l" rtl="0" fontAlgn="base">
        <a:spcBef>
          <a:spcPct val="20000"/>
        </a:spcBef>
        <a:spcAft>
          <a:spcPct val="0"/>
        </a:spcAft>
        <a:buChar char="»"/>
        <a:defRPr sz="2000">
          <a:solidFill>
            <a:srgbClr val="015284"/>
          </a:solidFill>
          <a:latin typeface="+mn-lt"/>
        </a:defRPr>
      </a:lvl7pPr>
      <a:lvl8pPr marL="3429000" indent="-228600" algn="l" rtl="0" fontAlgn="base">
        <a:spcBef>
          <a:spcPct val="20000"/>
        </a:spcBef>
        <a:spcAft>
          <a:spcPct val="0"/>
        </a:spcAft>
        <a:buChar char="»"/>
        <a:defRPr sz="2000">
          <a:solidFill>
            <a:srgbClr val="015284"/>
          </a:solidFill>
          <a:latin typeface="+mn-lt"/>
        </a:defRPr>
      </a:lvl8pPr>
      <a:lvl9pPr marL="3886200" indent="-228600" algn="l" rtl="0" fontAlgn="base">
        <a:spcBef>
          <a:spcPct val="20000"/>
        </a:spcBef>
        <a:spcAft>
          <a:spcPct val="0"/>
        </a:spcAft>
        <a:buChar char="»"/>
        <a:defRPr sz="2000">
          <a:solidFill>
            <a:srgbClr val="01528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www.estyn.gov.uk/english/docViewer/282418.5/statutory-inset-in-schools-june-2013/?navmap=30,163,"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noChangeArrowheads="1"/>
          </p:cNvPicPr>
          <p:nvPr/>
        </p:nvPicPr>
        <p:blipFill>
          <a:blip r:embed="rId2"/>
          <a:srcRect/>
          <a:stretch>
            <a:fillRect/>
          </a:stretch>
        </p:blipFill>
        <p:spPr bwMode="auto">
          <a:xfrm>
            <a:off x="0" y="4762500"/>
            <a:ext cx="2276475" cy="2095500"/>
          </a:xfrm>
          <a:prstGeom prst="rect">
            <a:avLst/>
          </a:prstGeom>
          <a:noFill/>
          <a:ln w="9525">
            <a:noFill/>
            <a:miter lim="800000"/>
            <a:headEnd/>
            <a:tailEnd/>
          </a:ln>
        </p:spPr>
      </p:pic>
      <p:pic>
        <p:nvPicPr>
          <p:cNvPr id="15362" name="Picture 8" descr="IIP_GOLD_LOGO_JOPPHBjjjjjjj.png"/>
          <p:cNvPicPr>
            <a:picLocks noChangeAspect="1"/>
          </p:cNvPicPr>
          <p:nvPr/>
        </p:nvPicPr>
        <p:blipFill>
          <a:blip r:embed="rId3"/>
          <a:srcRect/>
          <a:stretch>
            <a:fillRect/>
          </a:stretch>
        </p:blipFill>
        <p:spPr bwMode="auto">
          <a:xfrm>
            <a:off x="2411413" y="5589588"/>
            <a:ext cx="2284412" cy="501650"/>
          </a:xfrm>
          <a:prstGeom prst="rect">
            <a:avLst/>
          </a:prstGeom>
          <a:noFill/>
          <a:ln w="9525">
            <a:noFill/>
            <a:miter lim="800000"/>
            <a:headEnd/>
            <a:tailEnd/>
          </a:ln>
        </p:spPr>
      </p:pic>
      <p:sp>
        <p:nvSpPr>
          <p:cNvPr id="15363" name="Title 6"/>
          <p:cNvSpPr>
            <a:spLocks noGrp="1"/>
          </p:cNvSpPr>
          <p:nvPr>
            <p:ph type="title"/>
          </p:nvPr>
        </p:nvSpPr>
        <p:spPr>
          <a:xfrm>
            <a:off x="684213" y="1484312"/>
            <a:ext cx="7772400" cy="3278187"/>
          </a:xfrm>
        </p:spPr>
        <p:txBody>
          <a:bodyPr/>
          <a:lstStyle/>
          <a:p>
            <a:r>
              <a:rPr lang="en-GB" dirty="0" smtClean="0"/>
              <a:t>Statutory INSET in schools</a:t>
            </a:r>
            <a:br>
              <a:rPr lang="en-GB" dirty="0" smtClean="0"/>
            </a:br>
            <a:r>
              <a:rPr lang="en-GB" dirty="0" smtClean="0"/>
              <a:t/>
            </a:r>
            <a:br>
              <a:rPr lang="en-GB" dirty="0" smtClean="0"/>
            </a:br>
            <a:r>
              <a:rPr lang="en-GB" dirty="0" smtClean="0">
                <a:solidFill>
                  <a:srgbClr val="015284"/>
                </a:solidFill>
              </a:rPr>
              <a:t>HMS </a:t>
            </a:r>
            <a:r>
              <a:rPr lang="en-GB" dirty="0" err="1" smtClean="0">
                <a:solidFill>
                  <a:srgbClr val="015284"/>
                </a:solidFill>
              </a:rPr>
              <a:t>statudol</a:t>
            </a:r>
            <a:r>
              <a:rPr lang="en-GB" dirty="0" smtClean="0">
                <a:solidFill>
                  <a:srgbClr val="015284"/>
                </a:solidFill>
              </a:rPr>
              <a:t> </a:t>
            </a:r>
            <a:r>
              <a:rPr lang="en-GB" dirty="0" err="1" smtClean="0">
                <a:solidFill>
                  <a:srgbClr val="015284"/>
                </a:solidFill>
              </a:rPr>
              <a:t>mewn</a:t>
            </a:r>
            <a:r>
              <a:rPr lang="en-GB" dirty="0" smtClean="0">
                <a:solidFill>
                  <a:srgbClr val="015284"/>
                </a:solidFill>
              </a:rPr>
              <a:t> </a:t>
            </a:r>
            <a:r>
              <a:rPr lang="en-GB" dirty="0" err="1" smtClean="0">
                <a:solidFill>
                  <a:srgbClr val="015284"/>
                </a:solidFill>
              </a:rPr>
              <a:t>ysgolion</a:t>
            </a:r>
            <a:endParaRPr lang="en-GB" dirty="0" smtClean="0">
              <a:solidFill>
                <a:srgbClr val="015284"/>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60032" y="5616626"/>
            <a:ext cx="2590900" cy="50529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4578" name="Rectangle 4"/>
          <p:cNvSpPr>
            <a:spLocks noGrp="1" noChangeArrowheads="1"/>
          </p:cNvSpPr>
          <p:nvPr>
            <p:ph type="body" sz="half" idx="2"/>
          </p:nvPr>
        </p:nvSpPr>
        <p:spPr>
          <a:xfrm>
            <a:off x="251520" y="1746250"/>
            <a:ext cx="4248150" cy="5111750"/>
          </a:xfrm>
        </p:spPr>
        <p:txBody>
          <a:bodyPr/>
          <a:lstStyle/>
          <a:p>
            <a:pPr marL="323850" indent="-323850" eaLnBrk="1" hangingPunct="1">
              <a:spcBef>
                <a:spcPts val="0"/>
              </a:spcBef>
            </a:pPr>
            <a:r>
              <a:rPr lang="en-GB" sz="2000" dirty="0" smtClean="0">
                <a:solidFill>
                  <a:srgbClr val="D60134"/>
                </a:solidFill>
              </a:rPr>
              <a:t>Support staff are involved in INSET in only a minority of schools as their pay and service conditions vary across Wales. Where they are involved, they have benefitted from the training and some have provided training for the school themselves.</a:t>
            </a:r>
          </a:p>
          <a:p>
            <a:pPr marL="323850" indent="-323850" eaLnBrk="1" hangingPunct="1">
              <a:spcBef>
                <a:spcPts val="0"/>
              </a:spcBef>
            </a:pPr>
            <a:endParaRPr lang="en-GB" sz="2000" dirty="0" smtClean="0">
              <a:solidFill>
                <a:srgbClr val="D60134"/>
              </a:solidFill>
            </a:endParaRPr>
          </a:p>
          <a:p>
            <a:pPr marL="323850" indent="-323850" eaLnBrk="1" hangingPunct="1">
              <a:spcBef>
                <a:spcPts val="0"/>
              </a:spcBef>
            </a:pPr>
            <a:r>
              <a:rPr lang="en-US" sz="2000" dirty="0" smtClean="0">
                <a:solidFill>
                  <a:srgbClr val="D60134"/>
                </a:solidFill>
              </a:rPr>
              <a:t>Local authorities make a good contribution to schools’ INSET. In particular, they help schools to network and collaborate with others.</a:t>
            </a:r>
          </a:p>
        </p:txBody>
      </p:sp>
      <p:sp>
        <p:nvSpPr>
          <p:cNvPr id="24579" name="Rectangle 4"/>
          <p:cNvSpPr>
            <a:spLocks noChangeArrowheads="1"/>
          </p:cNvSpPr>
          <p:nvPr/>
        </p:nvSpPr>
        <p:spPr bwMode="auto">
          <a:xfrm>
            <a:off x="4499992" y="1772816"/>
            <a:ext cx="4392488" cy="4708981"/>
          </a:xfrm>
          <a:prstGeom prst="rect">
            <a:avLst/>
          </a:prstGeom>
          <a:noFill/>
          <a:ln w="9525">
            <a:noFill/>
            <a:miter lim="800000"/>
            <a:headEnd/>
            <a:tailEnd/>
          </a:ln>
        </p:spPr>
        <p:txBody>
          <a:bodyPr wrap="square">
            <a:spAutoFit/>
          </a:bodyPr>
          <a:lstStyle/>
          <a:p>
            <a:pPr marL="323850" indent="-323850">
              <a:buFontTx/>
              <a:buChar char="•"/>
            </a:pPr>
            <a:r>
              <a:rPr lang="cy-GB" sz="2000" dirty="0" smtClean="0">
                <a:solidFill>
                  <a:srgbClr val="015284"/>
                </a:solidFill>
              </a:rPr>
              <a:t>Mae </a:t>
            </a:r>
            <a:r>
              <a:rPr lang="cy-GB" sz="2000" dirty="0">
                <a:solidFill>
                  <a:srgbClr val="015284"/>
                </a:solidFill>
              </a:rPr>
              <a:t>staff yn cymryd rhan mewn HMS mewn lleiafrif o ysgolion yn unig gan fod eu hamodau cyflog a gwasanaeth yn amrywio ledled Cymru.  Pan fyddant yn cymryd rhan, maent wedi elwa ar yr hyfforddiant ac mae rhai ohonynt wedi darparu hyfforddiant ar gyfer yr ysgol eu hunain.</a:t>
            </a:r>
          </a:p>
          <a:p>
            <a:pPr marL="323850" indent="-323850">
              <a:buFontTx/>
              <a:buChar char="•"/>
            </a:pPr>
            <a:endParaRPr lang="cy-GB" sz="2000" dirty="0">
              <a:solidFill>
                <a:srgbClr val="015284"/>
              </a:solidFill>
            </a:endParaRPr>
          </a:p>
          <a:p>
            <a:pPr marL="323850" indent="-323850">
              <a:buFontTx/>
              <a:buChar char="•"/>
            </a:pPr>
            <a:r>
              <a:rPr lang="cy-GB" sz="2000" dirty="0" smtClean="0">
                <a:solidFill>
                  <a:srgbClr val="015284"/>
                </a:solidFill>
              </a:rPr>
              <a:t>Mae </a:t>
            </a:r>
            <a:r>
              <a:rPr lang="cy-GB" sz="2000" dirty="0">
                <a:solidFill>
                  <a:srgbClr val="015284"/>
                </a:solidFill>
              </a:rPr>
              <a:t>awdurdodau lleol yn cyfrannu’n dda at HMS ysgolion.  Yn benodol, maent yn helpu ysgolion i rwydweithio a chydweithredu ag ysgolion eraill.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5602" name="Rectangle 4"/>
          <p:cNvSpPr>
            <a:spLocks noGrp="1" noChangeArrowheads="1"/>
          </p:cNvSpPr>
          <p:nvPr>
            <p:ph type="body" sz="half" idx="2"/>
          </p:nvPr>
        </p:nvSpPr>
        <p:spPr>
          <a:xfrm>
            <a:off x="323528" y="1648186"/>
            <a:ext cx="4248150" cy="5184775"/>
          </a:xfrm>
        </p:spPr>
        <p:txBody>
          <a:bodyPr/>
          <a:lstStyle/>
          <a:p>
            <a:pPr eaLnBrk="1" hangingPunct="1">
              <a:spcBef>
                <a:spcPts val="0"/>
              </a:spcBef>
            </a:pPr>
            <a:r>
              <a:rPr lang="en-US" sz="2000" dirty="0" smtClean="0">
                <a:solidFill>
                  <a:srgbClr val="D60134"/>
                </a:solidFill>
              </a:rPr>
              <a:t>Schools and local authorities do not collate enough information about the impact of INSET in terms of whether it leads to improvements in pupil outcomes, staff knowledge and skills, </a:t>
            </a:r>
            <a:r>
              <a:rPr lang="en-US" sz="2000" dirty="0" err="1" smtClean="0">
                <a:solidFill>
                  <a:srgbClr val="D60134"/>
                </a:solidFill>
              </a:rPr>
              <a:t>organisational</a:t>
            </a:r>
            <a:r>
              <a:rPr lang="en-US" sz="2000" dirty="0" smtClean="0">
                <a:solidFill>
                  <a:srgbClr val="D60134"/>
                </a:solidFill>
              </a:rPr>
              <a:t> changes or value for money. </a:t>
            </a:r>
          </a:p>
          <a:p>
            <a:pPr eaLnBrk="1" hangingPunct="1">
              <a:spcBef>
                <a:spcPts val="0"/>
              </a:spcBef>
              <a:buFontTx/>
              <a:buNone/>
            </a:pPr>
            <a:endParaRPr lang="en-US" sz="2000" dirty="0" smtClean="0">
              <a:solidFill>
                <a:srgbClr val="D60134"/>
              </a:solidFill>
            </a:endParaRPr>
          </a:p>
          <a:p>
            <a:pPr eaLnBrk="1" hangingPunct="1">
              <a:spcBef>
                <a:spcPts val="0"/>
              </a:spcBef>
            </a:pPr>
            <a:r>
              <a:rPr lang="en-US" sz="2000" dirty="0" smtClean="0">
                <a:solidFill>
                  <a:srgbClr val="D60134"/>
                </a:solidFill>
              </a:rPr>
              <a:t>Although many schools collaborate with others to share practice and the costs of training, there is not enough dissemination of  effective INSET.</a:t>
            </a:r>
          </a:p>
        </p:txBody>
      </p:sp>
      <p:sp>
        <p:nvSpPr>
          <p:cNvPr id="25603" name="Rectangle 4"/>
          <p:cNvSpPr>
            <a:spLocks noChangeArrowheads="1"/>
          </p:cNvSpPr>
          <p:nvPr/>
        </p:nvSpPr>
        <p:spPr bwMode="auto">
          <a:xfrm>
            <a:off x="4860032" y="1628800"/>
            <a:ext cx="4067944" cy="4401205"/>
          </a:xfrm>
          <a:prstGeom prst="rect">
            <a:avLst/>
          </a:prstGeom>
          <a:noFill/>
          <a:ln w="9525">
            <a:noFill/>
            <a:miter lim="800000"/>
            <a:headEnd/>
            <a:tailEnd/>
          </a:ln>
        </p:spPr>
        <p:txBody>
          <a:bodyPr wrap="square">
            <a:spAutoFit/>
          </a:bodyPr>
          <a:lstStyle/>
          <a:p>
            <a:pPr marL="323850" indent="-323850">
              <a:buFontTx/>
              <a:buChar char="•"/>
            </a:pPr>
            <a:r>
              <a:rPr lang="cy-GB" sz="2000" dirty="0">
                <a:solidFill>
                  <a:srgbClr val="015284"/>
                </a:solidFill>
              </a:rPr>
              <a:t> Nid yw ysgolion ac awdurdodau lleol yn coladu digon o wybodaeth am effaith HMS o ran p’un a yw’n arwain at welliannau yn neilliannau disgyblion, gwybodaeth a medrau staff, newidiadau sefydliadol neu werth am arian. </a:t>
            </a:r>
          </a:p>
          <a:p>
            <a:pPr marL="323850" indent="-323850"/>
            <a:endParaRPr lang="cy-GB" sz="2000" dirty="0">
              <a:solidFill>
                <a:srgbClr val="015284"/>
              </a:solidFill>
            </a:endParaRPr>
          </a:p>
          <a:p>
            <a:pPr marL="323850" indent="-323850">
              <a:buFontTx/>
              <a:buChar char="•"/>
            </a:pPr>
            <a:r>
              <a:rPr lang="cy-GB" sz="2000" dirty="0">
                <a:solidFill>
                  <a:srgbClr val="015284"/>
                </a:solidFill>
              </a:rPr>
              <a:t> Er bod llawer o ysgolion yn cydweithio ag ysgolion eraill i rannu arfer a chostau hyfforddiant, nid oes digon o ledaenu HMS effeithiol.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1588" y="188913"/>
            <a:ext cx="7772400" cy="719137"/>
          </a:xfrm>
        </p:spPr>
        <p:txBody>
          <a:bodyPr/>
          <a:lstStyle/>
          <a:p>
            <a:pPr eaLnBrk="1" hangingPunct="1"/>
            <a:r>
              <a:rPr lang="en-GB" sz="3600" dirty="0" smtClean="0"/>
              <a:t>Recommendations</a:t>
            </a:r>
            <a:br>
              <a:rPr lang="en-GB" sz="3600" dirty="0" smtClean="0"/>
            </a:br>
            <a:r>
              <a:rPr lang="en-GB" sz="3600" dirty="0" err="1" smtClean="0">
                <a:solidFill>
                  <a:srgbClr val="015284"/>
                </a:solidFill>
              </a:rPr>
              <a:t>Argymhellion</a:t>
            </a:r>
            <a:endParaRPr lang="en-US" sz="3600" dirty="0" smtClean="0">
              <a:solidFill>
                <a:srgbClr val="015284"/>
              </a:solidFill>
            </a:endParaRPr>
          </a:p>
        </p:txBody>
      </p:sp>
      <p:sp>
        <p:nvSpPr>
          <p:cNvPr id="12291" name="Rectangle 3"/>
          <p:cNvSpPr>
            <a:spLocks noGrp="1" noChangeArrowheads="1"/>
          </p:cNvSpPr>
          <p:nvPr>
            <p:ph type="body" sz="half" idx="1"/>
          </p:nvPr>
        </p:nvSpPr>
        <p:spPr>
          <a:xfrm>
            <a:off x="251521" y="1215169"/>
            <a:ext cx="4320480" cy="5300662"/>
          </a:xfrm>
        </p:spPr>
        <p:txBody>
          <a:bodyPr/>
          <a:lstStyle/>
          <a:p>
            <a:pPr marL="0" indent="0">
              <a:spcBef>
                <a:spcPts val="0"/>
              </a:spcBef>
              <a:buFontTx/>
              <a:buNone/>
              <a:defRPr/>
            </a:pPr>
            <a:r>
              <a:rPr lang="en-GB" sz="2000" b="1" dirty="0" smtClean="0">
                <a:solidFill>
                  <a:srgbClr val="D60134"/>
                </a:solidFill>
              </a:rPr>
              <a:t>Schools should:</a:t>
            </a:r>
          </a:p>
          <a:p>
            <a:pPr marL="0" indent="0">
              <a:spcBef>
                <a:spcPts val="0"/>
              </a:spcBef>
              <a:buFontTx/>
              <a:buNone/>
              <a:defRPr/>
            </a:pPr>
            <a:endParaRPr lang="en-GB" sz="2000" dirty="0" smtClean="0">
              <a:solidFill>
                <a:srgbClr val="D60134"/>
              </a:solidFill>
            </a:endParaRPr>
          </a:p>
          <a:p>
            <a:pPr marL="432000" indent="-432000">
              <a:spcBef>
                <a:spcPts val="0"/>
              </a:spcBef>
              <a:buFontTx/>
              <a:buNone/>
              <a:defRPr/>
            </a:pPr>
            <a:r>
              <a:rPr lang="en-GB" sz="2000" dirty="0" smtClean="0">
                <a:solidFill>
                  <a:srgbClr val="D60134"/>
                </a:solidFill>
              </a:rPr>
              <a:t>R1	focus more on national priorities in </a:t>
            </a:r>
          </a:p>
          <a:p>
            <a:pPr marL="432000" indent="-432000">
              <a:spcBef>
                <a:spcPts val="0"/>
              </a:spcBef>
              <a:buFontTx/>
              <a:buNone/>
              <a:defRPr/>
            </a:pPr>
            <a:r>
              <a:rPr lang="en-GB" sz="2000" dirty="0" smtClean="0">
                <a:solidFill>
                  <a:srgbClr val="D60134"/>
                </a:solidFill>
              </a:rPr>
              <a:t>      INSET activities, such as tackling  </a:t>
            </a:r>
          </a:p>
          <a:p>
            <a:pPr marL="432000" indent="-432000">
              <a:spcBef>
                <a:spcPts val="0"/>
              </a:spcBef>
              <a:buFontTx/>
              <a:buNone/>
              <a:defRPr/>
            </a:pPr>
            <a:r>
              <a:rPr lang="en-GB" sz="2000" dirty="0" smtClean="0">
                <a:solidFill>
                  <a:srgbClr val="D60134"/>
                </a:solidFill>
              </a:rPr>
              <a:t>      the impact of poverty on attainment;</a:t>
            </a:r>
          </a:p>
          <a:p>
            <a:pPr marL="432000" indent="-432000">
              <a:spcBef>
                <a:spcPts val="0"/>
              </a:spcBef>
              <a:buFontTx/>
              <a:buNone/>
              <a:defRPr/>
            </a:pPr>
            <a:r>
              <a:rPr lang="en-GB" sz="2000" dirty="0" smtClean="0"/>
              <a:t> </a:t>
            </a:r>
          </a:p>
          <a:p>
            <a:pPr marL="432000" indent="-432000">
              <a:spcBef>
                <a:spcPts val="0"/>
              </a:spcBef>
              <a:buFontTx/>
              <a:buNone/>
              <a:defRPr/>
            </a:pPr>
            <a:r>
              <a:rPr lang="en-GB" sz="2000" dirty="0" smtClean="0">
                <a:solidFill>
                  <a:srgbClr val="D60134"/>
                </a:solidFill>
              </a:rPr>
              <a:t>R2	make sure that INSET is linked closely to the priorities identified for  school improvement;</a:t>
            </a:r>
          </a:p>
          <a:p>
            <a:pPr marL="432000" indent="-432000">
              <a:spcBef>
                <a:spcPts val="0"/>
              </a:spcBef>
              <a:buFontTx/>
              <a:buNone/>
              <a:defRPr/>
            </a:pPr>
            <a:r>
              <a:rPr lang="en-GB" sz="2000" dirty="0" smtClean="0">
                <a:solidFill>
                  <a:srgbClr val="D60134"/>
                </a:solidFill>
              </a:rPr>
              <a:t> </a:t>
            </a:r>
          </a:p>
          <a:p>
            <a:pPr marL="432000" indent="-432000">
              <a:spcBef>
                <a:spcPts val="0"/>
              </a:spcBef>
              <a:buFontTx/>
              <a:buNone/>
              <a:defRPr/>
            </a:pPr>
            <a:r>
              <a:rPr lang="en-GB" sz="2000" dirty="0" smtClean="0">
                <a:solidFill>
                  <a:srgbClr val="D60134"/>
                </a:solidFill>
              </a:rPr>
              <a:t>R3	seek ways of involving learning support staff in INSET so that they can contribute fully to school improvement; and</a:t>
            </a:r>
            <a:endParaRPr lang="en-GB" sz="2000" dirty="0" smtClean="0"/>
          </a:p>
        </p:txBody>
      </p:sp>
      <p:sp>
        <p:nvSpPr>
          <p:cNvPr id="26627" name="Rectangle 4"/>
          <p:cNvSpPr>
            <a:spLocks noChangeArrowheads="1"/>
          </p:cNvSpPr>
          <p:nvPr/>
        </p:nvSpPr>
        <p:spPr bwMode="auto">
          <a:xfrm>
            <a:off x="4716016" y="1225689"/>
            <a:ext cx="4104455" cy="5632311"/>
          </a:xfrm>
          <a:prstGeom prst="rect">
            <a:avLst/>
          </a:prstGeom>
          <a:noFill/>
          <a:ln w="9525">
            <a:noFill/>
            <a:miter lim="800000"/>
            <a:headEnd/>
            <a:tailEnd/>
          </a:ln>
        </p:spPr>
        <p:txBody>
          <a:bodyPr wrap="square">
            <a:spAutoFit/>
          </a:bodyPr>
          <a:lstStyle/>
          <a:p>
            <a:r>
              <a:rPr lang="cy-GB" sz="2000" b="1" dirty="0">
                <a:solidFill>
                  <a:srgbClr val="015284"/>
                </a:solidFill>
              </a:rPr>
              <a:t>Dylai ysgolion:</a:t>
            </a:r>
          </a:p>
          <a:p>
            <a:endParaRPr lang="cy-GB" sz="2000" dirty="0">
              <a:solidFill>
                <a:srgbClr val="015284"/>
              </a:solidFill>
            </a:endParaRPr>
          </a:p>
          <a:p>
            <a:pPr marL="432000" indent="-432000"/>
            <a:r>
              <a:rPr lang="cy-GB" sz="2000" dirty="0" smtClean="0">
                <a:solidFill>
                  <a:srgbClr val="015284"/>
                </a:solidFill>
              </a:rPr>
              <a:t>A1	ganolbwyntio </a:t>
            </a:r>
            <a:r>
              <a:rPr lang="cy-GB" sz="2000" dirty="0">
                <a:solidFill>
                  <a:srgbClr val="015284"/>
                </a:solidFill>
              </a:rPr>
              <a:t>mwy ar flaenoriaethau cenedlaethol mewn gweithgareddau HMS, fel mynd i’r afael ag effaith tlodi ar gyrhaeddiad;</a:t>
            </a:r>
          </a:p>
          <a:p>
            <a:pPr marL="432000" indent="-432000"/>
            <a:r>
              <a:rPr lang="cy-GB" sz="2000" dirty="0">
                <a:solidFill>
                  <a:srgbClr val="015284"/>
                </a:solidFill>
              </a:rPr>
              <a:t> </a:t>
            </a:r>
          </a:p>
          <a:p>
            <a:pPr marL="432000" indent="-432000"/>
            <a:r>
              <a:rPr lang="cy-GB" sz="2000" dirty="0" smtClean="0">
                <a:solidFill>
                  <a:srgbClr val="015284"/>
                </a:solidFill>
              </a:rPr>
              <a:t>A2	gwneud </a:t>
            </a:r>
            <a:r>
              <a:rPr lang="cy-GB" sz="2000" dirty="0">
                <a:solidFill>
                  <a:srgbClr val="015284"/>
                </a:solidFill>
              </a:rPr>
              <a:t>yn </a:t>
            </a:r>
            <a:r>
              <a:rPr lang="cy-GB" sz="2000" dirty="0" err="1">
                <a:solidFill>
                  <a:srgbClr val="015284"/>
                </a:solidFill>
              </a:rPr>
              <a:t>siwr</a:t>
            </a:r>
            <a:r>
              <a:rPr lang="cy-GB" sz="2000" dirty="0">
                <a:solidFill>
                  <a:srgbClr val="015284"/>
                </a:solidFill>
              </a:rPr>
              <a:t> bod HMS wedi’i gysylltu’n agos </a:t>
            </a:r>
            <a:r>
              <a:rPr lang="cy-GB" sz="2000" dirty="0" err="1">
                <a:solidFill>
                  <a:srgbClr val="015284"/>
                </a:solidFill>
              </a:rPr>
              <a:t>â’r</a:t>
            </a:r>
            <a:r>
              <a:rPr lang="cy-GB" sz="2000" dirty="0">
                <a:solidFill>
                  <a:srgbClr val="015284"/>
                </a:solidFill>
              </a:rPr>
              <a:t> blaenoriaethau a nodwyd ar gyfer gwella ysgol;</a:t>
            </a:r>
          </a:p>
          <a:p>
            <a:pPr marL="432000" indent="-432000"/>
            <a:r>
              <a:rPr lang="cy-GB" sz="2000" dirty="0">
                <a:solidFill>
                  <a:srgbClr val="015284"/>
                </a:solidFill>
              </a:rPr>
              <a:t> </a:t>
            </a:r>
          </a:p>
          <a:p>
            <a:pPr marL="432000" indent="-432000"/>
            <a:r>
              <a:rPr lang="cy-GB" sz="2000" dirty="0" smtClean="0">
                <a:solidFill>
                  <a:srgbClr val="015284"/>
                </a:solidFill>
              </a:rPr>
              <a:t>A3	chwilio </a:t>
            </a:r>
            <a:r>
              <a:rPr lang="cy-GB" sz="2000" dirty="0">
                <a:solidFill>
                  <a:srgbClr val="015284"/>
                </a:solidFill>
              </a:rPr>
              <a:t>am ffyrdd o gynnwys staff cymorth dysgwyr mewn HMS er    mwyn iddynt allu cyfrannu’n llawn at wella ysgol; 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1588" y="188913"/>
            <a:ext cx="7772400" cy="719137"/>
          </a:xfrm>
        </p:spPr>
        <p:txBody>
          <a:bodyPr/>
          <a:lstStyle/>
          <a:p>
            <a:pPr eaLnBrk="1" hangingPunct="1"/>
            <a:r>
              <a:rPr lang="en-GB" sz="3600" dirty="0" smtClean="0"/>
              <a:t>Recommendations</a:t>
            </a:r>
            <a:br>
              <a:rPr lang="en-GB" sz="3600" dirty="0" smtClean="0"/>
            </a:br>
            <a:r>
              <a:rPr lang="en-GB" sz="3600" dirty="0" err="1" smtClean="0">
                <a:solidFill>
                  <a:srgbClr val="015284"/>
                </a:solidFill>
              </a:rPr>
              <a:t>Argymhellion</a:t>
            </a:r>
            <a:endParaRPr lang="en-US" sz="3600" dirty="0" smtClean="0">
              <a:solidFill>
                <a:srgbClr val="015284"/>
              </a:solidFill>
            </a:endParaRPr>
          </a:p>
        </p:txBody>
      </p:sp>
      <p:sp>
        <p:nvSpPr>
          <p:cNvPr id="27650" name="Rectangle 3"/>
          <p:cNvSpPr>
            <a:spLocks noGrp="1" noChangeArrowheads="1"/>
          </p:cNvSpPr>
          <p:nvPr>
            <p:ph type="body" sz="half" idx="1"/>
          </p:nvPr>
        </p:nvSpPr>
        <p:spPr>
          <a:xfrm>
            <a:off x="251520" y="1715571"/>
            <a:ext cx="4248472" cy="5084762"/>
          </a:xfrm>
        </p:spPr>
        <p:txBody>
          <a:bodyPr/>
          <a:lstStyle/>
          <a:p>
            <a:pPr marL="432000" indent="-432000">
              <a:spcBef>
                <a:spcPts val="0"/>
              </a:spcBef>
              <a:buFontTx/>
              <a:buNone/>
            </a:pPr>
            <a:r>
              <a:rPr lang="en-GB" sz="2000" dirty="0" smtClean="0">
                <a:solidFill>
                  <a:srgbClr val="D60134"/>
                </a:solidFill>
              </a:rPr>
              <a:t>R4	improve the evaluation of INSET by monitoring its impact on staff performance and pupil outcomes.</a:t>
            </a:r>
          </a:p>
          <a:p>
            <a:pPr>
              <a:spcBef>
                <a:spcPts val="0"/>
              </a:spcBef>
              <a:buFontTx/>
              <a:buNone/>
            </a:pPr>
            <a:endParaRPr lang="en-GB" sz="1200" dirty="0" smtClean="0">
              <a:solidFill>
                <a:srgbClr val="D60134"/>
              </a:solidFill>
            </a:endParaRPr>
          </a:p>
          <a:p>
            <a:pPr>
              <a:spcBef>
                <a:spcPts val="0"/>
              </a:spcBef>
              <a:buFontTx/>
              <a:buNone/>
            </a:pPr>
            <a:r>
              <a:rPr lang="en-GB" sz="2000" b="1" dirty="0" smtClean="0">
                <a:solidFill>
                  <a:srgbClr val="D60134"/>
                </a:solidFill>
              </a:rPr>
              <a:t>Local authorities should:</a:t>
            </a:r>
          </a:p>
          <a:p>
            <a:pPr>
              <a:spcBef>
                <a:spcPts val="0"/>
              </a:spcBef>
              <a:buFontTx/>
              <a:buNone/>
            </a:pPr>
            <a:endParaRPr lang="en-GB" sz="2000" dirty="0">
              <a:solidFill>
                <a:srgbClr val="D60134"/>
              </a:solidFill>
            </a:endParaRPr>
          </a:p>
          <a:p>
            <a:pPr marL="432000" indent="-432000">
              <a:spcBef>
                <a:spcPts val="0"/>
              </a:spcBef>
              <a:buFontTx/>
              <a:buNone/>
            </a:pPr>
            <a:r>
              <a:rPr lang="en-GB" sz="2000" dirty="0" smtClean="0">
                <a:solidFill>
                  <a:srgbClr val="D60134"/>
                </a:solidFill>
              </a:rPr>
              <a:t>R5	support schools in monitoring and evaluation the impact of INSET; and</a:t>
            </a:r>
          </a:p>
          <a:p>
            <a:pPr marL="432000" indent="-432000">
              <a:spcBef>
                <a:spcPts val="0"/>
              </a:spcBef>
              <a:buFontTx/>
              <a:buNone/>
            </a:pPr>
            <a:r>
              <a:rPr lang="en-GB" sz="2000" dirty="0" smtClean="0">
                <a:solidFill>
                  <a:srgbClr val="D60134"/>
                </a:solidFill>
              </a:rPr>
              <a:t> </a:t>
            </a:r>
          </a:p>
          <a:p>
            <a:pPr marL="432000" indent="-432000">
              <a:spcBef>
                <a:spcPts val="0"/>
              </a:spcBef>
              <a:buFontTx/>
              <a:buNone/>
            </a:pPr>
            <a:r>
              <a:rPr lang="en-GB" sz="2000" dirty="0" smtClean="0">
                <a:solidFill>
                  <a:srgbClr val="D60134"/>
                </a:solidFill>
              </a:rPr>
              <a:t>R6	collate information about effective INSET, which can be disseminated to all schools.</a:t>
            </a:r>
          </a:p>
        </p:txBody>
      </p:sp>
      <p:sp>
        <p:nvSpPr>
          <p:cNvPr id="27651" name="Rectangle 4"/>
          <p:cNvSpPr>
            <a:spLocks noChangeArrowheads="1"/>
          </p:cNvSpPr>
          <p:nvPr/>
        </p:nvSpPr>
        <p:spPr bwMode="auto">
          <a:xfrm>
            <a:off x="4780175" y="1700808"/>
            <a:ext cx="4032448" cy="3785652"/>
          </a:xfrm>
          <a:prstGeom prst="rect">
            <a:avLst/>
          </a:prstGeom>
          <a:noFill/>
          <a:ln w="9525">
            <a:noFill/>
            <a:miter lim="800000"/>
            <a:headEnd/>
            <a:tailEnd/>
          </a:ln>
        </p:spPr>
        <p:txBody>
          <a:bodyPr wrap="square">
            <a:spAutoFit/>
          </a:bodyPr>
          <a:lstStyle/>
          <a:p>
            <a:pPr marL="432000" indent="-432000"/>
            <a:r>
              <a:rPr lang="cy-GB" sz="2000" dirty="0" smtClean="0">
                <a:solidFill>
                  <a:srgbClr val="015284"/>
                </a:solidFill>
              </a:rPr>
              <a:t>A4	gwella </a:t>
            </a:r>
            <a:r>
              <a:rPr lang="cy-GB" sz="2000" dirty="0">
                <a:solidFill>
                  <a:srgbClr val="015284"/>
                </a:solidFill>
              </a:rPr>
              <a:t>arfarnu HMS trwy fonitro’i effaith ar berfformiad staff a  deilliannau disgyblion.</a:t>
            </a:r>
          </a:p>
          <a:p>
            <a:endParaRPr lang="cy-GB" sz="2000" dirty="0">
              <a:solidFill>
                <a:srgbClr val="015284"/>
              </a:solidFill>
            </a:endParaRPr>
          </a:p>
          <a:p>
            <a:r>
              <a:rPr lang="cy-GB" sz="2000" b="1" dirty="0">
                <a:solidFill>
                  <a:srgbClr val="015284"/>
                </a:solidFill>
              </a:rPr>
              <a:t>Dylai awdurdodau lleol</a:t>
            </a:r>
            <a:r>
              <a:rPr lang="cy-GB" sz="2000" b="1" dirty="0" smtClean="0">
                <a:solidFill>
                  <a:srgbClr val="015284"/>
                </a:solidFill>
              </a:rPr>
              <a:t>:</a:t>
            </a:r>
          </a:p>
          <a:p>
            <a:endParaRPr lang="cy-GB" sz="2000" dirty="0">
              <a:solidFill>
                <a:srgbClr val="015284"/>
              </a:solidFill>
            </a:endParaRPr>
          </a:p>
          <a:p>
            <a:pPr marL="432000" indent="-432000"/>
            <a:r>
              <a:rPr lang="cy-GB" sz="2000" dirty="0" smtClean="0">
                <a:solidFill>
                  <a:srgbClr val="015284"/>
                </a:solidFill>
              </a:rPr>
              <a:t>A5	gefnogi </a:t>
            </a:r>
            <a:r>
              <a:rPr lang="cy-GB" sz="2000" dirty="0">
                <a:solidFill>
                  <a:srgbClr val="015284"/>
                </a:solidFill>
              </a:rPr>
              <a:t>ysgolion wrth fonitro ac arfarnu effaith HMS; a</a:t>
            </a:r>
          </a:p>
          <a:p>
            <a:pPr marL="432000" indent="-432000"/>
            <a:r>
              <a:rPr lang="cy-GB" sz="2000" dirty="0">
                <a:solidFill>
                  <a:srgbClr val="015284"/>
                </a:solidFill>
              </a:rPr>
              <a:t> </a:t>
            </a:r>
          </a:p>
          <a:p>
            <a:pPr marL="432000" indent="-432000"/>
            <a:r>
              <a:rPr lang="cy-GB" sz="2000" dirty="0" smtClean="0">
                <a:solidFill>
                  <a:srgbClr val="015284"/>
                </a:solidFill>
              </a:rPr>
              <a:t>A6	coladu </a:t>
            </a:r>
            <a:r>
              <a:rPr lang="cy-GB" sz="2000" dirty="0">
                <a:solidFill>
                  <a:srgbClr val="015284"/>
                </a:solidFill>
              </a:rPr>
              <a:t>gwybodaeth am HMS effeithiol, y </a:t>
            </a:r>
            <a:r>
              <a:rPr lang="cy-GB" sz="2000" dirty="0" err="1">
                <a:solidFill>
                  <a:srgbClr val="015284"/>
                </a:solidFill>
              </a:rPr>
              <a:t>gellir</a:t>
            </a:r>
            <a:r>
              <a:rPr lang="cy-GB" sz="2000" dirty="0">
                <a:solidFill>
                  <a:srgbClr val="015284"/>
                </a:solidFill>
              </a:rPr>
              <a:t> ei lledaenu ymhlith   yr holl ysgolion.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0" y="260648"/>
            <a:ext cx="7772400" cy="719137"/>
          </a:xfrm>
        </p:spPr>
        <p:txBody>
          <a:bodyPr/>
          <a:lstStyle/>
          <a:p>
            <a:pPr eaLnBrk="1" hangingPunct="1"/>
            <a:r>
              <a:rPr lang="en-GB" sz="3600" dirty="0" smtClean="0"/>
              <a:t>Recommendations</a:t>
            </a:r>
            <a:br>
              <a:rPr lang="en-GB" sz="3600" dirty="0" smtClean="0"/>
            </a:br>
            <a:r>
              <a:rPr lang="en-GB" sz="3600" dirty="0" err="1" smtClean="0">
                <a:solidFill>
                  <a:srgbClr val="015284"/>
                </a:solidFill>
              </a:rPr>
              <a:t>Argymhellion</a:t>
            </a:r>
            <a:endParaRPr lang="en-US" sz="3600" dirty="0" smtClean="0">
              <a:solidFill>
                <a:srgbClr val="015284"/>
              </a:solidFill>
            </a:endParaRPr>
          </a:p>
        </p:txBody>
      </p:sp>
      <p:sp>
        <p:nvSpPr>
          <p:cNvPr id="28674" name="Rectangle 3"/>
          <p:cNvSpPr>
            <a:spLocks noGrp="1" noChangeArrowheads="1"/>
          </p:cNvSpPr>
          <p:nvPr>
            <p:ph type="body" sz="half" idx="1"/>
          </p:nvPr>
        </p:nvSpPr>
        <p:spPr>
          <a:xfrm>
            <a:off x="251520" y="1773238"/>
            <a:ext cx="4249167" cy="5084762"/>
          </a:xfrm>
        </p:spPr>
        <p:txBody>
          <a:bodyPr/>
          <a:lstStyle/>
          <a:p>
            <a:pPr>
              <a:spcBef>
                <a:spcPts val="0"/>
              </a:spcBef>
              <a:buFontTx/>
              <a:buNone/>
            </a:pPr>
            <a:r>
              <a:rPr lang="en-GB" sz="2000" b="1" dirty="0" smtClean="0">
                <a:solidFill>
                  <a:srgbClr val="D60134"/>
                </a:solidFill>
              </a:rPr>
              <a:t>The Welsh Government should:</a:t>
            </a:r>
            <a:endParaRPr lang="en-GB" sz="2000" dirty="0" smtClean="0">
              <a:solidFill>
                <a:srgbClr val="D60134"/>
              </a:solidFill>
            </a:endParaRPr>
          </a:p>
          <a:p>
            <a:pPr>
              <a:spcBef>
                <a:spcPts val="0"/>
              </a:spcBef>
              <a:buFontTx/>
              <a:buNone/>
            </a:pPr>
            <a:r>
              <a:rPr lang="en-GB" sz="2000" b="1" dirty="0" smtClean="0">
                <a:solidFill>
                  <a:srgbClr val="D60134"/>
                </a:solidFill>
              </a:rPr>
              <a:t> </a:t>
            </a:r>
            <a:endParaRPr lang="en-GB" sz="2000" dirty="0" smtClean="0">
              <a:solidFill>
                <a:srgbClr val="D60134"/>
              </a:solidFill>
            </a:endParaRPr>
          </a:p>
          <a:p>
            <a:pPr marL="432000" indent="-432000">
              <a:spcBef>
                <a:spcPts val="0"/>
              </a:spcBef>
              <a:buFontTx/>
              <a:buNone/>
            </a:pPr>
            <a:r>
              <a:rPr lang="en-GB" sz="2000" dirty="0" smtClean="0">
                <a:solidFill>
                  <a:srgbClr val="D60134"/>
                </a:solidFill>
              </a:rPr>
              <a:t>R7	provide guidance to help schools monitor and evaluate the impact of INSET on pupils’ performance.</a:t>
            </a:r>
          </a:p>
        </p:txBody>
      </p:sp>
      <p:sp>
        <p:nvSpPr>
          <p:cNvPr id="28675" name="Rectangle 4"/>
          <p:cNvSpPr>
            <a:spLocks noChangeArrowheads="1"/>
          </p:cNvSpPr>
          <p:nvPr/>
        </p:nvSpPr>
        <p:spPr bwMode="auto">
          <a:xfrm>
            <a:off x="4787900" y="1772816"/>
            <a:ext cx="4032572" cy="1616075"/>
          </a:xfrm>
          <a:prstGeom prst="rect">
            <a:avLst/>
          </a:prstGeom>
          <a:noFill/>
          <a:ln w="9525">
            <a:noFill/>
            <a:miter lim="800000"/>
            <a:headEnd/>
            <a:tailEnd/>
          </a:ln>
        </p:spPr>
        <p:txBody>
          <a:bodyPr wrap="square">
            <a:spAutoFit/>
          </a:bodyPr>
          <a:lstStyle/>
          <a:p>
            <a:r>
              <a:rPr lang="cy-GB" sz="2000" b="1" dirty="0">
                <a:solidFill>
                  <a:srgbClr val="015284"/>
                </a:solidFill>
              </a:rPr>
              <a:t>Dylai Llywodraeth Cymru:</a:t>
            </a:r>
            <a:endParaRPr lang="cy-GB" sz="2000" dirty="0">
              <a:solidFill>
                <a:srgbClr val="015284"/>
              </a:solidFill>
            </a:endParaRPr>
          </a:p>
          <a:p>
            <a:r>
              <a:rPr lang="cy-GB" sz="2000" b="1" dirty="0">
                <a:solidFill>
                  <a:srgbClr val="015284"/>
                </a:solidFill>
              </a:rPr>
              <a:t> </a:t>
            </a:r>
            <a:endParaRPr lang="cy-GB" sz="2000" dirty="0">
              <a:solidFill>
                <a:srgbClr val="015284"/>
              </a:solidFill>
            </a:endParaRPr>
          </a:p>
          <a:p>
            <a:pPr marL="432000" indent="-432000"/>
            <a:r>
              <a:rPr lang="cy-GB" sz="2000" dirty="0" smtClean="0">
                <a:solidFill>
                  <a:srgbClr val="015284"/>
                </a:solidFill>
              </a:rPr>
              <a:t>A7	roi </a:t>
            </a:r>
            <a:r>
              <a:rPr lang="cy-GB" sz="2000" dirty="0">
                <a:solidFill>
                  <a:srgbClr val="015284"/>
                </a:solidFill>
              </a:rPr>
              <a:t>arweiniad i helpu ysgolion i fonitro ac arfarnu effaith HMS ar berfformiad disgyblion.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3568" y="116632"/>
            <a:ext cx="7339012" cy="1196975"/>
          </a:xfrm>
        </p:spPr>
        <p:txBody>
          <a:bodyPr/>
          <a:lstStyle/>
          <a:p>
            <a:r>
              <a:rPr lang="en-GB" sz="4000" dirty="0" smtClean="0"/>
              <a:t>Best practice</a:t>
            </a:r>
            <a:br>
              <a:rPr lang="en-GB" sz="4000" dirty="0" smtClean="0"/>
            </a:br>
            <a:r>
              <a:rPr lang="en-GB" sz="4000" dirty="0" err="1" smtClean="0">
                <a:solidFill>
                  <a:srgbClr val="015284"/>
                </a:solidFill>
              </a:rPr>
              <a:t>Arfer</a:t>
            </a:r>
            <a:r>
              <a:rPr lang="en-GB" sz="4000" dirty="0" smtClean="0">
                <a:solidFill>
                  <a:srgbClr val="015284"/>
                </a:solidFill>
              </a:rPr>
              <a:t> </a:t>
            </a:r>
            <a:r>
              <a:rPr lang="en-GB" sz="4000" dirty="0" err="1" smtClean="0">
                <a:solidFill>
                  <a:srgbClr val="015284"/>
                </a:solidFill>
              </a:rPr>
              <a:t>orau</a:t>
            </a:r>
            <a:endParaRPr lang="en-GB" sz="4000" dirty="0" smtClean="0">
              <a:solidFill>
                <a:srgbClr val="015284"/>
              </a:solidFill>
            </a:endParaRPr>
          </a:p>
        </p:txBody>
      </p:sp>
      <p:sp>
        <p:nvSpPr>
          <p:cNvPr id="15363" name="Content Placeholder 2"/>
          <p:cNvSpPr>
            <a:spLocks noGrp="1"/>
          </p:cNvSpPr>
          <p:nvPr>
            <p:ph sz="half" idx="1"/>
          </p:nvPr>
        </p:nvSpPr>
        <p:spPr>
          <a:xfrm>
            <a:off x="251520" y="1556791"/>
            <a:ext cx="4248472" cy="5300217"/>
          </a:xfrm>
        </p:spPr>
        <p:txBody>
          <a:bodyPr/>
          <a:lstStyle/>
          <a:p>
            <a:pPr marL="0" indent="0">
              <a:spcBef>
                <a:spcPts val="0"/>
              </a:spcBef>
              <a:buFontTx/>
              <a:buNone/>
              <a:defRPr/>
            </a:pPr>
            <a:r>
              <a:rPr lang="en-GB" sz="1800" dirty="0" smtClean="0">
                <a:solidFill>
                  <a:srgbClr val="D60134"/>
                </a:solidFill>
              </a:rPr>
              <a:t>The report includes nine case studies of best practice in the use of INSET. </a:t>
            </a:r>
          </a:p>
          <a:p>
            <a:pPr marL="0" indent="0">
              <a:spcBef>
                <a:spcPts val="0"/>
              </a:spcBef>
              <a:buFontTx/>
              <a:buNone/>
              <a:defRPr/>
            </a:pPr>
            <a:endParaRPr lang="en-GB" sz="1800" dirty="0" smtClean="0">
              <a:solidFill>
                <a:srgbClr val="D60134"/>
              </a:solidFill>
            </a:endParaRPr>
          </a:p>
          <a:p>
            <a:pPr marL="0" indent="0">
              <a:spcBef>
                <a:spcPts val="0"/>
              </a:spcBef>
              <a:buFontTx/>
              <a:buNone/>
              <a:defRPr/>
            </a:pPr>
            <a:r>
              <a:rPr lang="en-GB" sz="1800" dirty="0" smtClean="0">
                <a:solidFill>
                  <a:srgbClr val="D60134"/>
                </a:solidFill>
              </a:rPr>
              <a:t>The following example illustrates how a secondary school used INSET to help embed the development of pupils’ literacy skills into the school’s curriculum framework. </a:t>
            </a:r>
          </a:p>
          <a:p>
            <a:pPr marL="0" indent="0">
              <a:spcBef>
                <a:spcPts val="0"/>
              </a:spcBef>
              <a:buFontTx/>
              <a:buNone/>
              <a:defRPr/>
            </a:pPr>
            <a:endParaRPr lang="en-GB" sz="1800" dirty="0" smtClean="0">
              <a:solidFill>
                <a:srgbClr val="D60134"/>
              </a:solidFill>
            </a:endParaRPr>
          </a:p>
          <a:p>
            <a:pPr marL="0" indent="0">
              <a:spcBef>
                <a:spcPts val="0"/>
              </a:spcBef>
              <a:buFontTx/>
              <a:buNone/>
              <a:defRPr/>
            </a:pPr>
            <a:r>
              <a:rPr lang="en-GB" sz="1800" b="1" dirty="0" err="1" smtClean="0">
                <a:solidFill>
                  <a:srgbClr val="D60134"/>
                </a:solidFill>
              </a:rPr>
              <a:t>Cynffig</a:t>
            </a:r>
            <a:r>
              <a:rPr lang="en-GB" sz="1800" b="1" dirty="0" smtClean="0">
                <a:solidFill>
                  <a:srgbClr val="D60134"/>
                </a:solidFill>
              </a:rPr>
              <a:t> Comprehensive School </a:t>
            </a:r>
            <a:r>
              <a:rPr lang="en-GB" sz="1800" dirty="0" smtClean="0">
                <a:solidFill>
                  <a:srgbClr val="D60134"/>
                </a:solidFill>
              </a:rPr>
              <a:t>in Bridgend, is a co-educational 11-18 community school  with approximately 700 pupils on roll.  Thirty-one per cent of pupils are entitled to receive free school meals, which is well above the national average of 17% for secondary schools.</a:t>
            </a:r>
          </a:p>
          <a:p>
            <a:pPr marL="0" indent="0">
              <a:buFontTx/>
              <a:buNone/>
              <a:defRPr/>
            </a:pPr>
            <a:endParaRPr lang="en-GB" sz="1600" dirty="0" smtClean="0">
              <a:solidFill>
                <a:srgbClr val="D60134"/>
              </a:solidFill>
            </a:endParaRPr>
          </a:p>
        </p:txBody>
      </p:sp>
      <p:sp>
        <p:nvSpPr>
          <p:cNvPr id="29699" name="Content Placeholder 3"/>
          <p:cNvSpPr>
            <a:spLocks noGrp="1"/>
          </p:cNvSpPr>
          <p:nvPr>
            <p:ph sz="half" idx="2"/>
          </p:nvPr>
        </p:nvSpPr>
        <p:spPr>
          <a:xfrm>
            <a:off x="4716016" y="1556792"/>
            <a:ext cx="4248472" cy="5111898"/>
          </a:xfrm>
        </p:spPr>
        <p:txBody>
          <a:bodyPr/>
          <a:lstStyle/>
          <a:p>
            <a:pPr marL="0" indent="0">
              <a:spcBef>
                <a:spcPts val="0"/>
              </a:spcBef>
              <a:buFontTx/>
              <a:buNone/>
            </a:pPr>
            <a:r>
              <a:rPr lang="cy-GB" sz="1800" dirty="0" smtClean="0"/>
              <a:t>Mae’r adroddiad yn cynnwys naw astudiaeth achos arfer orau wrth ddefnyddio HMS. </a:t>
            </a:r>
          </a:p>
          <a:p>
            <a:pPr marL="0" indent="0">
              <a:spcBef>
                <a:spcPts val="0"/>
              </a:spcBef>
              <a:buFontTx/>
              <a:buNone/>
            </a:pPr>
            <a:endParaRPr lang="cy-GB" sz="1800" dirty="0" smtClean="0"/>
          </a:p>
          <a:p>
            <a:pPr marL="0" indent="0">
              <a:spcBef>
                <a:spcPts val="0"/>
              </a:spcBef>
              <a:buFontTx/>
              <a:buNone/>
            </a:pPr>
            <a:r>
              <a:rPr lang="cy-GB" sz="1800" dirty="0" smtClean="0"/>
              <a:t>Mae’r enghraifft ganlynol yn dangos sut aeth ysgol uwchradd ati i ddefnyddio HMS i helpu i ymgorffori datblygiad medrau llythrennedd disgyblion yn fframwaith cwricwlwm yr ysgol. </a:t>
            </a:r>
          </a:p>
          <a:p>
            <a:pPr marL="0" indent="0">
              <a:spcBef>
                <a:spcPts val="0"/>
              </a:spcBef>
              <a:buFontTx/>
              <a:buNone/>
            </a:pPr>
            <a:endParaRPr lang="cy-GB" sz="1800" dirty="0" smtClean="0"/>
          </a:p>
          <a:p>
            <a:pPr marL="0" indent="0">
              <a:spcBef>
                <a:spcPts val="0"/>
              </a:spcBef>
              <a:buFontTx/>
              <a:buNone/>
            </a:pPr>
            <a:r>
              <a:rPr lang="cy-GB" sz="1800" dirty="0" smtClean="0"/>
              <a:t>Ysgol gymunedol gyd-addysgol 11-18 ym Mhen-y-bont ar Ogwr gyda thua 700 o ddisgyblion ar y gofrestr yw </a:t>
            </a:r>
            <a:r>
              <a:rPr lang="cy-GB" sz="1800" b="1" dirty="0" smtClean="0"/>
              <a:t>Ysgol Gyfun Cynffig</a:t>
            </a:r>
            <a:r>
              <a:rPr lang="cy-GB" sz="1800" dirty="0" smtClean="0"/>
              <a:t>.  Mae gan dri deg un y cant o ddisgyblion hawl i gael prydau ysgol am ddim, sydd ymhell </a:t>
            </a:r>
            <a:r>
              <a:rPr lang="cy-GB" sz="1800" dirty="0" err="1" smtClean="0"/>
              <a:t>uwchlaw’r</a:t>
            </a:r>
            <a:r>
              <a:rPr lang="cy-GB" sz="1800" dirty="0" smtClean="0"/>
              <a:t> cyfartaledd cenedlaethol, sef 17% ar gyfer ysgolion uwchradd.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83568" y="0"/>
            <a:ext cx="7339012" cy="1196975"/>
          </a:xfrm>
        </p:spPr>
        <p:txBody>
          <a:bodyPr/>
          <a:lstStyle/>
          <a:p>
            <a:r>
              <a:rPr lang="en-GB" sz="4000" dirty="0" smtClean="0"/>
              <a:t>Best practice</a:t>
            </a:r>
            <a:br>
              <a:rPr lang="en-GB" sz="4000" dirty="0" smtClean="0"/>
            </a:br>
            <a:r>
              <a:rPr lang="en-GB" sz="4000" dirty="0" err="1" smtClean="0">
                <a:solidFill>
                  <a:srgbClr val="015284"/>
                </a:solidFill>
              </a:rPr>
              <a:t>Arfer</a:t>
            </a:r>
            <a:r>
              <a:rPr lang="en-GB" sz="4000" dirty="0" smtClean="0">
                <a:solidFill>
                  <a:srgbClr val="015284"/>
                </a:solidFill>
              </a:rPr>
              <a:t> </a:t>
            </a:r>
            <a:r>
              <a:rPr lang="en-GB" sz="4000" dirty="0" err="1" smtClean="0">
                <a:solidFill>
                  <a:srgbClr val="015284"/>
                </a:solidFill>
              </a:rPr>
              <a:t>orau</a:t>
            </a:r>
            <a:endParaRPr lang="en-GB" sz="4000" dirty="0" smtClean="0">
              <a:solidFill>
                <a:srgbClr val="015284"/>
              </a:solidFill>
            </a:endParaRPr>
          </a:p>
        </p:txBody>
      </p:sp>
      <p:sp>
        <p:nvSpPr>
          <p:cNvPr id="15363" name="Content Placeholder 2"/>
          <p:cNvSpPr>
            <a:spLocks noGrp="1"/>
          </p:cNvSpPr>
          <p:nvPr>
            <p:ph sz="half" idx="1"/>
          </p:nvPr>
        </p:nvSpPr>
        <p:spPr>
          <a:xfrm>
            <a:off x="107950" y="1268413"/>
            <a:ext cx="4457700" cy="5589587"/>
          </a:xfrm>
        </p:spPr>
        <p:txBody>
          <a:bodyPr/>
          <a:lstStyle/>
          <a:p>
            <a:pPr marL="0" indent="0">
              <a:spcBef>
                <a:spcPts val="0"/>
              </a:spcBef>
              <a:buFontTx/>
              <a:buNone/>
              <a:defRPr/>
            </a:pPr>
            <a:r>
              <a:rPr lang="en-GB" sz="1600" b="1" dirty="0" smtClean="0">
                <a:solidFill>
                  <a:srgbClr val="D60134"/>
                </a:solidFill>
              </a:rPr>
              <a:t>The school’s strategy</a:t>
            </a:r>
          </a:p>
          <a:p>
            <a:pPr marL="0" indent="0">
              <a:spcBef>
                <a:spcPts val="0"/>
              </a:spcBef>
              <a:buFontTx/>
              <a:buNone/>
              <a:defRPr/>
            </a:pPr>
            <a:endParaRPr lang="en-GB" sz="1600" dirty="0" smtClean="0">
              <a:solidFill>
                <a:srgbClr val="D60134"/>
              </a:solidFill>
            </a:endParaRPr>
          </a:p>
          <a:p>
            <a:pPr marL="0" indent="0">
              <a:spcBef>
                <a:spcPts val="0"/>
              </a:spcBef>
              <a:buFontTx/>
              <a:buNone/>
              <a:defRPr/>
            </a:pPr>
            <a:r>
              <a:rPr lang="en-GB" sz="1600" dirty="0" smtClean="0">
                <a:solidFill>
                  <a:srgbClr val="D60134"/>
                </a:solidFill>
              </a:rPr>
              <a:t>Recognising that literacy is central to the success of every pupil, the school’s strategy is to provide a rich variety of literacy experiences across all subjects, so that pupils can learn, practice and improve their literacy skills in a wide range of areas. </a:t>
            </a:r>
          </a:p>
          <a:p>
            <a:pPr marL="0" indent="0">
              <a:spcBef>
                <a:spcPts val="0"/>
              </a:spcBef>
              <a:buFontTx/>
              <a:buNone/>
              <a:defRPr/>
            </a:pPr>
            <a:endParaRPr lang="en-GB" sz="1600" dirty="0" smtClean="0">
              <a:solidFill>
                <a:srgbClr val="D60134"/>
              </a:solidFill>
            </a:endParaRPr>
          </a:p>
          <a:p>
            <a:pPr marL="0" indent="0">
              <a:spcBef>
                <a:spcPts val="0"/>
              </a:spcBef>
              <a:buFontTx/>
              <a:buNone/>
              <a:defRPr/>
            </a:pPr>
            <a:r>
              <a:rPr lang="en-GB" sz="1600" b="1" dirty="0" smtClean="0">
                <a:solidFill>
                  <a:srgbClr val="D60134"/>
                </a:solidFill>
              </a:rPr>
              <a:t>Action</a:t>
            </a:r>
            <a:endParaRPr lang="en-GB" sz="1600" dirty="0" smtClean="0">
              <a:solidFill>
                <a:srgbClr val="D60134"/>
              </a:solidFill>
            </a:endParaRPr>
          </a:p>
          <a:p>
            <a:pPr marL="0" indent="0">
              <a:spcBef>
                <a:spcPts val="0"/>
              </a:spcBef>
              <a:buFontTx/>
              <a:buNone/>
              <a:defRPr/>
            </a:pPr>
            <a:endParaRPr lang="en-GB" sz="1600" dirty="0">
              <a:solidFill>
                <a:srgbClr val="D60134"/>
              </a:solidFill>
            </a:endParaRPr>
          </a:p>
          <a:p>
            <a:pPr marL="0" indent="0">
              <a:spcBef>
                <a:spcPts val="0"/>
              </a:spcBef>
              <a:buFontTx/>
              <a:buNone/>
              <a:defRPr/>
            </a:pPr>
            <a:r>
              <a:rPr lang="en-GB" sz="1600" dirty="0" smtClean="0">
                <a:solidFill>
                  <a:srgbClr val="D60134"/>
                </a:solidFill>
              </a:rPr>
              <a:t>Senior managers established a literacy focus group who were tasked with producing a literacy toolkit to support staff.  One of the five statutory INSET days was identified for staff training on the toolkit.  </a:t>
            </a:r>
          </a:p>
          <a:p>
            <a:pPr marL="0" indent="0">
              <a:spcBef>
                <a:spcPts val="0"/>
              </a:spcBef>
              <a:buFontTx/>
              <a:buNone/>
              <a:defRPr/>
            </a:pPr>
            <a:endParaRPr lang="en-GB" sz="1600" dirty="0" smtClean="0">
              <a:solidFill>
                <a:srgbClr val="D60134"/>
              </a:solidFill>
            </a:endParaRPr>
          </a:p>
          <a:p>
            <a:pPr marL="0" indent="0">
              <a:spcBef>
                <a:spcPts val="0"/>
              </a:spcBef>
              <a:buFontTx/>
              <a:buNone/>
              <a:defRPr/>
            </a:pPr>
            <a:r>
              <a:rPr lang="en-GB" sz="1600" dirty="0" smtClean="0">
                <a:solidFill>
                  <a:srgbClr val="D60134"/>
                </a:solidFill>
              </a:rPr>
              <a:t>The focus group included colleagues from five different subject departments as well as a member of the administrative staff who is a governor of the school. </a:t>
            </a:r>
          </a:p>
        </p:txBody>
      </p:sp>
      <p:sp>
        <p:nvSpPr>
          <p:cNvPr id="30723" name="Content Placeholder 3"/>
          <p:cNvSpPr>
            <a:spLocks noGrp="1"/>
          </p:cNvSpPr>
          <p:nvPr>
            <p:ph sz="half" idx="2"/>
          </p:nvPr>
        </p:nvSpPr>
        <p:spPr>
          <a:xfrm>
            <a:off x="4644008" y="1196975"/>
            <a:ext cx="4248472" cy="5516563"/>
          </a:xfrm>
        </p:spPr>
        <p:txBody>
          <a:bodyPr/>
          <a:lstStyle/>
          <a:p>
            <a:pPr marL="0" indent="0">
              <a:spcBef>
                <a:spcPts val="0"/>
              </a:spcBef>
              <a:buFontTx/>
              <a:buNone/>
            </a:pPr>
            <a:r>
              <a:rPr lang="cy-GB" sz="1600" b="1" dirty="0" smtClean="0"/>
              <a:t>Strategaeth yr ysgol</a:t>
            </a:r>
          </a:p>
          <a:p>
            <a:pPr marL="0" indent="0">
              <a:spcBef>
                <a:spcPts val="0"/>
              </a:spcBef>
              <a:buFontTx/>
              <a:buNone/>
            </a:pPr>
            <a:endParaRPr lang="cy-GB" sz="1600" dirty="0" smtClean="0"/>
          </a:p>
          <a:p>
            <a:pPr marL="0" indent="0">
              <a:spcBef>
                <a:spcPts val="0"/>
              </a:spcBef>
              <a:buFontTx/>
              <a:buNone/>
            </a:pPr>
            <a:r>
              <a:rPr lang="cy-GB" sz="1600" dirty="0" smtClean="0"/>
              <a:t>I gydnabod bod llythrennedd yn ganolog i lwyddiant pob disgybl, strategaeth yr ysgol yw darparu amrywiaeth gyfoethog o brofiadau llythrennedd ar draws pob pwnc, er mwyn i ddisgyblion allu dysgu, ymarfer a gwella eu medrau llythrennedd mewn ystod eang o feysydd. </a:t>
            </a:r>
          </a:p>
          <a:p>
            <a:pPr marL="0" indent="0">
              <a:spcBef>
                <a:spcPts val="0"/>
              </a:spcBef>
              <a:buFontTx/>
              <a:buNone/>
            </a:pPr>
            <a:endParaRPr lang="cy-GB" sz="1600" dirty="0" smtClean="0"/>
          </a:p>
          <a:p>
            <a:pPr marL="0" indent="0">
              <a:spcBef>
                <a:spcPts val="0"/>
              </a:spcBef>
              <a:buFontTx/>
              <a:buNone/>
            </a:pPr>
            <a:r>
              <a:rPr lang="cy-GB" sz="1600" b="1" dirty="0" smtClean="0"/>
              <a:t>Gweithredu</a:t>
            </a:r>
          </a:p>
          <a:p>
            <a:pPr marL="0" indent="0">
              <a:spcBef>
                <a:spcPts val="0"/>
              </a:spcBef>
              <a:buFontTx/>
              <a:buNone/>
            </a:pPr>
            <a:endParaRPr lang="cy-GB" sz="1600" dirty="0" smtClean="0"/>
          </a:p>
          <a:p>
            <a:pPr marL="0" indent="0">
              <a:spcBef>
                <a:spcPts val="0"/>
              </a:spcBef>
              <a:buFontTx/>
              <a:buNone/>
            </a:pPr>
            <a:r>
              <a:rPr lang="cy-GB" sz="1600" dirty="0" smtClean="0"/>
              <a:t>Sefydlwyd gr</a:t>
            </a:r>
            <a:r>
              <a:rPr lang="cy-GB" sz="1600" dirty="0" smtClean="0">
                <a:cs typeface="Arial" charset="0"/>
              </a:rPr>
              <a:t>ŵp ffocws ar lythrennedd gan uwch reolwyr a </a:t>
            </a:r>
            <a:r>
              <a:rPr lang="cy-GB" sz="1600" dirty="0" err="1" smtClean="0">
                <a:cs typeface="Arial" charset="0"/>
              </a:rPr>
              <a:t>gafodd</a:t>
            </a:r>
            <a:r>
              <a:rPr lang="cy-GB" sz="1600" dirty="0" smtClean="0">
                <a:cs typeface="Arial" charset="0"/>
              </a:rPr>
              <a:t> y dasg o greu pecyn canllawiau llythrennedd i gefnogi </a:t>
            </a:r>
            <a:r>
              <a:rPr lang="cy-GB" sz="1600" dirty="0" smtClean="0"/>
              <a:t>staff.  Clustnodwyd un o’r pum diwrnod HMS statudol ar gyfer hyfforddiant staff ar y pecyn canllawiau.  </a:t>
            </a:r>
          </a:p>
          <a:p>
            <a:pPr marL="0" indent="0">
              <a:spcBef>
                <a:spcPts val="0"/>
              </a:spcBef>
              <a:buFontTx/>
              <a:buNone/>
            </a:pPr>
            <a:endParaRPr lang="cy-GB" sz="1600" dirty="0" smtClean="0"/>
          </a:p>
          <a:p>
            <a:pPr marL="0" indent="0">
              <a:spcBef>
                <a:spcPts val="0"/>
              </a:spcBef>
              <a:buFontTx/>
              <a:buNone/>
            </a:pPr>
            <a:r>
              <a:rPr lang="cy-GB" sz="1600" dirty="0" smtClean="0"/>
              <a:t>Roedd y gr</a:t>
            </a:r>
            <a:r>
              <a:rPr lang="cy-GB" sz="1600" dirty="0" smtClean="0">
                <a:cs typeface="Arial" charset="0"/>
              </a:rPr>
              <a:t>ŵp ffocws yn cynnwys cydweithwyr o bump o adrannau pwnc gwahanol yn ogystal ag aelod o’r </a:t>
            </a:r>
            <a:r>
              <a:rPr lang="cy-GB" sz="1600" dirty="0" smtClean="0"/>
              <a:t>staff gweinyddol sy’n llywodraethwr yn yr ysgol. </a:t>
            </a:r>
          </a:p>
          <a:p>
            <a:pPr marL="0" indent="0">
              <a:buFontTx/>
              <a:buNone/>
            </a:pPr>
            <a:endParaRPr lang="cy-GB" sz="1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84213" y="0"/>
            <a:ext cx="7339012" cy="1196975"/>
          </a:xfrm>
        </p:spPr>
        <p:txBody>
          <a:bodyPr/>
          <a:lstStyle/>
          <a:p>
            <a:r>
              <a:rPr lang="en-GB" sz="4000" smtClean="0"/>
              <a:t>Best practice</a:t>
            </a:r>
            <a:br>
              <a:rPr lang="en-GB" sz="4000" smtClean="0"/>
            </a:br>
            <a:r>
              <a:rPr lang="en-GB" sz="4000" smtClean="0">
                <a:solidFill>
                  <a:srgbClr val="015284"/>
                </a:solidFill>
              </a:rPr>
              <a:t>Arfer orau</a:t>
            </a:r>
          </a:p>
        </p:txBody>
      </p:sp>
      <p:sp>
        <p:nvSpPr>
          <p:cNvPr id="15363" name="Content Placeholder 2"/>
          <p:cNvSpPr>
            <a:spLocks noGrp="1"/>
          </p:cNvSpPr>
          <p:nvPr>
            <p:ph sz="half" idx="1"/>
          </p:nvPr>
        </p:nvSpPr>
        <p:spPr>
          <a:xfrm>
            <a:off x="107504" y="1196753"/>
            <a:ext cx="4457700" cy="5472608"/>
          </a:xfrm>
        </p:spPr>
        <p:txBody>
          <a:bodyPr/>
          <a:lstStyle/>
          <a:p>
            <a:pPr marL="0" indent="0">
              <a:spcBef>
                <a:spcPts val="0"/>
              </a:spcBef>
              <a:buFontTx/>
              <a:buNone/>
              <a:defRPr/>
            </a:pPr>
            <a:r>
              <a:rPr lang="en-GB" sz="1700" dirty="0" smtClean="0">
                <a:solidFill>
                  <a:srgbClr val="D60134"/>
                </a:solidFill>
              </a:rPr>
              <a:t>In devising the toolkit, the focus group drew on Estyn’s publications on literacy, and other documents on reading and writing.  The toolkit provides information and guidance on how to promote pupils’ literacy skills effectively. </a:t>
            </a:r>
          </a:p>
          <a:p>
            <a:pPr>
              <a:spcBef>
                <a:spcPts val="0"/>
              </a:spcBef>
              <a:buFontTx/>
              <a:buNone/>
              <a:defRPr/>
            </a:pPr>
            <a:endParaRPr lang="en-GB" sz="1700" dirty="0" smtClean="0">
              <a:solidFill>
                <a:srgbClr val="D60134"/>
              </a:solidFill>
            </a:endParaRPr>
          </a:p>
          <a:p>
            <a:pPr>
              <a:spcBef>
                <a:spcPts val="0"/>
              </a:spcBef>
              <a:buFontTx/>
              <a:buNone/>
              <a:defRPr/>
            </a:pPr>
            <a:r>
              <a:rPr lang="en-GB" sz="1700" dirty="0" smtClean="0">
                <a:solidFill>
                  <a:srgbClr val="D60134"/>
                </a:solidFill>
              </a:rPr>
              <a:t>The toolkit includes:</a:t>
            </a:r>
          </a:p>
          <a:p>
            <a:pPr>
              <a:spcBef>
                <a:spcPts val="0"/>
              </a:spcBef>
              <a:buFontTx/>
              <a:buNone/>
              <a:defRPr/>
            </a:pPr>
            <a:endParaRPr lang="en-GB" sz="1700" dirty="0" smtClean="0">
              <a:solidFill>
                <a:srgbClr val="D60134"/>
              </a:solidFill>
            </a:endParaRPr>
          </a:p>
          <a:p>
            <a:pPr marL="182563" indent="-179388">
              <a:spcBef>
                <a:spcPts val="0"/>
              </a:spcBef>
              <a:defRPr/>
            </a:pPr>
            <a:r>
              <a:rPr lang="en-GB" sz="1700" dirty="0" smtClean="0">
                <a:solidFill>
                  <a:srgbClr val="D60134"/>
                </a:solidFill>
              </a:rPr>
              <a:t> the uses and benefits of pre-reading activities in different subject areas;</a:t>
            </a:r>
          </a:p>
          <a:p>
            <a:pPr marL="182563" indent="-179388">
              <a:spcBef>
                <a:spcPts val="0"/>
              </a:spcBef>
              <a:defRPr/>
            </a:pPr>
            <a:r>
              <a:rPr lang="en-GB" sz="1700" dirty="0" smtClean="0">
                <a:solidFill>
                  <a:srgbClr val="D60134"/>
                </a:solidFill>
              </a:rPr>
              <a:t>how to teach grammar, punctuation and spelling;</a:t>
            </a:r>
          </a:p>
          <a:p>
            <a:pPr marL="182563" indent="-179388">
              <a:spcBef>
                <a:spcPts val="0"/>
              </a:spcBef>
              <a:defRPr/>
            </a:pPr>
            <a:r>
              <a:rPr lang="en-GB" sz="1700" dirty="0" smtClean="0">
                <a:solidFill>
                  <a:srgbClr val="D60134"/>
                </a:solidFill>
              </a:rPr>
              <a:t>a marking code to ensure consistency across all subject areas;</a:t>
            </a:r>
          </a:p>
          <a:p>
            <a:pPr marL="182563" indent="-179388">
              <a:spcBef>
                <a:spcPts val="0"/>
              </a:spcBef>
              <a:defRPr/>
            </a:pPr>
            <a:r>
              <a:rPr lang="en-GB" sz="1700" dirty="0" smtClean="0">
                <a:solidFill>
                  <a:srgbClr val="D60134"/>
                </a:solidFill>
              </a:rPr>
              <a:t>information about the six non-fiction text types, identifying language features and success criteria; and</a:t>
            </a:r>
          </a:p>
          <a:p>
            <a:pPr marL="182563" indent="-179388">
              <a:spcBef>
                <a:spcPts val="0"/>
              </a:spcBef>
              <a:defRPr/>
            </a:pPr>
            <a:r>
              <a:rPr lang="en-GB" sz="1700" dirty="0" smtClean="0">
                <a:solidFill>
                  <a:srgbClr val="D60134"/>
                </a:solidFill>
              </a:rPr>
              <a:t>strategies for all staff to use to support weak writers.</a:t>
            </a:r>
          </a:p>
        </p:txBody>
      </p:sp>
      <p:sp>
        <p:nvSpPr>
          <p:cNvPr id="31747" name="Content Placeholder 3"/>
          <p:cNvSpPr>
            <a:spLocks noGrp="1"/>
          </p:cNvSpPr>
          <p:nvPr>
            <p:ph sz="half" idx="2"/>
          </p:nvPr>
        </p:nvSpPr>
        <p:spPr>
          <a:xfrm>
            <a:off x="4643438" y="1196975"/>
            <a:ext cx="4318000" cy="5516563"/>
          </a:xfrm>
        </p:spPr>
        <p:txBody>
          <a:bodyPr/>
          <a:lstStyle/>
          <a:p>
            <a:pPr marL="0" indent="0">
              <a:spcBef>
                <a:spcPts val="0"/>
              </a:spcBef>
              <a:buFontTx/>
              <a:buNone/>
            </a:pPr>
            <a:r>
              <a:rPr lang="cy-GB" sz="1700" dirty="0" smtClean="0"/>
              <a:t>Wrth ddyfeisio’r pecyn canllawiau, defnyddiodd y gr</a:t>
            </a:r>
            <a:r>
              <a:rPr lang="cy-GB" sz="1700" dirty="0" smtClean="0">
                <a:cs typeface="Arial" charset="0"/>
              </a:rPr>
              <a:t>ŵp gyhoeddiadau </a:t>
            </a:r>
            <a:r>
              <a:rPr lang="cy-GB" sz="1700" dirty="0" smtClean="0"/>
              <a:t>Estyn ar lythrennedd, a dogfennau eraill ar ddarllen ac ysgrifennu.  Mae’r pecyn canllawiau yn darparu gwybodaeth ac arweiniad ynghylch sut i hyrwyddo medrau llythrennedd disgyblion yn effeithiol. </a:t>
            </a:r>
          </a:p>
          <a:p>
            <a:pPr marL="0" indent="0">
              <a:spcBef>
                <a:spcPts val="0"/>
              </a:spcBef>
              <a:buFontTx/>
              <a:buNone/>
            </a:pPr>
            <a:endParaRPr lang="cy-GB" sz="1400" dirty="0" smtClean="0"/>
          </a:p>
          <a:p>
            <a:pPr marL="0" indent="0">
              <a:spcBef>
                <a:spcPts val="0"/>
              </a:spcBef>
              <a:buFontTx/>
              <a:buNone/>
            </a:pPr>
            <a:r>
              <a:rPr lang="cy-GB" sz="1700" dirty="0" smtClean="0"/>
              <a:t>Mae’r pecyn canllawiau yn cynnwys:</a:t>
            </a:r>
          </a:p>
          <a:p>
            <a:pPr marL="0" indent="0">
              <a:spcBef>
                <a:spcPts val="0"/>
              </a:spcBef>
              <a:buFontTx/>
              <a:buNone/>
            </a:pPr>
            <a:endParaRPr lang="cy-GB" sz="1400" dirty="0" smtClean="0"/>
          </a:p>
          <a:p>
            <a:pPr marL="179388" indent="-179388">
              <a:spcBef>
                <a:spcPts val="0"/>
              </a:spcBef>
            </a:pPr>
            <a:r>
              <a:rPr lang="cy-GB" sz="1700" dirty="0" smtClean="0"/>
              <a:t>defnyddiau a manteision gweithgareddau cyn-darllen mewn gwahanol feysydd pwnc;</a:t>
            </a:r>
          </a:p>
          <a:p>
            <a:pPr marL="179388" indent="-179388">
              <a:spcBef>
                <a:spcPts val="0"/>
              </a:spcBef>
            </a:pPr>
            <a:r>
              <a:rPr lang="cy-GB" sz="1700" dirty="0" smtClean="0"/>
              <a:t>sut i addysgu gramadeg, atalnodi a sillafu;</a:t>
            </a:r>
          </a:p>
          <a:p>
            <a:pPr marL="179388" indent="-179388">
              <a:spcBef>
                <a:spcPts val="0"/>
              </a:spcBef>
            </a:pPr>
            <a:r>
              <a:rPr lang="cy-GB" sz="1700" dirty="0" smtClean="0"/>
              <a:t>cod marcio i sicrhau cysondeb ar draws yr holl feysydd pwnc;</a:t>
            </a:r>
          </a:p>
          <a:p>
            <a:pPr marL="179388" indent="-179388">
              <a:spcBef>
                <a:spcPts val="0"/>
              </a:spcBef>
            </a:pPr>
            <a:r>
              <a:rPr lang="cy-GB" sz="1700" dirty="0" smtClean="0"/>
              <a:t>gwybodaeth am y </a:t>
            </a:r>
            <a:r>
              <a:rPr lang="cy-GB" sz="1700" dirty="0" err="1" smtClean="0"/>
              <a:t>chwe</a:t>
            </a:r>
            <a:r>
              <a:rPr lang="cy-GB" sz="1700" dirty="0" smtClean="0"/>
              <a:t> math o destun ffeithiol, yn nodi nodweddion iaith a meini prawf llwyddo; a</a:t>
            </a:r>
          </a:p>
          <a:p>
            <a:pPr marL="179388" indent="-179388">
              <a:spcBef>
                <a:spcPts val="0"/>
              </a:spcBef>
            </a:pPr>
            <a:r>
              <a:rPr lang="cy-GB" sz="1700" dirty="0" smtClean="0"/>
              <a:t>strategaethau i bob aelod o staff eu defnyddio i gefnogi ysgrifenwyr gwan.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84213" y="0"/>
            <a:ext cx="7339012" cy="1196975"/>
          </a:xfrm>
        </p:spPr>
        <p:txBody>
          <a:bodyPr/>
          <a:lstStyle/>
          <a:p>
            <a:r>
              <a:rPr lang="en-GB" sz="4000" smtClean="0"/>
              <a:t>Best practice</a:t>
            </a:r>
            <a:br>
              <a:rPr lang="en-GB" sz="4000" smtClean="0"/>
            </a:br>
            <a:r>
              <a:rPr lang="en-GB" sz="4000" smtClean="0">
                <a:solidFill>
                  <a:srgbClr val="015284"/>
                </a:solidFill>
              </a:rPr>
              <a:t>Arfer orau</a:t>
            </a:r>
          </a:p>
        </p:txBody>
      </p:sp>
      <p:sp>
        <p:nvSpPr>
          <p:cNvPr id="15363" name="Content Placeholder 2"/>
          <p:cNvSpPr>
            <a:spLocks noGrp="1"/>
          </p:cNvSpPr>
          <p:nvPr>
            <p:ph sz="half" idx="1"/>
          </p:nvPr>
        </p:nvSpPr>
        <p:spPr>
          <a:xfrm>
            <a:off x="179512" y="1268760"/>
            <a:ext cx="4385692" cy="4824883"/>
          </a:xfrm>
        </p:spPr>
        <p:txBody>
          <a:bodyPr/>
          <a:lstStyle/>
          <a:p>
            <a:pPr marL="0" indent="0">
              <a:spcBef>
                <a:spcPts val="0"/>
              </a:spcBef>
              <a:buFontTx/>
              <a:buNone/>
              <a:defRPr/>
            </a:pPr>
            <a:r>
              <a:rPr lang="en-GB" sz="1800" dirty="0" smtClean="0">
                <a:solidFill>
                  <a:srgbClr val="D60134"/>
                </a:solidFill>
              </a:rPr>
              <a:t>The literacy focus group used one of the school’s INSET days in January 2012, to introduce the toolkit to all staff.  During the day, there were practical workshops that enabled staff to discuss the toolkit and gain skills in teaching literacy. </a:t>
            </a:r>
          </a:p>
          <a:p>
            <a:pPr marL="0" indent="0">
              <a:spcBef>
                <a:spcPts val="0"/>
              </a:spcBef>
              <a:buFontTx/>
              <a:buNone/>
              <a:defRPr/>
            </a:pPr>
            <a:r>
              <a:rPr lang="en-GB" sz="1800" dirty="0" smtClean="0">
                <a:solidFill>
                  <a:srgbClr val="D60134"/>
                </a:solidFill>
              </a:rPr>
              <a:t> </a:t>
            </a:r>
          </a:p>
          <a:p>
            <a:pPr marL="0" indent="0">
              <a:spcBef>
                <a:spcPts val="0"/>
              </a:spcBef>
              <a:buFontTx/>
              <a:buNone/>
              <a:defRPr/>
            </a:pPr>
            <a:r>
              <a:rPr lang="en-GB" sz="1800" dirty="0" smtClean="0">
                <a:solidFill>
                  <a:srgbClr val="D60134"/>
                </a:solidFill>
              </a:rPr>
              <a:t>To make certain that the literacy toolkit becomes a part of everyday teaching and learning, all staff have a generic performance management objective that relates to the use of the toolkit.  The school’s records for ‘Practice review and development’ provide an exemplification of this objective so that staff are clear about how they should promote literacy and use the toolkit in their subject areas. </a:t>
            </a:r>
          </a:p>
        </p:txBody>
      </p:sp>
      <p:sp>
        <p:nvSpPr>
          <p:cNvPr id="32771" name="Content Placeholder 3"/>
          <p:cNvSpPr>
            <a:spLocks noGrp="1"/>
          </p:cNvSpPr>
          <p:nvPr>
            <p:ph sz="half" idx="2"/>
          </p:nvPr>
        </p:nvSpPr>
        <p:spPr>
          <a:xfrm>
            <a:off x="4716016" y="1268760"/>
            <a:ext cx="4246438" cy="5516562"/>
          </a:xfrm>
        </p:spPr>
        <p:txBody>
          <a:bodyPr/>
          <a:lstStyle/>
          <a:p>
            <a:pPr marL="0" indent="0">
              <a:spcBef>
                <a:spcPts val="0"/>
              </a:spcBef>
              <a:buFontTx/>
              <a:buNone/>
            </a:pPr>
            <a:r>
              <a:rPr lang="cy-GB" sz="1800" dirty="0" smtClean="0"/>
              <a:t>Defnyddiodd y gr</a:t>
            </a:r>
            <a:r>
              <a:rPr lang="cy-GB" sz="1800" dirty="0" smtClean="0">
                <a:cs typeface="Arial" charset="0"/>
              </a:rPr>
              <a:t>ŵp ffocws ar lythrennedd un o ddiwrnodau HMS yr ysgol yn Ionawr </a:t>
            </a:r>
            <a:r>
              <a:rPr lang="cy-GB" sz="1800" dirty="0" smtClean="0"/>
              <a:t>2012 i gyflwyno’r pecyn canllawiau i bob aelod o staff.  Yn ystod y dydd, cynhaliwyd gweithdai ymarferol a alluogodd staff i drafod y pecyn canllawiau ac ennill medrau mewn addysgu llythrennedd. </a:t>
            </a:r>
          </a:p>
          <a:p>
            <a:pPr marL="0" indent="0">
              <a:spcBef>
                <a:spcPts val="0"/>
              </a:spcBef>
              <a:buFontTx/>
              <a:buNone/>
            </a:pPr>
            <a:r>
              <a:rPr lang="cy-GB" sz="1800" dirty="0" smtClean="0"/>
              <a:t> </a:t>
            </a:r>
          </a:p>
          <a:p>
            <a:pPr marL="0" indent="0">
              <a:spcBef>
                <a:spcPts val="0"/>
              </a:spcBef>
              <a:buFontTx/>
              <a:buNone/>
            </a:pPr>
            <a:r>
              <a:rPr lang="cy-GB" sz="1800" dirty="0" smtClean="0"/>
              <a:t>I wneud yn </a:t>
            </a:r>
            <a:r>
              <a:rPr lang="cy-GB" sz="1800" dirty="0" err="1" smtClean="0"/>
              <a:t>siwr</a:t>
            </a:r>
            <a:r>
              <a:rPr lang="cy-GB" sz="1800" dirty="0" smtClean="0"/>
              <a:t> bod y pecyn canllawiau llythrennedd yn dod yn rhan o addysgu a dysgu bob dydd, mae gan bob un o’r staff amcan rheoli perfformiad generig sy’n ymwneud â defnyddio’r pecyn canllawiau.  Mae cofnodion yr ysgol ar gyfer ‘Adolygu a datblygu arfer’ yn rhoi enghraifft o’r amcan hwn fel bod staff yn glir ynghylch sut y dylent hyrwyddo llythrennedd a defnyddio’r pecyn canllawiau yn eu meysydd pwnc.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84213" y="0"/>
            <a:ext cx="7339012" cy="1196975"/>
          </a:xfrm>
        </p:spPr>
        <p:txBody>
          <a:bodyPr/>
          <a:lstStyle/>
          <a:p>
            <a:r>
              <a:rPr lang="en-GB" sz="4000" smtClean="0"/>
              <a:t>Best practice</a:t>
            </a:r>
            <a:br>
              <a:rPr lang="en-GB" sz="4000" smtClean="0"/>
            </a:br>
            <a:r>
              <a:rPr lang="en-GB" sz="4000" smtClean="0">
                <a:solidFill>
                  <a:srgbClr val="015284"/>
                </a:solidFill>
              </a:rPr>
              <a:t>Arfer orau</a:t>
            </a:r>
          </a:p>
        </p:txBody>
      </p:sp>
      <p:sp>
        <p:nvSpPr>
          <p:cNvPr id="15363" name="Content Placeholder 2"/>
          <p:cNvSpPr>
            <a:spLocks noGrp="1"/>
          </p:cNvSpPr>
          <p:nvPr>
            <p:ph sz="half" idx="1"/>
          </p:nvPr>
        </p:nvSpPr>
        <p:spPr>
          <a:xfrm>
            <a:off x="251520" y="1268413"/>
            <a:ext cx="4176464" cy="5589587"/>
          </a:xfrm>
        </p:spPr>
        <p:txBody>
          <a:bodyPr/>
          <a:lstStyle/>
          <a:p>
            <a:pPr marL="0" indent="0">
              <a:spcBef>
                <a:spcPts val="0"/>
              </a:spcBef>
              <a:buFontTx/>
              <a:buNone/>
              <a:defRPr/>
            </a:pPr>
            <a:r>
              <a:rPr lang="en-GB" sz="1800" b="1" dirty="0" smtClean="0">
                <a:solidFill>
                  <a:srgbClr val="D60134"/>
                </a:solidFill>
              </a:rPr>
              <a:t>Outcomes</a:t>
            </a:r>
          </a:p>
          <a:p>
            <a:pPr marL="0" indent="0">
              <a:spcBef>
                <a:spcPts val="0"/>
              </a:spcBef>
              <a:buFontTx/>
              <a:buNone/>
              <a:defRPr/>
            </a:pPr>
            <a:endParaRPr lang="en-GB" sz="1800" dirty="0" smtClean="0">
              <a:solidFill>
                <a:srgbClr val="D60134"/>
              </a:solidFill>
            </a:endParaRPr>
          </a:p>
          <a:p>
            <a:pPr marL="0" indent="0">
              <a:spcBef>
                <a:spcPts val="0"/>
              </a:spcBef>
              <a:buFontTx/>
              <a:buNone/>
              <a:defRPr/>
            </a:pPr>
            <a:r>
              <a:rPr lang="en-GB" sz="1800" dirty="0" smtClean="0">
                <a:solidFill>
                  <a:srgbClr val="D60134"/>
                </a:solidFill>
              </a:rPr>
              <a:t>The school performs very well in relation to family, local and national averages.  </a:t>
            </a:r>
          </a:p>
          <a:p>
            <a:pPr marL="0" indent="0">
              <a:spcBef>
                <a:spcPts val="0"/>
              </a:spcBef>
              <a:buFontTx/>
              <a:buNone/>
              <a:defRPr/>
            </a:pPr>
            <a:endParaRPr lang="en-GB" sz="1800" dirty="0" smtClean="0">
              <a:solidFill>
                <a:srgbClr val="D60134"/>
              </a:solidFill>
            </a:endParaRPr>
          </a:p>
          <a:p>
            <a:pPr marL="0" indent="0">
              <a:spcBef>
                <a:spcPts val="0"/>
              </a:spcBef>
              <a:buFontTx/>
              <a:buNone/>
              <a:defRPr/>
            </a:pPr>
            <a:r>
              <a:rPr lang="en-GB" sz="1800" dirty="0" smtClean="0">
                <a:solidFill>
                  <a:srgbClr val="D60134"/>
                </a:solidFill>
              </a:rPr>
              <a:t>In the recent inspection, inspectors judged that pupils’ performance was outstanding in key stage 4.  </a:t>
            </a:r>
          </a:p>
          <a:p>
            <a:pPr marL="0" indent="0">
              <a:spcBef>
                <a:spcPts val="0"/>
              </a:spcBef>
              <a:buFontTx/>
              <a:buNone/>
              <a:defRPr/>
            </a:pPr>
            <a:endParaRPr lang="en-GB" sz="1800" dirty="0">
              <a:solidFill>
                <a:srgbClr val="D60134"/>
              </a:solidFill>
            </a:endParaRPr>
          </a:p>
          <a:p>
            <a:pPr marL="0" indent="0">
              <a:spcBef>
                <a:spcPts val="0"/>
              </a:spcBef>
              <a:buFontTx/>
              <a:buNone/>
              <a:defRPr/>
            </a:pPr>
            <a:r>
              <a:rPr lang="en-GB" sz="1800" dirty="0" smtClean="0">
                <a:solidFill>
                  <a:srgbClr val="D60134"/>
                </a:solidFill>
              </a:rPr>
              <a:t>INSET and the school’s literacy toolkit are used to help maintain these high standards as well as improve the good standards in key stage 3 to the same high level</a:t>
            </a:r>
            <a:r>
              <a:rPr lang="en-GB" sz="1600" dirty="0" smtClean="0">
                <a:solidFill>
                  <a:srgbClr val="D60134"/>
                </a:solidFill>
              </a:rPr>
              <a:t>.  </a:t>
            </a:r>
          </a:p>
        </p:txBody>
      </p:sp>
      <p:sp>
        <p:nvSpPr>
          <p:cNvPr id="33795" name="Content Placeholder 3"/>
          <p:cNvSpPr>
            <a:spLocks noGrp="1"/>
          </p:cNvSpPr>
          <p:nvPr>
            <p:ph sz="half" idx="2"/>
          </p:nvPr>
        </p:nvSpPr>
        <p:spPr>
          <a:xfrm>
            <a:off x="4718050" y="1341438"/>
            <a:ext cx="4102422" cy="5516562"/>
          </a:xfrm>
        </p:spPr>
        <p:txBody>
          <a:bodyPr/>
          <a:lstStyle/>
          <a:p>
            <a:pPr marL="0" indent="0">
              <a:spcBef>
                <a:spcPts val="0"/>
              </a:spcBef>
              <a:buFontTx/>
              <a:buNone/>
            </a:pPr>
            <a:r>
              <a:rPr lang="cy-GB" sz="1800" b="1" dirty="0" smtClean="0"/>
              <a:t>Deilliannau</a:t>
            </a:r>
          </a:p>
          <a:p>
            <a:pPr marL="0" indent="0">
              <a:spcBef>
                <a:spcPts val="0"/>
              </a:spcBef>
              <a:buFontTx/>
              <a:buNone/>
            </a:pPr>
            <a:endParaRPr lang="cy-GB" sz="1800" dirty="0" smtClean="0"/>
          </a:p>
          <a:p>
            <a:pPr marL="0" indent="0">
              <a:spcBef>
                <a:spcPts val="0"/>
              </a:spcBef>
              <a:buFontTx/>
              <a:buNone/>
            </a:pPr>
            <a:r>
              <a:rPr lang="cy-GB" sz="1800" dirty="0" smtClean="0"/>
              <a:t>Mae’r ysgol yn perfformio’n dda iawn mewn perthynas â chyfartaleddau’r teulu, a chyfartaleddau lleol a chenedlaethol.  </a:t>
            </a:r>
          </a:p>
          <a:p>
            <a:pPr marL="0" indent="0">
              <a:spcBef>
                <a:spcPts val="0"/>
              </a:spcBef>
              <a:buFontTx/>
              <a:buNone/>
            </a:pPr>
            <a:endParaRPr lang="cy-GB" sz="1800" dirty="0" smtClean="0"/>
          </a:p>
          <a:p>
            <a:pPr marL="0" indent="0">
              <a:spcBef>
                <a:spcPts val="0"/>
              </a:spcBef>
              <a:buFontTx/>
              <a:buNone/>
            </a:pPr>
            <a:r>
              <a:rPr lang="cy-GB" sz="1800" dirty="0" smtClean="0"/>
              <a:t>Yn yr arolygiad diweddar, barnodd arolygwyr fod perfformiad disgyblion yn rhagorol yng nghyfnod allweddol 4.  </a:t>
            </a:r>
          </a:p>
          <a:p>
            <a:pPr marL="0" indent="0">
              <a:spcBef>
                <a:spcPts val="0"/>
              </a:spcBef>
              <a:buFontTx/>
              <a:buNone/>
            </a:pPr>
            <a:endParaRPr lang="cy-GB" sz="1800" dirty="0" smtClean="0"/>
          </a:p>
          <a:p>
            <a:pPr marL="0" indent="0">
              <a:spcBef>
                <a:spcPts val="0"/>
              </a:spcBef>
              <a:buFontTx/>
              <a:buNone/>
            </a:pPr>
            <a:r>
              <a:rPr lang="cy-GB" sz="1800" dirty="0" smtClean="0"/>
              <a:t>Defnyddir HMS a phecyn canllawiau llythrennedd yr ysgol i helpu i gynnal y safonau uchel hyn, yn ogystal â gwella’r safonau da yng nghyfnod allweddol 3 i’r un lefel uchel.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08520" y="404664"/>
            <a:ext cx="7772400" cy="863600"/>
          </a:xfrm>
        </p:spPr>
        <p:txBody>
          <a:bodyPr/>
          <a:lstStyle/>
          <a:p>
            <a:r>
              <a:rPr lang="en-GB" sz="3600" dirty="0" smtClean="0"/>
              <a:t>Background</a:t>
            </a:r>
            <a:br>
              <a:rPr lang="en-GB" sz="3600" dirty="0" smtClean="0"/>
            </a:br>
            <a:r>
              <a:rPr lang="en-GB" sz="3600" dirty="0" err="1" smtClean="0">
                <a:solidFill>
                  <a:srgbClr val="015284"/>
                </a:solidFill>
              </a:rPr>
              <a:t>Cefndir</a:t>
            </a:r>
            <a:endParaRPr lang="en-GB" sz="3600" b="1" dirty="0" smtClean="0">
              <a:solidFill>
                <a:srgbClr val="015284"/>
              </a:solidFill>
            </a:endParaRPr>
          </a:p>
        </p:txBody>
      </p:sp>
      <p:sp>
        <p:nvSpPr>
          <p:cNvPr id="16386" name="Content Placeholder 3"/>
          <p:cNvSpPr>
            <a:spLocks noGrp="1"/>
          </p:cNvSpPr>
          <p:nvPr>
            <p:ph sz="half" idx="2"/>
          </p:nvPr>
        </p:nvSpPr>
        <p:spPr>
          <a:xfrm>
            <a:off x="250825" y="2060848"/>
            <a:ext cx="4105275" cy="4536802"/>
          </a:xfrm>
        </p:spPr>
        <p:txBody>
          <a:bodyPr/>
          <a:lstStyle/>
          <a:p>
            <a:r>
              <a:rPr lang="en-GB" sz="2000" dirty="0" smtClean="0">
                <a:solidFill>
                  <a:srgbClr val="D60134"/>
                </a:solidFill>
              </a:rPr>
              <a:t>In 2012-2013, five days were allocated for statutory INSET in schools.  The days were to be used for staff training on school and national priorities.  </a:t>
            </a:r>
          </a:p>
          <a:p>
            <a:endParaRPr lang="en-GB" sz="2000" dirty="0" smtClean="0">
              <a:solidFill>
                <a:srgbClr val="D60134"/>
              </a:solidFill>
            </a:endParaRPr>
          </a:p>
          <a:p>
            <a:r>
              <a:rPr lang="en-GB" sz="2000" dirty="0" smtClean="0">
                <a:solidFill>
                  <a:srgbClr val="D60134"/>
                </a:solidFill>
              </a:rPr>
              <a:t>The Welsh Government required schools to include a focus on literacy, numeracy and tackling disadvantage and poverty during INSET. </a:t>
            </a:r>
            <a:endParaRPr lang="en-GB" sz="2000" dirty="0" smtClean="0"/>
          </a:p>
          <a:p>
            <a:pPr>
              <a:buFontTx/>
              <a:buNone/>
            </a:pPr>
            <a:endParaRPr lang="en-GB" sz="2000" dirty="0" smtClean="0"/>
          </a:p>
          <a:p>
            <a:pPr>
              <a:buFontTx/>
              <a:buNone/>
            </a:pPr>
            <a:endParaRPr lang="en-GB" sz="2000" dirty="0" smtClean="0"/>
          </a:p>
          <a:p>
            <a:pPr>
              <a:buFontTx/>
              <a:buNone/>
            </a:pPr>
            <a:endParaRPr lang="en-GB" sz="2000" dirty="0" smtClean="0"/>
          </a:p>
          <a:p>
            <a:pPr>
              <a:buFontTx/>
              <a:buNone/>
            </a:pPr>
            <a:endParaRPr lang="en-GB" sz="2000" dirty="0" smtClean="0"/>
          </a:p>
        </p:txBody>
      </p:sp>
      <p:sp>
        <p:nvSpPr>
          <p:cNvPr id="16387" name="Rectangle 4"/>
          <p:cNvSpPr>
            <a:spLocks noChangeArrowheads="1"/>
          </p:cNvSpPr>
          <p:nvPr/>
        </p:nvSpPr>
        <p:spPr bwMode="auto">
          <a:xfrm>
            <a:off x="4644008" y="2060848"/>
            <a:ext cx="4284092" cy="4093428"/>
          </a:xfrm>
          <a:prstGeom prst="rect">
            <a:avLst/>
          </a:prstGeom>
          <a:noFill/>
          <a:ln w="9525">
            <a:noFill/>
            <a:miter lim="800000"/>
            <a:headEnd/>
            <a:tailEnd/>
          </a:ln>
        </p:spPr>
        <p:txBody>
          <a:bodyPr wrap="square">
            <a:spAutoFit/>
          </a:bodyPr>
          <a:lstStyle/>
          <a:p>
            <a:pPr marL="361950" indent="-324000">
              <a:buFontTx/>
              <a:buChar char="•"/>
            </a:pPr>
            <a:r>
              <a:rPr lang="cy-GB" sz="2000" dirty="0" smtClean="0">
                <a:solidFill>
                  <a:srgbClr val="015284"/>
                </a:solidFill>
              </a:rPr>
              <a:t>Yn </a:t>
            </a:r>
            <a:r>
              <a:rPr lang="cy-GB" sz="2000" dirty="0">
                <a:solidFill>
                  <a:srgbClr val="015284"/>
                </a:solidFill>
              </a:rPr>
              <a:t>2012-2013, neilltuwyd pum diwrnod ar gyfer HMS statudol mewn ysgolion.  Y bwriad oedd defnyddio’r diwrnodau ar gyfer hyfforddi staff o ran blaenoriaethau ysgol a chenedlaethol.  </a:t>
            </a:r>
          </a:p>
          <a:p>
            <a:pPr marL="361950" indent="-324000">
              <a:buFontTx/>
              <a:buChar char="•"/>
            </a:pPr>
            <a:endParaRPr lang="cy-GB" sz="2000" dirty="0">
              <a:solidFill>
                <a:srgbClr val="015284"/>
              </a:solidFill>
            </a:endParaRPr>
          </a:p>
          <a:p>
            <a:pPr marL="361950" indent="-324000">
              <a:buFontTx/>
              <a:buChar char="•"/>
            </a:pPr>
            <a:r>
              <a:rPr lang="cy-GB" sz="2000" dirty="0" smtClean="0">
                <a:solidFill>
                  <a:srgbClr val="015284"/>
                </a:solidFill>
              </a:rPr>
              <a:t>Roedd </a:t>
            </a:r>
            <a:r>
              <a:rPr lang="cy-GB" sz="2000" dirty="0">
                <a:solidFill>
                  <a:srgbClr val="015284"/>
                </a:solidFill>
              </a:rPr>
              <a:t>Llywodraeth Cymru yn gofyn i ysgolion gynnwys ffocws ar lythrennedd, rhifedd a mynd i’r afael ag anfantais a thlodi yn ystod HMS.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07949" y="144463"/>
            <a:ext cx="6624165" cy="1196975"/>
          </a:xfrm>
        </p:spPr>
        <p:txBody>
          <a:bodyPr/>
          <a:lstStyle/>
          <a:p>
            <a:r>
              <a:rPr lang="en-GB" sz="4000" dirty="0" smtClean="0"/>
              <a:t>10 questions for providers</a:t>
            </a:r>
            <a:br>
              <a:rPr lang="en-GB" sz="4000" dirty="0" smtClean="0"/>
            </a:br>
            <a:r>
              <a:rPr lang="en-GB" sz="4000" dirty="0" smtClean="0">
                <a:solidFill>
                  <a:srgbClr val="015284"/>
                </a:solidFill>
              </a:rPr>
              <a:t>10</a:t>
            </a:r>
            <a:r>
              <a:rPr lang="en-GB" sz="4000" dirty="0" smtClean="0"/>
              <a:t> </a:t>
            </a:r>
            <a:r>
              <a:rPr lang="en-GB" sz="4000" dirty="0" err="1" smtClean="0">
                <a:solidFill>
                  <a:srgbClr val="015284"/>
                </a:solidFill>
              </a:rPr>
              <a:t>cwestiwn</a:t>
            </a:r>
            <a:r>
              <a:rPr lang="en-GB" sz="4000" dirty="0" smtClean="0">
                <a:solidFill>
                  <a:srgbClr val="015284"/>
                </a:solidFill>
              </a:rPr>
              <a:t> </a:t>
            </a:r>
            <a:r>
              <a:rPr lang="en-GB" sz="4000" dirty="0" err="1" smtClean="0">
                <a:solidFill>
                  <a:srgbClr val="015284"/>
                </a:solidFill>
              </a:rPr>
              <a:t>i</a:t>
            </a:r>
            <a:r>
              <a:rPr lang="en-GB" sz="4000" dirty="0" smtClean="0">
                <a:solidFill>
                  <a:srgbClr val="015284"/>
                </a:solidFill>
              </a:rPr>
              <a:t> </a:t>
            </a:r>
            <a:r>
              <a:rPr lang="en-GB" sz="4000" dirty="0" err="1" smtClean="0">
                <a:solidFill>
                  <a:srgbClr val="015284"/>
                </a:solidFill>
              </a:rPr>
              <a:t>ddarparwyr</a:t>
            </a:r>
            <a:endParaRPr lang="en-GB" sz="4000" dirty="0" smtClean="0">
              <a:solidFill>
                <a:srgbClr val="015284"/>
              </a:solidFill>
            </a:endParaRPr>
          </a:p>
        </p:txBody>
      </p:sp>
      <p:sp>
        <p:nvSpPr>
          <p:cNvPr id="16387" name="Content Placeholder 2"/>
          <p:cNvSpPr>
            <a:spLocks noGrp="1"/>
          </p:cNvSpPr>
          <p:nvPr>
            <p:ph sz="half" idx="1"/>
          </p:nvPr>
        </p:nvSpPr>
        <p:spPr>
          <a:xfrm>
            <a:off x="179512" y="1700808"/>
            <a:ext cx="4386138" cy="5157192"/>
          </a:xfrm>
        </p:spPr>
        <p:txBody>
          <a:bodyPr/>
          <a:lstStyle/>
          <a:p>
            <a:pPr marL="361950" indent="-361950">
              <a:spcBef>
                <a:spcPts val="0"/>
              </a:spcBef>
              <a:buFontTx/>
              <a:buAutoNum type="arabicPeriod"/>
              <a:defRPr/>
            </a:pPr>
            <a:r>
              <a:rPr lang="en-GB" sz="2000" dirty="0" smtClean="0">
                <a:solidFill>
                  <a:srgbClr val="D60134"/>
                </a:solidFill>
              </a:rPr>
              <a:t>Is INSET an integral part of our </a:t>
            </a:r>
          </a:p>
          <a:p>
            <a:pPr marL="361950" indent="-361950">
              <a:spcBef>
                <a:spcPts val="0"/>
              </a:spcBef>
              <a:buFontTx/>
              <a:buNone/>
              <a:defRPr/>
            </a:pPr>
            <a:r>
              <a:rPr lang="en-GB" sz="2000" dirty="0" smtClean="0">
                <a:solidFill>
                  <a:srgbClr val="D60134"/>
                </a:solidFill>
              </a:rPr>
              <a:t>     whole-school strategy for staff development and school improvement?</a:t>
            </a:r>
          </a:p>
          <a:p>
            <a:pPr marL="361950" indent="-361950">
              <a:spcBef>
                <a:spcPts val="0"/>
              </a:spcBef>
              <a:buFontTx/>
              <a:buNone/>
              <a:defRPr/>
            </a:pPr>
            <a:endParaRPr lang="en-GB" sz="2000" dirty="0" smtClean="0">
              <a:solidFill>
                <a:srgbClr val="D60134"/>
              </a:solidFill>
            </a:endParaRPr>
          </a:p>
          <a:p>
            <a:pPr marL="361950" indent="-361950">
              <a:spcBef>
                <a:spcPts val="0"/>
              </a:spcBef>
              <a:buFontTx/>
              <a:buAutoNum type="arabicPeriod" startAt="2"/>
              <a:defRPr/>
            </a:pPr>
            <a:r>
              <a:rPr lang="en-GB" sz="2000" dirty="0" smtClean="0">
                <a:solidFill>
                  <a:srgbClr val="D60134"/>
                </a:solidFill>
              </a:rPr>
              <a:t>When planning INSET activities        do we take good account of national priorities – literacy, numeracy and tackling poverty and disadvantage?</a:t>
            </a:r>
          </a:p>
          <a:p>
            <a:pPr marL="361950" indent="-361950">
              <a:spcBef>
                <a:spcPts val="0"/>
              </a:spcBef>
              <a:buFontTx/>
              <a:buNone/>
              <a:defRPr/>
            </a:pPr>
            <a:endParaRPr lang="en-GB" sz="2000" dirty="0" smtClean="0">
              <a:solidFill>
                <a:srgbClr val="D60134"/>
              </a:solidFill>
            </a:endParaRPr>
          </a:p>
          <a:p>
            <a:pPr marL="361950" indent="-361950">
              <a:spcBef>
                <a:spcPts val="0"/>
              </a:spcBef>
              <a:buFontTx/>
              <a:buNone/>
              <a:defRPr/>
            </a:pPr>
            <a:r>
              <a:rPr lang="en-GB" sz="2000" dirty="0" smtClean="0">
                <a:solidFill>
                  <a:srgbClr val="D60134"/>
                </a:solidFill>
              </a:rPr>
              <a:t>3.   Is INSET linked to the outcomes   </a:t>
            </a:r>
          </a:p>
          <a:p>
            <a:pPr marL="361950" indent="-361950">
              <a:spcBef>
                <a:spcPts val="0"/>
              </a:spcBef>
              <a:buFontTx/>
              <a:buNone/>
              <a:defRPr/>
            </a:pPr>
            <a:r>
              <a:rPr lang="en-GB" sz="2000" dirty="0" smtClean="0">
                <a:solidFill>
                  <a:srgbClr val="D60134"/>
                </a:solidFill>
              </a:rPr>
              <a:t>      of self-evaluation and the </a:t>
            </a:r>
          </a:p>
          <a:p>
            <a:pPr marL="361950" indent="-361950">
              <a:spcBef>
                <a:spcPts val="0"/>
              </a:spcBef>
              <a:buFontTx/>
              <a:buNone/>
              <a:defRPr/>
            </a:pPr>
            <a:r>
              <a:rPr lang="en-GB" sz="2000" dirty="0" smtClean="0">
                <a:solidFill>
                  <a:srgbClr val="D60134"/>
                </a:solidFill>
              </a:rPr>
              <a:t>      priorities in our school </a:t>
            </a:r>
          </a:p>
          <a:p>
            <a:pPr marL="361950" indent="-361950">
              <a:spcBef>
                <a:spcPts val="0"/>
              </a:spcBef>
              <a:buFontTx/>
              <a:buNone/>
              <a:defRPr/>
            </a:pPr>
            <a:r>
              <a:rPr lang="en-GB" sz="2000" dirty="0" smtClean="0">
                <a:solidFill>
                  <a:srgbClr val="D60134"/>
                </a:solidFill>
              </a:rPr>
              <a:t>      improvement plan?</a:t>
            </a:r>
          </a:p>
        </p:txBody>
      </p:sp>
      <p:sp>
        <p:nvSpPr>
          <p:cNvPr id="34819" name="Content Placeholder 3"/>
          <p:cNvSpPr>
            <a:spLocks noGrp="1"/>
          </p:cNvSpPr>
          <p:nvPr>
            <p:ph sz="half" idx="2"/>
          </p:nvPr>
        </p:nvSpPr>
        <p:spPr>
          <a:xfrm>
            <a:off x="4718050" y="1700808"/>
            <a:ext cx="4174430" cy="5157192"/>
          </a:xfrm>
        </p:spPr>
        <p:txBody>
          <a:bodyPr/>
          <a:lstStyle/>
          <a:p>
            <a:pPr marL="361950" indent="-361950">
              <a:spcBef>
                <a:spcPts val="0"/>
              </a:spcBef>
              <a:buFontTx/>
              <a:buAutoNum type="arabicPeriod"/>
            </a:pPr>
            <a:r>
              <a:rPr lang="cy-GB" sz="2000" dirty="0" smtClean="0"/>
              <a:t>A yw HMS yn rhan annatod o’n strategaeth ysgol gyfan ar gyfer datblygiad staff a gwella’r ysgol?</a:t>
            </a:r>
          </a:p>
          <a:p>
            <a:pPr marL="361950" indent="-361950">
              <a:spcBef>
                <a:spcPts val="0"/>
              </a:spcBef>
              <a:buFontTx/>
              <a:buNone/>
            </a:pPr>
            <a:endParaRPr lang="cy-GB" sz="2000" dirty="0" smtClean="0"/>
          </a:p>
          <a:p>
            <a:pPr marL="361950" indent="-361950">
              <a:spcBef>
                <a:spcPts val="0"/>
              </a:spcBef>
              <a:buFontTx/>
              <a:buAutoNum type="arabicPeriod" startAt="2"/>
            </a:pPr>
            <a:r>
              <a:rPr lang="cy-GB" sz="2000" dirty="0" smtClean="0"/>
              <a:t>Wrth gynllunio gweithgareddau HMS, a ydym </a:t>
            </a:r>
            <a:r>
              <a:rPr lang="cy-GB" sz="2000" dirty="0" err="1" smtClean="0"/>
              <a:t>ni’n</a:t>
            </a:r>
            <a:r>
              <a:rPr lang="cy-GB" sz="2000" dirty="0" smtClean="0"/>
              <a:t> rhoi ystyriaeth dda i flaenoriaethau cenedlaethol – llythrennedd, rhifedd a mynd i’r afael â thlodi ac anfantais?</a:t>
            </a:r>
          </a:p>
          <a:p>
            <a:pPr marL="361950" indent="-361950">
              <a:spcBef>
                <a:spcPts val="0"/>
              </a:spcBef>
              <a:buFontTx/>
              <a:buNone/>
            </a:pPr>
            <a:endParaRPr lang="cy-GB" sz="2000" dirty="0" smtClean="0"/>
          </a:p>
          <a:p>
            <a:pPr marL="361950" indent="-361950">
              <a:spcBef>
                <a:spcPts val="0"/>
              </a:spcBef>
              <a:buFontTx/>
              <a:buNone/>
            </a:pPr>
            <a:r>
              <a:rPr lang="cy-GB" sz="2000" dirty="0" smtClean="0"/>
              <a:t>3.   A yw HMS yn gysylltiedig â deilliannau </a:t>
            </a:r>
            <a:r>
              <a:rPr lang="cy-GB" sz="2000" dirty="0" err="1" smtClean="0"/>
              <a:t>hunanarfarnu</a:t>
            </a:r>
            <a:r>
              <a:rPr lang="cy-GB" sz="2000" dirty="0" smtClean="0"/>
              <a:t> a’r blaenoriaethau yn ein cynllun gwella ysgol?</a:t>
            </a:r>
          </a:p>
          <a:p>
            <a:pPr marL="533400" indent="-533400">
              <a:buFontTx/>
              <a:buNone/>
            </a:pPr>
            <a:endParaRPr lang="cy-GB" sz="1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07949" y="144463"/>
            <a:ext cx="6624166" cy="1196975"/>
          </a:xfrm>
        </p:spPr>
        <p:txBody>
          <a:bodyPr/>
          <a:lstStyle/>
          <a:p>
            <a:r>
              <a:rPr lang="en-GB" sz="4000" dirty="0" smtClean="0"/>
              <a:t>10 questions for providers</a:t>
            </a:r>
            <a:br>
              <a:rPr lang="en-GB" sz="4000" dirty="0" smtClean="0"/>
            </a:br>
            <a:r>
              <a:rPr lang="en-GB" sz="4000" dirty="0" smtClean="0">
                <a:solidFill>
                  <a:srgbClr val="015284"/>
                </a:solidFill>
              </a:rPr>
              <a:t>10</a:t>
            </a:r>
            <a:r>
              <a:rPr lang="en-GB" sz="4000" dirty="0" smtClean="0"/>
              <a:t> </a:t>
            </a:r>
            <a:r>
              <a:rPr lang="en-GB" sz="4000" dirty="0" err="1" smtClean="0">
                <a:solidFill>
                  <a:srgbClr val="015284"/>
                </a:solidFill>
              </a:rPr>
              <a:t>cwestiwn</a:t>
            </a:r>
            <a:r>
              <a:rPr lang="en-GB" sz="4000" dirty="0" smtClean="0">
                <a:solidFill>
                  <a:srgbClr val="015284"/>
                </a:solidFill>
              </a:rPr>
              <a:t> </a:t>
            </a:r>
            <a:r>
              <a:rPr lang="en-GB" sz="4000" dirty="0" err="1" smtClean="0">
                <a:solidFill>
                  <a:srgbClr val="015284"/>
                </a:solidFill>
              </a:rPr>
              <a:t>i</a:t>
            </a:r>
            <a:r>
              <a:rPr lang="en-GB" sz="4000" dirty="0" smtClean="0">
                <a:solidFill>
                  <a:srgbClr val="015284"/>
                </a:solidFill>
              </a:rPr>
              <a:t> </a:t>
            </a:r>
            <a:r>
              <a:rPr lang="en-GB" sz="4000" dirty="0" err="1" smtClean="0">
                <a:solidFill>
                  <a:srgbClr val="015284"/>
                </a:solidFill>
              </a:rPr>
              <a:t>ddarparwyr</a:t>
            </a:r>
            <a:endParaRPr lang="en-GB" sz="4000" dirty="0" smtClean="0">
              <a:solidFill>
                <a:srgbClr val="015284"/>
              </a:solidFill>
            </a:endParaRPr>
          </a:p>
        </p:txBody>
      </p:sp>
      <p:sp>
        <p:nvSpPr>
          <p:cNvPr id="35842" name="Content Placeholder 2"/>
          <p:cNvSpPr>
            <a:spLocks noGrp="1"/>
          </p:cNvSpPr>
          <p:nvPr>
            <p:ph sz="half" idx="1"/>
          </p:nvPr>
        </p:nvSpPr>
        <p:spPr>
          <a:xfrm>
            <a:off x="251520" y="1556792"/>
            <a:ext cx="4314130" cy="5301208"/>
          </a:xfrm>
        </p:spPr>
        <p:txBody>
          <a:bodyPr/>
          <a:lstStyle/>
          <a:p>
            <a:pPr marL="361950" indent="-361950">
              <a:spcBef>
                <a:spcPts val="0"/>
              </a:spcBef>
              <a:buFontTx/>
              <a:buNone/>
            </a:pPr>
            <a:r>
              <a:rPr lang="en-GB" sz="2000" dirty="0" smtClean="0">
                <a:solidFill>
                  <a:srgbClr val="D60134"/>
                </a:solidFill>
              </a:rPr>
              <a:t>4.	Is INSET closely aligned to     performance management     arrangements so that it is linked to staff development needs and can be monitored and evaluated?</a:t>
            </a:r>
          </a:p>
          <a:p>
            <a:pPr marL="361950" indent="-361950">
              <a:spcBef>
                <a:spcPts val="0"/>
              </a:spcBef>
              <a:buFontTx/>
              <a:buNone/>
            </a:pPr>
            <a:endParaRPr lang="en-GB" sz="2000" dirty="0" smtClean="0">
              <a:solidFill>
                <a:srgbClr val="D60134"/>
              </a:solidFill>
            </a:endParaRPr>
          </a:p>
          <a:p>
            <a:pPr marL="361950" indent="-361950">
              <a:spcBef>
                <a:spcPts val="0"/>
              </a:spcBef>
              <a:buFontTx/>
              <a:buNone/>
            </a:pPr>
            <a:r>
              <a:rPr lang="en-GB" sz="2000" dirty="0" smtClean="0">
                <a:solidFill>
                  <a:srgbClr val="D60134"/>
                </a:solidFill>
              </a:rPr>
              <a:t>5.	Do we seek ways to include     learning support assistants and     governors, where appropriate, in     INSET?</a:t>
            </a:r>
          </a:p>
          <a:p>
            <a:pPr marL="361950" indent="-361950">
              <a:spcBef>
                <a:spcPts val="0"/>
              </a:spcBef>
              <a:buFontTx/>
              <a:buNone/>
            </a:pPr>
            <a:endParaRPr lang="en-GB" sz="2000" dirty="0" smtClean="0">
              <a:solidFill>
                <a:srgbClr val="D60134"/>
              </a:solidFill>
            </a:endParaRPr>
          </a:p>
          <a:p>
            <a:pPr marL="361950" indent="-361950">
              <a:spcBef>
                <a:spcPts val="0"/>
              </a:spcBef>
              <a:buFontTx/>
              <a:buNone/>
            </a:pPr>
            <a:r>
              <a:rPr lang="en-GB" sz="2000" dirty="0" smtClean="0">
                <a:solidFill>
                  <a:srgbClr val="D60134"/>
                </a:solidFill>
              </a:rPr>
              <a:t>6.	Do we collaborate with others to     share practice and training     costs as well as disseminate the     outcomes of effective INSET?</a:t>
            </a:r>
          </a:p>
          <a:p>
            <a:pPr marL="0" indent="0">
              <a:buFontTx/>
              <a:buNone/>
            </a:pPr>
            <a:endParaRPr lang="en-GB" sz="700" dirty="0" smtClean="0">
              <a:solidFill>
                <a:srgbClr val="D60134"/>
              </a:solidFill>
            </a:endParaRPr>
          </a:p>
        </p:txBody>
      </p:sp>
      <p:sp>
        <p:nvSpPr>
          <p:cNvPr id="35843" name="Content Placeholder 3"/>
          <p:cNvSpPr>
            <a:spLocks noGrp="1"/>
          </p:cNvSpPr>
          <p:nvPr>
            <p:ph sz="half" idx="2"/>
          </p:nvPr>
        </p:nvSpPr>
        <p:spPr>
          <a:xfrm>
            <a:off x="4644008" y="1556792"/>
            <a:ext cx="4248472" cy="5156646"/>
          </a:xfrm>
        </p:spPr>
        <p:txBody>
          <a:bodyPr/>
          <a:lstStyle/>
          <a:p>
            <a:pPr marL="361950" indent="-361950">
              <a:spcBef>
                <a:spcPts val="0"/>
              </a:spcBef>
              <a:buFontTx/>
              <a:buNone/>
            </a:pPr>
            <a:r>
              <a:rPr lang="cy-GB" sz="2000" dirty="0" smtClean="0"/>
              <a:t>4.	A yw HMS wedi’i alinio’n agos â threfniadau rheoli perfformiad fel ei fod yn gysylltiedig ag anghenion datblygu staff ac y     </a:t>
            </a:r>
            <a:r>
              <a:rPr lang="cy-GB" sz="2000" dirty="0" err="1" smtClean="0"/>
              <a:t>gellir</a:t>
            </a:r>
            <a:r>
              <a:rPr lang="cy-GB" sz="2000" dirty="0" smtClean="0"/>
              <a:t> ei fonitro a’i arfarnu?</a:t>
            </a:r>
          </a:p>
          <a:p>
            <a:pPr marL="361950" indent="-361950">
              <a:spcBef>
                <a:spcPts val="0"/>
              </a:spcBef>
              <a:buFontTx/>
              <a:buNone/>
            </a:pPr>
            <a:endParaRPr lang="cy-GB" sz="2000" dirty="0" smtClean="0"/>
          </a:p>
          <a:p>
            <a:pPr marL="361950" indent="-361950">
              <a:spcBef>
                <a:spcPts val="0"/>
              </a:spcBef>
              <a:buFontTx/>
              <a:buNone/>
            </a:pPr>
            <a:r>
              <a:rPr lang="cy-GB" sz="2000" dirty="0" smtClean="0"/>
              <a:t>5.	A ydym </a:t>
            </a:r>
            <a:r>
              <a:rPr lang="cy-GB" sz="2000" dirty="0" err="1" smtClean="0"/>
              <a:t>ni’n</a:t>
            </a:r>
            <a:r>
              <a:rPr lang="cy-GB" sz="2000" dirty="0" smtClean="0"/>
              <a:t> chwilio am ffyrdd o gynnwys cynorthwywyr cymorth dysgu a llywodraethwyr mewn HMS, lle bo’n briodol?</a:t>
            </a:r>
          </a:p>
          <a:p>
            <a:pPr marL="361950" indent="-361950">
              <a:spcBef>
                <a:spcPts val="0"/>
              </a:spcBef>
              <a:buFontTx/>
              <a:buNone/>
            </a:pPr>
            <a:endParaRPr lang="cy-GB" sz="2000" dirty="0" smtClean="0"/>
          </a:p>
          <a:p>
            <a:pPr marL="361950" indent="-361950">
              <a:spcBef>
                <a:spcPts val="0"/>
              </a:spcBef>
              <a:buFontTx/>
              <a:buNone/>
            </a:pPr>
            <a:r>
              <a:rPr lang="cy-GB" sz="2000" dirty="0" smtClean="0"/>
              <a:t>6.	A ydym </a:t>
            </a:r>
            <a:r>
              <a:rPr lang="cy-GB" sz="2000" dirty="0" err="1" smtClean="0"/>
              <a:t>ni’n</a:t>
            </a:r>
            <a:r>
              <a:rPr lang="cy-GB" sz="2000" dirty="0" smtClean="0"/>
              <a:t> cydweithio â  darparwyr eraill i rannu arfer a chostau hyfforddiant yn ogystal â lledaenu deilliannau HMS effeithiol?</a:t>
            </a:r>
            <a:endParaRPr lang="en-GB"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107949" y="144463"/>
            <a:ext cx="6408142" cy="1196975"/>
          </a:xfrm>
        </p:spPr>
        <p:txBody>
          <a:bodyPr/>
          <a:lstStyle/>
          <a:p>
            <a:r>
              <a:rPr lang="en-GB" sz="4000" dirty="0" smtClean="0"/>
              <a:t>10 questions for providers</a:t>
            </a:r>
            <a:br>
              <a:rPr lang="en-GB" sz="4000" dirty="0" smtClean="0"/>
            </a:br>
            <a:r>
              <a:rPr lang="en-GB" sz="4000" dirty="0" smtClean="0">
                <a:solidFill>
                  <a:srgbClr val="015284"/>
                </a:solidFill>
              </a:rPr>
              <a:t>10</a:t>
            </a:r>
            <a:r>
              <a:rPr lang="en-GB" sz="4000" dirty="0" smtClean="0"/>
              <a:t> </a:t>
            </a:r>
            <a:r>
              <a:rPr lang="en-GB" sz="4000" dirty="0" err="1" smtClean="0">
                <a:solidFill>
                  <a:srgbClr val="015284"/>
                </a:solidFill>
              </a:rPr>
              <a:t>cwestiwn</a:t>
            </a:r>
            <a:r>
              <a:rPr lang="en-GB" sz="4000" dirty="0" smtClean="0">
                <a:solidFill>
                  <a:srgbClr val="015284"/>
                </a:solidFill>
              </a:rPr>
              <a:t> </a:t>
            </a:r>
            <a:r>
              <a:rPr lang="en-GB" sz="4000" dirty="0" err="1" smtClean="0">
                <a:solidFill>
                  <a:srgbClr val="015284"/>
                </a:solidFill>
              </a:rPr>
              <a:t>i</a:t>
            </a:r>
            <a:r>
              <a:rPr lang="en-GB" sz="4000" dirty="0" smtClean="0">
                <a:solidFill>
                  <a:srgbClr val="015284"/>
                </a:solidFill>
              </a:rPr>
              <a:t> </a:t>
            </a:r>
            <a:r>
              <a:rPr lang="en-GB" sz="4000" dirty="0" err="1" smtClean="0">
                <a:solidFill>
                  <a:srgbClr val="015284"/>
                </a:solidFill>
              </a:rPr>
              <a:t>ddarparwyr</a:t>
            </a:r>
            <a:endParaRPr lang="en-GB" sz="4000" dirty="0" smtClean="0">
              <a:solidFill>
                <a:srgbClr val="015284"/>
              </a:solidFill>
            </a:endParaRPr>
          </a:p>
        </p:txBody>
      </p:sp>
      <p:sp>
        <p:nvSpPr>
          <p:cNvPr id="36866" name="Content Placeholder 2"/>
          <p:cNvSpPr>
            <a:spLocks noGrp="1"/>
          </p:cNvSpPr>
          <p:nvPr>
            <p:ph sz="half" idx="1"/>
          </p:nvPr>
        </p:nvSpPr>
        <p:spPr>
          <a:xfrm>
            <a:off x="107950" y="1556792"/>
            <a:ext cx="4392042" cy="5301208"/>
          </a:xfrm>
          <a:ln>
            <a:noFill/>
          </a:ln>
        </p:spPr>
        <p:txBody>
          <a:bodyPr/>
          <a:lstStyle/>
          <a:p>
            <a:pPr marL="361950" indent="-361950">
              <a:spcBef>
                <a:spcPts val="0"/>
              </a:spcBef>
              <a:buFontTx/>
              <a:buNone/>
            </a:pPr>
            <a:r>
              <a:rPr lang="en-GB" sz="2000" dirty="0" smtClean="0">
                <a:solidFill>
                  <a:srgbClr val="D60134"/>
                </a:solidFill>
              </a:rPr>
              <a:t>7.	Do we use the expertise of our own staff to provide in-house training to help build capacity for     improvement?</a:t>
            </a:r>
          </a:p>
          <a:p>
            <a:pPr marL="361950" indent="-361950">
              <a:spcBef>
                <a:spcPts val="0"/>
              </a:spcBef>
              <a:buFontTx/>
              <a:buNone/>
            </a:pPr>
            <a:endParaRPr lang="en-GB" sz="1400" dirty="0" smtClean="0">
              <a:solidFill>
                <a:srgbClr val="D60134"/>
              </a:solidFill>
            </a:endParaRPr>
          </a:p>
          <a:p>
            <a:pPr marL="361950" indent="-361950">
              <a:spcBef>
                <a:spcPts val="0"/>
              </a:spcBef>
              <a:buFontTx/>
              <a:buNone/>
            </a:pPr>
            <a:r>
              <a:rPr lang="en-GB" sz="2000" dirty="0" smtClean="0">
                <a:solidFill>
                  <a:srgbClr val="D60134"/>
                </a:solidFill>
              </a:rPr>
              <a:t>8.	How well do we monitor INSET?  </a:t>
            </a:r>
          </a:p>
          <a:p>
            <a:pPr marL="361950" indent="-361950">
              <a:spcBef>
                <a:spcPts val="0"/>
              </a:spcBef>
              <a:buFontTx/>
              <a:buNone/>
            </a:pPr>
            <a:r>
              <a:rPr lang="en-GB" sz="1400" dirty="0" smtClean="0">
                <a:solidFill>
                  <a:srgbClr val="D60134"/>
                </a:solidFill>
              </a:rPr>
              <a:t>    </a:t>
            </a:r>
          </a:p>
          <a:p>
            <a:pPr marL="361950" indent="-361950">
              <a:spcBef>
                <a:spcPts val="0"/>
              </a:spcBef>
              <a:buFontTx/>
              <a:buNone/>
            </a:pPr>
            <a:r>
              <a:rPr lang="en-GB" sz="2000" dirty="0" smtClean="0">
                <a:solidFill>
                  <a:srgbClr val="D60134"/>
                </a:solidFill>
              </a:rPr>
              <a:t>9.	How well do we evaluate the  impact of INSET, particularly over  time?   </a:t>
            </a:r>
          </a:p>
          <a:p>
            <a:pPr marL="361950" indent="-361950">
              <a:spcBef>
                <a:spcPts val="0"/>
              </a:spcBef>
              <a:buFontTx/>
              <a:buNone/>
            </a:pPr>
            <a:r>
              <a:rPr lang="en-GB" sz="1400" dirty="0" smtClean="0">
                <a:solidFill>
                  <a:srgbClr val="D60134"/>
                </a:solidFill>
              </a:rPr>
              <a:t>    </a:t>
            </a:r>
          </a:p>
          <a:p>
            <a:pPr marL="361950" indent="-361950">
              <a:spcBef>
                <a:spcPts val="0"/>
              </a:spcBef>
              <a:buFontTx/>
              <a:buNone/>
            </a:pPr>
            <a:r>
              <a:rPr lang="en-GB" sz="2000" dirty="0" smtClean="0">
                <a:solidFill>
                  <a:srgbClr val="D60134"/>
                </a:solidFill>
              </a:rPr>
              <a:t>10.	Do we evaluate if INSET leads to  improvements in staff knowledge  and skills, pupil outcomes,      organisational changes and     provides value for money?</a:t>
            </a:r>
          </a:p>
        </p:txBody>
      </p:sp>
      <p:sp>
        <p:nvSpPr>
          <p:cNvPr id="36867" name="Content Placeholder 3"/>
          <p:cNvSpPr>
            <a:spLocks noGrp="1"/>
          </p:cNvSpPr>
          <p:nvPr>
            <p:ph sz="half" idx="2"/>
          </p:nvPr>
        </p:nvSpPr>
        <p:spPr>
          <a:xfrm>
            <a:off x="4572000" y="1556792"/>
            <a:ext cx="4464496" cy="5156746"/>
          </a:xfrm>
        </p:spPr>
        <p:txBody>
          <a:bodyPr/>
          <a:lstStyle/>
          <a:p>
            <a:pPr marL="361950" indent="-361950">
              <a:spcBef>
                <a:spcPts val="0"/>
              </a:spcBef>
              <a:buFontTx/>
              <a:buNone/>
            </a:pPr>
            <a:r>
              <a:rPr lang="en-GB" sz="2000" dirty="0" smtClean="0"/>
              <a:t>7.	</a:t>
            </a:r>
            <a:r>
              <a:rPr lang="cy-GB" sz="2000" dirty="0" smtClean="0"/>
              <a:t>A ydym </a:t>
            </a:r>
            <a:r>
              <a:rPr lang="cy-GB" sz="2000" dirty="0" err="1" smtClean="0"/>
              <a:t>ni’n</a:t>
            </a:r>
            <a:r>
              <a:rPr lang="cy-GB" sz="2000" dirty="0" smtClean="0"/>
              <a:t> defnyddio arbenigedd ein staff ein hunain i ddarparu hyfforddiant mewnol i helpu i feithrin gallu ar gyfer gwella?</a:t>
            </a:r>
          </a:p>
          <a:p>
            <a:pPr marL="361950" indent="-361950">
              <a:spcBef>
                <a:spcPts val="0"/>
              </a:spcBef>
              <a:buFontTx/>
              <a:buNone/>
            </a:pPr>
            <a:endParaRPr lang="cy-GB" sz="1400" dirty="0" smtClean="0"/>
          </a:p>
          <a:p>
            <a:pPr marL="361950" indent="-361950">
              <a:spcBef>
                <a:spcPts val="0"/>
              </a:spcBef>
              <a:buFontTx/>
              <a:buAutoNum type="arabicPeriod" startAt="8"/>
            </a:pPr>
            <a:r>
              <a:rPr lang="cy-GB" sz="2000" dirty="0" smtClean="0"/>
              <a:t>Pa mor dda ydym </a:t>
            </a:r>
            <a:r>
              <a:rPr lang="cy-GB" sz="2000" dirty="0" err="1" smtClean="0"/>
              <a:t>ni’n</a:t>
            </a:r>
            <a:r>
              <a:rPr lang="cy-GB" sz="2000" dirty="0" smtClean="0"/>
              <a:t> monitro HMS?</a:t>
            </a:r>
            <a:endParaRPr lang="cy-GB" sz="2000" dirty="0"/>
          </a:p>
          <a:p>
            <a:pPr marL="0" indent="0">
              <a:spcBef>
                <a:spcPts val="0"/>
              </a:spcBef>
              <a:buNone/>
            </a:pPr>
            <a:endParaRPr lang="cy-GB" sz="1400" dirty="0" smtClean="0"/>
          </a:p>
          <a:p>
            <a:pPr marL="361950" indent="-361950">
              <a:spcBef>
                <a:spcPts val="0"/>
              </a:spcBef>
              <a:buFontTx/>
              <a:buNone/>
            </a:pPr>
            <a:r>
              <a:rPr lang="cy-GB" sz="2000" dirty="0" smtClean="0"/>
              <a:t>9.	Pa mor dda ydym </a:t>
            </a:r>
            <a:r>
              <a:rPr lang="cy-GB" sz="2000" dirty="0" err="1" smtClean="0"/>
              <a:t>ni’n</a:t>
            </a:r>
            <a:r>
              <a:rPr lang="cy-GB" sz="2000" dirty="0" smtClean="0"/>
              <a:t> arfarnu effaith HMS, yn enwedig dros gyfnod?   </a:t>
            </a:r>
          </a:p>
          <a:p>
            <a:pPr marL="361950" indent="-361950">
              <a:spcBef>
                <a:spcPts val="0"/>
              </a:spcBef>
              <a:buFontTx/>
              <a:buNone/>
            </a:pPr>
            <a:endParaRPr lang="cy-GB" sz="1400" dirty="0" smtClean="0"/>
          </a:p>
          <a:p>
            <a:pPr marL="361950" indent="-361950">
              <a:spcBef>
                <a:spcPts val="0"/>
              </a:spcBef>
              <a:buFontTx/>
              <a:buNone/>
            </a:pPr>
            <a:r>
              <a:rPr lang="cy-GB" sz="2000" dirty="0" smtClean="0"/>
              <a:t>10.</a:t>
            </a:r>
            <a:r>
              <a:rPr lang="cy-GB" sz="2000" dirty="0"/>
              <a:t>	</a:t>
            </a:r>
            <a:r>
              <a:rPr lang="cy-GB" sz="2000" dirty="0" smtClean="0"/>
              <a:t>A ydym </a:t>
            </a:r>
            <a:r>
              <a:rPr lang="cy-GB" sz="2000" dirty="0" err="1" smtClean="0"/>
              <a:t>ni’n</a:t>
            </a:r>
            <a:r>
              <a:rPr lang="cy-GB" sz="2000" dirty="0" smtClean="0"/>
              <a:t> arfarnu os yw HMS yn    arwain at welliannau mewn  gwybodaeth a medrau staff,  deilliannau disgyblion, newidiadau sefydliadol ac yn darparu gwerth am arian?</a:t>
            </a:r>
          </a:p>
          <a:p>
            <a:pPr marL="0" indent="0">
              <a:buFontTx/>
              <a:buNone/>
            </a:pPr>
            <a:endParaRPr lang="cy-GB" sz="16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112713" y="2357438"/>
            <a:ext cx="7772400" cy="1143000"/>
          </a:xfrm>
        </p:spPr>
        <p:txBody>
          <a:bodyPr/>
          <a:lstStyle/>
          <a:p>
            <a:pPr algn="l" eaLnBrk="1" hangingPunct="1"/>
            <a:r>
              <a:rPr lang="en-GB" sz="3600" dirty="0" smtClean="0"/>
              <a:t/>
            </a:r>
            <a:br>
              <a:rPr lang="en-GB" sz="3600" dirty="0" smtClean="0"/>
            </a:br>
            <a:r>
              <a:rPr lang="en-GB" sz="3600" dirty="0" smtClean="0"/>
              <a:t/>
            </a:r>
            <a:br>
              <a:rPr lang="en-GB" sz="3600" dirty="0" smtClean="0"/>
            </a:br>
            <a:r>
              <a:rPr lang="en-GB" sz="3600" dirty="0" smtClean="0"/>
              <a:t>Web-link to full report:</a:t>
            </a:r>
            <a:br>
              <a:rPr lang="en-GB" sz="3600" dirty="0" smtClean="0"/>
            </a:br>
            <a:r>
              <a:rPr lang="en-GB" sz="3600" dirty="0" smtClean="0"/>
              <a:t/>
            </a:r>
            <a:br>
              <a:rPr lang="en-GB" sz="3600" dirty="0" smtClean="0"/>
            </a:br>
            <a:r>
              <a:rPr lang="en-GB" sz="3600" dirty="0" smtClean="0">
                <a:hlinkClick r:id="rId2"/>
              </a:rPr>
              <a:t>English</a:t>
            </a:r>
            <a:r>
              <a:rPr lang="en-GB" sz="3600" dirty="0" smtClean="0"/>
              <a:t/>
            </a:r>
            <a:br>
              <a:rPr lang="en-GB" sz="3600" dirty="0" smtClean="0"/>
            </a:br>
            <a:r>
              <a:rPr lang="en-GB" sz="3600" dirty="0" smtClean="0">
                <a:solidFill>
                  <a:srgbClr val="015284"/>
                </a:solidFill>
              </a:rPr>
              <a:t/>
            </a:r>
            <a:br>
              <a:rPr lang="en-GB" sz="3600" dirty="0" smtClean="0">
                <a:solidFill>
                  <a:srgbClr val="015284"/>
                </a:solidFill>
              </a:rPr>
            </a:br>
            <a:r>
              <a:rPr lang="en-GB" sz="3600" dirty="0" err="1" smtClean="0">
                <a:solidFill>
                  <a:srgbClr val="015284"/>
                </a:solidFill>
              </a:rPr>
              <a:t>Dolen</a:t>
            </a:r>
            <a:r>
              <a:rPr lang="en-GB" sz="3600" dirty="0" smtClean="0">
                <a:solidFill>
                  <a:srgbClr val="015284"/>
                </a:solidFill>
              </a:rPr>
              <a:t> </a:t>
            </a:r>
            <a:r>
              <a:rPr lang="en-GB" sz="3600" dirty="0" err="1" smtClean="0">
                <a:solidFill>
                  <a:srgbClr val="015284"/>
                </a:solidFill>
              </a:rPr>
              <a:t>gyswllt</a:t>
            </a:r>
            <a:r>
              <a:rPr lang="en-GB" sz="3600" dirty="0" smtClean="0">
                <a:solidFill>
                  <a:srgbClr val="015284"/>
                </a:solidFill>
              </a:rPr>
              <a:t> </a:t>
            </a:r>
            <a:r>
              <a:rPr lang="en-GB" sz="3600" dirty="0" err="1" smtClean="0">
                <a:solidFill>
                  <a:srgbClr val="015284"/>
                </a:solidFill>
              </a:rPr>
              <a:t>i’r</a:t>
            </a:r>
            <a:r>
              <a:rPr lang="en-GB" sz="3600" dirty="0" smtClean="0">
                <a:solidFill>
                  <a:srgbClr val="015284"/>
                </a:solidFill>
              </a:rPr>
              <a:t> </a:t>
            </a:r>
            <a:r>
              <a:rPr lang="en-GB" sz="3600" dirty="0" err="1" smtClean="0">
                <a:solidFill>
                  <a:srgbClr val="015284"/>
                </a:solidFill>
              </a:rPr>
              <a:t>adroddiad</a:t>
            </a:r>
            <a:r>
              <a:rPr lang="en-GB" sz="3600" dirty="0" smtClean="0">
                <a:solidFill>
                  <a:srgbClr val="015284"/>
                </a:solidFill>
              </a:rPr>
              <a:t> </a:t>
            </a:r>
            <a:r>
              <a:rPr lang="en-GB" sz="3600" dirty="0" err="1" smtClean="0">
                <a:solidFill>
                  <a:srgbClr val="015284"/>
                </a:solidFill>
              </a:rPr>
              <a:t>llawn</a:t>
            </a:r>
            <a:r>
              <a:rPr lang="en-GB" sz="3600" dirty="0" smtClean="0">
                <a:solidFill>
                  <a:srgbClr val="015284"/>
                </a:solidFill>
              </a:rPr>
              <a:t>:</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r>
              <a:rPr lang="en-GB" sz="3600" dirty="0" err="1" smtClean="0">
                <a:solidFill>
                  <a:srgbClr val="015284"/>
                </a:solidFill>
                <a:hlinkClick r:id="rId2"/>
              </a:rPr>
              <a:t>Cymraeg</a:t>
            </a: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endParaRPr lang="en-US" sz="3600" dirty="0" smtClean="0">
              <a:solidFill>
                <a:srgbClr val="015284"/>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Placeholder 5"/>
          <p:cNvSpPr>
            <a:spLocks noGrp="1"/>
          </p:cNvSpPr>
          <p:nvPr>
            <p:ph type="body" idx="1"/>
          </p:nvPr>
        </p:nvSpPr>
        <p:spPr>
          <a:xfrm>
            <a:off x="755576" y="2204864"/>
            <a:ext cx="7772400" cy="2490068"/>
          </a:xfrm>
        </p:spPr>
        <p:txBody>
          <a:bodyPr/>
          <a:lstStyle/>
          <a:p>
            <a:pPr algn="ctr"/>
            <a:r>
              <a:rPr lang="en-GB" sz="6000" dirty="0" smtClean="0">
                <a:solidFill>
                  <a:srgbClr val="D60134"/>
                </a:solidFill>
              </a:rPr>
              <a:t>Questions…</a:t>
            </a:r>
          </a:p>
          <a:p>
            <a:pPr algn="ctr"/>
            <a:r>
              <a:rPr lang="cy-GB" sz="6000" dirty="0" smtClean="0"/>
              <a:t>Cwestiynau...</a:t>
            </a:r>
            <a:endParaRPr lang="en-GB" sz="6000" dirty="0" smtClean="0"/>
          </a:p>
          <a:p>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179512" y="476672"/>
            <a:ext cx="7772400" cy="719807"/>
          </a:xfrm>
        </p:spPr>
        <p:txBody>
          <a:bodyPr/>
          <a:lstStyle/>
          <a:p>
            <a:r>
              <a:rPr lang="en-GB" sz="3600" dirty="0" smtClean="0"/>
              <a:t>Background </a:t>
            </a:r>
            <a:br>
              <a:rPr lang="en-GB" sz="3600" dirty="0" smtClean="0"/>
            </a:br>
            <a:r>
              <a:rPr lang="en-GB" sz="3600" dirty="0" err="1" smtClean="0">
                <a:solidFill>
                  <a:srgbClr val="015284"/>
                </a:solidFill>
              </a:rPr>
              <a:t>Cefndir</a:t>
            </a:r>
            <a:endParaRPr lang="en-GB" sz="3600" b="1" dirty="0" smtClean="0">
              <a:solidFill>
                <a:srgbClr val="015284"/>
              </a:solidFill>
            </a:endParaRPr>
          </a:p>
        </p:txBody>
      </p:sp>
      <p:sp>
        <p:nvSpPr>
          <p:cNvPr id="17410" name="Content Placeholder 3"/>
          <p:cNvSpPr>
            <a:spLocks noGrp="1"/>
          </p:cNvSpPr>
          <p:nvPr>
            <p:ph sz="half" idx="2"/>
          </p:nvPr>
        </p:nvSpPr>
        <p:spPr>
          <a:xfrm>
            <a:off x="251520" y="1844824"/>
            <a:ext cx="4105275" cy="4680519"/>
          </a:xfrm>
        </p:spPr>
        <p:txBody>
          <a:bodyPr/>
          <a:lstStyle/>
          <a:p>
            <a:r>
              <a:rPr lang="en-GB" sz="2000" dirty="0" smtClean="0">
                <a:solidFill>
                  <a:srgbClr val="D60134"/>
                </a:solidFill>
              </a:rPr>
              <a:t>The survey included visits to 15 schools, the analysis of data, inspection evidence and recent research, as well as responses to questionnaires from 76 schools and nine local authorities. </a:t>
            </a:r>
          </a:p>
          <a:p>
            <a:pPr>
              <a:spcBef>
                <a:spcPts val="0"/>
              </a:spcBef>
            </a:pPr>
            <a:endParaRPr lang="en-GB" sz="1400" dirty="0" smtClean="0">
              <a:solidFill>
                <a:srgbClr val="D60134"/>
              </a:solidFill>
            </a:endParaRPr>
          </a:p>
          <a:p>
            <a:r>
              <a:rPr lang="en-GB" sz="2000" dirty="0" smtClean="0">
                <a:solidFill>
                  <a:srgbClr val="D60134"/>
                </a:solidFill>
              </a:rPr>
              <a:t>Effective professional development and training is widely recognised as important in contributing to the personal and professional development of staff and to improvements in teaching and learning.</a:t>
            </a:r>
            <a:r>
              <a:rPr lang="en-GB" sz="2000" b="1" dirty="0" smtClean="0">
                <a:solidFill>
                  <a:srgbClr val="D60134"/>
                </a:solidFill>
              </a:rPr>
              <a:t>  </a:t>
            </a:r>
            <a:endParaRPr lang="en-GB" sz="2000" dirty="0" smtClean="0">
              <a:solidFill>
                <a:srgbClr val="D60134"/>
              </a:solidFill>
            </a:endParaRPr>
          </a:p>
          <a:p>
            <a:pPr>
              <a:buFontTx/>
              <a:buNone/>
            </a:pPr>
            <a:r>
              <a:rPr lang="en-GB" sz="2000" dirty="0" smtClean="0"/>
              <a:t> </a:t>
            </a:r>
          </a:p>
          <a:p>
            <a:pPr>
              <a:buFontTx/>
              <a:buNone/>
            </a:pPr>
            <a:endParaRPr lang="en-GB" sz="2000" dirty="0" smtClean="0"/>
          </a:p>
          <a:p>
            <a:pPr>
              <a:buFontTx/>
              <a:buNone/>
            </a:pPr>
            <a:endParaRPr lang="en-GB" sz="2000" dirty="0" smtClean="0"/>
          </a:p>
          <a:p>
            <a:pPr>
              <a:buFontTx/>
              <a:buNone/>
            </a:pPr>
            <a:endParaRPr lang="en-GB" sz="2000" dirty="0" smtClean="0"/>
          </a:p>
          <a:p>
            <a:pPr>
              <a:buFontTx/>
              <a:buNone/>
            </a:pPr>
            <a:endParaRPr lang="en-GB" sz="2000" dirty="0" smtClean="0"/>
          </a:p>
        </p:txBody>
      </p:sp>
      <p:sp>
        <p:nvSpPr>
          <p:cNvPr id="17411" name="Rectangle 4"/>
          <p:cNvSpPr>
            <a:spLocks noChangeArrowheads="1"/>
          </p:cNvSpPr>
          <p:nvPr/>
        </p:nvSpPr>
        <p:spPr bwMode="auto">
          <a:xfrm>
            <a:off x="4788024" y="1844824"/>
            <a:ext cx="4104456" cy="4708981"/>
          </a:xfrm>
          <a:prstGeom prst="rect">
            <a:avLst/>
          </a:prstGeom>
          <a:noFill/>
          <a:ln w="9525">
            <a:noFill/>
            <a:miter lim="800000"/>
            <a:headEnd/>
            <a:tailEnd/>
          </a:ln>
        </p:spPr>
        <p:txBody>
          <a:bodyPr wrap="square">
            <a:spAutoFit/>
          </a:bodyPr>
          <a:lstStyle/>
          <a:p>
            <a:pPr marL="323850" indent="-323850">
              <a:buFontTx/>
              <a:buChar char="•"/>
            </a:pPr>
            <a:r>
              <a:rPr lang="cy-GB" sz="2000" dirty="0" smtClean="0">
                <a:solidFill>
                  <a:srgbClr val="015284"/>
                </a:solidFill>
              </a:rPr>
              <a:t>Roedd </a:t>
            </a:r>
            <a:r>
              <a:rPr lang="cy-GB" sz="2000" dirty="0">
                <a:solidFill>
                  <a:srgbClr val="015284"/>
                </a:solidFill>
              </a:rPr>
              <a:t>yr arolwg yn cynnwys ymweliadau â 15 o ysgolion, dadansoddi data, tystiolaeth arolygu ac ymchwil ddiweddar, yn ogystal ag ymatebion i holiaduron o 76 o ysgolion a naw awdurdod lleol. </a:t>
            </a:r>
          </a:p>
          <a:p>
            <a:pPr indent="-324000">
              <a:buFontTx/>
              <a:buChar char="•"/>
            </a:pPr>
            <a:endParaRPr lang="cy-GB" sz="1400" dirty="0">
              <a:solidFill>
                <a:srgbClr val="015284"/>
              </a:solidFill>
            </a:endParaRPr>
          </a:p>
          <a:p>
            <a:pPr marL="323850" indent="-323850">
              <a:buFontTx/>
              <a:buChar char="•"/>
            </a:pPr>
            <a:r>
              <a:rPr lang="cy-GB" sz="2000" dirty="0" smtClean="0">
                <a:solidFill>
                  <a:srgbClr val="015284"/>
                </a:solidFill>
              </a:rPr>
              <a:t>Cydnabyddir </a:t>
            </a:r>
            <a:r>
              <a:rPr lang="cy-GB" sz="2000" dirty="0">
                <a:solidFill>
                  <a:srgbClr val="015284"/>
                </a:solidFill>
              </a:rPr>
              <a:t>yn eang bod </a:t>
            </a:r>
            <a:r>
              <a:rPr lang="cy-GB" sz="2000" dirty="0" smtClean="0">
                <a:solidFill>
                  <a:srgbClr val="015284"/>
                </a:solidFill>
              </a:rPr>
              <a:t>datblygiad </a:t>
            </a:r>
            <a:r>
              <a:rPr lang="cy-GB" sz="2000" dirty="0">
                <a:solidFill>
                  <a:srgbClr val="015284"/>
                </a:solidFill>
              </a:rPr>
              <a:t>a hyfforddiant proffesiynol yn bwysig wrth gyfrannu at ddatblygiad personol a phroffesiynol staff ac at welliannau mewn addysgu a dysgu.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828600" y="476672"/>
            <a:ext cx="8856984" cy="719138"/>
          </a:xfrm>
        </p:spPr>
        <p:txBody>
          <a:bodyPr/>
          <a:lstStyle/>
          <a:p>
            <a:pPr eaLnBrk="1" hangingPunct="1"/>
            <a:r>
              <a:rPr lang="en-GB" sz="3600" dirty="0" smtClean="0"/>
              <a:t>Main findings </a:t>
            </a:r>
            <a:br>
              <a:rPr lang="en-GB" sz="3600" dirty="0" smtClean="0"/>
            </a:br>
            <a:r>
              <a:rPr lang="en-GB" sz="3600" dirty="0" err="1" smtClean="0">
                <a:solidFill>
                  <a:srgbClr val="015284"/>
                </a:solidFill>
              </a:rPr>
              <a:t>Prif</a:t>
            </a:r>
            <a:r>
              <a:rPr lang="en-GB" sz="3600" dirty="0" smtClean="0">
                <a:solidFill>
                  <a:srgbClr val="015284"/>
                </a:solidFill>
              </a:rPr>
              <a:t> </a:t>
            </a:r>
            <a:r>
              <a:rPr lang="en-GB" sz="3600" dirty="0" err="1" smtClean="0">
                <a:solidFill>
                  <a:srgbClr val="015284"/>
                </a:solidFill>
              </a:rPr>
              <a:t>ganfyddiadau</a:t>
            </a:r>
            <a:endParaRPr lang="en-US" sz="3600" dirty="0" smtClean="0">
              <a:solidFill>
                <a:srgbClr val="015284"/>
              </a:solidFill>
            </a:endParaRPr>
          </a:p>
        </p:txBody>
      </p:sp>
      <p:sp>
        <p:nvSpPr>
          <p:cNvPr id="18434" name="Rectangle 4"/>
          <p:cNvSpPr>
            <a:spLocks noGrp="1" noChangeArrowheads="1"/>
          </p:cNvSpPr>
          <p:nvPr>
            <p:ph type="body" sz="half" idx="2"/>
          </p:nvPr>
        </p:nvSpPr>
        <p:spPr>
          <a:xfrm>
            <a:off x="179512" y="1628800"/>
            <a:ext cx="4392488" cy="4968875"/>
          </a:xfrm>
        </p:spPr>
        <p:txBody>
          <a:bodyPr/>
          <a:lstStyle/>
          <a:p>
            <a:pPr marL="323850" indent="-323850" eaLnBrk="1" hangingPunct="1">
              <a:spcBef>
                <a:spcPts val="0"/>
              </a:spcBef>
            </a:pPr>
            <a:r>
              <a:rPr lang="en-US" sz="2000" dirty="0" smtClean="0">
                <a:solidFill>
                  <a:srgbClr val="D60134"/>
                </a:solidFill>
              </a:rPr>
              <a:t>The survey found that the five statutory days are a valuable period of time that many schools dedicate well to the professional development of staff.</a:t>
            </a:r>
          </a:p>
          <a:p>
            <a:pPr marL="323850" indent="-323850" eaLnBrk="1" hangingPunct="1">
              <a:spcBef>
                <a:spcPts val="0"/>
              </a:spcBef>
            </a:pPr>
            <a:r>
              <a:rPr lang="en-US" sz="2000" dirty="0" smtClean="0">
                <a:solidFill>
                  <a:srgbClr val="D60134"/>
                </a:solidFill>
              </a:rPr>
              <a:t>In many schools, there are strong links between the focus of the INSET activities and priorities identified in self-evaluation reports, improvement plans and performance management arrangements.</a:t>
            </a:r>
          </a:p>
          <a:p>
            <a:pPr marL="323850" indent="-323850" eaLnBrk="1" hangingPunct="1">
              <a:spcBef>
                <a:spcPts val="0"/>
              </a:spcBef>
            </a:pPr>
            <a:r>
              <a:rPr lang="en-US" sz="2000" dirty="0" smtClean="0">
                <a:solidFill>
                  <a:srgbClr val="D60134"/>
                </a:solidFill>
              </a:rPr>
              <a:t>In the most effective schools,  INSET days are an integral part of a larger strategy for staff development. </a:t>
            </a:r>
          </a:p>
          <a:p>
            <a:pPr eaLnBrk="1" hangingPunct="1"/>
            <a:endParaRPr lang="en-US" sz="2000" dirty="0" smtClean="0"/>
          </a:p>
        </p:txBody>
      </p:sp>
      <p:sp>
        <p:nvSpPr>
          <p:cNvPr id="18435" name="Rectangle 4"/>
          <p:cNvSpPr>
            <a:spLocks noChangeArrowheads="1"/>
          </p:cNvSpPr>
          <p:nvPr/>
        </p:nvSpPr>
        <p:spPr bwMode="auto">
          <a:xfrm>
            <a:off x="4716016" y="1556792"/>
            <a:ext cx="4104456" cy="5016758"/>
          </a:xfrm>
          <a:prstGeom prst="rect">
            <a:avLst/>
          </a:prstGeom>
          <a:noFill/>
          <a:ln w="9525">
            <a:noFill/>
            <a:miter lim="800000"/>
            <a:headEnd/>
            <a:tailEnd/>
          </a:ln>
        </p:spPr>
        <p:txBody>
          <a:bodyPr wrap="square">
            <a:spAutoFit/>
          </a:bodyPr>
          <a:lstStyle/>
          <a:p>
            <a:pPr marL="323850" indent="-323850">
              <a:buFontTx/>
              <a:buChar char="•"/>
            </a:pPr>
            <a:r>
              <a:rPr lang="cy-GB" sz="2000" dirty="0" smtClean="0">
                <a:solidFill>
                  <a:srgbClr val="015284"/>
                </a:solidFill>
              </a:rPr>
              <a:t>Canfu’r </a:t>
            </a:r>
            <a:r>
              <a:rPr lang="cy-GB" sz="2000" dirty="0">
                <a:solidFill>
                  <a:srgbClr val="015284"/>
                </a:solidFill>
              </a:rPr>
              <a:t>arolwg fod y pum diwrnod statudol yn gyfnod gwerthfawr y mae llawer o ysgolion yn eu neilltuo’n dda i ddatblygiad proffesiynol y staff.</a:t>
            </a:r>
          </a:p>
          <a:p>
            <a:pPr marL="323850" indent="-323850">
              <a:buFontTx/>
              <a:buChar char="•"/>
            </a:pPr>
            <a:r>
              <a:rPr lang="cy-GB" sz="2000" dirty="0" smtClean="0">
                <a:solidFill>
                  <a:srgbClr val="015284"/>
                </a:solidFill>
              </a:rPr>
              <a:t>Mewn </a:t>
            </a:r>
            <a:r>
              <a:rPr lang="cy-GB" sz="2000" dirty="0">
                <a:solidFill>
                  <a:srgbClr val="015284"/>
                </a:solidFill>
              </a:rPr>
              <a:t>llawer o ysgolion, mae cysylltiadau </a:t>
            </a:r>
            <a:r>
              <a:rPr lang="cy-GB" sz="2000" dirty="0" err="1">
                <a:solidFill>
                  <a:srgbClr val="015284"/>
                </a:solidFill>
              </a:rPr>
              <a:t>cryf</a:t>
            </a:r>
            <a:r>
              <a:rPr lang="cy-GB" sz="2000" dirty="0">
                <a:solidFill>
                  <a:srgbClr val="015284"/>
                </a:solidFill>
              </a:rPr>
              <a:t> rhwng ffocws gweithgareddau HMS a’r blaenoriaethau a nodwyd mewn adroddiadau </a:t>
            </a:r>
            <a:r>
              <a:rPr lang="cy-GB" sz="2000" dirty="0" err="1">
                <a:solidFill>
                  <a:srgbClr val="015284"/>
                </a:solidFill>
              </a:rPr>
              <a:t>hunanarfarnu</a:t>
            </a:r>
            <a:r>
              <a:rPr lang="cy-GB" sz="2000" dirty="0">
                <a:solidFill>
                  <a:srgbClr val="015284"/>
                </a:solidFill>
              </a:rPr>
              <a:t>, cynlluniau gwella a threfniadau rheoli perfformiad.</a:t>
            </a:r>
          </a:p>
          <a:p>
            <a:pPr marL="323850" indent="-323850">
              <a:buFontTx/>
              <a:buChar char="•"/>
            </a:pPr>
            <a:r>
              <a:rPr lang="cy-GB" sz="2000" dirty="0" smtClean="0">
                <a:solidFill>
                  <a:srgbClr val="015284"/>
                </a:solidFill>
              </a:rPr>
              <a:t>Yn </a:t>
            </a:r>
            <a:r>
              <a:rPr lang="cy-GB" sz="2000" dirty="0">
                <a:solidFill>
                  <a:srgbClr val="015284"/>
                </a:solidFill>
              </a:rPr>
              <a:t>yr ysgolion mwyaf effeithiol, mae diwrnodau HMS yn rhan annatod o strategaeth fwy ar gyfer datblygiad staff.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19458" name="Rectangle 4"/>
          <p:cNvSpPr>
            <a:spLocks noGrp="1" noChangeArrowheads="1"/>
          </p:cNvSpPr>
          <p:nvPr>
            <p:ph type="body" sz="half" idx="2"/>
          </p:nvPr>
        </p:nvSpPr>
        <p:spPr>
          <a:xfrm>
            <a:off x="179512" y="1556792"/>
            <a:ext cx="4373793" cy="4968875"/>
          </a:xfrm>
        </p:spPr>
        <p:txBody>
          <a:bodyPr/>
          <a:lstStyle/>
          <a:p>
            <a:pPr eaLnBrk="1" hangingPunct="1">
              <a:spcBef>
                <a:spcPts val="0"/>
              </a:spcBef>
            </a:pPr>
            <a:r>
              <a:rPr lang="en-US" sz="2000" dirty="0" smtClean="0">
                <a:solidFill>
                  <a:srgbClr val="D60134"/>
                </a:solidFill>
              </a:rPr>
              <a:t>A small minority of schools do not use INSET effectively enough or gain the maximum benefit from the training. INSET does not contribute fully to school improvement because it is not linked clearly to staff, school or national priorities.</a:t>
            </a:r>
          </a:p>
          <a:p>
            <a:pPr eaLnBrk="1" hangingPunct="1">
              <a:spcBef>
                <a:spcPts val="0"/>
              </a:spcBef>
              <a:buFontTx/>
              <a:buNone/>
            </a:pPr>
            <a:endParaRPr lang="en-US" sz="2000" dirty="0" smtClean="0">
              <a:solidFill>
                <a:srgbClr val="D60134"/>
              </a:solidFill>
            </a:endParaRPr>
          </a:p>
          <a:p>
            <a:pPr eaLnBrk="1" hangingPunct="1">
              <a:spcBef>
                <a:spcPts val="0"/>
              </a:spcBef>
            </a:pPr>
            <a:r>
              <a:rPr lang="en-US" sz="2000" dirty="0" smtClean="0">
                <a:solidFill>
                  <a:srgbClr val="D60134"/>
                </a:solidFill>
              </a:rPr>
              <a:t>In a very few schools, INSET time is not spent on training but on inappropriate activities, such as </a:t>
            </a:r>
            <a:r>
              <a:rPr lang="en-US" sz="2000" dirty="0" err="1" smtClean="0">
                <a:solidFill>
                  <a:srgbClr val="D60134"/>
                </a:solidFill>
              </a:rPr>
              <a:t>organising</a:t>
            </a:r>
            <a:r>
              <a:rPr lang="en-US" sz="2000" dirty="0" smtClean="0">
                <a:solidFill>
                  <a:srgbClr val="D60134"/>
                </a:solidFill>
              </a:rPr>
              <a:t> classrooms with little value to the professional development of staff or to school improvement</a:t>
            </a:r>
          </a:p>
        </p:txBody>
      </p:sp>
      <p:sp>
        <p:nvSpPr>
          <p:cNvPr id="19459" name="Rectangle 4"/>
          <p:cNvSpPr>
            <a:spLocks noChangeArrowheads="1"/>
          </p:cNvSpPr>
          <p:nvPr/>
        </p:nvSpPr>
        <p:spPr bwMode="auto">
          <a:xfrm>
            <a:off x="4601916" y="1556792"/>
            <a:ext cx="4362571" cy="5016758"/>
          </a:xfrm>
          <a:prstGeom prst="rect">
            <a:avLst/>
          </a:prstGeom>
          <a:noFill/>
          <a:ln w="9525">
            <a:noFill/>
            <a:miter lim="800000"/>
            <a:headEnd/>
            <a:tailEnd/>
          </a:ln>
        </p:spPr>
        <p:txBody>
          <a:bodyPr wrap="square">
            <a:spAutoFit/>
          </a:bodyPr>
          <a:lstStyle/>
          <a:p>
            <a:pPr marL="323850" indent="-323850">
              <a:buFontTx/>
              <a:buChar char="•"/>
            </a:pPr>
            <a:r>
              <a:rPr lang="cy-GB" sz="2000" dirty="0" smtClean="0">
                <a:solidFill>
                  <a:srgbClr val="015284"/>
                </a:solidFill>
              </a:rPr>
              <a:t>Nid </a:t>
            </a:r>
            <a:r>
              <a:rPr lang="cy-GB" sz="2000" dirty="0">
                <a:solidFill>
                  <a:srgbClr val="015284"/>
                </a:solidFill>
              </a:rPr>
              <a:t>yw lleiafrif bach o ysgolion yn defnyddio HMS yn ddigon effeithiol neu’n cael y budd mwyaf o’r hyfforddiant.  Nid yw HMS yn cyfrannu’n llawn at wella ysgol am nad yw wedi’i gysylltu’n glir â blaenoriaethau staff, ysgol neu flaenoriaethau cenedlaethol.</a:t>
            </a:r>
          </a:p>
          <a:p>
            <a:pPr marL="323850" indent="-323850">
              <a:buFontTx/>
              <a:buChar char="•"/>
            </a:pPr>
            <a:endParaRPr lang="cy-GB" sz="2000" dirty="0">
              <a:solidFill>
                <a:srgbClr val="015284"/>
              </a:solidFill>
            </a:endParaRPr>
          </a:p>
          <a:p>
            <a:pPr marL="323850" indent="-323850">
              <a:buFontTx/>
              <a:buChar char="•"/>
            </a:pPr>
            <a:r>
              <a:rPr lang="cy-GB" sz="2000" dirty="0" smtClean="0">
                <a:solidFill>
                  <a:srgbClr val="015284"/>
                </a:solidFill>
              </a:rPr>
              <a:t>Mewn </a:t>
            </a:r>
            <a:r>
              <a:rPr lang="cy-GB" sz="2000" dirty="0">
                <a:solidFill>
                  <a:srgbClr val="015284"/>
                </a:solidFill>
              </a:rPr>
              <a:t>ychydig iawn o ysgolion, nid yw amser HMS yn cael ei dreulio ar hyfforddiant ond ar weithgareddau amhriodol, fel trefnu ystafelloedd dosbarth heb lawer o werth i ddatblygiad proffesiynol staff neu i wella ysgol.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0482" name="Rectangle 4"/>
          <p:cNvSpPr>
            <a:spLocks noGrp="1" noChangeArrowheads="1"/>
          </p:cNvSpPr>
          <p:nvPr>
            <p:ph type="body" sz="half" idx="2"/>
          </p:nvPr>
        </p:nvSpPr>
        <p:spPr>
          <a:xfrm>
            <a:off x="344237" y="1844824"/>
            <a:ext cx="4248150" cy="4320480"/>
          </a:xfrm>
        </p:spPr>
        <p:txBody>
          <a:bodyPr/>
          <a:lstStyle/>
          <a:p>
            <a:pPr eaLnBrk="1" hangingPunct="1">
              <a:spcBef>
                <a:spcPts val="0"/>
              </a:spcBef>
            </a:pPr>
            <a:r>
              <a:rPr lang="en-US" sz="2000" dirty="0" smtClean="0">
                <a:solidFill>
                  <a:srgbClr val="D60134"/>
                </a:solidFill>
              </a:rPr>
              <a:t>INSET </a:t>
            </a:r>
            <a:r>
              <a:rPr lang="en-US" sz="2000" dirty="0" err="1" smtClean="0">
                <a:solidFill>
                  <a:srgbClr val="D60134"/>
                </a:solidFill>
              </a:rPr>
              <a:t>programmes</a:t>
            </a:r>
            <a:r>
              <a:rPr lang="en-US" sz="2000" dirty="0" smtClean="0">
                <a:solidFill>
                  <a:srgbClr val="D60134"/>
                </a:solidFill>
              </a:rPr>
              <a:t> in schools cover a wide range of activities, including assessment, curriculum development and safeguarding matters.</a:t>
            </a:r>
          </a:p>
          <a:p>
            <a:pPr eaLnBrk="1" hangingPunct="1">
              <a:spcBef>
                <a:spcPts val="0"/>
              </a:spcBef>
              <a:buFontTx/>
              <a:buNone/>
            </a:pPr>
            <a:endParaRPr lang="en-US" sz="2000" dirty="0" smtClean="0">
              <a:solidFill>
                <a:srgbClr val="D60134"/>
              </a:solidFill>
            </a:endParaRPr>
          </a:p>
          <a:p>
            <a:pPr eaLnBrk="1" hangingPunct="1">
              <a:spcBef>
                <a:spcPts val="0"/>
              </a:spcBef>
            </a:pPr>
            <a:r>
              <a:rPr lang="en-US" sz="2000" dirty="0" smtClean="0">
                <a:solidFill>
                  <a:srgbClr val="D60134"/>
                </a:solidFill>
              </a:rPr>
              <a:t>For the past five years, literacy has been the most common focus during INSET.  Most schools have focused on improving the teaching and learning of reading and writing.</a:t>
            </a:r>
          </a:p>
          <a:p>
            <a:pPr eaLnBrk="1" hangingPunct="1"/>
            <a:endParaRPr lang="en-US" sz="2000" dirty="0" smtClean="0"/>
          </a:p>
        </p:txBody>
      </p:sp>
      <p:sp>
        <p:nvSpPr>
          <p:cNvPr id="20483" name="Rectangle 4"/>
          <p:cNvSpPr>
            <a:spLocks noChangeArrowheads="1"/>
          </p:cNvSpPr>
          <p:nvPr/>
        </p:nvSpPr>
        <p:spPr bwMode="auto">
          <a:xfrm>
            <a:off x="4788462" y="1828148"/>
            <a:ext cx="4104017" cy="4093428"/>
          </a:xfrm>
          <a:prstGeom prst="rect">
            <a:avLst/>
          </a:prstGeom>
          <a:noFill/>
          <a:ln w="9525">
            <a:noFill/>
            <a:miter lim="800000"/>
            <a:headEnd/>
            <a:tailEnd/>
          </a:ln>
        </p:spPr>
        <p:txBody>
          <a:bodyPr wrap="square">
            <a:spAutoFit/>
          </a:bodyPr>
          <a:lstStyle/>
          <a:p>
            <a:pPr marL="323850" indent="-323850">
              <a:buFontTx/>
              <a:buChar char="•"/>
            </a:pPr>
            <a:r>
              <a:rPr lang="cy-GB" sz="2000" dirty="0" smtClean="0">
                <a:solidFill>
                  <a:srgbClr val="015284"/>
                </a:solidFill>
              </a:rPr>
              <a:t>Mae </a:t>
            </a:r>
            <a:r>
              <a:rPr lang="cy-GB" sz="2000" dirty="0">
                <a:solidFill>
                  <a:srgbClr val="015284"/>
                </a:solidFill>
              </a:rPr>
              <a:t>rhaglenni HMS mewn ysgolion yn ymdrin ag ystod eang o weithgareddau, gan gynnwys materion asesu, datblygu’r cwricwlwm a diogelu.</a:t>
            </a:r>
          </a:p>
          <a:p>
            <a:pPr marL="323850" indent="-323850"/>
            <a:endParaRPr lang="cy-GB" sz="2000" dirty="0">
              <a:solidFill>
                <a:srgbClr val="015284"/>
              </a:solidFill>
            </a:endParaRPr>
          </a:p>
          <a:p>
            <a:pPr marL="323850" indent="-323850">
              <a:buFontTx/>
              <a:buChar char="•"/>
            </a:pPr>
            <a:r>
              <a:rPr lang="cy-GB" sz="2000" dirty="0" smtClean="0">
                <a:solidFill>
                  <a:srgbClr val="015284"/>
                </a:solidFill>
              </a:rPr>
              <a:t>Am </a:t>
            </a:r>
            <a:r>
              <a:rPr lang="cy-GB" sz="2000" dirty="0">
                <a:solidFill>
                  <a:srgbClr val="015284"/>
                </a:solidFill>
              </a:rPr>
              <a:t>y pum mlynedd diwethaf, bu’r ffocws mwyaf cyffredin ar lythrennedd yn ystod HMS.  Mae’r rhan fwyaf o ysgolion wedi canolbwyntio ar wella addysgu a dysgu darllen ac ysgrifennu.</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1506" name="Rectangle 4"/>
          <p:cNvSpPr>
            <a:spLocks noGrp="1" noChangeArrowheads="1"/>
          </p:cNvSpPr>
          <p:nvPr>
            <p:ph type="body" sz="half" idx="2"/>
          </p:nvPr>
        </p:nvSpPr>
        <p:spPr>
          <a:xfrm>
            <a:off x="323528" y="1840000"/>
            <a:ext cx="4248150" cy="4968875"/>
          </a:xfrm>
        </p:spPr>
        <p:txBody>
          <a:bodyPr/>
          <a:lstStyle/>
          <a:p>
            <a:pPr marL="323850" indent="-323850" eaLnBrk="1" hangingPunct="1">
              <a:spcBef>
                <a:spcPts val="0"/>
              </a:spcBef>
            </a:pPr>
            <a:r>
              <a:rPr lang="en-US" sz="1800" dirty="0" smtClean="0">
                <a:solidFill>
                  <a:srgbClr val="D60134"/>
                </a:solidFill>
              </a:rPr>
              <a:t>In 2012-2013, most schools had plans to focus INSET on literacy and a majority were also focusing on numeracy.  Only a minority of schools had plans to focus on reducing the impact of poverty and disadvantage in line with government requirements.</a:t>
            </a:r>
          </a:p>
          <a:p>
            <a:pPr marL="323850" indent="-323850" eaLnBrk="1" hangingPunct="1">
              <a:spcBef>
                <a:spcPts val="0"/>
              </a:spcBef>
              <a:buFontTx/>
              <a:buNone/>
            </a:pPr>
            <a:endParaRPr lang="en-US" sz="1800" dirty="0" smtClean="0">
              <a:solidFill>
                <a:srgbClr val="D60134"/>
              </a:solidFill>
            </a:endParaRPr>
          </a:p>
          <a:p>
            <a:pPr marL="323850" indent="-323850" eaLnBrk="1" hangingPunct="1">
              <a:spcBef>
                <a:spcPts val="0"/>
              </a:spcBef>
            </a:pPr>
            <a:r>
              <a:rPr lang="en-US" sz="1800" dirty="0" smtClean="0">
                <a:solidFill>
                  <a:srgbClr val="D60134"/>
                </a:solidFill>
              </a:rPr>
              <a:t>In many schools, there is not enough systematic monitoring and evaluation of INSET to judge its impact on pupils’ learning and standards. Long-term monitoring and evaluation is underdeveloped.</a:t>
            </a:r>
          </a:p>
          <a:p>
            <a:pPr eaLnBrk="1" hangingPunct="1"/>
            <a:endParaRPr lang="en-US" sz="2000" dirty="0" smtClean="0"/>
          </a:p>
        </p:txBody>
      </p:sp>
      <p:sp>
        <p:nvSpPr>
          <p:cNvPr id="21507" name="Rectangle 4"/>
          <p:cNvSpPr>
            <a:spLocks noChangeArrowheads="1"/>
          </p:cNvSpPr>
          <p:nvPr/>
        </p:nvSpPr>
        <p:spPr bwMode="auto">
          <a:xfrm>
            <a:off x="4788024" y="1844824"/>
            <a:ext cx="4104456" cy="4524315"/>
          </a:xfrm>
          <a:prstGeom prst="rect">
            <a:avLst/>
          </a:prstGeom>
          <a:noFill/>
          <a:ln w="9525">
            <a:noFill/>
            <a:miter lim="800000"/>
            <a:headEnd/>
            <a:tailEnd/>
          </a:ln>
        </p:spPr>
        <p:txBody>
          <a:bodyPr wrap="square">
            <a:spAutoFit/>
          </a:bodyPr>
          <a:lstStyle/>
          <a:p>
            <a:pPr marL="323850" indent="-323850">
              <a:buFontTx/>
              <a:buChar char="•"/>
            </a:pPr>
            <a:r>
              <a:rPr lang="cy-GB" sz="1800" dirty="0" smtClean="0">
                <a:solidFill>
                  <a:srgbClr val="015284"/>
                </a:solidFill>
              </a:rPr>
              <a:t>Yn </a:t>
            </a:r>
            <a:r>
              <a:rPr lang="cy-GB" sz="1800" dirty="0">
                <a:solidFill>
                  <a:srgbClr val="015284"/>
                </a:solidFill>
              </a:rPr>
              <a:t>2012-2013, roedd gan y rhan fwyaf o ysgolion gynlluniau i sicrhau bod HMS yn canolbwyntio ar lythrennedd, ac roedd mwyafrif ohonynt yn canolbwyntio ar rifedd hefyd.  Lleiafrif o ysgolion yn unig oedd â chynlluniau i ganolbwyntio ar leihau effaith tlodi ac anfantais yn unol â gofynion y llywodraeth.</a:t>
            </a:r>
          </a:p>
          <a:p>
            <a:pPr marL="323850" indent="-323850">
              <a:buFontTx/>
              <a:buChar char="•"/>
            </a:pPr>
            <a:endParaRPr lang="cy-GB" sz="1800" dirty="0">
              <a:solidFill>
                <a:srgbClr val="015284"/>
              </a:solidFill>
            </a:endParaRPr>
          </a:p>
          <a:p>
            <a:pPr marL="323850" indent="-323850">
              <a:buFontTx/>
              <a:buChar char="•"/>
            </a:pPr>
            <a:r>
              <a:rPr lang="cy-GB" sz="1800" dirty="0" smtClean="0">
                <a:solidFill>
                  <a:srgbClr val="015284"/>
                </a:solidFill>
              </a:rPr>
              <a:t>Mewn </a:t>
            </a:r>
            <a:r>
              <a:rPr lang="cy-GB" sz="1800" dirty="0">
                <a:solidFill>
                  <a:srgbClr val="015284"/>
                </a:solidFill>
              </a:rPr>
              <a:t>llawer o ysgolion, nid oes digon o fonitro ac arfarnu HMS yn systematig i </a:t>
            </a:r>
            <a:r>
              <a:rPr lang="cy-GB" sz="1800" dirty="0" err="1">
                <a:solidFill>
                  <a:srgbClr val="015284"/>
                </a:solidFill>
              </a:rPr>
              <a:t>farnu</a:t>
            </a:r>
            <a:r>
              <a:rPr lang="cy-GB" sz="1800" dirty="0">
                <a:solidFill>
                  <a:srgbClr val="015284"/>
                </a:solidFill>
              </a:rPr>
              <a:t> ei effaith ar ddysgu a safonau disgyblion.  Nid yw monitro ac arfarnu tymor hir wedi eu datblygu digon.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323528" y="332656"/>
            <a:ext cx="7772400" cy="719138"/>
          </a:xfrm>
        </p:spPr>
        <p:txBody>
          <a:bodyPr/>
          <a:lstStyle/>
          <a:p>
            <a:pPr eaLnBrk="1" hangingPunct="1"/>
            <a:r>
              <a:rPr lang="en-GB" sz="3600" dirty="0" smtClean="0"/>
              <a:t>Main findings </a:t>
            </a:r>
            <a:br>
              <a:rPr lang="en-GB" sz="3600" dirty="0" smtClean="0"/>
            </a:br>
            <a:r>
              <a:rPr lang="en-GB" sz="3600" dirty="0" err="1" smtClean="0">
                <a:solidFill>
                  <a:srgbClr val="015284"/>
                </a:solidFill>
              </a:rPr>
              <a:t>Prif</a:t>
            </a:r>
            <a:r>
              <a:rPr lang="en-GB" sz="3600" dirty="0" smtClean="0">
                <a:solidFill>
                  <a:srgbClr val="015284"/>
                </a:solidFill>
              </a:rPr>
              <a:t> </a:t>
            </a:r>
            <a:r>
              <a:rPr lang="en-GB" sz="3600" dirty="0" err="1" smtClean="0">
                <a:solidFill>
                  <a:srgbClr val="015284"/>
                </a:solidFill>
              </a:rPr>
              <a:t>ganfyddiadau</a:t>
            </a:r>
            <a:endParaRPr lang="en-US" sz="3600" dirty="0" smtClean="0">
              <a:solidFill>
                <a:srgbClr val="015284"/>
              </a:solidFill>
            </a:endParaRPr>
          </a:p>
        </p:txBody>
      </p:sp>
      <p:sp>
        <p:nvSpPr>
          <p:cNvPr id="22530" name="Rectangle 4"/>
          <p:cNvSpPr>
            <a:spLocks noGrp="1" noChangeArrowheads="1"/>
          </p:cNvSpPr>
          <p:nvPr>
            <p:ph type="body" sz="half" idx="2"/>
          </p:nvPr>
        </p:nvSpPr>
        <p:spPr>
          <a:xfrm>
            <a:off x="467866" y="1546116"/>
            <a:ext cx="4104134" cy="4968875"/>
          </a:xfrm>
        </p:spPr>
        <p:txBody>
          <a:bodyPr/>
          <a:lstStyle/>
          <a:p>
            <a:pPr marL="323850" indent="-323850" eaLnBrk="1" hangingPunct="1">
              <a:spcBef>
                <a:spcPts val="0"/>
              </a:spcBef>
            </a:pPr>
            <a:r>
              <a:rPr lang="en-US" sz="2000" dirty="0" smtClean="0">
                <a:solidFill>
                  <a:srgbClr val="D60134"/>
                </a:solidFill>
              </a:rPr>
              <a:t>Most schools consider carefully the days they choose for INSET to </a:t>
            </a:r>
            <a:r>
              <a:rPr lang="en-US" sz="2000" dirty="0" err="1" smtClean="0">
                <a:solidFill>
                  <a:srgbClr val="D60134"/>
                </a:solidFill>
              </a:rPr>
              <a:t>minimise</a:t>
            </a:r>
            <a:r>
              <a:rPr lang="en-US" sz="2000" dirty="0" smtClean="0">
                <a:solidFill>
                  <a:srgbClr val="D60134"/>
                </a:solidFill>
              </a:rPr>
              <a:t> disruption on pupils’ learning.</a:t>
            </a:r>
          </a:p>
          <a:p>
            <a:pPr marL="323850" indent="-323850" eaLnBrk="1" hangingPunct="1">
              <a:spcBef>
                <a:spcPts val="0"/>
              </a:spcBef>
              <a:buFontTx/>
              <a:buNone/>
            </a:pPr>
            <a:endParaRPr lang="en-US" sz="2000" dirty="0" smtClean="0">
              <a:solidFill>
                <a:srgbClr val="D60134"/>
              </a:solidFill>
            </a:endParaRPr>
          </a:p>
          <a:p>
            <a:pPr marL="323850" indent="-323850" eaLnBrk="1" hangingPunct="1">
              <a:spcBef>
                <a:spcPts val="0"/>
              </a:spcBef>
            </a:pPr>
            <a:r>
              <a:rPr lang="en-US" sz="2000" dirty="0" smtClean="0">
                <a:solidFill>
                  <a:srgbClr val="D60134"/>
                </a:solidFill>
              </a:rPr>
              <a:t>It is increasingly common for schools to plan a series of </a:t>
            </a:r>
          </a:p>
          <a:p>
            <a:pPr marL="324000" indent="0" eaLnBrk="1" hangingPunct="1">
              <a:spcBef>
                <a:spcPts val="0"/>
              </a:spcBef>
              <a:buNone/>
            </a:pPr>
            <a:r>
              <a:rPr lang="en-US" sz="2000" dirty="0" smtClean="0">
                <a:solidFill>
                  <a:srgbClr val="D60134"/>
                </a:solidFill>
              </a:rPr>
              <a:t>after-school or ‘twilight’ sessions in-lieu of an INSET day.</a:t>
            </a:r>
          </a:p>
          <a:p>
            <a:pPr marL="323850" indent="-323850" eaLnBrk="1" hangingPunct="1">
              <a:spcBef>
                <a:spcPts val="0"/>
              </a:spcBef>
              <a:buFontTx/>
              <a:buNone/>
            </a:pPr>
            <a:endParaRPr lang="en-US" sz="2000" dirty="0" smtClean="0">
              <a:solidFill>
                <a:srgbClr val="D60134"/>
              </a:solidFill>
            </a:endParaRPr>
          </a:p>
          <a:p>
            <a:pPr marL="323850" indent="-323850" eaLnBrk="1" hangingPunct="1">
              <a:spcBef>
                <a:spcPts val="0"/>
              </a:spcBef>
            </a:pPr>
            <a:r>
              <a:rPr lang="en-GB" sz="2000" dirty="0" smtClean="0">
                <a:solidFill>
                  <a:srgbClr val="D60134"/>
                </a:solidFill>
              </a:rPr>
              <a:t>More and more schools are choosing to use the expertise of their own staff to deliver INSET instead of using external trainers. </a:t>
            </a:r>
            <a:endParaRPr lang="en-US" sz="2000" dirty="0" smtClean="0">
              <a:solidFill>
                <a:srgbClr val="D60134"/>
              </a:solidFill>
            </a:endParaRPr>
          </a:p>
        </p:txBody>
      </p:sp>
      <p:sp>
        <p:nvSpPr>
          <p:cNvPr id="22531" name="Rectangle 4"/>
          <p:cNvSpPr>
            <a:spLocks noChangeArrowheads="1"/>
          </p:cNvSpPr>
          <p:nvPr/>
        </p:nvSpPr>
        <p:spPr bwMode="auto">
          <a:xfrm>
            <a:off x="4644008" y="1533465"/>
            <a:ext cx="4176464" cy="5324535"/>
          </a:xfrm>
          <a:prstGeom prst="rect">
            <a:avLst/>
          </a:prstGeom>
          <a:noFill/>
          <a:ln w="9525">
            <a:noFill/>
            <a:miter lim="800000"/>
            <a:headEnd/>
            <a:tailEnd/>
          </a:ln>
        </p:spPr>
        <p:txBody>
          <a:bodyPr wrap="square">
            <a:spAutoFit/>
          </a:bodyPr>
          <a:lstStyle/>
          <a:p>
            <a:pPr marL="323850" indent="-323850">
              <a:buFontTx/>
              <a:buChar char="•"/>
            </a:pPr>
            <a:r>
              <a:rPr lang="cy-GB" sz="2000" dirty="0" smtClean="0">
                <a:solidFill>
                  <a:srgbClr val="015284"/>
                </a:solidFill>
              </a:rPr>
              <a:t>Mae’r </a:t>
            </a:r>
            <a:r>
              <a:rPr lang="cy-GB" sz="2000" dirty="0">
                <a:solidFill>
                  <a:srgbClr val="015284"/>
                </a:solidFill>
              </a:rPr>
              <a:t>rhan fwyaf o ysgolion yn ystyried y diwrnodau y maent yn eu dewis ar gyfer HMS yn ofalus i amharu cyn lleied ag y bo modd ar ddysgu disgyblion.</a:t>
            </a:r>
          </a:p>
          <a:p>
            <a:pPr marL="323850" indent="-323850">
              <a:buFontTx/>
              <a:buChar char="•"/>
            </a:pPr>
            <a:endParaRPr lang="cy-GB" sz="2000" dirty="0">
              <a:solidFill>
                <a:srgbClr val="015284"/>
              </a:solidFill>
            </a:endParaRPr>
          </a:p>
          <a:p>
            <a:pPr marL="323850" indent="-323850">
              <a:buFontTx/>
              <a:buChar char="•"/>
            </a:pPr>
            <a:r>
              <a:rPr lang="cy-GB" sz="2000" dirty="0" smtClean="0">
                <a:solidFill>
                  <a:srgbClr val="015284"/>
                </a:solidFill>
              </a:rPr>
              <a:t>Mae’n </a:t>
            </a:r>
            <a:r>
              <a:rPr lang="cy-GB" sz="2000" dirty="0">
                <a:solidFill>
                  <a:srgbClr val="015284"/>
                </a:solidFill>
              </a:rPr>
              <a:t>gynyddol gyffredin i ysgolion gynllunio cyfres o sesiynau ar ôl yr ysgol neu sesiynau ‘cyfnos’ yn lle diwrnod HMS.</a:t>
            </a:r>
          </a:p>
          <a:p>
            <a:pPr marL="323850" indent="-323850">
              <a:buFontTx/>
              <a:buChar char="•"/>
            </a:pPr>
            <a:endParaRPr lang="cy-GB" sz="2000" dirty="0">
              <a:solidFill>
                <a:srgbClr val="015284"/>
              </a:solidFill>
            </a:endParaRPr>
          </a:p>
          <a:p>
            <a:pPr marL="323850" indent="-323850">
              <a:buFontTx/>
              <a:buChar char="•"/>
            </a:pPr>
            <a:r>
              <a:rPr lang="cy-GB" sz="2000" dirty="0" smtClean="0">
                <a:solidFill>
                  <a:srgbClr val="015284"/>
                </a:solidFill>
              </a:rPr>
              <a:t>Mae </a:t>
            </a:r>
            <a:r>
              <a:rPr lang="cy-GB" sz="2000" dirty="0">
                <a:solidFill>
                  <a:srgbClr val="015284"/>
                </a:solidFill>
              </a:rPr>
              <a:t>mwy a mwy o ysgolion yn dewis defnyddio arbenigedd eu staff eu hunain i gyflwyno HMS yn lle defnyddio hyfforddwyr allanol.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3554" name="Rectangle 4"/>
          <p:cNvSpPr>
            <a:spLocks noGrp="1" noChangeArrowheads="1"/>
          </p:cNvSpPr>
          <p:nvPr>
            <p:ph type="body" sz="half" idx="2"/>
          </p:nvPr>
        </p:nvSpPr>
        <p:spPr>
          <a:xfrm>
            <a:off x="323850" y="1844824"/>
            <a:ext cx="4248150" cy="4752975"/>
          </a:xfrm>
        </p:spPr>
        <p:txBody>
          <a:bodyPr/>
          <a:lstStyle/>
          <a:p>
            <a:pPr marL="323850" indent="-323850" eaLnBrk="1" hangingPunct="1">
              <a:spcBef>
                <a:spcPts val="0"/>
              </a:spcBef>
            </a:pPr>
            <a:r>
              <a:rPr lang="en-GB" sz="2000" dirty="0" smtClean="0">
                <a:solidFill>
                  <a:srgbClr val="D60134"/>
                </a:solidFill>
              </a:rPr>
              <a:t>Leadership and management of INSET are good in many schools. Leaders ensure a coherent approach by linking INSET to priorities from performance management, </a:t>
            </a:r>
          </a:p>
          <a:p>
            <a:pPr marL="324000" indent="0" eaLnBrk="1" hangingPunct="1">
              <a:spcBef>
                <a:spcPts val="0"/>
              </a:spcBef>
              <a:buNone/>
            </a:pPr>
            <a:r>
              <a:rPr lang="en-GB" sz="2000" dirty="0" smtClean="0">
                <a:solidFill>
                  <a:srgbClr val="D60134"/>
                </a:solidFill>
              </a:rPr>
              <a:t>self-evaluation and school improvement planning.</a:t>
            </a:r>
          </a:p>
          <a:p>
            <a:pPr marL="323850" indent="-323850" eaLnBrk="1" hangingPunct="1">
              <a:spcBef>
                <a:spcPts val="0"/>
              </a:spcBef>
              <a:buFontTx/>
              <a:buNone/>
            </a:pPr>
            <a:endParaRPr lang="en-GB" sz="2000" dirty="0" smtClean="0">
              <a:solidFill>
                <a:srgbClr val="D60134"/>
              </a:solidFill>
            </a:endParaRPr>
          </a:p>
          <a:p>
            <a:pPr marL="323850" indent="-323850" eaLnBrk="1" hangingPunct="1">
              <a:spcBef>
                <a:spcPts val="0"/>
              </a:spcBef>
            </a:pPr>
            <a:r>
              <a:rPr lang="en-GB" sz="2000" dirty="0" smtClean="0">
                <a:solidFill>
                  <a:srgbClr val="D60134"/>
                </a:solidFill>
              </a:rPr>
              <a:t>INSET is most successful when activities such as seminars, workshops and demonstration lessons are used to engage staff actively.</a:t>
            </a:r>
          </a:p>
          <a:p>
            <a:pPr eaLnBrk="1" hangingPunct="1">
              <a:buFontTx/>
              <a:buNone/>
            </a:pPr>
            <a:endParaRPr lang="en-GB" sz="2000" dirty="0" smtClean="0">
              <a:solidFill>
                <a:srgbClr val="D60134"/>
              </a:solidFill>
            </a:endParaRPr>
          </a:p>
        </p:txBody>
      </p:sp>
      <p:sp>
        <p:nvSpPr>
          <p:cNvPr id="23555" name="Rectangle 4"/>
          <p:cNvSpPr>
            <a:spLocks noChangeArrowheads="1"/>
          </p:cNvSpPr>
          <p:nvPr/>
        </p:nvSpPr>
        <p:spPr bwMode="auto">
          <a:xfrm>
            <a:off x="4572000" y="1844824"/>
            <a:ext cx="4176464" cy="4093428"/>
          </a:xfrm>
          <a:prstGeom prst="rect">
            <a:avLst/>
          </a:prstGeom>
          <a:noFill/>
          <a:ln w="9525">
            <a:noFill/>
            <a:miter lim="800000"/>
            <a:headEnd/>
            <a:tailEnd/>
          </a:ln>
        </p:spPr>
        <p:txBody>
          <a:bodyPr wrap="square">
            <a:spAutoFit/>
          </a:bodyPr>
          <a:lstStyle/>
          <a:p>
            <a:pPr marL="323850" indent="-323850">
              <a:buFontTx/>
              <a:buChar char="•"/>
            </a:pPr>
            <a:r>
              <a:rPr lang="cy-GB" sz="2000" dirty="0" smtClean="0">
                <a:solidFill>
                  <a:srgbClr val="015284"/>
                </a:solidFill>
              </a:rPr>
              <a:t>Mae </a:t>
            </a:r>
            <a:r>
              <a:rPr lang="cy-GB" sz="2000" dirty="0">
                <a:solidFill>
                  <a:srgbClr val="015284"/>
                </a:solidFill>
              </a:rPr>
              <a:t>arwain a rheoli HMS yn dda mewn llawer o ysgolion.  Mae arweinwyr yn sicrhau dull </a:t>
            </a:r>
            <a:r>
              <a:rPr lang="cy-GB" sz="2000" dirty="0" err="1">
                <a:solidFill>
                  <a:srgbClr val="015284"/>
                </a:solidFill>
              </a:rPr>
              <a:t>cydlynus</a:t>
            </a:r>
            <a:r>
              <a:rPr lang="cy-GB" sz="2000" dirty="0">
                <a:solidFill>
                  <a:srgbClr val="015284"/>
                </a:solidFill>
              </a:rPr>
              <a:t> trwy gysylltu HMS â blaenoriaethau o reoli perfformiad, </a:t>
            </a:r>
            <a:r>
              <a:rPr lang="cy-GB" sz="2000" dirty="0" err="1">
                <a:solidFill>
                  <a:srgbClr val="015284"/>
                </a:solidFill>
              </a:rPr>
              <a:t>hunanarfarnu</a:t>
            </a:r>
            <a:r>
              <a:rPr lang="cy-GB" sz="2000" dirty="0">
                <a:solidFill>
                  <a:srgbClr val="015284"/>
                </a:solidFill>
              </a:rPr>
              <a:t> a chynllunio gwelliant ysgol.</a:t>
            </a:r>
          </a:p>
          <a:p>
            <a:pPr marL="323850" indent="-323850">
              <a:buFontTx/>
              <a:buChar char="•"/>
            </a:pPr>
            <a:endParaRPr lang="cy-GB" sz="2000" dirty="0">
              <a:solidFill>
                <a:srgbClr val="015284"/>
              </a:solidFill>
            </a:endParaRPr>
          </a:p>
          <a:p>
            <a:pPr marL="323850" indent="-323850">
              <a:buFontTx/>
              <a:buChar char="•"/>
            </a:pPr>
            <a:r>
              <a:rPr lang="cy-GB" sz="2000" dirty="0" smtClean="0">
                <a:solidFill>
                  <a:srgbClr val="015284"/>
                </a:solidFill>
              </a:rPr>
              <a:t>Mae </a:t>
            </a:r>
            <a:r>
              <a:rPr lang="cy-GB" sz="2000" dirty="0">
                <a:solidFill>
                  <a:srgbClr val="015284"/>
                </a:solidFill>
              </a:rPr>
              <a:t>HMS yn fwyaf llwyddiannus pan ddefnyddir gweithgareddau fel seminarau, gweithdai a gwersi arddangos i ymgysylltu â staff yn weithredol.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A409A3B627B4458C37D57E177C1032" ma:contentTypeVersion="0" ma:contentTypeDescription="Create a new document." ma:contentTypeScope="" ma:versionID="09f318a82c368062da2af0d147fa3f6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34308DD4-56C6-4AF6-B670-EECC5D91F9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2A4D58A-5353-42E0-B005-9CBA941EABAE}">
  <ds:schemaRefs>
    <ds:schemaRef ds:uri="http://schemas.microsoft.com/sharepoint/v3/contenttype/forms"/>
  </ds:schemaRefs>
</ds:datastoreItem>
</file>

<file path=customXml/itemProps3.xml><?xml version="1.0" encoding="utf-8"?>
<ds:datastoreItem xmlns:ds="http://schemas.openxmlformats.org/officeDocument/2006/customXml" ds:itemID="{A833B14C-8365-4255-AEA2-5D8054AB6698}">
  <ds:schemaRefs>
    <ds:schemaRef ds:uri="http://purl.org/dc/elements/1.1/"/>
    <ds:schemaRef ds:uri="http://purl.org/dc/terms/"/>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2172</TotalTime>
  <Words>2304</Words>
  <Application>Microsoft Office PowerPoint</Application>
  <PresentationFormat>On-screen Show (4:3)</PresentationFormat>
  <Paragraphs>236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Statutory INSET in schools  HMS statudol mewn ysgolion</vt:lpstr>
      <vt:lpstr>Background Cefndir</vt:lpstr>
      <vt:lpstr>Background  Cefndir</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Recommendations Argymhellion</vt:lpstr>
      <vt:lpstr>Recommendations Argymhellion</vt:lpstr>
      <vt:lpstr>Recommendations Argymhellion</vt:lpstr>
      <vt:lpstr>Best practice Arfer orau</vt:lpstr>
      <vt:lpstr>Best practice Arfer orau</vt:lpstr>
      <vt:lpstr>Best practice Arfer orau</vt:lpstr>
      <vt:lpstr>Best practice Arfer orau</vt:lpstr>
      <vt:lpstr>Best practice Arfer orau</vt:lpstr>
      <vt:lpstr>10 questions for providers 10 cwestiwn i ddarparwyr</vt:lpstr>
      <vt:lpstr>10 questions for providers 10 cwestiwn i ddarparwyr</vt:lpstr>
      <vt:lpstr>10 questions for providers 10 cwestiwn i ddarparwyr</vt:lpstr>
      <vt:lpstr>  Web-link to full report:  English  Dolen gyswllt i’r adroddiad llawn:  Cymraeg  </vt:lpstr>
      <vt:lpstr>PowerPoint Presentation</vt:lpstr>
    </vt:vector>
  </TitlesOfParts>
  <Company>ESTYN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Thematic survey PPT</dc:title>
  <dc:creator>gina.carrington</dc:creator>
  <cp:lastModifiedBy>Robert Gairey</cp:lastModifiedBy>
  <cp:revision>160</cp:revision>
  <dcterms:created xsi:type="dcterms:W3CDTF">2003-06-30T08:50:02Z</dcterms:created>
  <dcterms:modified xsi:type="dcterms:W3CDTF">2015-08-07T08:58:55Z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0x01010030A409A3B627B4458C37D57E177C1032</vt:lpwstr>
  </property>
  <property fmtid="{D5CDD505-2E9C-101B-9397-08002B2CF9AE}" pid="3" name="ContentType">
    <vt:lpwstr>Document</vt:lpwstr>
  </property>
</Properties>
</file>