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32"/>
  </p:handoutMasterIdLst>
  <p:sldIdLst>
    <p:sldId id="256" r:id="rId6"/>
    <p:sldId id="257" r:id="rId7"/>
    <p:sldId id="258" r:id="rId8"/>
    <p:sldId id="279" r:id="rId9"/>
    <p:sldId id="261" r:id="rId10"/>
    <p:sldId id="262" r:id="rId11"/>
    <p:sldId id="280" r:id="rId12"/>
    <p:sldId id="263" r:id="rId13"/>
    <p:sldId id="281" r:id="rId14"/>
    <p:sldId id="264" r:id="rId15"/>
    <p:sldId id="265" r:id="rId16"/>
    <p:sldId id="266" r:id="rId17"/>
    <p:sldId id="282" r:id="rId18"/>
    <p:sldId id="267" r:id="rId19"/>
    <p:sldId id="283" r:id="rId20"/>
    <p:sldId id="268" r:id="rId21"/>
    <p:sldId id="269" r:id="rId22"/>
    <p:sldId id="259" r:id="rId23"/>
    <p:sldId id="270" r:id="rId24"/>
    <p:sldId id="273" r:id="rId25"/>
    <p:sldId id="284" r:id="rId26"/>
    <p:sldId id="277" r:id="rId27"/>
    <p:sldId id="285" r:id="rId28"/>
    <p:sldId id="278" r:id="rId29"/>
    <p:sldId id="286" r:id="rId30"/>
    <p:sldId id="274" r:id="rId31"/>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8077" autoAdjust="0"/>
    <p:restoredTop sz="94660"/>
  </p:normalViewPr>
  <p:slideViewPr>
    <p:cSldViewPr snapToGrid="0">
      <p:cViewPr varScale="1">
        <p:scale>
          <a:sx n="93" d="100"/>
          <a:sy n="93" d="100"/>
        </p:scale>
        <p:origin x="1698" y="96"/>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t>15/09/2017</a:t>
            </a:fld>
            <a:endParaRPr lang="en-GB"/>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smtClean="0"/>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9/15/2017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smtClean="0"/>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9/15/2017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smtClean="0"/>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9/15/2017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9/15/2017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9/15/2017</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622" y="-209550"/>
            <a:ext cx="13795538" cy="13680000"/>
          </a:xfrm>
          <a:prstGeom prst="rect">
            <a:avLst/>
          </a:prstGeom>
        </p:spPr>
      </p:pic>
      <p:sp>
        <p:nvSpPr>
          <p:cNvPr id="2" name="object 2"/>
          <p:cNvSpPr txBox="1"/>
          <p:nvPr/>
        </p:nvSpPr>
        <p:spPr>
          <a:xfrm>
            <a:off x="527299" y="2078568"/>
            <a:ext cx="8854445" cy="3988271"/>
          </a:xfrm>
          <a:prstGeom prst="rect">
            <a:avLst/>
          </a:prstGeom>
        </p:spPr>
        <p:txBody>
          <a:bodyPr vert="horz" wrap="square" lIns="0" tIns="0" rIns="0" bIns="0" rtlCol="0">
            <a:spAutoFit/>
          </a:bodyPr>
          <a:lstStyle/>
          <a:p>
            <a:pPr marL="12700" marR="5080">
              <a:lnSpc>
                <a:spcPts val="2870"/>
              </a:lnSpc>
            </a:pPr>
            <a:r>
              <a:rPr lang="en-GB" sz="4500" b="1" spc="-5" dirty="0" err="1" smtClean="0">
                <a:solidFill>
                  <a:schemeClr val="tx1">
                    <a:lumMod val="75000"/>
                    <a:lumOff val="25000"/>
                  </a:schemeClr>
                </a:solidFill>
                <a:latin typeface="Arial"/>
                <a:cs typeface="Arial"/>
              </a:rPr>
              <a:t>Gwyddoniaeth</a:t>
            </a:r>
            <a:r>
              <a:rPr lang="en-GB" sz="4500" b="1" spc="-5" dirty="0" smtClean="0">
                <a:solidFill>
                  <a:schemeClr val="tx1">
                    <a:lumMod val="75000"/>
                    <a:lumOff val="25000"/>
                  </a:schemeClr>
                </a:solidFill>
                <a:latin typeface="Arial"/>
                <a:cs typeface="Arial"/>
              </a:rPr>
              <a:t> </a:t>
            </a:r>
            <a:r>
              <a:rPr lang="en-GB" sz="4500" b="1" spc="-5" dirty="0" err="1" smtClean="0">
                <a:solidFill>
                  <a:schemeClr val="tx1">
                    <a:lumMod val="75000"/>
                    <a:lumOff val="25000"/>
                  </a:schemeClr>
                </a:solidFill>
                <a:latin typeface="Arial"/>
                <a:cs typeface="Arial"/>
              </a:rPr>
              <a:t>yng</a:t>
            </a:r>
            <a:r>
              <a:rPr lang="en-GB" sz="4500" b="1" spc="-5" dirty="0" smtClean="0">
                <a:solidFill>
                  <a:schemeClr val="tx1">
                    <a:lumMod val="75000"/>
                    <a:lumOff val="25000"/>
                  </a:schemeClr>
                </a:solidFill>
                <a:latin typeface="Arial"/>
                <a:cs typeface="Arial"/>
              </a:rPr>
              <a:t> </a:t>
            </a:r>
          </a:p>
          <a:p>
            <a:pPr>
              <a:spcBef>
                <a:spcPts val="19"/>
              </a:spcBef>
              <a:spcAft>
                <a:spcPts val="600"/>
              </a:spcAft>
            </a:pPr>
            <a:r>
              <a:rPr lang="en-GB" sz="4500" b="1" spc="-5" dirty="0" err="1" smtClean="0">
                <a:solidFill>
                  <a:schemeClr val="tx1">
                    <a:lumMod val="75000"/>
                    <a:lumOff val="25000"/>
                  </a:schemeClr>
                </a:solidFill>
                <a:latin typeface="Arial"/>
                <a:cs typeface="Arial"/>
              </a:rPr>
              <a:t>nghyfnod</a:t>
            </a:r>
            <a:r>
              <a:rPr lang="en-GB" sz="4500" b="1" spc="-5" dirty="0" smtClean="0">
                <a:solidFill>
                  <a:schemeClr val="tx1">
                    <a:lumMod val="75000"/>
                    <a:lumOff val="25000"/>
                  </a:schemeClr>
                </a:solidFill>
                <a:latin typeface="Arial"/>
                <a:cs typeface="Arial"/>
              </a:rPr>
              <a:t> </a:t>
            </a:r>
            <a:r>
              <a:rPr lang="en-GB" sz="4500" b="1" spc="-5" dirty="0" err="1" smtClean="0">
                <a:solidFill>
                  <a:schemeClr val="tx1">
                    <a:lumMod val="75000"/>
                    <a:lumOff val="25000"/>
                  </a:schemeClr>
                </a:solidFill>
                <a:latin typeface="Arial"/>
                <a:cs typeface="Arial"/>
              </a:rPr>
              <a:t>allweddol</a:t>
            </a:r>
            <a:r>
              <a:rPr lang="en-GB" sz="4500" b="1" spc="-5" dirty="0" smtClean="0">
                <a:solidFill>
                  <a:schemeClr val="tx1">
                    <a:lumMod val="75000"/>
                    <a:lumOff val="25000"/>
                  </a:schemeClr>
                </a:solidFill>
                <a:latin typeface="Arial"/>
                <a:cs typeface="Arial"/>
              </a:rPr>
              <a:t> </a:t>
            </a:r>
            <a:r>
              <a:rPr lang="en-GB" sz="4500" b="1" spc="-5" dirty="0">
                <a:solidFill>
                  <a:schemeClr val="tx1">
                    <a:lumMod val="75000"/>
                    <a:lumOff val="25000"/>
                  </a:schemeClr>
                </a:solidFill>
                <a:latin typeface="Arial"/>
                <a:cs typeface="Arial"/>
              </a:rPr>
              <a:t>3 </a:t>
            </a:r>
            <a:endParaRPr lang="en-GB" sz="4500" b="1" spc="-5" dirty="0" smtClean="0">
              <a:solidFill>
                <a:schemeClr val="tx1">
                  <a:lumMod val="75000"/>
                  <a:lumOff val="25000"/>
                </a:schemeClr>
              </a:solidFill>
              <a:latin typeface="Arial"/>
              <a:cs typeface="Arial"/>
            </a:endParaRPr>
          </a:p>
          <a:p>
            <a:pPr>
              <a:spcBef>
                <a:spcPts val="19"/>
              </a:spcBef>
              <a:spcAft>
                <a:spcPts val="600"/>
              </a:spcAft>
            </a:pPr>
            <a:r>
              <a:rPr lang="en-GB" sz="4500" b="1" spc="-5" dirty="0" smtClean="0">
                <a:solidFill>
                  <a:schemeClr val="tx1">
                    <a:lumMod val="75000"/>
                    <a:lumOff val="25000"/>
                  </a:schemeClr>
                </a:solidFill>
                <a:latin typeface="Arial"/>
                <a:cs typeface="Arial"/>
              </a:rPr>
              <a:t>a </a:t>
            </a:r>
            <a:r>
              <a:rPr lang="en-GB" sz="4500" b="1" spc="-5" dirty="0" err="1" smtClean="0">
                <a:solidFill>
                  <a:schemeClr val="tx1">
                    <a:lumMod val="75000"/>
                    <a:lumOff val="25000"/>
                  </a:schemeClr>
                </a:solidFill>
                <a:latin typeface="Arial"/>
                <a:cs typeface="Arial"/>
              </a:rPr>
              <a:t>chyfnod</a:t>
            </a:r>
            <a:r>
              <a:rPr lang="en-GB" sz="4500" b="1" spc="-5" dirty="0" smtClean="0">
                <a:solidFill>
                  <a:schemeClr val="tx1">
                    <a:lumMod val="75000"/>
                    <a:lumOff val="25000"/>
                  </a:schemeClr>
                </a:solidFill>
                <a:latin typeface="Arial"/>
                <a:cs typeface="Arial"/>
              </a:rPr>
              <a:t> </a:t>
            </a:r>
            <a:r>
              <a:rPr lang="en-GB" sz="4500" b="1" spc="-5" dirty="0" err="1" smtClean="0">
                <a:solidFill>
                  <a:schemeClr val="tx1">
                    <a:lumMod val="75000"/>
                    <a:lumOff val="25000"/>
                  </a:schemeClr>
                </a:solidFill>
                <a:latin typeface="Arial"/>
                <a:cs typeface="Arial"/>
              </a:rPr>
              <a:t>allweddol</a:t>
            </a:r>
            <a:r>
              <a:rPr lang="en-GB" sz="4500" b="1" spc="-5" dirty="0" smtClean="0">
                <a:solidFill>
                  <a:schemeClr val="tx1">
                    <a:lumMod val="75000"/>
                    <a:lumOff val="25000"/>
                  </a:schemeClr>
                </a:solidFill>
                <a:latin typeface="Arial"/>
                <a:cs typeface="Arial"/>
              </a:rPr>
              <a:t> 4</a:t>
            </a:r>
            <a:r>
              <a:rPr lang="en-GB" sz="4500" b="1" spc="-5" dirty="0" smtClean="0">
                <a:solidFill>
                  <a:schemeClr val="tx1">
                    <a:lumMod val="85000"/>
                    <a:lumOff val="15000"/>
                  </a:schemeClr>
                </a:solidFill>
                <a:latin typeface="Arial"/>
                <a:cs typeface="Arial"/>
              </a:rPr>
              <a:t/>
            </a:r>
            <a:br>
              <a:rPr lang="en-GB" sz="4500" b="1" spc="-5" dirty="0" smtClean="0">
                <a:solidFill>
                  <a:schemeClr val="tx1">
                    <a:lumMod val="85000"/>
                    <a:lumOff val="15000"/>
                  </a:schemeClr>
                </a:solidFill>
                <a:latin typeface="Arial"/>
                <a:cs typeface="Arial"/>
              </a:rPr>
            </a:br>
            <a:endParaRPr sz="4500" b="1" spc="-5" dirty="0">
              <a:solidFill>
                <a:schemeClr val="tx1">
                  <a:lumMod val="75000"/>
                  <a:lumOff val="25000"/>
                </a:schemeClr>
              </a:solidFill>
              <a:latin typeface="Arial"/>
              <a:cs typeface="Arial"/>
            </a:endParaRPr>
          </a:p>
          <a:p>
            <a:pPr marL="12700" marR="2997200"/>
            <a:r>
              <a:rPr lang="en-GB" sz="4500" b="1" spc="-5" dirty="0" smtClean="0">
                <a:solidFill>
                  <a:schemeClr val="tx1">
                    <a:lumMod val="75000"/>
                    <a:lumOff val="25000"/>
                  </a:schemeClr>
                </a:solidFill>
                <a:latin typeface="Arial"/>
                <a:cs typeface="Arial"/>
              </a:rPr>
              <a:t>Science at key stage 3 and key stage 4</a:t>
            </a: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marL="457200" marR="5080" indent="-457200">
              <a:buFont typeface="+mj-lt"/>
              <a:buAutoNum type="arabicPeriod" startAt="10"/>
              <a:tabLst>
                <a:tab pos="5485765" algn="l"/>
              </a:tabLst>
            </a:pPr>
            <a:r>
              <a:rPr lang="en-GB" sz="2400" dirty="0" smtClean="0">
                <a:latin typeface="Arial" panose="020B0604020202020204" pitchFamily="34" charset="0"/>
                <a:cs typeface="Arial" panose="020B0604020202020204" pitchFamily="34" charset="0"/>
              </a:rPr>
              <a:t>In </a:t>
            </a:r>
            <a:r>
              <a:rPr lang="en-GB" sz="2400" dirty="0">
                <a:latin typeface="Arial" panose="020B0604020202020204" pitchFamily="34" charset="0"/>
                <a:cs typeface="Arial" panose="020B0604020202020204" pitchFamily="34" charset="0"/>
              </a:rPr>
              <a:t>many lessons, teachers question pupils well, allowing appropriate time for response and encouraging more expansive answers.  A few teachers offer useful opportunities for pupils to assess their own work and the work of others, but more often the purpose of this type of assessment is unclear as pupils do not use suitable criteria that help them improve their work</a:t>
            </a: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286197" y="2642252"/>
            <a:ext cx="5937885" cy="5539978"/>
          </a:xfrm>
          <a:prstGeom prst="rect">
            <a:avLst/>
          </a:prstGeom>
        </p:spPr>
        <p:txBody>
          <a:bodyPr vert="horz" wrap="square" lIns="0" tIns="0" rIns="0" bIns="0" rtlCol="0">
            <a:spAutoFit/>
          </a:bodyPr>
          <a:lstStyle/>
          <a:p>
            <a:pPr marL="457200" marR="5080" indent="-457200">
              <a:buFont typeface="+mj-lt"/>
              <a:buAutoNum type="arabicPeriod" startAt="10"/>
              <a:tabLst>
                <a:tab pos="5485765" algn="l"/>
              </a:tabLst>
            </a:pPr>
            <a:r>
              <a:rPr lang="cy-GB" sz="2400" dirty="0">
                <a:latin typeface="Arial" panose="020B0604020202020204" pitchFamily="34" charset="0"/>
                <a:cs typeface="Arial" panose="020B0604020202020204" pitchFamily="34" charset="0"/>
              </a:rPr>
              <a:t>Mewn llawer o wersi, mae athrawon yn holi disgyblion yn dda, gan ganiatáu amser priodol ar gyfer ymateb, ac annog atebion </a:t>
            </a:r>
            <a:r>
              <a:rPr lang="cy-GB" sz="2400" dirty="0" smtClean="0">
                <a:latin typeface="Arial" panose="020B0604020202020204" pitchFamily="34" charset="0"/>
                <a:cs typeface="Arial" panose="020B0604020202020204" pitchFamily="34" charset="0"/>
              </a:rPr>
              <a:t>ehangach.  </a:t>
            </a:r>
            <a:r>
              <a:rPr lang="cy-GB" sz="2400" dirty="0">
                <a:latin typeface="Arial" panose="020B0604020202020204" pitchFamily="34" charset="0"/>
                <a:cs typeface="Arial" panose="020B0604020202020204" pitchFamily="34" charset="0"/>
              </a:rPr>
              <a:t>Mae rhai athrawon yn cynnig cyfleoedd defnyddiol i ddisgyblion asesu eu gwaith eu hunain, a gwaith disgyblion eraill, ond yn amlach na pheidio, mae diben y math hwn o asesiad yn aneglur gan nad yw disgyblion yn defnyddio meini prawf addas sy’n eu helpu i wella’u </a:t>
            </a:r>
            <a:r>
              <a:rPr lang="cy-GB" sz="2400" dirty="0" smtClean="0">
                <a:latin typeface="Arial" panose="020B0604020202020204" pitchFamily="34" charset="0"/>
                <a:cs typeface="Arial" panose="020B0604020202020204" pitchFamily="34" charset="0"/>
              </a:rPr>
              <a:t>gwaith</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129058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598946" y="2642252"/>
            <a:ext cx="6656832" cy="8063746"/>
          </a:xfrm>
          <a:prstGeom prst="rect">
            <a:avLst/>
          </a:prstGeom>
        </p:spPr>
        <p:txBody>
          <a:bodyPr vert="horz" wrap="square" lIns="0" tIns="0" rIns="0" bIns="0" rtlCol="0">
            <a:spAutoFit/>
          </a:bodyPr>
          <a:lstStyle/>
          <a:p>
            <a:pPr marL="457200" lvl="0" indent="-457200">
              <a:spcAft>
                <a:spcPts val="2400"/>
              </a:spcAft>
              <a:buFont typeface="+mj-lt"/>
              <a:buAutoNum type="arabicPeriod" startAt="11"/>
            </a:pPr>
            <a:r>
              <a:rPr lang="en-GB" sz="2400" dirty="0" smtClean="0">
                <a:solidFill>
                  <a:prstClr val="black"/>
                </a:solidFill>
                <a:latin typeface="Arial" panose="020B0604020202020204" pitchFamily="34" charset="0"/>
                <a:cs typeface="Arial" panose="020B0604020202020204" pitchFamily="34" charset="0"/>
              </a:rPr>
              <a:t>In </a:t>
            </a:r>
            <a:r>
              <a:rPr lang="en-GB" sz="2400" dirty="0">
                <a:solidFill>
                  <a:prstClr val="black"/>
                </a:solidFill>
                <a:latin typeface="Arial" panose="020B0604020202020204" pitchFamily="34" charset="0"/>
                <a:cs typeface="Arial" panose="020B0604020202020204" pitchFamily="34" charset="0"/>
              </a:rPr>
              <a:t>general, enough teaching time is allocated for teaching science currently, but time is being reduced for GCSE science in many schools to accommodate other curriculum areas such as the Welsh Baccalaureate at key stage 4.  Most schools have reduced the number of pupils entered for vocational science courses significantly since 2015.  Very few schools have reviewed their science curriculum in response to the ‘Successful futures’ report (Donaldson, G. (2015)).  </a:t>
            </a:r>
          </a:p>
          <a:p>
            <a:pPr marL="457200" lvl="0" indent="-457200">
              <a:buFont typeface="+mj-lt"/>
              <a:buAutoNum type="arabicPeriod" startAt="11"/>
            </a:pPr>
            <a:r>
              <a:rPr lang="en-GB" sz="2400" dirty="0" smtClean="0">
                <a:solidFill>
                  <a:prstClr val="black"/>
                </a:solidFill>
                <a:latin typeface="Arial" panose="020B0604020202020204" pitchFamily="34" charset="0"/>
                <a:cs typeface="Arial" panose="020B0604020202020204" pitchFamily="34" charset="0"/>
              </a:rPr>
              <a:t>Most </a:t>
            </a:r>
            <a:r>
              <a:rPr lang="en-GB" sz="2400" dirty="0">
                <a:solidFill>
                  <a:prstClr val="black"/>
                </a:solidFill>
                <a:latin typeface="Arial" panose="020B0604020202020204" pitchFamily="34" charset="0"/>
                <a:cs typeface="Arial" panose="020B0604020202020204" pitchFamily="34" charset="0"/>
              </a:rPr>
              <a:t>schools offer worthwhile extra-curricular science activities, but planning for extending more able pupils is underdeveloped in science.  There is also a lack of opportunity for pupils to contribute to what and how they want to learn. </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10540" y="2642252"/>
            <a:ext cx="6656832" cy="8217634"/>
          </a:xfrm>
          <a:prstGeom prst="rect">
            <a:avLst/>
          </a:prstGeom>
        </p:spPr>
        <p:txBody>
          <a:bodyPr vert="horz" wrap="square" lIns="0" tIns="0" rIns="0" bIns="0" rtlCol="0">
            <a:spAutoFit/>
          </a:bodyPr>
          <a:lstStyle/>
          <a:p>
            <a:pPr marL="457200" lvl="0" indent="-457200">
              <a:spcAft>
                <a:spcPts val="2400"/>
              </a:spcAft>
              <a:buFont typeface="+mj-lt"/>
              <a:buAutoNum type="arabicPeriod" startAt="11"/>
            </a:pPr>
            <a:r>
              <a:rPr lang="cy-GB" sz="2200" dirty="0">
                <a:latin typeface="Arial" panose="020B0604020202020204" pitchFamily="34" charset="0"/>
                <a:cs typeface="Arial" panose="020B0604020202020204" pitchFamily="34" charset="0"/>
              </a:rPr>
              <a:t>Yn gyffredinol, neilltuir digon o amser addysgu ar gyfer addysgu gwyddoniaeth ar hyn o bryd, ond caiff amser ei leihau ar gyfer gwyddoniaeth TGAU mewn llawer o ysgolion i wneud lle i feysydd eraill y cwricwlwm fel Bagloriaeth Cymru yng nghyfnod allweddol 4.  Mae’r rhan fwyaf o ysgolion wedi lleihau nifer y disgyblion sy’n cael eu cofrestru ar gyfer cyrsiau gwyddoniaeth galwedigaethol yn sylweddol er 2015.  Ychydig iawn o ysgolion sydd wedi adolygu eu cwricwlwm gwyddoniaeth i ymateb i adroddiad ‘Dyfodol Llwyddiannus’ </a:t>
            </a:r>
            <a:r>
              <a:rPr lang="cy-GB" sz="2200" dirty="0" smtClean="0">
                <a:solidFill>
                  <a:prstClr val="black"/>
                </a:solidFill>
                <a:latin typeface="Arial" panose="020B0604020202020204" pitchFamily="34" charset="0"/>
                <a:cs typeface="Arial" panose="020B0604020202020204" pitchFamily="34" charset="0"/>
              </a:rPr>
              <a:t>(Donaldson, G. (2015)).  </a:t>
            </a:r>
          </a:p>
          <a:p>
            <a:pPr marL="457200" lvl="0" indent="-457200">
              <a:buFont typeface="+mj-lt"/>
              <a:buAutoNum type="arabicPeriod" startAt="11"/>
            </a:pPr>
            <a:r>
              <a:rPr lang="cy-GB" sz="2200" dirty="0">
                <a:latin typeface="Arial" panose="020B0604020202020204" pitchFamily="34" charset="0"/>
                <a:cs typeface="Arial" panose="020B0604020202020204" pitchFamily="34" charset="0"/>
              </a:rPr>
              <a:t>Mae’r rhan fwyaf o ysgolion yn cynnig gweithgareddau gwyddoniaeth allgyrsiol gwerth chweil, ond nid yw’r cynllunio ar gyfer ymestyn disgyblion mwy abl wedi’i ddatblygu’n ddigonol mewn gwyddoniaeth.  Nid oes cyfle chwaith i ddisgyblion gyfrannu at beth maent eisiau ei ddysgu, a </a:t>
            </a:r>
            <a:r>
              <a:rPr lang="cy-GB" sz="2200" dirty="0" smtClean="0">
                <a:latin typeface="Arial" panose="020B0604020202020204" pitchFamily="34" charset="0"/>
                <a:cs typeface="Arial" panose="020B0604020202020204" pitchFamily="34" charset="0"/>
              </a:rPr>
              <a:t>sut</a:t>
            </a:r>
            <a:r>
              <a:rPr lang="cy-GB" sz="2200" dirty="0" smtClean="0">
                <a:solidFill>
                  <a:prstClr val="black"/>
                </a:solidFill>
                <a:latin typeface="Arial" panose="020B0604020202020204" pitchFamily="34" charset="0"/>
                <a:cs typeface="Arial" panose="020B0604020202020204" pitchFamily="34" charset="0"/>
              </a:rPr>
              <a:t>. </a:t>
            </a:r>
            <a:r>
              <a:rPr lang="cy-GB" sz="2400" dirty="0" smtClean="0">
                <a:solidFill>
                  <a:schemeClr val="tx1">
                    <a:lumMod val="75000"/>
                    <a:lumOff val="25000"/>
                  </a:schemeClr>
                </a:solidFill>
                <a:latin typeface="Arial"/>
                <a:cs typeface="Arial"/>
              </a:rPr>
              <a:t/>
            </a:r>
            <a:br>
              <a:rPr lang="cy-GB" sz="2400" dirty="0" smtClean="0">
                <a:solidFill>
                  <a:schemeClr val="tx1">
                    <a:lumMod val="75000"/>
                    <a:lumOff val="25000"/>
                  </a:schemeClr>
                </a:solidFill>
                <a:latin typeface="Arial"/>
                <a:cs typeface="Arial"/>
              </a:rPr>
            </a:br>
            <a:endParaRPr lang="cy-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7767803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lvl="0"/>
            <a:r>
              <a:rPr lang="cy-GB" sz="2400" b="1" dirty="0" smtClean="0">
                <a:latin typeface="Arial" panose="020B0604020202020204" pitchFamily="34" charset="0"/>
                <a:cs typeface="Arial" panose="020B0604020202020204" pitchFamily="34" charset="0"/>
              </a:rPr>
              <a:t>Arweinyddiaeth a rheolaeth</a:t>
            </a:r>
          </a:p>
          <a:p>
            <a:pPr lvl="0"/>
            <a:endParaRPr lang="cy-GB" sz="2400" b="1" dirty="0" smtClean="0">
              <a:latin typeface="Arial" panose="020B0604020202020204" pitchFamily="34" charset="0"/>
              <a:cs typeface="Arial" panose="020B0604020202020204" pitchFamily="34" charset="0"/>
            </a:endParaRPr>
          </a:p>
          <a:p>
            <a:pPr marL="457200" lvl="0" indent="-457200">
              <a:buFont typeface="+mj-lt"/>
              <a:buAutoNum type="arabicPeriod" startAt="13"/>
            </a:pPr>
            <a:r>
              <a:rPr lang="cy-GB" sz="2400" dirty="0">
                <a:latin typeface="Arial" panose="020B0604020202020204" pitchFamily="34" charset="0"/>
                <a:cs typeface="Arial" panose="020B0604020202020204" pitchFamily="34" charset="0"/>
              </a:rPr>
              <a:t>Yn yr ysgolion yr ymwelwyd â nhw, yn gyffredinol, mae gan uwch arweinwyr weledigaeth eang ar gyfer cwricwlwm yr ysgol a’r hyn y mae arnynt eisiau ei gyflawni ar gyfer eu disgyblion.  Mewn adrannau gwyddoniaeth, mae arweinwyr yn llai clir ynglŷn â nodau penodol y cwricwlwm gwyddoniaeth.  Gallai’r newidiadau diweddar i gymwysterau fod wedi cyfrannu at y diffyg eglurder hwn, gan nad yw arweinwyr gwyddoniaeth yn ddigon cyfarwydd â’r cynnwys na’r gofynion </a:t>
            </a:r>
            <a:r>
              <a:rPr lang="cy-GB" sz="2400" dirty="0" smtClean="0">
                <a:latin typeface="Arial" panose="020B0604020202020204" pitchFamily="34" charset="0"/>
                <a:cs typeface="Arial" panose="020B0604020202020204" pitchFamily="34" charset="0"/>
              </a:rPr>
              <a:t>asesu.           </a:t>
            </a:r>
          </a:p>
          <a:p>
            <a:pPr lvl="0"/>
            <a:endParaRPr lang="en-GB" sz="240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lvl="0"/>
            <a:r>
              <a:rPr lang="en-GB" sz="2400" b="1" dirty="0">
                <a:latin typeface="Arial" panose="020B0604020202020204" pitchFamily="34" charset="0"/>
                <a:cs typeface="Arial" panose="020B0604020202020204" pitchFamily="34" charset="0"/>
              </a:rPr>
              <a:t>Leadership and </a:t>
            </a:r>
            <a:r>
              <a:rPr lang="en-GB" sz="2400" b="1" dirty="0" smtClean="0">
                <a:latin typeface="Arial" panose="020B0604020202020204" pitchFamily="34" charset="0"/>
                <a:cs typeface="Arial" panose="020B0604020202020204" pitchFamily="34" charset="0"/>
              </a:rPr>
              <a:t>management</a:t>
            </a:r>
          </a:p>
          <a:p>
            <a:pPr lvl="0"/>
            <a:endParaRPr lang="en-GB" sz="2400" b="1" dirty="0">
              <a:latin typeface="Arial" panose="020B0604020202020204" pitchFamily="34" charset="0"/>
              <a:cs typeface="Arial" panose="020B0604020202020204" pitchFamily="34" charset="0"/>
            </a:endParaRPr>
          </a:p>
          <a:p>
            <a:pPr marL="457200" lvl="0" indent="-457200">
              <a:buFont typeface="+mj-lt"/>
              <a:buAutoNum type="arabicPeriod" startAt="13"/>
            </a:pPr>
            <a:r>
              <a:rPr lang="en-GB" sz="2400" dirty="0" smtClean="0">
                <a:latin typeface="Arial" panose="020B0604020202020204" pitchFamily="34" charset="0"/>
                <a:cs typeface="Arial" panose="020B0604020202020204" pitchFamily="34" charset="0"/>
              </a:rPr>
              <a:t>In </a:t>
            </a:r>
            <a:r>
              <a:rPr lang="en-GB" sz="2400" dirty="0">
                <a:latin typeface="Arial" panose="020B0604020202020204" pitchFamily="34" charset="0"/>
                <a:cs typeface="Arial" panose="020B0604020202020204" pitchFamily="34" charset="0"/>
              </a:rPr>
              <a:t>the schools visited, senior leaders generally have a broad vision for the school curriculum and what they want to achieve for their pupils.  In science departments, leaders are less clear about the specific aims of the science curriculum.  The recent changes to qualifications may have contributed to this lack of clarity since science leaders are not familiar enough with the content or assessment requirements.           </a:t>
            </a:r>
          </a:p>
          <a:p>
            <a:pPr lvl="0"/>
            <a:endParaRPr lang="en-GB" sz="2400" dirty="0">
              <a:latin typeface="Arial" panose="020B0604020202020204" pitchFamily="34" charset="0"/>
              <a:cs typeface="Arial" panose="020B0604020202020204" pitchFamily="34" charset="0"/>
            </a:endParaRPr>
          </a:p>
          <a:p>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616438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L="457200" indent="-457200">
              <a:buFont typeface="+mj-lt"/>
              <a:buAutoNum type="arabicPeriod" startAt="14"/>
            </a:pPr>
            <a:r>
              <a:rPr lang="en-GB" sz="2400" dirty="0" smtClean="0">
                <a:latin typeface="Arial" panose="020B0604020202020204" pitchFamily="34" charset="0"/>
                <a:cs typeface="Arial" panose="020B0604020202020204" pitchFamily="34" charset="0"/>
              </a:rPr>
              <a:t>Lines </a:t>
            </a:r>
            <a:r>
              <a:rPr lang="en-GB" sz="2400" dirty="0">
                <a:latin typeface="Arial" panose="020B0604020202020204" pitchFamily="34" charset="0"/>
                <a:cs typeface="Arial" panose="020B0604020202020204" pitchFamily="34" charset="0"/>
              </a:rPr>
              <a:t>of accountability for science departments are generally clear.  However, because all qualifications are included in the level 2 measure for science, performance data is not specific enough to allow a department to compare itself effectively with similar schools.  This has led to a lack of rigour in the performance management and evaluation of science departments in recent years, especially when leaders are not using a range of evidence to evaluate the quality of teaching and leaders of science departments and are too dependent on using data. </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489200" y="2642252"/>
            <a:ext cx="5937885" cy="7755969"/>
          </a:xfrm>
          <a:prstGeom prst="rect">
            <a:avLst/>
          </a:prstGeom>
        </p:spPr>
        <p:txBody>
          <a:bodyPr vert="horz" wrap="square" lIns="0" tIns="0" rIns="0" bIns="0" rtlCol="0">
            <a:spAutoFit/>
          </a:bodyPr>
          <a:lstStyle/>
          <a:p>
            <a:pPr marL="457200" indent="-457200">
              <a:buFont typeface="+mj-lt"/>
              <a:buAutoNum type="arabicPeriod" startAt="14"/>
            </a:pPr>
            <a:r>
              <a:rPr lang="cy-GB" sz="2400" dirty="0">
                <a:latin typeface="Arial" panose="020B0604020202020204" pitchFamily="34" charset="0"/>
                <a:cs typeface="Arial" panose="020B0604020202020204" pitchFamily="34" charset="0"/>
              </a:rPr>
              <a:t>Mae llinellau atebolrwydd ar gyfer adrannau gwyddoniaeth yn glir ar y cyfan.  Fodd bynnag, gan fod yr holl gymwysterau wedi’u cynnwys ym mesur lefel 2 ar gyfer gwyddoniaeth, nid yw data perfformiad yn ddigon penodol i alluogi adran i’w chymharu ei hun yn effeithiol ag ysgolion tebyg.  Mae hyn wedi arwain at ddiffyg trylwyredd yn y ffordd y mae adrannau gwyddoniaeth yn rheoli perfformiad ac arfarnu yn y blynyddoedd diwethaf, yn enwedig pan nad yw arweinwyr yn defnyddio ystod o dystiolaeth i arfarnu ansawdd yr addysgu, ac mae arweinwyr adrannau gwyddoniaeth yn rhy ddibynnol ar ddefnyddio </a:t>
            </a:r>
            <a:r>
              <a:rPr lang="cy-GB" sz="2400" dirty="0" smtClean="0">
                <a:latin typeface="Arial" panose="020B0604020202020204" pitchFamily="34" charset="0"/>
                <a:cs typeface="Arial" panose="020B0604020202020204" pitchFamily="34" charset="0"/>
              </a:rPr>
              <a:t>data</a:t>
            </a:r>
            <a:r>
              <a:rPr lang="en-GB" sz="2400" dirty="0" smtClean="0">
                <a:latin typeface="Arial" panose="020B0604020202020204" pitchFamily="34" charset="0"/>
                <a:cs typeface="Arial" panose="020B0604020202020204" pitchFamily="34" charset="0"/>
              </a:rPr>
              <a:t>. </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7182085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L="457200" lvl="0" indent="-457200">
              <a:buFont typeface="+mj-lt"/>
              <a:buAutoNum type="arabicPeriod" startAt="15"/>
            </a:pPr>
            <a:r>
              <a:rPr lang="en-GB" sz="2400" dirty="0" smtClean="0">
                <a:solidFill>
                  <a:prstClr val="black"/>
                </a:solidFill>
                <a:latin typeface="Arial" panose="020B0604020202020204" pitchFamily="34" charset="0"/>
                <a:cs typeface="Arial" panose="020B0604020202020204" pitchFamily="34" charset="0"/>
              </a:rPr>
              <a:t>Most </a:t>
            </a:r>
            <a:r>
              <a:rPr lang="en-GB" sz="2400" dirty="0">
                <a:solidFill>
                  <a:prstClr val="black"/>
                </a:solidFill>
                <a:latin typeface="Arial" panose="020B0604020202020204" pitchFamily="34" charset="0"/>
                <a:cs typeface="Arial" panose="020B0604020202020204" pitchFamily="34" charset="0"/>
              </a:rPr>
              <a:t>science department self-evaluations are based on information gathered from suitable sources, such as lesson observations and scrutiny of pupils’ work.  However, lesson observations tend to focus too much on whole-school priorities, and as a result they do not evaluate standards and progress in science knowledge and understanding well enough.  When looking at pupils’ work, most departments consider pupils’ literacy and numeracy skills, but only a few focus clearly on the standard of science.  </a:t>
            </a:r>
          </a:p>
          <a:p>
            <a:pPr marR="5080">
              <a:tabLst>
                <a:tab pos="5485765" algn="l"/>
              </a:tabLst>
            </a:pP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508249" y="2642252"/>
            <a:ext cx="5937885" cy="7386638"/>
          </a:xfrm>
          <a:prstGeom prst="rect">
            <a:avLst/>
          </a:prstGeom>
        </p:spPr>
        <p:txBody>
          <a:bodyPr vert="horz" wrap="square" lIns="0" tIns="0" rIns="0" bIns="0" rtlCol="0">
            <a:spAutoFit/>
          </a:bodyPr>
          <a:lstStyle/>
          <a:p>
            <a:pPr marL="457200" lvl="0" indent="-457200">
              <a:buFont typeface="+mj-lt"/>
              <a:buAutoNum type="arabicPeriod" startAt="15"/>
            </a:pPr>
            <a:r>
              <a:rPr lang="cy-GB" sz="2400" dirty="0">
                <a:latin typeface="Arial" panose="020B0604020202020204" pitchFamily="34" charset="0"/>
                <a:cs typeface="Arial" panose="020B0604020202020204" pitchFamily="34" charset="0"/>
              </a:rPr>
              <a:t>Mae hunanarfarniadau’r rhan fwyaf o adrannau gwyddoniaeth wedi’u seilio ar wybodaeth a gasglwyd o ffynonellau addas, fel arsylwadau gwersi a chraffu ar waith disgyblion.  Fodd bynnag, mae arsylwadau gwersi’n tueddu i ganolbwyntio gormod ar flaenoriaethau ysgol gyfan, ac o ganlyniad, nid ydynt yn arfarnu safonau a chynnydd mewn gwybodaeth a dealltwriaeth o wyddoniaeth yn ddigon da.  Wrth edrych ar waith disgyblion, mae’r rhan fwyaf o adrannau yn ystyried medrau llythrennedd a rhifedd disgyblion, ond rhai ohonynt yn unig sy’n canolbwyntio ar safon </a:t>
            </a:r>
            <a:r>
              <a:rPr lang="cy-GB" sz="2400" dirty="0" smtClean="0">
                <a:latin typeface="Arial" panose="020B0604020202020204" pitchFamily="34" charset="0"/>
                <a:cs typeface="Arial" panose="020B0604020202020204" pitchFamily="34" charset="0"/>
              </a:rPr>
              <a:t>gwyddoniaeth</a:t>
            </a:r>
            <a:r>
              <a:rPr lang="en-GB" sz="2400" dirty="0" smtClean="0">
                <a:solidFill>
                  <a:prstClr val="black"/>
                </a:solidFill>
                <a:latin typeface="Arial" panose="020B0604020202020204" pitchFamily="34" charset="0"/>
                <a:cs typeface="Arial" panose="020B0604020202020204" pitchFamily="34" charset="0"/>
              </a:rPr>
              <a:t>.  </a:t>
            </a:r>
            <a:endParaRPr lang="en-GB" sz="2400" dirty="0">
              <a:solidFill>
                <a:prstClr val="black"/>
              </a:solidFill>
              <a:latin typeface="Arial" panose="020B0604020202020204" pitchFamily="34" charset="0"/>
              <a:cs typeface="Arial" panose="020B0604020202020204" pitchFamily="34" charset="0"/>
            </a:endParaRPr>
          </a:p>
          <a:p>
            <a:pPr marR="5080">
              <a:tabLst>
                <a:tab pos="5485765" algn="l"/>
              </a:tabLst>
            </a:pP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8698836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L="457200" lvl="0" indent="-457200">
              <a:buFont typeface="+mj-lt"/>
              <a:buAutoNum type="arabicPeriod" startAt="16"/>
            </a:pPr>
            <a:r>
              <a:rPr lang="en-GB" sz="2400" dirty="0" smtClean="0">
                <a:solidFill>
                  <a:prstClr val="black"/>
                </a:solidFill>
                <a:latin typeface="Arial" panose="020B0604020202020204" pitchFamily="34" charset="0"/>
                <a:cs typeface="Arial" panose="020B0604020202020204" pitchFamily="34" charset="0"/>
              </a:rPr>
              <a:t>In </a:t>
            </a:r>
            <a:r>
              <a:rPr lang="en-GB" sz="2400" dirty="0">
                <a:solidFill>
                  <a:prstClr val="black"/>
                </a:solidFill>
                <a:latin typeface="Arial" panose="020B0604020202020204" pitchFamily="34" charset="0"/>
                <a:cs typeface="Arial" panose="020B0604020202020204" pitchFamily="34" charset="0"/>
              </a:rPr>
              <a:t>most schools, the science department improvement plan is suitably linked to their self-evaluation report.  The plan includes appropriate actions to address priorities and the success criteria are linked appropriately to the department’s targets.  In a majority of cases, the actions are not specific enough to improve the quality of teaching. </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239898" y="2773140"/>
            <a:ext cx="5937885" cy="5909310"/>
          </a:xfrm>
          <a:prstGeom prst="rect">
            <a:avLst/>
          </a:prstGeom>
        </p:spPr>
        <p:txBody>
          <a:bodyPr vert="horz" wrap="square" lIns="0" tIns="0" rIns="0" bIns="0" rtlCol="0">
            <a:spAutoFit/>
          </a:bodyPr>
          <a:lstStyle/>
          <a:p>
            <a:pPr marL="457200" lvl="0" indent="-457200">
              <a:buFont typeface="+mj-lt"/>
              <a:buAutoNum type="arabicPeriod" startAt="16"/>
            </a:pPr>
            <a:r>
              <a:rPr lang="cy-GB" sz="2400" dirty="0">
                <a:latin typeface="Arial" panose="020B0604020202020204" pitchFamily="34" charset="0"/>
                <a:cs typeface="Arial" panose="020B0604020202020204" pitchFamily="34" charset="0"/>
              </a:rPr>
              <a:t>Yn y rhan fwyaf o ysgolion, mae cynllun gwella’r adran wyddoniaeth wedi’i gysylltu’n addas â’u hadroddiad hunanarfarnu.  Mae’r cynllun yn cynnwys camau gweithredu priodol i fynd i’r afael â blaenoriaethau ac mae’r meini prawf llwyddiant wedi’u cysylltu’n briodol â thargedau’r adran.  Mewn mwyafrif o achosion, nid yw’r camau gweithredu yn ddigon penodol i wella ansawdd yr </a:t>
            </a:r>
            <a:r>
              <a:rPr lang="cy-GB" sz="2400" dirty="0" smtClean="0">
                <a:latin typeface="Arial" panose="020B0604020202020204" pitchFamily="34" charset="0"/>
                <a:cs typeface="Arial" panose="020B0604020202020204" pitchFamily="34" charset="0"/>
              </a:rPr>
              <a:t>addysgu</a:t>
            </a:r>
            <a:r>
              <a:rPr lang="en-GB" sz="2400" dirty="0" smtClean="0">
                <a:solidFill>
                  <a:prstClr val="black"/>
                </a:solidFill>
                <a:latin typeface="Arial" panose="020B0604020202020204" pitchFamily="34" charset="0"/>
                <a:cs typeface="Arial" panose="020B0604020202020204" pitchFamily="34" charset="0"/>
              </a:rPr>
              <a:t>. </a:t>
            </a:r>
            <a:endParaRPr lang="en-GB" sz="2400" dirty="0">
              <a:solidFill>
                <a:prstClr val="black"/>
              </a:solidFill>
              <a:latin typeface="Arial" panose="020B0604020202020204" pitchFamily="34" charset="0"/>
              <a:cs typeface="Arial" panose="020B0604020202020204" pitchFamily="34" charset="0"/>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8721992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512560" y="2543234"/>
            <a:ext cx="6492240" cy="8494633"/>
          </a:xfrm>
          <a:prstGeom prst="rect">
            <a:avLst/>
          </a:prstGeom>
        </p:spPr>
        <p:txBody>
          <a:bodyPr vert="horz" wrap="square" lIns="0" tIns="0" rIns="0" bIns="0" rtlCol="0">
            <a:spAutoFit/>
          </a:bodyPr>
          <a:lstStyle/>
          <a:p>
            <a:pPr marL="457200" lvl="0" indent="-457200">
              <a:buFont typeface="+mj-lt"/>
              <a:buAutoNum type="arabicPeriod" startAt="17"/>
            </a:pPr>
            <a:r>
              <a:rPr lang="en-GB" sz="2400" dirty="0" smtClean="0">
                <a:latin typeface="Arial" panose="020B0604020202020204" pitchFamily="34" charset="0"/>
                <a:cs typeface="Arial" panose="020B0604020202020204" pitchFamily="34" charset="0"/>
              </a:rPr>
              <a:t>A </a:t>
            </a:r>
            <a:r>
              <a:rPr lang="en-GB" sz="2400" dirty="0">
                <a:latin typeface="Arial" panose="020B0604020202020204" pitchFamily="34" charset="0"/>
                <a:cs typeface="Arial" panose="020B0604020202020204" pitchFamily="34" charset="0"/>
              </a:rPr>
              <a:t>minority of the schools visited have taken part in the latest round of PISA tests.  Only a few schools have analysed their school’s own report on the test outcomes in detail so as to identify any weaknesses and plan to address them.  Similarly, of the schools that did not take part in the PISA tests in 2015, very few have considered the content of the report for Wales or how it would impact on their work.</a:t>
            </a:r>
          </a:p>
          <a:p>
            <a:pPr marL="457200" lvl="0" indent="-457200">
              <a:buFont typeface="+mj-lt"/>
              <a:buAutoNum type="arabicPeriod" startAt="17"/>
            </a:pPr>
            <a:endParaRPr lang="en-GB" sz="2400" dirty="0">
              <a:latin typeface="Arial" panose="020B0604020202020204" pitchFamily="34" charset="0"/>
              <a:cs typeface="Arial" panose="020B0604020202020204" pitchFamily="34" charset="0"/>
            </a:endParaRPr>
          </a:p>
          <a:p>
            <a:pPr marL="457200" lvl="0" indent="-457200">
              <a:buFont typeface="+mj-lt"/>
              <a:buAutoNum type="arabicPeriod" startAt="17"/>
            </a:pPr>
            <a:r>
              <a:rPr lang="en-GB" sz="2400" dirty="0" smtClean="0">
                <a:latin typeface="Arial" panose="020B0604020202020204" pitchFamily="34" charset="0"/>
                <a:cs typeface="Arial" panose="020B0604020202020204" pitchFamily="34" charset="0"/>
              </a:rPr>
              <a:t>Most </a:t>
            </a:r>
            <a:r>
              <a:rPr lang="en-GB" sz="2400" dirty="0">
                <a:latin typeface="Arial" panose="020B0604020202020204" pitchFamily="34" charset="0"/>
                <a:cs typeface="Arial" panose="020B0604020202020204" pitchFamily="34" charset="0"/>
              </a:rPr>
              <a:t>science teachers benefit from sound internal support from their school leaders and colleagues.  However, regional consortia subject officers target their support on science departments that need to improve significantly and there is not enough subject‑specific support for science in schools that are not underperforming.  </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20320" y="2528434"/>
            <a:ext cx="6492240" cy="8586966"/>
          </a:xfrm>
          <a:prstGeom prst="rect">
            <a:avLst/>
          </a:prstGeom>
        </p:spPr>
        <p:txBody>
          <a:bodyPr vert="horz" wrap="square" lIns="0" tIns="0" rIns="0" bIns="0" rtlCol="0">
            <a:spAutoFit/>
          </a:bodyPr>
          <a:lstStyle/>
          <a:p>
            <a:pPr marL="457200" lvl="0" indent="-457200">
              <a:buFont typeface="+mj-lt"/>
              <a:buAutoNum type="arabicPeriod" startAt="17"/>
            </a:pPr>
            <a:r>
              <a:rPr lang="cy-GB" sz="2200" dirty="0">
                <a:latin typeface="Arial" panose="020B0604020202020204" pitchFamily="34" charset="0"/>
                <a:cs typeface="Arial" panose="020B0604020202020204" pitchFamily="34" charset="0"/>
              </a:rPr>
              <a:t>Mae lleiafrif o’r ysgolion yr ymwelwyd â nhw wedi cymryd rhan yn rownd ddiweddaraf profion PISA.  Ychydig o ysgolion yn unig sydd wedi dadansoddi adroddiad eu hysgol ar sail canlyniadau profion yn fanwl er mwyn nodi unrhyw wendidau a chynllunio i fynd i’r afael â nhw.  Yn yr un modd, o’r ysgolion na chymerodd ran ym mhrofion PISA yn 2015, ychydig iawn ohonynt sydd wedi ystyried cynnwys yr adroddiad ar gyfer Cymru, na sut byddai’n effeithio ar eu </a:t>
            </a:r>
            <a:r>
              <a:rPr lang="cy-GB" sz="2200" dirty="0" smtClean="0">
                <a:latin typeface="Arial" panose="020B0604020202020204" pitchFamily="34" charset="0"/>
                <a:cs typeface="Arial" panose="020B0604020202020204" pitchFamily="34" charset="0"/>
              </a:rPr>
              <a:t>gwaith</a:t>
            </a:r>
            <a:r>
              <a:rPr lang="en-GB" sz="2200" dirty="0" smtClean="0">
                <a:latin typeface="Arial" panose="020B0604020202020204" pitchFamily="34" charset="0"/>
                <a:cs typeface="Arial" panose="020B0604020202020204" pitchFamily="34" charset="0"/>
              </a:rPr>
              <a:t>.</a:t>
            </a:r>
            <a:endParaRPr lang="en-GB" sz="2200" dirty="0">
              <a:latin typeface="Arial" panose="020B0604020202020204" pitchFamily="34" charset="0"/>
              <a:cs typeface="Arial" panose="020B0604020202020204" pitchFamily="34" charset="0"/>
            </a:endParaRPr>
          </a:p>
          <a:p>
            <a:pPr marL="457200" lvl="0" indent="-457200">
              <a:buFont typeface="+mj-lt"/>
              <a:buAutoNum type="arabicPeriod" startAt="17"/>
            </a:pPr>
            <a:endParaRPr lang="en-GB" sz="2200" dirty="0">
              <a:latin typeface="Arial" panose="020B0604020202020204" pitchFamily="34" charset="0"/>
              <a:cs typeface="Arial" panose="020B0604020202020204" pitchFamily="34" charset="0"/>
            </a:endParaRPr>
          </a:p>
          <a:p>
            <a:pPr marL="457200" lvl="0" indent="-457200">
              <a:buFont typeface="+mj-lt"/>
              <a:buAutoNum type="arabicPeriod" startAt="17"/>
            </a:pPr>
            <a:r>
              <a:rPr lang="cy-GB" sz="2200" dirty="0">
                <a:latin typeface="Arial" panose="020B0604020202020204" pitchFamily="34" charset="0"/>
                <a:cs typeface="Arial" panose="020B0604020202020204" pitchFamily="34" charset="0"/>
              </a:rPr>
              <a:t>Mae’r rhan fwyaf o athrawon gwyddoniaeth yn elwa ar gymorth mewnol cadarn gan eu harweinwyr ysgol a’u cydweithwyr.  Fodd bynnag, mae swyddogion pwnc consortia rhanbarthol yn targedu eu cymorth ar adrannau gwyddoniaeth y mae angen iddynt wella’n sylweddol ac nid oes digon o gymorth sy’n benodol i bwnc ar gyfer gwyddoniaeth mewn ysgolion nad ydynt yn </a:t>
            </a:r>
            <a:r>
              <a:rPr lang="cy-GB" sz="2200" dirty="0" smtClean="0">
                <a:latin typeface="Arial" panose="020B0604020202020204" pitchFamily="34" charset="0"/>
                <a:cs typeface="Arial" panose="020B0604020202020204" pitchFamily="34" charset="0"/>
              </a:rPr>
              <a:t>tanberfformio</a:t>
            </a:r>
            <a:r>
              <a:rPr lang="en-GB" sz="2200" dirty="0" smtClean="0">
                <a:latin typeface="Arial" panose="020B0604020202020204" pitchFamily="34" charset="0"/>
                <a:cs typeface="Arial" panose="020B0604020202020204" pitchFamily="34" charset="0"/>
              </a:rPr>
              <a:t>.  </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4860622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427085" y="2642252"/>
            <a:ext cx="6878320" cy="8863965"/>
          </a:xfrm>
          <a:prstGeom prst="rect">
            <a:avLst/>
          </a:prstGeom>
        </p:spPr>
        <p:txBody>
          <a:bodyPr vert="horz" wrap="square" lIns="0" tIns="0" rIns="0" bIns="0" rtlCol="0">
            <a:spAutoFit/>
          </a:bodyPr>
          <a:lstStyle/>
          <a:p>
            <a:pPr marL="457200" lvl="0" indent="-457200">
              <a:buFont typeface="+mj-lt"/>
              <a:buAutoNum type="arabicPeriod" startAt="19"/>
            </a:pPr>
            <a:r>
              <a:rPr lang="en-GB" sz="2400" dirty="0" smtClean="0">
                <a:solidFill>
                  <a:prstClr val="black"/>
                </a:solidFill>
                <a:latin typeface="Arial" panose="020B0604020202020204" pitchFamily="34" charset="0"/>
                <a:cs typeface="Arial" panose="020B0604020202020204" pitchFamily="34" charset="0"/>
              </a:rPr>
              <a:t>Most </a:t>
            </a:r>
            <a:r>
              <a:rPr lang="en-GB" sz="2400" dirty="0">
                <a:solidFill>
                  <a:prstClr val="black"/>
                </a:solidFill>
                <a:latin typeface="Arial" panose="020B0604020202020204" pitchFamily="34" charset="0"/>
                <a:cs typeface="Arial" panose="020B0604020202020204" pitchFamily="34" charset="0"/>
              </a:rPr>
              <a:t>lessons are taught by specialist science teachers.  Generally, there is a lack of applicants for science posts and recruiting to Welsh-medium science departments is a particular problem.  When science staff are absent, many schools have to employ non-specialist supply teachers to cover their lessons, especially in key stage 3. The number of post-graduate science teachers being trained has fallen short of national targets over several years.  </a:t>
            </a:r>
          </a:p>
          <a:p>
            <a:pPr marL="457200" lvl="0" indent="-457200">
              <a:buFont typeface="+mj-lt"/>
              <a:buAutoNum type="arabicPeriod" startAt="19"/>
            </a:pPr>
            <a:endParaRPr lang="en-GB" sz="2400" dirty="0">
              <a:solidFill>
                <a:prstClr val="black"/>
              </a:solidFill>
              <a:latin typeface="Arial" panose="020B0604020202020204" pitchFamily="34" charset="0"/>
              <a:cs typeface="Arial" panose="020B0604020202020204" pitchFamily="34" charset="0"/>
            </a:endParaRPr>
          </a:p>
          <a:p>
            <a:pPr marL="457200" lvl="0" indent="-457200">
              <a:buFont typeface="+mj-lt"/>
              <a:buAutoNum type="arabicPeriod" startAt="19"/>
            </a:pPr>
            <a:r>
              <a:rPr lang="en-GB" sz="2400" dirty="0" smtClean="0">
                <a:solidFill>
                  <a:prstClr val="black"/>
                </a:solidFill>
                <a:latin typeface="Arial" panose="020B0604020202020204" pitchFamily="34" charset="0"/>
                <a:cs typeface="Arial" panose="020B0604020202020204" pitchFamily="34" charset="0"/>
              </a:rPr>
              <a:t>Most </a:t>
            </a:r>
            <a:r>
              <a:rPr lang="en-GB" sz="2400" dirty="0">
                <a:solidFill>
                  <a:prstClr val="black"/>
                </a:solidFill>
                <a:latin typeface="Arial" panose="020B0604020202020204" pitchFamily="34" charset="0"/>
                <a:cs typeface="Arial" panose="020B0604020202020204" pitchFamily="34" charset="0"/>
              </a:rPr>
              <a:t>science departments are well equipped.  They have a suitable number of laboratories and an appropriate number of technicians to support the teaching.  Science support staff receive appropriate training on health and safety issues.  There is very little training or support available for technicians.</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0" y="2619153"/>
            <a:ext cx="6878320" cy="8617744"/>
          </a:xfrm>
          <a:prstGeom prst="rect">
            <a:avLst/>
          </a:prstGeom>
        </p:spPr>
        <p:txBody>
          <a:bodyPr vert="horz" wrap="square" lIns="0" tIns="0" rIns="0" bIns="0" rtlCol="0">
            <a:spAutoFit/>
          </a:bodyPr>
          <a:lstStyle/>
          <a:p>
            <a:pPr marL="457200" lvl="0" indent="-457200">
              <a:buFont typeface="+mj-lt"/>
              <a:buAutoNum type="arabicPeriod" startAt="19"/>
            </a:pPr>
            <a:r>
              <a:rPr lang="cy-GB" sz="2200" dirty="0">
                <a:latin typeface="Arial" panose="020B0604020202020204" pitchFamily="34" charset="0"/>
                <a:cs typeface="Arial" panose="020B0604020202020204" pitchFamily="34" charset="0"/>
              </a:rPr>
              <a:t>Caiff y rhan fwyaf o wersi eu haddysgu gan athrawon gwyddoniaeth arbenigol.  Yn gyffredinol, nid oes digon o ymgeiswyr am swyddi gwyddoniaeth ac mae recriwtio i adrannau gwyddoniaeth cyfrwng Cymraeg yn broblem benodol.  Pan fydd staff gwyddoniaeth yn absennol, rhaid i </a:t>
            </a:r>
            <a:r>
              <a:rPr lang="cy-GB" sz="2200" dirty="0" smtClean="0">
                <a:latin typeface="Arial" panose="020B0604020202020204" pitchFamily="34" charset="0"/>
                <a:cs typeface="Arial" panose="020B0604020202020204" pitchFamily="34" charset="0"/>
              </a:rPr>
              <a:t>lawer o ysgolion </a:t>
            </a:r>
            <a:r>
              <a:rPr lang="cy-GB" sz="2200" dirty="0">
                <a:latin typeface="Arial" panose="020B0604020202020204" pitchFamily="34" charset="0"/>
                <a:cs typeface="Arial" panose="020B0604020202020204" pitchFamily="34" charset="0"/>
              </a:rPr>
              <a:t>gyflogi athrawon cyflenwi nad ydynt yn arbenigol i gyflenwi yn ystod eu gwersi, yn enwedig yng nghyfnod allweddol 3.  Nid yw nifer yr athrawon gwyddoniaeth ôl-raddedig sy’n cael eu hyfforddi wedi bodloni targedau cenedlaethol dros sawl </a:t>
            </a:r>
            <a:r>
              <a:rPr lang="cy-GB" sz="2200" dirty="0" smtClean="0">
                <a:latin typeface="Arial" panose="020B0604020202020204" pitchFamily="34" charset="0"/>
                <a:cs typeface="Arial" panose="020B0604020202020204" pitchFamily="34" charset="0"/>
              </a:rPr>
              <a:t>blwyddyn</a:t>
            </a:r>
            <a:r>
              <a:rPr lang="en-GB" sz="2200" dirty="0" smtClean="0">
                <a:solidFill>
                  <a:prstClr val="black"/>
                </a:solidFill>
                <a:latin typeface="Arial" panose="020B0604020202020204" pitchFamily="34" charset="0"/>
                <a:cs typeface="Arial" panose="020B0604020202020204" pitchFamily="34" charset="0"/>
              </a:rPr>
              <a:t>.  </a:t>
            </a:r>
            <a:endParaRPr lang="en-GB" sz="2200" dirty="0">
              <a:solidFill>
                <a:prstClr val="black"/>
              </a:solidFill>
              <a:latin typeface="Arial" panose="020B0604020202020204" pitchFamily="34" charset="0"/>
              <a:cs typeface="Arial" panose="020B0604020202020204" pitchFamily="34" charset="0"/>
            </a:endParaRPr>
          </a:p>
          <a:p>
            <a:pPr marL="457200" lvl="0" indent="-457200">
              <a:buFont typeface="+mj-lt"/>
              <a:buAutoNum type="arabicPeriod" startAt="19"/>
            </a:pPr>
            <a:endParaRPr lang="en-GB" sz="2200" dirty="0">
              <a:solidFill>
                <a:prstClr val="black"/>
              </a:solidFill>
              <a:latin typeface="Arial" panose="020B0604020202020204" pitchFamily="34" charset="0"/>
              <a:cs typeface="Arial" panose="020B0604020202020204" pitchFamily="34" charset="0"/>
            </a:endParaRPr>
          </a:p>
          <a:p>
            <a:pPr marL="457200" lvl="0" indent="-457200">
              <a:buFont typeface="+mj-lt"/>
              <a:buAutoNum type="arabicPeriod" startAt="19"/>
            </a:pPr>
            <a:r>
              <a:rPr lang="cy-GB" sz="2200" dirty="0">
                <a:latin typeface="Arial" panose="020B0604020202020204" pitchFamily="34" charset="0"/>
                <a:cs typeface="Arial" panose="020B0604020202020204" pitchFamily="34" charset="0"/>
              </a:rPr>
              <a:t>Mae gan y rhan fwyaf o adrannau gwyddoniaeth offer da.  Mae ganddynt nifer addas o labordai a nifer briodol o dechnegwyr i gefnogi’r addysgu.  Mae staff cymorth gwyddoniaeth yn derbyn hyfforddiant priodol ar faterion iechyd a diogelwch.  Ychydig iawn o hyfforddiant neu gymorth sydd ar gael i </a:t>
            </a:r>
            <a:r>
              <a:rPr lang="cy-GB" sz="2200" dirty="0" smtClean="0">
                <a:latin typeface="Arial" panose="020B0604020202020204" pitchFamily="34" charset="0"/>
                <a:cs typeface="Arial" panose="020B0604020202020204" pitchFamily="34" charset="0"/>
              </a:rPr>
              <a:t>dechnegwyr</a:t>
            </a:r>
            <a:r>
              <a:rPr lang="en-GB" sz="2200" dirty="0" smtClean="0">
                <a:solidFill>
                  <a:prstClr val="black"/>
                </a:solidFill>
                <a:latin typeface="Arial" panose="020B0604020202020204" pitchFamily="34" charset="0"/>
                <a:cs typeface="Arial" panose="020B0604020202020204" pitchFamily="34" charset="0"/>
              </a:rPr>
              <a:t>.</a:t>
            </a:r>
            <a:endParaRPr lang="en-GB" sz="2200" dirty="0">
              <a:solidFill>
                <a:prstClr val="black"/>
              </a:solidFill>
              <a:latin typeface="Arial" panose="020B0604020202020204" pitchFamily="34" charset="0"/>
              <a:cs typeface="Arial" panose="020B0604020202020204" pitchFamily="34" charset="0"/>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992584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530848" y="2642251"/>
            <a:ext cx="6473952" cy="7755969"/>
          </a:xfrm>
          <a:prstGeom prst="rect">
            <a:avLst/>
          </a:prstGeom>
        </p:spPr>
        <p:txBody>
          <a:bodyPr vert="horz" wrap="square" lIns="0" tIns="0" rIns="0" bIns="0" rtlCol="0">
            <a:spAutoFit/>
          </a:bodyPr>
          <a:lstStyle/>
          <a:p>
            <a:pPr lvl="0"/>
            <a:r>
              <a:rPr lang="en-GB" sz="2400" b="1" dirty="0">
                <a:solidFill>
                  <a:prstClr val="black"/>
                </a:solidFill>
                <a:latin typeface="Arial" panose="020B0604020202020204" pitchFamily="34" charset="0"/>
                <a:cs typeface="Arial" panose="020B0604020202020204" pitchFamily="34" charset="0"/>
              </a:rPr>
              <a:t>Schools should</a:t>
            </a:r>
            <a:r>
              <a:rPr lang="en-GB" sz="2400" b="1" dirty="0" smtClean="0">
                <a:solidFill>
                  <a:prstClr val="black"/>
                </a:solidFill>
                <a:latin typeface="Arial" panose="020B0604020202020204" pitchFamily="34" charset="0"/>
                <a:cs typeface="Arial" panose="020B0604020202020204" pitchFamily="34" charset="0"/>
              </a:rPr>
              <a:t>:</a:t>
            </a:r>
          </a:p>
          <a:p>
            <a:pPr lvl="0"/>
            <a:endParaRPr lang="en-GB" sz="2400" dirty="0">
              <a:solidFill>
                <a:prstClr val="black"/>
              </a:solidFill>
              <a:latin typeface="Arial" panose="020B0604020202020204" pitchFamily="34" charset="0"/>
              <a:cs typeface="Arial" panose="020B0604020202020204" pitchFamily="34" charset="0"/>
            </a:endParaRPr>
          </a:p>
          <a:p>
            <a:pPr marL="622300" lvl="0" indent="-622300"/>
            <a:r>
              <a:rPr lang="en-GB" sz="2400" dirty="0" smtClean="0">
                <a:solidFill>
                  <a:prstClr val="black"/>
                </a:solidFill>
                <a:latin typeface="Arial" panose="020B0604020202020204" pitchFamily="34" charset="0"/>
                <a:cs typeface="Arial" panose="020B0604020202020204" pitchFamily="34" charset="0"/>
              </a:rPr>
              <a:t>R1	Provide </a:t>
            </a:r>
            <a:r>
              <a:rPr lang="en-GB" sz="2400" dirty="0">
                <a:solidFill>
                  <a:prstClr val="black"/>
                </a:solidFill>
                <a:latin typeface="Arial" panose="020B0604020202020204" pitchFamily="34" charset="0"/>
                <a:cs typeface="Arial" panose="020B0604020202020204" pitchFamily="34" charset="0"/>
              </a:rPr>
              <a:t>stimulating and challenging learning opportunities in science involving enough practical work to meet the needs of all pupils, including the more able </a:t>
            </a:r>
          </a:p>
          <a:p>
            <a:pPr marL="622300" lvl="0" indent="-622300"/>
            <a:r>
              <a:rPr lang="en-GB" sz="2400" dirty="0" smtClean="0">
                <a:solidFill>
                  <a:prstClr val="black"/>
                </a:solidFill>
                <a:latin typeface="Arial" panose="020B0604020202020204" pitchFamily="34" charset="0"/>
                <a:cs typeface="Arial" panose="020B0604020202020204" pitchFamily="34" charset="0"/>
              </a:rPr>
              <a:t>R2	Evaluate </a:t>
            </a:r>
            <a:r>
              <a:rPr lang="en-GB" sz="2400" dirty="0">
                <a:solidFill>
                  <a:prstClr val="black"/>
                </a:solidFill>
                <a:latin typeface="Arial" panose="020B0604020202020204" pitchFamily="34" charset="0"/>
                <a:cs typeface="Arial" panose="020B0604020202020204" pitchFamily="34" charset="0"/>
              </a:rPr>
              <a:t>their curriculum for science in preparation for the new area of learning and experience for science and technology </a:t>
            </a:r>
          </a:p>
          <a:p>
            <a:pPr marL="622300" lvl="0" indent="-622300"/>
            <a:r>
              <a:rPr lang="en-GB" sz="2400" dirty="0" smtClean="0">
                <a:solidFill>
                  <a:prstClr val="black"/>
                </a:solidFill>
                <a:latin typeface="Arial" panose="020B0604020202020204" pitchFamily="34" charset="0"/>
                <a:cs typeface="Arial" panose="020B0604020202020204" pitchFamily="34" charset="0"/>
              </a:rPr>
              <a:t>R3	Ensure </a:t>
            </a:r>
            <a:r>
              <a:rPr lang="en-GB" sz="2400" dirty="0">
                <a:solidFill>
                  <a:prstClr val="black"/>
                </a:solidFill>
                <a:latin typeface="Arial" panose="020B0604020202020204" pitchFamily="34" charset="0"/>
                <a:cs typeface="Arial" panose="020B0604020202020204" pitchFamily="34" charset="0"/>
              </a:rPr>
              <a:t>that departmental self-evaluation is robust and based on a range of evidence to evaluate subject-specific standards and the quality of teaching </a:t>
            </a:r>
          </a:p>
          <a:p>
            <a:pPr marL="622300" lvl="0" indent="-622300"/>
            <a:r>
              <a:rPr lang="en-GB" sz="2400" dirty="0" smtClean="0">
                <a:solidFill>
                  <a:prstClr val="black"/>
                </a:solidFill>
                <a:latin typeface="Arial" panose="020B0604020202020204" pitchFamily="34" charset="0"/>
                <a:cs typeface="Arial" panose="020B0604020202020204" pitchFamily="34" charset="0"/>
              </a:rPr>
              <a:t>R4	Use </a:t>
            </a:r>
            <a:r>
              <a:rPr lang="en-GB" sz="2400" dirty="0">
                <a:solidFill>
                  <a:prstClr val="black"/>
                </a:solidFill>
                <a:latin typeface="Arial" panose="020B0604020202020204" pitchFamily="34" charset="0"/>
                <a:cs typeface="Arial" panose="020B0604020202020204" pitchFamily="34" charset="0"/>
              </a:rPr>
              <a:t>feedback from the latest PISA report to inform planning for improvement</a:t>
            </a:r>
          </a:p>
          <a:p>
            <a:pPr marL="622300" lvl="0" indent="-622300"/>
            <a:r>
              <a:rPr lang="en-GB" sz="2400" dirty="0" smtClean="0">
                <a:solidFill>
                  <a:prstClr val="black"/>
                </a:solidFill>
                <a:latin typeface="Arial" panose="020B0604020202020204" pitchFamily="34" charset="0"/>
                <a:cs typeface="Arial" panose="020B0604020202020204" pitchFamily="34" charset="0"/>
              </a:rPr>
              <a:t>R5	Ensure </a:t>
            </a:r>
            <a:r>
              <a:rPr lang="en-GB" sz="2400" dirty="0">
                <a:solidFill>
                  <a:prstClr val="black"/>
                </a:solidFill>
                <a:latin typeface="Arial" panose="020B0604020202020204" pitchFamily="34" charset="0"/>
                <a:cs typeface="Arial" panose="020B0604020202020204" pitchFamily="34" charset="0"/>
              </a:rPr>
              <a:t>that assessment helps pupils to know what they need to do to improve</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56896" y="2413638"/>
            <a:ext cx="6473952" cy="8863965"/>
          </a:xfrm>
          <a:prstGeom prst="rect">
            <a:avLst/>
          </a:prstGeom>
        </p:spPr>
        <p:txBody>
          <a:bodyPr vert="horz" wrap="square" lIns="0" tIns="0" rIns="0" bIns="0" rtlCol="0">
            <a:spAutoFit/>
          </a:bodyPr>
          <a:lstStyle/>
          <a:p>
            <a:pPr lvl="0"/>
            <a:r>
              <a:rPr lang="cy-GB" sz="2400" b="1" dirty="0" smtClean="0">
                <a:solidFill>
                  <a:prstClr val="black"/>
                </a:solidFill>
                <a:latin typeface="Arial" panose="020B0604020202020204" pitchFamily="34" charset="0"/>
                <a:cs typeface="Arial" panose="020B0604020202020204" pitchFamily="34" charset="0"/>
              </a:rPr>
              <a:t>Dylai ysgolion:</a:t>
            </a:r>
          </a:p>
          <a:p>
            <a:pPr lvl="0"/>
            <a:endParaRPr lang="cy-GB" sz="2400" dirty="0" smtClean="0">
              <a:solidFill>
                <a:prstClr val="black"/>
              </a:solidFill>
              <a:latin typeface="Arial" panose="020B0604020202020204" pitchFamily="34" charset="0"/>
              <a:cs typeface="Arial" panose="020B0604020202020204" pitchFamily="34" charset="0"/>
            </a:endParaRPr>
          </a:p>
          <a:p>
            <a:pPr marL="622300" lvl="0" indent="-622300"/>
            <a:r>
              <a:rPr lang="cy-GB" sz="2400" dirty="0">
                <a:solidFill>
                  <a:prstClr val="black"/>
                </a:solidFill>
                <a:latin typeface="Arial" panose="020B0604020202020204" pitchFamily="34" charset="0"/>
                <a:cs typeface="Arial" panose="020B0604020202020204" pitchFamily="34" charset="0"/>
              </a:rPr>
              <a:t>A</a:t>
            </a:r>
            <a:r>
              <a:rPr lang="cy-GB" sz="2400" dirty="0" smtClean="0">
                <a:solidFill>
                  <a:prstClr val="black"/>
                </a:solidFill>
                <a:latin typeface="Arial" panose="020B0604020202020204" pitchFamily="34" charset="0"/>
                <a:cs typeface="Arial" panose="020B0604020202020204" pitchFamily="34" charset="0"/>
              </a:rPr>
              <a:t>1	</a:t>
            </a:r>
            <a:r>
              <a:rPr lang="cy-GB" sz="2400" dirty="0">
                <a:latin typeface="Arial" panose="020B0604020202020204" pitchFamily="34" charset="0"/>
                <a:cs typeface="Arial" panose="020B0604020202020204" pitchFamily="34" charset="0"/>
              </a:rPr>
              <a:t>Ddarparu cyfleoedd dysgu ysgogol a heriol mewn gwyddoniaeth sy’n cynnwys gwaith ymarferol effeithiol i fodloni anghenion yr holl ddisgyblion, gan gynnwys y rhai mwy </a:t>
            </a:r>
            <a:r>
              <a:rPr lang="cy-GB" sz="2400" dirty="0" smtClean="0">
                <a:latin typeface="Arial" panose="020B0604020202020204" pitchFamily="34" charset="0"/>
                <a:cs typeface="Arial" panose="020B0604020202020204" pitchFamily="34" charset="0"/>
              </a:rPr>
              <a:t>abl</a:t>
            </a:r>
            <a:endParaRPr lang="cy-GB" sz="2400" dirty="0" smtClean="0">
              <a:solidFill>
                <a:prstClr val="black"/>
              </a:solidFill>
              <a:latin typeface="Arial" panose="020B0604020202020204" pitchFamily="34" charset="0"/>
              <a:cs typeface="Arial" panose="020B0604020202020204" pitchFamily="34" charset="0"/>
            </a:endParaRPr>
          </a:p>
          <a:p>
            <a:pPr marL="622300" lvl="0" indent="-622300"/>
            <a:r>
              <a:rPr lang="cy-GB" sz="2400" dirty="0" smtClean="0">
                <a:solidFill>
                  <a:prstClr val="black"/>
                </a:solidFill>
                <a:latin typeface="Arial" panose="020B0604020202020204" pitchFamily="34" charset="0"/>
                <a:cs typeface="Arial" panose="020B0604020202020204" pitchFamily="34" charset="0"/>
              </a:rPr>
              <a:t>A2	</a:t>
            </a:r>
            <a:r>
              <a:rPr lang="cy-GB" sz="2400" dirty="0">
                <a:latin typeface="Arial" panose="020B0604020202020204" pitchFamily="34" charset="0"/>
                <a:cs typeface="Arial" panose="020B0604020202020204" pitchFamily="34" charset="0"/>
              </a:rPr>
              <a:t>Arfarnu eu cwricwlwm ar gyfer gwyddoniaeth i baratoi ar gyfer y maes dysgu a phrofiad newydd ar gyfer gwyddoniaeth a thechnoleg</a:t>
            </a:r>
            <a:r>
              <a:rPr lang="cy-GB" sz="2400" dirty="0" smtClean="0">
                <a:solidFill>
                  <a:prstClr val="black"/>
                </a:solidFill>
                <a:latin typeface="Arial" panose="020B0604020202020204" pitchFamily="34" charset="0"/>
                <a:cs typeface="Arial" panose="020B0604020202020204" pitchFamily="34" charset="0"/>
              </a:rPr>
              <a:t> </a:t>
            </a:r>
          </a:p>
          <a:p>
            <a:pPr marL="622300" lvl="0" indent="-622300"/>
            <a:r>
              <a:rPr lang="cy-GB" sz="2400" dirty="0" smtClean="0">
                <a:solidFill>
                  <a:prstClr val="black"/>
                </a:solidFill>
                <a:latin typeface="Arial" panose="020B0604020202020204" pitchFamily="34" charset="0"/>
                <a:cs typeface="Arial" panose="020B0604020202020204" pitchFamily="34" charset="0"/>
              </a:rPr>
              <a:t>A3	</a:t>
            </a:r>
            <a:r>
              <a:rPr lang="cy-GB" sz="2400" dirty="0">
                <a:latin typeface="Arial" panose="020B0604020202020204" pitchFamily="34" charset="0"/>
                <a:cs typeface="Arial" panose="020B0604020202020204" pitchFamily="34" charset="0"/>
              </a:rPr>
              <a:t>Sicrhau bod hunanarfarnu adrannol yn gadarn ac yn seiliedig ar ystod o dystiolaeth i arfarnu safonau sy’n benodol i bwnc ac ansawdd yr </a:t>
            </a:r>
            <a:r>
              <a:rPr lang="cy-GB" sz="2400" dirty="0" smtClean="0">
                <a:latin typeface="Arial" panose="020B0604020202020204" pitchFamily="34" charset="0"/>
                <a:cs typeface="Arial" panose="020B0604020202020204" pitchFamily="34" charset="0"/>
              </a:rPr>
              <a:t>addysgu</a:t>
            </a:r>
            <a:endParaRPr lang="cy-GB" sz="2400" dirty="0" smtClean="0">
              <a:solidFill>
                <a:prstClr val="black"/>
              </a:solidFill>
              <a:latin typeface="Arial" panose="020B0604020202020204" pitchFamily="34" charset="0"/>
              <a:cs typeface="Arial" panose="020B0604020202020204" pitchFamily="34" charset="0"/>
            </a:endParaRPr>
          </a:p>
          <a:p>
            <a:pPr marL="622300" lvl="0" indent="-622300"/>
            <a:r>
              <a:rPr lang="cy-GB" sz="2400" dirty="0" smtClean="0">
                <a:solidFill>
                  <a:prstClr val="black"/>
                </a:solidFill>
                <a:latin typeface="Arial" panose="020B0604020202020204" pitchFamily="34" charset="0"/>
                <a:cs typeface="Arial" panose="020B0604020202020204" pitchFamily="34" charset="0"/>
              </a:rPr>
              <a:t>A4	</a:t>
            </a:r>
            <a:r>
              <a:rPr lang="cy-GB" sz="2400" dirty="0">
                <a:latin typeface="Arial" panose="020B0604020202020204" pitchFamily="34" charset="0"/>
                <a:cs typeface="Arial" panose="020B0604020202020204" pitchFamily="34" charset="0"/>
              </a:rPr>
              <a:t>Defnyddio adborth o adroddiad diweddaraf PISA i lywio cynllunio ar gyfer gwella </a:t>
            </a:r>
            <a:endParaRPr lang="cy-GB" sz="2400" dirty="0" smtClean="0">
              <a:solidFill>
                <a:prstClr val="black"/>
              </a:solidFill>
              <a:latin typeface="Arial" panose="020B0604020202020204" pitchFamily="34" charset="0"/>
              <a:cs typeface="Arial" panose="020B0604020202020204" pitchFamily="34" charset="0"/>
            </a:endParaRPr>
          </a:p>
          <a:p>
            <a:pPr marL="622300" lvl="0" indent="-622300"/>
            <a:r>
              <a:rPr lang="cy-GB" sz="2400" dirty="0">
                <a:solidFill>
                  <a:prstClr val="black"/>
                </a:solidFill>
                <a:latin typeface="Arial" panose="020B0604020202020204" pitchFamily="34" charset="0"/>
                <a:cs typeface="Arial" panose="020B0604020202020204" pitchFamily="34" charset="0"/>
              </a:rPr>
              <a:t>A</a:t>
            </a:r>
            <a:r>
              <a:rPr lang="cy-GB" sz="2400" dirty="0" smtClean="0">
                <a:solidFill>
                  <a:prstClr val="black"/>
                </a:solidFill>
                <a:latin typeface="Arial" panose="020B0604020202020204" pitchFamily="34" charset="0"/>
                <a:cs typeface="Arial" panose="020B0604020202020204" pitchFamily="34" charset="0"/>
              </a:rPr>
              <a:t>5	</a:t>
            </a:r>
            <a:r>
              <a:rPr lang="cy-GB" sz="2400" dirty="0">
                <a:latin typeface="Arial" panose="020B0604020202020204" pitchFamily="34" charset="0"/>
                <a:cs typeface="Arial" panose="020B0604020202020204" pitchFamily="34" charset="0"/>
              </a:rPr>
              <a:t>Sicrhau bod asesu yn helpu disgyblion i wybod beth mae angen iddynt ei wneud i </a:t>
            </a:r>
            <a:r>
              <a:rPr lang="cy-GB" sz="2400" dirty="0" smtClean="0">
                <a:latin typeface="Arial" panose="020B0604020202020204" pitchFamily="34" charset="0"/>
                <a:cs typeface="Arial" panose="020B0604020202020204" pitchFamily="34" charset="0"/>
              </a:rPr>
              <a:t>wella</a:t>
            </a:r>
            <a:endParaRPr lang="cy-GB" sz="2400" dirty="0" smtClean="0">
              <a:solidFill>
                <a:prstClr val="black"/>
              </a:solidFill>
              <a:latin typeface="Arial" panose="020B0604020202020204" pitchFamily="34" charset="0"/>
              <a:cs typeface="Arial" panose="020B0604020202020204" pitchFamily="34" charset="0"/>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226359" y="2642251"/>
            <a:ext cx="5899785" cy="8125301"/>
          </a:xfrm>
          <a:prstGeom prst="rect">
            <a:avLst/>
          </a:prstGeom>
        </p:spPr>
        <p:txBody>
          <a:bodyPr vert="horz" wrap="square" lIns="0" tIns="0" rIns="0" bIns="0" rtlCol="0">
            <a:spAutoFit/>
          </a:bodyPr>
          <a:lstStyle/>
          <a:p>
            <a:pPr lvl="0"/>
            <a:r>
              <a:rPr lang="cy-GB" sz="2400" b="1" dirty="0" smtClean="0">
                <a:solidFill>
                  <a:prstClr val="black"/>
                </a:solidFill>
                <a:latin typeface="Arial" panose="020B0604020202020204" pitchFamily="34" charset="0"/>
                <a:cs typeface="Arial" panose="020B0604020202020204" pitchFamily="34" charset="0"/>
              </a:rPr>
              <a:t>Dylai awdurdodau lleol a chonsortia rhanbarthol:</a:t>
            </a:r>
          </a:p>
          <a:p>
            <a:pPr marL="622300" lvl="0" indent="-622300"/>
            <a:endParaRPr lang="cy-GB" sz="2400" dirty="0" smtClean="0">
              <a:solidFill>
                <a:prstClr val="black"/>
              </a:solidFill>
              <a:latin typeface="Arial" panose="020B0604020202020204" pitchFamily="34" charset="0"/>
              <a:cs typeface="Arial" panose="020B0604020202020204" pitchFamily="34" charset="0"/>
            </a:endParaRPr>
          </a:p>
          <a:p>
            <a:pPr marL="622300" lvl="0" indent="-622300"/>
            <a:r>
              <a:rPr lang="cy-GB" sz="2400" dirty="0">
                <a:solidFill>
                  <a:prstClr val="black"/>
                </a:solidFill>
                <a:latin typeface="Arial" panose="020B0604020202020204" pitchFamily="34" charset="0"/>
                <a:cs typeface="Arial" panose="020B0604020202020204" pitchFamily="34" charset="0"/>
              </a:rPr>
              <a:t>A</a:t>
            </a:r>
            <a:r>
              <a:rPr lang="cy-GB" sz="2400" dirty="0" smtClean="0">
                <a:solidFill>
                  <a:prstClr val="black"/>
                </a:solidFill>
                <a:latin typeface="Arial" panose="020B0604020202020204" pitchFamily="34" charset="0"/>
                <a:cs typeface="Arial" panose="020B0604020202020204" pitchFamily="34" charset="0"/>
              </a:rPr>
              <a:t>6	</a:t>
            </a:r>
            <a:r>
              <a:rPr lang="cy-GB" sz="2400" dirty="0">
                <a:latin typeface="Arial" panose="020B0604020202020204" pitchFamily="34" charset="0"/>
                <a:cs typeface="Arial" panose="020B0604020202020204" pitchFamily="34" charset="0"/>
              </a:rPr>
              <a:t>Ddarparu mwy o gymorth sy’n benodol i bwnc ar gyfer athrawon gwyddoniaeth ar wella addysgu ac asesu, a hwyluso rhannu arfer </a:t>
            </a:r>
            <a:r>
              <a:rPr lang="cy-GB" sz="2400" dirty="0" smtClean="0">
                <a:latin typeface="Arial" panose="020B0604020202020204" pitchFamily="34" charset="0"/>
                <a:cs typeface="Arial" panose="020B0604020202020204" pitchFamily="34" charset="0"/>
              </a:rPr>
              <a:t>dda</a:t>
            </a:r>
            <a:r>
              <a:rPr lang="cy-GB" sz="2400" dirty="0" smtClean="0">
                <a:solidFill>
                  <a:prstClr val="black"/>
                </a:solidFill>
                <a:latin typeface="Arial" panose="020B0604020202020204" pitchFamily="34" charset="0"/>
                <a:cs typeface="Arial" panose="020B0604020202020204" pitchFamily="34" charset="0"/>
              </a:rPr>
              <a:t> </a:t>
            </a:r>
          </a:p>
          <a:p>
            <a:pPr marL="622300" lvl="0" indent="-622300"/>
            <a:r>
              <a:rPr lang="cy-GB" sz="2400" dirty="0">
                <a:solidFill>
                  <a:prstClr val="black"/>
                </a:solidFill>
                <a:latin typeface="Arial" panose="020B0604020202020204" pitchFamily="34" charset="0"/>
                <a:cs typeface="Arial" panose="020B0604020202020204" pitchFamily="34" charset="0"/>
              </a:rPr>
              <a:t>A</a:t>
            </a:r>
            <a:r>
              <a:rPr lang="cy-GB" sz="2400" dirty="0" smtClean="0">
                <a:solidFill>
                  <a:prstClr val="black"/>
                </a:solidFill>
                <a:latin typeface="Arial" panose="020B0604020202020204" pitchFamily="34" charset="0"/>
                <a:cs typeface="Arial" panose="020B0604020202020204" pitchFamily="34" charset="0"/>
              </a:rPr>
              <a:t>7	</a:t>
            </a:r>
            <a:r>
              <a:rPr lang="cy-GB" sz="2400" dirty="0">
                <a:latin typeface="Arial" panose="020B0604020202020204" pitchFamily="34" charset="0"/>
                <a:cs typeface="Arial" panose="020B0604020202020204" pitchFamily="34" charset="0"/>
              </a:rPr>
              <a:t>Darparu mwy o gymorth i ysgolion arfarnu eu cwricwlwm, a chynllunio ar gyfer datblygu’r maes dysgu </a:t>
            </a:r>
            <a:r>
              <a:rPr lang="cy-GB" sz="2400" dirty="0" smtClean="0">
                <a:latin typeface="Arial" panose="020B0604020202020204" pitchFamily="34" charset="0"/>
                <a:cs typeface="Arial" panose="020B0604020202020204" pitchFamily="34" charset="0"/>
              </a:rPr>
              <a:t>a phrofiad </a:t>
            </a:r>
            <a:r>
              <a:rPr lang="cy-GB" sz="2400" dirty="0">
                <a:latin typeface="Arial" panose="020B0604020202020204" pitchFamily="34" charset="0"/>
                <a:cs typeface="Arial" panose="020B0604020202020204" pitchFamily="34" charset="0"/>
              </a:rPr>
              <a:t>gwyddoniaeth a thechnoleg, yn ogystal â’r newidiadau i gymwysterau mewn </a:t>
            </a:r>
            <a:r>
              <a:rPr lang="cy-GB" sz="2400" dirty="0" smtClean="0">
                <a:latin typeface="Arial" panose="020B0604020202020204" pitchFamily="34" charset="0"/>
                <a:cs typeface="Arial" panose="020B0604020202020204" pitchFamily="34" charset="0"/>
              </a:rPr>
              <a:t>gwyddoniaeth</a:t>
            </a:r>
            <a:endParaRPr lang="cy-GB" sz="2400" dirty="0" smtClean="0">
              <a:solidFill>
                <a:prstClr val="black"/>
              </a:solidFill>
              <a:latin typeface="Arial" panose="020B0604020202020204" pitchFamily="34" charset="0"/>
              <a:cs typeface="Arial" panose="020B0604020202020204" pitchFamily="34" charset="0"/>
            </a:endParaRPr>
          </a:p>
          <a:p>
            <a:pPr marR="5080">
              <a:tabLst>
                <a:tab pos="5485765" algn="l"/>
              </a:tabLst>
            </a:pPr>
            <a:endParaRPr lang="cy-GB" sz="2400" dirty="0" smtClean="0">
              <a:solidFill>
                <a:schemeClr val="tx1">
                  <a:lumMod val="75000"/>
                  <a:lumOff val="25000"/>
                </a:schemeClr>
              </a:solidFill>
              <a:latin typeface="Arial" panose="020B0604020202020204" pitchFamily="34" charset="0"/>
              <a:cs typeface="Arial" panose="020B0604020202020204" pitchFamily="34" charset="0"/>
            </a:endParaRPr>
          </a:p>
          <a:p>
            <a:pPr lvl="0"/>
            <a:r>
              <a:rPr lang="cy-GB" sz="2400" b="1" dirty="0">
                <a:latin typeface="Arial" panose="020B0604020202020204" pitchFamily="34" charset="0"/>
                <a:cs typeface="Arial" panose="020B0604020202020204" pitchFamily="34" charset="0"/>
              </a:rPr>
              <a:t>Dylai Llywodraeth </a:t>
            </a:r>
            <a:r>
              <a:rPr lang="cy-GB" sz="2400" b="1" dirty="0" smtClean="0">
                <a:latin typeface="Arial" panose="020B0604020202020204" pitchFamily="34" charset="0"/>
                <a:cs typeface="Arial" panose="020B0604020202020204" pitchFamily="34" charset="0"/>
              </a:rPr>
              <a:t>Cymru:</a:t>
            </a:r>
            <a:endParaRPr lang="cy-GB" sz="2400" b="1" dirty="0" smtClean="0">
              <a:solidFill>
                <a:prstClr val="black"/>
              </a:solidFill>
              <a:latin typeface="Arial" panose="020B0604020202020204" pitchFamily="34" charset="0"/>
              <a:cs typeface="Arial" panose="020B0604020202020204" pitchFamily="34" charset="0"/>
            </a:endParaRPr>
          </a:p>
          <a:p>
            <a:pPr lvl="0"/>
            <a:endParaRPr lang="cy-GB" sz="2400" dirty="0" smtClean="0">
              <a:solidFill>
                <a:prstClr val="black"/>
              </a:solidFill>
              <a:latin typeface="Arial" panose="020B0604020202020204" pitchFamily="34" charset="0"/>
              <a:cs typeface="Arial" panose="020B0604020202020204" pitchFamily="34" charset="0"/>
            </a:endParaRPr>
          </a:p>
          <a:p>
            <a:pPr marL="622300" lvl="0" indent="-622300"/>
            <a:r>
              <a:rPr lang="cy-GB" sz="2400" dirty="0">
                <a:solidFill>
                  <a:prstClr val="black"/>
                </a:solidFill>
                <a:latin typeface="Arial" panose="020B0604020202020204" pitchFamily="34" charset="0"/>
                <a:cs typeface="Arial" panose="020B0604020202020204" pitchFamily="34" charset="0"/>
              </a:rPr>
              <a:t>A</a:t>
            </a:r>
            <a:r>
              <a:rPr lang="cy-GB" sz="2400" dirty="0" smtClean="0">
                <a:solidFill>
                  <a:prstClr val="black"/>
                </a:solidFill>
                <a:latin typeface="Arial" panose="020B0604020202020204" pitchFamily="34" charset="0"/>
                <a:cs typeface="Arial" panose="020B0604020202020204" pitchFamily="34" charset="0"/>
              </a:rPr>
              <a:t>8	</a:t>
            </a:r>
            <a:r>
              <a:rPr lang="cy-GB" sz="2400" dirty="0">
                <a:latin typeface="Arial" panose="020B0604020202020204" pitchFamily="34" charset="0"/>
                <a:cs typeface="Arial" panose="020B0604020202020204" pitchFamily="34" charset="0"/>
              </a:rPr>
              <a:t>Ymgyrchu i ddenu mwy o raddedigion gwyddoniaeth i’r proffesiwn addysgu yng </a:t>
            </a:r>
            <a:r>
              <a:rPr lang="cy-GB" sz="2400" dirty="0" smtClean="0">
                <a:latin typeface="Arial" panose="020B0604020202020204" pitchFamily="34" charset="0"/>
                <a:cs typeface="Arial" panose="020B0604020202020204" pitchFamily="34" charset="0"/>
              </a:rPr>
              <a:t>Nghymru</a:t>
            </a:r>
            <a:endParaRPr lang="cy-GB" sz="2400" dirty="0" smtClean="0">
              <a:solidFill>
                <a:prstClr val="black"/>
              </a:solidFill>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236208" y="2642252"/>
            <a:ext cx="6492240" cy="8125301"/>
          </a:xfrm>
          <a:prstGeom prst="rect">
            <a:avLst/>
          </a:prstGeom>
        </p:spPr>
        <p:txBody>
          <a:bodyPr vert="horz" wrap="square" lIns="0" tIns="0" rIns="0" bIns="0" rtlCol="0">
            <a:spAutoFit/>
          </a:bodyPr>
          <a:lstStyle/>
          <a:p>
            <a:pPr lvl="0"/>
            <a:r>
              <a:rPr lang="en-GB" sz="2400" b="1" dirty="0">
                <a:solidFill>
                  <a:prstClr val="black"/>
                </a:solidFill>
                <a:latin typeface="Arial" panose="020B0604020202020204" pitchFamily="34" charset="0"/>
                <a:cs typeface="Arial" panose="020B0604020202020204" pitchFamily="34" charset="0"/>
              </a:rPr>
              <a:t>Local authorities and regional consortia should</a:t>
            </a:r>
            <a:r>
              <a:rPr lang="en-GB" sz="2400" b="1" dirty="0" smtClean="0">
                <a:solidFill>
                  <a:prstClr val="black"/>
                </a:solidFill>
                <a:latin typeface="Arial" panose="020B0604020202020204" pitchFamily="34" charset="0"/>
                <a:cs typeface="Arial" panose="020B0604020202020204" pitchFamily="34" charset="0"/>
              </a:rPr>
              <a:t>:</a:t>
            </a:r>
          </a:p>
          <a:p>
            <a:pPr marL="622300" lvl="0" indent="-622300"/>
            <a:endParaRPr lang="en-GB" sz="2400" dirty="0">
              <a:solidFill>
                <a:prstClr val="black"/>
              </a:solidFill>
              <a:latin typeface="Arial" panose="020B0604020202020204" pitchFamily="34" charset="0"/>
              <a:cs typeface="Arial" panose="020B0604020202020204" pitchFamily="34" charset="0"/>
            </a:endParaRPr>
          </a:p>
          <a:p>
            <a:pPr marL="622300" lvl="0" indent="-622300"/>
            <a:r>
              <a:rPr lang="en-GB" sz="2400" dirty="0" smtClean="0">
                <a:solidFill>
                  <a:prstClr val="black"/>
                </a:solidFill>
                <a:latin typeface="Arial" panose="020B0604020202020204" pitchFamily="34" charset="0"/>
                <a:cs typeface="Arial" panose="020B0604020202020204" pitchFamily="34" charset="0"/>
              </a:rPr>
              <a:t>R6	Provide </a:t>
            </a:r>
            <a:r>
              <a:rPr lang="en-GB" sz="2400" dirty="0">
                <a:solidFill>
                  <a:prstClr val="black"/>
                </a:solidFill>
                <a:latin typeface="Arial" panose="020B0604020202020204" pitchFamily="34" charset="0"/>
                <a:cs typeface="Arial" panose="020B0604020202020204" pitchFamily="34" charset="0"/>
              </a:rPr>
              <a:t>more subject-specific support for science teachers on improving teaching and assessment, and facilitate the sharing of good practice </a:t>
            </a:r>
          </a:p>
          <a:p>
            <a:pPr marL="622300" lvl="0" indent="-622300"/>
            <a:r>
              <a:rPr lang="en-GB" sz="2400" dirty="0" smtClean="0">
                <a:solidFill>
                  <a:prstClr val="black"/>
                </a:solidFill>
                <a:latin typeface="Arial" panose="020B0604020202020204" pitchFamily="34" charset="0"/>
                <a:cs typeface="Arial" panose="020B0604020202020204" pitchFamily="34" charset="0"/>
              </a:rPr>
              <a:t>R7	Provide </a:t>
            </a:r>
            <a:r>
              <a:rPr lang="en-GB" sz="2400" dirty="0">
                <a:solidFill>
                  <a:prstClr val="black"/>
                </a:solidFill>
                <a:latin typeface="Arial" panose="020B0604020202020204" pitchFamily="34" charset="0"/>
                <a:cs typeface="Arial" panose="020B0604020202020204" pitchFamily="34" charset="0"/>
              </a:rPr>
              <a:t>more support for schools to evaluate their curriculum, and plan for the development of the science and technology area of learning and experience, as well as the changes to qualifications in science</a:t>
            </a:r>
          </a:p>
          <a:p>
            <a:pPr marR="5080">
              <a:tabLst>
                <a:tab pos="5485765" algn="l"/>
              </a:tabLst>
            </a:pP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lvl="0"/>
            <a:r>
              <a:rPr lang="en-GB" sz="2400" b="1" dirty="0">
                <a:solidFill>
                  <a:prstClr val="black"/>
                </a:solidFill>
                <a:latin typeface="Arial" panose="020B0604020202020204" pitchFamily="34" charset="0"/>
                <a:cs typeface="Arial" panose="020B0604020202020204" pitchFamily="34" charset="0"/>
              </a:rPr>
              <a:t>The Welsh Government should</a:t>
            </a:r>
            <a:r>
              <a:rPr lang="en-GB" sz="2400" b="1" dirty="0" smtClean="0">
                <a:solidFill>
                  <a:prstClr val="black"/>
                </a:solidFill>
                <a:latin typeface="Arial" panose="020B0604020202020204" pitchFamily="34" charset="0"/>
                <a:cs typeface="Arial" panose="020B0604020202020204" pitchFamily="34" charset="0"/>
              </a:rPr>
              <a:t>:</a:t>
            </a:r>
          </a:p>
          <a:p>
            <a:pPr lvl="0"/>
            <a:endParaRPr lang="en-GB" sz="2400" dirty="0">
              <a:solidFill>
                <a:prstClr val="black"/>
              </a:solidFill>
              <a:latin typeface="Arial" panose="020B0604020202020204" pitchFamily="34" charset="0"/>
              <a:cs typeface="Arial" panose="020B0604020202020204" pitchFamily="34" charset="0"/>
            </a:endParaRPr>
          </a:p>
          <a:p>
            <a:pPr marL="622300" lvl="0" indent="-622300"/>
            <a:r>
              <a:rPr lang="en-GB" sz="2400" dirty="0" smtClean="0">
                <a:solidFill>
                  <a:prstClr val="black"/>
                </a:solidFill>
                <a:latin typeface="Arial" panose="020B0604020202020204" pitchFamily="34" charset="0"/>
                <a:cs typeface="Arial" panose="020B0604020202020204" pitchFamily="34" charset="0"/>
              </a:rPr>
              <a:t>R8	Campaign </a:t>
            </a:r>
            <a:r>
              <a:rPr lang="en-GB" sz="2400" dirty="0">
                <a:solidFill>
                  <a:prstClr val="black"/>
                </a:solidFill>
                <a:latin typeface="Arial" panose="020B0604020202020204" pitchFamily="34" charset="0"/>
                <a:cs typeface="Arial" panose="020B0604020202020204" pitchFamily="34" charset="0"/>
              </a:rPr>
              <a:t>to attract more science graduates into the teaching profession in Wales</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622739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330530" y="2642251"/>
            <a:ext cx="5899785" cy="7140416"/>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000" dirty="0" smtClean="0">
                <a:solidFill>
                  <a:prstClr val="black"/>
                </a:solidFill>
                <a:latin typeface="Arial" panose="020B0604020202020204" pitchFamily="34" charset="0"/>
                <a:cs typeface="Arial" panose="020B0604020202020204" pitchFamily="34" charset="0"/>
              </a:rPr>
              <a:t>Adroddiad ar safonau, darpariaeth ac arweinyddiaeth mewn gwyddoniaeth yng nghyfnod allweddol 3 a chyfnod allweddol 4.  Mae’n ystyried ystod o ffactorau, fel ansawdd </a:t>
            </a:r>
            <a:r>
              <a:rPr lang="cy-GB" sz="2000" dirty="0">
                <a:latin typeface="Arial" panose="020B0604020202020204" pitchFamily="34" charset="0"/>
                <a:cs typeface="Arial" panose="020B0604020202020204" pitchFamily="34" charset="0"/>
              </a:rPr>
              <a:t>addysgu ac asesu, </a:t>
            </a:r>
            <a:r>
              <a:rPr lang="cy-GB" sz="2000" dirty="0" smtClean="0">
                <a:latin typeface="Arial" panose="020B0604020202020204" pitchFamily="34" charset="0"/>
                <a:cs typeface="Arial" panose="020B0604020202020204" pitchFamily="34" charset="0"/>
              </a:rPr>
              <a:t>cynllunio’r cwricwlwm</a:t>
            </a:r>
            <a:r>
              <a:rPr lang="cy-GB" sz="2000" dirty="0">
                <a:latin typeface="Arial" panose="020B0604020202020204" pitchFamily="34" charset="0"/>
                <a:cs typeface="Arial" panose="020B0604020202020204" pitchFamily="34" charset="0"/>
              </a:rPr>
              <a:t>, datblygiad staff, a phrofiadau dysgu cwricwlaidd ac allgyrsiol, sy’n cyfrannu at wella safonau mewn </a:t>
            </a:r>
            <a:r>
              <a:rPr lang="cy-GB" sz="2000" dirty="0" smtClean="0">
                <a:latin typeface="Arial" panose="020B0604020202020204" pitchFamily="34" charset="0"/>
                <a:cs typeface="Arial" panose="020B0604020202020204" pitchFamily="34" charset="0"/>
              </a:rPr>
              <a:t>gwyddoniaeth</a:t>
            </a:r>
            <a:r>
              <a:rPr lang="cy-GB" sz="2000" dirty="0" smtClean="0">
                <a:solidFill>
                  <a:prstClr val="black"/>
                </a:solidFill>
                <a:latin typeface="Arial" panose="020B0604020202020204" pitchFamily="34" charset="0"/>
                <a:cs typeface="Arial" panose="020B0604020202020204" pitchFamily="34" charset="0"/>
              </a:rPr>
              <a:t>. </a:t>
            </a:r>
          </a:p>
          <a:p>
            <a:pPr marL="342900" marR="5080" lvl="0" indent="-342900">
              <a:buFont typeface="Arial" panose="020B0604020202020204" pitchFamily="34" charset="0"/>
              <a:buChar char="•"/>
              <a:tabLst>
                <a:tab pos="5485765" algn="l"/>
              </a:tabLst>
            </a:pPr>
            <a:r>
              <a:rPr lang="cy-GB" sz="2000" dirty="0">
                <a:latin typeface="Arial" panose="020B0604020202020204" pitchFamily="34" charset="0"/>
                <a:cs typeface="Arial" panose="020B0604020202020204" pitchFamily="34" charset="0"/>
              </a:rPr>
              <a:t>Mae’n ystyried llwybrau arholi cyffredinol a galwedigaethol yng nghyfnod allweddol </a:t>
            </a:r>
            <a:r>
              <a:rPr lang="cy-GB" sz="2000" dirty="0" smtClean="0">
                <a:latin typeface="Arial" panose="020B0604020202020204" pitchFamily="34" charset="0"/>
                <a:cs typeface="Arial" panose="020B0604020202020204" pitchFamily="34" charset="0"/>
              </a:rPr>
              <a:t>4</a:t>
            </a:r>
            <a:r>
              <a:rPr lang="cy-GB" sz="2000" dirty="0" smtClean="0">
                <a:solidFill>
                  <a:prstClr val="black"/>
                </a:solidFill>
                <a:latin typeface="Arial" panose="020B0604020202020204" pitchFamily="34" charset="0"/>
                <a:cs typeface="Arial" panose="020B0604020202020204" pitchFamily="34" charset="0"/>
              </a:rPr>
              <a:t>. </a:t>
            </a:r>
            <a:r>
              <a:rPr lang="cy-GB" sz="2000" dirty="0">
                <a:latin typeface="Arial" panose="020B0604020202020204" pitchFamily="34" charset="0"/>
                <a:cs typeface="Arial" panose="020B0604020202020204" pitchFamily="34" charset="0"/>
              </a:rPr>
              <a:t>Mae hefyd yn adrodd ar y cynnydd a wnaed yng nghyfnod allweddol 3 yn erbyn yr argymhellion a wnaed mewn gwyddoniaeth yng nghyfnodau allweddol 2 a </a:t>
            </a:r>
            <a:r>
              <a:rPr lang="cy-GB" sz="2000" dirty="0" smtClean="0">
                <a:latin typeface="Arial" panose="020B0604020202020204" pitchFamily="34" charset="0"/>
                <a:cs typeface="Arial" panose="020B0604020202020204" pitchFamily="34" charset="0"/>
              </a:rPr>
              <a:t>3</a:t>
            </a:r>
            <a:r>
              <a:rPr lang="cy-GB" sz="2000" dirty="0" smtClean="0">
                <a:solidFill>
                  <a:prstClr val="black"/>
                </a:solidFill>
                <a:latin typeface="Arial" panose="020B0604020202020204" pitchFamily="34" charset="0"/>
                <a:cs typeface="Arial" panose="020B0604020202020204" pitchFamily="34" charset="0"/>
              </a:rPr>
              <a:t> (Estyn, 2013).</a:t>
            </a:r>
          </a:p>
          <a:p>
            <a:pPr marL="342900" marR="5080" lvl="0" indent="-342900">
              <a:buFont typeface="Arial" panose="020B0604020202020204" pitchFamily="34" charset="0"/>
              <a:buChar char="•"/>
              <a:tabLst>
                <a:tab pos="5485765" algn="l"/>
              </a:tabLst>
            </a:pPr>
            <a:r>
              <a:rPr lang="cy-GB" sz="2000" dirty="0">
                <a:latin typeface="Arial" panose="020B0604020202020204" pitchFamily="34" charset="0"/>
                <a:cs typeface="Arial" panose="020B0604020202020204" pitchFamily="34" charset="0"/>
              </a:rPr>
              <a:t>Mae’r canfyddiadau a’r argymhellion yn yr adroddiad hwn yn </a:t>
            </a:r>
            <a:r>
              <a:rPr lang="cy-GB" sz="2000" dirty="0" smtClean="0">
                <a:latin typeface="Arial" panose="020B0604020202020204" pitchFamily="34" charset="0"/>
                <a:cs typeface="Arial" panose="020B0604020202020204" pitchFamily="34" charset="0"/>
              </a:rPr>
              <a:t>defnyddio</a:t>
            </a:r>
            <a:r>
              <a:rPr lang="cy-GB" sz="2000" dirty="0" smtClean="0">
                <a:solidFill>
                  <a:prstClr val="black"/>
                </a:solidFill>
                <a:latin typeface="Arial" panose="020B0604020202020204" pitchFamily="34" charset="0"/>
                <a:cs typeface="Arial" panose="020B0604020202020204" pitchFamily="34" charset="0"/>
              </a:rPr>
              <a:t>: </a:t>
            </a:r>
            <a:r>
              <a:rPr lang="cy-GB" sz="2000" dirty="0">
                <a:latin typeface="Arial" panose="020B0604020202020204" pitchFamily="34" charset="0"/>
                <a:cs typeface="Arial" panose="020B0604020202020204" pitchFamily="34" charset="0"/>
              </a:rPr>
              <a:t>data o asesiadau athrawon ar ddiwedd cyfnod allweddol 3 a deilliannau arholiadau ar ddiwedd cyfnod allweddol </a:t>
            </a:r>
            <a:r>
              <a:rPr lang="cy-GB" sz="2000" dirty="0" smtClean="0">
                <a:latin typeface="Arial" panose="020B0604020202020204" pitchFamily="34" charset="0"/>
                <a:cs typeface="Arial" panose="020B0604020202020204" pitchFamily="34" charset="0"/>
              </a:rPr>
              <a:t>4</a:t>
            </a:r>
            <a:r>
              <a:rPr lang="cy-GB" sz="2000" dirty="0" smtClean="0">
                <a:solidFill>
                  <a:prstClr val="black"/>
                </a:solidFill>
                <a:latin typeface="Arial" panose="020B0604020202020204" pitchFamily="34" charset="0"/>
                <a:cs typeface="Arial" panose="020B0604020202020204" pitchFamily="34" charset="0"/>
              </a:rPr>
              <a:t>; </a:t>
            </a:r>
            <a:r>
              <a:rPr lang="cy-GB" sz="2000" dirty="0">
                <a:latin typeface="Arial" panose="020B0604020202020204" pitchFamily="34" charset="0"/>
                <a:cs typeface="Arial" panose="020B0604020202020204" pitchFamily="34" charset="0"/>
              </a:rPr>
              <a:t>ymweliadau â 20 o ddarparwyr, gan gynnwys ysgolion uwchradd ac ysgolion pob </a:t>
            </a:r>
            <a:r>
              <a:rPr lang="cy-GB" sz="2000" dirty="0" smtClean="0">
                <a:latin typeface="Arial" panose="020B0604020202020204" pitchFamily="34" charset="0"/>
                <a:cs typeface="Arial" panose="020B0604020202020204" pitchFamily="34" charset="0"/>
              </a:rPr>
              <a:t>oed a chyfweliad â swyddogion pwnc o bob consortiwm rhanbarthol</a:t>
            </a:r>
            <a:r>
              <a:rPr lang="cy-GB" sz="2000" dirty="0" smtClean="0">
                <a:solidFill>
                  <a:prstClr val="black"/>
                </a:solidFill>
                <a:latin typeface="Arial" panose="020B0604020202020204" pitchFamily="34" charset="0"/>
                <a:cs typeface="Arial" panose="020B0604020202020204" pitchFamily="34" charset="0"/>
              </a:rPr>
              <a:t>.</a:t>
            </a: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016752" y="2642252"/>
            <a:ext cx="6988048" cy="8494633"/>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solidFill>
                  <a:prstClr val="black"/>
                </a:solidFill>
                <a:latin typeface="Arial" panose="020B0604020202020204" pitchFamily="34" charset="0"/>
                <a:cs typeface="Arial" panose="020B0604020202020204" pitchFamily="34" charset="0"/>
              </a:rPr>
              <a:t>A report on standards, provision and leadership in science at key stage 3 and key stage 4.  It considers a range of factors, such as the quality of teaching and assessment, curriculum planning, staff development, and curricular and extra‑curricular learning experiences, that contribute to improving standards in science. </a:t>
            </a:r>
          </a:p>
          <a:p>
            <a:pPr marL="342900" marR="5080" lvl="0" indent="-342900">
              <a:buFont typeface="Arial" panose="020B0604020202020204" pitchFamily="34" charset="0"/>
              <a:buChar char="•"/>
              <a:tabLst>
                <a:tab pos="5485765" algn="l"/>
              </a:tabLst>
            </a:pPr>
            <a:r>
              <a:rPr lang="en-GB" sz="2400" dirty="0">
                <a:solidFill>
                  <a:prstClr val="black"/>
                </a:solidFill>
                <a:latin typeface="Arial" panose="020B0604020202020204" pitchFamily="34" charset="0"/>
                <a:cs typeface="Arial" panose="020B0604020202020204" pitchFamily="34" charset="0"/>
              </a:rPr>
              <a:t>Considers general and vocational examination routes at key stage 4.  It also reports on the progress made in key stage 3 against the recommendations made in Science in key stages 2 and 3 (</a:t>
            </a:r>
            <a:r>
              <a:rPr lang="en-GB" sz="2400" dirty="0" err="1">
                <a:solidFill>
                  <a:prstClr val="black"/>
                </a:solidFill>
                <a:latin typeface="Arial" panose="020B0604020202020204" pitchFamily="34" charset="0"/>
                <a:cs typeface="Arial" panose="020B0604020202020204" pitchFamily="34" charset="0"/>
              </a:rPr>
              <a:t>Estyn</a:t>
            </a:r>
            <a:r>
              <a:rPr lang="en-GB" sz="2400" dirty="0">
                <a:solidFill>
                  <a:prstClr val="black"/>
                </a:solidFill>
                <a:latin typeface="Arial" panose="020B0604020202020204" pitchFamily="34" charset="0"/>
                <a:cs typeface="Arial" panose="020B0604020202020204" pitchFamily="34" charset="0"/>
              </a:rPr>
              <a:t>, 2013).</a:t>
            </a:r>
          </a:p>
          <a:p>
            <a:pPr marL="342900" marR="5080" lvl="0" indent="-342900">
              <a:buFont typeface="Arial" panose="020B0604020202020204" pitchFamily="34" charset="0"/>
              <a:buChar char="•"/>
              <a:tabLst>
                <a:tab pos="5485765" algn="l"/>
              </a:tabLst>
            </a:pPr>
            <a:r>
              <a:rPr lang="en-GB" sz="2400" dirty="0">
                <a:solidFill>
                  <a:prstClr val="black"/>
                </a:solidFill>
                <a:latin typeface="Arial" panose="020B0604020202020204" pitchFamily="34" charset="0"/>
                <a:cs typeface="Arial" panose="020B0604020202020204" pitchFamily="34" charset="0"/>
              </a:rPr>
              <a:t>The findings and recommendations in this report draw on: data from teacher assessments at the end of key stage 3 and examination outcomes at the end of key stage 4; visits to 20 providers, including secondary and all age schools and interview with subject officers from each regional consortium.</a:t>
            </a:r>
          </a:p>
          <a:p>
            <a:pPr marR="5080" lvl="0">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15376" y="3143386"/>
            <a:ext cx="5899785" cy="7755969"/>
          </a:xfrm>
          <a:prstGeom prst="rect">
            <a:avLst/>
          </a:prstGeom>
        </p:spPr>
        <p:txBody>
          <a:bodyPr vert="horz" wrap="square" lIns="0" tIns="0" rIns="0" bIns="0" rtlCol="0">
            <a:spAutoFit/>
          </a:bodyPr>
          <a:lstStyle/>
          <a:p>
            <a:pPr marR="5080">
              <a:tabLst>
                <a:tab pos="5485765" algn="l"/>
              </a:tabLst>
            </a:pPr>
            <a:r>
              <a:rPr lang="cy-GB" sz="2400" dirty="0">
                <a:latin typeface="Arial" panose="020B0604020202020204" pitchFamily="34" charset="0"/>
                <a:cs typeface="Arial" panose="020B0604020202020204" pitchFamily="34" charset="0"/>
              </a:rPr>
              <a:t>Fel man cychwyn ar gyfer adolygu arfer bresennol mewn gwyddoniaeth, gall ysgolion ddefnyddio’r cwestiynau canlynol fel rhan o’u </a:t>
            </a:r>
            <a:r>
              <a:rPr lang="cy-GB" sz="2400" dirty="0" smtClean="0">
                <a:latin typeface="Arial" panose="020B0604020202020204" pitchFamily="34" charset="0"/>
                <a:cs typeface="Arial" panose="020B0604020202020204" pitchFamily="34" charset="0"/>
              </a:rPr>
              <a:t>hunanarfarniad:</a:t>
            </a:r>
          </a:p>
          <a:p>
            <a:pPr marR="5080">
              <a:tabLst>
                <a:tab pos="5485765" algn="l"/>
              </a:tabLst>
            </a:pPr>
            <a:endParaRPr lang="cy-GB" sz="2400" dirty="0">
              <a:solidFill>
                <a:schemeClr val="tx1">
                  <a:lumMod val="95000"/>
                  <a:lumOff val="5000"/>
                </a:schemeClr>
              </a:solidFill>
              <a:latin typeface="Arial" panose="020B0604020202020204" pitchFamily="34" charset="0"/>
              <a:cs typeface="Arial" panose="020B0604020202020204" pitchFamily="34" charset="0"/>
            </a:endParaRPr>
          </a:p>
          <a:p>
            <a:pPr lvl="0"/>
            <a:r>
              <a:rPr lang="en-US" sz="2400" b="1" dirty="0" err="1" smtClean="0">
                <a:solidFill>
                  <a:prstClr val="black"/>
                </a:solidFill>
                <a:latin typeface="Arial" panose="020B0604020202020204" pitchFamily="34" charset="0"/>
                <a:cs typeface="Arial" panose="020B0604020202020204" pitchFamily="34" charset="0"/>
              </a:rPr>
              <a:t>Safonau</a:t>
            </a:r>
            <a:endParaRPr lang="en-US" sz="2400" b="1" dirty="0">
              <a:solidFill>
                <a:prstClr val="black"/>
              </a:solidFill>
              <a:latin typeface="Arial" panose="020B0604020202020204" pitchFamily="34" charset="0"/>
              <a:cs typeface="Arial" panose="020B0604020202020204" pitchFamily="34" charset="0"/>
            </a:endParaRPr>
          </a:p>
          <a:p>
            <a:pPr lvl="0"/>
            <a:endParaRPr lang="en-GB" sz="2400" dirty="0">
              <a:solidFill>
                <a:prstClr val="black"/>
              </a:solidFill>
              <a:latin typeface="Arial" panose="020B0604020202020204" pitchFamily="34" charset="0"/>
              <a:cs typeface="Arial" panose="020B0604020202020204" pitchFamily="34" charset="0"/>
            </a:endParaRPr>
          </a:p>
          <a:p>
            <a:pPr marL="457200" lvl="0" indent="-457200">
              <a:buAutoNum type="arabicPlain"/>
            </a:pPr>
            <a:r>
              <a:rPr lang="cy-GB" sz="2400" dirty="0">
                <a:latin typeface="Arial" panose="020B0604020202020204" pitchFamily="34" charset="0"/>
                <a:cs typeface="Arial" panose="020B0604020202020204" pitchFamily="34" charset="0"/>
              </a:rPr>
              <a:t>A yw arweinwyr ac athrawon yn gwybod pa safonau y mae disgyblion yn eu cyflawni mewn gwyddoniaeth ym mhob cyfnod ar draws yr </a:t>
            </a:r>
            <a:r>
              <a:rPr lang="cy-GB" sz="2400" dirty="0" smtClean="0">
                <a:latin typeface="Arial" panose="020B0604020202020204" pitchFamily="34" charset="0"/>
                <a:cs typeface="Arial" panose="020B0604020202020204" pitchFamily="34" charset="0"/>
              </a:rPr>
              <a:t>ysgol</a:t>
            </a:r>
            <a:r>
              <a:rPr lang="en-US" sz="2400" dirty="0" smtClean="0">
                <a:solidFill>
                  <a:prstClr val="black"/>
                </a:solidFill>
                <a:latin typeface="Arial" panose="020B0604020202020204" pitchFamily="34" charset="0"/>
                <a:cs typeface="Arial" panose="020B0604020202020204" pitchFamily="34" charset="0"/>
              </a:rPr>
              <a:t>?</a:t>
            </a:r>
            <a:endParaRPr lang="en-US" sz="2400" dirty="0">
              <a:solidFill>
                <a:prstClr val="black"/>
              </a:solidFill>
              <a:latin typeface="Arial" panose="020B0604020202020204" pitchFamily="34" charset="0"/>
              <a:cs typeface="Arial" panose="020B0604020202020204" pitchFamily="34" charset="0"/>
            </a:endParaRPr>
          </a:p>
          <a:p>
            <a:pPr lvl="0"/>
            <a:endParaRPr lang="en-GB" sz="2400" dirty="0">
              <a:solidFill>
                <a:prstClr val="black"/>
              </a:solidFill>
              <a:latin typeface="Arial" panose="020B0604020202020204" pitchFamily="34" charset="0"/>
              <a:cs typeface="Arial" panose="020B0604020202020204" pitchFamily="34" charset="0"/>
            </a:endParaRPr>
          </a:p>
          <a:p>
            <a:pPr marL="365125" lvl="0" indent="-365125"/>
            <a:r>
              <a:rPr lang="en-US" sz="2400" dirty="0">
                <a:solidFill>
                  <a:prstClr val="black"/>
                </a:solidFill>
                <a:latin typeface="Arial" panose="020B0604020202020204" pitchFamily="34" charset="0"/>
                <a:cs typeface="Arial" panose="020B0604020202020204" pitchFamily="34" charset="0"/>
              </a:rPr>
              <a:t>2	</a:t>
            </a:r>
            <a:r>
              <a:rPr lang="cy-GB" sz="2400" dirty="0">
                <a:latin typeface="Arial" panose="020B0604020202020204" pitchFamily="34" charset="0"/>
                <a:cs typeface="Arial" panose="020B0604020202020204" pitchFamily="34" charset="0"/>
              </a:rPr>
              <a:t>A ydym ni wedi dadansoddi perfformiad gwahanol grwpiau o ddysgwyr yn ofalus, a thros gyfnod?  Pa negeseuon y mae’r dadansoddiad hwn yn eu rhoi, ac a ydym ni’n gweithredu yn unol â chanfyddiadau yn </a:t>
            </a:r>
            <a:r>
              <a:rPr lang="cy-GB" sz="2400" dirty="0" smtClean="0">
                <a:latin typeface="Arial" panose="020B0604020202020204" pitchFamily="34" charset="0"/>
                <a:cs typeface="Arial" panose="020B0604020202020204" pitchFamily="34" charset="0"/>
              </a:rPr>
              <a:t>drylwyr</a:t>
            </a:r>
            <a:r>
              <a:rPr lang="en-US" sz="2400" dirty="0" smtClean="0">
                <a:solidFill>
                  <a:prstClr val="black"/>
                </a:solidFill>
                <a:latin typeface="Arial" panose="020B0604020202020204" pitchFamily="34" charset="0"/>
                <a:cs typeface="Arial" panose="020B0604020202020204" pitchFamily="34" charset="0"/>
              </a:rPr>
              <a:t>?</a:t>
            </a:r>
            <a:r>
              <a:rPr lang="en-US" sz="2400" dirty="0">
                <a:solidFill>
                  <a:prstClr val="black"/>
                </a:solidFill>
                <a:latin typeface="Arial" panose="020B0604020202020204" pitchFamily="34" charset="0"/>
                <a:cs typeface="Arial" panose="020B0604020202020204" pitchFamily="34" charset="0"/>
              </a:rPr>
              <a:t>	</a:t>
            </a:r>
            <a:endParaRPr lang="en-GB" sz="2400" dirty="0">
              <a:solidFill>
                <a:prstClr val="black"/>
              </a:solidFill>
              <a:latin typeface="Arial" panose="020B0604020202020204" pitchFamily="34" charset="0"/>
              <a:cs typeface="Arial" panose="020B0604020202020204" pitchFamily="34" charset="0"/>
            </a:endParaRP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7386638"/>
          </a:xfrm>
          <a:prstGeom prst="rect">
            <a:avLst/>
          </a:prstGeom>
        </p:spPr>
        <p:txBody>
          <a:bodyPr vert="horz" wrap="square" lIns="0" tIns="0" rIns="0" bIns="0" rtlCol="0">
            <a:spAutoFit/>
          </a:bodyPr>
          <a:lstStyle/>
          <a:p>
            <a:pPr lvl="0"/>
            <a:r>
              <a:rPr lang="en-US" sz="2400" dirty="0">
                <a:solidFill>
                  <a:prstClr val="black"/>
                </a:solidFill>
                <a:latin typeface="Arial" panose="020B0604020202020204" pitchFamily="34" charset="0"/>
                <a:cs typeface="Arial" panose="020B0604020202020204" pitchFamily="34" charset="0"/>
              </a:rPr>
              <a:t>As a starting point for reviewing current practice in science, schools can use the following questions as part of their self-evaluation:</a:t>
            </a:r>
            <a:endParaRPr lang="en-GB" sz="2400" dirty="0">
              <a:solidFill>
                <a:prstClr val="black"/>
              </a:solidFill>
              <a:latin typeface="Arial" panose="020B0604020202020204" pitchFamily="34" charset="0"/>
              <a:cs typeface="Arial" panose="020B0604020202020204" pitchFamily="34" charset="0"/>
            </a:endParaRPr>
          </a:p>
          <a:p>
            <a:pPr lvl="0"/>
            <a:r>
              <a:rPr lang="en-US" sz="2400" dirty="0">
                <a:solidFill>
                  <a:prstClr val="black"/>
                </a:solidFill>
                <a:latin typeface="Arial" panose="020B0604020202020204" pitchFamily="34" charset="0"/>
                <a:cs typeface="Arial" panose="020B0604020202020204" pitchFamily="34" charset="0"/>
              </a:rPr>
              <a:t> </a:t>
            </a:r>
            <a:endParaRPr lang="en-GB" sz="2400" dirty="0">
              <a:solidFill>
                <a:prstClr val="black"/>
              </a:solidFill>
              <a:latin typeface="Arial" panose="020B0604020202020204" pitchFamily="34" charset="0"/>
              <a:cs typeface="Arial" panose="020B0604020202020204" pitchFamily="34" charset="0"/>
            </a:endParaRPr>
          </a:p>
          <a:p>
            <a:pPr lvl="0"/>
            <a:r>
              <a:rPr lang="en-US" sz="2400" b="1" dirty="0" smtClean="0">
                <a:solidFill>
                  <a:prstClr val="black"/>
                </a:solidFill>
                <a:latin typeface="Arial" panose="020B0604020202020204" pitchFamily="34" charset="0"/>
                <a:cs typeface="Arial" panose="020B0604020202020204" pitchFamily="34" charset="0"/>
              </a:rPr>
              <a:t>Standards</a:t>
            </a:r>
          </a:p>
          <a:p>
            <a:pPr lvl="0"/>
            <a:endParaRPr lang="en-GB" sz="2400" dirty="0">
              <a:solidFill>
                <a:prstClr val="black"/>
              </a:solidFill>
              <a:latin typeface="Arial" panose="020B0604020202020204" pitchFamily="34" charset="0"/>
              <a:cs typeface="Arial" panose="020B0604020202020204" pitchFamily="34" charset="0"/>
            </a:endParaRPr>
          </a:p>
          <a:p>
            <a:pPr marL="457200" lvl="0" indent="-457200">
              <a:buAutoNum type="arabicPlain"/>
            </a:pPr>
            <a:r>
              <a:rPr lang="en-US" sz="2400" dirty="0" smtClean="0">
                <a:solidFill>
                  <a:prstClr val="black"/>
                </a:solidFill>
                <a:latin typeface="Arial" panose="020B0604020202020204" pitchFamily="34" charset="0"/>
                <a:cs typeface="Arial" panose="020B0604020202020204" pitchFamily="34" charset="0"/>
              </a:rPr>
              <a:t>Do </a:t>
            </a:r>
            <a:r>
              <a:rPr lang="en-US" sz="2400" dirty="0">
                <a:solidFill>
                  <a:prstClr val="black"/>
                </a:solidFill>
                <a:latin typeface="Arial" panose="020B0604020202020204" pitchFamily="34" charset="0"/>
                <a:cs typeface="Arial" panose="020B0604020202020204" pitchFamily="34" charset="0"/>
              </a:rPr>
              <a:t>leaders and teachers know the standards that pupils are achieving in science at all stages across the school</a:t>
            </a:r>
            <a:r>
              <a:rPr lang="en-US" sz="2400" dirty="0" smtClean="0">
                <a:solidFill>
                  <a:prstClr val="black"/>
                </a:solidFill>
                <a:latin typeface="Arial" panose="020B0604020202020204" pitchFamily="34" charset="0"/>
                <a:cs typeface="Arial" panose="020B0604020202020204" pitchFamily="34" charset="0"/>
              </a:rPr>
              <a:t>?</a:t>
            </a:r>
          </a:p>
          <a:p>
            <a:pPr lvl="0"/>
            <a:endParaRPr lang="en-GB" sz="2400" dirty="0">
              <a:solidFill>
                <a:prstClr val="black"/>
              </a:solidFill>
              <a:latin typeface="Arial" panose="020B0604020202020204" pitchFamily="34" charset="0"/>
              <a:cs typeface="Arial" panose="020B0604020202020204" pitchFamily="34" charset="0"/>
            </a:endParaRPr>
          </a:p>
          <a:p>
            <a:pPr marL="365125" lvl="0" indent="-365125"/>
            <a:r>
              <a:rPr lang="en-US" sz="2400" dirty="0">
                <a:solidFill>
                  <a:prstClr val="black"/>
                </a:solidFill>
                <a:latin typeface="Arial" panose="020B0604020202020204" pitchFamily="34" charset="0"/>
                <a:cs typeface="Arial" panose="020B0604020202020204" pitchFamily="34" charset="0"/>
              </a:rPr>
              <a:t>2	Have we </a:t>
            </a:r>
            <a:r>
              <a:rPr lang="en-US" sz="2400" dirty="0" err="1">
                <a:solidFill>
                  <a:prstClr val="black"/>
                </a:solidFill>
                <a:latin typeface="Arial" panose="020B0604020202020204" pitchFamily="34" charset="0"/>
                <a:cs typeface="Arial" panose="020B0604020202020204" pitchFamily="34" charset="0"/>
              </a:rPr>
              <a:t>analysed</a:t>
            </a:r>
            <a:r>
              <a:rPr lang="en-US" sz="2400" dirty="0">
                <a:solidFill>
                  <a:prstClr val="black"/>
                </a:solidFill>
                <a:latin typeface="Arial" panose="020B0604020202020204" pitchFamily="34" charset="0"/>
                <a:cs typeface="Arial" panose="020B0604020202020204" pitchFamily="34" charset="0"/>
              </a:rPr>
              <a:t> the performance of different groups of learners carefully and over time?  What messages does this analysis give and are we acting on findings robustly?	</a:t>
            </a:r>
            <a:endParaRPr lang="en-GB" sz="2400" dirty="0">
              <a:solidFill>
                <a:prstClr val="black"/>
              </a:solidFill>
              <a:latin typeface="Arial" panose="020B0604020202020204" pitchFamily="34" charset="0"/>
              <a:cs typeface="Arial" panose="020B0604020202020204" pitchFamily="34" charset="0"/>
            </a:endParaRPr>
          </a:p>
          <a:p>
            <a:pPr marL="365125" marR="5080" lvl="0" indent="-365125">
              <a:tabLst>
                <a:tab pos="5485765" algn="l"/>
              </a:tabLst>
            </a:pPr>
            <a:r>
              <a:rPr lang="en-GB" sz="2400" dirty="0" smtClean="0">
                <a:solidFill>
                  <a:srgbClr val="414042"/>
                </a:solidFill>
                <a:latin typeface="Arial" panose="020B0604020202020204" pitchFamily="34" charset="0"/>
                <a:cs typeface="Arial" panose="020B0604020202020204" pitchFamily="34" charset="0"/>
              </a:rPr>
              <a:t>.</a:t>
            </a:r>
            <a:endParaRPr lang="en-GB" sz="2400" dirty="0">
              <a:solidFill>
                <a:prstClr val="black"/>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1107996"/>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4062651"/>
          </a:xfrm>
          <a:prstGeom prst="rect">
            <a:avLst/>
          </a:prstGeom>
        </p:spPr>
        <p:txBody>
          <a:bodyPr vert="horz" wrap="square" lIns="0" tIns="0" rIns="0" bIns="0" rtlCol="0">
            <a:spAutoFit/>
          </a:bodyPr>
          <a:lstStyle/>
          <a:p>
            <a:pPr marL="457200" lvl="0" indent="-457200">
              <a:buAutoNum type="arabicPlain" startAt="3"/>
            </a:pPr>
            <a:r>
              <a:rPr lang="en-US" sz="2400" dirty="0" smtClean="0">
                <a:solidFill>
                  <a:prstClr val="black"/>
                </a:solidFill>
                <a:latin typeface="Arial" panose="020B0604020202020204" pitchFamily="34" charset="0"/>
                <a:cs typeface="Arial" panose="020B0604020202020204" pitchFamily="34" charset="0"/>
              </a:rPr>
              <a:t>Do </a:t>
            </a:r>
            <a:r>
              <a:rPr lang="en-US" sz="2400" dirty="0">
                <a:solidFill>
                  <a:prstClr val="black"/>
                </a:solidFill>
                <a:latin typeface="Arial" panose="020B0604020202020204" pitchFamily="34" charset="0"/>
                <a:cs typeface="Arial" panose="020B0604020202020204" pitchFamily="34" charset="0"/>
              </a:rPr>
              <a:t>we have high expectations of all learners, including the more able</a:t>
            </a:r>
            <a:r>
              <a:rPr lang="en-US" sz="2400" dirty="0" smtClean="0">
                <a:solidFill>
                  <a:prstClr val="black"/>
                </a:solidFill>
                <a:latin typeface="Arial" panose="020B0604020202020204" pitchFamily="34" charset="0"/>
                <a:cs typeface="Arial" panose="020B0604020202020204" pitchFamily="34" charset="0"/>
              </a:rPr>
              <a:t>?</a:t>
            </a:r>
          </a:p>
          <a:p>
            <a:pPr lvl="0"/>
            <a:endParaRPr lang="en-GB" sz="2400" dirty="0">
              <a:solidFill>
                <a:prstClr val="black"/>
              </a:solidFill>
              <a:latin typeface="Arial" panose="020B0604020202020204" pitchFamily="34" charset="0"/>
              <a:cs typeface="Arial" panose="020B0604020202020204" pitchFamily="34" charset="0"/>
            </a:endParaRPr>
          </a:p>
          <a:p>
            <a:pPr marL="365125" lvl="0" indent="-365125"/>
            <a:r>
              <a:rPr lang="en-US" sz="2400" dirty="0">
                <a:solidFill>
                  <a:prstClr val="black"/>
                </a:solidFill>
                <a:latin typeface="Arial" panose="020B0604020202020204" pitchFamily="34" charset="0"/>
                <a:cs typeface="Arial" panose="020B0604020202020204" pitchFamily="34" charset="0"/>
              </a:rPr>
              <a:t>4	Do we have an understanding of what pupils enjoy or dislike about science lessons?  Are pupils involved in what and how they learn?  </a:t>
            </a:r>
            <a:endParaRPr lang="en-GB" sz="2400" dirty="0">
              <a:solidFill>
                <a:prstClr val="black"/>
              </a:solidFill>
              <a:latin typeface="Arial" panose="020B0604020202020204" pitchFamily="34" charset="0"/>
              <a:cs typeface="Arial" panose="020B0604020202020204" pitchFamily="34" charset="0"/>
            </a:endParaRPr>
          </a:p>
          <a:p>
            <a:pPr marL="365125" marR="5080" lvl="0" indent="-365125">
              <a:tabLst>
                <a:tab pos="5485765" algn="l"/>
              </a:tabLst>
            </a:pPr>
            <a:r>
              <a:rPr lang="en-GB" sz="2400" dirty="0">
                <a:solidFill>
                  <a:srgbClr val="414042"/>
                </a:solidFill>
                <a:latin typeface="Arial" panose="020B0604020202020204" pitchFamily="34" charset="0"/>
                <a:cs typeface="Arial" panose="020B0604020202020204" pitchFamily="34" charset="0"/>
              </a:rPr>
              <a:t>.</a:t>
            </a:r>
            <a:endParaRPr lang="en-GB" sz="2400" dirty="0">
              <a:solidFill>
                <a:prstClr val="black"/>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489200" y="3461834"/>
            <a:ext cx="5937885" cy="4801314"/>
          </a:xfrm>
          <a:prstGeom prst="rect">
            <a:avLst/>
          </a:prstGeom>
        </p:spPr>
        <p:txBody>
          <a:bodyPr vert="horz" wrap="square" lIns="0" tIns="0" rIns="0" bIns="0" rtlCol="0">
            <a:spAutoFit/>
          </a:bodyPr>
          <a:lstStyle/>
          <a:p>
            <a:pPr marL="457200" lvl="0" indent="-457200">
              <a:buAutoNum type="arabicPlain" startAt="3"/>
            </a:pPr>
            <a:r>
              <a:rPr lang="cy-GB" sz="2400" dirty="0">
                <a:latin typeface="Arial" panose="020B0604020202020204" pitchFamily="34" charset="0"/>
                <a:cs typeface="Arial" panose="020B0604020202020204" pitchFamily="34" charset="0"/>
              </a:rPr>
              <a:t>A oes gennym ni ddisgwyliadau uchel o’r holl ddysgwyr, gan gynnwys y rhai mwy </a:t>
            </a:r>
            <a:r>
              <a:rPr lang="cy-GB" sz="2400" dirty="0" smtClean="0">
                <a:latin typeface="Arial" panose="020B0604020202020204" pitchFamily="34" charset="0"/>
                <a:cs typeface="Arial" panose="020B0604020202020204" pitchFamily="34" charset="0"/>
              </a:rPr>
              <a:t>abl</a:t>
            </a:r>
            <a:r>
              <a:rPr lang="en-US" sz="2400" dirty="0" smtClean="0">
                <a:solidFill>
                  <a:prstClr val="black"/>
                </a:solidFill>
                <a:latin typeface="Arial" panose="020B0604020202020204" pitchFamily="34" charset="0"/>
                <a:cs typeface="Arial" panose="020B0604020202020204" pitchFamily="34" charset="0"/>
              </a:rPr>
              <a:t>?</a:t>
            </a:r>
          </a:p>
          <a:p>
            <a:pPr lvl="0"/>
            <a:endParaRPr lang="en-GB" sz="2400" dirty="0">
              <a:solidFill>
                <a:prstClr val="black"/>
              </a:solidFill>
              <a:latin typeface="Arial" panose="020B0604020202020204" pitchFamily="34" charset="0"/>
              <a:cs typeface="Arial" panose="020B0604020202020204" pitchFamily="34" charset="0"/>
            </a:endParaRPr>
          </a:p>
          <a:p>
            <a:pPr marL="365125" lvl="0" indent="-365125"/>
            <a:r>
              <a:rPr lang="en-US" sz="2400" dirty="0">
                <a:solidFill>
                  <a:prstClr val="black"/>
                </a:solidFill>
                <a:latin typeface="Arial" panose="020B0604020202020204" pitchFamily="34" charset="0"/>
                <a:cs typeface="Arial" panose="020B0604020202020204" pitchFamily="34" charset="0"/>
              </a:rPr>
              <a:t>4	</a:t>
            </a:r>
            <a:r>
              <a:rPr lang="cy-GB" sz="2400" dirty="0">
                <a:latin typeface="Arial" panose="020B0604020202020204" pitchFamily="34" charset="0"/>
                <a:cs typeface="Arial" panose="020B0604020202020204" pitchFamily="34" charset="0"/>
              </a:rPr>
              <a:t>A oes gennym ddealltwriaeth o’r hyn y mae disgyblion yn ei fwynhau neu ddim yn ei hoffi am wersi gwyddoniaeth?  A gaiff disgyblion eu cynnwys yn yr hyn y maent yn ei ddysgu, a </a:t>
            </a:r>
            <a:r>
              <a:rPr lang="cy-GB" sz="2400" dirty="0" smtClean="0">
                <a:latin typeface="Arial" panose="020B0604020202020204" pitchFamily="34" charset="0"/>
                <a:cs typeface="Arial" panose="020B0604020202020204" pitchFamily="34" charset="0"/>
              </a:rPr>
              <a:t>sut</a:t>
            </a:r>
            <a:r>
              <a:rPr lang="en-US" sz="2400" dirty="0" smtClean="0">
                <a:solidFill>
                  <a:prstClr val="black"/>
                </a:solidFill>
                <a:latin typeface="Arial" panose="020B0604020202020204" pitchFamily="34" charset="0"/>
                <a:cs typeface="Arial" panose="020B0604020202020204" pitchFamily="34" charset="0"/>
              </a:rPr>
              <a:t>?  </a:t>
            </a:r>
            <a:endParaRPr lang="en-GB" sz="2400" dirty="0">
              <a:solidFill>
                <a:prstClr val="black"/>
              </a:solidFill>
              <a:latin typeface="Arial" panose="020B0604020202020204" pitchFamily="34" charset="0"/>
              <a:cs typeface="Arial" panose="020B0604020202020204" pitchFamily="34" charset="0"/>
            </a:endParaRPr>
          </a:p>
          <a:p>
            <a:pPr marL="365125" marR="5080" lvl="0" indent="-365125">
              <a:tabLst>
                <a:tab pos="5485765" algn="l"/>
              </a:tabLst>
            </a:pPr>
            <a:endParaRPr lang="en-GB" sz="2400" dirty="0">
              <a:solidFill>
                <a:prstClr val="black"/>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1972718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1107996"/>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376865" y="3212306"/>
            <a:ext cx="5937885" cy="7017306"/>
          </a:xfrm>
          <a:prstGeom prst="rect">
            <a:avLst/>
          </a:prstGeom>
        </p:spPr>
        <p:txBody>
          <a:bodyPr vert="horz" wrap="square" lIns="0" tIns="0" rIns="0" bIns="0" rtlCol="0">
            <a:spAutoFit/>
          </a:bodyPr>
          <a:lstStyle/>
          <a:p>
            <a:pPr lvl="0"/>
            <a:r>
              <a:rPr lang="en-US" sz="2400" b="1" dirty="0" err="1" smtClean="0">
                <a:solidFill>
                  <a:prstClr val="black"/>
                </a:solidFill>
                <a:latin typeface="Arial" panose="020B0604020202020204" pitchFamily="34" charset="0"/>
                <a:cs typeface="Arial" panose="020B0604020202020204" pitchFamily="34" charset="0"/>
              </a:rPr>
              <a:t>Darpariaeth</a:t>
            </a:r>
            <a:endParaRPr lang="en-GB" sz="2400" dirty="0">
              <a:solidFill>
                <a:prstClr val="black"/>
              </a:solidFill>
              <a:latin typeface="Arial" panose="020B0604020202020204" pitchFamily="34" charset="0"/>
              <a:cs typeface="Arial" panose="020B0604020202020204" pitchFamily="34" charset="0"/>
            </a:endParaRPr>
          </a:p>
          <a:p>
            <a:pPr lvl="0"/>
            <a:r>
              <a:rPr lang="en-US" sz="2400" dirty="0">
                <a:solidFill>
                  <a:prstClr val="black"/>
                </a:solidFill>
                <a:latin typeface="Arial" panose="020B0604020202020204" pitchFamily="34" charset="0"/>
                <a:cs typeface="Arial" panose="020B0604020202020204" pitchFamily="34" charset="0"/>
              </a:rPr>
              <a:t> </a:t>
            </a:r>
            <a:endParaRPr lang="en-GB" sz="2400" dirty="0">
              <a:solidFill>
                <a:prstClr val="black"/>
              </a:solidFill>
              <a:latin typeface="Arial" panose="020B0604020202020204" pitchFamily="34" charset="0"/>
              <a:cs typeface="Arial" panose="020B0604020202020204" pitchFamily="34" charset="0"/>
            </a:endParaRPr>
          </a:p>
          <a:p>
            <a:pPr marL="457200" lvl="0" indent="-457200">
              <a:buAutoNum type="arabicPlain" startAt="5"/>
            </a:pPr>
            <a:r>
              <a:rPr lang="cy-GB" sz="2400" dirty="0">
                <a:latin typeface="Arial" panose="020B0604020202020204" pitchFamily="34" charset="0"/>
                <a:cs typeface="Arial" panose="020B0604020202020204" pitchFamily="34" charset="0"/>
              </a:rPr>
              <a:t>A ydym ni’n sicrhau bod pob un o’r athrawon yn cynllunio dysgu mewn gwersi gwyddoniaeth sy’n herio pob disgybl ar lefel briodol, ac yn enwedig y disgyblion mwy </a:t>
            </a:r>
            <a:r>
              <a:rPr lang="cy-GB" sz="2400" dirty="0" smtClean="0">
                <a:latin typeface="Arial" panose="020B0604020202020204" pitchFamily="34" charset="0"/>
                <a:cs typeface="Arial" panose="020B0604020202020204" pitchFamily="34" charset="0"/>
              </a:rPr>
              <a:t>abl</a:t>
            </a:r>
            <a:r>
              <a:rPr lang="en-US" sz="2400" dirty="0" smtClean="0">
                <a:solidFill>
                  <a:prstClr val="black"/>
                </a:solidFill>
                <a:latin typeface="Arial" panose="020B0604020202020204" pitchFamily="34" charset="0"/>
                <a:cs typeface="Arial" panose="020B0604020202020204" pitchFamily="34" charset="0"/>
              </a:rPr>
              <a:t>? </a:t>
            </a:r>
          </a:p>
          <a:p>
            <a:pPr lvl="0"/>
            <a:endParaRPr lang="en-GB" sz="2400" dirty="0">
              <a:solidFill>
                <a:prstClr val="black"/>
              </a:solidFill>
              <a:latin typeface="Arial" panose="020B0604020202020204" pitchFamily="34" charset="0"/>
              <a:cs typeface="Arial" panose="020B0604020202020204" pitchFamily="34" charset="0"/>
            </a:endParaRPr>
          </a:p>
          <a:p>
            <a:pPr marL="457200" lvl="0" indent="-457200">
              <a:buAutoNum type="arabicPlain" startAt="6"/>
            </a:pPr>
            <a:r>
              <a:rPr lang="cy-GB" sz="2400" dirty="0">
                <a:latin typeface="Arial" panose="020B0604020202020204" pitchFamily="34" charset="0"/>
                <a:cs typeface="Arial" panose="020B0604020202020204" pitchFamily="34" charset="0"/>
              </a:rPr>
              <a:t>A oes gennym ni gynlluniau manwl i ddatblygu </a:t>
            </a:r>
            <a:r>
              <a:rPr lang="cy-GB" sz="2400" dirty="0" smtClean="0">
                <a:latin typeface="Arial" panose="020B0604020202020204" pitchFamily="34" charset="0"/>
                <a:cs typeface="Arial" panose="020B0604020202020204" pitchFamily="34" charset="0"/>
              </a:rPr>
              <a:t>gwybodaeth bynciol, </a:t>
            </a:r>
            <a:r>
              <a:rPr lang="cy-GB" sz="2400" dirty="0">
                <a:latin typeface="Arial" panose="020B0604020202020204" pitchFamily="34" charset="0"/>
                <a:cs typeface="Arial" panose="020B0604020202020204" pitchFamily="34" charset="0"/>
              </a:rPr>
              <a:t>dealltwriaeth a medrau disgyblion mewn </a:t>
            </a:r>
            <a:r>
              <a:rPr lang="cy-GB" sz="2400" dirty="0" smtClean="0">
                <a:latin typeface="Arial" panose="020B0604020202020204" pitchFamily="34" charset="0"/>
                <a:cs typeface="Arial" panose="020B0604020202020204" pitchFamily="34" charset="0"/>
              </a:rPr>
              <a:t>gwyddoniaeth</a:t>
            </a:r>
            <a:r>
              <a:rPr lang="en-US" sz="2400" dirty="0" smtClean="0">
                <a:solidFill>
                  <a:prstClr val="black"/>
                </a:solidFill>
                <a:latin typeface="Arial" panose="020B0604020202020204" pitchFamily="34" charset="0"/>
                <a:cs typeface="Arial" panose="020B0604020202020204" pitchFamily="34" charset="0"/>
              </a:rPr>
              <a:t>?</a:t>
            </a:r>
          </a:p>
          <a:p>
            <a:pPr marL="457200" lvl="0" indent="-457200">
              <a:buAutoNum type="arabicPlain" startAt="6"/>
            </a:pPr>
            <a:endParaRPr lang="en-GB" sz="2400" dirty="0">
              <a:solidFill>
                <a:prstClr val="black"/>
              </a:solidFill>
              <a:latin typeface="Arial" panose="020B0604020202020204" pitchFamily="34" charset="0"/>
              <a:cs typeface="Arial" panose="020B0604020202020204" pitchFamily="34" charset="0"/>
            </a:endParaRPr>
          </a:p>
          <a:p>
            <a:pPr marL="438150" lvl="0" indent="-438150"/>
            <a:r>
              <a:rPr lang="en-US" sz="2400" dirty="0">
                <a:solidFill>
                  <a:prstClr val="black"/>
                </a:solidFill>
                <a:latin typeface="Arial" panose="020B0604020202020204" pitchFamily="34" charset="0"/>
                <a:cs typeface="Arial" panose="020B0604020202020204" pitchFamily="34" charset="0"/>
              </a:rPr>
              <a:t>7	</a:t>
            </a:r>
            <a:r>
              <a:rPr lang="cy-GB" sz="2400" dirty="0">
                <a:latin typeface="Arial" panose="020B0604020202020204" pitchFamily="34" charset="0"/>
                <a:cs typeface="Arial" panose="020B0604020202020204" pitchFamily="34" charset="0"/>
              </a:rPr>
              <a:t>A ydym ni’n sicrhau parhad a dilyniant o un cyfnod allweddol i’r nesaf ac yn sicrhau nad oes unrhyw </a:t>
            </a:r>
            <a:r>
              <a:rPr lang="cy-GB" sz="2400" dirty="0" smtClean="0">
                <a:latin typeface="Arial" panose="020B0604020202020204" pitchFamily="34" charset="0"/>
                <a:cs typeface="Arial" panose="020B0604020202020204" pitchFamily="34" charset="0"/>
              </a:rPr>
              <a:t>ailadrodd</a:t>
            </a:r>
            <a:r>
              <a:rPr lang="en-US" sz="2400" dirty="0" smtClean="0">
                <a:solidFill>
                  <a:prstClr val="black"/>
                </a:solidFill>
                <a:latin typeface="Arial" panose="020B0604020202020204" pitchFamily="34" charset="0"/>
                <a:cs typeface="Arial" panose="020B0604020202020204" pitchFamily="34" charset="0"/>
              </a:rPr>
              <a:t>? </a:t>
            </a:r>
            <a:endParaRPr lang="en-GB" sz="2400" dirty="0">
              <a:solidFill>
                <a:prstClr val="black"/>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6768019" y="3480452"/>
            <a:ext cx="5937885" cy="6647974"/>
          </a:xfrm>
          <a:prstGeom prst="rect">
            <a:avLst/>
          </a:prstGeom>
        </p:spPr>
        <p:txBody>
          <a:bodyPr vert="horz" wrap="square" lIns="0" tIns="0" rIns="0" bIns="0" rtlCol="0">
            <a:spAutoFit/>
          </a:bodyPr>
          <a:lstStyle/>
          <a:p>
            <a:pPr lvl="0"/>
            <a:r>
              <a:rPr lang="en-US" sz="2400" b="1" dirty="0">
                <a:solidFill>
                  <a:prstClr val="black"/>
                </a:solidFill>
                <a:latin typeface="Arial" panose="020B0604020202020204" pitchFamily="34" charset="0"/>
                <a:cs typeface="Arial" panose="020B0604020202020204" pitchFamily="34" charset="0"/>
              </a:rPr>
              <a:t>Provision</a:t>
            </a:r>
            <a:endParaRPr lang="en-GB" sz="2400" dirty="0">
              <a:solidFill>
                <a:prstClr val="black"/>
              </a:solidFill>
              <a:latin typeface="Arial" panose="020B0604020202020204" pitchFamily="34" charset="0"/>
              <a:cs typeface="Arial" panose="020B0604020202020204" pitchFamily="34" charset="0"/>
            </a:endParaRPr>
          </a:p>
          <a:p>
            <a:pPr lvl="0"/>
            <a:r>
              <a:rPr lang="en-US" sz="2400" dirty="0">
                <a:solidFill>
                  <a:prstClr val="black"/>
                </a:solidFill>
                <a:latin typeface="Arial" panose="020B0604020202020204" pitchFamily="34" charset="0"/>
                <a:cs typeface="Arial" panose="020B0604020202020204" pitchFamily="34" charset="0"/>
              </a:rPr>
              <a:t> </a:t>
            </a:r>
            <a:endParaRPr lang="en-GB" sz="2400" dirty="0">
              <a:solidFill>
                <a:prstClr val="black"/>
              </a:solidFill>
              <a:latin typeface="Arial" panose="020B0604020202020204" pitchFamily="34" charset="0"/>
              <a:cs typeface="Arial" panose="020B0604020202020204" pitchFamily="34" charset="0"/>
            </a:endParaRPr>
          </a:p>
          <a:p>
            <a:pPr marL="457200" lvl="0" indent="-457200">
              <a:buAutoNum type="arabicPlain" startAt="5"/>
            </a:pPr>
            <a:r>
              <a:rPr lang="en-US" sz="2400" dirty="0" smtClean="0">
                <a:solidFill>
                  <a:prstClr val="black"/>
                </a:solidFill>
                <a:latin typeface="Arial" panose="020B0604020202020204" pitchFamily="34" charset="0"/>
                <a:cs typeface="Arial" panose="020B0604020202020204" pitchFamily="34" charset="0"/>
              </a:rPr>
              <a:t>Do </a:t>
            </a:r>
            <a:r>
              <a:rPr lang="en-US" sz="2400" dirty="0">
                <a:solidFill>
                  <a:prstClr val="black"/>
                </a:solidFill>
                <a:latin typeface="Arial" panose="020B0604020202020204" pitchFamily="34" charset="0"/>
                <a:cs typeface="Arial" panose="020B0604020202020204" pitchFamily="34" charset="0"/>
              </a:rPr>
              <a:t>we ensure that all teachers are planning learning in science lessons that challenges all pupils at an appropriate level, and particularly the more able? </a:t>
            </a:r>
            <a:endParaRPr lang="en-US" sz="2400" dirty="0" smtClean="0">
              <a:solidFill>
                <a:prstClr val="black"/>
              </a:solidFill>
              <a:latin typeface="Arial" panose="020B0604020202020204" pitchFamily="34" charset="0"/>
              <a:cs typeface="Arial" panose="020B0604020202020204" pitchFamily="34" charset="0"/>
            </a:endParaRPr>
          </a:p>
          <a:p>
            <a:pPr lvl="0"/>
            <a:endParaRPr lang="en-GB" sz="2400" dirty="0">
              <a:solidFill>
                <a:prstClr val="black"/>
              </a:solidFill>
              <a:latin typeface="Arial" panose="020B0604020202020204" pitchFamily="34" charset="0"/>
              <a:cs typeface="Arial" panose="020B0604020202020204" pitchFamily="34" charset="0"/>
            </a:endParaRPr>
          </a:p>
          <a:p>
            <a:pPr marL="457200" lvl="0" indent="-457200">
              <a:buAutoNum type="arabicPlain" startAt="6"/>
            </a:pPr>
            <a:r>
              <a:rPr lang="en-US" sz="2400" dirty="0" smtClean="0">
                <a:solidFill>
                  <a:prstClr val="black"/>
                </a:solidFill>
                <a:latin typeface="Arial" panose="020B0604020202020204" pitchFamily="34" charset="0"/>
                <a:cs typeface="Arial" panose="020B0604020202020204" pitchFamily="34" charset="0"/>
              </a:rPr>
              <a:t>Do </a:t>
            </a:r>
            <a:r>
              <a:rPr lang="en-US" sz="2400" dirty="0">
                <a:solidFill>
                  <a:prstClr val="black"/>
                </a:solidFill>
                <a:latin typeface="Arial" panose="020B0604020202020204" pitchFamily="34" charset="0"/>
                <a:cs typeface="Arial" panose="020B0604020202020204" pitchFamily="34" charset="0"/>
              </a:rPr>
              <a:t>we have detailed plans to develop pupils’ subject knowledge, understanding and skills in science</a:t>
            </a:r>
            <a:r>
              <a:rPr lang="en-US" sz="2400" dirty="0" smtClean="0">
                <a:solidFill>
                  <a:prstClr val="black"/>
                </a:solidFill>
                <a:latin typeface="Arial" panose="020B0604020202020204" pitchFamily="34" charset="0"/>
                <a:cs typeface="Arial" panose="020B0604020202020204" pitchFamily="34" charset="0"/>
              </a:rPr>
              <a:t>?</a:t>
            </a:r>
          </a:p>
          <a:p>
            <a:pPr marL="457200" lvl="0" indent="-457200">
              <a:buAutoNum type="arabicPlain" startAt="6"/>
            </a:pPr>
            <a:endParaRPr lang="en-GB" sz="2400" dirty="0">
              <a:solidFill>
                <a:prstClr val="black"/>
              </a:solidFill>
              <a:latin typeface="Arial" panose="020B0604020202020204" pitchFamily="34" charset="0"/>
              <a:cs typeface="Arial" panose="020B0604020202020204" pitchFamily="34" charset="0"/>
            </a:endParaRPr>
          </a:p>
          <a:p>
            <a:pPr marL="438150" lvl="0" indent="-438150"/>
            <a:r>
              <a:rPr lang="en-US" sz="2400" dirty="0">
                <a:solidFill>
                  <a:prstClr val="black"/>
                </a:solidFill>
                <a:latin typeface="Arial" panose="020B0604020202020204" pitchFamily="34" charset="0"/>
                <a:cs typeface="Arial" panose="020B0604020202020204" pitchFamily="34" charset="0"/>
              </a:rPr>
              <a:t>7	Do we ensure continuity and progression from one key stage to the next and ensure that there is no repetition? </a:t>
            </a:r>
            <a:endParaRPr lang="en-GB" sz="2400" dirty="0">
              <a:solidFill>
                <a:prstClr val="black"/>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765185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1107996"/>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5539978"/>
          </a:xfrm>
          <a:prstGeom prst="rect">
            <a:avLst/>
          </a:prstGeom>
        </p:spPr>
        <p:txBody>
          <a:bodyPr vert="horz" wrap="square" lIns="0" tIns="0" rIns="0" bIns="0" rtlCol="0">
            <a:spAutoFit/>
          </a:bodyPr>
          <a:lstStyle/>
          <a:p>
            <a:pPr marL="457200" lvl="0" indent="-457200">
              <a:buAutoNum type="arabicPlain" startAt="8"/>
            </a:pPr>
            <a:r>
              <a:rPr lang="en-US" sz="2400" dirty="0" smtClean="0">
                <a:solidFill>
                  <a:prstClr val="black"/>
                </a:solidFill>
                <a:latin typeface="Arial" panose="020B0604020202020204" pitchFamily="34" charset="0"/>
                <a:cs typeface="Arial" panose="020B0604020202020204" pitchFamily="34" charset="0"/>
              </a:rPr>
              <a:t>Do </a:t>
            </a:r>
            <a:r>
              <a:rPr lang="en-US" sz="2400" dirty="0">
                <a:solidFill>
                  <a:prstClr val="black"/>
                </a:solidFill>
                <a:latin typeface="Arial" panose="020B0604020202020204" pitchFamily="34" charset="0"/>
                <a:cs typeface="Arial" panose="020B0604020202020204" pitchFamily="34" charset="0"/>
              </a:rPr>
              <a:t>science teachers provide useful opportunities for pupils to develop their literacy, numeracy, ICT and thinking skills</a:t>
            </a:r>
            <a:r>
              <a:rPr lang="en-US" sz="2400" dirty="0" smtClean="0">
                <a:solidFill>
                  <a:prstClr val="black"/>
                </a:solidFill>
                <a:latin typeface="Arial" panose="020B0604020202020204" pitchFamily="34" charset="0"/>
                <a:cs typeface="Arial" panose="020B0604020202020204" pitchFamily="34" charset="0"/>
              </a:rPr>
              <a:t>?</a:t>
            </a:r>
          </a:p>
          <a:p>
            <a:pPr marL="457200" lvl="0" indent="-457200">
              <a:buAutoNum type="arabicPlain" startAt="8"/>
            </a:pPr>
            <a:endParaRPr lang="en-US" sz="2400" dirty="0">
              <a:solidFill>
                <a:prstClr val="black"/>
              </a:solidFill>
              <a:latin typeface="Arial" panose="020B0604020202020204" pitchFamily="34" charset="0"/>
              <a:cs typeface="Arial" panose="020B0604020202020204" pitchFamily="34" charset="0"/>
            </a:endParaRPr>
          </a:p>
          <a:p>
            <a:pPr marL="457200" indent="-457200">
              <a:buAutoNum type="arabicPlain" startAt="9"/>
            </a:pPr>
            <a:r>
              <a:rPr lang="en-US" sz="2400" dirty="0" smtClean="0">
                <a:latin typeface="Arial" panose="020B0604020202020204" pitchFamily="34" charset="0"/>
                <a:cs typeface="Arial" panose="020B0604020202020204" pitchFamily="34" charset="0"/>
              </a:rPr>
              <a:t>Is </a:t>
            </a:r>
            <a:r>
              <a:rPr lang="en-US" sz="2400" dirty="0">
                <a:latin typeface="Arial" panose="020B0604020202020204" pitchFamily="34" charset="0"/>
                <a:cs typeface="Arial" panose="020B0604020202020204" pitchFamily="34" charset="0"/>
              </a:rPr>
              <a:t>there an opportunity for teachers to be innovative in their planning?  </a:t>
            </a:r>
            <a:endParaRPr lang="en-US" sz="2400" dirty="0" smtClean="0">
              <a:latin typeface="Arial" panose="020B0604020202020204" pitchFamily="34" charset="0"/>
              <a:cs typeface="Arial" panose="020B0604020202020204" pitchFamily="34" charset="0"/>
            </a:endParaRPr>
          </a:p>
          <a:p>
            <a:pPr marL="457200" indent="-457200">
              <a:buAutoNum type="arabicPlain" startAt="9"/>
            </a:pPr>
            <a:endParaRPr lang="en-US" sz="2400" dirty="0">
              <a:solidFill>
                <a:prstClr val="black"/>
              </a:solidFill>
              <a:latin typeface="Arial" panose="020B0604020202020204" pitchFamily="34" charset="0"/>
              <a:cs typeface="Arial" panose="020B0604020202020204" pitchFamily="34" charset="0"/>
            </a:endParaRPr>
          </a:p>
          <a:p>
            <a:pPr marL="457200" indent="-457200">
              <a:buAutoNum type="arabicPlain" startAt="9"/>
            </a:pPr>
            <a:r>
              <a:rPr lang="en-US" sz="2400" dirty="0" smtClean="0">
                <a:solidFill>
                  <a:prstClr val="black"/>
                </a:solidFill>
                <a:latin typeface="Arial" panose="020B0604020202020204" pitchFamily="34" charset="0"/>
                <a:cs typeface="Arial" panose="020B0604020202020204" pitchFamily="34" charset="0"/>
              </a:rPr>
              <a:t>Does </a:t>
            </a:r>
            <a:r>
              <a:rPr lang="en-US" sz="2400" dirty="0">
                <a:solidFill>
                  <a:prstClr val="black"/>
                </a:solidFill>
                <a:latin typeface="Arial" panose="020B0604020202020204" pitchFamily="34" charset="0"/>
                <a:cs typeface="Arial" panose="020B0604020202020204" pitchFamily="34" charset="0"/>
              </a:rPr>
              <a:t>our science curriculum offer engaging and relevant enrichment experiences in the classroom, local community and further afield?</a:t>
            </a:r>
            <a:endParaRPr lang="en-GB" sz="2400" dirty="0">
              <a:solidFill>
                <a:prstClr val="black"/>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509178" y="3411634"/>
            <a:ext cx="5937885" cy="5539978"/>
          </a:xfrm>
          <a:prstGeom prst="rect">
            <a:avLst/>
          </a:prstGeom>
        </p:spPr>
        <p:txBody>
          <a:bodyPr vert="horz" wrap="square" lIns="0" tIns="0" rIns="0" bIns="0" rtlCol="0">
            <a:spAutoFit/>
          </a:bodyPr>
          <a:lstStyle/>
          <a:p>
            <a:pPr marL="457200" lvl="0" indent="-457200">
              <a:buAutoNum type="arabicPlain" startAt="8"/>
            </a:pPr>
            <a:r>
              <a:rPr lang="cy-GB" sz="2400" dirty="0">
                <a:latin typeface="Arial" panose="020B0604020202020204" pitchFamily="34" charset="0"/>
                <a:cs typeface="Arial" panose="020B0604020202020204" pitchFamily="34" charset="0"/>
              </a:rPr>
              <a:t>A yw athrawon gwyddoniaeth yn darparu cyfleoedd defnyddiol i ddisgyblion ddatblygu eu medrau llythrennedd, rhifedd, TGCh a </a:t>
            </a:r>
            <a:r>
              <a:rPr lang="cy-GB" sz="2400" dirty="0" smtClean="0">
                <a:latin typeface="Arial" panose="020B0604020202020204" pitchFamily="34" charset="0"/>
                <a:cs typeface="Arial" panose="020B0604020202020204" pitchFamily="34" charset="0"/>
              </a:rPr>
              <a:t>meddwl</a:t>
            </a:r>
            <a:r>
              <a:rPr lang="en-US" sz="2400" dirty="0" smtClean="0">
                <a:solidFill>
                  <a:prstClr val="black"/>
                </a:solidFill>
                <a:latin typeface="Arial" panose="020B0604020202020204" pitchFamily="34" charset="0"/>
                <a:cs typeface="Arial" panose="020B0604020202020204" pitchFamily="34" charset="0"/>
              </a:rPr>
              <a:t>?</a:t>
            </a:r>
          </a:p>
          <a:p>
            <a:pPr marL="457200" lvl="0" indent="-457200">
              <a:buAutoNum type="arabicPlain" startAt="8"/>
            </a:pPr>
            <a:endParaRPr lang="en-US" sz="2400" dirty="0">
              <a:solidFill>
                <a:prstClr val="black"/>
              </a:solidFill>
              <a:latin typeface="Arial" panose="020B0604020202020204" pitchFamily="34" charset="0"/>
              <a:cs typeface="Arial" panose="020B0604020202020204" pitchFamily="34" charset="0"/>
            </a:endParaRPr>
          </a:p>
          <a:p>
            <a:pPr marL="457200" indent="-457200">
              <a:buAutoNum type="arabicPlain" startAt="9"/>
            </a:pPr>
            <a:r>
              <a:rPr lang="cy-GB" sz="2400" dirty="0">
                <a:latin typeface="Arial" panose="020B0604020202020204" pitchFamily="34" charset="0"/>
                <a:cs typeface="Arial" panose="020B0604020202020204" pitchFamily="34" charset="0"/>
              </a:rPr>
              <a:t>A oes cyfle i athrawon fod yn arloesol yn eu </a:t>
            </a:r>
            <a:r>
              <a:rPr lang="cy-GB" sz="2400" dirty="0" smtClean="0">
                <a:latin typeface="Arial" panose="020B0604020202020204" pitchFamily="34" charset="0"/>
                <a:cs typeface="Arial" panose="020B0604020202020204" pitchFamily="34" charset="0"/>
              </a:rPr>
              <a:t>cynllunio</a:t>
            </a:r>
            <a:r>
              <a:rPr lang="en-US" sz="2400" dirty="0" smtClean="0">
                <a:latin typeface="Arial" panose="020B0604020202020204" pitchFamily="34" charset="0"/>
                <a:cs typeface="Arial" panose="020B0604020202020204" pitchFamily="34" charset="0"/>
              </a:rPr>
              <a:t>?  </a:t>
            </a:r>
          </a:p>
          <a:p>
            <a:pPr marL="457200" indent="-457200">
              <a:buAutoNum type="arabicPlain" startAt="9"/>
            </a:pPr>
            <a:endParaRPr lang="en-US" sz="2400" dirty="0">
              <a:solidFill>
                <a:prstClr val="black"/>
              </a:solidFill>
              <a:latin typeface="Arial" panose="020B0604020202020204" pitchFamily="34" charset="0"/>
              <a:cs typeface="Arial" panose="020B0604020202020204" pitchFamily="34" charset="0"/>
            </a:endParaRPr>
          </a:p>
          <a:p>
            <a:pPr marL="457200" indent="-457200">
              <a:buAutoNum type="arabicPlain" startAt="9"/>
            </a:pPr>
            <a:r>
              <a:rPr lang="cy-GB" sz="2400" dirty="0">
                <a:latin typeface="Arial" panose="020B0604020202020204" pitchFamily="34" charset="0"/>
                <a:cs typeface="Arial" panose="020B0604020202020204" pitchFamily="34" charset="0"/>
              </a:rPr>
              <a:t>A yw ein cwricwlwm gwyddoniaeth yn cynnig profiadau cyfoethogi difyr a pherthnasol yn yr ystafell ddosbarth, y gymuned leol a thu </a:t>
            </a:r>
            <a:r>
              <a:rPr lang="cy-GB" sz="2400" dirty="0" smtClean="0">
                <a:latin typeface="Arial" panose="020B0604020202020204" pitchFamily="34" charset="0"/>
                <a:cs typeface="Arial" panose="020B0604020202020204" pitchFamily="34" charset="0"/>
              </a:rPr>
              <a:t>hwnt</a:t>
            </a:r>
            <a:r>
              <a:rPr lang="en-US" sz="2400" dirty="0" smtClean="0">
                <a:solidFill>
                  <a:prstClr val="black"/>
                </a:solidFill>
                <a:latin typeface="Arial" panose="020B0604020202020204" pitchFamily="34" charset="0"/>
                <a:cs typeface="Arial" panose="020B0604020202020204" pitchFamily="34" charset="0"/>
              </a:rPr>
              <a:t>?</a:t>
            </a:r>
            <a:endParaRPr lang="en-GB" sz="2400" dirty="0">
              <a:solidFill>
                <a:prstClr val="black"/>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625530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1107996"/>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330566" y="3344158"/>
            <a:ext cx="5937885" cy="5909310"/>
          </a:xfrm>
          <a:prstGeom prst="rect">
            <a:avLst/>
          </a:prstGeom>
        </p:spPr>
        <p:txBody>
          <a:bodyPr vert="horz" wrap="square" lIns="0" tIns="0" rIns="0" bIns="0" rtlCol="0">
            <a:spAutoFit/>
          </a:bodyPr>
          <a:lstStyle/>
          <a:p>
            <a:pPr marL="438150" lvl="0" indent="-438150"/>
            <a:r>
              <a:rPr lang="en-US" sz="2400" b="1" dirty="0" err="1" smtClean="0">
                <a:solidFill>
                  <a:prstClr val="black"/>
                </a:solidFill>
                <a:latin typeface="Arial" panose="020B0604020202020204" pitchFamily="34" charset="0"/>
                <a:cs typeface="Arial" panose="020B0604020202020204" pitchFamily="34" charset="0"/>
              </a:rPr>
              <a:t>Arweinyddiaeth</a:t>
            </a:r>
            <a:endParaRPr lang="en-US" sz="2400" b="1" dirty="0" smtClean="0">
              <a:solidFill>
                <a:prstClr val="black"/>
              </a:solidFill>
              <a:latin typeface="Arial" panose="020B0604020202020204" pitchFamily="34" charset="0"/>
              <a:cs typeface="Arial" panose="020B0604020202020204" pitchFamily="34" charset="0"/>
            </a:endParaRPr>
          </a:p>
          <a:p>
            <a:pPr marL="438150" lvl="0" indent="-438150"/>
            <a:endParaRPr lang="en-GB" sz="2400" dirty="0">
              <a:solidFill>
                <a:prstClr val="black"/>
              </a:solidFill>
              <a:latin typeface="Arial" panose="020B0604020202020204" pitchFamily="34" charset="0"/>
              <a:cs typeface="Arial" panose="020B0604020202020204" pitchFamily="34" charset="0"/>
            </a:endParaRPr>
          </a:p>
          <a:p>
            <a:pPr marL="457200" lvl="0" indent="-457200">
              <a:buAutoNum type="arabicPlain" startAt="11"/>
            </a:pPr>
            <a:r>
              <a:rPr lang="cy-GB" sz="2400" dirty="0">
                <a:latin typeface="Arial" panose="020B0604020202020204" pitchFamily="34" charset="0"/>
                <a:cs typeface="Arial" panose="020B0604020202020204" pitchFamily="34" charset="0"/>
              </a:rPr>
              <a:t>A oes gennym ni resymwaith a ddeellir yn glir ar gyfer y ffordd yr ydym yn cynllunio a chyflwyno ein cwricwlwm gwyddoniaeth a </a:t>
            </a:r>
            <a:r>
              <a:rPr lang="cy-GB" sz="2400" dirty="0" smtClean="0">
                <a:latin typeface="Arial" panose="020B0604020202020204" pitchFamily="34" charset="0"/>
                <a:cs typeface="Arial" panose="020B0604020202020204" pitchFamily="34" charset="0"/>
              </a:rPr>
              <a:t>thechnoleg</a:t>
            </a:r>
            <a:r>
              <a:rPr lang="en-US" sz="2400" dirty="0" smtClean="0">
                <a:solidFill>
                  <a:prstClr val="black"/>
                </a:solidFill>
                <a:latin typeface="Arial" panose="020B0604020202020204" pitchFamily="34" charset="0"/>
                <a:cs typeface="Arial" panose="020B0604020202020204" pitchFamily="34" charset="0"/>
              </a:rPr>
              <a:t>?</a:t>
            </a:r>
          </a:p>
          <a:p>
            <a:pPr lvl="0"/>
            <a:r>
              <a:rPr lang="en-US" sz="2400" dirty="0" smtClean="0">
                <a:solidFill>
                  <a:prstClr val="black"/>
                </a:solidFill>
                <a:latin typeface="Arial" panose="020B0604020202020204" pitchFamily="34" charset="0"/>
                <a:cs typeface="Arial" panose="020B0604020202020204" pitchFamily="34" charset="0"/>
              </a:rPr>
              <a:t>  </a:t>
            </a:r>
            <a:endParaRPr lang="en-GB" sz="2400" dirty="0">
              <a:solidFill>
                <a:prstClr val="black"/>
              </a:solidFill>
              <a:latin typeface="Arial" panose="020B0604020202020204" pitchFamily="34" charset="0"/>
              <a:cs typeface="Arial" panose="020B0604020202020204" pitchFamily="34" charset="0"/>
            </a:endParaRPr>
          </a:p>
          <a:p>
            <a:pPr marL="438150" lvl="0" indent="-438150"/>
            <a:r>
              <a:rPr lang="en-US" sz="2400" dirty="0">
                <a:solidFill>
                  <a:prstClr val="black"/>
                </a:solidFill>
                <a:latin typeface="Arial" panose="020B0604020202020204" pitchFamily="34" charset="0"/>
                <a:cs typeface="Arial" panose="020B0604020202020204" pitchFamily="34" charset="0"/>
              </a:rPr>
              <a:t>12	</a:t>
            </a:r>
            <a:r>
              <a:rPr lang="cy-GB" sz="2400" dirty="0">
                <a:latin typeface="Arial" panose="020B0604020202020204" pitchFamily="34" charset="0"/>
                <a:cs typeface="Arial" panose="020B0604020202020204" pitchFamily="34" charset="0"/>
              </a:rPr>
              <a:t>A ydym ni’n defnyddio ystod eang o wybodaeth, gan gynnwys yr holl ddata sydd ar gael, arsylwadau gwersi a chraffu ar waith disgyblion i arfarnu safonau’n gynhwysfawr?  A yw’r wybodaeth yn benodol i </a:t>
            </a:r>
            <a:r>
              <a:rPr lang="cy-GB" sz="2400" dirty="0" smtClean="0">
                <a:latin typeface="Arial" panose="020B0604020202020204" pitchFamily="34" charset="0"/>
                <a:cs typeface="Arial" panose="020B0604020202020204" pitchFamily="34" charset="0"/>
              </a:rPr>
              <a:t>wyddoniaeth</a:t>
            </a:r>
            <a:r>
              <a:rPr lang="en-US" sz="2400" dirty="0" smtClean="0">
                <a:solidFill>
                  <a:prstClr val="black"/>
                </a:solidFill>
                <a:latin typeface="Arial" panose="020B0604020202020204" pitchFamily="34" charset="0"/>
                <a:cs typeface="Arial" panose="020B0604020202020204" pitchFamily="34" charset="0"/>
              </a:rPr>
              <a:t>?</a:t>
            </a:r>
            <a:endParaRPr lang="en-GB" sz="2400" dirty="0">
              <a:solidFill>
                <a:prstClr val="black"/>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6768019" y="3480452"/>
            <a:ext cx="5937885" cy="5170646"/>
          </a:xfrm>
          <a:prstGeom prst="rect">
            <a:avLst/>
          </a:prstGeom>
        </p:spPr>
        <p:txBody>
          <a:bodyPr vert="horz" wrap="square" lIns="0" tIns="0" rIns="0" bIns="0" rtlCol="0">
            <a:spAutoFit/>
          </a:bodyPr>
          <a:lstStyle/>
          <a:p>
            <a:pPr marL="438150" lvl="0" indent="-438150"/>
            <a:r>
              <a:rPr lang="en-US" sz="2400" b="1" dirty="0" smtClean="0">
                <a:solidFill>
                  <a:prstClr val="black"/>
                </a:solidFill>
                <a:latin typeface="Arial" panose="020B0604020202020204" pitchFamily="34" charset="0"/>
                <a:cs typeface="Arial" panose="020B0604020202020204" pitchFamily="34" charset="0"/>
              </a:rPr>
              <a:t>Leadership</a:t>
            </a:r>
          </a:p>
          <a:p>
            <a:pPr marL="438150" lvl="0" indent="-438150"/>
            <a:endParaRPr lang="en-GB" sz="2400" dirty="0">
              <a:solidFill>
                <a:prstClr val="black"/>
              </a:solidFill>
              <a:latin typeface="Arial" panose="020B0604020202020204" pitchFamily="34" charset="0"/>
              <a:cs typeface="Arial" panose="020B0604020202020204" pitchFamily="34" charset="0"/>
            </a:endParaRPr>
          </a:p>
          <a:p>
            <a:pPr marL="457200" lvl="0" indent="-457200">
              <a:buAutoNum type="arabicPlain" startAt="11"/>
            </a:pPr>
            <a:r>
              <a:rPr lang="en-US" sz="2400" dirty="0" smtClean="0">
                <a:solidFill>
                  <a:prstClr val="black"/>
                </a:solidFill>
                <a:latin typeface="Arial" panose="020B0604020202020204" pitchFamily="34" charset="0"/>
                <a:cs typeface="Arial" panose="020B0604020202020204" pitchFamily="34" charset="0"/>
              </a:rPr>
              <a:t>Do </a:t>
            </a:r>
            <a:r>
              <a:rPr lang="en-US" sz="2400" dirty="0">
                <a:solidFill>
                  <a:prstClr val="black"/>
                </a:solidFill>
                <a:latin typeface="Arial" panose="020B0604020202020204" pitchFamily="34" charset="0"/>
                <a:cs typeface="Arial" panose="020B0604020202020204" pitchFamily="34" charset="0"/>
              </a:rPr>
              <a:t>we have a clearly understood rationale for the way we plan and deliver our science and technology curriculum</a:t>
            </a:r>
            <a:r>
              <a:rPr lang="en-US" sz="2400" dirty="0" smtClean="0">
                <a:solidFill>
                  <a:prstClr val="black"/>
                </a:solidFill>
                <a:latin typeface="Arial" panose="020B0604020202020204" pitchFamily="34" charset="0"/>
                <a:cs typeface="Arial" panose="020B0604020202020204" pitchFamily="34" charset="0"/>
              </a:rPr>
              <a:t>?</a:t>
            </a:r>
          </a:p>
          <a:p>
            <a:pPr lvl="0"/>
            <a:r>
              <a:rPr lang="en-US" sz="2400" dirty="0" smtClean="0">
                <a:solidFill>
                  <a:prstClr val="black"/>
                </a:solidFill>
                <a:latin typeface="Arial" panose="020B0604020202020204" pitchFamily="34" charset="0"/>
                <a:cs typeface="Arial" panose="020B0604020202020204" pitchFamily="34" charset="0"/>
              </a:rPr>
              <a:t>  </a:t>
            </a:r>
            <a:endParaRPr lang="en-GB" sz="2400" dirty="0">
              <a:solidFill>
                <a:prstClr val="black"/>
              </a:solidFill>
              <a:latin typeface="Arial" panose="020B0604020202020204" pitchFamily="34" charset="0"/>
              <a:cs typeface="Arial" panose="020B0604020202020204" pitchFamily="34" charset="0"/>
            </a:endParaRPr>
          </a:p>
          <a:p>
            <a:pPr marL="438150" lvl="0" indent="-438150"/>
            <a:r>
              <a:rPr lang="en-US" sz="2400" dirty="0">
                <a:solidFill>
                  <a:prstClr val="black"/>
                </a:solidFill>
                <a:latin typeface="Arial" panose="020B0604020202020204" pitchFamily="34" charset="0"/>
                <a:cs typeface="Arial" panose="020B0604020202020204" pitchFamily="34" charset="0"/>
              </a:rPr>
              <a:t>12	Do we use a wide range of information, including all available data, lesson observations and scrutiny of pupils’ work to evaluate standards comprehensively?  Is the information specific to science?</a:t>
            </a:r>
            <a:endParaRPr lang="en-GB" sz="2400" dirty="0">
              <a:solidFill>
                <a:prstClr val="black"/>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666925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1107996"/>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4431983"/>
          </a:xfrm>
          <a:prstGeom prst="rect">
            <a:avLst/>
          </a:prstGeom>
        </p:spPr>
        <p:txBody>
          <a:bodyPr vert="horz" wrap="square" lIns="0" tIns="0" rIns="0" bIns="0" rtlCol="0">
            <a:spAutoFit/>
          </a:bodyPr>
          <a:lstStyle/>
          <a:p>
            <a:pPr marL="457200" lvl="0" indent="-457200">
              <a:buAutoNum type="arabicPlain" startAt="13"/>
            </a:pPr>
            <a:r>
              <a:rPr lang="en-US" sz="2400" dirty="0" smtClean="0">
                <a:solidFill>
                  <a:prstClr val="black"/>
                </a:solidFill>
                <a:latin typeface="Arial" panose="020B0604020202020204" pitchFamily="34" charset="0"/>
                <a:cs typeface="Arial" panose="020B0604020202020204" pitchFamily="34" charset="0"/>
              </a:rPr>
              <a:t>Are </a:t>
            </a:r>
            <a:r>
              <a:rPr lang="en-US" sz="2400" dirty="0">
                <a:solidFill>
                  <a:prstClr val="black"/>
                </a:solidFill>
                <a:latin typeface="Arial" panose="020B0604020202020204" pitchFamily="34" charset="0"/>
                <a:cs typeface="Arial" panose="020B0604020202020204" pitchFamily="34" charset="0"/>
              </a:rPr>
              <a:t>we aware of the quality of teaching in science and do we provide suitable professional learning opportunities and support for staff</a:t>
            </a:r>
            <a:r>
              <a:rPr lang="en-US" sz="2400" dirty="0" smtClean="0">
                <a:solidFill>
                  <a:prstClr val="black"/>
                </a:solidFill>
                <a:latin typeface="Arial" panose="020B0604020202020204" pitchFamily="34" charset="0"/>
                <a:cs typeface="Arial" panose="020B0604020202020204" pitchFamily="34" charset="0"/>
              </a:rPr>
              <a:t>?</a:t>
            </a:r>
          </a:p>
          <a:p>
            <a:pPr lvl="0"/>
            <a:endParaRPr lang="en-GB" sz="2400" dirty="0">
              <a:solidFill>
                <a:prstClr val="black"/>
              </a:solidFill>
              <a:latin typeface="Arial" panose="020B0604020202020204" pitchFamily="34" charset="0"/>
              <a:cs typeface="Arial" panose="020B0604020202020204" pitchFamily="34" charset="0"/>
            </a:endParaRPr>
          </a:p>
          <a:p>
            <a:pPr marL="438150" lvl="0" indent="-438150"/>
            <a:r>
              <a:rPr lang="en-US" sz="2400" dirty="0">
                <a:solidFill>
                  <a:prstClr val="black"/>
                </a:solidFill>
                <a:latin typeface="Arial" panose="020B0604020202020204" pitchFamily="34" charset="0"/>
                <a:cs typeface="Arial" panose="020B0604020202020204" pitchFamily="34" charset="0"/>
              </a:rPr>
              <a:t>14	Do we use our pupil deprivation grant effectively to reduce gaps in performance and ensure equality of access for disadvantaged learners? </a:t>
            </a:r>
            <a:endParaRPr lang="en-GB" sz="2400" dirty="0">
              <a:solidFill>
                <a:prstClr val="black"/>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320920" y="3480451"/>
            <a:ext cx="5937885" cy="5170646"/>
          </a:xfrm>
          <a:prstGeom prst="rect">
            <a:avLst/>
          </a:prstGeom>
        </p:spPr>
        <p:txBody>
          <a:bodyPr vert="horz" wrap="square" lIns="0" tIns="0" rIns="0" bIns="0" rtlCol="0">
            <a:spAutoFit/>
          </a:bodyPr>
          <a:lstStyle/>
          <a:p>
            <a:pPr marL="457200" lvl="0" indent="-457200">
              <a:buAutoNum type="arabicPlain" startAt="13"/>
            </a:pPr>
            <a:r>
              <a:rPr lang="cy-GB" sz="2400" dirty="0">
                <a:latin typeface="Arial" panose="020B0604020202020204" pitchFamily="34" charset="0"/>
                <a:cs typeface="Arial" panose="020B0604020202020204" pitchFamily="34" charset="0"/>
              </a:rPr>
              <a:t>A ydym ni’n ymwybodol o ansawdd yr addysgu mewn gwyddoniaeth, ac a ydym yn darparu cyfleoedd dysgu proffesiynol a chymorth addas ar gyfer </a:t>
            </a:r>
            <a:r>
              <a:rPr lang="cy-GB" sz="2400" dirty="0" smtClean="0">
                <a:latin typeface="Arial" panose="020B0604020202020204" pitchFamily="34" charset="0"/>
                <a:cs typeface="Arial" panose="020B0604020202020204" pitchFamily="34" charset="0"/>
              </a:rPr>
              <a:t>staff</a:t>
            </a:r>
            <a:r>
              <a:rPr lang="en-US" sz="2400" dirty="0" smtClean="0">
                <a:solidFill>
                  <a:prstClr val="black"/>
                </a:solidFill>
                <a:latin typeface="Arial" panose="020B0604020202020204" pitchFamily="34" charset="0"/>
                <a:cs typeface="Arial" panose="020B0604020202020204" pitchFamily="34" charset="0"/>
              </a:rPr>
              <a:t>?</a:t>
            </a:r>
          </a:p>
          <a:p>
            <a:pPr lvl="0"/>
            <a:endParaRPr lang="en-GB" sz="2400" dirty="0">
              <a:solidFill>
                <a:prstClr val="black"/>
              </a:solidFill>
              <a:latin typeface="Arial" panose="020B0604020202020204" pitchFamily="34" charset="0"/>
              <a:cs typeface="Arial" panose="020B0604020202020204" pitchFamily="34" charset="0"/>
            </a:endParaRPr>
          </a:p>
          <a:p>
            <a:pPr marL="438150" lvl="0" indent="-438150"/>
            <a:r>
              <a:rPr lang="en-US" sz="2400" dirty="0">
                <a:solidFill>
                  <a:prstClr val="black"/>
                </a:solidFill>
                <a:latin typeface="Arial" panose="020B0604020202020204" pitchFamily="34" charset="0"/>
                <a:cs typeface="Arial" panose="020B0604020202020204" pitchFamily="34" charset="0"/>
              </a:rPr>
              <a:t>14	</a:t>
            </a:r>
            <a:r>
              <a:rPr lang="cy-GB" sz="2400" dirty="0">
                <a:latin typeface="Arial" panose="020B0604020202020204" pitchFamily="34" charset="0"/>
                <a:cs typeface="Arial" panose="020B0604020202020204" pitchFamily="34" charset="0"/>
              </a:rPr>
              <a:t>A ydym ni’n defnyddio ein grant amddifadedd disgyblion yn effeithiol i leihau bylchau mewn perfformiad a sicrhau mynediad cyfartal ar gyfer dysgwyr sydd dan </a:t>
            </a:r>
            <a:r>
              <a:rPr lang="cy-GB" sz="2400" dirty="0" smtClean="0">
                <a:latin typeface="Arial" panose="020B0604020202020204" pitchFamily="34" charset="0"/>
                <a:cs typeface="Arial" panose="020B0604020202020204" pitchFamily="34" charset="0"/>
              </a:rPr>
              <a:t>anfantais</a:t>
            </a:r>
            <a:r>
              <a:rPr lang="en-US" sz="2400" dirty="0" smtClean="0">
                <a:solidFill>
                  <a:prstClr val="black"/>
                </a:solidFill>
                <a:latin typeface="Arial" panose="020B0604020202020204" pitchFamily="34" charset="0"/>
                <a:cs typeface="Arial" panose="020B0604020202020204" pitchFamily="34" charset="0"/>
              </a:rPr>
              <a:t>? </a:t>
            </a:r>
            <a:endParaRPr lang="en-GB" sz="2400" dirty="0">
              <a:solidFill>
                <a:prstClr val="black"/>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2530466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038931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8125301"/>
          </a:xfrm>
          <a:prstGeom prst="rect">
            <a:avLst/>
          </a:prstGeom>
        </p:spPr>
        <p:txBody>
          <a:bodyPr vert="horz" wrap="square" lIns="0" tIns="0" rIns="0" bIns="0" rtlCol="0">
            <a:spAutoFit/>
          </a:bodyPr>
          <a:lstStyle/>
          <a:p>
            <a:pPr lvl="0"/>
            <a:r>
              <a:rPr lang="cy-GB" sz="2400" b="1" dirty="0" smtClean="0">
                <a:solidFill>
                  <a:prstClr val="black"/>
                </a:solidFill>
                <a:latin typeface="Arial" panose="020B0604020202020204" pitchFamily="34" charset="0"/>
                <a:cs typeface="Arial" panose="020B0604020202020204" pitchFamily="34" charset="0"/>
              </a:rPr>
              <a:t>Safonau</a:t>
            </a:r>
          </a:p>
          <a:p>
            <a:pPr lvl="0"/>
            <a:endParaRPr lang="cy-GB" sz="2400" b="1" dirty="0" smtClean="0">
              <a:solidFill>
                <a:prstClr val="black"/>
              </a:solidFill>
              <a:latin typeface="Arial" panose="020B0604020202020204" pitchFamily="34" charset="0"/>
              <a:cs typeface="Arial" panose="020B0604020202020204" pitchFamily="34" charset="0"/>
            </a:endParaRPr>
          </a:p>
          <a:p>
            <a:pPr marL="457200" lvl="0" indent="-457200">
              <a:buFont typeface="+mj-lt"/>
              <a:buAutoNum type="arabicPeriod"/>
            </a:pPr>
            <a:r>
              <a:rPr lang="cy-GB" sz="2400" dirty="0">
                <a:latin typeface="Arial" panose="020B0604020202020204" pitchFamily="34" charset="0"/>
                <a:cs typeface="Arial" panose="020B0604020202020204" pitchFamily="34" charset="0"/>
              </a:rPr>
              <a:t>Mae disgyblion yn gwneud cynnydd da o ran eu gwybodaeth a’u dealltwriaeth o wyddoniaeth </a:t>
            </a:r>
            <a:r>
              <a:rPr lang="cy-GB" sz="2400" dirty="0" smtClean="0">
                <a:latin typeface="Arial" panose="020B0604020202020204" pitchFamily="34" charset="0"/>
                <a:cs typeface="Arial" panose="020B0604020202020204" pitchFamily="34" charset="0"/>
              </a:rPr>
              <a:t>a arsylwyd mewn tua </a:t>
            </a:r>
            <a:r>
              <a:rPr lang="cy-GB" sz="2400" dirty="0">
                <a:latin typeface="Arial" panose="020B0604020202020204" pitchFamily="34" charset="0"/>
                <a:cs typeface="Arial" panose="020B0604020202020204" pitchFamily="34" charset="0"/>
              </a:rPr>
              <a:t>hanner yn unig o’r gwersi gwyddoniaeth yng nghyfnod allweddol </a:t>
            </a:r>
            <a:r>
              <a:rPr lang="cy-GB" sz="2400" dirty="0" smtClean="0">
                <a:latin typeface="Arial" panose="020B0604020202020204" pitchFamily="34" charset="0"/>
                <a:cs typeface="Arial" panose="020B0604020202020204" pitchFamily="34" charset="0"/>
              </a:rPr>
              <a:t>3, ond yng nghyfnod allweddol 4, mae disgyblion yn gwneud cynnydd da mewn llawer o’r gwersi gwyddoniaeth.  </a:t>
            </a:r>
            <a:r>
              <a:rPr lang="cy-GB" sz="2400" dirty="0">
                <a:latin typeface="Arial" panose="020B0604020202020204" pitchFamily="34" charset="0"/>
                <a:cs typeface="Arial" panose="020B0604020202020204" pitchFamily="34" charset="0"/>
              </a:rPr>
              <a:t>Mae ansawdd yr addysgu yn well mewn gwersi cyfnod allweddol 4 nag yng nghyfnod allweddol 3.  Yng nghyfnod allweddol 3, mae disgwyliadau athrawon o’r hyn y gall disgyblion ei gyflawni yn aml yn rhy </a:t>
            </a:r>
            <a:r>
              <a:rPr lang="cy-GB" sz="2400" dirty="0" smtClean="0">
                <a:latin typeface="Arial" panose="020B0604020202020204" pitchFamily="34" charset="0"/>
                <a:cs typeface="Arial" panose="020B0604020202020204" pitchFamily="34" charset="0"/>
              </a:rPr>
              <a:t>isel </a:t>
            </a:r>
            <a:r>
              <a:rPr lang="cy-GB" sz="2400" dirty="0" smtClean="0">
                <a:solidFill>
                  <a:prstClr val="black"/>
                </a:solidFill>
                <a:latin typeface="Arial" panose="020B0604020202020204" pitchFamily="34" charset="0"/>
                <a:cs typeface="Arial" panose="020B0604020202020204" pitchFamily="34" charset="0"/>
              </a:rPr>
              <a:t>ac mae gormod o ffocws ar ddatblygu medrau cyfathrebu a rhifedd disgyblion ar draul datblygu eu gwybodaeth a’u dealltwriaeth o wyddoniaeth.</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494633"/>
          </a:xfrm>
          <a:prstGeom prst="rect">
            <a:avLst/>
          </a:prstGeom>
        </p:spPr>
        <p:txBody>
          <a:bodyPr vert="horz" wrap="square" lIns="0" tIns="0" rIns="0" bIns="0" rtlCol="0">
            <a:spAutoFit/>
          </a:bodyPr>
          <a:lstStyle/>
          <a:p>
            <a:pPr lvl="0"/>
            <a:r>
              <a:rPr lang="en-GB" sz="2400" b="1" dirty="0" smtClean="0">
                <a:solidFill>
                  <a:prstClr val="black"/>
                </a:solidFill>
                <a:latin typeface="Arial" panose="020B0604020202020204" pitchFamily="34" charset="0"/>
                <a:cs typeface="Arial" panose="020B0604020202020204" pitchFamily="34" charset="0"/>
              </a:rPr>
              <a:t>Standards</a:t>
            </a:r>
          </a:p>
          <a:p>
            <a:pPr lvl="0"/>
            <a:endParaRPr lang="en-GB" sz="2400" b="1" dirty="0">
              <a:solidFill>
                <a:prstClr val="black"/>
              </a:solidFill>
              <a:latin typeface="Arial" panose="020B0604020202020204" pitchFamily="34" charset="0"/>
              <a:cs typeface="Arial" panose="020B0604020202020204" pitchFamily="34" charset="0"/>
            </a:endParaRPr>
          </a:p>
          <a:p>
            <a:pPr marL="457200" lvl="0" indent="-457200">
              <a:buFont typeface="+mj-lt"/>
              <a:buAutoNum type="arabicPeriod"/>
            </a:pPr>
            <a:r>
              <a:rPr lang="en-GB" sz="2400" dirty="0">
                <a:solidFill>
                  <a:prstClr val="black"/>
                </a:solidFill>
                <a:latin typeface="Arial" panose="020B0604020202020204" pitchFamily="34" charset="0"/>
                <a:cs typeface="Arial" panose="020B0604020202020204" pitchFamily="34" charset="0"/>
              </a:rPr>
              <a:t>Pupils make good progress in their knowledge and understanding of science in only about half of the science lessons observed in key stage 3 while, in key stage 4, pupils make good progress in many of the science lessons.  The quality of teaching is better in key stage 4 lessons than in key stage 3.  In key stage 3, teacher expectations of what pupils can achieve are often too low and the focus of lessons is too much on developing pupils’ communication and numeracy skills at the expense of developing their knowledge and understanding of science.</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L="457200" marR="5080" lvl="0" indent="-457200">
              <a:buAutoNum type="arabicPeriod" startAt="2"/>
              <a:tabLst>
                <a:tab pos="5485765" algn="l"/>
              </a:tabLst>
            </a:pPr>
            <a:r>
              <a:rPr lang="cy-GB" sz="2400" dirty="0">
                <a:latin typeface="Arial" panose="020B0604020202020204" pitchFamily="34" charset="0"/>
                <a:cs typeface="Arial" panose="020B0604020202020204" pitchFamily="34" charset="0"/>
              </a:rPr>
              <a:t>Yn y gwersi lle gwneir cynnydd da, mae disgyblion yn galw gwaith gwyddoniaeth blaenorol i gof yn dda.  Maent yn dangos diddordeb ac yn frwdfrydig ynglŷn â’u gwaith.  Maent yn ymgymryd â gwaith ymarferol ac ymchwiliol yn gymwys.  Defnyddiant dermau gwyddonol gyda dealltwriaeth a gallant ddarparu esboniadau rhesymedig yn eu hatebion ysgrifenedig a llafar.  Mae llawer ohonynt yn ysgrifennu am destunau gwyddoniaeth mewn amrywiaeth o arddulliau ac ar gyfer ystod o gynulleidfaoedd.  Maent yn datblygu eu medrau rhifedd yn </a:t>
            </a:r>
            <a:r>
              <a:rPr lang="cy-GB" sz="2400" dirty="0" smtClean="0">
                <a:latin typeface="Arial" panose="020B0604020202020204" pitchFamily="34" charset="0"/>
                <a:cs typeface="Arial" panose="020B0604020202020204" pitchFamily="34" charset="0"/>
              </a:rPr>
              <a:t>briodol</a:t>
            </a:r>
            <a:r>
              <a:rPr lang="en-GB" sz="2400" dirty="0" smtClean="0">
                <a:solidFill>
                  <a:prstClr val="black"/>
                </a:solidFill>
                <a:latin typeface="Arial" panose="020B0604020202020204" pitchFamily="34" charset="0"/>
                <a:cs typeface="Arial" panose="020B0604020202020204" pitchFamily="34" charset="0"/>
              </a:rPr>
              <a:t>.  </a:t>
            </a:r>
            <a:endParaRPr lang="en-GB" sz="2400" dirty="0">
              <a:solidFill>
                <a:prstClr val="black"/>
              </a:solidFill>
              <a:latin typeface="Arial" panose="020B0604020202020204" pitchFamily="34" charset="0"/>
              <a:cs typeface="Arial" panose="020B0604020202020204" pitchFamily="34" charset="0"/>
            </a:endParaRPr>
          </a:p>
          <a:p>
            <a:pPr marR="5080">
              <a:tabLst>
                <a:tab pos="5485765" algn="l"/>
              </a:tabLst>
            </a:pP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L="457200" lvl="0" indent="-457200">
              <a:buFont typeface="+mj-lt"/>
              <a:buAutoNum type="arabicPeriod" startAt="2"/>
            </a:pPr>
            <a:r>
              <a:rPr lang="en-GB" sz="2400" dirty="0" smtClean="0">
                <a:solidFill>
                  <a:prstClr val="black"/>
                </a:solidFill>
                <a:latin typeface="Arial" panose="020B0604020202020204" pitchFamily="34" charset="0"/>
                <a:cs typeface="Arial" panose="020B0604020202020204" pitchFamily="34" charset="0"/>
              </a:rPr>
              <a:t>In </a:t>
            </a:r>
            <a:r>
              <a:rPr lang="en-GB" sz="2400" dirty="0">
                <a:solidFill>
                  <a:prstClr val="black"/>
                </a:solidFill>
                <a:latin typeface="Arial" panose="020B0604020202020204" pitchFamily="34" charset="0"/>
                <a:cs typeface="Arial" panose="020B0604020202020204" pitchFamily="34" charset="0"/>
              </a:rPr>
              <a:t>the lessons where good progress is made, pupils recall previous science work well.  They are engaged and are enthusiastic about their work.  They undertake practical and investigative work competently.  They use scientific terms with understanding and can provide reasoned explanations in their written and oral responses.  Many write about science topics in a variety of styles and for a range of audiences.  They develop their numeracy skills appropriately.  </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6326239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272919"/>
            <a:ext cx="5899785" cy="7571303"/>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R="5080" lvl="0">
              <a:tabLst>
                <a:tab pos="5485765" algn="l"/>
              </a:tabLst>
            </a:pPr>
            <a:r>
              <a:rPr lang="en-GB" sz="2000" dirty="0" smtClean="0">
                <a:solidFill>
                  <a:prstClr val="black"/>
                </a:solidFill>
                <a:latin typeface="Arial" panose="020B0604020202020204" pitchFamily="34" charset="0"/>
                <a:cs typeface="Arial" panose="020B0604020202020204" pitchFamily="34" charset="0"/>
              </a:rPr>
              <a:t>3. </a:t>
            </a:r>
            <a:r>
              <a:rPr lang="cy-GB" sz="2000" dirty="0">
                <a:latin typeface="Arial" panose="020B0604020202020204" pitchFamily="34" charset="0"/>
                <a:cs typeface="Arial" panose="020B0604020202020204" pitchFamily="34" charset="0"/>
              </a:rPr>
              <a:t>Mewn lleiafrif o wersi, mae cynnydd </a:t>
            </a:r>
            <a:r>
              <a:rPr lang="cy-GB" sz="2000" dirty="0" smtClean="0">
                <a:latin typeface="Arial" panose="020B0604020202020204" pitchFamily="34" charset="0"/>
                <a:cs typeface="Arial" panose="020B0604020202020204" pitchFamily="34" charset="0"/>
              </a:rPr>
              <a:t>yn rhy araf.</a:t>
            </a:r>
          </a:p>
          <a:p>
            <a:pPr marR="5080" lvl="0">
              <a:tabLst>
                <a:tab pos="5485765" algn="l"/>
              </a:tabLst>
            </a:pPr>
            <a:r>
              <a:rPr lang="cy-GB" sz="2000" dirty="0" smtClean="0">
                <a:latin typeface="Arial" panose="020B0604020202020204" pitchFamily="34" charset="0"/>
                <a:cs typeface="Arial" panose="020B0604020202020204" pitchFamily="34" charset="0"/>
              </a:rPr>
              <a:t>    Yn </a:t>
            </a:r>
            <a:r>
              <a:rPr lang="cy-GB" sz="2000" dirty="0">
                <a:latin typeface="Arial" panose="020B0604020202020204" pitchFamily="34" charset="0"/>
                <a:cs typeface="Arial" panose="020B0604020202020204" pitchFamily="34" charset="0"/>
              </a:rPr>
              <a:t>y gwersi hyn, mae llawer </a:t>
            </a:r>
            <a:r>
              <a:rPr lang="cy-GB" sz="2000" dirty="0" smtClean="0">
                <a:latin typeface="Arial" panose="020B0604020202020204" pitchFamily="34" charset="0"/>
                <a:cs typeface="Arial" panose="020B0604020202020204" pitchFamily="34" charset="0"/>
              </a:rPr>
              <a:t>o ddisgyblion </a:t>
            </a:r>
            <a:r>
              <a:rPr lang="cy-GB" sz="2000" dirty="0">
                <a:latin typeface="Arial" panose="020B0604020202020204" pitchFamily="34" charset="0"/>
                <a:cs typeface="Arial" panose="020B0604020202020204" pitchFamily="34" charset="0"/>
              </a:rPr>
              <a:t>yn </a:t>
            </a:r>
            <a:r>
              <a:rPr lang="cy-GB" sz="2000" dirty="0" smtClean="0">
                <a:latin typeface="Arial" panose="020B0604020202020204" pitchFamily="34" charset="0"/>
                <a:cs typeface="Arial" panose="020B0604020202020204" pitchFamily="34" charset="0"/>
              </a:rPr>
              <a:t>rhy</a:t>
            </a:r>
          </a:p>
          <a:p>
            <a:pPr marR="5080" lvl="0">
              <a:tabLst>
                <a:tab pos="5485765" algn="l"/>
              </a:tabLst>
            </a:pPr>
            <a:r>
              <a:rPr lang="cy-GB" sz="2000" dirty="0" smtClean="0">
                <a:latin typeface="Arial" panose="020B0604020202020204" pitchFamily="34" charset="0"/>
                <a:cs typeface="Arial" panose="020B0604020202020204" pitchFamily="34" charset="0"/>
              </a:rPr>
              <a:t>    ddibynnol </a:t>
            </a:r>
            <a:r>
              <a:rPr lang="cy-GB" sz="2000" dirty="0">
                <a:latin typeface="Arial" panose="020B0604020202020204" pitchFamily="34" charset="0"/>
                <a:cs typeface="Arial" panose="020B0604020202020204" pitchFamily="34" charset="0"/>
              </a:rPr>
              <a:t>ar yr </a:t>
            </a:r>
            <a:r>
              <a:rPr lang="cy-GB" sz="2000" dirty="0" smtClean="0">
                <a:latin typeface="Arial" panose="020B0604020202020204" pitchFamily="34" charset="0"/>
                <a:cs typeface="Arial" panose="020B0604020202020204" pitchFamily="34" charset="0"/>
              </a:rPr>
              <a:t>athro.  Mewn </a:t>
            </a:r>
            <a:r>
              <a:rPr lang="cy-GB" sz="2000" dirty="0">
                <a:latin typeface="Arial" panose="020B0604020202020204" pitchFamily="34" charset="0"/>
                <a:cs typeface="Arial" panose="020B0604020202020204" pitchFamily="34" charset="0"/>
              </a:rPr>
              <a:t>ychydig iawn </a:t>
            </a:r>
            <a:r>
              <a:rPr lang="cy-GB" sz="2000" dirty="0" smtClean="0">
                <a:latin typeface="Arial" panose="020B0604020202020204" pitchFamily="34" charset="0"/>
                <a:cs typeface="Arial" panose="020B0604020202020204" pitchFamily="34" charset="0"/>
              </a:rPr>
              <a:t>o</a:t>
            </a:r>
          </a:p>
          <a:p>
            <a:pPr marR="5080" lvl="0">
              <a:tabLst>
                <a:tab pos="5485765" algn="l"/>
              </a:tabLst>
            </a:pPr>
            <a:r>
              <a:rPr lang="cy-GB" sz="2000" dirty="0" smtClean="0">
                <a:latin typeface="Arial" panose="020B0604020202020204" pitchFamily="34" charset="0"/>
                <a:cs typeface="Arial" panose="020B0604020202020204" pitchFamily="34" charset="0"/>
              </a:rPr>
              <a:t>    wersi</a:t>
            </a:r>
            <a:r>
              <a:rPr lang="cy-GB" sz="2000" dirty="0">
                <a:latin typeface="Arial" panose="020B0604020202020204" pitchFamily="34" charset="0"/>
                <a:cs typeface="Arial" panose="020B0604020202020204" pitchFamily="34" charset="0"/>
              </a:rPr>
              <a:t>, mae rhai </a:t>
            </a:r>
            <a:r>
              <a:rPr lang="cy-GB" sz="2000" dirty="0" smtClean="0">
                <a:latin typeface="Arial" panose="020B0604020202020204" pitchFamily="34" charset="0"/>
                <a:cs typeface="Arial" panose="020B0604020202020204" pitchFamily="34" charset="0"/>
              </a:rPr>
              <a:t>disgyblion </a:t>
            </a:r>
            <a:r>
              <a:rPr lang="cy-GB" sz="2000" dirty="0">
                <a:latin typeface="Arial" panose="020B0604020202020204" pitchFamily="34" charset="0"/>
                <a:cs typeface="Arial" panose="020B0604020202020204" pitchFamily="34" charset="0"/>
              </a:rPr>
              <a:t>yn tarfu ar </a:t>
            </a:r>
            <a:r>
              <a:rPr lang="cy-GB" sz="2000" dirty="0" smtClean="0">
                <a:latin typeface="Arial" panose="020B0604020202020204" pitchFamily="34" charset="0"/>
                <a:cs typeface="Arial" panose="020B0604020202020204" pitchFamily="34" charset="0"/>
              </a:rPr>
              <a:t>ddysgu</a:t>
            </a:r>
          </a:p>
          <a:p>
            <a:pPr marR="5080" lvl="0">
              <a:tabLst>
                <a:tab pos="5485765" algn="l"/>
              </a:tabLst>
            </a:pPr>
            <a:r>
              <a:rPr lang="cy-GB" sz="2000" dirty="0" smtClean="0">
                <a:latin typeface="Arial" panose="020B0604020202020204" pitchFamily="34" charset="0"/>
                <a:cs typeface="Arial" panose="020B0604020202020204" pitchFamily="34" charset="0"/>
              </a:rPr>
              <a:t>    disgyblion eraill</a:t>
            </a:r>
            <a:r>
              <a:rPr lang="cy-GB" sz="2000" dirty="0">
                <a:latin typeface="Arial" panose="020B0604020202020204" pitchFamily="34" charset="0"/>
                <a:cs typeface="Arial" panose="020B0604020202020204" pitchFamily="34" charset="0"/>
              </a:rPr>
              <a:t>.  Mae’r tarfu hwn yn fwy </a:t>
            </a:r>
            <a:r>
              <a:rPr lang="cy-GB" sz="2000" dirty="0" smtClean="0">
                <a:latin typeface="Arial" panose="020B0604020202020204" pitchFamily="34" charset="0"/>
                <a:cs typeface="Arial" panose="020B0604020202020204" pitchFamily="34" charset="0"/>
              </a:rPr>
              <a:t>cyffredin</a:t>
            </a:r>
          </a:p>
          <a:p>
            <a:pPr marR="5080" lvl="0">
              <a:tabLst>
                <a:tab pos="5485765" algn="l"/>
              </a:tabLst>
            </a:pPr>
            <a:r>
              <a:rPr lang="cy-GB" sz="2000" dirty="0" smtClean="0">
                <a:latin typeface="Arial" panose="020B0604020202020204" pitchFamily="34" charset="0"/>
                <a:cs typeface="Arial" panose="020B0604020202020204" pitchFamily="34" charset="0"/>
              </a:rPr>
              <a:t>    yng nghyfnod </a:t>
            </a:r>
            <a:r>
              <a:rPr lang="cy-GB" sz="2000" dirty="0">
                <a:latin typeface="Arial" panose="020B0604020202020204" pitchFamily="34" charset="0"/>
                <a:cs typeface="Arial" panose="020B0604020202020204" pitchFamily="34" charset="0"/>
              </a:rPr>
              <a:t>allweddol 3 ac </a:t>
            </a:r>
            <a:r>
              <a:rPr lang="cy-GB" sz="2000" dirty="0" smtClean="0">
                <a:latin typeface="Arial" panose="020B0604020202020204" pitchFamily="34" charset="0"/>
                <a:cs typeface="Arial" panose="020B0604020202020204" pitchFamily="34" charset="0"/>
              </a:rPr>
              <a:t>mewn gwersi sy’n</a:t>
            </a:r>
          </a:p>
          <a:p>
            <a:pPr marR="5080" lvl="0">
              <a:tabLst>
                <a:tab pos="5485765" algn="l"/>
              </a:tabLst>
            </a:pPr>
            <a:r>
              <a:rPr lang="cy-GB" sz="2000" dirty="0" smtClean="0">
                <a:latin typeface="Arial" panose="020B0604020202020204" pitchFamily="34" charset="0"/>
                <a:cs typeface="Arial" panose="020B0604020202020204" pitchFamily="34" charset="0"/>
              </a:rPr>
              <a:t>    cael </a:t>
            </a:r>
            <a:r>
              <a:rPr lang="cy-GB" sz="2000" dirty="0">
                <a:latin typeface="Arial" panose="020B0604020202020204" pitchFamily="34" charset="0"/>
                <a:cs typeface="Arial" panose="020B0604020202020204" pitchFamily="34" charset="0"/>
              </a:rPr>
              <a:t>eu haddysgu </a:t>
            </a:r>
            <a:r>
              <a:rPr lang="cy-GB" sz="2000" dirty="0" smtClean="0">
                <a:latin typeface="Arial" panose="020B0604020202020204" pitchFamily="34" charset="0"/>
                <a:cs typeface="Arial" panose="020B0604020202020204" pitchFamily="34" charset="0"/>
              </a:rPr>
              <a:t>gan athrawon </a:t>
            </a:r>
            <a:r>
              <a:rPr lang="cy-GB" sz="2000" dirty="0">
                <a:latin typeface="Arial" panose="020B0604020202020204" pitchFamily="34" charset="0"/>
                <a:cs typeface="Arial" panose="020B0604020202020204" pitchFamily="34" charset="0"/>
              </a:rPr>
              <a:t>nad </a:t>
            </a:r>
            <a:r>
              <a:rPr lang="cy-GB" sz="2000" dirty="0" smtClean="0">
                <a:latin typeface="Arial" panose="020B0604020202020204" pitchFamily="34" charset="0"/>
                <a:cs typeface="Arial" panose="020B0604020202020204" pitchFamily="34" charset="0"/>
              </a:rPr>
              <a:t>ydynt yn</a:t>
            </a:r>
          </a:p>
          <a:p>
            <a:pPr marR="5080" lvl="0">
              <a:tabLst>
                <a:tab pos="5485765" algn="l"/>
              </a:tabLst>
            </a:pPr>
            <a:r>
              <a:rPr lang="cy-GB" sz="2000" dirty="0" smtClean="0">
                <a:latin typeface="Arial" panose="020B0604020202020204" pitchFamily="34" charset="0"/>
                <a:cs typeface="Arial" panose="020B0604020202020204" pitchFamily="34" charset="0"/>
              </a:rPr>
              <a:t>    arbenigwyr gwyddoniaeth</a:t>
            </a:r>
            <a:r>
              <a:rPr lang="en-GB" sz="2000" dirty="0" smtClean="0">
                <a:solidFill>
                  <a:prstClr val="black"/>
                </a:solidFill>
                <a:latin typeface="Arial" panose="020B0604020202020204" pitchFamily="34" charset="0"/>
                <a:cs typeface="Arial" panose="020B0604020202020204" pitchFamily="34" charset="0"/>
              </a:rPr>
              <a:t>.</a:t>
            </a:r>
          </a:p>
          <a:p>
            <a:pPr marR="5080" lvl="0">
              <a:tabLst>
                <a:tab pos="5485765" algn="l"/>
              </a:tabLst>
            </a:pPr>
            <a:endParaRPr lang="en-GB" sz="2000" dirty="0" smtClean="0">
              <a:solidFill>
                <a:prstClr val="black"/>
              </a:solidFill>
              <a:latin typeface="Arial" panose="020B0604020202020204" pitchFamily="34" charset="0"/>
              <a:cs typeface="Arial" panose="020B0604020202020204" pitchFamily="34" charset="0"/>
            </a:endParaRPr>
          </a:p>
          <a:p>
            <a:pPr marR="5080" lvl="0">
              <a:tabLst>
                <a:tab pos="5485765" algn="l"/>
              </a:tabLst>
            </a:pPr>
            <a:r>
              <a:rPr lang="en-GB" sz="2000" dirty="0" smtClean="0">
                <a:solidFill>
                  <a:prstClr val="black"/>
                </a:solidFill>
                <a:latin typeface="Arial" panose="020B0604020202020204" pitchFamily="34" charset="0"/>
                <a:cs typeface="Arial" panose="020B0604020202020204" pitchFamily="34" charset="0"/>
              </a:rPr>
              <a:t>4. </a:t>
            </a:r>
            <a:r>
              <a:rPr lang="cy-GB" sz="2000" dirty="0">
                <a:latin typeface="Arial" panose="020B0604020202020204" pitchFamily="34" charset="0"/>
                <a:cs typeface="Arial" panose="020B0604020202020204" pitchFamily="34" charset="0"/>
              </a:rPr>
              <a:t>Yng nghyfnod allweddol 4, </a:t>
            </a:r>
            <a:r>
              <a:rPr lang="cy-GB" sz="2000" dirty="0" smtClean="0">
                <a:latin typeface="Arial" panose="020B0604020202020204" pitchFamily="34" charset="0"/>
                <a:cs typeface="Arial" panose="020B0604020202020204" pitchFamily="34" charset="0"/>
              </a:rPr>
              <a:t>mae perfformiad ar</a:t>
            </a:r>
          </a:p>
          <a:p>
            <a:pPr marR="5080" lvl="0">
              <a:tabLst>
                <a:tab pos="5485765" algn="l"/>
              </a:tabLst>
            </a:pPr>
            <a:r>
              <a:rPr lang="cy-GB" sz="2000" dirty="0" smtClean="0">
                <a:latin typeface="Arial" panose="020B0604020202020204" pitchFamily="34" charset="0"/>
                <a:cs typeface="Arial" panose="020B0604020202020204" pitchFamily="34" charset="0"/>
              </a:rPr>
              <a:t>     lefel </a:t>
            </a:r>
            <a:r>
              <a:rPr lang="cy-GB" sz="2000" dirty="0">
                <a:latin typeface="Arial" panose="020B0604020202020204" pitchFamily="34" charset="0"/>
                <a:cs typeface="Arial" panose="020B0604020202020204" pitchFamily="34" charset="0"/>
              </a:rPr>
              <a:t>2 </a:t>
            </a:r>
            <a:r>
              <a:rPr lang="cy-GB" sz="2000" dirty="0" smtClean="0">
                <a:latin typeface="Arial" panose="020B0604020202020204" pitchFamily="34" charset="0"/>
                <a:cs typeface="Arial" panose="020B0604020202020204" pitchFamily="34" charset="0"/>
              </a:rPr>
              <a:t>mewn gwyddoniaeth </a:t>
            </a:r>
            <a:r>
              <a:rPr lang="cy-GB" sz="2000" dirty="0">
                <a:latin typeface="Arial" panose="020B0604020202020204" pitchFamily="34" charset="0"/>
                <a:cs typeface="Arial" panose="020B0604020202020204" pitchFamily="34" charset="0"/>
              </a:rPr>
              <a:t>wedi dangos </a:t>
            </a:r>
            <a:r>
              <a:rPr lang="cy-GB" sz="2000" dirty="0" smtClean="0">
                <a:latin typeface="Arial" panose="020B0604020202020204" pitchFamily="34" charset="0"/>
                <a:cs typeface="Arial" panose="020B0604020202020204" pitchFamily="34" charset="0"/>
              </a:rPr>
              <a:t>tuedd</a:t>
            </a:r>
          </a:p>
          <a:p>
            <a:pPr marR="5080" lvl="0">
              <a:tabLst>
                <a:tab pos="5485765" algn="l"/>
              </a:tabLst>
            </a:pPr>
            <a:r>
              <a:rPr lang="cy-GB" sz="2000" dirty="0" smtClean="0">
                <a:latin typeface="Arial" panose="020B0604020202020204" pitchFamily="34" charset="0"/>
                <a:cs typeface="Arial" panose="020B0604020202020204" pitchFamily="34" charset="0"/>
              </a:rPr>
              <a:t>     ar i fyny </a:t>
            </a:r>
            <a:r>
              <a:rPr lang="cy-GB" sz="2000" dirty="0">
                <a:latin typeface="Arial" panose="020B0604020202020204" pitchFamily="34" charset="0"/>
                <a:cs typeface="Arial" panose="020B0604020202020204" pitchFamily="34" charset="0"/>
              </a:rPr>
              <a:t>o 2012 i 2015.  Er </a:t>
            </a:r>
            <a:r>
              <a:rPr lang="cy-GB" sz="2000" dirty="0" smtClean="0">
                <a:latin typeface="Arial" panose="020B0604020202020204" pitchFamily="34" charset="0"/>
                <a:cs typeface="Arial" panose="020B0604020202020204" pitchFamily="34" charset="0"/>
              </a:rPr>
              <a:t>gwaethaf gostyngiad</a:t>
            </a:r>
          </a:p>
          <a:p>
            <a:pPr marR="5080" lvl="0">
              <a:tabLst>
                <a:tab pos="5485765" algn="l"/>
              </a:tabLst>
            </a:pPr>
            <a:r>
              <a:rPr lang="cy-GB" sz="2000" dirty="0" smtClean="0">
                <a:latin typeface="Arial" panose="020B0604020202020204" pitchFamily="34" charset="0"/>
                <a:cs typeface="Arial" panose="020B0604020202020204" pitchFamily="34" charset="0"/>
              </a:rPr>
              <a:t>     yn </a:t>
            </a:r>
            <a:r>
              <a:rPr lang="cy-GB" sz="2000" dirty="0">
                <a:latin typeface="Arial" panose="020B0604020202020204" pitchFamily="34" charset="0"/>
                <a:cs typeface="Arial" panose="020B0604020202020204" pitchFamily="34" charset="0"/>
              </a:rPr>
              <a:t>2016, gwyddoniaeth </a:t>
            </a:r>
            <a:r>
              <a:rPr lang="cy-GB" sz="2000" dirty="0" smtClean="0">
                <a:latin typeface="Arial" panose="020B0604020202020204" pitchFamily="34" charset="0"/>
                <a:cs typeface="Arial" panose="020B0604020202020204" pitchFamily="34" charset="0"/>
              </a:rPr>
              <a:t>yw’r pwnc </a:t>
            </a:r>
            <a:r>
              <a:rPr lang="cy-GB" sz="2000" dirty="0">
                <a:latin typeface="Arial" panose="020B0604020202020204" pitchFamily="34" charset="0"/>
                <a:cs typeface="Arial" panose="020B0604020202020204" pitchFamily="34" charset="0"/>
              </a:rPr>
              <a:t>craidd </a:t>
            </a:r>
            <a:r>
              <a:rPr lang="cy-GB" sz="2000" dirty="0" smtClean="0">
                <a:latin typeface="Arial" panose="020B0604020202020204" pitchFamily="34" charset="0"/>
                <a:cs typeface="Arial" panose="020B0604020202020204" pitchFamily="34" charset="0"/>
              </a:rPr>
              <a:t>â’r</a:t>
            </a:r>
          </a:p>
          <a:p>
            <a:pPr marR="5080" lvl="0">
              <a:tabLst>
                <a:tab pos="5485765" algn="l"/>
              </a:tabLst>
            </a:pPr>
            <a:r>
              <a:rPr lang="cy-GB" sz="2000" dirty="0" smtClean="0">
                <a:latin typeface="Arial" panose="020B0604020202020204" pitchFamily="34" charset="0"/>
                <a:cs typeface="Arial" panose="020B0604020202020204" pitchFamily="34" charset="0"/>
              </a:rPr>
              <a:t>     cyrhaeddiad </a:t>
            </a:r>
            <a:r>
              <a:rPr lang="cy-GB" sz="2000" dirty="0">
                <a:latin typeface="Arial" panose="020B0604020202020204" pitchFamily="34" charset="0"/>
                <a:cs typeface="Arial" panose="020B0604020202020204" pitchFamily="34" charset="0"/>
              </a:rPr>
              <a:t>uchaf </a:t>
            </a:r>
            <a:r>
              <a:rPr lang="cy-GB" sz="2000" dirty="0" smtClean="0">
                <a:latin typeface="Arial" panose="020B0604020202020204" pitchFamily="34" charset="0"/>
                <a:cs typeface="Arial" panose="020B0604020202020204" pitchFamily="34" charset="0"/>
              </a:rPr>
              <a:t>yng Nghymru </a:t>
            </a:r>
            <a:r>
              <a:rPr lang="cy-GB" sz="2000" dirty="0">
                <a:latin typeface="Arial" panose="020B0604020202020204" pitchFamily="34" charset="0"/>
                <a:cs typeface="Arial" panose="020B0604020202020204" pitchFamily="34" charset="0"/>
              </a:rPr>
              <a:t>o hyd.  </a:t>
            </a:r>
            <a:r>
              <a:rPr lang="cy-GB" sz="2000" dirty="0" smtClean="0">
                <a:latin typeface="Arial" panose="020B0604020202020204" pitchFamily="34" charset="0"/>
                <a:cs typeface="Arial" panose="020B0604020202020204" pitchFamily="34" charset="0"/>
              </a:rPr>
              <a:t>Mae</a:t>
            </a:r>
          </a:p>
          <a:p>
            <a:pPr marR="5080" lvl="0">
              <a:tabLst>
                <a:tab pos="5485765" algn="l"/>
              </a:tabLst>
            </a:pPr>
            <a:r>
              <a:rPr lang="cy-GB" sz="2000" dirty="0" smtClean="0">
                <a:latin typeface="Arial" panose="020B0604020202020204" pitchFamily="34" charset="0"/>
                <a:cs typeface="Arial" panose="020B0604020202020204" pitchFamily="34" charset="0"/>
              </a:rPr>
              <a:t>     merched yn perfformio’n </a:t>
            </a:r>
            <a:r>
              <a:rPr lang="cy-GB" sz="2000" dirty="0">
                <a:latin typeface="Arial" panose="020B0604020202020204" pitchFamily="34" charset="0"/>
                <a:cs typeface="Arial" panose="020B0604020202020204" pitchFamily="34" charset="0"/>
              </a:rPr>
              <a:t>well na bechgyn </a:t>
            </a:r>
            <a:r>
              <a:rPr lang="cy-GB" sz="2000" dirty="0" smtClean="0">
                <a:latin typeface="Arial" panose="020B0604020202020204" pitchFamily="34" charset="0"/>
                <a:cs typeface="Arial" panose="020B0604020202020204" pitchFamily="34" charset="0"/>
              </a:rPr>
              <a:t>yn</a:t>
            </a:r>
          </a:p>
          <a:p>
            <a:pPr marR="5080" lvl="0">
              <a:tabLst>
                <a:tab pos="5485765" algn="l"/>
              </a:tabLst>
            </a:pPr>
            <a:r>
              <a:rPr lang="cy-GB" sz="2000" dirty="0" smtClean="0">
                <a:latin typeface="Arial" panose="020B0604020202020204" pitchFamily="34" charset="0"/>
                <a:cs typeface="Arial" panose="020B0604020202020204" pitchFamily="34" charset="0"/>
              </a:rPr>
              <a:t>     gyson mewn </a:t>
            </a:r>
            <a:r>
              <a:rPr lang="cy-GB" sz="2000" dirty="0">
                <a:latin typeface="Arial" panose="020B0604020202020204" pitchFamily="34" charset="0"/>
                <a:cs typeface="Arial" panose="020B0604020202020204" pitchFamily="34" charset="0"/>
              </a:rPr>
              <a:t>gwyddoniaeth.  Nid yw </a:t>
            </a:r>
            <a:r>
              <a:rPr lang="cy-GB" sz="2000" dirty="0" smtClean="0">
                <a:latin typeface="Arial" panose="020B0604020202020204" pitchFamily="34" charset="0"/>
                <a:cs typeface="Arial" panose="020B0604020202020204" pitchFamily="34" charset="0"/>
              </a:rPr>
              <a:t>disgyblion</a:t>
            </a:r>
          </a:p>
          <a:p>
            <a:pPr marR="5080" lvl="0">
              <a:tabLst>
                <a:tab pos="5485765" algn="l"/>
              </a:tabLst>
            </a:pPr>
            <a:r>
              <a:rPr lang="cy-GB" sz="2000" dirty="0" smtClean="0">
                <a:latin typeface="Arial" panose="020B0604020202020204" pitchFamily="34" charset="0"/>
                <a:cs typeface="Arial" panose="020B0604020202020204" pitchFamily="34" charset="0"/>
              </a:rPr>
              <a:t>     sy’n </a:t>
            </a:r>
            <a:r>
              <a:rPr lang="cy-GB" sz="2000" dirty="0">
                <a:latin typeface="Arial" panose="020B0604020202020204" pitchFamily="34" charset="0"/>
                <a:cs typeface="Arial" panose="020B0604020202020204" pitchFamily="34" charset="0"/>
              </a:rPr>
              <a:t>gymwys i gael prydau ysgol </a:t>
            </a:r>
            <a:r>
              <a:rPr lang="cy-GB" sz="2000" dirty="0" smtClean="0">
                <a:latin typeface="Arial" panose="020B0604020202020204" pitchFamily="34" charset="0"/>
                <a:cs typeface="Arial" panose="020B0604020202020204" pitchFamily="34" charset="0"/>
              </a:rPr>
              <a:t>am ddim yn</a:t>
            </a:r>
          </a:p>
          <a:p>
            <a:pPr marR="5080" lvl="0">
              <a:tabLst>
                <a:tab pos="5485765" algn="l"/>
              </a:tabLst>
            </a:pPr>
            <a:r>
              <a:rPr lang="cy-GB" sz="2000" dirty="0" smtClean="0">
                <a:latin typeface="Arial" panose="020B0604020202020204" pitchFamily="34" charset="0"/>
                <a:cs typeface="Arial" panose="020B0604020202020204" pitchFamily="34" charset="0"/>
              </a:rPr>
              <a:t>     perfformio </a:t>
            </a:r>
            <a:r>
              <a:rPr lang="cy-GB" sz="2000" dirty="0">
                <a:latin typeface="Arial" panose="020B0604020202020204" pitchFamily="34" charset="0"/>
                <a:cs typeface="Arial" panose="020B0604020202020204" pitchFamily="34" charset="0"/>
              </a:rPr>
              <a:t>cystal â </a:t>
            </a:r>
            <a:r>
              <a:rPr lang="cy-GB" sz="2000" dirty="0" smtClean="0">
                <a:latin typeface="Arial" panose="020B0604020202020204" pitchFamily="34" charset="0"/>
                <a:cs typeface="Arial" panose="020B0604020202020204" pitchFamily="34" charset="0"/>
              </a:rPr>
              <a:t>disgyblion eraill </a:t>
            </a:r>
            <a:r>
              <a:rPr lang="cy-GB" sz="2000" dirty="0">
                <a:latin typeface="Arial" panose="020B0604020202020204" pitchFamily="34" charset="0"/>
                <a:cs typeface="Arial" panose="020B0604020202020204" pitchFamily="34" charset="0"/>
              </a:rPr>
              <a:t>o hyd.  Nid </a:t>
            </a:r>
            <a:r>
              <a:rPr lang="cy-GB" sz="2000" dirty="0" smtClean="0">
                <a:latin typeface="Arial" panose="020B0604020202020204" pitchFamily="34" charset="0"/>
                <a:cs typeface="Arial" panose="020B0604020202020204" pitchFamily="34" charset="0"/>
              </a:rPr>
              <a:t>yw</a:t>
            </a:r>
          </a:p>
          <a:p>
            <a:pPr marR="5080" lvl="0">
              <a:tabLst>
                <a:tab pos="5485765" algn="l"/>
              </a:tabLst>
            </a:pPr>
            <a:r>
              <a:rPr lang="cy-GB" sz="2000" dirty="0" smtClean="0">
                <a:latin typeface="Arial" panose="020B0604020202020204" pitchFamily="34" charset="0"/>
                <a:cs typeface="Arial" panose="020B0604020202020204" pitchFamily="34" charset="0"/>
              </a:rPr>
              <a:t>     cyfran </a:t>
            </a:r>
            <a:r>
              <a:rPr lang="cy-GB" sz="2000" dirty="0">
                <a:latin typeface="Arial" panose="020B0604020202020204" pitchFamily="34" charset="0"/>
                <a:cs typeface="Arial" panose="020B0604020202020204" pitchFamily="34" charset="0"/>
              </a:rPr>
              <a:t>y </a:t>
            </a:r>
            <a:r>
              <a:rPr lang="cy-GB" sz="2000" dirty="0" smtClean="0">
                <a:latin typeface="Arial" panose="020B0604020202020204" pitchFamily="34" charset="0"/>
                <a:cs typeface="Arial" panose="020B0604020202020204" pitchFamily="34" charset="0"/>
              </a:rPr>
              <a:t>disgyblion sy’n </a:t>
            </a:r>
            <a:r>
              <a:rPr lang="cy-GB" sz="2000" dirty="0">
                <a:latin typeface="Arial" panose="020B0604020202020204" pitchFamily="34" charset="0"/>
                <a:cs typeface="Arial" panose="020B0604020202020204" pitchFamily="34" charset="0"/>
              </a:rPr>
              <a:t>cael y graddau </a:t>
            </a:r>
            <a:r>
              <a:rPr lang="cy-GB" sz="2000" dirty="0" smtClean="0">
                <a:latin typeface="Arial" panose="020B0604020202020204" pitchFamily="34" charset="0"/>
                <a:cs typeface="Arial" panose="020B0604020202020204" pitchFamily="34" charset="0"/>
              </a:rPr>
              <a:t>uchaf</a:t>
            </a:r>
          </a:p>
          <a:p>
            <a:pPr marR="5080" lvl="0">
              <a:tabLst>
                <a:tab pos="5485765" algn="l"/>
              </a:tabLst>
            </a:pPr>
            <a:r>
              <a:rPr lang="cy-GB" sz="2000" dirty="0" smtClean="0">
                <a:latin typeface="Arial" panose="020B0604020202020204" pitchFamily="34" charset="0"/>
                <a:cs typeface="Arial" panose="020B0604020202020204" pitchFamily="34" charset="0"/>
              </a:rPr>
              <a:t>     mewn gwyddoniaeth </a:t>
            </a:r>
            <a:r>
              <a:rPr lang="cy-GB" sz="2000" dirty="0">
                <a:latin typeface="Arial" panose="020B0604020202020204" pitchFamily="34" charset="0"/>
                <a:cs typeface="Arial" panose="020B0604020202020204" pitchFamily="34" charset="0"/>
              </a:rPr>
              <a:t>TGAU wedi gwella </a:t>
            </a:r>
            <a:r>
              <a:rPr lang="cy-GB" sz="2000" dirty="0" smtClean="0">
                <a:latin typeface="Arial" panose="020B0604020202020204" pitchFamily="34" charset="0"/>
                <a:cs typeface="Arial" panose="020B0604020202020204" pitchFamily="34" charset="0"/>
              </a:rPr>
              <a:t>dros</a:t>
            </a:r>
          </a:p>
          <a:p>
            <a:pPr marR="5080" lvl="0">
              <a:tabLst>
                <a:tab pos="5485765" algn="l"/>
              </a:tabLst>
            </a:pPr>
            <a:r>
              <a:rPr lang="cy-GB" sz="2000" dirty="0" smtClean="0">
                <a:latin typeface="Arial" panose="020B0604020202020204" pitchFamily="34" charset="0"/>
                <a:cs typeface="Arial" panose="020B0604020202020204" pitchFamily="34" charset="0"/>
              </a:rPr>
              <a:t>     gyfnod.</a:t>
            </a:r>
            <a:endParaRPr lang="en-GB" sz="2000" dirty="0">
              <a:solidFill>
                <a:prstClr val="black"/>
              </a:solidFill>
              <a:latin typeface="Arial" panose="020B0604020202020204" pitchFamily="34" charset="0"/>
              <a:cs typeface="Arial" panose="020B0604020202020204" pitchFamily="34" charset="0"/>
            </a:endParaRPr>
          </a:p>
          <a:p>
            <a:pPr marR="5080" lvl="0">
              <a:tabLst>
                <a:tab pos="5485765" algn="l"/>
              </a:tabLst>
            </a:pPr>
            <a:endParaRPr lang="en-GB" sz="2400" dirty="0">
              <a:solidFill>
                <a:prstClr val="black"/>
              </a:solidFill>
              <a:latin typeface="Arial" panose="020B0604020202020204" pitchFamily="34" charset="0"/>
              <a:cs typeface="Arial" panose="020B0604020202020204" pitchFamily="34" charset="0"/>
            </a:endParaRPr>
          </a:p>
          <a:p>
            <a:pPr marR="5080">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254496" y="2642252"/>
            <a:ext cx="6455664" cy="8125301"/>
          </a:xfrm>
          <a:prstGeom prst="rect">
            <a:avLst/>
          </a:prstGeom>
        </p:spPr>
        <p:txBody>
          <a:bodyPr vert="horz" wrap="square" lIns="0" tIns="0" rIns="0" bIns="0" rtlCol="0">
            <a:spAutoFit/>
          </a:bodyPr>
          <a:lstStyle/>
          <a:p>
            <a:pPr marL="457200" lvl="0" indent="-457200">
              <a:buFont typeface="+mj-lt"/>
              <a:buAutoNum type="arabicPeriod" startAt="3"/>
            </a:pPr>
            <a:r>
              <a:rPr lang="en-GB" sz="2400" dirty="0" smtClean="0">
                <a:solidFill>
                  <a:prstClr val="black"/>
                </a:solidFill>
                <a:latin typeface="Arial" panose="020B0604020202020204" pitchFamily="34" charset="0"/>
                <a:cs typeface="Arial" panose="020B0604020202020204" pitchFamily="34" charset="0"/>
              </a:rPr>
              <a:t>In </a:t>
            </a:r>
            <a:r>
              <a:rPr lang="en-GB" sz="2400" dirty="0">
                <a:solidFill>
                  <a:prstClr val="black"/>
                </a:solidFill>
                <a:latin typeface="Arial" panose="020B0604020202020204" pitchFamily="34" charset="0"/>
                <a:cs typeface="Arial" panose="020B0604020202020204" pitchFamily="34" charset="0"/>
              </a:rPr>
              <a:t>a minority of lessons, progress is too slow.  In these lessons, many pupils are too reliant on the teacher.  In a very few lessons, a few pupils disrupt the learning of others.  This disruption is more common in key stage 3 and in lessons taught by teachers who are not science specialists</a:t>
            </a:r>
            <a:r>
              <a:rPr lang="en-GB" sz="2400" dirty="0" smtClean="0">
                <a:solidFill>
                  <a:prstClr val="black"/>
                </a:solidFill>
                <a:latin typeface="Arial" panose="020B0604020202020204" pitchFamily="34" charset="0"/>
                <a:cs typeface="Arial" panose="020B0604020202020204" pitchFamily="34" charset="0"/>
              </a:rPr>
              <a:t>.</a:t>
            </a:r>
          </a:p>
          <a:p>
            <a:pPr lvl="0"/>
            <a:endParaRPr lang="en-GB" sz="2400" dirty="0">
              <a:solidFill>
                <a:prstClr val="black"/>
              </a:solidFill>
              <a:latin typeface="Arial" panose="020B0604020202020204" pitchFamily="34" charset="0"/>
              <a:cs typeface="Arial" panose="020B0604020202020204" pitchFamily="34" charset="0"/>
            </a:endParaRPr>
          </a:p>
          <a:p>
            <a:pPr marL="457200" lvl="0" indent="-457200">
              <a:buFont typeface="+mj-lt"/>
              <a:buAutoNum type="arabicPeriod" startAt="4"/>
            </a:pPr>
            <a:r>
              <a:rPr lang="en-GB" sz="2400" dirty="0" smtClean="0">
                <a:solidFill>
                  <a:prstClr val="black"/>
                </a:solidFill>
                <a:latin typeface="Arial" panose="020B0604020202020204" pitchFamily="34" charset="0"/>
                <a:cs typeface="Arial" panose="020B0604020202020204" pitchFamily="34" charset="0"/>
              </a:rPr>
              <a:t>In </a:t>
            </a:r>
            <a:r>
              <a:rPr lang="en-GB" sz="2400" dirty="0">
                <a:solidFill>
                  <a:prstClr val="black"/>
                </a:solidFill>
                <a:latin typeface="Arial" panose="020B0604020202020204" pitchFamily="34" charset="0"/>
                <a:cs typeface="Arial" panose="020B0604020202020204" pitchFamily="34" charset="0"/>
              </a:rPr>
              <a:t>key stage 4, performance at level 2 in science has shown an upward trend from 2012 to 2015.  Despite declining in 2016, science remains the highest attaining core subject in Wales.  Girls consistently perform better than boys in science.  Pupils eligible for free school meals still do not perform as well as other pupils.  The proportion of pupils who achieve the highest grades in science GCSE has not improved over time.  </a:t>
            </a:r>
            <a:r>
              <a:rPr lang="en-GB" sz="2400" dirty="0" smtClean="0">
                <a:solidFill>
                  <a:schemeClr val="tx1">
                    <a:lumMod val="75000"/>
                    <a:lumOff val="25000"/>
                  </a:schemeClr>
                </a:solidFill>
                <a:latin typeface="Arial" panose="020B0604020202020204" pitchFamily="34" charset="0"/>
                <a:cs typeface="Arial" panose="020B0604020202020204" pitchFamily="34" charset="0"/>
              </a:rPr>
              <a:t/>
            </a:r>
            <a:br>
              <a:rPr lang="en-GB" sz="2400" dirty="0" smtClean="0">
                <a:solidFill>
                  <a:schemeClr val="tx1">
                    <a:lumMod val="75000"/>
                    <a:lumOff val="25000"/>
                  </a:schemeClr>
                </a:solidFill>
                <a:latin typeface="Arial" panose="020B0604020202020204" pitchFamily="34" charset="0"/>
                <a:cs typeface="Arial" panose="020B0604020202020204" pitchFamily="34" charset="0"/>
              </a:rPr>
            </a:b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278642"/>
          </a:xfrm>
          <a:prstGeom prst="rect">
            <a:avLst/>
          </a:prstGeom>
        </p:spPr>
        <p:txBody>
          <a:bodyPr vert="horz" wrap="square" lIns="0" tIns="0" rIns="0" bIns="0" rtlCol="0">
            <a:spAutoFit/>
          </a:bodyPr>
          <a:lstStyle/>
          <a:p>
            <a:pPr marR="5080" lvl="0">
              <a:tabLst>
                <a:tab pos="5485765" algn="l"/>
              </a:tabLst>
            </a:pPr>
            <a:r>
              <a:rPr lang="cy-GB" sz="2400" dirty="0" smtClean="0">
                <a:solidFill>
                  <a:schemeClr val="tx1">
                    <a:lumMod val="95000"/>
                    <a:lumOff val="5000"/>
                  </a:schemeClr>
                </a:solidFill>
                <a:latin typeface="Arial" panose="020B0604020202020204" pitchFamily="34" charset="0"/>
                <a:cs typeface="Arial" panose="020B0604020202020204" pitchFamily="34" charset="0"/>
              </a:rPr>
              <a:t>5. </a:t>
            </a:r>
            <a:r>
              <a:rPr lang="cy-GB" sz="2400" dirty="0">
                <a:latin typeface="Arial" panose="020B0604020202020204" pitchFamily="34" charset="0"/>
                <a:cs typeface="Arial" panose="020B0604020202020204" pitchFamily="34" charset="0"/>
              </a:rPr>
              <a:t>Yng nghyfnod allweddol 3, yn </a:t>
            </a:r>
            <a:r>
              <a:rPr lang="cy-GB" sz="2400" dirty="0" smtClean="0">
                <a:latin typeface="Arial" panose="020B0604020202020204" pitchFamily="34" charset="0"/>
                <a:cs typeface="Arial" panose="020B0604020202020204" pitchFamily="34" charset="0"/>
              </a:rPr>
              <a:t>ôl</a:t>
            </a:r>
          </a:p>
          <a:p>
            <a:pPr marR="5080" lvl="0">
              <a:tabLst>
                <a:tab pos="5485765" algn="l"/>
              </a:tabLst>
            </a:pPr>
            <a:r>
              <a:rPr lang="cy-GB" sz="2400" dirty="0" smtClean="0">
                <a:latin typeface="Arial" panose="020B0604020202020204" pitchFamily="34" charset="0"/>
                <a:cs typeface="Arial" panose="020B0604020202020204" pitchFamily="34" charset="0"/>
              </a:rPr>
              <a:t>    asesiadau </a:t>
            </a:r>
            <a:r>
              <a:rPr lang="cy-GB" sz="2400" dirty="0">
                <a:latin typeface="Arial" panose="020B0604020202020204" pitchFamily="34" charset="0"/>
                <a:cs typeface="Arial" panose="020B0604020202020204" pitchFamily="34" charset="0"/>
              </a:rPr>
              <a:t>athrawon, </a:t>
            </a:r>
            <a:r>
              <a:rPr lang="cy-GB" sz="2400" dirty="0" smtClean="0">
                <a:latin typeface="Arial" panose="020B0604020202020204" pitchFamily="34" charset="0"/>
                <a:cs typeface="Arial" panose="020B0604020202020204" pitchFamily="34" charset="0"/>
              </a:rPr>
              <a:t>bu cynnydd o</a:t>
            </a:r>
          </a:p>
          <a:p>
            <a:pPr marR="5080" lvl="0">
              <a:tabLst>
                <a:tab pos="5485765" algn="l"/>
              </a:tabLst>
            </a:pPr>
            <a:r>
              <a:rPr lang="cy-GB" sz="2400" dirty="0" smtClean="0">
                <a:latin typeface="Arial" panose="020B0604020202020204" pitchFamily="34" charset="0"/>
                <a:cs typeface="Arial" panose="020B0604020202020204" pitchFamily="34" charset="0"/>
              </a:rPr>
              <a:t>    flwyddyn i </a:t>
            </a:r>
            <a:r>
              <a:rPr lang="cy-GB" sz="2400" dirty="0">
                <a:latin typeface="Arial" panose="020B0604020202020204" pitchFamily="34" charset="0"/>
                <a:cs typeface="Arial" panose="020B0604020202020204" pitchFamily="34" charset="0"/>
              </a:rPr>
              <a:t>f</a:t>
            </a:r>
            <a:r>
              <a:rPr lang="cy-GB" sz="2400" dirty="0" smtClean="0">
                <a:latin typeface="Arial" panose="020B0604020202020204" pitchFamily="34" charset="0"/>
                <a:cs typeface="Arial" panose="020B0604020202020204" pitchFamily="34" charset="0"/>
              </a:rPr>
              <a:t>lwyddyn yng</a:t>
            </a:r>
          </a:p>
          <a:p>
            <a:pPr marR="5080" lvl="0">
              <a:tabLst>
                <a:tab pos="5485765" algn="l"/>
              </a:tabLst>
            </a:pPr>
            <a:r>
              <a:rPr lang="cy-GB" sz="2400" dirty="0" smtClean="0">
                <a:latin typeface="Arial" panose="020B0604020202020204" pitchFamily="34" charset="0"/>
                <a:cs typeface="Arial" panose="020B0604020202020204" pitchFamily="34" charset="0"/>
              </a:rPr>
              <a:t>    nghyfran </a:t>
            </a:r>
            <a:r>
              <a:rPr lang="cy-GB" sz="2400" dirty="0">
                <a:latin typeface="Arial" panose="020B0604020202020204" pitchFamily="34" charset="0"/>
                <a:cs typeface="Arial" panose="020B0604020202020204" pitchFamily="34" charset="0"/>
              </a:rPr>
              <a:t>y disgyblion sy’n cyflawni’r </a:t>
            </a:r>
            <a:r>
              <a:rPr lang="cy-GB" sz="2400" dirty="0" smtClean="0">
                <a:latin typeface="Arial" panose="020B0604020202020204" pitchFamily="34" charset="0"/>
                <a:cs typeface="Arial" panose="020B0604020202020204" pitchFamily="34" charset="0"/>
              </a:rPr>
              <a:t>lefel</a:t>
            </a:r>
          </a:p>
          <a:p>
            <a:pPr marR="5080" lvl="0">
              <a:tabLst>
                <a:tab pos="5485765" algn="l"/>
              </a:tabLst>
            </a:pPr>
            <a:r>
              <a:rPr lang="cy-GB" sz="2400" dirty="0" smtClean="0">
                <a:latin typeface="Arial" panose="020B0604020202020204" pitchFamily="34" charset="0"/>
                <a:cs typeface="Arial" panose="020B0604020202020204" pitchFamily="34" charset="0"/>
              </a:rPr>
              <a:t>    ddisgwyliedig </a:t>
            </a:r>
            <a:r>
              <a:rPr lang="cy-GB" sz="2400" dirty="0">
                <a:latin typeface="Arial" panose="020B0604020202020204" pitchFamily="34" charset="0"/>
                <a:cs typeface="Arial" panose="020B0604020202020204" pitchFamily="34" charset="0"/>
              </a:rPr>
              <a:t>(lefel 5 ac yn uwch) </a:t>
            </a:r>
            <a:r>
              <a:rPr lang="cy-GB" sz="2400" dirty="0" smtClean="0">
                <a:latin typeface="Arial" panose="020B0604020202020204" pitchFamily="34" charset="0"/>
                <a:cs typeface="Arial" panose="020B0604020202020204" pitchFamily="34" charset="0"/>
              </a:rPr>
              <a:t>mewn</a:t>
            </a:r>
          </a:p>
          <a:p>
            <a:pPr marR="5080" lvl="0">
              <a:tabLst>
                <a:tab pos="5485765" algn="l"/>
              </a:tabLst>
            </a:pPr>
            <a:r>
              <a:rPr lang="cy-GB" sz="2400" dirty="0" smtClean="0">
                <a:latin typeface="Arial" panose="020B0604020202020204" pitchFamily="34" charset="0"/>
                <a:cs typeface="Arial" panose="020B0604020202020204" pitchFamily="34" charset="0"/>
              </a:rPr>
              <a:t>    gwyddoniaeth </a:t>
            </a:r>
            <a:r>
              <a:rPr lang="cy-GB" sz="2400" dirty="0">
                <a:latin typeface="Arial" panose="020B0604020202020204" pitchFamily="34" charset="0"/>
                <a:cs typeface="Arial" panose="020B0604020202020204" pitchFamily="34" charset="0"/>
              </a:rPr>
              <a:t>er 2012.  Mae cyfran </a:t>
            </a:r>
            <a:r>
              <a:rPr lang="cy-GB" sz="2400" dirty="0" smtClean="0">
                <a:latin typeface="Arial" panose="020B0604020202020204" pitchFamily="34" charset="0"/>
                <a:cs typeface="Arial" panose="020B0604020202020204" pitchFamily="34" charset="0"/>
              </a:rPr>
              <a:t>y</a:t>
            </a:r>
          </a:p>
          <a:p>
            <a:pPr marR="5080" lvl="0">
              <a:tabLst>
                <a:tab pos="5485765" algn="l"/>
              </a:tabLst>
            </a:pPr>
            <a:r>
              <a:rPr lang="cy-GB" sz="2400" dirty="0" smtClean="0">
                <a:latin typeface="Arial" panose="020B0604020202020204" pitchFamily="34" charset="0"/>
                <a:cs typeface="Arial" panose="020B0604020202020204" pitchFamily="34" charset="0"/>
              </a:rPr>
              <a:t>    disgyblion </a:t>
            </a:r>
            <a:r>
              <a:rPr lang="cy-GB" sz="2400" dirty="0">
                <a:latin typeface="Arial" panose="020B0604020202020204" pitchFamily="34" charset="0"/>
                <a:cs typeface="Arial" panose="020B0604020202020204" pitchFamily="34" charset="0"/>
              </a:rPr>
              <a:t>sy’n cyflawni’r lefelau </a:t>
            </a:r>
            <a:r>
              <a:rPr lang="cy-GB" sz="2400" dirty="0" smtClean="0">
                <a:latin typeface="Arial" panose="020B0604020202020204" pitchFamily="34" charset="0"/>
                <a:cs typeface="Arial" panose="020B0604020202020204" pitchFamily="34" charset="0"/>
              </a:rPr>
              <a:t>uwch</a:t>
            </a:r>
          </a:p>
          <a:p>
            <a:pPr marR="5080" lvl="0">
              <a:tabLst>
                <a:tab pos="5485765" algn="l"/>
              </a:tabLst>
            </a:pPr>
            <a:r>
              <a:rPr lang="cy-GB" sz="2400" dirty="0" smtClean="0">
                <a:latin typeface="Arial" panose="020B0604020202020204" pitchFamily="34" charset="0"/>
                <a:cs typeface="Arial" panose="020B0604020202020204" pitchFamily="34" charset="0"/>
              </a:rPr>
              <a:t>    mewn </a:t>
            </a:r>
            <a:r>
              <a:rPr lang="cy-GB" sz="2400" dirty="0">
                <a:latin typeface="Arial" panose="020B0604020202020204" pitchFamily="34" charset="0"/>
                <a:cs typeface="Arial" panose="020B0604020202020204" pitchFamily="34" charset="0"/>
              </a:rPr>
              <a:t>gwyddoniaeth wedi gwella hefyd</a:t>
            </a:r>
            <a:r>
              <a:rPr lang="cy-GB" sz="2400" dirty="0" smtClean="0">
                <a:latin typeface="Arial" panose="020B0604020202020204" pitchFamily="34" charset="0"/>
                <a:cs typeface="Arial" panose="020B0604020202020204" pitchFamily="34" charset="0"/>
              </a:rPr>
              <a:t>,</a:t>
            </a:r>
          </a:p>
          <a:p>
            <a:pPr marR="5080" lvl="0">
              <a:tabLst>
                <a:tab pos="5485765" algn="l"/>
              </a:tabLst>
            </a:pPr>
            <a:r>
              <a:rPr lang="cy-GB" sz="2400" dirty="0" smtClean="0">
                <a:latin typeface="Arial" panose="020B0604020202020204" pitchFamily="34" charset="0"/>
                <a:cs typeface="Arial" panose="020B0604020202020204" pitchFamily="34" charset="0"/>
              </a:rPr>
              <a:t>    er </a:t>
            </a:r>
            <a:r>
              <a:rPr lang="cy-GB" sz="2400" dirty="0">
                <a:latin typeface="Arial" panose="020B0604020202020204" pitchFamily="34" charset="0"/>
                <a:cs typeface="Arial" panose="020B0604020202020204" pitchFamily="34" charset="0"/>
              </a:rPr>
              <a:t>nad yw disgyblion mwy abl </a:t>
            </a:r>
            <a:r>
              <a:rPr lang="cy-GB" sz="2400" dirty="0" smtClean="0">
                <a:latin typeface="Arial" panose="020B0604020202020204" pitchFamily="34" charset="0"/>
                <a:cs typeface="Arial" panose="020B0604020202020204" pitchFamily="34" charset="0"/>
              </a:rPr>
              <a:t>sy’n</a:t>
            </a:r>
          </a:p>
          <a:p>
            <a:pPr marR="5080" lvl="0">
              <a:tabLst>
                <a:tab pos="5485765" algn="l"/>
              </a:tabLst>
            </a:pPr>
            <a:r>
              <a:rPr lang="cy-GB" sz="2400" dirty="0" smtClean="0">
                <a:latin typeface="Arial" panose="020B0604020202020204" pitchFamily="34" charset="0"/>
                <a:cs typeface="Arial" panose="020B0604020202020204" pitchFamily="34" charset="0"/>
              </a:rPr>
              <a:t>    gymwys </a:t>
            </a:r>
            <a:r>
              <a:rPr lang="cy-GB" sz="2400" dirty="0">
                <a:latin typeface="Arial" panose="020B0604020202020204" pitchFamily="34" charset="0"/>
                <a:cs typeface="Arial" panose="020B0604020202020204" pitchFamily="34" charset="0"/>
              </a:rPr>
              <a:t>i gael prydau ysgol am ddim </a:t>
            </a:r>
            <a:r>
              <a:rPr lang="cy-GB" sz="2400" dirty="0" smtClean="0">
                <a:latin typeface="Arial" panose="020B0604020202020204" pitchFamily="34" charset="0"/>
                <a:cs typeface="Arial" panose="020B0604020202020204" pitchFamily="34" charset="0"/>
              </a:rPr>
              <a:t>yn</a:t>
            </a:r>
          </a:p>
          <a:p>
            <a:pPr marR="5080" lvl="0">
              <a:tabLst>
                <a:tab pos="5485765" algn="l"/>
              </a:tabLst>
            </a:pPr>
            <a:r>
              <a:rPr lang="cy-GB" sz="2400" dirty="0" smtClean="0">
                <a:latin typeface="Arial" panose="020B0604020202020204" pitchFamily="34" charset="0"/>
                <a:cs typeface="Arial" panose="020B0604020202020204" pitchFamily="34" charset="0"/>
              </a:rPr>
              <a:t>    gwneud </a:t>
            </a:r>
            <a:r>
              <a:rPr lang="cy-GB" sz="2400" dirty="0">
                <a:latin typeface="Arial" panose="020B0604020202020204" pitchFamily="34" charset="0"/>
                <a:cs typeface="Arial" panose="020B0604020202020204" pitchFamily="34" charset="0"/>
              </a:rPr>
              <a:t>cystal mewn gwyddoniaeth </a:t>
            </a:r>
            <a:r>
              <a:rPr lang="cy-GB" sz="2400" dirty="0" smtClean="0">
                <a:latin typeface="Arial" panose="020B0604020202020204" pitchFamily="34" charset="0"/>
                <a:cs typeface="Arial" panose="020B0604020202020204" pitchFamily="34" charset="0"/>
              </a:rPr>
              <a:t>â’u</a:t>
            </a:r>
          </a:p>
          <a:p>
            <a:pPr marR="5080" lvl="0">
              <a:tabLst>
                <a:tab pos="5485765" algn="l"/>
              </a:tabLst>
            </a:pPr>
            <a:r>
              <a:rPr lang="cy-GB" sz="2400" dirty="0" smtClean="0">
                <a:latin typeface="Arial" panose="020B0604020202020204" pitchFamily="34" charset="0"/>
                <a:cs typeface="Arial" panose="020B0604020202020204" pitchFamily="34" charset="0"/>
              </a:rPr>
              <a:t>    cyfoedion</a:t>
            </a:r>
            <a:r>
              <a:rPr lang="cy-GB" sz="2400" dirty="0">
                <a:latin typeface="Arial" panose="020B0604020202020204" pitchFamily="34" charset="0"/>
                <a:cs typeface="Arial" panose="020B0604020202020204" pitchFamily="34" charset="0"/>
              </a:rPr>
              <a:t>.  Mae perfformiad </a:t>
            </a:r>
            <a:r>
              <a:rPr lang="cy-GB" sz="2400" dirty="0" smtClean="0">
                <a:latin typeface="Arial" panose="020B0604020202020204" pitchFamily="34" charset="0"/>
                <a:cs typeface="Arial" panose="020B0604020202020204" pitchFamily="34" charset="0"/>
              </a:rPr>
              <a:t>bechgyn</a:t>
            </a:r>
          </a:p>
          <a:p>
            <a:pPr marR="5080" lvl="0">
              <a:tabLst>
                <a:tab pos="5485765" algn="l"/>
              </a:tabLst>
            </a:pPr>
            <a:r>
              <a:rPr lang="cy-GB" sz="2400" dirty="0" smtClean="0">
                <a:latin typeface="Arial" panose="020B0604020202020204" pitchFamily="34" charset="0"/>
                <a:cs typeface="Arial" panose="020B0604020202020204" pitchFamily="34" charset="0"/>
              </a:rPr>
              <a:t>    wedi </a:t>
            </a:r>
            <a:r>
              <a:rPr lang="cy-GB" sz="2400" dirty="0">
                <a:latin typeface="Arial" panose="020B0604020202020204" pitchFamily="34" charset="0"/>
                <a:cs typeface="Arial" panose="020B0604020202020204" pitchFamily="34" charset="0"/>
              </a:rPr>
              <a:t>bod yn is na pherfformiad </a:t>
            </a:r>
            <a:r>
              <a:rPr lang="cy-GB" sz="2400" dirty="0" smtClean="0">
                <a:latin typeface="Arial" panose="020B0604020202020204" pitchFamily="34" charset="0"/>
                <a:cs typeface="Arial" panose="020B0604020202020204" pitchFamily="34" charset="0"/>
              </a:rPr>
              <a:t>merched</a:t>
            </a:r>
          </a:p>
          <a:p>
            <a:pPr marR="5080" lvl="0">
              <a:tabLst>
                <a:tab pos="5485765" algn="l"/>
              </a:tabLst>
            </a:pPr>
            <a:r>
              <a:rPr lang="cy-GB" sz="2400" dirty="0" smtClean="0">
                <a:latin typeface="Arial" panose="020B0604020202020204" pitchFamily="34" charset="0"/>
                <a:cs typeface="Arial" panose="020B0604020202020204" pitchFamily="34" charset="0"/>
              </a:rPr>
              <a:t>    ar </a:t>
            </a:r>
            <a:r>
              <a:rPr lang="cy-GB" sz="2400" dirty="0">
                <a:latin typeface="Arial" panose="020B0604020202020204" pitchFamily="34" charset="0"/>
                <a:cs typeface="Arial" panose="020B0604020202020204" pitchFamily="34" charset="0"/>
              </a:rPr>
              <a:t>bob lefel bob blwyddyn er </a:t>
            </a:r>
            <a:r>
              <a:rPr lang="cy-GB" sz="2400" dirty="0" smtClean="0">
                <a:latin typeface="Arial" panose="020B0604020202020204" pitchFamily="34" charset="0"/>
                <a:cs typeface="Arial" panose="020B0604020202020204" pitchFamily="34" charset="0"/>
              </a:rPr>
              <a:t>2012</a:t>
            </a:r>
            <a:r>
              <a:rPr lang="cy-GB" sz="2400" dirty="0" smtClean="0">
                <a:solidFill>
                  <a:prstClr val="black"/>
                </a:solidFill>
                <a:latin typeface="Arial" panose="020B0604020202020204" pitchFamily="34" charset="0"/>
                <a:cs typeface="Arial" panose="020B0604020202020204" pitchFamily="34" charset="0"/>
              </a:rPr>
              <a:t>.  </a:t>
            </a:r>
          </a:p>
          <a:p>
            <a:pPr marR="5080">
              <a:tabLst>
                <a:tab pos="5485765" algn="l"/>
              </a:tabLst>
            </a:pP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pPr marL="457200" lvl="0" indent="-457200">
              <a:buFont typeface="+mj-lt"/>
              <a:buAutoNum type="arabicPeriod" startAt="5"/>
            </a:pPr>
            <a:r>
              <a:rPr lang="en-GB" sz="2400" dirty="0" smtClean="0">
                <a:solidFill>
                  <a:prstClr val="black"/>
                </a:solidFill>
                <a:latin typeface="Arial" panose="020B0604020202020204" pitchFamily="34" charset="0"/>
                <a:cs typeface="Arial" panose="020B0604020202020204" pitchFamily="34" charset="0"/>
              </a:rPr>
              <a:t>In </a:t>
            </a:r>
            <a:r>
              <a:rPr lang="en-GB" sz="2400" dirty="0">
                <a:solidFill>
                  <a:prstClr val="black"/>
                </a:solidFill>
                <a:latin typeface="Arial" panose="020B0604020202020204" pitchFamily="34" charset="0"/>
                <a:cs typeface="Arial" panose="020B0604020202020204" pitchFamily="34" charset="0"/>
              </a:rPr>
              <a:t>key stage 3, according to teacher assessment, there has been a year-on-year increase in the proportion of pupils attaining the expected level (level 5 and above) in science since 2012.  The proportion of pupils gaining the higher levels in science has also improved, although more able pupils eligible for free school meals do not do as well in science as their peers.  Performance of boys has been lower than that of girls at each level every year since 2012.  </a:t>
            </a:r>
          </a:p>
          <a:p>
            <a:pPr lvl="0"/>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70508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170646"/>
          </a:xfrm>
          <a:prstGeom prst="rect">
            <a:avLst/>
          </a:prstGeom>
        </p:spPr>
        <p:txBody>
          <a:bodyPr vert="horz" wrap="square" lIns="0" tIns="0" rIns="0" bIns="0" rtlCol="0">
            <a:spAutoFit/>
          </a:bodyPr>
          <a:lstStyle/>
          <a:p>
            <a:pPr marL="457200" marR="5080" indent="-457200">
              <a:buAutoNum type="arabicPeriod" startAt="6"/>
              <a:tabLst>
                <a:tab pos="5485765" algn="l"/>
              </a:tabLst>
            </a:pPr>
            <a:r>
              <a:rPr lang="cy-GB" sz="2400" dirty="0" smtClean="0">
                <a:latin typeface="Arial" panose="020B0604020202020204" pitchFamily="34" charset="0"/>
                <a:cs typeface="Arial" panose="020B0604020202020204" pitchFamily="34" charset="0"/>
              </a:rPr>
              <a:t>Mae </a:t>
            </a:r>
            <a:r>
              <a:rPr lang="cy-GB" sz="2400" dirty="0">
                <a:latin typeface="Arial" panose="020B0604020202020204" pitchFamily="34" charset="0"/>
                <a:cs typeface="Arial" panose="020B0604020202020204" pitchFamily="34" charset="0"/>
              </a:rPr>
              <a:t>canlyniadau TGAU ac </a:t>
            </a:r>
            <a:r>
              <a:rPr lang="cy-GB" sz="2400" dirty="0" smtClean="0">
                <a:latin typeface="Arial" panose="020B0604020202020204" pitchFamily="34" charset="0"/>
                <a:cs typeface="Arial" panose="020B0604020202020204" pitchFamily="34" charset="0"/>
              </a:rPr>
              <a:t>asesiadau</a:t>
            </a:r>
          </a:p>
          <a:p>
            <a:pPr marR="5080">
              <a:tabLst>
                <a:tab pos="5485765" algn="l"/>
              </a:tabLst>
            </a:pPr>
            <a:r>
              <a:rPr lang="cy-GB" sz="2400" dirty="0">
                <a:latin typeface="Arial" panose="020B0604020202020204" pitchFamily="34" charset="0"/>
                <a:cs typeface="Arial" panose="020B0604020202020204" pitchFamily="34" charset="0"/>
              </a:rPr>
              <a:t> </a:t>
            </a:r>
            <a:r>
              <a:rPr lang="cy-GB" sz="2400" dirty="0" smtClean="0">
                <a:latin typeface="Arial" panose="020B0604020202020204" pitchFamily="34" charset="0"/>
                <a:cs typeface="Arial" panose="020B0604020202020204" pitchFamily="34" charset="0"/>
              </a:rPr>
              <a:t>    </a:t>
            </a:r>
            <a:r>
              <a:rPr lang="cy-GB" sz="2400" dirty="0">
                <a:latin typeface="Arial" panose="020B0604020202020204" pitchFamily="34" charset="0"/>
                <a:cs typeface="Arial" panose="020B0604020202020204" pitchFamily="34" charset="0"/>
              </a:rPr>
              <a:t>athrawon yn cyferbynnu </a:t>
            </a:r>
            <a:r>
              <a:rPr lang="cy-GB" sz="2400" dirty="0" smtClean="0">
                <a:latin typeface="Arial" panose="020B0604020202020204" pitchFamily="34" charset="0"/>
                <a:cs typeface="Arial" panose="020B0604020202020204" pitchFamily="34" charset="0"/>
              </a:rPr>
              <a:t>â</a:t>
            </a:r>
          </a:p>
          <a:p>
            <a:pPr marR="5080">
              <a:tabLst>
                <a:tab pos="5485765" algn="l"/>
              </a:tabLst>
            </a:pPr>
            <a:r>
              <a:rPr lang="cy-GB" sz="2400" dirty="0" smtClean="0">
                <a:latin typeface="Arial" panose="020B0604020202020204" pitchFamily="34" charset="0"/>
                <a:cs typeface="Arial" panose="020B0604020202020204" pitchFamily="34" charset="0"/>
              </a:rPr>
              <a:t>     chanfyddiadau </a:t>
            </a:r>
            <a:r>
              <a:rPr lang="cy-GB" sz="2400" dirty="0">
                <a:latin typeface="Arial" panose="020B0604020202020204" pitchFamily="34" charset="0"/>
                <a:cs typeface="Arial" panose="020B0604020202020204" pitchFamily="34" charset="0"/>
              </a:rPr>
              <a:t>ym mhrofion PISA</a:t>
            </a:r>
            <a:r>
              <a:rPr lang="cy-GB" sz="2400" baseline="30000" dirty="0">
                <a:latin typeface="Arial" panose="020B0604020202020204" pitchFamily="34" charset="0"/>
                <a:cs typeface="Arial" panose="020B0604020202020204" pitchFamily="34" charset="0"/>
              </a:rPr>
              <a:t> </a:t>
            </a:r>
            <a:r>
              <a:rPr lang="cy-GB" sz="2400" dirty="0" smtClean="0">
                <a:latin typeface="Arial" panose="020B0604020202020204" pitchFamily="34" charset="0"/>
                <a:cs typeface="Arial" panose="020B0604020202020204" pitchFamily="34" charset="0"/>
              </a:rPr>
              <a:t>yn</a:t>
            </a:r>
          </a:p>
          <a:p>
            <a:pPr marR="5080">
              <a:tabLst>
                <a:tab pos="5485765" algn="l"/>
              </a:tabLst>
            </a:pPr>
            <a:r>
              <a:rPr lang="cy-GB" sz="2400" dirty="0" smtClean="0">
                <a:latin typeface="Arial" panose="020B0604020202020204" pitchFamily="34" charset="0"/>
                <a:cs typeface="Arial" panose="020B0604020202020204" pitchFamily="34" charset="0"/>
              </a:rPr>
              <a:t>     2015</a:t>
            </a:r>
            <a:r>
              <a:rPr lang="cy-GB" sz="2400" dirty="0">
                <a:latin typeface="Arial" panose="020B0604020202020204" pitchFamily="34" charset="0"/>
                <a:cs typeface="Arial" panose="020B0604020202020204" pitchFamily="34" charset="0"/>
              </a:rPr>
              <a:t>.  Mae sgorau cyfartalog PISA </a:t>
            </a:r>
            <a:r>
              <a:rPr lang="cy-GB" sz="2400" dirty="0" smtClean="0">
                <a:latin typeface="Arial" panose="020B0604020202020204" pitchFamily="34" charset="0"/>
                <a:cs typeface="Arial" panose="020B0604020202020204" pitchFamily="34" charset="0"/>
              </a:rPr>
              <a:t>ar</a:t>
            </a:r>
          </a:p>
          <a:p>
            <a:pPr marR="5080">
              <a:tabLst>
                <a:tab pos="5485765" algn="l"/>
              </a:tabLst>
            </a:pPr>
            <a:r>
              <a:rPr lang="cy-GB" sz="2400" dirty="0" smtClean="0">
                <a:latin typeface="Arial" panose="020B0604020202020204" pitchFamily="34" charset="0"/>
                <a:cs typeface="Arial" panose="020B0604020202020204" pitchFamily="34" charset="0"/>
              </a:rPr>
              <a:t>     gyfer </a:t>
            </a:r>
            <a:r>
              <a:rPr lang="cy-GB" sz="2400" dirty="0">
                <a:latin typeface="Arial" panose="020B0604020202020204" pitchFamily="34" charset="0"/>
                <a:cs typeface="Arial" panose="020B0604020202020204" pitchFamily="34" charset="0"/>
              </a:rPr>
              <a:t>gwyddoniaeth yng Nghymru </a:t>
            </a:r>
            <a:r>
              <a:rPr lang="cy-GB" sz="2400" dirty="0" smtClean="0">
                <a:latin typeface="Arial" panose="020B0604020202020204" pitchFamily="34" charset="0"/>
                <a:cs typeface="Arial" panose="020B0604020202020204" pitchFamily="34" charset="0"/>
              </a:rPr>
              <a:t>wedi</a:t>
            </a:r>
          </a:p>
          <a:p>
            <a:pPr marR="5080">
              <a:tabLst>
                <a:tab pos="5485765" algn="l"/>
              </a:tabLst>
            </a:pPr>
            <a:r>
              <a:rPr lang="cy-GB" sz="2400" dirty="0" smtClean="0">
                <a:latin typeface="Arial" panose="020B0604020202020204" pitchFamily="34" charset="0"/>
                <a:cs typeface="Arial" panose="020B0604020202020204" pitchFamily="34" charset="0"/>
              </a:rPr>
              <a:t>     dirywio </a:t>
            </a:r>
            <a:r>
              <a:rPr lang="cy-GB" sz="2400" dirty="0">
                <a:latin typeface="Arial" panose="020B0604020202020204" pitchFamily="34" charset="0"/>
                <a:cs typeface="Arial" panose="020B0604020202020204" pitchFamily="34" charset="0"/>
              </a:rPr>
              <a:t>bob tair blynedd er 2006.  </a:t>
            </a:r>
            <a:r>
              <a:rPr lang="cy-GB" sz="2400" dirty="0" smtClean="0">
                <a:latin typeface="Arial" panose="020B0604020202020204" pitchFamily="34" charset="0"/>
                <a:cs typeface="Arial" panose="020B0604020202020204" pitchFamily="34" charset="0"/>
              </a:rPr>
              <a:t>Mae’r</a:t>
            </a:r>
          </a:p>
          <a:p>
            <a:pPr marR="5080">
              <a:tabLst>
                <a:tab pos="5485765" algn="l"/>
              </a:tabLst>
            </a:pPr>
            <a:r>
              <a:rPr lang="cy-GB" sz="2400" dirty="0" smtClean="0">
                <a:latin typeface="Arial" panose="020B0604020202020204" pitchFamily="34" charset="0"/>
                <a:cs typeface="Arial" panose="020B0604020202020204" pitchFamily="34" charset="0"/>
              </a:rPr>
              <a:t>     dirywiad </a:t>
            </a:r>
            <a:r>
              <a:rPr lang="cy-GB" sz="2400" dirty="0">
                <a:latin typeface="Arial" panose="020B0604020202020204" pitchFamily="34" charset="0"/>
                <a:cs typeface="Arial" panose="020B0604020202020204" pitchFamily="34" charset="0"/>
              </a:rPr>
              <a:t>ym mherfformiad y </a:t>
            </a:r>
            <a:r>
              <a:rPr lang="cy-GB" sz="2400" dirty="0" smtClean="0">
                <a:latin typeface="Arial" panose="020B0604020202020204" pitchFamily="34" charset="0"/>
                <a:cs typeface="Arial" panose="020B0604020202020204" pitchFamily="34" charset="0"/>
              </a:rPr>
              <a:t>disgyblion</a:t>
            </a:r>
          </a:p>
          <a:p>
            <a:pPr marR="5080">
              <a:tabLst>
                <a:tab pos="5485765" algn="l"/>
              </a:tabLst>
            </a:pPr>
            <a:r>
              <a:rPr lang="cy-GB" sz="2400" dirty="0" smtClean="0">
                <a:latin typeface="Arial" panose="020B0604020202020204" pitchFamily="34" charset="0"/>
                <a:cs typeface="Arial" panose="020B0604020202020204" pitchFamily="34" charset="0"/>
              </a:rPr>
              <a:t>     â’r </a:t>
            </a:r>
            <a:r>
              <a:rPr lang="cy-GB" sz="2400" dirty="0">
                <a:latin typeface="Arial" panose="020B0604020202020204" pitchFamily="34" charset="0"/>
                <a:cs typeface="Arial" panose="020B0604020202020204" pitchFamily="34" charset="0"/>
              </a:rPr>
              <a:t>cyflawniad gorau wedi bod yn </a:t>
            </a:r>
            <a:r>
              <a:rPr lang="cy-GB" sz="2400" dirty="0" smtClean="0">
                <a:latin typeface="Arial" panose="020B0604020202020204" pitchFamily="34" charset="0"/>
                <a:cs typeface="Arial" panose="020B0604020202020204" pitchFamily="34" charset="0"/>
              </a:rPr>
              <a:t>ffactor</a:t>
            </a:r>
          </a:p>
          <a:p>
            <a:pPr marR="5080">
              <a:tabLst>
                <a:tab pos="5485765" algn="l"/>
              </a:tabLst>
            </a:pPr>
            <a:r>
              <a:rPr lang="cy-GB" sz="2400" dirty="0" smtClean="0">
                <a:latin typeface="Arial" panose="020B0604020202020204" pitchFamily="34" charset="0"/>
                <a:cs typeface="Arial" panose="020B0604020202020204" pitchFamily="34" charset="0"/>
              </a:rPr>
              <a:t>     allweddol </a:t>
            </a:r>
            <a:r>
              <a:rPr lang="cy-GB" sz="2400" dirty="0">
                <a:latin typeface="Arial" panose="020B0604020202020204" pitchFamily="34" charset="0"/>
                <a:cs typeface="Arial" panose="020B0604020202020204" pitchFamily="34" charset="0"/>
              </a:rPr>
              <a:t>yn y dirywiad hwn.  Yn PISA, </a:t>
            </a:r>
            <a:endParaRPr lang="cy-GB" sz="2400" dirty="0" smtClean="0">
              <a:latin typeface="Arial" panose="020B0604020202020204" pitchFamily="34" charset="0"/>
              <a:cs typeface="Arial" panose="020B0604020202020204" pitchFamily="34" charset="0"/>
            </a:endParaRPr>
          </a:p>
          <a:p>
            <a:pPr marR="5080">
              <a:tabLst>
                <a:tab pos="5485765" algn="l"/>
              </a:tabLst>
            </a:pPr>
            <a:r>
              <a:rPr lang="cy-GB" sz="2400" dirty="0" smtClean="0">
                <a:latin typeface="Arial" panose="020B0604020202020204" pitchFamily="34" charset="0"/>
                <a:cs typeface="Arial" panose="020B0604020202020204" pitchFamily="34" charset="0"/>
              </a:rPr>
              <a:t>     nid </a:t>
            </a:r>
            <a:r>
              <a:rPr lang="cy-GB" sz="2400" dirty="0">
                <a:latin typeface="Arial" panose="020B0604020202020204" pitchFamily="34" charset="0"/>
                <a:cs typeface="Arial" panose="020B0604020202020204" pitchFamily="34" charset="0"/>
              </a:rPr>
              <a:t>oes unrhyw </a:t>
            </a:r>
            <a:r>
              <a:rPr lang="cy-GB" sz="2400" dirty="0" smtClean="0">
                <a:latin typeface="Arial" panose="020B0604020202020204" pitchFamily="34" charset="0"/>
                <a:cs typeface="Arial" panose="020B0604020202020204" pitchFamily="34" charset="0"/>
              </a:rPr>
              <a:t>wahaniaeth</a:t>
            </a:r>
          </a:p>
          <a:p>
            <a:pPr marR="5080">
              <a:tabLst>
                <a:tab pos="5485765" algn="l"/>
              </a:tabLst>
            </a:pPr>
            <a:r>
              <a:rPr lang="cy-GB" sz="2400" dirty="0" smtClean="0">
                <a:latin typeface="Arial" panose="020B0604020202020204" pitchFamily="34" charset="0"/>
                <a:cs typeface="Arial" panose="020B0604020202020204" pitchFamily="34" charset="0"/>
              </a:rPr>
              <a:t>     arwyddocaol </a:t>
            </a:r>
            <a:r>
              <a:rPr lang="cy-GB" sz="2400" dirty="0">
                <a:latin typeface="Arial" panose="020B0604020202020204" pitchFamily="34" charset="0"/>
                <a:cs typeface="Arial" panose="020B0604020202020204" pitchFamily="34" charset="0"/>
              </a:rPr>
              <a:t>ym mherfformiad </a:t>
            </a:r>
            <a:r>
              <a:rPr lang="cy-GB" sz="2400" dirty="0" smtClean="0">
                <a:latin typeface="Arial" panose="020B0604020202020204" pitchFamily="34" charset="0"/>
                <a:cs typeface="Arial" panose="020B0604020202020204" pitchFamily="34" charset="0"/>
              </a:rPr>
              <a:t>bechgyn</a:t>
            </a:r>
          </a:p>
          <a:p>
            <a:pPr marR="5080">
              <a:tabLst>
                <a:tab pos="5485765" algn="l"/>
              </a:tabLst>
            </a:pPr>
            <a:r>
              <a:rPr lang="cy-GB" sz="2400" dirty="0" smtClean="0">
                <a:latin typeface="Arial" panose="020B0604020202020204" pitchFamily="34" charset="0"/>
                <a:cs typeface="Arial" panose="020B0604020202020204" pitchFamily="34" charset="0"/>
              </a:rPr>
              <a:t>     a </a:t>
            </a:r>
            <a:r>
              <a:rPr lang="cy-GB" sz="2400" dirty="0">
                <a:latin typeface="Arial" panose="020B0604020202020204" pitchFamily="34" charset="0"/>
                <a:cs typeface="Arial" panose="020B0604020202020204" pitchFamily="34" charset="0"/>
              </a:rPr>
              <a:t>merched mewn </a:t>
            </a:r>
            <a:r>
              <a:rPr lang="cy-GB" sz="2400" dirty="0" smtClean="0">
                <a:latin typeface="Arial" panose="020B0604020202020204" pitchFamily="34" charset="0"/>
                <a:cs typeface="Arial" panose="020B0604020202020204" pitchFamily="34" charset="0"/>
              </a:rPr>
              <a:t>gwyddoniaeth</a:t>
            </a:r>
            <a:r>
              <a:rPr lang="en-GB" sz="2400" dirty="0" smtClean="0">
                <a:solidFill>
                  <a:prstClr val="black"/>
                </a:solidFill>
                <a:latin typeface="Arial" panose="020B0604020202020204" pitchFamily="34" charset="0"/>
                <a:cs typeface="Arial" panose="020B0604020202020204" pitchFamily="34" charset="0"/>
              </a:rPr>
              <a:t>.</a:t>
            </a: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marL="457200" lvl="0" indent="-457200">
              <a:buFont typeface="+mj-lt"/>
              <a:buAutoNum type="arabicPeriod" startAt="6"/>
            </a:pPr>
            <a:r>
              <a:rPr lang="en-GB" sz="2400" dirty="0" smtClean="0">
                <a:solidFill>
                  <a:prstClr val="black"/>
                </a:solidFill>
                <a:latin typeface="Arial" panose="020B0604020202020204" pitchFamily="34" charset="0"/>
                <a:cs typeface="Arial" panose="020B0604020202020204" pitchFamily="34" charset="0"/>
              </a:rPr>
              <a:t>The </a:t>
            </a:r>
            <a:r>
              <a:rPr lang="en-GB" sz="2400" dirty="0">
                <a:solidFill>
                  <a:prstClr val="black"/>
                </a:solidFill>
                <a:latin typeface="Arial" panose="020B0604020202020204" pitchFamily="34" charset="0"/>
                <a:cs typeface="Arial" panose="020B0604020202020204" pitchFamily="34" charset="0"/>
              </a:rPr>
              <a:t>GCSE and teacher assessment outcomes contrast with the findings in PISA</a:t>
            </a:r>
            <a:r>
              <a:rPr lang="en-GB" sz="2400" baseline="30000" dirty="0">
                <a:solidFill>
                  <a:prstClr val="black"/>
                </a:solidFill>
                <a:latin typeface="Arial" panose="020B0604020202020204" pitchFamily="34" charset="0"/>
                <a:cs typeface="Arial" panose="020B0604020202020204" pitchFamily="34" charset="0"/>
              </a:rPr>
              <a:t> </a:t>
            </a:r>
            <a:r>
              <a:rPr lang="en-GB" sz="2400" dirty="0">
                <a:solidFill>
                  <a:prstClr val="black"/>
                </a:solidFill>
                <a:latin typeface="Arial" panose="020B0604020202020204" pitchFamily="34" charset="0"/>
                <a:cs typeface="Arial" panose="020B0604020202020204" pitchFamily="34" charset="0"/>
              </a:rPr>
              <a:t>tests in 2015. The average PISA scores for science in Wales have declined every three years since 2006.  A key factor in this decline has been the deterioration in the performance of the highest achieving pupils.  In PISA, there is no significant difference in the performance of boys and girls in science. </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6627942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203209" y="2434860"/>
            <a:ext cx="5899785" cy="7509748"/>
          </a:xfrm>
          <a:prstGeom prst="rect">
            <a:avLst/>
          </a:prstGeom>
        </p:spPr>
        <p:txBody>
          <a:bodyPr vert="horz" wrap="square" lIns="0" tIns="0" rIns="0" bIns="0" rtlCol="0">
            <a:spAutoFit/>
          </a:bodyPr>
          <a:lstStyle/>
          <a:p>
            <a:pPr lvl="0"/>
            <a:r>
              <a:rPr lang="cy-GB" sz="2400" b="1" dirty="0" smtClean="0">
                <a:solidFill>
                  <a:prstClr val="black"/>
                </a:solidFill>
                <a:latin typeface="Arial" panose="020B0604020202020204" pitchFamily="34" charset="0"/>
                <a:cs typeface="Arial" panose="020B0604020202020204" pitchFamily="34" charset="0"/>
              </a:rPr>
              <a:t>Darpariaeth</a:t>
            </a:r>
          </a:p>
          <a:p>
            <a:pPr lvl="0"/>
            <a:endParaRPr lang="cy-GB" sz="1200" dirty="0" smtClean="0">
              <a:solidFill>
                <a:prstClr val="black"/>
              </a:solidFill>
              <a:latin typeface="Arial" panose="020B0604020202020204" pitchFamily="34" charset="0"/>
              <a:cs typeface="Arial" panose="020B0604020202020204" pitchFamily="34" charset="0"/>
            </a:endParaRPr>
          </a:p>
          <a:p>
            <a:pPr marL="457200" lvl="0" indent="-457200">
              <a:buFont typeface="+mj-lt"/>
              <a:buAutoNum type="arabicPeriod" startAt="7"/>
            </a:pPr>
            <a:r>
              <a:rPr lang="cy-GB" sz="2000" dirty="0">
                <a:latin typeface="Arial" panose="020B0604020202020204" pitchFamily="34" charset="0"/>
                <a:cs typeface="Arial" panose="020B0604020202020204" pitchFamily="34" charset="0"/>
              </a:rPr>
              <a:t>Yn yr ysgolion yr ymwelwyd â nhw, mae ansawdd yr addysgu yn cynnwys llawer o gryfderau mewn llawer o wersi yng nghyfnod allweddol 4 ac mewn tua hanner y gwersi yng nghyfnod allweddol 3.  Mae llawer o athrawon, yn enwedig yng nghyfnod allweddol 4, yn meddu ar wybodaeth bynciol gref ac maent yn datblygu gwybodaeth a dealltwriaeth wyddonol disgyblion yn dda trwy gynllunio ystod o weithgareddau diddorol.  Mae’r athrawon hyn yn darparu gwaith ymarferol wedi’i gynllunio’n dda, maent yn gwneud defnydd da o dechnoleg gwybodaeth a chyfathrebu (TGCh) i wella eu haddysgu, ac yn darparu cyfleoedd i ddisgyblion ddatblygu eu llythrennedd a’u rhifedd.  Mae esboniadau athrawon yn glir a chryno.  Mewn rhai gwersi, mae gan athrawon ddisgwyliadau eithriadol o uchel ac maent yn helpu disgyblion i’w cyflawni</a:t>
            </a:r>
            <a:r>
              <a:rPr lang="cy-GB" sz="2000" dirty="0" smtClean="0">
                <a:solidFill>
                  <a:prstClr val="black"/>
                </a:solidFill>
                <a:latin typeface="Arial" panose="020B0604020202020204" pitchFamily="34" charset="0"/>
                <a:cs typeface="Arial" panose="020B0604020202020204" pitchFamily="34" charset="0"/>
              </a:rPr>
              <a:t>.</a:t>
            </a:r>
            <a:r>
              <a:rPr lang="cy-GB" sz="2000" b="1" dirty="0" smtClean="0">
                <a:solidFill>
                  <a:prstClr val="black"/>
                </a:solidFill>
                <a:latin typeface="Arial" panose="020B0604020202020204" pitchFamily="34" charset="0"/>
                <a:cs typeface="Arial" panose="020B0604020202020204" pitchFamily="34" charset="0"/>
              </a:rPr>
              <a:t> </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254496" y="2642252"/>
            <a:ext cx="6528816" cy="7017306"/>
          </a:xfrm>
          <a:prstGeom prst="rect">
            <a:avLst/>
          </a:prstGeom>
        </p:spPr>
        <p:txBody>
          <a:bodyPr vert="horz" wrap="square" lIns="0" tIns="0" rIns="0" bIns="0" rtlCol="0">
            <a:spAutoFit/>
          </a:bodyPr>
          <a:lstStyle/>
          <a:p>
            <a:pPr lvl="0"/>
            <a:r>
              <a:rPr lang="en-GB" sz="2400" b="1" dirty="0">
                <a:solidFill>
                  <a:prstClr val="black"/>
                </a:solidFill>
                <a:latin typeface="Arial" panose="020B0604020202020204" pitchFamily="34" charset="0"/>
                <a:cs typeface="Arial" panose="020B0604020202020204" pitchFamily="34" charset="0"/>
              </a:rPr>
              <a:t>Provision</a:t>
            </a:r>
          </a:p>
          <a:p>
            <a:pPr lvl="0"/>
            <a:endParaRPr lang="en-GB" sz="1200" dirty="0">
              <a:solidFill>
                <a:prstClr val="black"/>
              </a:solidFill>
              <a:latin typeface="Arial" panose="020B0604020202020204" pitchFamily="34" charset="0"/>
              <a:cs typeface="Arial" panose="020B0604020202020204" pitchFamily="34" charset="0"/>
            </a:endParaRPr>
          </a:p>
          <a:p>
            <a:pPr marL="457200" lvl="0" indent="-457200">
              <a:buFont typeface="+mj-lt"/>
              <a:buAutoNum type="arabicPeriod" startAt="7"/>
            </a:pPr>
            <a:r>
              <a:rPr lang="en-GB" sz="2400" dirty="0" smtClean="0">
                <a:solidFill>
                  <a:prstClr val="black"/>
                </a:solidFill>
                <a:latin typeface="Arial" panose="020B0604020202020204" pitchFamily="34" charset="0"/>
                <a:cs typeface="Arial" panose="020B0604020202020204" pitchFamily="34" charset="0"/>
              </a:rPr>
              <a:t>In </a:t>
            </a:r>
            <a:r>
              <a:rPr lang="en-GB" sz="2400" dirty="0">
                <a:solidFill>
                  <a:prstClr val="black"/>
                </a:solidFill>
                <a:latin typeface="Arial" panose="020B0604020202020204" pitchFamily="34" charset="0"/>
                <a:cs typeface="Arial" panose="020B0604020202020204" pitchFamily="34" charset="0"/>
              </a:rPr>
              <a:t>the schools visited, the quality of teaching has many strengths in many lessons in key stage 4 and in around a half of lessons in key stage 3.  Many teachers, particularly in key stage 4, have strong subject knowledge and develop pupils’ scientific knowledge and understanding well by planning a range of interesting activities.  These teachers provide well-planned practical work, make good use of information and communication technology (ICT) to enhance their teaching, and provide opportunities for pupils to develop their literacy and numeracy.  Teachers’ exposition is clear and concise.  In a few lessons, teachers have exceptionally high expectations and help pupils to achieve them.</a:t>
            </a:r>
            <a:r>
              <a:rPr lang="en-GB" sz="2400" b="1" dirty="0">
                <a:solidFill>
                  <a:prstClr val="black"/>
                </a:solidFill>
                <a:latin typeface="Arial" panose="020B0604020202020204" pitchFamily="34" charset="0"/>
                <a:cs typeface="Arial" panose="020B0604020202020204" pitchFamily="34" charset="0"/>
              </a:rPr>
              <a:t>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37153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427085" y="2642252"/>
            <a:ext cx="6372161" cy="6955750"/>
          </a:xfrm>
          <a:prstGeom prst="rect">
            <a:avLst/>
          </a:prstGeom>
        </p:spPr>
        <p:txBody>
          <a:bodyPr vert="horz" wrap="square" lIns="0" tIns="0" rIns="0" bIns="0" rtlCol="0">
            <a:spAutoFit/>
          </a:bodyPr>
          <a:lstStyle/>
          <a:p>
            <a:pPr marL="457200" lvl="0" indent="-457200">
              <a:spcAft>
                <a:spcPts val="2400"/>
              </a:spcAft>
              <a:buFont typeface="+mj-lt"/>
              <a:buAutoNum type="arabicPeriod" startAt="8"/>
            </a:pPr>
            <a:r>
              <a:rPr lang="en-GB" sz="2400" dirty="0" smtClean="0">
                <a:solidFill>
                  <a:prstClr val="black"/>
                </a:solidFill>
                <a:latin typeface="Arial" panose="020B0604020202020204" pitchFamily="34" charset="0"/>
                <a:cs typeface="Arial" panose="020B0604020202020204" pitchFamily="34" charset="0"/>
              </a:rPr>
              <a:t>In </a:t>
            </a:r>
            <a:r>
              <a:rPr lang="en-GB" sz="2400" dirty="0">
                <a:solidFill>
                  <a:prstClr val="black"/>
                </a:solidFill>
                <a:latin typeface="Arial" panose="020B0604020202020204" pitchFamily="34" charset="0"/>
                <a:cs typeface="Arial" panose="020B0604020202020204" pitchFamily="34" charset="0"/>
              </a:rPr>
              <a:t>a minority of lessons, particularly in key stage 3, expectations are low, and teachers do not plan well enough to meet the needs of all pupils and do not plan enough opportunities for pupils to develop their ICT skills</a:t>
            </a:r>
            <a:r>
              <a:rPr lang="en-GB" sz="2400" dirty="0" smtClean="0">
                <a:solidFill>
                  <a:prstClr val="black"/>
                </a:solidFill>
                <a:latin typeface="Arial" panose="020B0604020202020204" pitchFamily="34" charset="0"/>
                <a:cs typeface="Arial" panose="020B0604020202020204" pitchFamily="34" charset="0"/>
              </a:rPr>
              <a:t>.</a:t>
            </a: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L="457200" indent="-457200">
              <a:buFont typeface="+mj-lt"/>
              <a:buAutoNum type="arabicPeriod" startAt="8"/>
            </a:pPr>
            <a:r>
              <a:rPr lang="en-GB" sz="2400" dirty="0" smtClean="0">
                <a:latin typeface="Arial" panose="020B0604020202020204" pitchFamily="34" charset="0"/>
                <a:cs typeface="Arial" panose="020B0604020202020204" pitchFamily="34" charset="0"/>
              </a:rPr>
              <a:t>Many </a:t>
            </a:r>
            <a:r>
              <a:rPr lang="en-GB" sz="2400" dirty="0">
                <a:latin typeface="Arial" panose="020B0604020202020204" pitchFamily="34" charset="0"/>
                <a:cs typeface="Arial" panose="020B0604020202020204" pitchFamily="34" charset="0"/>
              </a:rPr>
              <a:t>teachers use assessment information from tests and examinations well to gain a clear picture of the strengths and weaknesses of individual pupils.  Only a minority of teachers provide pupils with useful subject-specific comments to improve their work. Pupils respond positively to such feedback.  </a:t>
            </a:r>
          </a:p>
          <a:p>
            <a:pPr marL="457200" lvl="0" indent="-457200">
              <a:buFont typeface="+mj-lt"/>
              <a:buAutoNum type="arabicPeriod" startAt="8"/>
            </a:pP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14710" y="2642252"/>
            <a:ext cx="6372161" cy="7325082"/>
          </a:xfrm>
          <a:prstGeom prst="rect">
            <a:avLst/>
          </a:prstGeom>
        </p:spPr>
        <p:txBody>
          <a:bodyPr vert="horz" wrap="square" lIns="0" tIns="0" rIns="0" bIns="0" rtlCol="0">
            <a:spAutoFit/>
          </a:bodyPr>
          <a:lstStyle/>
          <a:p>
            <a:pPr marL="457200" lvl="0" indent="-457200">
              <a:spcAft>
                <a:spcPts val="2400"/>
              </a:spcAft>
              <a:buFont typeface="+mj-lt"/>
              <a:buAutoNum type="arabicPeriod" startAt="8"/>
            </a:pPr>
            <a:r>
              <a:rPr lang="cy-GB" sz="2400" dirty="0">
                <a:latin typeface="Arial" panose="020B0604020202020204" pitchFamily="34" charset="0"/>
                <a:cs typeface="Arial" panose="020B0604020202020204" pitchFamily="34" charset="0"/>
              </a:rPr>
              <a:t>Mewn lleiafrif o wersi, yn enwedig yng nghyfnod allweddol 3, mae disgwyliadau’n isel, ac nid yw athrawon yn cynllunio’n ddigon da i fodloni anghenion pob un o’r disgyblion, ac nid ydynt yn cynllunio digon o gyfleoedd i ddisgyblion ddatblygu eu medrau </a:t>
            </a:r>
            <a:r>
              <a:rPr lang="cy-GB" sz="2400" dirty="0" smtClean="0">
                <a:latin typeface="Arial" panose="020B0604020202020204" pitchFamily="34" charset="0"/>
                <a:cs typeface="Arial" panose="020B0604020202020204" pitchFamily="34" charset="0"/>
              </a:rPr>
              <a:t>TGCh</a:t>
            </a:r>
            <a:r>
              <a:rPr lang="cy-GB" sz="2400" dirty="0" smtClean="0">
                <a:solidFill>
                  <a:prstClr val="black"/>
                </a:solidFill>
                <a:latin typeface="Arial" panose="020B0604020202020204" pitchFamily="34" charset="0"/>
                <a:cs typeface="Arial" panose="020B0604020202020204" pitchFamily="34" charset="0"/>
              </a:rPr>
              <a:t>.</a:t>
            </a:r>
            <a:endParaRPr lang="cy-GB" sz="2400" dirty="0" smtClean="0">
              <a:solidFill>
                <a:schemeClr val="tx1">
                  <a:lumMod val="75000"/>
                  <a:lumOff val="25000"/>
                </a:schemeClr>
              </a:solidFill>
              <a:latin typeface="Arial" panose="020B0604020202020204" pitchFamily="34" charset="0"/>
              <a:cs typeface="Arial" panose="020B0604020202020204" pitchFamily="34" charset="0"/>
            </a:endParaRPr>
          </a:p>
          <a:p>
            <a:pPr marL="457200" indent="-457200">
              <a:buFont typeface="+mj-lt"/>
              <a:buAutoNum type="arabicPeriod" startAt="8"/>
            </a:pPr>
            <a:r>
              <a:rPr lang="cy-GB" sz="2400" dirty="0">
                <a:latin typeface="Arial" panose="020B0604020202020204" pitchFamily="34" charset="0"/>
                <a:cs typeface="Arial" panose="020B0604020202020204" pitchFamily="34" charset="0"/>
              </a:rPr>
              <a:t>Mae llawer o athrawon yn defnyddio gwybodaeth asesu o brofion ac arholiadau yn dda i gael darlun clir o gryfderau a gwendidau disgyblion unigol.  Lleiafrif o athrawon yn unig sy’n rhoi sylwadau defnyddiol sy’n benodol i bwnc i ddisgyblion wella’u gwaith.  Mae disgyblion yn ymateb yn gadarnhaol i adborth o’r </a:t>
            </a:r>
            <a:r>
              <a:rPr lang="cy-GB" sz="2400" dirty="0" smtClean="0">
                <a:latin typeface="Arial" panose="020B0604020202020204" pitchFamily="34" charset="0"/>
                <a:cs typeface="Arial" panose="020B0604020202020204" pitchFamily="34" charset="0"/>
              </a:rPr>
              <a:t>fath.  </a:t>
            </a:r>
          </a:p>
          <a:p>
            <a:pPr marL="457200" lvl="0" indent="-457200">
              <a:buFont typeface="+mj-lt"/>
              <a:buAutoNum type="arabicPeriod" startAt="8"/>
            </a:pP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2462132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3.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512a13ce2bb8ef84024fd9cac58967b6">
  <xsd:schema xmlns:xsd="http://www.w3.org/2001/XMLSchema" xmlns:xs="http://www.w3.org/2001/XMLSchema" xmlns:p="http://schemas.microsoft.com/office/2006/metadata/properties" xmlns:ns2="4c2d5879-4e17-4934-9dac-90b30ab598df" targetNamespace="http://schemas.microsoft.com/office/2006/metadata/properties" ma:root="true" ma:fieldsID="f7a57a7e2999f2a644e588463c5f1993"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Aug 2016</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7</Calendar_x0020_Year>
    <Retention_x0020_Year xmlns="4c2d5879-4e17-4934-9dac-90b30ab598df" xsi:nil="true"/>
    <TaxCatchAll xmlns="4c2d5879-4e17-4934-9dac-90b30ab598df">
      <Value>1</Value>
    </TaxCatchAll>
    <Academic_x0020_Year xmlns="4c2d5879-4e17-4934-9dac-90b30ab598df">6</Academic_x0020_Year>
    <Financial_x0020_Year xmlns="4c2d5879-4e17-4934-9dac-90b30ab598df">7</Financial_x0020_Year>
    <COBAS_x0020_Thematic_x0020_Event_x0020_ID xmlns="4c2d5879-4e17-4934-9dac-90b30ab598df" xsi:nil="true"/>
    <COBAS_x0020_Event_x0020_Short_x0020_Title xmlns="4c2d5879-4e17-4934-9dac-90b30ab598df" xsi:nil="true"/>
    <Lead_x0020_Inspector xmlns="4c2d5879-4e17-4934-9dac-90b30ab598df">
      <UserInfo>
        <DisplayName/>
        <AccountId xsi:nil="true"/>
        <AccountType/>
      </UserInfo>
    </Lead_x0020_Inspector>
    <Year_x0020_of_x0020_Survey xmlns="4c2d5879-4e17-4934-9dac-90b30ab598df" xsi:nil="true"/>
    <COBAS_x0020_Event_x0020_ID xmlns="4c2d5879-4e17-4934-9dac-90b30ab598df" xsi:nil="true"/>
    <COBAS_x0020_Event_x0020_Title xmlns="4c2d5879-4e17-4934-9dac-90b30ab598df" xsi:nil="true"/>
  </documentManagement>
</p:properties>
</file>

<file path=customXml/itemProps1.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2.xml><?xml version="1.0" encoding="utf-8"?>
<ds:datastoreItem xmlns:ds="http://schemas.openxmlformats.org/officeDocument/2006/customXml" ds:itemID="{FA5C1CED-B421-437F-B768-861C7093E61E}">
  <ds:schemaRefs>
    <ds:schemaRef ds:uri="http://schemas.microsoft.com/office/2006/metadata/customXsn"/>
  </ds:schemaRefs>
</ds:datastoreItem>
</file>

<file path=customXml/itemProps3.xml><?xml version="1.0" encoding="utf-8"?>
<ds:datastoreItem xmlns:ds="http://schemas.openxmlformats.org/officeDocument/2006/customXml" ds:itemID="{6A8BADAD-8136-433C-9645-6EF3101DA5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912C820-0342-4CB2-88FC-4AEEC26C1B5E}">
  <ds:schemaRefs>
    <ds:schemaRef ds:uri="http://purl.org/dc/terms/"/>
    <ds:schemaRef ds:uri="4c2d5879-4e17-4934-9dac-90b30ab598df"/>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188</TotalTime>
  <Words>3930</Words>
  <Application>Microsoft Office PowerPoint</Application>
  <PresentationFormat>Custom</PresentationFormat>
  <Paragraphs>430</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Office Theme</vt:lpstr>
      <vt:lpstr>PowerPoint Presentation</vt:lpstr>
      <vt:lpstr>Cefndir</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Cwestiynau i  ddarparwyr</vt:lpstr>
      <vt:lpstr>Cwestiynau i  ddarparwyr</vt:lpstr>
      <vt:lpstr>Cwestiynau i  ddarparwyr</vt:lpstr>
      <vt:lpstr>Cwestiynau i  ddarparwyr</vt:lpstr>
      <vt:lpstr>Cwestiynau i  ddarparwyr</vt:lpstr>
      <vt:lpstr>Cwestiynau i  ddarparwyr</vt:lpstr>
      <vt:lpstr>Cwestiynau…</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Elora Elphick</cp:lastModifiedBy>
  <cp:revision>25</cp:revision>
  <dcterms:created xsi:type="dcterms:W3CDTF">2017-09-06T09:23:14Z</dcterms:created>
  <dcterms:modified xsi:type="dcterms:W3CDTF">2017-09-15T12:50:21Z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