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29"/>
  </p:handoutMasterIdLst>
  <p:sldIdLst>
    <p:sldId id="256" r:id="rId6"/>
    <p:sldId id="257" r:id="rId7"/>
    <p:sldId id="258" r:id="rId8"/>
    <p:sldId id="262" r:id="rId9"/>
    <p:sldId id="261" r:id="rId10"/>
    <p:sldId id="263" r:id="rId11"/>
    <p:sldId id="264" r:id="rId12"/>
    <p:sldId id="265" r:id="rId13"/>
    <p:sldId id="266" r:id="rId14"/>
    <p:sldId id="267" r:id="rId15"/>
    <p:sldId id="268" r:id="rId16"/>
    <p:sldId id="269" r:id="rId17"/>
    <p:sldId id="259" r:id="rId18"/>
    <p:sldId id="279" r:id="rId19"/>
    <p:sldId id="270" r:id="rId20"/>
    <p:sldId id="276" r:id="rId21"/>
    <p:sldId id="260" r:id="rId22"/>
    <p:sldId id="280" r:id="rId23"/>
    <p:sldId id="281" r:id="rId24"/>
    <p:sldId id="273" r:id="rId25"/>
    <p:sldId id="277" r:id="rId26"/>
    <p:sldId id="278" r:id="rId27"/>
    <p:sldId id="282" r:id="rId28"/>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94724" autoAdjust="0"/>
  </p:normalViewPr>
  <p:slideViewPr>
    <p:cSldViewPr snapToGrid="0">
      <p:cViewPr varScale="1">
        <p:scale>
          <a:sx n="86" d="100"/>
          <a:sy n="86" d="100"/>
        </p:scale>
        <p:origin x="-126" y="-828"/>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10/07/2017</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Click to 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Click to 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Click to 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3229" y="-209550"/>
            <a:ext cx="13795538" cy="13680000"/>
          </a:xfrm>
          <a:prstGeom prst="rect">
            <a:avLst/>
          </a:prstGeom>
        </p:spPr>
      </p:pic>
      <p:sp>
        <p:nvSpPr>
          <p:cNvPr id="2" name="object 2"/>
          <p:cNvSpPr txBox="1"/>
          <p:nvPr/>
        </p:nvSpPr>
        <p:spPr>
          <a:xfrm>
            <a:off x="527299" y="3054613"/>
            <a:ext cx="13454919" cy="2931572"/>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en-GB" sz="3600" b="1" spc="-5" dirty="0" err="1" smtClean="0">
                <a:latin typeface="Arial"/>
                <a:cs typeface="Arial"/>
              </a:rPr>
              <a:t>Gwyddoniaeth</a:t>
            </a:r>
            <a:r>
              <a:rPr lang="en-GB" sz="3600" b="1" spc="-5" dirty="0" smtClean="0">
                <a:latin typeface="Arial"/>
                <a:cs typeface="Arial"/>
              </a:rPr>
              <a:t> a </a:t>
            </a:r>
            <a:r>
              <a:rPr lang="en-GB" sz="3600" b="1" spc="-5" dirty="0" err="1" smtClean="0">
                <a:latin typeface="Arial"/>
                <a:cs typeface="Arial"/>
              </a:rPr>
              <a:t>Dylunio</a:t>
            </a:r>
            <a:r>
              <a:rPr lang="en-GB" sz="3600" b="1" spc="-5" dirty="0" smtClean="0">
                <a:latin typeface="Arial"/>
                <a:cs typeface="Arial"/>
              </a:rPr>
              <a:t> a </a:t>
            </a:r>
            <a:r>
              <a:rPr lang="en-GB" sz="3600" b="1" spc="-5" dirty="0" err="1" smtClean="0">
                <a:latin typeface="Arial"/>
                <a:cs typeface="Arial"/>
              </a:rPr>
              <a:t>Thechnoleg</a:t>
            </a:r>
            <a:r>
              <a:rPr lang="en-GB" sz="3600" b="1" spc="-5" dirty="0" smtClean="0">
                <a:latin typeface="Arial"/>
                <a:cs typeface="Arial"/>
              </a:rPr>
              <a:t/>
            </a:r>
            <a:br>
              <a:rPr lang="en-GB" sz="3600" b="1" spc="-5" dirty="0" smtClean="0">
                <a:latin typeface="Arial"/>
                <a:cs typeface="Arial"/>
              </a:rPr>
            </a:br>
            <a:r>
              <a:rPr lang="en-GB" sz="3600" b="1" spc="-5" dirty="0" err="1" smtClean="0">
                <a:latin typeface="Arial"/>
                <a:cs typeface="Arial"/>
              </a:rPr>
              <a:t>yng</a:t>
            </a:r>
            <a:r>
              <a:rPr lang="en-GB" sz="3600" b="1" spc="-5" dirty="0" smtClean="0">
                <a:latin typeface="Arial"/>
                <a:cs typeface="Arial"/>
              </a:rPr>
              <a:t> </a:t>
            </a:r>
            <a:r>
              <a:rPr lang="en-GB" sz="3600" b="1" spc="-5" dirty="0" err="1" smtClean="0">
                <a:latin typeface="Arial"/>
                <a:cs typeface="Arial"/>
              </a:rPr>
              <a:t>nghyfnod</a:t>
            </a:r>
            <a:r>
              <a:rPr lang="en-GB" sz="3600" b="1" spc="-5" dirty="0" smtClean="0">
                <a:latin typeface="Arial"/>
                <a:cs typeface="Arial"/>
              </a:rPr>
              <a:t> </a:t>
            </a:r>
            <a:r>
              <a:rPr lang="en-GB" sz="3600" b="1" spc="-5" dirty="0" err="1" smtClean="0">
                <a:latin typeface="Arial"/>
                <a:cs typeface="Arial"/>
              </a:rPr>
              <a:t>allweddol</a:t>
            </a:r>
            <a:r>
              <a:rPr lang="en-GB" sz="3600" b="1" spc="-5" dirty="0" smtClean="0">
                <a:latin typeface="Arial"/>
                <a:cs typeface="Arial"/>
              </a:rPr>
              <a:t> 2</a:t>
            </a:r>
            <a:r>
              <a:rPr lang="en-GB" sz="3600" b="1" spc="-5" dirty="0" smtClean="0">
                <a:solidFill>
                  <a:schemeClr val="tx1">
                    <a:lumMod val="85000"/>
                    <a:lumOff val="15000"/>
                  </a:schemeClr>
                </a:solidFill>
                <a:latin typeface="Arial"/>
                <a:cs typeface="Arial"/>
              </a:rPr>
              <a:t/>
            </a:r>
            <a:br>
              <a:rPr lang="en-GB" sz="3600" b="1" spc="-5" dirty="0" smtClean="0">
                <a:solidFill>
                  <a:schemeClr val="tx1">
                    <a:lumMod val="85000"/>
                    <a:lumOff val="15000"/>
                  </a:schemeClr>
                </a:solidFill>
                <a:latin typeface="Arial"/>
                <a:cs typeface="Arial"/>
              </a:rPr>
            </a:br>
            <a:endParaRPr sz="3600" b="1" spc="-5" dirty="0">
              <a:solidFill>
                <a:schemeClr val="tx1">
                  <a:lumMod val="75000"/>
                  <a:lumOff val="25000"/>
                </a:schemeClr>
              </a:solidFill>
              <a:latin typeface="Arial"/>
              <a:cs typeface="Arial"/>
            </a:endParaRPr>
          </a:p>
          <a:p>
            <a:pPr marL="12700" marR="2997200">
              <a:lnSpc>
                <a:spcPts val="3190"/>
              </a:lnSpc>
            </a:pPr>
            <a:r>
              <a:rPr lang="en-GB" sz="3600" b="1" spc="-5" dirty="0" smtClean="0">
                <a:solidFill>
                  <a:schemeClr val="tx1">
                    <a:lumMod val="75000"/>
                    <a:lumOff val="25000"/>
                  </a:schemeClr>
                </a:solidFill>
                <a:latin typeface="Arial"/>
                <a:cs typeface="Arial"/>
              </a:rPr>
              <a:t>Science and </a:t>
            </a:r>
            <a:r>
              <a:rPr lang="en-GB" sz="3600" b="1" spc="-5" smtClean="0">
                <a:solidFill>
                  <a:schemeClr val="tx1">
                    <a:lumMod val="75000"/>
                    <a:lumOff val="25000"/>
                  </a:schemeClr>
                </a:solidFill>
                <a:latin typeface="Arial"/>
                <a:cs typeface="Arial"/>
              </a:rPr>
              <a:t>Design </a:t>
            </a:r>
            <a:r>
              <a:rPr lang="en-GB" sz="3600" b="1" spc="-5" smtClean="0">
                <a:solidFill>
                  <a:schemeClr val="tx1">
                    <a:lumMod val="75000"/>
                    <a:lumOff val="25000"/>
                  </a:schemeClr>
                </a:solidFill>
                <a:latin typeface="Arial"/>
                <a:cs typeface="Arial"/>
              </a:rPr>
              <a:t>Technology</a:t>
            </a:r>
          </a:p>
          <a:p>
            <a:pPr marL="12700" marR="2997200">
              <a:lnSpc>
                <a:spcPts val="3190"/>
              </a:lnSpc>
            </a:pPr>
            <a:r>
              <a:rPr lang="en-GB" sz="3600" b="1" spc="-5" smtClean="0">
                <a:solidFill>
                  <a:schemeClr val="tx1">
                    <a:lumMod val="75000"/>
                    <a:lumOff val="25000"/>
                  </a:schemeClr>
                </a:solidFill>
                <a:latin typeface="Arial"/>
                <a:cs typeface="Arial"/>
              </a:rPr>
              <a:t>at </a:t>
            </a:r>
            <a:r>
              <a:rPr lang="en-GB" sz="3600" b="1" spc="-5" dirty="0" smtClean="0">
                <a:solidFill>
                  <a:schemeClr val="tx1">
                    <a:lumMod val="75000"/>
                    <a:lumOff val="25000"/>
                  </a:schemeClr>
                </a:solidFill>
                <a:latin typeface="Arial"/>
                <a:cs typeface="Arial"/>
              </a:rPr>
              <a:t>key stage 2</a:t>
            </a:r>
            <a:endParaRPr sz="36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175364" y="2642252"/>
            <a:ext cx="6087650"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latin typeface="Arial"/>
                <a:cs typeface="Arial"/>
              </a:rPr>
              <a:t>Mae’r</a:t>
            </a:r>
            <a:r>
              <a:rPr lang="en-GB" sz="2400" dirty="0" smtClean="0">
                <a:latin typeface="Arial"/>
                <a:cs typeface="Arial"/>
              </a:rPr>
              <a:t> </a:t>
            </a:r>
            <a:r>
              <a:rPr lang="en-GB" sz="2400" dirty="0" err="1" smtClean="0">
                <a:latin typeface="Arial"/>
                <a:cs typeface="Arial"/>
              </a:rPr>
              <a:t>rhan</a:t>
            </a:r>
            <a:r>
              <a:rPr lang="en-GB" sz="2400" dirty="0" smtClean="0">
                <a:latin typeface="Arial"/>
                <a:cs typeface="Arial"/>
              </a:rPr>
              <a:t> </a:t>
            </a:r>
            <a:r>
              <a:rPr lang="en-GB" sz="2400" dirty="0" err="1" smtClean="0">
                <a:latin typeface="Arial"/>
                <a:cs typeface="Arial"/>
              </a:rPr>
              <a:t>fwyaf</a:t>
            </a:r>
            <a:r>
              <a:rPr lang="en-GB" sz="2400" dirty="0" smtClean="0">
                <a:latin typeface="Arial"/>
                <a:cs typeface="Arial"/>
              </a:rPr>
              <a:t> o </a:t>
            </a:r>
            <a:r>
              <a:rPr lang="en-GB" sz="2400" dirty="0" err="1" smtClean="0">
                <a:latin typeface="Arial"/>
                <a:cs typeface="Arial"/>
              </a:rPr>
              <a:t>arweinwyr</a:t>
            </a:r>
            <a:r>
              <a:rPr lang="en-GB" sz="2400" dirty="0" smtClean="0">
                <a:latin typeface="Arial"/>
                <a:cs typeface="Arial"/>
              </a:rPr>
              <a:t> </a:t>
            </a:r>
            <a:r>
              <a:rPr lang="en-GB" sz="2400" dirty="0" err="1" smtClean="0">
                <a:latin typeface="Arial"/>
                <a:cs typeface="Arial"/>
              </a:rPr>
              <a:t>ysgol</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ymgymryd</a:t>
            </a:r>
            <a:r>
              <a:rPr lang="en-GB" sz="2400" dirty="0" smtClean="0">
                <a:latin typeface="Arial"/>
                <a:cs typeface="Arial"/>
              </a:rPr>
              <a:t> ag </a:t>
            </a:r>
            <a:r>
              <a:rPr lang="en-GB" sz="2400" dirty="0" err="1" smtClean="0">
                <a:latin typeface="Arial"/>
                <a:cs typeface="Arial"/>
              </a:rPr>
              <a:t>ystod</a:t>
            </a:r>
            <a:r>
              <a:rPr lang="en-GB" sz="2400" dirty="0" smtClean="0">
                <a:latin typeface="Arial"/>
                <a:cs typeface="Arial"/>
              </a:rPr>
              <a:t> </a:t>
            </a:r>
            <a:r>
              <a:rPr lang="en-GB" sz="2400" dirty="0" err="1" smtClean="0">
                <a:latin typeface="Arial"/>
                <a:cs typeface="Arial"/>
              </a:rPr>
              <a:t>briodol</a:t>
            </a:r>
            <a:r>
              <a:rPr lang="en-GB" sz="2400" dirty="0" smtClean="0">
                <a:latin typeface="Arial"/>
                <a:cs typeface="Arial"/>
              </a:rPr>
              <a:t> o </a:t>
            </a:r>
            <a:r>
              <a:rPr lang="en-GB" sz="2400" dirty="0" err="1" smtClean="0">
                <a:latin typeface="Arial"/>
                <a:cs typeface="Arial"/>
              </a:rPr>
              <a:t>weithgareddau</a:t>
            </a:r>
            <a:r>
              <a:rPr lang="en-GB" sz="2400" dirty="0" smtClean="0">
                <a:latin typeface="Arial"/>
                <a:cs typeface="Arial"/>
              </a:rPr>
              <a:t> </a:t>
            </a:r>
            <a:r>
              <a:rPr lang="en-GB" sz="2400" dirty="0" err="1" smtClean="0">
                <a:latin typeface="Arial"/>
                <a:cs typeface="Arial"/>
              </a:rPr>
              <a:t>hunanarfarnu</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fonitro</a:t>
            </a:r>
            <a:r>
              <a:rPr lang="en-GB" sz="2400" dirty="0" smtClean="0">
                <a:latin typeface="Arial"/>
                <a:cs typeface="Arial"/>
              </a:rPr>
              <a:t> </a:t>
            </a:r>
            <a:r>
              <a:rPr lang="en-GB" sz="2400" dirty="0" err="1" smtClean="0">
                <a:latin typeface="Arial"/>
                <a:cs typeface="Arial"/>
              </a:rPr>
              <a:t>safonau</a:t>
            </a:r>
            <a:r>
              <a:rPr lang="en-GB" sz="2400" dirty="0" smtClean="0">
                <a:latin typeface="Arial"/>
                <a:cs typeface="Arial"/>
              </a:rPr>
              <a:t> a </a:t>
            </a:r>
            <a:r>
              <a:rPr lang="en-GB" sz="2400" dirty="0" err="1" smtClean="0">
                <a:latin typeface="Arial"/>
                <a:cs typeface="Arial"/>
              </a:rPr>
              <a:t>darpariaeth</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t>
            </a:r>
            <a:r>
              <a:rPr lang="en-GB" sz="2400" dirty="0" err="1" smtClean="0">
                <a:latin typeface="Arial"/>
                <a:cs typeface="Arial"/>
              </a:rPr>
              <a:t>Fodd</a:t>
            </a:r>
            <a:r>
              <a:rPr lang="en-GB" sz="2400" dirty="0" smtClean="0">
                <a:latin typeface="Arial"/>
                <a:cs typeface="Arial"/>
              </a:rPr>
              <a:t> </a:t>
            </a:r>
            <a:r>
              <a:rPr lang="en-GB" sz="2400" dirty="0" err="1" smtClean="0">
                <a:latin typeface="Arial"/>
                <a:cs typeface="Arial"/>
              </a:rPr>
              <a:t>bynnag</a:t>
            </a:r>
            <a:r>
              <a:rPr lang="en-GB" sz="2400" dirty="0" smtClean="0">
                <a:latin typeface="Arial"/>
                <a:cs typeface="Arial"/>
              </a:rPr>
              <a:t>, </a:t>
            </a:r>
            <a:r>
              <a:rPr lang="en-GB" sz="2400" dirty="0" err="1" smtClean="0">
                <a:latin typeface="Arial"/>
                <a:cs typeface="Arial"/>
              </a:rPr>
              <a:t>nid</a:t>
            </a:r>
            <a:r>
              <a:rPr lang="en-GB" sz="2400" dirty="0" smtClean="0">
                <a:latin typeface="Arial"/>
                <a:cs typeface="Arial"/>
              </a:rPr>
              <a:t> </a:t>
            </a:r>
            <a:r>
              <a:rPr lang="en-GB" sz="2400" dirty="0" err="1" smtClean="0">
                <a:latin typeface="Arial"/>
                <a:cs typeface="Arial"/>
              </a:rPr>
              <a:t>yw</a:t>
            </a:r>
            <a:r>
              <a:rPr lang="en-GB" sz="2400" dirty="0" smtClean="0">
                <a:latin typeface="Arial"/>
                <a:cs typeface="Arial"/>
              </a:rPr>
              <a:t> </a:t>
            </a:r>
            <a:r>
              <a:rPr lang="en-GB" sz="2400" dirty="0" err="1" smtClean="0">
                <a:latin typeface="Arial"/>
                <a:cs typeface="Arial"/>
              </a:rPr>
              <a:t>lleiafrif</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nodi</a:t>
            </a:r>
            <a:r>
              <a:rPr lang="en-GB" sz="2400" dirty="0" smtClean="0">
                <a:latin typeface="Arial"/>
                <a:cs typeface="Arial"/>
              </a:rPr>
              <a:t> </a:t>
            </a:r>
            <a:r>
              <a:rPr lang="en-GB" sz="2400" dirty="0" err="1" smtClean="0">
                <a:latin typeface="Arial"/>
                <a:cs typeface="Arial"/>
              </a:rPr>
              <a:t>diffygion</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ddigon</a:t>
            </a:r>
            <a:r>
              <a:rPr lang="en-GB" sz="2400" dirty="0" smtClean="0">
                <a:latin typeface="Arial"/>
                <a:cs typeface="Arial"/>
              </a:rPr>
              <a:t> </a:t>
            </a:r>
            <a:r>
              <a:rPr lang="en-GB" sz="2400" dirty="0" err="1" smtClean="0">
                <a:latin typeface="Arial"/>
                <a:cs typeface="Arial"/>
              </a:rPr>
              <a:t>cadarn</a:t>
            </a:r>
            <a:r>
              <a:rPr lang="en-GB" sz="2400" dirty="0" smtClean="0">
                <a:latin typeface="Arial"/>
                <a:cs typeface="Arial"/>
              </a:rPr>
              <a:t>.  </a:t>
            </a:r>
            <a:r>
              <a:rPr lang="en-GB" sz="2400" dirty="0" err="1" smtClean="0">
                <a:latin typeface="Arial"/>
                <a:cs typeface="Arial"/>
              </a:rPr>
              <a:t>Wrth</a:t>
            </a:r>
            <a:r>
              <a:rPr lang="en-GB" sz="2400" dirty="0" smtClean="0">
                <a:latin typeface="Arial"/>
                <a:cs typeface="Arial"/>
              </a:rPr>
              <a:t> </a:t>
            </a:r>
            <a:r>
              <a:rPr lang="en-GB" sz="2400" dirty="0" err="1" smtClean="0">
                <a:latin typeface="Arial"/>
                <a:cs typeface="Arial"/>
              </a:rPr>
              <a:t>fonitro</a:t>
            </a:r>
            <a:r>
              <a:rPr lang="en-GB" sz="2400" dirty="0" smtClean="0">
                <a:latin typeface="Arial"/>
                <a:cs typeface="Arial"/>
              </a:rPr>
              <a:t> </a:t>
            </a:r>
            <a:r>
              <a:rPr lang="en-GB" sz="2400" dirty="0" err="1" smtClean="0">
                <a:latin typeface="Arial"/>
                <a:cs typeface="Arial"/>
              </a:rPr>
              <a:t>ansawdd</a:t>
            </a:r>
            <a:r>
              <a:rPr lang="en-GB" sz="2400" dirty="0" smtClean="0">
                <a:latin typeface="Arial"/>
                <a:cs typeface="Arial"/>
              </a:rPr>
              <a:t> </a:t>
            </a:r>
            <a:r>
              <a:rPr lang="en-GB" sz="2400" dirty="0" err="1" smtClean="0">
                <a:latin typeface="Arial"/>
                <a:cs typeface="Arial"/>
              </a:rPr>
              <a:t>yr</a:t>
            </a:r>
            <a:r>
              <a:rPr lang="en-GB" sz="2400" dirty="0" smtClean="0">
                <a:latin typeface="Arial"/>
                <a:cs typeface="Arial"/>
              </a:rPr>
              <a:t> </a:t>
            </a:r>
            <a:r>
              <a:rPr lang="en-GB" sz="2400" dirty="0" err="1" smtClean="0">
                <a:latin typeface="Arial"/>
                <a:cs typeface="Arial"/>
              </a:rPr>
              <a:t>addysgu</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t>
            </a:r>
            <a:r>
              <a:rPr lang="en-GB" sz="2400" dirty="0" err="1" smtClean="0">
                <a:latin typeface="Arial"/>
                <a:cs typeface="Arial"/>
              </a:rPr>
              <a:t>mae</a:t>
            </a:r>
            <a:r>
              <a:rPr lang="en-GB" sz="2400" dirty="0" smtClean="0">
                <a:latin typeface="Arial"/>
                <a:cs typeface="Arial"/>
              </a:rPr>
              <a:t> </a:t>
            </a:r>
            <a:r>
              <a:rPr lang="en-GB" sz="2400" dirty="0" err="1" smtClean="0">
                <a:latin typeface="Arial"/>
                <a:cs typeface="Arial"/>
              </a:rPr>
              <a:t>arweinwyr</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canolbwyntio’n</a:t>
            </a:r>
            <a:r>
              <a:rPr lang="en-GB" sz="2400" dirty="0" smtClean="0">
                <a:latin typeface="Arial"/>
                <a:cs typeface="Arial"/>
              </a:rPr>
              <a:t> </a:t>
            </a:r>
            <a:r>
              <a:rPr lang="en-GB" sz="2400" dirty="0" err="1" smtClean="0">
                <a:latin typeface="Arial"/>
                <a:cs typeface="Arial"/>
              </a:rPr>
              <a:t>rhy</a:t>
            </a:r>
            <a:r>
              <a:rPr lang="en-GB" sz="2400" dirty="0" smtClean="0">
                <a:latin typeface="Arial"/>
                <a:cs typeface="Arial"/>
              </a:rPr>
              <a:t> </a:t>
            </a:r>
            <a:r>
              <a:rPr lang="en-GB" sz="2400" dirty="0" err="1" smtClean="0">
                <a:latin typeface="Arial"/>
                <a:cs typeface="Arial"/>
              </a:rPr>
              <a:t>aml</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agweddau</a:t>
            </a:r>
            <a:r>
              <a:rPr lang="en-GB" sz="2400" dirty="0" smtClean="0">
                <a:latin typeface="Arial"/>
                <a:cs typeface="Arial"/>
              </a:rPr>
              <a:t> </a:t>
            </a:r>
            <a:r>
              <a:rPr lang="en-GB" sz="2400" dirty="0" err="1" smtClean="0">
                <a:latin typeface="Arial"/>
                <a:cs typeface="Arial"/>
              </a:rPr>
              <a:t>generig</a:t>
            </a:r>
            <a:r>
              <a:rPr lang="en-GB" sz="2400" dirty="0" smtClean="0">
                <a:latin typeface="Arial"/>
                <a:cs typeface="Arial"/>
              </a:rPr>
              <a:t> </a:t>
            </a:r>
            <a:r>
              <a:rPr lang="en-GB" sz="2400" dirty="0" err="1" smtClean="0">
                <a:latin typeface="Arial"/>
                <a:cs typeface="Arial"/>
              </a:rPr>
              <a:t>yr</a:t>
            </a:r>
            <a:r>
              <a:rPr lang="en-GB" sz="2400" dirty="0" smtClean="0">
                <a:latin typeface="Arial"/>
                <a:cs typeface="Arial"/>
              </a:rPr>
              <a:t> </a:t>
            </a:r>
            <a:r>
              <a:rPr lang="en-GB" sz="2400" dirty="0" err="1" smtClean="0">
                <a:latin typeface="Arial"/>
                <a:cs typeface="Arial"/>
              </a:rPr>
              <a:t>addysgu</a:t>
            </a:r>
            <a:r>
              <a:rPr lang="en-GB" sz="2400" dirty="0" smtClean="0">
                <a:latin typeface="Arial"/>
                <a:cs typeface="Arial"/>
              </a:rPr>
              <a:t>, ac </a:t>
            </a:r>
            <a:r>
              <a:rPr lang="en-GB" sz="2400" dirty="0" err="1" smtClean="0">
                <a:latin typeface="Arial"/>
                <a:cs typeface="Arial"/>
              </a:rPr>
              <a:t>anaml</a:t>
            </a:r>
            <a:r>
              <a:rPr lang="en-GB" sz="2400" dirty="0" smtClean="0">
                <a:latin typeface="Arial"/>
                <a:cs typeface="Arial"/>
              </a:rPr>
              <a:t> y </a:t>
            </a:r>
            <a:r>
              <a:rPr lang="en-GB" sz="2400" dirty="0" err="1" smtClean="0">
                <a:latin typeface="Arial"/>
                <a:cs typeface="Arial"/>
              </a:rPr>
              <a:t>nodir</a:t>
            </a:r>
            <a:r>
              <a:rPr lang="en-GB" sz="2400" dirty="0" smtClean="0">
                <a:latin typeface="Arial"/>
                <a:cs typeface="Arial"/>
              </a:rPr>
              <a:t> </a:t>
            </a:r>
            <a:r>
              <a:rPr lang="en-GB" sz="2400" dirty="0" err="1" smtClean="0">
                <a:latin typeface="Arial"/>
                <a:cs typeface="Arial"/>
              </a:rPr>
              <a:t>camau</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wella</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benodol</a:t>
            </a:r>
            <a:r>
              <a:rPr lang="en-GB" sz="2400" dirty="0" smtClean="0">
                <a:latin typeface="Arial"/>
                <a:cs typeface="Arial"/>
              </a:rPr>
              <a:t>.</a:t>
            </a:r>
          </a:p>
          <a:p>
            <a:pPr marL="342900" marR="5080" indent="-342900">
              <a:buFont typeface="Arial" panose="020B0604020202020204" pitchFamily="34" charset="0"/>
              <a:buChar char="•"/>
              <a:tabLst>
                <a:tab pos="5485765" algn="l"/>
              </a:tabLst>
            </a:pP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ychydig</a:t>
            </a:r>
            <a:r>
              <a:rPr lang="en-GB" sz="2400" dirty="0" smtClean="0">
                <a:latin typeface="Arial"/>
                <a:cs typeface="Arial"/>
              </a:rPr>
              <a:t> o </a:t>
            </a:r>
            <a:r>
              <a:rPr lang="en-GB" sz="2400" dirty="0" err="1" smtClean="0">
                <a:latin typeface="Arial"/>
                <a:cs typeface="Arial"/>
              </a:rPr>
              <a:t>ysgolion</a:t>
            </a:r>
            <a:r>
              <a:rPr lang="en-GB" sz="2400" dirty="0" smtClean="0">
                <a:latin typeface="Arial"/>
                <a:cs typeface="Arial"/>
              </a:rPr>
              <a:t>, </a:t>
            </a:r>
            <a:r>
              <a:rPr lang="en-GB" sz="2400" dirty="0" err="1" smtClean="0">
                <a:latin typeface="Arial"/>
                <a:cs typeface="Arial"/>
              </a:rPr>
              <a:t>nid</a:t>
            </a:r>
            <a:r>
              <a:rPr lang="en-GB" sz="2400" dirty="0" smtClean="0">
                <a:latin typeface="Arial"/>
                <a:cs typeface="Arial"/>
              </a:rPr>
              <a:t> </a:t>
            </a:r>
            <a:r>
              <a:rPr lang="en-GB" sz="2400" dirty="0" err="1" smtClean="0">
                <a:latin typeface="Arial"/>
                <a:cs typeface="Arial"/>
              </a:rPr>
              <a:t>yw</a:t>
            </a:r>
            <a:r>
              <a:rPr lang="en-GB" sz="2400" dirty="0" smtClean="0">
                <a:latin typeface="Arial"/>
                <a:cs typeface="Arial"/>
              </a:rPr>
              <a:t> </a:t>
            </a:r>
            <a:r>
              <a:rPr lang="en-GB" sz="2400" dirty="0" err="1" smtClean="0">
                <a:latin typeface="Arial"/>
                <a:cs typeface="Arial"/>
              </a:rPr>
              <a:t>arweinwyr</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goruchwylio</a:t>
            </a:r>
            <a:r>
              <a:rPr lang="en-GB" sz="2400" dirty="0" smtClean="0">
                <a:latin typeface="Arial"/>
                <a:cs typeface="Arial"/>
              </a:rPr>
              <a:t> </a:t>
            </a:r>
            <a:r>
              <a:rPr lang="en-GB" sz="2400" dirty="0" err="1" smtClean="0">
                <a:latin typeface="Arial"/>
                <a:cs typeface="Arial"/>
              </a:rPr>
              <a:t>prosesau</a:t>
            </a:r>
            <a:r>
              <a:rPr lang="en-GB" sz="2400" dirty="0" smtClean="0">
                <a:latin typeface="Arial"/>
                <a:cs typeface="Arial"/>
              </a:rPr>
              <a:t> </a:t>
            </a:r>
            <a:r>
              <a:rPr lang="en-GB" sz="2400" dirty="0" err="1" smtClean="0">
                <a:latin typeface="Arial"/>
                <a:cs typeface="Arial"/>
              </a:rPr>
              <a:t>asesu</a:t>
            </a:r>
            <a:r>
              <a:rPr lang="en-GB" sz="2400" dirty="0" smtClean="0">
                <a:latin typeface="Arial"/>
                <a:cs typeface="Arial"/>
              </a:rPr>
              <a:t> </a:t>
            </a:r>
            <a:r>
              <a:rPr lang="en-GB" sz="2400" dirty="0" err="1" smtClean="0">
                <a:latin typeface="Arial"/>
                <a:cs typeface="Arial"/>
              </a:rPr>
              <a:t>athrawon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ddigon</a:t>
            </a:r>
            <a:r>
              <a:rPr lang="en-GB" sz="2400" dirty="0" smtClean="0">
                <a:latin typeface="Arial"/>
                <a:cs typeface="Arial"/>
              </a:rPr>
              <a:t> </a:t>
            </a:r>
            <a:r>
              <a:rPr lang="en-GB" sz="2400" dirty="0" err="1" smtClean="0">
                <a:latin typeface="Arial"/>
                <a:cs typeface="Arial"/>
              </a:rPr>
              <a:t>effeithiol</a:t>
            </a:r>
            <a:r>
              <a:rPr lang="en-GB" sz="2400" dirty="0" smtClean="0">
                <a:latin typeface="Arial"/>
                <a:cs typeface="Arial"/>
              </a:rPr>
              <a:t>.  </a:t>
            </a:r>
            <a:r>
              <a:rPr lang="en-GB" sz="2400" dirty="0" err="1" smtClean="0">
                <a:latin typeface="Arial"/>
                <a:cs typeface="Arial"/>
              </a:rPr>
              <a:t>Lle</a:t>
            </a:r>
            <a:r>
              <a:rPr lang="en-GB" sz="2400" dirty="0" smtClean="0">
                <a:latin typeface="Arial"/>
                <a:cs typeface="Arial"/>
              </a:rPr>
              <a:t> </a:t>
            </a:r>
            <a:r>
              <a:rPr lang="en-GB" sz="2400" dirty="0" err="1" smtClean="0">
                <a:latin typeface="Arial"/>
                <a:cs typeface="Arial"/>
              </a:rPr>
              <a:t>mae</a:t>
            </a:r>
            <a:r>
              <a:rPr lang="en-GB" sz="2400" dirty="0" smtClean="0">
                <a:latin typeface="Arial"/>
                <a:cs typeface="Arial"/>
              </a:rPr>
              <a:t> </a:t>
            </a:r>
            <a:r>
              <a:rPr lang="en-GB" sz="2400" dirty="0" err="1" smtClean="0">
                <a:latin typeface="Arial"/>
                <a:cs typeface="Arial"/>
              </a:rPr>
              <a:t>hyn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wir</a:t>
            </a:r>
            <a:r>
              <a:rPr lang="en-GB" sz="2400" dirty="0" smtClean="0">
                <a:latin typeface="Arial"/>
                <a:cs typeface="Arial"/>
              </a:rPr>
              <a:t>, </a:t>
            </a:r>
            <a:r>
              <a:rPr lang="en-GB" sz="2400" dirty="0" err="1" smtClean="0">
                <a:latin typeface="Arial"/>
                <a:cs typeface="Arial"/>
              </a:rPr>
              <a:t>mae</a:t>
            </a:r>
            <a:r>
              <a:rPr lang="en-GB" sz="2400" dirty="0" smtClean="0">
                <a:latin typeface="Arial"/>
                <a:cs typeface="Arial"/>
              </a:rPr>
              <a:t> </a:t>
            </a:r>
            <a:r>
              <a:rPr lang="en-GB" sz="2400" dirty="0" err="1" smtClean="0">
                <a:latin typeface="Arial"/>
                <a:cs typeface="Arial"/>
              </a:rPr>
              <a:t>asesiadau</a:t>
            </a:r>
            <a:r>
              <a:rPr lang="en-GB" sz="2400" dirty="0" smtClean="0">
                <a:latin typeface="Arial"/>
                <a:cs typeface="Arial"/>
              </a:rPr>
              <a:t> </a:t>
            </a:r>
            <a:r>
              <a:rPr lang="en-GB" sz="2400" dirty="0" err="1" smtClean="0">
                <a:latin typeface="Arial"/>
                <a:cs typeface="Arial"/>
              </a:rPr>
              <a:t>athrawon</a:t>
            </a:r>
            <a:r>
              <a:rPr lang="en-GB" sz="2400" dirty="0" smtClean="0">
                <a:latin typeface="Arial"/>
                <a:cs typeface="Arial"/>
              </a:rPr>
              <a:t> o </a:t>
            </a:r>
            <a:r>
              <a:rPr lang="en-GB" sz="2400" dirty="0" err="1" smtClean="0">
                <a:latin typeface="Arial"/>
                <a:cs typeface="Arial"/>
              </a:rPr>
              <a:t>ddisgyblion</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anghywir</a:t>
            </a:r>
            <a:r>
              <a:rPr lang="en-GB" sz="2400" dirty="0" smtClean="0">
                <a:latin typeface="Arial"/>
                <a:cs typeface="Arial"/>
              </a:rPr>
              <a:t>, ac </a:t>
            </a:r>
            <a:r>
              <a:rPr lang="en-GB" sz="2400" dirty="0" err="1" smtClean="0">
                <a:latin typeface="Arial"/>
                <a:cs typeface="Arial"/>
              </a:rPr>
              <a:t>maent</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rhy</a:t>
            </a:r>
            <a:r>
              <a:rPr lang="en-GB" sz="2400" dirty="0" smtClean="0">
                <a:latin typeface="Arial"/>
                <a:cs typeface="Arial"/>
              </a:rPr>
              <a:t> </a:t>
            </a:r>
            <a:r>
              <a:rPr lang="en-GB" sz="2400" dirty="0" err="1" smtClean="0">
                <a:latin typeface="Arial"/>
                <a:cs typeface="Arial"/>
              </a:rPr>
              <a:t>hael</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aml</a:t>
            </a:r>
            <a:r>
              <a:rPr lang="en-GB" sz="2400" dirty="0" smtClean="0">
                <a:latin typeface="Arial"/>
                <a:cs typeface="Arial"/>
              </a:rPr>
              <a:t>.</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413326" y="2642252"/>
            <a:ext cx="6140179"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Most </a:t>
            </a:r>
            <a:r>
              <a:rPr lang="en-GB" sz="2400" dirty="0">
                <a:solidFill>
                  <a:schemeClr val="tx1">
                    <a:lumMod val="75000"/>
                    <a:lumOff val="25000"/>
                  </a:schemeClr>
                </a:solidFill>
                <a:latin typeface="Arial"/>
                <a:cs typeface="Arial"/>
              </a:rPr>
              <a:t>school leaders undertake an appropriate range of self-evaluation activities to monitor standards and provision in science.  However, a minority do not identify shortcomings in science robustly enough.  When monitoring the quality of teaching in science, leaders too often focus on generic aspects of teaching, and actions to improve science particularly are rarely identified.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a:t>
            </a:r>
            <a:r>
              <a:rPr lang="en-GB" sz="2400" dirty="0">
                <a:solidFill>
                  <a:schemeClr val="tx1">
                    <a:lumMod val="75000"/>
                    <a:lumOff val="25000"/>
                  </a:schemeClr>
                </a:solidFill>
                <a:latin typeface="Arial"/>
                <a:cs typeface="Arial"/>
              </a:rPr>
              <a:t>a few schools, leaders do not have effective enough oversight of teacher assessment processes.  Where this is the case, teachers’ assessment of pupils in science is inaccurate and often over-generous.</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63255" y="2506785"/>
            <a:ext cx="6139144" cy="707886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300" dirty="0" err="1" smtClean="0">
                <a:latin typeface="Arial"/>
                <a:cs typeface="Arial"/>
              </a:rPr>
              <a:t>Nid</a:t>
            </a:r>
            <a:r>
              <a:rPr lang="en-GB" sz="2300" dirty="0" smtClean="0">
                <a:latin typeface="Arial"/>
                <a:cs typeface="Arial"/>
              </a:rPr>
              <a:t> </a:t>
            </a:r>
            <a:r>
              <a:rPr lang="en-GB" sz="2300" dirty="0" err="1" smtClean="0">
                <a:latin typeface="Arial"/>
                <a:cs typeface="Arial"/>
              </a:rPr>
              <a:t>oes</a:t>
            </a:r>
            <a:r>
              <a:rPr lang="en-GB" sz="2300" dirty="0" smtClean="0">
                <a:latin typeface="Arial"/>
                <a:cs typeface="Arial"/>
              </a:rPr>
              <a:t> </a:t>
            </a:r>
            <a:r>
              <a:rPr lang="en-GB" sz="2300" dirty="0" err="1" smtClean="0">
                <a:latin typeface="Arial"/>
                <a:cs typeface="Arial"/>
              </a:rPr>
              <a:t>digon</a:t>
            </a:r>
            <a:r>
              <a:rPr lang="en-GB" sz="2300" dirty="0" smtClean="0">
                <a:latin typeface="Arial"/>
                <a:cs typeface="Arial"/>
              </a:rPr>
              <a:t> o </a:t>
            </a:r>
            <a:r>
              <a:rPr lang="en-GB" sz="2300" dirty="0" err="1" smtClean="0">
                <a:latin typeface="Arial"/>
                <a:cs typeface="Arial"/>
              </a:rPr>
              <a:t>gyfleoedd</a:t>
            </a:r>
            <a:r>
              <a:rPr lang="en-GB" sz="2300" dirty="0" smtClean="0">
                <a:latin typeface="Arial"/>
                <a:cs typeface="Arial"/>
              </a:rPr>
              <a:t> </a:t>
            </a:r>
            <a:r>
              <a:rPr lang="en-GB" sz="2300" dirty="0" err="1" smtClean="0">
                <a:latin typeface="Arial"/>
                <a:cs typeface="Arial"/>
              </a:rPr>
              <a:t>i</a:t>
            </a:r>
            <a:r>
              <a:rPr lang="en-GB" sz="2300" dirty="0" smtClean="0">
                <a:latin typeface="Arial"/>
                <a:cs typeface="Arial"/>
              </a:rPr>
              <a:t> </a:t>
            </a:r>
            <a:r>
              <a:rPr lang="en-GB" sz="2300" dirty="0" err="1" smtClean="0">
                <a:latin typeface="Arial"/>
                <a:cs typeface="Arial"/>
              </a:rPr>
              <a:t>athrawon</a:t>
            </a:r>
            <a:r>
              <a:rPr lang="en-GB" sz="2300" dirty="0" smtClean="0">
                <a:latin typeface="Arial"/>
                <a:cs typeface="Arial"/>
              </a:rPr>
              <a:t> </a:t>
            </a:r>
            <a:r>
              <a:rPr lang="en-GB" sz="2300" dirty="0" err="1" smtClean="0">
                <a:latin typeface="Arial"/>
                <a:cs typeface="Arial"/>
              </a:rPr>
              <a:t>ddatblygu’u</a:t>
            </a:r>
            <a:r>
              <a:rPr lang="en-GB" sz="2300" dirty="0" smtClean="0">
                <a:latin typeface="Arial"/>
                <a:cs typeface="Arial"/>
              </a:rPr>
              <a:t> </a:t>
            </a:r>
            <a:r>
              <a:rPr lang="en-GB" sz="2300" dirty="0" err="1" smtClean="0">
                <a:latin typeface="Arial"/>
                <a:cs typeface="Arial"/>
              </a:rPr>
              <a:t>harbenigedd</a:t>
            </a:r>
            <a:r>
              <a:rPr lang="en-GB" sz="2300" dirty="0" smtClean="0">
                <a:latin typeface="Arial"/>
                <a:cs typeface="Arial"/>
              </a:rPr>
              <a:t> </a:t>
            </a:r>
            <a:r>
              <a:rPr lang="en-GB" sz="2300" dirty="0" err="1" smtClean="0">
                <a:latin typeface="Arial"/>
                <a:cs typeface="Arial"/>
              </a:rPr>
              <a:t>mewn</a:t>
            </a:r>
            <a:r>
              <a:rPr lang="en-GB" sz="2300" dirty="0" smtClean="0">
                <a:latin typeface="Arial"/>
                <a:cs typeface="Arial"/>
              </a:rPr>
              <a:t> </a:t>
            </a:r>
            <a:r>
              <a:rPr lang="en-GB" sz="2300" dirty="0" err="1" smtClean="0">
                <a:latin typeface="Arial"/>
                <a:cs typeface="Arial"/>
              </a:rPr>
              <a:t>addysgu</a:t>
            </a:r>
            <a:r>
              <a:rPr lang="en-GB" sz="2300" dirty="0" smtClean="0">
                <a:latin typeface="Arial"/>
                <a:cs typeface="Arial"/>
              </a:rPr>
              <a:t> </a:t>
            </a:r>
            <a:r>
              <a:rPr lang="en-GB" sz="2300" dirty="0" err="1" smtClean="0">
                <a:latin typeface="Arial"/>
                <a:cs typeface="Arial"/>
              </a:rPr>
              <a:t>gwyddoniaeth</a:t>
            </a:r>
            <a:r>
              <a:rPr lang="en-GB" sz="2300" dirty="0" smtClean="0">
                <a:latin typeface="Arial"/>
                <a:cs typeface="Arial"/>
              </a:rPr>
              <a:t> a </a:t>
            </a:r>
            <a:r>
              <a:rPr lang="en-GB" sz="2300" dirty="0" err="1" smtClean="0">
                <a:latin typeface="Arial"/>
                <a:cs typeface="Arial"/>
              </a:rPr>
              <a:t>dylunio</a:t>
            </a:r>
            <a:r>
              <a:rPr lang="en-GB" sz="2300" dirty="0" smtClean="0">
                <a:latin typeface="Arial"/>
                <a:cs typeface="Arial"/>
              </a:rPr>
              <a:t> a </a:t>
            </a:r>
            <a:r>
              <a:rPr lang="en-GB" sz="2300" dirty="0" err="1" smtClean="0">
                <a:latin typeface="Arial"/>
                <a:cs typeface="Arial"/>
              </a:rPr>
              <a:t>thechnoleg</a:t>
            </a:r>
            <a:r>
              <a:rPr lang="en-GB" sz="2300" dirty="0" smtClean="0">
                <a:latin typeface="Arial"/>
                <a:cs typeface="Arial"/>
              </a:rPr>
              <a:t>. Mae </a:t>
            </a:r>
            <a:r>
              <a:rPr lang="en-GB" sz="2300" dirty="0" err="1" smtClean="0">
                <a:latin typeface="Arial"/>
                <a:cs typeface="Arial"/>
              </a:rPr>
              <a:t>argaeledd</a:t>
            </a:r>
            <a:r>
              <a:rPr lang="en-GB" sz="2300" dirty="0" smtClean="0">
                <a:latin typeface="Arial"/>
                <a:cs typeface="Arial"/>
              </a:rPr>
              <a:t> </a:t>
            </a:r>
            <a:r>
              <a:rPr lang="en-GB" sz="2300" dirty="0" err="1" smtClean="0">
                <a:latin typeface="Arial"/>
                <a:cs typeface="Arial"/>
              </a:rPr>
              <a:t>hyfforddiant</a:t>
            </a:r>
            <a:r>
              <a:rPr lang="en-GB" sz="2300" dirty="0" smtClean="0">
                <a:latin typeface="Arial"/>
                <a:cs typeface="Arial"/>
              </a:rPr>
              <a:t> </a:t>
            </a:r>
            <a:r>
              <a:rPr lang="en-GB" sz="2300" dirty="0" err="1" smtClean="0">
                <a:latin typeface="Arial"/>
                <a:cs typeface="Arial"/>
              </a:rPr>
              <a:t>mewn</a:t>
            </a:r>
            <a:r>
              <a:rPr lang="en-GB" sz="2300" dirty="0" smtClean="0">
                <a:latin typeface="Arial"/>
                <a:cs typeface="Arial"/>
              </a:rPr>
              <a:t> </a:t>
            </a:r>
            <a:r>
              <a:rPr lang="en-GB" sz="2300" dirty="0" err="1" smtClean="0">
                <a:latin typeface="Arial"/>
                <a:cs typeface="Arial"/>
              </a:rPr>
              <a:t>gwyddoniaeth</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a:t>
            </a:r>
            <a:r>
              <a:rPr lang="en-GB" sz="2300" dirty="0" err="1" smtClean="0">
                <a:latin typeface="Arial"/>
                <a:cs typeface="Arial"/>
              </a:rPr>
              <a:t>ôl</a:t>
            </a:r>
            <a:r>
              <a:rPr lang="en-GB" sz="2300" dirty="0" smtClean="0">
                <a:latin typeface="Arial"/>
                <a:cs typeface="Arial"/>
              </a:rPr>
              <a:t> consortia </a:t>
            </a:r>
            <a:r>
              <a:rPr lang="en-GB" sz="2300" dirty="0" err="1" smtClean="0">
                <a:latin typeface="Arial"/>
                <a:cs typeface="Arial"/>
              </a:rPr>
              <a:t>lleol</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a:t>
            </a:r>
            <a:r>
              <a:rPr lang="en-GB" sz="2300" dirty="0" err="1" smtClean="0">
                <a:latin typeface="Arial"/>
                <a:cs typeface="Arial"/>
              </a:rPr>
              <a:t>amrywio</a:t>
            </a:r>
            <a:r>
              <a:rPr lang="en-GB" sz="2300" dirty="0" smtClean="0">
                <a:latin typeface="Arial"/>
                <a:cs typeface="Arial"/>
              </a:rPr>
              <a:t> </a:t>
            </a:r>
            <a:r>
              <a:rPr lang="en-GB" sz="2300" dirty="0" err="1" smtClean="0">
                <a:latin typeface="Arial"/>
                <a:cs typeface="Arial"/>
              </a:rPr>
              <a:t>ledled</a:t>
            </a:r>
            <a:r>
              <a:rPr lang="en-GB" sz="2300" dirty="0" smtClean="0">
                <a:latin typeface="Arial"/>
                <a:cs typeface="Arial"/>
              </a:rPr>
              <a:t> </a:t>
            </a:r>
            <a:r>
              <a:rPr lang="en-GB" sz="2300" dirty="0" err="1" smtClean="0">
                <a:latin typeface="Arial"/>
                <a:cs typeface="Arial"/>
              </a:rPr>
              <a:t>Cymru</a:t>
            </a:r>
            <a:r>
              <a:rPr lang="en-GB" sz="2300" dirty="0" smtClean="0">
                <a:latin typeface="Arial"/>
                <a:cs typeface="Arial"/>
              </a:rPr>
              <a:t>. Dim </a:t>
            </a:r>
            <a:r>
              <a:rPr lang="en-GB" sz="2300" dirty="0" err="1" smtClean="0">
                <a:latin typeface="Arial"/>
                <a:cs typeface="Arial"/>
              </a:rPr>
              <a:t>ond</a:t>
            </a:r>
            <a:r>
              <a:rPr lang="en-GB" sz="2300" dirty="0" smtClean="0">
                <a:latin typeface="Arial"/>
                <a:cs typeface="Arial"/>
              </a:rPr>
              <a:t> </a:t>
            </a:r>
            <a:r>
              <a:rPr lang="en-GB" sz="2300" dirty="0" err="1" smtClean="0">
                <a:latin typeface="Arial"/>
                <a:cs typeface="Arial"/>
              </a:rPr>
              <a:t>ychydig</a:t>
            </a:r>
            <a:r>
              <a:rPr lang="en-GB" sz="2300" dirty="0" smtClean="0">
                <a:latin typeface="Arial"/>
                <a:cs typeface="Arial"/>
              </a:rPr>
              <a:t> </a:t>
            </a:r>
            <a:r>
              <a:rPr lang="en-GB" sz="2300" dirty="0" err="1" smtClean="0">
                <a:latin typeface="Arial"/>
                <a:cs typeface="Arial"/>
              </a:rPr>
              <a:t>iawn</a:t>
            </a:r>
            <a:r>
              <a:rPr lang="en-GB" sz="2300" dirty="0" smtClean="0">
                <a:latin typeface="Arial"/>
                <a:cs typeface="Arial"/>
              </a:rPr>
              <a:t> o </a:t>
            </a:r>
            <a:r>
              <a:rPr lang="en-GB" sz="2300" dirty="0" err="1" smtClean="0">
                <a:latin typeface="Arial"/>
                <a:cs typeface="Arial"/>
              </a:rPr>
              <a:t>athrawon</a:t>
            </a:r>
            <a:r>
              <a:rPr lang="en-GB" sz="2300" dirty="0" smtClean="0">
                <a:latin typeface="Arial"/>
                <a:cs typeface="Arial"/>
              </a:rPr>
              <a:t> </a:t>
            </a:r>
            <a:r>
              <a:rPr lang="en-GB" sz="2300" dirty="0" err="1" smtClean="0">
                <a:latin typeface="Arial"/>
                <a:cs typeface="Arial"/>
              </a:rPr>
              <a:t>sy’n</a:t>
            </a:r>
            <a:r>
              <a:rPr lang="en-GB" sz="2300" dirty="0" smtClean="0">
                <a:latin typeface="Arial"/>
                <a:cs typeface="Arial"/>
              </a:rPr>
              <a:t> </a:t>
            </a:r>
            <a:r>
              <a:rPr lang="en-GB" sz="2300" dirty="0" err="1" smtClean="0">
                <a:latin typeface="Arial"/>
                <a:cs typeface="Arial"/>
              </a:rPr>
              <a:t>cael</a:t>
            </a:r>
            <a:r>
              <a:rPr lang="en-GB" sz="2300" dirty="0" smtClean="0">
                <a:latin typeface="Arial"/>
                <a:cs typeface="Arial"/>
              </a:rPr>
              <a:t> </a:t>
            </a:r>
            <a:r>
              <a:rPr lang="en-GB" sz="2300" dirty="0" err="1" smtClean="0">
                <a:latin typeface="Arial"/>
                <a:cs typeface="Arial"/>
              </a:rPr>
              <a:t>cyfleoedd</a:t>
            </a:r>
            <a:r>
              <a:rPr lang="en-GB" sz="2300" dirty="0" smtClean="0">
                <a:latin typeface="Arial"/>
                <a:cs typeface="Arial"/>
              </a:rPr>
              <a:t> </a:t>
            </a:r>
            <a:r>
              <a:rPr lang="en-GB" sz="2300" dirty="0" err="1" smtClean="0">
                <a:latin typeface="Arial"/>
                <a:cs typeface="Arial"/>
              </a:rPr>
              <a:t>hyfforddi</a:t>
            </a:r>
            <a:r>
              <a:rPr lang="en-GB" sz="2300" dirty="0" smtClean="0">
                <a:latin typeface="Arial"/>
                <a:cs typeface="Arial"/>
              </a:rPr>
              <a:t> </a:t>
            </a:r>
            <a:r>
              <a:rPr lang="en-GB" sz="2300" dirty="0" err="1" smtClean="0">
                <a:latin typeface="Arial"/>
                <a:cs typeface="Arial"/>
              </a:rPr>
              <a:t>i’w</a:t>
            </a:r>
            <a:r>
              <a:rPr lang="en-GB" sz="2300" dirty="0" smtClean="0">
                <a:latin typeface="Arial"/>
                <a:cs typeface="Arial"/>
              </a:rPr>
              <a:t> </a:t>
            </a:r>
            <a:r>
              <a:rPr lang="en-GB" sz="2300" dirty="0" err="1" smtClean="0">
                <a:latin typeface="Arial"/>
                <a:cs typeface="Arial"/>
              </a:rPr>
              <a:t>helpu</a:t>
            </a:r>
            <a:r>
              <a:rPr lang="en-GB" sz="2300" dirty="0" smtClean="0">
                <a:latin typeface="Arial"/>
                <a:cs typeface="Arial"/>
              </a:rPr>
              <a:t> </a:t>
            </a:r>
            <a:r>
              <a:rPr lang="en-GB" sz="2300" dirty="0" err="1" smtClean="0">
                <a:latin typeface="Arial"/>
                <a:cs typeface="Arial"/>
              </a:rPr>
              <a:t>i</a:t>
            </a:r>
            <a:r>
              <a:rPr lang="en-GB" sz="2300" dirty="0" smtClean="0">
                <a:latin typeface="Arial"/>
                <a:cs typeface="Arial"/>
              </a:rPr>
              <a:t> </a:t>
            </a:r>
            <a:r>
              <a:rPr lang="en-GB" sz="2300" dirty="0" err="1" smtClean="0">
                <a:latin typeface="Arial"/>
                <a:cs typeface="Arial"/>
              </a:rPr>
              <a:t>gyflwyno’r</a:t>
            </a:r>
            <a:r>
              <a:rPr lang="en-GB" sz="2300" dirty="0" smtClean="0">
                <a:latin typeface="Arial"/>
                <a:cs typeface="Arial"/>
              </a:rPr>
              <a:t> </a:t>
            </a:r>
            <a:r>
              <a:rPr lang="en-GB" sz="2300" dirty="0" err="1" smtClean="0">
                <a:latin typeface="Arial"/>
                <a:cs typeface="Arial"/>
              </a:rPr>
              <a:t>cwricwlwm</a:t>
            </a:r>
            <a:r>
              <a:rPr lang="en-GB" sz="2300" dirty="0" smtClean="0">
                <a:latin typeface="Arial"/>
                <a:cs typeface="Arial"/>
              </a:rPr>
              <a:t> </a:t>
            </a:r>
            <a:r>
              <a:rPr lang="en-GB" sz="2300" dirty="0" err="1" smtClean="0">
                <a:latin typeface="Arial"/>
                <a:cs typeface="Arial"/>
              </a:rPr>
              <a:t>dylunio</a:t>
            </a:r>
            <a:r>
              <a:rPr lang="en-GB" sz="2300" dirty="0" smtClean="0">
                <a:latin typeface="Arial"/>
                <a:cs typeface="Arial"/>
              </a:rPr>
              <a:t> a </a:t>
            </a:r>
            <a:r>
              <a:rPr lang="en-GB" sz="2300" dirty="0" err="1" smtClean="0">
                <a:latin typeface="Arial"/>
                <a:cs typeface="Arial"/>
              </a:rPr>
              <a:t>thechnoleg</a:t>
            </a:r>
            <a:r>
              <a:rPr lang="en-GB" sz="2300" dirty="0" smtClean="0">
                <a:latin typeface="Arial"/>
                <a:cs typeface="Arial"/>
              </a:rPr>
              <a:t>. Mae </a:t>
            </a:r>
            <a:r>
              <a:rPr lang="en-GB" sz="2300" dirty="0" err="1" smtClean="0">
                <a:latin typeface="Arial"/>
                <a:cs typeface="Arial"/>
              </a:rPr>
              <a:t>ychydig</a:t>
            </a:r>
            <a:r>
              <a:rPr lang="en-GB" sz="2300" dirty="0" smtClean="0">
                <a:latin typeface="Arial"/>
                <a:cs typeface="Arial"/>
              </a:rPr>
              <a:t> o </a:t>
            </a:r>
            <a:r>
              <a:rPr lang="en-GB" sz="2300" dirty="0" err="1" smtClean="0">
                <a:latin typeface="Arial"/>
                <a:cs typeface="Arial"/>
              </a:rPr>
              <a:t>benaethiaid</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a:t>
            </a:r>
            <a:r>
              <a:rPr lang="en-GB" sz="2300" dirty="0" err="1" smtClean="0">
                <a:latin typeface="Arial"/>
                <a:cs typeface="Arial"/>
              </a:rPr>
              <a:t>gofyn</a:t>
            </a:r>
            <a:r>
              <a:rPr lang="en-GB" sz="2300" dirty="0" smtClean="0">
                <a:latin typeface="Arial"/>
                <a:cs typeface="Arial"/>
              </a:rPr>
              <a:t> am </a:t>
            </a:r>
            <a:r>
              <a:rPr lang="en-GB" sz="2300" dirty="0" err="1" smtClean="0">
                <a:latin typeface="Arial"/>
                <a:cs typeface="Arial"/>
              </a:rPr>
              <a:t>arbenigedd</a:t>
            </a:r>
            <a:r>
              <a:rPr lang="en-GB" sz="2300" dirty="0" smtClean="0">
                <a:latin typeface="Arial"/>
                <a:cs typeface="Arial"/>
              </a:rPr>
              <a:t> o </a:t>
            </a:r>
            <a:r>
              <a:rPr lang="en-GB" sz="2300" dirty="0" err="1" smtClean="0">
                <a:latin typeface="Arial"/>
                <a:cs typeface="Arial"/>
              </a:rPr>
              <a:t>ysgolion</a:t>
            </a:r>
            <a:r>
              <a:rPr lang="en-GB" sz="2300" dirty="0" smtClean="0">
                <a:latin typeface="Arial"/>
                <a:cs typeface="Arial"/>
              </a:rPr>
              <a:t> </a:t>
            </a:r>
            <a:r>
              <a:rPr lang="en-GB" sz="2300" dirty="0" err="1" smtClean="0">
                <a:latin typeface="Arial"/>
                <a:cs typeface="Arial"/>
              </a:rPr>
              <a:t>cynradd</a:t>
            </a:r>
            <a:r>
              <a:rPr lang="en-GB" sz="2300" dirty="0" smtClean="0">
                <a:latin typeface="Arial"/>
                <a:cs typeface="Arial"/>
              </a:rPr>
              <a:t> </a:t>
            </a:r>
            <a:r>
              <a:rPr lang="en-GB" sz="2300" dirty="0" err="1" smtClean="0">
                <a:latin typeface="Arial"/>
                <a:cs typeface="Arial"/>
              </a:rPr>
              <a:t>eraill</a:t>
            </a:r>
            <a:r>
              <a:rPr lang="en-GB" sz="2300" dirty="0" smtClean="0">
                <a:latin typeface="Arial"/>
                <a:cs typeface="Arial"/>
              </a:rPr>
              <a:t> </a:t>
            </a:r>
            <a:r>
              <a:rPr lang="en-GB" sz="2300" dirty="0" err="1" smtClean="0">
                <a:latin typeface="Arial"/>
                <a:cs typeface="Arial"/>
              </a:rPr>
              <a:t>lle</a:t>
            </a:r>
            <a:r>
              <a:rPr lang="en-GB" sz="2300" dirty="0" smtClean="0">
                <a:latin typeface="Arial"/>
                <a:cs typeface="Arial"/>
              </a:rPr>
              <a:t> </a:t>
            </a:r>
            <a:r>
              <a:rPr lang="en-GB" sz="2300" dirty="0" err="1" smtClean="0">
                <a:latin typeface="Arial"/>
                <a:cs typeface="Arial"/>
              </a:rPr>
              <a:t>cydnabuwyd</a:t>
            </a:r>
            <a:r>
              <a:rPr lang="en-GB" sz="2300" dirty="0" smtClean="0">
                <a:latin typeface="Arial"/>
                <a:cs typeface="Arial"/>
              </a:rPr>
              <a:t> bod </a:t>
            </a:r>
            <a:r>
              <a:rPr lang="en-GB" sz="2300" dirty="0" err="1" smtClean="0">
                <a:latin typeface="Arial"/>
                <a:cs typeface="Arial"/>
              </a:rPr>
              <a:t>arfer</a:t>
            </a:r>
            <a:r>
              <a:rPr lang="en-GB" sz="2300" dirty="0" smtClean="0">
                <a:latin typeface="Arial"/>
                <a:cs typeface="Arial"/>
              </a:rPr>
              <a:t> </a:t>
            </a:r>
            <a:r>
              <a:rPr lang="en-GB" sz="2300" dirty="0" err="1" smtClean="0">
                <a:latin typeface="Arial"/>
                <a:cs typeface="Arial"/>
              </a:rPr>
              <a:t>dda</a:t>
            </a:r>
            <a:r>
              <a:rPr lang="en-GB" sz="2300" dirty="0" smtClean="0">
                <a:latin typeface="Arial"/>
                <a:cs typeface="Arial"/>
              </a:rPr>
              <a:t>, </a:t>
            </a:r>
            <a:r>
              <a:rPr lang="en-GB" sz="2300" dirty="0" err="1" smtClean="0">
                <a:latin typeface="Arial"/>
                <a:cs typeface="Arial"/>
              </a:rPr>
              <a:t>er</a:t>
            </a:r>
            <a:r>
              <a:rPr lang="en-GB" sz="2300" dirty="0" smtClean="0">
                <a:latin typeface="Arial"/>
                <a:cs typeface="Arial"/>
              </a:rPr>
              <a:t> </a:t>
            </a:r>
            <a:r>
              <a:rPr lang="en-GB" sz="2300" dirty="0" err="1" smtClean="0">
                <a:latin typeface="Arial"/>
                <a:cs typeface="Arial"/>
              </a:rPr>
              <a:t>mwyn</a:t>
            </a:r>
            <a:r>
              <a:rPr lang="en-GB" sz="2300" dirty="0" smtClean="0">
                <a:latin typeface="Arial"/>
                <a:cs typeface="Arial"/>
              </a:rPr>
              <a:t> </a:t>
            </a:r>
            <a:r>
              <a:rPr lang="en-GB" sz="2300" dirty="0" err="1" smtClean="0">
                <a:latin typeface="Arial"/>
                <a:cs typeface="Arial"/>
              </a:rPr>
              <a:t>cynorthwyo’u</a:t>
            </a:r>
            <a:r>
              <a:rPr lang="en-GB" sz="2300" dirty="0" smtClean="0">
                <a:latin typeface="Arial"/>
                <a:cs typeface="Arial"/>
              </a:rPr>
              <a:t> </a:t>
            </a:r>
            <a:r>
              <a:rPr lang="en-GB" sz="2300" dirty="0" err="1" smtClean="0">
                <a:latin typeface="Arial"/>
                <a:cs typeface="Arial"/>
              </a:rPr>
              <a:t>hysgolion</a:t>
            </a:r>
            <a:r>
              <a:rPr lang="en-GB" sz="2300" dirty="0" smtClean="0">
                <a:latin typeface="Arial"/>
                <a:cs typeface="Arial"/>
              </a:rPr>
              <a:t> </a:t>
            </a:r>
            <a:r>
              <a:rPr lang="en-GB" sz="2300" dirty="0" err="1" smtClean="0">
                <a:latin typeface="Arial"/>
                <a:cs typeface="Arial"/>
              </a:rPr>
              <a:t>eu</a:t>
            </a:r>
            <a:r>
              <a:rPr lang="en-GB" sz="2300" dirty="0" smtClean="0">
                <a:latin typeface="Arial"/>
                <a:cs typeface="Arial"/>
              </a:rPr>
              <a:t> </a:t>
            </a:r>
            <a:r>
              <a:rPr lang="en-GB" sz="2300" dirty="0" err="1" smtClean="0">
                <a:latin typeface="Arial"/>
                <a:cs typeface="Arial"/>
              </a:rPr>
              <a:t>hunain</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y </a:t>
            </a:r>
            <a:r>
              <a:rPr lang="en-GB" sz="2300" dirty="0" err="1" smtClean="0">
                <a:latin typeface="Arial"/>
                <a:cs typeface="Arial"/>
              </a:rPr>
              <a:t>meysydd</a:t>
            </a:r>
            <a:r>
              <a:rPr lang="en-GB" sz="2300" dirty="0" smtClean="0">
                <a:latin typeface="Arial"/>
                <a:cs typeface="Arial"/>
              </a:rPr>
              <a:t> </a:t>
            </a:r>
            <a:r>
              <a:rPr lang="en-GB" sz="2300" dirty="0" err="1" smtClean="0">
                <a:latin typeface="Arial"/>
                <a:cs typeface="Arial"/>
              </a:rPr>
              <a:t>cwricwlwm</a:t>
            </a:r>
            <a:r>
              <a:rPr lang="en-GB" sz="2300" dirty="0" smtClean="0">
                <a:latin typeface="Arial"/>
                <a:cs typeface="Arial"/>
              </a:rPr>
              <a:t> </a:t>
            </a:r>
            <a:r>
              <a:rPr lang="en-GB" sz="2300" dirty="0" err="1" smtClean="0">
                <a:latin typeface="Arial"/>
                <a:cs typeface="Arial"/>
              </a:rPr>
              <a:t>hyn</a:t>
            </a:r>
            <a:r>
              <a:rPr lang="en-GB" sz="2300" dirty="0" smtClean="0">
                <a:latin typeface="Arial"/>
                <a:cs typeface="Arial"/>
              </a:rPr>
              <a:t>.</a:t>
            </a:r>
          </a:p>
          <a:p>
            <a:pPr marL="342900" marR="5080" indent="-342900">
              <a:buFont typeface="Arial" panose="020B0604020202020204" pitchFamily="34" charset="0"/>
              <a:buChar char="•"/>
              <a:tabLst>
                <a:tab pos="5485765" algn="l"/>
              </a:tabLst>
            </a:pPr>
            <a:r>
              <a:rPr lang="en-GB" sz="2300" dirty="0" err="1" smtClean="0">
                <a:latin typeface="Arial"/>
                <a:cs typeface="Arial"/>
              </a:rPr>
              <a:t>Er</a:t>
            </a:r>
            <a:r>
              <a:rPr lang="en-GB" sz="2300" dirty="0" smtClean="0">
                <a:latin typeface="Arial"/>
                <a:cs typeface="Arial"/>
              </a:rPr>
              <a:t> </a:t>
            </a:r>
            <a:r>
              <a:rPr lang="en-GB" sz="2300" dirty="0" err="1" smtClean="0">
                <a:latin typeface="Arial"/>
                <a:cs typeface="Arial"/>
              </a:rPr>
              <a:t>gwaethaf</a:t>
            </a:r>
            <a:r>
              <a:rPr lang="en-GB" sz="2300" dirty="0" smtClean="0">
                <a:latin typeface="Arial"/>
                <a:cs typeface="Arial"/>
              </a:rPr>
              <a:t> </a:t>
            </a:r>
            <a:r>
              <a:rPr lang="en-GB" sz="2300" dirty="0" err="1" smtClean="0">
                <a:latin typeface="Arial"/>
                <a:cs typeface="Arial"/>
              </a:rPr>
              <a:t>gwahaniaeth</a:t>
            </a:r>
            <a:r>
              <a:rPr lang="en-GB" sz="2300" dirty="0" smtClean="0">
                <a:latin typeface="Arial"/>
                <a:cs typeface="Arial"/>
              </a:rPr>
              <a:t> </a:t>
            </a:r>
            <a:r>
              <a:rPr lang="en-GB" sz="2300" dirty="0" err="1" smtClean="0">
                <a:latin typeface="Arial"/>
                <a:cs typeface="Arial"/>
              </a:rPr>
              <a:t>nodedig</a:t>
            </a:r>
            <a:r>
              <a:rPr lang="en-GB" sz="2300" dirty="0" smtClean="0">
                <a:latin typeface="Arial"/>
                <a:cs typeface="Arial"/>
              </a:rPr>
              <a:t> o ran </a:t>
            </a:r>
            <a:r>
              <a:rPr lang="en-GB" sz="2300" dirty="0" err="1" smtClean="0">
                <a:latin typeface="Arial"/>
                <a:cs typeface="Arial"/>
              </a:rPr>
              <a:t>deilliannau</a:t>
            </a:r>
            <a:r>
              <a:rPr lang="en-GB" sz="2300" dirty="0" smtClean="0">
                <a:latin typeface="Arial"/>
                <a:cs typeface="Arial"/>
              </a:rPr>
              <a:t> </a:t>
            </a:r>
            <a:r>
              <a:rPr lang="en-GB" sz="2300" dirty="0" err="1" smtClean="0">
                <a:latin typeface="Arial"/>
                <a:cs typeface="Arial"/>
              </a:rPr>
              <a:t>mewn</a:t>
            </a:r>
            <a:r>
              <a:rPr lang="en-GB" sz="2300" dirty="0" smtClean="0">
                <a:latin typeface="Arial"/>
                <a:cs typeface="Arial"/>
              </a:rPr>
              <a:t> </a:t>
            </a:r>
            <a:r>
              <a:rPr lang="en-GB" sz="2300" dirty="0" err="1" smtClean="0">
                <a:latin typeface="Arial"/>
                <a:cs typeface="Arial"/>
              </a:rPr>
              <a:t>gwyddoniaeth</a:t>
            </a:r>
            <a:r>
              <a:rPr lang="en-GB" sz="2300" dirty="0" smtClean="0">
                <a:latin typeface="Arial"/>
                <a:cs typeface="Arial"/>
              </a:rPr>
              <a:t> </a:t>
            </a:r>
            <a:r>
              <a:rPr lang="en-GB" sz="2300" dirty="0" err="1" smtClean="0">
                <a:latin typeface="Arial"/>
                <a:cs typeface="Arial"/>
              </a:rPr>
              <a:t>rhwng</a:t>
            </a:r>
            <a:r>
              <a:rPr lang="en-GB" sz="2300" dirty="0" smtClean="0">
                <a:latin typeface="Arial"/>
                <a:cs typeface="Arial"/>
              </a:rPr>
              <a:t> </a:t>
            </a:r>
            <a:r>
              <a:rPr lang="en-GB" sz="2300" dirty="0" err="1" smtClean="0">
                <a:latin typeface="Arial"/>
                <a:cs typeface="Arial"/>
              </a:rPr>
              <a:t>disgyblion</a:t>
            </a:r>
            <a:r>
              <a:rPr lang="en-GB" sz="2300" dirty="0" smtClean="0">
                <a:latin typeface="Arial"/>
                <a:cs typeface="Arial"/>
              </a:rPr>
              <a:t> </a:t>
            </a:r>
            <a:r>
              <a:rPr lang="en-GB" sz="2300" dirty="0" err="1" smtClean="0">
                <a:latin typeface="Arial"/>
                <a:cs typeface="Arial"/>
              </a:rPr>
              <a:t>sy’n</a:t>
            </a:r>
            <a:r>
              <a:rPr lang="en-GB" sz="2300" dirty="0" smtClean="0">
                <a:latin typeface="Arial"/>
                <a:cs typeface="Arial"/>
              </a:rPr>
              <a:t> </a:t>
            </a:r>
            <a:r>
              <a:rPr lang="en-GB" sz="2300" dirty="0" err="1" smtClean="0">
                <a:latin typeface="Arial"/>
                <a:cs typeface="Arial"/>
              </a:rPr>
              <a:t>gymwys</a:t>
            </a:r>
            <a:r>
              <a:rPr lang="en-GB" sz="2300" dirty="0" smtClean="0">
                <a:latin typeface="Arial"/>
                <a:cs typeface="Arial"/>
              </a:rPr>
              <a:t> </a:t>
            </a:r>
            <a:r>
              <a:rPr lang="en-GB" sz="2300" dirty="0" err="1" smtClean="0">
                <a:latin typeface="Arial"/>
                <a:cs typeface="Arial"/>
              </a:rPr>
              <a:t>i</a:t>
            </a:r>
            <a:r>
              <a:rPr lang="en-GB" sz="2300" dirty="0" smtClean="0">
                <a:latin typeface="Arial"/>
                <a:cs typeface="Arial"/>
              </a:rPr>
              <a:t> </a:t>
            </a:r>
            <a:r>
              <a:rPr lang="en-GB" sz="2300" dirty="0" err="1" smtClean="0">
                <a:latin typeface="Arial"/>
                <a:cs typeface="Arial"/>
              </a:rPr>
              <a:t>gael</a:t>
            </a:r>
            <a:r>
              <a:rPr lang="en-GB" sz="2300" dirty="0" smtClean="0">
                <a:latin typeface="Arial"/>
                <a:cs typeface="Arial"/>
              </a:rPr>
              <a:t> </a:t>
            </a:r>
            <a:r>
              <a:rPr lang="en-GB" sz="2300" dirty="0" err="1" smtClean="0">
                <a:latin typeface="Arial"/>
                <a:cs typeface="Arial"/>
              </a:rPr>
              <a:t>prydau</a:t>
            </a:r>
            <a:r>
              <a:rPr lang="en-GB" sz="2300" dirty="0" smtClean="0">
                <a:latin typeface="Arial"/>
                <a:cs typeface="Arial"/>
              </a:rPr>
              <a:t> </a:t>
            </a:r>
            <a:r>
              <a:rPr lang="en-GB" sz="2300" dirty="0" err="1" smtClean="0">
                <a:latin typeface="Arial"/>
                <a:cs typeface="Arial"/>
              </a:rPr>
              <a:t>ysgol</a:t>
            </a:r>
            <a:r>
              <a:rPr lang="en-GB" sz="2300" dirty="0" smtClean="0">
                <a:latin typeface="Arial"/>
                <a:cs typeface="Arial"/>
              </a:rPr>
              <a:t> am </a:t>
            </a:r>
            <a:r>
              <a:rPr lang="en-GB" sz="2300" dirty="0" err="1" smtClean="0">
                <a:latin typeface="Arial"/>
                <a:cs typeface="Arial"/>
              </a:rPr>
              <a:t>ddim</a:t>
            </a:r>
            <a:r>
              <a:rPr lang="en-GB" sz="2300" dirty="0" smtClean="0">
                <a:latin typeface="Arial"/>
                <a:cs typeface="Arial"/>
              </a:rPr>
              <a:t> </a:t>
            </a:r>
            <a:r>
              <a:rPr lang="en-GB" sz="2300" dirty="0" err="1" smtClean="0">
                <a:latin typeface="Arial"/>
                <a:cs typeface="Arial"/>
              </a:rPr>
              <a:t>a’u</a:t>
            </a:r>
            <a:r>
              <a:rPr lang="en-GB" sz="2300" dirty="0" smtClean="0">
                <a:latin typeface="Arial"/>
                <a:cs typeface="Arial"/>
              </a:rPr>
              <a:t> </a:t>
            </a:r>
            <a:r>
              <a:rPr lang="en-GB" sz="2300" dirty="0" err="1" smtClean="0">
                <a:latin typeface="Arial"/>
                <a:cs typeface="Arial"/>
              </a:rPr>
              <a:t>cyfoedion</a:t>
            </a:r>
            <a:r>
              <a:rPr lang="en-GB" sz="2300" dirty="0" smtClean="0">
                <a:latin typeface="Arial"/>
                <a:cs typeface="Arial"/>
              </a:rPr>
              <a:t>, </a:t>
            </a:r>
            <a:r>
              <a:rPr lang="en-GB" sz="2300" dirty="0" err="1" smtClean="0">
                <a:latin typeface="Arial"/>
                <a:cs typeface="Arial"/>
              </a:rPr>
              <a:t>ychydig</a:t>
            </a:r>
            <a:r>
              <a:rPr lang="en-GB" sz="2300" dirty="0" smtClean="0">
                <a:latin typeface="Arial"/>
                <a:cs typeface="Arial"/>
              </a:rPr>
              <a:t> o </a:t>
            </a:r>
            <a:r>
              <a:rPr lang="en-GB" sz="2300" dirty="0" err="1" smtClean="0">
                <a:latin typeface="Arial"/>
                <a:cs typeface="Arial"/>
              </a:rPr>
              <a:t>arweinwyr</a:t>
            </a:r>
            <a:r>
              <a:rPr lang="en-GB" sz="2300" dirty="0" smtClean="0">
                <a:latin typeface="Arial"/>
                <a:cs typeface="Arial"/>
              </a:rPr>
              <a:t> </a:t>
            </a:r>
            <a:r>
              <a:rPr lang="en-GB" sz="2300" dirty="0" err="1" smtClean="0">
                <a:latin typeface="Arial"/>
                <a:cs typeface="Arial"/>
              </a:rPr>
              <a:t>sy’n</a:t>
            </a:r>
            <a:r>
              <a:rPr lang="en-GB" sz="2300" dirty="0" smtClean="0">
                <a:latin typeface="Arial"/>
                <a:cs typeface="Arial"/>
              </a:rPr>
              <a:t> </a:t>
            </a:r>
            <a:r>
              <a:rPr lang="en-GB" sz="2300" dirty="0" err="1" smtClean="0">
                <a:latin typeface="Arial"/>
                <a:cs typeface="Arial"/>
              </a:rPr>
              <a:t>defnyddio’r</a:t>
            </a:r>
            <a:r>
              <a:rPr lang="en-GB" sz="2300" dirty="0" smtClean="0">
                <a:latin typeface="Arial"/>
                <a:cs typeface="Arial"/>
              </a:rPr>
              <a:t> grant </a:t>
            </a:r>
            <a:r>
              <a:rPr lang="en-GB" sz="2300" dirty="0" err="1" smtClean="0">
                <a:latin typeface="Arial"/>
                <a:cs typeface="Arial"/>
              </a:rPr>
              <a:t>amddifadedd</a:t>
            </a:r>
            <a:r>
              <a:rPr lang="en-GB" sz="2300" dirty="0" smtClean="0">
                <a:latin typeface="Arial"/>
                <a:cs typeface="Arial"/>
              </a:rPr>
              <a:t> </a:t>
            </a:r>
            <a:r>
              <a:rPr lang="en-GB" sz="2300" dirty="0" err="1" smtClean="0">
                <a:latin typeface="Arial"/>
                <a:cs typeface="Arial"/>
              </a:rPr>
              <a:t>disgyblion</a:t>
            </a:r>
            <a:r>
              <a:rPr lang="en-GB" sz="2300" dirty="0" smtClean="0">
                <a:latin typeface="Arial"/>
                <a:cs typeface="Arial"/>
              </a:rPr>
              <a:t> </a:t>
            </a:r>
            <a:r>
              <a:rPr lang="en-GB" sz="2300" dirty="0" err="1" smtClean="0">
                <a:latin typeface="Arial"/>
                <a:cs typeface="Arial"/>
              </a:rPr>
              <a:t>i</a:t>
            </a:r>
            <a:r>
              <a:rPr lang="en-GB" sz="2300" dirty="0" smtClean="0">
                <a:latin typeface="Arial"/>
                <a:cs typeface="Arial"/>
              </a:rPr>
              <a:t> </a:t>
            </a:r>
            <a:r>
              <a:rPr lang="en-GB" sz="2300" dirty="0" err="1" smtClean="0">
                <a:latin typeface="Arial"/>
                <a:cs typeface="Arial"/>
              </a:rPr>
              <a:t>dargedu</a:t>
            </a:r>
            <a:r>
              <a:rPr lang="en-GB" sz="2300" dirty="0" smtClean="0">
                <a:latin typeface="Arial"/>
                <a:cs typeface="Arial"/>
              </a:rPr>
              <a:t> </a:t>
            </a:r>
            <a:r>
              <a:rPr lang="en-GB" sz="2300" dirty="0" err="1" smtClean="0">
                <a:latin typeface="Arial"/>
                <a:cs typeface="Arial"/>
              </a:rPr>
              <a:t>gwelliannau</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y </a:t>
            </a:r>
            <a:r>
              <a:rPr lang="en-GB" sz="2300" dirty="0" err="1" smtClean="0">
                <a:latin typeface="Arial"/>
                <a:cs typeface="Arial"/>
              </a:rPr>
              <a:t>pwnc</a:t>
            </a:r>
            <a:r>
              <a:rPr lang="en-GB" sz="2300" dirty="0" smtClean="0">
                <a:latin typeface="Arial"/>
                <a:cs typeface="Arial"/>
              </a:rPr>
              <a:t> </a:t>
            </a:r>
            <a:r>
              <a:rPr lang="en-GB" sz="2300" dirty="0" err="1" smtClean="0">
                <a:latin typeface="Arial"/>
                <a:cs typeface="Arial"/>
              </a:rPr>
              <a:t>hwn</a:t>
            </a:r>
            <a:r>
              <a:rPr lang="en-GB" sz="2300" dirty="0" smtClean="0">
                <a:latin typeface="Arial"/>
                <a:cs typeface="Arial"/>
              </a:rPr>
              <a:t>.</a:t>
            </a:r>
            <a:endParaRPr sz="23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91129" y="2642252"/>
            <a:ext cx="596237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There </a:t>
            </a:r>
            <a:r>
              <a:rPr lang="en-GB" sz="2400" dirty="0">
                <a:solidFill>
                  <a:schemeClr val="tx1">
                    <a:lumMod val="75000"/>
                    <a:lumOff val="25000"/>
                  </a:schemeClr>
                </a:solidFill>
                <a:latin typeface="Arial"/>
                <a:cs typeface="Arial"/>
              </a:rPr>
              <a:t>are too few opportunities for teachers to develop their expertise in teaching science and design and technology.  The availability of training in science by local consortia varies across Wales.  Only a very few teachers receive training opportunities to help them deliver the design and technology curriculum.  A few </a:t>
            </a:r>
            <a:r>
              <a:rPr lang="en-GB" sz="2400" dirty="0" err="1">
                <a:solidFill>
                  <a:schemeClr val="tx1">
                    <a:lumMod val="75000"/>
                    <a:lumOff val="25000"/>
                  </a:schemeClr>
                </a:solidFill>
                <a:latin typeface="Arial"/>
                <a:cs typeface="Arial"/>
              </a:rPr>
              <a:t>headteachers</a:t>
            </a:r>
            <a:r>
              <a:rPr lang="en-GB" sz="2400" dirty="0">
                <a:solidFill>
                  <a:schemeClr val="tx1">
                    <a:lumMod val="75000"/>
                    <a:lumOff val="25000"/>
                  </a:schemeClr>
                </a:solidFill>
                <a:latin typeface="Arial"/>
                <a:cs typeface="Arial"/>
              </a:rPr>
              <a:t> seek out expertise from other primary schools with recognised good practice to support their own schools in these curriculum areas</a:t>
            </a:r>
            <a:r>
              <a:rPr lang="en-GB" sz="2400"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Despite </a:t>
            </a:r>
            <a:r>
              <a:rPr lang="en-GB" sz="2400" dirty="0">
                <a:solidFill>
                  <a:schemeClr val="tx1">
                    <a:lumMod val="75000"/>
                    <a:lumOff val="25000"/>
                  </a:schemeClr>
                </a:solidFill>
                <a:latin typeface="Arial"/>
                <a:cs typeface="Arial"/>
              </a:rPr>
              <a:t>a notable difference in outcomes in science between pupils eligible for free school meals and their peers, few leaders use the pupil deprivation grant to target improvements in this subject. </a:t>
            </a:r>
            <a:endParaRPr lang="en-GB" sz="2400" dirty="0" smtClean="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86062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101445" y="2443005"/>
            <a:ext cx="6162807"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latin typeface="Arial"/>
                <a:cs typeface="Arial"/>
              </a:rPr>
              <a:t>Mae </a:t>
            </a:r>
            <a:r>
              <a:rPr lang="en-GB" sz="2400" dirty="0" err="1" smtClean="0">
                <a:latin typeface="Arial"/>
                <a:cs typeface="Arial"/>
              </a:rPr>
              <a:t>llawer</a:t>
            </a:r>
            <a:r>
              <a:rPr lang="en-GB" sz="2400" dirty="0" smtClean="0">
                <a:latin typeface="Arial"/>
                <a:cs typeface="Arial"/>
              </a:rPr>
              <a:t> o </a:t>
            </a:r>
            <a:r>
              <a:rPr lang="en-GB" sz="2400" dirty="0" err="1" smtClean="0">
                <a:latin typeface="Arial"/>
                <a:cs typeface="Arial"/>
              </a:rPr>
              <a:t>arweinwyr</a:t>
            </a:r>
            <a:r>
              <a:rPr lang="en-GB" sz="2400" dirty="0" smtClean="0">
                <a:latin typeface="Arial"/>
                <a:cs typeface="Arial"/>
              </a:rPr>
              <a:t> </a:t>
            </a:r>
            <a:r>
              <a:rPr lang="en-GB" sz="2400" dirty="0" err="1" smtClean="0">
                <a:latin typeface="Arial"/>
                <a:cs typeface="Arial"/>
              </a:rPr>
              <a:t>ysgol</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cydnabod</a:t>
            </a:r>
            <a:r>
              <a:rPr lang="en-GB" sz="2400" dirty="0" smtClean="0">
                <a:latin typeface="Arial"/>
                <a:cs typeface="Arial"/>
              </a:rPr>
              <a:t> </a:t>
            </a:r>
            <a:r>
              <a:rPr lang="en-GB" sz="2400" dirty="0" err="1" smtClean="0">
                <a:latin typeface="Arial"/>
                <a:cs typeface="Arial"/>
              </a:rPr>
              <a:t>gwendidau</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safonau</a:t>
            </a:r>
            <a:r>
              <a:rPr lang="en-GB" sz="2400" dirty="0" smtClean="0">
                <a:latin typeface="Arial"/>
                <a:cs typeface="Arial"/>
              </a:rPr>
              <a:t> a </a:t>
            </a:r>
            <a:r>
              <a:rPr lang="en-GB" sz="2400" dirty="0" err="1" smtClean="0">
                <a:latin typeface="Arial"/>
                <a:cs typeface="Arial"/>
              </a:rPr>
              <a:t>darpariaeth</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gyfer</a:t>
            </a:r>
            <a:r>
              <a:rPr lang="en-GB" sz="2400" dirty="0" smtClean="0">
                <a:latin typeface="Arial"/>
                <a:cs typeface="Arial"/>
              </a:rPr>
              <a:t> </a:t>
            </a:r>
            <a:r>
              <a:rPr lang="en-GB" sz="2400" dirty="0" err="1" smtClean="0">
                <a:latin typeface="Arial"/>
                <a:cs typeface="Arial"/>
              </a:rPr>
              <a:t>dylunio</a:t>
            </a:r>
            <a:r>
              <a:rPr lang="en-GB" sz="2400" dirty="0" smtClean="0">
                <a:latin typeface="Arial"/>
                <a:cs typeface="Arial"/>
              </a:rPr>
              <a:t> a </a:t>
            </a:r>
            <a:r>
              <a:rPr lang="en-GB" sz="2400" dirty="0" err="1" smtClean="0">
                <a:latin typeface="Arial"/>
                <a:cs typeface="Arial"/>
              </a:rPr>
              <a:t>thechnoleg</a:t>
            </a:r>
            <a:r>
              <a:rPr lang="en-GB" sz="2400" dirty="0" smtClean="0">
                <a:latin typeface="Arial"/>
                <a:cs typeface="Arial"/>
              </a:rPr>
              <a:t>. </a:t>
            </a:r>
            <a:r>
              <a:rPr lang="en-GB" sz="2400" dirty="0" err="1" smtClean="0">
                <a:latin typeface="Arial"/>
                <a:cs typeface="Arial"/>
              </a:rPr>
              <a:t>Fodd</a:t>
            </a:r>
            <a:r>
              <a:rPr lang="en-GB" sz="2400" dirty="0" smtClean="0">
                <a:latin typeface="Arial"/>
                <a:cs typeface="Arial"/>
              </a:rPr>
              <a:t> </a:t>
            </a:r>
            <a:r>
              <a:rPr lang="en-GB" sz="2400" dirty="0" err="1" smtClean="0">
                <a:latin typeface="Arial"/>
                <a:cs typeface="Arial"/>
              </a:rPr>
              <a:t>bynnag</a:t>
            </a:r>
            <a:r>
              <a:rPr lang="en-GB" sz="2400" dirty="0" smtClean="0">
                <a:latin typeface="Arial"/>
                <a:cs typeface="Arial"/>
              </a:rPr>
              <a:t>, dim </a:t>
            </a:r>
            <a:r>
              <a:rPr lang="en-GB" sz="2400" dirty="0" err="1" smtClean="0">
                <a:latin typeface="Arial"/>
                <a:cs typeface="Arial"/>
              </a:rPr>
              <a:t>ond</a:t>
            </a:r>
            <a:r>
              <a:rPr lang="en-GB" sz="2400" dirty="0" smtClean="0">
                <a:latin typeface="Arial"/>
                <a:cs typeface="Arial"/>
              </a:rPr>
              <a:t> </a:t>
            </a:r>
            <a:r>
              <a:rPr lang="en-GB" sz="2400" dirty="0" err="1" smtClean="0">
                <a:latin typeface="Arial"/>
                <a:cs typeface="Arial"/>
              </a:rPr>
              <a:t>ychydig</a:t>
            </a:r>
            <a:r>
              <a:rPr lang="en-GB" sz="2400" dirty="0" smtClean="0">
                <a:latin typeface="Arial"/>
                <a:cs typeface="Arial"/>
              </a:rPr>
              <a:t> o </a:t>
            </a:r>
            <a:r>
              <a:rPr lang="en-GB" sz="2400" dirty="0" err="1" smtClean="0">
                <a:latin typeface="Arial"/>
                <a:cs typeface="Arial"/>
              </a:rPr>
              <a:t>ysgolion</a:t>
            </a:r>
            <a:r>
              <a:rPr lang="en-GB" sz="2400" dirty="0" smtClean="0">
                <a:latin typeface="Arial"/>
                <a:cs typeface="Arial"/>
              </a:rPr>
              <a:t> </a:t>
            </a:r>
            <a:r>
              <a:rPr lang="en-GB" sz="2400" dirty="0" err="1" smtClean="0">
                <a:latin typeface="Arial"/>
                <a:cs typeface="Arial"/>
              </a:rPr>
              <a:t>sy’n</a:t>
            </a:r>
            <a:r>
              <a:rPr lang="en-GB" sz="2400" dirty="0" smtClean="0">
                <a:latin typeface="Arial"/>
                <a:cs typeface="Arial"/>
              </a:rPr>
              <a:t> </a:t>
            </a:r>
            <a:r>
              <a:rPr lang="en-GB" sz="2400" dirty="0" err="1" smtClean="0">
                <a:latin typeface="Arial"/>
                <a:cs typeface="Arial"/>
              </a:rPr>
              <a:t>monitro’r</a:t>
            </a:r>
            <a:r>
              <a:rPr lang="en-GB" sz="2400" dirty="0" smtClean="0">
                <a:latin typeface="Arial"/>
                <a:cs typeface="Arial"/>
              </a:rPr>
              <a:t> </a:t>
            </a:r>
            <a:r>
              <a:rPr lang="en-GB" sz="2400" dirty="0" err="1" smtClean="0">
                <a:latin typeface="Arial"/>
                <a:cs typeface="Arial"/>
              </a:rPr>
              <a:t>pwnc</a:t>
            </a:r>
            <a:r>
              <a:rPr lang="en-GB" sz="2400" dirty="0" smtClean="0">
                <a:latin typeface="Arial"/>
                <a:cs typeface="Arial"/>
              </a:rPr>
              <a:t> </a:t>
            </a:r>
            <a:r>
              <a:rPr lang="en-GB" sz="2400" dirty="0" err="1" smtClean="0">
                <a:latin typeface="Arial"/>
                <a:cs typeface="Arial"/>
              </a:rPr>
              <a:t>hwn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gadarn</a:t>
            </a:r>
            <a:r>
              <a:rPr lang="en-GB" sz="2400" dirty="0" smtClean="0">
                <a:latin typeface="Arial"/>
                <a:cs typeface="Arial"/>
              </a:rPr>
              <a:t>.  Dim </a:t>
            </a:r>
            <a:r>
              <a:rPr lang="en-GB" sz="2400" dirty="0" err="1" smtClean="0">
                <a:latin typeface="Arial"/>
                <a:cs typeface="Arial"/>
              </a:rPr>
              <a:t>ond</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ychydig</a:t>
            </a:r>
            <a:r>
              <a:rPr lang="en-GB" sz="2400" dirty="0" smtClean="0">
                <a:latin typeface="Arial"/>
                <a:cs typeface="Arial"/>
              </a:rPr>
              <a:t> </a:t>
            </a:r>
            <a:r>
              <a:rPr lang="en-GB" sz="2400" dirty="0" err="1" smtClean="0">
                <a:latin typeface="Arial"/>
                <a:cs typeface="Arial"/>
              </a:rPr>
              <a:t>iawn</a:t>
            </a:r>
            <a:r>
              <a:rPr lang="en-GB" sz="2400" dirty="0" smtClean="0">
                <a:latin typeface="Arial"/>
                <a:cs typeface="Arial"/>
              </a:rPr>
              <a:t> o </a:t>
            </a:r>
            <a:r>
              <a:rPr lang="en-GB" sz="2400" dirty="0" err="1" smtClean="0">
                <a:latin typeface="Arial"/>
                <a:cs typeface="Arial"/>
              </a:rPr>
              <a:t>ysgolion</a:t>
            </a:r>
            <a:r>
              <a:rPr lang="en-GB" sz="2400" dirty="0" smtClean="0">
                <a:latin typeface="Arial"/>
                <a:cs typeface="Arial"/>
              </a:rPr>
              <a:t> y </a:t>
            </a:r>
            <a:r>
              <a:rPr lang="en-GB" sz="2400" dirty="0" err="1" smtClean="0">
                <a:latin typeface="Arial"/>
                <a:cs typeface="Arial"/>
              </a:rPr>
              <a:t>mae</a:t>
            </a:r>
            <a:r>
              <a:rPr lang="en-GB" sz="2400" dirty="0" smtClean="0">
                <a:latin typeface="Arial"/>
                <a:cs typeface="Arial"/>
              </a:rPr>
              <a:t> </a:t>
            </a:r>
            <a:r>
              <a:rPr lang="en-GB" sz="2400" dirty="0" err="1" smtClean="0">
                <a:latin typeface="Arial"/>
                <a:cs typeface="Arial"/>
              </a:rPr>
              <a:t>arweinwyr</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datblygu</a:t>
            </a:r>
            <a:r>
              <a:rPr lang="en-GB" sz="2400" dirty="0" smtClean="0">
                <a:latin typeface="Arial"/>
                <a:cs typeface="Arial"/>
              </a:rPr>
              <a:t> </a:t>
            </a:r>
            <a:r>
              <a:rPr lang="en-GB" sz="2400" dirty="0" err="1" smtClean="0">
                <a:latin typeface="Arial"/>
                <a:cs typeface="Arial"/>
              </a:rPr>
              <a:t>cynlluniau</a:t>
            </a:r>
            <a:r>
              <a:rPr lang="en-GB" sz="2400" dirty="0" smtClean="0">
                <a:latin typeface="Arial"/>
                <a:cs typeface="Arial"/>
              </a:rPr>
              <a:t> </a:t>
            </a:r>
            <a:r>
              <a:rPr lang="en-GB" sz="2400" dirty="0" err="1" smtClean="0">
                <a:latin typeface="Arial"/>
                <a:cs typeface="Arial"/>
              </a:rPr>
              <a:t>gwella</a:t>
            </a:r>
            <a:r>
              <a:rPr lang="en-GB" sz="2400" dirty="0" smtClean="0">
                <a:latin typeface="Arial"/>
                <a:cs typeface="Arial"/>
              </a:rPr>
              <a:t> </a:t>
            </a:r>
            <a:r>
              <a:rPr lang="en-GB" sz="2400" dirty="0" err="1" smtClean="0">
                <a:latin typeface="Arial"/>
                <a:cs typeface="Arial"/>
              </a:rPr>
              <a:t>addas</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fynd</a:t>
            </a:r>
            <a:r>
              <a:rPr lang="en-GB" sz="2400" dirty="0" smtClean="0">
                <a:latin typeface="Arial"/>
                <a:cs typeface="Arial"/>
              </a:rPr>
              <a:t> </a:t>
            </a:r>
            <a:r>
              <a:rPr lang="en-GB" sz="2400" dirty="0" err="1" smtClean="0">
                <a:latin typeface="Arial"/>
                <a:cs typeface="Arial"/>
              </a:rPr>
              <a:t>i’r</a:t>
            </a:r>
            <a:r>
              <a:rPr lang="en-GB" sz="2400" dirty="0" smtClean="0">
                <a:latin typeface="Arial"/>
                <a:cs typeface="Arial"/>
              </a:rPr>
              <a:t> </a:t>
            </a:r>
            <a:r>
              <a:rPr lang="en-GB" sz="2400" dirty="0" err="1" smtClean="0">
                <a:latin typeface="Arial"/>
                <a:cs typeface="Arial"/>
              </a:rPr>
              <a:t>afael</a:t>
            </a:r>
            <a:r>
              <a:rPr lang="en-GB" sz="2400" dirty="0" smtClean="0">
                <a:latin typeface="Arial"/>
                <a:cs typeface="Arial"/>
              </a:rPr>
              <a:t> </a:t>
            </a:r>
            <a:r>
              <a:rPr lang="en-GB" sz="2400" dirty="0" err="1" smtClean="0">
                <a:latin typeface="Arial"/>
                <a:cs typeface="Arial"/>
              </a:rPr>
              <a:t>â’r</a:t>
            </a:r>
            <a:r>
              <a:rPr lang="en-GB" sz="2400" dirty="0" smtClean="0">
                <a:latin typeface="Arial"/>
                <a:cs typeface="Arial"/>
              </a:rPr>
              <a:t> </a:t>
            </a:r>
            <a:r>
              <a:rPr lang="en-GB" sz="2400" dirty="0" err="1" smtClean="0">
                <a:latin typeface="Arial"/>
                <a:cs typeface="Arial"/>
              </a:rPr>
              <a:t>materion</a:t>
            </a:r>
            <a:r>
              <a:rPr lang="en-GB" sz="2400" dirty="0" smtClean="0">
                <a:latin typeface="Arial"/>
                <a:cs typeface="Arial"/>
              </a:rPr>
              <a:t> </a:t>
            </a:r>
            <a:r>
              <a:rPr lang="en-GB" sz="2400" dirty="0" err="1" smtClean="0">
                <a:latin typeface="Arial"/>
                <a:cs typeface="Arial"/>
              </a:rPr>
              <a:t>hyn</a:t>
            </a:r>
            <a:r>
              <a:rPr lang="en-GB" sz="2400" dirty="0" smtClean="0">
                <a:latin typeface="Arial"/>
                <a:cs typeface="Arial"/>
              </a:rPr>
              <a:t>. O </a:t>
            </a:r>
            <a:r>
              <a:rPr lang="en-GB" sz="2400" dirty="0" err="1" smtClean="0">
                <a:latin typeface="Arial"/>
                <a:cs typeface="Arial"/>
              </a:rPr>
              <a:t>ganlyniad</a:t>
            </a:r>
            <a:r>
              <a:rPr lang="en-GB" sz="2400" dirty="0" smtClean="0">
                <a:latin typeface="Arial"/>
                <a:cs typeface="Arial"/>
              </a:rPr>
              <a:t>, </a:t>
            </a:r>
            <a:r>
              <a:rPr lang="en-GB" sz="2400" dirty="0" err="1" smtClean="0">
                <a:latin typeface="Arial"/>
                <a:cs typeface="Arial"/>
              </a:rPr>
              <a:t>mae’r</a:t>
            </a:r>
            <a:r>
              <a:rPr lang="en-GB" sz="2400" dirty="0" smtClean="0">
                <a:latin typeface="Arial"/>
                <a:cs typeface="Arial"/>
              </a:rPr>
              <a:t> </a:t>
            </a:r>
            <a:r>
              <a:rPr lang="en-GB" sz="2400" dirty="0" err="1" smtClean="0">
                <a:latin typeface="Arial"/>
                <a:cs typeface="Arial"/>
              </a:rPr>
              <a:t>gwendidau</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parhau</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aml</a:t>
            </a:r>
            <a:r>
              <a:rPr lang="en-GB" sz="2400" dirty="0" smtClean="0">
                <a:latin typeface="Arial"/>
                <a:cs typeface="Arial"/>
              </a:rPr>
              <a:t>.</a:t>
            </a:r>
          </a:p>
          <a:p>
            <a:pPr marL="342900" marR="5080" indent="-342900">
              <a:buFont typeface="Arial" panose="020B0604020202020204" pitchFamily="34" charset="0"/>
              <a:buChar char="•"/>
              <a:tabLst>
                <a:tab pos="5485765" algn="l"/>
              </a:tabLst>
            </a:pPr>
            <a:r>
              <a:rPr lang="en-GB" sz="2400" dirty="0" smtClean="0">
                <a:latin typeface="Arial"/>
                <a:cs typeface="Arial"/>
              </a:rPr>
              <a:t>Mae </a:t>
            </a:r>
            <a:r>
              <a:rPr lang="en-GB" sz="2400" dirty="0" err="1" smtClean="0">
                <a:latin typeface="Arial"/>
                <a:cs typeface="Arial"/>
              </a:rPr>
              <a:t>ychydig</a:t>
            </a:r>
            <a:r>
              <a:rPr lang="en-GB" sz="2400" dirty="0" smtClean="0">
                <a:latin typeface="Arial"/>
                <a:cs typeface="Arial"/>
              </a:rPr>
              <a:t> </a:t>
            </a:r>
            <a:r>
              <a:rPr lang="en-GB" sz="2400" dirty="0" err="1" smtClean="0">
                <a:latin typeface="Arial"/>
                <a:cs typeface="Arial"/>
              </a:rPr>
              <a:t>o’r</a:t>
            </a:r>
            <a:r>
              <a:rPr lang="en-GB" sz="2400" dirty="0" smtClean="0">
                <a:latin typeface="Arial"/>
                <a:cs typeface="Arial"/>
              </a:rPr>
              <a:t> </a:t>
            </a:r>
            <a:r>
              <a:rPr lang="en-GB" sz="2400" dirty="0" err="1" smtClean="0">
                <a:latin typeface="Arial"/>
                <a:cs typeface="Arial"/>
              </a:rPr>
              <a:t>ysgolion</a:t>
            </a:r>
            <a:r>
              <a:rPr lang="en-GB" sz="2400" dirty="0" smtClean="0">
                <a:latin typeface="Arial"/>
                <a:cs typeface="Arial"/>
              </a:rPr>
              <a:t> </a:t>
            </a:r>
            <a:r>
              <a:rPr lang="en-GB" sz="2400" dirty="0" err="1" smtClean="0">
                <a:latin typeface="Arial"/>
                <a:cs typeface="Arial"/>
              </a:rPr>
              <a:t>yr</a:t>
            </a:r>
            <a:r>
              <a:rPr lang="en-GB" sz="2400" dirty="0" smtClean="0">
                <a:latin typeface="Arial"/>
                <a:cs typeface="Arial"/>
              </a:rPr>
              <a:t> </a:t>
            </a:r>
            <a:r>
              <a:rPr lang="en-GB" sz="2400" dirty="0" err="1" smtClean="0">
                <a:latin typeface="Arial"/>
                <a:cs typeface="Arial"/>
              </a:rPr>
              <a:t>ymwelwyd</a:t>
            </a:r>
            <a:r>
              <a:rPr lang="en-GB" sz="2400" dirty="0" smtClean="0">
                <a:latin typeface="Arial"/>
                <a:cs typeface="Arial"/>
              </a:rPr>
              <a:t> â </a:t>
            </a:r>
            <a:r>
              <a:rPr lang="en-GB" sz="2400" dirty="0" err="1" smtClean="0">
                <a:latin typeface="Arial"/>
                <a:cs typeface="Arial"/>
              </a:rPr>
              <a:t>nhw</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gyfer</a:t>
            </a:r>
            <a:r>
              <a:rPr lang="en-GB" sz="2400" dirty="0" smtClean="0">
                <a:latin typeface="Arial"/>
                <a:cs typeface="Arial"/>
              </a:rPr>
              <a:t> </a:t>
            </a:r>
            <a:r>
              <a:rPr lang="en-GB" sz="2400" dirty="0" err="1" smtClean="0">
                <a:latin typeface="Arial"/>
                <a:cs typeface="Arial"/>
              </a:rPr>
              <a:t>yr</a:t>
            </a:r>
            <a:r>
              <a:rPr lang="en-GB" sz="2400" dirty="0" smtClean="0">
                <a:latin typeface="Arial"/>
                <a:cs typeface="Arial"/>
              </a:rPr>
              <a:t> </a:t>
            </a:r>
            <a:r>
              <a:rPr lang="en-GB" sz="2400" dirty="0" err="1" smtClean="0">
                <a:latin typeface="Arial"/>
                <a:cs typeface="Arial"/>
              </a:rPr>
              <a:t>arolwg</a:t>
            </a:r>
            <a:r>
              <a:rPr lang="en-GB" sz="2400" dirty="0" smtClean="0">
                <a:latin typeface="Arial"/>
                <a:cs typeface="Arial"/>
              </a:rPr>
              <a:t> </a:t>
            </a:r>
            <a:r>
              <a:rPr lang="en-GB" sz="2400" dirty="0" err="1" smtClean="0">
                <a:latin typeface="Arial"/>
                <a:cs typeface="Arial"/>
              </a:rPr>
              <a:t>hwn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dechrau</a:t>
            </a:r>
            <a:r>
              <a:rPr lang="en-GB" sz="2400" dirty="0" smtClean="0">
                <a:latin typeface="Arial"/>
                <a:cs typeface="Arial"/>
              </a:rPr>
              <a:t> </a:t>
            </a:r>
            <a:r>
              <a:rPr lang="en-GB" sz="2400" dirty="0" err="1" smtClean="0">
                <a:latin typeface="Arial"/>
                <a:cs typeface="Arial"/>
              </a:rPr>
              <a:t>ystyried</a:t>
            </a:r>
            <a:r>
              <a:rPr lang="en-GB" sz="2400" dirty="0" smtClean="0">
                <a:latin typeface="Arial"/>
                <a:cs typeface="Arial"/>
              </a:rPr>
              <a:t> y </a:t>
            </a:r>
            <a:r>
              <a:rPr lang="en-GB" sz="2400" dirty="0" err="1" smtClean="0">
                <a:latin typeface="Arial"/>
                <a:cs typeface="Arial"/>
              </a:rPr>
              <a:t>Meysydd</a:t>
            </a:r>
            <a:r>
              <a:rPr lang="en-GB" sz="2400" dirty="0" smtClean="0">
                <a:latin typeface="Arial"/>
                <a:cs typeface="Arial"/>
              </a:rPr>
              <a:t> </a:t>
            </a:r>
            <a:r>
              <a:rPr lang="en-GB" sz="2400" dirty="0" err="1" smtClean="0">
                <a:latin typeface="Arial"/>
                <a:cs typeface="Arial"/>
              </a:rPr>
              <a:t>Dysgu</a:t>
            </a:r>
            <a:r>
              <a:rPr lang="en-GB" sz="2400" dirty="0" smtClean="0">
                <a:latin typeface="Arial"/>
                <a:cs typeface="Arial"/>
              </a:rPr>
              <a:t> a </a:t>
            </a:r>
            <a:r>
              <a:rPr lang="en-GB" sz="2400" dirty="0" err="1" smtClean="0">
                <a:latin typeface="Arial"/>
                <a:cs typeface="Arial"/>
              </a:rPr>
              <a:t>Phrofiad</a:t>
            </a:r>
            <a:r>
              <a:rPr lang="en-GB" sz="2400" dirty="0" smtClean="0">
                <a:latin typeface="Arial"/>
                <a:cs typeface="Arial"/>
              </a:rPr>
              <a:t> a </a:t>
            </a:r>
            <a:r>
              <a:rPr lang="en-GB" sz="2400" dirty="0" err="1" smtClean="0">
                <a:latin typeface="Arial"/>
                <a:cs typeface="Arial"/>
              </a:rPr>
              <a:t>ddisgrifiwyd</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Dyfodol</a:t>
            </a:r>
            <a:r>
              <a:rPr lang="en-GB" sz="2400" dirty="0" smtClean="0">
                <a:latin typeface="Arial"/>
                <a:cs typeface="Arial"/>
              </a:rPr>
              <a:t> </a:t>
            </a:r>
            <a:r>
              <a:rPr lang="en-GB" sz="2400" dirty="0" err="1" smtClean="0">
                <a:latin typeface="Arial"/>
                <a:cs typeface="Arial"/>
              </a:rPr>
              <a:t>Llwyddiannus</a:t>
            </a:r>
            <a:r>
              <a:rPr lang="en-GB" sz="2400" dirty="0" smtClean="0">
                <a:latin typeface="Arial"/>
                <a:cs typeface="Arial"/>
              </a:rPr>
              <a:t> (</a:t>
            </a:r>
            <a:r>
              <a:rPr lang="en-GB" sz="2400" dirty="0">
                <a:latin typeface="Arial"/>
                <a:cs typeface="Arial"/>
              </a:rPr>
              <a:t>2015).  </a:t>
            </a:r>
            <a:r>
              <a:rPr lang="en-GB" sz="2400" dirty="0" err="1" smtClean="0">
                <a:latin typeface="Arial"/>
                <a:cs typeface="Arial"/>
              </a:rPr>
              <a:t>Maent</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dechrau</a:t>
            </a:r>
            <a:r>
              <a:rPr lang="en-GB" sz="2400" dirty="0" smtClean="0">
                <a:latin typeface="Arial"/>
                <a:cs typeface="Arial"/>
              </a:rPr>
              <a:t> </a:t>
            </a:r>
            <a:r>
              <a:rPr lang="en-GB" sz="2400" dirty="0" err="1" smtClean="0">
                <a:latin typeface="Arial"/>
                <a:cs typeface="Arial"/>
              </a:rPr>
              <a:t>integreiddio</a:t>
            </a:r>
            <a:r>
              <a:rPr lang="en-GB" sz="2400" dirty="0" smtClean="0">
                <a:latin typeface="Arial"/>
                <a:cs typeface="Arial"/>
              </a:rPr>
              <a:t> </a:t>
            </a:r>
            <a:r>
              <a:rPr lang="en-GB" sz="2400" dirty="0" err="1" smtClean="0">
                <a:latin typeface="Arial"/>
                <a:cs typeface="Arial"/>
              </a:rPr>
              <a:t>pynciau</a:t>
            </a:r>
            <a:r>
              <a:rPr lang="en-GB" sz="2400" dirty="0" smtClean="0">
                <a:latin typeface="Arial"/>
                <a:cs typeface="Arial"/>
              </a:rPr>
              <a:t> ac </a:t>
            </a:r>
            <a:r>
              <a:rPr lang="en-GB" sz="2400" dirty="0" err="1" smtClean="0">
                <a:latin typeface="Arial"/>
                <a:cs typeface="Arial"/>
              </a:rPr>
              <a:t>addasu’u</a:t>
            </a:r>
            <a:r>
              <a:rPr lang="en-GB" sz="2400" dirty="0" smtClean="0">
                <a:latin typeface="Arial"/>
                <a:cs typeface="Arial"/>
              </a:rPr>
              <a:t> </a:t>
            </a:r>
            <a:r>
              <a:rPr lang="en-GB" sz="2400" dirty="0" err="1" smtClean="0">
                <a:latin typeface="Arial"/>
                <a:cs typeface="Arial"/>
              </a:rPr>
              <a:t>cynlluniau</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ganolbwyntio</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gyflwyno</a:t>
            </a:r>
            <a:r>
              <a:rPr lang="en-GB" sz="2400" dirty="0" smtClean="0">
                <a:latin typeface="Arial"/>
                <a:cs typeface="Arial"/>
              </a:rPr>
              <a:t> </a:t>
            </a:r>
            <a:r>
              <a:rPr lang="en-GB" sz="2400" dirty="0" err="1" smtClean="0">
                <a:latin typeface="Arial"/>
                <a:cs typeface="Arial"/>
              </a:rPr>
              <a:t>cwricwlwm</a:t>
            </a:r>
            <a:r>
              <a:rPr lang="en-GB" sz="2400" dirty="0" smtClean="0">
                <a:latin typeface="Arial"/>
                <a:cs typeface="Arial"/>
              </a:rPr>
              <a:t> </a:t>
            </a:r>
            <a:r>
              <a:rPr lang="en-GB" sz="2400" dirty="0" err="1" smtClean="0">
                <a:latin typeface="Arial"/>
                <a:cs typeface="Arial"/>
              </a:rPr>
              <a:t>mwy</a:t>
            </a:r>
            <a:r>
              <a:rPr lang="en-GB" sz="2400" dirty="0" smtClean="0">
                <a:latin typeface="Arial"/>
                <a:cs typeface="Arial"/>
              </a:rPr>
              <a:t> </a:t>
            </a:r>
            <a:r>
              <a:rPr lang="en-GB" sz="2400" dirty="0" err="1" smtClean="0">
                <a:latin typeface="Arial"/>
                <a:cs typeface="Arial"/>
              </a:rPr>
              <a:t>cyfannol</a:t>
            </a:r>
            <a:r>
              <a:rPr lang="en-GB" sz="2400" dirty="0" smtClean="0">
                <a:latin typeface="Arial"/>
                <a:cs typeface="Arial"/>
              </a:rPr>
              <a:t> </a:t>
            </a:r>
            <a:r>
              <a:rPr lang="en-GB" sz="2400" dirty="0" err="1" smtClean="0">
                <a:latin typeface="Arial"/>
                <a:cs typeface="Arial"/>
              </a:rPr>
              <a:t>lle</a:t>
            </a:r>
            <a:r>
              <a:rPr lang="en-GB" sz="2400" dirty="0" smtClean="0">
                <a:latin typeface="Arial"/>
                <a:cs typeface="Arial"/>
              </a:rPr>
              <a:t> </a:t>
            </a:r>
            <a:r>
              <a:rPr lang="en-GB" sz="2400" dirty="0" err="1" smtClean="0">
                <a:latin typeface="Arial"/>
                <a:cs typeface="Arial"/>
              </a:rPr>
              <a:t>maent</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addysgu</a:t>
            </a:r>
            <a:r>
              <a:rPr lang="en-GB" sz="2400" dirty="0" smtClean="0">
                <a:latin typeface="Arial"/>
                <a:cs typeface="Arial"/>
              </a:rPr>
              <a:t> </a:t>
            </a:r>
            <a:r>
              <a:rPr lang="en-GB" sz="2400" dirty="0" err="1" smtClean="0">
                <a:latin typeface="Arial"/>
                <a:cs typeface="Arial"/>
              </a:rPr>
              <a:t>cysyniadau</a:t>
            </a:r>
            <a:r>
              <a:rPr lang="en-GB" sz="2400" dirty="0" smtClean="0">
                <a:latin typeface="Arial"/>
                <a:cs typeface="Arial"/>
              </a:rPr>
              <a:t>, </a:t>
            </a:r>
            <a:r>
              <a:rPr lang="en-GB" sz="2400" dirty="0" err="1" smtClean="0">
                <a:latin typeface="Arial"/>
                <a:cs typeface="Arial"/>
              </a:rPr>
              <a:t>medrau</a:t>
            </a:r>
            <a:r>
              <a:rPr lang="en-GB" sz="2400" dirty="0" smtClean="0">
                <a:latin typeface="Arial"/>
                <a:cs typeface="Arial"/>
              </a:rPr>
              <a:t> a </a:t>
            </a:r>
            <a:r>
              <a:rPr lang="en-GB" sz="2400" dirty="0" err="1" smtClean="0">
                <a:latin typeface="Arial"/>
                <a:cs typeface="Arial"/>
              </a:rPr>
              <a:t>gwybodaeth</a:t>
            </a:r>
            <a:r>
              <a:rPr lang="en-GB" sz="2400" dirty="0" smtClean="0">
                <a:latin typeface="Arial"/>
                <a:cs typeface="Arial"/>
              </a:rPr>
              <a:t> o </a:t>
            </a:r>
            <a:r>
              <a:rPr lang="en-GB" sz="2400" dirty="0" err="1" smtClean="0">
                <a:latin typeface="Arial"/>
                <a:cs typeface="Arial"/>
              </a:rPr>
              <a:t>ystod</a:t>
            </a:r>
            <a:r>
              <a:rPr lang="en-GB" sz="2400" dirty="0" smtClean="0">
                <a:latin typeface="Arial"/>
                <a:cs typeface="Arial"/>
              </a:rPr>
              <a:t> o </a:t>
            </a:r>
            <a:r>
              <a:rPr lang="en-GB" sz="2400" dirty="0" err="1" smtClean="0">
                <a:latin typeface="Arial"/>
                <a:cs typeface="Arial"/>
              </a:rPr>
              <a:t>bynciau’r</a:t>
            </a:r>
            <a:r>
              <a:rPr lang="en-GB" sz="2400" dirty="0" smtClean="0">
                <a:latin typeface="Arial"/>
                <a:cs typeface="Arial"/>
              </a:rPr>
              <a:t> </a:t>
            </a:r>
            <a:r>
              <a:rPr lang="en-GB" sz="2400" dirty="0" err="1" smtClean="0">
                <a:latin typeface="Arial"/>
                <a:cs typeface="Arial"/>
              </a:rPr>
              <a:t>cwricwlwm</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un </a:t>
            </a:r>
            <a:r>
              <a:rPr lang="en-GB" sz="2400" dirty="0" err="1" smtClean="0">
                <a:latin typeface="Arial"/>
                <a:cs typeface="Arial"/>
              </a:rPr>
              <a:t>wers</a:t>
            </a:r>
            <a:r>
              <a:rPr lang="en-GB" sz="2400" dirty="0" smtClean="0">
                <a:latin typeface="Arial"/>
                <a:cs typeface="Arial"/>
              </a:rPr>
              <a:t>.</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39794" y="2642252"/>
            <a:ext cx="6013711"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a:t>
            </a:r>
            <a:r>
              <a:rPr lang="en-GB" sz="2400" dirty="0">
                <a:solidFill>
                  <a:schemeClr val="tx1">
                    <a:lumMod val="75000"/>
                    <a:lumOff val="25000"/>
                  </a:schemeClr>
                </a:solidFill>
                <a:latin typeface="Arial"/>
                <a:cs typeface="Arial"/>
              </a:rPr>
              <a:t>school leaders recognise weaknesses in standards and provision for design and technology.  However, only a few schools undertake robust monitoring of this subject.  In only a very few schools do leaders develop suitable improvement plans to address these issues.  As a result, the weaknesses often persist.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few of the schools visited for this survey are beginning to consider the Areas of Learning and Experience described in Successful Futures (2015).  They are beginning to integrate subjects and adapt their planning to focus on delivering a more holistic curriculum where they teach concepts, skills and knowledge from a range of curriculum subjects in one lesson. </a:t>
            </a:r>
            <a:endParaRPr lang="en-GB" sz="2400" dirty="0" smtClean="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99258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R="5080">
              <a:tabLst>
                <a:tab pos="5485765" algn="l"/>
              </a:tabLst>
            </a:pPr>
            <a:r>
              <a:rPr lang="en-GB" sz="2400" b="1" dirty="0" err="1" smtClean="0">
                <a:solidFill>
                  <a:schemeClr val="tx1">
                    <a:lumMod val="95000"/>
                    <a:lumOff val="5000"/>
                  </a:schemeClr>
                </a:solidFill>
                <a:latin typeface="Arial"/>
                <a:cs typeface="Arial"/>
              </a:rPr>
              <a:t>Dylai</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ysgolion</a:t>
            </a:r>
            <a:r>
              <a:rPr lang="en-GB" sz="2400" b="1" dirty="0" smtClean="0">
                <a:solidFill>
                  <a:schemeClr val="tx1">
                    <a:lumMod val="95000"/>
                    <a:lumOff val="5000"/>
                  </a:schemeClr>
                </a:solidFill>
                <a:latin typeface="Arial"/>
                <a:cs typeface="Arial"/>
              </a:rPr>
              <a:t>:</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450850" marR="5080" indent="-450850">
              <a:tabLst>
                <a:tab pos="5485765" algn="l"/>
              </a:tabLst>
            </a:pPr>
            <a:r>
              <a:rPr lang="en-GB" sz="2400" dirty="0" smtClean="0">
                <a:latin typeface="Arial"/>
                <a:cs typeface="Arial"/>
              </a:rPr>
              <a:t>A1 </a:t>
            </a:r>
            <a:r>
              <a:rPr lang="en-GB" sz="2400" dirty="0" err="1" smtClean="0">
                <a:latin typeface="Arial"/>
                <a:cs typeface="Arial"/>
              </a:rPr>
              <a:t>Gwneud</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siŵr</a:t>
            </a:r>
            <a:r>
              <a:rPr lang="en-GB" sz="2400" dirty="0" smtClean="0">
                <a:latin typeface="Arial"/>
                <a:cs typeface="Arial"/>
              </a:rPr>
              <a:t> bod </a:t>
            </a:r>
            <a:r>
              <a:rPr lang="en-GB" sz="2400" dirty="0" err="1" smtClean="0">
                <a:latin typeface="Arial"/>
                <a:cs typeface="Arial"/>
              </a:rPr>
              <a:t>gwersi</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herio</a:t>
            </a:r>
            <a:r>
              <a:rPr lang="en-GB" sz="2400" dirty="0" smtClean="0">
                <a:latin typeface="Arial"/>
                <a:cs typeface="Arial"/>
              </a:rPr>
              <a:t> </a:t>
            </a:r>
            <a:r>
              <a:rPr lang="en-GB" sz="2400" dirty="0" err="1" smtClean="0">
                <a:latin typeface="Arial"/>
                <a:cs typeface="Arial"/>
              </a:rPr>
              <a:t>pob</a:t>
            </a:r>
            <a:r>
              <a:rPr lang="en-GB" sz="2400" dirty="0" smtClean="0">
                <a:latin typeface="Arial"/>
                <a:cs typeface="Arial"/>
              </a:rPr>
              <a:t> </a:t>
            </a:r>
            <a:r>
              <a:rPr lang="en-GB" sz="2400" dirty="0" err="1" smtClean="0">
                <a:latin typeface="Arial"/>
                <a:cs typeface="Arial"/>
              </a:rPr>
              <a:t>disgybl</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enwedig</a:t>
            </a:r>
            <a:r>
              <a:rPr lang="en-GB" sz="2400" dirty="0" smtClean="0">
                <a:latin typeface="Arial"/>
                <a:cs typeface="Arial"/>
              </a:rPr>
              <a:t> y </a:t>
            </a:r>
            <a:r>
              <a:rPr lang="en-GB" sz="2400" dirty="0" err="1" smtClean="0">
                <a:latin typeface="Arial"/>
                <a:cs typeface="Arial"/>
              </a:rPr>
              <a:t>rhai</a:t>
            </a:r>
            <a:r>
              <a:rPr lang="en-GB" sz="2400" dirty="0" smtClean="0">
                <a:latin typeface="Arial"/>
                <a:cs typeface="Arial"/>
              </a:rPr>
              <a:t> </a:t>
            </a:r>
            <a:r>
              <a:rPr lang="en-GB" sz="2400" dirty="0" err="1" smtClean="0">
                <a:latin typeface="Arial"/>
                <a:cs typeface="Arial"/>
              </a:rPr>
              <a:t>mwy</a:t>
            </a:r>
            <a:r>
              <a:rPr lang="en-GB" sz="2400" dirty="0" smtClean="0">
                <a:latin typeface="Arial"/>
                <a:cs typeface="Arial"/>
              </a:rPr>
              <a:t> </a:t>
            </a:r>
            <a:r>
              <a:rPr lang="en-GB" sz="2400" dirty="0" err="1" smtClean="0">
                <a:latin typeface="Arial"/>
                <a:cs typeface="Arial"/>
              </a:rPr>
              <a:t>abl</a:t>
            </a:r>
            <a:r>
              <a:rPr lang="en-GB" sz="2400" dirty="0" smtClean="0">
                <a:latin typeface="Arial"/>
                <a:cs typeface="Arial"/>
              </a:rPr>
              <a:t>, a </a:t>
            </a:r>
            <a:r>
              <a:rPr lang="en-GB" sz="2400" dirty="0" err="1" smtClean="0">
                <a:latin typeface="Arial"/>
                <a:cs typeface="Arial"/>
              </a:rPr>
              <a:t>lleihau’r</a:t>
            </a:r>
            <a:r>
              <a:rPr lang="en-GB" sz="2400" dirty="0" smtClean="0">
                <a:latin typeface="Arial"/>
                <a:cs typeface="Arial"/>
              </a:rPr>
              <a:t> </a:t>
            </a:r>
            <a:r>
              <a:rPr lang="en-GB" sz="2400" dirty="0" err="1" smtClean="0">
                <a:latin typeface="Arial"/>
                <a:cs typeface="Arial"/>
              </a:rPr>
              <a:t>bwlch</a:t>
            </a:r>
            <a:r>
              <a:rPr lang="en-GB" sz="2400" dirty="0" smtClean="0">
                <a:latin typeface="Arial"/>
                <a:cs typeface="Arial"/>
              </a:rPr>
              <a:t> </a:t>
            </a:r>
            <a:r>
              <a:rPr lang="en-GB" sz="2400" dirty="0" err="1" smtClean="0">
                <a:latin typeface="Arial"/>
                <a:cs typeface="Arial"/>
              </a:rPr>
              <a:t>rhwng</a:t>
            </a:r>
            <a:r>
              <a:rPr lang="en-GB" sz="2400" dirty="0" smtClean="0">
                <a:latin typeface="Arial"/>
                <a:cs typeface="Arial"/>
              </a:rPr>
              <a:t> </a:t>
            </a:r>
            <a:r>
              <a:rPr lang="en-GB" sz="2400" dirty="0" err="1" smtClean="0">
                <a:latin typeface="Arial"/>
                <a:cs typeface="Arial"/>
              </a:rPr>
              <a:t>cyflawniad</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latin typeface="Arial"/>
                <a:cs typeface="Arial"/>
              </a:rPr>
              <a:t>sy’n</a:t>
            </a:r>
            <a:r>
              <a:rPr lang="en-GB" sz="2400" dirty="0" smtClean="0">
                <a:latin typeface="Arial"/>
                <a:cs typeface="Arial"/>
              </a:rPr>
              <a:t> </a:t>
            </a:r>
            <a:r>
              <a:rPr lang="en-GB" sz="2400" dirty="0" err="1" smtClean="0">
                <a:latin typeface="Arial"/>
                <a:cs typeface="Arial"/>
              </a:rPr>
              <a:t>gymwys</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gael</a:t>
            </a:r>
            <a:r>
              <a:rPr lang="en-GB" sz="2400" dirty="0" smtClean="0">
                <a:latin typeface="Arial"/>
                <a:cs typeface="Arial"/>
              </a:rPr>
              <a:t> </a:t>
            </a:r>
            <a:r>
              <a:rPr lang="en-GB" sz="2400" dirty="0" err="1" smtClean="0">
                <a:latin typeface="Arial"/>
                <a:cs typeface="Arial"/>
              </a:rPr>
              <a:t>prydau</a:t>
            </a:r>
            <a:r>
              <a:rPr lang="en-GB" sz="2400" dirty="0" smtClean="0">
                <a:latin typeface="Arial"/>
                <a:cs typeface="Arial"/>
              </a:rPr>
              <a:t> </a:t>
            </a:r>
            <a:r>
              <a:rPr lang="en-GB" sz="2400" dirty="0" err="1" smtClean="0">
                <a:latin typeface="Arial"/>
                <a:cs typeface="Arial"/>
              </a:rPr>
              <a:t>ysgol</a:t>
            </a:r>
            <a:r>
              <a:rPr lang="en-GB" sz="2400" dirty="0" smtClean="0">
                <a:latin typeface="Arial"/>
                <a:cs typeface="Arial"/>
              </a:rPr>
              <a:t> am </a:t>
            </a:r>
            <a:r>
              <a:rPr lang="en-GB" sz="2400" dirty="0" err="1" smtClean="0">
                <a:latin typeface="Arial"/>
                <a:cs typeface="Arial"/>
              </a:rPr>
              <a:t>ddim</a:t>
            </a:r>
            <a:r>
              <a:rPr lang="en-GB" sz="2400" dirty="0" smtClean="0">
                <a:latin typeface="Arial"/>
                <a:cs typeface="Arial"/>
              </a:rPr>
              <a:t> </a:t>
            </a:r>
            <a:r>
              <a:rPr lang="en-GB" sz="2400" dirty="0" err="1" smtClean="0">
                <a:latin typeface="Arial"/>
                <a:cs typeface="Arial"/>
              </a:rPr>
              <a:t>a’u</a:t>
            </a:r>
            <a:r>
              <a:rPr lang="en-GB" sz="2400" dirty="0" smtClean="0">
                <a:latin typeface="Arial"/>
                <a:cs typeface="Arial"/>
              </a:rPr>
              <a:t> </a:t>
            </a:r>
            <a:r>
              <a:rPr lang="en-GB" sz="2400" dirty="0" err="1" smtClean="0">
                <a:latin typeface="Arial"/>
                <a:cs typeface="Arial"/>
              </a:rPr>
              <a:t>cyfoedion</a:t>
            </a:r>
            <a:endParaRPr lang="en-GB" sz="2400" dirty="0">
              <a:latin typeface="Arial"/>
              <a:cs typeface="Arial"/>
            </a:endParaRPr>
          </a:p>
          <a:p>
            <a:pPr marL="450850" marR="5080" indent="-450850">
              <a:tabLst>
                <a:tab pos="5485765" algn="l"/>
              </a:tabLst>
            </a:pPr>
            <a:endParaRPr lang="en-GB" sz="2400" dirty="0">
              <a:latin typeface="Arial"/>
              <a:cs typeface="Arial"/>
            </a:endParaRPr>
          </a:p>
          <a:p>
            <a:pPr marL="450850" marR="5080" indent="-450850">
              <a:tabLst>
                <a:tab pos="5485765" algn="l"/>
              </a:tabLst>
            </a:pPr>
            <a:r>
              <a:rPr lang="en-GB" sz="2400" dirty="0" smtClean="0">
                <a:latin typeface="Arial"/>
                <a:cs typeface="Arial"/>
              </a:rPr>
              <a:t>A2 </a:t>
            </a:r>
            <a:r>
              <a:rPr lang="en-GB" sz="2400" dirty="0" err="1" smtClean="0">
                <a:latin typeface="Arial"/>
                <a:cs typeface="Arial"/>
              </a:rPr>
              <a:t>Gwneud</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siŵr</a:t>
            </a:r>
            <a:r>
              <a:rPr lang="en-GB" sz="2400" dirty="0" smtClean="0">
                <a:latin typeface="Arial"/>
                <a:cs typeface="Arial"/>
              </a:rPr>
              <a:t> bod </a:t>
            </a:r>
            <a:r>
              <a:rPr lang="en-GB" sz="2400" dirty="0" err="1" smtClean="0">
                <a:latin typeface="Arial"/>
                <a:cs typeface="Arial"/>
              </a:rPr>
              <a:t>disgyblion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cael</a:t>
            </a:r>
            <a:r>
              <a:rPr lang="en-GB" sz="2400" dirty="0" smtClean="0">
                <a:latin typeface="Arial"/>
                <a:cs typeface="Arial"/>
              </a:rPr>
              <a:t> </a:t>
            </a:r>
            <a:r>
              <a:rPr lang="en-GB" sz="2400" dirty="0" err="1" smtClean="0">
                <a:latin typeface="Arial"/>
                <a:cs typeface="Arial"/>
              </a:rPr>
              <a:t>cyfleoedd</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ddysgu</a:t>
            </a:r>
            <a:r>
              <a:rPr lang="en-GB" sz="2400" dirty="0" smtClean="0">
                <a:latin typeface="Arial"/>
                <a:cs typeface="Arial"/>
              </a:rPr>
              <a:t> am </a:t>
            </a:r>
            <a:r>
              <a:rPr lang="en-GB" sz="2400" dirty="0" err="1" smtClean="0">
                <a:latin typeface="Arial"/>
                <a:cs typeface="Arial"/>
              </a:rPr>
              <a:t>holl</a:t>
            </a:r>
            <a:r>
              <a:rPr lang="en-GB" sz="2400" dirty="0" smtClean="0">
                <a:latin typeface="Arial"/>
                <a:cs typeface="Arial"/>
              </a:rPr>
              <a:t> </a:t>
            </a:r>
            <a:r>
              <a:rPr lang="en-GB" sz="2400" dirty="0" err="1" smtClean="0">
                <a:latin typeface="Arial"/>
                <a:cs typeface="Arial"/>
              </a:rPr>
              <a:t>feysydd</a:t>
            </a:r>
            <a:r>
              <a:rPr lang="en-GB" sz="2400" dirty="0" smtClean="0">
                <a:latin typeface="Arial"/>
                <a:cs typeface="Arial"/>
              </a:rPr>
              <a:t> y </a:t>
            </a:r>
            <a:r>
              <a:rPr lang="en-GB" sz="2400" dirty="0" err="1" smtClean="0">
                <a:latin typeface="Arial"/>
                <a:cs typeface="Arial"/>
              </a:rPr>
              <a:t>cwricwlwm</a:t>
            </a:r>
            <a:r>
              <a:rPr lang="en-GB" sz="2400" dirty="0" smtClean="0">
                <a:latin typeface="Arial"/>
                <a:cs typeface="Arial"/>
              </a:rPr>
              <a:t> </a:t>
            </a:r>
            <a:r>
              <a:rPr lang="en-GB" sz="2400" dirty="0" err="1" smtClean="0">
                <a:latin typeface="Arial"/>
                <a:cs typeface="Arial"/>
              </a:rPr>
              <a:t>dylunio</a:t>
            </a:r>
            <a:r>
              <a:rPr lang="en-GB" sz="2400" dirty="0" smtClean="0">
                <a:latin typeface="Arial"/>
                <a:cs typeface="Arial"/>
              </a:rPr>
              <a:t> a </a:t>
            </a:r>
            <a:r>
              <a:rPr lang="en-GB" sz="2400" dirty="0" err="1" smtClean="0">
                <a:latin typeface="Arial"/>
                <a:cs typeface="Arial"/>
              </a:rPr>
              <a:t>thechnoleg</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enwedig</a:t>
            </a:r>
            <a:r>
              <a:rPr lang="en-GB" sz="2400" dirty="0" smtClean="0">
                <a:latin typeface="Arial"/>
                <a:cs typeface="Arial"/>
              </a:rPr>
              <a:t> ‘</a:t>
            </a:r>
            <a:r>
              <a:rPr lang="en-GB" sz="2400" dirty="0" err="1" smtClean="0">
                <a:latin typeface="Arial"/>
                <a:cs typeface="Arial"/>
              </a:rPr>
              <a:t>systemau</a:t>
            </a:r>
            <a:r>
              <a:rPr lang="en-GB" sz="2400" dirty="0" smtClean="0">
                <a:latin typeface="Arial"/>
                <a:cs typeface="Arial"/>
              </a:rPr>
              <a:t> a </a:t>
            </a:r>
            <a:r>
              <a:rPr lang="en-GB" sz="2400" dirty="0" err="1" smtClean="0">
                <a:latin typeface="Arial"/>
                <a:cs typeface="Arial"/>
              </a:rPr>
              <a:t>rheolaeth</a:t>
            </a:r>
            <a:r>
              <a:rPr lang="en-GB" sz="2400" dirty="0" smtClean="0">
                <a:latin typeface="Arial"/>
                <a:cs typeface="Arial"/>
              </a:rPr>
              <a:t>’  </a:t>
            </a:r>
            <a:endParaRPr lang="en-GB" sz="2400" dirty="0">
              <a:latin typeface="Arial"/>
              <a:cs typeface="Arial"/>
            </a:endParaRPr>
          </a:p>
          <a:p>
            <a:pPr marL="450850" marR="5080" indent="-450850">
              <a:tabLst>
                <a:tab pos="5485765" algn="l"/>
              </a:tabLst>
            </a:pPr>
            <a:endParaRPr lang="en-GB" sz="2400" dirty="0">
              <a:latin typeface="Arial"/>
              <a:cs typeface="Arial"/>
            </a:endParaRPr>
          </a:p>
          <a:p>
            <a:pPr marL="450850" marR="5080" indent="-450850">
              <a:tabLst>
                <a:tab pos="5485765" algn="l"/>
              </a:tabLst>
            </a:pPr>
            <a:r>
              <a:rPr lang="en-GB" sz="2400" dirty="0" smtClean="0">
                <a:latin typeface="Arial"/>
                <a:cs typeface="Arial"/>
              </a:rPr>
              <a:t>A3 </a:t>
            </a:r>
            <a:r>
              <a:rPr lang="en-GB" sz="2400" dirty="0" err="1" smtClean="0">
                <a:latin typeface="Arial"/>
                <a:cs typeface="Arial"/>
              </a:rPr>
              <a:t>Sicrhau</a:t>
            </a:r>
            <a:r>
              <a:rPr lang="en-GB" sz="2400" dirty="0" smtClean="0">
                <a:latin typeface="Arial"/>
                <a:cs typeface="Arial"/>
              </a:rPr>
              <a:t> bod </a:t>
            </a:r>
            <a:r>
              <a:rPr lang="en-GB" sz="2400" dirty="0" err="1" smtClean="0">
                <a:latin typeface="Arial"/>
                <a:cs typeface="Arial"/>
              </a:rPr>
              <a:t>asesu</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helpu</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latin typeface="Arial"/>
                <a:cs typeface="Arial"/>
              </a:rPr>
              <a:t>wybod</a:t>
            </a:r>
            <a:r>
              <a:rPr lang="en-GB" sz="2400" dirty="0" smtClean="0">
                <a:latin typeface="Arial"/>
                <a:cs typeface="Arial"/>
              </a:rPr>
              <a:t> </a:t>
            </a:r>
            <a:r>
              <a:rPr lang="en-GB" sz="2400" dirty="0" err="1" smtClean="0">
                <a:latin typeface="Arial"/>
                <a:cs typeface="Arial"/>
              </a:rPr>
              <a:t>beth</a:t>
            </a:r>
            <a:r>
              <a:rPr lang="en-GB" sz="2400" dirty="0" smtClean="0">
                <a:latin typeface="Arial"/>
                <a:cs typeface="Arial"/>
              </a:rPr>
              <a:t> </a:t>
            </a:r>
            <a:r>
              <a:rPr lang="en-GB" sz="2400" dirty="0" err="1" smtClean="0">
                <a:latin typeface="Arial"/>
                <a:cs typeface="Arial"/>
              </a:rPr>
              <a:t>sydd</a:t>
            </a:r>
            <a:r>
              <a:rPr lang="en-GB" sz="2400" dirty="0" smtClean="0">
                <a:latin typeface="Arial"/>
                <a:cs typeface="Arial"/>
              </a:rPr>
              <a:t> </a:t>
            </a:r>
            <a:r>
              <a:rPr lang="en-GB" sz="2400" dirty="0" err="1" smtClean="0">
                <a:latin typeface="Arial"/>
                <a:cs typeface="Arial"/>
              </a:rPr>
              <a:t>angen</a:t>
            </a:r>
            <a:r>
              <a:rPr lang="en-GB" sz="2400" dirty="0" smtClean="0">
                <a:latin typeface="Arial"/>
                <a:cs typeface="Arial"/>
              </a:rPr>
              <a:t> </a:t>
            </a:r>
            <a:r>
              <a:rPr lang="en-GB" sz="2400" dirty="0" err="1" smtClean="0">
                <a:latin typeface="Arial"/>
                <a:cs typeface="Arial"/>
              </a:rPr>
              <a:t>iddynt</a:t>
            </a:r>
            <a:r>
              <a:rPr lang="en-GB" sz="2400" dirty="0" smtClean="0">
                <a:latin typeface="Arial"/>
                <a:cs typeface="Arial"/>
              </a:rPr>
              <a:t> </a:t>
            </a:r>
            <a:r>
              <a:rPr lang="en-GB" sz="2400" dirty="0" err="1" smtClean="0">
                <a:latin typeface="Arial"/>
                <a:cs typeface="Arial"/>
              </a:rPr>
              <a:t>ei</a:t>
            </a:r>
            <a:r>
              <a:rPr lang="en-GB" sz="2400" dirty="0" smtClean="0">
                <a:latin typeface="Arial"/>
                <a:cs typeface="Arial"/>
              </a:rPr>
              <a:t> </a:t>
            </a:r>
            <a:r>
              <a:rPr lang="en-GB" sz="2400" dirty="0" err="1" smtClean="0">
                <a:latin typeface="Arial"/>
                <a:cs typeface="Arial"/>
              </a:rPr>
              <a:t>wneud</a:t>
            </a:r>
            <a:r>
              <a:rPr lang="en-GB" sz="2400" dirty="0" smtClean="0">
                <a:latin typeface="Arial"/>
                <a:cs typeface="Arial"/>
              </a:rPr>
              <a:t> </a:t>
            </a:r>
            <a:r>
              <a:rPr lang="en-GB" sz="2400" dirty="0" err="1" smtClean="0">
                <a:latin typeface="Arial"/>
                <a:cs typeface="Arial"/>
              </a:rPr>
              <a:t>er</a:t>
            </a:r>
            <a:r>
              <a:rPr lang="en-GB" sz="2400" dirty="0" smtClean="0">
                <a:latin typeface="Arial"/>
                <a:cs typeface="Arial"/>
              </a:rPr>
              <a:t> </a:t>
            </a:r>
            <a:r>
              <a:rPr lang="en-GB" sz="2400" dirty="0" err="1" smtClean="0">
                <a:latin typeface="Arial"/>
                <a:cs typeface="Arial"/>
              </a:rPr>
              <a:t>mwyn</a:t>
            </a:r>
            <a:r>
              <a:rPr lang="en-GB" sz="2400" dirty="0" smtClean="0">
                <a:latin typeface="Arial"/>
                <a:cs typeface="Arial"/>
              </a:rPr>
              <a:t> </a:t>
            </a:r>
            <a:r>
              <a:rPr lang="en-GB" sz="2400" dirty="0" err="1" smtClean="0">
                <a:latin typeface="Arial"/>
                <a:cs typeface="Arial"/>
              </a:rPr>
              <a:t>gwella</a:t>
            </a:r>
            <a:endParaRPr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R="5080">
              <a:tabLst>
                <a:tab pos="5485765" algn="l"/>
              </a:tabLst>
            </a:pPr>
            <a:r>
              <a:rPr lang="en-GB" sz="2400" b="1" dirty="0" smtClean="0">
                <a:solidFill>
                  <a:schemeClr val="tx1">
                    <a:lumMod val="75000"/>
                    <a:lumOff val="25000"/>
                  </a:schemeClr>
                </a:solidFill>
                <a:latin typeface="Arial"/>
                <a:cs typeface="Arial"/>
              </a:rPr>
              <a:t>Schools </a:t>
            </a:r>
            <a:r>
              <a:rPr lang="en-GB" sz="2400" b="1" dirty="0">
                <a:solidFill>
                  <a:schemeClr val="tx1">
                    <a:lumMod val="75000"/>
                    <a:lumOff val="25000"/>
                  </a:schemeClr>
                </a:solidFill>
                <a:latin typeface="Arial"/>
                <a:cs typeface="Arial"/>
              </a:rPr>
              <a:t>should:</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R1 Make </a:t>
            </a:r>
            <a:r>
              <a:rPr lang="en-GB" sz="2400" dirty="0">
                <a:solidFill>
                  <a:schemeClr val="tx1">
                    <a:lumMod val="75000"/>
                    <a:lumOff val="25000"/>
                  </a:schemeClr>
                </a:solidFill>
                <a:latin typeface="Arial"/>
                <a:cs typeface="Arial"/>
              </a:rPr>
              <a:t>sure that science lessons challenge all pupils, particularly the more able, and reduce the achievement gap between pupils eligible for free school meals and their peers</a:t>
            </a:r>
          </a:p>
          <a:p>
            <a:pPr marL="450850" marR="5080" indent="-450850">
              <a:tabLst>
                <a:tab pos="5485765" algn="l"/>
              </a:tabLst>
            </a:pPr>
            <a:endParaRPr lang="en-GB" sz="24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R2 Make </a:t>
            </a:r>
            <a:r>
              <a:rPr lang="en-GB" sz="2400" dirty="0">
                <a:solidFill>
                  <a:schemeClr val="tx1">
                    <a:lumMod val="75000"/>
                    <a:lumOff val="25000"/>
                  </a:schemeClr>
                </a:solidFill>
                <a:latin typeface="Arial"/>
                <a:cs typeface="Arial"/>
              </a:rPr>
              <a:t>sure that pupils have opportunities to learn about all areas of the design and technology curriculum, particularly ‘systems and control’  </a:t>
            </a:r>
          </a:p>
          <a:p>
            <a:pPr marL="450850" marR="5080" indent="-450850">
              <a:tabLst>
                <a:tab pos="5485765" algn="l"/>
              </a:tabLst>
            </a:pPr>
            <a:endParaRPr lang="en-GB" sz="24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R3 Ensure </a:t>
            </a:r>
            <a:r>
              <a:rPr lang="en-GB" sz="2400" dirty="0">
                <a:solidFill>
                  <a:schemeClr val="tx1">
                    <a:lumMod val="75000"/>
                    <a:lumOff val="25000"/>
                  </a:schemeClr>
                </a:solidFill>
                <a:latin typeface="Arial"/>
                <a:cs typeface="Arial"/>
              </a:rPr>
              <a:t>that assessment helps pupils know what they need to do to improve</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R="5080">
              <a:tabLst>
                <a:tab pos="5485765" algn="l"/>
              </a:tabLst>
            </a:pPr>
            <a:r>
              <a:rPr lang="en-GB" sz="2400" b="1" dirty="0" err="1">
                <a:solidFill>
                  <a:schemeClr val="tx1">
                    <a:lumMod val="95000"/>
                    <a:lumOff val="5000"/>
                  </a:schemeClr>
                </a:solidFill>
                <a:latin typeface="Arial"/>
                <a:cs typeface="Arial"/>
              </a:rPr>
              <a:t>Dylai</a:t>
            </a:r>
            <a:r>
              <a:rPr lang="en-GB" sz="2400" b="1" dirty="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ysgolion</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parhad</a:t>
            </a:r>
            <a:r>
              <a:rPr lang="en-GB" sz="2400" b="1" dirty="0" smtClean="0">
                <a:solidFill>
                  <a:schemeClr val="tx1">
                    <a:lumMod val="95000"/>
                    <a:lumOff val="5000"/>
                  </a:schemeClr>
                </a:solidFill>
                <a:latin typeface="Arial"/>
                <a:cs typeface="Arial"/>
              </a:rPr>
              <a:t>):</a:t>
            </a:r>
            <a:endParaRPr lang="en-GB" sz="2400" b="1" dirty="0">
              <a:solidFill>
                <a:schemeClr val="tx1">
                  <a:lumMod val="95000"/>
                  <a:lumOff val="5000"/>
                </a:schemeClr>
              </a:solidFill>
              <a:latin typeface="Arial"/>
              <a:cs typeface="Arial"/>
            </a:endParaRPr>
          </a:p>
          <a:p>
            <a:pPr marR="5080">
              <a:tabLst>
                <a:tab pos="5485765" algn="l"/>
              </a:tabLst>
            </a:pPr>
            <a:r>
              <a:rPr lang="en-GB" sz="2400" dirty="0">
                <a:solidFill>
                  <a:schemeClr val="tx1">
                    <a:lumMod val="95000"/>
                    <a:lumOff val="5000"/>
                  </a:schemeClr>
                </a:solidFill>
                <a:latin typeface="Arial"/>
                <a:cs typeface="Arial"/>
              </a:rPr>
              <a:t> </a:t>
            </a:r>
          </a:p>
          <a:p>
            <a:pPr marL="450850" marR="5080" indent="-450850">
              <a:tabLst>
                <a:tab pos="5485765" algn="l"/>
              </a:tabLst>
            </a:pPr>
            <a:r>
              <a:rPr lang="en-GB" sz="2400" dirty="0" smtClean="0">
                <a:latin typeface="Arial"/>
                <a:cs typeface="Arial"/>
              </a:rPr>
              <a:t>A4 </a:t>
            </a:r>
            <a:r>
              <a:rPr lang="en-GB" sz="2400" dirty="0" err="1" smtClean="0">
                <a:latin typeface="Arial"/>
                <a:cs typeface="Arial"/>
              </a:rPr>
              <a:t>Sicrhau</a:t>
            </a:r>
            <a:r>
              <a:rPr lang="en-GB" sz="2400" dirty="0" smtClean="0">
                <a:latin typeface="Arial"/>
                <a:cs typeface="Arial"/>
              </a:rPr>
              <a:t> bod </a:t>
            </a:r>
            <a:r>
              <a:rPr lang="en-GB" sz="2400" dirty="0" err="1" smtClean="0">
                <a:latin typeface="Arial"/>
                <a:cs typeface="Arial"/>
              </a:rPr>
              <a:t>prosesau</a:t>
            </a:r>
            <a:r>
              <a:rPr lang="en-GB" sz="2400" dirty="0" smtClean="0">
                <a:latin typeface="Arial"/>
                <a:cs typeface="Arial"/>
              </a:rPr>
              <a:t> </a:t>
            </a:r>
            <a:r>
              <a:rPr lang="en-GB" sz="2400" dirty="0" err="1" smtClean="0">
                <a:latin typeface="Arial"/>
                <a:cs typeface="Arial"/>
              </a:rPr>
              <a:t>hunanarfarnu</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gadarn</a:t>
            </a:r>
            <a:r>
              <a:rPr lang="en-GB" sz="2400" dirty="0" smtClean="0">
                <a:latin typeface="Arial"/>
                <a:cs typeface="Arial"/>
              </a:rPr>
              <a:t> ac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canolbwyntio</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wybodaeth</a:t>
            </a:r>
            <a:r>
              <a:rPr lang="en-GB" sz="2400" dirty="0" smtClean="0">
                <a:latin typeface="Arial"/>
                <a:cs typeface="Arial"/>
              </a:rPr>
              <a:t> </a:t>
            </a:r>
            <a:r>
              <a:rPr lang="en-GB" sz="2400" dirty="0" err="1" smtClean="0">
                <a:latin typeface="Arial"/>
                <a:cs typeface="Arial"/>
              </a:rPr>
              <a:t>bynciol</a:t>
            </a:r>
            <a:r>
              <a:rPr lang="en-GB" sz="2400" dirty="0" smtClean="0">
                <a:latin typeface="Arial"/>
                <a:cs typeface="Arial"/>
              </a:rPr>
              <a:t>, </a:t>
            </a:r>
            <a:r>
              <a:rPr lang="en-GB" sz="2400" dirty="0" err="1" smtClean="0">
                <a:latin typeface="Arial"/>
                <a:cs typeface="Arial"/>
              </a:rPr>
              <a:t>dealltwriaeth</a:t>
            </a:r>
            <a:r>
              <a:rPr lang="en-GB" sz="2400" dirty="0" smtClean="0">
                <a:latin typeface="Arial"/>
                <a:cs typeface="Arial"/>
              </a:rPr>
              <a:t> a </a:t>
            </a:r>
            <a:r>
              <a:rPr lang="en-GB" sz="2400" dirty="0" err="1" smtClean="0">
                <a:latin typeface="Arial"/>
                <a:cs typeface="Arial"/>
              </a:rPr>
              <a:t>medrau</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ac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ansawdd</a:t>
            </a:r>
            <a:r>
              <a:rPr lang="en-GB" sz="2400" dirty="0" smtClean="0">
                <a:latin typeface="Arial"/>
                <a:cs typeface="Arial"/>
              </a:rPr>
              <a:t> </a:t>
            </a:r>
            <a:r>
              <a:rPr lang="en-GB" sz="2400" dirty="0" err="1" smtClean="0">
                <a:latin typeface="Arial"/>
                <a:cs typeface="Arial"/>
              </a:rPr>
              <a:t>yr</a:t>
            </a:r>
            <a:r>
              <a:rPr lang="en-GB" sz="2400" dirty="0" smtClean="0">
                <a:latin typeface="Arial"/>
                <a:cs typeface="Arial"/>
              </a:rPr>
              <a:t> </a:t>
            </a:r>
            <a:r>
              <a:rPr lang="en-GB" sz="2400" dirty="0" err="1" smtClean="0">
                <a:latin typeface="Arial"/>
                <a:cs typeface="Arial"/>
              </a:rPr>
              <a:t>addysgu</a:t>
            </a:r>
            <a:endParaRPr lang="en-GB" sz="2400" dirty="0" smtClean="0">
              <a:latin typeface="Arial"/>
              <a:cs typeface="Arial"/>
            </a:endParaRPr>
          </a:p>
          <a:p>
            <a:pPr marL="450850" marR="5080" indent="-450850">
              <a:tabLst>
                <a:tab pos="5485765" algn="l"/>
              </a:tabLst>
            </a:pPr>
            <a:endParaRPr lang="en-GB" sz="24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95000"/>
                    <a:lumOff val="5000"/>
                  </a:schemeClr>
                </a:solidFill>
                <a:latin typeface="Arial"/>
                <a:cs typeface="Arial"/>
              </a:rPr>
              <a:t>A5 </a:t>
            </a:r>
            <a:r>
              <a:rPr lang="en-GB" sz="2400" dirty="0" err="1" smtClean="0">
                <a:solidFill>
                  <a:schemeClr val="tx1">
                    <a:lumMod val="95000"/>
                    <a:lumOff val="5000"/>
                  </a:schemeClr>
                </a:solidFill>
                <a:latin typeface="Arial"/>
                <a:cs typeface="Arial"/>
              </a:rPr>
              <a:t>Darparu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hyfforddiant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athrawon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meysydd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gwyddoniaeth</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dylunio</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thechnoleg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ceir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diffyg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gwybodaeth</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hyder</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R="5080">
              <a:tabLst>
                <a:tab pos="5485765" algn="l"/>
              </a:tabLst>
            </a:pPr>
            <a:r>
              <a:rPr lang="en-GB" sz="2400" b="1" dirty="0" smtClean="0">
                <a:solidFill>
                  <a:schemeClr val="tx1">
                    <a:lumMod val="75000"/>
                    <a:lumOff val="25000"/>
                  </a:schemeClr>
                </a:solidFill>
                <a:latin typeface="Arial"/>
                <a:cs typeface="Arial"/>
              </a:rPr>
              <a:t>Schools should, (continued):</a:t>
            </a:r>
            <a:endParaRPr lang="en-GB" sz="2400" b="1"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R4 Ensure </a:t>
            </a:r>
            <a:r>
              <a:rPr lang="en-GB" sz="2400" dirty="0">
                <a:solidFill>
                  <a:schemeClr val="tx1">
                    <a:lumMod val="75000"/>
                    <a:lumOff val="25000"/>
                  </a:schemeClr>
                </a:solidFill>
                <a:latin typeface="Arial"/>
                <a:cs typeface="Arial"/>
              </a:rPr>
              <a:t>that self-evaluation processes are robust and focus on pupils’ subject knowledge, understanding and skills, and on the quality of teaching </a:t>
            </a:r>
          </a:p>
          <a:p>
            <a:pPr marL="450850" marR="5080" indent="-450850">
              <a:tabLst>
                <a:tab pos="5485765" algn="l"/>
              </a:tabLst>
            </a:pPr>
            <a:endParaRPr lang="en-GB" sz="24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R5 Provide </a:t>
            </a:r>
            <a:r>
              <a:rPr lang="en-GB" sz="2400" dirty="0">
                <a:solidFill>
                  <a:schemeClr val="tx1">
                    <a:lumMod val="75000"/>
                    <a:lumOff val="25000"/>
                  </a:schemeClr>
                </a:solidFill>
                <a:latin typeface="Arial"/>
                <a:cs typeface="Arial"/>
              </a:rPr>
              <a:t>teachers with training in the areas of science and of design and technology where they lack knowledge and confidence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83837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R="5080">
              <a:tabLst>
                <a:tab pos="5485765" algn="l"/>
              </a:tabLst>
            </a:pPr>
            <a:r>
              <a:rPr lang="en-GB" sz="2400" b="1" dirty="0" err="1" smtClean="0">
                <a:latin typeface="Arial"/>
                <a:cs typeface="Arial"/>
              </a:rPr>
              <a:t>Dylai</a:t>
            </a:r>
            <a:r>
              <a:rPr lang="en-GB" sz="2400" b="1" dirty="0" smtClean="0">
                <a:latin typeface="Arial"/>
                <a:cs typeface="Arial"/>
              </a:rPr>
              <a:t> </a:t>
            </a:r>
            <a:r>
              <a:rPr lang="en-GB" sz="2400" b="1" dirty="0" err="1" smtClean="0">
                <a:latin typeface="Arial"/>
                <a:cs typeface="Arial"/>
              </a:rPr>
              <a:t>awdurdodau</a:t>
            </a:r>
            <a:r>
              <a:rPr lang="en-GB" sz="2400" b="1" dirty="0" smtClean="0">
                <a:latin typeface="Arial"/>
                <a:cs typeface="Arial"/>
              </a:rPr>
              <a:t> </a:t>
            </a:r>
            <a:r>
              <a:rPr lang="en-GB" sz="2400" b="1" dirty="0" err="1" smtClean="0">
                <a:latin typeface="Arial"/>
                <a:cs typeface="Arial"/>
              </a:rPr>
              <a:t>lleol</a:t>
            </a:r>
            <a:r>
              <a:rPr lang="en-GB" sz="2400" b="1" dirty="0" smtClean="0">
                <a:latin typeface="Arial"/>
                <a:cs typeface="Arial"/>
              </a:rPr>
              <a:t> a </a:t>
            </a:r>
            <a:r>
              <a:rPr lang="en-GB" sz="2400" b="1" dirty="0" err="1" smtClean="0">
                <a:latin typeface="Arial"/>
                <a:cs typeface="Arial"/>
              </a:rPr>
              <a:t>chonsortia</a:t>
            </a:r>
            <a:r>
              <a:rPr lang="en-GB" sz="2400" b="1" dirty="0" smtClean="0">
                <a:latin typeface="Arial"/>
                <a:cs typeface="Arial"/>
              </a:rPr>
              <a:t> </a:t>
            </a:r>
            <a:r>
              <a:rPr lang="en-GB" sz="2400" b="1" dirty="0" err="1" smtClean="0">
                <a:latin typeface="Arial"/>
                <a:cs typeface="Arial"/>
              </a:rPr>
              <a:t>rhanbarthol</a:t>
            </a:r>
            <a:r>
              <a:rPr lang="en-GB" sz="2400" b="1" dirty="0" smtClean="0">
                <a:latin typeface="Arial"/>
                <a:cs typeface="Arial"/>
              </a:rPr>
              <a:t>:</a:t>
            </a:r>
            <a:endParaRPr lang="en-GB" sz="2400" b="1" dirty="0">
              <a:latin typeface="Arial"/>
              <a:cs typeface="Arial"/>
            </a:endParaRPr>
          </a:p>
          <a:p>
            <a:pPr marL="342900" marR="5080" indent="-342900">
              <a:buFont typeface="Arial" panose="020B0604020202020204" pitchFamily="34" charset="0"/>
              <a:buChar char="•"/>
              <a:tabLst>
                <a:tab pos="5485765" algn="l"/>
              </a:tabLst>
            </a:pPr>
            <a:endParaRPr lang="en-GB" sz="2400" dirty="0">
              <a:latin typeface="Arial"/>
              <a:cs typeface="Arial"/>
            </a:endParaRPr>
          </a:p>
          <a:p>
            <a:pPr marL="450850" marR="5080" indent="-450850">
              <a:tabLst>
                <a:tab pos="5485765" algn="l"/>
              </a:tabLst>
            </a:pPr>
            <a:r>
              <a:rPr lang="en-GB" sz="2400" dirty="0" smtClean="0">
                <a:latin typeface="Arial"/>
                <a:cs typeface="Arial"/>
              </a:rPr>
              <a:t>A6 </a:t>
            </a:r>
            <a:r>
              <a:rPr lang="en-GB" sz="2400" dirty="0" err="1" smtClean="0">
                <a:latin typeface="Arial"/>
                <a:cs typeface="Arial"/>
              </a:rPr>
              <a:t>Darparu</a:t>
            </a:r>
            <a:r>
              <a:rPr lang="en-GB" sz="2400" dirty="0" smtClean="0">
                <a:latin typeface="Arial"/>
                <a:cs typeface="Arial"/>
              </a:rPr>
              <a:t> </a:t>
            </a:r>
            <a:r>
              <a:rPr lang="en-GB" sz="2400" dirty="0" err="1" smtClean="0">
                <a:latin typeface="Arial"/>
                <a:cs typeface="Arial"/>
              </a:rPr>
              <a:t>mwy</a:t>
            </a:r>
            <a:r>
              <a:rPr lang="en-GB" sz="2400" dirty="0" smtClean="0">
                <a:latin typeface="Arial"/>
                <a:cs typeface="Arial"/>
              </a:rPr>
              <a:t> o </a:t>
            </a:r>
            <a:r>
              <a:rPr lang="en-GB" sz="2400" dirty="0" err="1" smtClean="0">
                <a:latin typeface="Arial"/>
                <a:cs typeface="Arial"/>
              </a:rPr>
              <a:t>gymorth</a:t>
            </a:r>
            <a:r>
              <a:rPr lang="en-GB" sz="2400" dirty="0" smtClean="0">
                <a:latin typeface="Arial"/>
                <a:cs typeface="Arial"/>
              </a:rPr>
              <a:t> </a:t>
            </a:r>
            <a:r>
              <a:rPr lang="en-GB" sz="2400" dirty="0" err="1" smtClean="0">
                <a:latin typeface="Arial"/>
                <a:cs typeface="Arial"/>
              </a:rPr>
              <a:t>penodol</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bwnc</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athrawon</a:t>
            </a:r>
            <a:r>
              <a:rPr lang="en-GB" sz="2400" dirty="0" smtClean="0">
                <a:latin typeface="Arial"/>
                <a:cs typeface="Arial"/>
              </a:rPr>
              <a:t> </a:t>
            </a:r>
            <a:r>
              <a:rPr lang="en-GB" sz="2400" dirty="0" err="1" smtClean="0">
                <a:latin typeface="Arial"/>
                <a:cs typeface="Arial"/>
              </a:rPr>
              <a:t>er</a:t>
            </a:r>
            <a:r>
              <a:rPr lang="en-GB" sz="2400" dirty="0" smtClean="0">
                <a:latin typeface="Arial"/>
                <a:cs typeface="Arial"/>
              </a:rPr>
              <a:t> </a:t>
            </a:r>
            <a:r>
              <a:rPr lang="en-GB" sz="2400" dirty="0" err="1" smtClean="0">
                <a:latin typeface="Arial"/>
                <a:cs typeface="Arial"/>
              </a:rPr>
              <a:t>mwyn</a:t>
            </a:r>
            <a:r>
              <a:rPr lang="en-GB" sz="2400" dirty="0" smtClean="0">
                <a:latin typeface="Arial"/>
                <a:cs typeface="Arial"/>
              </a:rPr>
              <a:t> </a:t>
            </a:r>
            <a:r>
              <a:rPr lang="en-GB" sz="2400" dirty="0" err="1" smtClean="0">
                <a:latin typeface="Arial"/>
                <a:cs typeface="Arial"/>
              </a:rPr>
              <a:t>gwella’r</a:t>
            </a:r>
            <a:r>
              <a:rPr lang="en-GB" sz="2400" dirty="0" smtClean="0">
                <a:latin typeface="Arial"/>
                <a:cs typeface="Arial"/>
              </a:rPr>
              <a:t> </a:t>
            </a:r>
            <a:r>
              <a:rPr lang="en-GB" sz="2400" dirty="0" err="1" smtClean="0">
                <a:latin typeface="Arial"/>
                <a:cs typeface="Arial"/>
              </a:rPr>
              <a:t>addysgu</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asesu</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 </a:t>
            </a:r>
            <a:r>
              <a:rPr lang="en-GB" sz="2400" dirty="0" err="1" smtClean="0">
                <a:latin typeface="Arial"/>
                <a:cs typeface="Arial"/>
              </a:rPr>
              <a:t>thechnoleg</a:t>
            </a:r>
            <a:r>
              <a:rPr lang="en-GB" sz="2400" dirty="0" smtClean="0">
                <a:latin typeface="Arial"/>
                <a:cs typeface="Arial"/>
              </a:rPr>
              <a:t> a </a:t>
            </a:r>
            <a:r>
              <a:rPr lang="en-GB" sz="2400" dirty="0" err="1" smtClean="0">
                <a:latin typeface="Arial"/>
                <a:cs typeface="Arial"/>
              </a:rPr>
              <a:t>hwyluso</a:t>
            </a:r>
            <a:r>
              <a:rPr lang="en-GB" sz="2400" dirty="0" smtClean="0">
                <a:latin typeface="Arial"/>
                <a:cs typeface="Arial"/>
              </a:rPr>
              <a:t> </a:t>
            </a:r>
            <a:r>
              <a:rPr lang="en-GB" sz="2400" dirty="0" err="1" smtClean="0">
                <a:latin typeface="Arial"/>
                <a:cs typeface="Arial"/>
              </a:rPr>
              <a:t>rhannu</a:t>
            </a:r>
            <a:r>
              <a:rPr lang="en-GB" sz="2400" dirty="0" smtClean="0">
                <a:latin typeface="Arial"/>
                <a:cs typeface="Arial"/>
              </a:rPr>
              <a:t> </a:t>
            </a:r>
            <a:r>
              <a:rPr lang="en-GB" sz="2400" dirty="0" err="1" smtClean="0">
                <a:latin typeface="Arial"/>
                <a:cs typeface="Arial"/>
              </a:rPr>
              <a:t>arfer</a:t>
            </a:r>
            <a:r>
              <a:rPr lang="en-GB" sz="2400" dirty="0" smtClean="0">
                <a:latin typeface="Arial"/>
                <a:cs typeface="Arial"/>
              </a:rPr>
              <a:t> </a:t>
            </a:r>
            <a:r>
              <a:rPr lang="en-GB" sz="2400" dirty="0" err="1" smtClean="0">
                <a:latin typeface="Arial"/>
                <a:cs typeface="Arial"/>
              </a:rPr>
              <a:t>dda</a:t>
            </a:r>
            <a:endParaRPr lang="en-GB" sz="2400" dirty="0">
              <a:latin typeface="Arial"/>
              <a:cs typeface="Arial"/>
            </a:endParaRPr>
          </a:p>
          <a:p>
            <a:pPr marL="450850" marR="5080" indent="-450850">
              <a:tabLst>
                <a:tab pos="5485765" algn="l"/>
              </a:tabLst>
            </a:pPr>
            <a:r>
              <a:rPr lang="en-GB" sz="2400" dirty="0">
                <a:latin typeface="Arial"/>
                <a:cs typeface="Arial"/>
              </a:rPr>
              <a:t> </a:t>
            </a:r>
          </a:p>
          <a:p>
            <a:pPr marL="450850" marR="5080" indent="-450850">
              <a:tabLst>
                <a:tab pos="5485765" algn="l"/>
              </a:tabLst>
            </a:pPr>
            <a:r>
              <a:rPr lang="en-GB" sz="2400" dirty="0" smtClean="0">
                <a:latin typeface="Arial"/>
                <a:cs typeface="Arial"/>
              </a:rPr>
              <a:t>A7 </a:t>
            </a:r>
            <a:r>
              <a:rPr lang="en-GB" sz="2400" dirty="0" err="1" smtClean="0">
                <a:latin typeface="Arial"/>
                <a:cs typeface="Arial"/>
              </a:rPr>
              <a:t>Darparu</a:t>
            </a:r>
            <a:r>
              <a:rPr lang="en-GB" sz="2400" dirty="0" smtClean="0">
                <a:latin typeface="Arial"/>
                <a:cs typeface="Arial"/>
              </a:rPr>
              <a:t> </a:t>
            </a:r>
            <a:r>
              <a:rPr lang="en-GB" sz="2400" dirty="0" err="1" smtClean="0">
                <a:latin typeface="Arial"/>
                <a:cs typeface="Arial"/>
              </a:rPr>
              <a:t>mwy</a:t>
            </a:r>
            <a:r>
              <a:rPr lang="en-GB" sz="2400" dirty="0" smtClean="0">
                <a:latin typeface="Arial"/>
                <a:cs typeface="Arial"/>
              </a:rPr>
              <a:t> o </a:t>
            </a:r>
            <a:r>
              <a:rPr lang="en-GB" sz="2400" dirty="0" err="1" smtClean="0">
                <a:latin typeface="Arial"/>
                <a:cs typeface="Arial"/>
              </a:rPr>
              <a:t>gymorth</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ysgolion</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arfarnu’u</a:t>
            </a:r>
            <a:r>
              <a:rPr lang="en-GB" sz="2400" dirty="0" smtClean="0">
                <a:latin typeface="Arial"/>
                <a:cs typeface="Arial"/>
              </a:rPr>
              <a:t> </a:t>
            </a:r>
            <a:r>
              <a:rPr lang="en-GB" sz="2400" dirty="0" err="1" smtClean="0">
                <a:latin typeface="Arial"/>
                <a:cs typeface="Arial"/>
              </a:rPr>
              <a:t>cwricwlwm</a:t>
            </a:r>
            <a:r>
              <a:rPr lang="en-GB" sz="2400" dirty="0" smtClean="0">
                <a:latin typeface="Arial"/>
                <a:cs typeface="Arial"/>
              </a:rPr>
              <a:t> a </a:t>
            </a:r>
            <a:r>
              <a:rPr lang="en-GB" sz="2400" dirty="0" err="1" smtClean="0">
                <a:latin typeface="Arial"/>
                <a:cs typeface="Arial"/>
              </a:rPr>
              <a:t>chynllunio</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gyfer</a:t>
            </a:r>
            <a:r>
              <a:rPr lang="en-GB" sz="2400" dirty="0" smtClean="0">
                <a:latin typeface="Arial"/>
                <a:cs typeface="Arial"/>
              </a:rPr>
              <a:t> </a:t>
            </a:r>
            <a:r>
              <a:rPr lang="en-GB" sz="2400" dirty="0" err="1" smtClean="0">
                <a:latin typeface="Arial"/>
                <a:cs typeface="Arial"/>
              </a:rPr>
              <a:t>datblygu</a:t>
            </a:r>
            <a:r>
              <a:rPr lang="en-GB" sz="2400" dirty="0" smtClean="0">
                <a:latin typeface="Arial"/>
                <a:cs typeface="Arial"/>
              </a:rPr>
              <a:t> </a:t>
            </a:r>
            <a:r>
              <a:rPr lang="en-GB" sz="2400" dirty="0" err="1" smtClean="0">
                <a:latin typeface="Arial"/>
                <a:cs typeface="Arial"/>
              </a:rPr>
              <a:t>maes</a:t>
            </a:r>
            <a:r>
              <a:rPr lang="en-GB" sz="2400" dirty="0" smtClean="0">
                <a:latin typeface="Arial"/>
                <a:cs typeface="Arial"/>
              </a:rPr>
              <a:t> </a:t>
            </a:r>
            <a:r>
              <a:rPr lang="en-GB" sz="2400" dirty="0" err="1" smtClean="0">
                <a:latin typeface="Arial"/>
                <a:cs typeface="Arial"/>
              </a:rPr>
              <a:t>dysgu</a:t>
            </a:r>
            <a:r>
              <a:rPr lang="en-GB" sz="2400" dirty="0" smtClean="0">
                <a:latin typeface="Arial"/>
                <a:cs typeface="Arial"/>
              </a:rPr>
              <a:t> a </a:t>
            </a:r>
            <a:r>
              <a:rPr lang="en-GB" sz="2400" dirty="0" err="1" smtClean="0">
                <a:latin typeface="Arial"/>
                <a:cs typeface="Arial"/>
              </a:rPr>
              <a:t>phrofiad</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 </a:t>
            </a:r>
            <a:r>
              <a:rPr lang="en-GB" sz="2400" dirty="0" err="1" smtClean="0">
                <a:latin typeface="Arial"/>
                <a:cs typeface="Arial"/>
              </a:rPr>
              <a:t>thechnoleg</a:t>
            </a:r>
            <a:endParaRPr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R="5080">
              <a:tabLst>
                <a:tab pos="5485765" algn="l"/>
              </a:tabLst>
            </a:pPr>
            <a:r>
              <a:rPr lang="en-GB" sz="2400" b="1" dirty="0" smtClean="0">
                <a:solidFill>
                  <a:schemeClr val="tx1">
                    <a:lumMod val="75000"/>
                    <a:lumOff val="25000"/>
                  </a:schemeClr>
                </a:solidFill>
                <a:latin typeface="Arial"/>
                <a:cs typeface="Arial"/>
              </a:rPr>
              <a:t>Local </a:t>
            </a:r>
            <a:r>
              <a:rPr lang="en-GB" sz="2400" b="1" dirty="0">
                <a:solidFill>
                  <a:schemeClr val="tx1">
                    <a:lumMod val="75000"/>
                    <a:lumOff val="25000"/>
                  </a:schemeClr>
                </a:solidFill>
                <a:latin typeface="Arial"/>
                <a:cs typeface="Arial"/>
              </a:rPr>
              <a:t>authorities and regional consortia should:</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R6 Provide </a:t>
            </a:r>
            <a:r>
              <a:rPr lang="en-GB" sz="2400" dirty="0">
                <a:solidFill>
                  <a:schemeClr val="tx1">
                    <a:lumMod val="75000"/>
                    <a:lumOff val="25000"/>
                  </a:schemeClr>
                </a:solidFill>
                <a:latin typeface="Arial"/>
                <a:cs typeface="Arial"/>
              </a:rPr>
              <a:t>more subject-specific support for teachers to improve teaching and assessment in science and technology and facilitate the sharing of good </a:t>
            </a:r>
            <a:r>
              <a:rPr lang="en-GB" sz="2400" dirty="0" smtClean="0">
                <a:solidFill>
                  <a:schemeClr val="tx1">
                    <a:lumMod val="75000"/>
                    <a:lumOff val="25000"/>
                  </a:schemeClr>
                </a:solidFill>
                <a:latin typeface="Arial"/>
                <a:cs typeface="Arial"/>
              </a:rPr>
              <a:t>practice</a:t>
            </a:r>
          </a:p>
          <a:p>
            <a:pPr marL="450850" marR="5080" indent="-450850">
              <a:tabLst>
                <a:tab pos="5485765" algn="l"/>
              </a:tabLst>
            </a:pPr>
            <a:r>
              <a:rPr lang="en-GB" sz="2400" dirty="0" smtClean="0">
                <a:solidFill>
                  <a:schemeClr val="tx1">
                    <a:lumMod val="75000"/>
                    <a:lumOff val="25000"/>
                  </a:schemeClr>
                </a:solidFill>
                <a:latin typeface="Arial"/>
                <a:cs typeface="Arial"/>
              </a:rPr>
              <a:t> </a:t>
            </a:r>
            <a:endParaRPr lang="en-GB" sz="24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R7 Provide </a:t>
            </a:r>
            <a:r>
              <a:rPr lang="en-GB" sz="2400" dirty="0">
                <a:solidFill>
                  <a:schemeClr val="tx1">
                    <a:lumMod val="75000"/>
                    <a:lumOff val="25000"/>
                  </a:schemeClr>
                </a:solidFill>
                <a:latin typeface="Arial"/>
                <a:cs typeface="Arial"/>
              </a:rPr>
              <a:t>more support for schools to evaluate their curriculum and plan for the development of the science and technology area of learning and experience </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162838" y="2642252"/>
            <a:ext cx="6012495" cy="6924973"/>
          </a:xfrm>
          <a:prstGeom prst="rect">
            <a:avLst/>
          </a:prstGeom>
        </p:spPr>
        <p:txBody>
          <a:bodyPr vert="horz" wrap="square" lIns="0" tIns="0" rIns="0" bIns="0" rtlCol="0">
            <a:spAutoFit/>
          </a:bodyPr>
          <a:lstStyle/>
          <a:p>
            <a:pPr marR="5080">
              <a:tabLst>
                <a:tab pos="5485765" algn="l"/>
              </a:tabLst>
            </a:pPr>
            <a:r>
              <a:rPr lang="en-GB" sz="2250" dirty="0" err="1" smtClean="0">
                <a:latin typeface="Arial"/>
                <a:cs typeface="Arial"/>
              </a:rPr>
              <a:t>Er</a:t>
            </a:r>
            <a:r>
              <a:rPr lang="en-GB" sz="2250" dirty="0" smtClean="0">
                <a:latin typeface="Arial"/>
                <a:cs typeface="Arial"/>
              </a:rPr>
              <a:t> </a:t>
            </a:r>
            <a:r>
              <a:rPr lang="en-GB" sz="2250" dirty="0" err="1" smtClean="0">
                <a:latin typeface="Arial"/>
                <a:cs typeface="Arial"/>
              </a:rPr>
              <a:t>mwyn</a:t>
            </a:r>
            <a:r>
              <a:rPr lang="en-GB" sz="2250" dirty="0" smtClean="0">
                <a:latin typeface="Arial"/>
                <a:cs typeface="Arial"/>
              </a:rPr>
              <a:t> </a:t>
            </a:r>
            <a:r>
              <a:rPr lang="en-GB" sz="2250" dirty="0" err="1" smtClean="0">
                <a:latin typeface="Arial"/>
                <a:cs typeface="Arial"/>
              </a:rPr>
              <a:t>cyflawni’u</a:t>
            </a:r>
            <a:r>
              <a:rPr lang="en-GB" sz="2250" dirty="0" smtClean="0">
                <a:latin typeface="Arial"/>
                <a:cs typeface="Arial"/>
              </a:rPr>
              <a:t> </a:t>
            </a:r>
            <a:r>
              <a:rPr lang="en-GB" sz="2250" dirty="0" err="1" smtClean="0">
                <a:latin typeface="Arial"/>
                <a:cs typeface="Arial"/>
              </a:rPr>
              <a:t>gweledigaeth</a:t>
            </a:r>
            <a:r>
              <a:rPr lang="en-GB" sz="2250" dirty="0" smtClean="0">
                <a:latin typeface="Arial"/>
                <a:cs typeface="Arial"/>
              </a:rPr>
              <a:t> o </a:t>
            </a:r>
            <a:r>
              <a:rPr lang="en-GB" sz="2250" dirty="0" err="1" smtClean="0">
                <a:latin typeface="Arial"/>
                <a:cs typeface="Arial"/>
              </a:rPr>
              <a:t>ddatblygu</a:t>
            </a:r>
            <a:r>
              <a:rPr lang="en-GB" sz="2250" dirty="0" smtClean="0">
                <a:latin typeface="Arial"/>
                <a:cs typeface="Arial"/>
              </a:rPr>
              <a:t> </a:t>
            </a:r>
            <a:r>
              <a:rPr lang="en-GB" sz="2250" dirty="0" err="1" smtClean="0">
                <a:latin typeface="Arial"/>
                <a:cs typeface="Arial"/>
              </a:rPr>
              <a:t>meddyliau</a:t>
            </a:r>
            <a:r>
              <a:rPr lang="en-GB" sz="2250" dirty="0" smtClean="0">
                <a:latin typeface="Arial"/>
                <a:cs typeface="Arial"/>
              </a:rPr>
              <a:t> </a:t>
            </a:r>
            <a:r>
              <a:rPr lang="en-GB" sz="2250" dirty="0" err="1" smtClean="0">
                <a:latin typeface="Arial"/>
                <a:cs typeface="Arial"/>
              </a:rPr>
              <a:t>ymholgar</a:t>
            </a:r>
            <a:r>
              <a:rPr lang="en-GB" sz="2250" dirty="0" smtClean="0">
                <a:latin typeface="Arial"/>
                <a:cs typeface="Arial"/>
              </a:rPr>
              <a:t>, </a:t>
            </a:r>
            <a:r>
              <a:rPr lang="en-GB" sz="2250" dirty="0" err="1" smtClean="0">
                <a:latin typeface="Arial"/>
                <a:cs typeface="Arial"/>
              </a:rPr>
              <a:t>datblygodd</a:t>
            </a:r>
            <a:r>
              <a:rPr lang="en-GB" sz="2250" dirty="0" smtClean="0">
                <a:latin typeface="Arial"/>
                <a:cs typeface="Arial"/>
              </a:rPr>
              <a:t> </a:t>
            </a:r>
            <a:r>
              <a:rPr lang="en-GB" sz="2250" dirty="0" err="1" smtClean="0">
                <a:latin typeface="Arial"/>
                <a:cs typeface="Arial"/>
              </a:rPr>
              <a:t>Ysgol</a:t>
            </a:r>
            <a:r>
              <a:rPr lang="en-GB" sz="2250" dirty="0" smtClean="0">
                <a:latin typeface="Arial"/>
                <a:cs typeface="Arial"/>
              </a:rPr>
              <a:t> </a:t>
            </a:r>
            <a:r>
              <a:rPr lang="en-GB" sz="2250" dirty="0" err="1" smtClean="0">
                <a:latin typeface="Arial"/>
                <a:cs typeface="Arial"/>
              </a:rPr>
              <a:t>Gynradd</a:t>
            </a:r>
            <a:r>
              <a:rPr lang="en-GB" sz="2250" dirty="0" smtClean="0">
                <a:latin typeface="Arial"/>
                <a:cs typeface="Arial"/>
              </a:rPr>
              <a:t> </a:t>
            </a:r>
            <a:r>
              <a:rPr lang="en-GB" sz="2250" dirty="0" err="1" smtClean="0">
                <a:latin typeface="Arial"/>
                <a:cs typeface="Arial"/>
              </a:rPr>
              <a:t>Llys</a:t>
            </a:r>
            <a:r>
              <a:rPr lang="en-GB" sz="2250" dirty="0" smtClean="0">
                <a:latin typeface="Arial"/>
                <a:cs typeface="Arial"/>
              </a:rPr>
              <a:t> </a:t>
            </a:r>
            <a:r>
              <a:rPr lang="en-GB" sz="2250" dirty="0" err="1" smtClean="0">
                <a:latin typeface="Arial"/>
                <a:cs typeface="Arial"/>
              </a:rPr>
              <a:t>Malpas</a:t>
            </a:r>
            <a:r>
              <a:rPr lang="en-GB" sz="2250" dirty="0" smtClean="0">
                <a:latin typeface="Arial"/>
                <a:cs typeface="Arial"/>
              </a:rPr>
              <a:t>, </a:t>
            </a:r>
            <a:r>
              <a:rPr lang="en-GB" sz="2250" dirty="0" err="1" smtClean="0">
                <a:latin typeface="Arial"/>
                <a:cs typeface="Arial"/>
              </a:rPr>
              <a:t>Casnewydd</a:t>
            </a:r>
            <a:r>
              <a:rPr lang="en-GB" sz="2250" dirty="0" smtClean="0">
                <a:latin typeface="Arial"/>
                <a:cs typeface="Arial"/>
              </a:rPr>
              <a:t>, </a:t>
            </a:r>
            <a:r>
              <a:rPr lang="en-GB" sz="2250" dirty="0" err="1" smtClean="0">
                <a:latin typeface="Arial"/>
                <a:cs typeface="Arial"/>
              </a:rPr>
              <a:t>ystafell</a:t>
            </a:r>
            <a:r>
              <a:rPr lang="en-GB" sz="2250" dirty="0" smtClean="0">
                <a:latin typeface="Arial"/>
                <a:cs typeface="Arial"/>
              </a:rPr>
              <a:t> </a:t>
            </a:r>
            <a:r>
              <a:rPr lang="en-GB" sz="2250" dirty="0" err="1" smtClean="0">
                <a:latin typeface="Arial"/>
                <a:cs typeface="Arial"/>
              </a:rPr>
              <a:t>adnoddau</a:t>
            </a:r>
            <a:r>
              <a:rPr lang="en-GB" sz="2250" dirty="0" smtClean="0">
                <a:latin typeface="Arial"/>
                <a:cs typeface="Arial"/>
              </a:rPr>
              <a:t> </a:t>
            </a:r>
            <a:r>
              <a:rPr lang="en-GB" sz="2250" dirty="0" err="1" smtClean="0">
                <a:latin typeface="Arial"/>
                <a:cs typeface="Arial"/>
              </a:rPr>
              <a:t>gwyddoniaeth</a:t>
            </a:r>
            <a:r>
              <a:rPr lang="en-GB" sz="2250" dirty="0" smtClean="0">
                <a:latin typeface="Arial"/>
                <a:cs typeface="Arial"/>
              </a:rPr>
              <a:t> a </a:t>
            </a:r>
            <a:r>
              <a:rPr lang="en-GB" sz="2250" dirty="0" err="1" smtClean="0">
                <a:latin typeface="Arial"/>
                <a:cs typeface="Arial"/>
              </a:rPr>
              <a:t>thechnoleg</a:t>
            </a:r>
            <a:r>
              <a:rPr lang="en-GB" sz="2250" dirty="0" smtClean="0">
                <a:latin typeface="Arial"/>
                <a:cs typeface="Arial"/>
              </a:rPr>
              <a:t> (</a:t>
            </a:r>
            <a:r>
              <a:rPr lang="en-GB" sz="2250" dirty="0" err="1" smtClean="0">
                <a:latin typeface="Arial"/>
                <a:cs typeface="Arial"/>
              </a:rPr>
              <a:t>gelwir</a:t>
            </a:r>
            <a:r>
              <a:rPr lang="en-GB" sz="2250" dirty="0" smtClean="0">
                <a:latin typeface="Arial"/>
                <a:cs typeface="Arial"/>
              </a:rPr>
              <a:t> </a:t>
            </a:r>
            <a:r>
              <a:rPr lang="en-GB" sz="2250" dirty="0" err="1" smtClean="0">
                <a:latin typeface="Arial"/>
                <a:cs typeface="Arial"/>
              </a:rPr>
              <a:t>yn</a:t>
            </a:r>
            <a:r>
              <a:rPr lang="en-GB" sz="2250" dirty="0" smtClean="0">
                <a:latin typeface="Arial"/>
                <a:cs typeface="Arial"/>
              </a:rPr>
              <a:t> </a:t>
            </a:r>
            <a:r>
              <a:rPr lang="en-GB" sz="2250" dirty="0" err="1" smtClean="0">
                <a:latin typeface="Arial"/>
                <a:cs typeface="Arial"/>
              </a:rPr>
              <a:t>ystafell</a:t>
            </a:r>
            <a:r>
              <a:rPr lang="en-GB" sz="2250" dirty="0" smtClean="0">
                <a:latin typeface="Arial"/>
                <a:cs typeface="Arial"/>
              </a:rPr>
              <a:t> STEM). </a:t>
            </a:r>
            <a:r>
              <a:rPr lang="en-GB" sz="2250" dirty="0" err="1" smtClean="0">
                <a:latin typeface="Arial"/>
                <a:cs typeface="Arial"/>
              </a:rPr>
              <a:t>Gan</a:t>
            </a:r>
            <a:r>
              <a:rPr lang="en-GB" sz="2250" dirty="0" smtClean="0">
                <a:latin typeface="Arial"/>
                <a:cs typeface="Arial"/>
              </a:rPr>
              <a:t> </a:t>
            </a:r>
            <a:r>
              <a:rPr lang="en-GB" sz="2250" dirty="0" err="1" smtClean="0">
                <a:latin typeface="Arial"/>
                <a:cs typeface="Arial"/>
              </a:rPr>
              <a:t>ddefnyddio’r</a:t>
            </a:r>
            <a:r>
              <a:rPr lang="en-GB" sz="2250" dirty="0" smtClean="0">
                <a:latin typeface="Arial"/>
                <a:cs typeface="Arial"/>
              </a:rPr>
              <a:t> </a:t>
            </a:r>
            <a:r>
              <a:rPr lang="en-GB" sz="2250" dirty="0" err="1" smtClean="0">
                <a:latin typeface="Arial"/>
                <a:cs typeface="Arial"/>
              </a:rPr>
              <a:t>gofod</a:t>
            </a:r>
            <a:r>
              <a:rPr lang="en-GB" sz="2250" dirty="0" smtClean="0">
                <a:latin typeface="Arial"/>
                <a:cs typeface="Arial"/>
              </a:rPr>
              <a:t> </a:t>
            </a:r>
            <a:r>
              <a:rPr lang="en-GB" sz="2250" dirty="0" err="1" smtClean="0">
                <a:latin typeface="Arial"/>
                <a:cs typeface="Arial"/>
              </a:rPr>
              <a:t>hwn</a:t>
            </a:r>
            <a:r>
              <a:rPr lang="en-GB" sz="2250" dirty="0" smtClean="0">
                <a:latin typeface="Arial"/>
                <a:cs typeface="Arial"/>
              </a:rPr>
              <a:t> ac </a:t>
            </a:r>
            <a:r>
              <a:rPr lang="en-GB" sz="2250" dirty="0" err="1" smtClean="0">
                <a:latin typeface="Arial"/>
                <a:cs typeface="Arial"/>
              </a:rPr>
              <a:t>adnoddau</a:t>
            </a:r>
            <a:r>
              <a:rPr lang="en-GB" sz="2250" dirty="0" smtClean="0">
                <a:latin typeface="Arial"/>
                <a:cs typeface="Arial"/>
              </a:rPr>
              <a:t> </a:t>
            </a:r>
            <a:r>
              <a:rPr lang="en-GB" sz="2250" dirty="0" err="1" smtClean="0">
                <a:latin typeface="Arial"/>
                <a:cs typeface="Arial"/>
              </a:rPr>
              <a:t>cysylltiedig</a:t>
            </a:r>
            <a:r>
              <a:rPr lang="en-GB" sz="2250" dirty="0" smtClean="0">
                <a:latin typeface="Arial"/>
                <a:cs typeface="Arial"/>
              </a:rPr>
              <a:t>, </a:t>
            </a:r>
            <a:r>
              <a:rPr lang="en-GB" sz="2250" dirty="0" err="1" smtClean="0">
                <a:latin typeface="Arial"/>
                <a:cs typeface="Arial"/>
              </a:rPr>
              <a:t>mae</a:t>
            </a:r>
            <a:r>
              <a:rPr lang="en-GB" sz="2250" dirty="0" smtClean="0">
                <a:latin typeface="Arial"/>
                <a:cs typeface="Arial"/>
              </a:rPr>
              <a:t> staff </a:t>
            </a:r>
            <a:r>
              <a:rPr lang="en-GB" sz="2250" dirty="0" err="1" smtClean="0">
                <a:latin typeface="Arial"/>
                <a:cs typeface="Arial"/>
              </a:rPr>
              <a:t>yn</a:t>
            </a:r>
            <a:r>
              <a:rPr lang="en-GB" sz="2250" dirty="0" smtClean="0">
                <a:latin typeface="Arial"/>
                <a:cs typeface="Arial"/>
              </a:rPr>
              <a:t> </a:t>
            </a:r>
            <a:r>
              <a:rPr lang="en-GB" sz="2250" dirty="0" err="1" smtClean="0">
                <a:latin typeface="Arial"/>
                <a:cs typeface="Arial"/>
              </a:rPr>
              <a:t>darparu</a:t>
            </a:r>
            <a:r>
              <a:rPr lang="en-GB" sz="2250" dirty="0" smtClean="0">
                <a:latin typeface="Arial"/>
                <a:cs typeface="Arial"/>
              </a:rPr>
              <a:t> </a:t>
            </a:r>
            <a:r>
              <a:rPr lang="en-GB" sz="2250" dirty="0" err="1" smtClean="0">
                <a:latin typeface="Arial"/>
                <a:cs typeface="Arial"/>
              </a:rPr>
              <a:t>cyfleoedd</a:t>
            </a:r>
            <a:r>
              <a:rPr lang="en-GB" sz="2250" dirty="0" smtClean="0">
                <a:latin typeface="Arial"/>
                <a:cs typeface="Arial"/>
              </a:rPr>
              <a:t> </a:t>
            </a:r>
            <a:r>
              <a:rPr lang="en-GB" sz="2250" dirty="0" err="1" smtClean="0">
                <a:latin typeface="Arial"/>
                <a:cs typeface="Arial"/>
              </a:rPr>
              <a:t>i</a:t>
            </a:r>
            <a:r>
              <a:rPr lang="en-GB" sz="2250" dirty="0" smtClean="0">
                <a:latin typeface="Arial"/>
                <a:cs typeface="Arial"/>
              </a:rPr>
              <a:t> </a:t>
            </a:r>
            <a:r>
              <a:rPr lang="en-GB" sz="2250" dirty="0" err="1" smtClean="0">
                <a:latin typeface="Arial"/>
                <a:cs typeface="Arial"/>
              </a:rPr>
              <a:t>ddisgyblion</a:t>
            </a:r>
            <a:r>
              <a:rPr lang="en-GB" sz="2250" dirty="0" smtClean="0">
                <a:latin typeface="Arial"/>
                <a:cs typeface="Arial"/>
              </a:rPr>
              <a:t> </a:t>
            </a:r>
            <a:r>
              <a:rPr lang="en-GB" sz="2250" dirty="0" err="1" smtClean="0">
                <a:latin typeface="Arial"/>
                <a:cs typeface="Arial"/>
              </a:rPr>
              <a:t>ymchwilio</a:t>
            </a:r>
            <a:r>
              <a:rPr lang="en-GB" sz="2250" dirty="0" smtClean="0">
                <a:latin typeface="Arial"/>
                <a:cs typeface="Arial"/>
              </a:rPr>
              <a:t> </a:t>
            </a:r>
            <a:r>
              <a:rPr lang="en-GB" sz="2250" dirty="0" err="1" smtClean="0">
                <a:latin typeface="Arial"/>
                <a:cs typeface="Arial"/>
              </a:rPr>
              <a:t>i’r</a:t>
            </a:r>
            <a:r>
              <a:rPr lang="en-GB" sz="2250" dirty="0" smtClean="0">
                <a:latin typeface="Arial"/>
                <a:cs typeface="Arial"/>
              </a:rPr>
              <a:t> </a:t>
            </a:r>
            <a:r>
              <a:rPr lang="en-GB" sz="2250" dirty="0" err="1" smtClean="0">
                <a:latin typeface="Arial"/>
                <a:cs typeface="Arial"/>
              </a:rPr>
              <a:t>byd</a:t>
            </a:r>
            <a:r>
              <a:rPr lang="en-GB" sz="2250" dirty="0" smtClean="0">
                <a:latin typeface="Arial"/>
                <a:cs typeface="Arial"/>
              </a:rPr>
              <a:t> </a:t>
            </a:r>
            <a:r>
              <a:rPr lang="en-GB" sz="2250" dirty="0" err="1" smtClean="0">
                <a:latin typeface="Arial"/>
                <a:cs typeface="Arial"/>
              </a:rPr>
              <a:t>o’u</a:t>
            </a:r>
            <a:r>
              <a:rPr lang="en-GB" sz="2250" dirty="0" smtClean="0">
                <a:latin typeface="Arial"/>
                <a:cs typeface="Arial"/>
              </a:rPr>
              <a:t> </a:t>
            </a:r>
            <a:r>
              <a:rPr lang="en-GB" sz="2250" dirty="0" err="1" smtClean="0">
                <a:latin typeface="Arial"/>
                <a:cs typeface="Arial"/>
              </a:rPr>
              <a:t>hamgylch</a:t>
            </a:r>
            <a:r>
              <a:rPr lang="en-GB" sz="2250" dirty="0" smtClean="0">
                <a:latin typeface="Arial"/>
                <a:cs typeface="Arial"/>
              </a:rPr>
              <a:t> </a:t>
            </a:r>
            <a:r>
              <a:rPr lang="en-GB" sz="2250" dirty="0" err="1" smtClean="0">
                <a:latin typeface="Arial"/>
                <a:cs typeface="Arial"/>
              </a:rPr>
              <a:t>mewn</a:t>
            </a:r>
            <a:r>
              <a:rPr lang="en-GB" sz="2250" dirty="0" smtClean="0">
                <a:latin typeface="Arial"/>
                <a:cs typeface="Arial"/>
              </a:rPr>
              <a:t> </a:t>
            </a:r>
            <a:r>
              <a:rPr lang="en-GB" sz="2250" dirty="0" err="1" smtClean="0">
                <a:latin typeface="Arial"/>
                <a:cs typeface="Arial"/>
              </a:rPr>
              <a:t>ffordd</a:t>
            </a:r>
            <a:r>
              <a:rPr lang="en-GB" sz="2250" dirty="0" smtClean="0">
                <a:latin typeface="Arial"/>
                <a:cs typeface="Arial"/>
              </a:rPr>
              <a:t> </a:t>
            </a:r>
            <a:r>
              <a:rPr lang="en-GB" sz="2250" dirty="0" err="1" smtClean="0">
                <a:latin typeface="Arial"/>
                <a:cs typeface="Arial"/>
              </a:rPr>
              <a:t>ddiogel</a:t>
            </a:r>
            <a:r>
              <a:rPr lang="en-GB" sz="2250" dirty="0" smtClean="0">
                <a:latin typeface="Arial"/>
                <a:cs typeface="Arial"/>
              </a:rPr>
              <a:t> a </a:t>
            </a:r>
            <a:r>
              <a:rPr lang="en-GB" sz="2250" dirty="0" err="1" smtClean="0">
                <a:latin typeface="Arial"/>
                <a:cs typeface="Arial"/>
              </a:rPr>
              <a:t>systematig</a:t>
            </a:r>
            <a:r>
              <a:rPr lang="en-GB" sz="2250" dirty="0" smtClean="0">
                <a:latin typeface="Arial"/>
                <a:cs typeface="Arial"/>
              </a:rPr>
              <a:t>.</a:t>
            </a:r>
            <a:endParaRPr lang="en-GB" sz="2250" dirty="0">
              <a:latin typeface="Arial"/>
              <a:cs typeface="Arial"/>
            </a:endParaRPr>
          </a:p>
          <a:p>
            <a:pPr marR="5080">
              <a:tabLst>
                <a:tab pos="5485765" algn="l"/>
              </a:tabLst>
            </a:pPr>
            <a:endParaRPr lang="en-GB" sz="2250" dirty="0">
              <a:latin typeface="Arial"/>
              <a:cs typeface="Arial"/>
            </a:endParaRPr>
          </a:p>
          <a:p>
            <a:pPr marR="5080">
              <a:tabLst>
                <a:tab pos="5485765" algn="l"/>
              </a:tabLst>
            </a:pPr>
            <a:r>
              <a:rPr lang="en-GB" sz="2250" dirty="0" err="1" smtClean="0">
                <a:latin typeface="Arial"/>
                <a:cs typeface="Arial"/>
              </a:rPr>
              <a:t>Cynlluniwyd</a:t>
            </a:r>
            <a:r>
              <a:rPr lang="en-GB" sz="2250" dirty="0" smtClean="0">
                <a:latin typeface="Arial"/>
                <a:cs typeface="Arial"/>
              </a:rPr>
              <a:t> </a:t>
            </a:r>
            <a:r>
              <a:rPr lang="en-GB" sz="2250" dirty="0" err="1" smtClean="0">
                <a:latin typeface="Arial"/>
                <a:cs typeface="Arial"/>
              </a:rPr>
              <a:t>yr</a:t>
            </a:r>
            <a:r>
              <a:rPr lang="en-GB" sz="2250" dirty="0" smtClean="0">
                <a:latin typeface="Arial"/>
                <a:cs typeface="Arial"/>
              </a:rPr>
              <a:t> </a:t>
            </a:r>
            <a:r>
              <a:rPr lang="en-GB" sz="2250" dirty="0" err="1" smtClean="0">
                <a:latin typeface="Arial"/>
                <a:cs typeface="Arial"/>
              </a:rPr>
              <a:t>ystafell</a:t>
            </a:r>
            <a:r>
              <a:rPr lang="en-GB" sz="2250" dirty="0" smtClean="0">
                <a:latin typeface="Arial"/>
                <a:cs typeface="Arial"/>
              </a:rPr>
              <a:t> STEM </a:t>
            </a:r>
            <a:r>
              <a:rPr lang="en-GB" sz="2250" dirty="0" err="1" smtClean="0">
                <a:latin typeface="Arial"/>
                <a:cs typeface="Arial"/>
              </a:rPr>
              <a:t>gan</a:t>
            </a:r>
            <a:r>
              <a:rPr lang="en-GB" sz="2250" dirty="0" smtClean="0">
                <a:latin typeface="Arial"/>
                <a:cs typeface="Arial"/>
              </a:rPr>
              <a:t> </a:t>
            </a:r>
            <a:r>
              <a:rPr lang="en-GB" sz="2250" dirty="0" err="1" smtClean="0">
                <a:latin typeface="Arial"/>
                <a:cs typeface="Arial"/>
              </a:rPr>
              <a:t>arweinwyr</a:t>
            </a:r>
            <a:r>
              <a:rPr lang="en-GB" sz="2250" dirty="0" smtClean="0">
                <a:latin typeface="Arial"/>
                <a:cs typeface="Arial"/>
              </a:rPr>
              <a:t> </a:t>
            </a:r>
          </a:p>
          <a:p>
            <a:pPr marR="5080">
              <a:tabLst>
                <a:tab pos="5485765" algn="l"/>
              </a:tabLst>
            </a:pPr>
            <a:r>
              <a:rPr lang="en-GB" sz="2250" dirty="0" err="1" smtClean="0">
                <a:latin typeface="Arial"/>
                <a:cs typeface="Arial"/>
              </a:rPr>
              <a:t>fel</a:t>
            </a:r>
            <a:r>
              <a:rPr lang="en-GB" sz="2250" dirty="0" smtClean="0">
                <a:latin typeface="Arial"/>
                <a:cs typeface="Arial"/>
              </a:rPr>
              <a:t> </a:t>
            </a:r>
            <a:r>
              <a:rPr lang="en-GB" sz="2250" dirty="0" err="1" smtClean="0">
                <a:latin typeface="Arial"/>
                <a:cs typeface="Arial"/>
              </a:rPr>
              <a:t>adnodd</a:t>
            </a:r>
            <a:r>
              <a:rPr lang="en-GB" sz="2250" dirty="0" smtClean="0">
                <a:latin typeface="Arial"/>
                <a:cs typeface="Arial"/>
              </a:rPr>
              <a:t> </a:t>
            </a:r>
            <a:r>
              <a:rPr lang="en-GB" sz="2250" dirty="0" err="1" smtClean="0">
                <a:latin typeface="Arial"/>
                <a:cs typeface="Arial"/>
              </a:rPr>
              <a:t>canolog</a:t>
            </a:r>
            <a:r>
              <a:rPr lang="en-GB" sz="2250" dirty="0" smtClean="0">
                <a:latin typeface="Arial"/>
                <a:cs typeface="Arial"/>
              </a:rPr>
              <a:t>, </a:t>
            </a:r>
            <a:r>
              <a:rPr lang="en-GB" sz="2250" dirty="0" err="1" smtClean="0">
                <a:latin typeface="Arial"/>
                <a:cs typeface="Arial"/>
              </a:rPr>
              <a:t>cynaliadwy</a:t>
            </a:r>
            <a:r>
              <a:rPr lang="en-GB" sz="2250" dirty="0" smtClean="0">
                <a:latin typeface="Arial"/>
                <a:cs typeface="Arial"/>
              </a:rPr>
              <a:t> </a:t>
            </a:r>
            <a:r>
              <a:rPr lang="en-GB" sz="2250" dirty="0" err="1" smtClean="0">
                <a:latin typeface="Arial"/>
                <a:cs typeface="Arial"/>
              </a:rPr>
              <a:t>i</a:t>
            </a:r>
            <a:r>
              <a:rPr lang="en-GB" sz="2250" dirty="0" smtClean="0">
                <a:latin typeface="Arial"/>
                <a:cs typeface="Arial"/>
              </a:rPr>
              <a:t> </a:t>
            </a:r>
            <a:r>
              <a:rPr lang="en-GB" sz="2250" dirty="0" err="1" smtClean="0">
                <a:latin typeface="Arial"/>
                <a:cs typeface="Arial"/>
              </a:rPr>
              <a:t>ddarparu</a:t>
            </a:r>
            <a:r>
              <a:rPr lang="en-GB" sz="2250" dirty="0" smtClean="0">
                <a:latin typeface="Arial"/>
                <a:cs typeface="Arial"/>
              </a:rPr>
              <a:t> </a:t>
            </a:r>
            <a:r>
              <a:rPr lang="en-GB" sz="2250" dirty="0" err="1" smtClean="0">
                <a:latin typeface="Arial"/>
                <a:cs typeface="Arial"/>
              </a:rPr>
              <a:t>cyfleoedd</a:t>
            </a:r>
            <a:r>
              <a:rPr lang="en-GB" sz="2250" dirty="0" smtClean="0">
                <a:latin typeface="Arial"/>
                <a:cs typeface="Arial"/>
              </a:rPr>
              <a:t> </a:t>
            </a:r>
            <a:r>
              <a:rPr lang="en-GB" sz="2250" dirty="0" err="1" smtClean="0">
                <a:latin typeface="Arial"/>
                <a:cs typeface="Arial"/>
              </a:rPr>
              <a:t>dysgu</a:t>
            </a:r>
            <a:r>
              <a:rPr lang="en-GB" sz="2250" dirty="0" smtClean="0">
                <a:latin typeface="Arial"/>
                <a:cs typeface="Arial"/>
              </a:rPr>
              <a:t> </a:t>
            </a:r>
            <a:r>
              <a:rPr lang="en-GB" sz="2250" dirty="0" err="1" smtClean="0">
                <a:latin typeface="Arial"/>
                <a:cs typeface="Arial"/>
              </a:rPr>
              <a:t>i</a:t>
            </a:r>
            <a:r>
              <a:rPr lang="en-GB" sz="2250" dirty="0" smtClean="0">
                <a:latin typeface="Arial"/>
                <a:cs typeface="Arial"/>
              </a:rPr>
              <a:t> </a:t>
            </a:r>
            <a:r>
              <a:rPr lang="en-GB" sz="2250" dirty="0" err="1" smtClean="0">
                <a:latin typeface="Arial"/>
                <a:cs typeface="Arial"/>
              </a:rPr>
              <a:t>ddisgyblion</a:t>
            </a:r>
            <a:r>
              <a:rPr lang="en-GB" sz="2250" dirty="0" smtClean="0">
                <a:latin typeface="Arial"/>
                <a:cs typeface="Arial"/>
              </a:rPr>
              <a:t> </a:t>
            </a:r>
            <a:r>
              <a:rPr lang="en-GB" sz="2250" dirty="0" err="1" smtClean="0">
                <a:latin typeface="Arial"/>
                <a:cs typeface="Arial"/>
              </a:rPr>
              <a:t>yn</a:t>
            </a:r>
            <a:r>
              <a:rPr lang="en-GB" sz="2250" dirty="0" smtClean="0">
                <a:latin typeface="Arial"/>
                <a:cs typeface="Arial"/>
              </a:rPr>
              <a:t> y </a:t>
            </a:r>
            <a:r>
              <a:rPr lang="en-GB" sz="2250" dirty="0" err="1" smtClean="0">
                <a:latin typeface="Arial"/>
                <a:cs typeface="Arial"/>
              </a:rPr>
              <a:t>Cyfnod</a:t>
            </a:r>
            <a:r>
              <a:rPr lang="en-GB" sz="2250" dirty="0" smtClean="0">
                <a:latin typeface="Arial"/>
                <a:cs typeface="Arial"/>
              </a:rPr>
              <a:t> Sylfaen a </a:t>
            </a:r>
            <a:r>
              <a:rPr lang="en-GB" sz="2250" dirty="0" err="1" smtClean="0">
                <a:latin typeface="Arial"/>
                <a:cs typeface="Arial"/>
              </a:rPr>
              <a:t>chyfnod</a:t>
            </a:r>
            <a:r>
              <a:rPr lang="en-GB" sz="2250" dirty="0" smtClean="0">
                <a:latin typeface="Arial"/>
                <a:cs typeface="Arial"/>
              </a:rPr>
              <a:t> </a:t>
            </a:r>
            <a:r>
              <a:rPr lang="en-GB" sz="2250" dirty="0" err="1" smtClean="0">
                <a:latin typeface="Arial"/>
                <a:cs typeface="Arial"/>
              </a:rPr>
              <a:t>allweddol</a:t>
            </a:r>
            <a:r>
              <a:rPr lang="en-GB" sz="2250" dirty="0" smtClean="0">
                <a:latin typeface="Arial"/>
                <a:cs typeface="Arial"/>
              </a:rPr>
              <a:t> 2.  </a:t>
            </a:r>
            <a:r>
              <a:rPr lang="en-GB" sz="2250" dirty="0" err="1" smtClean="0">
                <a:latin typeface="Arial"/>
                <a:cs typeface="Arial"/>
              </a:rPr>
              <a:t>Mae’r</a:t>
            </a:r>
            <a:r>
              <a:rPr lang="en-GB" sz="2250" dirty="0" smtClean="0">
                <a:latin typeface="Arial"/>
                <a:cs typeface="Arial"/>
              </a:rPr>
              <a:t> </a:t>
            </a:r>
            <a:r>
              <a:rPr lang="en-GB" sz="2250" dirty="0" err="1" smtClean="0">
                <a:latin typeface="Arial"/>
                <a:cs typeface="Arial"/>
              </a:rPr>
              <a:t>ystafell</a:t>
            </a:r>
            <a:r>
              <a:rPr lang="en-GB" sz="2250" dirty="0" smtClean="0">
                <a:latin typeface="Arial"/>
                <a:cs typeface="Arial"/>
              </a:rPr>
              <a:t> </a:t>
            </a:r>
            <a:r>
              <a:rPr lang="en-GB" sz="2250" dirty="0" err="1" smtClean="0">
                <a:latin typeface="Arial"/>
                <a:cs typeface="Arial"/>
              </a:rPr>
              <a:t>yn</a:t>
            </a:r>
            <a:r>
              <a:rPr lang="en-GB" sz="2250" dirty="0" smtClean="0">
                <a:latin typeface="Arial"/>
                <a:cs typeface="Arial"/>
              </a:rPr>
              <a:t> </a:t>
            </a:r>
            <a:r>
              <a:rPr lang="en-GB" sz="2250" dirty="0" err="1" smtClean="0">
                <a:latin typeface="Arial"/>
                <a:cs typeface="Arial"/>
              </a:rPr>
              <a:t>galluogi</a:t>
            </a:r>
            <a:r>
              <a:rPr lang="en-GB" sz="2250" dirty="0" smtClean="0">
                <a:latin typeface="Arial"/>
                <a:cs typeface="Arial"/>
              </a:rPr>
              <a:t> </a:t>
            </a:r>
            <a:r>
              <a:rPr lang="en-GB" sz="2250" dirty="0" err="1" smtClean="0">
                <a:latin typeface="Arial"/>
                <a:cs typeface="Arial"/>
              </a:rPr>
              <a:t>disgyblion</a:t>
            </a:r>
            <a:r>
              <a:rPr lang="en-GB" sz="2250" dirty="0" smtClean="0">
                <a:latin typeface="Arial"/>
                <a:cs typeface="Arial"/>
              </a:rPr>
              <a:t> </a:t>
            </a:r>
            <a:r>
              <a:rPr lang="en-GB" sz="2250" dirty="0" err="1" smtClean="0">
                <a:latin typeface="Arial"/>
                <a:cs typeface="Arial"/>
              </a:rPr>
              <a:t>i</a:t>
            </a:r>
            <a:r>
              <a:rPr lang="en-GB" sz="2250" dirty="0" smtClean="0">
                <a:latin typeface="Arial"/>
                <a:cs typeface="Arial"/>
              </a:rPr>
              <a:t> </a:t>
            </a:r>
            <a:r>
              <a:rPr lang="en-GB" sz="2250" dirty="0" err="1" smtClean="0">
                <a:latin typeface="Arial"/>
                <a:cs typeface="Arial"/>
              </a:rPr>
              <a:t>ddatblygu</a:t>
            </a:r>
            <a:r>
              <a:rPr lang="en-GB" sz="2250" dirty="0" smtClean="0">
                <a:latin typeface="Arial"/>
                <a:cs typeface="Arial"/>
              </a:rPr>
              <a:t> </a:t>
            </a:r>
            <a:r>
              <a:rPr lang="en-GB" sz="2250" dirty="0" err="1" smtClean="0">
                <a:latin typeface="Arial"/>
                <a:cs typeface="Arial"/>
              </a:rPr>
              <a:t>medrau</a:t>
            </a:r>
            <a:r>
              <a:rPr lang="en-GB" sz="2250" dirty="0" smtClean="0">
                <a:latin typeface="Arial"/>
                <a:cs typeface="Arial"/>
              </a:rPr>
              <a:t> </a:t>
            </a:r>
            <a:r>
              <a:rPr lang="en-GB" sz="2250" dirty="0" err="1" smtClean="0">
                <a:latin typeface="Arial"/>
                <a:cs typeface="Arial"/>
              </a:rPr>
              <a:t>gwyddoniaeth</a:t>
            </a:r>
            <a:r>
              <a:rPr lang="en-GB" sz="2250" dirty="0" smtClean="0">
                <a:latin typeface="Arial"/>
                <a:cs typeface="Arial"/>
              </a:rPr>
              <a:t> a </a:t>
            </a:r>
            <a:r>
              <a:rPr lang="en-GB" sz="2250" dirty="0" err="1" smtClean="0">
                <a:latin typeface="Arial"/>
                <a:cs typeface="Arial"/>
              </a:rPr>
              <a:t>thechnoleg</a:t>
            </a:r>
            <a:r>
              <a:rPr lang="en-GB" sz="2250" dirty="0" smtClean="0">
                <a:latin typeface="Arial"/>
                <a:cs typeface="Arial"/>
              </a:rPr>
              <a:t> a </a:t>
            </a:r>
            <a:r>
              <a:rPr lang="en-GB" sz="2250" dirty="0" err="1" smtClean="0">
                <a:latin typeface="Arial"/>
                <a:cs typeface="Arial"/>
              </a:rPr>
              <a:t>hyrwyddo</a:t>
            </a:r>
            <a:r>
              <a:rPr lang="en-GB" sz="2250" dirty="0" smtClean="0">
                <a:latin typeface="Arial"/>
                <a:cs typeface="Arial"/>
              </a:rPr>
              <a:t> </a:t>
            </a:r>
            <a:r>
              <a:rPr lang="en-GB" sz="2250" dirty="0" err="1" smtClean="0">
                <a:latin typeface="Arial"/>
                <a:cs typeface="Arial"/>
              </a:rPr>
              <a:t>gwneud</a:t>
            </a:r>
            <a:r>
              <a:rPr lang="en-GB" sz="2250" dirty="0" smtClean="0">
                <a:latin typeface="Arial"/>
                <a:cs typeface="Arial"/>
              </a:rPr>
              <a:t> </a:t>
            </a:r>
            <a:r>
              <a:rPr lang="en-GB" sz="2250" dirty="0" err="1" smtClean="0">
                <a:latin typeface="Arial"/>
                <a:cs typeface="Arial"/>
              </a:rPr>
              <a:t>penderfyniadau</a:t>
            </a:r>
            <a:r>
              <a:rPr lang="en-GB" sz="2250" dirty="0" smtClean="0">
                <a:latin typeface="Arial"/>
                <a:cs typeface="Arial"/>
              </a:rPr>
              <a:t> a </a:t>
            </a:r>
            <a:r>
              <a:rPr lang="en-GB" sz="2250" dirty="0" err="1" smtClean="0">
                <a:latin typeface="Arial"/>
                <a:cs typeface="Arial"/>
              </a:rPr>
              <a:t>dysgu</a:t>
            </a:r>
            <a:r>
              <a:rPr lang="en-GB" sz="2250" dirty="0" smtClean="0">
                <a:latin typeface="Arial"/>
                <a:cs typeface="Arial"/>
              </a:rPr>
              <a:t> </a:t>
            </a:r>
            <a:r>
              <a:rPr lang="en-GB" sz="2250" dirty="0" err="1" smtClean="0">
                <a:latin typeface="Arial"/>
                <a:cs typeface="Arial"/>
              </a:rPr>
              <a:t>ar</a:t>
            </a:r>
            <a:r>
              <a:rPr lang="en-GB" sz="2250" dirty="0" smtClean="0">
                <a:latin typeface="Arial"/>
                <a:cs typeface="Arial"/>
              </a:rPr>
              <a:t> y </a:t>
            </a:r>
            <a:r>
              <a:rPr lang="en-GB" sz="2250" dirty="0" err="1" smtClean="0">
                <a:latin typeface="Arial"/>
                <a:cs typeface="Arial"/>
              </a:rPr>
              <a:t>cyd</a:t>
            </a:r>
            <a:r>
              <a:rPr lang="en-GB" sz="2250" dirty="0" smtClean="0">
                <a:latin typeface="Arial"/>
                <a:cs typeface="Arial"/>
              </a:rPr>
              <a:t>. </a:t>
            </a:r>
            <a:r>
              <a:rPr lang="en-GB" sz="2250" dirty="0" err="1" smtClean="0">
                <a:latin typeface="Arial"/>
                <a:cs typeface="Arial"/>
              </a:rPr>
              <a:t>Mae’n</a:t>
            </a:r>
            <a:r>
              <a:rPr lang="en-GB" sz="2250" dirty="0" smtClean="0">
                <a:latin typeface="Arial"/>
                <a:cs typeface="Arial"/>
              </a:rPr>
              <a:t> </a:t>
            </a:r>
            <a:r>
              <a:rPr lang="en-GB" sz="2250" dirty="0" err="1" smtClean="0">
                <a:latin typeface="Arial"/>
                <a:cs typeface="Arial"/>
              </a:rPr>
              <a:t>galluogi</a:t>
            </a:r>
            <a:r>
              <a:rPr lang="en-GB" sz="2250" dirty="0" smtClean="0">
                <a:latin typeface="Arial"/>
                <a:cs typeface="Arial"/>
              </a:rPr>
              <a:t> </a:t>
            </a:r>
            <a:r>
              <a:rPr lang="en-GB" sz="2250" dirty="0" err="1" smtClean="0">
                <a:latin typeface="Arial"/>
                <a:cs typeface="Arial"/>
              </a:rPr>
              <a:t>disgyblion</a:t>
            </a:r>
            <a:r>
              <a:rPr lang="en-GB" sz="2250" dirty="0" smtClean="0">
                <a:latin typeface="Arial"/>
                <a:cs typeface="Arial"/>
              </a:rPr>
              <a:t> </a:t>
            </a:r>
            <a:r>
              <a:rPr lang="en-GB" sz="2250" dirty="0" err="1" smtClean="0">
                <a:latin typeface="Arial"/>
                <a:cs typeface="Arial"/>
              </a:rPr>
              <a:t>i</a:t>
            </a:r>
            <a:r>
              <a:rPr lang="en-GB" sz="2250" dirty="0" smtClean="0">
                <a:latin typeface="Arial"/>
                <a:cs typeface="Arial"/>
              </a:rPr>
              <a:t> </a:t>
            </a:r>
            <a:r>
              <a:rPr lang="en-GB" sz="2250" dirty="0" err="1" smtClean="0">
                <a:latin typeface="Arial"/>
                <a:cs typeface="Arial"/>
              </a:rPr>
              <a:t>gymhwyso’u</a:t>
            </a:r>
            <a:r>
              <a:rPr lang="en-GB" sz="2250" dirty="0" smtClean="0">
                <a:latin typeface="Arial"/>
                <a:cs typeface="Arial"/>
              </a:rPr>
              <a:t> </a:t>
            </a:r>
            <a:r>
              <a:rPr lang="en-GB" sz="2250" dirty="0" err="1" smtClean="0">
                <a:latin typeface="Arial"/>
                <a:cs typeface="Arial"/>
              </a:rPr>
              <a:t>medrau</a:t>
            </a:r>
            <a:r>
              <a:rPr lang="en-GB" sz="2250" dirty="0" smtClean="0">
                <a:latin typeface="Arial"/>
                <a:cs typeface="Arial"/>
              </a:rPr>
              <a:t> </a:t>
            </a:r>
            <a:r>
              <a:rPr lang="en-GB" sz="2250" dirty="0" err="1" smtClean="0">
                <a:latin typeface="Arial"/>
                <a:cs typeface="Arial"/>
              </a:rPr>
              <a:t>llythrennedd</a:t>
            </a:r>
            <a:r>
              <a:rPr lang="en-GB" sz="2250" dirty="0" smtClean="0">
                <a:latin typeface="Arial"/>
                <a:cs typeface="Arial"/>
              </a:rPr>
              <a:t>, </a:t>
            </a:r>
            <a:r>
              <a:rPr lang="en-GB" sz="2250" dirty="0" err="1" smtClean="0">
                <a:latin typeface="Arial"/>
                <a:cs typeface="Arial"/>
              </a:rPr>
              <a:t>rhifedd</a:t>
            </a:r>
            <a:r>
              <a:rPr lang="en-GB" sz="2250" dirty="0" smtClean="0">
                <a:latin typeface="Arial"/>
                <a:cs typeface="Arial"/>
              </a:rPr>
              <a:t>, </a:t>
            </a:r>
            <a:r>
              <a:rPr lang="en-GB" sz="2250" dirty="0" err="1" smtClean="0">
                <a:latin typeface="Arial"/>
                <a:cs typeface="Arial"/>
              </a:rPr>
              <a:t>TGCh</a:t>
            </a:r>
            <a:r>
              <a:rPr lang="en-GB" sz="2250" dirty="0" smtClean="0">
                <a:latin typeface="Arial"/>
                <a:cs typeface="Arial"/>
              </a:rPr>
              <a:t> </a:t>
            </a:r>
            <a:r>
              <a:rPr lang="en-GB" sz="2250" dirty="0" err="1" smtClean="0">
                <a:latin typeface="Arial"/>
                <a:cs typeface="Arial"/>
              </a:rPr>
              <a:t>a’u</a:t>
            </a:r>
            <a:r>
              <a:rPr lang="en-GB" sz="2250" dirty="0" smtClean="0">
                <a:latin typeface="Arial"/>
                <a:cs typeface="Arial"/>
              </a:rPr>
              <a:t> </a:t>
            </a:r>
            <a:r>
              <a:rPr lang="en-GB" sz="2250" dirty="0" err="1" smtClean="0">
                <a:latin typeface="Arial"/>
                <a:cs typeface="Arial"/>
              </a:rPr>
              <a:t>medrau</a:t>
            </a:r>
            <a:r>
              <a:rPr lang="en-GB" sz="2250" dirty="0" smtClean="0">
                <a:latin typeface="Arial"/>
                <a:cs typeface="Arial"/>
              </a:rPr>
              <a:t> </a:t>
            </a:r>
            <a:r>
              <a:rPr lang="en-GB" sz="2250" dirty="0" err="1" smtClean="0">
                <a:latin typeface="Arial"/>
                <a:cs typeface="Arial"/>
              </a:rPr>
              <a:t>meddwl</a:t>
            </a:r>
            <a:r>
              <a:rPr lang="en-GB" sz="2250" dirty="0" smtClean="0">
                <a:latin typeface="Arial"/>
                <a:cs typeface="Arial"/>
              </a:rPr>
              <a:t> </a:t>
            </a:r>
            <a:r>
              <a:rPr lang="en-GB" sz="2250" dirty="0" err="1" smtClean="0">
                <a:latin typeface="Arial"/>
                <a:cs typeface="Arial"/>
              </a:rPr>
              <a:t>i</a:t>
            </a:r>
            <a:r>
              <a:rPr lang="en-GB" sz="2250" dirty="0" smtClean="0">
                <a:latin typeface="Arial"/>
                <a:cs typeface="Arial"/>
              </a:rPr>
              <a:t> </a:t>
            </a:r>
            <a:r>
              <a:rPr lang="en-GB" sz="2250" dirty="0" err="1" smtClean="0">
                <a:latin typeface="Arial"/>
                <a:cs typeface="Arial"/>
              </a:rPr>
              <a:t>heriau</a:t>
            </a:r>
            <a:r>
              <a:rPr lang="en-GB" sz="2250" dirty="0" smtClean="0">
                <a:latin typeface="Arial"/>
                <a:cs typeface="Arial"/>
              </a:rPr>
              <a:t> </a:t>
            </a:r>
            <a:r>
              <a:rPr lang="en-GB" sz="2250" dirty="0" err="1" smtClean="0">
                <a:latin typeface="Arial"/>
                <a:cs typeface="Arial"/>
              </a:rPr>
              <a:t>gwyddoniaeth</a:t>
            </a:r>
            <a:r>
              <a:rPr lang="en-GB" sz="2250" dirty="0" smtClean="0">
                <a:latin typeface="Arial"/>
                <a:cs typeface="Arial"/>
              </a:rPr>
              <a:t> a </a:t>
            </a:r>
            <a:r>
              <a:rPr lang="en-GB" sz="2250" dirty="0" err="1" smtClean="0">
                <a:latin typeface="Arial"/>
                <a:cs typeface="Arial"/>
              </a:rPr>
              <a:t>thechnoleg</a:t>
            </a:r>
            <a:r>
              <a:rPr lang="en-GB" sz="2250" dirty="0" smtClean="0">
                <a:latin typeface="Arial"/>
                <a:cs typeface="Arial"/>
              </a:rPr>
              <a:t>.</a:t>
            </a:r>
            <a:endParaRPr sz="225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363222" y="2642252"/>
            <a:ext cx="6190284" cy="7017306"/>
          </a:xfrm>
          <a:prstGeom prst="rect">
            <a:avLst/>
          </a:prstGeom>
        </p:spPr>
        <p:txBody>
          <a:bodyPr vert="horz" wrap="square" lIns="0" tIns="0" rIns="0" bIns="0" rtlCol="0">
            <a:spAutoFit/>
          </a:bodyPr>
          <a:lstStyle/>
          <a:p>
            <a:pPr marR="5080">
              <a:tabLst>
                <a:tab pos="5485765" algn="l"/>
              </a:tabLst>
            </a:pPr>
            <a:r>
              <a:rPr lang="en-GB" sz="2400" dirty="0" smtClean="0">
                <a:solidFill>
                  <a:srgbClr val="414042"/>
                </a:solidFill>
                <a:latin typeface="Arial"/>
                <a:cs typeface="Arial"/>
              </a:rPr>
              <a:t>To </a:t>
            </a:r>
            <a:r>
              <a:rPr lang="en-GB" sz="2400" dirty="0">
                <a:solidFill>
                  <a:srgbClr val="414042"/>
                </a:solidFill>
                <a:latin typeface="Arial"/>
                <a:cs typeface="Arial"/>
              </a:rPr>
              <a:t>fulfil their vision of developing enquiring </a:t>
            </a:r>
            <a:r>
              <a:rPr lang="en-GB" sz="2400" dirty="0" smtClean="0">
                <a:solidFill>
                  <a:srgbClr val="414042"/>
                </a:solidFill>
                <a:latin typeface="Arial"/>
                <a:cs typeface="Arial"/>
              </a:rPr>
              <a:t>minds, </a:t>
            </a:r>
            <a:r>
              <a:rPr lang="en-GB" sz="2400" dirty="0" err="1" smtClean="0">
                <a:solidFill>
                  <a:srgbClr val="414042"/>
                </a:solidFill>
                <a:latin typeface="Arial"/>
                <a:cs typeface="Arial"/>
              </a:rPr>
              <a:t>Malpas</a:t>
            </a:r>
            <a:r>
              <a:rPr lang="en-GB" sz="2400" dirty="0" smtClean="0">
                <a:solidFill>
                  <a:srgbClr val="414042"/>
                </a:solidFill>
                <a:latin typeface="Arial"/>
                <a:cs typeface="Arial"/>
              </a:rPr>
              <a:t> Court Primary, Newport, developed </a:t>
            </a:r>
            <a:r>
              <a:rPr lang="en-GB" sz="2400" dirty="0">
                <a:solidFill>
                  <a:srgbClr val="414042"/>
                </a:solidFill>
                <a:latin typeface="Arial"/>
                <a:cs typeface="Arial"/>
              </a:rPr>
              <a:t>a science and technology resource room (called the STEM room).  Using this space and associated resources, staff provide pupils with opportunities to investigate the world around them in a safe and systematic way</a:t>
            </a:r>
            <a:r>
              <a:rPr lang="en-GB" sz="2400" dirty="0" smtClean="0">
                <a:solidFill>
                  <a:srgbClr val="414042"/>
                </a:solidFill>
                <a:latin typeface="Arial"/>
                <a:cs typeface="Arial"/>
              </a:rPr>
              <a:t>.</a:t>
            </a:r>
          </a:p>
          <a:p>
            <a:pPr marR="5080">
              <a:tabLst>
                <a:tab pos="5485765" algn="l"/>
              </a:tabLst>
            </a:pPr>
            <a:endParaRPr lang="en-GB" sz="2400" dirty="0" smtClean="0">
              <a:latin typeface="Arial"/>
              <a:cs typeface="Arial"/>
            </a:endParaRPr>
          </a:p>
          <a:p>
            <a:pPr marR="5080">
              <a:tabLst>
                <a:tab pos="5485765" algn="l"/>
              </a:tabLst>
            </a:pPr>
            <a:r>
              <a:rPr lang="en-GB" sz="2400" dirty="0">
                <a:solidFill>
                  <a:schemeClr val="tx1">
                    <a:lumMod val="75000"/>
                    <a:lumOff val="25000"/>
                  </a:schemeClr>
                </a:solidFill>
                <a:latin typeface="Arial"/>
                <a:cs typeface="Arial"/>
              </a:rPr>
              <a:t>Leaders planned the STEM room as a central, sustainable resource to provide learning opportunities for pupils in Foundation Phase and key stage 2.  The room allows pupils to develop science and technology skills while promoting decision-making and collaborative learning.  It enables pupils to apply their literacy, numeracy, ICT and thinking skills to science and technology challenges</a:t>
            </a:r>
            <a:r>
              <a:rPr lang="en-GB" sz="2400" dirty="0" smtClean="0">
                <a:solidFill>
                  <a:schemeClr val="tx1">
                    <a:lumMod val="75000"/>
                    <a:lumOff val="25000"/>
                  </a:schemeClr>
                </a:solidFill>
                <a:latin typeface="Arial"/>
                <a:cs typeface="Arial"/>
              </a:rPr>
              <a:t>.</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200416" y="2431716"/>
            <a:ext cx="5999969" cy="7386638"/>
          </a:xfrm>
          <a:prstGeom prst="rect">
            <a:avLst/>
          </a:prstGeom>
        </p:spPr>
        <p:txBody>
          <a:bodyPr vert="horz" wrap="square" lIns="0" tIns="0" rIns="0" bIns="0" rtlCol="0">
            <a:spAutoFit/>
          </a:bodyPr>
          <a:lstStyle/>
          <a:p>
            <a:pPr marR="5080">
              <a:tabLst>
                <a:tab pos="5485765" algn="l"/>
              </a:tabLst>
            </a:pPr>
            <a:r>
              <a:rPr lang="en-GB" sz="2400" dirty="0" err="1" smtClean="0">
                <a:latin typeface="Arial"/>
                <a:cs typeface="Arial"/>
              </a:rPr>
              <a:t>Aeth</a:t>
            </a:r>
            <a:r>
              <a:rPr lang="en-GB" sz="2400" dirty="0" smtClean="0">
                <a:latin typeface="Arial"/>
                <a:cs typeface="Arial"/>
              </a:rPr>
              <a:t> staff </a:t>
            </a:r>
            <a:r>
              <a:rPr lang="en-GB" sz="2400" dirty="0" err="1" smtClean="0">
                <a:latin typeface="Arial"/>
                <a:cs typeface="Arial"/>
              </a:rPr>
              <a:t>ati</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ad-</a:t>
            </a:r>
            <a:r>
              <a:rPr lang="en-GB" sz="2400" dirty="0" err="1" smtClean="0">
                <a:latin typeface="Arial"/>
                <a:cs typeface="Arial"/>
              </a:rPr>
              <a:t>drefnu</a:t>
            </a:r>
            <a:r>
              <a:rPr lang="en-GB" sz="2400" dirty="0" smtClean="0">
                <a:latin typeface="Arial"/>
                <a:cs typeface="Arial"/>
              </a:rPr>
              <a:t> </a:t>
            </a:r>
            <a:r>
              <a:rPr lang="cy-GB" sz="2400" dirty="0" smtClean="0">
                <a:latin typeface="Arial"/>
                <a:cs typeface="Arial"/>
              </a:rPr>
              <a:t>storfa nad oeddent wedi’i defnyddio ers tro. Er mai adnoddau ariannol cyfyngedig oedd gan yr ysgol, gweithiodd staff yn ddiwyd i sicrhau bod offer addas yn yr ystafell, fel setiau o </a:t>
            </a:r>
            <a:r>
              <a:rPr lang="cy-GB" sz="2400" dirty="0" err="1" smtClean="0">
                <a:latin typeface="Arial"/>
                <a:cs typeface="Arial"/>
              </a:rPr>
              <a:t>flociau</a:t>
            </a:r>
            <a:r>
              <a:rPr lang="cy-GB" sz="2400" dirty="0" smtClean="0">
                <a:latin typeface="Arial"/>
                <a:cs typeface="Arial"/>
              </a:rPr>
              <a:t> adeiladu. Mynychodd staff gyrsiau hyfforddi rhad ac am ddim, er enghraifft, i ddatblygu’u medrau i ddeall y codau sy’n rheoli’r modelau y mae disgyblion yn eu hadeiladu.</a:t>
            </a:r>
          </a:p>
          <a:p>
            <a:pPr marR="5080">
              <a:tabLst>
                <a:tab pos="5485765" algn="l"/>
              </a:tabLst>
            </a:pPr>
            <a:endParaRPr lang="cy-GB" sz="900" dirty="0" smtClean="0">
              <a:latin typeface="Arial"/>
              <a:cs typeface="Arial"/>
            </a:endParaRPr>
          </a:p>
          <a:p>
            <a:pPr marR="5080">
              <a:tabLst>
                <a:tab pos="5485765" algn="l"/>
              </a:tabLst>
            </a:pPr>
            <a:r>
              <a:rPr lang="cy-GB" sz="2400" dirty="0" smtClean="0">
                <a:latin typeface="Arial"/>
                <a:cs typeface="Arial"/>
              </a:rPr>
              <a:t>Mae disgyblion yn cael mynd i’r ystafell STEM trwy gydol yr wythnos ysgol ac yn ystod y clwb STEM. Yn ystod yr awr ginio ac amser rhydd, </a:t>
            </a:r>
            <a:r>
              <a:rPr lang="cy-GB" sz="2400" dirty="0" err="1" smtClean="0">
                <a:latin typeface="Arial"/>
                <a:cs typeface="Arial"/>
              </a:rPr>
              <a:t>gallant</a:t>
            </a:r>
            <a:r>
              <a:rPr lang="cy-GB" sz="2400" dirty="0" smtClean="0">
                <a:latin typeface="Arial"/>
                <a:cs typeface="Arial"/>
              </a:rPr>
              <a:t> fynd </a:t>
            </a:r>
            <a:r>
              <a:rPr lang="cy-GB" sz="2400" dirty="0" err="1" smtClean="0">
                <a:latin typeface="Arial"/>
                <a:cs typeface="Arial"/>
              </a:rPr>
              <a:t>yno’n</a:t>
            </a:r>
            <a:r>
              <a:rPr lang="cy-GB" sz="2400" dirty="0" smtClean="0">
                <a:latin typeface="Arial"/>
                <a:cs typeface="Arial"/>
              </a:rPr>
              <a:t> annibynnol i gwblhau heriau yn ogystal â phrofi, arfarnu a gwella eu hymchwiliad.  Mae gweithgareddau sy’n cael eu harwain gan ddisgyblion sy’n gysylltiedig â thestunau ysgol ehangach yn digwydd yn wythnosol yn yr ystafell STEM.</a:t>
            </a:r>
            <a:endParaRPr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427086" y="2642252"/>
            <a:ext cx="6126420" cy="6647974"/>
          </a:xfrm>
          <a:prstGeom prst="rect">
            <a:avLst/>
          </a:prstGeom>
        </p:spPr>
        <p:txBody>
          <a:bodyPr vert="horz" wrap="square" lIns="0" tIns="0" rIns="0" bIns="0" rtlCol="0">
            <a:spAutoFit/>
          </a:bodyPr>
          <a:lstStyle/>
          <a:p>
            <a:pPr marR="5080">
              <a:tabLst>
                <a:tab pos="5485765" algn="l"/>
              </a:tabLst>
            </a:pPr>
            <a:r>
              <a:rPr lang="en-GB" sz="2400" dirty="0" smtClean="0">
                <a:solidFill>
                  <a:srgbClr val="414042"/>
                </a:solidFill>
                <a:latin typeface="Arial"/>
                <a:cs typeface="Arial"/>
              </a:rPr>
              <a:t>Staff reorganised </a:t>
            </a:r>
            <a:r>
              <a:rPr lang="en-GB" sz="2400" dirty="0">
                <a:solidFill>
                  <a:srgbClr val="414042"/>
                </a:solidFill>
                <a:latin typeface="Arial"/>
                <a:cs typeface="Arial"/>
              </a:rPr>
              <a:t>a storage room that they had not used for some </a:t>
            </a:r>
            <a:r>
              <a:rPr lang="en-GB" sz="2400" dirty="0" smtClean="0">
                <a:solidFill>
                  <a:srgbClr val="414042"/>
                </a:solidFill>
                <a:latin typeface="Arial"/>
                <a:cs typeface="Arial"/>
              </a:rPr>
              <a:t>time</a:t>
            </a:r>
            <a:r>
              <a:rPr lang="en-GB" sz="2400" dirty="0">
                <a:solidFill>
                  <a:srgbClr val="414042"/>
                </a:solidFill>
                <a:latin typeface="Arial"/>
                <a:cs typeface="Arial"/>
              </a:rPr>
              <a:t>.</a:t>
            </a:r>
            <a:r>
              <a:rPr lang="en-GB" sz="2400" dirty="0" smtClean="0">
                <a:solidFill>
                  <a:srgbClr val="414042"/>
                </a:solidFill>
                <a:latin typeface="Arial"/>
                <a:cs typeface="Arial"/>
              </a:rPr>
              <a:t>  Although </a:t>
            </a:r>
            <a:r>
              <a:rPr lang="en-GB" sz="2400" dirty="0">
                <a:solidFill>
                  <a:srgbClr val="414042"/>
                </a:solidFill>
                <a:latin typeface="Arial"/>
                <a:cs typeface="Arial"/>
              </a:rPr>
              <a:t>the school had limited financial resources, staff worked diligently to ensure the room was equipped with suitable resources, such as sets of building blocks. Staff attended free training courses, for example to develop their skills in understanding the coding that controls the models that pupils build. </a:t>
            </a:r>
            <a:endParaRPr lang="en-GB" sz="2400" dirty="0" smtClean="0">
              <a:solidFill>
                <a:srgbClr val="414042"/>
              </a:solidFill>
              <a:latin typeface="Arial"/>
              <a:cs typeface="Arial"/>
            </a:endParaRPr>
          </a:p>
          <a:p>
            <a:pPr marR="5080">
              <a:tabLst>
                <a:tab pos="5485765" algn="l"/>
              </a:tabLst>
            </a:pPr>
            <a:endParaRPr lang="en-GB" sz="2400" dirty="0">
              <a:latin typeface="Arial"/>
              <a:cs typeface="Arial"/>
            </a:endParaRPr>
          </a:p>
          <a:p>
            <a:pPr marR="5080">
              <a:tabLst>
                <a:tab pos="5485765" algn="l"/>
              </a:tabLst>
            </a:pPr>
            <a:r>
              <a:rPr lang="en-GB" sz="2400" dirty="0">
                <a:solidFill>
                  <a:schemeClr val="tx1">
                    <a:lumMod val="75000"/>
                    <a:lumOff val="25000"/>
                  </a:schemeClr>
                </a:solidFill>
                <a:latin typeface="Arial"/>
                <a:cs typeface="Arial"/>
              </a:rPr>
              <a:t>The pupils have access to the STEM room throughout the school week and during the STEM club.  During lunch and free time, they may go there independently to complete challenges as well as test, evaluate and improve their investigation.  Pupil-led activities linked to wider school topics take place weekly in the STEM room.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363256" y="2642252"/>
            <a:ext cx="5749446" cy="7386638"/>
          </a:xfrm>
          <a:prstGeom prst="rect">
            <a:avLst/>
          </a:prstGeom>
        </p:spPr>
        <p:txBody>
          <a:bodyPr vert="horz" wrap="square" lIns="0" tIns="0" rIns="0" bIns="0" rtlCol="0">
            <a:spAutoFit/>
          </a:bodyPr>
          <a:lstStyle/>
          <a:p>
            <a:pPr marR="5080">
              <a:tabLst>
                <a:tab pos="5485765" algn="l"/>
              </a:tabLst>
            </a:pP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yr</a:t>
            </a:r>
            <a:r>
              <a:rPr lang="en-GB" sz="2400" dirty="0" smtClean="0">
                <a:latin typeface="Arial"/>
                <a:cs typeface="Arial"/>
              </a:rPr>
              <a:t> </a:t>
            </a:r>
            <a:r>
              <a:rPr lang="en-GB" sz="2400" dirty="0" err="1" smtClean="0">
                <a:latin typeface="Arial"/>
                <a:cs typeface="Arial"/>
              </a:rPr>
              <a:t>ystafell</a:t>
            </a:r>
            <a:r>
              <a:rPr lang="en-GB" sz="2400" dirty="0" smtClean="0">
                <a:latin typeface="Arial"/>
                <a:cs typeface="Arial"/>
              </a:rPr>
              <a:t>, </a:t>
            </a:r>
            <a:r>
              <a:rPr lang="en-GB" sz="2400" dirty="0" err="1" smtClean="0">
                <a:latin typeface="Arial"/>
                <a:cs typeface="Arial"/>
              </a:rPr>
              <a:t>caiff</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latin typeface="Arial"/>
                <a:cs typeface="Arial"/>
              </a:rPr>
              <a:t>ddefnyddio</a:t>
            </a:r>
            <a:r>
              <a:rPr lang="en-GB" sz="2400" dirty="0" smtClean="0">
                <a:latin typeface="Arial"/>
                <a:cs typeface="Arial"/>
              </a:rPr>
              <a:t> </a:t>
            </a:r>
            <a:r>
              <a:rPr lang="en-GB" sz="2400" dirty="0" err="1" smtClean="0">
                <a:latin typeface="Arial"/>
                <a:cs typeface="Arial"/>
              </a:rPr>
              <a:t>ystod</a:t>
            </a:r>
            <a:r>
              <a:rPr lang="en-GB" sz="2400" dirty="0" smtClean="0">
                <a:latin typeface="Arial"/>
                <a:cs typeface="Arial"/>
              </a:rPr>
              <a:t> </a:t>
            </a:r>
            <a:r>
              <a:rPr lang="en-GB" sz="2400" dirty="0" err="1" smtClean="0">
                <a:latin typeface="Arial"/>
                <a:cs typeface="Arial"/>
              </a:rPr>
              <a:t>eang</a:t>
            </a:r>
            <a:r>
              <a:rPr lang="en-GB" sz="2400" dirty="0" smtClean="0">
                <a:latin typeface="Arial"/>
                <a:cs typeface="Arial"/>
              </a:rPr>
              <a:t> o </a:t>
            </a:r>
            <a:r>
              <a:rPr lang="en-GB" sz="2400" dirty="0" err="1" smtClean="0">
                <a:latin typeface="Arial"/>
                <a:cs typeface="Arial"/>
              </a:rPr>
              <a:t>adnoddau</a:t>
            </a:r>
            <a:r>
              <a:rPr lang="en-GB" sz="2400" dirty="0" smtClean="0">
                <a:latin typeface="Arial"/>
                <a:cs typeface="Arial"/>
              </a:rPr>
              <a:t> </a:t>
            </a:r>
            <a:r>
              <a:rPr lang="en-GB" sz="2400" dirty="0" err="1" smtClean="0">
                <a:latin typeface="Arial"/>
                <a:cs typeface="Arial"/>
              </a:rPr>
              <a:t>diddorol</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cynnwys</a:t>
            </a:r>
            <a:r>
              <a:rPr lang="en-GB" sz="2400" dirty="0" smtClean="0">
                <a:latin typeface="Arial"/>
                <a:cs typeface="Arial"/>
              </a:rPr>
              <a:t>: </a:t>
            </a:r>
            <a:endParaRPr lang="en-GB" sz="2400" dirty="0">
              <a:latin typeface="Arial"/>
              <a:cs typeface="Arial"/>
            </a:endParaRPr>
          </a:p>
          <a:p>
            <a:pPr marL="271463" marR="5080" indent="-271463">
              <a:tabLst>
                <a:tab pos="5485765" algn="l"/>
              </a:tabLst>
            </a:pPr>
            <a:r>
              <a:rPr lang="en-GB" sz="2400" dirty="0">
                <a:latin typeface="Arial"/>
                <a:cs typeface="Arial"/>
              </a:rPr>
              <a:t>•  </a:t>
            </a:r>
            <a:r>
              <a:rPr lang="en-GB" sz="2400" dirty="0" err="1" smtClean="0">
                <a:latin typeface="Arial"/>
                <a:cs typeface="Arial"/>
              </a:rPr>
              <a:t>Bagiau</a:t>
            </a:r>
            <a:r>
              <a:rPr lang="en-GB" sz="2400" dirty="0" smtClean="0">
                <a:latin typeface="Arial"/>
                <a:cs typeface="Arial"/>
              </a:rPr>
              <a:t> her </a:t>
            </a:r>
            <a:r>
              <a:rPr lang="en-GB" sz="2400" dirty="0" err="1" smtClean="0">
                <a:latin typeface="Arial"/>
                <a:cs typeface="Arial"/>
              </a:rPr>
              <a:t>sy’n</a:t>
            </a:r>
            <a:r>
              <a:rPr lang="en-GB" sz="2400" dirty="0" smtClean="0">
                <a:latin typeface="Arial"/>
                <a:cs typeface="Arial"/>
              </a:rPr>
              <a:t> </a:t>
            </a:r>
            <a:r>
              <a:rPr lang="en-GB" sz="2400" dirty="0" err="1" smtClean="0">
                <a:latin typeface="Arial"/>
                <a:cs typeface="Arial"/>
              </a:rPr>
              <a:t>cynnwys</a:t>
            </a:r>
            <a:r>
              <a:rPr lang="en-GB" sz="2400" dirty="0" smtClean="0">
                <a:latin typeface="Arial"/>
                <a:cs typeface="Arial"/>
              </a:rPr>
              <a:t> </a:t>
            </a:r>
            <a:r>
              <a:rPr lang="en-GB" sz="2400" dirty="0" err="1" smtClean="0">
                <a:latin typeface="Arial"/>
                <a:cs typeface="Arial"/>
              </a:rPr>
              <a:t>adnoddau</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gysylltiedig</a:t>
            </a:r>
            <a:r>
              <a:rPr lang="en-GB" sz="2400" dirty="0" smtClean="0">
                <a:latin typeface="Arial"/>
                <a:cs typeface="Arial"/>
              </a:rPr>
              <a:t> </a:t>
            </a:r>
            <a:r>
              <a:rPr lang="en-GB" sz="2400" dirty="0" err="1" smtClean="0">
                <a:latin typeface="Arial"/>
                <a:cs typeface="Arial"/>
              </a:rPr>
              <a:t>â’r</a:t>
            </a:r>
            <a:r>
              <a:rPr lang="en-GB" sz="2400" dirty="0" smtClean="0">
                <a:latin typeface="Arial"/>
                <a:cs typeface="Arial"/>
              </a:rPr>
              <a:t> </a:t>
            </a:r>
            <a:r>
              <a:rPr lang="en-GB" sz="2400" dirty="0" err="1" smtClean="0">
                <a:latin typeface="Arial"/>
                <a:cs typeface="Arial"/>
              </a:rPr>
              <a:t>cwricwla</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 </a:t>
            </a:r>
            <a:r>
              <a:rPr lang="en-GB" sz="2400" dirty="0" err="1" smtClean="0">
                <a:latin typeface="Arial"/>
                <a:cs typeface="Arial"/>
              </a:rPr>
              <a:t>dylunio</a:t>
            </a:r>
            <a:r>
              <a:rPr lang="en-GB" sz="2400" dirty="0" smtClean="0">
                <a:latin typeface="Arial"/>
                <a:cs typeface="Arial"/>
              </a:rPr>
              <a:t> a </a:t>
            </a:r>
            <a:r>
              <a:rPr lang="en-GB" sz="2400" dirty="0" err="1" smtClean="0">
                <a:latin typeface="Arial"/>
                <a:cs typeface="Arial"/>
              </a:rPr>
              <a:t>thechnoleg</a:t>
            </a:r>
            <a:r>
              <a:rPr lang="en-GB" sz="2400" dirty="0" smtClean="0">
                <a:latin typeface="Arial"/>
                <a:cs typeface="Arial"/>
              </a:rPr>
              <a:t>. Mae </a:t>
            </a:r>
            <a:r>
              <a:rPr lang="en-GB" sz="2400" dirty="0" err="1" smtClean="0">
                <a:latin typeface="Arial"/>
                <a:cs typeface="Arial"/>
              </a:rPr>
              <a:t>pob</a:t>
            </a:r>
            <a:r>
              <a:rPr lang="en-GB" sz="2400" dirty="0" smtClean="0">
                <a:latin typeface="Arial"/>
                <a:cs typeface="Arial"/>
              </a:rPr>
              <a:t> bag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cynnwys</a:t>
            </a:r>
            <a:r>
              <a:rPr lang="en-GB" sz="2400" dirty="0" smtClean="0">
                <a:latin typeface="Arial"/>
                <a:cs typeface="Arial"/>
              </a:rPr>
              <a:t> </a:t>
            </a:r>
            <a:r>
              <a:rPr lang="en-GB" sz="2400" dirty="0" err="1" smtClean="0">
                <a:latin typeface="Arial"/>
                <a:cs typeface="Arial"/>
              </a:rPr>
              <a:t>yr</a:t>
            </a:r>
            <a:r>
              <a:rPr lang="en-GB" sz="2400" dirty="0" smtClean="0">
                <a:latin typeface="Arial"/>
                <a:cs typeface="Arial"/>
              </a:rPr>
              <a:t> </a:t>
            </a:r>
            <a:r>
              <a:rPr lang="en-GB" sz="2400" dirty="0" err="1" smtClean="0">
                <a:latin typeface="Arial"/>
                <a:cs typeface="Arial"/>
              </a:rPr>
              <a:t>holl</a:t>
            </a:r>
            <a:r>
              <a:rPr lang="en-GB" sz="2400" dirty="0" smtClean="0">
                <a:latin typeface="Arial"/>
                <a:cs typeface="Arial"/>
              </a:rPr>
              <a:t> </a:t>
            </a:r>
            <a:r>
              <a:rPr lang="en-GB" sz="2400" dirty="0" err="1" smtClean="0">
                <a:latin typeface="Arial"/>
                <a:cs typeface="Arial"/>
              </a:rPr>
              <a:t>adnoddau</a:t>
            </a:r>
            <a:r>
              <a:rPr lang="en-GB" sz="2400" dirty="0" smtClean="0">
                <a:latin typeface="Arial"/>
                <a:cs typeface="Arial"/>
              </a:rPr>
              <a:t> </a:t>
            </a:r>
            <a:r>
              <a:rPr lang="en-GB" sz="2400" dirty="0" err="1" smtClean="0">
                <a:latin typeface="Arial"/>
                <a:cs typeface="Arial"/>
              </a:rPr>
              <a:t>angenrheidiol</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gwblhau</a:t>
            </a:r>
            <a:r>
              <a:rPr lang="en-GB" sz="2400" dirty="0" smtClean="0">
                <a:latin typeface="Arial"/>
                <a:cs typeface="Arial"/>
              </a:rPr>
              <a:t> her </a:t>
            </a:r>
            <a:r>
              <a:rPr lang="en-GB" sz="2400" dirty="0" err="1" smtClean="0">
                <a:latin typeface="Arial"/>
                <a:cs typeface="Arial"/>
              </a:rPr>
              <a:t>dylunio</a:t>
            </a:r>
            <a:r>
              <a:rPr lang="en-GB" sz="2400" dirty="0" smtClean="0">
                <a:latin typeface="Arial"/>
                <a:cs typeface="Arial"/>
              </a:rPr>
              <a:t> ac </a:t>
            </a:r>
            <a:r>
              <a:rPr lang="en-GB" sz="2400" dirty="0" err="1" smtClean="0">
                <a:latin typeface="Arial"/>
                <a:cs typeface="Arial"/>
              </a:rPr>
              <a:t>adeiladu</a:t>
            </a:r>
            <a:r>
              <a:rPr lang="en-GB" sz="2400" dirty="0" smtClean="0">
                <a:latin typeface="Arial"/>
                <a:cs typeface="Arial"/>
              </a:rPr>
              <a:t>. </a:t>
            </a:r>
            <a:r>
              <a:rPr lang="en-GB" sz="2400" dirty="0" err="1" smtClean="0">
                <a:latin typeface="Arial"/>
                <a:cs typeface="Arial"/>
              </a:rPr>
              <a:t>Er</a:t>
            </a:r>
            <a:r>
              <a:rPr lang="en-GB" sz="2400" dirty="0" smtClean="0">
                <a:latin typeface="Arial"/>
                <a:cs typeface="Arial"/>
              </a:rPr>
              <a:t> </a:t>
            </a:r>
            <a:r>
              <a:rPr lang="en-GB" sz="2400" dirty="0" err="1" smtClean="0">
                <a:latin typeface="Arial"/>
                <a:cs typeface="Arial"/>
              </a:rPr>
              <a:t>enghraifft</a:t>
            </a:r>
            <a:r>
              <a:rPr lang="en-GB" sz="2400" dirty="0" smtClean="0">
                <a:latin typeface="Arial"/>
                <a:cs typeface="Arial"/>
              </a:rPr>
              <a:t>, </a:t>
            </a:r>
            <a:r>
              <a:rPr lang="en-GB" sz="2400" dirty="0" err="1" smtClean="0">
                <a:latin typeface="Arial"/>
                <a:cs typeface="Arial"/>
              </a:rPr>
              <a:t>adeiladu</a:t>
            </a:r>
            <a:r>
              <a:rPr lang="en-GB" sz="2400" dirty="0" smtClean="0">
                <a:latin typeface="Arial"/>
                <a:cs typeface="Arial"/>
              </a:rPr>
              <a:t> robot </a:t>
            </a:r>
            <a:r>
              <a:rPr lang="en-GB" sz="2400" dirty="0" err="1" smtClean="0">
                <a:latin typeface="Arial"/>
                <a:cs typeface="Arial"/>
              </a:rPr>
              <a:t>cardfwrdd</a:t>
            </a:r>
            <a:r>
              <a:rPr lang="en-GB" sz="2400" dirty="0" smtClean="0">
                <a:latin typeface="Arial"/>
                <a:cs typeface="Arial"/>
              </a:rPr>
              <a:t> </a:t>
            </a:r>
            <a:r>
              <a:rPr lang="en-GB" sz="2400" dirty="0" err="1" smtClean="0">
                <a:latin typeface="Arial"/>
                <a:cs typeface="Arial"/>
              </a:rPr>
              <a:t>a’i</a:t>
            </a:r>
            <a:r>
              <a:rPr lang="en-GB" sz="2400" dirty="0" smtClean="0">
                <a:latin typeface="Arial"/>
                <a:cs typeface="Arial"/>
              </a:rPr>
              <a:t> </a:t>
            </a:r>
            <a:r>
              <a:rPr lang="en-GB" sz="2400" dirty="0" err="1" smtClean="0">
                <a:latin typeface="Arial"/>
                <a:cs typeface="Arial"/>
              </a:rPr>
              <a:t>wneud</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sefyll</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ardal</a:t>
            </a:r>
            <a:r>
              <a:rPr lang="en-GB" sz="2400" dirty="0" smtClean="0">
                <a:latin typeface="Arial"/>
                <a:cs typeface="Arial"/>
              </a:rPr>
              <a:t> </a:t>
            </a:r>
            <a:r>
              <a:rPr lang="en-GB" sz="2400" dirty="0" err="1" smtClean="0">
                <a:latin typeface="Arial"/>
                <a:cs typeface="Arial"/>
              </a:rPr>
              <a:t>fach</a:t>
            </a:r>
            <a:r>
              <a:rPr lang="en-GB" sz="2400" dirty="0" smtClean="0">
                <a:latin typeface="Arial"/>
                <a:cs typeface="Arial"/>
              </a:rPr>
              <a:t> </a:t>
            </a:r>
            <a:r>
              <a:rPr lang="en-GB" sz="2400" dirty="0" err="1" smtClean="0">
                <a:latin typeface="Arial"/>
                <a:cs typeface="Arial"/>
              </a:rPr>
              <a:t>iawn</a:t>
            </a:r>
            <a:r>
              <a:rPr lang="en-GB" sz="2400" dirty="0" smtClean="0">
                <a:latin typeface="Arial"/>
                <a:cs typeface="Arial"/>
              </a:rPr>
              <a:t>, </a:t>
            </a:r>
            <a:r>
              <a:rPr lang="en-GB" sz="2400" dirty="0" err="1" smtClean="0">
                <a:latin typeface="Arial"/>
                <a:cs typeface="Arial"/>
              </a:rPr>
              <a:t>fel</a:t>
            </a:r>
            <a:r>
              <a:rPr lang="en-GB" sz="2400" dirty="0" smtClean="0">
                <a:latin typeface="Arial"/>
                <a:cs typeface="Arial"/>
              </a:rPr>
              <a:t> </a:t>
            </a:r>
            <a:r>
              <a:rPr lang="en-GB" sz="2400" dirty="0" err="1" smtClean="0">
                <a:latin typeface="Arial"/>
                <a:cs typeface="Arial"/>
              </a:rPr>
              <a:t>blaen</a:t>
            </a:r>
            <a:r>
              <a:rPr lang="en-GB" sz="2400" dirty="0" smtClean="0">
                <a:latin typeface="Arial"/>
                <a:cs typeface="Arial"/>
              </a:rPr>
              <a:t> </a:t>
            </a:r>
            <a:r>
              <a:rPr lang="en-GB" sz="2400" dirty="0" err="1" smtClean="0">
                <a:latin typeface="Arial"/>
                <a:cs typeface="Arial"/>
              </a:rPr>
              <a:t>bys</a:t>
            </a:r>
            <a:r>
              <a:rPr lang="en-GB" sz="2400" dirty="0" smtClean="0">
                <a:latin typeface="Arial"/>
                <a:cs typeface="Arial"/>
              </a:rPr>
              <a:t>. </a:t>
            </a:r>
            <a:endParaRPr lang="en-GB" sz="2400" dirty="0">
              <a:latin typeface="Arial"/>
              <a:cs typeface="Arial"/>
            </a:endParaRPr>
          </a:p>
          <a:p>
            <a:pPr marL="271463" marR="5080" indent="-271463">
              <a:tabLst>
                <a:tab pos="5485765" algn="l"/>
              </a:tabLst>
            </a:pPr>
            <a:r>
              <a:rPr lang="en-GB" sz="2400" dirty="0">
                <a:latin typeface="Arial"/>
                <a:cs typeface="Arial"/>
              </a:rPr>
              <a:t>•  </a:t>
            </a:r>
            <a:r>
              <a:rPr lang="en-GB" sz="2400" dirty="0" err="1" smtClean="0">
                <a:latin typeface="Arial"/>
                <a:cs typeface="Arial"/>
              </a:rPr>
              <a:t>Blychau</a:t>
            </a:r>
            <a:r>
              <a:rPr lang="en-GB" sz="2400" dirty="0" smtClean="0">
                <a:latin typeface="Arial"/>
                <a:cs typeface="Arial"/>
              </a:rPr>
              <a:t> STEM </a:t>
            </a:r>
            <a:r>
              <a:rPr lang="en-GB" sz="2400" dirty="0" err="1" smtClean="0">
                <a:latin typeface="Arial"/>
                <a:cs typeface="Arial"/>
              </a:rPr>
              <a:t>sy’n</a:t>
            </a:r>
            <a:r>
              <a:rPr lang="en-GB" sz="2400" dirty="0" smtClean="0">
                <a:latin typeface="Arial"/>
                <a:cs typeface="Arial"/>
              </a:rPr>
              <a:t> </a:t>
            </a:r>
            <a:r>
              <a:rPr lang="en-GB" sz="2400" dirty="0" err="1" smtClean="0">
                <a:latin typeface="Arial"/>
                <a:cs typeface="Arial"/>
              </a:rPr>
              <a:t>darparu</a:t>
            </a:r>
            <a:r>
              <a:rPr lang="en-GB" sz="2400" dirty="0" smtClean="0">
                <a:latin typeface="Arial"/>
                <a:cs typeface="Arial"/>
              </a:rPr>
              <a:t> un </a:t>
            </a:r>
            <a:r>
              <a:rPr lang="en-GB" sz="2400" dirty="0" err="1" smtClean="0">
                <a:latin typeface="Arial"/>
                <a:cs typeface="Arial"/>
              </a:rPr>
              <a:t>ymchwiliad</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grŵp</a:t>
            </a:r>
            <a:r>
              <a:rPr lang="en-GB" sz="2400" dirty="0" smtClean="0">
                <a:latin typeface="Arial"/>
                <a:cs typeface="Arial"/>
              </a:rPr>
              <a:t> o </a:t>
            </a:r>
            <a:r>
              <a:rPr lang="en-GB" sz="2400" dirty="0" err="1" smtClean="0">
                <a:latin typeface="Arial"/>
                <a:cs typeface="Arial"/>
              </a:rPr>
              <a:t>ddisgyblion</a:t>
            </a:r>
            <a:r>
              <a:rPr lang="en-GB" sz="2400" dirty="0" smtClean="0">
                <a:latin typeface="Arial"/>
                <a:cs typeface="Arial"/>
              </a:rPr>
              <a:t>. </a:t>
            </a:r>
            <a:endParaRPr lang="en-GB" sz="2400" dirty="0">
              <a:latin typeface="Arial"/>
              <a:cs typeface="Arial"/>
            </a:endParaRPr>
          </a:p>
          <a:p>
            <a:pPr marL="271463" marR="5080" indent="-271463">
              <a:tabLst>
                <a:tab pos="5485765" algn="l"/>
              </a:tabLst>
            </a:pPr>
            <a:r>
              <a:rPr lang="en-GB" sz="2400" dirty="0">
                <a:latin typeface="Arial"/>
                <a:cs typeface="Arial"/>
              </a:rPr>
              <a:t>•  </a:t>
            </a:r>
            <a:r>
              <a:rPr lang="en-GB" sz="2400" dirty="0" err="1" smtClean="0">
                <a:latin typeface="Arial"/>
                <a:cs typeface="Arial"/>
              </a:rPr>
              <a:t>Blociau</a:t>
            </a:r>
            <a:r>
              <a:rPr lang="en-GB" sz="2400" dirty="0" smtClean="0">
                <a:latin typeface="Arial"/>
                <a:cs typeface="Arial"/>
              </a:rPr>
              <a:t> </a:t>
            </a:r>
            <a:r>
              <a:rPr lang="en-GB" sz="2400" dirty="0" err="1" smtClean="0">
                <a:latin typeface="Arial"/>
                <a:cs typeface="Arial"/>
              </a:rPr>
              <a:t>adeiladu</a:t>
            </a:r>
            <a:r>
              <a:rPr lang="en-GB" sz="2400" dirty="0" smtClean="0">
                <a:latin typeface="Arial"/>
                <a:cs typeface="Arial"/>
              </a:rPr>
              <a:t> </a:t>
            </a:r>
            <a:r>
              <a:rPr lang="en-GB" sz="2400" dirty="0" err="1" smtClean="0">
                <a:latin typeface="Arial"/>
                <a:cs typeface="Arial"/>
              </a:rPr>
              <a:t>gyda</a:t>
            </a:r>
            <a:r>
              <a:rPr lang="en-GB" sz="2400" dirty="0" smtClean="0">
                <a:latin typeface="Arial"/>
                <a:cs typeface="Arial"/>
              </a:rPr>
              <a:t> </a:t>
            </a:r>
            <a:r>
              <a:rPr lang="en-GB" sz="2400" dirty="0" err="1" smtClean="0">
                <a:latin typeface="Arial"/>
                <a:cs typeface="Arial"/>
              </a:rPr>
              <a:t>motorau</a:t>
            </a:r>
            <a:r>
              <a:rPr lang="en-GB" sz="2400" dirty="0" smtClean="0">
                <a:latin typeface="Arial"/>
                <a:cs typeface="Arial"/>
              </a:rPr>
              <a:t> a </a:t>
            </a:r>
            <a:r>
              <a:rPr lang="en-GB" sz="2400" dirty="0" err="1" smtClean="0">
                <a:latin typeface="Arial"/>
                <a:cs typeface="Arial"/>
              </a:rPr>
              <a:t>chydran</a:t>
            </a:r>
            <a:r>
              <a:rPr lang="en-GB" sz="2400" dirty="0" smtClean="0">
                <a:latin typeface="Arial"/>
                <a:cs typeface="Arial"/>
              </a:rPr>
              <a:t> </a:t>
            </a:r>
            <a:r>
              <a:rPr lang="en-GB" sz="2400" dirty="0" err="1" smtClean="0">
                <a:latin typeface="Arial"/>
                <a:cs typeface="Arial"/>
              </a:rPr>
              <a:t>electronig</a:t>
            </a:r>
            <a:r>
              <a:rPr lang="en-GB" sz="2400" dirty="0" smtClean="0">
                <a:latin typeface="Arial"/>
                <a:cs typeface="Arial"/>
              </a:rPr>
              <a:t> y </a:t>
            </a:r>
            <a:r>
              <a:rPr lang="en-GB" sz="2400" dirty="0" err="1" smtClean="0">
                <a:latin typeface="Arial"/>
                <a:cs typeface="Arial"/>
              </a:rPr>
              <a:t>mae</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a:t>
            </a:r>
            <a:r>
              <a:rPr lang="en-GB" sz="2400" dirty="0" err="1" smtClean="0">
                <a:latin typeface="Arial"/>
                <a:cs typeface="Arial"/>
              </a:rPr>
              <a:t>hadeiladu</a:t>
            </a:r>
            <a:r>
              <a:rPr lang="en-GB" sz="2400" dirty="0" smtClean="0">
                <a:latin typeface="Arial"/>
                <a:cs typeface="Arial"/>
              </a:rPr>
              <a:t> </a:t>
            </a:r>
            <a:r>
              <a:rPr lang="en-GB" sz="2400" dirty="0" err="1" smtClean="0">
                <a:latin typeface="Arial"/>
                <a:cs typeface="Arial"/>
              </a:rPr>
              <a:t>a’u</a:t>
            </a:r>
            <a:r>
              <a:rPr lang="en-GB" sz="2400" dirty="0" smtClean="0">
                <a:latin typeface="Arial"/>
                <a:cs typeface="Arial"/>
              </a:rPr>
              <a:t> </a:t>
            </a:r>
            <a:r>
              <a:rPr lang="en-GB" sz="2400" dirty="0" err="1" smtClean="0">
                <a:latin typeface="Arial"/>
                <a:cs typeface="Arial"/>
              </a:rPr>
              <a:t>rhaglennu</a:t>
            </a:r>
            <a:endParaRPr lang="en-GB" sz="2400" dirty="0">
              <a:latin typeface="Arial"/>
              <a:cs typeface="Arial"/>
            </a:endParaRPr>
          </a:p>
          <a:p>
            <a:pPr marL="271463" marR="5080" indent="-271463">
              <a:buFont typeface="Arial" panose="020B0604020202020204" pitchFamily="34" charset="0"/>
              <a:buChar char="•"/>
              <a:tabLst>
                <a:tab pos="5485765" algn="l"/>
              </a:tabLst>
            </a:pPr>
            <a:r>
              <a:rPr lang="en-GB" sz="2400" dirty="0" err="1" smtClean="0">
                <a:latin typeface="Arial"/>
                <a:cs typeface="Arial"/>
              </a:rPr>
              <a:t>Deunyddiau</a:t>
            </a:r>
            <a:r>
              <a:rPr lang="en-GB" sz="2400" dirty="0" smtClean="0">
                <a:latin typeface="Arial"/>
                <a:cs typeface="Arial"/>
              </a:rPr>
              <a:t> ac offer </a:t>
            </a:r>
            <a:r>
              <a:rPr lang="en-GB" sz="2400" dirty="0" err="1" smtClean="0">
                <a:latin typeface="Arial"/>
                <a:cs typeface="Arial"/>
              </a:rPr>
              <a:t>dylunio</a:t>
            </a:r>
            <a:r>
              <a:rPr lang="en-GB" sz="2400" dirty="0" smtClean="0">
                <a:latin typeface="Arial"/>
                <a:cs typeface="Arial"/>
              </a:rPr>
              <a:t> a </a:t>
            </a:r>
            <a:r>
              <a:rPr lang="en-GB" sz="2400" dirty="0" err="1" smtClean="0">
                <a:latin typeface="Arial"/>
                <a:cs typeface="Arial"/>
              </a:rPr>
              <a:t>thechnoleg</a:t>
            </a:r>
            <a:r>
              <a:rPr lang="en-GB" sz="2400" dirty="0" smtClean="0">
                <a:latin typeface="Arial"/>
                <a:cs typeface="Arial"/>
              </a:rPr>
              <a:t> </a:t>
            </a:r>
            <a:endParaRPr lang="en-GB" sz="2400" dirty="0">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427086" y="2642252"/>
            <a:ext cx="6126420" cy="6647974"/>
          </a:xfrm>
          <a:prstGeom prst="rect">
            <a:avLst/>
          </a:prstGeom>
        </p:spPr>
        <p:txBody>
          <a:bodyPr vert="horz" wrap="square" lIns="0" tIns="0" rIns="0" bIns="0" rtlCol="0">
            <a:spAutoFit/>
          </a:bodyPr>
          <a:lstStyle/>
          <a:p>
            <a:pPr marR="5080">
              <a:tabLst>
                <a:tab pos="5485765" algn="l"/>
              </a:tabLst>
            </a:pPr>
            <a:r>
              <a:rPr lang="en-GB" sz="2400" dirty="0" smtClean="0">
                <a:solidFill>
                  <a:srgbClr val="414042"/>
                </a:solidFill>
                <a:latin typeface="Arial"/>
                <a:cs typeface="Arial"/>
              </a:rPr>
              <a:t>Within </a:t>
            </a:r>
            <a:r>
              <a:rPr lang="en-GB" sz="2400" dirty="0">
                <a:solidFill>
                  <a:srgbClr val="414042"/>
                </a:solidFill>
                <a:latin typeface="Arial"/>
                <a:cs typeface="Arial"/>
              </a:rPr>
              <a:t>the room, pupils have access to a wide range of interesting resources including: </a:t>
            </a:r>
          </a:p>
          <a:p>
            <a:pPr marL="271463" marR="5080" indent="-271463">
              <a:tabLst>
                <a:tab pos="5485765" algn="l"/>
              </a:tabLst>
            </a:pPr>
            <a:r>
              <a:rPr lang="en-GB" sz="2400" dirty="0" smtClean="0">
                <a:solidFill>
                  <a:srgbClr val="414042"/>
                </a:solidFill>
                <a:latin typeface="Arial"/>
                <a:cs typeface="Arial"/>
              </a:rPr>
              <a:t>•  Challenge </a:t>
            </a:r>
            <a:r>
              <a:rPr lang="en-GB" sz="2400" dirty="0">
                <a:solidFill>
                  <a:srgbClr val="414042"/>
                </a:solidFill>
                <a:latin typeface="Arial"/>
                <a:cs typeface="Arial"/>
              </a:rPr>
              <a:t>bags that contain resources linked to the science and design and technology curricula.  Each bag contains all the resources necessary to complete a design and build challenge.  For example, to build a cardboard robot and make it balance on a very small area, like a fingertip. </a:t>
            </a:r>
          </a:p>
          <a:p>
            <a:pPr marL="271463" marR="5080" indent="-271463">
              <a:tabLst>
                <a:tab pos="5485765" algn="l"/>
              </a:tabLst>
            </a:pPr>
            <a:r>
              <a:rPr lang="en-GB" sz="2400" dirty="0" smtClean="0">
                <a:solidFill>
                  <a:srgbClr val="414042"/>
                </a:solidFill>
                <a:latin typeface="Arial"/>
                <a:cs typeface="Arial"/>
              </a:rPr>
              <a:t>•  STEM </a:t>
            </a:r>
            <a:r>
              <a:rPr lang="en-GB" sz="2400" dirty="0">
                <a:solidFill>
                  <a:srgbClr val="414042"/>
                </a:solidFill>
                <a:latin typeface="Arial"/>
                <a:cs typeface="Arial"/>
              </a:rPr>
              <a:t>boxes that provide a group of pupils with one investigation. </a:t>
            </a:r>
          </a:p>
          <a:p>
            <a:pPr marL="271463" marR="5080" indent="-271463">
              <a:tabLst>
                <a:tab pos="5485765" algn="l"/>
              </a:tabLst>
            </a:pPr>
            <a:r>
              <a:rPr lang="en-GB" sz="2400" dirty="0" smtClean="0">
                <a:solidFill>
                  <a:srgbClr val="414042"/>
                </a:solidFill>
                <a:latin typeface="Arial"/>
                <a:cs typeface="Arial"/>
              </a:rPr>
              <a:t>•  Building </a:t>
            </a:r>
            <a:r>
              <a:rPr lang="en-GB" sz="2400" dirty="0">
                <a:solidFill>
                  <a:srgbClr val="414042"/>
                </a:solidFill>
                <a:latin typeface="Arial"/>
                <a:cs typeface="Arial"/>
              </a:rPr>
              <a:t>blocks with motors and electronic component that pupils build and </a:t>
            </a:r>
            <a:r>
              <a:rPr lang="en-GB" sz="2400" dirty="0" smtClean="0">
                <a:solidFill>
                  <a:srgbClr val="414042"/>
                </a:solidFill>
                <a:latin typeface="Arial"/>
                <a:cs typeface="Arial"/>
              </a:rPr>
              <a:t>programme</a:t>
            </a:r>
          </a:p>
          <a:p>
            <a:pPr marL="271463" marR="5080" indent="-271463">
              <a:buFont typeface="Arial" panose="020B0604020202020204" pitchFamily="34" charset="0"/>
              <a:buChar char="•"/>
              <a:tabLst>
                <a:tab pos="5485765" algn="l"/>
              </a:tabLst>
            </a:pPr>
            <a:r>
              <a:rPr lang="en-GB" sz="2400" dirty="0" smtClean="0">
                <a:solidFill>
                  <a:srgbClr val="414042"/>
                </a:solidFill>
                <a:latin typeface="Arial"/>
                <a:cs typeface="Arial"/>
              </a:rPr>
              <a:t>Design and technology materials and tools </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80475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243318" y="2408486"/>
            <a:ext cx="5974916" cy="7232749"/>
          </a:xfrm>
          <a:prstGeom prst="rect">
            <a:avLst/>
          </a:prstGeom>
        </p:spPr>
        <p:txBody>
          <a:bodyPr vert="horz" wrap="square" lIns="0" tIns="0" rIns="0" bIns="0" rtlCol="0">
            <a:spAutoFit/>
          </a:bodyPr>
          <a:lstStyle/>
          <a:p>
            <a:pPr marL="180975" marR="5080" indent="-180975">
              <a:tabLst>
                <a:tab pos="5485765" algn="l"/>
              </a:tabLst>
            </a:pPr>
            <a:r>
              <a:rPr lang="en-GB" sz="2350" dirty="0">
                <a:latin typeface="Arial"/>
                <a:cs typeface="Arial"/>
              </a:rPr>
              <a:t>• </a:t>
            </a:r>
            <a:r>
              <a:rPr lang="en-GB" sz="2350" dirty="0" err="1" smtClean="0">
                <a:latin typeface="Arial"/>
                <a:cs typeface="Arial"/>
              </a:rPr>
              <a:t>Mae’r</a:t>
            </a:r>
            <a:r>
              <a:rPr lang="en-GB" sz="2350" dirty="0" smtClean="0">
                <a:latin typeface="Arial"/>
                <a:cs typeface="Arial"/>
              </a:rPr>
              <a:t> </a:t>
            </a:r>
            <a:r>
              <a:rPr lang="en-GB" sz="2350" dirty="0" err="1" smtClean="0">
                <a:latin typeface="Arial"/>
                <a:cs typeface="Arial"/>
              </a:rPr>
              <a:t>ystafell</a:t>
            </a:r>
            <a:r>
              <a:rPr lang="en-GB" sz="2350" dirty="0" smtClean="0">
                <a:latin typeface="Arial"/>
                <a:cs typeface="Arial"/>
              </a:rPr>
              <a:t> </a:t>
            </a:r>
            <a:r>
              <a:rPr lang="en-GB" sz="2350" dirty="0">
                <a:latin typeface="Arial"/>
                <a:cs typeface="Arial"/>
              </a:rPr>
              <a:t>STEM </a:t>
            </a:r>
            <a:r>
              <a:rPr lang="en-GB" sz="2350" dirty="0" err="1" smtClean="0">
                <a:latin typeface="Arial"/>
                <a:cs typeface="Arial"/>
              </a:rPr>
              <a:t>yn</a:t>
            </a:r>
            <a:r>
              <a:rPr lang="en-GB" sz="2350" dirty="0" smtClean="0">
                <a:latin typeface="Arial"/>
                <a:cs typeface="Arial"/>
              </a:rPr>
              <a:t> </a:t>
            </a:r>
            <a:r>
              <a:rPr lang="en-GB" sz="2350" dirty="0" err="1" smtClean="0">
                <a:latin typeface="Arial"/>
                <a:cs typeface="Arial"/>
              </a:rPr>
              <a:t>brosiect</a:t>
            </a:r>
            <a:r>
              <a:rPr lang="en-GB" sz="2350" dirty="0" smtClean="0">
                <a:latin typeface="Arial"/>
                <a:cs typeface="Arial"/>
              </a:rPr>
              <a:t> </a:t>
            </a:r>
            <a:r>
              <a:rPr lang="en-GB" sz="2350" dirty="0" err="1" smtClean="0">
                <a:latin typeface="Arial"/>
                <a:cs typeface="Arial"/>
              </a:rPr>
              <a:t>parhaus</a:t>
            </a:r>
            <a:r>
              <a:rPr lang="en-GB" sz="2350" dirty="0" smtClean="0">
                <a:latin typeface="Arial"/>
                <a:cs typeface="Arial"/>
              </a:rPr>
              <a:t> </a:t>
            </a:r>
            <a:r>
              <a:rPr lang="en-GB" sz="2350" dirty="0" err="1" smtClean="0">
                <a:latin typeface="Arial"/>
                <a:cs typeface="Arial"/>
              </a:rPr>
              <a:t>ond</a:t>
            </a:r>
            <a:r>
              <a:rPr lang="en-GB" sz="2350" dirty="0" smtClean="0">
                <a:latin typeface="Arial"/>
                <a:cs typeface="Arial"/>
              </a:rPr>
              <a:t> </a:t>
            </a:r>
            <a:r>
              <a:rPr lang="en-GB" sz="2350" dirty="0" err="1" smtClean="0">
                <a:latin typeface="Arial"/>
                <a:cs typeface="Arial"/>
              </a:rPr>
              <a:t>mae</a:t>
            </a:r>
            <a:r>
              <a:rPr lang="en-GB" sz="2350" dirty="0" smtClean="0">
                <a:latin typeface="Arial"/>
                <a:cs typeface="Arial"/>
              </a:rPr>
              <a:t> </a:t>
            </a:r>
            <a:r>
              <a:rPr lang="en-GB" sz="2350" dirty="0" err="1" smtClean="0">
                <a:latin typeface="Arial"/>
                <a:cs typeface="Arial"/>
              </a:rPr>
              <a:t>eisoes</a:t>
            </a:r>
            <a:r>
              <a:rPr lang="en-GB" sz="2350" dirty="0" smtClean="0">
                <a:latin typeface="Arial"/>
                <a:cs typeface="Arial"/>
              </a:rPr>
              <a:t> </a:t>
            </a:r>
            <a:r>
              <a:rPr lang="en-GB" sz="2350" dirty="0" err="1" smtClean="0">
                <a:latin typeface="Arial"/>
                <a:cs typeface="Arial"/>
              </a:rPr>
              <a:t>yn</a:t>
            </a:r>
            <a:r>
              <a:rPr lang="en-GB" sz="2350" dirty="0" smtClean="0">
                <a:latin typeface="Arial"/>
                <a:cs typeface="Arial"/>
              </a:rPr>
              <a:t> </a:t>
            </a:r>
            <a:r>
              <a:rPr lang="en-GB" sz="2350" dirty="0" err="1" smtClean="0">
                <a:latin typeface="Arial"/>
                <a:cs typeface="Arial"/>
              </a:rPr>
              <a:t>cael</a:t>
            </a:r>
            <a:r>
              <a:rPr lang="en-GB" sz="2350" dirty="0" smtClean="0">
                <a:latin typeface="Arial"/>
                <a:cs typeface="Arial"/>
              </a:rPr>
              <a:t> </a:t>
            </a:r>
            <a:r>
              <a:rPr lang="en-GB" sz="2350" dirty="0" err="1" smtClean="0">
                <a:latin typeface="Arial"/>
                <a:cs typeface="Arial"/>
              </a:rPr>
              <a:t>effaith</a:t>
            </a:r>
            <a:r>
              <a:rPr lang="en-GB" sz="2350" dirty="0" smtClean="0">
                <a:latin typeface="Arial"/>
                <a:cs typeface="Arial"/>
              </a:rPr>
              <a:t> </a:t>
            </a:r>
            <a:r>
              <a:rPr lang="en-GB" sz="2350" dirty="0" err="1" smtClean="0">
                <a:latin typeface="Arial"/>
                <a:cs typeface="Arial"/>
              </a:rPr>
              <a:t>ar</a:t>
            </a:r>
            <a:r>
              <a:rPr lang="en-GB" sz="2350" dirty="0" smtClean="0">
                <a:latin typeface="Arial"/>
                <a:cs typeface="Arial"/>
              </a:rPr>
              <a:t> </a:t>
            </a:r>
            <a:r>
              <a:rPr lang="en-GB" sz="2350" dirty="0" err="1" smtClean="0">
                <a:latin typeface="Arial"/>
                <a:cs typeface="Arial"/>
              </a:rPr>
              <a:t>wella</a:t>
            </a:r>
            <a:r>
              <a:rPr lang="en-GB" sz="2350" dirty="0" smtClean="0">
                <a:latin typeface="Arial"/>
                <a:cs typeface="Arial"/>
              </a:rPr>
              <a:t> </a:t>
            </a:r>
            <a:r>
              <a:rPr lang="en-GB" sz="2350" dirty="0" err="1" smtClean="0">
                <a:latin typeface="Arial"/>
                <a:cs typeface="Arial"/>
              </a:rPr>
              <a:t>arfer</a:t>
            </a:r>
            <a:r>
              <a:rPr lang="en-GB" sz="2350" dirty="0" smtClean="0">
                <a:latin typeface="Arial"/>
                <a:cs typeface="Arial"/>
              </a:rPr>
              <a:t> </a:t>
            </a:r>
            <a:r>
              <a:rPr lang="en-GB" sz="2350" dirty="0" err="1" smtClean="0">
                <a:latin typeface="Arial"/>
                <a:cs typeface="Arial"/>
              </a:rPr>
              <a:t>yn</a:t>
            </a:r>
            <a:r>
              <a:rPr lang="en-GB" sz="2350" dirty="0" smtClean="0">
                <a:latin typeface="Arial"/>
                <a:cs typeface="Arial"/>
              </a:rPr>
              <a:t> y </a:t>
            </a:r>
            <a:r>
              <a:rPr lang="en-GB" sz="2350" dirty="0" err="1" smtClean="0">
                <a:latin typeface="Arial"/>
                <a:cs typeface="Arial"/>
              </a:rPr>
              <a:t>dosbarth</a:t>
            </a:r>
            <a:r>
              <a:rPr lang="en-GB" sz="2350" dirty="0" smtClean="0">
                <a:latin typeface="Arial"/>
                <a:cs typeface="Arial"/>
              </a:rPr>
              <a:t> a </a:t>
            </a:r>
            <a:r>
              <a:rPr lang="en-GB" sz="2350" dirty="0" err="1" smtClean="0">
                <a:latin typeface="Arial"/>
                <a:cs typeface="Arial"/>
              </a:rPr>
              <a:t>chodi</a:t>
            </a:r>
            <a:r>
              <a:rPr lang="en-GB" sz="2350" dirty="0" smtClean="0">
                <a:latin typeface="Arial"/>
                <a:cs typeface="Arial"/>
              </a:rPr>
              <a:t> </a:t>
            </a:r>
            <a:r>
              <a:rPr lang="en-GB" sz="2350" dirty="0" err="1" smtClean="0">
                <a:latin typeface="Arial"/>
                <a:cs typeface="Arial"/>
              </a:rPr>
              <a:t>safonau</a:t>
            </a:r>
            <a:r>
              <a:rPr lang="en-GB" sz="2350" dirty="0" smtClean="0">
                <a:latin typeface="Arial"/>
                <a:cs typeface="Arial"/>
              </a:rPr>
              <a:t>.  </a:t>
            </a:r>
            <a:endParaRPr lang="en-GB" sz="2350" dirty="0">
              <a:latin typeface="Arial"/>
              <a:cs typeface="Arial"/>
            </a:endParaRPr>
          </a:p>
          <a:p>
            <a:pPr marL="180975" marR="5080" indent="-180975">
              <a:tabLst>
                <a:tab pos="5485765" algn="l"/>
              </a:tabLst>
            </a:pPr>
            <a:r>
              <a:rPr lang="en-GB" sz="2350" dirty="0">
                <a:latin typeface="Arial"/>
                <a:cs typeface="Arial"/>
              </a:rPr>
              <a:t>• </a:t>
            </a:r>
            <a:r>
              <a:rPr lang="en-GB" sz="2350" dirty="0" smtClean="0">
                <a:latin typeface="Arial"/>
                <a:cs typeface="Arial"/>
              </a:rPr>
              <a:t>Mae </a:t>
            </a:r>
            <a:r>
              <a:rPr lang="en-GB" sz="2350" dirty="0" err="1" smtClean="0">
                <a:latin typeface="Arial"/>
                <a:cs typeface="Arial"/>
              </a:rPr>
              <a:t>disgyblion</a:t>
            </a:r>
            <a:r>
              <a:rPr lang="en-GB" sz="2350" dirty="0" smtClean="0">
                <a:latin typeface="Arial"/>
                <a:cs typeface="Arial"/>
              </a:rPr>
              <a:t> </a:t>
            </a:r>
            <a:r>
              <a:rPr lang="en-GB" sz="2350" dirty="0" err="1" smtClean="0">
                <a:latin typeface="Arial"/>
                <a:cs typeface="Arial"/>
              </a:rPr>
              <a:t>wedi</a:t>
            </a:r>
            <a:r>
              <a:rPr lang="en-GB" sz="2350" dirty="0" smtClean="0">
                <a:latin typeface="Arial"/>
                <a:cs typeface="Arial"/>
              </a:rPr>
              <a:t> </a:t>
            </a:r>
            <a:r>
              <a:rPr lang="en-GB" sz="2350" dirty="0" err="1" smtClean="0">
                <a:latin typeface="Arial"/>
                <a:cs typeface="Arial"/>
              </a:rPr>
              <a:t>dod</a:t>
            </a:r>
            <a:r>
              <a:rPr lang="en-GB" sz="2350" dirty="0" smtClean="0">
                <a:latin typeface="Arial"/>
                <a:cs typeface="Arial"/>
              </a:rPr>
              <a:t> </a:t>
            </a:r>
            <a:r>
              <a:rPr lang="en-GB" sz="2350" dirty="0" err="1" smtClean="0">
                <a:latin typeface="Arial"/>
                <a:cs typeface="Arial"/>
              </a:rPr>
              <a:t>yn</a:t>
            </a:r>
            <a:r>
              <a:rPr lang="en-GB" sz="2350" dirty="0" smtClean="0">
                <a:latin typeface="Arial"/>
                <a:cs typeface="Arial"/>
              </a:rPr>
              <a:t> </a:t>
            </a:r>
            <a:r>
              <a:rPr lang="en-GB" sz="2350" dirty="0" err="1" smtClean="0">
                <a:latin typeface="Arial"/>
                <a:cs typeface="Arial"/>
              </a:rPr>
              <a:t>ddysgwyr</a:t>
            </a:r>
            <a:r>
              <a:rPr lang="en-GB" sz="2350" dirty="0" smtClean="0">
                <a:latin typeface="Arial"/>
                <a:cs typeface="Arial"/>
              </a:rPr>
              <a:t> </a:t>
            </a:r>
            <a:r>
              <a:rPr lang="en-GB" sz="2350" dirty="0" err="1" smtClean="0">
                <a:latin typeface="Arial"/>
                <a:cs typeface="Arial"/>
              </a:rPr>
              <a:t>mwy</a:t>
            </a:r>
            <a:r>
              <a:rPr lang="en-GB" sz="2350" dirty="0" smtClean="0">
                <a:latin typeface="Arial"/>
                <a:cs typeface="Arial"/>
              </a:rPr>
              <a:t> </a:t>
            </a:r>
            <a:r>
              <a:rPr lang="en-GB" sz="2350" dirty="0" err="1" smtClean="0">
                <a:latin typeface="Arial"/>
                <a:cs typeface="Arial"/>
              </a:rPr>
              <a:t>annibynnol</a:t>
            </a:r>
            <a:r>
              <a:rPr lang="en-GB" sz="2350" dirty="0" smtClean="0">
                <a:latin typeface="Arial"/>
                <a:cs typeface="Arial"/>
              </a:rPr>
              <a:t>. </a:t>
            </a:r>
            <a:endParaRPr lang="en-GB" sz="2350" dirty="0">
              <a:latin typeface="Arial"/>
              <a:cs typeface="Arial"/>
            </a:endParaRPr>
          </a:p>
          <a:p>
            <a:pPr marL="180975" marR="5080" indent="-180975">
              <a:tabLst>
                <a:tab pos="5485765" algn="l"/>
              </a:tabLst>
            </a:pPr>
            <a:r>
              <a:rPr lang="en-GB" sz="2350" dirty="0">
                <a:latin typeface="Arial"/>
                <a:cs typeface="Arial"/>
              </a:rPr>
              <a:t>• </a:t>
            </a:r>
            <a:r>
              <a:rPr lang="en-GB" sz="2350" dirty="0" smtClean="0">
                <a:latin typeface="Arial"/>
                <a:cs typeface="Arial"/>
              </a:rPr>
              <a:t>Mae </a:t>
            </a:r>
            <a:r>
              <a:rPr lang="en-GB" sz="2350" dirty="0" err="1" smtClean="0">
                <a:latin typeface="Arial"/>
                <a:cs typeface="Arial"/>
              </a:rPr>
              <a:t>safonau</a:t>
            </a:r>
            <a:r>
              <a:rPr lang="en-GB" sz="2350" dirty="0" smtClean="0">
                <a:latin typeface="Arial"/>
                <a:cs typeface="Arial"/>
              </a:rPr>
              <a:t> </a:t>
            </a:r>
            <a:r>
              <a:rPr lang="en-GB" sz="2350" dirty="0" err="1" smtClean="0">
                <a:latin typeface="Arial"/>
                <a:cs typeface="Arial"/>
              </a:rPr>
              <a:t>disgyblion</a:t>
            </a:r>
            <a:r>
              <a:rPr lang="en-GB" sz="2350" dirty="0" smtClean="0">
                <a:latin typeface="Arial"/>
                <a:cs typeface="Arial"/>
              </a:rPr>
              <a:t> </a:t>
            </a:r>
            <a:r>
              <a:rPr lang="en-GB" sz="2350" dirty="0" err="1" smtClean="0">
                <a:latin typeface="Arial"/>
                <a:cs typeface="Arial"/>
              </a:rPr>
              <a:t>mewn</a:t>
            </a:r>
            <a:r>
              <a:rPr lang="en-GB" sz="2350" dirty="0" smtClean="0">
                <a:latin typeface="Arial"/>
                <a:cs typeface="Arial"/>
              </a:rPr>
              <a:t> </a:t>
            </a:r>
            <a:r>
              <a:rPr lang="en-GB" sz="2350" dirty="0" err="1" smtClean="0">
                <a:latin typeface="Arial"/>
                <a:cs typeface="Arial"/>
              </a:rPr>
              <a:t>gwyddoniaeth</a:t>
            </a:r>
            <a:r>
              <a:rPr lang="en-GB" sz="2350" dirty="0" smtClean="0">
                <a:latin typeface="Arial"/>
                <a:cs typeface="Arial"/>
              </a:rPr>
              <a:t> a </a:t>
            </a:r>
            <a:r>
              <a:rPr lang="en-GB" sz="2350" dirty="0" err="1" smtClean="0">
                <a:latin typeface="Arial"/>
                <a:cs typeface="Arial"/>
              </a:rPr>
              <a:t>thechnoleg</a:t>
            </a:r>
            <a:r>
              <a:rPr lang="en-GB" sz="2350" dirty="0" smtClean="0">
                <a:latin typeface="Arial"/>
                <a:cs typeface="Arial"/>
              </a:rPr>
              <a:t> </a:t>
            </a:r>
            <a:r>
              <a:rPr lang="en-GB" sz="2350" dirty="0" err="1" smtClean="0">
                <a:latin typeface="Arial"/>
                <a:cs typeface="Arial"/>
              </a:rPr>
              <a:t>wedi</a:t>
            </a:r>
            <a:r>
              <a:rPr lang="en-GB" sz="2350" dirty="0" smtClean="0">
                <a:latin typeface="Arial"/>
                <a:cs typeface="Arial"/>
              </a:rPr>
              <a:t> </a:t>
            </a:r>
            <a:r>
              <a:rPr lang="en-GB" sz="2350" dirty="0" err="1" smtClean="0">
                <a:latin typeface="Arial"/>
                <a:cs typeface="Arial"/>
              </a:rPr>
              <a:t>gwella</a:t>
            </a:r>
            <a:r>
              <a:rPr lang="en-GB" sz="2350" dirty="0" smtClean="0">
                <a:latin typeface="Arial"/>
                <a:cs typeface="Arial"/>
              </a:rPr>
              <a:t>.</a:t>
            </a:r>
            <a:endParaRPr lang="en-GB" sz="2350" dirty="0">
              <a:latin typeface="Arial"/>
              <a:cs typeface="Arial"/>
            </a:endParaRPr>
          </a:p>
          <a:p>
            <a:pPr marL="180975" marR="5080" indent="-180975">
              <a:tabLst>
                <a:tab pos="5485765" algn="l"/>
              </a:tabLst>
            </a:pPr>
            <a:r>
              <a:rPr lang="en-GB" sz="2350" dirty="0">
                <a:latin typeface="Arial"/>
                <a:cs typeface="Arial"/>
              </a:rPr>
              <a:t>• </a:t>
            </a:r>
            <a:r>
              <a:rPr lang="en-GB" sz="2350" dirty="0" err="1" smtClean="0">
                <a:latin typeface="Arial"/>
                <a:cs typeface="Arial"/>
              </a:rPr>
              <a:t>Mae’r</a:t>
            </a:r>
            <a:r>
              <a:rPr lang="en-GB" sz="2350" dirty="0" smtClean="0">
                <a:latin typeface="Arial"/>
                <a:cs typeface="Arial"/>
              </a:rPr>
              <a:t> </a:t>
            </a:r>
            <a:r>
              <a:rPr lang="en-GB" sz="2350" dirty="0" err="1" smtClean="0">
                <a:latin typeface="Arial"/>
                <a:cs typeface="Arial"/>
              </a:rPr>
              <a:t>ystafell</a:t>
            </a:r>
            <a:r>
              <a:rPr lang="en-GB" sz="2350" dirty="0" smtClean="0">
                <a:latin typeface="Arial"/>
                <a:cs typeface="Arial"/>
              </a:rPr>
              <a:t> </a:t>
            </a:r>
            <a:r>
              <a:rPr lang="en-GB" sz="2350" dirty="0">
                <a:latin typeface="Arial"/>
                <a:cs typeface="Arial"/>
              </a:rPr>
              <a:t>STEM </a:t>
            </a:r>
            <a:r>
              <a:rPr lang="en-GB" sz="2350" dirty="0" err="1" smtClean="0">
                <a:latin typeface="Arial"/>
                <a:cs typeface="Arial"/>
              </a:rPr>
              <a:t>yn</a:t>
            </a:r>
            <a:r>
              <a:rPr lang="en-GB" sz="2350" dirty="0" smtClean="0">
                <a:latin typeface="Arial"/>
                <a:cs typeface="Arial"/>
              </a:rPr>
              <a:t> </a:t>
            </a:r>
            <a:r>
              <a:rPr lang="en-GB" sz="2350" dirty="0" err="1" smtClean="0">
                <a:latin typeface="Arial"/>
                <a:cs typeface="Arial"/>
              </a:rPr>
              <a:t>galluogi</a:t>
            </a:r>
            <a:r>
              <a:rPr lang="en-GB" sz="2350" dirty="0" smtClean="0">
                <a:latin typeface="Arial"/>
                <a:cs typeface="Arial"/>
              </a:rPr>
              <a:t> </a:t>
            </a:r>
            <a:r>
              <a:rPr lang="en-GB" sz="2350" dirty="0" err="1" smtClean="0">
                <a:latin typeface="Arial"/>
                <a:cs typeface="Arial"/>
              </a:rPr>
              <a:t>disgyblion</a:t>
            </a:r>
            <a:r>
              <a:rPr lang="en-GB" sz="2350" dirty="0" smtClean="0">
                <a:latin typeface="Arial"/>
                <a:cs typeface="Arial"/>
              </a:rPr>
              <a:t> </a:t>
            </a:r>
            <a:r>
              <a:rPr lang="en-GB" sz="2350" dirty="0" err="1" smtClean="0">
                <a:latin typeface="Arial"/>
                <a:cs typeface="Arial"/>
              </a:rPr>
              <a:t>i</a:t>
            </a:r>
            <a:r>
              <a:rPr lang="en-GB" sz="2350" dirty="0" smtClean="0">
                <a:latin typeface="Arial"/>
                <a:cs typeface="Arial"/>
              </a:rPr>
              <a:t> </a:t>
            </a:r>
            <a:r>
              <a:rPr lang="en-GB" sz="2350" dirty="0" err="1" smtClean="0">
                <a:latin typeface="Arial"/>
                <a:cs typeface="Arial"/>
              </a:rPr>
              <a:t>fod</a:t>
            </a:r>
            <a:r>
              <a:rPr lang="en-GB" sz="2350" dirty="0" smtClean="0">
                <a:latin typeface="Arial"/>
                <a:cs typeface="Arial"/>
              </a:rPr>
              <a:t> </a:t>
            </a:r>
            <a:r>
              <a:rPr lang="en-GB" sz="2350" dirty="0" err="1" smtClean="0">
                <a:latin typeface="Arial"/>
                <a:cs typeface="Arial"/>
              </a:rPr>
              <a:t>yn</a:t>
            </a:r>
            <a:r>
              <a:rPr lang="en-GB" sz="2350" dirty="0" smtClean="0">
                <a:latin typeface="Arial"/>
                <a:cs typeface="Arial"/>
              </a:rPr>
              <a:t> </a:t>
            </a:r>
            <a:r>
              <a:rPr lang="en-GB" sz="2350" dirty="0" err="1" smtClean="0">
                <a:latin typeface="Arial"/>
                <a:cs typeface="Arial"/>
              </a:rPr>
              <a:t>fwy</a:t>
            </a:r>
            <a:r>
              <a:rPr lang="en-GB" sz="2350" dirty="0" smtClean="0">
                <a:latin typeface="Arial"/>
                <a:cs typeface="Arial"/>
              </a:rPr>
              <a:t> </a:t>
            </a:r>
            <a:r>
              <a:rPr lang="en-GB" sz="2350" dirty="0" err="1" smtClean="0">
                <a:latin typeface="Arial"/>
                <a:cs typeface="Arial"/>
              </a:rPr>
              <a:t>creadigol</a:t>
            </a:r>
            <a:r>
              <a:rPr lang="en-GB" sz="2350" dirty="0" smtClean="0">
                <a:latin typeface="Arial"/>
                <a:cs typeface="Arial"/>
              </a:rPr>
              <a:t> </a:t>
            </a:r>
            <a:r>
              <a:rPr lang="en-GB" sz="2350" dirty="0" err="1" smtClean="0">
                <a:latin typeface="Arial"/>
                <a:cs typeface="Arial"/>
              </a:rPr>
              <a:t>yn</a:t>
            </a:r>
            <a:r>
              <a:rPr lang="en-GB" sz="2350" dirty="0" smtClean="0">
                <a:latin typeface="Arial"/>
                <a:cs typeface="Arial"/>
              </a:rPr>
              <a:t> </a:t>
            </a:r>
            <a:r>
              <a:rPr lang="en-GB" sz="2350" dirty="0" err="1" smtClean="0">
                <a:latin typeface="Arial"/>
                <a:cs typeface="Arial"/>
              </a:rPr>
              <a:t>eu</a:t>
            </a:r>
            <a:r>
              <a:rPr lang="en-GB" sz="2350" dirty="0" smtClean="0">
                <a:latin typeface="Arial"/>
                <a:cs typeface="Arial"/>
              </a:rPr>
              <a:t> </a:t>
            </a:r>
            <a:r>
              <a:rPr lang="en-GB" sz="2350" dirty="0" err="1" smtClean="0">
                <a:latin typeface="Arial"/>
                <a:cs typeface="Arial"/>
              </a:rPr>
              <a:t>gwersi</a:t>
            </a:r>
            <a:r>
              <a:rPr lang="en-GB" sz="2350" dirty="0" smtClean="0">
                <a:latin typeface="Arial"/>
                <a:cs typeface="Arial"/>
              </a:rPr>
              <a:t>, </a:t>
            </a:r>
            <a:r>
              <a:rPr lang="en-GB" sz="2350" dirty="0" err="1" smtClean="0">
                <a:latin typeface="Arial"/>
                <a:cs typeface="Arial"/>
              </a:rPr>
              <a:t>wrth</a:t>
            </a:r>
            <a:r>
              <a:rPr lang="en-GB" sz="2350" dirty="0" smtClean="0">
                <a:latin typeface="Arial"/>
                <a:cs typeface="Arial"/>
              </a:rPr>
              <a:t> </a:t>
            </a:r>
            <a:r>
              <a:rPr lang="en-GB" sz="2350" dirty="0" err="1" smtClean="0">
                <a:latin typeface="Arial"/>
                <a:cs typeface="Arial"/>
              </a:rPr>
              <a:t>iddynt</a:t>
            </a:r>
            <a:r>
              <a:rPr lang="en-GB" sz="2350" dirty="0" smtClean="0">
                <a:latin typeface="Arial"/>
                <a:cs typeface="Arial"/>
              </a:rPr>
              <a:t> </a:t>
            </a:r>
            <a:r>
              <a:rPr lang="en-GB" sz="2350" dirty="0" err="1" smtClean="0">
                <a:latin typeface="Arial"/>
                <a:cs typeface="Arial"/>
              </a:rPr>
              <a:t>lywio’u</a:t>
            </a:r>
            <a:r>
              <a:rPr lang="en-GB" sz="2350" dirty="0" smtClean="0">
                <a:latin typeface="Arial"/>
                <a:cs typeface="Arial"/>
              </a:rPr>
              <a:t> </a:t>
            </a:r>
            <a:r>
              <a:rPr lang="en-GB" sz="2350" dirty="0" err="1" smtClean="0">
                <a:latin typeface="Arial"/>
                <a:cs typeface="Arial"/>
              </a:rPr>
              <a:t>hymchwiliadau</a:t>
            </a:r>
            <a:r>
              <a:rPr lang="en-GB" sz="2350" dirty="0" smtClean="0">
                <a:latin typeface="Arial"/>
                <a:cs typeface="Arial"/>
              </a:rPr>
              <a:t> </a:t>
            </a:r>
            <a:r>
              <a:rPr lang="en-GB" sz="2350" dirty="0" err="1" smtClean="0">
                <a:latin typeface="Arial"/>
                <a:cs typeface="Arial"/>
              </a:rPr>
              <a:t>eu</a:t>
            </a:r>
            <a:r>
              <a:rPr lang="en-GB" sz="2350" dirty="0" smtClean="0">
                <a:latin typeface="Arial"/>
                <a:cs typeface="Arial"/>
              </a:rPr>
              <a:t> </a:t>
            </a:r>
            <a:r>
              <a:rPr lang="en-GB" sz="2350" dirty="0" err="1" smtClean="0">
                <a:latin typeface="Arial"/>
                <a:cs typeface="Arial"/>
              </a:rPr>
              <a:t>hunain</a:t>
            </a:r>
            <a:r>
              <a:rPr lang="en-GB" sz="2350" dirty="0" smtClean="0">
                <a:latin typeface="Arial"/>
                <a:cs typeface="Arial"/>
              </a:rPr>
              <a:t>. </a:t>
            </a:r>
            <a:endParaRPr lang="en-GB" sz="2350" dirty="0">
              <a:latin typeface="Arial"/>
              <a:cs typeface="Arial"/>
            </a:endParaRPr>
          </a:p>
          <a:p>
            <a:pPr marL="180975" marR="5080" indent="-180975">
              <a:tabLst>
                <a:tab pos="5485765" algn="l"/>
              </a:tabLst>
            </a:pPr>
            <a:r>
              <a:rPr lang="en-GB" sz="2350" dirty="0">
                <a:latin typeface="Arial"/>
                <a:cs typeface="Arial"/>
              </a:rPr>
              <a:t>• </a:t>
            </a:r>
            <a:r>
              <a:rPr lang="en-GB" sz="2350" dirty="0" err="1" smtClean="0">
                <a:latin typeface="Arial"/>
                <a:cs typeface="Arial"/>
              </a:rPr>
              <a:t>Drwy’r</a:t>
            </a:r>
            <a:r>
              <a:rPr lang="en-GB" sz="2350" dirty="0" smtClean="0">
                <a:latin typeface="Arial"/>
                <a:cs typeface="Arial"/>
              </a:rPr>
              <a:t> </a:t>
            </a:r>
            <a:r>
              <a:rPr lang="en-GB" sz="2350" dirty="0" err="1" smtClean="0">
                <a:latin typeface="Arial"/>
                <a:cs typeface="Arial"/>
              </a:rPr>
              <a:t>sesiynau</a:t>
            </a:r>
            <a:r>
              <a:rPr lang="en-GB" sz="2350" dirty="0" smtClean="0">
                <a:latin typeface="Arial"/>
                <a:cs typeface="Arial"/>
              </a:rPr>
              <a:t> </a:t>
            </a:r>
            <a:r>
              <a:rPr lang="en-GB" sz="2350" dirty="0" err="1" smtClean="0">
                <a:latin typeface="Arial"/>
                <a:cs typeface="Arial"/>
              </a:rPr>
              <a:t>lles</a:t>
            </a:r>
            <a:r>
              <a:rPr lang="en-GB" sz="2350" dirty="0" smtClean="0">
                <a:latin typeface="Arial"/>
                <a:cs typeface="Arial"/>
              </a:rPr>
              <a:t>, </a:t>
            </a:r>
            <a:r>
              <a:rPr lang="en-GB" sz="2350" dirty="0" err="1" smtClean="0">
                <a:latin typeface="Arial"/>
                <a:cs typeface="Arial"/>
              </a:rPr>
              <a:t>mae</a:t>
            </a:r>
            <a:r>
              <a:rPr lang="en-GB" sz="2350" dirty="0" smtClean="0">
                <a:latin typeface="Arial"/>
                <a:cs typeface="Arial"/>
              </a:rPr>
              <a:t> </a:t>
            </a:r>
            <a:r>
              <a:rPr lang="en-GB" sz="2350" dirty="0" err="1" smtClean="0">
                <a:latin typeface="Arial"/>
                <a:cs typeface="Arial"/>
              </a:rPr>
              <a:t>disgyblion</a:t>
            </a:r>
            <a:r>
              <a:rPr lang="en-GB" sz="2350" dirty="0" smtClean="0">
                <a:latin typeface="Arial"/>
                <a:cs typeface="Arial"/>
              </a:rPr>
              <a:t> </a:t>
            </a:r>
            <a:r>
              <a:rPr lang="en-GB" sz="2350" dirty="0" err="1" smtClean="0">
                <a:latin typeface="Arial"/>
                <a:cs typeface="Arial"/>
              </a:rPr>
              <a:t>wedi</a:t>
            </a:r>
            <a:r>
              <a:rPr lang="en-GB" sz="2350" dirty="0" smtClean="0">
                <a:latin typeface="Arial"/>
                <a:cs typeface="Arial"/>
              </a:rPr>
              <a:t> </a:t>
            </a:r>
            <a:r>
              <a:rPr lang="en-GB" sz="2350" dirty="0" err="1" smtClean="0">
                <a:latin typeface="Arial"/>
                <a:cs typeface="Arial"/>
              </a:rPr>
              <a:t>gwella’u</a:t>
            </a:r>
            <a:r>
              <a:rPr lang="en-GB" sz="2350" dirty="0" smtClean="0">
                <a:latin typeface="Arial"/>
                <a:cs typeface="Arial"/>
              </a:rPr>
              <a:t> </a:t>
            </a:r>
            <a:r>
              <a:rPr lang="en-GB" sz="2350" dirty="0" err="1" smtClean="0">
                <a:latin typeface="Arial"/>
                <a:cs typeface="Arial"/>
              </a:rPr>
              <a:t>medrau</a:t>
            </a:r>
            <a:r>
              <a:rPr lang="en-GB" sz="2350" dirty="0" smtClean="0">
                <a:latin typeface="Arial"/>
                <a:cs typeface="Arial"/>
              </a:rPr>
              <a:t> </a:t>
            </a:r>
            <a:r>
              <a:rPr lang="en-GB" sz="2350" dirty="0" err="1" smtClean="0">
                <a:latin typeface="Arial"/>
                <a:cs typeface="Arial"/>
              </a:rPr>
              <a:t>cydweithio</a:t>
            </a:r>
            <a:r>
              <a:rPr lang="en-GB" sz="2350" dirty="0" smtClean="0">
                <a:latin typeface="Arial"/>
                <a:cs typeface="Arial"/>
              </a:rPr>
              <a:t> a </a:t>
            </a:r>
            <a:r>
              <a:rPr lang="en-GB" sz="2350" dirty="0" err="1" smtClean="0">
                <a:latin typeface="Arial"/>
                <a:cs typeface="Arial"/>
              </a:rPr>
              <a:t>chymdeithasu</a:t>
            </a:r>
            <a:r>
              <a:rPr lang="en-GB" sz="2350" dirty="0" smtClean="0">
                <a:latin typeface="Arial"/>
                <a:cs typeface="Arial"/>
              </a:rPr>
              <a:t>.  </a:t>
            </a:r>
            <a:endParaRPr lang="en-GB" sz="2350" dirty="0">
              <a:latin typeface="Arial"/>
              <a:cs typeface="Arial"/>
            </a:endParaRPr>
          </a:p>
          <a:p>
            <a:pPr marL="180975" marR="5080" indent="-180975">
              <a:tabLst>
                <a:tab pos="5485765" algn="l"/>
              </a:tabLst>
            </a:pPr>
            <a:r>
              <a:rPr lang="en-GB" sz="2350" dirty="0">
                <a:latin typeface="Arial"/>
                <a:cs typeface="Arial"/>
              </a:rPr>
              <a:t>• </a:t>
            </a:r>
            <a:r>
              <a:rPr lang="en-GB" sz="2350" dirty="0" smtClean="0">
                <a:latin typeface="Arial"/>
                <a:cs typeface="Arial"/>
              </a:rPr>
              <a:t>Mae </a:t>
            </a:r>
            <a:r>
              <a:rPr lang="en-GB" sz="2350" dirty="0" err="1" smtClean="0">
                <a:latin typeface="Arial"/>
                <a:cs typeface="Arial"/>
              </a:rPr>
              <a:t>partneriaethau</a:t>
            </a:r>
            <a:r>
              <a:rPr lang="en-GB" sz="2350" dirty="0" smtClean="0">
                <a:latin typeface="Arial"/>
                <a:cs typeface="Arial"/>
              </a:rPr>
              <a:t> </a:t>
            </a:r>
            <a:r>
              <a:rPr lang="en-GB" sz="2350" dirty="0" err="1" smtClean="0">
                <a:latin typeface="Arial"/>
                <a:cs typeface="Arial"/>
              </a:rPr>
              <a:t>llwyddiannus</a:t>
            </a:r>
            <a:r>
              <a:rPr lang="en-GB" sz="2350" dirty="0" smtClean="0">
                <a:latin typeface="Arial"/>
                <a:cs typeface="Arial"/>
              </a:rPr>
              <a:t> </a:t>
            </a:r>
            <a:r>
              <a:rPr lang="en-GB" sz="2350" dirty="0" err="1" smtClean="0">
                <a:latin typeface="Arial"/>
                <a:cs typeface="Arial"/>
              </a:rPr>
              <a:t>gyda’r</a:t>
            </a:r>
            <a:r>
              <a:rPr lang="en-GB" sz="2350" dirty="0" smtClean="0">
                <a:latin typeface="Arial"/>
                <a:cs typeface="Arial"/>
              </a:rPr>
              <a:t> </a:t>
            </a:r>
            <a:r>
              <a:rPr lang="en-GB" sz="2350" dirty="0" err="1" smtClean="0">
                <a:latin typeface="Arial"/>
                <a:cs typeface="Arial"/>
              </a:rPr>
              <a:t>brifysgol</a:t>
            </a:r>
            <a:r>
              <a:rPr lang="en-GB" sz="2350" dirty="0" smtClean="0">
                <a:latin typeface="Arial"/>
                <a:cs typeface="Arial"/>
              </a:rPr>
              <a:t> </a:t>
            </a:r>
            <a:r>
              <a:rPr lang="en-GB" sz="2350" dirty="0" err="1" smtClean="0">
                <a:latin typeface="Arial"/>
                <a:cs typeface="Arial"/>
              </a:rPr>
              <a:t>leol</a:t>
            </a:r>
            <a:r>
              <a:rPr lang="en-GB" sz="2350" dirty="0" smtClean="0">
                <a:latin typeface="Arial"/>
                <a:cs typeface="Arial"/>
              </a:rPr>
              <a:t>, </a:t>
            </a:r>
            <a:r>
              <a:rPr lang="en-GB" sz="2350" dirty="0" err="1" smtClean="0">
                <a:latin typeface="Arial"/>
                <a:cs typeface="Arial"/>
              </a:rPr>
              <a:t>cadwyn</a:t>
            </a:r>
            <a:r>
              <a:rPr lang="en-GB" sz="2350" dirty="0" smtClean="0">
                <a:latin typeface="Arial"/>
                <a:cs typeface="Arial"/>
              </a:rPr>
              <a:t> </a:t>
            </a:r>
            <a:r>
              <a:rPr lang="en-GB" sz="2350" dirty="0" err="1" smtClean="0">
                <a:latin typeface="Arial"/>
                <a:cs typeface="Arial"/>
              </a:rPr>
              <a:t>archfarchnad</a:t>
            </a:r>
            <a:r>
              <a:rPr lang="en-GB" sz="2350" dirty="0" smtClean="0">
                <a:latin typeface="Arial"/>
                <a:cs typeface="Arial"/>
              </a:rPr>
              <a:t> </a:t>
            </a:r>
            <a:r>
              <a:rPr lang="en-GB" sz="2350" dirty="0" err="1" smtClean="0">
                <a:latin typeface="Arial"/>
                <a:cs typeface="Arial"/>
              </a:rPr>
              <a:t>genedlaethol</a:t>
            </a:r>
            <a:r>
              <a:rPr lang="en-GB" sz="2350" dirty="0" smtClean="0">
                <a:latin typeface="Arial"/>
                <a:cs typeface="Arial"/>
              </a:rPr>
              <a:t>, </a:t>
            </a:r>
            <a:r>
              <a:rPr lang="en-GB" sz="2350" dirty="0" err="1" smtClean="0">
                <a:latin typeface="Arial"/>
                <a:cs typeface="Arial"/>
              </a:rPr>
              <a:t>siop</a:t>
            </a:r>
            <a:r>
              <a:rPr lang="en-GB" sz="2350" dirty="0" smtClean="0">
                <a:latin typeface="Arial"/>
                <a:cs typeface="Arial"/>
              </a:rPr>
              <a:t> </a:t>
            </a:r>
            <a:r>
              <a:rPr lang="en-GB" sz="2350" dirty="0" err="1" smtClean="0">
                <a:latin typeface="Arial"/>
                <a:cs typeface="Arial"/>
              </a:rPr>
              <a:t>gosmetigau</a:t>
            </a:r>
            <a:r>
              <a:rPr lang="en-GB" sz="2350" dirty="0" smtClean="0">
                <a:latin typeface="Arial"/>
                <a:cs typeface="Arial"/>
              </a:rPr>
              <a:t>, ac </a:t>
            </a:r>
            <a:r>
              <a:rPr lang="en-GB" sz="2350" dirty="0" err="1" smtClean="0">
                <a:latin typeface="Arial"/>
                <a:cs typeface="Arial"/>
              </a:rPr>
              <a:t>eraill</a:t>
            </a:r>
            <a:r>
              <a:rPr lang="en-GB" sz="2350" dirty="0" smtClean="0">
                <a:latin typeface="Arial"/>
                <a:cs typeface="Arial"/>
              </a:rPr>
              <a:t> </a:t>
            </a:r>
            <a:r>
              <a:rPr lang="en-GB" sz="2350" dirty="0" err="1" smtClean="0">
                <a:latin typeface="Arial"/>
                <a:cs typeface="Arial"/>
              </a:rPr>
              <a:t>wedi</a:t>
            </a:r>
            <a:r>
              <a:rPr lang="en-GB" sz="2350" dirty="0" smtClean="0">
                <a:latin typeface="Arial"/>
                <a:cs typeface="Arial"/>
              </a:rPr>
              <a:t> </a:t>
            </a:r>
            <a:r>
              <a:rPr lang="en-GB" sz="2350" dirty="0" err="1" smtClean="0">
                <a:latin typeface="Arial"/>
                <a:cs typeface="Arial"/>
              </a:rPr>
              <a:t>galluogi</a:t>
            </a:r>
            <a:r>
              <a:rPr lang="en-GB" sz="2350" dirty="0" smtClean="0">
                <a:latin typeface="Arial"/>
                <a:cs typeface="Arial"/>
              </a:rPr>
              <a:t> </a:t>
            </a:r>
            <a:r>
              <a:rPr lang="en-GB" sz="2350" dirty="0" err="1" smtClean="0">
                <a:latin typeface="Arial"/>
                <a:cs typeface="Arial"/>
              </a:rPr>
              <a:t>disgyblion</a:t>
            </a:r>
            <a:r>
              <a:rPr lang="en-GB" sz="2350" dirty="0" smtClean="0">
                <a:latin typeface="Arial"/>
                <a:cs typeface="Arial"/>
              </a:rPr>
              <a:t> </a:t>
            </a:r>
            <a:r>
              <a:rPr lang="en-GB" sz="2350" dirty="0" err="1" smtClean="0">
                <a:latin typeface="Arial"/>
                <a:cs typeface="Arial"/>
              </a:rPr>
              <a:t>ddatblygu</a:t>
            </a:r>
            <a:r>
              <a:rPr lang="en-GB" sz="2350" dirty="0" smtClean="0">
                <a:latin typeface="Arial"/>
                <a:cs typeface="Arial"/>
              </a:rPr>
              <a:t> </a:t>
            </a:r>
            <a:r>
              <a:rPr lang="en-GB" sz="2350" dirty="0" err="1" smtClean="0">
                <a:latin typeface="Arial"/>
                <a:cs typeface="Arial"/>
              </a:rPr>
              <a:t>dealltwriaeth</a:t>
            </a:r>
            <a:r>
              <a:rPr lang="en-GB" sz="2350" dirty="0" smtClean="0">
                <a:latin typeface="Arial"/>
                <a:cs typeface="Arial"/>
              </a:rPr>
              <a:t> </a:t>
            </a:r>
            <a:r>
              <a:rPr lang="en-GB" sz="2350" dirty="0" err="1" smtClean="0">
                <a:latin typeface="Arial"/>
                <a:cs typeface="Arial"/>
              </a:rPr>
              <a:t>gynhwysfawr</a:t>
            </a:r>
            <a:r>
              <a:rPr lang="en-GB" sz="2350" dirty="0" smtClean="0">
                <a:latin typeface="Arial"/>
                <a:cs typeface="Arial"/>
              </a:rPr>
              <a:t> o </a:t>
            </a:r>
            <a:r>
              <a:rPr lang="en-GB" sz="2350" dirty="0" err="1" smtClean="0">
                <a:latin typeface="Arial"/>
                <a:cs typeface="Arial"/>
              </a:rPr>
              <a:t>gynaliadwyedd</a:t>
            </a:r>
            <a:r>
              <a:rPr lang="en-GB" sz="2350" dirty="0" smtClean="0">
                <a:latin typeface="Arial"/>
                <a:cs typeface="Arial"/>
              </a:rPr>
              <a:t> ac </a:t>
            </a:r>
            <a:r>
              <a:rPr lang="en-GB" sz="2350" dirty="0" err="1" smtClean="0">
                <a:latin typeface="Arial"/>
                <a:cs typeface="Arial"/>
              </a:rPr>
              <a:t>wedi</a:t>
            </a:r>
            <a:r>
              <a:rPr lang="en-GB" sz="2350" dirty="0" smtClean="0">
                <a:latin typeface="Arial"/>
                <a:cs typeface="Arial"/>
              </a:rPr>
              <a:t> </a:t>
            </a:r>
            <a:r>
              <a:rPr lang="en-GB" sz="2350" dirty="0" err="1" smtClean="0">
                <a:latin typeface="Arial"/>
                <a:cs typeface="Arial"/>
              </a:rPr>
              <a:t>darparu</a:t>
            </a:r>
            <a:r>
              <a:rPr lang="en-GB" sz="2350" dirty="0" smtClean="0">
                <a:latin typeface="Arial"/>
                <a:cs typeface="Arial"/>
              </a:rPr>
              <a:t> </a:t>
            </a:r>
            <a:r>
              <a:rPr lang="en-GB" sz="2350" dirty="0" err="1" smtClean="0">
                <a:latin typeface="Arial"/>
                <a:cs typeface="Arial"/>
              </a:rPr>
              <a:t>cyd-destunau</a:t>
            </a:r>
            <a:r>
              <a:rPr lang="en-GB" sz="2350" dirty="0" smtClean="0">
                <a:latin typeface="Arial"/>
                <a:cs typeface="Arial"/>
              </a:rPr>
              <a:t> </a:t>
            </a:r>
            <a:r>
              <a:rPr lang="en-GB" sz="2350" dirty="0" err="1" smtClean="0">
                <a:latin typeface="Arial"/>
                <a:cs typeface="Arial"/>
              </a:rPr>
              <a:t>bywyd</a:t>
            </a:r>
            <a:r>
              <a:rPr lang="en-GB" sz="2350" dirty="0" smtClean="0">
                <a:latin typeface="Arial"/>
                <a:cs typeface="Arial"/>
              </a:rPr>
              <a:t> go </a:t>
            </a:r>
            <a:r>
              <a:rPr lang="en-GB" sz="2350" dirty="0" err="1" smtClean="0">
                <a:latin typeface="Arial"/>
                <a:cs typeface="Arial"/>
              </a:rPr>
              <a:t>iawn</a:t>
            </a:r>
            <a:r>
              <a:rPr lang="en-GB" sz="2350" dirty="0" smtClean="0">
                <a:latin typeface="Arial"/>
                <a:cs typeface="Arial"/>
              </a:rPr>
              <a:t> </a:t>
            </a:r>
            <a:r>
              <a:rPr lang="en-GB" sz="2350" dirty="0" err="1" smtClean="0">
                <a:latin typeface="Arial"/>
                <a:cs typeface="Arial"/>
              </a:rPr>
              <a:t>i</a:t>
            </a:r>
            <a:r>
              <a:rPr lang="en-GB" sz="2350" dirty="0" smtClean="0">
                <a:latin typeface="Arial"/>
                <a:cs typeface="Arial"/>
              </a:rPr>
              <a:t> </a:t>
            </a:r>
            <a:r>
              <a:rPr lang="en-GB" sz="2350" dirty="0" err="1" smtClean="0">
                <a:latin typeface="Arial"/>
                <a:cs typeface="Arial"/>
              </a:rPr>
              <a:t>waith</a:t>
            </a:r>
            <a:r>
              <a:rPr lang="en-GB" sz="2350" dirty="0" smtClean="0">
                <a:latin typeface="Arial"/>
                <a:cs typeface="Arial"/>
              </a:rPr>
              <a:t> </a:t>
            </a:r>
            <a:r>
              <a:rPr lang="en-GB" sz="2350" dirty="0" err="1" smtClean="0">
                <a:latin typeface="Arial"/>
                <a:cs typeface="Arial"/>
              </a:rPr>
              <a:t>disgyblion</a:t>
            </a:r>
            <a:r>
              <a:rPr lang="en-GB" sz="2350" dirty="0" smtClean="0">
                <a:latin typeface="Arial"/>
                <a:cs typeface="Arial"/>
              </a:rPr>
              <a:t>.</a:t>
            </a:r>
            <a:endParaRPr sz="235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350696" y="2642252"/>
            <a:ext cx="6350696" cy="6647974"/>
          </a:xfrm>
          <a:prstGeom prst="rect">
            <a:avLst/>
          </a:prstGeom>
        </p:spPr>
        <p:txBody>
          <a:bodyPr vert="horz" wrap="square" lIns="0" tIns="0" rIns="0" bIns="0" rtlCol="0">
            <a:spAutoFit/>
          </a:bodyPr>
          <a:lstStyle/>
          <a:p>
            <a:pPr marL="180975" marR="5080" indent="-180975">
              <a:tabLst>
                <a:tab pos="5485765" algn="l"/>
              </a:tabLst>
            </a:pPr>
            <a:r>
              <a:rPr lang="en-GB" sz="2400" dirty="0" smtClean="0">
                <a:solidFill>
                  <a:srgbClr val="414042"/>
                </a:solidFill>
                <a:latin typeface="Arial"/>
                <a:cs typeface="Arial"/>
              </a:rPr>
              <a:t>• The </a:t>
            </a:r>
            <a:r>
              <a:rPr lang="en-GB" sz="2400" dirty="0">
                <a:solidFill>
                  <a:srgbClr val="414042"/>
                </a:solidFill>
                <a:latin typeface="Arial"/>
                <a:cs typeface="Arial"/>
              </a:rPr>
              <a:t>STEM room is an on-going project but it is already having </a:t>
            </a:r>
            <a:r>
              <a:rPr lang="en-GB" sz="2400" dirty="0" smtClean="0">
                <a:solidFill>
                  <a:srgbClr val="414042"/>
                </a:solidFill>
                <a:latin typeface="Arial"/>
                <a:cs typeface="Arial"/>
              </a:rPr>
              <a:t>an </a:t>
            </a:r>
            <a:r>
              <a:rPr lang="en-GB" sz="2400" dirty="0">
                <a:solidFill>
                  <a:srgbClr val="414042"/>
                </a:solidFill>
                <a:latin typeface="Arial"/>
                <a:cs typeface="Arial"/>
              </a:rPr>
              <a:t>impact on improving classroom practice and raising standards.  </a:t>
            </a:r>
          </a:p>
          <a:p>
            <a:pPr marL="180975" marR="5080" indent="-180975">
              <a:tabLst>
                <a:tab pos="5485765" algn="l"/>
              </a:tabLst>
            </a:pPr>
            <a:r>
              <a:rPr lang="en-GB" sz="2400" dirty="0" smtClean="0">
                <a:solidFill>
                  <a:srgbClr val="414042"/>
                </a:solidFill>
                <a:latin typeface="Arial"/>
                <a:cs typeface="Arial"/>
              </a:rPr>
              <a:t>• Pupils have </a:t>
            </a:r>
            <a:r>
              <a:rPr lang="en-GB" sz="2400" dirty="0">
                <a:solidFill>
                  <a:srgbClr val="414042"/>
                </a:solidFill>
                <a:latin typeface="Arial"/>
                <a:cs typeface="Arial"/>
              </a:rPr>
              <a:t>become more independent learners. </a:t>
            </a:r>
          </a:p>
          <a:p>
            <a:pPr marL="180975" marR="5080" indent="-180975">
              <a:tabLst>
                <a:tab pos="5485765" algn="l"/>
              </a:tabLst>
            </a:pPr>
            <a:r>
              <a:rPr lang="en-GB" sz="2400" dirty="0" smtClean="0">
                <a:solidFill>
                  <a:srgbClr val="414042"/>
                </a:solidFill>
                <a:latin typeface="Arial"/>
                <a:cs typeface="Arial"/>
              </a:rPr>
              <a:t>• Pupils</a:t>
            </a:r>
            <a:r>
              <a:rPr lang="en-GB" sz="2400" dirty="0">
                <a:solidFill>
                  <a:srgbClr val="414042"/>
                </a:solidFill>
                <a:latin typeface="Arial"/>
                <a:cs typeface="Arial"/>
              </a:rPr>
              <a:t>’ standards in science and technology have improved.</a:t>
            </a:r>
          </a:p>
          <a:p>
            <a:pPr marL="180975" marR="5080" indent="-180975">
              <a:tabLst>
                <a:tab pos="5485765" algn="l"/>
              </a:tabLst>
            </a:pPr>
            <a:r>
              <a:rPr lang="en-GB" sz="2400" dirty="0" smtClean="0">
                <a:solidFill>
                  <a:srgbClr val="414042"/>
                </a:solidFill>
                <a:latin typeface="Arial"/>
                <a:cs typeface="Arial"/>
              </a:rPr>
              <a:t>• The </a:t>
            </a:r>
            <a:r>
              <a:rPr lang="en-GB" sz="2400" dirty="0">
                <a:solidFill>
                  <a:srgbClr val="414042"/>
                </a:solidFill>
                <a:latin typeface="Arial"/>
                <a:cs typeface="Arial"/>
              </a:rPr>
              <a:t>STEM room allows pupils to be more creative in their lessons, as they shape their own investigations. </a:t>
            </a:r>
          </a:p>
          <a:p>
            <a:pPr marL="180975" marR="5080" indent="-180975">
              <a:tabLst>
                <a:tab pos="5485765" algn="l"/>
              </a:tabLst>
            </a:pPr>
            <a:r>
              <a:rPr lang="en-GB" sz="2400" dirty="0" smtClean="0">
                <a:solidFill>
                  <a:srgbClr val="414042"/>
                </a:solidFill>
                <a:latin typeface="Arial"/>
                <a:cs typeface="Arial"/>
              </a:rPr>
              <a:t>• Through </a:t>
            </a:r>
            <a:r>
              <a:rPr lang="en-GB" sz="2400" dirty="0">
                <a:solidFill>
                  <a:srgbClr val="414042"/>
                </a:solidFill>
                <a:latin typeface="Arial"/>
                <a:cs typeface="Arial"/>
              </a:rPr>
              <a:t>the well-being sessions, pupils have improved their collaborative and social skills.  </a:t>
            </a:r>
          </a:p>
          <a:p>
            <a:pPr marL="180975" marR="5080" indent="-180975">
              <a:tabLst>
                <a:tab pos="5485765" algn="l"/>
              </a:tabLst>
            </a:pPr>
            <a:r>
              <a:rPr lang="en-GB" sz="2400" dirty="0" smtClean="0">
                <a:solidFill>
                  <a:srgbClr val="414042"/>
                </a:solidFill>
                <a:latin typeface="Arial"/>
                <a:cs typeface="Arial"/>
              </a:rPr>
              <a:t>• Successful </a:t>
            </a:r>
            <a:r>
              <a:rPr lang="en-GB" sz="2400" dirty="0">
                <a:solidFill>
                  <a:srgbClr val="414042"/>
                </a:solidFill>
                <a:latin typeface="Arial"/>
                <a:cs typeface="Arial"/>
              </a:rPr>
              <a:t>partnerships with the local university, national supermarket chain, cosmetics shop, and others have allowed pupils to develop a comprehensive understanding of sustainability and has provided real-life contexts for pupils’ work.</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765506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195220" y="2422796"/>
            <a:ext cx="6101408"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adroddiad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canolbwyntio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safonau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darpariaeth</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arweinyddiaeth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mhynciau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gwyddoniaeth</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dylunio</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thechnoleg</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nghyfnod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allweddol</a:t>
            </a:r>
            <a:r>
              <a:rPr lang="en-GB" sz="2400" dirty="0" smtClean="0">
                <a:solidFill>
                  <a:schemeClr val="tx1">
                    <a:lumMod val="95000"/>
                    <a:lumOff val="5000"/>
                  </a:schemeClr>
                </a:solidFill>
                <a:latin typeface="Arial"/>
                <a:cs typeface="Arial"/>
              </a:rPr>
              <a:t> 2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cynradd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Nghymru</a:t>
            </a: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arolwg</a:t>
            </a:r>
            <a:r>
              <a:rPr lang="en-GB" sz="2400" dirty="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ymwelodd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arolygwyr</a:t>
            </a:r>
            <a:r>
              <a:rPr lang="en-GB" sz="2400" dirty="0" smtClean="0">
                <a:solidFill>
                  <a:schemeClr val="tx1">
                    <a:lumMod val="95000"/>
                    <a:lumOff val="5000"/>
                  </a:schemeClr>
                </a:solidFill>
                <a:latin typeface="Arial"/>
                <a:cs typeface="Arial"/>
              </a:rPr>
              <a:t> Estyn ag </a:t>
            </a:r>
            <a:r>
              <a:rPr lang="en-GB" sz="2400" dirty="0" err="1" smtClean="0">
                <a:solidFill>
                  <a:schemeClr val="tx1">
                    <a:lumMod val="95000"/>
                    <a:lumOff val="5000"/>
                  </a:schemeClr>
                </a:solidFill>
                <a:latin typeface="Arial"/>
                <a:cs typeface="Arial"/>
              </a:rPr>
              <a:t>ystod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eang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cynradd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ledled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cyfweld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dros</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ffôn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ystyried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maint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lleoliad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daearyddol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cyfran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gymwys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dderbyn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prydau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a:t>
            </a:r>
            <a:r>
              <a:rPr lang="en-GB" sz="2400" dirty="0" smtClean="0">
                <a:solidFill>
                  <a:schemeClr val="tx1">
                    <a:lumMod val="95000"/>
                    <a:lumOff val="5000"/>
                  </a:schemeClr>
                </a:solidFill>
                <a:latin typeface="Arial"/>
                <a:cs typeface="Arial"/>
              </a:rPr>
              <a:t> am </a:t>
            </a:r>
            <a:r>
              <a:rPr lang="en-GB" sz="2400" dirty="0" err="1" smtClean="0">
                <a:solidFill>
                  <a:schemeClr val="tx1">
                    <a:lumMod val="95000"/>
                    <a:lumOff val="5000"/>
                  </a:schemeClr>
                </a:solidFill>
                <a:latin typeface="Arial"/>
                <a:cs typeface="Arial"/>
              </a:rPr>
              <a:t>ddim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nodweddion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ieithyddol</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chrefyddol</a:t>
            </a:r>
            <a:r>
              <a:rPr lang="en-GB" sz="2400" dirty="0" smtClean="0">
                <a:solidFill>
                  <a:schemeClr val="tx1">
                    <a:lumMod val="95000"/>
                    <a:lumOff val="5000"/>
                  </a:schemeClr>
                </a:solidFill>
                <a:latin typeface="Arial"/>
                <a:cs typeface="Arial"/>
              </a:rPr>
              <a:t>.  Bu </a:t>
            </a:r>
            <a:r>
              <a:rPr lang="en-GB" sz="2400" dirty="0" err="1" smtClean="0">
                <a:solidFill>
                  <a:schemeClr val="tx1">
                    <a:lumMod val="95000"/>
                    <a:lumOff val="5000"/>
                  </a:schemeClr>
                </a:solidFill>
                <a:latin typeface="Arial"/>
                <a:cs typeface="Arial"/>
              </a:rPr>
              <a:t>arolygwyr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arsylwi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gwersi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cyfweld</a:t>
            </a:r>
            <a:r>
              <a:rPr lang="en-GB" sz="2400" dirty="0" smtClean="0">
                <a:solidFill>
                  <a:schemeClr val="tx1">
                    <a:lumMod val="95000"/>
                    <a:lumOff val="5000"/>
                  </a:schemeClr>
                </a:solidFill>
                <a:latin typeface="Arial"/>
                <a:cs typeface="Arial"/>
              </a:rPr>
              <a:t> â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athrawon</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arweinwyr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craffu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gynlluniau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gwaith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Hefyd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ystyriodd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arolygwyr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ystod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eang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dystiolaeth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arolygu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cynradd</a:t>
            </a:r>
            <a:r>
              <a:rPr lang="en-GB" sz="2400" dirty="0" smtClean="0">
                <a:solidFill>
                  <a:schemeClr val="tx1">
                    <a:lumMod val="95000"/>
                    <a:lumOff val="5000"/>
                  </a:schemeClr>
                </a:solidFill>
                <a:latin typeface="Arial"/>
                <a:cs typeface="Arial"/>
              </a:rPr>
              <a:t>.</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296628" y="2422796"/>
            <a:ext cx="6256877" cy="6278642"/>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report focuses on standards, provision and leadership in the National Curriculum subjects of science and design and technology at key stage 2 in primary schools in </a:t>
            </a:r>
            <a:r>
              <a:rPr lang="en-GB" sz="2400" dirty="0" smtClean="0">
                <a:solidFill>
                  <a:srgbClr val="414042"/>
                </a:solidFill>
                <a:latin typeface="Arial"/>
                <a:cs typeface="Arial"/>
              </a:rPr>
              <a:t>Wales</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For this survey, Estyn inspectors visited or interviewed by telephone a broad range of primary schools across Wales, taking into account: school size, geographical location, the proportion of pupils eligible for free school meals, linguistic and religious characteristics.  Inspectors observed lessons, interviewed pupils, teachers and school leaders, and scrutinised planning and pupils’ work.  In addition, inspectors considered a wide range of primary school inspection evidence.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400833" y="3328052"/>
            <a:ext cx="5808055" cy="7017306"/>
          </a:xfrm>
          <a:prstGeom prst="rect">
            <a:avLst/>
          </a:prstGeom>
        </p:spPr>
        <p:txBody>
          <a:bodyPr vert="horz" wrap="square" lIns="0" tIns="0" rIns="0" bIns="0" rtlCol="0">
            <a:spAutoFit/>
          </a:bodyPr>
          <a:lstStyle/>
          <a:p>
            <a:pPr marL="361950" marR="5080" indent="-361950">
              <a:tabLst>
                <a:tab pos="5485765" algn="l"/>
              </a:tabLst>
            </a:pPr>
            <a:r>
              <a:rPr lang="en-GB" sz="2400" dirty="0" smtClean="0">
                <a:latin typeface="Arial"/>
                <a:cs typeface="Arial"/>
              </a:rPr>
              <a:t>1. A </a:t>
            </a:r>
            <a:r>
              <a:rPr lang="en-GB" sz="2400" dirty="0" err="1" smtClean="0">
                <a:latin typeface="Arial"/>
                <a:cs typeface="Arial"/>
              </a:rPr>
              <a:t>yw</a:t>
            </a:r>
            <a:r>
              <a:rPr lang="en-GB" sz="2400" dirty="0" smtClean="0">
                <a:latin typeface="Arial"/>
                <a:cs typeface="Arial"/>
              </a:rPr>
              <a:t> </a:t>
            </a:r>
            <a:r>
              <a:rPr lang="en-GB" sz="2400" dirty="0" err="1" smtClean="0">
                <a:latin typeface="Arial"/>
                <a:cs typeface="Arial"/>
              </a:rPr>
              <a:t>arweinwyr</a:t>
            </a:r>
            <a:r>
              <a:rPr lang="en-GB" sz="2400" dirty="0" smtClean="0">
                <a:latin typeface="Arial"/>
                <a:cs typeface="Arial"/>
              </a:rPr>
              <a:t> ac </a:t>
            </a:r>
            <a:r>
              <a:rPr lang="en-GB" sz="2400" dirty="0" err="1" smtClean="0">
                <a:latin typeface="Arial"/>
                <a:cs typeface="Arial"/>
              </a:rPr>
              <a:t>athrawon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gwybod</a:t>
            </a:r>
            <a:r>
              <a:rPr lang="en-GB" sz="2400" dirty="0" smtClean="0">
                <a:latin typeface="Arial"/>
                <a:cs typeface="Arial"/>
              </a:rPr>
              <a:t> pa </a:t>
            </a:r>
            <a:r>
              <a:rPr lang="en-GB" sz="2400" dirty="0" err="1" smtClean="0">
                <a:latin typeface="Arial"/>
                <a:cs typeface="Arial"/>
              </a:rPr>
              <a:t>safonau</a:t>
            </a:r>
            <a:r>
              <a:rPr lang="en-GB" sz="2400" dirty="0" smtClean="0">
                <a:latin typeface="Arial"/>
                <a:cs typeface="Arial"/>
              </a:rPr>
              <a:t> y </a:t>
            </a:r>
            <a:r>
              <a:rPr lang="en-GB" sz="2400" dirty="0" err="1" smtClean="0">
                <a:latin typeface="Arial"/>
                <a:cs typeface="Arial"/>
              </a:rPr>
              <a:t>mae</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a:t>
            </a:r>
            <a:r>
              <a:rPr lang="en-GB" sz="2400" dirty="0" err="1" smtClean="0">
                <a:latin typeface="Arial"/>
                <a:cs typeface="Arial"/>
              </a:rPr>
              <a:t>cyflawni</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ac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dylunio</a:t>
            </a:r>
            <a:r>
              <a:rPr lang="en-GB" sz="2400" dirty="0" smtClean="0">
                <a:latin typeface="Arial"/>
                <a:cs typeface="Arial"/>
              </a:rPr>
              <a:t> a </a:t>
            </a:r>
            <a:r>
              <a:rPr lang="en-GB" sz="2400" dirty="0" err="1" smtClean="0">
                <a:latin typeface="Arial"/>
                <a:cs typeface="Arial"/>
              </a:rPr>
              <a:t>thechnoleg</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draws </a:t>
            </a:r>
            <a:r>
              <a:rPr lang="en-GB" sz="2400" dirty="0" err="1" smtClean="0">
                <a:latin typeface="Arial"/>
                <a:cs typeface="Arial"/>
              </a:rPr>
              <a:t>yr</a:t>
            </a:r>
            <a:r>
              <a:rPr lang="en-GB" sz="2400" dirty="0" smtClean="0">
                <a:latin typeface="Arial"/>
                <a:cs typeface="Arial"/>
              </a:rPr>
              <a:t> </a:t>
            </a:r>
            <a:r>
              <a:rPr lang="en-GB" sz="2400" dirty="0" err="1" smtClean="0">
                <a:latin typeface="Arial"/>
                <a:cs typeface="Arial"/>
              </a:rPr>
              <a:t>ysgol</a:t>
            </a:r>
            <a:r>
              <a:rPr lang="en-GB" sz="2400" dirty="0" smtClean="0">
                <a:latin typeface="Arial"/>
                <a:cs typeface="Arial"/>
              </a:rPr>
              <a:t>?</a:t>
            </a:r>
          </a:p>
          <a:p>
            <a:pPr marL="361950" marR="5080" indent="-361950">
              <a:tabLst>
                <a:tab pos="5485765" algn="l"/>
              </a:tabLst>
            </a:pPr>
            <a:r>
              <a:rPr lang="en-GB" sz="2400" dirty="0" smtClean="0">
                <a:latin typeface="Arial"/>
                <a:cs typeface="Arial"/>
              </a:rPr>
              <a:t>2. A </a:t>
            </a:r>
            <a:r>
              <a:rPr lang="en-GB" sz="2400" dirty="0" err="1" smtClean="0">
                <a:latin typeface="Arial"/>
                <a:cs typeface="Arial"/>
              </a:rPr>
              <a:t>ydym</a:t>
            </a:r>
            <a:r>
              <a:rPr lang="en-GB" sz="2400" dirty="0" smtClean="0">
                <a:latin typeface="Arial"/>
                <a:cs typeface="Arial"/>
              </a:rPr>
              <a:t> </a:t>
            </a:r>
            <a:r>
              <a:rPr lang="en-GB" sz="2400" dirty="0" err="1" smtClean="0">
                <a:latin typeface="Arial"/>
                <a:cs typeface="Arial"/>
              </a:rPr>
              <a:t>ni</a:t>
            </a:r>
            <a:r>
              <a:rPr lang="en-GB" sz="2400" dirty="0" smtClean="0">
                <a:latin typeface="Arial"/>
                <a:cs typeface="Arial"/>
              </a:rPr>
              <a:t> </a:t>
            </a:r>
            <a:r>
              <a:rPr lang="en-GB" sz="2400" dirty="0" err="1" smtClean="0">
                <a:latin typeface="Arial"/>
                <a:cs typeface="Arial"/>
              </a:rPr>
              <a:t>wedi</a:t>
            </a:r>
            <a:r>
              <a:rPr lang="en-GB" sz="2400" dirty="0" smtClean="0">
                <a:latin typeface="Arial"/>
                <a:cs typeface="Arial"/>
              </a:rPr>
              <a:t> </a:t>
            </a:r>
            <a:r>
              <a:rPr lang="en-GB" sz="2400" dirty="0" err="1" smtClean="0">
                <a:latin typeface="Arial"/>
                <a:cs typeface="Arial"/>
              </a:rPr>
              <a:t>dadansoddi</a:t>
            </a:r>
            <a:r>
              <a:rPr lang="en-GB" sz="2400" dirty="0" smtClean="0">
                <a:latin typeface="Arial"/>
                <a:cs typeface="Arial"/>
              </a:rPr>
              <a:t> </a:t>
            </a:r>
            <a:r>
              <a:rPr lang="en-GB" sz="2400" dirty="0" err="1" smtClean="0">
                <a:latin typeface="Arial"/>
                <a:cs typeface="Arial"/>
              </a:rPr>
              <a:t>perfformiad</a:t>
            </a:r>
            <a:r>
              <a:rPr lang="en-GB" sz="2400" dirty="0" smtClean="0">
                <a:latin typeface="Arial"/>
                <a:cs typeface="Arial"/>
              </a:rPr>
              <a:t> </a:t>
            </a:r>
            <a:r>
              <a:rPr lang="en-GB" sz="2400" dirty="0" err="1" smtClean="0">
                <a:latin typeface="Arial"/>
                <a:cs typeface="Arial"/>
              </a:rPr>
              <a:t>grwpiau</a:t>
            </a:r>
            <a:r>
              <a:rPr lang="en-GB" sz="2400" dirty="0" smtClean="0">
                <a:latin typeface="Arial"/>
                <a:cs typeface="Arial"/>
              </a:rPr>
              <a:t> </a:t>
            </a:r>
            <a:r>
              <a:rPr lang="en-GB" sz="2400" dirty="0" err="1" smtClean="0">
                <a:latin typeface="Arial"/>
                <a:cs typeface="Arial"/>
              </a:rPr>
              <a:t>dysgwyr</a:t>
            </a:r>
            <a:r>
              <a:rPr lang="en-GB" sz="2400" dirty="0" smtClean="0">
                <a:latin typeface="Arial"/>
                <a:cs typeface="Arial"/>
              </a:rPr>
              <a:t> </a:t>
            </a:r>
            <a:r>
              <a:rPr lang="en-GB" sz="2400" dirty="0" err="1" smtClean="0">
                <a:latin typeface="Arial"/>
                <a:cs typeface="Arial"/>
              </a:rPr>
              <a:t>gwahanol</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ofalus</a:t>
            </a:r>
            <a:r>
              <a:rPr lang="en-GB" sz="2400" dirty="0" smtClean="0">
                <a:latin typeface="Arial"/>
                <a:cs typeface="Arial"/>
              </a:rPr>
              <a:t> a </a:t>
            </a:r>
            <a:r>
              <a:rPr lang="en-GB" sz="2400" dirty="0" err="1" smtClean="0">
                <a:latin typeface="Arial"/>
                <a:cs typeface="Arial"/>
              </a:rPr>
              <a:t>thros</a:t>
            </a:r>
            <a:r>
              <a:rPr lang="en-GB" sz="2400" dirty="0" smtClean="0">
                <a:latin typeface="Arial"/>
                <a:cs typeface="Arial"/>
              </a:rPr>
              <a:t> </a:t>
            </a:r>
            <a:r>
              <a:rPr lang="en-GB" sz="2400" dirty="0" err="1" smtClean="0">
                <a:latin typeface="Arial"/>
                <a:cs typeface="Arial"/>
              </a:rPr>
              <a:t>gyfnod</a:t>
            </a:r>
            <a:r>
              <a:rPr lang="en-GB" sz="2400" dirty="0" smtClean="0">
                <a:latin typeface="Arial"/>
                <a:cs typeface="Arial"/>
              </a:rPr>
              <a:t>?  Pa </a:t>
            </a:r>
            <a:r>
              <a:rPr lang="en-GB" sz="2400" dirty="0" err="1" smtClean="0">
                <a:latin typeface="Arial"/>
                <a:cs typeface="Arial"/>
              </a:rPr>
              <a:t>negeseuon</a:t>
            </a:r>
            <a:r>
              <a:rPr lang="en-GB" sz="2400" dirty="0" smtClean="0">
                <a:latin typeface="Arial"/>
                <a:cs typeface="Arial"/>
              </a:rPr>
              <a:t> y </a:t>
            </a:r>
            <a:r>
              <a:rPr lang="en-GB" sz="2400" dirty="0" err="1" smtClean="0">
                <a:latin typeface="Arial"/>
                <a:cs typeface="Arial"/>
              </a:rPr>
              <a:t>mae’r</a:t>
            </a:r>
            <a:r>
              <a:rPr lang="en-GB" sz="2400" dirty="0" smtClean="0">
                <a:latin typeface="Arial"/>
                <a:cs typeface="Arial"/>
              </a:rPr>
              <a:t> </a:t>
            </a:r>
            <a:r>
              <a:rPr lang="en-GB" sz="2400" dirty="0" err="1" smtClean="0">
                <a:latin typeface="Arial"/>
                <a:cs typeface="Arial"/>
              </a:rPr>
              <a:t>dadansoddiad</a:t>
            </a:r>
            <a:r>
              <a:rPr lang="en-GB" sz="2400" dirty="0" smtClean="0">
                <a:latin typeface="Arial"/>
                <a:cs typeface="Arial"/>
              </a:rPr>
              <a:t> </a:t>
            </a:r>
            <a:r>
              <a:rPr lang="en-GB" sz="2400" dirty="0" err="1" smtClean="0">
                <a:latin typeface="Arial"/>
                <a:cs typeface="Arial"/>
              </a:rPr>
              <a:t>hwn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a:t>
            </a:r>
            <a:r>
              <a:rPr lang="en-GB" sz="2400" dirty="0" err="1" smtClean="0">
                <a:latin typeface="Arial"/>
                <a:cs typeface="Arial"/>
              </a:rPr>
              <a:t>rhoi</a:t>
            </a:r>
            <a:r>
              <a:rPr lang="en-GB" sz="2400" dirty="0" smtClean="0">
                <a:latin typeface="Arial"/>
                <a:cs typeface="Arial"/>
              </a:rPr>
              <a:t> ac a </a:t>
            </a:r>
            <a:r>
              <a:rPr lang="en-GB" sz="2400" dirty="0" err="1" smtClean="0">
                <a:latin typeface="Arial"/>
                <a:cs typeface="Arial"/>
              </a:rPr>
              <a:t>ydym</a:t>
            </a:r>
            <a:r>
              <a:rPr lang="en-GB" sz="2400" dirty="0" smtClean="0">
                <a:latin typeface="Arial"/>
                <a:cs typeface="Arial"/>
              </a:rPr>
              <a:t> </a:t>
            </a:r>
            <a:r>
              <a:rPr lang="en-GB" sz="2400" dirty="0" err="1" smtClean="0">
                <a:latin typeface="Arial"/>
                <a:cs typeface="Arial"/>
              </a:rPr>
              <a:t>ni’n</a:t>
            </a:r>
            <a:r>
              <a:rPr lang="en-GB" sz="2400" dirty="0" smtClean="0">
                <a:latin typeface="Arial"/>
                <a:cs typeface="Arial"/>
              </a:rPr>
              <a:t> </a:t>
            </a:r>
            <a:r>
              <a:rPr lang="en-GB" sz="2400" dirty="0" err="1" smtClean="0">
                <a:latin typeface="Arial"/>
                <a:cs typeface="Arial"/>
              </a:rPr>
              <a:t>gweithredu’n</a:t>
            </a:r>
            <a:r>
              <a:rPr lang="en-GB" sz="2400" dirty="0" smtClean="0">
                <a:latin typeface="Arial"/>
                <a:cs typeface="Arial"/>
              </a:rPr>
              <a:t> </a:t>
            </a:r>
            <a:r>
              <a:rPr lang="en-GB" sz="2400" dirty="0" err="1" smtClean="0">
                <a:latin typeface="Arial"/>
                <a:cs typeface="Arial"/>
              </a:rPr>
              <a:t>gadarn</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ganfyddiadau</a:t>
            </a:r>
            <a:r>
              <a:rPr lang="en-GB" sz="2400" dirty="0" smtClean="0">
                <a:latin typeface="Arial"/>
                <a:cs typeface="Arial"/>
              </a:rPr>
              <a:t>?</a:t>
            </a:r>
          </a:p>
          <a:p>
            <a:pPr marL="361950" marR="5080" indent="-361950">
              <a:tabLst>
                <a:tab pos="5485765" algn="l"/>
              </a:tabLst>
            </a:pPr>
            <a:r>
              <a:rPr lang="en-GB" sz="2400" dirty="0" smtClean="0">
                <a:latin typeface="Arial"/>
                <a:cs typeface="Arial"/>
              </a:rPr>
              <a:t>3</a:t>
            </a:r>
            <a:r>
              <a:rPr lang="en-GB" sz="2400" dirty="0">
                <a:latin typeface="Arial"/>
                <a:cs typeface="Arial"/>
              </a:rPr>
              <a:t>. </a:t>
            </a:r>
            <a:r>
              <a:rPr lang="en-GB" sz="2400" dirty="0" smtClean="0">
                <a:latin typeface="Arial"/>
                <a:cs typeface="Arial"/>
              </a:rPr>
              <a:t>A </a:t>
            </a:r>
            <a:r>
              <a:rPr lang="en-GB" sz="2400" dirty="0" err="1" smtClean="0">
                <a:latin typeface="Arial"/>
                <a:cs typeface="Arial"/>
              </a:rPr>
              <a:t>oes</a:t>
            </a:r>
            <a:r>
              <a:rPr lang="en-GB" sz="2400" dirty="0" smtClean="0">
                <a:latin typeface="Arial"/>
                <a:cs typeface="Arial"/>
              </a:rPr>
              <a:t> </a:t>
            </a:r>
            <a:r>
              <a:rPr lang="en-GB" sz="2400" dirty="0" err="1" smtClean="0">
                <a:latin typeface="Arial"/>
                <a:cs typeface="Arial"/>
              </a:rPr>
              <a:t>gennym</a:t>
            </a:r>
            <a:r>
              <a:rPr lang="en-GB" sz="2400" dirty="0" smtClean="0">
                <a:latin typeface="Arial"/>
                <a:cs typeface="Arial"/>
              </a:rPr>
              <a:t> </a:t>
            </a:r>
            <a:r>
              <a:rPr lang="en-GB" sz="2400" dirty="0" err="1" smtClean="0">
                <a:latin typeface="Arial"/>
                <a:cs typeface="Arial"/>
              </a:rPr>
              <a:t>ddisgwyliadau</a:t>
            </a:r>
            <a:r>
              <a:rPr lang="en-GB" sz="2400" dirty="0" smtClean="0">
                <a:latin typeface="Arial"/>
                <a:cs typeface="Arial"/>
              </a:rPr>
              <a:t> </a:t>
            </a:r>
            <a:r>
              <a:rPr lang="en-GB" sz="2400" dirty="0" err="1" smtClean="0">
                <a:latin typeface="Arial"/>
                <a:cs typeface="Arial"/>
              </a:rPr>
              <a:t>uchel</a:t>
            </a:r>
            <a:r>
              <a:rPr lang="en-GB" sz="2400" dirty="0" smtClean="0">
                <a:latin typeface="Arial"/>
                <a:cs typeface="Arial"/>
              </a:rPr>
              <a:t> o bob </a:t>
            </a:r>
            <a:r>
              <a:rPr lang="en-GB" sz="2400" dirty="0" err="1" smtClean="0">
                <a:latin typeface="Arial"/>
                <a:cs typeface="Arial"/>
              </a:rPr>
              <a:t>dysgwr</a:t>
            </a:r>
            <a:r>
              <a:rPr lang="en-GB" sz="2400" dirty="0" smtClean="0">
                <a:latin typeface="Arial"/>
                <a:cs typeface="Arial"/>
              </a:rPr>
              <a:t>, </a:t>
            </a:r>
            <a:r>
              <a:rPr lang="en-GB" sz="2400" dirty="0" err="1" smtClean="0">
                <a:latin typeface="Arial"/>
                <a:cs typeface="Arial"/>
              </a:rPr>
              <a:t>gan</a:t>
            </a:r>
            <a:r>
              <a:rPr lang="en-GB" sz="2400" dirty="0" smtClean="0">
                <a:latin typeface="Arial"/>
                <a:cs typeface="Arial"/>
              </a:rPr>
              <a:t> </a:t>
            </a:r>
            <a:r>
              <a:rPr lang="en-GB" sz="2400" dirty="0" err="1" smtClean="0">
                <a:latin typeface="Arial"/>
                <a:cs typeface="Arial"/>
              </a:rPr>
              <a:t>gynnwys</a:t>
            </a:r>
            <a:r>
              <a:rPr lang="en-GB" sz="2400" dirty="0" smtClean="0">
                <a:latin typeface="Arial"/>
                <a:cs typeface="Arial"/>
              </a:rPr>
              <a:t> y </a:t>
            </a:r>
            <a:r>
              <a:rPr lang="en-GB" sz="2400" dirty="0" err="1" smtClean="0">
                <a:latin typeface="Arial"/>
                <a:cs typeface="Arial"/>
              </a:rPr>
              <a:t>rhai</a:t>
            </a:r>
            <a:r>
              <a:rPr lang="en-GB" sz="2400" dirty="0" smtClean="0">
                <a:latin typeface="Arial"/>
                <a:cs typeface="Arial"/>
              </a:rPr>
              <a:t> </a:t>
            </a:r>
            <a:r>
              <a:rPr lang="en-GB" sz="2400" dirty="0" err="1" smtClean="0">
                <a:latin typeface="Arial"/>
                <a:cs typeface="Arial"/>
              </a:rPr>
              <a:t>mwy</a:t>
            </a:r>
            <a:r>
              <a:rPr lang="en-GB" sz="2400" dirty="0" smtClean="0">
                <a:latin typeface="Arial"/>
                <a:cs typeface="Arial"/>
              </a:rPr>
              <a:t> </a:t>
            </a:r>
            <a:r>
              <a:rPr lang="en-GB" sz="2400" dirty="0" err="1" smtClean="0">
                <a:latin typeface="Arial"/>
                <a:cs typeface="Arial"/>
              </a:rPr>
              <a:t>abl</a:t>
            </a:r>
            <a:r>
              <a:rPr lang="en-GB" sz="2400" dirty="0" smtClean="0">
                <a:latin typeface="Arial"/>
                <a:cs typeface="Arial"/>
              </a:rPr>
              <a:t>?</a:t>
            </a:r>
            <a:endParaRPr lang="en-GB" sz="2400" dirty="0">
              <a:latin typeface="Arial"/>
              <a:cs typeface="Arial"/>
            </a:endParaRPr>
          </a:p>
          <a:p>
            <a:pPr marL="361950" marR="5080" indent="-361950">
              <a:tabLst>
                <a:tab pos="5485765" algn="l"/>
              </a:tabLst>
            </a:pPr>
            <a:r>
              <a:rPr lang="en-GB" sz="2400" dirty="0">
                <a:latin typeface="Arial"/>
                <a:cs typeface="Arial"/>
              </a:rPr>
              <a:t>4. </a:t>
            </a:r>
            <a:r>
              <a:rPr lang="en-GB" sz="2400" dirty="0" smtClean="0">
                <a:latin typeface="Arial"/>
                <a:cs typeface="Arial"/>
              </a:rPr>
              <a:t>A </a:t>
            </a:r>
            <a:r>
              <a:rPr lang="en-GB" sz="2400" dirty="0" err="1" smtClean="0">
                <a:latin typeface="Arial"/>
                <a:cs typeface="Arial"/>
              </a:rPr>
              <a:t>ydym</a:t>
            </a:r>
            <a:r>
              <a:rPr lang="en-GB" sz="2400" dirty="0" smtClean="0">
                <a:latin typeface="Arial"/>
                <a:cs typeface="Arial"/>
              </a:rPr>
              <a:t> </a:t>
            </a:r>
            <a:r>
              <a:rPr lang="en-GB" sz="2400" dirty="0" err="1" smtClean="0">
                <a:latin typeface="Arial"/>
                <a:cs typeface="Arial"/>
              </a:rPr>
              <a:t>ni’n</a:t>
            </a:r>
            <a:r>
              <a:rPr lang="en-GB" sz="2400" dirty="0" smtClean="0">
                <a:latin typeface="Arial"/>
                <a:cs typeface="Arial"/>
              </a:rPr>
              <a:t> </a:t>
            </a:r>
            <a:r>
              <a:rPr lang="en-GB" sz="2400" dirty="0" err="1" smtClean="0">
                <a:latin typeface="Arial"/>
                <a:cs typeface="Arial"/>
              </a:rPr>
              <a:t>sicrhau</a:t>
            </a:r>
            <a:r>
              <a:rPr lang="en-GB" sz="2400" dirty="0" smtClean="0">
                <a:latin typeface="Arial"/>
                <a:cs typeface="Arial"/>
              </a:rPr>
              <a:t> bod </a:t>
            </a:r>
            <a:r>
              <a:rPr lang="en-GB" sz="2400" dirty="0" err="1" smtClean="0">
                <a:latin typeface="Arial"/>
                <a:cs typeface="Arial"/>
              </a:rPr>
              <a:t>pob</a:t>
            </a:r>
            <a:r>
              <a:rPr lang="en-GB" sz="2400" dirty="0" smtClean="0">
                <a:latin typeface="Arial"/>
                <a:cs typeface="Arial"/>
              </a:rPr>
              <a:t> </a:t>
            </a:r>
            <a:r>
              <a:rPr lang="en-GB" sz="2400" dirty="0" err="1" smtClean="0">
                <a:latin typeface="Arial"/>
                <a:cs typeface="Arial"/>
              </a:rPr>
              <a:t>disgybl</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cael</a:t>
            </a:r>
            <a:r>
              <a:rPr lang="en-GB" sz="2400" dirty="0" smtClean="0">
                <a:latin typeface="Arial"/>
                <a:cs typeface="Arial"/>
              </a:rPr>
              <a:t> </a:t>
            </a:r>
            <a:r>
              <a:rPr lang="en-GB" sz="2400" dirty="0" err="1" smtClean="0">
                <a:latin typeface="Arial"/>
                <a:cs typeface="Arial"/>
              </a:rPr>
              <a:t>cyfleoedd</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ddysgu</a:t>
            </a:r>
            <a:r>
              <a:rPr lang="en-GB" sz="2400" dirty="0" smtClean="0">
                <a:latin typeface="Arial"/>
                <a:cs typeface="Arial"/>
              </a:rPr>
              <a:t> am </a:t>
            </a:r>
            <a:r>
              <a:rPr lang="en-GB" sz="2400" dirty="0" err="1" smtClean="0">
                <a:latin typeface="Arial"/>
                <a:cs typeface="Arial"/>
              </a:rPr>
              <a:t>holl</a:t>
            </a:r>
            <a:r>
              <a:rPr lang="en-GB" sz="2400" dirty="0" smtClean="0">
                <a:latin typeface="Arial"/>
                <a:cs typeface="Arial"/>
              </a:rPr>
              <a:t> </a:t>
            </a:r>
            <a:r>
              <a:rPr lang="en-GB" sz="2400" dirty="0" err="1" smtClean="0">
                <a:latin typeface="Arial"/>
                <a:cs typeface="Arial"/>
              </a:rPr>
              <a:t>feysydd</a:t>
            </a:r>
            <a:r>
              <a:rPr lang="en-GB" sz="2400" dirty="0" smtClean="0">
                <a:latin typeface="Arial"/>
                <a:cs typeface="Arial"/>
              </a:rPr>
              <a:t> y </a:t>
            </a:r>
            <a:r>
              <a:rPr lang="en-GB" sz="2400" dirty="0" err="1" smtClean="0">
                <a:latin typeface="Arial"/>
                <a:cs typeface="Arial"/>
              </a:rPr>
              <a:t>cwricwlwm</a:t>
            </a:r>
            <a:r>
              <a:rPr lang="en-GB" sz="2400" dirty="0" smtClean="0">
                <a:latin typeface="Arial"/>
                <a:cs typeface="Arial"/>
              </a:rPr>
              <a:t> </a:t>
            </a:r>
            <a:r>
              <a:rPr lang="en-GB" sz="2400" dirty="0" err="1" smtClean="0">
                <a:latin typeface="Arial"/>
                <a:cs typeface="Arial"/>
              </a:rPr>
              <a:t>dylunio</a:t>
            </a:r>
            <a:r>
              <a:rPr lang="en-GB" sz="2400" dirty="0" smtClean="0">
                <a:latin typeface="Arial"/>
                <a:cs typeface="Arial"/>
              </a:rPr>
              <a:t> a </a:t>
            </a:r>
            <a:r>
              <a:rPr lang="en-GB" sz="2400" dirty="0" err="1" smtClean="0">
                <a:latin typeface="Arial"/>
                <a:cs typeface="Arial"/>
              </a:rPr>
              <a:t>thechnoleg</a:t>
            </a:r>
            <a:r>
              <a:rPr lang="en-GB" sz="2400" dirty="0" smtClean="0">
                <a:latin typeface="Arial"/>
                <a:cs typeface="Arial"/>
              </a:rPr>
              <a:t>?</a:t>
            </a:r>
            <a:endParaRPr lang="en-GB" sz="2400" dirty="0">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427085" y="3328052"/>
            <a:ext cx="6126419" cy="5909310"/>
          </a:xfrm>
          <a:prstGeom prst="rect">
            <a:avLst/>
          </a:prstGeom>
        </p:spPr>
        <p:txBody>
          <a:bodyPr vert="horz" wrap="square" lIns="0" tIns="0" rIns="0" bIns="0" rtlCol="0">
            <a:spAutoFit/>
          </a:bodyPr>
          <a:lstStyle/>
          <a:p>
            <a:pPr marL="361950" marR="5080" indent="-361950">
              <a:tabLst>
                <a:tab pos="5485765" algn="l"/>
              </a:tabLst>
            </a:pPr>
            <a:r>
              <a:rPr lang="en-GB" sz="2400" dirty="0" smtClean="0">
                <a:solidFill>
                  <a:srgbClr val="414042"/>
                </a:solidFill>
                <a:latin typeface="Arial"/>
                <a:cs typeface="Arial"/>
              </a:rPr>
              <a:t>1. Do </a:t>
            </a:r>
            <a:r>
              <a:rPr lang="en-GB" sz="2400" dirty="0">
                <a:solidFill>
                  <a:srgbClr val="414042"/>
                </a:solidFill>
                <a:latin typeface="Arial"/>
                <a:cs typeface="Arial"/>
              </a:rPr>
              <a:t>leaders and teachers know the standards pupils are achieving in science and in design and technology across the school?</a:t>
            </a:r>
          </a:p>
          <a:p>
            <a:pPr marL="361950" marR="5080" indent="-361950">
              <a:tabLst>
                <a:tab pos="5485765" algn="l"/>
              </a:tabLst>
            </a:pPr>
            <a:r>
              <a:rPr lang="en-GB" sz="2400" dirty="0" smtClean="0">
                <a:solidFill>
                  <a:srgbClr val="414042"/>
                </a:solidFill>
                <a:latin typeface="Arial"/>
                <a:cs typeface="Arial"/>
              </a:rPr>
              <a:t>2. Have </a:t>
            </a:r>
            <a:r>
              <a:rPr lang="en-GB" sz="2400" dirty="0">
                <a:solidFill>
                  <a:srgbClr val="414042"/>
                </a:solidFill>
                <a:latin typeface="Arial"/>
                <a:cs typeface="Arial"/>
              </a:rPr>
              <a:t>we analysed the performance of different groups of learners carefully and over time?  What messages does this analysis give and are we acting on findings robustly?	</a:t>
            </a:r>
          </a:p>
          <a:p>
            <a:pPr marL="361950" marR="5080" indent="-361950">
              <a:tabLst>
                <a:tab pos="5485765" algn="l"/>
              </a:tabLst>
            </a:pPr>
            <a:r>
              <a:rPr lang="en-GB" sz="2400" dirty="0" smtClean="0">
                <a:solidFill>
                  <a:srgbClr val="414042"/>
                </a:solidFill>
                <a:latin typeface="Arial"/>
                <a:cs typeface="Arial"/>
              </a:rPr>
              <a:t>3. Do </a:t>
            </a:r>
            <a:r>
              <a:rPr lang="en-GB" sz="2400" dirty="0">
                <a:solidFill>
                  <a:srgbClr val="414042"/>
                </a:solidFill>
                <a:latin typeface="Arial"/>
                <a:cs typeface="Arial"/>
              </a:rPr>
              <a:t>we have high expectations of all learners, including the more able?</a:t>
            </a:r>
          </a:p>
          <a:p>
            <a:pPr marL="361950" marR="5080" indent="-361950">
              <a:tabLst>
                <a:tab pos="5485765" algn="l"/>
              </a:tabLst>
            </a:pPr>
            <a:r>
              <a:rPr lang="en-GB" sz="2400" dirty="0" smtClean="0">
                <a:solidFill>
                  <a:srgbClr val="414042"/>
                </a:solidFill>
                <a:latin typeface="Arial"/>
                <a:cs typeface="Arial"/>
              </a:rPr>
              <a:t>4. Do </a:t>
            </a:r>
            <a:r>
              <a:rPr lang="en-GB" sz="2400" dirty="0">
                <a:solidFill>
                  <a:srgbClr val="414042"/>
                </a:solidFill>
                <a:latin typeface="Arial"/>
                <a:cs typeface="Arial"/>
              </a:rPr>
              <a:t>we ensure that all pupils have opportunities to learn about all areas of the design and technology curriculum?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428260"/>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265521" y="2912256"/>
            <a:ext cx="6101412" cy="6370975"/>
          </a:xfrm>
          <a:prstGeom prst="rect">
            <a:avLst/>
          </a:prstGeom>
        </p:spPr>
        <p:txBody>
          <a:bodyPr vert="horz" wrap="square" lIns="0" tIns="0" rIns="0" bIns="0" rtlCol="0">
            <a:spAutoFit/>
          </a:bodyPr>
          <a:lstStyle/>
          <a:p>
            <a:pPr marL="361950" marR="5080" indent="-361950">
              <a:tabLst>
                <a:tab pos="5485765" algn="l"/>
              </a:tabLst>
            </a:pPr>
            <a:r>
              <a:rPr lang="en-GB" sz="2300" dirty="0">
                <a:latin typeface="Arial"/>
                <a:cs typeface="Arial"/>
              </a:rPr>
              <a:t>5. </a:t>
            </a:r>
            <a:r>
              <a:rPr lang="en-GB" sz="2300" dirty="0" smtClean="0">
                <a:latin typeface="Arial"/>
                <a:cs typeface="Arial"/>
              </a:rPr>
              <a:t>A </a:t>
            </a:r>
            <a:r>
              <a:rPr lang="en-GB" sz="2300" dirty="0" err="1" smtClean="0">
                <a:latin typeface="Arial"/>
                <a:cs typeface="Arial"/>
              </a:rPr>
              <a:t>ydym</a:t>
            </a:r>
            <a:r>
              <a:rPr lang="en-GB" sz="2300" dirty="0" smtClean="0">
                <a:latin typeface="Arial"/>
                <a:cs typeface="Arial"/>
              </a:rPr>
              <a:t> </a:t>
            </a:r>
            <a:r>
              <a:rPr lang="en-GB" sz="2300" dirty="0" err="1" smtClean="0">
                <a:latin typeface="Arial"/>
                <a:cs typeface="Arial"/>
              </a:rPr>
              <a:t>ni’n</a:t>
            </a:r>
            <a:r>
              <a:rPr lang="en-GB" sz="2300" dirty="0" smtClean="0">
                <a:latin typeface="Arial"/>
                <a:cs typeface="Arial"/>
              </a:rPr>
              <a:t> </a:t>
            </a:r>
            <a:r>
              <a:rPr lang="en-GB" sz="2300" dirty="0" err="1" smtClean="0">
                <a:latin typeface="Arial"/>
                <a:cs typeface="Arial"/>
              </a:rPr>
              <a:t>sicrhau</a:t>
            </a:r>
            <a:r>
              <a:rPr lang="en-GB" sz="2300" dirty="0" smtClean="0">
                <a:latin typeface="Arial"/>
                <a:cs typeface="Arial"/>
              </a:rPr>
              <a:t> bod </a:t>
            </a:r>
            <a:r>
              <a:rPr lang="en-GB" sz="2300" dirty="0" err="1" smtClean="0">
                <a:latin typeface="Arial"/>
                <a:cs typeface="Arial"/>
              </a:rPr>
              <a:t>pob</a:t>
            </a:r>
            <a:r>
              <a:rPr lang="en-GB" sz="2300" dirty="0" smtClean="0">
                <a:latin typeface="Arial"/>
                <a:cs typeface="Arial"/>
              </a:rPr>
              <a:t> </a:t>
            </a:r>
            <a:r>
              <a:rPr lang="en-GB" sz="2300" dirty="0" err="1" smtClean="0">
                <a:latin typeface="Arial"/>
                <a:cs typeface="Arial"/>
              </a:rPr>
              <a:t>athro</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a:t>
            </a:r>
            <a:r>
              <a:rPr lang="en-GB" sz="2300" dirty="0" err="1" smtClean="0">
                <a:latin typeface="Arial"/>
                <a:cs typeface="Arial"/>
              </a:rPr>
              <a:t>cynllunio</a:t>
            </a:r>
            <a:r>
              <a:rPr lang="en-GB" sz="2300" dirty="0" smtClean="0">
                <a:latin typeface="Arial"/>
                <a:cs typeface="Arial"/>
              </a:rPr>
              <a:t> </a:t>
            </a:r>
            <a:r>
              <a:rPr lang="en-GB" sz="2300" dirty="0" err="1" smtClean="0">
                <a:latin typeface="Arial"/>
                <a:cs typeface="Arial"/>
              </a:rPr>
              <a:t>dysgu</a:t>
            </a:r>
            <a:r>
              <a:rPr lang="en-GB" sz="2300" dirty="0" smtClean="0">
                <a:latin typeface="Arial"/>
                <a:cs typeface="Arial"/>
              </a:rPr>
              <a:t> </a:t>
            </a:r>
            <a:r>
              <a:rPr lang="en-GB" sz="2300" dirty="0" err="1" smtClean="0">
                <a:latin typeface="Arial"/>
                <a:cs typeface="Arial"/>
              </a:rPr>
              <a:t>mewn</a:t>
            </a:r>
            <a:r>
              <a:rPr lang="en-GB" sz="2300" dirty="0" smtClean="0">
                <a:latin typeface="Arial"/>
                <a:cs typeface="Arial"/>
              </a:rPr>
              <a:t> </a:t>
            </a:r>
            <a:r>
              <a:rPr lang="en-GB" sz="2300" dirty="0" err="1" smtClean="0">
                <a:latin typeface="Arial"/>
                <a:cs typeface="Arial"/>
              </a:rPr>
              <a:t>gwersi</a:t>
            </a:r>
            <a:r>
              <a:rPr lang="en-GB" sz="2300" dirty="0" smtClean="0">
                <a:latin typeface="Arial"/>
                <a:cs typeface="Arial"/>
              </a:rPr>
              <a:t> </a:t>
            </a:r>
            <a:r>
              <a:rPr lang="en-GB" sz="2300" dirty="0" err="1" smtClean="0">
                <a:latin typeface="Arial"/>
                <a:cs typeface="Arial"/>
              </a:rPr>
              <a:t>gwyddoniaeth</a:t>
            </a:r>
            <a:r>
              <a:rPr lang="en-GB" sz="2300" dirty="0" smtClean="0">
                <a:latin typeface="Arial"/>
                <a:cs typeface="Arial"/>
              </a:rPr>
              <a:t> </a:t>
            </a:r>
            <a:r>
              <a:rPr lang="en-GB" sz="2300" dirty="0" err="1" smtClean="0">
                <a:latin typeface="Arial"/>
                <a:cs typeface="Arial"/>
              </a:rPr>
              <a:t>sy’n</a:t>
            </a:r>
            <a:r>
              <a:rPr lang="en-GB" sz="2300" dirty="0" smtClean="0">
                <a:latin typeface="Arial"/>
                <a:cs typeface="Arial"/>
              </a:rPr>
              <a:t> </a:t>
            </a:r>
            <a:r>
              <a:rPr lang="en-GB" sz="2300" dirty="0" err="1" smtClean="0">
                <a:latin typeface="Arial"/>
                <a:cs typeface="Arial"/>
              </a:rPr>
              <a:t>herio</a:t>
            </a:r>
            <a:r>
              <a:rPr lang="en-GB" sz="2300" dirty="0" smtClean="0">
                <a:latin typeface="Arial"/>
                <a:cs typeface="Arial"/>
              </a:rPr>
              <a:t> </a:t>
            </a:r>
            <a:r>
              <a:rPr lang="en-GB" sz="2300" dirty="0" err="1" smtClean="0">
                <a:latin typeface="Arial"/>
                <a:cs typeface="Arial"/>
              </a:rPr>
              <a:t>pob</a:t>
            </a:r>
            <a:r>
              <a:rPr lang="en-GB" sz="2300" dirty="0" smtClean="0">
                <a:latin typeface="Arial"/>
                <a:cs typeface="Arial"/>
              </a:rPr>
              <a:t> </a:t>
            </a:r>
            <a:r>
              <a:rPr lang="en-GB" sz="2300" dirty="0" err="1" smtClean="0">
                <a:latin typeface="Arial"/>
                <a:cs typeface="Arial"/>
              </a:rPr>
              <a:t>disgybl</a:t>
            </a:r>
            <a:r>
              <a:rPr lang="en-GB" sz="2300" dirty="0" smtClean="0">
                <a:latin typeface="Arial"/>
                <a:cs typeface="Arial"/>
              </a:rPr>
              <a:t> </a:t>
            </a:r>
            <a:r>
              <a:rPr lang="en-GB" sz="2300" dirty="0" err="1" smtClean="0">
                <a:latin typeface="Arial"/>
                <a:cs typeface="Arial"/>
              </a:rPr>
              <a:t>ar</a:t>
            </a:r>
            <a:r>
              <a:rPr lang="en-GB" sz="2300" dirty="0" smtClean="0">
                <a:latin typeface="Arial"/>
                <a:cs typeface="Arial"/>
              </a:rPr>
              <a:t> </a:t>
            </a:r>
            <a:r>
              <a:rPr lang="en-GB" sz="2300" dirty="0" err="1" smtClean="0">
                <a:latin typeface="Arial"/>
                <a:cs typeface="Arial"/>
              </a:rPr>
              <a:t>lefel</a:t>
            </a:r>
            <a:r>
              <a:rPr lang="en-GB" sz="2300" dirty="0" smtClean="0">
                <a:latin typeface="Arial"/>
                <a:cs typeface="Arial"/>
              </a:rPr>
              <a:t> </a:t>
            </a:r>
            <a:r>
              <a:rPr lang="en-GB" sz="2300" dirty="0" err="1" smtClean="0">
                <a:latin typeface="Arial"/>
                <a:cs typeface="Arial"/>
              </a:rPr>
              <a:t>briodol</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a:t>
            </a:r>
            <a:r>
              <a:rPr lang="en-GB" sz="2300" dirty="0" err="1" smtClean="0">
                <a:latin typeface="Arial"/>
                <a:cs typeface="Arial"/>
              </a:rPr>
              <a:t>enwedig</a:t>
            </a:r>
            <a:r>
              <a:rPr lang="en-GB" sz="2300" dirty="0" smtClean="0">
                <a:latin typeface="Arial"/>
                <a:cs typeface="Arial"/>
              </a:rPr>
              <a:t> y </a:t>
            </a:r>
            <a:r>
              <a:rPr lang="en-GB" sz="2300" dirty="0" err="1" smtClean="0">
                <a:latin typeface="Arial"/>
                <a:cs typeface="Arial"/>
              </a:rPr>
              <a:t>rhai</a:t>
            </a:r>
            <a:r>
              <a:rPr lang="en-GB" sz="2300" dirty="0" smtClean="0">
                <a:latin typeface="Arial"/>
                <a:cs typeface="Arial"/>
              </a:rPr>
              <a:t> </a:t>
            </a:r>
            <a:r>
              <a:rPr lang="en-GB" sz="2300" dirty="0" err="1" smtClean="0">
                <a:latin typeface="Arial"/>
                <a:cs typeface="Arial"/>
              </a:rPr>
              <a:t>mwy</a:t>
            </a:r>
            <a:r>
              <a:rPr lang="en-GB" sz="2300" dirty="0" smtClean="0">
                <a:latin typeface="Arial"/>
                <a:cs typeface="Arial"/>
              </a:rPr>
              <a:t> </a:t>
            </a:r>
            <a:r>
              <a:rPr lang="en-GB" sz="2300" dirty="0" err="1" smtClean="0">
                <a:latin typeface="Arial"/>
                <a:cs typeface="Arial"/>
              </a:rPr>
              <a:t>abl</a:t>
            </a:r>
            <a:r>
              <a:rPr lang="en-GB" sz="2300" dirty="0" smtClean="0">
                <a:latin typeface="Arial"/>
                <a:cs typeface="Arial"/>
              </a:rPr>
              <a:t>?</a:t>
            </a:r>
          </a:p>
          <a:p>
            <a:pPr marL="361950" marR="5080" indent="-361950">
              <a:tabLst>
                <a:tab pos="5485765" algn="l"/>
              </a:tabLst>
            </a:pPr>
            <a:r>
              <a:rPr lang="en-GB" sz="2300" dirty="0" smtClean="0">
                <a:latin typeface="Arial"/>
                <a:cs typeface="Arial"/>
              </a:rPr>
              <a:t>6. A </a:t>
            </a:r>
            <a:r>
              <a:rPr lang="en-GB" sz="2300" dirty="0" err="1" smtClean="0">
                <a:latin typeface="Arial"/>
                <a:cs typeface="Arial"/>
              </a:rPr>
              <a:t>oes</a:t>
            </a:r>
            <a:r>
              <a:rPr lang="en-GB" sz="2300" dirty="0" smtClean="0">
                <a:latin typeface="Arial"/>
                <a:cs typeface="Arial"/>
              </a:rPr>
              <a:t> </a:t>
            </a:r>
            <a:r>
              <a:rPr lang="en-GB" sz="2300" dirty="0" err="1" smtClean="0">
                <a:latin typeface="Arial"/>
                <a:cs typeface="Arial"/>
              </a:rPr>
              <a:t>gennym</a:t>
            </a:r>
            <a:r>
              <a:rPr lang="en-GB" sz="2300" dirty="0" smtClean="0">
                <a:latin typeface="Arial"/>
                <a:cs typeface="Arial"/>
              </a:rPr>
              <a:t> </a:t>
            </a:r>
            <a:r>
              <a:rPr lang="en-GB" sz="2300" dirty="0" err="1" smtClean="0">
                <a:latin typeface="Arial"/>
                <a:cs typeface="Arial"/>
              </a:rPr>
              <a:t>ni</a:t>
            </a:r>
            <a:r>
              <a:rPr lang="en-GB" sz="2300" dirty="0" smtClean="0">
                <a:latin typeface="Arial"/>
                <a:cs typeface="Arial"/>
              </a:rPr>
              <a:t> </a:t>
            </a:r>
            <a:r>
              <a:rPr lang="en-GB" sz="2300" dirty="0" err="1" smtClean="0">
                <a:latin typeface="Arial"/>
                <a:cs typeface="Arial"/>
              </a:rPr>
              <a:t>gynlluniau</a:t>
            </a:r>
            <a:r>
              <a:rPr lang="en-GB" sz="2300" dirty="0" smtClean="0">
                <a:latin typeface="Arial"/>
                <a:cs typeface="Arial"/>
              </a:rPr>
              <a:t> </a:t>
            </a:r>
            <a:r>
              <a:rPr lang="en-GB" sz="2300" dirty="0" err="1" smtClean="0">
                <a:latin typeface="Arial"/>
                <a:cs typeface="Arial"/>
              </a:rPr>
              <a:t>manwl</a:t>
            </a:r>
            <a:r>
              <a:rPr lang="en-GB" sz="2300" dirty="0" smtClean="0">
                <a:latin typeface="Arial"/>
                <a:cs typeface="Arial"/>
              </a:rPr>
              <a:t> </a:t>
            </a:r>
            <a:r>
              <a:rPr lang="en-GB" sz="2300" dirty="0" err="1" smtClean="0">
                <a:latin typeface="Arial"/>
                <a:cs typeface="Arial"/>
              </a:rPr>
              <a:t>i</a:t>
            </a:r>
            <a:r>
              <a:rPr lang="en-GB" sz="2300" dirty="0" smtClean="0">
                <a:latin typeface="Arial"/>
                <a:cs typeface="Arial"/>
              </a:rPr>
              <a:t> </a:t>
            </a:r>
            <a:r>
              <a:rPr lang="en-GB" sz="2300" dirty="0" err="1" smtClean="0">
                <a:latin typeface="Arial"/>
                <a:cs typeface="Arial"/>
              </a:rPr>
              <a:t>ddatblygu</a:t>
            </a:r>
            <a:r>
              <a:rPr lang="en-GB" sz="2300" dirty="0" smtClean="0">
                <a:latin typeface="Arial"/>
                <a:cs typeface="Arial"/>
              </a:rPr>
              <a:t> </a:t>
            </a:r>
            <a:r>
              <a:rPr lang="en-GB" sz="2300" dirty="0" err="1" smtClean="0">
                <a:latin typeface="Arial"/>
                <a:cs typeface="Arial"/>
              </a:rPr>
              <a:t>gwybodaeth</a:t>
            </a:r>
            <a:r>
              <a:rPr lang="en-GB" sz="2300" dirty="0" smtClean="0">
                <a:latin typeface="Arial"/>
                <a:cs typeface="Arial"/>
              </a:rPr>
              <a:t> </a:t>
            </a:r>
            <a:r>
              <a:rPr lang="en-GB" sz="2300" dirty="0" err="1" smtClean="0">
                <a:latin typeface="Arial"/>
                <a:cs typeface="Arial"/>
              </a:rPr>
              <a:t>bynciol</a:t>
            </a:r>
            <a:r>
              <a:rPr lang="en-GB" sz="2300" dirty="0" smtClean="0">
                <a:latin typeface="Arial"/>
                <a:cs typeface="Arial"/>
              </a:rPr>
              <a:t>, </a:t>
            </a:r>
            <a:r>
              <a:rPr lang="en-GB" sz="2300" dirty="0" err="1" smtClean="0">
                <a:latin typeface="Arial"/>
                <a:cs typeface="Arial"/>
              </a:rPr>
              <a:t>dealltwriaeth</a:t>
            </a:r>
            <a:r>
              <a:rPr lang="en-GB" sz="2300" dirty="0" smtClean="0">
                <a:latin typeface="Arial"/>
                <a:cs typeface="Arial"/>
              </a:rPr>
              <a:t> </a:t>
            </a:r>
            <a:br>
              <a:rPr lang="en-GB" sz="2300" dirty="0" smtClean="0">
                <a:latin typeface="Arial"/>
                <a:cs typeface="Arial"/>
              </a:rPr>
            </a:br>
            <a:r>
              <a:rPr lang="en-GB" sz="2300" dirty="0" smtClean="0">
                <a:latin typeface="Arial"/>
                <a:cs typeface="Arial"/>
              </a:rPr>
              <a:t>a </a:t>
            </a:r>
            <a:r>
              <a:rPr lang="en-GB" sz="2300" dirty="0" err="1" smtClean="0">
                <a:latin typeface="Arial"/>
                <a:cs typeface="Arial"/>
              </a:rPr>
              <a:t>medrau</a:t>
            </a:r>
            <a:r>
              <a:rPr lang="en-GB" sz="2300" dirty="0" smtClean="0">
                <a:latin typeface="Arial"/>
                <a:cs typeface="Arial"/>
              </a:rPr>
              <a:t> </a:t>
            </a:r>
            <a:r>
              <a:rPr lang="en-GB" sz="2300" dirty="0" err="1" smtClean="0">
                <a:latin typeface="Arial"/>
                <a:cs typeface="Arial"/>
              </a:rPr>
              <a:t>disgyblion</a:t>
            </a:r>
            <a:r>
              <a:rPr lang="en-GB" sz="2300" dirty="0" smtClean="0">
                <a:latin typeface="Arial"/>
                <a:cs typeface="Arial"/>
              </a:rPr>
              <a:t> </a:t>
            </a:r>
            <a:r>
              <a:rPr lang="en-GB" sz="2300" dirty="0" err="1" smtClean="0">
                <a:latin typeface="Arial"/>
                <a:cs typeface="Arial"/>
              </a:rPr>
              <a:t>mewn</a:t>
            </a:r>
            <a:r>
              <a:rPr lang="en-GB" sz="2300" dirty="0" smtClean="0">
                <a:latin typeface="Arial"/>
                <a:cs typeface="Arial"/>
              </a:rPr>
              <a:t> </a:t>
            </a:r>
            <a:r>
              <a:rPr lang="en-GB" sz="2300" dirty="0" err="1" smtClean="0">
                <a:latin typeface="Arial"/>
                <a:cs typeface="Arial"/>
              </a:rPr>
              <a:t>gwyddoniaeth</a:t>
            </a:r>
            <a:r>
              <a:rPr lang="en-GB" sz="2300" dirty="0" smtClean="0">
                <a:latin typeface="Arial"/>
                <a:cs typeface="Arial"/>
              </a:rPr>
              <a:t> a </a:t>
            </a:r>
            <a:r>
              <a:rPr lang="en-GB" sz="2300" dirty="0" err="1" smtClean="0">
                <a:latin typeface="Arial"/>
                <a:cs typeface="Arial"/>
              </a:rPr>
              <a:t>dylunio</a:t>
            </a:r>
            <a:r>
              <a:rPr lang="en-GB" sz="2300" dirty="0" smtClean="0">
                <a:latin typeface="Arial"/>
                <a:cs typeface="Arial"/>
              </a:rPr>
              <a:t> a </a:t>
            </a:r>
            <a:r>
              <a:rPr lang="en-GB" sz="2300" dirty="0" err="1" smtClean="0">
                <a:latin typeface="Arial"/>
                <a:cs typeface="Arial"/>
              </a:rPr>
              <a:t>thechnoleg</a:t>
            </a:r>
            <a:r>
              <a:rPr lang="en-GB" sz="2300" dirty="0" smtClean="0">
                <a:latin typeface="Arial"/>
                <a:cs typeface="Arial"/>
              </a:rPr>
              <a:t>?</a:t>
            </a:r>
          </a:p>
          <a:p>
            <a:pPr marL="361950" marR="5080" indent="-361950">
              <a:tabLst>
                <a:tab pos="5485765" algn="l"/>
              </a:tabLst>
            </a:pPr>
            <a:r>
              <a:rPr lang="en-GB" sz="2300" dirty="0" smtClean="0">
                <a:latin typeface="Arial"/>
                <a:cs typeface="Arial"/>
              </a:rPr>
              <a:t>7</a:t>
            </a:r>
            <a:r>
              <a:rPr lang="en-GB" sz="2300" dirty="0">
                <a:latin typeface="Arial"/>
                <a:cs typeface="Arial"/>
              </a:rPr>
              <a:t>. </a:t>
            </a:r>
            <a:r>
              <a:rPr lang="en-GB" sz="2300" dirty="0" smtClean="0">
                <a:latin typeface="Arial"/>
                <a:cs typeface="Arial"/>
              </a:rPr>
              <a:t>A </a:t>
            </a:r>
            <a:r>
              <a:rPr lang="en-GB" sz="2300" dirty="0" err="1" smtClean="0">
                <a:latin typeface="Arial"/>
                <a:cs typeface="Arial"/>
              </a:rPr>
              <a:t>ydym</a:t>
            </a:r>
            <a:r>
              <a:rPr lang="en-GB" sz="2300" dirty="0" smtClean="0">
                <a:latin typeface="Arial"/>
                <a:cs typeface="Arial"/>
              </a:rPr>
              <a:t> </a:t>
            </a:r>
            <a:r>
              <a:rPr lang="en-GB" sz="2300" dirty="0" err="1" smtClean="0">
                <a:latin typeface="Arial"/>
                <a:cs typeface="Arial"/>
              </a:rPr>
              <a:t>ni’n</a:t>
            </a:r>
            <a:r>
              <a:rPr lang="en-GB" sz="2300" dirty="0" smtClean="0">
                <a:latin typeface="Arial"/>
                <a:cs typeface="Arial"/>
              </a:rPr>
              <a:t> </a:t>
            </a:r>
            <a:r>
              <a:rPr lang="en-GB" sz="2300" dirty="0" err="1" smtClean="0">
                <a:latin typeface="Arial"/>
                <a:cs typeface="Arial"/>
              </a:rPr>
              <a:t>defnyddio</a:t>
            </a:r>
            <a:r>
              <a:rPr lang="en-GB" sz="2300" dirty="0" smtClean="0">
                <a:latin typeface="Arial"/>
                <a:cs typeface="Arial"/>
              </a:rPr>
              <a:t> </a:t>
            </a:r>
            <a:r>
              <a:rPr lang="en-GB" sz="2300" dirty="0" err="1" smtClean="0">
                <a:latin typeface="Arial"/>
                <a:cs typeface="Arial"/>
              </a:rPr>
              <a:t>gwyddoniaeth</a:t>
            </a:r>
            <a:r>
              <a:rPr lang="en-GB" sz="2300" dirty="0" smtClean="0">
                <a:latin typeface="Arial"/>
                <a:cs typeface="Arial"/>
              </a:rPr>
              <a:t> a </a:t>
            </a:r>
            <a:r>
              <a:rPr lang="en-GB" sz="2300" dirty="0" err="1" smtClean="0">
                <a:latin typeface="Arial"/>
                <a:cs typeface="Arial"/>
              </a:rPr>
              <a:t>dylunio</a:t>
            </a:r>
            <a:r>
              <a:rPr lang="en-GB" sz="2300" dirty="0" smtClean="0">
                <a:latin typeface="Arial"/>
                <a:cs typeface="Arial"/>
              </a:rPr>
              <a:t> a </a:t>
            </a:r>
            <a:r>
              <a:rPr lang="en-GB" sz="2300" dirty="0" err="1" smtClean="0">
                <a:latin typeface="Arial"/>
                <a:cs typeface="Arial"/>
              </a:rPr>
              <a:t>thechnoleg</a:t>
            </a:r>
            <a:r>
              <a:rPr lang="en-GB" sz="2300" dirty="0" smtClean="0">
                <a:latin typeface="Arial"/>
                <a:cs typeface="Arial"/>
              </a:rPr>
              <a:t> </a:t>
            </a:r>
            <a:r>
              <a:rPr lang="en-GB" sz="2300" dirty="0" err="1" smtClean="0">
                <a:latin typeface="Arial"/>
                <a:cs typeface="Arial"/>
              </a:rPr>
              <a:t>fel</a:t>
            </a:r>
            <a:r>
              <a:rPr lang="en-GB" sz="2300" dirty="0" smtClean="0">
                <a:latin typeface="Arial"/>
                <a:cs typeface="Arial"/>
              </a:rPr>
              <a:t> </a:t>
            </a:r>
            <a:r>
              <a:rPr lang="en-GB" sz="2300" dirty="0" err="1" smtClean="0">
                <a:latin typeface="Arial"/>
                <a:cs typeface="Arial"/>
              </a:rPr>
              <a:t>meysydd</a:t>
            </a:r>
            <a:r>
              <a:rPr lang="en-GB" sz="2300" dirty="0" smtClean="0">
                <a:latin typeface="Arial"/>
                <a:cs typeface="Arial"/>
              </a:rPr>
              <a:t> </a:t>
            </a:r>
            <a:r>
              <a:rPr lang="en-GB" sz="2300" dirty="0" err="1" smtClean="0">
                <a:latin typeface="Arial"/>
                <a:cs typeface="Arial"/>
              </a:rPr>
              <a:t>effeithiol</a:t>
            </a:r>
            <a:r>
              <a:rPr lang="en-GB" sz="2300" dirty="0" smtClean="0">
                <a:latin typeface="Arial"/>
                <a:cs typeface="Arial"/>
              </a:rPr>
              <a:t> </a:t>
            </a:r>
            <a:r>
              <a:rPr lang="en-GB" sz="2300" dirty="0" err="1" smtClean="0">
                <a:latin typeface="Arial"/>
                <a:cs typeface="Arial"/>
              </a:rPr>
              <a:t>i</a:t>
            </a:r>
            <a:r>
              <a:rPr lang="en-GB" sz="2300" dirty="0" smtClean="0">
                <a:latin typeface="Arial"/>
                <a:cs typeface="Arial"/>
              </a:rPr>
              <a:t> </a:t>
            </a:r>
            <a:r>
              <a:rPr lang="en-GB" sz="2300" dirty="0" err="1" smtClean="0">
                <a:latin typeface="Arial"/>
                <a:cs typeface="Arial"/>
              </a:rPr>
              <a:t>ddatblygu</a:t>
            </a:r>
            <a:r>
              <a:rPr lang="en-GB" sz="2300" dirty="0" smtClean="0">
                <a:latin typeface="Arial"/>
                <a:cs typeface="Arial"/>
              </a:rPr>
              <a:t> </a:t>
            </a:r>
            <a:r>
              <a:rPr lang="en-GB" sz="2300" dirty="0" err="1" smtClean="0">
                <a:latin typeface="Arial"/>
                <a:cs typeface="Arial"/>
              </a:rPr>
              <a:t>medrau</a:t>
            </a:r>
            <a:r>
              <a:rPr lang="en-GB" sz="2300" dirty="0" smtClean="0">
                <a:latin typeface="Arial"/>
                <a:cs typeface="Arial"/>
              </a:rPr>
              <a:t> </a:t>
            </a:r>
            <a:r>
              <a:rPr lang="en-GB" sz="2300" dirty="0" err="1" smtClean="0">
                <a:latin typeface="Arial"/>
                <a:cs typeface="Arial"/>
              </a:rPr>
              <a:t>llythrennedd</a:t>
            </a:r>
            <a:r>
              <a:rPr lang="en-GB" sz="2300" dirty="0" smtClean="0">
                <a:latin typeface="Arial"/>
                <a:cs typeface="Arial"/>
              </a:rPr>
              <a:t>, </a:t>
            </a:r>
            <a:r>
              <a:rPr lang="en-GB" sz="2300" dirty="0" err="1" smtClean="0">
                <a:latin typeface="Arial"/>
                <a:cs typeface="Arial"/>
              </a:rPr>
              <a:t>rhifedd</a:t>
            </a:r>
            <a:r>
              <a:rPr lang="en-GB" sz="2300" dirty="0" smtClean="0">
                <a:latin typeface="Arial"/>
                <a:cs typeface="Arial"/>
              </a:rPr>
              <a:t>, </a:t>
            </a:r>
            <a:br>
              <a:rPr lang="en-GB" sz="2300" dirty="0" smtClean="0">
                <a:latin typeface="Arial"/>
                <a:cs typeface="Arial"/>
              </a:rPr>
            </a:br>
            <a:r>
              <a:rPr lang="en-GB" sz="2300" dirty="0" err="1" smtClean="0">
                <a:latin typeface="Arial"/>
                <a:cs typeface="Arial"/>
              </a:rPr>
              <a:t>TGCh</a:t>
            </a:r>
            <a:r>
              <a:rPr lang="en-GB" sz="2300" dirty="0" smtClean="0">
                <a:latin typeface="Arial"/>
                <a:cs typeface="Arial"/>
              </a:rPr>
              <a:t> a </a:t>
            </a:r>
            <a:r>
              <a:rPr lang="en-GB" sz="2300" dirty="0" err="1" smtClean="0">
                <a:latin typeface="Arial"/>
                <a:cs typeface="Arial"/>
              </a:rPr>
              <a:t>medrau</a:t>
            </a:r>
            <a:r>
              <a:rPr lang="en-GB" sz="2300" dirty="0" smtClean="0">
                <a:latin typeface="Arial"/>
                <a:cs typeface="Arial"/>
              </a:rPr>
              <a:t> </a:t>
            </a:r>
            <a:r>
              <a:rPr lang="en-GB" sz="2300" dirty="0" err="1" smtClean="0">
                <a:latin typeface="Arial"/>
                <a:cs typeface="Arial"/>
              </a:rPr>
              <a:t>meddwl</a:t>
            </a:r>
            <a:r>
              <a:rPr lang="en-GB" sz="2300" dirty="0" smtClean="0">
                <a:latin typeface="Arial"/>
                <a:cs typeface="Arial"/>
              </a:rPr>
              <a:t> </a:t>
            </a:r>
            <a:r>
              <a:rPr lang="en-GB" sz="2300" dirty="0" err="1" smtClean="0">
                <a:latin typeface="Arial"/>
                <a:cs typeface="Arial"/>
              </a:rPr>
              <a:t>disgyblion</a:t>
            </a:r>
            <a:r>
              <a:rPr lang="en-GB" sz="2300" dirty="0" smtClean="0">
                <a:latin typeface="Arial"/>
                <a:cs typeface="Arial"/>
              </a:rPr>
              <a:t>?</a:t>
            </a:r>
            <a:endParaRPr lang="en-GB" sz="2300" dirty="0">
              <a:latin typeface="Arial"/>
              <a:cs typeface="Arial"/>
            </a:endParaRPr>
          </a:p>
          <a:p>
            <a:pPr marL="361950" marR="5080" indent="-361950">
              <a:tabLst>
                <a:tab pos="5485765" algn="l"/>
              </a:tabLst>
            </a:pPr>
            <a:r>
              <a:rPr lang="en-GB" sz="2300" dirty="0">
                <a:latin typeface="Arial"/>
                <a:cs typeface="Arial"/>
              </a:rPr>
              <a:t>8. </a:t>
            </a:r>
            <a:r>
              <a:rPr lang="en-GB" sz="2300" dirty="0" smtClean="0">
                <a:latin typeface="Arial"/>
                <a:cs typeface="Arial"/>
              </a:rPr>
              <a:t>A </a:t>
            </a:r>
            <a:r>
              <a:rPr lang="en-GB" sz="2300" dirty="0" err="1" smtClean="0">
                <a:latin typeface="Arial"/>
                <a:cs typeface="Arial"/>
              </a:rPr>
              <a:t>yw</a:t>
            </a:r>
            <a:r>
              <a:rPr lang="en-GB" sz="2300" dirty="0" smtClean="0">
                <a:latin typeface="Arial"/>
                <a:cs typeface="Arial"/>
              </a:rPr>
              <a:t> </a:t>
            </a:r>
            <a:r>
              <a:rPr lang="en-GB" sz="2300" dirty="0" err="1" smtClean="0">
                <a:latin typeface="Arial"/>
                <a:cs typeface="Arial"/>
              </a:rPr>
              <a:t>athrawon</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a:t>
            </a:r>
            <a:r>
              <a:rPr lang="en-GB" sz="2300" dirty="0" err="1" smtClean="0">
                <a:latin typeface="Arial"/>
                <a:cs typeface="Arial"/>
              </a:rPr>
              <a:t>cael</a:t>
            </a:r>
            <a:r>
              <a:rPr lang="en-GB" sz="2300" dirty="0" smtClean="0">
                <a:latin typeface="Arial"/>
                <a:cs typeface="Arial"/>
              </a:rPr>
              <a:t> </a:t>
            </a:r>
            <a:r>
              <a:rPr lang="en-GB" sz="2300" dirty="0" err="1" smtClean="0">
                <a:latin typeface="Arial"/>
                <a:cs typeface="Arial"/>
              </a:rPr>
              <a:t>eu</a:t>
            </a:r>
            <a:r>
              <a:rPr lang="en-GB" sz="2300" dirty="0" smtClean="0">
                <a:latin typeface="Arial"/>
                <a:cs typeface="Arial"/>
              </a:rPr>
              <a:t> </a:t>
            </a:r>
            <a:r>
              <a:rPr lang="en-GB" sz="2300" dirty="0" err="1" smtClean="0">
                <a:latin typeface="Arial"/>
                <a:cs typeface="Arial"/>
              </a:rPr>
              <a:t>hannog</a:t>
            </a:r>
            <a:r>
              <a:rPr lang="en-GB" sz="2300" dirty="0" smtClean="0">
                <a:latin typeface="Arial"/>
                <a:cs typeface="Arial"/>
              </a:rPr>
              <a:t> </a:t>
            </a:r>
            <a:r>
              <a:rPr lang="en-GB" sz="2300" dirty="0" err="1" smtClean="0">
                <a:latin typeface="Arial"/>
                <a:cs typeface="Arial"/>
              </a:rPr>
              <a:t>i</a:t>
            </a:r>
            <a:r>
              <a:rPr lang="en-GB" sz="2300" dirty="0" smtClean="0">
                <a:latin typeface="Arial"/>
                <a:cs typeface="Arial"/>
              </a:rPr>
              <a:t> </a:t>
            </a:r>
            <a:r>
              <a:rPr lang="en-GB" sz="2300" dirty="0" err="1" smtClean="0">
                <a:latin typeface="Arial"/>
                <a:cs typeface="Arial"/>
              </a:rPr>
              <a:t>fod</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a:t>
            </a:r>
            <a:r>
              <a:rPr lang="en-GB" sz="2300" dirty="0" err="1" smtClean="0">
                <a:latin typeface="Arial"/>
                <a:cs typeface="Arial"/>
              </a:rPr>
              <a:t>arloesol</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a:t>
            </a:r>
            <a:r>
              <a:rPr lang="en-GB" sz="2300" dirty="0" err="1" smtClean="0">
                <a:latin typeface="Arial"/>
                <a:cs typeface="Arial"/>
              </a:rPr>
              <a:t>eu</a:t>
            </a:r>
            <a:r>
              <a:rPr lang="en-GB" sz="2300" dirty="0" smtClean="0">
                <a:latin typeface="Arial"/>
                <a:cs typeface="Arial"/>
              </a:rPr>
              <a:t> </a:t>
            </a:r>
            <a:r>
              <a:rPr lang="en-GB" sz="2300" dirty="0" err="1" smtClean="0">
                <a:latin typeface="Arial"/>
                <a:cs typeface="Arial"/>
              </a:rPr>
              <a:t>cynllunio</a:t>
            </a:r>
            <a:r>
              <a:rPr lang="en-GB" sz="2300" dirty="0" smtClean="0">
                <a:latin typeface="Arial"/>
                <a:cs typeface="Arial"/>
              </a:rPr>
              <a:t>?</a:t>
            </a:r>
            <a:endParaRPr lang="en-GB" sz="2300" dirty="0">
              <a:latin typeface="Arial"/>
              <a:cs typeface="Arial"/>
            </a:endParaRPr>
          </a:p>
          <a:p>
            <a:pPr marL="361950" marR="5080" indent="-361950">
              <a:tabLst>
                <a:tab pos="5485765" algn="l"/>
              </a:tabLst>
            </a:pPr>
            <a:r>
              <a:rPr lang="en-GB" sz="2300" dirty="0">
                <a:latin typeface="Arial"/>
                <a:cs typeface="Arial"/>
              </a:rPr>
              <a:t>9. </a:t>
            </a:r>
            <a:r>
              <a:rPr lang="en-GB" sz="2300" dirty="0" smtClean="0">
                <a:latin typeface="Arial"/>
                <a:cs typeface="Arial"/>
              </a:rPr>
              <a:t>A </a:t>
            </a:r>
            <a:r>
              <a:rPr lang="en-GB" sz="2300" dirty="0" err="1" smtClean="0">
                <a:latin typeface="Arial"/>
                <a:cs typeface="Arial"/>
              </a:rPr>
              <a:t>ydym</a:t>
            </a:r>
            <a:r>
              <a:rPr lang="en-GB" sz="2300" dirty="0" smtClean="0">
                <a:latin typeface="Arial"/>
                <a:cs typeface="Arial"/>
              </a:rPr>
              <a:t> </a:t>
            </a:r>
            <a:r>
              <a:rPr lang="en-GB" sz="2300" dirty="0" err="1" smtClean="0">
                <a:latin typeface="Arial"/>
                <a:cs typeface="Arial"/>
              </a:rPr>
              <a:t>ni’n</a:t>
            </a:r>
            <a:r>
              <a:rPr lang="en-GB" sz="2300" dirty="0" smtClean="0">
                <a:latin typeface="Arial"/>
                <a:cs typeface="Arial"/>
              </a:rPr>
              <a:t> </a:t>
            </a:r>
            <a:r>
              <a:rPr lang="en-GB" sz="2300" dirty="0" err="1" smtClean="0">
                <a:latin typeface="Arial"/>
                <a:cs typeface="Arial"/>
              </a:rPr>
              <a:t>cynnig</a:t>
            </a:r>
            <a:r>
              <a:rPr lang="en-GB" sz="2300" dirty="0" smtClean="0">
                <a:latin typeface="Arial"/>
                <a:cs typeface="Arial"/>
              </a:rPr>
              <a:t> </a:t>
            </a:r>
            <a:r>
              <a:rPr lang="en-GB" sz="2300" dirty="0" err="1" smtClean="0">
                <a:latin typeface="Arial"/>
                <a:cs typeface="Arial"/>
              </a:rPr>
              <a:t>profiadau</a:t>
            </a:r>
            <a:r>
              <a:rPr lang="en-GB" sz="2300" dirty="0" smtClean="0">
                <a:latin typeface="Arial"/>
                <a:cs typeface="Arial"/>
              </a:rPr>
              <a:t> </a:t>
            </a:r>
            <a:r>
              <a:rPr lang="en-GB" sz="2300" dirty="0" err="1" smtClean="0">
                <a:latin typeface="Arial"/>
                <a:cs typeface="Arial"/>
              </a:rPr>
              <a:t>cyfoethogi</a:t>
            </a:r>
            <a:r>
              <a:rPr lang="en-GB" sz="2300" dirty="0" smtClean="0">
                <a:latin typeface="Arial"/>
                <a:cs typeface="Arial"/>
              </a:rPr>
              <a:t> </a:t>
            </a:r>
            <a:r>
              <a:rPr lang="en-GB" sz="2300" dirty="0" err="1" smtClean="0">
                <a:latin typeface="Arial"/>
                <a:cs typeface="Arial"/>
              </a:rPr>
              <a:t>difyr</a:t>
            </a:r>
            <a:r>
              <a:rPr lang="en-GB" sz="2300" dirty="0" smtClean="0">
                <a:latin typeface="Arial"/>
                <a:cs typeface="Arial"/>
              </a:rPr>
              <a:t> a </a:t>
            </a:r>
            <a:r>
              <a:rPr lang="en-GB" sz="2300" dirty="0" err="1" smtClean="0">
                <a:latin typeface="Arial"/>
                <a:cs typeface="Arial"/>
              </a:rPr>
              <a:t>pherthnasol</a:t>
            </a:r>
            <a:r>
              <a:rPr lang="en-GB" sz="2300" dirty="0" smtClean="0">
                <a:latin typeface="Arial"/>
                <a:cs typeface="Arial"/>
              </a:rPr>
              <a:t> </a:t>
            </a:r>
            <a:r>
              <a:rPr lang="en-GB" sz="2300" dirty="0" err="1" smtClean="0">
                <a:latin typeface="Arial"/>
                <a:cs typeface="Arial"/>
              </a:rPr>
              <a:t>yn</a:t>
            </a:r>
            <a:r>
              <a:rPr lang="en-GB" sz="2300" dirty="0" smtClean="0">
                <a:latin typeface="Arial"/>
                <a:cs typeface="Arial"/>
              </a:rPr>
              <a:t> </a:t>
            </a:r>
            <a:r>
              <a:rPr lang="en-GB" sz="2300" dirty="0" err="1" smtClean="0">
                <a:latin typeface="Arial"/>
                <a:cs typeface="Arial"/>
              </a:rPr>
              <a:t>ymwneud</a:t>
            </a:r>
            <a:r>
              <a:rPr lang="en-GB" sz="2300" dirty="0" smtClean="0">
                <a:latin typeface="Arial"/>
                <a:cs typeface="Arial"/>
              </a:rPr>
              <a:t> â </a:t>
            </a:r>
            <a:r>
              <a:rPr lang="en-GB" sz="2300" dirty="0" err="1" smtClean="0">
                <a:latin typeface="Arial"/>
                <a:cs typeface="Arial"/>
              </a:rPr>
              <a:t>gwyddoniaeth</a:t>
            </a:r>
            <a:r>
              <a:rPr lang="en-GB" sz="2300" dirty="0" smtClean="0">
                <a:latin typeface="Arial"/>
                <a:cs typeface="Arial"/>
              </a:rPr>
              <a:t> a </a:t>
            </a:r>
            <a:r>
              <a:rPr lang="en-GB" sz="2300" dirty="0" err="1" smtClean="0">
                <a:latin typeface="Arial"/>
                <a:cs typeface="Arial"/>
              </a:rPr>
              <a:t>dylunio</a:t>
            </a:r>
            <a:r>
              <a:rPr lang="en-GB" sz="2300" dirty="0" smtClean="0">
                <a:latin typeface="Arial"/>
                <a:cs typeface="Arial"/>
              </a:rPr>
              <a:t> a </a:t>
            </a:r>
            <a:r>
              <a:rPr lang="en-GB" sz="2300" dirty="0" err="1" smtClean="0">
                <a:latin typeface="Arial"/>
                <a:cs typeface="Arial"/>
              </a:rPr>
              <a:t>thechnoleg</a:t>
            </a:r>
            <a:r>
              <a:rPr lang="en-GB" sz="2300" dirty="0" smtClean="0">
                <a:latin typeface="Arial"/>
                <a:cs typeface="Arial"/>
              </a:rPr>
              <a:t> </a:t>
            </a:r>
            <a:r>
              <a:rPr lang="en-GB" sz="2300" dirty="0" err="1" smtClean="0">
                <a:latin typeface="Arial"/>
                <a:cs typeface="Arial"/>
              </a:rPr>
              <a:t>i</a:t>
            </a:r>
            <a:r>
              <a:rPr lang="en-GB" sz="2300" dirty="0" smtClean="0">
                <a:latin typeface="Arial"/>
                <a:cs typeface="Arial"/>
              </a:rPr>
              <a:t> </a:t>
            </a:r>
            <a:r>
              <a:rPr lang="en-GB" sz="2300" dirty="0" err="1" smtClean="0">
                <a:latin typeface="Arial"/>
                <a:cs typeface="Arial"/>
              </a:rPr>
              <a:t>ddisgyblion</a:t>
            </a:r>
            <a:r>
              <a:rPr lang="en-GB" sz="2300" dirty="0" smtClean="0">
                <a:latin typeface="Arial"/>
                <a:cs typeface="Arial"/>
              </a:rPr>
              <a:t>, </a:t>
            </a:r>
            <a:r>
              <a:rPr lang="en-GB" sz="2300" dirty="0" err="1" smtClean="0">
                <a:latin typeface="Arial"/>
                <a:cs typeface="Arial"/>
              </a:rPr>
              <a:t>er</a:t>
            </a:r>
            <a:r>
              <a:rPr lang="en-GB" sz="2300" dirty="0" smtClean="0">
                <a:latin typeface="Arial"/>
                <a:cs typeface="Arial"/>
              </a:rPr>
              <a:t> </a:t>
            </a:r>
            <a:r>
              <a:rPr lang="en-GB" sz="2300" dirty="0" err="1" smtClean="0">
                <a:latin typeface="Arial"/>
                <a:cs typeface="Arial"/>
              </a:rPr>
              <a:t>mwyn</a:t>
            </a:r>
            <a:r>
              <a:rPr lang="en-GB" sz="2300" dirty="0" smtClean="0">
                <a:latin typeface="Arial"/>
                <a:cs typeface="Arial"/>
              </a:rPr>
              <a:t> </a:t>
            </a:r>
            <a:r>
              <a:rPr lang="en-GB" sz="2300" dirty="0" err="1" smtClean="0">
                <a:latin typeface="Arial"/>
                <a:cs typeface="Arial"/>
              </a:rPr>
              <a:t>ehangu’u</a:t>
            </a:r>
            <a:r>
              <a:rPr lang="en-GB" sz="2300" dirty="0" smtClean="0">
                <a:latin typeface="Arial"/>
                <a:cs typeface="Arial"/>
              </a:rPr>
              <a:t> </a:t>
            </a:r>
            <a:r>
              <a:rPr lang="en-GB" sz="2300" dirty="0" err="1" smtClean="0">
                <a:latin typeface="Arial"/>
                <a:cs typeface="Arial"/>
              </a:rPr>
              <a:t>dealltwriaeth</a:t>
            </a:r>
            <a:r>
              <a:rPr lang="en-GB" sz="2300" dirty="0" smtClean="0">
                <a:latin typeface="Arial"/>
                <a:cs typeface="Arial"/>
              </a:rPr>
              <a:t>?</a:t>
            </a:r>
            <a:endParaRPr sz="23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570839" y="1428260"/>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502399" y="2901106"/>
            <a:ext cx="6027444" cy="6647974"/>
          </a:xfrm>
          <a:prstGeom prst="rect">
            <a:avLst/>
          </a:prstGeom>
        </p:spPr>
        <p:txBody>
          <a:bodyPr vert="horz" wrap="square" lIns="0" tIns="0" rIns="0" bIns="0" rtlCol="0">
            <a:spAutoFit/>
          </a:bodyPr>
          <a:lstStyle/>
          <a:p>
            <a:pPr marL="361950" marR="5080" indent="-361950">
              <a:tabLst>
                <a:tab pos="5485765" algn="l"/>
              </a:tabLst>
            </a:pPr>
            <a:r>
              <a:rPr lang="en-GB" sz="2400" dirty="0" smtClean="0">
                <a:solidFill>
                  <a:srgbClr val="414042"/>
                </a:solidFill>
                <a:latin typeface="Arial"/>
                <a:cs typeface="Arial"/>
              </a:rPr>
              <a:t>5. Do </a:t>
            </a:r>
            <a:r>
              <a:rPr lang="en-GB" sz="2400" dirty="0">
                <a:solidFill>
                  <a:srgbClr val="414042"/>
                </a:solidFill>
                <a:latin typeface="Arial"/>
                <a:cs typeface="Arial"/>
              </a:rPr>
              <a:t>we ensure all teachers are planning learning in science lessons that challenges all pupils at an appropriate level, particularly the more able?</a:t>
            </a:r>
          </a:p>
          <a:p>
            <a:pPr marL="361950" marR="5080" indent="-361950">
              <a:tabLst>
                <a:tab pos="5485765" algn="l"/>
              </a:tabLst>
            </a:pPr>
            <a:r>
              <a:rPr lang="en-GB" sz="2400" dirty="0" smtClean="0">
                <a:solidFill>
                  <a:srgbClr val="414042"/>
                </a:solidFill>
                <a:latin typeface="Arial"/>
                <a:cs typeface="Arial"/>
              </a:rPr>
              <a:t>6. Do </a:t>
            </a:r>
            <a:r>
              <a:rPr lang="en-GB" sz="2400" dirty="0">
                <a:solidFill>
                  <a:srgbClr val="414042"/>
                </a:solidFill>
                <a:latin typeface="Arial"/>
                <a:cs typeface="Arial"/>
              </a:rPr>
              <a:t>we have detailed plans to develop pupils’ subject knowledge, understanding and skills in science and in design and technology?</a:t>
            </a:r>
          </a:p>
          <a:p>
            <a:pPr marL="361950" marR="5080" indent="-361950">
              <a:tabLst>
                <a:tab pos="5485765" algn="l"/>
              </a:tabLst>
            </a:pPr>
            <a:r>
              <a:rPr lang="en-GB" sz="2400" dirty="0" smtClean="0">
                <a:solidFill>
                  <a:srgbClr val="414042"/>
                </a:solidFill>
                <a:latin typeface="Arial"/>
                <a:cs typeface="Arial"/>
              </a:rPr>
              <a:t>7. Do </a:t>
            </a:r>
            <a:r>
              <a:rPr lang="en-GB" sz="2400" dirty="0">
                <a:solidFill>
                  <a:srgbClr val="414042"/>
                </a:solidFill>
                <a:latin typeface="Arial"/>
                <a:cs typeface="Arial"/>
              </a:rPr>
              <a:t>we use science and design and technology as effective areas to develop pupils’ literacy, numeracy, ICT and thinking skills?</a:t>
            </a:r>
          </a:p>
          <a:p>
            <a:pPr marL="361950" marR="5080" indent="-361950">
              <a:tabLst>
                <a:tab pos="5485765" algn="l"/>
              </a:tabLst>
            </a:pPr>
            <a:r>
              <a:rPr lang="en-GB" sz="2400" dirty="0" smtClean="0">
                <a:solidFill>
                  <a:srgbClr val="414042"/>
                </a:solidFill>
                <a:latin typeface="Arial"/>
                <a:cs typeface="Arial"/>
              </a:rPr>
              <a:t>8. Are </a:t>
            </a:r>
            <a:r>
              <a:rPr lang="en-GB" sz="2400" dirty="0">
                <a:solidFill>
                  <a:srgbClr val="414042"/>
                </a:solidFill>
                <a:latin typeface="Arial"/>
                <a:cs typeface="Arial"/>
              </a:rPr>
              <a:t>teachers encouraged to be innovative in their planning</a:t>
            </a:r>
            <a:r>
              <a:rPr lang="en-GB" sz="2400" dirty="0" smtClean="0">
                <a:solidFill>
                  <a:srgbClr val="414042"/>
                </a:solidFill>
                <a:latin typeface="Arial"/>
                <a:cs typeface="Arial"/>
              </a:rPr>
              <a:t>?</a:t>
            </a:r>
          </a:p>
          <a:p>
            <a:pPr marL="361950" marR="5080" indent="-361950">
              <a:tabLst>
                <a:tab pos="5485765" algn="l"/>
              </a:tabLst>
            </a:pPr>
            <a:r>
              <a:rPr lang="en-GB" sz="2400" dirty="0" smtClean="0">
                <a:solidFill>
                  <a:srgbClr val="414042"/>
                </a:solidFill>
                <a:latin typeface="Arial"/>
                <a:cs typeface="Arial"/>
              </a:rPr>
              <a:t>9. Do </a:t>
            </a:r>
            <a:r>
              <a:rPr lang="en-GB" sz="2400" dirty="0">
                <a:solidFill>
                  <a:srgbClr val="414042"/>
                </a:solidFill>
                <a:latin typeface="Arial"/>
                <a:cs typeface="Arial"/>
              </a:rPr>
              <a:t>we offer pupils engaging and relevant enrichment experiences </a:t>
            </a:r>
            <a:r>
              <a:rPr lang="en-GB" sz="2400" dirty="0" smtClean="0">
                <a:solidFill>
                  <a:srgbClr val="414042"/>
                </a:solidFill>
                <a:latin typeface="Arial"/>
                <a:cs typeface="Arial"/>
              </a:rPr>
              <a:t>related to </a:t>
            </a:r>
            <a:r>
              <a:rPr lang="en-GB" sz="2400" dirty="0">
                <a:solidFill>
                  <a:srgbClr val="414042"/>
                </a:solidFill>
                <a:latin typeface="Arial"/>
                <a:cs typeface="Arial"/>
              </a:rPr>
              <a:t>science and design and technology, to broaden their understanding?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1" y="3328052"/>
            <a:ext cx="5472666" cy="6278642"/>
          </a:xfrm>
          <a:prstGeom prst="rect">
            <a:avLst/>
          </a:prstGeom>
        </p:spPr>
        <p:txBody>
          <a:bodyPr vert="horz" wrap="square" lIns="0" tIns="0" rIns="0" bIns="0" rtlCol="0">
            <a:spAutoFit/>
          </a:bodyPr>
          <a:lstStyle/>
          <a:p>
            <a:pPr marL="541338" marR="5080" indent="-541338">
              <a:tabLst>
                <a:tab pos="5485765" algn="l"/>
              </a:tabLst>
            </a:pPr>
            <a:r>
              <a:rPr lang="en-GB" sz="2400" dirty="0">
                <a:latin typeface="Arial"/>
                <a:cs typeface="Arial"/>
              </a:rPr>
              <a:t>10. </a:t>
            </a:r>
            <a:r>
              <a:rPr lang="en-GB" sz="2400" dirty="0" smtClean="0">
                <a:latin typeface="Arial"/>
                <a:cs typeface="Arial"/>
              </a:rPr>
              <a:t>A </a:t>
            </a:r>
            <a:r>
              <a:rPr lang="en-GB" sz="2400" dirty="0" err="1" smtClean="0">
                <a:latin typeface="Arial"/>
                <a:cs typeface="Arial"/>
              </a:rPr>
              <a:t>oes</a:t>
            </a:r>
            <a:r>
              <a:rPr lang="en-GB" sz="2400" dirty="0" smtClean="0">
                <a:latin typeface="Arial"/>
                <a:cs typeface="Arial"/>
              </a:rPr>
              <a:t> </a:t>
            </a:r>
            <a:r>
              <a:rPr lang="en-GB" sz="2400" dirty="0" err="1" smtClean="0">
                <a:latin typeface="Arial"/>
                <a:cs typeface="Arial"/>
              </a:rPr>
              <a:t>gennym</a:t>
            </a:r>
            <a:r>
              <a:rPr lang="en-GB" sz="2400" dirty="0" smtClean="0">
                <a:latin typeface="Arial"/>
                <a:cs typeface="Arial"/>
              </a:rPr>
              <a:t> </a:t>
            </a:r>
            <a:r>
              <a:rPr lang="en-GB" sz="2400" dirty="0" err="1" smtClean="0">
                <a:latin typeface="Arial"/>
                <a:cs typeface="Arial"/>
              </a:rPr>
              <a:t>resymwaith</a:t>
            </a:r>
            <a:r>
              <a:rPr lang="en-GB" sz="2400" dirty="0" smtClean="0">
                <a:latin typeface="Arial"/>
                <a:cs typeface="Arial"/>
              </a:rPr>
              <a:t> a </a:t>
            </a:r>
            <a:r>
              <a:rPr lang="en-GB" sz="2400" dirty="0" err="1" smtClean="0">
                <a:latin typeface="Arial"/>
                <a:cs typeface="Arial"/>
              </a:rPr>
              <a:t>ddeellir</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glir</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gyfer</a:t>
            </a:r>
            <a:r>
              <a:rPr lang="en-GB" sz="2400" dirty="0" smtClean="0">
                <a:latin typeface="Arial"/>
                <a:cs typeface="Arial"/>
              </a:rPr>
              <a:t> y </a:t>
            </a:r>
            <a:r>
              <a:rPr lang="en-GB" sz="2400" dirty="0" err="1" smtClean="0">
                <a:latin typeface="Arial"/>
                <a:cs typeface="Arial"/>
              </a:rPr>
              <a:t>ffordd</a:t>
            </a:r>
            <a:r>
              <a:rPr lang="en-GB" sz="2400" dirty="0" smtClean="0">
                <a:latin typeface="Arial"/>
                <a:cs typeface="Arial"/>
              </a:rPr>
              <a:t> </a:t>
            </a:r>
            <a:r>
              <a:rPr lang="en-GB" sz="2400" dirty="0" err="1" smtClean="0">
                <a:latin typeface="Arial"/>
                <a:cs typeface="Arial"/>
              </a:rPr>
              <a:t>rydym</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cynllunio</a:t>
            </a:r>
            <a:r>
              <a:rPr lang="en-GB" sz="2400" dirty="0" smtClean="0">
                <a:latin typeface="Arial"/>
                <a:cs typeface="Arial"/>
              </a:rPr>
              <a:t> ac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cyflwyno</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cwricwlwm</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 </a:t>
            </a:r>
            <a:r>
              <a:rPr lang="en-GB" sz="2400" dirty="0" err="1" smtClean="0">
                <a:latin typeface="Arial"/>
                <a:cs typeface="Arial"/>
              </a:rPr>
              <a:t>thechnoleg</a:t>
            </a:r>
            <a:r>
              <a:rPr lang="en-GB" sz="2400" dirty="0" smtClean="0">
                <a:latin typeface="Arial"/>
                <a:cs typeface="Arial"/>
              </a:rPr>
              <a:t>?  </a:t>
            </a:r>
            <a:endParaRPr lang="en-GB" sz="2400" dirty="0">
              <a:latin typeface="Arial"/>
              <a:cs typeface="Arial"/>
            </a:endParaRPr>
          </a:p>
          <a:p>
            <a:pPr marL="541338" marR="5080" indent="-541338">
              <a:tabLst>
                <a:tab pos="5485765" algn="l"/>
              </a:tabLst>
            </a:pPr>
            <a:r>
              <a:rPr lang="en-GB" sz="2400" dirty="0">
                <a:latin typeface="Arial"/>
                <a:cs typeface="Arial"/>
              </a:rPr>
              <a:t>11. </a:t>
            </a:r>
            <a:r>
              <a:rPr lang="en-GB" sz="2400" dirty="0" smtClean="0">
                <a:latin typeface="Arial"/>
                <a:cs typeface="Arial"/>
              </a:rPr>
              <a:t>A </a:t>
            </a:r>
            <a:r>
              <a:rPr lang="en-GB" sz="2400" dirty="0" err="1" smtClean="0">
                <a:latin typeface="Arial"/>
                <a:cs typeface="Arial"/>
              </a:rPr>
              <a:t>yw</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proses </a:t>
            </a:r>
            <a:r>
              <a:rPr lang="en-GB" sz="2400" dirty="0" err="1" smtClean="0">
                <a:latin typeface="Arial"/>
                <a:cs typeface="Arial"/>
              </a:rPr>
              <a:t>fonitro</a:t>
            </a:r>
            <a:r>
              <a:rPr lang="en-GB" sz="2400" dirty="0" smtClean="0">
                <a:latin typeface="Arial"/>
                <a:cs typeface="Arial"/>
              </a:rPr>
              <a:t> ac </a:t>
            </a:r>
            <a:r>
              <a:rPr lang="en-GB" sz="2400" dirty="0" err="1" smtClean="0">
                <a:latin typeface="Arial"/>
                <a:cs typeface="Arial"/>
              </a:rPr>
              <a:t>arfarnu</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 </a:t>
            </a:r>
            <a:r>
              <a:rPr lang="en-GB" sz="2400" dirty="0" err="1" smtClean="0">
                <a:latin typeface="Arial"/>
                <a:cs typeface="Arial"/>
              </a:rPr>
              <a:t>dylunio</a:t>
            </a:r>
            <a:r>
              <a:rPr lang="en-GB" sz="2400" dirty="0" smtClean="0">
                <a:latin typeface="Arial"/>
                <a:cs typeface="Arial"/>
              </a:rPr>
              <a:t> a </a:t>
            </a:r>
            <a:r>
              <a:rPr lang="en-GB" sz="2400" dirty="0" err="1" smtClean="0">
                <a:latin typeface="Arial"/>
                <a:cs typeface="Arial"/>
              </a:rPr>
              <a:t>thechnoleg</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canolbwyntio’n</a:t>
            </a:r>
            <a:r>
              <a:rPr lang="en-GB" sz="2400" dirty="0" smtClean="0">
                <a:latin typeface="Arial"/>
                <a:cs typeface="Arial"/>
              </a:rPr>
              <a:t> </a:t>
            </a:r>
            <a:r>
              <a:rPr lang="en-GB" sz="2400" dirty="0" err="1" smtClean="0">
                <a:latin typeface="Arial"/>
                <a:cs typeface="Arial"/>
              </a:rPr>
              <a:t>gadarn</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fedrau</a:t>
            </a:r>
            <a:r>
              <a:rPr lang="en-GB" sz="2400" dirty="0" smtClean="0">
                <a:latin typeface="Arial"/>
                <a:cs typeface="Arial"/>
              </a:rPr>
              <a:t> a </a:t>
            </a:r>
            <a:r>
              <a:rPr lang="en-GB" sz="2400" dirty="0" err="1" smtClean="0">
                <a:latin typeface="Arial"/>
                <a:cs typeface="Arial"/>
              </a:rPr>
              <a:t>gwybodaeth</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ac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ansawdd</a:t>
            </a:r>
            <a:r>
              <a:rPr lang="en-GB" sz="2400" dirty="0" smtClean="0">
                <a:latin typeface="Arial"/>
                <a:cs typeface="Arial"/>
              </a:rPr>
              <a:t> </a:t>
            </a:r>
            <a:r>
              <a:rPr lang="en-GB" sz="2400" dirty="0" err="1" smtClean="0">
                <a:latin typeface="Arial"/>
                <a:cs typeface="Arial"/>
              </a:rPr>
              <a:t>addysgu</a:t>
            </a:r>
            <a:r>
              <a:rPr lang="en-GB" sz="2400" dirty="0" smtClean="0">
                <a:latin typeface="Arial"/>
                <a:cs typeface="Arial"/>
              </a:rPr>
              <a:t>?</a:t>
            </a:r>
            <a:endParaRPr lang="en-GB" sz="2400" dirty="0">
              <a:latin typeface="Arial"/>
              <a:cs typeface="Arial"/>
            </a:endParaRPr>
          </a:p>
          <a:p>
            <a:pPr marL="541338" marR="5080" indent="-541338">
              <a:tabLst>
                <a:tab pos="5485765" algn="l"/>
              </a:tabLst>
            </a:pPr>
            <a:r>
              <a:rPr lang="en-GB" sz="2400" dirty="0">
                <a:latin typeface="Arial"/>
                <a:cs typeface="Arial"/>
              </a:rPr>
              <a:t>12. </a:t>
            </a:r>
            <a:r>
              <a:rPr lang="en-GB" sz="2400" dirty="0" smtClean="0">
                <a:latin typeface="Arial"/>
                <a:cs typeface="Arial"/>
              </a:rPr>
              <a:t>A </a:t>
            </a:r>
            <a:r>
              <a:rPr lang="en-GB" sz="2400" dirty="0" err="1" smtClean="0">
                <a:latin typeface="Arial"/>
                <a:cs typeface="Arial"/>
              </a:rPr>
              <a:t>ydym</a:t>
            </a:r>
            <a:r>
              <a:rPr lang="en-GB" sz="2400" dirty="0" smtClean="0">
                <a:latin typeface="Arial"/>
                <a:cs typeface="Arial"/>
              </a:rPr>
              <a:t> </a:t>
            </a:r>
            <a:r>
              <a:rPr lang="en-GB" sz="2400" dirty="0" err="1" smtClean="0">
                <a:latin typeface="Arial"/>
                <a:cs typeface="Arial"/>
              </a:rPr>
              <a:t>wedi</a:t>
            </a:r>
            <a:r>
              <a:rPr lang="en-GB" sz="2400" dirty="0" smtClean="0">
                <a:latin typeface="Arial"/>
                <a:cs typeface="Arial"/>
              </a:rPr>
              <a:t> </a:t>
            </a:r>
            <a:r>
              <a:rPr lang="en-GB" sz="2400" dirty="0" err="1" smtClean="0">
                <a:latin typeface="Arial"/>
                <a:cs typeface="Arial"/>
              </a:rPr>
              <a:t>arfarnu</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cwricwlwm</a:t>
            </a:r>
            <a:r>
              <a:rPr lang="en-GB" sz="2400" dirty="0" smtClean="0">
                <a:latin typeface="Arial"/>
                <a:cs typeface="Arial"/>
              </a:rPr>
              <a:t> </a:t>
            </a:r>
            <a:r>
              <a:rPr lang="en-GB" sz="2400" dirty="0" err="1" smtClean="0">
                <a:latin typeface="Arial"/>
                <a:cs typeface="Arial"/>
              </a:rPr>
              <a:t>presennol</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gynllunio</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gyfer</a:t>
            </a:r>
            <a:r>
              <a:rPr lang="en-GB" sz="2400" dirty="0" smtClean="0">
                <a:latin typeface="Arial"/>
                <a:cs typeface="Arial"/>
              </a:rPr>
              <a:t> </a:t>
            </a:r>
            <a:r>
              <a:rPr lang="en-GB" sz="2400" dirty="0" err="1" smtClean="0">
                <a:latin typeface="Arial"/>
                <a:cs typeface="Arial"/>
              </a:rPr>
              <a:t>datblygu’r</a:t>
            </a:r>
            <a:r>
              <a:rPr lang="en-GB" sz="2400" dirty="0" smtClean="0">
                <a:latin typeface="Arial"/>
                <a:cs typeface="Arial"/>
              </a:rPr>
              <a:t> </a:t>
            </a:r>
            <a:r>
              <a:rPr lang="en-GB" sz="2400" dirty="0" err="1" smtClean="0">
                <a:latin typeface="Arial"/>
                <a:cs typeface="Arial"/>
              </a:rPr>
              <a:t>maes</a:t>
            </a:r>
            <a:r>
              <a:rPr lang="en-GB" sz="2400" dirty="0" smtClean="0">
                <a:latin typeface="Arial"/>
                <a:cs typeface="Arial"/>
              </a:rPr>
              <a:t> </a:t>
            </a:r>
            <a:r>
              <a:rPr lang="en-GB" sz="2400" dirty="0" err="1" smtClean="0">
                <a:latin typeface="Arial"/>
                <a:cs typeface="Arial"/>
              </a:rPr>
              <a:t>dysgu</a:t>
            </a:r>
            <a:r>
              <a:rPr lang="en-GB" sz="2400" dirty="0">
                <a:latin typeface="Arial"/>
                <a:cs typeface="Arial"/>
              </a:rPr>
              <a:t> </a:t>
            </a:r>
            <a:r>
              <a:rPr lang="en-GB" sz="2400" dirty="0" smtClean="0">
                <a:latin typeface="Arial"/>
                <a:cs typeface="Arial"/>
              </a:rPr>
              <a:t>a </a:t>
            </a:r>
            <a:r>
              <a:rPr lang="en-GB" sz="2400" dirty="0" err="1" smtClean="0">
                <a:latin typeface="Arial"/>
                <a:cs typeface="Arial"/>
              </a:rPr>
              <a:t>phrofiad</a:t>
            </a:r>
            <a:r>
              <a:rPr lang="en-GB" sz="2400" dirty="0" smtClean="0">
                <a:latin typeface="Arial"/>
                <a:cs typeface="Arial"/>
              </a:rPr>
              <a:t> </a:t>
            </a:r>
            <a:r>
              <a:rPr lang="en-GB" sz="2400" dirty="0" err="1" smtClean="0">
                <a:latin typeface="Arial"/>
                <a:cs typeface="Arial"/>
              </a:rPr>
              <a:t>newydd</a:t>
            </a:r>
            <a:r>
              <a:rPr lang="en-GB" sz="2400" dirty="0" smtClean="0">
                <a:latin typeface="Arial"/>
                <a:cs typeface="Arial"/>
              </a:rPr>
              <a:t>?</a:t>
            </a:r>
            <a:endParaRPr lang="en-GB" sz="2400" dirty="0">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a:t>
            </a:r>
            <a:r>
              <a:rPr lang="en-GB" sz="4500" b="1" spc="-5" dirty="0" smtClean="0">
                <a:solidFill>
                  <a:schemeClr val="tx1">
                    <a:lumMod val="75000"/>
                    <a:lumOff val="25000"/>
                  </a:schemeClr>
                </a:solidFill>
                <a:latin typeface="Arial"/>
                <a:cs typeface="Arial"/>
              </a:rPr>
              <a:t>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427085" y="3328052"/>
            <a:ext cx="6126419" cy="4801314"/>
          </a:xfrm>
          <a:prstGeom prst="rect">
            <a:avLst/>
          </a:prstGeom>
        </p:spPr>
        <p:txBody>
          <a:bodyPr vert="horz" wrap="square" lIns="0" tIns="0" rIns="0" bIns="0" rtlCol="0">
            <a:spAutoFit/>
          </a:bodyPr>
          <a:lstStyle/>
          <a:p>
            <a:pPr marL="450850" marR="5080" indent="-450850">
              <a:tabLst>
                <a:tab pos="5485765" algn="l"/>
              </a:tabLst>
            </a:pPr>
            <a:r>
              <a:rPr lang="en-GB" sz="2400" dirty="0">
                <a:solidFill>
                  <a:srgbClr val="414042"/>
                </a:solidFill>
                <a:latin typeface="Arial"/>
                <a:cs typeface="Arial"/>
              </a:rPr>
              <a:t>1</a:t>
            </a:r>
            <a:r>
              <a:rPr lang="en-GB" sz="2400" dirty="0" smtClean="0">
                <a:solidFill>
                  <a:srgbClr val="414042"/>
                </a:solidFill>
                <a:latin typeface="Arial"/>
                <a:cs typeface="Arial"/>
              </a:rPr>
              <a:t>0. Do </a:t>
            </a:r>
            <a:r>
              <a:rPr lang="en-GB" sz="2400" dirty="0">
                <a:solidFill>
                  <a:srgbClr val="414042"/>
                </a:solidFill>
                <a:latin typeface="Arial"/>
                <a:cs typeface="Arial"/>
              </a:rPr>
              <a:t>we have a clearly understood rationale for the way we plan and deliver our science and technology curriculum?  </a:t>
            </a:r>
          </a:p>
          <a:p>
            <a:pPr marL="450850" marR="5080" indent="-450850">
              <a:tabLst>
                <a:tab pos="5485765" algn="l"/>
              </a:tabLst>
            </a:pPr>
            <a:r>
              <a:rPr lang="en-GB" sz="2400" dirty="0" smtClean="0">
                <a:solidFill>
                  <a:srgbClr val="414042"/>
                </a:solidFill>
                <a:latin typeface="Arial"/>
                <a:cs typeface="Arial"/>
              </a:rPr>
              <a:t>11. Does </a:t>
            </a:r>
            <a:r>
              <a:rPr lang="en-GB" sz="2400" dirty="0">
                <a:solidFill>
                  <a:srgbClr val="414042"/>
                </a:solidFill>
                <a:latin typeface="Arial"/>
                <a:cs typeface="Arial"/>
              </a:rPr>
              <a:t>our monitoring and evaluation of science and design and technology focus robustly on pupils’ skills and knowledge, and on the quality of teaching?</a:t>
            </a:r>
          </a:p>
          <a:p>
            <a:pPr marL="450850" marR="5080" indent="-450850">
              <a:tabLst>
                <a:tab pos="5485765" algn="l"/>
              </a:tabLst>
            </a:pPr>
            <a:r>
              <a:rPr lang="en-GB" sz="2400" dirty="0" smtClean="0">
                <a:solidFill>
                  <a:srgbClr val="414042"/>
                </a:solidFill>
                <a:latin typeface="Arial"/>
                <a:cs typeface="Arial"/>
              </a:rPr>
              <a:t>12. Have </a:t>
            </a:r>
            <a:r>
              <a:rPr lang="en-GB" sz="2400" dirty="0">
                <a:solidFill>
                  <a:srgbClr val="414042"/>
                </a:solidFill>
                <a:latin typeface="Arial"/>
                <a:cs typeface="Arial"/>
              </a:rPr>
              <a:t>we evaluated our current curriculum to plan for developing the new area of learning and experience?</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1" y="3328052"/>
            <a:ext cx="5673084" cy="5170646"/>
          </a:xfrm>
          <a:prstGeom prst="rect">
            <a:avLst/>
          </a:prstGeom>
        </p:spPr>
        <p:txBody>
          <a:bodyPr vert="horz" wrap="square" lIns="0" tIns="0" rIns="0" bIns="0" rtlCol="0">
            <a:spAutoFit/>
          </a:bodyPr>
          <a:lstStyle/>
          <a:p>
            <a:pPr marL="450850" marR="5080" indent="-450850">
              <a:tabLst>
                <a:tab pos="5485765" algn="l"/>
              </a:tabLst>
            </a:pPr>
            <a:r>
              <a:rPr lang="en-GB" sz="2400" dirty="0">
                <a:latin typeface="Arial"/>
                <a:cs typeface="Arial"/>
              </a:rPr>
              <a:t>13. </a:t>
            </a:r>
            <a:r>
              <a:rPr lang="en-GB" sz="2400" dirty="0" smtClean="0">
                <a:latin typeface="Arial"/>
                <a:cs typeface="Arial"/>
              </a:rPr>
              <a:t>A </a:t>
            </a:r>
            <a:r>
              <a:rPr lang="en-GB" sz="2400" dirty="0" err="1" smtClean="0">
                <a:latin typeface="Arial"/>
                <a:cs typeface="Arial"/>
              </a:rPr>
              <a:t>ydym</a:t>
            </a:r>
            <a:r>
              <a:rPr lang="en-GB" sz="2400" dirty="0" smtClean="0">
                <a:latin typeface="Arial"/>
                <a:cs typeface="Arial"/>
              </a:rPr>
              <a:t> </a:t>
            </a:r>
            <a:r>
              <a:rPr lang="en-GB" sz="2400" dirty="0" err="1" smtClean="0">
                <a:latin typeface="Arial"/>
                <a:cs typeface="Arial"/>
              </a:rPr>
              <a:t>ni’n</a:t>
            </a:r>
            <a:r>
              <a:rPr lang="en-GB" sz="2400" dirty="0" smtClean="0">
                <a:latin typeface="Arial"/>
                <a:cs typeface="Arial"/>
              </a:rPr>
              <a:t> </a:t>
            </a:r>
            <a:r>
              <a:rPr lang="en-GB" sz="2400" dirty="0" err="1" smtClean="0">
                <a:latin typeface="Arial"/>
                <a:cs typeface="Arial"/>
              </a:rPr>
              <a:t>dadansoddi</a:t>
            </a:r>
            <a:r>
              <a:rPr lang="en-GB" sz="2400" dirty="0" smtClean="0">
                <a:latin typeface="Arial"/>
                <a:cs typeface="Arial"/>
              </a:rPr>
              <a:t> </a:t>
            </a:r>
            <a:r>
              <a:rPr lang="en-GB" sz="2400" dirty="0" err="1" smtClean="0">
                <a:latin typeface="Arial"/>
                <a:cs typeface="Arial"/>
              </a:rPr>
              <a:t>perfformiad</a:t>
            </a:r>
            <a:r>
              <a:rPr lang="en-GB" sz="2400" dirty="0" smtClean="0">
                <a:latin typeface="Arial"/>
                <a:cs typeface="Arial"/>
              </a:rPr>
              <a:t> </a:t>
            </a:r>
            <a:r>
              <a:rPr lang="en-GB" sz="2400" dirty="0" err="1" smtClean="0">
                <a:latin typeface="Arial"/>
                <a:cs typeface="Arial"/>
              </a:rPr>
              <a:t>athrawon</a:t>
            </a:r>
            <a:r>
              <a:rPr lang="en-GB" sz="2400" dirty="0" smtClean="0">
                <a:latin typeface="Arial"/>
                <a:cs typeface="Arial"/>
              </a:rPr>
              <a:t> ac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darparu</a:t>
            </a:r>
            <a:r>
              <a:rPr lang="en-GB" sz="2400" dirty="0" smtClean="0">
                <a:latin typeface="Arial"/>
                <a:cs typeface="Arial"/>
              </a:rPr>
              <a:t> </a:t>
            </a:r>
            <a:r>
              <a:rPr lang="en-GB" sz="2400" dirty="0" err="1" smtClean="0">
                <a:latin typeface="Arial"/>
                <a:cs typeface="Arial"/>
              </a:rPr>
              <a:t>hyfforddiant</a:t>
            </a:r>
            <a:r>
              <a:rPr lang="en-GB" sz="2400" dirty="0" smtClean="0">
                <a:latin typeface="Arial"/>
                <a:cs typeface="Arial"/>
              </a:rPr>
              <a:t> a </a:t>
            </a:r>
            <a:r>
              <a:rPr lang="en-GB" sz="2400" dirty="0" err="1" smtClean="0">
                <a:latin typeface="Arial"/>
                <a:cs typeface="Arial"/>
              </a:rPr>
              <a:t>chymorth</a:t>
            </a:r>
            <a:r>
              <a:rPr lang="en-GB" sz="2400" dirty="0" smtClean="0">
                <a:latin typeface="Arial"/>
                <a:cs typeface="Arial"/>
              </a:rPr>
              <a:t> </a:t>
            </a:r>
            <a:r>
              <a:rPr lang="en-GB" sz="2400" dirty="0" err="1" smtClean="0">
                <a:latin typeface="Arial"/>
                <a:cs typeface="Arial"/>
              </a:rPr>
              <a:t>priodol</a:t>
            </a:r>
            <a:r>
              <a:rPr lang="en-GB" sz="2400" dirty="0" smtClean="0">
                <a:latin typeface="Arial"/>
                <a:cs typeface="Arial"/>
              </a:rPr>
              <a:t> </a:t>
            </a:r>
            <a:r>
              <a:rPr lang="en-GB" sz="2400" dirty="0" err="1" smtClean="0">
                <a:latin typeface="Arial"/>
                <a:cs typeface="Arial"/>
              </a:rPr>
              <a:t>iddynt</a:t>
            </a:r>
            <a:r>
              <a:rPr lang="en-GB" sz="2400" dirty="0" smtClean="0">
                <a:latin typeface="Arial"/>
                <a:cs typeface="Arial"/>
              </a:rPr>
              <a:t> </a:t>
            </a:r>
            <a:r>
              <a:rPr lang="en-GB" sz="2400" dirty="0" err="1" smtClean="0">
                <a:latin typeface="Arial"/>
                <a:cs typeface="Arial"/>
              </a:rPr>
              <a:t>ym</a:t>
            </a:r>
            <a:r>
              <a:rPr lang="en-GB" sz="2400" dirty="0" smtClean="0">
                <a:latin typeface="Arial"/>
                <a:cs typeface="Arial"/>
              </a:rPr>
              <a:t> </a:t>
            </a:r>
            <a:r>
              <a:rPr lang="en-GB" sz="2400" dirty="0" err="1" smtClean="0">
                <a:latin typeface="Arial"/>
                <a:cs typeface="Arial"/>
              </a:rPr>
              <a:t>meysydd</a:t>
            </a:r>
            <a:r>
              <a:rPr lang="en-GB" sz="2400" dirty="0" smtClean="0">
                <a:latin typeface="Arial"/>
                <a:cs typeface="Arial"/>
              </a:rPr>
              <a:t> </a:t>
            </a:r>
            <a:r>
              <a:rPr lang="en-GB" sz="2400" dirty="0" err="1" smtClean="0">
                <a:latin typeface="Arial"/>
                <a:cs typeface="Arial"/>
              </a:rPr>
              <a:t>gwyddoniaeth</a:t>
            </a:r>
            <a:r>
              <a:rPr lang="en-GB" sz="2400" dirty="0" smtClean="0">
                <a:latin typeface="Arial"/>
                <a:cs typeface="Arial"/>
              </a:rPr>
              <a:t> a </a:t>
            </a:r>
            <a:r>
              <a:rPr lang="en-GB" sz="2400" dirty="0" err="1" smtClean="0">
                <a:latin typeface="Arial"/>
                <a:cs typeface="Arial"/>
              </a:rPr>
              <a:t>dylunio</a:t>
            </a:r>
            <a:r>
              <a:rPr lang="en-GB" sz="2400" dirty="0" smtClean="0">
                <a:latin typeface="Arial"/>
                <a:cs typeface="Arial"/>
              </a:rPr>
              <a:t> a </a:t>
            </a:r>
            <a:r>
              <a:rPr lang="en-GB" sz="2400" dirty="0" err="1" smtClean="0">
                <a:latin typeface="Arial"/>
                <a:cs typeface="Arial"/>
              </a:rPr>
              <a:t>thechnoleg</a:t>
            </a:r>
            <a:r>
              <a:rPr lang="en-GB" sz="2400" dirty="0" smtClean="0">
                <a:latin typeface="Arial"/>
                <a:cs typeface="Arial"/>
              </a:rPr>
              <a:t> </a:t>
            </a:r>
            <a:r>
              <a:rPr lang="en-GB" sz="2400" dirty="0" err="1" smtClean="0">
                <a:latin typeface="Arial"/>
                <a:cs typeface="Arial"/>
              </a:rPr>
              <a:t>lle</a:t>
            </a:r>
            <a:r>
              <a:rPr lang="en-GB" sz="2400" dirty="0" smtClean="0">
                <a:latin typeface="Arial"/>
                <a:cs typeface="Arial"/>
              </a:rPr>
              <a:t> </a:t>
            </a:r>
            <a:r>
              <a:rPr lang="en-GB" sz="2400" dirty="0" err="1" smtClean="0">
                <a:latin typeface="Arial"/>
                <a:cs typeface="Arial"/>
              </a:rPr>
              <a:t>nad</a:t>
            </a:r>
            <a:r>
              <a:rPr lang="en-GB" sz="2400" dirty="0" smtClean="0">
                <a:latin typeface="Arial"/>
                <a:cs typeface="Arial"/>
              </a:rPr>
              <a:t> </a:t>
            </a:r>
            <a:r>
              <a:rPr lang="en-GB" sz="2400" dirty="0" err="1" smtClean="0">
                <a:latin typeface="Arial"/>
                <a:cs typeface="Arial"/>
              </a:rPr>
              <a:t>yw’r</a:t>
            </a:r>
            <a:r>
              <a:rPr lang="en-GB" sz="2400" dirty="0" smtClean="0">
                <a:latin typeface="Arial"/>
                <a:cs typeface="Arial"/>
              </a:rPr>
              <a:t> </a:t>
            </a:r>
            <a:r>
              <a:rPr lang="en-GB" sz="2400" dirty="0" err="1" smtClean="0">
                <a:latin typeface="Arial"/>
                <a:cs typeface="Arial"/>
              </a:rPr>
              <a:t>hyder</a:t>
            </a:r>
            <a:r>
              <a:rPr lang="en-GB" sz="2400" dirty="0" smtClean="0">
                <a:latin typeface="Arial"/>
                <a:cs typeface="Arial"/>
              </a:rPr>
              <a:t> </a:t>
            </a:r>
            <a:r>
              <a:rPr lang="en-GB" sz="2400" dirty="0" err="1" smtClean="0">
                <a:latin typeface="Arial"/>
                <a:cs typeface="Arial"/>
              </a:rPr>
              <a:t>neu’r</a:t>
            </a:r>
            <a:r>
              <a:rPr lang="en-GB" sz="2400" dirty="0" smtClean="0">
                <a:latin typeface="Arial"/>
                <a:cs typeface="Arial"/>
              </a:rPr>
              <a:t> </a:t>
            </a:r>
            <a:r>
              <a:rPr lang="en-GB" sz="2400" dirty="0" err="1" smtClean="0">
                <a:latin typeface="Arial"/>
                <a:cs typeface="Arial"/>
              </a:rPr>
              <a:t>ddealltwriaeth</a:t>
            </a:r>
            <a:r>
              <a:rPr lang="en-GB" sz="2400" dirty="0" smtClean="0">
                <a:latin typeface="Arial"/>
                <a:cs typeface="Arial"/>
              </a:rPr>
              <a:t> </a:t>
            </a:r>
            <a:r>
              <a:rPr lang="en-GB" sz="2400" dirty="0" err="1" smtClean="0">
                <a:latin typeface="Arial"/>
                <a:cs typeface="Arial"/>
              </a:rPr>
              <a:t>ganddynt</a:t>
            </a:r>
            <a:r>
              <a:rPr lang="en-GB" sz="2400" dirty="0" smtClean="0">
                <a:latin typeface="Arial"/>
                <a:cs typeface="Arial"/>
              </a:rPr>
              <a:t>?</a:t>
            </a:r>
            <a:endParaRPr lang="en-GB" sz="2400" dirty="0">
              <a:latin typeface="Arial"/>
              <a:cs typeface="Arial"/>
            </a:endParaRPr>
          </a:p>
          <a:p>
            <a:pPr marL="450850" marR="5080" indent="-450850">
              <a:tabLst>
                <a:tab pos="5485765" algn="l"/>
              </a:tabLst>
            </a:pPr>
            <a:r>
              <a:rPr lang="en-GB" sz="2400" dirty="0">
                <a:latin typeface="Arial"/>
                <a:cs typeface="Arial"/>
              </a:rPr>
              <a:t>14. </a:t>
            </a:r>
            <a:r>
              <a:rPr lang="en-GB" sz="2400" dirty="0" smtClean="0">
                <a:latin typeface="Arial"/>
                <a:cs typeface="Arial"/>
              </a:rPr>
              <a:t>A </a:t>
            </a:r>
            <a:r>
              <a:rPr lang="en-GB" sz="2400" dirty="0" err="1" smtClean="0">
                <a:latin typeface="Arial"/>
                <a:cs typeface="Arial"/>
              </a:rPr>
              <a:t>ydym</a:t>
            </a:r>
            <a:r>
              <a:rPr lang="en-GB" sz="2400" dirty="0" smtClean="0">
                <a:latin typeface="Arial"/>
                <a:cs typeface="Arial"/>
              </a:rPr>
              <a:t> </a:t>
            </a:r>
            <a:r>
              <a:rPr lang="en-GB" sz="2400" dirty="0" err="1" smtClean="0">
                <a:latin typeface="Arial"/>
                <a:cs typeface="Arial"/>
              </a:rPr>
              <a:t>ni’n</a:t>
            </a:r>
            <a:r>
              <a:rPr lang="en-GB" sz="2400" dirty="0" smtClean="0">
                <a:latin typeface="Arial"/>
                <a:cs typeface="Arial"/>
              </a:rPr>
              <a:t> </a:t>
            </a:r>
            <a:r>
              <a:rPr lang="en-GB" sz="2400" dirty="0" err="1" smtClean="0">
                <a:latin typeface="Arial"/>
                <a:cs typeface="Arial"/>
              </a:rPr>
              <a:t>defnyddio</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grant </a:t>
            </a:r>
            <a:r>
              <a:rPr lang="en-GB" sz="2400" dirty="0" err="1" smtClean="0">
                <a:latin typeface="Arial"/>
                <a:cs typeface="Arial"/>
              </a:rPr>
              <a:t>amddifadedd</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effeithiol</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leihau</a:t>
            </a:r>
            <a:r>
              <a:rPr lang="en-GB" sz="2400" dirty="0" smtClean="0">
                <a:latin typeface="Arial"/>
                <a:cs typeface="Arial"/>
              </a:rPr>
              <a:t> </a:t>
            </a:r>
            <a:r>
              <a:rPr lang="en-GB" sz="2400" dirty="0" err="1" smtClean="0">
                <a:latin typeface="Arial"/>
                <a:cs typeface="Arial"/>
              </a:rPr>
              <a:t>bylchau</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perfformiad</a:t>
            </a:r>
            <a:r>
              <a:rPr lang="en-GB" sz="2400" dirty="0" smtClean="0">
                <a:latin typeface="Arial"/>
                <a:cs typeface="Arial"/>
              </a:rPr>
              <a:t> ac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sicrhau</a:t>
            </a:r>
            <a:r>
              <a:rPr lang="en-GB" sz="2400" dirty="0" smtClean="0">
                <a:latin typeface="Arial"/>
                <a:cs typeface="Arial"/>
              </a:rPr>
              <a:t> </a:t>
            </a:r>
            <a:r>
              <a:rPr lang="en-GB" sz="2400" dirty="0" err="1" smtClean="0">
                <a:latin typeface="Arial"/>
                <a:cs typeface="Arial"/>
              </a:rPr>
              <a:t>mynediad</a:t>
            </a:r>
            <a:r>
              <a:rPr lang="en-GB" sz="2400" dirty="0" smtClean="0">
                <a:latin typeface="Arial"/>
                <a:cs typeface="Arial"/>
              </a:rPr>
              <a:t> </a:t>
            </a:r>
            <a:r>
              <a:rPr lang="en-GB" sz="2400" dirty="0" err="1" smtClean="0">
                <a:latin typeface="Arial"/>
                <a:cs typeface="Arial"/>
              </a:rPr>
              <a:t>cyfartal</a:t>
            </a:r>
            <a:r>
              <a:rPr lang="en-GB" sz="2400" dirty="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ddysgwyr</a:t>
            </a:r>
            <a:r>
              <a:rPr lang="en-GB" sz="2400" dirty="0" smtClean="0">
                <a:latin typeface="Arial"/>
                <a:cs typeface="Arial"/>
              </a:rPr>
              <a:t> </a:t>
            </a:r>
            <a:r>
              <a:rPr lang="en-GB" sz="2400" dirty="0" err="1" smtClean="0">
                <a:latin typeface="Arial"/>
                <a:cs typeface="Arial"/>
              </a:rPr>
              <a:t>difreintiedig</a:t>
            </a:r>
            <a:r>
              <a:rPr lang="en-GB" sz="2400" dirty="0" smtClean="0">
                <a:latin typeface="Arial"/>
                <a:cs typeface="Arial"/>
              </a:rPr>
              <a:t>?</a:t>
            </a:r>
            <a:endParaRPr lang="en-GB" sz="2400" dirty="0">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a:t>
            </a:r>
            <a:r>
              <a:rPr lang="en-GB" sz="4500" b="1" spc="-5" dirty="0" smtClean="0">
                <a:solidFill>
                  <a:schemeClr val="tx1">
                    <a:lumMod val="75000"/>
                    <a:lumOff val="25000"/>
                  </a:schemeClr>
                </a:solidFill>
                <a:latin typeface="Arial"/>
                <a:cs typeface="Arial"/>
              </a:rPr>
              <a:t>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427085" y="3328052"/>
            <a:ext cx="6126419" cy="4801314"/>
          </a:xfrm>
          <a:prstGeom prst="rect">
            <a:avLst/>
          </a:prstGeom>
        </p:spPr>
        <p:txBody>
          <a:bodyPr vert="horz" wrap="square" lIns="0" tIns="0" rIns="0" bIns="0" rtlCol="0">
            <a:spAutoFit/>
          </a:bodyPr>
          <a:lstStyle/>
          <a:p>
            <a:pPr marL="450850" marR="5080" indent="-450850">
              <a:tabLst>
                <a:tab pos="5485765" algn="l"/>
              </a:tabLst>
            </a:pPr>
            <a:r>
              <a:rPr lang="en-GB" sz="2400" dirty="0" smtClean="0">
                <a:solidFill>
                  <a:srgbClr val="414042"/>
                </a:solidFill>
                <a:latin typeface="Arial"/>
                <a:cs typeface="Arial"/>
              </a:rPr>
              <a:t>13. Do </a:t>
            </a:r>
            <a:r>
              <a:rPr lang="en-GB" sz="2400" dirty="0">
                <a:solidFill>
                  <a:srgbClr val="414042"/>
                </a:solidFill>
                <a:latin typeface="Arial"/>
                <a:cs typeface="Arial"/>
              </a:rPr>
              <a:t>we analyse teachers’ performance and provide them with appropriate training and support in the areas of science and of design and technology where they lack confidence or understanding?</a:t>
            </a:r>
          </a:p>
          <a:p>
            <a:pPr marL="450850" marR="5080" indent="-450850">
              <a:tabLst>
                <a:tab pos="5485765" algn="l"/>
              </a:tabLst>
            </a:pPr>
            <a:r>
              <a:rPr lang="en-GB" sz="2400" dirty="0" smtClean="0">
                <a:solidFill>
                  <a:srgbClr val="414042"/>
                </a:solidFill>
                <a:latin typeface="Arial"/>
                <a:cs typeface="Arial"/>
              </a:rPr>
              <a:t>14. Do </a:t>
            </a:r>
            <a:r>
              <a:rPr lang="en-GB" sz="2400" dirty="0">
                <a:solidFill>
                  <a:srgbClr val="414042"/>
                </a:solidFill>
                <a:latin typeface="Arial"/>
                <a:cs typeface="Arial"/>
              </a:rPr>
              <a:t>we use our pupil deprivation grant effectively to reduce gaps in performance and ensure equality of access for disadvantaged learners?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243971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162839" y="2642252"/>
            <a:ext cx="6055082" cy="677108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err="1" smtClean="0">
                <a:solidFill>
                  <a:schemeClr val="tx1">
                    <a:lumMod val="95000"/>
                    <a:lumOff val="5000"/>
                  </a:schemeClr>
                </a:solidFill>
                <a:latin typeface="Arial"/>
                <a:cs typeface="Arial"/>
              </a:rPr>
              <a:t>Erbyn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diwedd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cyfnod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allweddol</a:t>
            </a:r>
            <a:r>
              <a:rPr lang="en-GB" sz="2200" dirty="0" smtClean="0">
                <a:solidFill>
                  <a:schemeClr val="tx1">
                    <a:lumMod val="95000"/>
                    <a:lumOff val="5000"/>
                  </a:schemeClr>
                </a:solidFill>
                <a:latin typeface="Arial"/>
                <a:cs typeface="Arial"/>
              </a:rPr>
              <a:t> 2,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llawer</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ddisgyblion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wedi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datblygu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dealltwriaeth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gadarn</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gysyniadau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sylfaenol</a:t>
            </a:r>
            <a:r>
              <a:rPr lang="en-GB" sz="2200" dirty="0" smtClean="0">
                <a:solidFill>
                  <a:schemeClr val="tx1">
                    <a:lumMod val="95000"/>
                    <a:lumOff val="5000"/>
                  </a:schemeClr>
                </a:solidFill>
                <a:latin typeface="Arial"/>
                <a:cs typeface="Arial"/>
              </a:rPr>
              <a:t> a </a:t>
            </a:r>
            <a:r>
              <a:rPr lang="en-GB" sz="2200" dirty="0" err="1" smtClean="0">
                <a:solidFill>
                  <a:schemeClr val="tx1">
                    <a:lumMod val="95000"/>
                    <a:lumOff val="5000"/>
                  </a:schemeClr>
                </a:solidFill>
                <a:latin typeface="Arial"/>
                <a:cs typeface="Arial"/>
              </a:rPr>
              <a:t>natur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Un </a:t>
            </a:r>
            <a:r>
              <a:rPr lang="en-GB" sz="2200" dirty="0" err="1" smtClean="0">
                <a:solidFill>
                  <a:schemeClr val="tx1">
                    <a:lumMod val="95000"/>
                    <a:lumOff val="5000"/>
                  </a:schemeClr>
                </a:solidFill>
                <a:latin typeface="Arial"/>
                <a:cs typeface="Arial"/>
              </a:rPr>
              <a:t>nodwedd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gref</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mewn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llawer</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ysgolion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yw</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dealltwriaeth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o’r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angen</a:t>
            </a:r>
            <a:r>
              <a:rPr lang="en-GB" sz="2200" dirty="0" smtClean="0">
                <a:solidFill>
                  <a:schemeClr val="tx1">
                    <a:lumMod val="95000"/>
                    <a:lumOff val="5000"/>
                  </a:schemeClr>
                </a:solidFill>
                <a:latin typeface="Arial"/>
                <a:cs typeface="Arial"/>
              </a:rPr>
              <a:t> am </a:t>
            </a:r>
            <a:r>
              <a:rPr lang="en-GB" sz="2200" dirty="0" err="1" smtClean="0">
                <a:solidFill>
                  <a:schemeClr val="tx1">
                    <a:lumMod val="95000"/>
                    <a:lumOff val="5000"/>
                  </a:schemeClr>
                </a:solidFill>
                <a:latin typeface="Arial"/>
                <a:cs typeface="Arial"/>
              </a:rPr>
              <a:t>ddeiet</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iach</a:t>
            </a:r>
            <a:r>
              <a:rPr lang="en-GB" sz="2200" dirty="0" smtClean="0">
                <a:solidFill>
                  <a:schemeClr val="tx1">
                    <a:lumMod val="95000"/>
                    <a:lumOff val="5000"/>
                  </a:schemeClr>
                </a:solidFill>
                <a:latin typeface="Arial"/>
                <a:cs typeface="Arial"/>
              </a:rPr>
              <a:t> ac </a:t>
            </a:r>
            <a:r>
              <a:rPr lang="en-GB" sz="2200" dirty="0" err="1" smtClean="0">
                <a:solidFill>
                  <a:schemeClr val="tx1">
                    <a:lumMod val="95000"/>
                    <a:lumOff val="5000"/>
                  </a:schemeClr>
                </a:solidFill>
                <a:latin typeface="Arial"/>
                <a:cs typeface="Arial"/>
              </a:rPr>
              <a:t>ymarfer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corff</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rheolaidd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sicrhau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iechyd</a:t>
            </a:r>
            <a:r>
              <a:rPr lang="en-GB" sz="2200" dirty="0" smtClean="0">
                <a:solidFill>
                  <a:schemeClr val="tx1">
                    <a:lumMod val="95000"/>
                    <a:lumOff val="5000"/>
                  </a:schemeClr>
                </a:solidFill>
                <a:latin typeface="Arial"/>
                <a:cs typeface="Arial"/>
              </a:rPr>
              <a:t> da. </a:t>
            </a:r>
            <a:r>
              <a:rPr lang="en-GB" sz="2200" dirty="0" err="1" smtClean="0">
                <a:solidFill>
                  <a:schemeClr val="tx1">
                    <a:lumMod val="95000"/>
                    <a:lumOff val="5000"/>
                  </a:schemeClr>
                </a:solidFill>
                <a:latin typeface="Arial"/>
                <a:cs typeface="Arial"/>
              </a:rPr>
              <a:t>Lle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safonau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gryfaf</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datblygu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dealltwriaeth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dda</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gysyniadau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fel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disgyrchiant</a:t>
            </a:r>
            <a:r>
              <a:rPr lang="en-GB" sz="2200" dirty="0" smtClean="0">
                <a:solidFill>
                  <a:schemeClr val="tx1">
                    <a:lumMod val="95000"/>
                    <a:lumOff val="5000"/>
                  </a:schemeClr>
                </a:solidFill>
                <a:latin typeface="Arial"/>
                <a:cs typeface="Arial"/>
              </a:rPr>
              <a:t> a </a:t>
            </a:r>
            <a:r>
              <a:rPr lang="en-GB" sz="2200" dirty="0" err="1" smtClean="0">
                <a:solidFill>
                  <a:schemeClr val="tx1">
                    <a:lumMod val="95000"/>
                    <a:lumOff val="5000"/>
                  </a:schemeClr>
                </a:solidFill>
                <a:latin typeface="Arial"/>
                <a:cs typeface="Arial"/>
              </a:rPr>
              <a:t>magneteg</a:t>
            </a:r>
            <a:r>
              <a:rPr lang="en-GB" sz="2200" dirty="0" smtClean="0">
                <a:solidFill>
                  <a:schemeClr val="tx1">
                    <a:lumMod val="95000"/>
                    <a:lumOff val="5000"/>
                  </a:schemeClr>
                </a:solidFill>
                <a:latin typeface="Arial"/>
                <a:cs typeface="Arial"/>
              </a:rPr>
              <a:t>, ac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defnyddio</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termau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gwyddonol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gywir</a:t>
            </a:r>
            <a:r>
              <a:rPr lang="en-GB" sz="22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Mae </a:t>
            </a:r>
            <a:r>
              <a:rPr lang="en-GB" sz="2200" dirty="0" err="1" smtClean="0">
                <a:solidFill>
                  <a:schemeClr val="tx1">
                    <a:lumMod val="95000"/>
                    <a:lumOff val="5000"/>
                  </a:schemeClr>
                </a:solidFill>
                <a:latin typeface="Arial"/>
                <a:cs typeface="Arial"/>
              </a:rPr>
              <a:t>bechgyn</a:t>
            </a:r>
            <a:r>
              <a:rPr lang="en-GB" sz="2200" dirty="0" smtClean="0">
                <a:solidFill>
                  <a:schemeClr val="tx1">
                    <a:lumMod val="95000"/>
                    <a:lumOff val="5000"/>
                  </a:schemeClr>
                </a:solidFill>
                <a:latin typeface="Arial"/>
                <a:cs typeface="Arial"/>
              </a:rPr>
              <a:t> a </a:t>
            </a:r>
            <a:r>
              <a:rPr lang="en-GB" sz="2200" dirty="0" err="1" smtClean="0">
                <a:solidFill>
                  <a:schemeClr val="tx1">
                    <a:lumMod val="95000"/>
                    <a:lumOff val="5000"/>
                  </a:schemeClr>
                </a:solidFill>
                <a:latin typeface="Arial"/>
                <a:cs typeface="Arial"/>
              </a:rPr>
              <a:t>merched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cyflawni’n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dda</a:t>
            </a:r>
            <a:r>
              <a:rPr lang="en-GB" sz="2200" dirty="0" smtClean="0">
                <a:solidFill>
                  <a:schemeClr val="tx1">
                    <a:lumMod val="95000"/>
                    <a:lumOff val="5000"/>
                  </a:schemeClr>
                </a:solidFill>
                <a:latin typeface="Arial"/>
                <a:cs typeface="Arial"/>
              </a:rPr>
              <a:t> </a:t>
            </a:r>
            <a:br>
              <a:rPr lang="en-GB" sz="2200" dirty="0" smtClean="0">
                <a:solidFill>
                  <a:schemeClr val="tx1">
                    <a:lumMod val="95000"/>
                    <a:lumOff val="5000"/>
                  </a:schemeClr>
                </a:solidFill>
                <a:latin typeface="Arial"/>
                <a:cs typeface="Arial"/>
              </a:rPr>
            </a:b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debyg</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i’w</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gilydd</a:t>
            </a:r>
            <a:r>
              <a:rPr lang="en-GB" sz="2200" dirty="0" smtClean="0">
                <a:solidFill>
                  <a:schemeClr val="tx1">
                    <a:lumMod val="95000"/>
                    <a:lumOff val="5000"/>
                  </a:schemeClr>
                </a:solidFill>
                <a:latin typeface="Arial"/>
                <a:cs typeface="Arial"/>
              </a:rPr>
              <a:t>, ac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bron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pob</a:t>
            </a:r>
            <a:r>
              <a:rPr lang="en-GB" sz="2200" dirty="0" smtClean="0">
                <a:solidFill>
                  <a:schemeClr val="tx1">
                    <a:lumMod val="95000"/>
                    <a:lumOff val="5000"/>
                  </a:schemeClr>
                </a:solidFill>
                <a:latin typeface="Arial"/>
                <a:cs typeface="Arial"/>
              </a:rPr>
              <a:t> un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ymgymryd</a:t>
            </a:r>
            <a:r>
              <a:rPr lang="en-GB" sz="2200" dirty="0" smtClean="0">
                <a:solidFill>
                  <a:schemeClr val="tx1">
                    <a:lumMod val="95000"/>
                    <a:lumOff val="5000"/>
                  </a:schemeClr>
                </a:solidFill>
                <a:latin typeface="Arial"/>
                <a:cs typeface="Arial"/>
              </a:rPr>
              <a:t> â </a:t>
            </a:r>
            <a:r>
              <a:rPr lang="en-GB" sz="2200" dirty="0" err="1" smtClean="0">
                <a:solidFill>
                  <a:schemeClr val="tx1">
                    <a:lumMod val="95000"/>
                    <a:lumOff val="5000"/>
                  </a:schemeClr>
                </a:solidFill>
                <a:latin typeface="Arial"/>
                <a:cs typeface="Arial"/>
              </a:rPr>
              <a:t>gwaith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gwyddonol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â’r</a:t>
            </a:r>
            <a:r>
              <a:rPr lang="en-GB" sz="2200" dirty="0" smtClean="0">
                <a:solidFill>
                  <a:schemeClr val="tx1">
                    <a:lumMod val="95000"/>
                    <a:lumOff val="5000"/>
                  </a:schemeClr>
                </a:solidFill>
                <a:latin typeface="Arial"/>
                <a:cs typeface="Arial"/>
              </a:rPr>
              <a:t> un </a:t>
            </a:r>
            <a:r>
              <a:rPr lang="en-GB" sz="2200" dirty="0" err="1" smtClean="0">
                <a:solidFill>
                  <a:schemeClr val="tx1">
                    <a:lumMod val="95000"/>
                    <a:lumOff val="5000"/>
                  </a:schemeClr>
                </a:solidFill>
                <a:latin typeface="Arial"/>
                <a:cs typeface="Arial"/>
              </a:rPr>
              <a:t>brwdfrydedd</a:t>
            </a:r>
            <a:r>
              <a:rPr lang="en-GB" sz="2200" dirty="0" smtClean="0">
                <a:solidFill>
                  <a:schemeClr val="tx1">
                    <a:lumMod val="95000"/>
                    <a:lumOff val="5000"/>
                  </a:schemeClr>
                </a:solidFill>
                <a:latin typeface="Arial"/>
                <a:cs typeface="Arial"/>
              </a:rPr>
              <a:t>. Mae </a:t>
            </a:r>
            <a:r>
              <a:rPr lang="en-GB" sz="2200" dirty="0" err="1" smtClean="0">
                <a:solidFill>
                  <a:schemeClr val="tx1">
                    <a:lumMod val="95000"/>
                    <a:lumOff val="5000"/>
                  </a:schemeClr>
                </a:solidFill>
                <a:latin typeface="Arial"/>
                <a:cs typeface="Arial"/>
              </a:rPr>
              <a:t>bron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pob</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disgybl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deall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pwysigrwydd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cynnal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ymchwiliadau’n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ofalus</a:t>
            </a:r>
            <a:r>
              <a:rPr lang="en-GB" sz="2200" dirty="0" smtClean="0">
                <a:solidFill>
                  <a:schemeClr val="tx1">
                    <a:lumMod val="95000"/>
                    <a:lumOff val="5000"/>
                  </a:schemeClr>
                </a:solidFill>
                <a:latin typeface="Arial"/>
                <a:cs typeface="Arial"/>
              </a:rPr>
              <a:t> a </a:t>
            </a:r>
            <a:r>
              <a:rPr lang="en-GB" sz="2200" dirty="0" err="1" smtClean="0">
                <a:solidFill>
                  <a:schemeClr val="tx1">
                    <a:lumMod val="95000"/>
                    <a:lumOff val="5000"/>
                  </a:schemeClr>
                </a:solidFill>
                <a:latin typeface="Arial"/>
                <a:cs typeface="Arial"/>
              </a:rPr>
              <a:t>rheoli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newidynnau</a:t>
            </a:r>
            <a:r>
              <a:rPr lang="en-GB" sz="2200" dirty="0" smtClean="0">
                <a:solidFill>
                  <a:schemeClr val="tx1">
                    <a:lumMod val="95000"/>
                    <a:lumOff val="5000"/>
                  </a:schemeClr>
                </a:solidFill>
                <a:latin typeface="Arial"/>
                <a:cs typeface="Arial"/>
              </a:rPr>
              <a:t>. Mae </a:t>
            </a:r>
            <a:r>
              <a:rPr lang="en-GB" sz="2200" dirty="0" err="1" smtClean="0">
                <a:solidFill>
                  <a:schemeClr val="tx1">
                    <a:lumMod val="95000"/>
                    <a:lumOff val="5000"/>
                  </a:schemeClr>
                </a:solidFill>
                <a:latin typeface="Arial"/>
                <a:cs typeface="Arial"/>
              </a:rPr>
              <a:t>llawer</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ddisgyblion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esbonio’u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hymholiadau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gwyddonol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rhagfynegiadau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canlyniadau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gan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ddefnyddio</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terminoleg</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wyddonol</a:t>
            </a:r>
            <a:r>
              <a:rPr lang="en-GB" sz="2200" dirty="0" smtClean="0">
                <a:solidFill>
                  <a:schemeClr val="tx1">
                    <a:lumMod val="95000"/>
                    <a:lumOff val="5000"/>
                  </a:schemeClr>
                </a:solidFill>
                <a:latin typeface="Arial"/>
                <a:cs typeface="Arial"/>
              </a:rPr>
              <a:t>.</a:t>
            </a:r>
            <a:endParaRPr sz="22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217920" y="2642252"/>
            <a:ext cx="63355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By </a:t>
            </a:r>
            <a:r>
              <a:rPr lang="en-GB" sz="2400" dirty="0">
                <a:solidFill>
                  <a:schemeClr val="tx1">
                    <a:lumMod val="75000"/>
                    <a:lumOff val="25000"/>
                  </a:schemeClr>
                </a:solidFill>
                <a:latin typeface="Arial"/>
                <a:cs typeface="Arial"/>
              </a:rPr>
              <a:t>the end of key stage 2, many pupils have developed a sound understanding of basic science concepts and of the nature of science.  A strong feature in many schools is pupils’ understanding of the need for a healthy diet and regular exercise for good health.  Where standards are strongest, pupils develop a good understanding of concepts such as gravity and magnetism, and use scientific terms precisely.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Both </a:t>
            </a:r>
            <a:r>
              <a:rPr lang="en-GB" sz="2400" dirty="0">
                <a:solidFill>
                  <a:schemeClr val="tx1">
                    <a:lumMod val="75000"/>
                    <a:lumOff val="25000"/>
                  </a:schemeClr>
                </a:solidFill>
                <a:latin typeface="Arial"/>
                <a:cs typeface="Arial"/>
              </a:rPr>
              <a:t>boys and girls achieve similarly well and nearly all undertake scientific work equally enthusiastically.  Nearly all pupils understand the importance of undertaking investigations carefully and of controlling variables.  Many pupils explain their scientific enquiries, predictions and results using scientific terminology.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12943" y="2642252"/>
            <a:ext cx="6023266"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fwyaf</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gwneud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arsylwadau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defnyddiol</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chywir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gwyddoniaeth</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maent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cofnodi’r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rhain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effeithiol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dim </a:t>
            </a:r>
            <a:r>
              <a:rPr lang="en-GB" sz="2400" dirty="0" err="1" smtClean="0">
                <a:solidFill>
                  <a:schemeClr val="tx1">
                    <a:lumMod val="95000"/>
                    <a:lumOff val="5000"/>
                  </a:schemeClr>
                </a:solidFill>
                <a:latin typeface="Arial"/>
                <a:cs typeface="Arial"/>
              </a:rPr>
              <a:t>ond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lleiafrif</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deall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angen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ailadrodd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ymholiadau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chofnodi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nifer</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ddarlleniadau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sicrhau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dibynadwyedd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lleiafrif</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esbonio’r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rhesymau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dros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casgliadau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nid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ganddynt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ddealltwriaeth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gadarn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egwyddorion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gysyniadau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gwyddonol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sylfaenol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perthnasol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Wrth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gyflwyno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canlyniadau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gormod</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ydynt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gwybod</a:t>
            </a:r>
            <a:r>
              <a:rPr lang="en-GB" sz="2400" dirty="0" smtClean="0">
                <a:solidFill>
                  <a:schemeClr val="tx1">
                    <a:lumMod val="95000"/>
                    <a:lumOff val="5000"/>
                  </a:schemeClr>
                </a:solidFill>
                <a:latin typeface="Arial"/>
                <a:cs typeface="Arial"/>
              </a:rPr>
              <a:t> pa </a:t>
            </a:r>
            <a:r>
              <a:rPr lang="en-GB" sz="2400" dirty="0" err="1" smtClean="0">
                <a:solidFill>
                  <a:schemeClr val="tx1">
                    <a:lumMod val="95000"/>
                    <a:lumOff val="5000"/>
                  </a:schemeClr>
                </a:solidFill>
                <a:latin typeface="Arial"/>
                <a:cs typeface="Arial"/>
              </a:rPr>
              <a:t>siart</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dylent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ddefnyddio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mathau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gwahanol</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ddata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ychydig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iawn</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athrawon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deall</a:t>
            </a:r>
            <a:r>
              <a:rPr lang="en-GB" sz="2400" dirty="0" smtClean="0">
                <a:solidFill>
                  <a:schemeClr val="tx1">
                    <a:lumMod val="95000"/>
                    <a:lumOff val="5000"/>
                  </a:schemeClr>
                </a:solidFill>
                <a:latin typeface="Arial"/>
                <a:cs typeface="Arial"/>
              </a:rPr>
              <a:t> pa </a:t>
            </a:r>
            <a:r>
              <a:rPr lang="en-GB" sz="2400" dirty="0" err="1" smtClean="0">
                <a:solidFill>
                  <a:schemeClr val="tx1">
                    <a:lumMod val="95000"/>
                    <a:lumOff val="5000"/>
                  </a:schemeClr>
                </a:solidFill>
                <a:latin typeface="Arial"/>
                <a:cs typeface="Arial"/>
              </a:rPr>
              <a:t>siart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ddefnyddio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ychwaith</a:t>
            </a:r>
            <a:r>
              <a:rPr lang="en-GB" sz="2400" dirty="0" smtClean="0">
                <a:solidFill>
                  <a:schemeClr val="tx1">
                    <a:lumMod val="95000"/>
                    <a:lumOff val="5000"/>
                  </a:schemeClr>
                </a:solidFill>
                <a:latin typeface="Arial"/>
                <a:cs typeface="Arial"/>
              </a:rPr>
              <a:t>.</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236208" y="2642252"/>
            <a:ext cx="6317298"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Most </a:t>
            </a:r>
            <a:r>
              <a:rPr lang="en-GB" sz="2400" dirty="0">
                <a:solidFill>
                  <a:schemeClr val="tx1">
                    <a:lumMod val="75000"/>
                    <a:lumOff val="25000"/>
                  </a:schemeClr>
                </a:solidFill>
                <a:latin typeface="Arial"/>
                <a:cs typeface="Arial"/>
              </a:rPr>
              <a:t>pupils make useful and accurate observations of their science work, and record these effectively.  However, only a minority understand the need to repeat enquiries and record multiple readings to ensure the reliability of their work.  A minority of pupils do not explain the reasons for their conclusions well and do not have a sound grasp of the relevant underlying scientific principles or concepts. When presenting results, too many pupils do not know which chart they should use for different types of data.  A very few teachers do not understand which chart to use either.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50730" y="2642252"/>
            <a:ext cx="5999966"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Mae </a:t>
            </a:r>
            <a:r>
              <a:rPr lang="en-GB" sz="2400" dirty="0" err="1" smtClean="0">
                <a:solidFill>
                  <a:schemeClr val="tx1">
                    <a:lumMod val="95000"/>
                    <a:lumOff val="5000"/>
                  </a:schemeClr>
                </a:solidFill>
                <a:latin typeface="Arial"/>
                <a:cs typeface="Arial"/>
              </a:rPr>
              <a:t>llawer</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datblygu’u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medrau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meddwl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gwyddoniaeth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enghraifft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wrth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feddwl</a:t>
            </a:r>
            <a:r>
              <a:rPr lang="en-GB" sz="2400" dirty="0" smtClean="0">
                <a:solidFill>
                  <a:schemeClr val="tx1">
                    <a:lumMod val="95000"/>
                    <a:lumOff val="5000"/>
                  </a:schemeClr>
                </a:solidFill>
                <a:latin typeface="Arial"/>
                <a:cs typeface="Arial"/>
              </a:rPr>
              <a:t> am </a:t>
            </a:r>
            <a:r>
              <a:rPr lang="en-GB" sz="2400" dirty="0" err="1" smtClean="0">
                <a:solidFill>
                  <a:schemeClr val="tx1">
                    <a:lumMod val="95000"/>
                    <a:lumOff val="5000"/>
                  </a:schemeClr>
                </a:solidFill>
                <a:latin typeface="Arial"/>
                <a:cs typeface="Arial"/>
              </a:rPr>
              <a:t>achos</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effaith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rhoi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rhesymau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cydlynus</a:t>
            </a:r>
            <a:r>
              <a:rPr lang="en-GB" sz="2400" dirty="0" smtClean="0">
                <a:solidFill>
                  <a:schemeClr val="tx1">
                    <a:lumMod val="95000"/>
                    <a:lumOff val="5000"/>
                  </a:schemeClr>
                </a:solidFill>
                <a:latin typeface="Arial"/>
                <a:cs typeface="Arial"/>
              </a:rPr>
              <a:t> am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rhagfynegiadau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seiliedig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wybodaeth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wyddonol</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maent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flaenorol</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Mae </a:t>
            </a:r>
            <a:r>
              <a:rPr lang="en-GB" sz="2400" dirty="0" err="1" smtClean="0">
                <a:solidFill>
                  <a:schemeClr val="tx1">
                    <a:lumMod val="95000"/>
                    <a:lumOff val="5000"/>
                  </a:schemeClr>
                </a:solidFill>
                <a:latin typeface="Arial"/>
                <a:cs typeface="Arial"/>
              </a:rPr>
              <a:t>llawer</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defnyddio</a:t>
            </a:r>
            <a:r>
              <a:rPr lang="en-GB" sz="2400" dirty="0" smtClean="0">
                <a:solidFill>
                  <a:schemeClr val="tx1">
                    <a:lumMod val="95000"/>
                    <a:lumOff val="5000"/>
                  </a:schemeClr>
                </a:solidFill>
                <a:latin typeface="Arial"/>
                <a:cs typeface="Arial"/>
              </a:rPr>
              <a:t> </a:t>
            </a:r>
            <a:br>
              <a:rPr lang="en-GB" sz="2400" dirty="0" smtClean="0">
                <a:solidFill>
                  <a:schemeClr val="tx1">
                    <a:lumMod val="95000"/>
                    <a:lumOff val="5000"/>
                  </a:schemeClr>
                </a:solidFill>
                <a:latin typeface="Arial"/>
                <a:cs typeface="Arial"/>
              </a:rPr>
            </a:br>
            <a:r>
              <a:rPr lang="en-GB" sz="2400" dirty="0" smtClean="0">
                <a:solidFill>
                  <a:schemeClr val="tx1">
                    <a:lumMod val="95000"/>
                    <a:lumOff val="5000"/>
                  </a:schemeClr>
                </a:solidFill>
                <a:latin typeface="Arial"/>
                <a:cs typeface="Arial"/>
              </a:rPr>
              <a:t>ac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datblygu’u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medrau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llythrennedd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rhifedd</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TGCh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gwersi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gwyddoniaeth</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gwahaniaeth</a:t>
            </a:r>
            <a:r>
              <a:rPr lang="en-GB" sz="2400" dirty="0" smtClean="0">
                <a:solidFill>
                  <a:schemeClr val="tx1">
                    <a:lumMod val="95000"/>
                    <a:lumOff val="5000"/>
                  </a:schemeClr>
                </a:solidFill>
                <a:latin typeface="Arial"/>
                <a:cs typeface="Arial"/>
              </a:rPr>
              <a:t> o ran </a:t>
            </a:r>
            <a:r>
              <a:rPr lang="en-GB" sz="2400" dirty="0" err="1" smtClean="0">
                <a:solidFill>
                  <a:schemeClr val="tx1">
                    <a:lumMod val="95000"/>
                    <a:lumOff val="5000"/>
                  </a:schemeClr>
                </a:solidFill>
                <a:latin typeface="Arial"/>
                <a:cs typeface="Arial"/>
              </a:rPr>
              <a:t>cyflawniad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rhwng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gymwys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prydau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a:t>
            </a:r>
            <a:r>
              <a:rPr lang="en-GB" sz="2400" dirty="0" smtClean="0">
                <a:solidFill>
                  <a:schemeClr val="tx1">
                    <a:lumMod val="95000"/>
                    <a:lumOff val="5000"/>
                  </a:schemeClr>
                </a:solidFill>
                <a:latin typeface="Arial"/>
                <a:cs typeface="Arial"/>
              </a:rPr>
              <a:t> am </a:t>
            </a:r>
            <a:r>
              <a:rPr lang="en-GB" sz="2400" dirty="0" err="1" smtClean="0">
                <a:solidFill>
                  <a:schemeClr val="tx1">
                    <a:lumMod val="95000"/>
                    <a:lumOff val="5000"/>
                  </a:schemeClr>
                </a:solidFill>
                <a:latin typeface="Arial"/>
                <a:cs typeface="Arial"/>
              </a:rPr>
              <a:t>ddim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cyfoedion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gwyddoniaeth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ddiwedd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cyfnod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allweddol</a:t>
            </a:r>
            <a:r>
              <a:rPr lang="en-GB" sz="2400" dirty="0" smtClean="0">
                <a:solidFill>
                  <a:schemeClr val="tx1">
                    <a:lumMod val="95000"/>
                    <a:lumOff val="5000"/>
                  </a:schemeClr>
                </a:solidFill>
                <a:latin typeface="Arial"/>
                <a:cs typeface="Arial"/>
              </a:rPr>
              <a:t> 2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fawr</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hyd</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bwlch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parhau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ehangu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lefel</a:t>
            </a:r>
            <a:r>
              <a:rPr lang="en-GB" sz="2400" dirty="0" smtClean="0">
                <a:solidFill>
                  <a:schemeClr val="tx1">
                    <a:lumMod val="95000"/>
                    <a:lumOff val="5000"/>
                  </a:schemeClr>
                </a:solidFill>
                <a:latin typeface="Arial"/>
                <a:cs typeface="Arial"/>
              </a:rPr>
              <a:t> 5.</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350696" y="2642252"/>
            <a:ext cx="6202810"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a:t>
            </a:r>
            <a:r>
              <a:rPr lang="en-GB" sz="2400" dirty="0">
                <a:solidFill>
                  <a:schemeClr val="tx1">
                    <a:lumMod val="75000"/>
                    <a:lumOff val="25000"/>
                  </a:schemeClr>
                </a:solidFill>
                <a:latin typeface="Arial"/>
                <a:cs typeface="Arial"/>
              </a:rPr>
              <a:t>pupils develop their thinking skills well in science, for example when thinking about cause and effect. </a:t>
            </a:r>
            <a:r>
              <a:rPr lang="en-GB" sz="2400" dirty="0" smtClean="0">
                <a:solidFill>
                  <a:schemeClr val="tx1">
                    <a:lumMod val="75000"/>
                    <a:lumOff val="25000"/>
                  </a:schemeClr>
                </a:solidFill>
                <a:latin typeface="Arial"/>
                <a:cs typeface="Arial"/>
              </a:rPr>
              <a:t>They </a:t>
            </a:r>
            <a:r>
              <a:rPr lang="en-GB" sz="2400" dirty="0">
                <a:solidFill>
                  <a:schemeClr val="tx1">
                    <a:lumMod val="75000"/>
                    <a:lumOff val="25000"/>
                  </a:schemeClr>
                </a:solidFill>
                <a:latin typeface="Arial"/>
                <a:cs typeface="Arial"/>
              </a:rPr>
              <a:t>give coherent reasons for their predictions, based on the scientific knowledge that they have learned previously</a:t>
            </a:r>
            <a:r>
              <a:rPr lang="en-GB" sz="2400"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a:t>
            </a:r>
            <a:r>
              <a:rPr lang="en-GB" sz="2400" dirty="0">
                <a:solidFill>
                  <a:schemeClr val="tx1">
                    <a:lumMod val="75000"/>
                    <a:lumOff val="25000"/>
                  </a:schemeClr>
                </a:solidFill>
                <a:latin typeface="Arial"/>
                <a:cs typeface="Arial"/>
              </a:rPr>
              <a:t>pupils use and develop their literacy, numeracy and ICT skills well in science lessons.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However, t</a:t>
            </a:r>
            <a:r>
              <a:rPr lang="en-GB" sz="2400" dirty="0" smtClean="0">
                <a:solidFill>
                  <a:schemeClr val="tx1">
                    <a:lumMod val="75000"/>
                    <a:lumOff val="25000"/>
                  </a:schemeClr>
                </a:solidFill>
                <a:latin typeface="Arial"/>
                <a:cs typeface="Arial"/>
              </a:rPr>
              <a:t>he </a:t>
            </a:r>
            <a:r>
              <a:rPr lang="en-GB" sz="2400" dirty="0">
                <a:solidFill>
                  <a:schemeClr val="tx1">
                    <a:lumMod val="75000"/>
                    <a:lumOff val="25000"/>
                  </a:schemeClr>
                </a:solidFill>
                <a:latin typeface="Arial"/>
                <a:cs typeface="Arial"/>
              </a:rPr>
              <a:t>difference in achievement between pupils eligible for free school meals and their peers in science at the end of key stage 2 remains too wide and the gap continues to grow at level 5.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150313" y="2642252"/>
            <a:ext cx="6049320" cy="707886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300" dirty="0" smtClean="0">
                <a:solidFill>
                  <a:schemeClr val="tx1">
                    <a:lumMod val="95000"/>
                    <a:lumOff val="5000"/>
                  </a:schemeClr>
                </a:solidFill>
                <a:latin typeface="Arial"/>
                <a:cs typeface="Arial"/>
              </a:rPr>
              <a:t>Mae </a:t>
            </a:r>
            <a:r>
              <a:rPr lang="en-GB" sz="2300" dirty="0" err="1" smtClean="0">
                <a:solidFill>
                  <a:schemeClr val="tx1">
                    <a:lumMod val="95000"/>
                    <a:lumOff val="5000"/>
                  </a:schemeClr>
                </a:solidFill>
                <a:latin typeface="Arial"/>
                <a:cs typeface="Arial"/>
              </a:rPr>
              <a:t>mwyafrif</a:t>
            </a:r>
            <a:r>
              <a:rPr lang="en-GB" sz="2300" dirty="0" smtClean="0">
                <a:solidFill>
                  <a:schemeClr val="tx1">
                    <a:lumMod val="95000"/>
                    <a:lumOff val="5000"/>
                  </a:schemeClr>
                </a:solidFill>
                <a:latin typeface="Arial"/>
                <a:cs typeface="Arial"/>
              </a:rPr>
              <a:t> o </a:t>
            </a:r>
            <a:r>
              <a:rPr lang="en-GB" sz="2300" dirty="0" err="1" smtClean="0">
                <a:solidFill>
                  <a:schemeClr val="tx1">
                    <a:lumMod val="95000"/>
                    <a:lumOff val="5000"/>
                  </a:schemeClr>
                </a:solidFill>
                <a:latin typeface="Arial"/>
                <a:cs typeface="Arial"/>
              </a:rPr>
              <a:t>ddisgyblion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yng</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nghyfnod</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allweddol</a:t>
            </a:r>
            <a:r>
              <a:rPr lang="en-GB" sz="2300" dirty="0" smtClean="0">
                <a:solidFill>
                  <a:schemeClr val="tx1">
                    <a:lumMod val="95000"/>
                    <a:lumOff val="5000"/>
                  </a:schemeClr>
                </a:solidFill>
                <a:latin typeface="Arial"/>
                <a:cs typeface="Arial"/>
              </a:rPr>
              <a:t> 2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dylunio</a:t>
            </a:r>
            <a:r>
              <a:rPr lang="en-GB" sz="2300" dirty="0" smtClean="0">
                <a:solidFill>
                  <a:schemeClr val="tx1">
                    <a:lumMod val="95000"/>
                    <a:lumOff val="5000"/>
                  </a:schemeClr>
                </a:solidFill>
                <a:latin typeface="Arial"/>
                <a:cs typeface="Arial"/>
              </a:rPr>
              <a:t> ac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gwneud</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cynhyrchion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syml</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gan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gyfuno’u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medrau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dylunio</a:t>
            </a:r>
            <a:r>
              <a:rPr lang="en-GB" sz="2300" dirty="0" smtClean="0">
                <a:solidFill>
                  <a:schemeClr val="tx1">
                    <a:lumMod val="95000"/>
                    <a:lumOff val="5000"/>
                  </a:schemeClr>
                </a:solidFill>
                <a:latin typeface="Arial"/>
                <a:cs typeface="Arial"/>
              </a:rPr>
              <a:t> a </a:t>
            </a:r>
            <a:r>
              <a:rPr lang="en-GB" sz="2300" dirty="0" err="1" smtClean="0">
                <a:solidFill>
                  <a:schemeClr val="tx1">
                    <a:lumMod val="95000"/>
                    <a:lumOff val="5000"/>
                  </a:schemeClr>
                </a:solidFill>
                <a:latin typeface="Arial"/>
                <a:cs typeface="Arial"/>
              </a:rPr>
              <a:t>gwneud</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Maent</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greadigol</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eu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gwaith</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dylunio</a:t>
            </a:r>
            <a:r>
              <a:rPr lang="en-GB" sz="2300" dirty="0" smtClean="0">
                <a:solidFill>
                  <a:schemeClr val="tx1">
                    <a:lumMod val="95000"/>
                    <a:lumOff val="5000"/>
                  </a:schemeClr>
                </a:solidFill>
                <a:latin typeface="Arial"/>
                <a:cs typeface="Arial"/>
              </a:rPr>
              <a:t> a </a:t>
            </a:r>
            <a:r>
              <a:rPr lang="en-GB" sz="2300" dirty="0" err="1" smtClean="0">
                <a:solidFill>
                  <a:schemeClr val="tx1">
                    <a:lumMod val="95000"/>
                    <a:lumOff val="5000"/>
                  </a:schemeClr>
                </a:solidFill>
                <a:latin typeface="Arial"/>
                <a:cs typeface="Arial"/>
              </a:rPr>
              <a:t>thechnoleg</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ar</a:t>
            </a:r>
            <a:r>
              <a:rPr lang="en-GB" sz="2300" dirty="0" smtClean="0">
                <a:solidFill>
                  <a:schemeClr val="tx1">
                    <a:lumMod val="95000"/>
                    <a:lumOff val="5000"/>
                  </a:schemeClr>
                </a:solidFill>
                <a:latin typeface="Arial"/>
                <a:cs typeface="Arial"/>
              </a:rPr>
              <a:t> draws </a:t>
            </a:r>
            <a:r>
              <a:rPr lang="en-GB" sz="2300" dirty="0" err="1" smtClean="0">
                <a:solidFill>
                  <a:schemeClr val="tx1">
                    <a:lumMod val="95000"/>
                    <a:lumOff val="5000"/>
                  </a:schemeClr>
                </a:solidFill>
                <a:latin typeface="Arial"/>
                <a:cs typeface="Arial"/>
              </a:rPr>
              <a:t>ystod</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eang</a:t>
            </a:r>
            <a:r>
              <a:rPr lang="en-GB" sz="2300" dirty="0" smtClean="0">
                <a:solidFill>
                  <a:schemeClr val="tx1">
                    <a:lumMod val="95000"/>
                    <a:lumOff val="5000"/>
                  </a:schemeClr>
                </a:solidFill>
                <a:latin typeface="Arial"/>
                <a:cs typeface="Arial"/>
              </a:rPr>
              <a:t> o </a:t>
            </a:r>
            <a:r>
              <a:rPr lang="en-GB" sz="2300" dirty="0" err="1" smtClean="0">
                <a:solidFill>
                  <a:schemeClr val="tx1">
                    <a:lumMod val="95000"/>
                    <a:lumOff val="5000"/>
                  </a:schemeClr>
                </a:solidFill>
                <a:latin typeface="Arial"/>
                <a:cs typeface="Arial"/>
              </a:rPr>
              <a:t>destunau</a:t>
            </a:r>
            <a:r>
              <a:rPr lang="en-GB" sz="23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300" dirty="0" smtClean="0">
                <a:solidFill>
                  <a:schemeClr val="tx1">
                    <a:lumMod val="95000"/>
                    <a:lumOff val="5000"/>
                  </a:schemeClr>
                </a:solidFill>
                <a:latin typeface="Arial"/>
                <a:cs typeface="Arial"/>
              </a:rPr>
              <a:t>Mae </a:t>
            </a:r>
            <a:r>
              <a:rPr lang="en-GB" sz="2300" dirty="0" err="1" smtClean="0">
                <a:solidFill>
                  <a:schemeClr val="tx1">
                    <a:lumMod val="95000"/>
                    <a:lumOff val="5000"/>
                  </a:schemeClr>
                </a:solidFill>
                <a:latin typeface="Arial"/>
                <a:cs typeface="Arial"/>
              </a:rPr>
              <a:t>llawer</a:t>
            </a:r>
            <a:r>
              <a:rPr lang="en-GB" sz="2300" dirty="0" smtClean="0">
                <a:solidFill>
                  <a:schemeClr val="tx1">
                    <a:lumMod val="95000"/>
                    <a:lumOff val="5000"/>
                  </a:schemeClr>
                </a:solidFill>
                <a:latin typeface="Arial"/>
                <a:cs typeface="Arial"/>
              </a:rPr>
              <a:t> o </a:t>
            </a:r>
            <a:r>
              <a:rPr lang="en-GB" sz="2300" dirty="0" err="1" smtClean="0">
                <a:solidFill>
                  <a:schemeClr val="tx1">
                    <a:lumMod val="95000"/>
                    <a:lumOff val="5000"/>
                  </a:schemeClr>
                </a:solidFill>
                <a:latin typeface="Arial"/>
                <a:cs typeface="Arial"/>
              </a:rPr>
              <a:t>ddisgyblion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dangos</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eu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syniadau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dylunio</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gan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ddefnyddio</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brasluniau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wedi’u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labelu’n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syml</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Fodd</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bynnag</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nid</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yw</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digon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ohonynt</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cynnwys</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mesuriadau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cywir</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eu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cynlluniau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lle</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bo’n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briodol</a:t>
            </a:r>
            <a:r>
              <a:rPr lang="en-GB" sz="2300" dirty="0" smtClean="0">
                <a:solidFill>
                  <a:schemeClr val="tx1">
                    <a:lumMod val="95000"/>
                    <a:lumOff val="5000"/>
                  </a:schemeClr>
                </a:solidFill>
                <a:latin typeface="Arial"/>
                <a:cs typeface="Arial"/>
              </a:rPr>
              <a:t>.  Dim </a:t>
            </a:r>
            <a:r>
              <a:rPr lang="en-GB" sz="2300" dirty="0" err="1" smtClean="0">
                <a:solidFill>
                  <a:schemeClr val="tx1">
                    <a:lumMod val="95000"/>
                    <a:lumOff val="5000"/>
                  </a:schemeClr>
                </a:solidFill>
                <a:latin typeface="Arial"/>
                <a:cs typeface="Arial"/>
              </a:rPr>
              <a:t>ond</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ychydig</a:t>
            </a:r>
            <a:r>
              <a:rPr lang="en-GB" sz="2300" dirty="0" smtClean="0">
                <a:solidFill>
                  <a:schemeClr val="tx1">
                    <a:lumMod val="95000"/>
                    <a:lumOff val="5000"/>
                  </a:schemeClr>
                </a:solidFill>
                <a:latin typeface="Arial"/>
                <a:cs typeface="Arial"/>
              </a:rPr>
              <a:t> o </a:t>
            </a:r>
            <a:r>
              <a:rPr lang="en-GB" sz="2300" dirty="0" err="1" smtClean="0">
                <a:solidFill>
                  <a:schemeClr val="tx1">
                    <a:lumMod val="95000"/>
                    <a:lumOff val="5000"/>
                  </a:schemeClr>
                </a:solidFill>
                <a:latin typeface="Arial"/>
                <a:cs typeface="Arial"/>
              </a:rPr>
              <a:t>ddisgyblion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sy’n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cynllunio’n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ddigon</a:t>
            </a:r>
            <a:r>
              <a:rPr lang="en-GB" sz="2300" dirty="0" smtClean="0">
                <a:solidFill>
                  <a:schemeClr val="tx1">
                    <a:lumMod val="95000"/>
                    <a:lumOff val="5000"/>
                  </a:schemeClr>
                </a:solidFill>
                <a:latin typeface="Arial"/>
                <a:cs typeface="Arial"/>
              </a:rPr>
              <a:t> da y </a:t>
            </a:r>
            <a:r>
              <a:rPr lang="en-GB" sz="2300" dirty="0" err="1" smtClean="0">
                <a:solidFill>
                  <a:schemeClr val="tx1">
                    <a:lumMod val="95000"/>
                    <a:lumOff val="5000"/>
                  </a:schemeClr>
                </a:solidFill>
                <a:latin typeface="Arial"/>
                <a:cs typeface="Arial"/>
              </a:rPr>
              <a:t>camau</a:t>
            </a:r>
            <a:r>
              <a:rPr lang="en-GB" sz="2300" dirty="0" smtClean="0">
                <a:solidFill>
                  <a:schemeClr val="tx1">
                    <a:lumMod val="95000"/>
                    <a:lumOff val="5000"/>
                  </a:schemeClr>
                </a:solidFill>
                <a:latin typeface="Arial"/>
                <a:cs typeface="Arial"/>
              </a:rPr>
              <a:t> y </a:t>
            </a:r>
            <a:r>
              <a:rPr lang="en-GB" sz="2300" dirty="0" err="1" smtClean="0">
                <a:solidFill>
                  <a:schemeClr val="tx1">
                    <a:lumMod val="95000"/>
                    <a:lumOff val="5000"/>
                  </a:schemeClr>
                </a:solidFill>
                <a:latin typeface="Arial"/>
                <a:cs typeface="Arial"/>
              </a:rPr>
              <a:t>byddant</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eu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cymryd</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i</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gwblhau’u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prosiect</a:t>
            </a:r>
            <a:r>
              <a:rPr lang="en-GB" sz="23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300" dirty="0" err="1" smtClean="0">
                <a:solidFill>
                  <a:schemeClr val="tx1">
                    <a:lumMod val="95000"/>
                    <a:lumOff val="5000"/>
                  </a:schemeClr>
                </a:solidFill>
                <a:latin typeface="Arial"/>
                <a:cs typeface="Arial"/>
              </a:rPr>
              <a:t>Mewn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mwyafrif</a:t>
            </a:r>
            <a:r>
              <a:rPr lang="en-GB" sz="2300" dirty="0" smtClean="0">
                <a:solidFill>
                  <a:schemeClr val="tx1">
                    <a:lumMod val="95000"/>
                    <a:lumOff val="5000"/>
                  </a:schemeClr>
                </a:solidFill>
                <a:latin typeface="Arial"/>
                <a:cs typeface="Arial"/>
              </a:rPr>
              <a:t> o </a:t>
            </a:r>
            <a:r>
              <a:rPr lang="en-GB" sz="2300" dirty="0" err="1" smtClean="0">
                <a:solidFill>
                  <a:schemeClr val="tx1">
                    <a:lumMod val="95000"/>
                    <a:lumOff val="5000"/>
                  </a:schemeClr>
                </a:solidFill>
                <a:latin typeface="Arial"/>
                <a:cs typeface="Arial"/>
              </a:rPr>
              <a:t>ysgolion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mae</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disgyblion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deall</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llawer</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o’r</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cydrannau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gwahanol</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y </a:t>
            </a:r>
            <a:r>
              <a:rPr lang="en-GB" sz="2300" dirty="0" err="1" smtClean="0">
                <a:solidFill>
                  <a:schemeClr val="tx1">
                    <a:lumMod val="95000"/>
                    <a:lumOff val="5000"/>
                  </a:schemeClr>
                </a:solidFill>
                <a:latin typeface="Arial"/>
                <a:cs typeface="Arial"/>
              </a:rPr>
              <a:t>cwricwlwm</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dylunio</a:t>
            </a:r>
            <a:r>
              <a:rPr lang="en-GB" sz="2300" dirty="0" smtClean="0">
                <a:solidFill>
                  <a:schemeClr val="tx1">
                    <a:lumMod val="95000"/>
                    <a:lumOff val="5000"/>
                  </a:schemeClr>
                </a:solidFill>
                <a:latin typeface="Arial"/>
                <a:cs typeface="Arial"/>
              </a:rPr>
              <a:t> a </a:t>
            </a:r>
            <a:r>
              <a:rPr lang="en-GB" sz="2300" dirty="0" err="1" smtClean="0">
                <a:solidFill>
                  <a:schemeClr val="tx1">
                    <a:lumMod val="95000"/>
                    <a:lumOff val="5000"/>
                  </a:schemeClr>
                </a:solidFill>
                <a:latin typeface="Arial"/>
                <a:cs typeface="Arial"/>
              </a:rPr>
              <a:t>thechnoleg</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fel</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bwyd</a:t>
            </a:r>
            <a:r>
              <a:rPr lang="en-GB" sz="2300" dirty="0" smtClean="0">
                <a:solidFill>
                  <a:schemeClr val="tx1">
                    <a:lumMod val="95000"/>
                    <a:lumOff val="5000"/>
                  </a:schemeClr>
                </a:solidFill>
                <a:latin typeface="Arial"/>
                <a:cs typeface="Arial"/>
              </a:rPr>
              <a:t> a </a:t>
            </a:r>
            <a:r>
              <a:rPr lang="en-GB" sz="2300" dirty="0" err="1" smtClean="0">
                <a:solidFill>
                  <a:schemeClr val="tx1">
                    <a:lumMod val="95000"/>
                    <a:lumOff val="5000"/>
                  </a:schemeClr>
                </a:solidFill>
                <a:latin typeface="Arial"/>
                <a:cs typeface="Arial"/>
              </a:rPr>
              <a:t>defnyddiau</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Fodd</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bynnag</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mewn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gormod</a:t>
            </a:r>
            <a:r>
              <a:rPr lang="en-GB" sz="2300" dirty="0" smtClean="0">
                <a:solidFill>
                  <a:schemeClr val="tx1">
                    <a:lumMod val="95000"/>
                    <a:lumOff val="5000"/>
                  </a:schemeClr>
                </a:solidFill>
                <a:latin typeface="Arial"/>
                <a:cs typeface="Arial"/>
              </a:rPr>
              <a:t> o </a:t>
            </a:r>
            <a:r>
              <a:rPr lang="en-GB" sz="2300" dirty="0" err="1" smtClean="0">
                <a:solidFill>
                  <a:schemeClr val="tx1">
                    <a:lumMod val="95000"/>
                    <a:lumOff val="5000"/>
                  </a:schemeClr>
                </a:solidFill>
                <a:latin typeface="Arial"/>
                <a:cs typeface="Arial"/>
              </a:rPr>
              <a:t>ysgolion</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mae</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dealltwriaeth</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disgyblion</a:t>
            </a:r>
            <a:r>
              <a:rPr lang="en-GB" sz="2300" dirty="0" smtClean="0">
                <a:solidFill>
                  <a:schemeClr val="tx1">
                    <a:lumMod val="95000"/>
                    <a:lumOff val="5000"/>
                  </a:schemeClr>
                </a:solidFill>
                <a:latin typeface="Arial"/>
                <a:cs typeface="Arial"/>
              </a:rPr>
              <a:t> o ‘</a:t>
            </a:r>
            <a:r>
              <a:rPr lang="en-GB" sz="2300" dirty="0" err="1" smtClean="0">
                <a:solidFill>
                  <a:schemeClr val="tx1">
                    <a:lumMod val="95000"/>
                    <a:lumOff val="5000"/>
                  </a:schemeClr>
                </a:solidFill>
                <a:latin typeface="Arial"/>
                <a:cs typeface="Arial"/>
              </a:rPr>
              <a:t>systemau</a:t>
            </a:r>
            <a:r>
              <a:rPr lang="en-GB" sz="2300" dirty="0" smtClean="0">
                <a:solidFill>
                  <a:schemeClr val="tx1">
                    <a:lumMod val="95000"/>
                    <a:lumOff val="5000"/>
                  </a:schemeClr>
                </a:solidFill>
                <a:latin typeface="Arial"/>
                <a:cs typeface="Arial"/>
              </a:rPr>
              <a:t> a </a:t>
            </a:r>
            <a:r>
              <a:rPr lang="en-GB" sz="2300" dirty="0" err="1" smtClean="0">
                <a:solidFill>
                  <a:schemeClr val="tx1">
                    <a:lumMod val="95000"/>
                    <a:lumOff val="5000"/>
                  </a:schemeClr>
                </a:solidFill>
                <a:latin typeface="Arial"/>
                <a:cs typeface="Arial"/>
              </a:rPr>
              <a:t>rheolaeth</a:t>
            </a:r>
            <a:r>
              <a:rPr lang="en-GB" sz="2300" dirty="0" smtClean="0">
                <a:solidFill>
                  <a:schemeClr val="tx1">
                    <a:lumMod val="95000"/>
                    <a:lumOff val="5000"/>
                  </a:schemeClr>
                </a:solidFill>
                <a:latin typeface="Arial"/>
                <a:cs typeface="Arial"/>
              </a:rPr>
              <a:t>’ </a:t>
            </a:r>
            <a:r>
              <a:rPr lang="en-GB" sz="2300" dirty="0" err="1" smtClean="0">
                <a:solidFill>
                  <a:schemeClr val="tx1">
                    <a:lumMod val="95000"/>
                    <a:lumOff val="5000"/>
                  </a:schemeClr>
                </a:solidFill>
                <a:latin typeface="Arial"/>
                <a:cs typeface="Arial"/>
              </a:rPr>
              <a:t>yn</a:t>
            </a:r>
            <a:r>
              <a:rPr lang="en-GB" sz="2300" dirty="0" smtClean="0">
                <a:solidFill>
                  <a:schemeClr val="tx1">
                    <a:lumMod val="95000"/>
                    <a:lumOff val="5000"/>
                  </a:schemeClr>
                </a:solidFill>
                <a:latin typeface="Arial"/>
                <a:cs typeface="Arial"/>
              </a:rPr>
              <a:t> wan.</a:t>
            </a:r>
            <a:endParaRPr sz="23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199632" y="2642252"/>
            <a:ext cx="6353873"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majority of pupils in key stage 2 design and make simple products by combining their designing and making skills.  They are creative in their design and technology work across a broad range of topics.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a:t>
            </a:r>
            <a:r>
              <a:rPr lang="en-GB" sz="2400" dirty="0">
                <a:solidFill>
                  <a:schemeClr val="tx1">
                    <a:lumMod val="75000"/>
                    <a:lumOff val="25000"/>
                  </a:schemeClr>
                </a:solidFill>
                <a:latin typeface="Arial"/>
                <a:cs typeface="Arial"/>
              </a:rPr>
              <a:t>pupils illustrate their design ideas using simply-labelled sketches.  However, too few include accurate measurements in their plans, where appropriate.  Only a few pupils plan well enough the steps they will take to complete their </a:t>
            </a:r>
            <a:r>
              <a:rPr lang="en-GB" sz="2400" dirty="0" smtClean="0">
                <a:solidFill>
                  <a:schemeClr val="tx1">
                    <a:lumMod val="75000"/>
                    <a:lumOff val="25000"/>
                  </a:schemeClr>
                </a:solidFill>
                <a:latin typeface="Arial"/>
                <a:cs typeface="Arial"/>
              </a:rPr>
              <a:t>project.</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a:t>
            </a:r>
            <a:r>
              <a:rPr lang="en-GB" sz="2400" dirty="0">
                <a:solidFill>
                  <a:schemeClr val="tx1">
                    <a:lumMod val="75000"/>
                    <a:lumOff val="25000"/>
                  </a:schemeClr>
                </a:solidFill>
                <a:latin typeface="Arial"/>
                <a:cs typeface="Arial"/>
              </a:rPr>
              <a:t>a majority of schools, pupils understand many of the different components within the design and technology curriculum, such as food and materials.  However, in too many schools, pupils’ understanding of ‘systems and control’ is weak</a:t>
            </a:r>
            <a:r>
              <a:rPr lang="en-GB" sz="2400" dirty="0" smtClean="0">
                <a:solidFill>
                  <a:schemeClr val="tx1">
                    <a:lumMod val="75000"/>
                    <a:lumOff val="25000"/>
                  </a:schemeClr>
                </a:solidFill>
                <a:latin typeface="Arial"/>
                <a:cs typeface="Arial"/>
              </a:rPr>
              <a:t>.</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172890" y="2454294"/>
            <a:ext cx="6031033" cy="710963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Mae </a:t>
            </a:r>
            <a:r>
              <a:rPr lang="en-GB" sz="2200" dirty="0" err="1" smtClean="0">
                <a:solidFill>
                  <a:schemeClr val="tx1">
                    <a:lumMod val="95000"/>
                    <a:lumOff val="5000"/>
                  </a:schemeClr>
                </a:solidFill>
                <a:latin typeface="Arial"/>
                <a:cs typeface="Arial"/>
              </a:rPr>
              <a:t>cynlluniau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cynhwysfawr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gan</a:t>
            </a:r>
            <a:r>
              <a:rPr lang="en-GB" sz="2200" dirty="0" smtClean="0">
                <a:solidFill>
                  <a:schemeClr val="tx1">
                    <a:lumMod val="95000"/>
                    <a:lumOff val="5000"/>
                  </a:schemeClr>
                </a:solidFill>
                <a:latin typeface="Arial"/>
                <a:cs typeface="Arial"/>
              </a:rPr>
              <a:t> y </a:t>
            </a:r>
            <a:r>
              <a:rPr lang="en-GB" sz="2200" dirty="0" err="1" smtClean="0">
                <a:solidFill>
                  <a:schemeClr val="tx1">
                    <a:lumMod val="95000"/>
                    <a:lumOff val="5000"/>
                  </a:schemeClr>
                </a:solidFill>
                <a:latin typeface="Arial"/>
                <a:cs typeface="Arial"/>
              </a:rPr>
              <a:t>rhan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fwyaf</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ysgolion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sicrhau</a:t>
            </a:r>
            <a:r>
              <a:rPr lang="en-GB" sz="2200" dirty="0" smtClean="0">
                <a:solidFill>
                  <a:schemeClr val="tx1">
                    <a:lumMod val="95000"/>
                    <a:lumOff val="5000"/>
                  </a:schemeClr>
                </a:solidFill>
                <a:latin typeface="Arial"/>
                <a:cs typeface="Arial"/>
              </a:rPr>
              <a:t> bod </a:t>
            </a:r>
            <a:r>
              <a:rPr lang="en-GB" sz="2200" dirty="0" err="1" smtClean="0">
                <a:solidFill>
                  <a:schemeClr val="tx1">
                    <a:lumMod val="95000"/>
                    <a:lumOff val="5000"/>
                  </a:schemeClr>
                </a:solidFill>
                <a:latin typeface="Arial"/>
                <a:cs typeface="Arial"/>
              </a:rPr>
              <a:t>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elwa</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gwricwlwm</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eang</a:t>
            </a:r>
            <a:r>
              <a:rPr lang="en-GB" sz="2200" dirty="0" smtClean="0">
                <a:solidFill>
                  <a:schemeClr val="tx1">
                    <a:lumMod val="95000"/>
                    <a:lumOff val="5000"/>
                  </a:schemeClr>
                </a:solidFill>
                <a:latin typeface="Arial"/>
                <a:cs typeface="Arial"/>
              </a:rPr>
              <a:t> a </a:t>
            </a:r>
            <a:r>
              <a:rPr lang="en-GB" sz="2200" dirty="0" err="1" smtClean="0">
                <a:solidFill>
                  <a:schemeClr val="tx1">
                    <a:lumMod val="95000"/>
                    <a:lumOff val="5000"/>
                  </a:schemeClr>
                </a:solidFill>
                <a:latin typeface="Arial"/>
                <a:cs typeface="Arial"/>
              </a:rPr>
              <a:t>chytbwys</a:t>
            </a:r>
            <a:r>
              <a:rPr lang="en-GB" sz="2200" dirty="0" smtClean="0">
                <a:solidFill>
                  <a:schemeClr val="tx1">
                    <a:lumMod val="95000"/>
                    <a:lumOff val="5000"/>
                  </a:schemeClr>
                </a:solidFill>
                <a:latin typeface="Arial"/>
                <a:cs typeface="Arial"/>
              </a:rPr>
              <a:t>.  Pan </a:t>
            </a:r>
            <a:r>
              <a:rPr lang="en-GB" sz="2200" dirty="0" err="1" smtClean="0">
                <a:solidFill>
                  <a:schemeClr val="tx1">
                    <a:lumMod val="95000"/>
                    <a:lumOff val="5000"/>
                  </a:schemeClr>
                </a:solidFill>
                <a:latin typeface="Arial"/>
                <a:cs typeface="Arial"/>
              </a:rPr>
              <a:t>fydd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ysgolion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prynu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cynlluniau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gwaith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sydd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gael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fasnachol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nid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yw</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ychydig</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ohonynt</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haddasu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sicrhau</a:t>
            </a:r>
            <a:r>
              <a:rPr lang="en-GB" sz="2200" dirty="0" smtClean="0">
                <a:solidFill>
                  <a:schemeClr val="tx1">
                    <a:lumMod val="95000"/>
                    <a:lumOff val="5000"/>
                  </a:schemeClr>
                </a:solidFill>
                <a:latin typeface="Arial"/>
                <a:cs typeface="Arial"/>
              </a:rPr>
              <a:t> bod </a:t>
            </a:r>
            <a:r>
              <a:rPr lang="en-GB" sz="2200" dirty="0" err="1" smtClean="0">
                <a:solidFill>
                  <a:schemeClr val="tx1">
                    <a:lumMod val="95000"/>
                    <a:lumOff val="5000"/>
                  </a:schemeClr>
                </a:solidFill>
                <a:latin typeface="Arial"/>
                <a:cs typeface="Arial"/>
              </a:rPr>
              <a:t>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dysgu</a:t>
            </a:r>
            <a:r>
              <a:rPr lang="en-GB" sz="2200" dirty="0" smtClean="0">
                <a:solidFill>
                  <a:schemeClr val="tx1">
                    <a:lumMod val="95000"/>
                    <a:lumOff val="5000"/>
                  </a:schemeClr>
                </a:solidFill>
                <a:latin typeface="Arial"/>
                <a:cs typeface="Arial"/>
              </a:rPr>
              <a:t> am </a:t>
            </a:r>
            <a:r>
              <a:rPr lang="en-GB" sz="2200" dirty="0" err="1" smtClean="0">
                <a:solidFill>
                  <a:schemeClr val="tx1">
                    <a:lumMod val="95000"/>
                    <a:lumOff val="5000"/>
                  </a:schemeClr>
                </a:solidFill>
                <a:latin typeface="Arial"/>
                <a:cs typeface="Arial"/>
              </a:rPr>
              <a:t>yr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holl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feysydd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y </a:t>
            </a:r>
            <a:r>
              <a:rPr lang="en-GB" sz="2200" dirty="0" err="1" smtClean="0">
                <a:solidFill>
                  <a:schemeClr val="tx1">
                    <a:lumMod val="95000"/>
                    <a:lumOff val="5000"/>
                  </a:schemeClr>
                </a:solidFill>
                <a:latin typeface="Arial"/>
                <a:cs typeface="Arial"/>
              </a:rPr>
              <a:t>Cwricwlwm</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Cenedlaethol</a:t>
            </a:r>
            <a:r>
              <a:rPr lang="en-GB" sz="22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200" dirty="0" err="1" smtClean="0">
                <a:solidFill>
                  <a:schemeClr val="tx1">
                    <a:lumMod val="95000"/>
                    <a:lumOff val="5000"/>
                  </a:schemeClr>
                </a:solidFill>
                <a:latin typeface="Arial"/>
                <a:cs typeface="Arial"/>
              </a:rPr>
              <a:t>Nid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yw</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ychydig</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ysgolion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wedi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gweithredu’r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argymhelliad</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adolygiad</a:t>
            </a:r>
            <a:r>
              <a:rPr lang="en-GB" sz="2200" dirty="0" smtClean="0">
                <a:solidFill>
                  <a:schemeClr val="tx1">
                    <a:lumMod val="95000"/>
                    <a:lumOff val="5000"/>
                  </a:schemeClr>
                </a:solidFill>
                <a:latin typeface="Arial"/>
                <a:cs typeface="Arial"/>
              </a:rPr>
              <a:t> Estyn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yng</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nghyfnodau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allweddol</a:t>
            </a:r>
            <a:r>
              <a:rPr lang="en-GB" sz="2200" dirty="0" smtClean="0">
                <a:solidFill>
                  <a:schemeClr val="tx1">
                    <a:lumMod val="95000"/>
                    <a:lumOff val="5000"/>
                  </a:schemeClr>
                </a:solidFill>
                <a:latin typeface="Arial"/>
                <a:cs typeface="Arial"/>
              </a:rPr>
              <a:t> 2 </a:t>
            </a:r>
            <a:br>
              <a:rPr lang="en-GB" sz="2200" dirty="0" smtClean="0">
                <a:solidFill>
                  <a:schemeClr val="tx1">
                    <a:lumMod val="95000"/>
                    <a:lumOff val="5000"/>
                  </a:schemeClr>
                </a:solidFill>
                <a:latin typeface="Arial"/>
                <a:cs typeface="Arial"/>
              </a:rPr>
            </a:br>
            <a:r>
              <a:rPr lang="en-GB" sz="2200" dirty="0" smtClean="0">
                <a:solidFill>
                  <a:schemeClr val="tx1">
                    <a:lumMod val="95000"/>
                    <a:lumOff val="5000"/>
                  </a:schemeClr>
                </a:solidFill>
                <a:latin typeface="Arial"/>
                <a:cs typeface="Arial"/>
              </a:rPr>
              <a:t>a 3’ (2013) y </a:t>
            </a:r>
            <a:r>
              <a:rPr lang="en-GB" sz="2200" dirty="0" err="1" smtClean="0">
                <a:solidFill>
                  <a:schemeClr val="tx1">
                    <a:lumMod val="95000"/>
                    <a:lumOff val="5000"/>
                  </a:schemeClr>
                </a:solidFill>
                <a:latin typeface="Arial"/>
                <a:cs typeface="Arial"/>
              </a:rPr>
              <a:t>dylai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ysgolion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wneud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siŵr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addysgir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ddisgyblion</a:t>
            </a:r>
            <a:r>
              <a:rPr lang="en-GB" sz="2200" dirty="0" smtClean="0">
                <a:solidFill>
                  <a:schemeClr val="tx1">
                    <a:lumMod val="95000"/>
                    <a:lumOff val="5000"/>
                  </a:schemeClr>
                </a:solidFill>
                <a:latin typeface="Arial"/>
                <a:cs typeface="Arial"/>
              </a:rPr>
              <a:t> am o </a:t>
            </a:r>
            <a:r>
              <a:rPr lang="en-GB" sz="2200" dirty="0" err="1" smtClean="0">
                <a:solidFill>
                  <a:schemeClr val="tx1">
                    <a:lumMod val="95000"/>
                    <a:lumOff val="5000"/>
                  </a:schemeClr>
                </a:solidFill>
                <a:latin typeface="Arial"/>
                <a:cs typeface="Arial"/>
              </a:rPr>
              <a:t>leiaf</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ddwy</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awr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wythnos</a:t>
            </a:r>
            <a:r>
              <a:rPr lang="en-GB" sz="22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200" dirty="0" err="1" smtClean="0">
                <a:solidFill>
                  <a:schemeClr val="tx1">
                    <a:lumMod val="95000"/>
                    <a:lumOff val="5000"/>
                  </a:schemeClr>
                </a:solidFill>
                <a:latin typeface="Arial"/>
                <a:cs typeface="Arial"/>
              </a:rPr>
              <a:t>Lle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polisi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cwricwlwm</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ysgol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aneglur</a:t>
            </a:r>
            <a:r>
              <a:rPr lang="en-GB" sz="2200" dirty="0" smtClean="0">
                <a:solidFill>
                  <a:schemeClr val="tx1">
                    <a:lumMod val="95000"/>
                    <a:lumOff val="5000"/>
                  </a:schemeClr>
                </a:solidFill>
                <a:latin typeface="Arial"/>
                <a:cs typeface="Arial"/>
              </a:rPr>
              <a:t> ac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arweinwyr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caniatáu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gormod</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ddewis</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athrawon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unigol</a:t>
            </a:r>
            <a:r>
              <a:rPr lang="en-GB" sz="2200" dirty="0" smtClean="0">
                <a:solidFill>
                  <a:schemeClr val="tx1">
                    <a:lumMod val="95000"/>
                    <a:lumOff val="5000"/>
                  </a:schemeClr>
                </a:solidFill>
                <a:latin typeface="Arial"/>
                <a:cs typeface="Arial"/>
              </a:rPr>
              <a:t> o ran </a:t>
            </a:r>
            <a:r>
              <a:rPr lang="en-GB" sz="2200" dirty="0" err="1" smtClean="0">
                <a:solidFill>
                  <a:schemeClr val="tx1">
                    <a:lumMod val="95000"/>
                    <a:lumOff val="5000"/>
                  </a:schemeClr>
                </a:solidFill>
                <a:latin typeface="Arial"/>
                <a:cs typeface="Arial"/>
              </a:rPr>
              <a:t>penderfynu</a:t>
            </a:r>
            <a:r>
              <a:rPr lang="en-GB" sz="2200" dirty="0" smtClean="0">
                <a:solidFill>
                  <a:schemeClr val="tx1">
                    <a:lumMod val="95000"/>
                    <a:lumOff val="5000"/>
                  </a:schemeClr>
                </a:solidFill>
                <a:latin typeface="Arial"/>
                <a:cs typeface="Arial"/>
              </a:rPr>
              <a:t> pa </a:t>
            </a:r>
            <a:r>
              <a:rPr lang="en-GB" sz="2200" dirty="0" err="1" smtClean="0">
                <a:solidFill>
                  <a:schemeClr val="tx1">
                    <a:lumMod val="95000"/>
                    <a:lumOff val="5000"/>
                  </a:schemeClr>
                </a:solidFill>
                <a:latin typeface="Arial"/>
                <a:cs typeface="Arial"/>
              </a:rPr>
              <a:t>mor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aml</a:t>
            </a:r>
            <a:r>
              <a:rPr lang="en-GB" sz="2200" dirty="0" smtClean="0">
                <a:solidFill>
                  <a:schemeClr val="tx1">
                    <a:lumMod val="95000"/>
                    <a:lumOff val="5000"/>
                  </a:schemeClr>
                </a:solidFill>
                <a:latin typeface="Arial"/>
                <a:cs typeface="Arial"/>
              </a:rPr>
              <a:t> y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gwneud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gwaith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ymchwilio</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caiff</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mewn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dosbarthiadau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gwahanol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gyfleoedd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anghyson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ddatblygu’u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medrau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ymchwilio</a:t>
            </a:r>
            <a:r>
              <a:rPr lang="en-GB" sz="2200" dirty="0" smtClean="0">
                <a:solidFill>
                  <a:schemeClr val="tx1">
                    <a:lumMod val="95000"/>
                    <a:lumOff val="5000"/>
                  </a:schemeClr>
                </a:solidFill>
                <a:latin typeface="Arial"/>
                <a:cs typeface="Arial"/>
              </a:rPr>
              <a:t>.</a:t>
            </a:r>
            <a:endParaRPr sz="22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288066" y="2642252"/>
            <a:ext cx="6265439"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Most </a:t>
            </a:r>
            <a:r>
              <a:rPr lang="en-GB" sz="2400" dirty="0">
                <a:solidFill>
                  <a:schemeClr val="tx1">
                    <a:lumMod val="75000"/>
                    <a:lumOff val="25000"/>
                  </a:schemeClr>
                </a:solidFill>
                <a:latin typeface="Arial"/>
                <a:cs typeface="Arial"/>
              </a:rPr>
              <a:t>schools have comprehensive plans to ensure that pupils have access to a broad and balanced science curriculum.  When schools purchase commercially-available schemes of work, a few do not adapt them to ensure that pupils learn about all the areas of science in the National Curriculum.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few </a:t>
            </a:r>
            <a:r>
              <a:rPr lang="en-GB" sz="2400" dirty="0">
                <a:solidFill>
                  <a:schemeClr val="tx1">
                    <a:lumMod val="75000"/>
                    <a:lumOff val="25000"/>
                  </a:schemeClr>
                </a:solidFill>
                <a:latin typeface="Arial"/>
                <a:cs typeface="Arial"/>
              </a:rPr>
              <a:t>have not implemented the recommendation from Estyn’s review of ‘Science in key stages 2 and 3’ (2013) that schools should make sure pupils are taught science for at least two hours a week.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Where </a:t>
            </a:r>
            <a:r>
              <a:rPr lang="en-GB" sz="2400" dirty="0">
                <a:solidFill>
                  <a:schemeClr val="tx1">
                    <a:lumMod val="75000"/>
                    <a:lumOff val="25000"/>
                  </a:schemeClr>
                </a:solidFill>
                <a:latin typeface="Arial"/>
                <a:cs typeface="Arial"/>
              </a:rPr>
              <a:t>a school’s science curriculum policy is unclear and leaders allow individual teachers too much choice in deciding how often pupils carry out investigative work, pupils in different classes have inconsistent opportunities to develop their investigative skills</a:t>
            </a:r>
            <a:r>
              <a:rPr lang="en-GB" sz="2400" dirty="0" smtClean="0">
                <a:solidFill>
                  <a:schemeClr val="tx1">
                    <a:lumMod val="75000"/>
                    <a:lumOff val="25000"/>
                  </a:schemeClr>
                </a:solidFill>
                <a:latin typeface="Arial"/>
                <a:cs typeface="Arial"/>
              </a:rPr>
              <a:t>.</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00416" y="2642252"/>
            <a:ext cx="5962641" cy="677108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err="1" smtClean="0">
                <a:solidFill>
                  <a:schemeClr val="tx1">
                    <a:lumMod val="95000"/>
                    <a:lumOff val="5000"/>
                  </a:schemeClr>
                </a:solidFill>
                <a:latin typeface="Arial"/>
                <a:cs typeface="Arial"/>
              </a:rPr>
              <a:t>Mewn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llawer</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ysgolion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ansawdd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addysgu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dda</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mewn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Mae </a:t>
            </a:r>
            <a:r>
              <a:rPr lang="en-GB" sz="2200" dirty="0" err="1" smtClean="0">
                <a:solidFill>
                  <a:schemeClr val="tx1">
                    <a:lumMod val="95000"/>
                    <a:lumOff val="5000"/>
                  </a:schemeClr>
                </a:solidFill>
                <a:latin typeface="Arial"/>
                <a:cs typeface="Arial"/>
              </a:rPr>
              <a:t>llawer</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athrawon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cynllunio</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gweithgareddau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canolbwyntio’n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dda</a:t>
            </a:r>
            <a:r>
              <a:rPr lang="en-GB" sz="2200" dirty="0" smtClean="0">
                <a:solidFill>
                  <a:schemeClr val="tx1">
                    <a:lumMod val="95000"/>
                    <a:lumOff val="5000"/>
                  </a:schemeClr>
                </a:solidFill>
                <a:latin typeface="Arial"/>
                <a:cs typeface="Arial"/>
              </a:rPr>
              <a:t> </a:t>
            </a:r>
            <a:br>
              <a:rPr lang="en-GB" sz="2200" dirty="0" smtClean="0">
                <a:solidFill>
                  <a:schemeClr val="tx1">
                    <a:lumMod val="95000"/>
                    <a:lumOff val="5000"/>
                  </a:schemeClr>
                </a:solidFill>
                <a:latin typeface="Arial"/>
                <a:cs typeface="Arial"/>
              </a:rPr>
            </a:br>
            <a:r>
              <a:rPr lang="en-GB" sz="2200" dirty="0" err="1" smtClean="0">
                <a:solidFill>
                  <a:schemeClr val="tx1">
                    <a:lumMod val="95000"/>
                    <a:lumOff val="5000"/>
                  </a:schemeClr>
                </a:solidFill>
                <a:latin typeface="Arial"/>
                <a:cs typeface="Arial"/>
              </a:rPr>
              <a:t>ar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ddatblygu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medrau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ond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nid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yw</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lleiafrif</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herio</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mwy</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abl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ddigonol</a:t>
            </a:r>
            <a:r>
              <a:rPr lang="en-GB" sz="22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200" dirty="0" err="1" smtClean="0">
                <a:solidFill>
                  <a:schemeClr val="tx1">
                    <a:lumMod val="95000"/>
                    <a:lumOff val="5000"/>
                  </a:schemeClr>
                </a:solidFill>
                <a:latin typeface="Arial"/>
                <a:cs typeface="Arial"/>
              </a:rPr>
              <a:t>Mewn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llawer</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achosion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athrawon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rhoi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adborth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llafar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manwl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ystod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gwersi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helpu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ddeall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beth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sydd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angen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iddynt</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wneud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wella</a:t>
            </a:r>
            <a:r>
              <a:rPr lang="en-GB" sz="2200" dirty="0" smtClean="0">
                <a:solidFill>
                  <a:schemeClr val="tx1">
                    <a:lumMod val="95000"/>
                    <a:lumOff val="5000"/>
                  </a:schemeClr>
                </a:solidFill>
                <a:latin typeface="Arial"/>
                <a:cs typeface="Arial"/>
              </a:rPr>
              <a:t>. Dim </a:t>
            </a:r>
            <a:r>
              <a:rPr lang="en-GB" sz="2200" dirty="0" err="1" smtClean="0">
                <a:solidFill>
                  <a:schemeClr val="tx1">
                    <a:lumMod val="95000"/>
                    <a:lumOff val="5000"/>
                  </a:schemeClr>
                </a:solidFill>
                <a:latin typeface="Arial"/>
                <a:cs typeface="Arial"/>
              </a:rPr>
              <a:t>ond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mewn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lleiafrif</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achosion</a:t>
            </a:r>
            <a:r>
              <a:rPr lang="en-GB" sz="2200" dirty="0" smtClean="0">
                <a:solidFill>
                  <a:schemeClr val="tx1">
                    <a:lumMod val="95000"/>
                    <a:lumOff val="5000"/>
                  </a:schemeClr>
                </a:solidFill>
                <a:latin typeface="Arial"/>
                <a:cs typeface="Arial"/>
              </a:rPr>
              <a:t> y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athrawon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rhoi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digon</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ffocws</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hadborth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ysgrifenedig</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ar</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ddatblygu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gwybodaeth</a:t>
            </a:r>
            <a:r>
              <a:rPr lang="en-GB" sz="2200" dirty="0" smtClean="0">
                <a:solidFill>
                  <a:schemeClr val="tx1">
                    <a:lumMod val="95000"/>
                    <a:lumOff val="5000"/>
                  </a:schemeClr>
                </a:solidFill>
                <a:latin typeface="Arial"/>
                <a:cs typeface="Arial"/>
              </a:rPr>
              <a:t> a </a:t>
            </a:r>
            <a:r>
              <a:rPr lang="en-GB" sz="2200" dirty="0" err="1" smtClean="0">
                <a:solidFill>
                  <a:schemeClr val="tx1">
                    <a:lumMod val="95000"/>
                    <a:lumOff val="5000"/>
                  </a:schemeClr>
                </a:solidFill>
                <a:latin typeface="Arial"/>
                <a:cs typeface="Arial"/>
              </a:rPr>
              <a:t>dealltwriaeth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wyddonol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disgyblion</a:t>
            </a:r>
            <a:r>
              <a:rPr lang="en-GB" sz="2200" dirty="0" smtClean="0">
                <a:solidFill>
                  <a:schemeClr val="tx1">
                    <a:lumMod val="95000"/>
                    <a:lumOff val="5000"/>
                  </a:schemeClr>
                </a:solidFill>
                <a:latin typeface="Arial"/>
                <a:cs typeface="Arial"/>
              </a:rPr>
              <a:t>. Dim </a:t>
            </a:r>
            <a:r>
              <a:rPr lang="en-GB" sz="2200" dirty="0" err="1" smtClean="0">
                <a:solidFill>
                  <a:schemeClr val="tx1">
                    <a:lumMod val="95000"/>
                    <a:lumOff val="5000"/>
                  </a:schemeClr>
                </a:solidFill>
                <a:latin typeface="Arial"/>
                <a:cs typeface="Arial"/>
              </a:rPr>
              <a:t>ond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mewn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lleiafrif</a:t>
            </a:r>
            <a:r>
              <a:rPr lang="en-GB" sz="2200" dirty="0" smtClean="0">
                <a:solidFill>
                  <a:schemeClr val="tx1">
                    <a:lumMod val="95000"/>
                    <a:lumOff val="5000"/>
                  </a:schemeClr>
                </a:solidFill>
                <a:latin typeface="Arial"/>
                <a:cs typeface="Arial"/>
              </a:rPr>
              <a:t> o </a:t>
            </a:r>
            <a:r>
              <a:rPr lang="en-GB" sz="2200" dirty="0" err="1" smtClean="0">
                <a:solidFill>
                  <a:schemeClr val="tx1">
                    <a:lumMod val="95000"/>
                    <a:lumOff val="5000"/>
                  </a:schemeClr>
                </a:solidFill>
                <a:latin typeface="Arial"/>
                <a:cs typeface="Arial"/>
              </a:rPr>
              <a:t>ysgolion</a:t>
            </a:r>
            <a:r>
              <a:rPr lang="en-GB" sz="2200" dirty="0" smtClean="0">
                <a:solidFill>
                  <a:schemeClr val="tx1">
                    <a:lumMod val="95000"/>
                    <a:lumOff val="5000"/>
                  </a:schemeClr>
                </a:solidFill>
                <a:latin typeface="Arial"/>
                <a:cs typeface="Arial"/>
              </a:rPr>
              <a:t> y </a:t>
            </a:r>
            <a:r>
              <a:rPr lang="en-GB" sz="2200" dirty="0" err="1" smtClean="0">
                <a:solidFill>
                  <a:schemeClr val="tx1">
                    <a:lumMod val="95000"/>
                    <a:lumOff val="5000"/>
                  </a:schemeClr>
                </a:solidFill>
                <a:latin typeface="Arial"/>
                <a:cs typeface="Arial"/>
              </a:rPr>
              <a:t>mae</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athrawon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darparu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cyfleoedd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effeithiol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mewn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gwyddoniaeth</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ddisgyblion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ystyried</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sut</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gallent</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wella</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neu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asesu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dysgu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hunain</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neu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ddysgu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eu</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cyfoedion</a:t>
            </a:r>
            <a:r>
              <a:rPr lang="en-GB" sz="2200" dirty="0" smtClean="0">
                <a:solidFill>
                  <a:schemeClr val="tx1">
                    <a:lumMod val="95000"/>
                    <a:lumOff val="5000"/>
                  </a:schemeClr>
                </a:solidFill>
                <a:latin typeface="Arial"/>
                <a:cs typeface="Arial"/>
              </a:rPr>
              <a:t>.</a:t>
            </a:r>
            <a:endParaRPr sz="22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163056" y="2642252"/>
            <a:ext cx="6390449"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a:t>
            </a:r>
            <a:r>
              <a:rPr lang="en-GB" sz="2400" dirty="0">
                <a:solidFill>
                  <a:schemeClr val="tx1">
                    <a:lumMod val="75000"/>
                    <a:lumOff val="25000"/>
                  </a:schemeClr>
                </a:solidFill>
                <a:latin typeface="Arial"/>
                <a:cs typeface="Arial"/>
              </a:rPr>
              <a:t>many schools, the quality of teaching is good in science.  Many teachers plan activities that focus well on developing pupils’ science skills, but a minority do not challenge more able pupils enough.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a:t>
            </a:r>
            <a:r>
              <a:rPr lang="en-GB" sz="2400" dirty="0">
                <a:solidFill>
                  <a:schemeClr val="tx1">
                    <a:lumMod val="75000"/>
                    <a:lumOff val="25000"/>
                  </a:schemeClr>
                </a:solidFill>
                <a:latin typeface="Arial"/>
                <a:cs typeface="Arial"/>
              </a:rPr>
              <a:t>many cases, teachers provide pupils with detailed oral feedback during science lessons that helps them understand what they need to do to improve.  In only a minority of cases do teachers focus written feedback enough on developing pupils’ scientific knowledge and understanding.  In only a minority of schools do teachers provide pupils with effective opportunities in science to consider how they could improve or to assess their own or their peers’ learning. </a:t>
            </a:r>
            <a:endParaRPr lang="en-GB" sz="2400" dirty="0" smtClean="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63271" y="264225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Mae </a:t>
            </a:r>
            <a:r>
              <a:rPr lang="en-GB" sz="2400" dirty="0" err="1" smtClean="0">
                <a:solidFill>
                  <a:schemeClr val="tx1">
                    <a:lumMod val="95000"/>
                    <a:lumOff val="5000"/>
                  </a:schemeClr>
                </a:solidFill>
                <a:latin typeface="Arial"/>
                <a:cs typeface="Arial"/>
              </a:rPr>
              <a:t>mwyafrif</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dylunio</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thechnoleg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diddorol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yw</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leiaf</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hanner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holl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feysydd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gyson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mron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pob</a:t>
            </a:r>
            <a:r>
              <a:rPr lang="en-GB" sz="2400" dirty="0" smtClean="0">
                <a:solidFill>
                  <a:schemeClr val="tx1">
                    <a:lumMod val="95000"/>
                    <a:lumOff val="5000"/>
                  </a:schemeClr>
                </a:solidFill>
                <a:latin typeface="Arial"/>
                <a:cs typeface="Arial"/>
              </a:rPr>
              <a:t> un </a:t>
            </a:r>
            <a:r>
              <a:rPr lang="en-GB" sz="2400" dirty="0" err="1" smtClean="0">
                <a:solidFill>
                  <a:schemeClr val="tx1">
                    <a:lumMod val="95000"/>
                    <a:lumOff val="5000"/>
                  </a:schemeClr>
                </a:solidFill>
                <a:latin typeface="Arial"/>
                <a:cs typeface="Arial"/>
              </a:rPr>
              <a:t>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achosion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athrawon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hepgor</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maes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systemau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rheolaeth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lleiafrif</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dealltwriaeth</a:t>
            </a:r>
            <a:r>
              <a:rPr lang="en-GB" sz="2400" dirty="0" smtClean="0">
                <a:solidFill>
                  <a:schemeClr val="tx1">
                    <a:lumMod val="95000"/>
                    <a:lumOff val="5000"/>
                  </a:schemeClr>
                </a:solidFill>
                <a:latin typeface="Arial"/>
                <a:cs typeface="Arial"/>
              </a:rPr>
              <a:t> wan </a:t>
            </a:r>
            <a:r>
              <a:rPr lang="en-GB" sz="2400" dirty="0" err="1" smtClean="0">
                <a:solidFill>
                  <a:schemeClr val="tx1">
                    <a:lumMod val="95000"/>
                    <a:lumOff val="5000"/>
                  </a:schemeClr>
                </a:solidFill>
                <a:latin typeface="Arial"/>
                <a:cs typeface="Arial"/>
              </a:rPr>
              <a:t>sydd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athrawon</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feysydd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dylunio</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thechnoleg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enwedig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systemau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rheolaeth</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Nid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cynlluniau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ddigon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manwl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leiafrif</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gwneud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siŵr</a:t>
            </a:r>
            <a:r>
              <a:rPr lang="en-GB" sz="2400" dirty="0" smtClean="0">
                <a:solidFill>
                  <a:schemeClr val="tx1">
                    <a:lumMod val="95000"/>
                    <a:lumOff val="5000"/>
                  </a:schemeClr>
                </a:solidFill>
                <a:latin typeface="Arial"/>
                <a:cs typeface="Arial"/>
              </a:rPr>
              <a:t> bod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datblygu’u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gwybodaeth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medrau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dylunio</a:t>
            </a:r>
            <a:r>
              <a:rPr lang="en-GB" sz="2400" dirty="0" smtClean="0">
                <a:solidFill>
                  <a:schemeClr val="tx1">
                    <a:lumMod val="95000"/>
                    <a:lumOff val="5000"/>
                  </a:schemeClr>
                </a:solidFill>
                <a:latin typeface="Arial"/>
                <a:cs typeface="Arial"/>
              </a:rPr>
              <a:t> </a:t>
            </a:r>
            <a:br>
              <a:rPr lang="en-GB" sz="2400" dirty="0" smtClean="0">
                <a:solidFill>
                  <a:schemeClr val="tx1">
                    <a:lumMod val="95000"/>
                    <a:lumOff val="5000"/>
                  </a:schemeClr>
                </a:solidFill>
                <a:latin typeface="Arial"/>
                <a:cs typeface="Arial"/>
              </a:rPr>
            </a:br>
            <a:r>
              <a:rPr lang="en-GB" sz="2400" dirty="0" smtClean="0">
                <a:solidFill>
                  <a:schemeClr val="tx1">
                    <a:lumMod val="95000"/>
                    <a:lumOff val="5000"/>
                  </a:schemeClr>
                </a:solidFill>
                <a:latin typeface="Arial"/>
                <a:cs typeface="Arial"/>
              </a:rPr>
              <a:t>a </a:t>
            </a:r>
            <a:r>
              <a:rPr lang="en-GB" sz="2400" dirty="0" err="1" smtClean="0">
                <a:solidFill>
                  <a:schemeClr val="tx1">
                    <a:lumMod val="95000"/>
                    <a:lumOff val="5000"/>
                  </a:schemeClr>
                </a:solidFill>
                <a:latin typeface="Arial"/>
                <a:cs typeface="Arial"/>
              </a:rPr>
              <a:t>thechnoleg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systematig</a:t>
            </a:r>
            <a:r>
              <a:rPr lang="en-GB" sz="2400" dirty="0" smtClean="0">
                <a:solidFill>
                  <a:schemeClr val="tx1">
                    <a:lumMod val="95000"/>
                    <a:lumOff val="5000"/>
                  </a:schemeClr>
                </a:solidFill>
                <a:latin typeface="Arial"/>
                <a:cs typeface="Arial"/>
              </a:rPr>
              <a:t>.</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413326" y="2642252"/>
            <a:ext cx="6140179"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majority of schools provide pupils with an interesting design and technology curriculum.  However, at least half of these schools do not teach all areas of the curriculum consistently.  In nearly all of these cases, teachers omit the area of ‘systems and control’.  In a minority of schools, teachers have a weak understanding of areas of the design and technology curriculum, particularly of ‘systems and control’.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minority of schools do not have detailed enough planning that makes sure that pupils develop their knowledge and skills in design and technology systematically. </a:t>
            </a:r>
          </a:p>
          <a:p>
            <a:pPr marR="5080">
              <a:tabLst>
                <a:tab pos="5485765" algn="l"/>
              </a:tabLst>
            </a:pPr>
            <a:endParaRPr lang="en-GB" sz="2400" dirty="0" smtClean="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512a13ce2bb8ef84024fd9cac58967b6">
  <xsd:schema xmlns:xsd="http://www.w3.org/2001/XMLSchema" xmlns:xs="http://www.w3.org/2001/XMLSchema" xmlns:p="http://schemas.microsoft.com/office/2006/metadata/properties" xmlns:ns2="4c2d5879-4e17-4934-9dac-90b30ab598df" targetNamespace="http://schemas.microsoft.com/office/2006/metadata/properties" ma:root="true" ma:fieldsID="f7a57a7e2999f2a644e588463c5f1993"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7</Academic_x0020_Year>
    <Financial_x0020_Year xmlns="4c2d5879-4e17-4934-9dac-90b30ab598df">8</Financial_x0020_Year>
    <COBAS_x0020_Thematic_x0020_Event_x0020_ID xmlns="4c2d5879-4e17-4934-9dac-90b30ab598df">170</COBAS_x0020_Thematic_x0020_Event_x0020_ID>
    <COBAS_x0020_Event_x0020_Short_x0020_Title xmlns="4c2d5879-4e17-4934-9dac-90b30ab598df" xsi:nil="true"/>
    <Lead_x0020_Inspector xmlns="4c2d5879-4e17-4934-9dac-90b30ab598df">
      <UserInfo>
        <DisplayName>Andrew Thorne</DisplayName>
        <AccountId>334</AccountId>
        <AccountType/>
      </UserInfo>
    </Lead_x0020_Inspector>
    <Year_x0020_of_x0020_Survey xmlns="4c2d5879-4e17-4934-9dac-90b30ab598df">2017</Year_x0020_of_x0020_Survey>
    <COBAS_x0020_Event_x0020_ID xmlns="4c2d5879-4e17-4934-9dac-90b30ab598df">07765</COBAS_x0020_Event_x0020_ID>
    <COBAS_x0020_Event_x0020_Title xmlns="4c2d5879-4e17-4934-9dac-90b30ab598df" xsi:nil="true"/>
  </documentManagement>
</p:properties>
</file>

<file path=customXml/itemProps1.xml><?xml version="1.0" encoding="utf-8"?>
<ds:datastoreItem xmlns:ds="http://schemas.openxmlformats.org/officeDocument/2006/customXml" ds:itemID="{518EDD09-F97F-47C9-8088-EBA6AD7896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5C1CED-B421-437F-B768-861C7093E61E}">
  <ds:schemaRefs>
    <ds:schemaRef ds:uri="http://schemas.microsoft.com/office/2006/metadata/customXsn"/>
  </ds:schemaRefs>
</ds:datastoreItem>
</file>

<file path=customXml/itemProps3.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4.xml><?xml version="1.0" encoding="utf-8"?>
<ds:datastoreItem xmlns:ds="http://schemas.openxmlformats.org/officeDocument/2006/customXml" ds:itemID="{3912C820-0342-4CB2-88FC-4AEEC26C1B5E}">
  <ds:schemaRefs>
    <ds:schemaRef ds:uri="http://schemas.microsoft.com/office/2006/metadata/properties"/>
    <ds:schemaRef ds:uri="http://purl.org/dc/terms/"/>
    <ds:schemaRef ds:uri="http://schemas.microsoft.com/office/2006/documentManagement/types"/>
    <ds:schemaRef ds:uri="4c2d5879-4e17-4934-9dac-90b30ab598df"/>
    <ds:schemaRef ds:uri="http://purl.org/dc/dcmitype/"/>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Thematic%20report%20Power%20Point%20-%20updated%20Nov%202016</Template>
  <TotalTime>456</TotalTime>
  <Words>4327</Words>
  <Application>Microsoft Office PowerPoint</Application>
  <PresentationFormat>Custom</PresentationFormat>
  <Paragraphs>288</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Arfer orau</vt:lpstr>
      <vt:lpstr>Arfer orau</vt:lpstr>
      <vt:lpstr>Arfer orau</vt:lpstr>
      <vt:lpstr>Arfer orau</vt:lpstr>
      <vt:lpstr>Cwestiynau i  ddarparwyr</vt:lpstr>
      <vt:lpstr>Cwestiynau i  ddarparwyr</vt:lpstr>
      <vt:lpstr>Cwestiynau i  ddarparwyr</vt:lpstr>
      <vt:lpstr>Cwestiynau i  ddarparwyr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and design technology at key stage 2</dc:title>
  <dc:creator>Andrew Thorne</dc:creator>
  <cp:lastModifiedBy>Elora Elphick</cp:lastModifiedBy>
  <cp:revision>43</cp:revision>
  <dcterms:created xsi:type="dcterms:W3CDTF">2017-05-18T08:21:35Z</dcterms:created>
  <dcterms:modified xsi:type="dcterms:W3CDTF">2017-07-10T09:21:23Z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