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8"/>
  </p:handoutMasterIdLst>
  <p:sldIdLst>
    <p:sldId id="256" r:id="rId5"/>
    <p:sldId id="257" r:id="rId6"/>
    <p:sldId id="259" r:id="rId7"/>
    <p:sldId id="260" r:id="rId8"/>
    <p:sldId id="261" r:id="rId9"/>
    <p:sldId id="277" r:id="rId10"/>
    <p:sldId id="262" r:id="rId11"/>
    <p:sldId id="263" r:id="rId12"/>
    <p:sldId id="264" r:id="rId13"/>
    <p:sldId id="265" r:id="rId14"/>
    <p:sldId id="276" r:id="rId15"/>
    <p:sldId id="266" r:id="rId16"/>
    <p:sldId id="275" r:id="rId17"/>
    <p:sldId id="267" r:id="rId18"/>
    <p:sldId id="274" r:id="rId19"/>
    <p:sldId id="268" r:id="rId20"/>
    <p:sldId id="270" r:id="rId21"/>
    <p:sldId id="269" r:id="rId22"/>
    <p:sldId id="271" r:id="rId23"/>
    <p:sldId id="278" r:id="rId24"/>
    <p:sldId id="279" r:id="rId25"/>
    <p:sldId id="280" r:id="rId26"/>
    <p:sldId id="281" r:id="rId27"/>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6667" autoAdjust="0"/>
  </p:normalViewPr>
  <p:slideViewPr>
    <p:cSldViewPr snapToGrid="0">
      <p:cViewPr varScale="1">
        <p:scale>
          <a:sx n="90" d="100"/>
          <a:sy n="90" d="100"/>
        </p:scale>
        <p:origin x="384" y="90"/>
      </p:cViewPr>
      <p:guideLst>
        <p:guide orient="horz" pos="5712"/>
        <p:guide pos="336"/>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pPr/>
              <a:t>10/07/2017</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pPr/>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endParaRPr dirty="0"/>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7/10/2017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2571" y="-209550"/>
            <a:ext cx="13795538" cy="13680000"/>
          </a:xfrm>
          <a:prstGeom prst="rect">
            <a:avLst/>
          </a:prstGeom>
        </p:spPr>
      </p:pic>
      <p:sp>
        <p:nvSpPr>
          <p:cNvPr id="2" name="object 2"/>
          <p:cNvSpPr txBox="1"/>
          <p:nvPr/>
        </p:nvSpPr>
        <p:spPr>
          <a:xfrm>
            <a:off x="501899" y="1989584"/>
            <a:ext cx="8854445" cy="6296596"/>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cy-GB" sz="4500" b="1" spc="-5" dirty="0">
                <a:solidFill>
                  <a:schemeClr val="tx1">
                    <a:lumMod val="75000"/>
                    <a:lumOff val="25000"/>
                  </a:schemeClr>
                </a:solidFill>
                <a:latin typeface="Arial"/>
                <a:cs typeface="Arial"/>
              </a:rPr>
              <a:t>Rheoli presenoldeb gweithlu ysgolion yn effeithiol</a:t>
            </a:r>
          </a:p>
          <a:p>
            <a:pPr>
              <a:lnSpc>
                <a:spcPct val="100000"/>
              </a:lnSpc>
              <a:spcBef>
                <a:spcPts val="19"/>
              </a:spcBef>
              <a:spcAft>
                <a:spcPts val="600"/>
              </a:spcAft>
            </a:pPr>
            <a:r>
              <a:rPr lang="cy-GB" sz="4500" b="1" spc="-5" dirty="0">
                <a:solidFill>
                  <a:schemeClr val="tx1">
                    <a:lumMod val="75000"/>
                    <a:lumOff val="25000"/>
                  </a:schemeClr>
                </a:solidFill>
                <a:latin typeface="Arial"/>
                <a:cs typeface="Arial"/>
              </a:rPr>
              <a:t>mewn ysgolion cynradd</a:t>
            </a:r>
          </a:p>
          <a:p>
            <a:pPr>
              <a:spcBef>
                <a:spcPts val="19"/>
              </a:spcBef>
              <a:spcAft>
                <a:spcPts val="600"/>
              </a:spcAft>
            </a:pPr>
            <a:r>
              <a:rPr lang="en-GB" sz="4500" b="1" dirty="0" smtClean="0">
                <a:latin typeface="Arial" panose="020B0604020202020204" pitchFamily="34" charset="0"/>
                <a:cs typeface="Arial" panose="020B0604020202020204" pitchFamily="34" charset="0"/>
              </a:rPr>
              <a:t>Effective </a:t>
            </a:r>
            <a:r>
              <a:rPr lang="en-GB" sz="4500" b="1" dirty="0">
                <a:latin typeface="Arial" panose="020B0604020202020204" pitchFamily="34" charset="0"/>
                <a:cs typeface="Arial" panose="020B0604020202020204" pitchFamily="34" charset="0"/>
              </a:rPr>
              <a:t>management </a:t>
            </a:r>
            <a:r>
              <a:rPr lang="en-GB" sz="4500" b="1" dirty="0" smtClean="0">
                <a:latin typeface="Arial" panose="020B0604020202020204" pitchFamily="34" charset="0"/>
                <a:cs typeface="Arial" panose="020B0604020202020204" pitchFamily="34" charset="0"/>
              </a:rPr>
              <a:t>of</a:t>
            </a:r>
          </a:p>
          <a:p>
            <a:pPr>
              <a:spcBef>
                <a:spcPts val="19"/>
              </a:spcBef>
              <a:spcAft>
                <a:spcPts val="600"/>
              </a:spcAft>
            </a:pPr>
            <a:r>
              <a:rPr lang="en-GB" sz="4500" b="1" dirty="0" smtClean="0">
                <a:latin typeface="Arial" panose="020B0604020202020204" pitchFamily="34" charset="0"/>
                <a:cs typeface="Arial" panose="020B0604020202020204" pitchFamily="34" charset="0"/>
              </a:rPr>
              <a:t>school </a:t>
            </a:r>
            <a:r>
              <a:rPr lang="en-GB" sz="4500" b="1" dirty="0">
                <a:latin typeface="Arial" panose="020B0604020202020204" pitchFamily="34" charset="0"/>
                <a:cs typeface="Arial" panose="020B0604020202020204" pitchFamily="34" charset="0"/>
              </a:rPr>
              <a:t>workforce </a:t>
            </a:r>
            <a:r>
              <a:rPr lang="en-GB" sz="4500" b="1" dirty="0" smtClean="0">
                <a:latin typeface="Arial" panose="020B0604020202020204" pitchFamily="34" charset="0"/>
                <a:cs typeface="Arial" panose="020B0604020202020204" pitchFamily="34" charset="0"/>
              </a:rPr>
              <a:t>attendance</a:t>
            </a:r>
          </a:p>
          <a:p>
            <a:pPr>
              <a:spcBef>
                <a:spcPts val="19"/>
              </a:spcBef>
              <a:spcAft>
                <a:spcPts val="600"/>
              </a:spcAft>
            </a:pPr>
            <a:r>
              <a:rPr lang="en-GB" sz="4500" b="1" dirty="0" smtClean="0">
                <a:latin typeface="Arial" panose="020B0604020202020204" pitchFamily="34" charset="0"/>
                <a:cs typeface="Arial" panose="020B0604020202020204" pitchFamily="34" charset="0"/>
              </a:rPr>
              <a:t>in </a:t>
            </a:r>
            <a:r>
              <a:rPr lang="en-GB" sz="4500" b="1" dirty="0">
                <a:latin typeface="Arial" panose="020B0604020202020204" pitchFamily="34" charset="0"/>
                <a:cs typeface="Arial" panose="020B0604020202020204" pitchFamily="34" charset="0"/>
              </a:rPr>
              <a:t>primary schools</a:t>
            </a:r>
          </a:p>
          <a:p>
            <a:pPr>
              <a:lnSpc>
                <a:spcPct val="100000"/>
              </a:lnSpc>
              <a:spcBef>
                <a:spcPts val="19"/>
              </a:spcBef>
              <a:spcAft>
                <a:spcPts val="600"/>
              </a:spcAft>
            </a:pP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1384995"/>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r>
              <a:rPr lang="en-GB" sz="4500" dirty="0" smtClean="0">
                <a:solidFill>
                  <a:prstClr val="black"/>
                </a:solidFill>
              </a:rPr>
              <a:t/>
            </a:r>
            <a:br>
              <a:rPr lang="en-GB" sz="4500" dirty="0" smtClean="0">
                <a:solidFill>
                  <a:prstClr val="black"/>
                </a:solidFill>
              </a:rPr>
            </a:br>
            <a:r>
              <a:rPr lang="en-GB" sz="4500" dirty="0" err="1" smtClean="0">
                <a:solidFill>
                  <a:prstClr val="black"/>
                </a:solidFill>
              </a:rPr>
              <a:t>Absenoldeb</a:t>
            </a:r>
            <a:r>
              <a:rPr lang="en-GB" sz="4500" dirty="0" smtClean="0">
                <a:solidFill>
                  <a:prstClr val="black"/>
                </a:solidFill>
              </a:rPr>
              <a:t> </a:t>
            </a:r>
            <a:r>
              <a:rPr lang="en-GB" sz="4500" dirty="0" err="1" smtClean="0">
                <a:solidFill>
                  <a:prstClr val="black"/>
                </a:solidFill>
              </a:rPr>
              <a:t>athrawon</a:t>
            </a:r>
            <a:r>
              <a:rPr lang="en-GB" sz="4500" dirty="0" smtClean="0">
                <a:solidFill>
                  <a:prstClr val="black"/>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527300" y="3694505"/>
            <a:ext cx="5728335" cy="5170646"/>
          </a:xfrm>
        </p:spPr>
        <p:txBody>
          <a:bodyPr/>
          <a:lstStyle/>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Mae bron pob ysgol yn ei chael hi’n anodd trefnu athrawon cyflenwi ar gyfer athrawon dosbarth sy’n absennol.</a:t>
            </a:r>
          </a:p>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Mewn ysgolion cynradd cyfrwng Cymraeg, yn aml, mae dewis cyfyngedig o ran yr athrawon cyflenwi sydd ar gael, a’u hansawdd. </a:t>
            </a:r>
          </a:p>
          <a:p>
            <a:endParaRPr lang="cy-GB" sz="2400" dirty="0" smtClean="0">
              <a:solidFill>
                <a:schemeClr val="tx1"/>
              </a:solidFill>
            </a:endParaRPr>
          </a:p>
          <a:p>
            <a:endParaRPr lang="cy-GB" sz="2400" dirty="0" smtClean="0"/>
          </a:p>
          <a:p>
            <a:endParaRPr lang="cy-GB" sz="2400" dirty="0" smtClean="0"/>
          </a:p>
          <a:p>
            <a:endParaRPr lang="cy-GB" sz="2400" dirty="0"/>
          </a:p>
        </p:txBody>
      </p:sp>
      <p:sp>
        <p:nvSpPr>
          <p:cNvPr id="4" name="Content Placeholder 3"/>
          <p:cNvSpPr>
            <a:spLocks noGrp="1"/>
          </p:cNvSpPr>
          <p:nvPr>
            <p:ph sz="half" idx="3"/>
          </p:nvPr>
        </p:nvSpPr>
        <p:spPr>
          <a:xfrm>
            <a:off x="6615620" y="3906982"/>
            <a:ext cx="5782945" cy="4739759"/>
          </a:xfrm>
        </p:spPr>
        <p:txBody>
          <a:bodyPr/>
          <a:lstStyle/>
          <a:p>
            <a:pPr marL="342900" lvl="0" indent="-342900">
              <a:buFont typeface="Arial" panose="020B0604020202020204" pitchFamily="34" charset="0"/>
              <a:buChar char="•"/>
            </a:pPr>
            <a:endParaRPr lang="en-GB" sz="2400" dirty="0" smtClean="0">
              <a:solidFill>
                <a:schemeClr val="tx1"/>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Nearly </a:t>
            </a:r>
            <a:r>
              <a:rPr lang="en-GB" sz="2400" dirty="0">
                <a:solidFill>
                  <a:schemeClr val="tx1">
                    <a:lumMod val="75000"/>
                    <a:lumOff val="25000"/>
                  </a:schemeClr>
                </a:solidFill>
              </a:rPr>
              <a:t>all schools have experienced difficulty in arranging suitable cover for absent class </a:t>
            </a:r>
            <a:r>
              <a:rPr lang="en-GB" sz="2400" dirty="0" smtClean="0">
                <a:solidFill>
                  <a:schemeClr val="tx1">
                    <a:lumMod val="75000"/>
                    <a:lumOff val="25000"/>
                  </a:schemeClr>
                </a:solidFill>
              </a:rPr>
              <a:t>teachers.</a:t>
            </a:r>
          </a:p>
          <a:p>
            <a:pPr marL="342900" lvl="0" indent="-342900">
              <a:buFont typeface="Arial" panose="020B0604020202020204" pitchFamily="34" charset="0"/>
              <a:buChar char="•"/>
            </a:pPr>
            <a:endParaRPr lang="en-GB" sz="2400" dirty="0" smtClean="0">
              <a:solidFill>
                <a:schemeClr val="tx1">
                  <a:lumMod val="75000"/>
                  <a:lumOff val="25000"/>
                </a:schemeClr>
              </a:solidFill>
            </a:endParaRPr>
          </a:p>
          <a:p>
            <a:pPr marL="342900" lvl="0" indent="-342900">
              <a:buFont typeface="Arial" panose="020B0604020202020204" pitchFamily="34" charset="0"/>
              <a:buChar char="•"/>
            </a:pPr>
            <a:endParaRPr lang="en-GB" sz="2400" dirty="0">
              <a:solidFill>
                <a:schemeClr val="tx1">
                  <a:lumMod val="75000"/>
                  <a:lumOff val="25000"/>
                </a:schemeClr>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In </a:t>
            </a:r>
            <a:r>
              <a:rPr lang="en-GB" sz="2400" dirty="0">
                <a:solidFill>
                  <a:schemeClr val="tx1">
                    <a:lumMod val="75000"/>
                    <a:lumOff val="25000"/>
                  </a:schemeClr>
                </a:solidFill>
              </a:rPr>
              <a:t>Welsh-medium primary schools, schools are often restricted in the choice and quality of supply teachers </a:t>
            </a:r>
            <a:r>
              <a:rPr lang="en-GB" sz="2400" dirty="0" smtClean="0">
                <a:solidFill>
                  <a:schemeClr val="tx1">
                    <a:lumMod val="75000"/>
                    <a:lumOff val="25000"/>
                  </a:schemeClr>
                </a:solidFill>
              </a:rPr>
              <a:t>available</a:t>
            </a:r>
            <a:r>
              <a:rPr lang="en-GB" sz="2400" dirty="0">
                <a:solidFill>
                  <a:schemeClr val="tx1">
                    <a:lumMod val="75000"/>
                    <a:lumOff val="25000"/>
                  </a:schemeClr>
                </a:solidFill>
              </a:rPr>
              <a:t>. </a:t>
            </a:r>
          </a:p>
          <a:p>
            <a:endParaRPr lang="en-GB" sz="2400" dirty="0" smtClean="0">
              <a:solidFill>
                <a:schemeClr val="tx1"/>
              </a:solidFill>
            </a:endParaRPr>
          </a:p>
          <a:p>
            <a:endParaRPr lang="en-GB" dirty="0"/>
          </a:p>
          <a:p>
            <a:endParaRPr lang="en-GB" dirty="0"/>
          </a:p>
        </p:txBody>
      </p:sp>
    </p:spTree>
    <p:extLst>
      <p:ext uri="{BB962C8B-B14F-4D97-AF65-F5344CB8AC3E}">
        <p14:creationId xmlns:p14="http://schemas.microsoft.com/office/powerpoint/2010/main" val="356103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366" y="1666113"/>
            <a:ext cx="11950199" cy="1384995"/>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br>
              <a:rPr lang="en-GB" sz="4500" dirty="0" smtClean="0">
                <a:solidFill>
                  <a:schemeClr val="tx1">
                    <a:lumMod val="75000"/>
                    <a:lumOff val="25000"/>
                  </a:schemeClr>
                </a:solidFill>
              </a:rPr>
            </a:br>
            <a:r>
              <a:rPr lang="en-GB" sz="4500" dirty="0" err="1" smtClean="0">
                <a:solidFill>
                  <a:prstClr val="black"/>
                </a:solidFill>
              </a:rPr>
              <a:t>Absenoldeb</a:t>
            </a:r>
            <a:r>
              <a:rPr lang="en-GB" sz="4500" dirty="0" smtClean="0">
                <a:solidFill>
                  <a:prstClr val="black"/>
                </a:solidFill>
              </a:rPr>
              <a:t> </a:t>
            </a:r>
            <a:r>
              <a:rPr lang="en-GB" sz="4500" dirty="0" err="1" smtClean="0">
                <a:solidFill>
                  <a:prstClr val="black"/>
                </a:solidFill>
              </a:rPr>
              <a:t>athrawon</a:t>
            </a:r>
            <a:r>
              <a:rPr lang="en-GB" sz="4500" dirty="0" smtClean="0">
                <a:solidFill>
                  <a:prstClr val="black"/>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527300" y="3390398"/>
            <a:ext cx="5728335" cy="5170646"/>
          </a:xfrm>
        </p:spPr>
        <p:txBody>
          <a:bodyPr/>
          <a:lstStyle/>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Yn y rhan fwyaf o ysgolion, mae athrawon yn rhoi rhyw fath o adborth ar berfformiad athrawon cyflenwi i arweinwyr yr ysgol ac asiantaethau cyflenwi, ond bach iawn o ysgolion sy’n rhoi adborth i’r athro cyflenwi ei hun.  </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Dim ond ychydig bach iawn o ysgolion sy’n cynnal unrhyw fath o reoli perfformiad staff cyflenwi yn ffurfiol.  </a:t>
            </a:r>
          </a:p>
          <a:p>
            <a:endParaRPr lang="cy-GB" sz="2400" dirty="0" smtClean="0"/>
          </a:p>
          <a:p>
            <a:endParaRPr lang="cy-GB" sz="2400" dirty="0"/>
          </a:p>
        </p:txBody>
      </p:sp>
      <p:sp>
        <p:nvSpPr>
          <p:cNvPr id="4" name="Content Placeholder 3"/>
          <p:cNvSpPr>
            <a:spLocks noGrp="1"/>
          </p:cNvSpPr>
          <p:nvPr>
            <p:ph sz="half" idx="3"/>
          </p:nvPr>
        </p:nvSpPr>
        <p:spPr>
          <a:xfrm>
            <a:off x="6615620" y="3559675"/>
            <a:ext cx="5782945" cy="4770537"/>
          </a:xfrm>
        </p:spPr>
        <p:txBody>
          <a:bodyPr/>
          <a:lstStyle/>
          <a:p>
            <a:pPr marL="342900" indent="-342900">
              <a:buFont typeface="Arial" panose="020B0604020202020204" pitchFamily="34" charset="0"/>
              <a:buChar char="•"/>
            </a:pPr>
            <a:endParaRPr lang="en-GB" sz="2400" dirty="0" smtClean="0">
              <a:solidFill>
                <a:schemeClr val="tx1"/>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In </a:t>
            </a:r>
            <a:r>
              <a:rPr lang="en-GB" sz="2400" dirty="0">
                <a:solidFill>
                  <a:schemeClr val="tx1">
                    <a:lumMod val="75000"/>
                    <a:lumOff val="25000"/>
                  </a:schemeClr>
                </a:solidFill>
              </a:rPr>
              <a:t>most schools, teachers provide some kind of feedback on the performance of supply teachers to school leaders and supply agencies but very few schools give feedback to the supply teacher themselves.  </a:t>
            </a:r>
          </a:p>
          <a:p>
            <a:pPr marL="342900" indent="-342900">
              <a:buFont typeface="Arial" panose="020B0604020202020204" pitchFamily="34" charset="0"/>
              <a:buChar char="•"/>
            </a:pPr>
            <a:endParaRPr lang="en-GB" sz="2400" dirty="0" smtClean="0">
              <a:solidFill>
                <a:schemeClr val="tx1">
                  <a:lumMod val="75000"/>
                  <a:lumOff val="25000"/>
                </a:schemeClr>
              </a:solidFill>
            </a:endParaRP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a:solidFill>
                  <a:schemeClr val="tx1">
                    <a:lumMod val="75000"/>
                    <a:lumOff val="25000"/>
                  </a:schemeClr>
                </a:solidFill>
              </a:rPr>
              <a:t>Only a very few schools undertake any formal performance management of supply staff</a:t>
            </a:r>
            <a:r>
              <a:rPr lang="en-GB" sz="2000" dirty="0">
                <a:solidFill>
                  <a:schemeClr val="tx1">
                    <a:lumMod val="75000"/>
                    <a:lumOff val="25000"/>
                  </a:schemeClr>
                </a:solidFill>
              </a:rPr>
              <a:t>.  </a:t>
            </a:r>
          </a:p>
          <a:p>
            <a:endParaRPr lang="en-GB" dirty="0"/>
          </a:p>
        </p:txBody>
      </p:sp>
    </p:spTree>
    <p:extLst>
      <p:ext uri="{BB962C8B-B14F-4D97-AF65-F5344CB8AC3E}">
        <p14:creationId xmlns:p14="http://schemas.microsoft.com/office/powerpoint/2010/main" val="1819974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1384995"/>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r>
              <a:rPr lang="en-GB" sz="4500" dirty="0" smtClean="0">
                <a:solidFill>
                  <a:prstClr val="black"/>
                </a:solidFill>
              </a:rPr>
              <a:t/>
            </a:r>
            <a:br>
              <a:rPr lang="en-GB" sz="4500" dirty="0" smtClean="0">
                <a:solidFill>
                  <a:prstClr val="black"/>
                </a:solidFill>
              </a:rPr>
            </a:br>
            <a:r>
              <a:rPr lang="en-GB" sz="4500" dirty="0" err="1" smtClean="0">
                <a:solidFill>
                  <a:prstClr val="black"/>
                </a:solidFill>
              </a:rPr>
              <a:t>Absenoldeb</a:t>
            </a:r>
            <a:r>
              <a:rPr lang="en-GB" sz="4500" dirty="0" smtClean="0">
                <a:solidFill>
                  <a:prstClr val="black"/>
                </a:solidFill>
              </a:rPr>
              <a:t> </a:t>
            </a:r>
            <a:r>
              <a:rPr lang="en-GB" sz="4500" dirty="0" err="1" smtClean="0">
                <a:solidFill>
                  <a:prstClr val="black"/>
                </a:solidFill>
              </a:rPr>
              <a:t>athrawon</a:t>
            </a:r>
            <a:r>
              <a:rPr lang="en-GB" sz="4500" dirty="0" smtClean="0">
                <a:solidFill>
                  <a:prstClr val="black"/>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774064" y="1715989"/>
            <a:ext cx="5728335" cy="338554"/>
          </a:xfrm>
        </p:spPr>
        <p:txBody>
          <a:bodyPr/>
          <a:lstStyle/>
          <a:p>
            <a:r>
              <a:rPr lang="en-GB" dirty="0" smtClean="0"/>
              <a:t>   </a:t>
            </a:r>
            <a:endParaRPr lang="en-GB" dirty="0"/>
          </a:p>
        </p:txBody>
      </p:sp>
      <p:sp>
        <p:nvSpPr>
          <p:cNvPr id="4" name="Content Placeholder 3"/>
          <p:cNvSpPr>
            <a:spLocks noGrp="1"/>
          </p:cNvSpPr>
          <p:nvPr>
            <p:ph sz="half" idx="3"/>
          </p:nvPr>
        </p:nvSpPr>
        <p:spPr>
          <a:xfrm>
            <a:off x="6615620" y="3378200"/>
            <a:ext cx="5782945" cy="4739759"/>
          </a:xfrm>
        </p:spPr>
        <p:txBody>
          <a:bodyPr/>
          <a:lstStyle/>
          <a:p>
            <a:endParaRPr lang="en-GB" sz="2400" dirty="0" smtClean="0">
              <a:solidFill>
                <a:schemeClr val="tx1"/>
              </a:solidFill>
            </a:endParaRPr>
          </a:p>
          <a:p>
            <a:endParaRPr lang="en-GB" sz="2400" dirty="0">
              <a:solidFill>
                <a:schemeClr val="tx1"/>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For </a:t>
            </a:r>
            <a:r>
              <a:rPr lang="en-GB" sz="2400" dirty="0">
                <a:solidFill>
                  <a:schemeClr val="tx1">
                    <a:lumMod val="75000"/>
                    <a:lumOff val="25000"/>
                  </a:schemeClr>
                </a:solidFill>
              </a:rPr>
              <a:t>planned absences, most teachers leave work and planning documents for the supply teacher.  </a:t>
            </a:r>
            <a:endParaRPr lang="en-GB" sz="2400" dirty="0" smtClean="0">
              <a:solidFill>
                <a:schemeClr val="tx1">
                  <a:lumMod val="75000"/>
                  <a:lumOff val="25000"/>
                </a:schemeClr>
              </a:solidFill>
            </a:endParaRP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endParaRPr lang="en-GB" sz="2400" dirty="0" smtClean="0">
              <a:solidFill>
                <a:schemeClr val="tx1">
                  <a:lumMod val="75000"/>
                  <a:lumOff val="25000"/>
                </a:schemeClr>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Only </a:t>
            </a:r>
            <a:r>
              <a:rPr lang="en-GB" sz="2400" dirty="0">
                <a:solidFill>
                  <a:schemeClr val="tx1">
                    <a:lumMod val="75000"/>
                    <a:lumOff val="25000"/>
                  </a:schemeClr>
                </a:solidFill>
              </a:rPr>
              <a:t>in around half of schools, is the work at the same level as pupils would normally receive.  </a:t>
            </a:r>
            <a:endParaRPr lang="en-GB" sz="2400" dirty="0" smtClean="0">
              <a:solidFill>
                <a:schemeClr val="tx1">
                  <a:lumMod val="75000"/>
                  <a:lumOff val="25000"/>
                </a:schemeClr>
              </a:solidFill>
            </a:endParaRPr>
          </a:p>
          <a:p>
            <a:endParaRPr lang="en-GB" sz="2400" dirty="0">
              <a:solidFill>
                <a:schemeClr val="tx1"/>
              </a:solidFill>
            </a:endParaRPr>
          </a:p>
          <a:p>
            <a:r>
              <a:rPr lang="en-GB" b="1" dirty="0" smtClean="0"/>
              <a:t> </a:t>
            </a:r>
            <a:endParaRPr lang="en-GB" dirty="0"/>
          </a:p>
          <a:p>
            <a:endParaRPr lang="en-GB" dirty="0"/>
          </a:p>
        </p:txBody>
      </p:sp>
      <p:sp>
        <p:nvSpPr>
          <p:cNvPr id="5" name="Rectangle 4"/>
          <p:cNvSpPr/>
          <p:nvPr/>
        </p:nvSpPr>
        <p:spPr>
          <a:xfrm>
            <a:off x="406400" y="3263597"/>
            <a:ext cx="5762171" cy="5632311"/>
          </a:xfrm>
          <a:prstGeom prst="rect">
            <a:avLst/>
          </a:prstGeom>
        </p:spPr>
        <p:txBody>
          <a:bodyPr wrap="square">
            <a:spAutoFit/>
          </a:bodyPr>
          <a:lstStyle/>
          <a:p>
            <a:endParaRPr lang="cy-GB" sz="2400" dirty="0" smtClean="0">
              <a:latin typeface="Arial" pitchFamily="34" charset="0"/>
              <a:cs typeface="Arial" pitchFamily="34" charset="0"/>
            </a:endParaRPr>
          </a:p>
          <a:p>
            <a:endParaRPr lang="cy-GB" sz="2400" dirty="0" smtClean="0">
              <a:latin typeface="Arial" pitchFamily="34" charset="0"/>
              <a:cs typeface="Arial" pitchFamily="34" charset="0"/>
            </a:endParaRPr>
          </a:p>
          <a:p>
            <a:pPr marL="342900" indent="-342900">
              <a:buFont typeface="Arial" panose="020B0604020202020204" pitchFamily="34" charset="0"/>
              <a:buChar char="•"/>
            </a:pPr>
            <a:r>
              <a:rPr lang="cy-GB" sz="2400" dirty="0" smtClean="0">
                <a:latin typeface="Arial" pitchFamily="34" charset="0"/>
                <a:cs typeface="Arial" pitchFamily="34" charset="0"/>
              </a:rPr>
              <a:t>Ar gyfer absenoldebau wedi’u cynllunio, mae’r rhan fwyaf o athrawon yn gadael gwaith a dogfennau cynllunio i’r athro cyflenwi.  </a:t>
            </a:r>
          </a:p>
          <a:p>
            <a:pPr marL="342900" indent="-342900">
              <a:buFont typeface="Arial" panose="020B0604020202020204" pitchFamily="34" charset="0"/>
              <a:buChar char="•"/>
            </a:pPr>
            <a:endParaRPr lang="cy-GB" sz="2400" dirty="0" smtClean="0">
              <a:latin typeface="Arial" pitchFamily="34" charset="0"/>
              <a:cs typeface="Arial" pitchFamily="34" charset="0"/>
            </a:endParaRPr>
          </a:p>
          <a:p>
            <a:pPr marL="342900" indent="-342900">
              <a:buFont typeface="Arial" panose="020B0604020202020204" pitchFamily="34" charset="0"/>
              <a:buChar char="•"/>
            </a:pPr>
            <a:endParaRPr lang="cy-GB" sz="2400" dirty="0" smtClean="0">
              <a:latin typeface="Arial" pitchFamily="34" charset="0"/>
              <a:cs typeface="Arial" pitchFamily="34" charset="0"/>
            </a:endParaRPr>
          </a:p>
          <a:p>
            <a:pPr marL="342900" indent="-342900">
              <a:buFont typeface="Arial" panose="020B0604020202020204" pitchFamily="34" charset="0"/>
              <a:buChar char="•"/>
            </a:pPr>
            <a:r>
              <a:rPr lang="cy-GB" sz="2400" dirty="0" smtClean="0">
                <a:latin typeface="Arial" pitchFamily="34" charset="0"/>
                <a:cs typeface="Arial" pitchFamily="34" charset="0"/>
              </a:rPr>
              <a:t>Dim ond mewn oddeutu hanner yr ysgolion y mae’r gwaith ar yr un lefel ag y byddai disgyblion yn ei gael fel arfer.  </a:t>
            </a:r>
          </a:p>
          <a:p>
            <a:endParaRPr lang="cy-GB" sz="2400" dirty="0" smtClean="0">
              <a:latin typeface="Arial" pitchFamily="34" charset="0"/>
              <a:cs typeface="Arial" pitchFamily="34" charset="0"/>
            </a:endParaRPr>
          </a:p>
          <a:p>
            <a:r>
              <a:rPr lang="cy-GB" sz="2400" b="1" dirty="0" smtClean="0">
                <a:latin typeface="Arial" pitchFamily="34" charset="0"/>
                <a:cs typeface="Arial" pitchFamily="34" charset="0"/>
              </a:rPr>
              <a:t> </a:t>
            </a:r>
            <a:endParaRPr lang="cy-GB" sz="2400" dirty="0" smtClean="0">
              <a:latin typeface="Arial" pitchFamily="34" charset="0"/>
              <a:cs typeface="Arial" pitchFamily="34" charset="0"/>
            </a:endParaRPr>
          </a:p>
          <a:p>
            <a:endParaRPr lang="cy-GB" sz="2400" dirty="0">
              <a:latin typeface="Arial" pitchFamily="34" charset="0"/>
              <a:cs typeface="Arial" pitchFamily="34" charset="0"/>
            </a:endParaRPr>
          </a:p>
        </p:txBody>
      </p:sp>
    </p:spTree>
    <p:extLst>
      <p:ext uri="{BB962C8B-B14F-4D97-AF65-F5344CB8AC3E}">
        <p14:creationId xmlns:p14="http://schemas.microsoft.com/office/powerpoint/2010/main" val="1391448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366" y="1487389"/>
            <a:ext cx="11950199" cy="1384995"/>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r>
              <a:rPr lang="en-GB" sz="4500" dirty="0" smtClean="0">
                <a:solidFill>
                  <a:prstClr val="black"/>
                </a:solidFill>
              </a:rPr>
              <a:t/>
            </a:r>
            <a:br>
              <a:rPr lang="en-GB" sz="4500" dirty="0" smtClean="0">
                <a:solidFill>
                  <a:prstClr val="black"/>
                </a:solidFill>
              </a:rPr>
            </a:br>
            <a:r>
              <a:rPr lang="en-GB" sz="4500" dirty="0" err="1" smtClean="0">
                <a:solidFill>
                  <a:prstClr val="black"/>
                </a:solidFill>
              </a:rPr>
              <a:t>Absenoldeb</a:t>
            </a:r>
            <a:r>
              <a:rPr lang="en-GB" sz="4500" dirty="0" smtClean="0">
                <a:solidFill>
                  <a:prstClr val="black"/>
                </a:solidFill>
              </a:rPr>
              <a:t> </a:t>
            </a:r>
            <a:r>
              <a:rPr lang="en-GB" sz="4500" dirty="0" err="1" smtClean="0">
                <a:solidFill>
                  <a:prstClr val="black"/>
                </a:solidFill>
              </a:rPr>
              <a:t>athrawon</a:t>
            </a:r>
            <a:r>
              <a:rPr lang="en-GB" sz="4500" dirty="0" smtClean="0">
                <a:solidFill>
                  <a:prstClr val="black"/>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477396" y="3294822"/>
            <a:ext cx="5728335" cy="6278642"/>
          </a:xfrm>
        </p:spPr>
        <p:txBody>
          <a:bodyPr/>
          <a:lstStyle/>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Ar gyfer absenoldebau heb eu cynllunio, ym mwyafrif yr ysgolion, mae’r athrawon cyflenwi yn defnyddio dogfennau cynllunio’r athro dosbarth i ddarparu rhywfaint o gyd-destun ar gyfer cynllunio’u gwersi.  </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Fodd bynnag, pan na fydd cynllunio ar gael, bydd athrawon cyflenwi’n aml yn cynllunio gwaith ar gyfer y disgyblion sy’n canolbwyntio ar gadw plant yn brysur, yn hytrach na beth mae disgyblion yn ei wybod ac yn gallu’i wneud.</a:t>
            </a:r>
          </a:p>
          <a:p>
            <a:endParaRPr lang="cy-GB" sz="2400" dirty="0"/>
          </a:p>
        </p:txBody>
      </p:sp>
      <p:sp>
        <p:nvSpPr>
          <p:cNvPr id="4" name="Content Placeholder 3"/>
          <p:cNvSpPr>
            <a:spLocks noGrp="1"/>
          </p:cNvSpPr>
          <p:nvPr>
            <p:ph sz="half" idx="3"/>
          </p:nvPr>
        </p:nvSpPr>
        <p:spPr>
          <a:xfrm>
            <a:off x="6615620" y="3581400"/>
            <a:ext cx="5782945" cy="4801314"/>
          </a:xfrm>
        </p:spPr>
        <p:txBody>
          <a:bodyPr/>
          <a:lstStyle/>
          <a:p>
            <a:pPr marL="342900" indent="-342900">
              <a:buFont typeface="Arial" panose="020B0604020202020204" pitchFamily="34" charset="0"/>
              <a:buChar char="•"/>
            </a:pPr>
            <a:endParaRPr lang="en-GB" sz="2400" dirty="0" smtClean="0">
              <a:solidFill>
                <a:schemeClr val="tx1"/>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For </a:t>
            </a:r>
            <a:r>
              <a:rPr lang="en-GB" sz="2400" dirty="0">
                <a:solidFill>
                  <a:schemeClr val="tx1">
                    <a:lumMod val="75000"/>
                    <a:lumOff val="25000"/>
                  </a:schemeClr>
                </a:solidFill>
              </a:rPr>
              <a:t>unplanned absences, in the majority of schools supply teachers use the classroom teacher’s planning documents to provide some context for their lesson planning.  </a:t>
            </a:r>
          </a:p>
          <a:p>
            <a:pPr marL="342900" indent="-342900">
              <a:buFont typeface="Arial" panose="020B0604020202020204" pitchFamily="34" charset="0"/>
              <a:buChar char="•"/>
            </a:pPr>
            <a:endParaRPr lang="en-GB" sz="2400" dirty="0" smtClean="0">
              <a:solidFill>
                <a:schemeClr val="tx1">
                  <a:lumMod val="75000"/>
                  <a:lumOff val="25000"/>
                </a:schemeClr>
              </a:solidFill>
            </a:endParaRP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a:solidFill>
                  <a:schemeClr val="tx1">
                    <a:lumMod val="75000"/>
                    <a:lumOff val="25000"/>
                  </a:schemeClr>
                </a:solidFill>
              </a:rPr>
              <a:t>However, when planning is not available, supply teachers often plan work for the pupils that </a:t>
            </a:r>
            <a:r>
              <a:rPr lang="en-GB" sz="2400" dirty="0" smtClean="0">
                <a:solidFill>
                  <a:schemeClr val="tx1">
                    <a:lumMod val="75000"/>
                    <a:lumOff val="25000"/>
                  </a:schemeClr>
                </a:solidFill>
              </a:rPr>
              <a:t>focuses on </a:t>
            </a:r>
            <a:r>
              <a:rPr lang="en-GB" sz="2400" dirty="0">
                <a:solidFill>
                  <a:schemeClr val="tx1">
                    <a:lumMod val="75000"/>
                    <a:lumOff val="25000"/>
                  </a:schemeClr>
                </a:solidFill>
              </a:rPr>
              <a:t>keeping children busy, rather than what pupils  know and can do.</a:t>
            </a:r>
          </a:p>
        </p:txBody>
      </p:sp>
    </p:spTree>
    <p:extLst>
      <p:ext uri="{BB962C8B-B14F-4D97-AF65-F5344CB8AC3E}">
        <p14:creationId xmlns:p14="http://schemas.microsoft.com/office/powerpoint/2010/main" val="833114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8"/>
            <a:ext cx="11950199" cy="1384995"/>
          </a:xfrm>
        </p:spPr>
        <p:txBody>
          <a:bodyPr/>
          <a:lstStyle/>
          <a:p>
            <a:pPr algn="l"/>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r>
              <a:rPr lang="en-GB" sz="4500" dirty="0" smtClean="0">
                <a:solidFill>
                  <a:prstClr val="black"/>
                </a:solidFill>
              </a:rPr>
              <a:t/>
            </a:r>
            <a:br>
              <a:rPr lang="en-GB" sz="4500" dirty="0" smtClean="0">
                <a:solidFill>
                  <a:prstClr val="black"/>
                </a:solidFill>
              </a:rPr>
            </a:br>
            <a:r>
              <a:rPr lang="en-GB" sz="4500" dirty="0" err="1" smtClean="0">
                <a:solidFill>
                  <a:prstClr val="black"/>
                </a:solidFill>
              </a:rPr>
              <a:t>Absenoldeb</a:t>
            </a:r>
            <a:r>
              <a:rPr lang="en-GB" sz="4500" dirty="0" smtClean="0">
                <a:solidFill>
                  <a:prstClr val="black"/>
                </a:solidFill>
              </a:rPr>
              <a:t> </a:t>
            </a:r>
            <a:r>
              <a:rPr lang="en-GB" sz="4500" dirty="0" err="1" smtClean="0">
                <a:solidFill>
                  <a:prstClr val="black"/>
                </a:solidFill>
              </a:rPr>
              <a:t>athrawon</a:t>
            </a:r>
            <a:r>
              <a:rPr lang="en-GB" sz="4500" dirty="0" smtClean="0">
                <a:solidFill>
                  <a:prstClr val="black"/>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527300" y="3200400"/>
            <a:ext cx="5728335" cy="5539978"/>
          </a:xfrm>
        </p:spPr>
        <p:txBody>
          <a:bodyPr/>
          <a:lstStyle/>
          <a:p>
            <a:pPr lvl="0"/>
            <a:endParaRPr lang="cy-GB" sz="2400" dirty="0" smtClean="0">
              <a:solidFill>
                <a:schemeClr val="tx1"/>
              </a:solidFill>
            </a:endParaRPr>
          </a:p>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Nid yw dogfen Llywodraeth Cymru yn rhoi arweiniad i ysgolion, cyrff llywodraethol nac awdurdodau lleol ar reoli absenoldeb penaethiaid.  </a:t>
            </a:r>
          </a:p>
          <a:p>
            <a:pPr marL="342900" lvl="0" indent="-342900">
              <a:buFont typeface="Arial" panose="020B0604020202020204" pitchFamily="34" charset="0"/>
              <a:buChar char="•"/>
            </a:pPr>
            <a:endParaRPr lang="cy-GB" sz="2400" dirty="0" smtClean="0">
              <a:solidFill>
                <a:schemeClr val="tx1"/>
              </a:solidFill>
            </a:endParaRPr>
          </a:p>
          <a:p>
            <a:pPr lvl="0"/>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Nid oes cynllun ar waith ym mwyafrif yr ysgolion ynghylch y ffordd orau o wneud trefniadau cyflenwi yn absenoldeb y pennaeth.   </a:t>
            </a:r>
          </a:p>
          <a:p>
            <a:r>
              <a:rPr lang="cy-GB" sz="2400" dirty="0" smtClean="0">
                <a:solidFill>
                  <a:schemeClr val="tx1"/>
                </a:solidFill>
              </a:rPr>
              <a:t> </a:t>
            </a:r>
          </a:p>
          <a:p>
            <a:endParaRPr lang="cy-GB" sz="2400" dirty="0" smtClean="0"/>
          </a:p>
          <a:p>
            <a:endParaRPr lang="cy-GB" sz="2400" dirty="0"/>
          </a:p>
        </p:txBody>
      </p:sp>
      <p:sp>
        <p:nvSpPr>
          <p:cNvPr id="4" name="Content Placeholder 3"/>
          <p:cNvSpPr>
            <a:spLocks noGrp="1"/>
          </p:cNvSpPr>
          <p:nvPr>
            <p:ph sz="half" idx="3"/>
          </p:nvPr>
        </p:nvSpPr>
        <p:spPr>
          <a:xfrm>
            <a:off x="6615620" y="3200400"/>
            <a:ext cx="5782945" cy="4770537"/>
          </a:xfrm>
        </p:spPr>
        <p:txBody>
          <a:bodyPr/>
          <a:lstStyle/>
          <a:p>
            <a:pPr lvl="0"/>
            <a:endParaRPr lang="en-GB" sz="2400" dirty="0" smtClean="0">
              <a:solidFill>
                <a:schemeClr val="tx1"/>
              </a:solidFill>
            </a:endParaRP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The </a:t>
            </a:r>
            <a:r>
              <a:rPr lang="en-GB" sz="2400" dirty="0">
                <a:solidFill>
                  <a:schemeClr val="tx1">
                    <a:lumMod val="75000"/>
                    <a:lumOff val="25000"/>
                  </a:schemeClr>
                </a:solidFill>
              </a:rPr>
              <a:t>Welsh </a:t>
            </a:r>
            <a:r>
              <a:rPr lang="en-GB" sz="2400" dirty="0" smtClean="0">
                <a:solidFill>
                  <a:schemeClr val="tx1">
                    <a:lumMod val="75000"/>
                    <a:lumOff val="25000"/>
                  </a:schemeClr>
                </a:solidFill>
              </a:rPr>
              <a:t>Government </a:t>
            </a:r>
            <a:r>
              <a:rPr lang="en-GB" sz="2400" dirty="0">
                <a:solidFill>
                  <a:schemeClr val="tx1">
                    <a:lumMod val="75000"/>
                    <a:lumOff val="25000"/>
                  </a:schemeClr>
                </a:solidFill>
              </a:rPr>
              <a:t>document </a:t>
            </a:r>
            <a:r>
              <a:rPr lang="en-GB" sz="2400" dirty="0" smtClean="0">
                <a:solidFill>
                  <a:schemeClr val="tx1">
                    <a:lumMod val="75000"/>
                    <a:lumOff val="25000"/>
                  </a:schemeClr>
                </a:solidFill>
              </a:rPr>
              <a:t>does </a:t>
            </a:r>
            <a:r>
              <a:rPr lang="en-GB" sz="2400" dirty="0">
                <a:solidFill>
                  <a:schemeClr val="tx1">
                    <a:lumMod val="75000"/>
                    <a:lumOff val="25000"/>
                  </a:schemeClr>
                </a:solidFill>
              </a:rPr>
              <a:t>not provide schools, governing bodies or local authorities with guidance on managing headteacher absence.  </a:t>
            </a:r>
            <a:endParaRPr lang="en-GB" sz="2400" dirty="0" smtClean="0">
              <a:solidFill>
                <a:schemeClr val="tx1">
                  <a:lumMod val="75000"/>
                  <a:lumOff val="25000"/>
                </a:schemeClr>
              </a:solidFill>
            </a:endParaRPr>
          </a:p>
          <a:p>
            <a:pPr marL="342900" lvl="0" indent="-342900">
              <a:buFont typeface="Arial" panose="020B0604020202020204" pitchFamily="34" charset="0"/>
              <a:buChar char="•"/>
            </a:pPr>
            <a:endParaRPr lang="en-GB" sz="2400" dirty="0">
              <a:solidFill>
                <a:schemeClr val="tx1">
                  <a:lumMod val="75000"/>
                  <a:lumOff val="25000"/>
                </a:schemeClr>
              </a:solidFill>
            </a:endParaRPr>
          </a:p>
          <a:p>
            <a:pPr lvl="0"/>
            <a:endParaRPr lang="en-GB" sz="2400" dirty="0" smtClean="0">
              <a:solidFill>
                <a:schemeClr val="tx1">
                  <a:lumMod val="75000"/>
                  <a:lumOff val="25000"/>
                </a:schemeClr>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The </a:t>
            </a:r>
            <a:r>
              <a:rPr lang="en-GB" sz="2400" dirty="0">
                <a:solidFill>
                  <a:schemeClr val="tx1">
                    <a:lumMod val="75000"/>
                    <a:lumOff val="25000"/>
                  </a:schemeClr>
                </a:solidFill>
              </a:rPr>
              <a:t>majority of schools do not have a plan in place on how best to arrange to cover a headteacher’s absence.   </a:t>
            </a:r>
          </a:p>
          <a:p>
            <a:r>
              <a:rPr lang="en-GB" sz="2400" dirty="0">
                <a:solidFill>
                  <a:schemeClr val="tx1">
                    <a:lumMod val="75000"/>
                    <a:lumOff val="25000"/>
                  </a:schemeClr>
                </a:solidFill>
              </a:rPr>
              <a:t> </a:t>
            </a:r>
          </a:p>
          <a:p>
            <a:endParaRPr lang="en-GB" dirty="0"/>
          </a:p>
        </p:txBody>
      </p:sp>
    </p:spTree>
    <p:extLst>
      <p:ext uri="{BB962C8B-B14F-4D97-AF65-F5344CB8AC3E}">
        <p14:creationId xmlns:p14="http://schemas.microsoft.com/office/powerpoint/2010/main" val="1255765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299" y="1546712"/>
            <a:ext cx="11950199" cy="1384995"/>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br>
              <a:rPr lang="en-GB" sz="4500" dirty="0" smtClean="0">
                <a:solidFill>
                  <a:schemeClr val="tx1">
                    <a:lumMod val="75000"/>
                    <a:lumOff val="25000"/>
                  </a:schemeClr>
                </a:solidFill>
              </a:rPr>
            </a:br>
            <a:r>
              <a:rPr lang="en-GB" sz="4500" dirty="0" err="1" smtClean="0">
                <a:solidFill>
                  <a:prstClr val="black"/>
                </a:solidFill>
              </a:rPr>
              <a:t>Absenoldeb</a:t>
            </a:r>
            <a:r>
              <a:rPr lang="en-GB" sz="4500" dirty="0" smtClean="0">
                <a:solidFill>
                  <a:prstClr val="black"/>
                </a:solidFill>
              </a:rPr>
              <a:t> </a:t>
            </a:r>
            <a:r>
              <a:rPr lang="en-GB" sz="4500" dirty="0" err="1" smtClean="0">
                <a:solidFill>
                  <a:prstClr val="black"/>
                </a:solidFill>
              </a:rPr>
              <a:t>athrawon</a:t>
            </a:r>
            <a:r>
              <a:rPr lang="en-GB" sz="4500" dirty="0" smtClean="0">
                <a:solidFill>
                  <a:prstClr val="black"/>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4" name="Content Placeholder 3"/>
          <p:cNvSpPr>
            <a:spLocks noGrp="1"/>
          </p:cNvSpPr>
          <p:nvPr>
            <p:ph sz="half" idx="3"/>
          </p:nvPr>
        </p:nvSpPr>
        <p:spPr>
          <a:xfrm>
            <a:off x="6502399" y="3032258"/>
            <a:ext cx="5782945" cy="4770537"/>
          </a:xfrm>
        </p:spPr>
        <p:txBody>
          <a:bodyPr/>
          <a:lstStyle/>
          <a:p>
            <a:pPr lvl="0"/>
            <a:endParaRPr lang="en-GB" sz="2400" dirty="0" smtClean="0">
              <a:solidFill>
                <a:schemeClr val="tx1"/>
              </a:solidFill>
            </a:endParaRPr>
          </a:p>
          <a:p>
            <a:pPr lvl="0"/>
            <a:endParaRPr lang="en-GB" sz="2400" dirty="0">
              <a:solidFill>
                <a:schemeClr val="tx1"/>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In </a:t>
            </a:r>
            <a:r>
              <a:rPr lang="en-GB" sz="2400" dirty="0">
                <a:solidFill>
                  <a:schemeClr val="tx1">
                    <a:lumMod val="75000"/>
                    <a:lumOff val="25000"/>
                  </a:schemeClr>
                </a:solidFill>
              </a:rPr>
              <a:t>nearly all schools, during a period of short-term headteacher absence, the deputy headteacher assumes the role of the headteacher. </a:t>
            </a:r>
          </a:p>
          <a:p>
            <a:pPr marL="342900" lvl="0" indent="-342900">
              <a:buFont typeface="Arial" panose="020B0604020202020204" pitchFamily="34" charset="0"/>
              <a:buChar char="•"/>
            </a:pPr>
            <a:endParaRPr lang="en-GB" sz="2400" dirty="0">
              <a:solidFill>
                <a:schemeClr val="tx1">
                  <a:lumMod val="75000"/>
                  <a:lumOff val="25000"/>
                </a:schemeClr>
              </a:solidFill>
            </a:endParaRPr>
          </a:p>
          <a:p>
            <a:pPr marL="342900" lvl="0" indent="-342900">
              <a:buFont typeface="Arial" panose="020B0604020202020204" pitchFamily="34" charset="0"/>
              <a:buChar char="•"/>
            </a:pPr>
            <a:endParaRPr lang="en-GB" sz="2400" dirty="0" smtClean="0">
              <a:solidFill>
                <a:schemeClr val="tx1">
                  <a:lumMod val="75000"/>
                  <a:lumOff val="25000"/>
                </a:schemeClr>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If </a:t>
            </a:r>
            <a:r>
              <a:rPr lang="en-GB" sz="2400" dirty="0">
                <a:solidFill>
                  <a:schemeClr val="tx1">
                    <a:lumMod val="75000"/>
                    <a:lumOff val="25000"/>
                  </a:schemeClr>
                </a:solidFill>
              </a:rPr>
              <a:t>the deputy headteacher is not the most appropriate person to lead the school, local authorities use a variety of alternative cover solutions.</a:t>
            </a:r>
          </a:p>
          <a:p>
            <a:endParaRPr lang="en-GB" dirty="0">
              <a:solidFill>
                <a:schemeClr val="tx1">
                  <a:lumMod val="75000"/>
                  <a:lumOff val="25000"/>
                </a:schemeClr>
              </a:solidFill>
            </a:endParaRPr>
          </a:p>
        </p:txBody>
      </p:sp>
      <p:sp>
        <p:nvSpPr>
          <p:cNvPr id="5" name="Content Placeholder 4"/>
          <p:cNvSpPr>
            <a:spLocks noGrp="1"/>
          </p:cNvSpPr>
          <p:nvPr>
            <p:ph sz="half" idx="2"/>
          </p:nvPr>
        </p:nvSpPr>
        <p:spPr>
          <a:xfrm>
            <a:off x="498271" y="2918023"/>
            <a:ext cx="5728335" cy="5170646"/>
          </a:xfrm>
        </p:spPr>
        <p:txBody>
          <a:bodyPr/>
          <a:lstStyle/>
          <a:p>
            <a:pPr lvl="0"/>
            <a:endParaRPr lang="cy-GB" sz="2400" dirty="0" smtClean="0">
              <a:solidFill>
                <a:schemeClr val="tx1"/>
              </a:solidFill>
            </a:endParaRPr>
          </a:p>
          <a:p>
            <a:pPr lvl="0"/>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Ym mron pob ysgol, os bydd pennaeth yn absennol am gyfnod byrdymor, mae’r dirprwy bennaeth yn ymgymryd â rôl y pennaeth. </a:t>
            </a:r>
          </a:p>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Os nad y dirprwy bennaeth yw’r person mwyaf priodol i arwain yr ysgol, mae awdurdodau lleol yn defnyddio amrywiaeth o atebion cyflenwi eraill.</a:t>
            </a:r>
          </a:p>
          <a:p>
            <a:endParaRPr lang="cy-GB" sz="2400" dirty="0" smtClean="0"/>
          </a:p>
          <a:p>
            <a:endParaRPr lang="cy-GB" sz="2400" dirty="0"/>
          </a:p>
        </p:txBody>
      </p:sp>
    </p:spTree>
    <p:extLst>
      <p:ext uri="{BB962C8B-B14F-4D97-AF65-F5344CB8AC3E}">
        <p14:creationId xmlns:p14="http://schemas.microsoft.com/office/powerpoint/2010/main" val="35495150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299" y="1565034"/>
            <a:ext cx="11950199" cy="1369606"/>
          </a:xfrm>
        </p:spPr>
        <p:txBody>
          <a:bodyPr/>
          <a:lstStyle/>
          <a:p>
            <a:r>
              <a:rPr lang="en-GB" sz="4500" dirty="0" err="1" smtClean="0">
                <a:solidFill>
                  <a:schemeClr val="tx1"/>
                </a:solidFill>
              </a:rPr>
              <a:t>Argymhellion</a:t>
            </a:r>
            <a:r>
              <a:rPr lang="en-GB" sz="4500" dirty="0" smtClean="0">
                <a:solidFill>
                  <a:schemeClr val="tx1"/>
                </a:solidFill>
              </a:rPr>
              <a:t> </a:t>
            </a:r>
            <a:r>
              <a:rPr lang="en-GB" sz="4500" dirty="0" err="1" smtClean="0">
                <a:solidFill>
                  <a:schemeClr val="tx1"/>
                </a:solidFill>
              </a:rPr>
              <a:t>i</a:t>
            </a:r>
            <a:r>
              <a:rPr lang="en-GB" sz="4500" dirty="0" smtClean="0">
                <a:solidFill>
                  <a:schemeClr val="tx1"/>
                </a:solidFill>
              </a:rPr>
              <a:t> </a:t>
            </a:r>
            <a:r>
              <a:rPr lang="en-GB" dirty="0" smtClean="0"/>
              <a:t>              </a:t>
            </a:r>
            <a:r>
              <a:rPr lang="en-GB" sz="4400" dirty="0" smtClean="0">
                <a:solidFill>
                  <a:schemeClr val="tx1">
                    <a:lumMod val="75000"/>
                    <a:lumOff val="25000"/>
                  </a:schemeClr>
                </a:solidFill>
              </a:rPr>
              <a:t>Recommendations for</a:t>
            </a:r>
            <a:r>
              <a:rPr lang="en-GB" sz="4400" dirty="0" smtClean="0">
                <a:solidFill>
                  <a:schemeClr val="tx1"/>
                </a:solidFill>
              </a:rPr>
              <a:t/>
            </a:r>
            <a:br>
              <a:rPr lang="en-GB" sz="4400" dirty="0" smtClean="0">
                <a:solidFill>
                  <a:schemeClr val="tx1"/>
                </a:solidFill>
              </a:rPr>
            </a:br>
            <a:r>
              <a:rPr lang="en-GB" sz="4400" dirty="0" err="1" smtClean="0">
                <a:solidFill>
                  <a:schemeClr val="tx1"/>
                </a:solidFill>
              </a:rPr>
              <a:t>Lywodraeth</a:t>
            </a:r>
            <a:r>
              <a:rPr lang="en-GB" sz="4400" dirty="0" smtClean="0">
                <a:solidFill>
                  <a:schemeClr val="tx1"/>
                </a:solidFill>
              </a:rPr>
              <a:t> </a:t>
            </a:r>
            <a:r>
              <a:rPr lang="en-GB" sz="4400" dirty="0" err="1" smtClean="0">
                <a:solidFill>
                  <a:schemeClr val="tx1"/>
                </a:solidFill>
              </a:rPr>
              <a:t>Cymru</a:t>
            </a:r>
            <a:r>
              <a:rPr lang="en-GB" sz="4400" dirty="0" smtClean="0">
                <a:solidFill>
                  <a:schemeClr val="tx1"/>
                </a:solidFill>
              </a:rPr>
              <a:t>     </a:t>
            </a:r>
            <a:r>
              <a:rPr lang="en-GB" sz="4400" dirty="0" smtClean="0">
                <a:solidFill>
                  <a:schemeClr val="tx1">
                    <a:lumMod val="75000"/>
                    <a:lumOff val="25000"/>
                  </a:schemeClr>
                </a:solidFill>
              </a:rPr>
              <a:t>Welsh Government </a:t>
            </a:r>
            <a:endParaRPr lang="en-GB" sz="4400" dirty="0">
              <a:solidFill>
                <a:schemeClr val="tx1">
                  <a:lumMod val="75000"/>
                  <a:lumOff val="25000"/>
                </a:schemeClr>
              </a:solidFill>
            </a:endParaRPr>
          </a:p>
        </p:txBody>
      </p:sp>
      <p:sp>
        <p:nvSpPr>
          <p:cNvPr id="3" name="Content Placeholder 2"/>
          <p:cNvSpPr>
            <a:spLocks noGrp="1"/>
          </p:cNvSpPr>
          <p:nvPr>
            <p:ph sz="half" idx="2"/>
          </p:nvPr>
        </p:nvSpPr>
        <p:spPr>
          <a:xfrm>
            <a:off x="508701" y="3322050"/>
            <a:ext cx="5728335" cy="5539978"/>
          </a:xfrm>
        </p:spPr>
        <p:txBody>
          <a:bodyPr/>
          <a:lstStyle/>
          <a:p>
            <a:pPr lvl="0"/>
            <a:endParaRPr lang="cy-GB" sz="2400" dirty="0" smtClean="0">
              <a:solidFill>
                <a:schemeClr val="tx1"/>
              </a:solidFill>
            </a:endParaRPr>
          </a:p>
          <a:p>
            <a:pPr lvl="0"/>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Hyrwyddo dogfen ‘Rheoli Presenoldeb Gweithlu Ysgolion yn Effeithiol’ yn ehangach.  </a:t>
            </a:r>
          </a:p>
          <a:p>
            <a:pPr marL="342900" lvl="0" indent="-342900">
              <a:buFont typeface="Arial" panose="020B0604020202020204" pitchFamily="34" charset="0"/>
              <a:buChar char="•"/>
            </a:pPr>
            <a:endParaRPr lang="cy-GB" sz="2400" dirty="0" smtClean="0">
              <a:solidFill>
                <a:schemeClr val="tx1"/>
              </a:solidFill>
            </a:endParaRPr>
          </a:p>
          <a:p>
            <a:pPr lvl="0"/>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Rhoi arweiniad i ysgolion ac awdurdodau lleol ar fonitro, cofnodi ac arfarnu effaith absenoldeb staff oherwydd gweithgareddau heblaw am salwch.</a:t>
            </a:r>
          </a:p>
          <a:p>
            <a:pPr lvl="0"/>
            <a:endParaRPr lang="cy-GB" sz="2400" dirty="0" smtClean="0">
              <a:solidFill>
                <a:schemeClr val="tx1"/>
              </a:solidFill>
            </a:endParaRPr>
          </a:p>
          <a:p>
            <a:endParaRPr lang="cy-GB" sz="2400" dirty="0" smtClean="0">
              <a:solidFill>
                <a:schemeClr val="tx1"/>
              </a:solidFill>
            </a:endParaRPr>
          </a:p>
          <a:p>
            <a:endParaRPr lang="cy-GB" sz="2400" dirty="0"/>
          </a:p>
        </p:txBody>
      </p:sp>
      <p:sp>
        <p:nvSpPr>
          <p:cNvPr id="4" name="Content Placeholder 3"/>
          <p:cNvSpPr>
            <a:spLocks noGrp="1"/>
          </p:cNvSpPr>
          <p:nvPr>
            <p:ph sz="half" idx="3"/>
          </p:nvPr>
        </p:nvSpPr>
        <p:spPr>
          <a:xfrm>
            <a:off x="6502398" y="3313315"/>
            <a:ext cx="5782945" cy="5170646"/>
          </a:xfrm>
        </p:spPr>
        <p:txBody>
          <a:bodyPr/>
          <a:lstStyle/>
          <a:p>
            <a:pPr lvl="0"/>
            <a:endParaRPr lang="en-GB" sz="2400" dirty="0" smtClean="0">
              <a:solidFill>
                <a:schemeClr val="tx1"/>
              </a:solidFill>
            </a:endParaRPr>
          </a:p>
          <a:p>
            <a:pPr lvl="0"/>
            <a:endParaRPr lang="en-GB" sz="2400" dirty="0">
              <a:solidFill>
                <a:schemeClr val="tx1"/>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Promote </a:t>
            </a:r>
            <a:r>
              <a:rPr lang="en-GB" sz="2400" dirty="0">
                <a:solidFill>
                  <a:schemeClr val="tx1">
                    <a:lumMod val="75000"/>
                    <a:lumOff val="25000"/>
                  </a:schemeClr>
                </a:solidFill>
              </a:rPr>
              <a:t>the ‘Effective Management of School Workforce attendance’ document more </a:t>
            </a:r>
            <a:r>
              <a:rPr lang="en-GB" sz="2400" dirty="0" smtClean="0">
                <a:solidFill>
                  <a:schemeClr val="tx1">
                    <a:lumMod val="75000"/>
                    <a:lumOff val="25000"/>
                  </a:schemeClr>
                </a:solidFill>
              </a:rPr>
              <a:t>widely. </a:t>
            </a:r>
            <a:r>
              <a:rPr lang="en-GB" sz="2400" dirty="0">
                <a:solidFill>
                  <a:schemeClr val="tx1">
                    <a:lumMod val="75000"/>
                    <a:lumOff val="25000"/>
                  </a:schemeClr>
                </a:solidFill>
              </a:rPr>
              <a:t> </a:t>
            </a:r>
          </a:p>
          <a:p>
            <a:pPr marL="342900" lvl="0" indent="-342900">
              <a:buFont typeface="Arial" panose="020B0604020202020204" pitchFamily="34" charset="0"/>
              <a:buChar char="•"/>
            </a:pPr>
            <a:endParaRPr lang="en-GB" sz="2400" dirty="0" smtClean="0">
              <a:solidFill>
                <a:schemeClr val="tx1">
                  <a:lumMod val="75000"/>
                  <a:lumOff val="25000"/>
                </a:schemeClr>
              </a:solidFill>
            </a:endParaRPr>
          </a:p>
          <a:p>
            <a:pPr lvl="0"/>
            <a:endParaRPr lang="en-GB" sz="2400" dirty="0">
              <a:solidFill>
                <a:schemeClr val="tx1">
                  <a:lumMod val="75000"/>
                  <a:lumOff val="25000"/>
                </a:schemeClr>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Provide </a:t>
            </a:r>
            <a:r>
              <a:rPr lang="en-GB" sz="2400" dirty="0">
                <a:solidFill>
                  <a:schemeClr val="tx1">
                    <a:lumMod val="75000"/>
                    <a:lumOff val="25000"/>
                  </a:schemeClr>
                </a:solidFill>
              </a:rPr>
              <a:t>schools and local authorities with guidance on monitoring, recording and evaluating the impact of staff absence due to activities other than </a:t>
            </a:r>
            <a:r>
              <a:rPr lang="en-GB" sz="2400" dirty="0" smtClean="0">
                <a:solidFill>
                  <a:schemeClr val="tx1">
                    <a:lumMod val="75000"/>
                    <a:lumOff val="25000"/>
                  </a:schemeClr>
                </a:solidFill>
              </a:rPr>
              <a:t>illness.</a:t>
            </a:r>
          </a:p>
          <a:p>
            <a:pPr lvl="0"/>
            <a:endParaRPr lang="en-GB" sz="2400" dirty="0">
              <a:solidFill>
                <a:schemeClr val="tx1"/>
              </a:solidFill>
            </a:endParaRPr>
          </a:p>
          <a:p>
            <a:endParaRPr lang="en-GB" sz="2400" dirty="0">
              <a:solidFill>
                <a:schemeClr val="tx1"/>
              </a:solidFill>
            </a:endParaRPr>
          </a:p>
        </p:txBody>
      </p:sp>
    </p:spTree>
    <p:extLst>
      <p:ext uri="{BB962C8B-B14F-4D97-AF65-F5344CB8AC3E}">
        <p14:creationId xmlns:p14="http://schemas.microsoft.com/office/powerpoint/2010/main" val="773818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1384995"/>
          </a:xfrm>
        </p:spPr>
        <p:txBody>
          <a:bodyPr/>
          <a:lstStyle/>
          <a:p>
            <a:r>
              <a:rPr lang="en-GB" sz="4500" dirty="0" err="1" smtClean="0">
                <a:solidFill>
                  <a:schemeClr val="tx1"/>
                </a:solidFill>
              </a:rPr>
              <a:t>Argymhellion</a:t>
            </a:r>
            <a:r>
              <a:rPr lang="en-GB" sz="4500" dirty="0" smtClean="0">
                <a:solidFill>
                  <a:schemeClr val="tx1"/>
                </a:solidFill>
              </a:rPr>
              <a:t> </a:t>
            </a:r>
            <a:r>
              <a:rPr lang="en-GB" sz="4500" dirty="0" err="1" smtClean="0">
                <a:solidFill>
                  <a:schemeClr val="tx1"/>
                </a:solidFill>
              </a:rPr>
              <a:t>i</a:t>
            </a:r>
            <a:r>
              <a:rPr lang="en-GB" sz="4500" dirty="0" smtClean="0">
                <a:solidFill>
                  <a:schemeClr val="tx1"/>
                </a:solidFill>
              </a:rPr>
              <a:t> </a:t>
            </a:r>
            <a:r>
              <a:rPr lang="en-GB" sz="4500" dirty="0" smtClean="0"/>
              <a:t>           </a:t>
            </a:r>
            <a:r>
              <a:rPr lang="en-GB" sz="4500" dirty="0" smtClean="0">
                <a:solidFill>
                  <a:schemeClr val="tx1">
                    <a:lumMod val="75000"/>
                    <a:lumOff val="25000"/>
                  </a:schemeClr>
                </a:solidFill>
              </a:rPr>
              <a:t>Recommendations for</a:t>
            </a:r>
            <a:br>
              <a:rPr lang="en-GB" sz="4500" dirty="0" smtClean="0">
                <a:solidFill>
                  <a:schemeClr val="tx1">
                    <a:lumMod val="75000"/>
                    <a:lumOff val="25000"/>
                  </a:schemeClr>
                </a:solidFill>
              </a:rPr>
            </a:br>
            <a:r>
              <a:rPr lang="en-GB" sz="4500" dirty="0" err="1" smtClean="0">
                <a:solidFill>
                  <a:schemeClr val="tx1"/>
                </a:solidFill>
              </a:rPr>
              <a:t>Lywodraeth</a:t>
            </a:r>
            <a:r>
              <a:rPr lang="en-GB" sz="4500" dirty="0" smtClean="0">
                <a:solidFill>
                  <a:schemeClr val="tx1"/>
                </a:solidFill>
              </a:rPr>
              <a:t> </a:t>
            </a:r>
            <a:r>
              <a:rPr lang="en-GB" sz="4500" dirty="0" err="1" smtClean="0">
                <a:solidFill>
                  <a:schemeClr val="tx1"/>
                </a:solidFill>
              </a:rPr>
              <a:t>Cymru</a:t>
            </a:r>
            <a:r>
              <a:rPr lang="en-GB" sz="4500" dirty="0" smtClean="0">
                <a:solidFill>
                  <a:schemeClr val="tx1"/>
                </a:solidFill>
              </a:rPr>
              <a:t>     </a:t>
            </a:r>
            <a:r>
              <a:rPr lang="en-GB" sz="4500" dirty="0" smtClean="0">
                <a:solidFill>
                  <a:schemeClr val="tx1">
                    <a:lumMod val="75000"/>
                    <a:lumOff val="25000"/>
                  </a:schemeClr>
                </a:solidFill>
              </a:rPr>
              <a:t>Welsh Government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317504" y="3288533"/>
            <a:ext cx="5728335" cy="4431983"/>
          </a:xfrm>
        </p:spPr>
        <p:txBody>
          <a:bodyPr/>
          <a:lstStyle/>
          <a:p>
            <a:pPr lvl="0"/>
            <a:endParaRPr lang="cy-GB" sz="2400" dirty="0" smtClean="0">
              <a:solidFill>
                <a:schemeClr val="tx1"/>
              </a:solidFill>
            </a:endParaRPr>
          </a:p>
          <a:p>
            <a:pPr lvl="0"/>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Llunio canllawiau ar reoli absenoldeb penaethiaid yn effeithiol. </a:t>
            </a:r>
          </a:p>
          <a:p>
            <a:r>
              <a:rPr lang="cy-GB" sz="2400" dirty="0" smtClean="0">
                <a:solidFill>
                  <a:schemeClr val="tx1"/>
                </a:solidFill>
              </a:rPr>
              <a:t> </a:t>
            </a:r>
          </a:p>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Sicrhau ei bod yn mynd i’r afael â’r ddarpariaeth gyflenwi yn y sector cyfrwng Cymraeg wrth adolygu strategaeth y gweithlu athrawon. </a:t>
            </a:r>
          </a:p>
          <a:p>
            <a:endParaRPr lang="cy-GB" sz="2400" dirty="0" smtClean="0"/>
          </a:p>
          <a:p>
            <a:endParaRPr lang="cy-GB" sz="2400" dirty="0"/>
          </a:p>
        </p:txBody>
      </p:sp>
      <p:sp>
        <p:nvSpPr>
          <p:cNvPr id="4" name="Content Placeholder 3"/>
          <p:cNvSpPr>
            <a:spLocks noGrp="1"/>
          </p:cNvSpPr>
          <p:nvPr>
            <p:ph sz="half" idx="3"/>
          </p:nvPr>
        </p:nvSpPr>
        <p:spPr>
          <a:xfrm>
            <a:off x="6615620" y="3251200"/>
            <a:ext cx="5782945" cy="4031873"/>
          </a:xfrm>
        </p:spPr>
        <p:txBody>
          <a:bodyPr/>
          <a:lstStyle/>
          <a:p>
            <a:pPr lvl="0"/>
            <a:endParaRPr lang="en-GB" sz="2400" dirty="0" smtClean="0">
              <a:solidFill>
                <a:schemeClr val="tx1"/>
              </a:solidFill>
            </a:endParaRPr>
          </a:p>
          <a:p>
            <a:pPr lvl="0"/>
            <a:endParaRPr lang="en-GB" sz="2400" dirty="0">
              <a:solidFill>
                <a:schemeClr val="tx1"/>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Produce </a:t>
            </a:r>
            <a:r>
              <a:rPr lang="en-GB" sz="2400" dirty="0">
                <a:solidFill>
                  <a:schemeClr val="tx1">
                    <a:lumMod val="75000"/>
                    <a:lumOff val="25000"/>
                  </a:schemeClr>
                </a:solidFill>
              </a:rPr>
              <a:t>guidance on the effective management of headteacher </a:t>
            </a:r>
            <a:r>
              <a:rPr lang="en-GB" sz="2400" dirty="0" smtClean="0">
                <a:solidFill>
                  <a:schemeClr val="tx1">
                    <a:lumMod val="75000"/>
                    <a:lumOff val="25000"/>
                  </a:schemeClr>
                </a:solidFill>
              </a:rPr>
              <a:t>absence. </a:t>
            </a:r>
            <a:endParaRPr lang="en-GB" sz="2400" dirty="0">
              <a:solidFill>
                <a:schemeClr val="tx1">
                  <a:lumMod val="75000"/>
                  <a:lumOff val="25000"/>
                </a:schemeClr>
              </a:solidFill>
            </a:endParaRPr>
          </a:p>
          <a:p>
            <a:r>
              <a:rPr lang="en-GB" sz="2400" dirty="0">
                <a:solidFill>
                  <a:schemeClr val="tx1">
                    <a:lumMod val="75000"/>
                    <a:lumOff val="25000"/>
                  </a:schemeClr>
                </a:solidFill>
              </a:rPr>
              <a:t> </a:t>
            </a:r>
          </a:p>
          <a:p>
            <a:pPr marL="342900" lvl="0" indent="-342900">
              <a:buFont typeface="Arial" panose="020B0604020202020204" pitchFamily="34" charset="0"/>
              <a:buChar char="•"/>
            </a:pPr>
            <a:endParaRPr lang="en-GB" sz="2400" dirty="0" smtClean="0">
              <a:solidFill>
                <a:schemeClr val="tx1">
                  <a:lumMod val="75000"/>
                  <a:lumOff val="25000"/>
                </a:schemeClr>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Ensure </a:t>
            </a:r>
            <a:r>
              <a:rPr lang="en-GB" sz="2400" dirty="0">
                <a:solidFill>
                  <a:schemeClr val="tx1">
                    <a:lumMod val="75000"/>
                    <a:lumOff val="25000"/>
                  </a:schemeClr>
                </a:solidFill>
              </a:rPr>
              <a:t>the provision of supply cover in the Welsh-medium sector is addressed when reviewing the teacher workforce </a:t>
            </a:r>
            <a:r>
              <a:rPr lang="en-GB" sz="2400" dirty="0" smtClean="0">
                <a:solidFill>
                  <a:schemeClr val="tx1">
                    <a:lumMod val="75000"/>
                    <a:lumOff val="25000"/>
                  </a:schemeClr>
                </a:solidFill>
              </a:rPr>
              <a:t>strategy. </a:t>
            </a:r>
            <a:endParaRPr lang="en-GB" sz="2400" dirty="0">
              <a:solidFill>
                <a:schemeClr val="tx1">
                  <a:lumMod val="75000"/>
                  <a:lumOff val="25000"/>
                </a:schemeClr>
              </a:solidFill>
            </a:endParaRPr>
          </a:p>
          <a:p>
            <a:endParaRPr lang="en-GB" dirty="0"/>
          </a:p>
        </p:txBody>
      </p:sp>
    </p:spTree>
    <p:extLst>
      <p:ext uri="{BB962C8B-B14F-4D97-AF65-F5344CB8AC3E}">
        <p14:creationId xmlns:p14="http://schemas.microsoft.com/office/powerpoint/2010/main" val="4191451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1384995"/>
          </a:xfrm>
        </p:spPr>
        <p:txBody>
          <a:bodyPr/>
          <a:lstStyle/>
          <a:p>
            <a:r>
              <a:rPr lang="en-GB" sz="4500" dirty="0" err="1" smtClean="0">
                <a:solidFill>
                  <a:schemeClr val="tx1"/>
                </a:solidFill>
              </a:rPr>
              <a:t>Argymhellion</a:t>
            </a:r>
            <a:r>
              <a:rPr lang="en-GB" sz="4500" dirty="0" smtClean="0">
                <a:solidFill>
                  <a:schemeClr val="tx1"/>
                </a:solidFill>
              </a:rPr>
              <a:t> </a:t>
            </a:r>
            <a:r>
              <a:rPr lang="en-GB" sz="4500" dirty="0" err="1" smtClean="0">
                <a:solidFill>
                  <a:schemeClr val="tx1"/>
                </a:solidFill>
              </a:rPr>
              <a:t>i</a:t>
            </a:r>
            <a:r>
              <a:rPr lang="en-GB" sz="4500" dirty="0" smtClean="0">
                <a:solidFill>
                  <a:schemeClr val="tx1"/>
                </a:solidFill>
              </a:rPr>
              <a:t> </a:t>
            </a:r>
            <a:r>
              <a:rPr lang="en-GB" sz="4500" dirty="0" smtClean="0"/>
              <a:t>           </a:t>
            </a:r>
            <a:r>
              <a:rPr lang="en-GB" sz="4500" dirty="0" smtClean="0">
                <a:solidFill>
                  <a:schemeClr val="tx1">
                    <a:lumMod val="75000"/>
                    <a:lumOff val="25000"/>
                  </a:schemeClr>
                </a:solidFill>
              </a:rPr>
              <a:t>Recommendations for</a:t>
            </a:r>
            <a:br>
              <a:rPr lang="en-GB" sz="4500" dirty="0" smtClean="0">
                <a:solidFill>
                  <a:schemeClr val="tx1">
                    <a:lumMod val="75000"/>
                    <a:lumOff val="25000"/>
                  </a:schemeClr>
                </a:solidFill>
              </a:rPr>
            </a:br>
            <a:r>
              <a:rPr lang="en-GB" sz="4500" dirty="0" err="1" smtClean="0">
                <a:solidFill>
                  <a:schemeClr val="tx1"/>
                </a:solidFill>
              </a:rPr>
              <a:t>Lywodraeth</a:t>
            </a:r>
            <a:r>
              <a:rPr lang="en-GB" sz="4500" dirty="0" smtClean="0">
                <a:solidFill>
                  <a:schemeClr val="tx1"/>
                </a:solidFill>
              </a:rPr>
              <a:t> </a:t>
            </a:r>
            <a:r>
              <a:rPr lang="en-GB" sz="4500" dirty="0" err="1" smtClean="0">
                <a:solidFill>
                  <a:schemeClr val="tx1"/>
                </a:solidFill>
              </a:rPr>
              <a:t>Cymru</a:t>
            </a:r>
            <a:r>
              <a:rPr lang="en-GB" sz="4500" dirty="0" smtClean="0">
                <a:solidFill>
                  <a:schemeClr val="tx1"/>
                </a:solidFill>
              </a:rPr>
              <a:t>     </a:t>
            </a:r>
            <a:r>
              <a:rPr lang="en-GB" sz="4500" dirty="0" smtClean="0">
                <a:solidFill>
                  <a:schemeClr val="tx1">
                    <a:lumMod val="75000"/>
                    <a:lumOff val="25000"/>
                  </a:schemeClr>
                </a:solidFill>
              </a:rPr>
              <a:t>Welsh Government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556328" y="3907972"/>
            <a:ext cx="5728335" cy="4431983"/>
          </a:xfrm>
        </p:spPr>
        <p:txBody>
          <a:bodyPr/>
          <a:lstStyle/>
          <a:p>
            <a:pPr marL="342900" indent="-342900">
              <a:buFont typeface="Arial" panose="020B0604020202020204" pitchFamily="34" charset="0"/>
              <a:buChar char="•"/>
            </a:pPr>
            <a:r>
              <a:rPr lang="cy-GB" sz="2400" dirty="0" smtClean="0">
                <a:solidFill>
                  <a:schemeClr val="tx1"/>
                </a:solidFill>
              </a:rPr>
              <a:t>Sicrhau bod hyfforddiant ar reoli presenoldeb y gweithlu ar gael i bob pennaeth a’i fod yn llunio rhan o becyn sefydlu i bob pennaeth newydd ei benodi.</a:t>
            </a:r>
          </a:p>
          <a:p>
            <a:r>
              <a:rPr lang="cy-GB" sz="2400" dirty="0" smtClean="0">
                <a:solidFill>
                  <a:schemeClr val="tx1"/>
                </a:solidFill>
              </a:rPr>
              <a:t> </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Rhoi data meincnodi rheolaidd i ysgolion ar bresenoldeb staff, yn unol ag arweiniad Llywodraeth Cymru.   </a:t>
            </a:r>
          </a:p>
          <a:p>
            <a:endParaRPr lang="cy-GB" sz="2400" dirty="0" smtClean="0"/>
          </a:p>
          <a:p>
            <a:endParaRPr lang="cy-GB" sz="2400" dirty="0"/>
          </a:p>
        </p:txBody>
      </p:sp>
      <p:sp>
        <p:nvSpPr>
          <p:cNvPr id="4" name="Content Placeholder 3"/>
          <p:cNvSpPr>
            <a:spLocks noGrp="1"/>
          </p:cNvSpPr>
          <p:nvPr>
            <p:ph sz="half" idx="3"/>
          </p:nvPr>
        </p:nvSpPr>
        <p:spPr>
          <a:xfrm>
            <a:off x="6615620" y="3970754"/>
            <a:ext cx="5782945" cy="4401205"/>
          </a:xfrm>
        </p:spPr>
        <p:txBody>
          <a:bodyPr/>
          <a:lstStyle/>
          <a:p>
            <a:pPr marL="342900" indent="-342900">
              <a:buFont typeface="Arial" panose="020B0604020202020204" pitchFamily="34" charset="0"/>
              <a:buChar char="•"/>
            </a:pPr>
            <a:r>
              <a:rPr lang="en-GB" sz="2400" dirty="0">
                <a:solidFill>
                  <a:schemeClr val="tx1">
                    <a:lumMod val="75000"/>
                    <a:lumOff val="25000"/>
                  </a:schemeClr>
                </a:solidFill>
              </a:rPr>
              <a:t>Ensure that training on managing workforce attendance is available for all headteachers and forms part of an induction package for all newly appointed </a:t>
            </a:r>
            <a:r>
              <a:rPr lang="en-GB" sz="2400" dirty="0" smtClean="0">
                <a:solidFill>
                  <a:schemeClr val="tx1">
                    <a:lumMod val="75000"/>
                    <a:lumOff val="25000"/>
                  </a:schemeClr>
                </a:solidFill>
              </a:rPr>
              <a:t>headteachers.</a:t>
            </a:r>
            <a:endParaRPr lang="en-GB" sz="2400" dirty="0">
              <a:solidFill>
                <a:schemeClr val="tx1">
                  <a:lumMod val="75000"/>
                  <a:lumOff val="25000"/>
                </a:schemeClr>
              </a:solidFill>
            </a:endParaRPr>
          </a:p>
          <a:p>
            <a:r>
              <a:rPr lang="en-GB" sz="2400" dirty="0">
                <a:solidFill>
                  <a:schemeClr val="tx1">
                    <a:lumMod val="75000"/>
                    <a:lumOff val="25000"/>
                  </a:schemeClr>
                </a:solidFill>
              </a:rPr>
              <a:t> </a:t>
            </a:r>
            <a:endParaRPr lang="en-GB" sz="2400" dirty="0" smtClean="0">
              <a:solidFill>
                <a:schemeClr val="tx1">
                  <a:lumMod val="75000"/>
                  <a:lumOff val="25000"/>
                </a:schemeClr>
              </a:solidFill>
            </a:endParaRP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Provide </a:t>
            </a:r>
            <a:r>
              <a:rPr lang="en-GB" sz="2400" dirty="0">
                <a:solidFill>
                  <a:schemeClr val="tx1">
                    <a:lumMod val="75000"/>
                    <a:lumOff val="25000"/>
                  </a:schemeClr>
                </a:solidFill>
              </a:rPr>
              <a:t>schools with regular benchmarking data on staff attendance in line with Welsh Government </a:t>
            </a:r>
            <a:r>
              <a:rPr lang="en-GB" sz="2400" dirty="0" smtClean="0">
                <a:solidFill>
                  <a:schemeClr val="tx1">
                    <a:lumMod val="75000"/>
                    <a:lumOff val="25000"/>
                  </a:schemeClr>
                </a:solidFill>
              </a:rPr>
              <a:t>guidance.   </a:t>
            </a:r>
            <a:endParaRPr lang="en-GB" sz="2400" dirty="0">
              <a:solidFill>
                <a:schemeClr val="tx1">
                  <a:lumMod val="75000"/>
                  <a:lumOff val="25000"/>
                </a:schemeClr>
              </a:solidFill>
            </a:endParaRPr>
          </a:p>
          <a:p>
            <a:endParaRPr lang="en-GB" dirty="0"/>
          </a:p>
        </p:txBody>
      </p:sp>
    </p:spTree>
    <p:extLst>
      <p:ext uri="{BB962C8B-B14F-4D97-AF65-F5344CB8AC3E}">
        <p14:creationId xmlns:p14="http://schemas.microsoft.com/office/powerpoint/2010/main" val="3917344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8"/>
            <a:ext cx="11950199" cy="1384995"/>
          </a:xfrm>
        </p:spPr>
        <p:txBody>
          <a:bodyPr/>
          <a:lstStyle/>
          <a:p>
            <a:r>
              <a:rPr lang="en-GB" sz="4500" dirty="0" err="1" smtClean="0">
                <a:solidFill>
                  <a:schemeClr val="tx1"/>
                </a:solidFill>
              </a:rPr>
              <a:t>Argymhellion</a:t>
            </a:r>
            <a:r>
              <a:rPr lang="en-GB" sz="4500" dirty="0" smtClean="0">
                <a:solidFill>
                  <a:schemeClr val="tx1"/>
                </a:solidFill>
              </a:rPr>
              <a:t> </a:t>
            </a:r>
            <a:r>
              <a:rPr lang="en-GB" sz="4500" dirty="0" err="1" smtClean="0">
                <a:solidFill>
                  <a:schemeClr val="tx1"/>
                </a:solidFill>
              </a:rPr>
              <a:t>i</a:t>
            </a:r>
            <a:r>
              <a:rPr lang="en-GB" sz="4500" dirty="0" smtClean="0">
                <a:solidFill>
                  <a:schemeClr val="tx1"/>
                </a:solidFill>
              </a:rPr>
              <a:t>     	</a:t>
            </a:r>
            <a:r>
              <a:rPr lang="en-GB" sz="4500" dirty="0" smtClean="0">
                <a:solidFill>
                  <a:schemeClr val="tx1">
                    <a:lumMod val="75000"/>
                    <a:lumOff val="25000"/>
                  </a:schemeClr>
                </a:solidFill>
              </a:rPr>
              <a:t>Recommendations for  </a:t>
            </a:r>
            <a:br>
              <a:rPr lang="en-GB" sz="4500" dirty="0" smtClean="0">
                <a:solidFill>
                  <a:schemeClr val="tx1">
                    <a:lumMod val="75000"/>
                    <a:lumOff val="25000"/>
                  </a:schemeClr>
                </a:solidFill>
              </a:rPr>
            </a:br>
            <a:r>
              <a:rPr lang="en-GB" sz="4500" dirty="0" err="1" smtClean="0">
                <a:solidFill>
                  <a:schemeClr val="tx1"/>
                </a:solidFill>
              </a:rPr>
              <a:t>ysgolion</a:t>
            </a:r>
            <a:r>
              <a:rPr lang="en-GB" sz="4500" dirty="0" smtClean="0">
                <a:solidFill>
                  <a:schemeClr val="tx1"/>
                </a:solidFill>
              </a:rPr>
              <a:t>                    </a:t>
            </a:r>
            <a:r>
              <a:rPr lang="en-GB" sz="4500" dirty="0" smtClean="0">
                <a:solidFill>
                  <a:schemeClr val="tx1">
                    <a:lumMod val="75000"/>
                    <a:lumOff val="25000"/>
                  </a:schemeClr>
                </a:solidFill>
              </a:rPr>
              <a:t>schools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367643" y="3747456"/>
            <a:ext cx="5728335" cy="5170646"/>
          </a:xfrm>
        </p:spPr>
        <p:txBody>
          <a:bodyPr/>
          <a:lstStyle/>
          <a:p>
            <a:pPr marL="342900" indent="-342900">
              <a:buFont typeface="Arial" panose="020B0604020202020204" pitchFamily="34" charset="0"/>
              <a:buChar char="•"/>
            </a:pPr>
            <a:r>
              <a:rPr lang="cy-GB" sz="2400" dirty="0" smtClean="0">
                <a:solidFill>
                  <a:schemeClr val="tx1"/>
                </a:solidFill>
              </a:rPr>
              <a:t>Monitro gwaith athrawon cyflenwi’n rheolaidd a sicrhau bod pob disgybl yn parhau i wneud cynnydd priodol pan fydd eu hathro dosbarth arferol yn absennol.</a:t>
            </a:r>
          </a:p>
          <a:p>
            <a:r>
              <a:rPr lang="cy-GB" sz="2400" dirty="0" smtClean="0">
                <a:solidFill>
                  <a:schemeClr val="tx1"/>
                </a:solidFill>
              </a:rPr>
              <a:t> </a:t>
            </a:r>
          </a:p>
          <a:p>
            <a:pPr marL="342900" indent="-342900">
              <a:buFont typeface="Arial" panose="020B0604020202020204" pitchFamily="34" charset="0"/>
              <a:buChar char="•"/>
            </a:pPr>
            <a:r>
              <a:rPr lang="cy-GB" sz="2400" dirty="0" smtClean="0">
                <a:solidFill>
                  <a:schemeClr val="tx1"/>
                </a:solidFill>
              </a:rPr>
              <a:t>Rhoi adborth i athrawon cyflenwi ar eu perfformiad. </a:t>
            </a:r>
          </a:p>
          <a:p>
            <a:r>
              <a:rPr lang="cy-GB" sz="2400" dirty="0" smtClean="0">
                <a:solidFill>
                  <a:schemeClr val="tx1"/>
                </a:solidFill>
              </a:rPr>
              <a:t> </a:t>
            </a:r>
          </a:p>
          <a:p>
            <a:pPr marL="342900" indent="-342900">
              <a:buFont typeface="Arial" panose="020B0604020202020204" pitchFamily="34" charset="0"/>
              <a:buChar char="•"/>
            </a:pPr>
            <a:r>
              <a:rPr lang="cy-GB" sz="2400" dirty="0" smtClean="0">
                <a:solidFill>
                  <a:schemeClr val="tx1"/>
                </a:solidFill>
              </a:rPr>
              <a:t>Sicrhau bod athrawon cyflenwi bob amser yn gallu cael at ddogfennau cynllunio athrawon</a:t>
            </a:r>
            <a:r>
              <a:rPr lang="cy-GB" sz="2400" dirty="0" smtClean="0"/>
              <a:t>.</a:t>
            </a:r>
          </a:p>
          <a:p>
            <a:endParaRPr lang="cy-GB" sz="2400" dirty="0" smtClean="0"/>
          </a:p>
          <a:p>
            <a:endParaRPr lang="cy-GB" sz="2400" dirty="0"/>
          </a:p>
        </p:txBody>
      </p:sp>
      <p:sp>
        <p:nvSpPr>
          <p:cNvPr id="4" name="Content Placeholder 3"/>
          <p:cNvSpPr>
            <a:spLocks noGrp="1"/>
          </p:cNvSpPr>
          <p:nvPr>
            <p:ph sz="half" idx="3"/>
          </p:nvPr>
        </p:nvSpPr>
        <p:spPr>
          <a:xfrm>
            <a:off x="6615620" y="3962400"/>
            <a:ext cx="5782945" cy="4401205"/>
          </a:xfrm>
        </p:spPr>
        <p:txBody>
          <a:bodyPr/>
          <a:lstStyle/>
          <a:p>
            <a:pPr marL="342900" indent="-342900">
              <a:buFont typeface="Arial" panose="020B0604020202020204" pitchFamily="34" charset="0"/>
              <a:buChar char="•"/>
            </a:pPr>
            <a:r>
              <a:rPr lang="en-GB" sz="2400" dirty="0">
                <a:solidFill>
                  <a:schemeClr val="tx1">
                    <a:lumMod val="75000"/>
                    <a:lumOff val="25000"/>
                  </a:schemeClr>
                </a:solidFill>
              </a:rPr>
              <a:t>Monitor the work of supply teachers regularly and ensure that all pupils continue to make appropriate progress when their usual classroom teacher is </a:t>
            </a:r>
            <a:r>
              <a:rPr lang="en-GB" sz="2400" dirty="0" smtClean="0">
                <a:solidFill>
                  <a:schemeClr val="tx1">
                    <a:lumMod val="75000"/>
                    <a:lumOff val="25000"/>
                  </a:schemeClr>
                </a:solidFill>
              </a:rPr>
              <a:t>absent.</a:t>
            </a:r>
            <a:endParaRPr lang="en-GB" sz="2400" dirty="0">
              <a:solidFill>
                <a:schemeClr val="tx1">
                  <a:lumMod val="75000"/>
                  <a:lumOff val="25000"/>
                </a:schemeClr>
              </a:solidFill>
            </a:endParaRPr>
          </a:p>
          <a:p>
            <a:r>
              <a:rPr lang="en-GB" sz="2400" dirty="0">
                <a:solidFill>
                  <a:schemeClr val="tx1">
                    <a:lumMod val="75000"/>
                    <a:lumOff val="25000"/>
                  </a:schemeClr>
                </a:solidFill>
              </a:rPr>
              <a:t> </a:t>
            </a:r>
          </a:p>
          <a:p>
            <a:pPr marL="342900" indent="-342900">
              <a:buFont typeface="Arial" panose="020B0604020202020204" pitchFamily="34" charset="0"/>
              <a:buChar char="•"/>
            </a:pPr>
            <a:r>
              <a:rPr lang="en-GB" sz="2400" dirty="0" smtClean="0">
                <a:solidFill>
                  <a:schemeClr val="tx1">
                    <a:lumMod val="75000"/>
                    <a:lumOff val="25000"/>
                  </a:schemeClr>
                </a:solidFill>
              </a:rPr>
              <a:t>Provide </a:t>
            </a:r>
            <a:r>
              <a:rPr lang="en-GB" sz="2400" dirty="0">
                <a:solidFill>
                  <a:schemeClr val="tx1">
                    <a:lumMod val="75000"/>
                    <a:lumOff val="25000"/>
                  </a:schemeClr>
                </a:solidFill>
              </a:rPr>
              <a:t>supply teachers with feedback on their </a:t>
            </a:r>
            <a:r>
              <a:rPr lang="en-GB" sz="2400" dirty="0" smtClean="0">
                <a:solidFill>
                  <a:schemeClr val="tx1">
                    <a:lumMod val="75000"/>
                    <a:lumOff val="25000"/>
                  </a:schemeClr>
                </a:solidFill>
              </a:rPr>
              <a:t>performance. </a:t>
            </a:r>
            <a:endParaRPr lang="en-GB" sz="2400" dirty="0">
              <a:solidFill>
                <a:schemeClr val="tx1">
                  <a:lumMod val="75000"/>
                  <a:lumOff val="25000"/>
                </a:schemeClr>
              </a:solidFill>
            </a:endParaRPr>
          </a:p>
          <a:p>
            <a:r>
              <a:rPr lang="en-GB" sz="2400" dirty="0">
                <a:solidFill>
                  <a:schemeClr val="tx1">
                    <a:lumMod val="75000"/>
                    <a:lumOff val="25000"/>
                  </a:schemeClr>
                </a:solidFill>
              </a:rPr>
              <a:t> </a:t>
            </a:r>
          </a:p>
          <a:p>
            <a:pPr marL="342900" indent="-342900">
              <a:buFont typeface="Arial" panose="020B0604020202020204" pitchFamily="34" charset="0"/>
              <a:buChar char="•"/>
            </a:pPr>
            <a:r>
              <a:rPr lang="en-GB" sz="2400" dirty="0" smtClean="0">
                <a:solidFill>
                  <a:schemeClr val="tx1">
                    <a:lumMod val="75000"/>
                    <a:lumOff val="25000"/>
                  </a:schemeClr>
                </a:solidFill>
              </a:rPr>
              <a:t>Ensure </a:t>
            </a:r>
            <a:r>
              <a:rPr lang="en-GB" sz="2400" dirty="0">
                <a:solidFill>
                  <a:schemeClr val="tx1">
                    <a:lumMod val="75000"/>
                    <a:lumOff val="25000"/>
                  </a:schemeClr>
                </a:solidFill>
              </a:rPr>
              <a:t>supply teachers can always access teacher planning </a:t>
            </a:r>
            <a:r>
              <a:rPr lang="en-GB" sz="2400" dirty="0" smtClean="0">
                <a:solidFill>
                  <a:schemeClr val="tx1">
                    <a:lumMod val="75000"/>
                    <a:lumOff val="25000"/>
                  </a:schemeClr>
                </a:solidFill>
              </a:rPr>
              <a:t>documents.</a:t>
            </a:r>
            <a:endParaRPr lang="en-GB" sz="2400" dirty="0">
              <a:solidFill>
                <a:schemeClr val="tx1">
                  <a:lumMod val="75000"/>
                  <a:lumOff val="25000"/>
                </a:schemeClr>
              </a:solidFill>
            </a:endParaRPr>
          </a:p>
          <a:p>
            <a:endParaRPr lang="en-GB" dirty="0"/>
          </a:p>
        </p:txBody>
      </p:sp>
    </p:spTree>
    <p:extLst>
      <p:ext uri="{BB962C8B-B14F-4D97-AF65-F5344CB8AC3E}">
        <p14:creationId xmlns:p14="http://schemas.microsoft.com/office/powerpoint/2010/main" val="2969734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1"/>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T</a:t>
            </a:r>
            <a:r>
              <a:rPr lang="en-US" sz="2400" dirty="0" smtClean="0">
                <a:solidFill>
                  <a:schemeClr val="tx1">
                    <a:lumMod val="75000"/>
                    <a:lumOff val="25000"/>
                  </a:schemeClr>
                </a:solidFill>
                <a:latin typeface="Arial" panose="020B0604020202020204" pitchFamily="34" charset="0"/>
                <a:cs typeface="Arial" panose="020B0604020202020204" pitchFamily="34" charset="0"/>
              </a:rPr>
              <a:t>he </a:t>
            </a:r>
            <a:r>
              <a:rPr lang="en-US" sz="2400" dirty="0">
                <a:solidFill>
                  <a:schemeClr val="tx1">
                    <a:lumMod val="75000"/>
                    <a:lumOff val="25000"/>
                  </a:schemeClr>
                </a:solidFill>
                <a:latin typeface="Arial" panose="020B0604020202020204" pitchFamily="34" charset="0"/>
                <a:cs typeface="Arial" panose="020B0604020202020204" pitchFamily="34" charset="0"/>
              </a:rPr>
              <a:t>report evaluates </a:t>
            </a:r>
            <a:r>
              <a:rPr lang="en-GB" sz="2400" dirty="0">
                <a:solidFill>
                  <a:schemeClr val="tx1">
                    <a:lumMod val="75000"/>
                    <a:lumOff val="25000"/>
                  </a:schemeClr>
                </a:solidFill>
                <a:latin typeface="Arial" panose="020B0604020202020204" pitchFamily="34" charset="0"/>
                <a:cs typeface="Arial" panose="020B0604020202020204" pitchFamily="34" charset="0"/>
              </a:rPr>
              <a:t>the impact of the Welsh Government guidance on the ‘Effective management of school workforce attendance’ in primary schools. </a:t>
            </a: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It </a:t>
            </a:r>
            <a:r>
              <a:rPr lang="en-GB" sz="2400" dirty="0">
                <a:solidFill>
                  <a:schemeClr val="tx1">
                    <a:lumMod val="75000"/>
                    <a:lumOff val="25000"/>
                  </a:schemeClr>
                </a:solidFill>
                <a:latin typeface="Arial" panose="020B0604020202020204" pitchFamily="34" charset="0"/>
                <a:cs typeface="Arial" panose="020B0604020202020204" pitchFamily="34" charset="0"/>
              </a:rPr>
              <a:t>considers how well primary schools, local authorities and regional consortia have implemented the guidance and the effect that it has had on the management of teacher and headteacher absence.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Rectangle 9"/>
          <p:cNvSpPr/>
          <p:nvPr/>
        </p:nvSpPr>
        <p:spPr>
          <a:xfrm>
            <a:off x="408562" y="2607012"/>
            <a:ext cx="6031149" cy="6370975"/>
          </a:xfrm>
          <a:prstGeom prst="rect">
            <a:avLst/>
          </a:prstGeom>
        </p:spPr>
        <p:txBody>
          <a:bodyPr wrap="square">
            <a:spAutoFit/>
          </a:bodyPr>
          <a:lstStyle/>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Mae’r adroddiad yn arfarnu effaith arweiniad Llywodraeth Cymru ar ‘Rheoli presenoldeb gweithlu ysgolion yn effeithiol’ mewn ysgolion cynradd. </a:t>
            </a:r>
          </a:p>
          <a:p>
            <a:pPr marL="342900" marR="5080" indent="-342900">
              <a:buFont typeface="Arial" panose="020B0604020202020204" pitchFamily="34" charset="0"/>
              <a:buChar char="•"/>
              <a:tabLst>
                <a:tab pos="5485765" algn="l"/>
              </a:tabLst>
            </a:pPr>
            <a:endParaRPr lang="cy-GB" sz="2400" dirty="0" smtClean="0">
              <a:latin typeface="Arial" panose="020B0604020202020204" pitchFamily="34" charset="0"/>
              <a:cs typeface="Arial" panose="020B0604020202020204" pitchFamily="34" charset="0"/>
            </a:endParaRPr>
          </a:p>
          <a:p>
            <a:pPr marR="5080">
              <a:tabLst>
                <a:tab pos="5485765" algn="l"/>
              </a:tabLst>
            </a:pPr>
            <a:r>
              <a:rPr lang="cy-GB" sz="2400" dirty="0" smtClean="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Mae’n ystyried pa mor dda mae ysgolion cynradd, awdurdodau lleol a chonsortia rhanbarthol wedi rhoi’r arweiniad ar waith a’r effaith y mae wedi’i chael ar reoli absenoldeb athrawon a phenaethiaid.  </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01475"/>
            <a:ext cx="11950199" cy="1384995"/>
          </a:xfrm>
        </p:spPr>
        <p:txBody>
          <a:bodyPr/>
          <a:lstStyle/>
          <a:p>
            <a:r>
              <a:rPr lang="en-GB" sz="4500" dirty="0" err="1" smtClean="0">
                <a:solidFill>
                  <a:schemeClr val="tx1"/>
                </a:solidFill>
              </a:rPr>
              <a:t>Cwestiynau</a:t>
            </a:r>
            <a:r>
              <a:rPr lang="en-GB" sz="4500" dirty="0" smtClean="0">
                <a:solidFill>
                  <a:schemeClr val="tx1"/>
                </a:solidFill>
              </a:rPr>
              <a:t> </a:t>
            </a:r>
            <a:r>
              <a:rPr lang="en-GB" sz="4500" dirty="0" err="1" smtClean="0">
                <a:solidFill>
                  <a:schemeClr val="tx1"/>
                </a:solidFill>
              </a:rPr>
              <a:t>i</a:t>
            </a:r>
            <a:r>
              <a:rPr lang="en-GB" sz="4500" dirty="0" smtClean="0">
                <a:solidFill>
                  <a:schemeClr val="tx1"/>
                </a:solidFill>
              </a:rPr>
              <a:t>                </a:t>
            </a:r>
            <a:r>
              <a:rPr lang="en-GB" sz="4500" dirty="0" smtClean="0">
                <a:solidFill>
                  <a:schemeClr val="tx1">
                    <a:lumMod val="75000"/>
                    <a:lumOff val="25000"/>
                  </a:schemeClr>
                </a:solidFill>
              </a:rPr>
              <a:t>Questions for </a:t>
            </a:r>
            <a:br>
              <a:rPr lang="en-GB" sz="4500" dirty="0" smtClean="0">
                <a:solidFill>
                  <a:schemeClr val="tx1">
                    <a:lumMod val="75000"/>
                    <a:lumOff val="25000"/>
                  </a:schemeClr>
                </a:solidFill>
              </a:rPr>
            </a:br>
            <a:r>
              <a:rPr lang="en-GB" sz="4500" dirty="0" err="1" smtClean="0">
                <a:solidFill>
                  <a:schemeClr val="tx1"/>
                </a:solidFill>
              </a:rPr>
              <a:t>ddarparwyr</a:t>
            </a:r>
            <a:r>
              <a:rPr lang="en-GB" sz="4500" dirty="0" smtClean="0">
                <a:solidFill>
                  <a:schemeClr val="tx1"/>
                </a:solidFill>
              </a:rPr>
              <a:t>                   </a:t>
            </a:r>
            <a:r>
              <a:rPr lang="en-GB" sz="4500" dirty="0" smtClean="0">
                <a:solidFill>
                  <a:schemeClr val="tx1">
                    <a:lumMod val="75000"/>
                    <a:lumOff val="25000"/>
                  </a:schemeClr>
                </a:solidFill>
              </a:rPr>
              <a:t>providers</a:t>
            </a:r>
            <a:r>
              <a:rPr lang="en-GB" sz="4500" dirty="0" smtClean="0">
                <a:solidFill>
                  <a:schemeClr val="tx1"/>
                </a:solidFill>
              </a:rPr>
              <a:t> </a:t>
            </a:r>
            <a:endParaRPr lang="en-GB" sz="4500" dirty="0">
              <a:solidFill>
                <a:schemeClr val="tx1"/>
              </a:solidFill>
            </a:endParaRPr>
          </a:p>
        </p:txBody>
      </p:sp>
      <p:sp>
        <p:nvSpPr>
          <p:cNvPr id="3" name="Content Placeholder 2"/>
          <p:cNvSpPr>
            <a:spLocks noGrp="1"/>
          </p:cNvSpPr>
          <p:nvPr>
            <p:ph sz="half" idx="2"/>
          </p:nvPr>
        </p:nvSpPr>
        <p:spPr>
          <a:xfrm>
            <a:off x="333830" y="3164114"/>
            <a:ext cx="5921806" cy="7017306"/>
          </a:xfrm>
        </p:spPr>
        <p:txBody>
          <a:bodyPr/>
          <a:lstStyle/>
          <a:p>
            <a:endParaRPr lang="cy-GB" sz="2400" dirty="0" smtClean="0"/>
          </a:p>
          <a:p>
            <a:pPr marL="342900" indent="-342900">
              <a:buFont typeface="Arial" panose="020B0604020202020204" pitchFamily="34" charset="0"/>
              <a:buChar char="•"/>
            </a:pPr>
            <a:r>
              <a:rPr lang="cy-GB" sz="2400" dirty="0" smtClean="0">
                <a:solidFill>
                  <a:schemeClr val="tx1"/>
                </a:solidFill>
              </a:rPr>
              <a:t>A ydym ni’n monitro absenoldeb staff o’u dosbarth am resymau heblaw am salwch, er enghraifft i fynychu hyfforddiant neu weithgareddau yn yr ysgol, i fesur yr effaith ar gynnydd disgyblion? </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A ydym ni’n cynnwys gwybodaeth am absenoldeb staff fel rhan o Gynllun Datblygu’r Ysgol neu’n gosod targedau ar gyfer gwella? </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A ydym ni’n gwirio bod athrawon cyflenwi’n gallu cael at gynlluniau athrawon mewn achosion o absenoldeb heb ei gynllunio? </a:t>
            </a:r>
            <a:endParaRPr lang="cy-GB" sz="2400" dirty="0" smtClean="0"/>
          </a:p>
          <a:p>
            <a:endParaRPr lang="cy-GB" sz="2400" dirty="0" smtClean="0"/>
          </a:p>
          <a:p>
            <a:endParaRPr lang="cy-GB" sz="2400" dirty="0"/>
          </a:p>
        </p:txBody>
      </p:sp>
      <p:sp>
        <p:nvSpPr>
          <p:cNvPr id="4" name="Content Placeholder 3"/>
          <p:cNvSpPr>
            <a:spLocks noGrp="1"/>
          </p:cNvSpPr>
          <p:nvPr>
            <p:ph sz="half" idx="3"/>
          </p:nvPr>
        </p:nvSpPr>
        <p:spPr>
          <a:xfrm>
            <a:off x="6615620" y="3341716"/>
            <a:ext cx="5782945" cy="5847755"/>
          </a:xfrm>
        </p:spPr>
        <p:txBody>
          <a:bodyPr/>
          <a:lstStyle/>
          <a:p>
            <a:endParaRPr lang="en-GB" dirty="0" smtClean="0"/>
          </a:p>
          <a:p>
            <a:pPr marL="342900" indent="-342900">
              <a:buFont typeface="Arial" panose="020B0604020202020204" pitchFamily="34" charset="0"/>
              <a:buChar char="•"/>
            </a:pPr>
            <a:r>
              <a:rPr lang="en-GB" sz="2400" dirty="0" smtClean="0">
                <a:solidFill>
                  <a:schemeClr val="tx1">
                    <a:lumMod val="75000"/>
                    <a:lumOff val="25000"/>
                  </a:schemeClr>
                </a:solidFill>
              </a:rPr>
              <a:t>Do we monitor staff absence from their class for reasons other than illness, for example to attend training or school based activities, to measure the impact on pupil progress? </a:t>
            </a: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Do we include information on staff absence as part of our School Development Plan or set targets for improvement? </a:t>
            </a: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Do we check that teachers’ planning is accessible for supply teachers in cases of unplanned absence? </a:t>
            </a:r>
            <a:endParaRPr lang="en-GB" dirty="0" smtClean="0">
              <a:solidFill>
                <a:schemeClr val="tx1">
                  <a:lumMod val="75000"/>
                  <a:lumOff val="25000"/>
                </a:schemeClr>
              </a:solidFill>
            </a:endParaRPr>
          </a:p>
          <a:p>
            <a:endParaRPr lang="en-GB" dirty="0"/>
          </a:p>
        </p:txBody>
      </p:sp>
    </p:spTree>
    <p:extLst>
      <p:ext uri="{BB962C8B-B14F-4D97-AF65-F5344CB8AC3E}">
        <p14:creationId xmlns:p14="http://schemas.microsoft.com/office/powerpoint/2010/main" val="1749513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1384995"/>
          </a:xfrm>
        </p:spPr>
        <p:txBody>
          <a:bodyPr/>
          <a:lstStyle/>
          <a:p>
            <a:r>
              <a:rPr lang="en-GB" sz="4500" dirty="0" err="1" smtClean="0">
                <a:solidFill>
                  <a:schemeClr val="tx1"/>
                </a:solidFill>
              </a:rPr>
              <a:t>Cwestiynau</a:t>
            </a:r>
            <a:r>
              <a:rPr lang="en-GB" sz="4500" dirty="0" smtClean="0">
                <a:solidFill>
                  <a:schemeClr val="tx1"/>
                </a:solidFill>
              </a:rPr>
              <a:t> </a:t>
            </a:r>
            <a:r>
              <a:rPr lang="en-GB" sz="4500" dirty="0" err="1" smtClean="0">
                <a:solidFill>
                  <a:schemeClr val="tx1"/>
                </a:solidFill>
              </a:rPr>
              <a:t>i</a:t>
            </a:r>
            <a:r>
              <a:rPr lang="en-GB" sz="4500" dirty="0" smtClean="0">
                <a:solidFill>
                  <a:schemeClr val="tx1"/>
                </a:solidFill>
              </a:rPr>
              <a:t>                </a:t>
            </a:r>
            <a:r>
              <a:rPr lang="en-GB" sz="4500" dirty="0" smtClean="0">
                <a:solidFill>
                  <a:schemeClr val="tx1">
                    <a:lumMod val="75000"/>
                    <a:lumOff val="25000"/>
                  </a:schemeClr>
                </a:solidFill>
              </a:rPr>
              <a:t>Questions for </a:t>
            </a:r>
            <a:br>
              <a:rPr lang="en-GB" sz="4500" dirty="0" smtClean="0">
                <a:solidFill>
                  <a:schemeClr val="tx1">
                    <a:lumMod val="75000"/>
                    <a:lumOff val="25000"/>
                  </a:schemeClr>
                </a:solidFill>
              </a:rPr>
            </a:br>
            <a:r>
              <a:rPr lang="en-GB" sz="4500" dirty="0" err="1" smtClean="0">
                <a:solidFill>
                  <a:schemeClr val="tx1"/>
                </a:solidFill>
              </a:rPr>
              <a:t>ddarparwyr</a:t>
            </a:r>
            <a:r>
              <a:rPr lang="en-GB" sz="4500" dirty="0" smtClean="0">
                <a:solidFill>
                  <a:schemeClr val="tx1"/>
                </a:solidFill>
              </a:rPr>
              <a:t>                   </a:t>
            </a:r>
            <a:r>
              <a:rPr lang="en-GB" sz="4500" dirty="0" smtClean="0">
                <a:solidFill>
                  <a:schemeClr val="tx1">
                    <a:lumMod val="75000"/>
                    <a:lumOff val="25000"/>
                  </a:schemeClr>
                </a:solidFill>
              </a:rPr>
              <a:t>providers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483757" y="3498859"/>
            <a:ext cx="5728335" cy="5909310"/>
          </a:xfrm>
        </p:spPr>
        <p:txBody>
          <a:bodyPr/>
          <a:lstStyle/>
          <a:p>
            <a:pPr marL="342900" indent="-342900">
              <a:buFont typeface="Arial" panose="020B0604020202020204" pitchFamily="34" charset="0"/>
              <a:buChar char="•"/>
            </a:pPr>
            <a:r>
              <a:rPr lang="cy-GB" sz="2400" dirty="0" smtClean="0">
                <a:solidFill>
                  <a:schemeClr val="tx1"/>
                </a:solidFill>
              </a:rPr>
              <a:t>A ydym ni’n monitro perfformiad athrawon cyflenwi i sichrau bod pob disgybl yn gwneud cynnydd priodol pan fydd yr athro dosbarth arferol yn absennol?</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A ydym ni’n rhoi adborth clir a defnyddiol i athrawon cyflenwi ar eu perfformiad?  </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A oes gennym weithdrefnau cadarn ar waith i sicrhau ein bod yn cadarnhau gwiriad GDG pob athro cyflenwi a’n bod yn rhoi gwybod iddynt am bolisi a gweithdrefnau diogelu’r ysgol? </a:t>
            </a:r>
          </a:p>
          <a:p>
            <a:endParaRPr lang="cy-GB" sz="2400" dirty="0"/>
          </a:p>
        </p:txBody>
      </p:sp>
      <p:sp>
        <p:nvSpPr>
          <p:cNvPr id="4" name="Content Placeholder 3"/>
          <p:cNvSpPr>
            <a:spLocks noGrp="1"/>
          </p:cNvSpPr>
          <p:nvPr>
            <p:ph sz="half" idx="3"/>
          </p:nvPr>
        </p:nvSpPr>
        <p:spPr>
          <a:xfrm>
            <a:off x="6502399" y="3657600"/>
            <a:ext cx="5782945" cy="5170646"/>
          </a:xfrm>
        </p:spPr>
        <p:txBody>
          <a:bodyPr/>
          <a:lstStyle/>
          <a:p>
            <a:pPr marL="342900" indent="-342900">
              <a:buFont typeface="Arial" panose="020B0604020202020204" pitchFamily="34" charset="0"/>
              <a:buChar char="•"/>
            </a:pPr>
            <a:r>
              <a:rPr lang="en-GB" sz="2400" dirty="0" smtClean="0">
                <a:solidFill>
                  <a:schemeClr val="tx1">
                    <a:lumMod val="75000"/>
                    <a:lumOff val="25000"/>
                  </a:schemeClr>
                </a:solidFill>
              </a:rPr>
              <a:t>Do we monitor the performance of supply teachers to ensure that all pupils make appropriate progress when the usual class teacher is absent?</a:t>
            </a:r>
          </a:p>
          <a:p>
            <a:pPr marL="342900" indent="-342900">
              <a:buFont typeface="Arial" panose="020B0604020202020204" pitchFamily="34" charset="0"/>
              <a:buChar char="•"/>
            </a:pPr>
            <a:endParaRPr lang="en-GB" sz="2400" dirty="0" smtClean="0">
              <a:solidFill>
                <a:schemeClr val="tx1">
                  <a:lumMod val="75000"/>
                  <a:lumOff val="25000"/>
                </a:schemeClr>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Do we provide clear and useful feedback to </a:t>
            </a:r>
            <a:r>
              <a:rPr lang="en-GB" sz="2400" dirty="0">
                <a:solidFill>
                  <a:schemeClr val="tx1">
                    <a:lumMod val="75000"/>
                    <a:lumOff val="25000"/>
                  </a:schemeClr>
                </a:solidFill>
              </a:rPr>
              <a:t>supply teachers </a:t>
            </a:r>
            <a:r>
              <a:rPr lang="en-GB" sz="2400" dirty="0" smtClean="0">
                <a:solidFill>
                  <a:schemeClr val="tx1">
                    <a:lumMod val="75000"/>
                    <a:lumOff val="25000"/>
                  </a:schemeClr>
                </a:solidFill>
              </a:rPr>
              <a:t>on their performance?  </a:t>
            </a: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Do we have robust procedures in place to ensure that we check the DBS of all supply staff and that we make them aware of the school’s safeguarding policy and procedures? </a:t>
            </a:r>
            <a:endParaRPr lang="en-GB" sz="2400" dirty="0">
              <a:solidFill>
                <a:schemeClr val="tx1">
                  <a:lumMod val="75000"/>
                  <a:lumOff val="25000"/>
                </a:schemeClr>
              </a:solidFill>
            </a:endParaRPr>
          </a:p>
        </p:txBody>
      </p:sp>
    </p:spTree>
    <p:extLst>
      <p:ext uri="{BB962C8B-B14F-4D97-AF65-F5344CB8AC3E}">
        <p14:creationId xmlns:p14="http://schemas.microsoft.com/office/powerpoint/2010/main" val="2798968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1384995"/>
          </a:xfrm>
        </p:spPr>
        <p:txBody>
          <a:bodyPr/>
          <a:lstStyle/>
          <a:p>
            <a:r>
              <a:rPr lang="en-GB" sz="4500" dirty="0" err="1" smtClean="0">
                <a:solidFill>
                  <a:schemeClr val="tx1"/>
                </a:solidFill>
              </a:rPr>
              <a:t>Cwestiynau</a:t>
            </a:r>
            <a:r>
              <a:rPr lang="en-GB" sz="4500" dirty="0" smtClean="0">
                <a:solidFill>
                  <a:schemeClr val="tx1"/>
                </a:solidFill>
              </a:rPr>
              <a:t> </a:t>
            </a:r>
            <a:r>
              <a:rPr lang="en-GB" sz="4500" dirty="0" err="1" smtClean="0">
                <a:solidFill>
                  <a:schemeClr val="tx1"/>
                </a:solidFill>
              </a:rPr>
              <a:t>i</a:t>
            </a:r>
            <a:r>
              <a:rPr lang="en-GB" sz="4500" dirty="0" smtClean="0">
                <a:solidFill>
                  <a:schemeClr val="tx1"/>
                </a:solidFill>
              </a:rPr>
              <a:t>                </a:t>
            </a:r>
            <a:r>
              <a:rPr lang="en-GB" sz="4500" dirty="0" smtClean="0">
                <a:solidFill>
                  <a:schemeClr val="tx1">
                    <a:lumMod val="75000"/>
                    <a:lumOff val="25000"/>
                  </a:schemeClr>
                </a:solidFill>
              </a:rPr>
              <a:t>Questions for </a:t>
            </a:r>
            <a:r>
              <a:rPr lang="en-GB" sz="4500" dirty="0" smtClean="0">
                <a:solidFill>
                  <a:schemeClr val="tx1"/>
                </a:solidFill>
              </a:rPr>
              <a:t/>
            </a:r>
            <a:br>
              <a:rPr lang="en-GB" sz="4500" dirty="0" smtClean="0">
                <a:solidFill>
                  <a:schemeClr val="tx1"/>
                </a:solidFill>
              </a:rPr>
            </a:br>
            <a:r>
              <a:rPr lang="en-GB" sz="4500" dirty="0" err="1" smtClean="0">
                <a:solidFill>
                  <a:schemeClr val="tx1"/>
                </a:solidFill>
              </a:rPr>
              <a:t>ddarparwyr</a:t>
            </a:r>
            <a:r>
              <a:rPr lang="en-GB" sz="4500" dirty="0" smtClean="0">
                <a:solidFill>
                  <a:schemeClr val="tx1"/>
                </a:solidFill>
              </a:rPr>
              <a:t>                   </a:t>
            </a:r>
            <a:r>
              <a:rPr lang="en-GB" sz="4500" dirty="0" smtClean="0">
                <a:solidFill>
                  <a:schemeClr val="tx1">
                    <a:lumMod val="75000"/>
                    <a:lumOff val="25000"/>
                  </a:schemeClr>
                </a:solidFill>
              </a:rPr>
              <a:t>providers</a:t>
            </a:r>
            <a:r>
              <a:rPr lang="en-GB" sz="4500" dirty="0" smtClean="0">
                <a:solidFill>
                  <a:schemeClr val="tx1"/>
                </a:solidFill>
              </a:rPr>
              <a:t> </a:t>
            </a:r>
            <a:endParaRPr lang="en-GB" sz="4500" dirty="0"/>
          </a:p>
        </p:txBody>
      </p:sp>
      <p:sp>
        <p:nvSpPr>
          <p:cNvPr id="3" name="Content Placeholder 2"/>
          <p:cNvSpPr>
            <a:spLocks noGrp="1"/>
          </p:cNvSpPr>
          <p:nvPr>
            <p:ph sz="half" idx="2"/>
          </p:nvPr>
        </p:nvSpPr>
        <p:spPr>
          <a:xfrm>
            <a:off x="527300" y="3673030"/>
            <a:ext cx="5728335" cy="5170646"/>
          </a:xfrm>
        </p:spPr>
        <p:txBody>
          <a:bodyPr/>
          <a:lstStyle/>
          <a:p>
            <a:pPr marL="342900" indent="-342900">
              <a:buFont typeface="Arial" panose="020B0604020202020204" pitchFamily="34" charset="0"/>
              <a:buChar char="•"/>
            </a:pPr>
            <a:r>
              <a:rPr lang="cy-GB" sz="2400" dirty="0" smtClean="0">
                <a:solidFill>
                  <a:schemeClr val="tx1"/>
                </a:solidFill>
              </a:rPr>
              <a:t>A ydym ni’n talu digon o sylw i gydbwyso cost athrawon cyflenwi yn erbyn ansawdd eu gwaith, i sicrhau nad yw safonau a chynnydd disgyblion yn cael eu peryglu? </a:t>
            </a:r>
          </a:p>
          <a:p>
            <a:endParaRPr lang="cy-GB" sz="2400" dirty="0" smtClean="0">
              <a:solidFill>
                <a:schemeClr val="tx1"/>
              </a:solidFill>
            </a:endParaRP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A ydym ni’n sicrhau ein bod yn cynllunio ar gyfer cyflenwi ymlaen llaw pan fydd hynny’n hysbys, er mwyn sicrhau ein bod yn cael yr opsiynau cyflenwi gorau?</a:t>
            </a:r>
          </a:p>
          <a:p>
            <a:endParaRPr lang="cy-GB" sz="2400" dirty="0" smtClean="0">
              <a:solidFill>
                <a:schemeClr val="tx1"/>
              </a:solidFill>
            </a:endParaRPr>
          </a:p>
          <a:p>
            <a:endParaRPr lang="cy-GB" sz="2400" dirty="0"/>
          </a:p>
        </p:txBody>
      </p:sp>
      <p:sp>
        <p:nvSpPr>
          <p:cNvPr id="4" name="Content Placeholder 3"/>
          <p:cNvSpPr>
            <a:spLocks noGrp="1"/>
          </p:cNvSpPr>
          <p:nvPr>
            <p:ph sz="half" idx="3"/>
          </p:nvPr>
        </p:nvSpPr>
        <p:spPr>
          <a:xfrm>
            <a:off x="6502399" y="3657600"/>
            <a:ext cx="5782945" cy="5170646"/>
          </a:xfrm>
        </p:spPr>
        <p:txBody>
          <a:bodyPr/>
          <a:lstStyle/>
          <a:p>
            <a:pPr marL="342900" indent="-342900">
              <a:buFont typeface="Arial" panose="020B0604020202020204" pitchFamily="34" charset="0"/>
              <a:buChar char="•"/>
            </a:pPr>
            <a:r>
              <a:rPr lang="en-GB" sz="2400" dirty="0" smtClean="0">
                <a:solidFill>
                  <a:schemeClr val="tx1">
                    <a:lumMod val="75000"/>
                    <a:lumOff val="25000"/>
                  </a:schemeClr>
                </a:solidFill>
              </a:rPr>
              <a:t>Do we pay enough attention to balancing the cost of supply teachers against the quality of their work, to ensure that pupil standards and progress are not compromised? </a:t>
            </a:r>
          </a:p>
          <a:p>
            <a:endParaRPr lang="en-GB" sz="2400" dirty="0" smtClean="0">
              <a:solidFill>
                <a:schemeClr val="tx1">
                  <a:lumMod val="75000"/>
                  <a:lumOff val="25000"/>
                </a:schemeClr>
              </a:solidFill>
            </a:endParaRP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Do we ensure that we plan for known supply cover in advance to ensure that we secure the best options for cover?</a:t>
            </a:r>
          </a:p>
          <a:p>
            <a:endParaRPr lang="en-GB" sz="2400" dirty="0">
              <a:solidFill>
                <a:schemeClr val="tx1"/>
              </a:solidFill>
            </a:endParaRPr>
          </a:p>
          <a:p>
            <a:endParaRPr lang="en-GB" sz="2400" dirty="0">
              <a:solidFill>
                <a:schemeClr val="tx1"/>
              </a:solidFill>
            </a:endParaRPr>
          </a:p>
          <a:p>
            <a:endParaRPr lang="en-GB" sz="2400" dirty="0" smtClean="0">
              <a:solidFill>
                <a:schemeClr val="tx1"/>
              </a:solidFill>
            </a:endParaRPr>
          </a:p>
          <a:p>
            <a:endParaRPr lang="en-GB" sz="2400" dirty="0">
              <a:solidFill>
                <a:schemeClr val="tx1"/>
              </a:solidFill>
            </a:endParaRPr>
          </a:p>
        </p:txBody>
      </p:sp>
    </p:spTree>
    <p:extLst>
      <p:ext uri="{BB962C8B-B14F-4D97-AF65-F5344CB8AC3E}">
        <p14:creationId xmlns:p14="http://schemas.microsoft.com/office/powerpoint/2010/main" val="3184465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49240"/>
            <a:ext cx="11950199" cy="1384995"/>
          </a:xfrm>
        </p:spPr>
        <p:txBody>
          <a:bodyPr/>
          <a:lstStyle/>
          <a:p>
            <a:r>
              <a:rPr lang="en-GB" sz="4500" dirty="0" err="1" smtClean="0">
                <a:solidFill>
                  <a:schemeClr val="tx1"/>
                </a:solidFill>
              </a:rPr>
              <a:t>Cwestiynau</a:t>
            </a:r>
            <a:r>
              <a:rPr lang="en-GB" sz="4500" dirty="0" smtClean="0">
                <a:solidFill>
                  <a:schemeClr val="tx1"/>
                </a:solidFill>
              </a:rPr>
              <a:t> </a:t>
            </a:r>
            <a:r>
              <a:rPr lang="en-GB" sz="4500" dirty="0" err="1" smtClean="0">
                <a:solidFill>
                  <a:schemeClr val="tx1"/>
                </a:solidFill>
              </a:rPr>
              <a:t>i</a:t>
            </a:r>
            <a:r>
              <a:rPr lang="en-GB" sz="4500" dirty="0" smtClean="0">
                <a:solidFill>
                  <a:schemeClr val="tx1"/>
                </a:solidFill>
              </a:rPr>
              <a:t>                </a:t>
            </a:r>
            <a:r>
              <a:rPr lang="en-GB" sz="4500" dirty="0" smtClean="0">
                <a:solidFill>
                  <a:schemeClr val="tx1">
                    <a:lumMod val="75000"/>
                    <a:lumOff val="25000"/>
                  </a:schemeClr>
                </a:solidFill>
              </a:rPr>
              <a:t>Questions for </a:t>
            </a:r>
            <a:br>
              <a:rPr lang="en-GB" sz="4500" dirty="0" smtClean="0">
                <a:solidFill>
                  <a:schemeClr val="tx1">
                    <a:lumMod val="75000"/>
                    <a:lumOff val="25000"/>
                  </a:schemeClr>
                </a:solidFill>
              </a:rPr>
            </a:br>
            <a:r>
              <a:rPr lang="en-GB" sz="4500" dirty="0" err="1" smtClean="0">
                <a:solidFill>
                  <a:schemeClr val="tx1"/>
                </a:solidFill>
              </a:rPr>
              <a:t>ddarparwyr</a:t>
            </a:r>
            <a:r>
              <a:rPr lang="en-GB" sz="4500" dirty="0" smtClean="0">
                <a:solidFill>
                  <a:schemeClr val="tx1"/>
                </a:solidFill>
              </a:rPr>
              <a:t>                   </a:t>
            </a:r>
            <a:r>
              <a:rPr lang="en-GB" sz="4500" dirty="0" smtClean="0">
                <a:solidFill>
                  <a:schemeClr val="tx1">
                    <a:lumMod val="75000"/>
                    <a:lumOff val="25000"/>
                  </a:schemeClr>
                </a:solidFill>
              </a:rPr>
              <a:t>providers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527300" y="3673030"/>
            <a:ext cx="5728335" cy="5539978"/>
          </a:xfrm>
        </p:spPr>
        <p:txBody>
          <a:bodyPr/>
          <a:lstStyle/>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A ydym ni’n sicrhau, lle y bo’n briodol, bod athrawon cyflenwi yn </a:t>
            </a:r>
            <a:r>
              <a:rPr lang="cy-GB" sz="2400" smtClean="0">
                <a:solidFill>
                  <a:schemeClr val="tx1"/>
                </a:solidFill>
              </a:rPr>
              <a:t>gallu manteisio ar gyfleoedd datblygiad </a:t>
            </a:r>
            <a:r>
              <a:rPr lang="cy-GB" sz="2400" dirty="0" smtClean="0">
                <a:solidFill>
                  <a:schemeClr val="tx1"/>
                </a:solidFill>
              </a:rPr>
              <a:t>proffesiynol perthnasol?</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A ydym ni’n sicrhau bod unrhyw athrawon newydd gymhwyso sy’n gweithio yn yr ysgol yn gallu manteisio ar yr hyn sy’n hawl iddynt ac yn cael cymorth ac arweiniad priodol?</a:t>
            </a:r>
          </a:p>
          <a:p>
            <a:endParaRPr lang="cy-GB" sz="2400" dirty="0" smtClean="0">
              <a:solidFill>
                <a:schemeClr val="tx1"/>
              </a:solidFill>
            </a:endParaRPr>
          </a:p>
          <a:p>
            <a:endParaRPr lang="cy-GB" sz="2400" dirty="0" smtClean="0">
              <a:solidFill>
                <a:schemeClr val="tx1"/>
              </a:solidFill>
            </a:endParaRPr>
          </a:p>
          <a:p>
            <a:endParaRPr lang="cy-GB" sz="2400" dirty="0" smtClean="0">
              <a:solidFill>
                <a:schemeClr val="tx1"/>
              </a:solidFill>
            </a:endParaRPr>
          </a:p>
          <a:p>
            <a:endParaRPr lang="cy-GB" sz="2400" dirty="0"/>
          </a:p>
        </p:txBody>
      </p:sp>
      <p:sp>
        <p:nvSpPr>
          <p:cNvPr id="4" name="Content Placeholder 3"/>
          <p:cNvSpPr>
            <a:spLocks noGrp="1"/>
          </p:cNvSpPr>
          <p:nvPr>
            <p:ph sz="half" idx="3"/>
          </p:nvPr>
        </p:nvSpPr>
        <p:spPr>
          <a:xfrm>
            <a:off x="6502399" y="3657600"/>
            <a:ext cx="5782945" cy="4801314"/>
          </a:xfrm>
        </p:spPr>
        <p:txBody>
          <a:bodyPr/>
          <a:lstStyle/>
          <a:p>
            <a:pPr marL="342900" indent="-342900">
              <a:buFont typeface="Arial" panose="020B0604020202020204" pitchFamily="34" charset="0"/>
              <a:buChar char="•"/>
            </a:pPr>
            <a:endParaRPr lang="en-GB" sz="2400" dirty="0">
              <a:solidFill>
                <a:schemeClr val="tx1"/>
              </a:solidFill>
            </a:endParaRPr>
          </a:p>
          <a:p>
            <a:pPr marL="342900" indent="-342900">
              <a:buFont typeface="Arial" panose="020B0604020202020204" pitchFamily="34" charset="0"/>
              <a:buChar char="•"/>
            </a:pPr>
            <a:r>
              <a:rPr lang="en-GB" sz="2400" dirty="0">
                <a:solidFill>
                  <a:schemeClr val="tx1">
                    <a:lumMod val="75000"/>
                    <a:lumOff val="25000"/>
                  </a:schemeClr>
                </a:solidFill>
              </a:rPr>
              <a:t>Do we ensure </a:t>
            </a:r>
            <a:r>
              <a:rPr lang="en-GB" sz="2400" dirty="0" smtClean="0">
                <a:solidFill>
                  <a:schemeClr val="tx1">
                    <a:lumMod val="75000"/>
                    <a:lumOff val="25000"/>
                  </a:schemeClr>
                </a:solidFill>
              </a:rPr>
              <a:t>that, </a:t>
            </a:r>
            <a:r>
              <a:rPr lang="en-GB" sz="2400" dirty="0">
                <a:solidFill>
                  <a:schemeClr val="tx1">
                    <a:lumMod val="75000"/>
                    <a:lumOff val="25000"/>
                  </a:schemeClr>
                </a:solidFill>
              </a:rPr>
              <a:t>when appropriate, supply </a:t>
            </a:r>
            <a:r>
              <a:rPr lang="en-GB" sz="2400" dirty="0" smtClean="0">
                <a:solidFill>
                  <a:schemeClr val="tx1">
                    <a:lumMod val="75000"/>
                    <a:lumOff val="25000"/>
                  </a:schemeClr>
                </a:solidFill>
              </a:rPr>
              <a:t>teachers </a:t>
            </a:r>
            <a:r>
              <a:rPr lang="en-GB" sz="2400" dirty="0">
                <a:solidFill>
                  <a:schemeClr val="tx1">
                    <a:lumMod val="75000"/>
                    <a:lumOff val="25000"/>
                  </a:schemeClr>
                </a:solidFill>
              </a:rPr>
              <a:t>have access to relevant professional development opportunities?</a:t>
            </a: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a:solidFill>
                  <a:schemeClr val="tx1">
                    <a:lumMod val="75000"/>
                    <a:lumOff val="25000"/>
                  </a:schemeClr>
                </a:solidFill>
              </a:rPr>
              <a:t>Do we ensure that any </a:t>
            </a:r>
            <a:r>
              <a:rPr lang="en-GB" sz="2400" dirty="0" smtClean="0">
                <a:solidFill>
                  <a:schemeClr val="tx1">
                    <a:lumMod val="75000"/>
                    <a:lumOff val="25000"/>
                  </a:schemeClr>
                </a:solidFill>
              </a:rPr>
              <a:t>newly qualified teachers working </a:t>
            </a:r>
            <a:r>
              <a:rPr lang="en-GB" sz="2400" dirty="0">
                <a:solidFill>
                  <a:schemeClr val="tx1">
                    <a:lumMod val="75000"/>
                    <a:lumOff val="25000"/>
                  </a:schemeClr>
                </a:solidFill>
              </a:rPr>
              <a:t>at the school </a:t>
            </a:r>
            <a:r>
              <a:rPr lang="en-GB" sz="2400" dirty="0" smtClean="0">
                <a:solidFill>
                  <a:schemeClr val="tx1">
                    <a:lumMod val="75000"/>
                    <a:lumOff val="25000"/>
                  </a:schemeClr>
                </a:solidFill>
              </a:rPr>
              <a:t>have </a:t>
            </a:r>
            <a:r>
              <a:rPr lang="en-GB" sz="2400" dirty="0">
                <a:solidFill>
                  <a:schemeClr val="tx1">
                    <a:lumMod val="75000"/>
                    <a:lumOff val="25000"/>
                  </a:schemeClr>
                </a:solidFill>
              </a:rPr>
              <a:t>access to their entitlement and </a:t>
            </a:r>
            <a:r>
              <a:rPr lang="en-GB" sz="2400" dirty="0" smtClean="0">
                <a:solidFill>
                  <a:schemeClr val="tx1">
                    <a:lumMod val="75000"/>
                    <a:lumOff val="25000"/>
                  </a:schemeClr>
                </a:solidFill>
              </a:rPr>
              <a:t>have </a:t>
            </a:r>
            <a:r>
              <a:rPr lang="en-GB" sz="2400" dirty="0">
                <a:solidFill>
                  <a:schemeClr val="tx1">
                    <a:lumMod val="75000"/>
                    <a:lumOff val="25000"/>
                  </a:schemeClr>
                </a:solidFill>
              </a:rPr>
              <a:t>appropriate support and guidance?</a:t>
            </a:r>
          </a:p>
          <a:p>
            <a:endParaRPr lang="en-GB" sz="2400" dirty="0">
              <a:solidFill>
                <a:schemeClr val="tx1">
                  <a:lumMod val="75000"/>
                  <a:lumOff val="25000"/>
                </a:schemeClr>
              </a:solidFill>
            </a:endParaRPr>
          </a:p>
          <a:p>
            <a:endParaRPr lang="en-GB" sz="2400" dirty="0" smtClean="0">
              <a:solidFill>
                <a:schemeClr val="tx1"/>
              </a:solidFill>
            </a:endParaRPr>
          </a:p>
          <a:p>
            <a:endParaRPr lang="en-GB" sz="2400" dirty="0">
              <a:solidFill>
                <a:schemeClr val="tx1"/>
              </a:solidFill>
            </a:endParaRPr>
          </a:p>
        </p:txBody>
      </p:sp>
    </p:spTree>
    <p:extLst>
      <p:ext uri="{BB962C8B-B14F-4D97-AF65-F5344CB8AC3E}">
        <p14:creationId xmlns:p14="http://schemas.microsoft.com/office/powerpoint/2010/main" val="162358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79052" y="3101832"/>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endParaRPr lang="en-GB" sz="2400" dirty="0" smtClean="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The </a:t>
            </a:r>
            <a:r>
              <a:rPr lang="en-GB" sz="2400" dirty="0">
                <a:solidFill>
                  <a:schemeClr val="tx1">
                    <a:lumMod val="75000"/>
                    <a:lumOff val="25000"/>
                  </a:schemeClr>
                </a:solidFill>
                <a:latin typeface="Arial" panose="020B0604020202020204" pitchFamily="34" charset="0"/>
                <a:cs typeface="Arial" panose="020B0604020202020204" pitchFamily="34" charset="0"/>
              </a:rPr>
              <a:t>findings of the survey draws on evidence from inspection and from 60 responses to questionnaires sent to a representative sample of primary school headteachers, governing bodies and local authority representatives.  </a:t>
            </a: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Inspectors also </a:t>
            </a:r>
            <a:r>
              <a:rPr lang="en-GB" sz="2400" dirty="0">
                <a:solidFill>
                  <a:schemeClr val="tx1">
                    <a:lumMod val="75000"/>
                    <a:lumOff val="25000"/>
                  </a:schemeClr>
                </a:solidFill>
                <a:latin typeface="Arial" panose="020B0604020202020204" pitchFamily="34" charset="0"/>
                <a:cs typeface="Arial" panose="020B0604020202020204" pitchFamily="34" charset="0"/>
              </a:rPr>
              <a:t>interviewed a sample of headteachers, local authority representatives, and two teaching supply cover agencies.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294649" y="2649509"/>
            <a:ext cx="5937885" cy="6278642"/>
          </a:xfrm>
          <a:prstGeom prst="rect">
            <a:avLst/>
          </a:prstGeom>
        </p:spPr>
        <p:txBody>
          <a:bodyPr vert="horz" wrap="square" lIns="0" tIns="0" rIns="0" bIns="0" rtlCol="0">
            <a:spAutoFit/>
          </a:bodyPr>
          <a:lstStyle/>
          <a:p>
            <a:endParaRPr lang="cy-GB" sz="2400" dirty="0" smtClean="0">
              <a:latin typeface="Arial" panose="020B0604020202020204" pitchFamily="34" charset="0"/>
              <a:cs typeface="Arial" panose="020B0604020202020204" pitchFamily="34" charset="0"/>
            </a:endParaRPr>
          </a:p>
          <a:p>
            <a:endParaRPr lang="cy-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 canfyddiadau’r arolwg yn defnyddio tystiolaeth o arolygiadau ac o 60 ymateb i holiadur a anfonwyd at sampl gynrychioliadol o benaethiaid a chyrff llywodraethol ysgolion cynradd, a chynrychiolwyr awdurdodau lleol.  </a:t>
            </a:r>
          </a:p>
          <a:p>
            <a:pPr marL="34290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Yn ogystal, fe wnaeth arolygwyr gyfweld â sampl o benaethiaid, cynrychiolwyr awdurdodau lleol, a dwy asiantaeth cyflenwi athrawon.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49478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 </a:t>
            </a:r>
            <a:endParaRPr sz="4500" spc="-10" dirty="0">
              <a:solidFill>
                <a:schemeClr val="tx1">
                  <a:lumMod val="95000"/>
                  <a:lumOff val="5000"/>
                </a:schemeClr>
              </a:solidFill>
            </a:endParaRPr>
          </a:p>
        </p:txBody>
      </p:sp>
      <p:sp>
        <p:nvSpPr>
          <p:cNvPr id="3" name="object 3"/>
          <p:cNvSpPr txBox="1"/>
          <p:nvPr/>
        </p:nvSpPr>
        <p:spPr>
          <a:xfrm>
            <a:off x="527300" y="2642251"/>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 </a:t>
            </a:r>
            <a:endParaRPr sz="4500" dirty="0">
              <a:solidFill>
                <a:schemeClr val="tx1">
                  <a:lumMod val="75000"/>
                  <a:lumOff val="25000"/>
                </a:schemeClr>
              </a:solidFill>
              <a:latin typeface="Arial"/>
              <a:cs typeface="Arial"/>
            </a:endParaRPr>
          </a:p>
        </p:txBody>
      </p:sp>
      <p:sp>
        <p:nvSpPr>
          <p:cNvPr id="8" name="object 8"/>
          <p:cNvSpPr txBox="1"/>
          <p:nvPr/>
        </p:nvSpPr>
        <p:spPr>
          <a:xfrm>
            <a:off x="301906" y="2714824"/>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cy-GB" sz="2400" dirty="0" smtClean="0">
              <a:latin typeface="Arial" panose="020B0604020202020204" pitchFamily="34" charset="0"/>
              <a:cs typeface="Arial" panose="020B0604020202020204" pitchFamily="34" charset="0"/>
            </a:endParaRPr>
          </a:p>
          <a:p>
            <a:pPr marR="5080">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O dan Reoliadau Staffio Ysgolion a Gynhelir (Cymru) 2006, mae ysgolion ar draws Cymru yn gyfrifol am benderfynu sut maent yn trefnu, yn defnyddio ac yn rheoli eu gweithlu (Cynulliad Cenedlaethol Cymru, 2006). </a:t>
            </a:r>
          </a:p>
          <a:p>
            <a:pPr marR="5080">
              <a:tabLst>
                <a:tab pos="5485765" algn="l"/>
              </a:tabLst>
            </a:pPr>
            <a:endParaRPr lang="cy-GB" sz="2400" dirty="0" smtClean="0">
              <a:latin typeface="Arial" panose="020B0604020202020204" pitchFamily="34" charset="0"/>
              <a:cs typeface="Arial" panose="020B0604020202020204" pitchFamily="34" charset="0"/>
            </a:endParaRPr>
          </a:p>
          <a:p>
            <a:pPr marR="5080">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Agwedd bwysig ar y cyfrifoldeb hwn yw sut mae ysgolion yn rheoli presenoldeb ac absenoldeb staff.</a:t>
            </a:r>
          </a:p>
          <a:p>
            <a:pPr marL="342900" marR="5080" indent="-342900">
              <a:buFont typeface="Arial" panose="020B0604020202020204" pitchFamily="34" charset="0"/>
              <a:buChar char="•"/>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6768020" y="2794652"/>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smtClean="0">
              <a:latin typeface="Arial" panose="020B0604020202020204" pitchFamily="34" charset="0"/>
              <a:cs typeface="Arial" panose="020B0604020202020204" pitchFamily="34" charset="0"/>
            </a:endParaRPr>
          </a:p>
          <a:p>
            <a:pPr marR="5080">
              <a:tabLst>
                <a:tab pos="5485765" algn="l"/>
              </a:tabLst>
            </a:pPr>
            <a:endParaRPr lang="en-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Under </a:t>
            </a:r>
            <a:r>
              <a:rPr lang="en-GB" sz="2400" dirty="0">
                <a:solidFill>
                  <a:schemeClr val="tx1">
                    <a:lumMod val="75000"/>
                    <a:lumOff val="25000"/>
                  </a:schemeClr>
                </a:solidFill>
                <a:latin typeface="Arial" panose="020B0604020202020204" pitchFamily="34" charset="0"/>
                <a:cs typeface="Arial" panose="020B0604020202020204" pitchFamily="34" charset="0"/>
              </a:rPr>
              <a:t>the Staffing of Maintained Schools (Wales) regulations 2006, schools across Wales are responsible for making decisions about how they organise, deploy and manage their workforce (National Assembly for Wales, 2006</a:t>
            </a:r>
            <a:r>
              <a:rPr lang="en-GB" sz="2400" dirty="0" smtClean="0">
                <a:solidFill>
                  <a:schemeClr val="tx1">
                    <a:lumMod val="75000"/>
                    <a:lumOff val="25000"/>
                  </a:schemeClr>
                </a:solidFill>
                <a:latin typeface="Arial" panose="020B0604020202020204" pitchFamily="34" charset="0"/>
                <a:cs typeface="Arial" panose="020B0604020202020204" pitchFamily="34" charset="0"/>
              </a:rPr>
              <a:t>). </a:t>
            </a:r>
          </a:p>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An </a:t>
            </a:r>
            <a:r>
              <a:rPr lang="en-GB" sz="2400" dirty="0">
                <a:solidFill>
                  <a:schemeClr val="tx1">
                    <a:lumMod val="75000"/>
                    <a:lumOff val="25000"/>
                  </a:schemeClr>
                </a:solidFill>
                <a:latin typeface="Arial" panose="020B0604020202020204" pitchFamily="34" charset="0"/>
                <a:cs typeface="Arial" panose="020B0604020202020204" pitchFamily="34" charset="0"/>
              </a:rPr>
              <a:t>important aspect of this responsibility is how schools manage staff attendance and </a:t>
            </a:r>
            <a:r>
              <a:rPr lang="en-GB" sz="2400" dirty="0" smtClean="0">
                <a:solidFill>
                  <a:schemeClr val="tx1">
                    <a:lumMod val="75000"/>
                    <a:lumOff val="25000"/>
                  </a:schemeClr>
                </a:solidFill>
                <a:latin typeface="Arial" panose="020B0604020202020204" pitchFamily="34" charset="0"/>
                <a:cs typeface="Arial" panose="020B0604020202020204" pitchFamily="34" charset="0"/>
              </a:rPr>
              <a:t>absence.</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590447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1985" y="1736037"/>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1"/>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555641"/>
          </a:xfrm>
          <a:prstGeom prst="rect">
            <a:avLst/>
          </a:prstGeom>
        </p:spPr>
        <p:txBody>
          <a:bodyPr vert="horz" wrap="square" lIns="0" tIns="0" rIns="0" bIns="0" rtlCol="0">
            <a:spAutoFit/>
          </a:bodyPr>
          <a:lstStyle/>
          <a:p>
            <a:pPr marR="5080">
              <a:tabLst>
                <a:tab pos="5485765" algn="l"/>
              </a:tabLst>
            </a:pPr>
            <a:endParaRPr lang="en-GB" sz="1400" dirty="0">
              <a:latin typeface="Arial" panose="020B0604020202020204" pitchFamily="34" charset="0"/>
              <a:cs typeface="Arial" panose="020B0604020202020204" pitchFamily="34" charset="0"/>
            </a:endParaRPr>
          </a:p>
          <a:p>
            <a:pPr marR="5080">
              <a:tabLst>
                <a:tab pos="5485765" algn="l"/>
              </a:tabLst>
            </a:pPr>
            <a:endParaRPr lang="en-GB" sz="1400" dirty="0" smtClean="0">
              <a:latin typeface="Arial" panose="020B0604020202020204" pitchFamily="34" charset="0"/>
              <a:cs typeface="Arial" panose="020B0604020202020204" pitchFamily="34" charset="0"/>
            </a:endParaRPr>
          </a:p>
          <a:p>
            <a:pPr marR="5080">
              <a:tabLst>
                <a:tab pos="5485765" algn="l"/>
              </a:tabLst>
            </a:pPr>
            <a:endParaRPr lang="en-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In </a:t>
            </a:r>
            <a:r>
              <a:rPr lang="en-GB" sz="2400" dirty="0">
                <a:solidFill>
                  <a:schemeClr val="tx1">
                    <a:lumMod val="75000"/>
                    <a:lumOff val="25000"/>
                  </a:schemeClr>
                </a:solidFill>
                <a:latin typeface="Arial" panose="020B0604020202020204" pitchFamily="34" charset="0"/>
                <a:cs typeface="Arial" panose="020B0604020202020204" pitchFamily="34" charset="0"/>
              </a:rPr>
              <a:t>July 2015, the Welsh Government published the guidance document, ‘Effective management of school workforce attendance</a:t>
            </a:r>
            <a:r>
              <a:rPr lang="en-GB" sz="2400" dirty="0" smtClean="0">
                <a:solidFill>
                  <a:schemeClr val="tx1">
                    <a:lumMod val="75000"/>
                    <a:lumOff val="25000"/>
                  </a:schemeClr>
                </a:solidFill>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This </a:t>
            </a:r>
            <a:r>
              <a:rPr lang="en-GB" sz="2400" dirty="0">
                <a:solidFill>
                  <a:schemeClr val="tx1">
                    <a:lumMod val="75000"/>
                    <a:lumOff val="25000"/>
                  </a:schemeClr>
                </a:solidFill>
                <a:latin typeface="Arial" panose="020B0604020202020204" pitchFamily="34" charset="0"/>
                <a:cs typeface="Arial" panose="020B0604020202020204" pitchFamily="34" charset="0"/>
              </a:rPr>
              <a:t>document provides guidance on how schools can manage </a:t>
            </a:r>
            <a:r>
              <a:rPr lang="en-GB" sz="2400" dirty="0" smtClean="0">
                <a:solidFill>
                  <a:schemeClr val="tx1">
                    <a:lumMod val="75000"/>
                    <a:lumOff val="25000"/>
                  </a:schemeClr>
                </a:solidFill>
                <a:latin typeface="Arial" panose="020B0604020202020204" pitchFamily="34" charset="0"/>
                <a:cs typeface="Arial" panose="020B0604020202020204" pitchFamily="34" charset="0"/>
              </a:rPr>
              <a:t>attendance </a:t>
            </a:r>
            <a:r>
              <a:rPr lang="en-GB" sz="2400" dirty="0">
                <a:solidFill>
                  <a:schemeClr val="tx1">
                    <a:lumMod val="75000"/>
                    <a:lumOff val="25000"/>
                  </a:schemeClr>
                </a:solidFill>
                <a:latin typeface="Arial" panose="020B0604020202020204" pitchFamily="34" charset="0"/>
                <a:cs typeface="Arial" panose="020B0604020202020204" pitchFamily="34" charset="0"/>
              </a:rPr>
              <a:t>and absence and ensure that they give priority to maintaining continuity of learning</a:t>
            </a:r>
            <a:r>
              <a:rPr lang="en-GB" sz="2400" dirty="0" smtClean="0">
                <a:solidFill>
                  <a:schemeClr val="tx1">
                    <a:lumMod val="75000"/>
                    <a:lumOff val="25000"/>
                  </a:schemeClr>
                </a:solidFill>
                <a:latin typeface="Arial" panose="020B0604020202020204" pitchFamily="34" charset="0"/>
                <a:cs typeface="Arial" panose="020B0604020202020204" pitchFamily="34" charset="0"/>
              </a:rPr>
              <a:t>.</a:t>
            </a:r>
          </a:p>
          <a:p>
            <a:pPr marR="5080">
              <a:tabLst>
                <a:tab pos="5485765" algn="l"/>
              </a:tabLst>
            </a:pPr>
            <a:r>
              <a:rPr lang="en-GB" sz="1400" dirty="0" smtClean="0">
                <a:solidFill>
                  <a:schemeClr val="tx1">
                    <a:lumMod val="75000"/>
                    <a:lumOff val="25000"/>
                  </a:schemeClr>
                </a:solidFill>
                <a:latin typeface="Arial" panose="020B0604020202020204" pitchFamily="34" charset="0"/>
                <a:cs typeface="Arial" panose="020B0604020202020204" pitchFamily="34" charset="0"/>
              </a:rPr>
              <a:t> </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1" name="object 8"/>
          <p:cNvSpPr txBox="1"/>
          <p:nvPr/>
        </p:nvSpPr>
        <p:spPr>
          <a:xfrm>
            <a:off x="323677" y="2518881"/>
            <a:ext cx="5937885" cy="6186309"/>
          </a:xfrm>
          <a:prstGeom prst="rect">
            <a:avLst/>
          </a:prstGeom>
        </p:spPr>
        <p:txBody>
          <a:bodyPr vert="horz" wrap="square" lIns="0" tIns="0" rIns="0" bIns="0" rtlCol="0">
            <a:spAutoFit/>
          </a:bodyPr>
          <a:lstStyle/>
          <a:p>
            <a:pPr marR="5080">
              <a:tabLst>
                <a:tab pos="5485765" algn="l"/>
              </a:tabLst>
            </a:pPr>
            <a:endParaRPr lang="cy-GB" sz="1400" dirty="0" smtClean="0">
              <a:latin typeface="Arial" panose="020B0604020202020204" pitchFamily="34" charset="0"/>
              <a:cs typeface="Arial" panose="020B0604020202020204" pitchFamily="34" charset="0"/>
            </a:endParaRPr>
          </a:p>
          <a:p>
            <a:pPr marR="5080">
              <a:tabLst>
                <a:tab pos="5485765" algn="l"/>
              </a:tabLst>
            </a:pPr>
            <a:endParaRPr lang="cy-GB" sz="1400" dirty="0" smtClean="0">
              <a:latin typeface="Arial" panose="020B0604020202020204" pitchFamily="34" charset="0"/>
              <a:cs typeface="Arial" panose="020B0604020202020204" pitchFamily="34" charset="0"/>
            </a:endParaRPr>
          </a:p>
          <a:p>
            <a:pPr marR="5080">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Yng Ngorffennaf 2015, cyhoeddodd Llywodraeth Cymru’r canllaw, ‘Rheoli presenoldeb gweithlu ysgolion yn effeithiol’. </a:t>
            </a:r>
          </a:p>
          <a:p>
            <a:pPr marL="342900" marR="5080" indent="-342900">
              <a:buFont typeface="Arial" panose="020B0604020202020204" pitchFamily="34" charset="0"/>
              <a:buChar char="•"/>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Mae’r ddogfen hon yn rhoi arweiniad ar sut gall ysgolion reoli presenoldeb ac absenoldeb a sicrhau eu bod yn rhoi blaenoriaeth i gynnal parhad dysgu.</a:t>
            </a:r>
          </a:p>
          <a:p>
            <a:pPr marR="5080">
              <a:tabLst>
                <a:tab pos="5485765" algn="l"/>
              </a:tabLst>
            </a:pPr>
            <a:r>
              <a:rPr lang="cy-GB" sz="1400" dirty="0" smtClean="0">
                <a:latin typeface="Arial" panose="020B0604020202020204" pitchFamily="34" charset="0"/>
                <a:cs typeface="Arial" panose="020B0604020202020204" pitchFamily="34" charset="0"/>
              </a:rPr>
              <a:t> </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697552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692497"/>
          </a:xfrm>
        </p:spPr>
        <p:txBody>
          <a:bodyPr/>
          <a:lstStyle/>
          <a:p>
            <a:r>
              <a:rPr lang="en-GB" sz="4500" spc="-5" dirty="0" err="1" smtClean="0">
                <a:solidFill>
                  <a:schemeClr val="tx1"/>
                </a:solidFill>
              </a:rPr>
              <a:t>Cefndir</a:t>
            </a:r>
            <a:r>
              <a:rPr lang="en-GB" sz="3600" spc="-5" dirty="0" smtClean="0">
                <a:solidFill>
                  <a:schemeClr val="tx1"/>
                </a:solidFill>
              </a:rPr>
              <a:t>     </a:t>
            </a:r>
            <a:r>
              <a:rPr lang="en-GB" sz="3600" spc="-5" dirty="0" smtClean="0"/>
              <a:t>                             </a:t>
            </a:r>
            <a:r>
              <a:rPr lang="en-GB" sz="4500" spc="-5" dirty="0" smtClean="0">
                <a:solidFill>
                  <a:schemeClr val="tx1">
                    <a:lumMod val="75000"/>
                    <a:lumOff val="25000"/>
                  </a:schemeClr>
                </a:solidFill>
              </a:rPr>
              <a:t>Background</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377671" y="2977666"/>
            <a:ext cx="5728335" cy="6278642"/>
          </a:xfrm>
        </p:spPr>
        <p:txBody>
          <a:bodyPr/>
          <a:lstStyle/>
          <a:p>
            <a:endParaRPr lang="cy-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smtClean="0">
                <a:solidFill>
                  <a:schemeClr val="tx1"/>
                </a:solidFill>
                <a:latin typeface="Arial" panose="020B0604020202020204" pitchFamily="34" charset="0"/>
                <a:cs typeface="Arial" panose="020B0604020202020204" pitchFamily="34" charset="0"/>
              </a:rPr>
              <a:t>Ffocws y ddogfen yw cynorthwyo penaethiaid, cyrff llywodraethol, awdurdodau lleol a chonsortia rhanbarthol i sefydlu trefniadau effeithiol ar gyfer rheoli absenoldeb ymarferwyr ystafell ddosbarth.  </a:t>
            </a:r>
          </a:p>
          <a:p>
            <a:pPr marL="342900" indent="-342900">
              <a:buFont typeface="Arial" panose="020B0604020202020204" pitchFamily="34" charset="0"/>
              <a:buChar char="•"/>
            </a:pPr>
            <a:endParaRPr lang="cy-GB" sz="2400" dirty="0" smtClean="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smtClean="0">
                <a:solidFill>
                  <a:schemeClr val="tx1"/>
                </a:solidFill>
                <a:latin typeface="Arial" panose="020B0604020202020204" pitchFamily="34" charset="0"/>
                <a:cs typeface="Arial" panose="020B0604020202020204" pitchFamily="34" charset="0"/>
              </a:rPr>
              <a:t>Mae’r arweiniad yn archwilio cyflenwi effeithiol os bydd ymarferwyr ystafell ddosbarth yn absennol, rolau a chyfrifoldebau o ran rheoli absenoldeb a sicrhau bod trefniadau cyflenwi priodol yn cael eu gwneud, rheoli perfformiad, monitro absenoldeb a gofynion diogelu.</a:t>
            </a:r>
            <a:endParaRPr lang="cy-GB" sz="2400" dirty="0" smtClean="0">
              <a:solidFill>
                <a:schemeClr val="tx1"/>
              </a:solidFill>
            </a:endParaRPr>
          </a:p>
          <a:p>
            <a:endParaRPr lang="cy-GB" sz="2400" dirty="0"/>
          </a:p>
        </p:txBody>
      </p:sp>
      <p:sp>
        <p:nvSpPr>
          <p:cNvPr id="4" name="Content Placeholder 3"/>
          <p:cNvSpPr>
            <a:spLocks noGrp="1"/>
          </p:cNvSpPr>
          <p:nvPr>
            <p:ph sz="half" idx="3"/>
          </p:nvPr>
        </p:nvSpPr>
        <p:spPr>
          <a:xfrm>
            <a:off x="6615620" y="3059083"/>
            <a:ext cx="5782945" cy="5909310"/>
          </a:xfrm>
        </p:spPr>
        <p:txBody>
          <a:bodyPr/>
          <a:lstStyle/>
          <a:p>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The </a:t>
            </a:r>
            <a:r>
              <a:rPr lang="en-GB" sz="2400" dirty="0">
                <a:solidFill>
                  <a:schemeClr val="tx1">
                    <a:lumMod val="75000"/>
                    <a:lumOff val="25000"/>
                  </a:schemeClr>
                </a:solidFill>
                <a:latin typeface="Arial" panose="020B0604020202020204" pitchFamily="34" charset="0"/>
                <a:cs typeface="Arial" panose="020B0604020202020204" pitchFamily="34" charset="0"/>
              </a:rPr>
              <a:t>focus of the document is to assist headteachers, governing bodies, local authorities and regional consortia in establishing effective arrangements for managing classroom practitioner absence.  </a:t>
            </a: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The </a:t>
            </a:r>
            <a:r>
              <a:rPr lang="en-GB" sz="2400" dirty="0">
                <a:solidFill>
                  <a:schemeClr val="tx1">
                    <a:lumMod val="75000"/>
                    <a:lumOff val="25000"/>
                  </a:schemeClr>
                </a:solidFill>
                <a:latin typeface="Arial" panose="020B0604020202020204" pitchFamily="34" charset="0"/>
                <a:cs typeface="Arial" panose="020B0604020202020204" pitchFamily="34" charset="0"/>
              </a:rPr>
              <a:t>guidance explores effective cover for absence of classroom practitioners, roles and responsibilities in managing absence and ensuring appropriate cover arrangements are provided, managing performance, monitoring absence and safeguarding </a:t>
            </a:r>
            <a:r>
              <a:rPr lang="en-GB" sz="2400" dirty="0" smtClean="0">
                <a:solidFill>
                  <a:schemeClr val="tx1">
                    <a:lumMod val="75000"/>
                    <a:lumOff val="25000"/>
                  </a:schemeClr>
                </a:solidFill>
                <a:latin typeface="Arial" panose="020B0604020202020204" pitchFamily="34" charset="0"/>
                <a:cs typeface="Arial" panose="020B0604020202020204" pitchFamily="34" charset="0"/>
              </a:rPr>
              <a:t>requirements.</a:t>
            </a:r>
            <a:endParaRPr lang="en-GB" dirty="0">
              <a:solidFill>
                <a:schemeClr val="tx1">
                  <a:lumMod val="75000"/>
                  <a:lumOff val="25000"/>
                </a:schemeClr>
              </a:solidFill>
            </a:endParaRPr>
          </a:p>
        </p:txBody>
      </p:sp>
    </p:spTree>
    <p:extLst>
      <p:ext uri="{BB962C8B-B14F-4D97-AF65-F5344CB8AC3E}">
        <p14:creationId xmlns:p14="http://schemas.microsoft.com/office/powerpoint/2010/main" val="457661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1384995"/>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br>
              <a:rPr lang="en-GB" sz="4500" dirty="0" smtClean="0">
                <a:solidFill>
                  <a:schemeClr val="tx1">
                    <a:lumMod val="75000"/>
                    <a:lumOff val="25000"/>
                  </a:schemeClr>
                </a:solidFill>
              </a:rPr>
            </a:br>
            <a:r>
              <a:rPr lang="en-GB" sz="4500" dirty="0" err="1" smtClean="0">
                <a:solidFill>
                  <a:schemeClr val="tx1"/>
                </a:solidFill>
              </a:rPr>
              <a:t>Absenoldeb</a:t>
            </a:r>
            <a:r>
              <a:rPr lang="en-GB" sz="4500" dirty="0" smtClean="0">
                <a:solidFill>
                  <a:schemeClr val="tx1"/>
                </a:solidFill>
              </a:rPr>
              <a:t> </a:t>
            </a:r>
            <a:r>
              <a:rPr lang="en-GB" sz="4500" dirty="0" err="1" smtClean="0">
                <a:solidFill>
                  <a:schemeClr val="tx1"/>
                </a:solidFill>
              </a:rPr>
              <a:t>athrawon</a:t>
            </a:r>
            <a:r>
              <a:rPr lang="en-GB" sz="4500" dirty="0" smtClean="0">
                <a:solidFill>
                  <a:schemeClr val="tx1"/>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527300" y="3352800"/>
            <a:ext cx="5728335" cy="7522793"/>
          </a:xfrm>
        </p:spPr>
        <p:txBody>
          <a:bodyPr/>
          <a:lstStyle/>
          <a:p>
            <a:pPr marL="342900" lvl="0" indent="-342900">
              <a:buFont typeface="Arial" panose="020B0604020202020204" pitchFamily="34" charset="0"/>
              <a:buChar char="•"/>
            </a:pPr>
            <a:endParaRPr lang="cy-GB" sz="2400" dirty="0" smtClean="0">
              <a:solidFill>
                <a:schemeClr val="tx1"/>
              </a:solidFill>
            </a:endParaRPr>
          </a:p>
          <a:p>
            <a:pPr lvl="0"/>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Mae mwyafrif y penaethiaid a holwyd yn gwybod am ganllawiau Llywodraeth Cymru, ond lleiafrif yn unig sydd wedi darllen argymellion y ddogfen a gweithredu arnynt.  </a:t>
            </a:r>
          </a:p>
          <a:p>
            <a:r>
              <a:rPr lang="cy-GB" sz="2400" dirty="0" smtClean="0">
                <a:solidFill>
                  <a:schemeClr val="tx1"/>
                </a:solidFill>
              </a:rPr>
              <a:t> </a:t>
            </a:r>
          </a:p>
          <a:p>
            <a:pPr marL="34290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Mae gan bron pob ysgol systemau cadarn ar waith i olrhain a monitro absenoldeb staff oherwydd salwch. Fodd bynnag, bach iawn o ysgolion neu awdurdodau lleol sy’n cadw data ar ba mor aml mae athrawon yn absennol o’u dosbarth am resymau heblaw am salwch.  </a:t>
            </a:r>
          </a:p>
          <a:p>
            <a:pPr lvl="0"/>
            <a:endParaRPr lang="cy-GB" sz="2400" dirty="0" smtClean="0">
              <a:solidFill>
                <a:schemeClr val="tx1"/>
              </a:solidFill>
            </a:endParaRPr>
          </a:p>
          <a:p>
            <a:endParaRPr lang="cy-GB" sz="2400" dirty="0" smtClean="0"/>
          </a:p>
          <a:p>
            <a:endParaRPr lang="cy-GB" sz="2400" dirty="0"/>
          </a:p>
        </p:txBody>
      </p:sp>
      <p:sp>
        <p:nvSpPr>
          <p:cNvPr id="4" name="Content Placeholder 3"/>
          <p:cNvSpPr>
            <a:spLocks noGrp="1"/>
          </p:cNvSpPr>
          <p:nvPr>
            <p:ph sz="half" idx="3"/>
          </p:nvPr>
        </p:nvSpPr>
        <p:spPr>
          <a:xfrm>
            <a:off x="6502399" y="3390398"/>
            <a:ext cx="5782945" cy="6617196"/>
          </a:xfrm>
        </p:spPr>
        <p:txBody>
          <a:bodyPr/>
          <a:lstStyle/>
          <a:p>
            <a:pPr marL="342900" lvl="0" indent="-342900">
              <a:buFont typeface="Arial" panose="020B0604020202020204" pitchFamily="34" charset="0"/>
              <a:buChar char="•"/>
            </a:pPr>
            <a:endParaRPr lang="en-GB" sz="2400" dirty="0" smtClean="0">
              <a:solidFill>
                <a:schemeClr val="tx1"/>
              </a:solidFill>
            </a:endParaRPr>
          </a:p>
          <a:p>
            <a:pPr lvl="0"/>
            <a:endParaRPr lang="en-GB" sz="2400" dirty="0" smtClean="0">
              <a:solidFill>
                <a:schemeClr val="tx1"/>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The majority of the headteachers surveyed are aware of the Welsh Government’s guidance, but only a minority have read and acted on the document’s recommendations.  </a:t>
            </a:r>
          </a:p>
          <a:p>
            <a:r>
              <a:rPr lang="en-GB" sz="2400" dirty="0" smtClean="0">
                <a:solidFill>
                  <a:schemeClr val="tx1">
                    <a:lumMod val="75000"/>
                    <a:lumOff val="25000"/>
                  </a:schemeClr>
                </a:solidFill>
              </a:rPr>
              <a:t> </a:t>
            </a:r>
          </a:p>
          <a:p>
            <a:pPr marL="342900" indent="-342900">
              <a:buFont typeface="Arial" panose="020B0604020202020204" pitchFamily="34" charset="0"/>
              <a:buChar char="•"/>
            </a:pPr>
            <a:endParaRPr lang="en-GB" sz="2400" dirty="0" smtClean="0">
              <a:solidFill>
                <a:schemeClr val="tx1">
                  <a:lumMod val="75000"/>
                  <a:lumOff val="25000"/>
                </a:schemeClr>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Nearly all schools have robust systems in place to track and monitor staff absence due to illness. However, very few schools or local authorities hold data on how often class teachers are absent from their class for reasons other than illness.  </a:t>
            </a:r>
          </a:p>
          <a:p>
            <a:pPr lvl="0"/>
            <a:endParaRPr lang="en-GB" sz="2400" dirty="0">
              <a:solidFill>
                <a:schemeClr val="tx1"/>
              </a:solidFill>
            </a:endParaRPr>
          </a:p>
          <a:p>
            <a:endParaRPr lang="en-GB" dirty="0"/>
          </a:p>
        </p:txBody>
      </p:sp>
    </p:spTree>
    <p:extLst>
      <p:ext uri="{BB962C8B-B14F-4D97-AF65-F5344CB8AC3E}">
        <p14:creationId xmlns:p14="http://schemas.microsoft.com/office/powerpoint/2010/main" val="732483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1384995"/>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r>
              <a:rPr lang="en-GB" sz="4500" dirty="0" smtClean="0">
                <a:solidFill>
                  <a:prstClr val="black"/>
                </a:solidFill>
              </a:rPr>
              <a:t/>
            </a:r>
            <a:br>
              <a:rPr lang="en-GB" sz="4500" dirty="0" smtClean="0">
                <a:solidFill>
                  <a:prstClr val="black"/>
                </a:solidFill>
              </a:rPr>
            </a:br>
            <a:r>
              <a:rPr lang="en-GB" sz="4500" dirty="0" err="1" smtClean="0">
                <a:solidFill>
                  <a:prstClr val="black"/>
                </a:solidFill>
              </a:rPr>
              <a:t>Absenoldeb</a:t>
            </a:r>
            <a:r>
              <a:rPr lang="en-GB" sz="4500" dirty="0" smtClean="0">
                <a:solidFill>
                  <a:prstClr val="black"/>
                </a:solidFill>
              </a:rPr>
              <a:t> </a:t>
            </a:r>
            <a:r>
              <a:rPr lang="en-GB" sz="4500" dirty="0" err="1" smtClean="0">
                <a:solidFill>
                  <a:prstClr val="black"/>
                </a:solidFill>
              </a:rPr>
              <a:t>athrawon</a:t>
            </a:r>
            <a:r>
              <a:rPr lang="en-GB" sz="4500" dirty="0" smtClean="0">
                <a:solidFill>
                  <a:prstClr val="black"/>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440214" y="3206726"/>
            <a:ext cx="5728335" cy="7017306"/>
          </a:xfrm>
        </p:spPr>
        <p:txBody>
          <a:bodyPr/>
          <a:lstStyle/>
          <a:p>
            <a:pPr lvl="0"/>
            <a:endParaRPr lang="cy-GB" sz="2400" dirty="0" smtClean="0"/>
          </a:p>
          <a:p>
            <a:pPr lvl="0"/>
            <a:endParaRPr lang="cy-GB" sz="2400" dirty="0" smtClean="0"/>
          </a:p>
          <a:p>
            <a:pPr marL="342900" indent="-342900">
              <a:buFont typeface="Arial" panose="020B0604020202020204" pitchFamily="34" charset="0"/>
              <a:buChar char="•"/>
            </a:pPr>
            <a:r>
              <a:rPr lang="cy-GB" sz="2400" dirty="0" smtClean="0">
                <a:solidFill>
                  <a:schemeClr val="tx1"/>
                </a:solidFill>
              </a:rPr>
              <a:t>Mae tua hanner y penaethiaid wedi cael hyfforddiant o fewn y tair blynedd diwethaf ar reoli presenoldeb staff.  </a:t>
            </a:r>
          </a:p>
          <a:p>
            <a:pPr marL="34290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Mae llawer o benaethiaid yn rhoi adroddiadau rheolaidd i gorff llywodraethol eu hysgol am absenoldeb staff.</a:t>
            </a:r>
          </a:p>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smtClean="0">
                <a:solidFill>
                  <a:schemeClr val="tx1"/>
                </a:solidFill>
              </a:rPr>
              <a:t>Dim ond ychydig bach iawn o ysgolion sy’n cynnwys gwybodaeth am bresenoldeb staff yn eu cynlluniau datblygu ysgolion neu’n gosod targedau ar gyfer ei wella. </a:t>
            </a:r>
          </a:p>
          <a:p>
            <a:r>
              <a:rPr lang="cy-GB" sz="2400" dirty="0" smtClean="0"/>
              <a:t> </a:t>
            </a:r>
          </a:p>
          <a:p>
            <a:endParaRPr lang="cy-GB" sz="2400" dirty="0" smtClean="0"/>
          </a:p>
          <a:p>
            <a:endParaRPr lang="cy-GB" sz="2400" dirty="0"/>
          </a:p>
        </p:txBody>
      </p:sp>
      <p:sp>
        <p:nvSpPr>
          <p:cNvPr id="4" name="Content Placeholder 3"/>
          <p:cNvSpPr>
            <a:spLocks noGrp="1"/>
          </p:cNvSpPr>
          <p:nvPr>
            <p:ph sz="half" idx="3"/>
          </p:nvPr>
        </p:nvSpPr>
        <p:spPr>
          <a:xfrm>
            <a:off x="6615620" y="3341716"/>
            <a:ext cx="5782945" cy="5786199"/>
          </a:xfrm>
        </p:spPr>
        <p:txBody>
          <a:bodyPr/>
          <a:lstStyle/>
          <a:p>
            <a:pPr lvl="0"/>
            <a:endParaRPr lang="en-GB" dirty="0" smtClean="0"/>
          </a:p>
          <a:p>
            <a:pPr lvl="0"/>
            <a:endParaRPr lang="en-GB" dirty="0" smtClean="0"/>
          </a:p>
          <a:p>
            <a:pPr marL="342900" indent="-342900">
              <a:buFont typeface="Arial" panose="020B0604020202020204" pitchFamily="34" charset="0"/>
              <a:buChar char="•"/>
            </a:pPr>
            <a:r>
              <a:rPr lang="en-GB" sz="2400" dirty="0">
                <a:solidFill>
                  <a:schemeClr val="tx1">
                    <a:lumMod val="75000"/>
                    <a:lumOff val="25000"/>
                  </a:schemeClr>
                </a:solidFill>
              </a:rPr>
              <a:t>Around half of headteachers have received training within the last three years on managing staff attendance.  </a:t>
            </a:r>
            <a:endParaRPr lang="en-GB" sz="2400" dirty="0" smtClean="0">
              <a:solidFill>
                <a:schemeClr val="tx1">
                  <a:lumMod val="75000"/>
                  <a:lumOff val="25000"/>
                </a:schemeClr>
              </a:solidFill>
            </a:endParaRP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lvl="0" indent="-342900">
              <a:buFont typeface="Arial" panose="020B0604020202020204" pitchFamily="34" charset="0"/>
              <a:buChar char="•"/>
            </a:pPr>
            <a:r>
              <a:rPr lang="en-GB" sz="2400" dirty="0" smtClean="0">
                <a:solidFill>
                  <a:schemeClr val="tx1">
                    <a:lumMod val="75000"/>
                    <a:lumOff val="25000"/>
                  </a:schemeClr>
                </a:solidFill>
              </a:rPr>
              <a:t>Many </a:t>
            </a:r>
            <a:r>
              <a:rPr lang="en-GB" sz="2400" dirty="0">
                <a:solidFill>
                  <a:schemeClr val="tx1">
                    <a:lumMod val="75000"/>
                    <a:lumOff val="25000"/>
                  </a:schemeClr>
                </a:solidFill>
              </a:rPr>
              <a:t>headteachers report on staff attendance to their school’s governing body </a:t>
            </a:r>
            <a:r>
              <a:rPr lang="en-GB" sz="2400" dirty="0" smtClean="0">
                <a:solidFill>
                  <a:schemeClr val="tx1">
                    <a:lumMod val="75000"/>
                    <a:lumOff val="25000"/>
                  </a:schemeClr>
                </a:solidFill>
              </a:rPr>
              <a:t>regularly.</a:t>
            </a:r>
          </a:p>
          <a:p>
            <a:pPr marL="342900" lvl="0" indent="-342900">
              <a:buFont typeface="Arial" panose="020B0604020202020204" pitchFamily="34" charset="0"/>
              <a:buChar char="•"/>
            </a:pPr>
            <a:endParaRPr lang="en-GB" sz="2400" dirty="0">
              <a:solidFill>
                <a:schemeClr val="tx1">
                  <a:lumMod val="75000"/>
                  <a:lumOff val="25000"/>
                </a:schemeClr>
              </a:solidFill>
            </a:endParaRPr>
          </a:p>
          <a:p>
            <a:pPr marL="342900" lvl="0" indent="-342900">
              <a:buFont typeface="Arial" panose="020B0604020202020204" pitchFamily="34" charset="0"/>
              <a:buChar char="•"/>
            </a:pPr>
            <a:r>
              <a:rPr lang="en-GB" sz="2400" dirty="0">
                <a:solidFill>
                  <a:schemeClr val="tx1">
                    <a:lumMod val="75000"/>
                    <a:lumOff val="25000"/>
                  </a:schemeClr>
                </a:solidFill>
              </a:rPr>
              <a:t>O</a:t>
            </a:r>
            <a:r>
              <a:rPr lang="en-GB" sz="2400" dirty="0" smtClean="0">
                <a:solidFill>
                  <a:schemeClr val="tx1">
                    <a:lumMod val="75000"/>
                    <a:lumOff val="25000"/>
                  </a:schemeClr>
                </a:solidFill>
              </a:rPr>
              <a:t>nly </a:t>
            </a:r>
            <a:r>
              <a:rPr lang="en-GB" sz="2400" dirty="0">
                <a:solidFill>
                  <a:schemeClr val="tx1">
                    <a:lumMod val="75000"/>
                    <a:lumOff val="25000"/>
                  </a:schemeClr>
                </a:solidFill>
              </a:rPr>
              <a:t>a very few schools include information on staff attendance in their school development plans or set targets for its improvement. </a:t>
            </a:r>
          </a:p>
          <a:p>
            <a:r>
              <a:rPr lang="en-GB" dirty="0"/>
              <a:t> </a:t>
            </a:r>
          </a:p>
          <a:p>
            <a:endParaRPr lang="en-GB" dirty="0"/>
          </a:p>
        </p:txBody>
      </p:sp>
    </p:spTree>
    <p:extLst>
      <p:ext uri="{BB962C8B-B14F-4D97-AF65-F5344CB8AC3E}">
        <p14:creationId xmlns:p14="http://schemas.microsoft.com/office/powerpoint/2010/main" val="555189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8"/>
            <a:ext cx="11950199" cy="1384995"/>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a:t>
            </a:r>
            <a:r>
              <a:rPr lang="en-GB" sz="4500" dirty="0" smtClean="0">
                <a:solidFill>
                  <a:schemeClr val="tx1">
                    <a:lumMod val="75000"/>
                    <a:lumOff val="25000"/>
                  </a:schemeClr>
                </a:solidFill>
              </a:rPr>
              <a:t>Main findings: </a:t>
            </a:r>
            <a:r>
              <a:rPr lang="en-GB" sz="4500" dirty="0" smtClean="0">
                <a:solidFill>
                  <a:prstClr val="black"/>
                </a:solidFill>
              </a:rPr>
              <a:t/>
            </a:r>
            <a:br>
              <a:rPr lang="en-GB" sz="4500" dirty="0" smtClean="0">
                <a:solidFill>
                  <a:prstClr val="black"/>
                </a:solidFill>
              </a:rPr>
            </a:br>
            <a:r>
              <a:rPr lang="en-GB" sz="4500" dirty="0" err="1" smtClean="0">
                <a:solidFill>
                  <a:prstClr val="black"/>
                </a:solidFill>
              </a:rPr>
              <a:t>Absenoldeb</a:t>
            </a:r>
            <a:r>
              <a:rPr lang="en-GB" sz="4500" dirty="0" smtClean="0">
                <a:solidFill>
                  <a:prstClr val="black"/>
                </a:solidFill>
              </a:rPr>
              <a:t> </a:t>
            </a:r>
            <a:r>
              <a:rPr lang="en-GB" sz="4500" dirty="0" err="1" smtClean="0">
                <a:solidFill>
                  <a:prstClr val="black"/>
                </a:solidFill>
              </a:rPr>
              <a:t>athrawon</a:t>
            </a:r>
            <a:r>
              <a:rPr lang="en-GB" sz="4500" dirty="0" smtClean="0">
                <a:solidFill>
                  <a:prstClr val="black"/>
                </a:solidFill>
              </a:rPr>
              <a:t>  </a:t>
            </a:r>
            <a:r>
              <a:rPr lang="en-GB" sz="4500" dirty="0" smtClean="0">
                <a:solidFill>
                  <a:schemeClr val="tx1">
                    <a:lumMod val="75000"/>
                    <a:lumOff val="25000"/>
                  </a:schemeClr>
                </a:solidFill>
              </a:rPr>
              <a:t>Teacher absence </a:t>
            </a:r>
            <a:endParaRPr lang="en-GB" sz="4500" dirty="0">
              <a:solidFill>
                <a:schemeClr val="tx1">
                  <a:lumMod val="75000"/>
                  <a:lumOff val="25000"/>
                </a:schemeClr>
              </a:solidFill>
            </a:endParaRPr>
          </a:p>
        </p:txBody>
      </p:sp>
      <p:sp>
        <p:nvSpPr>
          <p:cNvPr id="3" name="Content Placeholder 2"/>
          <p:cNvSpPr>
            <a:spLocks noGrp="1"/>
          </p:cNvSpPr>
          <p:nvPr>
            <p:ph sz="half" idx="2"/>
          </p:nvPr>
        </p:nvSpPr>
        <p:spPr>
          <a:xfrm>
            <a:off x="420914" y="3193143"/>
            <a:ext cx="5834721" cy="6586418"/>
          </a:xfrm>
        </p:spPr>
        <p:txBody>
          <a:bodyPr/>
          <a:lstStyle/>
          <a:p>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Wrth wneud trefniadau cyflenwi wedi’u cynllunio ar gyfer athrawon dosbarth, y prif ffactorau sy’n cael eu hystyried gan arweinwyr ysgolion yw: </a:t>
            </a:r>
          </a:p>
          <a:p>
            <a:pPr marL="1257300" lvl="2" indent="-342900">
              <a:buFont typeface="Arial" panose="020B0604020202020204" pitchFamily="34" charset="0"/>
              <a:buChar char="•"/>
            </a:pPr>
            <a:r>
              <a:rPr lang="cy-GB" sz="2400" dirty="0" smtClean="0">
                <a:solidFill>
                  <a:schemeClr val="tx1"/>
                </a:solidFill>
                <a:latin typeface="Arial" panose="020B0604020202020204" pitchFamily="34" charset="0"/>
                <a:cs typeface="Arial" panose="020B0604020202020204" pitchFamily="34" charset="0"/>
              </a:rPr>
              <a:t>ansawdd yr addysgu</a:t>
            </a:r>
          </a:p>
          <a:p>
            <a:pPr marL="1257300" lvl="2" indent="-342900">
              <a:buFont typeface="Arial" panose="020B0604020202020204" pitchFamily="34" charset="0"/>
              <a:buChar char="•"/>
            </a:pPr>
            <a:r>
              <a:rPr lang="cy-GB" sz="2400" dirty="0" smtClean="0">
                <a:solidFill>
                  <a:schemeClr val="tx1"/>
                </a:solidFill>
                <a:latin typeface="Arial" panose="020B0604020202020204" pitchFamily="34" charset="0"/>
                <a:cs typeface="Arial" panose="020B0604020202020204" pitchFamily="34" charset="0"/>
              </a:rPr>
              <a:t>ansawdd rheoli ymddygiad</a:t>
            </a:r>
          </a:p>
          <a:p>
            <a:pPr marL="1257300" lvl="2" indent="-342900">
              <a:buFont typeface="Arial" panose="020B0604020202020204" pitchFamily="34" charset="0"/>
              <a:buChar char="•"/>
            </a:pPr>
            <a:r>
              <a:rPr lang="cy-GB" sz="2400" dirty="0" smtClean="0">
                <a:solidFill>
                  <a:schemeClr val="tx1"/>
                </a:solidFill>
                <a:latin typeface="Arial" panose="020B0604020202020204" pitchFamily="34" charset="0"/>
                <a:cs typeface="Arial" panose="020B0604020202020204" pitchFamily="34" charset="0"/>
              </a:rPr>
              <a:t>a yw’r staff cyflenwi yn hysbys i’r ysgol</a:t>
            </a: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smtClean="0">
                <a:solidFill>
                  <a:schemeClr val="tx1"/>
                </a:solidFill>
              </a:rPr>
              <a:t>Wrth wneud trefniadau cyflenwi wedi’u cynllunio, y prif ffactorau sy’n cael eu hystyried gan arweinwyr ysgolion yw: </a:t>
            </a:r>
          </a:p>
          <a:p>
            <a:pPr marL="1257300" lvl="2" indent="-342900">
              <a:buFont typeface="Arial" panose="020B0604020202020204" pitchFamily="34" charset="0"/>
              <a:buChar char="•"/>
            </a:pPr>
            <a:r>
              <a:rPr lang="cy-GB" sz="2400" dirty="0" smtClean="0">
                <a:solidFill>
                  <a:schemeClr val="tx1"/>
                </a:solidFill>
                <a:latin typeface="Arial" panose="020B0604020202020204" pitchFamily="34" charset="0"/>
                <a:cs typeface="Arial" panose="020B0604020202020204" pitchFamily="34" charset="0"/>
              </a:rPr>
              <a:t>pa mor gyflym gall rhywun gyrraedd yr ysgol</a:t>
            </a:r>
          </a:p>
          <a:p>
            <a:pPr marL="1257300" lvl="2" indent="-342900">
              <a:buFont typeface="Arial" panose="020B0604020202020204" pitchFamily="34" charset="0"/>
              <a:buChar char="•"/>
            </a:pPr>
            <a:r>
              <a:rPr lang="cy-GB" sz="2400" dirty="0" smtClean="0">
                <a:solidFill>
                  <a:schemeClr val="tx1"/>
                </a:solidFill>
                <a:latin typeface="Arial" panose="020B0604020202020204" pitchFamily="34" charset="0"/>
                <a:cs typeface="Arial" panose="020B0604020202020204" pitchFamily="34" charset="0"/>
              </a:rPr>
              <a:t>y gost</a:t>
            </a:r>
          </a:p>
          <a:p>
            <a:endParaRPr lang="cy-GB" dirty="0" smtClean="0"/>
          </a:p>
          <a:p>
            <a:endParaRPr lang="cy-GB" dirty="0"/>
          </a:p>
        </p:txBody>
      </p:sp>
      <p:sp>
        <p:nvSpPr>
          <p:cNvPr id="4" name="Content Placeholder 3"/>
          <p:cNvSpPr>
            <a:spLocks noGrp="1"/>
          </p:cNvSpPr>
          <p:nvPr>
            <p:ph sz="half" idx="3"/>
          </p:nvPr>
        </p:nvSpPr>
        <p:spPr>
          <a:xfrm>
            <a:off x="6502399" y="3207518"/>
            <a:ext cx="5782945" cy="6247864"/>
          </a:xfrm>
        </p:spPr>
        <p:txBody>
          <a:bodyPr/>
          <a:lstStyle/>
          <a:p>
            <a:endParaRPr lang="en-GB" sz="2400" dirty="0" smtClean="0">
              <a:solidFill>
                <a:schemeClr val="tx1"/>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When </a:t>
            </a:r>
            <a:r>
              <a:rPr lang="en-GB" sz="2400" dirty="0">
                <a:solidFill>
                  <a:schemeClr val="tx1">
                    <a:lumMod val="75000"/>
                    <a:lumOff val="25000"/>
                  </a:schemeClr>
                </a:solidFill>
              </a:rPr>
              <a:t>arranging planned cover for class teachers, the main factors considered by school leaders </a:t>
            </a:r>
            <a:r>
              <a:rPr lang="en-GB" sz="2400" dirty="0" smtClean="0">
                <a:solidFill>
                  <a:schemeClr val="tx1">
                    <a:lumMod val="75000"/>
                    <a:lumOff val="25000"/>
                  </a:schemeClr>
                </a:solidFill>
              </a:rPr>
              <a:t>are: </a:t>
            </a:r>
          </a:p>
          <a:p>
            <a:pPr marL="1257300" lvl="2"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the </a:t>
            </a:r>
            <a:r>
              <a:rPr lang="en-GB" sz="2400" dirty="0">
                <a:solidFill>
                  <a:schemeClr val="tx1">
                    <a:lumMod val="75000"/>
                    <a:lumOff val="25000"/>
                  </a:schemeClr>
                </a:solidFill>
                <a:latin typeface="Arial" panose="020B0604020202020204" pitchFamily="34" charset="0"/>
                <a:cs typeface="Arial" panose="020B0604020202020204" pitchFamily="34" charset="0"/>
              </a:rPr>
              <a:t>quality of </a:t>
            </a:r>
            <a:r>
              <a:rPr lang="en-GB" sz="2400" dirty="0" smtClean="0">
                <a:solidFill>
                  <a:schemeClr val="tx1">
                    <a:lumMod val="75000"/>
                    <a:lumOff val="25000"/>
                  </a:schemeClr>
                </a:solidFill>
                <a:latin typeface="Arial" panose="020B0604020202020204" pitchFamily="34" charset="0"/>
                <a:cs typeface="Arial" panose="020B0604020202020204" pitchFamily="34" charset="0"/>
              </a:rPr>
              <a:t>teaching </a:t>
            </a:r>
          </a:p>
          <a:p>
            <a:pPr marL="1257300" lvl="2"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the </a:t>
            </a:r>
            <a:r>
              <a:rPr lang="en-GB" sz="2400" dirty="0">
                <a:solidFill>
                  <a:schemeClr val="tx1">
                    <a:lumMod val="75000"/>
                    <a:lumOff val="25000"/>
                  </a:schemeClr>
                </a:solidFill>
                <a:latin typeface="Arial" panose="020B0604020202020204" pitchFamily="34" charset="0"/>
                <a:cs typeface="Arial" panose="020B0604020202020204" pitchFamily="34" charset="0"/>
              </a:rPr>
              <a:t>quality of behaviour </a:t>
            </a:r>
            <a:r>
              <a:rPr lang="en-GB" sz="2400" dirty="0" smtClean="0">
                <a:solidFill>
                  <a:schemeClr val="tx1">
                    <a:lumMod val="75000"/>
                    <a:lumOff val="25000"/>
                  </a:schemeClr>
                </a:solidFill>
                <a:latin typeface="Arial" panose="020B0604020202020204" pitchFamily="34" charset="0"/>
                <a:cs typeface="Arial" panose="020B0604020202020204" pitchFamily="34" charset="0"/>
              </a:rPr>
              <a:t>management</a:t>
            </a:r>
          </a:p>
          <a:p>
            <a:pPr marL="1257300" lvl="2"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whether </a:t>
            </a:r>
            <a:r>
              <a:rPr lang="en-GB" sz="2400" dirty="0">
                <a:solidFill>
                  <a:schemeClr val="tx1">
                    <a:lumMod val="75000"/>
                    <a:lumOff val="25000"/>
                  </a:schemeClr>
                </a:solidFill>
                <a:latin typeface="Arial" panose="020B0604020202020204" pitchFamily="34" charset="0"/>
                <a:cs typeface="Arial" panose="020B0604020202020204" pitchFamily="34" charset="0"/>
              </a:rPr>
              <a:t>the cover personnel are known to the </a:t>
            </a:r>
            <a:r>
              <a:rPr lang="en-GB" sz="2400" dirty="0" smtClean="0">
                <a:solidFill>
                  <a:schemeClr val="tx1">
                    <a:lumMod val="75000"/>
                    <a:lumOff val="25000"/>
                  </a:schemeClr>
                </a:solidFill>
                <a:latin typeface="Arial" panose="020B0604020202020204" pitchFamily="34" charset="0"/>
                <a:cs typeface="Arial" panose="020B0604020202020204" pitchFamily="34" charset="0"/>
              </a:rPr>
              <a:t>school</a:t>
            </a:r>
          </a:p>
          <a:p>
            <a:pPr marL="342900" indent="-342900">
              <a:buFont typeface="Arial" panose="020B0604020202020204" pitchFamily="34" charset="0"/>
              <a:buChar char="•"/>
            </a:pPr>
            <a:endParaRPr lang="en-GB" sz="2400" dirty="0">
              <a:solidFill>
                <a:schemeClr val="tx1">
                  <a:lumMod val="75000"/>
                  <a:lumOff val="25000"/>
                </a:schemeClr>
              </a:solidFill>
            </a:endParaRPr>
          </a:p>
          <a:p>
            <a:pPr marL="342900" indent="-342900">
              <a:buFont typeface="Arial" panose="020B0604020202020204" pitchFamily="34" charset="0"/>
              <a:buChar char="•"/>
            </a:pPr>
            <a:r>
              <a:rPr lang="en-GB" sz="2400" dirty="0" smtClean="0">
                <a:solidFill>
                  <a:schemeClr val="tx1">
                    <a:lumMod val="75000"/>
                    <a:lumOff val="25000"/>
                  </a:schemeClr>
                </a:solidFill>
              </a:rPr>
              <a:t>When </a:t>
            </a:r>
            <a:r>
              <a:rPr lang="en-GB" sz="2400" dirty="0">
                <a:solidFill>
                  <a:schemeClr val="tx1">
                    <a:lumMod val="75000"/>
                    <a:lumOff val="25000"/>
                  </a:schemeClr>
                </a:solidFill>
              </a:rPr>
              <a:t>arranging unplanned cover, the main factors considered by school leaders </a:t>
            </a:r>
            <a:r>
              <a:rPr lang="en-GB" sz="2400" dirty="0" smtClean="0">
                <a:solidFill>
                  <a:schemeClr val="tx1">
                    <a:lumMod val="75000"/>
                    <a:lumOff val="25000"/>
                  </a:schemeClr>
                </a:solidFill>
              </a:rPr>
              <a:t>are: </a:t>
            </a:r>
          </a:p>
          <a:p>
            <a:pPr marL="1257300" lvl="2"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how </a:t>
            </a:r>
            <a:r>
              <a:rPr lang="en-GB" sz="2400" dirty="0">
                <a:solidFill>
                  <a:schemeClr val="tx1">
                    <a:lumMod val="75000"/>
                    <a:lumOff val="25000"/>
                  </a:schemeClr>
                </a:solidFill>
                <a:latin typeface="Arial" panose="020B0604020202020204" pitchFamily="34" charset="0"/>
                <a:cs typeface="Arial" panose="020B0604020202020204" pitchFamily="34" charset="0"/>
              </a:rPr>
              <a:t>quickly a person can arrive at the school </a:t>
            </a: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r>
              <a:rPr lang="en-GB" sz="2400" dirty="0" smtClean="0">
                <a:solidFill>
                  <a:schemeClr val="tx1">
                    <a:lumMod val="75000"/>
                    <a:lumOff val="25000"/>
                  </a:schemeClr>
                </a:solidFill>
                <a:latin typeface="Arial" panose="020B0604020202020204" pitchFamily="34" charset="0"/>
                <a:cs typeface="Arial" panose="020B0604020202020204" pitchFamily="34" charset="0"/>
              </a:rPr>
              <a:t>cost</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204296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Type_x0020_of_x0020_Communication xmlns="352d92a4-d745-4073-b537-e09129962258"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Publication xmlns="352d92a4-d745-4073-b537-e09129962258" xsi:nil="true"/>
    <Process_x0020_-_x0020_COMM xmlns="1bc25632-73ea-4e8a-9cf3-483e60546493">22</Process_x0020_-_x0020_COMM>
    <Project xmlns="352d92a4-d745-4073-b537-e09129962258" xsi:nil="true"/>
    <System_x0020_-_x0020_COMM xmlns="1bc25632-73ea-4e8a-9cf3-483e60546493">2</System_x0020_-_x0020_COMM>
    <TaxCatchAll xmlns="4c2d5879-4e17-4934-9dac-90b30ab598df">
      <Value>1</Value>
    </TaxCatchAll>
    <Academic_x0020_Year xmlns="4c2d5879-4e17-4934-9dac-90b30ab598df">6</Academic_x0020_Year>
    <Section xmlns="352d92a4-d745-4073-b537-e09129962258" xsi:nil="true"/>
    <Media_x0020_Outlet xmlns="352d92a4-d745-4073-b537-e09129962258" xsi:nil="true"/>
    <Type_x0020_of_x0020_E_x002d_shot xmlns="352d92a4-d745-4073-b537-e09129962258" xsi:nil="true"/>
    <Financial_x0020_Year xmlns="4c2d5879-4e17-4934-9dac-90b30ab598df">7</Financial_x0020_Year>
    <Issue_x0020_Date xmlns="352d92a4-d745-4073-b537-e091299622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Communications Standard Document" ma:contentTypeID="0x0101004FF563581D1EBA4688BFE70077AFADA61400616626E74CDE7E45B3325C9A710867D9" ma:contentTypeVersion="35" ma:contentTypeDescription="A standard document type for Communications Team" ma:contentTypeScope="" ma:versionID="291919863084beba2c4bd572a423d4d3">
  <xsd:schema xmlns:xsd="http://www.w3.org/2001/XMLSchema" xmlns:xs="http://www.w3.org/2001/XMLSchema" xmlns:p="http://schemas.microsoft.com/office/2006/metadata/properties" xmlns:ns2="4c2d5879-4e17-4934-9dac-90b30ab598df" xmlns:ns3="1bc25632-73ea-4e8a-9cf3-483e60546493" xmlns:ns4="352d92a4-d745-4073-b537-e09129962258" targetNamespace="http://schemas.microsoft.com/office/2006/metadata/properties" ma:root="true" ma:fieldsID="516cd27cb6bf509b88abbf2baf3a74c3" ns2:_="" ns3:_="" ns4:_="">
    <xsd:import namespace="4c2d5879-4e17-4934-9dac-90b30ab598df"/>
    <xsd:import namespace="1bc25632-73ea-4e8a-9cf3-483e60546493"/>
    <xsd:import namespace="352d92a4-d745-4073-b537-e09129962258"/>
    <xsd:element name="properties">
      <xsd:complexType>
        <xsd:sequence>
          <xsd:element name="documentManagement">
            <xsd:complexType>
              <xsd:all>
                <xsd:element ref="ns2:Title_x0020__x0028_Welsh_x0029_" minOccurs="0"/>
                <xsd:element ref="ns2:b6bad8d7342d4cc5ae5d0cd685ebd519" minOccurs="0"/>
                <xsd:element ref="ns2:TaxCatchAll" minOccurs="0"/>
                <xsd:element ref="ns2:TaxCatchAllLabel" minOccurs="0"/>
                <xsd:element ref="ns2:Academic_x0020_Year" minOccurs="0"/>
                <xsd:element ref="ns2:Financial_x0020_Year" minOccurs="0"/>
                <xsd:element ref="ns2:Calendar_x0020_Year" minOccurs="0"/>
                <xsd:element ref="ns2:Retention_x0020_Year" minOccurs="0"/>
                <xsd:element ref="ns3:Process_x0020_-_x0020_COMM" minOccurs="0"/>
                <xsd:element ref="ns3:System_x0020_-_x0020_COMM" minOccurs="0"/>
                <xsd:element ref="ns4:Type_x0020_of_x0020_Communication" minOccurs="0"/>
                <xsd:element ref="ns4:Issue_x0020_Date" minOccurs="0"/>
                <xsd:element ref="ns4:Type_x0020_of_x0020_E_x002d_shot" minOccurs="0"/>
                <xsd:element ref="ns4:Publication" minOccurs="0"/>
                <xsd:element ref="ns4:Project" minOccurs="0"/>
                <xsd:element ref="ns4:Section" minOccurs="0"/>
                <xsd:element ref="ns4:Media_x0020_Outle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8" nillable="true" ma:displayName="Title (Welsh)" ma:internalName="Title_x0020__x0028_Welsh_x0029_" ma:readOnly="false">
      <xsd:simpleType>
        <xsd:restriction base="dms:Text">
          <xsd:maxLength value="255"/>
        </xsd:restriction>
      </xsd:simpleType>
    </xsd:element>
    <xsd:element name="b6bad8d7342d4cc5ae5d0cd685ebd519" ma:index="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Academic_x0020_Year" ma:index="13"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4"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5"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6" nillable="true" ma:displayName="Retention Year" ma:format="DateOnly" ma:internalName="Retention_x0020_Year">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c25632-73ea-4e8a-9cf3-483e60546493" elementFormDefault="qualified">
    <xsd:import namespace="http://schemas.microsoft.com/office/2006/documentManagement/types"/>
    <xsd:import namespace="http://schemas.microsoft.com/office/infopath/2007/PartnerControls"/>
    <xsd:element name="Process_x0020_-_x0020_COMM" ma:index="17" nillable="true" ma:displayName="Process - COMM" ma:list="{ec1d7192-6186-4caf-9451-bb54d71fb533}" ma:internalName="Process_x0020__x002d__x0020_COMM" ma:showField="Title" ma:web="1bc25632-73ea-4e8a-9cf3-483e60546493">
      <xsd:simpleType>
        <xsd:restriction base="dms:Lookup"/>
      </xsd:simpleType>
    </xsd:element>
    <xsd:element name="System_x0020_-_x0020_COMM" ma:index="18" nillable="true" ma:displayName="System - COMM" ma:list="{6a2a08a9-52d5-4818-bca2-2abccf5fee4e}" ma:internalName="System_x0020__x002d__x0020_COMM" ma:showField="Title" ma:web="1bc25632-73ea-4e8a-9cf3-483e60546493">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352d92a4-d745-4073-b537-e09129962258" elementFormDefault="qualified">
    <xsd:import namespace="http://schemas.microsoft.com/office/2006/documentManagement/types"/>
    <xsd:import namespace="http://schemas.microsoft.com/office/infopath/2007/PartnerControls"/>
    <xsd:element name="Type_x0020_of_x0020_Communication" ma:index="19" nillable="true" ma:displayName="Type of Communication" ma:format="Dropdown" ma:internalName="Type_x0020_of_x0020_Communication">
      <xsd:simpleType>
        <xsd:restriction base="dms:Choice">
          <xsd:enumeration value="Internal"/>
          <xsd:enumeration value="External"/>
        </xsd:restriction>
      </xsd:simpleType>
    </xsd:element>
    <xsd:element name="Issue_x0020_Date" ma:index="20" nillable="true" ma:displayName="Issue Date" ma:format="DateOnly" ma:internalName="Issue_x0020_Date">
      <xsd:simpleType>
        <xsd:restriction base="dms:DateTime"/>
      </xsd:simpleType>
    </xsd:element>
    <xsd:element name="Type_x0020_of_x0020_E_x002d_shot" ma:index="21" nillable="true" ma:displayName="Type of E-shot" ma:format="Dropdown" ma:internalName="Type_x0020_of_x0020_E_x002d_shot">
      <xsd:simpleType>
        <xsd:restriction base="dms:Choice">
          <xsd:enumeration value="Guidance updates"/>
          <xsd:enumeration value="Estyn update"/>
          <xsd:enumeration value="Thematic report"/>
          <xsd:enumeration value="Estyn news"/>
          <xsd:enumeration value="Recruitment"/>
          <xsd:enumeration value="Annual Report"/>
          <xsd:enumeration value="Ad hoc"/>
        </xsd:restriction>
      </xsd:simpleType>
    </xsd:element>
    <xsd:element name="Publication" ma:index="22" nillable="true" ma:displayName="Publication" ma:internalName="Publication">
      <xsd:simpleType>
        <xsd:restriction base="dms:Text">
          <xsd:maxLength value="255"/>
        </xsd:restriction>
      </xsd:simpleType>
    </xsd:element>
    <xsd:element name="Project" ma:index="23" nillable="true" ma:displayName="Project" ma:format="Dropdown" ma:internalName="Project">
      <xsd:simpleType>
        <xsd:restriction base="dms:Choice">
          <xsd:enumeration value="Training DVDS"/>
        </xsd:restriction>
      </xsd:simpleType>
    </xsd:element>
    <xsd:element name="Section" ma:index="24" nillable="true" ma:displayName="Section" ma:format="Dropdown" ma:internalName="Section">
      <xsd:simpleType>
        <xsd:restriction base="dms:Choice">
          <xsd:enumeration value="In the Spotlight"/>
          <xsd:enumeration value="From the Editor"/>
          <xsd:enumeration value="More about meetings"/>
          <xsd:enumeration value="What's on"/>
          <xsd:enumeration value="Past Lives"/>
          <xsd:enumeration value="Social news"/>
          <xsd:enumeration value="health and wellbeing"/>
          <xsd:enumeration value="Starters/ leavers"/>
          <xsd:enumeration value="Latest guidance"/>
          <xsd:enumeration value="Policies"/>
          <xsd:enumeration value="Welsh Language"/>
        </xsd:restriction>
      </xsd:simpleType>
    </xsd:element>
    <xsd:element name="Media_x0020_Outlet" ma:index="25" nillable="true" ma:displayName="Media Outlet" ma:format="Dropdown" ma:internalName="Media_x0020_Outlet">
      <xsd:simpleType>
        <xsd:restriction base="dms:Choice">
          <xsd:enumeration value="Western Mail"/>
          <xsd:enumeration value="Daily Post"/>
          <xsd:enumeration value="South Wales Evening Post"/>
          <xsd:enumeration value="SW Argu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http://purl.org/dc/elements/1.1/"/>
    <ds:schemaRef ds:uri="352d92a4-d745-4073-b537-e09129962258"/>
    <ds:schemaRef ds:uri="http://www.w3.org/XML/1998/namespace"/>
    <ds:schemaRef ds:uri="4c2d5879-4e17-4934-9dac-90b30ab598df"/>
    <ds:schemaRef ds:uri="http://purl.org/dc/terms/"/>
    <ds:schemaRef ds:uri="http://schemas.microsoft.com/office/2006/documentManagement/types"/>
    <ds:schemaRef ds:uri="1bc25632-73ea-4e8a-9cf3-483e60546493"/>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C6E623BD-9435-4635-8E87-41B8A77039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1bc25632-73ea-4e8a-9cf3-483e60546493"/>
    <ds:schemaRef ds:uri="352d92a4-d745-4073-b537-e091299622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882</TotalTime>
  <Words>2125</Words>
  <Application>Microsoft Office PowerPoint</Application>
  <PresentationFormat>Custom</PresentationFormat>
  <Paragraphs>332</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PowerPoint Presentation</vt:lpstr>
      <vt:lpstr>Cefndir</vt:lpstr>
      <vt:lpstr>Cefndir</vt:lpstr>
      <vt:lpstr>Cefndir </vt:lpstr>
      <vt:lpstr>Cefndir</vt:lpstr>
      <vt:lpstr>Cefndir                                  Background</vt:lpstr>
      <vt:lpstr>Prif ganfyddiadau:       Main findings:  Absenoldeb athrawon Teacher absence </vt:lpstr>
      <vt:lpstr>Prif ganfyddiadau:       Main findings:  Absenoldeb athrawon Teacher absence </vt:lpstr>
      <vt:lpstr>Prif ganfyddiadau:        Main findings:  Absenoldeb athrawon  Teacher absence </vt:lpstr>
      <vt:lpstr>Prif ganfyddiadau:        Main findings:  Absenoldeb athrawon  Teacher absence </vt:lpstr>
      <vt:lpstr>Prif ganfyddiadau:        Main findings:  Absenoldeb athrawon  Teacher absence </vt:lpstr>
      <vt:lpstr>Prif ganfyddiadau:        Main findings:  Absenoldeb athrawon  Teacher absence </vt:lpstr>
      <vt:lpstr>Prif ganfyddiadau:        Main findings:  Absenoldeb athrawon  Teacher absence </vt:lpstr>
      <vt:lpstr>Prif ganfyddiadau:        Main findings:  Absenoldeb athrawon  Teacher absence </vt:lpstr>
      <vt:lpstr>Prif ganfyddiadau:        Main findings:  Absenoldeb athrawon  Teacher absence </vt:lpstr>
      <vt:lpstr>Argymhellion i               Recommendations for Lywodraeth Cymru     Welsh Government </vt:lpstr>
      <vt:lpstr>Argymhellion i            Recommendations for Lywodraeth Cymru     Welsh Government </vt:lpstr>
      <vt:lpstr>Argymhellion i            Recommendations for Lywodraeth Cymru     Welsh Government </vt:lpstr>
      <vt:lpstr>Argymhellion i      Recommendations for   ysgolion                    schools </vt:lpstr>
      <vt:lpstr>Cwestiynau i                Questions for  ddarparwyr                   providers </vt:lpstr>
      <vt:lpstr>Cwestiynau i                Questions for  ddarparwyr                   providers </vt:lpstr>
      <vt:lpstr>Cwestiynau i                Questions for  ddarparwyr                   providers </vt:lpstr>
      <vt:lpstr>Cwestiynau i                Questions for  ddarparwyr                   providers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Aug 2016</dc:title>
  <dc:creator>Gina Rathbone</dc:creator>
  <cp:lastModifiedBy>Elora Elphick</cp:lastModifiedBy>
  <cp:revision>68</cp:revision>
  <cp:lastPrinted>2016-12-05T09:15:57Z</cp:lastPrinted>
  <dcterms:created xsi:type="dcterms:W3CDTF">2015-04-24T11:05:35Z</dcterms:created>
  <dcterms:modified xsi:type="dcterms:W3CDTF">2017-07-10T11:07:18Z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0x0101004FF563581D1EBA4688BFE70077AFADA61400616626E74CDE7E45B3325C9A710867D9</vt:lpwstr>
  </property>
  <property fmtid="{D5CDD505-2E9C-101B-9397-08002B2CF9AE}" pid="6" name="Estyn Language">
    <vt:lpwstr>1;#English|777de1d1-cd30-4966-a2e3-f61db4c431e8</vt:lpwstr>
  </property>
</Properties>
</file>