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20"/>
  </p:handoutMasterIdLst>
  <p:sldIdLst>
    <p:sldId id="256" r:id="rId6"/>
    <p:sldId id="257" r:id="rId7"/>
    <p:sldId id="279" r:id="rId8"/>
    <p:sldId id="258" r:id="rId9"/>
    <p:sldId id="261" r:id="rId10"/>
    <p:sldId id="262" r:id="rId11"/>
    <p:sldId id="263" r:id="rId12"/>
    <p:sldId id="264" r:id="rId13"/>
    <p:sldId id="265" r:id="rId14"/>
    <p:sldId id="266" r:id="rId15"/>
    <p:sldId id="259" r:id="rId16"/>
    <p:sldId id="273" r:id="rId17"/>
    <p:sldId id="277" r:id="rId18"/>
    <p:sldId id="274" r:id="rId19"/>
  </p:sldIdLst>
  <p:sldSz cx="13004800" cy="97536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guide id="3" orient="horz" pos="2141">
          <p15:clr>
            <a:srgbClr val="A4A3A4"/>
          </p15:clr>
        </p15:guide>
        <p15:guide id="4"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43" autoAdjust="0"/>
    <p:restoredTop sz="85075" autoAdjust="0"/>
  </p:normalViewPr>
  <p:slideViewPr>
    <p:cSldViewPr snapToGrid="0">
      <p:cViewPr varScale="1">
        <p:scale>
          <a:sx n="79" d="100"/>
          <a:sy n="79" d="100"/>
        </p:scale>
        <p:origin x="1338" y="102"/>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392" cy="339663"/>
          </a:xfrm>
          <a:prstGeom prst="rect">
            <a:avLst/>
          </a:prstGeom>
        </p:spPr>
        <p:txBody>
          <a:bodyPr vert="horz" lIns="67199" tIns="33600" rIns="67199" bIns="33600" rtlCol="0"/>
          <a:lstStyle>
            <a:lvl1pPr algn="l">
              <a:defRPr sz="900"/>
            </a:lvl1pPr>
          </a:lstStyle>
          <a:p>
            <a:endParaRPr lang="en-GB"/>
          </a:p>
        </p:txBody>
      </p:sp>
      <p:sp>
        <p:nvSpPr>
          <p:cNvPr id="3" name="Date Placeholder 2"/>
          <p:cNvSpPr>
            <a:spLocks noGrp="1"/>
          </p:cNvSpPr>
          <p:nvPr>
            <p:ph type="dt" sz="quarter" idx="1"/>
          </p:nvPr>
        </p:nvSpPr>
        <p:spPr>
          <a:xfrm>
            <a:off x="5623409" y="0"/>
            <a:ext cx="4302392" cy="339663"/>
          </a:xfrm>
          <a:prstGeom prst="rect">
            <a:avLst/>
          </a:prstGeom>
        </p:spPr>
        <p:txBody>
          <a:bodyPr vert="horz" lIns="67199" tIns="33600" rIns="67199" bIns="33600" rtlCol="0"/>
          <a:lstStyle>
            <a:lvl1pPr algn="r">
              <a:defRPr sz="900"/>
            </a:lvl1pPr>
          </a:lstStyle>
          <a:p>
            <a:fld id="{D3BA68DE-3BE2-4835-8826-891237B8176D}" type="datetimeFigureOut">
              <a:rPr lang="en-GB" smtClean="0"/>
              <a:t>20/06/2017</a:t>
            </a:fld>
            <a:endParaRPr lang="en-GB"/>
          </a:p>
        </p:txBody>
      </p:sp>
      <p:sp>
        <p:nvSpPr>
          <p:cNvPr id="4" name="Footer Placeholder 3"/>
          <p:cNvSpPr>
            <a:spLocks noGrp="1"/>
          </p:cNvSpPr>
          <p:nvPr>
            <p:ph type="ftr" sz="quarter" idx="2"/>
          </p:nvPr>
        </p:nvSpPr>
        <p:spPr>
          <a:xfrm>
            <a:off x="1" y="6456906"/>
            <a:ext cx="4302392" cy="339663"/>
          </a:xfrm>
          <a:prstGeom prst="rect">
            <a:avLst/>
          </a:prstGeom>
        </p:spPr>
        <p:txBody>
          <a:bodyPr vert="horz" lIns="67199" tIns="33600" rIns="67199" bIns="33600" rtlCol="0" anchor="b"/>
          <a:lstStyle>
            <a:lvl1pPr algn="l">
              <a:defRPr sz="900"/>
            </a:lvl1pPr>
          </a:lstStyle>
          <a:p>
            <a:endParaRPr lang="en-GB"/>
          </a:p>
        </p:txBody>
      </p:sp>
      <p:sp>
        <p:nvSpPr>
          <p:cNvPr id="5" name="Slide Number Placeholder 4"/>
          <p:cNvSpPr>
            <a:spLocks noGrp="1"/>
          </p:cNvSpPr>
          <p:nvPr>
            <p:ph type="sldNum" sz="quarter" idx="3"/>
          </p:nvPr>
        </p:nvSpPr>
        <p:spPr>
          <a:xfrm>
            <a:off x="5623409" y="6456906"/>
            <a:ext cx="4302392" cy="339663"/>
          </a:xfrm>
          <a:prstGeom prst="rect">
            <a:avLst/>
          </a:prstGeom>
        </p:spPr>
        <p:txBody>
          <a:bodyPr vert="horz" lIns="67199" tIns="33600" rIns="67199" bIns="33600" rtlCol="0" anchor="b"/>
          <a:lstStyle>
            <a:lvl1pPr algn="r">
              <a:defRPr sz="9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smtClean="0"/>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smtClean="0"/>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smtClean="0"/>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6/20/2017</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622" y="-209550"/>
            <a:ext cx="13795538" cy="13680000"/>
          </a:xfrm>
          <a:prstGeom prst="rect">
            <a:avLst/>
          </a:prstGeom>
        </p:spPr>
      </p:pic>
      <p:sp>
        <p:nvSpPr>
          <p:cNvPr id="2" name="object 2"/>
          <p:cNvSpPr txBox="1"/>
          <p:nvPr/>
        </p:nvSpPr>
        <p:spPr>
          <a:xfrm>
            <a:off x="527299" y="3054613"/>
            <a:ext cx="8854445" cy="4603824"/>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lnSpc>
                <a:spcPct val="100000"/>
              </a:lnSpc>
              <a:spcBef>
                <a:spcPts val="19"/>
              </a:spcBef>
              <a:spcAft>
                <a:spcPts val="600"/>
              </a:spcAft>
            </a:pPr>
            <a:r>
              <a:rPr lang="en-GB" sz="4500" b="1" spc="-5" dirty="0" err="1" smtClean="0">
                <a:latin typeface="Arial"/>
                <a:cs typeface="Arial"/>
              </a:rPr>
              <a:t>Adolygiad</a:t>
            </a:r>
            <a:r>
              <a:rPr lang="en-GB" sz="4500" b="1" spc="-5" dirty="0" smtClean="0">
                <a:latin typeface="Arial"/>
                <a:cs typeface="Arial"/>
              </a:rPr>
              <a:t> o </a:t>
            </a:r>
            <a:r>
              <a:rPr lang="en-GB" sz="4500" b="1" spc="-5" dirty="0" err="1" smtClean="0">
                <a:latin typeface="Arial"/>
                <a:cs typeface="Arial"/>
              </a:rPr>
              <a:t>waith</a:t>
            </a:r>
            <a:r>
              <a:rPr lang="en-GB" sz="4500" b="1" spc="-5" dirty="0" smtClean="0">
                <a:latin typeface="Arial"/>
                <a:cs typeface="Arial"/>
              </a:rPr>
              <a:t> y </a:t>
            </a:r>
            <a:r>
              <a:rPr lang="en-GB" sz="4500" b="1" spc="-5" dirty="0" err="1" smtClean="0">
                <a:latin typeface="Arial"/>
                <a:cs typeface="Arial"/>
              </a:rPr>
              <a:t>Ganolfan</a:t>
            </a:r>
            <a:r>
              <a:rPr lang="en-GB" sz="4500" b="1" spc="-5" dirty="0" smtClean="0">
                <a:latin typeface="Arial"/>
                <a:cs typeface="Arial"/>
              </a:rPr>
              <a:t> </a:t>
            </a:r>
            <a:r>
              <a:rPr lang="en-GB" sz="4500" b="1" spc="-5" dirty="0" err="1" smtClean="0">
                <a:latin typeface="Arial"/>
                <a:cs typeface="Arial"/>
              </a:rPr>
              <a:t>Dysgu</a:t>
            </a:r>
            <a:r>
              <a:rPr lang="en-GB" sz="4500" b="1" spc="-5" dirty="0" smtClean="0">
                <a:latin typeface="Arial"/>
                <a:cs typeface="Arial"/>
              </a:rPr>
              <a:t> </a:t>
            </a:r>
            <a:r>
              <a:rPr lang="en-GB" sz="4500" b="1" spc="-5" dirty="0" err="1" smtClean="0">
                <a:latin typeface="Arial"/>
                <a:cs typeface="Arial"/>
              </a:rPr>
              <a:t>Cymraeg</a:t>
            </a:r>
            <a:r>
              <a:rPr lang="en-GB" sz="4500" b="1" spc="-5" dirty="0" smtClean="0">
                <a:latin typeface="Arial"/>
                <a:cs typeface="Arial"/>
              </a:rPr>
              <a:t> </a:t>
            </a:r>
            <a:r>
              <a:rPr lang="en-GB" sz="4500" b="1" spc="-5" dirty="0" err="1" smtClean="0">
                <a:latin typeface="Arial"/>
                <a:cs typeface="Arial"/>
              </a:rPr>
              <a:t>Genedlaethol</a:t>
            </a:r>
            <a:r>
              <a:rPr lang="en-GB" sz="4500" b="1" spc="-5" dirty="0" smtClean="0">
                <a:solidFill>
                  <a:schemeClr val="tx1">
                    <a:lumMod val="85000"/>
                    <a:lumOff val="15000"/>
                  </a:schemeClr>
                </a:solidFill>
                <a:latin typeface="Arial"/>
                <a:cs typeface="Arial"/>
              </a:rPr>
              <a:t/>
            </a:r>
            <a:br>
              <a:rPr lang="en-GB" sz="4500" b="1" spc="-5" dirty="0" smtClean="0">
                <a:solidFill>
                  <a:schemeClr val="tx1">
                    <a:lumMod val="85000"/>
                    <a:lumOff val="15000"/>
                  </a:schemeClr>
                </a:solidFill>
                <a:latin typeface="Arial"/>
                <a:cs typeface="Arial"/>
              </a:rPr>
            </a:br>
            <a:endParaRPr sz="4500" b="1" spc="-5" dirty="0">
              <a:solidFill>
                <a:schemeClr val="tx1">
                  <a:lumMod val="75000"/>
                  <a:lumOff val="25000"/>
                </a:schemeClr>
              </a:solidFill>
              <a:latin typeface="Arial"/>
              <a:cs typeface="Arial"/>
            </a:endParaRPr>
          </a:p>
          <a:p>
            <a:pPr>
              <a:lnSpc>
                <a:spcPct val="100000"/>
              </a:lnSpc>
              <a:spcBef>
                <a:spcPts val="19"/>
              </a:spcBef>
              <a:spcAft>
                <a:spcPts val="600"/>
              </a:spcAft>
            </a:pPr>
            <a:r>
              <a:rPr lang="en-GB" sz="4500" b="1" spc="-5" dirty="0">
                <a:solidFill>
                  <a:schemeClr val="tx1">
                    <a:lumMod val="85000"/>
                    <a:lumOff val="15000"/>
                  </a:schemeClr>
                </a:solidFill>
                <a:latin typeface="Arial"/>
                <a:cs typeface="Arial"/>
              </a:rPr>
              <a:t>A review of the work of the National Centre for Learning Welsh</a:t>
            </a:r>
            <a:endParaRPr lang="en-GB"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06265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Mae </a:t>
            </a:r>
            <a:r>
              <a:rPr lang="en-GB" sz="2400" dirty="0" err="1" smtClean="0">
                <a:solidFill>
                  <a:schemeClr val="tx1">
                    <a:lumMod val="95000"/>
                    <a:lumOff val="5000"/>
                  </a:schemeClr>
                </a:solidFill>
                <a:latin typeface="Arial"/>
                <a:cs typeface="Arial"/>
              </a:rPr>
              <a:t>Llywodraeth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Cymru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wedi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dyrannu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cyllid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ychwanegol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mwyn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datblygu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cyrsiau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addysgu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Cymraeg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gweithle</a:t>
            </a:r>
            <a:r>
              <a:rPr lang="en-GB" sz="2400" dirty="0" smtClean="0">
                <a:solidFill>
                  <a:schemeClr val="tx1">
                    <a:lumMod val="95000"/>
                    <a:lumOff val="5000"/>
                  </a:schemeClr>
                </a:solidFill>
                <a:latin typeface="Arial"/>
                <a:cs typeface="Arial"/>
              </a:rPr>
              <a:t>.  Mae </a:t>
            </a:r>
            <a:r>
              <a:rPr lang="en-GB" sz="2400" dirty="0" err="1" smtClean="0">
                <a:solidFill>
                  <a:schemeClr val="tx1">
                    <a:lumMod val="95000"/>
                    <a:lumOff val="5000"/>
                  </a:schemeClr>
                </a:solidFill>
                <a:latin typeface="Arial"/>
                <a:cs typeface="Arial"/>
              </a:rPr>
              <a:t>hyn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atgyfnerthu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rôl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allweddol</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cynllunio’r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Gymraeg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er</a:t>
            </a:r>
            <a:r>
              <a:rPr lang="en-GB" sz="2400" dirty="0" smtClean="0">
                <a:solidFill>
                  <a:schemeClr val="tx1">
                    <a:lumMod val="95000"/>
                    <a:lumOff val="5000"/>
                  </a:schemeClr>
                </a:solidFill>
                <a:latin typeface="Arial"/>
                <a:cs typeface="Arial"/>
              </a:rPr>
              <a:t> bod </a:t>
            </a:r>
            <a:r>
              <a:rPr lang="en-GB" sz="2400" dirty="0" err="1" smtClean="0">
                <a:solidFill>
                  <a:schemeClr val="tx1">
                    <a:lumMod val="95000"/>
                    <a:lumOff val="5000"/>
                  </a:schemeClr>
                </a:solidFill>
                <a:latin typeface="Arial"/>
                <a:cs typeface="Arial"/>
              </a:rPr>
              <a:t>hyn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rhoi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galwadau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ychwanegol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431983"/>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The Welsh Government has allocated additional funding to the National Centre to develop courses to teach Welsh in the workplace.  This reinforces the National Centre’s key role in Welsh language planning, although placing additional demands on the Centre.</a:t>
            </a:r>
            <a:endParaRPr lang="en-GB" sz="2400" dirty="0">
              <a:solidFill>
                <a:prstClr val="black">
                  <a:lumMod val="75000"/>
                  <a:lumOff val="25000"/>
                </a:prst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616438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8125301"/>
          </a:xfrm>
          <a:prstGeom prst="rect">
            <a:avLst/>
          </a:prstGeom>
        </p:spPr>
        <p:txBody>
          <a:bodyPr vert="horz" wrap="square" lIns="0" tIns="0" rIns="0" bIns="0" rtlCol="0">
            <a:spAutoFit/>
          </a:bodyPr>
          <a:lstStyle/>
          <a:p>
            <a:pPr marR="5080">
              <a:tabLst>
                <a:tab pos="5485765" algn="l"/>
              </a:tabLst>
            </a:pPr>
            <a:r>
              <a:rPr lang="en-GB" sz="2400" b="1" dirty="0" err="1" smtClean="0">
                <a:solidFill>
                  <a:schemeClr val="tx1">
                    <a:lumMod val="95000"/>
                    <a:lumOff val="5000"/>
                  </a:schemeClr>
                </a:solidFill>
                <a:latin typeface="Arial"/>
                <a:cs typeface="Arial"/>
              </a:rPr>
              <a:t>Dylai’r</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Ganolfan</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Genedlaethol</a:t>
            </a:r>
            <a:r>
              <a:rPr lang="en-GB" sz="2400" b="1" dirty="0" smtClean="0">
                <a:solidFill>
                  <a:schemeClr val="tx1">
                    <a:lumMod val="95000"/>
                    <a:lumOff val="5000"/>
                  </a:schemeClr>
                </a:solidFill>
                <a:latin typeface="Arial"/>
                <a:cs typeface="Arial"/>
              </a:rPr>
              <a:t>:</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Ddatblygu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gweithdrefnau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dwyn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darparwyr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gyfrif</a:t>
            </a:r>
            <a:r>
              <a:rPr lang="en-GB" sz="2400" dirty="0" smtClean="0">
                <a:solidFill>
                  <a:schemeClr val="tx1">
                    <a:lumMod val="95000"/>
                    <a:lumOff val="5000"/>
                  </a:schemeClr>
                </a:solidFill>
                <a:latin typeface="Arial"/>
                <a:cs typeface="Arial"/>
              </a:rPr>
              <a:t> am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perfformiad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cydymffurfiaeth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â’r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polisïau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cenedlaethol</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Mireinio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strategaethau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marchnata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cydweithrediad</a:t>
            </a:r>
            <a:r>
              <a:rPr lang="en-GB" sz="2400" dirty="0" smtClean="0">
                <a:solidFill>
                  <a:schemeClr val="tx1">
                    <a:lumMod val="95000"/>
                    <a:lumOff val="5000"/>
                  </a:schemeClr>
                </a:solidFill>
                <a:latin typeface="Arial"/>
                <a:cs typeface="Arial"/>
              </a:rPr>
              <a:t> â </a:t>
            </a:r>
            <a:r>
              <a:rPr lang="en-GB" sz="2400" dirty="0" err="1" smtClean="0">
                <a:solidFill>
                  <a:schemeClr val="tx1">
                    <a:lumMod val="95000"/>
                    <a:lumOff val="5000"/>
                  </a:schemeClr>
                </a:solidFill>
                <a:latin typeface="Arial"/>
                <a:cs typeface="Arial"/>
              </a:rPr>
              <a:t>darparwyr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mwyn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targedu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mwy</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posibl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ledled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cymunedau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amrywiol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Cymru</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endParaRPr lang="en-GB" dirty="0">
              <a:solidFill>
                <a:schemeClr val="tx1">
                  <a:lumMod val="95000"/>
                  <a:lumOff val="5000"/>
                </a:schemeClr>
              </a:solidFill>
              <a:latin typeface="Arial"/>
              <a:cs typeface="Arial"/>
            </a:endParaRPr>
          </a:p>
          <a:p>
            <a:pPr marR="5080">
              <a:tabLst>
                <a:tab pos="5485765" algn="l"/>
              </a:tabLst>
            </a:pPr>
            <a:r>
              <a:rPr lang="en-GB" sz="2400" b="1" dirty="0" err="1" smtClean="0">
                <a:solidFill>
                  <a:schemeClr val="tx1">
                    <a:lumMod val="95000"/>
                    <a:lumOff val="5000"/>
                  </a:schemeClr>
                </a:solidFill>
                <a:latin typeface="Arial"/>
                <a:cs typeface="Arial"/>
              </a:rPr>
              <a:t>Dylai</a:t>
            </a:r>
            <a:r>
              <a:rPr lang="en-GB" sz="2400" b="1" dirty="0" smtClean="0">
                <a:solidFill>
                  <a:schemeClr val="tx1">
                    <a:lumMod val="95000"/>
                    <a:lumOff val="5000"/>
                  </a:schemeClr>
                </a:solidFill>
                <a:latin typeface="Arial"/>
                <a:cs typeface="Arial"/>
              </a:rPr>
              <a:t> </a:t>
            </a:r>
            <a:r>
              <a:rPr lang="en-GB" sz="2400" b="1" dirty="0" err="1" smtClean="0">
                <a:solidFill>
                  <a:schemeClr val="tx1">
                    <a:lumMod val="95000"/>
                    <a:lumOff val="5000"/>
                  </a:schemeClr>
                </a:solidFill>
                <a:latin typeface="Arial"/>
                <a:cs typeface="Arial"/>
              </a:rPr>
              <a:t>darparwyr</a:t>
            </a:r>
            <a:r>
              <a:rPr lang="en-GB" sz="2400" b="1"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endParaRPr lang="en-GB"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Weithredu’n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llawn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polisïau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arferion</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gyflwynwyd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Gwella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dealltwriaeth</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drefniadau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llywodraethu</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pholisïau’r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125301"/>
          </a:xfrm>
          <a:prstGeom prst="rect">
            <a:avLst/>
          </a:prstGeom>
        </p:spPr>
        <p:txBody>
          <a:bodyPr vert="horz" wrap="square" lIns="0" tIns="0" rIns="0" bIns="0" rtlCol="0">
            <a:spAutoFit/>
          </a:bodyPr>
          <a:lstStyle/>
          <a:p>
            <a:pPr marR="5080" lvl="0">
              <a:tabLst>
                <a:tab pos="5485765" algn="l"/>
              </a:tabLst>
            </a:pPr>
            <a:r>
              <a:rPr lang="en-GB" sz="2400" b="1" dirty="0">
                <a:solidFill>
                  <a:srgbClr val="414042"/>
                </a:solidFill>
                <a:latin typeface="Arial"/>
                <a:cs typeface="Arial"/>
              </a:rPr>
              <a:t>The National Centre should:</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Develop its procedures for holding providers to account for their performance and their compliance with the national policies.</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Refine its marketing strategies in co-operation with providers to target more potential learners across the various communities of Wales.</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R="5080" lvl="0">
              <a:tabLst>
                <a:tab pos="5485765" algn="l"/>
              </a:tabLst>
            </a:pPr>
            <a:r>
              <a:rPr lang="en-GB" sz="2400" b="1" dirty="0">
                <a:solidFill>
                  <a:srgbClr val="414042"/>
                </a:solidFill>
                <a:latin typeface="Arial"/>
                <a:cs typeface="Arial"/>
              </a:rPr>
              <a:t>Providers should:</a:t>
            </a:r>
          </a:p>
          <a:p>
            <a:pPr marL="342900" marR="5080" lvl="0" indent="-342900">
              <a:buFont typeface="Arial" panose="020B0604020202020204" pitchFamily="34" charset="0"/>
              <a:buChar char="•"/>
              <a:tabLst>
                <a:tab pos="5485765" algn="l"/>
              </a:tabLst>
            </a:pPr>
            <a:endParaRPr lang="en-GB" sz="2400" b="1"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Fully implement policies and practices introduced by the National Centre.</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Improve their understanding of the governance arrangements and policies of the National Centre.</a:t>
            </a:r>
            <a:endParaRPr lang="en-GB" sz="2400" dirty="0">
              <a:solidFill>
                <a:prstClr val="black"/>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Sut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mwy</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gysondeb</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wrth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fesur</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chasglu</a:t>
            </a:r>
            <a:r>
              <a:rPr lang="en-GB" sz="2400" dirty="0" smtClean="0">
                <a:solidFill>
                  <a:schemeClr val="tx1">
                    <a:lumMod val="95000"/>
                    <a:lumOff val="5000"/>
                  </a:schemeClr>
                </a:solidFill>
                <a:latin typeface="Arial"/>
                <a:cs typeface="Arial"/>
              </a:rPr>
              <a:t> data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effeithio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safonau</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Pa </a:t>
            </a:r>
            <a:r>
              <a:rPr lang="en-GB" sz="2400" dirty="0" err="1" smtClean="0">
                <a:solidFill>
                  <a:schemeClr val="tx1">
                    <a:lumMod val="95000"/>
                    <a:lumOff val="5000"/>
                  </a:schemeClr>
                </a:solidFill>
                <a:latin typeface="Arial"/>
                <a:cs typeface="Arial"/>
              </a:rPr>
              <a:t>mor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ymwybodol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ydym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ni</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drefniadau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llywodraethu’r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A </a:t>
            </a:r>
            <a:r>
              <a:rPr lang="en-GB" sz="2400" dirty="0" err="1" smtClean="0">
                <a:solidFill>
                  <a:schemeClr val="tx1">
                    <a:lumMod val="95000"/>
                    <a:lumOff val="5000"/>
                  </a:schemeClr>
                </a:solidFill>
                <a:latin typeface="Arial"/>
                <a:cs typeface="Arial"/>
              </a:rPr>
              <a:t>ydym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ni’n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croesawu’n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llawn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cyfeiriad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newidiadau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cael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hyrwyddo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Sut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rhwydwaith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cenedlaethol</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bwyllgorau</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grwpiau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cynyddu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cysondeb</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y sector?</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95000"/>
                    <a:lumOff val="5000"/>
                  </a:schemeClr>
                </a:solidFill>
                <a:latin typeface="Arial"/>
                <a:cs typeface="Arial"/>
              </a:rPr>
              <a:t>Beth </a:t>
            </a:r>
            <a:r>
              <a:rPr lang="en-GB" sz="2400" dirty="0" err="1" smtClean="0">
                <a:solidFill>
                  <a:schemeClr val="tx1">
                    <a:lumMod val="95000"/>
                    <a:lumOff val="5000"/>
                  </a:schemeClr>
                </a:solidFill>
                <a:latin typeface="Arial"/>
                <a:cs typeface="Arial"/>
              </a:rPr>
              <a:t>yw</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canlyniadau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peidio</a:t>
            </a:r>
            <a:r>
              <a:rPr lang="en-GB" sz="2400" dirty="0" smtClean="0">
                <a:solidFill>
                  <a:schemeClr val="tx1">
                    <a:lumMod val="95000"/>
                    <a:lumOff val="5000"/>
                  </a:schemeClr>
                </a:solidFill>
                <a:latin typeface="Arial"/>
                <a:cs typeface="Arial"/>
              </a:rPr>
              <a:t> â </a:t>
            </a:r>
            <a:r>
              <a:rPr lang="en-GB" sz="2400" dirty="0" err="1" smtClean="0">
                <a:solidFill>
                  <a:schemeClr val="tx1">
                    <a:lumMod val="95000"/>
                    <a:lumOff val="5000"/>
                  </a:schemeClr>
                </a:solidFill>
                <a:latin typeface="Arial"/>
                <a:cs typeface="Arial"/>
              </a:rPr>
              <a:t>chyrraedd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ein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targedau</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a:t>
            </a:r>
            <a:r>
              <a:rPr lang="en-GB" sz="4500" b="1" spc="-5" dirty="0" err="1" smtClean="0">
                <a:solidFill>
                  <a:schemeClr val="tx1">
                    <a:lumMod val="75000"/>
                    <a:lumOff val="25000"/>
                  </a:schemeClr>
                </a:solidFill>
                <a:latin typeface="Arial"/>
                <a:cs typeface="Arial"/>
              </a:rPr>
              <a:t>questons</a:t>
            </a:r>
            <a:r>
              <a:rPr lang="en-GB" sz="4500" b="1" spc="-5" dirty="0" smtClean="0">
                <a:solidFill>
                  <a:schemeClr val="tx1">
                    <a:lumMod val="75000"/>
                    <a:lumOff val="25000"/>
                  </a:schemeClr>
                </a:solidFill>
                <a:latin typeface="Arial"/>
                <a:cs typeface="Arial"/>
              </a:rPr>
              <a:t>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738663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will greater consistency in measuring and collecting data impact upon standards?</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aware are we of the National Centre’s governance arrangements?</a:t>
            </a:r>
          </a:p>
          <a:p>
            <a:pPr marR="5080" lvl="0">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Do we embrace fully the direction and changes promoted by the National Centre?</a:t>
            </a:r>
          </a:p>
          <a:p>
            <a:pPr marR="5080" lvl="0">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is the national network of committees and groups increasing consistency within the sector?</a:t>
            </a:r>
          </a:p>
          <a:p>
            <a:pPr marR="5080" lvl="0">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What are the consequences of not reaching our targets?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310896" y="3328052"/>
            <a:ext cx="6116189" cy="7017306"/>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smtClean="0">
                <a:latin typeface="Arial"/>
                <a:cs typeface="Arial"/>
              </a:rPr>
              <a:t>Pa </a:t>
            </a:r>
            <a:r>
              <a:rPr lang="en-GB" sz="2400" dirty="0" err="1" smtClean="0">
                <a:latin typeface="Arial"/>
                <a:cs typeface="Arial"/>
              </a:rPr>
              <a:t>mor</a:t>
            </a:r>
            <a:r>
              <a:rPr lang="en-GB" sz="2400" dirty="0" smtClean="0">
                <a:latin typeface="Arial"/>
                <a:cs typeface="Arial"/>
              </a:rPr>
              <a:t> </a:t>
            </a:r>
            <a:r>
              <a:rPr lang="en-GB" sz="2400" dirty="0" err="1" smtClean="0">
                <a:latin typeface="Arial"/>
                <a:cs typeface="Arial"/>
              </a:rPr>
              <a:t>effeithiol</a:t>
            </a:r>
            <a:r>
              <a:rPr lang="en-GB" sz="2400" dirty="0" smtClean="0">
                <a:latin typeface="Arial"/>
                <a:cs typeface="Arial"/>
              </a:rPr>
              <a:t> </a:t>
            </a:r>
            <a:r>
              <a:rPr lang="en-GB" sz="2400" dirty="0" err="1" smtClean="0">
                <a:latin typeface="Arial"/>
                <a:cs typeface="Arial"/>
              </a:rPr>
              <a:t>yw’r</a:t>
            </a:r>
            <a:r>
              <a:rPr lang="en-GB" sz="2400" dirty="0" smtClean="0">
                <a:latin typeface="Arial"/>
                <a:cs typeface="Arial"/>
              </a:rPr>
              <a:t> </a:t>
            </a:r>
            <a:r>
              <a:rPr lang="en-GB" sz="2400" dirty="0" err="1" smtClean="0">
                <a:latin typeface="Arial"/>
                <a:cs typeface="Arial"/>
              </a:rPr>
              <a:t>strategaeth</a:t>
            </a:r>
            <a:r>
              <a:rPr lang="en-GB" sz="2400" dirty="0" smtClean="0">
                <a:latin typeface="Arial"/>
                <a:cs typeface="Arial"/>
              </a:rPr>
              <a:t> </a:t>
            </a:r>
            <a:r>
              <a:rPr lang="en-GB" sz="2400" dirty="0" err="1" smtClean="0">
                <a:latin typeface="Arial"/>
                <a:cs typeface="Arial"/>
              </a:rPr>
              <a:t>farchnata</a:t>
            </a:r>
            <a:r>
              <a:rPr lang="en-GB" sz="2400" dirty="0" smtClean="0">
                <a:latin typeface="Arial"/>
                <a:cs typeface="Arial"/>
              </a:rPr>
              <a:t> </a:t>
            </a:r>
            <a:r>
              <a:rPr lang="en-GB" sz="2400" dirty="0" err="1" smtClean="0">
                <a:latin typeface="Arial"/>
                <a:cs typeface="Arial"/>
              </a:rPr>
              <a:t>genedlaethol</a:t>
            </a:r>
            <a:r>
              <a:rPr lang="en-GB" sz="2400" dirty="0" smtClean="0">
                <a:latin typeface="Arial"/>
                <a:cs typeface="Arial"/>
              </a:rPr>
              <a:t> a </a:t>
            </a:r>
            <a:r>
              <a:rPr lang="en-GB" sz="2400" dirty="0" err="1" smtClean="0">
                <a:latin typeface="Arial"/>
                <a:cs typeface="Arial"/>
              </a:rPr>
              <a:t>beth</a:t>
            </a:r>
            <a:r>
              <a:rPr lang="en-GB" sz="2400" dirty="0" smtClean="0">
                <a:latin typeface="Arial"/>
                <a:cs typeface="Arial"/>
              </a:rPr>
              <a:t> </a:t>
            </a:r>
            <a:r>
              <a:rPr lang="en-GB" sz="2400" dirty="0" err="1" smtClean="0">
                <a:latin typeface="Arial"/>
                <a:cs typeface="Arial"/>
              </a:rPr>
              <a:t>yw</a:t>
            </a:r>
            <a:r>
              <a:rPr lang="en-GB" sz="2400" dirty="0" smtClean="0">
                <a:latin typeface="Arial"/>
                <a:cs typeface="Arial"/>
              </a:rPr>
              <a:t> </a:t>
            </a:r>
            <a:r>
              <a:rPr lang="en-GB" sz="2400" dirty="0" err="1" smtClean="0">
                <a:latin typeface="Arial"/>
                <a:cs typeface="Arial"/>
              </a:rPr>
              <a:t>ein</a:t>
            </a:r>
            <a:r>
              <a:rPr lang="en-GB" sz="2400" dirty="0" smtClean="0">
                <a:latin typeface="Arial"/>
                <a:cs typeface="Arial"/>
              </a:rPr>
              <a:t> </a:t>
            </a:r>
            <a:r>
              <a:rPr lang="en-GB" sz="2400" dirty="0" err="1" smtClean="0">
                <a:latin typeface="Arial"/>
                <a:cs typeface="Arial"/>
              </a:rPr>
              <a:t>rôl</a:t>
            </a:r>
            <a:r>
              <a:rPr lang="en-GB" sz="2400" dirty="0" smtClean="0">
                <a:latin typeface="Arial"/>
                <a:cs typeface="Arial"/>
              </a:rPr>
              <a:t> </a:t>
            </a:r>
            <a:r>
              <a:rPr lang="en-GB" sz="2400" dirty="0" err="1" smtClean="0">
                <a:latin typeface="Arial"/>
                <a:cs typeface="Arial"/>
              </a:rPr>
              <a:t>ni</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lleol</a:t>
            </a:r>
            <a:r>
              <a:rPr lang="en-GB" sz="2400" dirty="0" smtClean="0">
                <a:latin typeface="Arial"/>
                <a:cs typeface="Arial"/>
              </a:rPr>
              <a:t>?</a:t>
            </a:r>
          </a:p>
          <a:p>
            <a:pPr marL="342900" marR="5080" lvl="0" indent="-342900">
              <a:buFont typeface="Arial" panose="020B0604020202020204" pitchFamily="34" charset="0"/>
              <a:buChar char="•"/>
              <a:tabLst>
                <a:tab pos="5485765" algn="l"/>
              </a:tabLst>
            </a:pPr>
            <a:endParaRPr lang="en-GB" sz="1200" dirty="0">
              <a:latin typeface="Arial"/>
              <a:cs typeface="Arial"/>
            </a:endParaRPr>
          </a:p>
          <a:p>
            <a:pPr marL="342900" marR="5080" lvl="0" indent="-342900">
              <a:buFont typeface="Arial" panose="020B0604020202020204" pitchFamily="34" charset="0"/>
              <a:buChar char="•"/>
              <a:tabLst>
                <a:tab pos="5485765" algn="l"/>
              </a:tabLst>
            </a:pPr>
            <a:r>
              <a:rPr lang="en-GB" sz="2400" dirty="0" smtClean="0">
                <a:latin typeface="Arial"/>
                <a:cs typeface="Arial"/>
              </a:rPr>
              <a:t>A </a:t>
            </a:r>
            <a:r>
              <a:rPr lang="en-GB" sz="2400" dirty="0" err="1" smtClean="0">
                <a:latin typeface="Arial"/>
                <a:cs typeface="Arial"/>
              </a:rPr>
              <a:t>yw</a:t>
            </a:r>
            <a:r>
              <a:rPr lang="en-GB" sz="2400" dirty="0" smtClean="0">
                <a:latin typeface="Arial"/>
                <a:cs typeface="Arial"/>
              </a:rPr>
              <a:t> </a:t>
            </a:r>
            <a:r>
              <a:rPr lang="en-GB" sz="2400" dirty="0" err="1" smtClean="0">
                <a:latin typeface="Arial"/>
                <a:cs typeface="Arial"/>
              </a:rPr>
              <a:t>cyfran</a:t>
            </a:r>
            <a:r>
              <a:rPr lang="en-GB" sz="2400" dirty="0" smtClean="0">
                <a:latin typeface="Arial"/>
                <a:cs typeface="Arial"/>
              </a:rPr>
              <a:t> </a:t>
            </a:r>
            <a:r>
              <a:rPr lang="en-GB" sz="2400" dirty="0" err="1" smtClean="0">
                <a:latin typeface="Arial"/>
                <a:cs typeface="Arial"/>
              </a:rPr>
              <a:t>ddigonol</a:t>
            </a:r>
            <a:r>
              <a:rPr lang="en-GB" sz="2400" dirty="0" smtClean="0">
                <a:latin typeface="Arial"/>
                <a:cs typeface="Arial"/>
              </a:rPr>
              <a:t> </a:t>
            </a:r>
            <a:r>
              <a:rPr lang="en-GB" sz="2400" dirty="0" err="1" smtClean="0">
                <a:latin typeface="Arial"/>
                <a:cs typeface="Arial"/>
              </a:rPr>
              <a:t>o’n</a:t>
            </a:r>
            <a:r>
              <a:rPr lang="en-GB" sz="2400" dirty="0" smtClean="0">
                <a:latin typeface="Arial"/>
                <a:cs typeface="Arial"/>
              </a:rPr>
              <a:t> </a:t>
            </a:r>
            <a:r>
              <a:rPr lang="en-GB" sz="2400" dirty="0" err="1" smtClean="0">
                <a:latin typeface="Arial"/>
                <a:cs typeface="Arial"/>
              </a:rPr>
              <a:t>cyllid</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cael</a:t>
            </a:r>
            <a:r>
              <a:rPr lang="en-GB" sz="2400" dirty="0" smtClean="0">
                <a:latin typeface="Arial"/>
                <a:cs typeface="Arial"/>
              </a:rPr>
              <a:t> </a:t>
            </a:r>
            <a:r>
              <a:rPr lang="en-GB" sz="2400" dirty="0" err="1" smtClean="0">
                <a:latin typeface="Arial"/>
                <a:cs typeface="Arial"/>
              </a:rPr>
              <a:t>ei</a:t>
            </a:r>
            <a:r>
              <a:rPr lang="en-GB" sz="2400" dirty="0" smtClean="0">
                <a:latin typeface="Arial"/>
                <a:cs typeface="Arial"/>
              </a:rPr>
              <a:t> </a:t>
            </a:r>
            <a:r>
              <a:rPr lang="en-GB" sz="2400" dirty="0" err="1" smtClean="0">
                <a:latin typeface="Arial"/>
                <a:cs typeface="Arial"/>
              </a:rPr>
              <a:t>gwario</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weithgareddau</a:t>
            </a:r>
            <a:r>
              <a:rPr lang="en-GB" sz="2400" dirty="0" smtClean="0">
                <a:latin typeface="Arial"/>
                <a:cs typeface="Arial"/>
              </a:rPr>
              <a:t> </a:t>
            </a:r>
            <a:r>
              <a:rPr lang="en-GB" sz="2400" dirty="0" err="1" smtClean="0">
                <a:latin typeface="Arial"/>
                <a:cs typeface="Arial"/>
              </a:rPr>
              <a:t>addysgu</a:t>
            </a:r>
            <a:r>
              <a:rPr lang="en-GB" sz="2400" dirty="0" smtClean="0">
                <a:latin typeface="Arial"/>
                <a:cs typeface="Arial"/>
              </a:rPr>
              <a:t> a </a:t>
            </a:r>
            <a:r>
              <a:rPr lang="en-GB" sz="2400" dirty="0" err="1" smtClean="0">
                <a:latin typeface="Arial"/>
                <a:cs typeface="Arial"/>
              </a:rPr>
              <a:t>dysgu</a:t>
            </a:r>
            <a:r>
              <a:rPr lang="en-GB" sz="2400" dirty="0" smtClean="0">
                <a:latin typeface="Arial"/>
                <a:cs typeface="Arial"/>
              </a:rPr>
              <a:t>?</a:t>
            </a:r>
          </a:p>
          <a:p>
            <a:pPr marL="342900" marR="5080" lvl="0" indent="-342900">
              <a:buFont typeface="Arial" panose="020B0604020202020204" pitchFamily="34" charset="0"/>
              <a:buChar char="•"/>
              <a:tabLst>
                <a:tab pos="5485765" algn="l"/>
              </a:tabLst>
            </a:pPr>
            <a:endParaRPr lang="en-GB" sz="1200" dirty="0">
              <a:latin typeface="Arial"/>
              <a:cs typeface="Arial"/>
            </a:endParaRPr>
          </a:p>
          <a:p>
            <a:pPr marL="342900" marR="5080" lvl="0" indent="-342900">
              <a:buFont typeface="Arial" panose="020B0604020202020204" pitchFamily="34" charset="0"/>
              <a:buChar char="•"/>
              <a:tabLst>
                <a:tab pos="5485765" algn="l"/>
              </a:tabLst>
            </a:pPr>
            <a:r>
              <a:rPr lang="en-GB" sz="2400" dirty="0" err="1" smtClean="0">
                <a:latin typeface="Arial"/>
                <a:cs typeface="Arial"/>
              </a:rPr>
              <a:t>Sut</a:t>
            </a:r>
            <a:r>
              <a:rPr lang="en-GB" sz="2400" dirty="0" smtClean="0">
                <a:latin typeface="Arial"/>
                <a:cs typeface="Arial"/>
              </a:rPr>
              <a:t> </a:t>
            </a:r>
            <a:r>
              <a:rPr lang="en-GB" sz="2400" dirty="0" err="1" smtClean="0">
                <a:latin typeface="Arial"/>
                <a:cs typeface="Arial"/>
              </a:rPr>
              <a:t>bydd</a:t>
            </a:r>
            <a:r>
              <a:rPr lang="en-GB" sz="2400" dirty="0" smtClean="0">
                <a:latin typeface="Arial"/>
                <a:cs typeface="Arial"/>
              </a:rPr>
              <a:t> </a:t>
            </a:r>
            <a:r>
              <a:rPr lang="en-GB" sz="2400" dirty="0" err="1" smtClean="0">
                <a:latin typeface="Arial"/>
                <a:cs typeface="Arial"/>
              </a:rPr>
              <a:t>yr</a:t>
            </a:r>
            <a:r>
              <a:rPr lang="en-GB" sz="2400" dirty="0" smtClean="0">
                <a:latin typeface="Arial"/>
                <a:cs typeface="Arial"/>
              </a:rPr>
              <a:t> </a:t>
            </a:r>
            <a:r>
              <a:rPr lang="en-GB" sz="2400" dirty="0" err="1" smtClean="0">
                <a:latin typeface="Arial"/>
                <a:cs typeface="Arial"/>
              </a:rPr>
              <a:t>offeryn</a:t>
            </a:r>
            <a:r>
              <a:rPr lang="en-GB" sz="2400" dirty="0" smtClean="0">
                <a:latin typeface="Arial"/>
                <a:cs typeface="Arial"/>
              </a:rPr>
              <a:t> </a:t>
            </a:r>
            <a:r>
              <a:rPr lang="en-GB" sz="2400" dirty="0" err="1" smtClean="0">
                <a:latin typeface="Arial"/>
                <a:cs typeface="Arial"/>
              </a:rPr>
              <a:t>asesu</a:t>
            </a:r>
            <a:r>
              <a:rPr lang="en-GB" sz="2400" dirty="0" smtClean="0">
                <a:latin typeface="Arial"/>
                <a:cs typeface="Arial"/>
              </a:rPr>
              <a:t> </a:t>
            </a:r>
            <a:r>
              <a:rPr lang="en-GB" sz="2400" dirty="0" err="1" smtClean="0">
                <a:latin typeface="Arial"/>
                <a:cs typeface="Arial"/>
              </a:rPr>
              <a:t>ar-lein</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cael</a:t>
            </a:r>
            <a:r>
              <a:rPr lang="en-GB" sz="2400" dirty="0" smtClean="0">
                <a:latin typeface="Arial"/>
                <a:cs typeface="Arial"/>
              </a:rPr>
              <a:t> </a:t>
            </a:r>
            <a:r>
              <a:rPr lang="en-GB" sz="2400" dirty="0" err="1" smtClean="0">
                <a:latin typeface="Arial"/>
                <a:cs typeface="Arial"/>
              </a:rPr>
              <a:t>ei</a:t>
            </a:r>
            <a:r>
              <a:rPr lang="en-GB" sz="2400" dirty="0" smtClean="0">
                <a:latin typeface="Arial"/>
                <a:cs typeface="Arial"/>
              </a:rPr>
              <a:t> </a:t>
            </a:r>
            <a:r>
              <a:rPr lang="en-GB" sz="2400" dirty="0" err="1" smtClean="0">
                <a:latin typeface="Arial"/>
                <a:cs typeface="Arial"/>
              </a:rPr>
              <a:t>ddefnyddio</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fesur</a:t>
            </a:r>
            <a:r>
              <a:rPr lang="en-GB" sz="2400" dirty="0" smtClean="0">
                <a:latin typeface="Arial"/>
                <a:cs typeface="Arial"/>
              </a:rPr>
              <a:t> ac </a:t>
            </a:r>
            <a:r>
              <a:rPr lang="en-GB" sz="2400" dirty="0" err="1" smtClean="0">
                <a:latin typeface="Arial"/>
                <a:cs typeface="Arial"/>
              </a:rPr>
              <a:t>arfarnu</a:t>
            </a:r>
            <a:r>
              <a:rPr lang="en-GB" sz="2400" dirty="0" smtClean="0">
                <a:latin typeface="Arial"/>
                <a:cs typeface="Arial"/>
              </a:rPr>
              <a:t> </a:t>
            </a:r>
            <a:r>
              <a:rPr lang="en-GB" sz="2400" dirty="0" err="1" smtClean="0">
                <a:latin typeface="Arial"/>
                <a:cs typeface="Arial"/>
              </a:rPr>
              <a:t>cynnydd</a:t>
            </a:r>
            <a:r>
              <a:rPr lang="en-GB" sz="2400" dirty="0" smtClean="0">
                <a:latin typeface="Arial"/>
                <a:cs typeface="Arial"/>
              </a:rPr>
              <a:t> </a:t>
            </a:r>
            <a:r>
              <a:rPr lang="en-GB" sz="2400" dirty="0" err="1" smtClean="0">
                <a:latin typeface="Arial"/>
                <a:cs typeface="Arial"/>
              </a:rPr>
              <a:t>dysgwyr</a:t>
            </a:r>
            <a:r>
              <a:rPr lang="en-GB" sz="2400" dirty="0">
                <a:latin typeface="Arial"/>
                <a:cs typeface="Arial"/>
              </a:rPr>
              <a:t>?</a:t>
            </a:r>
          </a:p>
          <a:p>
            <a:pPr marL="342900" marR="5080" lvl="0" indent="-342900">
              <a:buFont typeface="Arial" panose="020B0604020202020204" pitchFamily="34" charset="0"/>
              <a:buChar char="•"/>
              <a:tabLst>
                <a:tab pos="5485765" algn="l"/>
              </a:tabLst>
            </a:pPr>
            <a:endParaRPr lang="en-GB" sz="1200" dirty="0">
              <a:latin typeface="Arial"/>
              <a:cs typeface="Arial"/>
            </a:endParaRPr>
          </a:p>
          <a:p>
            <a:pPr marL="342900" marR="5080" lvl="0" indent="-342900">
              <a:buFont typeface="Arial" panose="020B0604020202020204" pitchFamily="34" charset="0"/>
              <a:buChar char="•"/>
              <a:tabLst>
                <a:tab pos="5485765" algn="l"/>
              </a:tabLst>
            </a:pPr>
            <a:r>
              <a:rPr lang="en-GB" sz="2400" dirty="0" err="1" smtClean="0">
                <a:latin typeface="Arial"/>
                <a:cs typeface="Arial"/>
              </a:rPr>
              <a:t>Sut</a:t>
            </a:r>
            <a:r>
              <a:rPr lang="en-GB" sz="2400" dirty="0" smtClean="0">
                <a:latin typeface="Arial"/>
                <a:cs typeface="Arial"/>
              </a:rPr>
              <a:t> gall y sector </a:t>
            </a:r>
            <a:r>
              <a:rPr lang="en-GB" sz="2400" dirty="0" err="1" smtClean="0">
                <a:latin typeface="Arial"/>
                <a:cs typeface="Arial"/>
              </a:rPr>
              <a:t>wneud</a:t>
            </a:r>
            <a:r>
              <a:rPr lang="en-GB" sz="2400" dirty="0" smtClean="0">
                <a:latin typeface="Arial"/>
                <a:cs typeface="Arial"/>
              </a:rPr>
              <a:t> y </a:t>
            </a:r>
            <a:r>
              <a:rPr lang="en-GB" sz="2400" dirty="0" err="1" smtClean="0">
                <a:latin typeface="Arial"/>
                <a:cs typeface="Arial"/>
              </a:rPr>
              <a:t>defnydd</a:t>
            </a:r>
            <a:r>
              <a:rPr lang="en-GB" sz="2400" dirty="0" smtClean="0">
                <a:latin typeface="Arial"/>
                <a:cs typeface="Arial"/>
              </a:rPr>
              <a:t> </a:t>
            </a:r>
            <a:r>
              <a:rPr lang="en-GB" sz="2400" dirty="0" err="1" smtClean="0">
                <a:latin typeface="Arial"/>
                <a:cs typeface="Arial"/>
              </a:rPr>
              <a:t>gorau</a:t>
            </a:r>
            <a:r>
              <a:rPr lang="en-GB" sz="2400" dirty="0" smtClean="0">
                <a:latin typeface="Arial"/>
                <a:cs typeface="Arial"/>
              </a:rPr>
              <a:t> o </a:t>
            </a:r>
            <a:r>
              <a:rPr lang="en-GB" sz="2400" dirty="0" err="1" smtClean="0">
                <a:latin typeface="Arial"/>
                <a:cs typeface="Arial"/>
              </a:rPr>
              <a:t>farnau</a:t>
            </a:r>
            <a:r>
              <a:rPr lang="en-GB" sz="2400" dirty="0" smtClean="0">
                <a:latin typeface="Arial"/>
                <a:cs typeface="Arial"/>
              </a:rPr>
              <a:t> </a:t>
            </a:r>
            <a:r>
              <a:rPr lang="en-GB" sz="2400" dirty="0" err="1" smtClean="0">
                <a:latin typeface="Arial"/>
                <a:cs typeface="Arial"/>
              </a:rPr>
              <a:t>dysgwyr</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wella</a:t>
            </a:r>
            <a:r>
              <a:rPr lang="en-GB" sz="2400" dirty="0" smtClean="0">
                <a:latin typeface="Arial"/>
                <a:cs typeface="Arial"/>
              </a:rPr>
              <a:t> </a:t>
            </a:r>
            <a:r>
              <a:rPr lang="en-GB" sz="2400" dirty="0" err="1" smtClean="0">
                <a:latin typeface="Arial"/>
                <a:cs typeface="Arial"/>
              </a:rPr>
              <a:t>eu</a:t>
            </a:r>
            <a:r>
              <a:rPr lang="en-GB" sz="2400" dirty="0" smtClean="0">
                <a:latin typeface="Arial"/>
                <a:cs typeface="Arial"/>
              </a:rPr>
              <a:t> </a:t>
            </a:r>
            <a:r>
              <a:rPr lang="en-GB" sz="2400" dirty="0" err="1" smtClean="0">
                <a:latin typeface="Arial"/>
                <a:cs typeface="Arial"/>
              </a:rPr>
              <a:t>profiadau</a:t>
            </a:r>
            <a:r>
              <a:rPr lang="en-GB" sz="2400" dirty="0" smtClean="0">
                <a:latin typeface="Arial"/>
                <a:cs typeface="Arial"/>
              </a:rPr>
              <a:t> </a:t>
            </a:r>
            <a:r>
              <a:rPr lang="en-GB" sz="2400" dirty="0" err="1" smtClean="0">
                <a:latin typeface="Arial"/>
                <a:cs typeface="Arial"/>
              </a:rPr>
              <a:t>dysgu</a:t>
            </a:r>
            <a:r>
              <a:rPr lang="en-GB" sz="2400" dirty="0" smtClean="0">
                <a:latin typeface="Arial"/>
                <a:cs typeface="Arial"/>
              </a:rPr>
              <a:t>?</a:t>
            </a:r>
            <a:endParaRPr lang="en-GB" sz="2400" dirty="0">
              <a:latin typeface="Arial"/>
              <a:cs typeface="Arial"/>
            </a:endParaRPr>
          </a:p>
          <a:p>
            <a:pPr marL="342900" marR="5080" lvl="0" indent="-342900">
              <a:buFont typeface="Arial" panose="020B0604020202020204" pitchFamily="34" charset="0"/>
              <a:buChar char="•"/>
              <a:tabLst>
                <a:tab pos="5485765" algn="l"/>
              </a:tabLst>
            </a:pPr>
            <a:endParaRPr lang="en-GB" sz="1200" dirty="0">
              <a:latin typeface="Arial"/>
              <a:cs typeface="Arial"/>
            </a:endParaRPr>
          </a:p>
          <a:p>
            <a:pPr marL="342900" marR="5080" lvl="0" indent="-342900">
              <a:buFont typeface="Arial" panose="020B0604020202020204" pitchFamily="34" charset="0"/>
              <a:buChar char="•"/>
              <a:tabLst>
                <a:tab pos="5485765" algn="l"/>
              </a:tabLst>
            </a:pPr>
            <a:r>
              <a:rPr lang="en-GB" sz="2400" dirty="0" smtClean="0">
                <a:latin typeface="Arial"/>
                <a:cs typeface="Arial"/>
              </a:rPr>
              <a:t>Beth </a:t>
            </a:r>
            <a:r>
              <a:rPr lang="en-GB" sz="2400" dirty="0" err="1" smtClean="0">
                <a:latin typeface="Arial"/>
                <a:cs typeface="Arial"/>
              </a:rPr>
              <a:t>yw</a:t>
            </a:r>
            <a:r>
              <a:rPr lang="en-GB" sz="2400" dirty="0" smtClean="0">
                <a:latin typeface="Arial"/>
                <a:cs typeface="Arial"/>
              </a:rPr>
              <a:t> </a:t>
            </a:r>
            <a:r>
              <a:rPr lang="en-GB" sz="2400" dirty="0" err="1" smtClean="0">
                <a:latin typeface="Arial"/>
                <a:cs typeface="Arial"/>
              </a:rPr>
              <a:t>goblygiadau</a:t>
            </a:r>
            <a:r>
              <a:rPr lang="en-GB" sz="2400" dirty="0" smtClean="0">
                <a:latin typeface="Arial"/>
                <a:cs typeface="Arial"/>
              </a:rPr>
              <a:t> ‘</a:t>
            </a:r>
            <a:r>
              <a:rPr lang="cy-GB" sz="2400" dirty="0">
                <a:latin typeface="Arial"/>
                <a:cs typeface="Arial"/>
              </a:rPr>
              <a:t>Cymraeg </a:t>
            </a:r>
            <a:r>
              <a:rPr lang="cy-GB" sz="2400" dirty="0" smtClean="0">
                <a:latin typeface="Arial"/>
                <a:cs typeface="Arial"/>
              </a:rPr>
              <a:t>Gwaith</a:t>
            </a:r>
            <a:r>
              <a:rPr lang="en-GB" sz="2400" dirty="0" smtClean="0">
                <a:latin typeface="Arial"/>
                <a:cs typeface="Arial"/>
              </a:rPr>
              <a:t>’ </a:t>
            </a:r>
            <a:r>
              <a:rPr lang="en-GB" sz="2400" dirty="0" err="1">
                <a:latin typeface="Arial"/>
                <a:cs typeface="Arial"/>
              </a:rPr>
              <a:t>i</a:t>
            </a:r>
            <a:r>
              <a:rPr lang="en-GB" sz="2400" dirty="0" err="1" smtClean="0">
                <a:latin typeface="Arial"/>
                <a:cs typeface="Arial"/>
              </a:rPr>
              <a:t>’r</a:t>
            </a:r>
            <a:r>
              <a:rPr lang="en-GB" sz="2400" dirty="0" smtClean="0">
                <a:latin typeface="Arial"/>
                <a:cs typeface="Arial"/>
              </a:rPr>
              <a:t> </a:t>
            </a:r>
            <a:r>
              <a:rPr lang="en-GB" sz="2400" dirty="0">
                <a:latin typeface="Arial"/>
                <a:cs typeface="Arial"/>
              </a:rPr>
              <a:t>sector?</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a:t>
            </a:r>
            <a:r>
              <a:rPr lang="en-GB" sz="4500" b="1" spc="-5" dirty="0" err="1" smtClean="0">
                <a:solidFill>
                  <a:schemeClr val="tx1">
                    <a:lumMod val="75000"/>
                    <a:lumOff val="25000"/>
                  </a:schemeClr>
                </a:solidFill>
                <a:latin typeface="Arial"/>
                <a:cs typeface="Arial"/>
              </a:rPr>
              <a:t>questons</a:t>
            </a:r>
            <a:r>
              <a:rPr lang="en-GB" sz="4500" b="1" spc="-5" dirty="0" smtClean="0">
                <a:solidFill>
                  <a:schemeClr val="tx1">
                    <a:lumMod val="75000"/>
                    <a:lumOff val="25000"/>
                  </a:schemeClr>
                </a:solidFill>
                <a:latin typeface="Arial"/>
                <a:cs typeface="Arial"/>
              </a:rPr>
              <a:t>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738663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effective is the national marketing strategy and what is our role locally?</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Is a sufficient amount of our funding spent on teaching and learning activities?</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will the online assessment tool be used to measure and evaluate learners’ progress?</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can the sector make best use of learners’ views to improve their learning experiences?</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What are the implications of ‘</a:t>
            </a:r>
            <a:r>
              <a:rPr lang="cy-GB" sz="2400" dirty="0">
                <a:solidFill>
                  <a:srgbClr val="414042"/>
                </a:solidFill>
                <a:latin typeface="Arial"/>
                <a:cs typeface="Arial"/>
              </a:rPr>
              <a:t>Cymraeg Gwaith</a:t>
            </a:r>
            <a:r>
              <a:rPr lang="en-GB" sz="2400" dirty="0">
                <a:solidFill>
                  <a:srgbClr val="414042"/>
                </a:solidFill>
                <a:latin typeface="Arial"/>
                <a:cs typeface="Arial"/>
              </a:rPr>
              <a:t>/Work Welsh’ for the sector?</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765185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038931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adroddiad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adolygu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gwaith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cychwynnol</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chynnydd</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Cymraeg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o ran </a:t>
            </a:r>
            <a:r>
              <a:rPr lang="en-GB" sz="2400" dirty="0" err="1" smtClean="0">
                <a:solidFill>
                  <a:schemeClr val="tx1">
                    <a:lumMod val="95000"/>
                    <a:lumOff val="5000"/>
                  </a:schemeClr>
                </a:solidFill>
                <a:latin typeface="Arial"/>
                <a:cs typeface="Arial"/>
              </a:rPr>
              <a:t>cyflawni’r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nodau</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amlinellwyd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chynllun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strategol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Gyda’n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Gilydd</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Cymraeg</a:t>
            </a:r>
            <a:r>
              <a:rPr lang="en-GB" sz="2400" dirty="0" smtClean="0">
                <a:solidFill>
                  <a:schemeClr val="tx1">
                    <a:lumMod val="95000"/>
                    <a:lumOff val="5000"/>
                  </a:schemeClr>
                </a:solidFill>
                <a:latin typeface="Arial"/>
                <a:cs typeface="Arial"/>
              </a:rPr>
              <a:t>, 2016), ac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seiliedig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argymhellion</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wnaed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‘Codi </a:t>
            </a:r>
            <a:r>
              <a:rPr lang="en-GB" sz="2400" dirty="0" err="1" smtClean="0">
                <a:solidFill>
                  <a:schemeClr val="tx1">
                    <a:lumMod val="95000"/>
                    <a:lumOff val="5000"/>
                  </a:schemeClr>
                </a:solidFill>
                <a:latin typeface="Arial"/>
                <a:cs typeface="Arial"/>
              </a:rPr>
              <a:t>Golygon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adolygiad</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Gymraeg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Oedolion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Llywodraeth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Cymru</a:t>
            </a:r>
            <a:r>
              <a:rPr lang="en-GB" sz="2400" dirty="0" smtClean="0">
                <a:solidFill>
                  <a:schemeClr val="tx1">
                    <a:lumMod val="95000"/>
                    <a:lumOff val="5000"/>
                  </a:schemeClr>
                </a:solidFill>
                <a:latin typeface="Arial"/>
                <a:cs typeface="Arial"/>
              </a:rPr>
              <a:t>, 2013).</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Trosglwyddwyd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cyfrifoldeb</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llawn</a:t>
            </a:r>
            <a:r>
              <a:rPr lang="en-GB" sz="2400" dirty="0" smtClean="0">
                <a:solidFill>
                  <a:schemeClr val="tx1">
                    <a:lumMod val="95000"/>
                    <a:lumOff val="5000"/>
                  </a:schemeClr>
                </a:solidFill>
                <a:latin typeface="Arial"/>
                <a:cs typeface="Arial"/>
              </a:rPr>
              <a:t> am y sector </a:t>
            </a:r>
            <a:r>
              <a:rPr lang="en-GB" sz="2400" dirty="0" err="1" smtClean="0">
                <a:solidFill>
                  <a:schemeClr val="tx1">
                    <a:lumMod val="95000"/>
                    <a:lumOff val="5000"/>
                  </a:schemeClr>
                </a:solidFill>
                <a:latin typeface="Arial"/>
                <a:cs typeface="Arial"/>
              </a:rPr>
              <a:t>Cymraeg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Oedolion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1 </a:t>
            </a:r>
            <a:r>
              <a:rPr lang="en-GB" sz="2400" dirty="0" err="1" smtClean="0">
                <a:solidFill>
                  <a:schemeClr val="tx1">
                    <a:lumMod val="95000"/>
                    <a:lumOff val="5000"/>
                  </a:schemeClr>
                </a:solidFill>
                <a:latin typeface="Arial"/>
                <a:cs typeface="Arial"/>
              </a:rPr>
              <a:t>Awst</a:t>
            </a:r>
            <a:r>
              <a:rPr lang="en-GB" sz="2400" dirty="0" smtClean="0">
                <a:solidFill>
                  <a:schemeClr val="tx1">
                    <a:lumMod val="95000"/>
                    <a:lumOff val="5000"/>
                  </a:schemeClr>
                </a:solidFill>
                <a:latin typeface="Arial"/>
                <a:cs typeface="Arial"/>
              </a:rPr>
              <a:t> 2016.</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This report reviews the initial work and progress of the National Centre for Learning Welsh (National Centre) in achieving the aims set out in its strategic plan (</a:t>
            </a:r>
            <a:r>
              <a:rPr lang="cy-GB" sz="2400" dirty="0">
                <a:solidFill>
                  <a:srgbClr val="414042"/>
                </a:solidFill>
                <a:latin typeface="Arial"/>
                <a:cs typeface="Arial"/>
              </a:rPr>
              <a:t>Gyda’n Gilydd: Y Ganolfan Dysgu Cymraeg </a:t>
            </a:r>
            <a:r>
              <a:rPr lang="en-GB" sz="2400" dirty="0">
                <a:solidFill>
                  <a:srgbClr val="414042"/>
                </a:solidFill>
                <a:latin typeface="Arial"/>
                <a:cs typeface="Arial"/>
              </a:rPr>
              <a:t>– National Centre for Learning Welsh, 2016) and based on the recommendations made in ‘Raising Your Sights: review of Welsh for Adults’ (Welsh Government, 2013).</a:t>
            </a:r>
          </a:p>
          <a:p>
            <a:pPr marR="5080" lvl="0">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Full responsibility for the Welsh for Adults sector was transferred to the National Centre on 1 August 2016.  </a:t>
            </a:r>
            <a:endParaRPr lang="en-GB" sz="2400" dirty="0">
              <a:solidFill>
                <a:prstClr val="black">
                  <a:lumMod val="75000"/>
                  <a:lumOff val="25000"/>
                </a:prstClr>
              </a:solidFill>
              <a:latin typeface="Arial"/>
              <a:cs typeface="Arial"/>
            </a:endParaRPr>
          </a:p>
          <a:p>
            <a:pPr marR="5080" lvl="0">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adroddiad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canolbwyntio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sut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arwain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rheoli</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dylanwadu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datblygiadau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y sector </a:t>
            </a:r>
            <a:r>
              <a:rPr lang="en-GB" sz="2400" dirty="0" err="1" smtClean="0">
                <a:solidFill>
                  <a:schemeClr val="tx1">
                    <a:lumMod val="95000"/>
                    <a:lumOff val="5000"/>
                  </a:schemeClr>
                </a:solidFill>
                <a:latin typeface="Arial"/>
                <a:cs typeface="Arial"/>
              </a:rPr>
              <a:t>Cymraeg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Oedolion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dilyn</a:t>
            </a:r>
            <a:r>
              <a:rPr lang="en-GB" sz="2400" dirty="0" smtClean="0">
                <a:solidFill>
                  <a:schemeClr val="tx1">
                    <a:lumMod val="95000"/>
                    <a:lumOff val="5000"/>
                  </a:schemeClr>
                </a:solidFill>
                <a:latin typeface="Arial"/>
                <a:cs typeface="Arial"/>
              </a:rPr>
              <a:t> ad-</a:t>
            </a:r>
            <a:r>
              <a:rPr lang="en-GB" sz="2400" dirty="0" err="1" smtClean="0">
                <a:solidFill>
                  <a:schemeClr val="tx1">
                    <a:lumMod val="95000"/>
                    <a:lumOff val="5000"/>
                  </a:schemeClr>
                </a:solidFill>
                <a:latin typeface="Arial"/>
                <a:cs typeface="Arial"/>
              </a:rPr>
              <a:t>drefnu’r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ddarpariaeth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ddiweddar</a:t>
            </a:r>
            <a:r>
              <a:rPr lang="en-GB" sz="2400" dirty="0" smtClean="0">
                <a:solidFill>
                  <a:schemeClr val="tx1">
                    <a:lumMod val="95000"/>
                    <a:lumOff val="5000"/>
                  </a:schemeClr>
                </a:solidFill>
                <a:latin typeface="Arial"/>
                <a:cs typeface="Arial"/>
              </a:rPr>
              <a:t>.</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adroddiad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defnyddio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holiaduron</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lenwyd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ac 11 o </a:t>
            </a:r>
            <a:r>
              <a:rPr lang="en-GB" sz="2400" dirty="0" err="1" smtClean="0">
                <a:solidFill>
                  <a:schemeClr val="tx1">
                    <a:lumMod val="95000"/>
                    <a:lumOff val="5000"/>
                  </a:schemeClr>
                </a:solidFill>
                <a:latin typeface="Arial"/>
                <a:cs typeface="Arial"/>
              </a:rPr>
              <a:t>ddarparwyr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Cymraeg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Oedolion</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dystiolaeth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ddogfennol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arall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sampl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cynrychioli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gwasgariad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daearyddol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ledled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Cymru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cynnwys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ardaloedd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gwledig</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threfol</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mae’n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cynnwys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ganolfannau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rhanbarthol</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darparwyr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newydd</a:t>
            </a:r>
            <a:r>
              <a:rPr lang="en-GB" sz="2400" dirty="0" smtClean="0">
                <a:solidFill>
                  <a:schemeClr val="tx1">
                    <a:lumMod val="95000"/>
                    <a:lumOff val="5000"/>
                  </a:schemeClr>
                </a:solidFill>
                <a:latin typeface="Arial"/>
                <a:cs typeface="Arial"/>
              </a:rPr>
              <a:t>.</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The report focuses on how the National Centre is influencing, leading and managing the developments in the Welsh for Adults sector following the recent national re-organisation of provision.</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The report draws on questionnaires completed by the National Centre and the 11 Welsh for Adults providers and on other documentary evidence. The sample represents a geographic spread across Wales, including rural and urban area , and includes former regional centres and new providers.</a:t>
            </a:r>
            <a:endParaRPr lang="en-GB" sz="2400" dirty="0">
              <a:solidFill>
                <a:prstClr val="black"/>
              </a:solidFill>
              <a:latin typeface="Arial"/>
              <a:cs typeface="Arial"/>
            </a:endParaRPr>
          </a:p>
          <a:p>
            <a:pPr marR="5080" lvl="0">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111428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310896" y="2642252"/>
            <a:ext cx="6116189" cy="849463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datblygu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rôl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fel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llais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i’r</a:t>
            </a:r>
            <a:r>
              <a:rPr lang="en-GB" sz="2400" dirty="0" smtClean="0">
                <a:solidFill>
                  <a:schemeClr val="tx1">
                    <a:lumMod val="95000"/>
                    <a:lumOff val="5000"/>
                  </a:schemeClr>
                </a:solidFill>
                <a:latin typeface="Arial"/>
                <a:cs typeface="Arial"/>
              </a:rPr>
              <a:t> sector </a:t>
            </a:r>
            <a:r>
              <a:rPr lang="en-GB" sz="2400" dirty="0" err="1" smtClean="0">
                <a:solidFill>
                  <a:schemeClr val="tx1">
                    <a:lumMod val="95000"/>
                    <a:lumOff val="5000"/>
                  </a:schemeClr>
                </a:solidFill>
                <a:latin typeface="Arial"/>
                <a:cs typeface="Arial"/>
              </a:rPr>
              <a:t>Cymraeg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Oedolion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darparu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cyfeiriad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strategol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clir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i’r</a:t>
            </a:r>
            <a:r>
              <a:rPr lang="en-GB" sz="2400" dirty="0" smtClean="0">
                <a:solidFill>
                  <a:schemeClr val="tx1">
                    <a:lumMod val="95000"/>
                    <a:lumOff val="5000"/>
                  </a:schemeClr>
                </a:solidFill>
                <a:latin typeface="Arial"/>
                <a:cs typeface="Arial"/>
              </a:rPr>
              <a:t> sector ac </a:t>
            </a:r>
            <a:r>
              <a:rPr lang="en-GB" sz="2400" dirty="0" err="1" smtClean="0">
                <a:solidFill>
                  <a:schemeClr val="tx1">
                    <a:lumMod val="95000"/>
                    <a:lumOff val="5000"/>
                  </a:schemeClr>
                </a:solidFill>
                <a:latin typeface="Arial"/>
                <a:cs typeface="Arial"/>
              </a:rPr>
              <a:t>wedi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gwneud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cynnydd</a:t>
            </a:r>
            <a:r>
              <a:rPr lang="en-GB" sz="2400" dirty="0" smtClean="0">
                <a:solidFill>
                  <a:schemeClr val="tx1">
                    <a:lumMod val="95000"/>
                    <a:lumOff val="5000"/>
                  </a:schemeClr>
                </a:solidFill>
                <a:latin typeface="Arial"/>
                <a:cs typeface="Arial"/>
              </a:rPr>
              <a:t> o ran </a:t>
            </a:r>
            <a:r>
              <a:rPr lang="en-GB" sz="2400" dirty="0" err="1" smtClean="0">
                <a:solidFill>
                  <a:schemeClr val="tx1">
                    <a:lumMod val="95000"/>
                    <a:lumOff val="5000"/>
                  </a:schemeClr>
                </a:solidFill>
                <a:latin typeface="Arial"/>
                <a:cs typeface="Arial"/>
              </a:rPr>
              <a:t>gwella</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chysoni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dulliau</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ddatblygu’r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casglu</a:t>
            </a:r>
            <a:r>
              <a:rPr lang="en-GB" sz="2400" dirty="0" smtClean="0">
                <a:solidFill>
                  <a:schemeClr val="tx1">
                    <a:lumMod val="95000"/>
                    <a:lumOff val="5000"/>
                  </a:schemeClr>
                </a:solidFill>
                <a:latin typeface="Arial"/>
                <a:cs typeface="Arial"/>
              </a:rPr>
              <a:t> data, </a:t>
            </a:r>
            <a:r>
              <a:rPr lang="en-GB" sz="2400" dirty="0" err="1" smtClean="0">
                <a:solidFill>
                  <a:schemeClr val="tx1">
                    <a:lumMod val="95000"/>
                    <a:lumOff val="5000"/>
                  </a:schemeClr>
                </a:solidFill>
                <a:latin typeface="Arial"/>
                <a:cs typeface="Arial"/>
              </a:rPr>
              <a:t>datblygiad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proffesiynol</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asesu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draws y sector.</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wedi</a:t>
            </a:r>
            <a:r>
              <a:rPr lang="en-GB" sz="2400" dirty="0" smtClean="0">
                <a:solidFill>
                  <a:schemeClr val="tx1">
                    <a:lumMod val="95000"/>
                    <a:lumOff val="5000"/>
                  </a:schemeClr>
                </a:solidFill>
                <a:latin typeface="Arial"/>
                <a:cs typeface="Arial"/>
              </a:rPr>
              <a:t> </a:t>
            </a:r>
            <a:br>
              <a:rPr lang="en-GB" sz="2400" dirty="0" smtClean="0">
                <a:solidFill>
                  <a:schemeClr val="tx1">
                    <a:lumMod val="95000"/>
                    <a:lumOff val="5000"/>
                  </a:schemeClr>
                </a:solidFill>
                <a:latin typeface="Arial"/>
                <a:cs typeface="Arial"/>
              </a:rPr>
            </a:br>
            <a:r>
              <a:rPr lang="en-GB" sz="2400" dirty="0" smtClean="0">
                <a:solidFill>
                  <a:schemeClr val="tx1">
                    <a:lumMod val="95000"/>
                    <a:lumOff val="5000"/>
                  </a:schemeClr>
                </a:solidFill>
                <a:latin typeface="Arial"/>
                <a:cs typeface="Arial"/>
              </a:rPr>
              <a:t>ad-</a:t>
            </a:r>
            <a:r>
              <a:rPr lang="en-GB" sz="2400" dirty="0" err="1" smtClean="0">
                <a:solidFill>
                  <a:schemeClr val="tx1">
                    <a:lumMod val="95000"/>
                    <a:lumOff val="5000"/>
                  </a:schemeClr>
                </a:solidFill>
                <a:latin typeface="Arial"/>
                <a:cs typeface="Arial"/>
              </a:rPr>
              <a:t>drefnu’r</a:t>
            </a:r>
            <a:r>
              <a:rPr lang="en-GB" sz="2400" dirty="0" smtClean="0">
                <a:solidFill>
                  <a:schemeClr val="tx1">
                    <a:lumMod val="95000"/>
                    <a:lumOff val="5000"/>
                  </a:schemeClr>
                </a:solidFill>
                <a:latin typeface="Arial"/>
                <a:cs typeface="Arial"/>
              </a:rPr>
              <a:t> sector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effeithiol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symud</a:t>
            </a:r>
            <a:r>
              <a:rPr lang="en-GB" sz="2400" dirty="0" smtClean="0">
                <a:solidFill>
                  <a:schemeClr val="tx1">
                    <a:lumMod val="95000"/>
                    <a:lumOff val="5000"/>
                  </a:schemeClr>
                </a:solidFill>
                <a:latin typeface="Arial"/>
                <a:cs typeface="Arial"/>
              </a:rPr>
              <a:t> o 6 </a:t>
            </a:r>
            <a:r>
              <a:rPr lang="en-GB" sz="2400" dirty="0" err="1" smtClean="0">
                <a:solidFill>
                  <a:schemeClr val="tx1">
                    <a:lumMod val="95000"/>
                    <a:lumOff val="5000"/>
                  </a:schemeClr>
                </a:solidFill>
                <a:latin typeface="Arial"/>
                <a:cs typeface="Arial"/>
              </a:rPr>
              <a:t>chanolfan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ranbarthol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a’u</a:t>
            </a:r>
            <a:r>
              <a:rPr lang="en-GB" sz="2400" dirty="0" smtClean="0">
                <a:solidFill>
                  <a:schemeClr val="tx1">
                    <a:lumMod val="95000"/>
                    <a:lumOff val="5000"/>
                  </a:schemeClr>
                </a:solidFill>
                <a:latin typeface="Arial"/>
                <a:cs typeface="Arial"/>
              </a:rPr>
              <a:t> 20+ o </a:t>
            </a:r>
            <a:r>
              <a:rPr lang="en-GB" sz="2400" dirty="0" err="1" smtClean="0">
                <a:solidFill>
                  <a:schemeClr val="tx1">
                    <a:lumMod val="95000"/>
                    <a:lumOff val="5000"/>
                  </a:schemeClr>
                </a:solidFill>
                <a:latin typeface="Arial"/>
                <a:cs typeface="Arial"/>
              </a:rPr>
              <a:t>isgontractwyr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11 o </a:t>
            </a:r>
            <a:r>
              <a:rPr lang="en-GB" sz="2400" dirty="0" err="1" smtClean="0">
                <a:solidFill>
                  <a:schemeClr val="tx1">
                    <a:lumMod val="95000"/>
                    <a:lumOff val="5000"/>
                  </a:schemeClr>
                </a:solidFill>
                <a:latin typeface="Arial"/>
                <a:cs typeface="Arial"/>
              </a:rPr>
              <a:t>ddarparwyr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Darparwyr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gyfrifol</a:t>
            </a:r>
            <a:r>
              <a:rPr lang="en-GB" sz="2400" dirty="0" smtClean="0">
                <a:solidFill>
                  <a:schemeClr val="tx1">
                    <a:lumMod val="95000"/>
                    <a:lumOff val="5000"/>
                  </a:schemeClr>
                </a:solidFill>
                <a:latin typeface="Arial"/>
                <a:cs typeface="Arial"/>
              </a:rPr>
              <a:t> am </a:t>
            </a:r>
            <a:r>
              <a:rPr lang="en-GB" sz="2400" dirty="0" err="1" smtClean="0">
                <a:solidFill>
                  <a:schemeClr val="tx1">
                    <a:lumMod val="95000"/>
                    <a:lumOff val="5000"/>
                  </a:schemeClr>
                </a:solidFill>
                <a:latin typeface="Arial"/>
                <a:cs typeface="Arial"/>
              </a:rPr>
              <a:t>ddarpariaeth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Cymraeg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Oedolion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hardaloedd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daearyddol</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maent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atebol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am </a:t>
            </a:r>
            <a:r>
              <a:rPr lang="en-GB" sz="2400" dirty="0" err="1" smtClean="0">
                <a:solidFill>
                  <a:schemeClr val="tx1">
                    <a:lumMod val="95000"/>
                    <a:lumOff val="5000"/>
                  </a:schemeClr>
                </a:solidFill>
                <a:latin typeface="Arial"/>
                <a:cs typeface="Arial"/>
              </a:rPr>
              <a:t>wella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darpariaeth</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deilliannau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oedolion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Nghymru</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539614" y="2478988"/>
            <a:ext cx="5937885" cy="8125301"/>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The National Centre is developing its role well as a national voice for the Welsh for Adults sector. It is providing clear strategic direction for the sector and has made progress in improving and harmonising approaches to curriculum development, data collection, professional development and assessment across the sector.</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The National Centre has effectively re-organised the sector, moving from 6 regional centres and their 20+ sub-contractors to 11 providers. Providers are responsible for Welsh for Adults provision in their geographical areas and accountable to the National Centre for improving provision and outcomes for Welsh adult learners.</a:t>
            </a: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347472" y="2642252"/>
            <a:ext cx="6079613" cy="812530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wedi</a:t>
            </a:r>
            <a:r>
              <a:rPr lang="en-GB" sz="2400" dirty="0" smtClean="0">
                <a:solidFill>
                  <a:schemeClr val="tx1">
                    <a:lumMod val="95000"/>
                    <a:lumOff val="5000"/>
                  </a:schemeClr>
                </a:solidFill>
                <a:latin typeface="Arial"/>
                <a:cs typeface="Arial"/>
              </a:rPr>
              <a:t> </a:t>
            </a:r>
            <a:r>
              <a:rPr lang="cy-GB" sz="2400" dirty="0" smtClean="0">
                <a:solidFill>
                  <a:schemeClr val="tx1">
                    <a:lumMod val="95000"/>
                    <a:lumOff val="5000"/>
                  </a:schemeClr>
                </a:solidFill>
                <a:latin typeface="Arial"/>
                <a:cs typeface="Arial"/>
              </a:rPr>
              <a:t>diffinio’i nodau ac amcanion strategol yn glir. Mae’n mynd i’r afael </a:t>
            </a:r>
            <a:r>
              <a:rPr lang="cy-GB" sz="2400" dirty="0" err="1" smtClean="0">
                <a:solidFill>
                  <a:schemeClr val="tx1">
                    <a:lumMod val="95000"/>
                    <a:lumOff val="5000"/>
                  </a:schemeClr>
                </a:solidFill>
                <a:latin typeface="Arial"/>
                <a:cs typeface="Arial"/>
              </a:rPr>
              <a:t>â’r</a:t>
            </a:r>
            <a:r>
              <a:rPr lang="cy-GB" sz="2400" dirty="0" smtClean="0">
                <a:solidFill>
                  <a:schemeClr val="tx1">
                    <a:lumMod val="95000"/>
                    <a:lumOff val="5000"/>
                  </a:schemeClr>
                </a:solidFill>
                <a:latin typeface="Arial"/>
                <a:cs typeface="Arial"/>
              </a:rPr>
              <a:t> prif heriau sy’n wynebu’r sector, gan gynnwys y diffyg mesurau safonol sy’n arfarnu cynnydd a wneir gan oedolion sy’n ddysgwyr yng Nghymru, a’r amrywiaeth eang o ddulliau a ddefnyddir i gyflwyno’r cwricwlwm Cymraeg i Oedolion ledled Cymru.</a:t>
            </a:r>
            <a:endParaRPr lang="en-GB" sz="2400" dirty="0" smtClean="0">
              <a:solidFill>
                <a:schemeClr val="tx1">
                  <a:lumMod val="95000"/>
                  <a:lumOff val="5000"/>
                </a:schemeClr>
              </a:solidFill>
              <a:latin typeface="Arial"/>
              <a:cs typeface="Arial"/>
            </a:endParaRP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wedi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llwyddo’n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gyffredinol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gyfleu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strategaethau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dulliau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ddarparwyr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newydd</a:t>
            </a:r>
            <a:r>
              <a:rPr lang="en-GB" sz="2400" dirty="0" smtClean="0">
                <a:solidFill>
                  <a:schemeClr val="tx1">
                    <a:lumMod val="95000"/>
                    <a:lumOff val="5000"/>
                  </a:schemeClr>
                </a:solidFill>
                <a:latin typeface="Arial"/>
                <a:cs typeface="Arial"/>
              </a:rPr>
              <a:t>. Mae </a:t>
            </a:r>
            <a:r>
              <a:rPr lang="en-GB" sz="2400" dirty="0" err="1" smtClean="0">
                <a:solidFill>
                  <a:schemeClr val="tx1">
                    <a:lumMod val="95000"/>
                    <a:lumOff val="5000"/>
                  </a:schemeClr>
                </a:solidFill>
                <a:latin typeface="Arial"/>
                <a:cs typeface="Arial"/>
              </a:rPr>
              <a:t>darparwyr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teimlo</a:t>
            </a:r>
            <a:r>
              <a:rPr lang="en-GB" sz="2400" dirty="0" smtClean="0">
                <a:solidFill>
                  <a:schemeClr val="tx1">
                    <a:lumMod val="95000"/>
                    <a:lumOff val="5000"/>
                  </a:schemeClr>
                </a:solidFill>
                <a:latin typeface="Arial"/>
                <a:cs typeface="Arial"/>
              </a:rPr>
              <a:t> bod staff y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hawdd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mynd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atynt</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gynhwysol</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maent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gwybod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pwy</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allant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gysylltu</a:t>
            </a:r>
            <a:r>
              <a:rPr lang="en-GB" sz="2400" dirty="0" smtClean="0">
                <a:solidFill>
                  <a:schemeClr val="tx1">
                    <a:lumMod val="95000"/>
                    <a:lumOff val="5000"/>
                  </a:schemeClr>
                </a:solidFill>
                <a:latin typeface="Arial"/>
                <a:cs typeface="Arial"/>
              </a:rPr>
              <a:t> â </a:t>
            </a:r>
            <a:r>
              <a:rPr lang="en-GB" sz="2400" dirty="0" err="1" smtClean="0">
                <a:solidFill>
                  <a:schemeClr val="tx1">
                    <a:lumMod val="95000"/>
                    <a:lumOff val="5000"/>
                  </a:schemeClr>
                </a:solidFill>
                <a:latin typeface="Arial"/>
                <a:cs typeface="Arial"/>
              </a:rPr>
              <a:t>nhw</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oes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angen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cyngor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arnynt</a:t>
            </a:r>
            <a:r>
              <a:rPr lang="en-GB" sz="2400" dirty="0" smtClean="0">
                <a:solidFill>
                  <a:schemeClr val="tx1">
                    <a:lumMod val="95000"/>
                    <a:lumOff val="5000"/>
                  </a:schemeClr>
                </a:solidFill>
                <a:latin typeface="Arial"/>
                <a:cs typeface="Arial"/>
              </a:rPr>
              <a:t>.</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The National Centre has clearly defined its strategic aims and objectives.  It is addressing the key challenges facing the sector, including the lack of standard measures that evaluate progress made by adult Welsh learners, and the wide variation in approaches taken to Welsh for Adults curriculum across Wales.</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The National Centre has generally been successful in communicating its strategies and approaches to new providers.  Providers feel that the National Centre staff are approachable and inclusive and they know who they can contact if they require advice.</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256033" y="2642252"/>
            <a:ext cx="6463092"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Fodd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bynnag</a:t>
            </a:r>
            <a:r>
              <a:rPr lang="en-GB" sz="2400" dirty="0" smtClean="0">
                <a:solidFill>
                  <a:schemeClr val="tx1">
                    <a:lumMod val="95000"/>
                    <a:lumOff val="5000"/>
                  </a:schemeClr>
                </a:solidFill>
                <a:latin typeface="Arial"/>
                <a:cs typeface="Arial"/>
              </a:rPr>
              <a:t>, dim </a:t>
            </a:r>
            <a:r>
              <a:rPr lang="en-GB" sz="2400" dirty="0" err="1" smtClean="0">
                <a:solidFill>
                  <a:schemeClr val="tx1">
                    <a:lumMod val="95000"/>
                    <a:lumOff val="5000"/>
                  </a:schemeClr>
                </a:solidFill>
                <a:latin typeface="Arial"/>
                <a:cs typeface="Arial"/>
              </a:rPr>
              <a:t>ond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ychydig</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ddarparwyr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gwbl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ymwybodol</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drefniadau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llywodraethu’r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Mewn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ychydig</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achosion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darparwyr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amharod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groesawu’n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llawn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cyfarwyddyd</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ddarperir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maent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araf</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dderbyn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newidiadau</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mae’n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hyrwyddo</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wedi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sefydlu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rhwydwaith</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bwyllgorau</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grwpiau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drafod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dulliau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fynd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afael</a:t>
            </a:r>
            <a:r>
              <a:rPr lang="en-GB" sz="2400" dirty="0" smtClean="0">
                <a:solidFill>
                  <a:schemeClr val="tx1">
                    <a:lumMod val="95000"/>
                    <a:lumOff val="5000"/>
                  </a:schemeClr>
                </a:solidFill>
                <a:latin typeface="Arial"/>
                <a:cs typeface="Arial"/>
              </a:rPr>
              <a:t> â </a:t>
            </a:r>
            <a:r>
              <a:rPr lang="en-GB" sz="2400" dirty="0" err="1" smtClean="0">
                <a:solidFill>
                  <a:schemeClr val="tx1">
                    <a:lumMod val="95000"/>
                    <a:lumOff val="5000"/>
                  </a:schemeClr>
                </a:solidFill>
                <a:latin typeface="Arial"/>
                <a:cs typeface="Arial"/>
              </a:rPr>
              <a:t>materion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pwysig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y sector, </a:t>
            </a:r>
            <a:r>
              <a:rPr lang="en-GB" sz="2400" dirty="0" err="1" smtClean="0">
                <a:solidFill>
                  <a:schemeClr val="tx1">
                    <a:lumMod val="95000"/>
                    <a:lumOff val="5000"/>
                  </a:schemeClr>
                </a:solidFill>
                <a:latin typeface="Arial"/>
                <a:cs typeface="Arial"/>
              </a:rPr>
              <a:t>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enghraifft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cyfleoedd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ddefnyddio’u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medrau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Cymraeg</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tu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allan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wersi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ffurfiol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marchnata</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hyfforddiant</a:t>
            </a:r>
            <a:r>
              <a:rPr lang="en-GB" sz="2400" dirty="0" smtClean="0">
                <a:solidFill>
                  <a:schemeClr val="tx1">
                    <a:lumMod val="95000"/>
                    <a:lumOff val="5000"/>
                  </a:schemeClr>
                </a:solidFill>
                <a:latin typeface="Arial"/>
                <a:cs typeface="Arial"/>
              </a:rPr>
              <a:t>. Mae </a:t>
            </a:r>
            <a:r>
              <a:rPr lang="en-GB" sz="2400" dirty="0" err="1" smtClean="0">
                <a:solidFill>
                  <a:schemeClr val="tx1">
                    <a:lumMod val="95000"/>
                    <a:lumOff val="5000"/>
                  </a:schemeClr>
                </a:solidFill>
                <a:latin typeface="Arial"/>
                <a:cs typeface="Arial"/>
              </a:rPr>
              <a:t>hyn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cynyddu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cysondeb</a:t>
            </a:r>
            <a:r>
              <a:rPr lang="en-GB" sz="2400" dirty="0" smtClean="0">
                <a:solidFill>
                  <a:schemeClr val="tx1">
                    <a:lumMod val="95000"/>
                    <a:lumOff val="5000"/>
                  </a:schemeClr>
                </a:solidFill>
                <a:latin typeface="Arial"/>
                <a:cs typeface="Arial"/>
              </a:rPr>
              <a:t> o ran </a:t>
            </a:r>
            <a:r>
              <a:rPr lang="en-GB" sz="2400" dirty="0" err="1" smtClean="0">
                <a:solidFill>
                  <a:schemeClr val="tx1">
                    <a:lumMod val="95000"/>
                    <a:lumOff val="5000"/>
                  </a:schemeClr>
                </a:solidFill>
                <a:latin typeface="Arial"/>
                <a:cs typeface="Arial"/>
              </a:rPr>
              <a:t>dulliau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y sector.</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858000" y="2421838"/>
            <a:ext cx="5907024" cy="8125301"/>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smtClean="0">
                <a:solidFill>
                  <a:srgbClr val="414042"/>
                </a:solidFill>
                <a:latin typeface="Arial"/>
                <a:cs typeface="Arial"/>
              </a:rPr>
              <a:t>However, only a few providers are fully aware of the National Centre’s governance arrangements.  </a:t>
            </a:r>
          </a:p>
          <a:p>
            <a:pPr marL="342900" marR="5080" lvl="0" indent="-342900">
              <a:buFont typeface="Arial" panose="020B0604020202020204" pitchFamily="34" charset="0"/>
              <a:buChar char="•"/>
              <a:tabLst>
                <a:tab pos="5485765" algn="l"/>
              </a:tabLst>
            </a:pPr>
            <a:endParaRPr lang="en-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smtClean="0">
                <a:solidFill>
                  <a:srgbClr val="414042"/>
                </a:solidFill>
                <a:latin typeface="Arial"/>
                <a:cs typeface="Arial"/>
              </a:rPr>
              <a:t>In a few instances, providers are reluctant to embrace fully the direction provided by the National Centre and are slow to take on board the changes it promotes.</a:t>
            </a:r>
          </a:p>
          <a:p>
            <a:pPr marL="342900" marR="5080" lvl="0" indent="-342900">
              <a:buFont typeface="Arial" panose="020B0604020202020204" pitchFamily="34" charset="0"/>
              <a:buChar char="•"/>
              <a:tabLst>
                <a:tab pos="5485765" algn="l"/>
              </a:tabLst>
            </a:pPr>
            <a:endParaRPr lang="en-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smtClean="0">
                <a:solidFill>
                  <a:srgbClr val="414042"/>
                </a:solidFill>
                <a:latin typeface="Arial"/>
                <a:cs typeface="Arial"/>
              </a:rPr>
              <a:t>The National Centre has established a network of committees and groups to discuss national approaches to important issues within the sector, for example, opportunities for learners to use their Welsh language skills outside of formal lessons, marketing, curriculum and training. This is increasing consistency of approach within the sector.</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256032" y="2642252"/>
            <a:ext cx="6171053" cy="6647974"/>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err="1" smtClean="0">
                <a:latin typeface="Arial"/>
                <a:cs typeface="Arial"/>
              </a:rPr>
              <a:t>Mae’r</a:t>
            </a:r>
            <a:r>
              <a:rPr lang="en-GB" sz="2400" dirty="0" smtClean="0">
                <a:latin typeface="Arial"/>
                <a:cs typeface="Arial"/>
              </a:rPr>
              <a:t> </a:t>
            </a:r>
            <a:r>
              <a:rPr lang="en-GB" sz="2400" dirty="0" err="1" smtClean="0">
                <a:latin typeface="Arial"/>
                <a:cs typeface="Arial"/>
              </a:rPr>
              <a:t>Ganolfan</a:t>
            </a:r>
            <a:r>
              <a:rPr lang="en-GB" sz="2400" dirty="0" smtClean="0">
                <a:latin typeface="Arial"/>
                <a:cs typeface="Arial"/>
              </a:rPr>
              <a:t> </a:t>
            </a:r>
            <a:r>
              <a:rPr lang="en-GB" sz="2400" dirty="0" err="1" smtClean="0">
                <a:latin typeface="Arial"/>
                <a:cs typeface="Arial"/>
              </a:rPr>
              <a:t>Genedlaethol</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cynnal</a:t>
            </a:r>
            <a:r>
              <a:rPr lang="en-GB" sz="2400" dirty="0" smtClean="0">
                <a:latin typeface="Arial"/>
                <a:cs typeface="Arial"/>
              </a:rPr>
              <a:t> </a:t>
            </a:r>
            <a:r>
              <a:rPr lang="en-GB" sz="2400" dirty="0" err="1" smtClean="0">
                <a:latin typeface="Arial"/>
                <a:cs typeface="Arial"/>
              </a:rPr>
              <a:t>cyfarfodydd</a:t>
            </a:r>
            <a:r>
              <a:rPr lang="en-GB" sz="2400" dirty="0" smtClean="0">
                <a:latin typeface="Arial"/>
                <a:cs typeface="Arial"/>
              </a:rPr>
              <a:t> </a:t>
            </a:r>
            <a:r>
              <a:rPr lang="en-GB" sz="2400" dirty="0" err="1" smtClean="0">
                <a:latin typeface="Arial"/>
                <a:cs typeface="Arial"/>
              </a:rPr>
              <a:t>monitro</a:t>
            </a:r>
            <a:r>
              <a:rPr lang="en-GB" sz="2400" dirty="0" smtClean="0">
                <a:latin typeface="Arial"/>
                <a:cs typeface="Arial"/>
              </a:rPr>
              <a:t> </a:t>
            </a:r>
            <a:r>
              <a:rPr lang="en-GB" sz="2400" dirty="0" err="1" smtClean="0">
                <a:latin typeface="Arial"/>
                <a:cs typeface="Arial"/>
              </a:rPr>
              <a:t>ffurfiol</a:t>
            </a:r>
            <a:r>
              <a:rPr lang="en-GB" sz="2400" dirty="0" smtClean="0">
                <a:latin typeface="Arial"/>
                <a:cs typeface="Arial"/>
              </a:rPr>
              <a:t> bob </a:t>
            </a:r>
            <a:r>
              <a:rPr lang="en-GB" sz="2400" dirty="0" err="1" smtClean="0">
                <a:latin typeface="Arial"/>
                <a:cs typeface="Arial"/>
              </a:rPr>
              <a:t>tymor</a:t>
            </a:r>
            <a:r>
              <a:rPr lang="en-GB" sz="2400" dirty="0" smtClean="0">
                <a:latin typeface="Arial"/>
                <a:cs typeface="Arial"/>
              </a:rPr>
              <a:t> </a:t>
            </a:r>
            <a:r>
              <a:rPr lang="en-GB" sz="2400" dirty="0" err="1" smtClean="0">
                <a:latin typeface="Arial"/>
                <a:cs typeface="Arial"/>
              </a:rPr>
              <a:t>gyda</a:t>
            </a:r>
            <a:r>
              <a:rPr lang="en-GB" sz="2400" dirty="0" smtClean="0">
                <a:latin typeface="Arial"/>
                <a:cs typeface="Arial"/>
              </a:rPr>
              <a:t> </a:t>
            </a:r>
            <a:r>
              <a:rPr lang="en-GB" sz="2400" dirty="0" err="1" smtClean="0">
                <a:latin typeface="Arial"/>
                <a:cs typeface="Arial"/>
              </a:rPr>
              <a:t>phob</a:t>
            </a:r>
            <a:r>
              <a:rPr lang="en-GB" sz="2400" dirty="0" smtClean="0">
                <a:latin typeface="Arial"/>
                <a:cs typeface="Arial"/>
              </a:rPr>
              <a:t> </a:t>
            </a:r>
            <a:r>
              <a:rPr lang="en-GB" sz="2400" dirty="0" err="1" smtClean="0">
                <a:latin typeface="Arial"/>
                <a:cs typeface="Arial"/>
              </a:rPr>
              <a:t>darparwr</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drafod</a:t>
            </a:r>
            <a:r>
              <a:rPr lang="en-GB" sz="2400" dirty="0" smtClean="0">
                <a:latin typeface="Arial"/>
                <a:cs typeface="Arial"/>
              </a:rPr>
              <a:t> </a:t>
            </a:r>
            <a:r>
              <a:rPr lang="en-GB" sz="2400" dirty="0" err="1" smtClean="0">
                <a:latin typeface="Arial"/>
                <a:cs typeface="Arial"/>
              </a:rPr>
              <a:t>eu</a:t>
            </a:r>
            <a:r>
              <a:rPr lang="en-GB" sz="2400" dirty="0" smtClean="0">
                <a:latin typeface="Arial"/>
                <a:cs typeface="Arial"/>
              </a:rPr>
              <a:t> </a:t>
            </a:r>
            <a:r>
              <a:rPr lang="en-GB" sz="2400" dirty="0" err="1" smtClean="0">
                <a:latin typeface="Arial"/>
                <a:cs typeface="Arial"/>
              </a:rPr>
              <a:t>perfformiad</a:t>
            </a:r>
            <a:r>
              <a:rPr lang="en-GB" sz="2400" dirty="0" smtClean="0">
                <a:latin typeface="Arial"/>
                <a:cs typeface="Arial"/>
              </a:rPr>
              <a:t> ac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nodi</a:t>
            </a:r>
            <a:r>
              <a:rPr lang="en-GB" sz="2400" dirty="0" smtClean="0">
                <a:latin typeface="Arial"/>
                <a:cs typeface="Arial"/>
              </a:rPr>
              <a:t> </a:t>
            </a:r>
            <a:r>
              <a:rPr lang="en-GB" sz="2400" dirty="0" err="1" smtClean="0">
                <a:latin typeface="Arial"/>
                <a:cs typeface="Arial"/>
              </a:rPr>
              <a:t>unrhyw</a:t>
            </a:r>
            <a:r>
              <a:rPr lang="en-GB" sz="2400" dirty="0" smtClean="0">
                <a:latin typeface="Arial"/>
                <a:cs typeface="Arial"/>
              </a:rPr>
              <a:t> </a:t>
            </a:r>
            <a:r>
              <a:rPr lang="en-GB" sz="2400" dirty="0" err="1" smtClean="0">
                <a:latin typeface="Arial"/>
                <a:cs typeface="Arial"/>
              </a:rPr>
              <a:t>gamau</a:t>
            </a:r>
            <a:r>
              <a:rPr lang="en-GB" sz="2400" dirty="0" smtClean="0">
                <a:latin typeface="Arial"/>
                <a:cs typeface="Arial"/>
              </a:rPr>
              <a:t> </a:t>
            </a:r>
            <a:r>
              <a:rPr lang="en-GB" sz="2400" dirty="0" err="1" smtClean="0">
                <a:latin typeface="Arial"/>
                <a:cs typeface="Arial"/>
              </a:rPr>
              <a:t>sydd</a:t>
            </a:r>
            <a:r>
              <a:rPr lang="en-GB" sz="2400" dirty="0" smtClean="0">
                <a:latin typeface="Arial"/>
                <a:cs typeface="Arial"/>
              </a:rPr>
              <a:t> </a:t>
            </a:r>
            <a:r>
              <a:rPr lang="en-GB" sz="2400" dirty="0" err="1" smtClean="0">
                <a:latin typeface="Arial"/>
                <a:cs typeface="Arial"/>
              </a:rPr>
              <a:t>eu</a:t>
            </a:r>
            <a:r>
              <a:rPr lang="en-GB" sz="2400" dirty="0" smtClean="0">
                <a:latin typeface="Arial"/>
                <a:cs typeface="Arial"/>
              </a:rPr>
              <a:t> </a:t>
            </a:r>
            <a:r>
              <a:rPr lang="en-GB" sz="2400" dirty="0" err="1" smtClean="0">
                <a:latin typeface="Arial"/>
                <a:cs typeface="Arial"/>
              </a:rPr>
              <a:t>hangen</a:t>
            </a:r>
            <a:r>
              <a:rPr lang="en-GB" sz="2400" dirty="0" smtClean="0">
                <a:latin typeface="Arial"/>
                <a:cs typeface="Arial"/>
              </a:rPr>
              <a:t>. </a:t>
            </a:r>
            <a:r>
              <a:rPr lang="en-GB" sz="2400" dirty="0" err="1" smtClean="0">
                <a:latin typeface="Arial"/>
                <a:cs typeface="Arial"/>
              </a:rPr>
              <a:t>Megis</a:t>
            </a:r>
            <a:r>
              <a:rPr lang="en-GB" sz="2400" dirty="0" smtClean="0">
                <a:latin typeface="Arial"/>
                <a:cs typeface="Arial"/>
              </a:rPr>
              <a:t> </a:t>
            </a:r>
            <a:r>
              <a:rPr lang="en-GB" sz="2400" dirty="0" err="1" smtClean="0">
                <a:latin typeface="Arial"/>
                <a:cs typeface="Arial"/>
              </a:rPr>
              <a:t>dechrau</a:t>
            </a:r>
            <a:r>
              <a:rPr lang="en-GB" sz="2400" dirty="0" smtClean="0">
                <a:latin typeface="Arial"/>
                <a:cs typeface="Arial"/>
              </a:rPr>
              <a:t> y </a:t>
            </a:r>
            <a:r>
              <a:rPr lang="en-GB" sz="2400" dirty="0" err="1" smtClean="0">
                <a:latin typeface="Arial"/>
                <a:cs typeface="Arial"/>
              </a:rPr>
              <a:t>mae’r</a:t>
            </a:r>
            <a:r>
              <a:rPr lang="en-GB" sz="2400" dirty="0" smtClean="0">
                <a:latin typeface="Arial"/>
                <a:cs typeface="Arial"/>
              </a:rPr>
              <a:t> broses hon, ac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hyn</a:t>
            </a:r>
            <a:r>
              <a:rPr lang="en-GB" sz="2400" dirty="0" smtClean="0">
                <a:latin typeface="Arial"/>
                <a:cs typeface="Arial"/>
              </a:rPr>
              <a:t> o </a:t>
            </a:r>
            <a:r>
              <a:rPr lang="en-GB" sz="2400" dirty="0" err="1" smtClean="0">
                <a:latin typeface="Arial"/>
                <a:cs typeface="Arial"/>
              </a:rPr>
              <a:t>bryd</a:t>
            </a:r>
            <a:r>
              <a:rPr lang="en-GB" sz="2400" dirty="0" smtClean="0">
                <a:latin typeface="Arial"/>
                <a:cs typeface="Arial"/>
              </a:rPr>
              <a:t> </a:t>
            </a:r>
            <a:r>
              <a:rPr lang="en-GB" sz="2400" dirty="0" err="1" smtClean="0">
                <a:latin typeface="Arial"/>
                <a:cs typeface="Arial"/>
              </a:rPr>
              <a:t>mae</a:t>
            </a:r>
            <a:r>
              <a:rPr lang="en-GB" sz="2400" dirty="0" smtClean="0">
                <a:latin typeface="Arial"/>
                <a:cs typeface="Arial"/>
              </a:rPr>
              <a:t> </a:t>
            </a:r>
            <a:r>
              <a:rPr lang="en-GB" sz="2400" dirty="0" err="1" smtClean="0">
                <a:latin typeface="Arial"/>
                <a:cs typeface="Arial"/>
              </a:rPr>
              <a:t>lleiafrif</a:t>
            </a:r>
            <a:r>
              <a:rPr lang="en-GB" sz="2400" dirty="0" smtClean="0">
                <a:latin typeface="Arial"/>
                <a:cs typeface="Arial"/>
              </a:rPr>
              <a:t> o </a:t>
            </a:r>
            <a:r>
              <a:rPr lang="en-GB" sz="2400" dirty="0" err="1" smtClean="0">
                <a:latin typeface="Arial"/>
                <a:cs typeface="Arial"/>
              </a:rPr>
              <a:t>ddarparwyr</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ansicr</a:t>
            </a:r>
            <a:r>
              <a:rPr lang="en-GB" sz="2400" dirty="0" smtClean="0">
                <a:latin typeface="Arial"/>
                <a:cs typeface="Arial"/>
              </a:rPr>
              <a:t> </a:t>
            </a:r>
            <a:r>
              <a:rPr lang="en-GB" sz="2400" dirty="0" err="1" smtClean="0">
                <a:latin typeface="Arial"/>
                <a:cs typeface="Arial"/>
              </a:rPr>
              <a:t>ynglŷn</a:t>
            </a:r>
            <a:r>
              <a:rPr lang="en-GB" sz="2400" dirty="0" smtClean="0">
                <a:latin typeface="Arial"/>
                <a:cs typeface="Arial"/>
              </a:rPr>
              <a:t> â </a:t>
            </a:r>
            <a:r>
              <a:rPr lang="en-GB" sz="2400" dirty="0" err="1" smtClean="0">
                <a:latin typeface="Arial"/>
                <a:cs typeface="Arial"/>
              </a:rPr>
              <a:t>chanlyniadau</a:t>
            </a:r>
            <a:r>
              <a:rPr lang="en-GB" sz="2400" dirty="0" smtClean="0">
                <a:latin typeface="Arial"/>
                <a:cs typeface="Arial"/>
              </a:rPr>
              <a:t> </a:t>
            </a:r>
            <a:r>
              <a:rPr lang="en-GB" sz="2400" dirty="0" err="1" smtClean="0">
                <a:latin typeface="Arial"/>
                <a:cs typeface="Arial"/>
              </a:rPr>
              <a:t>peidio</a:t>
            </a:r>
            <a:r>
              <a:rPr lang="en-GB" sz="2400" dirty="0" smtClean="0">
                <a:latin typeface="Arial"/>
                <a:cs typeface="Arial"/>
              </a:rPr>
              <a:t> â </a:t>
            </a:r>
            <a:r>
              <a:rPr lang="en-GB" sz="2400" dirty="0" err="1" smtClean="0">
                <a:latin typeface="Arial"/>
                <a:cs typeface="Arial"/>
              </a:rPr>
              <a:t>chyflawni’u</a:t>
            </a:r>
            <a:r>
              <a:rPr lang="en-GB" sz="2400" dirty="0" smtClean="0">
                <a:latin typeface="Arial"/>
                <a:cs typeface="Arial"/>
              </a:rPr>
              <a:t> </a:t>
            </a:r>
            <a:r>
              <a:rPr lang="en-GB" sz="2400" dirty="0" err="1" smtClean="0">
                <a:latin typeface="Arial"/>
                <a:cs typeface="Arial"/>
              </a:rPr>
              <a:t>targedau</a:t>
            </a:r>
            <a:r>
              <a:rPr lang="en-GB" sz="2400" dirty="0" smtClean="0">
                <a:latin typeface="Arial"/>
                <a:cs typeface="Arial"/>
              </a:rPr>
              <a:t>.</a:t>
            </a:r>
            <a:endParaRPr lang="en-GB" sz="2400" dirty="0">
              <a:latin typeface="Arial"/>
              <a:cs typeface="Arial"/>
            </a:endParaRPr>
          </a:p>
          <a:p>
            <a:pPr marL="342900" marR="5080" lvl="0" indent="-342900">
              <a:buFont typeface="Arial" panose="020B0604020202020204" pitchFamily="34" charset="0"/>
              <a:buChar char="•"/>
              <a:tabLst>
                <a:tab pos="5485765" algn="l"/>
              </a:tabLst>
            </a:pPr>
            <a:endParaRPr lang="en-GB" sz="2400" dirty="0">
              <a:latin typeface="Arial"/>
              <a:cs typeface="Arial"/>
            </a:endParaRPr>
          </a:p>
          <a:p>
            <a:pPr marL="342900" marR="5080" lvl="0" indent="-342900">
              <a:buFont typeface="Arial" panose="020B0604020202020204" pitchFamily="34" charset="0"/>
              <a:buChar char="•"/>
              <a:tabLst>
                <a:tab pos="5485765" algn="l"/>
              </a:tabLst>
            </a:pPr>
            <a:r>
              <a:rPr lang="en-GB" sz="2400" dirty="0" err="1" smtClean="0">
                <a:latin typeface="Arial"/>
                <a:cs typeface="Arial"/>
              </a:rPr>
              <a:t>Mae’r</a:t>
            </a:r>
            <a:r>
              <a:rPr lang="en-GB" sz="2400" dirty="0" smtClean="0">
                <a:latin typeface="Arial"/>
                <a:cs typeface="Arial"/>
              </a:rPr>
              <a:t> </a:t>
            </a:r>
            <a:r>
              <a:rPr lang="en-GB" sz="2400" dirty="0" err="1" smtClean="0">
                <a:latin typeface="Arial"/>
                <a:cs typeface="Arial"/>
              </a:rPr>
              <a:t>Ganolfan</a:t>
            </a:r>
            <a:r>
              <a:rPr lang="en-GB" sz="2400" dirty="0" smtClean="0">
                <a:latin typeface="Arial"/>
                <a:cs typeface="Arial"/>
              </a:rPr>
              <a:t> </a:t>
            </a:r>
            <a:r>
              <a:rPr lang="en-GB" sz="2400" dirty="0" err="1" smtClean="0">
                <a:latin typeface="Arial"/>
                <a:cs typeface="Arial"/>
              </a:rPr>
              <a:t>Genedlaethol</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datblygu</a:t>
            </a:r>
            <a:r>
              <a:rPr lang="en-GB" sz="2400" dirty="0" smtClean="0">
                <a:latin typeface="Arial"/>
                <a:cs typeface="Arial"/>
              </a:rPr>
              <a:t> </a:t>
            </a:r>
            <a:r>
              <a:rPr lang="en-GB" sz="2400" dirty="0" err="1" smtClean="0">
                <a:latin typeface="Arial"/>
                <a:cs typeface="Arial"/>
              </a:rPr>
              <a:t>strategaeth</a:t>
            </a:r>
            <a:r>
              <a:rPr lang="en-GB" sz="2400" dirty="0" smtClean="0">
                <a:latin typeface="Arial"/>
                <a:cs typeface="Arial"/>
              </a:rPr>
              <a:t> </a:t>
            </a:r>
            <a:r>
              <a:rPr lang="en-GB" sz="2400" dirty="0" err="1" smtClean="0">
                <a:latin typeface="Arial"/>
                <a:cs typeface="Arial"/>
              </a:rPr>
              <a:t>farchnata</a:t>
            </a:r>
            <a:r>
              <a:rPr lang="en-GB" sz="2400" dirty="0" smtClean="0">
                <a:latin typeface="Arial"/>
                <a:cs typeface="Arial"/>
              </a:rPr>
              <a:t> a </a:t>
            </a:r>
            <a:r>
              <a:rPr lang="en-GB" sz="2400" dirty="0" err="1" smtClean="0">
                <a:latin typeface="Arial"/>
                <a:cs typeface="Arial"/>
              </a:rPr>
              <a:t>chyfathrebu</a:t>
            </a:r>
            <a:r>
              <a:rPr lang="en-GB" sz="2400" dirty="0" smtClean="0">
                <a:latin typeface="Arial"/>
                <a:cs typeface="Arial"/>
              </a:rPr>
              <a:t> </a:t>
            </a:r>
            <a:r>
              <a:rPr lang="en-GB" sz="2400" dirty="0" err="1" smtClean="0">
                <a:latin typeface="Arial"/>
                <a:cs typeface="Arial"/>
              </a:rPr>
              <a:t>gynhwysfawr</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hyrwyddo</a:t>
            </a:r>
            <a:r>
              <a:rPr lang="en-GB" sz="2400" dirty="0" smtClean="0">
                <a:latin typeface="Arial"/>
                <a:cs typeface="Arial"/>
              </a:rPr>
              <a:t> </a:t>
            </a:r>
            <a:r>
              <a:rPr lang="en-GB" sz="2400" dirty="0" err="1" smtClean="0">
                <a:latin typeface="Arial"/>
                <a:cs typeface="Arial"/>
              </a:rPr>
              <a:t>buddion</a:t>
            </a:r>
            <a:r>
              <a:rPr lang="en-GB" sz="2400" dirty="0" smtClean="0">
                <a:latin typeface="Arial"/>
                <a:cs typeface="Arial"/>
              </a:rPr>
              <a:t> </a:t>
            </a:r>
            <a:r>
              <a:rPr lang="en-GB" sz="2400" dirty="0" err="1" smtClean="0">
                <a:latin typeface="Arial"/>
                <a:cs typeface="Arial"/>
              </a:rPr>
              <a:t>dysgu</a:t>
            </a:r>
            <a:r>
              <a:rPr lang="en-GB" sz="2400" dirty="0" smtClean="0">
                <a:latin typeface="Arial"/>
                <a:cs typeface="Arial"/>
              </a:rPr>
              <a:t> </a:t>
            </a:r>
            <a:r>
              <a:rPr lang="en-GB" sz="2400" dirty="0" err="1" smtClean="0">
                <a:latin typeface="Arial"/>
                <a:cs typeface="Arial"/>
              </a:rPr>
              <a:t>Cymraeg</a:t>
            </a:r>
            <a:r>
              <a:rPr lang="en-GB" sz="2400" dirty="0" smtClean="0">
                <a:latin typeface="Arial"/>
                <a:cs typeface="Arial"/>
              </a:rPr>
              <a:t> ac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annog</a:t>
            </a:r>
            <a:r>
              <a:rPr lang="en-GB" sz="2400" dirty="0" smtClean="0">
                <a:latin typeface="Arial"/>
                <a:cs typeface="Arial"/>
              </a:rPr>
              <a:t> </a:t>
            </a:r>
            <a:r>
              <a:rPr lang="en-GB" sz="2400" dirty="0" err="1" smtClean="0">
                <a:latin typeface="Arial"/>
                <a:cs typeface="Arial"/>
              </a:rPr>
              <a:t>mwy</a:t>
            </a:r>
            <a:r>
              <a:rPr lang="en-GB" sz="2400" dirty="0" smtClean="0">
                <a:latin typeface="Arial"/>
                <a:cs typeface="Arial"/>
              </a:rPr>
              <a:t> o </a:t>
            </a:r>
            <a:r>
              <a:rPr lang="en-GB" sz="2400" dirty="0" err="1" smtClean="0">
                <a:latin typeface="Arial"/>
                <a:cs typeface="Arial"/>
              </a:rPr>
              <a:t>oedolion</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ddysgu’r</a:t>
            </a:r>
            <a:r>
              <a:rPr lang="en-GB" sz="2400" dirty="0" smtClean="0">
                <a:latin typeface="Arial"/>
                <a:cs typeface="Arial"/>
              </a:rPr>
              <a:t> </a:t>
            </a:r>
            <a:r>
              <a:rPr lang="en-GB" sz="2400" dirty="0" err="1" smtClean="0">
                <a:latin typeface="Arial"/>
                <a:cs typeface="Arial"/>
              </a:rPr>
              <a:t>iaith</a:t>
            </a:r>
            <a:r>
              <a:rPr lang="en-GB" sz="2400" dirty="0" smtClean="0">
                <a:latin typeface="Arial"/>
                <a:cs typeface="Arial"/>
              </a:rPr>
              <a:t>. Mae </a:t>
            </a:r>
            <a:r>
              <a:rPr lang="en-GB" sz="2400" dirty="0" err="1" smtClean="0">
                <a:latin typeface="Arial"/>
                <a:cs typeface="Arial"/>
              </a:rPr>
              <a:t>arfarniad</a:t>
            </a:r>
            <a:r>
              <a:rPr lang="en-GB" sz="2400" dirty="0" smtClean="0">
                <a:latin typeface="Arial"/>
                <a:cs typeface="Arial"/>
              </a:rPr>
              <a:t> y </a:t>
            </a:r>
            <a:r>
              <a:rPr lang="en-GB" sz="2400" dirty="0" err="1" smtClean="0">
                <a:latin typeface="Arial"/>
                <a:cs typeface="Arial"/>
              </a:rPr>
              <a:t>Ganolfan</a:t>
            </a:r>
            <a:r>
              <a:rPr lang="en-GB" sz="2400" dirty="0" smtClean="0">
                <a:latin typeface="Arial"/>
                <a:cs typeface="Arial"/>
              </a:rPr>
              <a:t> </a:t>
            </a:r>
            <a:r>
              <a:rPr lang="en-GB" sz="2400" dirty="0" err="1" smtClean="0">
                <a:latin typeface="Arial"/>
                <a:cs typeface="Arial"/>
              </a:rPr>
              <a:t>Genedlaethol</a:t>
            </a:r>
            <a:r>
              <a:rPr lang="en-GB" sz="2400" dirty="0" smtClean="0">
                <a:latin typeface="Arial"/>
                <a:cs typeface="Arial"/>
              </a:rPr>
              <a:t> </a:t>
            </a:r>
            <a:r>
              <a:rPr lang="en-GB" sz="2400" dirty="0" err="1" smtClean="0">
                <a:latin typeface="Arial"/>
                <a:cs typeface="Arial"/>
              </a:rPr>
              <a:t>o’r</a:t>
            </a:r>
            <a:r>
              <a:rPr lang="en-GB" sz="2400" dirty="0" smtClean="0">
                <a:latin typeface="Arial"/>
                <a:cs typeface="Arial"/>
              </a:rPr>
              <a:t> </a:t>
            </a:r>
            <a:r>
              <a:rPr lang="en-GB" sz="2400" dirty="0" err="1" smtClean="0">
                <a:latin typeface="Arial"/>
                <a:cs typeface="Arial"/>
              </a:rPr>
              <a:t>strategaeth</a:t>
            </a:r>
            <a:r>
              <a:rPr lang="en-GB" sz="2400" dirty="0" smtClean="0">
                <a:latin typeface="Arial"/>
                <a:cs typeface="Arial"/>
              </a:rPr>
              <a:t> hon, ac </a:t>
            </a:r>
            <a:r>
              <a:rPr lang="en-GB" sz="2400" dirty="0" err="1" smtClean="0">
                <a:latin typeface="Arial"/>
                <a:cs typeface="Arial"/>
              </a:rPr>
              <a:t>adborth</a:t>
            </a:r>
            <a:r>
              <a:rPr lang="en-GB" sz="2400" dirty="0" smtClean="0">
                <a:latin typeface="Arial"/>
                <a:cs typeface="Arial"/>
              </a:rPr>
              <a:t> </a:t>
            </a:r>
            <a:r>
              <a:rPr lang="en-GB" sz="2400" dirty="0" err="1" smtClean="0">
                <a:latin typeface="Arial"/>
                <a:cs typeface="Arial"/>
              </a:rPr>
              <a:t>gan</a:t>
            </a:r>
            <a:r>
              <a:rPr lang="en-GB" sz="2400" dirty="0" smtClean="0">
                <a:latin typeface="Arial"/>
                <a:cs typeface="Arial"/>
              </a:rPr>
              <a:t> </a:t>
            </a:r>
            <a:r>
              <a:rPr lang="en-GB" sz="2400" dirty="0" err="1" smtClean="0">
                <a:latin typeface="Arial"/>
                <a:cs typeface="Arial"/>
              </a:rPr>
              <a:t>ddarparwyr</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dynodi</a:t>
            </a:r>
            <a:r>
              <a:rPr lang="en-GB" sz="2400" dirty="0" smtClean="0">
                <a:latin typeface="Arial"/>
                <a:cs typeface="Arial"/>
              </a:rPr>
              <a:t> bod </a:t>
            </a:r>
            <a:r>
              <a:rPr lang="en-GB" sz="2400" dirty="0" err="1" smtClean="0">
                <a:latin typeface="Arial"/>
                <a:cs typeface="Arial"/>
              </a:rPr>
              <a:t>angen</a:t>
            </a:r>
            <a:r>
              <a:rPr lang="en-GB" sz="2400" dirty="0" smtClean="0">
                <a:latin typeface="Arial"/>
                <a:cs typeface="Arial"/>
              </a:rPr>
              <a:t> </a:t>
            </a:r>
            <a:r>
              <a:rPr lang="en-GB" sz="2400" dirty="0" err="1" smtClean="0">
                <a:latin typeface="Arial"/>
                <a:cs typeface="Arial"/>
              </a:rPr>
              <a:t>mireinio’r</a:t>
            </a:r>
            <a:r>
              <a:rPr lang="en-GB" sz="2400" dirty="0" smtClean="0">
                <a:latin typeface="Arial"/>
                <a:cs typeface="Arial"/>
              </a:rPr>
              <a:t> dull </a:t>
            </a:r>
            <a:r>
              <a:rPr lang="en-GB" sz="2400" dirty="0" err="1" smtClean="0">
                <a:latin typeface="Arial"/>
                <a:cs typeface="Arial"/>
              </a:rPr>
              <a:t>marchnata</a:t>
            </a:r>
            <a:r>
              <a:rPr lang="en-GB" sz="2400" dirty="0" smtClean="0">
                <a:latin typeface="Arial"/>
                <a:cs typeface="Arial"/>
              </a:rPr>
              <a:t> </a:t>
            </a:r>
            <a:r>
              <a:rPr lang="en-GB" sz="2400" dirty="0" err="1" smtClean="0">
                <a:latin typeface="Arial"/>
                <a:cs typeface="Arial"/>
              </a:rPr>
              <a:t>presennol</a:t>
            </a:r>
            <a:r>
              <a:rPr lang="en-GB" sz="2400" dirty="0" smtClean="0">
                <a:latin typeface="Arial"/>
                <a:cs typeface="Arial"/>
              </a:rPr>
              <a:t> </a:t>
            </a:r>
            <a:r>
              <a:rPr lang="en-GB" sz="2400" dirty="0" err="1" smtClean="0">
                <a:latin typeface="Arial"/>
                <a:cs typeface="Arial"/>
              </a:rPr>
              <a:t>er</a:t>
            </a:r>
            <a:r>
              <a:rPr lang="en-GB" sz="2400" dirty="0" smtClean="0">
                <a:latin typeface="Arial"/>
                <a:cs typeface="Arial"/>
              </a:rPr>
              <a:t> </a:t>
            </a:r>
            <a:r>
              <a:rPr lang="en-GB" sz="2400" dirty="0" err="1" smtClean="0">
                <a:latin typeface="Arial"/>
                <a:cs typeface="Arial"/>
              </a:rPr>
              <a:t>mwyn</a:t>
            </a:r>
            <a:r>
              <a:rPr lang="en-GB" sz="2400" dirty="0" smtClean="0">
                <a:latin typeface="Arial"/>
                <a:cs typeface="Arial"/>
              </a:rPr>
              <a:t> </a:t>
            </a:r>
            <a:r>
              <a:rPr lang="en-GB" sz="2400" dirty="0" err="1" smtClean="0">
                <a:latin typeface="Arial"/>
                <a:cs typeface="Arial"/>
              </a:rPr>
              <a:t>cyrraedd</a:t>
            </a:r>
            <a:r>
              <a:rPr lang="en-GB" sz="2400" dirty="0" smtClean="0">
                <a:latin typeface="Arial"/>
                <a:cs typeface="Arial"/>
              </a:rPr>
              <a:t> </a:t>
            </a:r>
            <a:r>
              <a:rPr lang="en-GB" sz="2400" dirty="0" err="1" smtClean="0">
                <a:latin typeface="Arial"/>
                <a:cs typeface="Arial"/>
              </a:rPr>
              <a:t>mwy</a:t>
            </a:r>
            <a:r>
              <a:rPr lang="en-GB" sz="2400" dirty="0" smtClean="0">
                <a:latin typeface="Arial"/>
                <a:cs typeface="Arial"/>
              </a:rPr>
              <a:t> o </a:t>
            </a:r>
            <a:r>
              <a:rPr lang="en-GB" sz="2400" dirty="0" err="1" smtClean="0">
                <a:latin typeface="Arial"/>
                <a:cs typeface="Arial"/>
              </a:rPr>
              <a:t>ddysgwyr</a:t>
            </a:r>
            <a:r>
              <a:rPr lang="en-GB" sz="2400" dirty="0" smtClean="0">
                <a:latin typeface="Arial"/>
                <a:cs typeface="Arial"/>
              </a:rPr>
              <a:t> </a:t>
            </a:r>
            <a:r>
              <a:rPr lang="en-GB" sz="2400" dirty="0" err="1" smtClean="0">
                <a:latin typeface="Arial"/>
                <a:cs typeface="Arial"/>
              </a:rPr>
              <a:t>posibl</a:t>
            </a:r>
            <a:r>
              <a:rPr lang="en-GB" sz="2400" dirty="0" smtClean="0">
                <a:latin typeface="Arial"/>
                <a:cs typeface="Arial"/>
              </a:rPr>
              <a:t>.</a:t>
            </a:r>
            <a:endParaRPr sz="24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408486"/>
            <a:ext cx="5937885" cy="8863965"/>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The National Centre conducts formal monitoring meetings termly with each provider to discuss their performance and to identify any action needed. This process is at an early stage and at present a minority of providers are unsure as to the consequences of not achieving their targets.</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The National Centre is developing a comprehensive marketing and communications strategy to promote the benefits of learning Welsh and to encourage more adults to learn the language. The National Centre’s evaluation of this strategy, and feedback from providers, indicates that the current marketing approach needs refining in order to reach more potential learners.</a:t>
            </a:r>
            <a:endParaRPr lang="en-GB" sz="2400" dirty="0">
              <a:solidFill>
                <a:prstClr val="black">
                  <a:lumMod val="75000"/>
                  <a:lumOff val="25000"/>
                </a:prst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812530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wedi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cyflwyno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systemau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trylwyr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sicrhau</a:t>
            </a:r>
            <a:r>
              <a:rPr lang="en-GB" sz="2400" dirty="0" smtClean="0">
                <a:solidFill>
                  <a:schemeClr val="tx1">
                    <a:lumMod val="95000"/>
                    <a:lumOff val="5000"/>
                  </a:schemeClr>
                </a:solidFill>
                <a:latin typeface="Arial"/>
                <a:cs typeface="Arial"/>
              </a:rPr>
              <a:t> bod </a:t>
            </a:r>
            <a:r>
              <a:rPr lang="en-GB" sz="2400" dirty="0" err="1" smtClean="0">
                <a:solidFill>
                  <a:schemeClr val="tx1">
                    <a:lumMod val="95000"/>
                    <a:lumOff val="5000"/>
                  </a:schemeClr>
                </a:solidFill>
                <a:latin typeface="Arial"/>
                <a:cs typeface="Arial"/>
              </a:rPr>
              <a:t>darparwyr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targedu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cyfran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fwy</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cyllid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weithgareddau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addysgu</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Mae </a:t>
            </a:r>
            <a:r>
              <a:rPr lang="en-GB" sz="2400" dirty="0" err="1" smtClean="0">
                <a:solidFill>
                  <a:schemeClr val="tx1">
                    <a:lumMod val="95000"/>
                    <a:lumOff val="5000"/>
                  </a:schemeClr>
                </a:solidFill>
                <a:latin typeface="Arial"/>
                <a:cs typeface="Arial"/>
              </a:rPr>
              <a:t>ei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chontractau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gyda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darparwyr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pennu</a:t>
            </a:r>
            <a:r>
              <a:rPr lang="en-GB" sz="2400" dirty="0" smtClean="0">
                <a:solidFill>
                  <a:schemeClr val="tx1">
                    <a:lumMod val="95000"/>
                    <a:lumOff val="5000"/>
                  </a:schemeClr>
                </a:solidFill>
                <a:latin typeface="Arial"/>
                <a:cs typeface="Arial"/>
              </a:rPr>
              <a:t> bod </a:t>
            </a:r>
            <a:r>
              <a:rPr lang="en-GB" sz="2400" dirty="0" err="1" smtClean="0">
                <a:solidFill>
                  <a:schemeClr val="tx1">
                    <a:lumMod val="95000"/>
                    <a:lumOff val="5000"/>
                  </a:schemeClr>
                </a:solidFill>
                <a:latin typeface="Arial"/>
                <a:cs typeface="Arial"/>
              </a:rPr>
              <a:t>gwariant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weithgareddau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heblaw</a:t>
            </a:r>
            <a:r>
              <a:rPr lang="en-GB" sz="2400" dirty="0" smtClean="0">
                <a:solidFill>
                  <a:schemeClr val="tx1">
                    <a:lumMod val="95000"/>
                    <a:lumOff val="5000"/>
                  </a:schemeClr>
                </a:solidFill>
                <a:latin typeface="Arial"/>
                <a:cs typeface="Arial"/>
              </a:rPr>
              <a:t> am </a:t>
            </a:r>
            <a:r>
              <a:rPr lang="en-GB" sz="2400" dirty="0" err="1" smtClean="0">
                <a:solidFill>
                  <a:schemeClr val="tx1">
                    <a:lumMod val="95000"/>
                    <a:lumOff val="5000"/>
                  </a:schemeClr>
                </a:solidFill>
                <a:latin typeface="Arial"/>
                <a:cs typeface="Arial"/>
              </a:rPr>
              <a:t>addysgu</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wedi’i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gyfyngu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ddim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mwy</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na</a:t>
            </a:r>
            <a:r>
              <a:rPr lang="en-GB" sz="2400" dirty="0" smtClean="0">
                <a:solidFill>
                  <a:schemeClr val="tx1">
                    <a:lumMod val="95000"/>
                    <a:lumOff val="5000"/>
                  </a:schemeClr>
                </a:solidFill>
                <a:latin typeface="Arial"/>
                <a:cs typeface="Arial"/>
              </a:rPr>
              <a:t> 15% </a:t>
            </a:r>
            <a:r>
              <a:rPr lang="en-GB" sz="2400" dirty="0" err="1" smtClean="0">
                <a:solidFill>
                  <a:schemeClr val="tx1">
                    <a:lumMod val="95000"/>
                    <a:lumOff val="5000"/>
                  </a:schemeClr>
                </a:solidFill>
                <a:latin typeface="Arial"/>
                <a:cs typeface="Arial"/>
              </a:rPr>
              <a:t>o’r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cyllid</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ddyrannwyd</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ffigur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cyfartalog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hyn</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bryd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yw</a:t>
            </a:r>
            <a:r>
              <a:rPr lang="en-GB" sz="2400" dirty="0" smtClean="0">
                <a:solidFill>
                  <a:schemeClr val="tx1">
                    <a:lumMod val="95000"/>
                    <a:lumOff val="5000"/>
                  </a:schemeClr>
                </a:solidFill>
                <a:latin typeface="Arial"/>
                <a:cs typeface="Arial"/>
              </a:rPr>
              <a:t> 7%.</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datblygu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ystod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newydd</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gyrsiau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lefel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mynediad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sylfaen</a:t>
            </a:r>
            <a:r>
              <a:rPr lang="en-GB" sz="2400" dirty="0" smtClean="0">
                <a:solidFill>
                  <a:schemeClr val="tx1">
                    <a:lumMod val="95000"/>
                    <a:lumOff val="5000"/>
                  </a:schemeClr>
                </a:solidFill>
                <a:latin typeface="Arial"/>
                <a:cs typeface="Arial"/>
              </a:rPr>
              <a:t> a </a:t>
            </a:r>
            <a:r>
              <a:rPr lang="en-GB" sz="2400" dirty="0" err="1" smtClean="0">
                <a:solidFill>
                  <a:schemeClr val="tx1">
                    <a:lumMod val="95000"/>
                    <a:lumOff val="5000"/>
                  </a:schemeClr>
                </a:solidFill>
                <a:latin typeface="Arial"/>
                <a:cs typeface="Arial"/>
              </a:rPr>
              <a:t>lefel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uwch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mwyn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cael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mwy</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gysondeb</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y </a:t>
            </a:r>
            <a:r>
              <a:rPr lang="en-GB" sz="2400" dirty="0" err="1" smtClean="0">
                <a:solidFill>
                  <a:schemeClr val="tx1">
                    <a:lumMod val="95000"/>
                    <a:lumOff val="5000"/>
                  </a:schemeClr>
                </a:solidFill>
                <a:latin typeface="Arial"/>
                <a:cs typeface="Arial"/>
              </a:rPr>
              <a:t>ddarpariaeth</a:t>
            </a:r>
            <a:r>
              <a:rPr lang="en-GB" sz="2400" dirty="0" smtClean="0">
                <a:solidFill>
                  <a:schemeClr val="tx1">
                    <a:lumMod val="95000"/>
                    <a:lumOff val="5000"/>
                  </a:schemeClr>
                </a:solidFill>
                <a:latin typeface="Arial"/>
                <a:cs typeface="Arial"/>
              </a:rPr>
              <a:t/>
            </a:r>
            <a:br>
              <a:rPr lang="en-GB" sz="2400" dirty="0" smtClean="0">
                <a:solidFill>
                  <a:schemeClr val="tx1">
                    <a:lumMod val="95000"/>
                    <a:lumOff val="5000"/>
                  </a:schemeClr>
                </a:solidFill>
                <a:latin typeface="Arial"/>
                <a:cs typeface="Arial"/>
              </a:rPr>
            </a:b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ledled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Cymru</a:t>
            </a:r>
            <a:r>
              <a:rPr lang="en-GB" sz="2400" dirty="0" smtClean="0">
                <a:solidFill>
                  <a:schemeClr val="tx1">
                    <a:lumMod val="95000"/>
                    <a:lumOff val="5000"/>
                  </a:schemeClr>
                </a:solidFill>
                <a:latin typeface="Arial"/>
                <a:cs typeface="Arial"/>
              </a:rPr>
              <a:t>. Mae </a:t>
            </a:r>
            <a:r>
              <a:rPr lang="en-GB" sz="2400" dirty="0" err="1" smtClean="0">
                <a:solidFill>
                  <a:schemeClr val="tx1">
                    <a:lumMod val="95000"/>
                    <a:lumOff val="5000"/>
                  </a:schemeClr>
                </a:solidFill>
                <a:latin typeface="Arial"/>
                <a:cs typeface="Arial"/>
              </a:rPr>
              <a:t>lefelau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deilliannau’r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newydd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gyson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â’r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Fframwaith</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Cyfeirio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Cyffredin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Ewrop</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Ieithoedd</a:t>
            </a:r>
            <a:r>
              <a:rPr lang="en-GB" sz="2400" dirty="0" smtClean="0">
                <a:solidFill>
                  <a:schemeClr val="tx1">
                    <a:lumMod val="95000"/>
                    <a:lumOff val="5000"/>
                  </a:schemeClr>
                </a:solidFill>
                <a:latin typeface="Arial"/>
                <a:cs typeface="Arial"/>
              </a:rPr>
              <a:t>.</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421838"/>
            <a:ext cx="5937885" cy="8494633"/>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The National Centre has introduced rigorous systems to ensure that providers target a greater proportion of their funding on teaching and learning activities. Its contracts with providers stipulate that spending on activities other than teaching and learning is limited to no more than 15% of the funding allocated. The average figure at present is 7%.</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The National Centre is developing a new range of courses at entry, foundation and advanced levels in order to achieve greater consistency in the provision for learners across Wales. The outcome levels of the new curriculum align with the Common European Framework of Reference for Languages (CEFR</a:t>
            </a:r>
            <a:r>
              <a:rPr lang="en-GB" sz="2400" dirty="0" smtClean="0">
                <a:solidFill>
                  <a:srgbClr val="414042"/>
                </a:solidFill>
                <a:latin typeface="Arial"/>
                <a:cs typeface="Arial"/>
              </a:rPr>
              <a:t>).</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12905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datblygu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offeryn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asesu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defnyddiol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ar-lein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gyfer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Fodd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bynnag</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offeryn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asesu</a:t>
            </a:r>
            <a:r>
              <a:rPr lang="en-GB" sz="2400" dirty="0" smtClean="0">
                <a:solidFill>
                  <a:schemeClr val="tx1">
                    <a:lumMod val="95000"/>
                    <a:lumOff val="5000"/>
                  </a:schemeClr>
                </a:solidFill>
                <a:latin typeface="Arial"/>
                <a:cs typeface="Arial"/>
              </a:rPr>
              <a:t> </a:t>
            </a:r>
            <a:br>
              <a:rPr lang="en-GB" sz="2400" dirty="0" smtClean="0">
                <a:solidFill>
                  <a:schemeClr val="tx1">
                    <a:lumMod val="95000"/>
                    <a:lumOff val="5000"/>
                  </a:schemeClr>
                </a:solidFill>
                <a:latin typeface="Arial"/>
                <a:cs typeface="Arial"/>
              </a:rPr>
            </a:b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gwbl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weithredol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hyd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nes</a:t>
            </a:r>
            <a:r>
              <a:rPr lang="en-GB" sz="2400" dirty="0" smtClean="0">
                <a:solidFill>
                  <a:schemeClr val="tx1">
                    <a:lumMod val="95000"/>
                    <a:lumOff val="5000"/>
                  </a:schemeClr>
                </a:solidFill>
                <a:latin typeface="Arial"/>
                <a:cs typeface="Arial"/>
              </a:rPr>
              <a:t> bod y </a:t>
            </a:r>
            <a:r>
              <a:rPr lang="en-GB" sz="2400" dirty="0" err="1" smtClean="0">
                <a:solidFill>
                  <a:schemeClr val="tx1">
                    <a:lumMod val="95000"/>
                    <a:lumOff val="5000"/>
                  </a:schemeClr>
                </a:solidFill>
                <a:latin typeface="Arial"/>
                <a:cs typeface="Arial"/>
              </a:rPr>
              <a:t>cwricwlwm</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newydd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wedi’i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gwblhau</a:t>
            </a:r>
            <a:r>
              <a:rPr lang="en-GB" sz="2400" dirty="0" smtClean="0">
                <a:solidFill>
                  <a:schemeClr val="tx1">
                    <a:lumMod val="95000"/>
                    <a:lumOff val="5000"/>
                  </a:schemeClr>
                </a:solidFill>
                <a:latin typeface="Arial"/>
                <a:cs typeface="Arial"/>
              </a:rPr>
              <a:t>, ac </a:t>
            </a:r>
            <a:r>
              <a:rPr lang="en-GB" sz="2400" dirty="0" err="1" smtClean="0">
                <a:solidFill>
                  <a:schemeClr val="tx1">
                    <a:lumMod val="95000"/>
                    <a:lumOff val="5000"/>
                  </a:schemeClr>
                </a:solidFill>
                <a:latin typeface="Arial"/>
                <a:cs typeface="Arial"/>
              </a:rPr>
              <a:t>nid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yw’n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glir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sut</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bwriadu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ddefnyddio</a:t>
            </a:r>
            <a:r>
              <a:rPr lang="en-GB" sz="2400" dirty="0" smtClean="0">
                <a:solidFill>
                  <a:schemeClr val="tx1">
                    <a:lumMod val="95000"/>
                    <a:lumOff val="5000"/>
                  </a:schemeClr>
                </a:solidFill>
                <a:latin typeface="Arial"/>
                <a:cs typeface="Arial"/>
              </a:rPr>
              <a:t/>
            </a:r>
            <a:br>
              <a:rPr lang="en-GB" sz="2400" dirty="0" smtClean="0">
                <a:solidFill>
                  <a:schemeClr val="tx1">
                    <a:lumMod val="95000"/>
                    <a:lumOff val="5000"/>
                  </a:schemeClr>
                </a:solidFill>
                <a:latin typeface="Arial"/>
                <a:cs typeface="Arial"/>
              </a:rPr>
            </a:b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fesur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cynnydd</a:t>
            </a:r>
            <a:r>
              <a:rPr lang="en-GB" sz="2400" dirty="0" smtClean="0">
                <a:solidFill>
                  <a:schemeClr val="tx1">
                    <a:lumMod val="95000"/>
                    <a:lumOff val="5000"/>
                  </a:schemeClr>
                </a:solidFill>
                <a:latin typeface="Arial"/>
                <a:cs typeface="Arial"/>
              </a:rPr>
              <a:t>.</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hyn</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bryd</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mae</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darparwyr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defnyddio’u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systemau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hunain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wrando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farnau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dysgwyr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mwyn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gwella</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eu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profiadau</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dysgu</a:t>
            </a:r>
            <a:r>
              <a:rPr lang="en-GB" sz="2400" dirty="0" smtClean="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M</a:t>
            </a:r>
            <a:r>
              <a:rPr lang="en-GB" sz="2400" dirty="0" err="1" smtClean="0">
                <a:solidFill>
                  <a:schemeClr val="tx1">
                    <a:lumMod val="95000"/>
                    <a:lumOff val="5000"/>
                  </a:schemeClr>
                </a:solidFill>
                <a:latin typeface="Arial"/>
                <a:cs typeface="Arial"/>
              </a:rPr>
              <a:t>ae’r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Ganolfan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Genedlaethol</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cyflwyno</a:t>
            </a:r>
            <a:r>
              <a:rPr lang="en-GB" sz="2400" dirty="0" smtClean="0">
                <a:solidFill>
                  <a:schemeClr val="tx1">
                    <a:lumMod val="95000"/>
                    <a:lumOff val="5000"/>
                  </a:schemeClr>
                </a:solidFill>
                <a:latin typeface="Arial"/>
                <a:cs typeface="Arial"/>
              </a:rPr>
              <a:t> dull </a:t>
            </a:r>
            <a:r>
              <a:rPr lang="en-GB" sz="2400" dirty="0" err="1" smtClean="0">
                <a:solidFill>
                  <a:schemeClr val="tx1">
                    <a:lumMod val="95000"/>
                    <a:lumOff val="5000"/>
                  </a:schemeClr>
                </a:solidFill>
                <a:latin typeface="Arial"/>
                <a:cs typeface="Arial"/>
              </a:rPr>
              <a:t>cyson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draws </a:t>
            </a:r>
            <a:r>
              <a:rPr lang="en-GB" sz="2400" dirty="0" err="1" smtClean="0">
                <a:solidFill>
                  <a:schemeClr val="tx1">
                    <a:lumMod val="95000"/>
                    <a:lumOff val="5000"/>
                  </a:schemeClr>
                </a:solidFill>
                <a:latin typeface="Arial"/>
                <a:cs typeface="Arial"/>
              </a:rPr>
              <a:t>pob</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darparwr</a:t>
            </a:r>
            <a:r>
              <a:rPr lang="en-GB" sz="2400" dirty="0" smtClean="0">
                <a:solidFill>
                  <a:schemeClr val="tx1">
                    <a:lumMod val="95000"/>
                    <a:lumOff val="5000"/>
                  </a:schemeClr>
                </a:solidFill>
                <a:latin typeface="Arial"/>
                <a:cs typeface="Arial"/>
              </a:rPr>
              <a:t>.</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The National Centre is developing a useful online assessment tool for learners.  </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However, the assessment tool will not be fully operational until the new curriculum is completed and it is unclear how the National Centre intends to use it to measure progress.</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Providers currently use their own systems for listening to learners’ views in order to improve their learning experiences. The National Centre is introducing a consistent approach across all providers.</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776780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3.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ba56e8fca04c5a1b61baa7d5b09bafb2">
  <xsd:schema xmlns:xsd="http://www.w3.org/2001/XMLSchema" xmlns:xs="http://www.w3.org/2001/XMLSchema" xmlns:p="http://schemas.microsoft.com/office/2006/metadata/properties" xmlns:ns2="4c2d5879-4e17-4934-9dac-90b30ab598df" targetNamespace="http://schemas.microsoft.com/office/2006/metadata/properties" ma:root="true" ma:fieldsID="711076e8b98bf56e85ae7ccab22887de"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TaxCatchAll xmlns="4c2d5879-4e17-4934-9dac-90b30ab598df">
      <Value>1</Value>
    </TaxCatchAll>
    <Academic_x0020_Year xmlns="4c2d5879-4e17-4934-9dac-90b30ab598df">6</Academic_x0020_Year>
    <Financial_x0020_Year xmlns="4c2d5879-4e17-4934-9dac-90b30ab598df">7</Financial_x0020_Year>
    <COBAS_x0020_Thematic_x0020_Event_x0020_ID xmlns="4c2d5879-4e17-4934-9dac-90b30ab598df" xsi:nil="true"/>
    <COBAS_x0020_Event_x0020_Short_x0020_Title xmlns="4c2d5879-4e17-4934-9dac-90b30ab598df" xsi:nil="true"/>
    <Lead_x0020_Inspector xmlns="4c2d5879-4e17-4934-9dac-90b30ab598df">
      <UserInfo>
        <DisplayName/>
        <AccountId xsi:nil="true"/>
        <AccountType/>
      </UserInfo>
    </Lead_x0020_Inspector>
    <Year_x0020_of_x0020_Survey xmlns="4c2d5879-4e17-4934-9dac-90b30ab598df" xsi:nil="true"/>
    <COBAS_x0020_Event_x0020_ID xmlns="4c2d5879-4e17-4934-9dac-90b30ab598df" xsi:nil="true"/>
    <COBAS_x0020_Event_x0020_Title xmlns="4c2d5879-4e17-4934-9dac-90b30ab598df" xsi:nil="true"/>
  </documentManagement>
</p:properties>
</file>

<file path=customXml/itemProps1.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2.xml><?xml version="1.0" encoding="utf-8"?>
<ds:datastoreItem xmlns:ds="http://schemas.openxmlformats.org/officeDocument/2006/customXml" ds:itemID="{FA5C1CED-B421-437F-B768-861C7093E61E}">
  <ds:schemaRefs>
    <ds:schemaRef ds:uri="http://schemas.microsoft.com/office/2006/metadata/customXsn"/>
  </ds:schemaRefs>
</ds:datastoreItem>
</file>

<file path=customXml/itemProps3.xml><?xml version="1.0" encoding="utf-8"?>
<ds:datastoreItem xmlns:ds="http://schemas.openxmlformats.org/officeDocument/2006/customXml" ds:itemID="{11C7E60E-2295-4611-88EE-946337742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912C820-0342-4CB2-88FC-4AEEC26C1B5E}">
  <ds:schemaRefs>
    <ds:schemaRef ds:uri="http://schemas.microsoft.com/office/2006/metadata/properties"/>
    <ds:schemaRef ds:uri="http://purl.org/dc/terms/"/>
    <ds:schemaRef ds:uri="http://schemas.microsoft.com/office/2006/documentManagement/types"/>
    <ds:schemaRef ds:uri="http://purl.org/dc/dcmitype/"/>
    <ds:schemaRef ds:uri="4c2d5879-4e17-4934-9dac-90b30ab598df"/>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3199</TotalTime>
  <Words>2042</Words>
  <Application>Microsoft Office PowerPoint</Application>
  <PresentationFormat>Custom</PresentationFormat>
  <Paragraphs>223</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PowerPoint Presentation</vt:lpstr>
      <vt:lpstr>Cefndir</vt:lpstr>
      <vt:lpstr>Cefndir</vt:lpstr>
      <vt:lpstr>Prif ganfyddiadau</vt:lpstr>
      <vt:lpstr>Prif ganfyddiadau</vt:lpstr>
      <vt:lpstr>Prif ganfyddiadau</vt:lpstr>
      <vt:lpstr>Prif ganfyddiadau</vt:lpstr>
      <vt:lpstr>Prif ganfyddiadau</vt:lpstr>
      <vt:lpstr>Prif ganfyddiadau</vt:lpstr>
      <vt:lpstr>Prif ganfyddiadau</vt:lpstr>
      <vt:lpstr>Argymhellion</vt:lpstr>
      <vt:lpstr>10 cwestiwn i  ddarparwyr</vt:lpstr>
      <vt:lpstr>10 cwestiwn i  ddarparwyr</vt:lpstr>
      <vt:lpstr>Cwestiynau…</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Elora Elphick</cp:lastModifiedBy>
  <cp:revision>20</cp:revision>
  <cp:lastPrinted>2017-05-31T08:16:45Z</cp:lastPrinted>
  <dcterms:created xsi:type="dcterms:W3CDTF">2017-05-24T13:51:43Z</dcterms:created>
  <dcterms:modified xsi:type="dcterms:W3CDTF">2017-06-20T10:10:41Z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