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32"/>
  </p:handoutMasterIdLst>
  <p:sldIdLst>
    <p:sldId id="256" r:id="rId5"/>
    <p:sldId id="258" r:id="rId6"/>
    <p:sldId id="272" r:id="rId7"/>
    <p:sldId id="259" r:id="rId8"/>
    <p:sldId id="260" r:id="rId9"/>
    <p:sldId id="261" r:id="rId10"/>
    <p:sldId id="262" r:id="rId11"/>
    <p:sldId id="273" r:id="rId12"/>
    <p:sldId id="263" r:id="rId13"/>
    <p:sldId id="264" r:id="rId14"/>
    <p:sldId id="265" r:id="rId15"/>
    <p:sldId id="266" r:id="rId16"/>
    <p:sldId id="267" r:id="rId17"/>
    <p:sldId id="268" r:id="rId18"/>
    <p:sldId id="269" r:id="rId19"/>
    <p:sldId id="274" r:id="rId20"/>
    <p:sldId id="270" r:id="rId21"/>
    <p:sldId id="271" r:id="rId22"/>
    <p:sldId id="275" r:id="rId23"/>
    <p:sldId id="276" r:id="rId24"/>
    <p:sldId id="277" r:id="rId25"/>
    <p:sldId id="278" r:id="rId26"/>
    <p:sldId id="279" r:id="rId27"/>
    <p:sldId id="283" r:id="rId28"/>
    <p:sldId id="280" r:id="rId29"/>
    <p:sldId id="284" r:id="rId30"/>
    <p:sldId id="281" r:id="rId31"/>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44" y="102"/>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20/07/2018</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endParaRPr dirty="0"/>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3054613"/>
            <a:ext cx="13986369" cy="3863109"/>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r>
              <a:rPr lang="cy-GB" sz="4500" b="1" spc="-5" dirty="0">
                <a:solidFill>
                  <a:schemeClr val="tx1">
                    <a:lumMod val="85000"/>
                    <a:lumOff val="15000"/>
                  </a:schemeClr>
                </a:solidFill>
                <a:latin typeface="Arial"/>
                <a:cs typeface="Arial"/>
              </a:rPr>
              <a:t>Addysg grefyddol yng nghyfnod allweddol 2 a chyfnod allweddol 3</a:t>
            </a:r>
          </a:p>
          <a:p>
            <a:pPr>
              <a:lnSpc>
                <a:spcPct val="100000"/>
              </a:lnSpc>
              <a:spcBef>
                <a:spcPts val="19"/>
              </a:spcBef>
              <a:spcAft>
                <a:spcPts val="600"/>
              </a:spcAft>
            </a:pPr>
            <a:endParaRPr sz="4500" b="1" spc="-5" dirty="0">
              <a:solidFill>
                <a:schemeClr val="tx1">
                  <a:lumMod val="75000"/>
                  <a:lumOff val="25000"/>
                </a:schemeClr>
              </a:solidFill>
              <a:latin typeface="Arial"/>
              <a:cs typeface="Arial"/>
            </a:endParaRPr>
          </a:p>
          <a:p>
            <a:pPr marL="12700" marR="2997200">
              <a:lnSpc>
                <a:spcPts val="3190"/>
              </a:lnSpc>
            </a:pPr>
            <a:r>
              <a:rPr lang="en-GB" sz="4500" b="1" spc="-5" dirty="0">
                <a:solidFill>
                  <a:schemeClr val="tx1">
                    <a:lumMod val="75000"/>
                    <a:lumOff val="25000"/>
                  </a:schemeClr>
                </a:solidFill>
                <a:latin typeface="Arial"/>
                <a:cs typeface="Arial"/>
              </a:rPr>
              <a:t>Religious education at key stage 2 </a:t>
            </a:r>
          </a:p>
          <a:p>
            <a:pPr marL="12700" marR="2997200">
              <a:lnSpc>
                <a:spcPts val="3190"/>
              </a:lnSpc>
            </a:pPr>
            <a:endParaRPr lang="en-GB" sz="4500" b="1" spc="-5" dirty="0">
              <a:solidFill>
                <a:schemeClr val="tx1">
                  <a:lumMod val="75000"/>
                  <a:lumOff val="25000"/>
                </a:schemeClr>
              </a:solidFill>
              <a:latin typeface="Arial"/>
              <a:cs typeface="Arial"/>
            </a:endParaRPr>
          </a:p>
          <a:p>
            <a:pPr marL="12700" marR="2997200">
              <a:lnSpc>
                <a:spcPts val="3190"/>
              </a:lnSpc>
            </a:pPr>
            <a:r>
              <a:rPr lang="en-GB" sz="4500" b="1" spc="-5" dirty="0">
                <a:solidFill>
                  <a:schemeClr val="tx1">
                    <a:lumMod val="75000"/>
                    <a:lumOff val="25000"/>
                  </a:schemeClr>
                </a:solidFill>
                <a:latin typeface="Arial"/>
                <a:cs typeface="Arial"/>
              </a:rPr>
              <a:t>and key stage 3 </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556963"/>
            <a:ext cx="11950199" cy="692497"/>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Main findings </a:t>
            </a:r>
          </a:p>
        </p:txBody>
      </p:sp>
      <p:sp>
        <p:nvSpPr>
          <p:cNvPr id="3" name="Content Placeholder 2"/>
          <p:cNvSpPr>
            <a:spLocks noGrp="1"/>
          </p:cNvSpPr>
          <p:nvPr>
            <p:ph sz="half" idx="2"/>
          </p:nvPr>
        </p:nvSpPr>
        <p:spPr>
          <a:xfrm>
            <a:off x="527300" y="2403713"/>
            <a:ext cx="5728335" cy="6771084"/>
          </a:xfrm>
        </p:spPr>
        <p:txBody>
          <a:bodyPr/>
          <a:lstStyle/>
          <a:p>
            <a:pPr lvl="0"/>
            <a:r>
              <a:rPr lang="cy-GB" dirty="0">
                <a:solidFill>
                  <a:schemeClr val="tx1"/>
                </a:solidFill>
              </a:rPr>
              <a:t>Mae’r rhan fwyaf o athrawon yn cynllunio gwersi sy’n ysgogol ac yn ennyn diddordeb disgyblion yn eu dysgu yn llwyddiannus. </a:t>
            </a:r>
          </a:p>
          <a:p>
            <a:pPr lvl="0"/>
            <a:endParaRPr lang="cy-GB" dirty="0">
              <a:solidFill>
                <a:schemeClr val="tx1"/>
              </a:solidFill>
            </a:endParaRPr>
          </a:p>
          <a:p>
            <a:pPr lvl="0"/>
            <a:r>
              <a:rPr lang="cy-GB" dirty="0">
                <a:solidFill>
                  <a:schemeClr val="tx1"/>
                </a:solidFill>
              </a:rPr>
              <a:t>Fodd bynnag, yng nghyfnod allweddol 2, nid yw’r rhan fwyaf o athrawon yn cynllunio gweithgareddau i herio disgyblion mwy abl i ymestyn eu medrau ymhellach, </a:t>
            </a:r>
            <a:r>
              <a:rPr lang="cy-GB" dirty="0" smtClean="0">
                <a:solidFill>
                  <a:schemeClr val="tx1"/>
                </a:solidFill>
              </a:rPr>
              <a:t>neu </a:t>
            </a:r>
            <a:r>
              <a:rPr lang="cy-GB" dirty="0">
                <a:solidFill>
                  <a:schemeClr val="tx1"/>
                </a:solidFill>
              </a:rPr>
              <a:t>ystyried syniadau crefyddol mwy cymhleth. </a:t>
            </a:r>
            <a:endParaRPr lang="cy-GB" dirty="0" smtClean="0">
              <a:solidFill>
                <a:schemeClr val="tx1"/>
              </a:solidFill>
            </a:endParaRPr>
          </a:p>
          <a:p>
            <a:pPr lvl="0"/>
            <a:endParaRPr lang="cy-GB" dirty="0">
              <a:solidFill>
                <a:schemeClr val="tx1"/>
              </a:solidFill>
            </a:endParaRPr>
          </a:p>
          <a:p>
            <a:pPr lvl="0"/>
            <a:r>
              <a:rPr lang="cy-GB" dirty="0">
                <a:solidFill>
                  <a:schemeClr val="tx1"/>
                </a:solidFill>
              </a:rPr>
              <a:t>Yng nghyfnod allweddol 3, mewn rhai ysgolion, nid </a:t>
            </a:r>
            <a:r>
              <a:rPr lang="cy-GB" dirty="0" smtClean="0">
                <a:solidFill>
                  <a:schemeClr val="tx1"/>
                </a:solidFill>
              </a:rPr>
              <a:t>yw’r </a:t>
            </a:r>
            <a:r>
              <a:rPr lang="cy-GB" dirty="0">
                <a:solidFill>
                  <a:schemeClr val="tx1"/>
                </a:solidFill>
              </a:rPr>
              <a:t>addysgu yn </a:t>
            </a:r>
            <a:r>
              <a:rPr lang="cy-GB" dirty="0" smtClean="0">
                <a:solidFill>
                  <a:schemeClr val="tx1"/>
                </a:solidFill>
              </a:rPr>
              <a:t>ennyn diddordeb </a:t>
            </a:r>
            <a:r>
              <a:rPr lang="cy-GB" dirty="0">
                <a:solidFill>
                  <a:schemeClr val="tx1"/>
                </a:solidFill>
              </a:rPr>
              <a:t>disgyblion yn ddigon da gan nad yw athrawon yn defnyddio ystod ddigon eang o weithgareddau a strategaethau ysgogol</a:t>
            </a:r>
            <a:r>
              <a:rPr lang="cy-GB" dirty="0" smtClean="0">
                <a:solidFill>
                  <a:schemeClr val="tx1"/>
                </a:solidFill>
              </a:rPr>
              <a:t>. </a:t>
            </a:r>
            <a:endParaRPr lang="cy-GB" dirty="0">
              <a:solidFill>
                <a:schemeClr val="tx1"/>
              </a:solidFill>
            </a:endParaRPr>
          </a:p>
          <a:p>
            <a:pPr lvl="0"/>
            <a:endParaRPr lang="cy-GB" dirty="0">
              <a:solidFill>
                <a:schemeClr val="tx1"/>
              </a:solidFill>
            </a:endParaRPr>
          </a:p>
          <a:p>
            <a:pPr lvl="0"/>
            <a:r>
              <a:rPr lang="cy-GB" dirty="0">
                <a:solidFill>
                  <a:schemeClr val="tx1"/>
                </a:solidFill>
              </a:rPr>
              <a:t>Yn ychwanegol, pan fydd yr </a:t>
            </a:r>
            <a:r>
              <a:rPr lang="cy-GB" dirty="0" smtClean="0">
                <a:solidFill>
                  <a:schemeClr val="tx1"/>
                </a:solidFill>
              </a:rPr>
              <a:t>addysgu’n </a:t>
            </a:r>
            <a:r>
              <a:rPr lang="cy-GB" dirty="0">
                <a:solidFill>
                  <a:schemeClr val="tx1"/>
                </a:solidFill>
              </a:rPr>
              <a:t>wannach, mae tasgau’n rhy anodd </a:t>
            </a:r>
            <a:r>
              <a:rPr lang="cy-GB" dirty="0" smtClean="0">
                <a:solidFill>
                  <a:schemeClr val="tx1"/>
                </a:solidFill>
              </a:rPr>
              <a:t>i ddisgyblion </a:t>
            </a:r>
            <a:r>
              <a:rPr lang="cy-GB" dirty="0">
                <a:solidFill>
                  <a:schemeClr val="tx1"/>
                </a:solidFill>
              </a:rPr>
              <a:t>llai abl ac nid ydynt yn ymestyn disgyblion mwy abl yn ddigon da. </a:t>
            </a:r>
            <a:endParaRPr lang="en-GB" dirty="0"/>
          </a:p>
        </p:txBody>
      </p:sp>
      <p:sp>
        <p:nvSpPr>
          <p:cNvPr id="4" name="Content Placeholder 3"/>
          <p:cNvSpPr>
            <a:spLocks noGrp="1"/>
          </p:cNvSpPr>
          <p:nvPr>
            <p:ph sz="half" idx="3"/>
          </p:nvPr>
        </p:nvSpPr>
        <p:spPr>
          <a:xfrm>
            <a:off x="6615620" y="2642252"/>
            <a:ext cx="5782945" cy="6647974"/>
          </a:xfrm>
        </p:spPr>
        <p:txBody>
          <a:bodyPr/>
          <a:lstStyle/>
          <a:p>
            <a:pPr lvl="0"/>
            <a:r>
              <a:rPr lang="en-GB" sz="2400" dirty="0">
                <a:solidFill>
                  <a:schemeClr val="tx1"/>
                </a:solidFill>
              </a:rPr>
              <a:t>Most teachers plan lessons that are stimulating and engage pupils in their learning successfully.  </a:t>
            </a:r>
          </a:p>
          <a:p>
            <a:pPr lvl="0"/>
            <a:endParaRPr lang="en-GB" sz="2400" dirty="0">
              <a:solidFill>
                <a:schemeClr val="tx1"/>
              </a:solidFill>
            </a:endParaRPr>
          </a:p>
          <a:p>
            <a:pPr lvl="0"/>
            <a:r>
              <a:rPr lang="en-GB" sz="2400" dirty="0">
                <a:solidFill>
                  <a:schemeClr val="tx1"/>
                </a:solidFill>
              </a:rPr>
              <a:t>However, in key stage 2 most teachers do not plan activities to challenge more able pupils to extend their skills further, or consider more complex religious ideas.  </a:t>
            </a:r>
          </a:p>
          <a:p>
            <a:pPr lvl="0"/>
            <a:endParaRPr lang="en-GB" sz="2400" dirty="0">
              <a:solidFill>
                <a:schemeClr val="tx1"/>
              </a:solidFill>
            </a:endParaRPr>
          </a:p>
          <a:p>
            <a:pPr lvl="0"/>
            <a:r>
              <a:rPr lang="en-GB" sz="2400" dirty="0">
                <a:solidFill>
                  <a:schemeClr val="tx1"/>
                </a:solidFill>
              </a:rPr>
              <a:t>In key stage 3, in a few schools, teaching does not engage pupils well enough as teachers do not use a wide enough range of stimulating activities and strategies.</a:t>
            </a:r>
          </a:p>
          <a:p>
            <a:pPr lvl="0"/>
            <a:endParaRPr lang="en-GB" sz="2400" dirty="0">
              <a:solidFill>
                <a:schemeClr val="tx1"/>
              </a:solidFill>
            </a:endParaRPr>
          </a:p>
          <a:p>
            <a:pPr lvl="0"/>
            <a:r>
              <a:rPr lang="en-GB" sz="2400" dirty="0">
                <a:solidFill>
                  <a:schemeClr val="tx1"/>
                </a:solidFill>
              </a:rPr>
              <a:t>Additionally, where teaching is weaker, tasks are too difficult for less able pupils and do not stretch more able pupils well enough. </a:t>
            </a:r>
          </a:p>
        </p:txBody>
      </p:sp>
    </p:spTree>
    <p:extLst>
      <p:ext uri="{BB962C8B-B14F-4D97-AF65-F5344CB8AC3E}">
        <p14:creationId xmlns:p14="http://schemas.microsoft.com/office/powerpoint/2010/main" val="4147464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59150"/>
            <a:ext cx="11950199" cy="692497"/>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Main findings </a:t>
            </a:r>
          </a:p>
        </p:txBody>
      </p:sp>
      <p:sp>
        <p:nvSpPr>
          <p:cNvPr id="3" name="Content Placeholder 2"/>
          <p:cNvSpPr>
            <a:spLocks noGrp="1"/>
          </p:cNvSpPr>
          <p:nvPr>
            <p:ph sz="half" idx="2"/>
          </p:nvPr>
        </p:nvSpPr>
        <p:spPr>
          <a:xfrm>
            <a:off x="527300" y="2680451"/>
            <a:ext cx="5728335" cy="6278642"/>
          </a:xfrm>
        </p:spPr>
        <p:txBody>
          <a:bodyPr/>
          <a:lstStyle/>
          <a:p>
            <a:r>
              <a:rPr lang="cy-GB" sz="2400" dirty="0" smtClean="0">
                <a:solidFill>
                  <a:schemeClr val="tx1"/>
                </a:solidFill>
              </a:rPr>
              <a:t>Mae’r </a:t>
            </a:r>
            <a:r>
              <a:rPr lang="cy-GB" sz="2400" dirty="0">
                <a:solidFill>
                  <a:schemeClr val="tx1"/>
                </a:solidFill>
              </a:rPr>
              <a:t>rhan fwyaf o athrawon cyfnod allweddol 2 </a:t>
            </a:r>
            <a:r>
              <a:rPr lang="cy-GB" sz="2400" dirty="0" smtClean="0">
                <a:solidFill>
                  <a:schemeClr val="tx1"/>
                </a:solidFill>
              </a:rPr>
              <a:t>yn meddu ar wybodaeth </a:t>
            </a:r>
            <a:r>
              <a:rPr lang="cy-GB" sz="2400" dirty="0">
                <a:solidFill>
                  <a:schemeClr val="tx1"/>
                </a:solidFill>
              </a:rPr>
              <a:t>bwnc briodol am addysg grefyddol. </a:t>
            </a:r>
            <a:endParaRPr lang="cy-GB" sz="2400" dirty="0" smtClean="0">
              <a:solidFill>
                <a:schemeClr val="tx1"/>
              </a:solidFill>
            </a:endParaRPr>
          </a:p>
          <a:p>
            <a:endParaRPr lang="cy-GB" sz="2400" dirty="0">
              <a:solidFill>
                <a:schemeClr val="tx1"/>
              </a:solidFill>
            </a:endParaRPr>
          </a:p>
          <a:p>
            <a:r>
              <a:rPr lang="cy-GB" sz="2400" dirty="0">
                <a:solidFill>
                  <a:schemeClr val="tx1"/>
                </a:solidFill>
              </a:rPr>
              <a:t>Mae lleiafrif o athrawon yn ofni y gallent ‘ddweud y peth anghywir’ wrth addysgu crefyddau heblaw Cristnogaeth, yn enwedig pan fydd eu gwybodaeth yn llai cadarn. </a:t>
            </a:r>
            <a:endParaRPr lang="cy-GB" sz="2400" dirty="0" smtClean="0">
              <a:solidFill>
                <a:schemeClr val="tx1"/>
              </a:solidFill>
            </a:endParaRPr>
          </a:p>
          <a:p>
            <a:endParaRPr lang="cy-GB" sz="2400" dirty="0">
              <a:solidFill>
                <a:schemeClr val="tx1"/>
              </a:solidFill>
            </a:endParaRPr>
          </a:p>
          <a:p>
            <a:r>
              <a:rPr lang="cy-GB" sz="2400" dirty="0">
                <a:solidFill>
                  <a:schemeClr val="tx1"/>
                </a:solidFill>
              </a:rPr>
              <a:t>Yn aml, mae cyfuniad o athrawon arbenigol ac athrawon cymwys nad ydynt </a:t>
            </a:r>
            <a:r>
              <a:rPr lang="cy-GB" sz="2400" dirty="0" smtClean="0">
                <a:solidFill>
                  <a:schemeClr val="tx1"/>
                </a:solidFill>
              </a:rPr>
              <a:t>yn rhai </a:t>
            </a:r>
            <a:r>
              <a:rPr lang="cy-GB" sz="2400" dirty="0">
                <a:solidFill>
                  <a:schemeClr val="tx1"/>
                </a:solidFill>
              </a:rPr>
              <a:t>arbenigol yn addysgu gwersi addysg grefyddol yng nghyfnod allweddol 3.  Mewn rhai achosion, mae defnyddio athrawon nad ydynt yn </a:t>
            </a:r>
            <a:r>
              <a:rPr lang="cy-GB" sz="2400" dirty="0" smtClean="0">
                <a:solidFill>
                  <a:schemeClr val="tx1"/>
                </a:solidFill>
              </a:rPr>
              <a:t>rhai arbenigol</a:t>
            </a:r>
            <a:r>
              <a:rPr lang="cy-GB" sz="2400" dirty="0">
                <a:solidFill>
                  <a:schemeClr val="tx1"/>
                </a:solidFill>
              </a:rPr>
              <a:t>, yn cyfyngu ar gynnydd disgyblion. </a:t>
            </a:r>
            <a:endParaRPr lang="en-GB" dirty="0"/>
          </a:p>
        </p:txBody>
      </p:sp>
      <p:sp>
        <p:nvSpPr>
          <p:cNvPr id="4" name="Content Placeholder 3"/>
          <p:cNvSpPr>
            <a:spLocks noGrp="1"/>
          </p:cNvSpPr>
          <p:nvPr>
            <p:ph sz="half" idx="3"/>
          </p:nvPr>
        </p:nvSpPr>
        <p:spPr>
          <a:xfrm>
            <a:off x="6615620" y="2642251"/>
            <a:ext cx="5782945" cy="6346105"/>
          </a:xfrm>
        </p:spPr>
        <p:txBody>
          <a:bodyPr/>
          <a:lstStyle/>
          <a:p>
            <a:r>
              <a:rPr lang="en-GB" sz="2400" dirty="0">
                <a:solidFill>
                  <a:schemeClr val="tx1"/>
                </a:solidFill>
              </a:rPr>
              <a:t>Most key stage 2 teachers have appropriate religious education subject knowledge.  </a:t>
            </a:r>
          </a:p>
          <a:p>
            <a:endParaRPr lang="en-GB" sz="2400" dirty="0">
              <a:solidFill>
                <a:schemeClr val="tx1"/>
              </a:solidFill>
            </a:endParaRPr>
          </a:p>
          <a:p>
            <a:r>
              <a:rPr lang="en-GB" sz="2400" dirty="0">
                <a:solidFill>
                  <a:schemeClr val="tx1"/>
                </a:solidFill>
              </a:rPr>
              <a:t>A minority of teachers are fearful that they might ‘say the wrong thing’ when teaching religions other than Christianity, particularly when their knowledge is less secure.  </a:t>
            </a:r>
          </a:p>
          <a:p>
            <a:endParaRPr lang="en-GB" sz="2400" dirty="0">
              <a:solidFill>
                <a:schemeClr val="tx1"/>
              </a:solidFill>
            </a:endParaRPr>
          </a:p>
          <a:p>
            <a:r>
              <a:rPr lang="en-GB" sz="2400" dirty="0">
                <a:solidFill>
                  <a:schemeClr val="tx1"/>
                </a:solidFill>
              </a:rPr>
              <a:t>Often, a combination of specialist and competent non-specialist teachers teach religious education lessons at key stage 3.  In a few cases, the use of non-specialist teachers limits pupils’ progress.   </a:t>
            </a:r>
          </a:p>
          <a:p>
            <a:endParaRPr lang="en-GB" dirty="0"/>
          </a:p>
        </p:txBody>
      </p:sp>
    </p:spTree>
    <p:extLst>
      <p:ext uri="{BB962C8B-B14F-4D97-AF65-F5344CB8AC3E}">
        <p14:creationId xmlns:p14="http://schemas.microsoft.com/office/powerpoint/2010/main" val="2818096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59150"/>
            <a:ext cx="11950199" cy="692497"/>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Main </a:t>
            </a:r>
            <a:r>
              <a:rPr lang="en-GB" sz="4500" dirty="0">
                <a:solidFill>
                  <a:schemeClr val="tx1"/>
                </a:solidFill>
              </a:rPr>
              <a:t>findings </a:t>
            </a:r>
          </a:p>
        </p:txBody>
      </p:sp>
      <p:sp>
        <p:nvSpPr>
          <p:cNvPr id="3" name="Content Placeholder 2"/>
          <p:cNvSpPr>
            <a:spLocks noGrp="1"/>
          </p:cNvSpPr>
          <p:nvPr>
            <p:ph sz="half" idx="2"/>
          </p:nvPr>
        </p:nvSpPr>
        <p:spPr>
          <a:xfrm>
            <a:off x="380996" y="2386220"/>
            <a:ext cx="5728335" cy="7109639"/>
          </a:xfrm>
        </p:spPr>
        <p:txBody>
          <a:bodyPr/>
          <a:lstStyle/>
          <a:p>
            <a:r>
              <a:rPr lang="cy-GB" dirty="0">
                <a:solidFill>
                  <a:schemeClr val="tx1"/>
                </a:solidFill>
              </a:rPr>
              <a:t>Mae gan bron bob ysgol gynradd gysylltiadau cryf â sefydliadau Cristnogol sy’n cyfoethogi profiadau dysgu disgyblion</a:t>
            </a:r>
            <a:r>
              <a:rPr lang="cy-GB" dirty="0" smtClean="0">
                <a:solidFill>
                  <a:schemeClr val="tx1"/>
                </a:solidFill>
              </a:rPr>
              <a:t>.</a:t>
            </a:r>
            <a:r>
              <a:rPr lang="en-GB" dirty="0" smtClean="0">
                <a:solidFill>
                  <a:schemeClr val="tx1"/>
                </a:solidFill>
              </a:rPr>
              <a:t> </a:t>
            </a:r>
            <a:endParaRPr lang="en-GB" dirty="0">
              <a:solidFill>
                <a:schemeClr val="tx1"/>
              </a:solidFill>
            </a:endParaRPr>
          </a:p>
          <a:p>
            <a:endParaRPr lang="en-GB" dirty="0">
              <a:solidFill>
                <a:schemeClr val="tx1"/>
              </a:solidFill>
            </a:endParaRPr>
          </a:p>
          <a:p>
            <a:r>
              <a:rPr lang="cy-GB" dirty="0">
                <a:solidFill>
                  <a:schemeClr val="tx1"/>
                </a:solidFill>
              </a:rPr>
              <a:t>Fodd bynnag, ychydig o ysgolion yn unig sydd wedi datblygu cysylltiadau defnyddiol â sefydliadau sy’n ymwneud â mathau eraill o </a:t>
            </a:r>
            <a:r>
              <a:rPr lang="cy-GB" dirty="0" smtClean="0">
                <a:solidFill>
                  <a:schemeClr val="tx1"/>
                </a:solidFill>
              </a:rPr>
              <a:t>ffydd</a:t>
            </a:r>
            <a:r>
              <a:rPr lang="en-GB" dirty="0" smtClean="0">
                <a:solidFill>
                  <a:schemeClr val="tx1"/>
                </a:solidFill>
              </a:rPr>
              <a:t>. </a:t>
            </a:r>
            <a:r>
              <a:rPr lang="cy-GB" dirty="0">
                <a:solidFill>
                  <a:schemeClr val="tx1"/>
                </a:solidFill>
              </a:rPr>
              <a:t>Er enghraifft, lleiafrif o ddisgyblion yn unig yng nghyfnod allweddol 2 sy’n ymweld â man addoli nad yw’n un </a:t>
            </a:r>
            <a:r>
              <a:rPr lang="cy-GB" dirty="0" smtClean="0">
                <a:solidFill>
                  <a:schemeClr val="tx1"/>
                </a:solidFill>
              </a:rPr>
              <a:t>Cristnogol</a:t>
            </a:r>
            <a:r>
              <a:rPr lang="en-GB" dirty="0" smtClean="0">
                <a:solidFill>
                  <a:schemeClr val="tx1"/>
                </a:solidFill>
              </a:rPr>
              <a:t>.  </a:t>
            </a:r>
            <a:endParaRPr lang="en-GB" dirty="0">
              <a:solidFill>
                <a:schemeClr val="tx1"/>
              </a:solidFill>
            </a:endParaRPr>
          </a:p>
          <a:p>
            <a:endParaRPr lang="en-GB" dirty="0">
              <a:solidFill>
                <a:schemeClr val="tx1"/>
              </a:solidFill>
            </a:endParaRPr>
          </a:p>
          <a:p>
            <a:r>
              <a:rPr lang="cy-GB" dirty="0">
                <a:solidFill>
                  <a:schemeClr val="tx1"/>
                </a:solidFill>
              </a:rPr>
              <a:t>Er bod gan y rhan fwyaf o ysgolion uwchradd rai cysylltiadau â sefydliadau Cristnogol lleol, mae’r rhain yn tueddu i ganolbwyntio ar roi cyfleoedd i ddisgyblion berfformio cyngherddau mewn mannau addoli lleol.  Lleiafrif ohonynt yn unig sydd wedi datblygu perthnasoedd cryf a phwrpasol sy’n gwella dysgu trwy ymweliadau neu ymwelwyr yn cyfrannu at </a:t>
            </a:r>
            <a:r>
              <a:rPr lang="cy-GB" dirty="0" smtClean="0">
                <a:solidFill>
                  <a:schemeClr val="tx1"/>
                </a:solidFill>
              </a:rPr>
              <a:t>wersi</a:t>
            </a:r>
            <a:r>
              <a:rPr lang="en-GB" dirty="0" smtClean="0">
                <a:solidFill>
                  <a:schemeClr val="tx1"/>
                </a:solidFill>
              </a:rPr>
              <a:t>. </a:t>
            </a:r>
            <a:endParaRPr lang="en-GB" dirty="0">
              <a:solidFill>
                <a:schemeClr val="tx1"/>
              </a:solidFill>
            </a:endParaRPr>
          </a:p>
          <a:p>
            <a:endParaRPr lang="en-GB" dirty="0"/>
          </a:p>
        </p:txBody>
      </p:sp>
      <p:sp>
        <p:nvSpPr>
          <p:cNvPr id="4" name="Content Placeholder 3"/>
          <p:cNvSpPr>
            <a:spLocks noGrp="1"/>
          </p:cNvSpPr>
          <p:nvPr>
            <p:ph sz="half" idx="3"/>
          </p:nvPr>
        </p:nvSpPr>
        <p:spPr>
          <a:xfrm>
            <a:off x="6615620" y="2431915"/>
            <a:ext cx="5782945" cy="7039073"/>
          </a:xfrm>
        </p:spPr>
        <p:txBody>
          <a:bodyPr/>
          <a:lstStyle/>
          <a:p>
            <a:r>
              <a:rPr lang="en-GB" sz="2400" dirty="0">
                <a:solidFill>
                  <a:schemeClr val="tx1"/>
                </a:solidFill>
              </a:rPr>
              <a:t>Nearly all primary schools have strong links with Christian organisations that enrich pupils’ learning experiences. </a:t>
            </a:r>
          </a:p>
          <a:p>
            <a:endParaRPr lang="en-GB" sz="1100" dirty="0">
              <a:solidFill>
                <a:schemeClr val="tx1"/>
              </a:solidFill>
            </a:endParaRPr>
          </a:p>
          <a:p>
            <a:r>
              <a:rPr lang="en-GB" sz="2400" dirty="0">
                <a:solidFill>
                  <a:schemeClr val="tx1"/>
                </a:solidFill>
              </a:rPr>
              <a:t>However, only a few schools have developed useful links with organisations relating to other faiths.  For example, only a minority of pupils at key stage 2 visit a place of worship that is not Christian.  </a:t>
            </a:r>
          </a:p>
          <a:p>
            <a:endParaRPr lang="en-GB" sz="1100" dirty="0">
              <a:solidFill>
                <a:schemeClr val="tx1"/>
              </a:solidFill>
            </a:endParaRPr>
          </a:p>
          <a:p>
            <a:r>
              <a:rPr lang="en-GB" sz="2400" dirty="0">
                <a:solidFill>
                  <a:schemeClr val="tx1"/>
                </a:solidFill>
              </a:rPr>
              <a:t>Although most secondary schools have a few links with local Christian organisations, these tend to focus on giving pupils opportunities to perform concerts at local places of worship.  Only a minority have developed strong and purposeful relationships that enhance learning through visits or visitors contributing to lessons</a:t>
            </a:r>
            <a:r>
              <a:rPr lang="en-GB" sz="2400" dirty="0"/>
              <a:t>. </a:t>
            </a:r>
          </a:p>
          <a:p>
            <a:endParaRPr lang="en-GB" dirty="0"/>
          </a:p>
        </p:txBody>
      </p:sp>
    </p:spTree>
    <p:extLst>
      <p:ext uri="{BB962C8B-B14F-4D97-AF65-F5344CB8AC3E}">
        <p14:creationId xmlns:p14="http://schemas.microsoft.com/office/powerpoint/2010/main" val="3517742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59150"/>
            <a:ext cx="11950199" cy="692497"/>
          </a:xfrm>
        </p:spPr>
        <p:txBody>
          <a:bodyPr/>
          <a:lstStyle/>
          <a:p>
            <a:r>
              <a:rPr lang="en-GB" sz="4500" dirty="0" err="1" smtClean="0">
                <a:solidFill>
                  <a:schemeClr val="tx1"/>
                </a:solidFill>
              </a:rPr>
              <a:t>Prif</a:t>
            </a:r>
            <a:r>
              <a:rPr lang="en-GB" sz="4500" dirty="0" smtClean="0">
                <a:solidFill>
                  <a:schemeClr val="tx1"/>
                </a:solidFill>
              </a:rPr>
              <a:t> </a:t>
            </a:r>
            <a:r>
              <a:rPr lang="en-GB" sz="4500" dirty="0" err="1" smtClean="0">
                <a:solidFill>
                  <a:schemeClr val="tx1"/>
                </a:solidFill>
              </a:rPr>
              <a:t>ganfyddiadau</a:t>
            </a:r>
            <a:r>
              <a:rPr lang="en-GB" sz="4500" dirty="0" smtClean="0">
                <a:solidFill>
                  <a:schemeClr val="tx1"/>
                </a:solidFill>
              </a:rPr>
              <a:t>       Main </a:t>
            </a:r>
            <a:r>
              <a:rPr lang="en-GB" sz="4500" dirty="0">
                <a:solidFill>
                  <a:schemeClr val="tx1"/>
                </a:solidFill>
              </a:rPr>
              <a:t>findings </a:t>
            </a:r>
          </a:p>
        </p:txBody>
      </p:sp>
      <p:sp>
        <p:nvSpPr>
          <p:cNvPr id="3" name="Content Placeholder 2"/>
          <p:cNvSpPr>
            <a:spLocks noGrp="1"/>
          </p:cNvSpPr>
          <p:nvPr>
            <p:ph sz="half" idx="2"/>
          </p:nvPr>
        </p:nvSpPr>
        <p:spPr>
          <a:xfrm>
            <a:off x="527300" y="2337452"/>
            <a:ext cx="5728335" cy="7786747"/>
          </a:xfrm>
        </p:spPr>
        <p:txBody>
          <a:bodyPr/>
          <a:lstStyle/>
          <a:p>
            <a:pPr lvl="0"/>
            <a:r>
              <a:rPr lang="cy-GB" dirty="0">
                <a:solidFill>
                  <a:schemeClr val="tx1"/>
                </a:solidFill>
              </a:rPr>
              <a:t>Mae ansawdd adborth athrawon i ddisgyblion yng nghyfnod allweddol 2 a chyfnod allweddol 3 yn amrywio.  Mewn gwersi yn y ddau gyfnod allweddol, mae’r rhan fwyaf o athrawon yn rhoi adborth addas ar lafar i ddisgyblion ar eu </a:t>
            </a:r>
            <a:r>
              <a:rPr lang="cy-GB" dirty="0" smtClean="0">
                <a:solidFill>
                  <a:schemeClr val="tx1"/>
                </a:solidFill>
              </a:rPr>
              <a:t>gwaith</a:t>
            </a:r>
            <a:r>
              <a:rPr lang="en-GB" dirty="0" smtClean="0">
                <a:solidFill>
                  <a:schemeClr val="tx1"/>
                </a:solidFill>
              </a:rPr>
              <a:t>.  </a:t>
            </a:r>
            <a:endParaRPr lang="en-GB" dirty="0">
              <a:solidFill>
                <a:schemeClr val="tx1"/>
              </a:solidFill>
            </a:endParaRPr>
          </a:p>
          <a:p>
            <a:pPr lvl="0"/>
            <a:endParaRPr lang="en-GB" dirty="0">
              <a:solidFill>
                <a:schemeClr val="tx1"/>
              </a:solidFill>
            </a:endParaRPr>
          </a:p>
          <a:p>
            <a:pPr lvl="0"/>
            <a:r>
              <a:rPr lang="cy-GB" dirty="0">
                <a:solidFill>
                  <a:schemeClr val="tx1"/>
                </a:solidFill>
              </a:rPr>
              <a:t>Yng nghyfnod allweddol 3, mae adborth ysgrifenedig llawer o athrawon yn helpu cynnydd disgyblion.  Mae adborth ysgrifenedig ar gyfer disgyblion yng nghyfnod allweddol 2 yn fuddiol mewn rhai </a:t>
            </a:r>
            <a:r>
              <a:rPr lang="cy-GB" dirty="0" smtClean="0">
                <a:solidFill>
                  <a:schemeClr val="tx1"/>
                </a:solidFill>
              </a:rPr>
              <a:t>ysgolion</a:t>
            </a:r>
            <a:r>
              <a:rPr lang="en-GB" dirty="0" smtClean="0">
                <a:solidFill>
                  <a:schemeClr val="tx1"/>
                </a:solidFill>
              </a:rPr>
              <a:t>. </a:t>
            </a:r>
            <a:endParaRPr lang="en-GB" dirty="0">
              <a:solidFill>
                <a:schemeClr val="tx1"/>
              </a:solidFill>
            </a:endParaRPr>
          </a:p>
          <a:p>
            <a:pPr lvl="0"/>
            <a:endParaRPr lang="en-GB" dirty="0">
              <a:solidFill>
                <a:schemeClr val="tx1"/>
              </a:solidFill>
            </a:endParaRPr>
          </a:p>
          <a:p>
            <a:pPr lvl="0"/>
            <a:r>
              <a:rPr lang="cy-GB" dirty="0">
                <a:solidFill>
                  <a:schemeClr val="tx1"/>
                </a:solidFill>
              </a:rPr>
              <a:t>Yng nghyfnod allweddol 2, ychydig iawn o athrawon yn unig sy’n defnyddio unrhyw ddeunydd safonedig i’w cynorthwyo i lunio barnau ar gyflawniad disgyblion mewn addysg </a:t>
            </a:r>
            <a:r>
              <a:rPr lang="cy-GB" dirty="0" smtClean="0">
                <a:solidFill>
                  <a:schemeClr val="tx1"/>
                </a:solidFill>
              </a:rPr>
              <a:t>grefyddol</a:t>
            </a:r>
            <a:r>
              <a:rPr lang="en-GB" dirty="0" smtClean="0">
                <a:solidFill>
                  <a:schemeClr val="tx1"/>
                </a:solidFill>
              </a:rPr>
              <a:t>. </a:t>
            </a:r>
            <a:r>
              <a:rPr lang="cy-GB" dirty="0">
                <a:solidFill>
                  <a:schemeClr val="tx1"/>
                </a:solidFill>
              </a:rPr>
              <a:t>Mae staff mewn ychydig iawn o ysgolion cynradd yn unig yn cysylltu ag ysgolion eraill i gymedroli eu barnau neu’n defnyddio deunydd enghreifftiol Llywodraeth Cymru i’w </a:t>
            </a:r>
            <a:r>
              <a:rPr lang="cy-GB" dirty="0" smtClean="0">
                <a:solidFill>
                  <a:schemeClr val="tx1"/>
                </a:solidFill>
              </a:rPr>
              <a:t>cynorthwyo</a:t>
            </a:r>
            <a:r>
              <a:rPr lang="en-GB" dirty="0" smtClean="0">
                <a:solidFill>
                  <a:schemeClr val="tx1"/>
                </a:solidFill>
              </a:rPr>
              <a:t>.</a:t>
            </a:r>
            <a:endParaRPr lang="en-GB" dirty="0">
              <a:solidFill>
                <a:schemeClr val="tx1"/>
              </a:solidFill>
            </a:endParaRPr>
          </a:p>
          <a:p>
            <a:endParaRPr lang="en-GB" dirty="0"/>
          </a:p>
        </p:txBody>
      </p:sp>
      <p:sp>
        <p:nvSpPr>
          <p:cNvPr id="4" name="Content Placeholder 3"/>
          <p:cNvSpPr>
            <a:spLocks noGrp="1"/>
          </p:cNvSpPr>
          <p:nvPr>
            <p:ph sz="half" idx="3"/>
          </p:nvPr>
        </p:nvSpPr>
        <p:spPr>
          <a:xfrm>
            <a:off x="6615620" y="2642252"/>
            <a:ext cx="5782945" cy="7063472"/>
          </a:xfrm>
        </p:spPr>
        <p:txBody>
          <a:bodyPr/>
          <a:lstStyle/>
          <a:p>
            <a:pPr lvl="0"/>
            <a:r>
              <a:rPr lang="en-GB" sz="2400" dirty="0">
                <a:solidFill>
                  <a:schemeClr val="tx1"/>
                </a:solidFill>
              </a:rPr>
              <a:t>The quality of teachers’ feedback to pupils in key stage 2 and key stage 3 is variable.  In lessons in both key stages, most teachers provide pupils with suitable oral feedback on their work.  </a:t>
            </a:r>
          </a:p>
          <a:p>
            <a:pPr lvl="0"/>
            <a:endParaRPr lang="en-GB" sz="1100" dirty="0">
              <a:solidFill>
                <a:schemeClr val="tx1"/>
              </a:solidFill>
            </a:endParaRPr>
          </a:p>
          <a:p>
            <a:pPr lvl="0"/>
            <a:r>
              <a:rPr lang="en-GB" sz="2400" dirty="0">
                <a:solidFill>
                  <a:schemeClr val="tx1"/>
                </a:solidFill>
              </a:rPr>
              <a:t>At key stage 3, many teachers’ written feedback helps pupils’ progress.  Written feedback for pupils at key stage 2 is helpful in a few schools. </a:t>
            </a:r>
          </a:p>
          <a:p>
            <a:pPr lvl="0"/>
            <a:endParaRPr lang="en-GB" sz="1100" dirty="0">
              <a:solidFill>
                <a:schemeClr val="tx1"/>
              </a:solidFill>
            </a:endParaRPr>
          </a:p>
          <a:p>
            <a:pPr lvl="0"/>
            <a:r>
              <a:rPr lang="en-GB" sz="2400" dirty="0">
                <a:solidFill>
                  <a:schemeClr val="tx1"/>
                </a:solidFill>
              </a:rPr>
              <a:t>In key stage 2, only a very few teachers use any standardised material to assist them to make judgements on pupils’ achievement in religious education.  Staff in only a very few primary schools liaise with other schools to moderate their judgements or use Welsh Government exemplar material to assist them</a:t>
            </a:r>
            <a:r>
              <a:rPr lang="en-GB" dirty="0"/>
              <a:t>.</a:t>
            </a:r>
          </a:p>
          <a:p>
            <a:endParaRPr lang="en-GB" dirty="0"/>
          </a:p>
        </p:txBody>
      </p:sp>
    </p:spTree>
    <p:extLst>
      <p:ext uri="{BB962C8B-B14F-4D97-AF65-F5344CB8AC3E}">
        <p14:creationId xmlns:p14="http://schemas.microsoft.com/office/powerpoint/2010/main" val="624144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20238"/>
            <a:ext cx="11950199" cy="700392"/>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a:t>
            </a:r>
            <a:r>
              <a:rPr lang="en-GB" sz="4500" dirty="0" smtClean="0">
                <a:solidFill>
                  <a:schemeClr val="tx1"/>
                </a:solidFill>
              </a:rPr>
              <a:t>      Main </a:t>
            </a:r>
            <a:r>
              <a:rPr lang="en-GB" sz="4500" dirty="0">
                <a:solidFill>
                  <a:schemeClr val="tx1"/>
                </a:solidFill>
              </a:rPr>
              <a:t>findings </a:t>
            </a:r>
          </a:p>
        </p:txBody>
      </p:sp>
      <p:sp>
        <p:nvSpPr>
          <p:cNvPr id="3" name="Content Placeholder 2"/>
          <p:cNvSpPr>
            <a:spLocks noGrp="1"/>
          </p:cNvSpPr>
          <p:nvPr>
            <p:ph sz="half" idx="2"/>
          </p:nvPr>
        </p:nvSpPr>
        <p:spPr>
          <a:xfrm>
            <a:off x="527300" y="2337452"/>
            <a:ext cx="5728335" cy="7109639"/>
          </a:xfrm>
        </p:spPr>
        <p:txBody>
          <a:bodyPr/>
          <a:lstStyle/>
          <a:p>
            <a:r>
              <a:rPr lang="en-GB" b="1" dirty="0" err="1" smtClean="0">
                <a:solidFill>
                  <a:schemeClr val="tx1"/>
                </a:solidFill>
              </a:rPr>
              <a:t>Arweinyddiaeth</a:t>
            </a:r>
            <a:endParaRPr lang="en-GB" b="1" dirty="0">
              <a:solidFill>
                <a:schemeClr val="tx1"/>
              </a:solidFill>
            </a:endParaRPr>
          </a:p>
          <a:p>
            <a:r>
              <a:rPr lang="cy-GB" dirty="0">
                <a:solidFill>
                  <a:schemeClr val="tx1"/>
                </a:solidFill>
              </a:rPr>
              <a:t>Mae arweinyddiaeth mewn addysg grefyddol gan benaethiaid ac arweinwyr pwnc yn dda ar y cyfan yn y mwyafrif o ysgolion. </a:t>
            </a:r>
            <a:endParaRPr lang="cy-GB" dirty="0" smtClean="0">
              <a:solidFill>
                <a:schemeClr val="tx1"/>
              </a:solidFill>
            </a:endParaRPr>
          </a:p>
          <a:p>
            <a:endParaRPr lang="en-US" dirty="0">
              <a:solidFill>
                <a:schemeClr val="tx1"/>
              </a:solidFill>
            </a:endParaRPr>
          </a:p>
          <a:p>
            <a:r>
              <a:rPr lang="cy-GB" dirty="0" smtClean="0">
                <a:solidFill>
                  <a:schemeClr val="tx1"/>
                </a:solidFill>
              </a:rPr>
              <a:t>Mewn </a:t>
            </a:r>
            <a:r>
              <a:rPr lang="cy-GB" dirty="0">
                <a:solidFill>
                  <a:schemeClr val="tx1"/>
                </a:solidFill>
              </a:rPr>
              <a:t>llawer o ysgolion cynradd a bron pob ysgol uwchradd, mae arweinwyr pwnc yn monitro’n rheolaidd fod athrawon yn cwmpasu’r maes llafur </a:t>
            </a:r>
            <a:r>
              <a:rPr lang="cy-GB" dirty="0" smtClean="0">
                <a:solidFill>
                  <a:schemeClr val="tx1"/>
                </a:solidFill>
              </a:rPr>
              <a:t>cytûn</a:t>
            </a:r>
            <a:r>
              <a:rPr lang="en-US" dirty="0" smtClean="0">
                <a:solidFill>
                  <a:schemeClr val="tx1"/>
                </a:solidFill>
              </a:rPr>
              <a:t>. </a:t>
            </a:r>
            <a:r>
              <a:rPr lang="cy-GB" dirty="0">
                <a:solidFill>
                  <a:schemeClr val="tx1"/>
                </a:solidFill>
              </a:rPr>
              <a:t>Fodd bynnag, yng nghyfnod allweddol 2, anaml y maent yn arfarnu ansawdd dysgu disgyblion mewn addysg grefyddol, ac o ganlyniad, nid oes gan arweinwyr ymwybyddiaeth gadarn o safonau </a:t>
            </a:r>
            <a:r>
              <a:rPr lang="cy-GB" dirty="0" smtClean="0">
                <a:solidFill>
                  <a:schemeClr val="tx1"/>
                </a:solidFill>
              </a:rPr>
              <a:t>disgyblion</a:t>
            </a:r>
            <a:r>
              <a:rPr lang="en-US" dirty="0" smtClean="0">
                <a:solidFill>
                  <a:schemeClr val="tx1"/>
                </a:solidFill>
              </a:rPr>
              <a:t>.  </a:t>
            </a:r>
            <a:endParaRPr lang="en-US" dirty="0">
              <a:solidFill>
                <a:schemeClr val="tx1"/>
              </a:solidFill>
            </a:endParaRPr>
          </a:p>
          <a:p>
            <a:endParaRPr lang="en-US" dirty="0">
              <a:solidFill>
                <a:schemeClr val="tx1"/>
              </a:solidFill>
            </a:endParaRPr>
          </a:p>
          <a:p>
            <a:r>
              <a:rPr lang="cy-GB" dirty="0">
                <a:solidFill>
                  <a:schemeClr val="tx1"/>
                </a:solidFill>
              </a:rPr>
              <a:t>Mae bron pob ysgol uwchradd yn cynnal hunanarfarniad blynyddol ar gyfer addysg grefyddol.  Mewn lleiafrif o’r ysgolion hyn, mae arweinwyr yn canolbwyntio ar ystod gyfyng o dystiolaeth ac nid ydynt yn ystyried safonau addysgu a dysgu’n ddigon </a:t>
            </a:r>
            <a:r>
              <a:rPr lang="cy-GB" dirty="0" smtClean="0">
                <a:solidFill>
                  <a:schemeClr val="tx1"/>
                </a:solidFill>
              </a:rPr>
              <a:t>da</a:t>
            </a:r>
            <a:r>
              <a:rPr lang="en-GB" dirty="0" smtClean="0">
                <a:solidFill>
                  <a:schemeClr val="tx1"/>
                </a:solidFill>
              </a:rPr>
              <a:t>. </a:t>
            </a:r>
            <a:endParaRPr lang="en-GB" dirty="0">
              <a:solidFill>
                <a:schemeClr val="tx1"/>
              </a:solidFill>
            </a:endParaRPr>
          </a:p>
        </p:txBody>
      </p:sp>
      <p:sp>
        <p:nvSpPr>
          <p:cNvPr id="4" name="Content Placeholder 3"/>
          <p:cNvSpPr>
            <a:spLocks noGrp="1"/>
          </p:cNvSpPr>
          <p:nvPr>
            <p:ph sz="half" idx="3"/>
          </p:nvPr>
        </p:nvSpPr>
        <p:spPr>
          <a:xfrm>
            <a:off x="6615620" y="2276272"/>
            <a:ext cx="5782945" cy="7786747"/>
          </a:xfrm>
        </p:spPr>
        <p:txBody>
          <a:bodyPr/>
          <a:lstStyle/>
          <a:p>
            <a:r>
              <a:rPr lang="en-GB" sz="2800" b="1" dirty="0">
                <a:solidFill>
                  <a:schemeClr val="tx1"/>
                </a:solidFill>
              </a:rPr>
              <a:t>Leadership</a:t>
            </a:r>
          </a:p>
          <a:p>
            <a:r>
              <a:rPr lang="en-GB" sz="2400" dirty="0">
                <a:solidFill>
                  <a:schemeClr val="tx1"/>
                </a:solidFill>
              </a:rPr>
              <a:t>Leadership of religious education from headteachers and subject leaders is good overall in the majority of schools. </a:t>
            </a:r>
            <a:r>
              <a:rPr lang="en-US" sz="2400" dirty="0">
                <a:solidFill>
                  <a:schemeClr val="tx1"/>
                </a:solidFill>
              </a:rPr>
              <a:t> </a:t>
            </a:r>
          </a:p>
          <a:p>
            <a:endParaRPr lang="en-US" sz="2400" dirty="0">
              <a:solidFill>
                <a:schemeClr val="tx1"/>
              </a:solidFill>
            </a:endParaRPr>
          </a:p>
          <a:p>
            <a:r>
              <a:rPr lang="en-US" sz="2400" dirty="0">
                <a:solidFill>
                  <a:schemeClr val="tx1"/>
                </a:solidFill>
              </a:rPr>
              <a:t>In many primary and nearly all secondary schools, subject leaders regularly monitor that teachers are covering the agreed syllabus. However, at key stage 2, they rarely evaluate the quality of pupils’ learning in religious education and, as a result, leaders do not have a secure awareness of pupils’ standards.  </a:t>
            </a:r>
          </a:p>
          <a:p>
            <a:endParaRPr lang="en-US" sz="2400" dirty="0">
              <a:solidFill>
                <a:schemeClr val="tx1"/>
              </a:solidFill>
            </a:endParaRPr>
          </a:p>
          <a:p>
            <a:r>
              <a:rPr lang="en-GB" sz="2400" dirty="0">
                <a:solidFill>
                  <a:schemeClr val="tx1"/>
                </a:solidFill>
              </a:rPr>
              <a:t>Nearly all secondary schools undertake an annual self-evaluation for religious education.  In a minority of these schools, leaders focus on a narrow range of evidence and do not consider standards of teaching and learning well enough</a:t>
            </a:r>
            <a:r>
              <a:rPr lang="en-GB" dirty="0"/>
              <a:t>. </a:t>
            </a:r>
          </a:p>
          <a:p>
            <a:endParaRPr lang="en-GB" dirty="0"/>
          </a:p>
        </p:txBody>
      </p:sp>
    </p:spTree>
    <p:extLst>
      <p:ext uri="{BB962C8B-B14F-4D97-AF65-F5344CB8AC3E}">
        <p14:creationId xmlns:p14="http://schemas.microsoft.com/office/powerpoint/2010/main" val="3396572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59150"/>
            <a:ext cx="11950199" cy="692497"/>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a:t>
            </a:r>
            <a:r>
              <a:rPr lang="en-GB" sz="4500" dirty="0" smtClean="0">
                <a:solidFill>
                  <a:schemeClr val="tx1"/>
                </a:solidFill>
              </a:rPr>
              <a:t>      Main </a:t>
            </a:r>
            <a:r>
              <a:rPr lang="en-GB" sz="4500" dirty="0">
                <a:solidFill>
                  <a:schemeClr val="tx1"/>
                </a:solidFill>
              </a:rPr>
              <a:t>findings </a:t>
            </a:r>
          </a:p>
        </p:txBody>
      </p:sp>
      <p:sp>
        <p:nvSpPr>
          <p:cNvPr id="3" name="Content Placeholder 2"/>
          <p:cNvSpPr>
            <a:spLocks noGrp="1"/>
          </p:cNvSpPr>
          <p:nvPr>
            <p:ph sz="half" idx="2"/>
          </p:nvPr>
        </p:nvSpPr>
        <p:spPr>
          <a:xfrm>
            <a:off x="502916" y="2366962"/>
            <a:ext cx="5728335" cy="7386638"/>
          </a:xfrm>
        </p:spPr>
        <p:txBody>
          <a:bodyPr/>
          <a:lstStyle/>
          <a:p>
            <a:r>
              <a:rPr lang="cy-GB" sz="2400" dirty="0">
                <a:solidFill>
                  <a:schemeClr val="tx1"/>
                </a:solidFill>
              </a:rPr>
              <a:t>Yn y rhan fwyaf o ysgolion, cyfle cyfyngedig iawn a gaiff athrawon i elwa ar ddysgu proffesiynol ar gyfer addysg grefyddol.  Mae awdurdodau lleol a chonsortia rhanbarthol yn cynnig ychydig iawn o ddysgu proffesiynol arbenigol mewn addysg grefyddol ar gyfer athrawon neu arweinwyr </a:t>
            </a:r>
            <a:r>
              <a:rPr lang="cy-GB" sz="2400" dirty="0" smtClean="0">
                <a:solidFill>
                  <a:schemeClr val="tx1"/>
                </a:solidFill>
              </a:rPr>
              <a:t>pwnc</a:t>
            </a:r>
            <a:r>
              <a:rPr lang="en-US" sz="2400" dirty="0" smtClean="0">
                <a:solidFill>
                  <a:schemeClr val="tx1"/>
                </a:solidFill>
              </a:rPr>
              <a:t>.  </a:t>
            </a:r>
            <a:endParaRPr lang="en-US" sz="2400" dirty="0">
              <a:solidFill>
                <a:schemeClr val="tx1"/>
              </a:solidFill>
            </a:endParaRPr>
          </a:p>
          <a:p>
            <a:endParaRPr lang="en-US" sz="2400" dirty="0">
              <a:solidFill>
                <a:schemeClr val="tx1"/>
              </a:solidFill>
            </a:endParaRPr>
          </a:p>
          <a:p>
            <a:r>
              <a:rPr lang="cy-GB" sz="2400" dirty="0">
                <a:solidFill>
                  <a:schemeClr val="tx1"/>
                </a:solidFill>
              </a:rPr>
              <a:t>Ychydig o ysgolion cynradd yn unig a lleiafrif o ysgolion uwchradd sy’n derbyn cymorth a her yn benodol ar gyfer addysg grefyddol gan awdurdodau lleol neu gonsortia </a:t>
            </a:r>
            <a:r>
              <a:rPr lang="cy-GB" sz="2400" dirty="0" smtClean="0">
                <a:solidFill>
                  <a:schemeClr val="tx1"/>
                </a:solidFill>
              </a:rPr>
              <a:t>rhanbarthol</a:t>
            </a:r>
            <a:r>
              <a:rPr lang="en-GB" sz="2400" dirty="0" smtClean="0">
                <a:solidFill>
                  <a:schemeClr val="tx1"/>
                </a:solidFill>
              </a:rPr>
              <a:t>. </a:t>
            </a:r>
            <a:endParaRPr lang="en-GB" sz="2400" dirty="0">
              <a:solidFill>
                <a:schemeClr val="tx1"/>
              </a:solidFill>
            </a:endParaRPr>
          </a:p>
          <a:p>
            <a:endParaRPr lang="en-GB" sz="2400" dirty="0">
              <a:solidFill>
                <a:schemeClr val="tx1"/>
              </a:solidFill>
            </a:endParaRPr>
          </a:p>
          <a:p>
            <a:r>
              <a:rPr lang="cy-GB" sz="2400" dirty="0">
                <a:solidFill>
                  <a:schemeClr val="tx1"/>
                </a:solidFill>
              </a:rPr>
              <a:t>Pan gynhelir cyfarfodydd rheolaidd i arweinwyr pwnc uwchradd rannu adnoddau a datblygu cynlluniau gwaith, mae athrawon yn gweld bod y rhain yn eu helpu i wella arfer yn eu </a:t>
            </a:r>
            <a:r>
              <a:rPr lang="cy-GB" sz="2400" dirty="0" smtClean="0">
                <a:solidFill>
                  <a:schemeClr val="tx1"/>
                </a:solidFill>
              </a:rPr>
              <a:t>hysgol.</a:t>
            </a:r>
            <a:endParaRPr lang="en-GB" sz="2400" dirty="0">
              <a:solidFill>
                <a:schemeClr val="tx1"/>
              </a:solidFill>
            </a:endParaRPr>
          </a:p>
        </p:txBody>
      </p:sp>
      <p:sp>
        <p:nvSpPr>
          <p:cNvPr id="4" name="Content Placeholder 3"/>
          <p:cNvSpPr>
            <a:spLocks noGrp="1"/>
          </p:cNvSpPr>
          <p:nvPr>
            <p:ph sz="half" idx="3"/>
          </p:nvPr>
        </p:nvSpPr>
        <p:spPr>
          <a:xfrm>
            <a:off x="6615620" y="2490281"/>
            <a:ext cx="5782945" cy="6647974"/>
          </a:xfrm>
        </p:spPr>
        <p:txBody>
          <a:bodyPr/>
          <a:lstStyle/>
          <a:p>
            <a:r>
              <a:rPr lang="en-US" sz="2400" dirty="0">
                <a:solidFill>
                  <a:schemeClr val="tx1"/>
                </a:solidFill>
              </a:rPr>
              <a:t>In most schools, teachers have very limited access to professional learning for religious education.  Local authorities and regional consortia offer very little specialist professional learning in religious education for teachers or subject leaders.  </a:t>
            </a:r>
          </a:p>
          <a:p>
            <a:endParaRPr lang="en-US" sz="2400" dirty="0">
              <a:solidFill>
                <a:schemeClr val="tx1"/>
              </a:solidFill>
            </a:endParaRPr>
          </a:p>
          <a:p>
            <a:r>
              <a:rPr lang="en-GB" sz="2400" dirty="0">
                <a:solidFill>
                  <a:schemeClr val="tx1"/>
                </a:solidFill>
              </a:rPr>
              <a:t>Only a few primary schools and a minority of secondary schools receive support and challenge specifically for religious education from local authorities or regional consortia. </a:t>
            </a:r>
          </a:p>
          <a:p>
            <a:endParaRPr lang="en-GB" sz="2400" dirty="0">
              <a:solidFill>
                <a:schemeClr val="tx1"/>
              </a:solidFill>
            </a:endParaRPr>
          </a:p>
          <a:p>
            <a:r>
              <a:rPr lang="en-GB" sz="2400" dirty="0">
                <a:solidFill>
                  <a:schemeClr val="tx1"/>
                </a:solidFill>
              </a:rPr>
              <a:t> Where there are regular meetings for secondary school subject leaders to share resources and develop schemes of work, teachers find that these help them to improve practice in their school</a:t>
            </a:r>
          </a:p>
        </p:txBody>
      </p:sp>
    </p:spTree>
    <p:extLst>
      <p:ext uri="{BB962C8B-B14F-4D97-AF65-F5344CB8AC3E}">
        <p14:creationId xmlns:p14="http://schemas.microsoft.com/office/powerpoint/2010/main" val="555484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59150"/>
            <a:ext cx="11950199" cy="692497"/>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a:t>
            </a:r>
            <a:r>
              <a:rPr lang="en-GB" sz="4500" dirty="0" smtClean="0">
                <a:solidFill>
                  <a:schemeClr val="tx1"/>
                </a:solidFill>
              </a:rPr>
              <a:t>      Main </a:t>
            </a:r>
            <a:r>
              <a:rPr lang="en-GB" sz="4500" dirty="0">
                <a:solidFill>
                  <a:schemeClr val="tx1"/>
                </a:solidFill>
              </a:rPr>
              <a:t>findings </a:t>
            </a:r>
          </a:p>
        </p:txBody>
      </p:sp>
      <p:sp>
        <p:nvSpPr>
          <p:cNvPr id="3" name="Content Placeholder 2"/>
          <p:cNvSpPr>
            <a:spLocks noGrp="1"/>
          </p:cNvSpPr>
          <p:nvPr>
            <p:ph sz="half" idx="2"/>
          </p:nvPr>
        </p:nvSpPr>
        <p:spPr>
          <a:xfrm>
            <a:off x="527300" y="2642252"/>
            <a:ext cx="5728335" cy="5170646"/>
          </a:xfrm>
        </p:spPr>
        <p:txBody>
          <a:bodyPr/>
          <a:lstStyle/>
          <a:p>
            <a:r>
              <a:rPr lang="cy-GB" sz="2400" dirty="0">
                <a:solidFill>
                  <a:schemeClr val="tx1"/>
                </a:solidFill>
              </a:rPr>
              <a:t>Mae’r rhan fwyaf o benaethiaid yn ymwybodol o’r CYSAG lleol ond maent yn ansicr o’i rôl a’i </a:t>
            </a:r>
            <a:r>
              <a:rPr lang="cy-GB" sz="2400" dirty="0" smtClean="0">
                <a:solidFill>
                  <a:schemeClr val="tx1"/>
                </a:solidFill>
              </a:rPr>
              <a:t>ddiben.</a:t>
            </a:r>
          </a:p>
          <a:p>
            <a:endParaRPr lang="cy-GB" sz="2400" dirty="0">
              <a:solidFill>
                <a:schemeClr val="tx1"/>
              </a:solidFill>
            </a:endParaRPr>
          </a:p>
          <a:p>
            <a:r>
              <a:rPr lang="cy-GB" sz="2400" dirty="0">
                <a:solidFill>
                  <a:schemeClr val="tx1"/>
                </a:solidFill>
              </a:rPr>
              <a:t>Mae rhai CYSAGau yn rhoi rhestr o fannau addoli cymeradwy i ymweld â nhw i </a:t>
            </a:r>
            <a:r>
              <a:rPr lang="cy-GB" sz="2400" dirty="0" smtClean="0">
                <a:solidFill>
                  <a:schemeClr val="tx1"/>
                </a:solidFill>
              </a:rPr>
              <a:t>ysgolion.</a:t>
            </a:r>
          </a:p>
          <a:p>
            <a:endParaRPr lang="cy-GB" sz="2400" dirty="0">
              <a:solidFill>
                <a:schemeClr val="tx1"/>
              </a:solidFill>
            </a:endParaRPr>
          </a:p>
          <a:p>
            <a:r>
              <a:rPr lang="cy-GB" sz="2400" dirty="0">
                <a:solidFill>
                  <a:schemeClr val="tx1"/>
                </a:solidFill>
              </a:rPr>
              <a:t>Mewn lleiafrif o ysgolion uwchradd yn unig y mae athrawon addysg grefyddol yn cymryd rhan mewn unrhyw weithio diweddar neu ystyrlon rhwng ysgolion sy’n cefnogi gwelliannau mewn addysgu a dysgu yn y </a:t>
            </a:r>
            <a:r>
              <a:rPr lang="cy-GB" sz="2400" dirty="0" smtClean="0">
                <a:solidFill>
                  <a:schemeClr val="tx1"/>
                </a:solidFill>
              </a:rPr>
              <a:t>pwnc.</a:t>
            </a:r>
            <a:endParaRPr lang="en-GB" sz="2400" dirty="0">
              <a:solidFill>
                <a:schemeClr val="tx1"/>
              </a:solidFill>
            </a:endParaRPr>
          </a:p>
        </p:txBody>
      </p:sp>
      <p:sp>
        <p:nvSpPr>
          <p:cNvPr id="4" name="Content Placeholder 3"/>
          <p:cNvSpPr>
            <a:spLocks noGrp="1"/>
          </p:cNvSpPr>
          <p:nvPr>
            <p:ph sz="half" idx="3"/>
          </p:nvPr>
        </p:nvSpPr>
        <p:spPr>
          <a:xfrm>
            <a:off x="6615620" y="2642252"/>
            <a:ext cx="5782945" cy="6054276"/>
          </a:xfrm>
        </p:spPr>
        <p:txBody>
          <a:bodyPr/>
          <a:lstStyle/>
          <a:p>
            <a:r>
              <a:rPr lang="en-GB" sz="2400" dirty="0">
                <a:solidFill>
                  <a:schemeClr val="tx1"/>
                </a:solidFill>
              </a:rPr>
              <a:t>Most headteachers are aware of the local SACRE but are unsure of its role and purpose.  </a:t>
            </a:r>
          </a:p>
          <a:p>
            <a:endParaRPr lang="en-GB" sz="2400" dirty="0">
              <a:solidFill>
                <a:schemeClr val="tx1"/>
              </a:solidFill>
            </a:endParaRPr>
          </a:p>
          <a:p>
            <a:r>
              <a:rPr lang="en-GB" sz="2400" dirty="0">
                <a:solidFill>
                  <a:schemeClr val="tx1"/>
                </a:solidFill>
              </a:rPr>
              <a:t>A few SACREs provide schools with a list of approved places of worship to visit.  </a:t>
            </a:r>
          </a:p>
          <a:p>
            <a:endParaRPr lang="en-GB" sz="2400" dirty="0">
              <a:solidFill>
                <a:schemeClr val="tx1"/>
              </a:solidFill>
            </a:endParaRPr>
          </a:p>
          <a:p>
            <a:r>
              <a:rPr lang="en-GB" sz="2400" dirty="0">
                <a:solidFill>
                  <a:schemeClr val="tx1"/>
                </a:solidFill>
              </a:rPr>
              <a:t>In only a minority of secondary schools are religious education teachers involved in any recent or meaningful school-to-school working that support improvements in teaching and learning in the subject.</a:t>
            </a:r>
          </a:p>
          <a:p>
            <a:endParaRPr lang="en-GB" dirty="0"/>
          </a:p>
        </p:txBody>
      </p:sp>
    </p:spTree>
    <p:extLst>
      <p:ext uri="{BB962C8B-B14F-4D97-AF65-F5344CB8AC3E}">
        <p14:creationId xmlns:p14="http://schemas.microsoft.com/office/powerpoint/2010/main" val="1979599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59150"/>
            <a:ext cx="11950199" cy="692497"/>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a:t>
            </a:r>
            <a:r>
              <a:rPr lang="en-GB" sz="4500" dirty="0" smtClean="0">
                <a:solidFill>
                  <a:schemeClr val="tx1"/>
                </a:solidFill>
              </a:rPr>
              <a:t>      Main </a:t>
            </a:r>
            <a:r>
              <a:rPr lang="en-GB" sz="4500" dirty="0">
                <a:solidFill>
                  <a:schemeClr val="tx1"/>
                </a:solidFill>
              </a:rPr>
              <a:t>findings </a:t>
            </a:r>
          </a:p>
        </p:txBody>
      </p:sp>
      <p:sp>
        <p:nvSpPr>
          <p:cNvPr id="3" name="Content Placeholder 2"/>
          <p:cNvSpPr>
            <a:spLocks noGrp="1"/>
          </p:cNvSpPr>
          <p:nvPr>
            <p:ph sz="half" idx="2"/>
          </p:nvPr>
        </p:nvSpPr>
        <p:spPr>
          <a:xfrm>
            <a:off x="527300" y="2642252"/>
            <a:ext cx="5728335" cy="5539978"/>
          </a:xfrm>
        </p:spPr>
        <p:txBody>
          <a:bodyPr/>
          <a:lstStyle/>
          <a:p>
            <a:r>
              <a:rPr lang="cy-GB" sz="2400" dirty="0">
                <a:solidFill>
                  <a:schemeClr val="tx1"/>
                </a:solidFill>
              </a:rPr>
              <a:t>Ychydig iawn o waith pontio a wneir rhwng ysgolion uwchradd a’u hysgolion cynradd partner o ran addysg grefyddol.  O ganlyniad, mae disgyblion yn aml yn ailadrodd testunau a medrau addysg grefyddol mewn ysgolion </a:t>
            </a:r>
            <a:r>
              <a:rPr lang="cy-GB" sz="2400" dirty="0" smtClean="0">
                <a:solidFill>
                  <a:schemeClr val="tx1"/>
                </a:solidFill>
              </a:rPr>
              <a:t>uwchradd.</a:t>
            </a:r>
          </a:p>
          <a:p>
            <a:endParaRPr lang="cy-GB" sz="2400" dirty="0">
              <a:solidFill>
                <a:schemeClr val="tx1"/>
              </a:solidFill>
            </a:endParaRPr>
          </a:p>
          <a:p>
            <a:endParaRPr lang="cy-GB" sz="2400" dirty="0" smtClean="0">
              <a:solidFill>
                <a:schemeClr val="tx1"/>
              </a:solidFill>
            </a:endParaRPr>
          </a:p>
          <a:p>
            <a:r>
              <a:rPr lang="cy-GB" sz="2400" dirty="0">
                <a:solidFill>
                  <a:schemeClr val="tx1"/>
                </a:solidFill>
              </a:rPr>
              <a:t>Yn y rhan fwyaf o ysgolion, mae arweinwyr wedi ystyried newidiadau i addysgu addysg grefyddol yng ngoleuni Dyfodol Llwyddiannus (Donaldson, 2015), er mai lleiafrif ohonynt yn unig sydd wedi gwneud newidiadau i’w cwricwlwm hyd </a:t>
            </a:r>
            <a:r>
              <a:rPr lang="cy-GB" sz="2400" dirty="0" smtClean="0">
                <a:solidFill>
                  <a:schemeClr val="tx1"/>
                </a:solidFill>
              </a:rPr>
              <a:t>yma.</a:t>
            </a:r>
            <a:endParaRPr lang="en-GB" sz="2400" dirty="0">
              <a:solidFill>
                <a:schemeClr val="tx1"/>
              </a:solidFill>
            </a:endParaRPr>
          </a:p>
        </p:txBody>
      </p:sp>
      <p:sp>
        <p:nvSpPr>
          <p:cNvPr id="4" name="Content Placeholder 3"/>
          <p:cNvSpPr>
            <a:spLocks noGrp="1"/>
          </p:cNvSpPr>
          <p:nvPr>
            <p:ph sz="half" idx="3"/>
          </p:nvPr>
        </p:nvSpPr>
        <p:spPr>
          <a:xfrm>
            <a:off x="6615620" y="2642252"/>
            <a:ext cx="5782945" cy="5509200"/>
          </a:xfrm>
        </p:spPr>
        <p:txBody>
          <a:bodyPr/>
          <a:lstStyle/>
          <a:p>
            <a:r>
              <a:rPr lang="en-GB" sz="2400" dirty="0">
                <a:solidFill>
                  <a:schemeClr val="tx1"/>
                </a:solidFill>
              </a:rPr>
              <a:t>There is very little transition work between secondary schools and their partner primary schools relating to religious education.  As a result, pupils often repeat religious education topics and skills in secondary schools. </a:t>
            </a:r>
          </a:p>
          <a:p>
            <a:endParaRPr lang="en-GB" sz="2400" dirty="0">
              <a:solidFill>
                <a:schemeClr val="tx1"/>
              </a:solidFill>
            </a:endParaRPr>
          </a:p>
          <a:p>
            <a:endParaRPr lang="en-GB" sz="2400" dirty="0">
              <a:solidFill>
                <a:schemeClr val="tx1"/>
              </a:solidFill>
            </a:endParaRPr>
          </a:p>
          <a:p>
            <a:r>
              <a:rPr lang="en-US" sz="2400" dirty="0">
                <a:solidFill>
                  <a:schemeClr val="tx1"/>
                </a:solidFill>
              </a:rPr>
              <a:t>In most schools, leaders have considered changes to the teaching of religious education in light of Successful Futures (Donaldson, 2015), although only a minority have made changes to their curriculum so far.  </a:t>
            </a:r>
            <a:endParaRPr lang="en-GB" sz="2400" dirty="0">
              <a:solidFill>
                <a:schemeClr val="tx1"/>
              </a:solidFill>
            </a:endParaRPr>
          </a:p>
          <a:p>
            <a:endParaRPr lang="en-GB" dirty="0"/>
          </a:p>
        </p:txBody>
      </p:sp>
    </p:spTree>
    <p:extLst>
      <p:ext uri="{BB962C8B-B14F-4D97-AF65-F5344CB8AC3E}">
        <p14:creationId xmlns:p14="http://schemas.microsoft.com/office/powerpoint/2010/main" val="968425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59150"/>
            <a:ext cx="11950199" cy="692497"/>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a:t>
            </a:r>
            <a:r>
              <a:rPr lang="en-GB" sz="4500" dirty="0" smtClean="0">
                <a:solidFill>
                  <a:schemeClr val="tx1"/>
                </a:solidFill>
              </a:rPr>
              <a:t>       Main </a:t>
            </a:r>
            <a:r>
              <a:rPr lang="en-GB" sz="4500" dirty="0">
                <a:solidFill>
                  <a:schemeClr val="tx1"/>
                </a:solidFill>
              </a:rPr>
              <a:t>findings </a:t>
            </a:r>
          </a:p>
        </p:txBody>
      </p:sp>
      <p:sp>
        <p:nvSpPr>
          <p:cNvPr id="3" name="Content Placeholder 2"/>
          <p:cNvSpPr>
            <a:spLocks noGrp="1"/>
          </p:cNvSpPr>
          <p:nvPr>
            <p:ph sz="half" idx="2"/>
          </p:nvPr>
        </p:nvSpPr>
        <p:spPr>
          <a:xfrm>
            <a:off x="527300" y="2642252"/>
            <a:ext cx="5728335" cy="5755422"/>
          </a:xfrm>
        </p:spPr>
        <p:txBody>
          <a:bodyPr/>
          <a:lstStyle/>
          <a:p>
            <a:r>
              <a:rPr lang="cy-GB" dirty="0">
                <a:solidFill>
                  <a:schemeClr val="tx1"/>
                </a:solidFill>
              </a:rPr>
              <a:t>Yn y rhan fwyaf o ysgolion, mae gan arweinwyr ddealltwriaeth gadarn o’u rôl a’u cyfrifoldebau o dan y ddyletswydd Atal (Llywodraeth EM, 2015) o ran Deddf Gwrthderfysgaeth a Diogelwch 2015 (Prydain Fawr, 2015</a:t>
            </a:r>
            <a:r>
              <a:rPr lang="cy-GB" dirty="0" smtClean="0">
                <a:solidFill>
                  <a:schemeClr val="tx1"/>
                </a:solidFill>
              </a:rPr>
              <a:t>).</a:t>
            </a:r>
          </a:p>
          <a:p>
            <a:endParaRPr lang="cy-GB" dirty="0">
              <a:solidFill>
                <a:schemeClr val="tx1"/>
              </a:solidFill>
            </a:endParaRPr>
          </a:p>
          <a:p>
            <a:r>
              <a:rPr lang="cy-GB" dirty="0">
                <a:solidFill>
                  <a:schemeClr val="tx1"/>
                </a:solidFill>
              </a:rPr>
              <a:t>Mae llawer o arweinwyr yn cydnabod pa mor bwysig yw addysg grefyddol o ran cyfrannu at yr agenda hon.  Mewn rhai ysgolion, nid yw arweinwyr yn deall y cyfrifoldebau hyn yn llawn</a:t>
            </a:r>
            <a:r>
              <a:rPr lang="cy-GB" dirty="0" smtClean="0">
                <a:solidFill>
                  <a:schemeClr val="tx1"/>
                </a:solidFill>
              </a:rPr>
              <a:t>.</a:t>
            </a:r>
          </a:p>
          <a:p>
            <a:endParaRPr lang="cy-GB" dirty="0">
              <a:solidFill>
                <a:schemeClr val="tx1"/>
              </a:solidFill>
            </a:endParaRPr>
          </a:p>
          <a:p>
            <a:r>
              <a:rPr lang="cy-GB" dirty="0">
                <a:solidFill>
                  <a:schemeClr val="tx1"/>
                </a:solidFill>
              </a:rPr>
              <a:t>Mae angen cyngor ar lawer o ysgolion ar sut i fynd i’r afael â materion sensitif gyda disgyblion a sut i ddelio â phryderon rhieni </a:t>
            </a:r>
            <a:r>
              <a:rPr lang="cy-GB" dirty="0" smtClean="0">
                <a:solidFill>
                  <a:schemeClr val="tx1"/>
                </a:solidFill>
              </a:rPr>
              <a:t>am </a:t>
            </a:r>
            <a:r>
              <a:rPr lang="cy-GB" dirty="0">
                <a:solidFill>
                  <a:schemeClr val="tx1"/>
                </a:solidFill>
              </a:rPr>
              <a:t>ymweld â mannau addoli.</a:t>
            </a:r>
            <a:endParaRPr lang="en-GB" dirty="0">
              <a:solidFill>
                <a:schemeClr val="tx1"/>
              </a:solidFill>
            </a:endParaRPr>
          </a:p>
        </p:txBody>
      </p:sp>
      <p:sp>
        <p:nvSpPr>
          <p:cNvPr id="4" name="Content Placeholder 3"/>
          <p:cNvSpPr>
            <a:spLocks noGrp="1"/>
          </p:cNvSpPr>
          <p:nvPr>
            <p:ph sz="half" idx="3"/>
          </p:nvPr>
        </p:nvSpPr>
        <p:spPr>
          <a:xfrm>
            <a:off x="6615620" y="2642252"/>
            <a:ext cx="5782945" cy="6247864"/>
          </a:xfrm>
        </p:spPr>
        <p:txBody>
          <a:bodyPr/>
          <a:lstStyle/>
          <a:p>
            <a:r>
              <a:rPr lang="en-GB" sz="2400" dirty="0">
                <a:solidFill>
                  <a:schemeClr val="tx1"/>
                </a:solidFill>
              </a:rPr>
              <a:t>In most schools, leaders have a secure understanding of their role and responsibilities under the Prevent duty (HM Government, 2015) relating to the Counter-Terrorism and Security Act 2015 (Great Britain, 2015).  </a:t>
            </a:r>
          </a:p>
          <a:p>
            <a:endParaRPr lang="en-GB" sz="2400" dirty="0">
              <a:solidFill>
                <a:schemeClr val="tx1"/>
              </a:solidFill>
            </a:endParaRPr>
          </a:p>
          <a:p>
            <a:r>
              <a:rPr lang="en-GB" sz="2400" dirty="0">
                <a:solidFill>
                  <a:schemeClr val="tx1"/>
                </a:solidFill>
              </a:rPr>
              <a:t>Many leaders recognise how important religious education is in contributing to this agenda.  In a few schools, leaders do not fully understand these responsibilities.  </a:t>
            </a:r>
          </a:p>
          <a:p>
            <a:endParaRPr lang="en-GB" sz="2400" dirty="0">
              <a:solidFill>
                <a:schemeClr val="tx1"/>
              </a:solidFill>
            </a:endParaRPr>
          </a:p>
          <a:p>
            <a:r>
              <a:rPr lang="en-GB" sz="2400" dirty="0">
                <a:solidFill>
                  <a:schemeClr val="tx1"/>
                </a:solidFill>
              </a:rPr>
              <a:t>Many schools need advice on how to address sensitive issues with pupils and how to deal with parental concerns on visiting places of worship.</a:t>
            </a:r>
          </a:p>
          <a:p>
            <a:endParaRPr lang="en-GB" dirty="0"/>
          </a:p>
        </p:txBody>
      </p:sp>
    </p:spTree>
    <p:extLst>
      <p:ext uri="{BB962C8B-B14F-4D97-AF65-F5344CB8AC3E}">
        <p14:creationId xmlns:p14="http://schemas.microsoft.com/office/powerpoint/2010/main" val="1777656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08" y="1383403"/>
            <a:ext cx="11950199" cy="700391"/>
          </a:xfrm>
        </p:spPr>
        <p:txBody>
          <a:bodyPr/>
          <a:lstStyle/>
          <a:p>
            <a:r>
              <a:rPr lang="en-GB" dirty="0">
                <a:solidFill>
                  <a:schemeClr val="tx1"/>
                </a:solidFill>
              </a:rPr>
              <a:t> </a:t>
            </a:r>
            <a:r>
              <a:rPr lang="en-GB" sz="4500" dirty="0" err="1" smtClean="0">
                <a:solidFill>
                  <a:schemeClr val="tx1"/>
                </a:solidFill>
              </a:rPr>
              <a:t>Argymhellion</a:t>
            </a:r>
            <a:r>
              <a:rPr lang="en-GB" dirty="0" smtClean="0">
                <a:solidFill>
                  <a:schemeClr val="tx1"/>
                </a:solidFill>
              </a:rPr>
              <a:t>                  </a:t>
            </a:r>
            <a:r>
              <a:rPr lang="en-GB" sz="4500" dirty="0" smtClean="0">
                <a:solidFill>
                  <a:schemeClr val="tx1"/>
                </a:solidFill>
              </a:rPr>
              <a:t>Recommendations</a:t>
            </a:r>
            <a:r>
              <a:rPr lang="en-GB" dirty="0" smtClean="0"/>
              <a:t> </a:t>
            </a:r>
            <a:endParaRPr lang="en-GB" dirty="0"/>
          </a:p>
        </p:txBody>
      </p:sp>
      <p:sp>
        <p:nvSpPr>
          <p:cNvPr id="3" name="Content Placeholder 2"/>
          <p:cNvSpPr>
            <a:spLocks noGrp="1"/>
          </p:cNvSpPr>
          <p:nvPr>
            <p:ph sz="half" idx="2"/>
          </p:nvPr>
        </p:nvSpPr>
        <p:spPr>
          <a:xfrm>
            <a:off x="368804" y="2105804"/>
            <a:ext cx="5728335" cy="7448193"/>
          </a:xfrm>
        </p:spPr>
        <p:txBody>
          <a:bodyPr/>
          <a:lstStyle/>
          <a:p>
            <a:r>
              <a:rPr lang="cy-GB" sz="2400" b="1" dirty="0" smtClean="0">
                <a:solidFill>
                  <a:schemeClr val="tx1"/>
                </a:solidFill>
              </a:rPr>
              <a:t>Dylai ysgolion:</a:t>
            </a:r>
          </a:p>
          <a:p>
            <a:endParaRPr lang="cy-GB" sz="2400" dirty="0" smtClean="0">
              <a:solidFill>
                <a:schemeClr val="tx1"/>
              </a:solidFill>
            </a:endParaRPr>
          </a:p>
          <a:p>
            <a:pPr marL="342900" lvl="0" indent="-342900">
              <a:buFont typeface="Arial" panose="020B0604020202020204" pitchFamily="34" charset="0"/>
              <a:buChar char="•"/>
            </a:pPr>
            <a:r>
              <a:rPr lang="cy-GB" sz="2300" dirty="0">
                <a:solidFill>
                  <a:schemeClr val="tx1"/>
                </a:solidFill>
              </a:rPr>
              <a:t>Sicrhau bod disgyblion mwy abl yn cyflawni yn unol â’u gallu mewn addysg </a:t>
            </a:r>
            <a:r>
              <a:rPr lang="cy-GB" sz="2300" dirty="0" smtClean="0">
                <a:solidFill>
                  <a:schemeClr val="tx1"/>
                </a:solidFill>
              </a:rPr>
              <a:t>grefyddol</a:t>
            </a:r>
          </a:p>
          <a:p>
            <a:pPr marL="342900" lvl="0" indent="-342900">
              <a:buFont typeface="Arial" panose="020B0604020202020204" pitchFamily="34" charset="0"/>
              <a:buChar char="•"/>
            </a:pPr>
            <a:endParaRPr lang="cy-GB" sz="2300" dirty="0" smtClean="0">
              <a:solidFill>
                <a:schemeClr val="tx1"/>
              </a:solidFill>
            </a:endParaRPr>
          </a:p>
          <a:p>
            <a:pPr marL="342900" lvl="0" indent="-342900">
              <a:buFont typeface="Arial" panose="020B0604020202020204" pitchFamily="34" charset="0"/>
              <a:buChar char="•"/>
            </a:pPr>
            <a:r>
              <a:rPr lang="cy-GB" sz="2300" dirty="0">
                <a:solidFill>
                  <a:schemeClr val="tx1"/>
                </a:solidFill>
              </a:rPr>
              <a:t>Cryfhau trefniadau monitro a hunanarfarnu yng nghyfnod allweddol 2 i ganolbwyntio ar wella safonau a medrau disgyblion mewn addysg </a:t>
            </a:r>
            <a:r>
              <a:rPr lang="cy-GB" sz="2300" dirty="0" smtClean="0">
                <a:solidFill>
                  <a:schemeClr val="tx1"/>
                </a:solidFill>
              </a:rPr>
              <a:t>grefyddol</a:t>
            </a:r>
          </a:p>
          <a:p>
            <a:pPr marL="342900" lvl="0" indent="-342900">
              <a:buFont typeface="Arial" panose="020B0604020202020204" pitchFamily="34" charset="0"/>
              <a:buChar char="•"/>
            </a:pPr>
            <a:endParaRPr lang="cy-GB" sz="2300" dirty="0" smtClean="0">
              <a:solidFill>
                <a:schemeClr val="tx1"/>
              </a:solidFill>
            </a:endParaRPr>
          </a:p>
          <a:p>
            <a:pPr marL="342900" lvl="0" indent="-342900">
              <a:buFont typeface="Arial" panose="020B0604020202020204" pitchFamily="34" charset="0"/>
              <a:buChar char="•"/>
            </a:pPr>
            <a:r>
              <a:rPr lang="cy-GB" sz="2300" dirty="0">
                <a:solidFill>
                  <a:schemeClr val="tx1"/>
                </a:solidFill>
              </a:rPr>
              <a:t>Cryfhau trefniadau pontio fel bod profiadau dysgu yng nghyfnod allweddol 3 yn adeiladu ar y rheiny yng nghyfnod allweddol 2 ac yn osgoi ailadrodd </a:t>
            </a:r>
            <a:r>
              <a:rPr lang="cy-GB" sz="2300" dirty="0" smtClean="0">
                <a:solidFill>
                  <a:schemeClr val="tx1"/>
                </a:solidFill>
              </a:rPr>
              <a:t>gwaith</a:t>
            </a:r>
          </a:p>
          <a:p>
            <a:pPr marL="342900" lvl="0" indent="-342900">
              <a:buFont typeface="Arial" panose="020B0604020202020204" pitchFamily="34" charset="0"/>
              <a:buChar char="•"/>
            </a:pPr>
            <a:endParaRPr lang="cy-GB" sz="2300" dirty="0" smtClean="0">
              <a:solidFill>
                <a:schemeClr val="tx1"/>
              </a:solidFill>
            </a:endParaRPr>
          </a:p>
          <a:p>
            <a:pPr marL="342900" lvl="0" indent="-342900">
              <a:buFont typeface="Arial" panose="020B0604020202020204" pitchFamily="34" charset="0"/>
              <a:buChar char="•"/>
            </a:pPr>
            <a:r>
              <a:rPr lang="cy-GB" sz="2300" dirty="0">
                <a:solidFill>
                  <a:schemeClr val="tx1"/>
                </a:solidFill>
              </a:rPr>
              <a:t>Arfarnu eu cwricwlwm ar gyfer addysg grefyddol i baratoi ar gyfer datblygu a gweithredu Maes Dysgu a Phrofiad newydd y </a:t>
            </a:r>
            <a:r>
              <a:rPr lang="cy-GB" sz="2300" dirty="0" smtClean="0">
                <a:solidFill>
                  <a:schemeClr val="tx1"/>
                </a:solidFill>
              </a:rPr>
              <a:t>Dyniaethau</a:t>
            </a:r>
          </a:p>
          <a:p>
            <a:endParaRPr lang="en-GB" dirty="0"/>
          </a:p>
        </p:txBody>
      </p:sp>
      <p:sp>
        <p:nvSpPr>
          <p:cNvPr id="4" name="Content Placeholder 3"/>
          <p:cNvSpPr>
            <a:spLocks noGrp="1"/>
          </p:cNvSpPr>
          <p:nvPr>
            <p:ph sz="half" idx="3"/>
          </p:nvPr>
        </p:nvSpPr>
        <p:spPr>
          <a:xfrm>
            <a:off x="6615620" y="2217906"/>
            <a:ext cx="5782945" cy="8211093"/>
          </a:xfrm>
        </p:spPr>
        <p:txBody>
          <a:bodyPr/>
          <a:lstStyle/>
          <a:p>
            <a:r>
              <a:rPr lang="en-GB" sz="2800" b="1" dirty="0">
                <a:solidFill>
                  <a:schemeClr val="tx1"/>
                </a:solidFill>
              </a:rPr>
              <a:t>Schools should:</a:t>
            </a:r>
          </a:p>
          <a:p>
            <a:endParaRPr lang="en-GB" sz="1200" dirty="0">
              <a:solidFill>
                <a:schemeClr val="tx1"/>
              </a:solidFill>
            </a:endParaRPr>
          </a:p>
          <a:p>
            <a:pPr marL="342900" lvl="0" indent="-342900">
              <a:buFont typeface="Arial" panose="020B0604020202020204" pitchFamily="34" charset="0"/>
              <a:buChar char="•"/>
            </a:pPr>
            <a:r>
              <a:rPr lang="en-GB" sz="2400" dirty="0">
                <a:solidFill>
                  <a:schemeClr val="tx1"/>
                </a:solidFill>
              </a:rPr>
              <a:t>Ensure that more able pupils achieve in line with their ability in religious education</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Strengthen monitoring and self-evaluation arrangements in key stage 2 to focus on improving pupils’ standards and skills in religious education</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Strengthen transition arrangements so that learning experiences in key stage 3 build on those in key stage 2 and avoid repetition of work</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Evaluate their curriculum for religious education to prepare for the development and implementation of the new Humanities Area of Learning and Experience</a:t>
            </a:r>
          </a:p>
          <a:p>
            <a:endParaRPr lang="en-GB" dirty="0"/>
          </a:p>
        </p:txBody>
      </p:sp>
    </p:spTree>
    <p:extLst>
      <p:ext uri="{BB962C8B-B14F-4D97-AF65-F5344CB8AC3E}">
        <p14:creationId xmlns:p14="http://schemas.microsoft.com/office/powerpoint/2010/main" val="3990122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97328"/>
            <a:ext cx="11950199" cy="692497"/>
          </a:xfrm>
        </p:spPr>
        <p:txBody>
          <a:bodyPr/>
          <a:lstStyle/>
          <a:p>
            <a:r>
              <a:rPr lang="en-GB" dirty="0"/>
              <a:t> </a:t>
            </a:r>
            <a:r>
              <a:rPr lang="en-GB" sz="4500" dirty="0" err="1">
                <a:solidFill>
                  <a:schemeClr val="tx1"/>
                </a:solidFill>
              </a:rPr>
              <a:t>Cefndir</a:t>
            </a:r>
            <a:r>
              <a:rPr lang="en-GB" dirty="0"/>
              <a:t>                               </a:t>
            </a:r>
            <a:r>
              <a:rPr lang="en-GB" sz="4500" dirty="0">
                <a:solidFill>
                  <a:schemeClr val="tx1"/>
                </a:solidFill>
              </a:rPr>
              <a:t>Background </a:t>
            </a:r>
          </a:p>
        </p:txBody>
      </p:sp>
      <p:sp>
        <p:nvSpPr>
          <p:cNvPr id="3" name="Content Placeholder 2"/>
          <p:cNvSpPr>
            <a:spLocks noGrp="1"/>
          </p:cNvSpPr>
          <p:nvPr>
            <p:ph sz="half" idx="2"/>
          </p:nvPr>
        </p:nvSpPr>
        <p:spPr>
          <a:xfrm>
            <a:off x="527300" y="2272920"/>
            <a:ext cx="5728335" cy="7725192"/>
          </a:xfrm>
        </p:spPr>
        <p:txBody>
          <a:bodyPr/>
          <a:lstStyle/>
          <a:p>
            <a:r>
              <a:rPr lang="cy-GB" sz="2400" dirty="0">
                <a:solidFill>
                  <a:schemeClr val="tx1"/>
                </a:solidFill>
              </a:rPr>
              <a:t>Ysgrifennwyd yr adroddiad i ymateb i gais am gyngor gan Lywodraeth Cymru yn llythyr cylch gwaith blynyddol y Gweinidog i Estyn ar gyfer 2017-2018.</a:t>
            </a:r>
            <a:r>
              <a:rPr lang="cy-GB" sz="2400" b="1" dirty="0">
                <a:solidFill>
                  <a:schemeClr val="tx1"/>
                </a:solidFill>
              </a:rPr>
              <a:t>  </a:t>
            </a:r>
          </a:p>
          <a:p>
            <a:endParaRPr lang="cy-GB" sz="2400" b="1" dirty="0">
              <a:solidFill>
                <a:schemeClr val="tx1"/>
              </a:solidFill>
            </a:endParaRPr>
          </a:p>
          <a:p>
            <a:r>
              <a:rPr lang="cy-GB" sz="2400" dirty="0">
                <a:solidFill>
                  <a:schemeClr val="tx1"/>
                </a:solidFill>
              </a:rPr>
              <a:t>Mae’n arfarnu safonau, darpariaeth ac arweinyddiaeth mewn addysg grefyddol yng nghyfnod allweddol 2 a chyfnod allweddol 3.  Nid yw’n cwmpasu addysg grefyddol mewn ysgolion enwadol, annibynnol nac arbennig. </a:t>
            </a:r>
          </a:p>
          <a:p>
            <a:endParaRPr lang="cy-GB" sz="2400" b="1" dirty="0">
              <a:solidFill>
                <a:schemeClr val="tx1"/>
              </a:solidFill>
            </a:endParaRPr>
          </a:p>
          <a:p>
            <a:r>
              <a:rPr lang="cy-GB" sz="2400" dirty="0" smtClean="0">
                <a:solidFill>
                  <a:schemeClr val="tx1"/>
                </a:solidFill>
              </a:rPr>
              <a:t>Mae’r </a:t>
            </a:r>
            <a:r>
              <a:rPr lang="cy-GB" sz="2400" dirty="0">
                <a:solidFill>
                  <a:schemeClr val="tx1"/>
                </a:solidFill>
              </a:rPr>
              <a:t>adroddiad yn cwmpasu safonau mewn addysg grefyddol yng nghyfnod allweddol 2 a chyfnod allweddol 3</a:t>
            </a:r>
            <a:r>
              <a:rPr lang="cy-GB" sz="2400" dirty="0" smtClean="0">
                <a:solidFill>
                  <a:schemeClr val="tx1"/>
                </a:solidFill>
              </a:rPr>
              <a:t>, cyfranogiad mewn dysgu </a:t>
            </a:r>
            <a:r>
              <a:rPr lang="cy-GB" sz="2400" dirty="0">
                <a:solidFill>
                  <a:schemeClr val="tx1"/>
                </a:solidFill>
              </a:rPr>
              <a:t>ac </a:t>
            </a:r>
            <a:r>
              <a:rPr lang="cy-GB" sz="2400" dirty="0" smtClean="0">
                <a:solidFill>
                  <a:schemeClr val="tx1"/>
                </a:solidFill>
              </a:rPr>
              <a:t>ymgysylltiad ag ef.  </a:t>
            </a:r>
            <a:r>
              <a:rPr lang="cy-GB" sz="2400" dirty="0">
                <a:solidFill>
                  <a:schemeClr val="tx1"/>
                </a:solidFill>
              </a:rPr>
              <a:t>Mae hefyd yn ystyried y ffactorau sy’n effeithio ar safonau, gan gynnwys cynllunio’r cwricwlwm, addysg, asesu, arweinyddiaeth a gwella ansawdd.  </a:t>
            </a:r>
          </a:p>
          <a:p>
            <a:endParaRPr lang="en-GB" dirty="0"/>
          </a:p>
        </p:txBody>
      </p:sp>
      <p:sp>
        <p:nvSpPr>
          <p:cNvPr id="4" name="Content Placeholder 3"/>
          <p:cNvSpPr>
            <a:spLocks noGrp="1"/>
          </p:cNvSpPr>
          <p:nvPr>
            <p:ph sz="half" idx="3"/>
          </p:nvPr>
        </p:nvSpPr>
        <p:spPr>
          <a:xfrm>
            <a:off x="6502399" y="2443470"/>
            <a:ext cx="5782945" cy="6986528"/>
          </a:xfrm>
        </p:spPr>
        <p:txBody>
          <a:bodyPr/>
          <a:lstStyle/>
          <a:p>
            <a:r>
              <a:rPr lang="en-GB" sz="2400" dirty="0">
                <a:solidFill>
                  <a:schemeClr val="tx1"/>
                </a:solidFill>
              </a:rPr>
              <a:t>The report was written in response to a request for advice from the Welsh Government in the Minister’s annual remit letter to Estyn for 2017-2018.</a:t>
            </a:r>
            <a:r>
              <a:rPr lang="en-GB" sz="2400" b="1" dirty="0">
                <a:solidFill>
                  <a:schemeClr val="tx1"/>
                </a:solidFill>
              </a:rPr>
              <a:t>  </a:t>
            </a:r>
          </a:p>
          <a:p>
            <a:endParaRPr lang="en-GB" sz="2400" b="1" dirty="0">
              <a:solidFill>
                <a:schemeClr val="tx1"/>
              </a:solidFill>
            </a:endParaRPr>
          </a:p>
          <a:p>
            <a:r>
              <a:rPr lang="en-GB" sz="2400" dirty="0">
                <a:solidFill>
                  <a:schemeClr val="tx1"/>
                </a:solidFill>
              </a:rPr>
              <a:t>It evaluates standards, provision and leadership in religious education at key stage 2 and key stage 3.  It does not cover religious education in denominational, independent or special schools. </a:t>
            </a:r>
          </a:p>
          <a:p>
            <a:endParaRPr lang="en-GB" sz="2400" b="1" dirty="0">
              <a:solidFill>
                <a:schemeClr val="tx1"/>
              </a:solidFill>
            </a:endParaRPr>
          </a:p>
          <a:p>
            <a:r>
              <a:rPr lang="en-GB" sz="2400" dirty="0">
                <a:solidFill>
                  <a:schemeClr val="tx1"/>
                </a:solidFill>
              </a:rPr>
              <a:t>The report covers standards in religious education at key stage 2 and key stage 3, and participation and engagement in learning.  It also considers the factors that affect standards, including curriculum planning, teaching, assessment, leadership and improving quality.  </a:t>
            </a:r>
          </a:p>
          <a:p>
            <a:endParaRPr lang="en-GB" dirty="0"/>
          </a:p>
        </p:txBody>
      </p:sp>
    </p:spTree>
    <p:extLst>
      <p:ext uri="{BB962C8B-B14F-4D97-AF65-F5344CB8AC3E}">
        <p14:creationId xmlns:p14="http://schemas.microsoft.com/office/powerpoint/2010/main" val="593254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98061"/>
            <a:ext cx="11950199" cy="719845"/>
          </a:xfrm>
        </p:spPr>
        <p:txBody>
          <a:bodyPr/>
          <a:lstStyle/>
          <a:p>
            <a:r>
              <a:rPr lang="en-GB" sz="4500" dirty="0" err="1" smtClean="0">
                <a:solidFill>
                  <a:schemeClr val="tx1"/>
                </a:solidFill>
              </a:rPr>
              <a:t>Argymhellion</a:t>
            </a:r>
            <a:r>
              <a:rPr lang="en-GB" dirty="0" smtClean="0"/>
              <a:t>                   </a:t>
            </a:r>
            <a:r>
              <a:rPr lang="en-GB" sz="4500" dirty="0" smtClean="0">
                <a:solidFill>
                  <a:schemeClr val="tx1"/>
                </a:solidFill>
              </a:rPr>
              <a:t>Recommendations</a:t>
            </a:r>
            <a:r>
              <a:rPr lang="en-GB" dirty="0" smtClean="0"/>
              <a:t> </a:t>
            </a:r>
            <a:endParaRPr lang="en-GB" dirty="0"/>
          </a:p>
        </p:txBody>
      </p:sp>
      <p:sp>
        <p:nvSpPr>
          <p:cNvPr id="3" name="Content Placeholder 2"/>
          <p:cNvSpPr>
            <a:spLocks noGrp="1"/>
          </p:cNvSpPr>
          <p:nvPr>
            <p:ph sz="half" idx="2"/>
          </p:nvPr>
        </p:nvSpPr>
        <p:spPr>
          <a:xfrm>
            <a:off x="380996" y="2264300"/>
            <a:ext cx="5728335" cy="7417415"/>
          </a:xfrm>
        </p:spPr>
        <p:txBody>
          <a:bodyPr/>
          <a:lstStyle/>
          <a:p>
            <a:r>
              <a:rPr lang="cy-GB" sz="2800" b="1" dirty="0" smtClean="0">
                <a:solidFill>
                  <a:schemeClr val="tx1"/>
                </a:solidFill>
                <a:latin typeface="Arial" panose="020B0604020202020204" pitchFamily="34" charset="0"/>
                <a:cs typeface="Arial" panose="020B0604020202020204" pitchFamily="34" charset="0"/>
              </a:rPr>
              <a:t>Dylai awdurdodau lleol a chonsortia rhanbarthol:</a:t>
            </a:r>
          </a:p>
          <a:p>
            <a:endParaRPr lang="cy-GB" sz="1200" dirty="0" smtClean="0">
              <a:solidFill>
                <a:schemeClr val="tx1"/>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solidFill>
                  <a:schemeClr val="tx1"/>
                </a:solidFill>
              </a:rPr>
              <a:t>Weithio gyda CYSAGau i </a:t>
            </a:r>
            <a:r>
              <a:rPr lang="cy-GB" sz="2400" dirty="0" smtClean="0">
                <a:solidFill>
                  <a:schemeClr val="tx1"/>
                </a:solidFill>
              </a:rPr>
              <a:t>ddarparu:</a:t>
            </a:r>
            <a:endParaRPr lang="cy-GB" sz="2400" dirty="0" smtClean="0">
              <a:solidFill>
                <a:schemeClr val="tx1"/>
              </a:solidFill>
              <a:latin typeface="Arial" panose="020B0604020202020204" pitchFamily="34" charset="0"/>
              <a:cs typeface="Arial" panose="020B0604020202020204" pitchFamily="34" charset="0"/>
            </a:endParaRPr>
          </a:p>
          <a:p>
            <a:pPr marL="800100" lvl="1" indent="-342900">
              <a:buFont typeface="Courier New" panose="02070309020205020404" pitchFamily="49" charset="0"/>
              <a:buChar char="o"/>
            </a:pPr>
            <a:r>
              <a:rPr lang="cy-GB" sz="2000" dirty="0">
                <a:solidFill>
                  <a:schemeClr val="tx1"/>
                </a:solidFill>
                <a:latin typeface="Arial" panose="020B0604020202020204" pitchFamily="34" charset="0"/>
                <a:cs typeface="Arial" panose="020B0604020202020204" pitchFamily="34" charset="0"/>
              </a:rPr>
              <a:t>cyfleoedd dysgu proffesiynol addas ar gyfer athrawon addysg </a:t>
            </a:r>
            <a:r>
              <a:rPr lang="cy-GB" sz="2000" dirty="0" smtClean="0">
                <a:solidFill>
                  <a:schemeClr val="tx1"/>
                </a:solidFill>
                <a:latin typeface="Arial" panose="020B0604020202020204" pitchFamily="34" charset="0"/>
                <a:cs typeface="Arial" panose="020B0604020202020204" pitchFamily="34" charset="0"/>
              </a:rPr>
              <a:t>grefyddol </a:t>
            </a:r>
          </a:p>
          <a:p>
            <a:pPr marL="800100" lvl="1" indent="-342900">
              <a:buFont typeface="Courier New" panose="02070309020205020404" pitchFamily="49" charset="0"/>
              <a:buChar char="o"/>
            </a:pPr>
            <a:r>
              <a:rPr lang="cy-GB" sz="2000" dirty="0">
                <a:solidFill>
                  <a:schemeClr val="tx1"/>
                </a:solidFill>
                <a:latin typeface="Arial" panose="020B0604020202020204" pitchFamily="34" charset="0"/>
                <a:cs typeface="Arial" panose="020B0604020202020204" pitchFamily="34" charset="0"/>
              </a:rPr>
              <a:t>cymorth i ysgolion arfarnu eu cwricwlwm a chynllunio ar gyfer addysg grefyddol fel rhan annatod o ddatblygu maes dysgu a phrofiad y </a:t>
            </a:r>
            <a:r>
              <a:rPr lang="cy-GB" sz="2000" dirty="0" smtClean="0">
                <a:solidFill>
                  <a:schemeClr val="tx1"/>
                </a:solidFill>
                <a:latin typeface="Arial" panose="020B0604020202020204" pitchFamily="34" charset="0"/>
                <a:cs typeface="Arial" panose="020B0604020202020204" pitchFamily="34" charset="0"/>
              </a:rPr>
              <a:t>dyniaethau </a:t>
            </a:r>
          </a:p>
          <a:p>
            <a:pPr marL="800100" lvl="1" indent="-342900">
              <a:buFont typeface="Courier New" panose="02070309020205020404" pitchFamily="49" charset="0"/>
              <a:buChar char="o"/>
            </a:pPr>
            <a:r>
              <a:rPr lang="cy-GB" sz="2000" dirty="0">
                <a:solidFill>
                  <a:schemeClr val="tx1"/>
                </a:solidFill>
                <a:latin typeface="Arial" panose="020B0604020202020204" pitchFamily="34" charset="0"/>
                <a:cs typeface="Arial" panose="020B0604020202020204" pitchFamily="34" charset="0"/>
              </a:rPr>
              <a:t>cyngor i ysgolion ar sut i fynd i’r afael â materion sensitif gyda disgyblion a sut i ddelio â phryderon rhieni </a:t>
            </a:r>
            <a:r>
              <a:rPr lang="cy-GB" sz="2000" dirty="0" smtClean="0">
                <a:solidFill>
                  <a:schemeClr val="tx1"/>
                </a:solidFill>
                <a:latin typeface="Arial" panose="020B0604020202020204" pitchFamily="34" charset="0"/>
                <a:cs typeface="Arial" panose="020B0604020202020204" pitchFamily="34" charset="0"/>
              </a:rPr>
              <a:t>am </a:t>
            </a:r>
            <a:r>
              <a:rPr lang="cy-GB" sz="2000" dirty="0">
                <a:solidFill>
                  <a:schemeClr val="tx1"/>
                </a:solidFill>
                <a:latin typeface="Arial" panose="020B0604020202020204" pitchFamily="34" charset="0"/>
                <a:cs typeface="Arial" panose="020B0604020202020204" pitchFamily="34" charset="0"/>
              </a:rPr>
              <a:t>ymweld â mannau </a:t>
            </a:r>
            <a:r>
              <a:rPr lang="cy-GB" sz="2000" dirty="0" smtClean="0">
                <a:solidFill>
                  <a:schemeClr val="tx1"/>
                </a:solidFill>
                <a:latin typeface="Arial" panose="020B0604020202020204" pitchFamily="34" charset="0"/>
                <a:cs typeface="Arial" panose="020B0604020202020204" pitchFamily="34" charset="0"/>
              </a:rPr>
              <a:t>addoli</a:t>
            </a:r>
          </a:p>
          <a:p>
            <a:pPr lvl="1"/>
            <a:r>
              <a:rPr lang="cy-GB" sz="2400" dirty="0" smtClean="0">
                <a:solidFill>
                  <a:schemeClr val="tx1"/>
                </a:solidFill>
              </a:rPr>
              <a:t> </a:t>
            </a:r>
          </a:p>
          <a:p>
            <a:pPr marL="342900" lvl="0" indent="-342900">
              <a:buFont typeface="Arial" panose="020B0604020202020204" pitchFamily="34" charset="0"/>
              <a:buChar char="•"/>
            </a:pPr>
            <a:r>
              <a:rPr lang="cy-GB" sz="2400" dirty="0">
                <a:solidFill>
                  <a:schemeClr val="tx1"/>
                </a:solidFill>
              </a:rPr>
              <a:t>Sicrhau bod pob arweinydd yn cyflawni ei gyfrifoldebau o dan Ddeddf Gwrthderfysgaeth a Diogelwch </a:t>
            </a:r>
            <a:r>
              <a:rPr lang="cy-GB" sz="2400" dirty="0" smtClean="0">
                <a:solidFill>
                  <a:schemeClr val="tx1"/>
                </a:solidFill>
              </a:rPr>
              <a:t>2015</a:t>
            </a:r>
          </a:p>
          <a:p>
            <a:pPr marL="342900" lvl="0" indent="-342900">
              <a:buFont typeface="Arial" panose="020B0604020202020204" pitchFamily="34" charset="0"/>
              <a:buChar char="•"/>
            </a:pPr>
            <a:endParaRPr lang="cy-GB" sz="2400" dirty="0" smtClean="0">
              <a:solidFill>
                <a:schemeClr val="tx1"/>
              </a:solidFill>
            </a:endParaRPr>
          </a:p>
          <a:p>
            <a:pPr marL="342900" lvl="0" indent="-342900">
              <a:buFont typeface="Arial" panose="020B0604020202020204" pitchFamily="34" charset="0"/>
              <a:buChar char="•"/>
            </a:pPr>
            <a:r>
              <a:rPr lang="cy-GB" sz="2400" dirty="0">
                <a:solidFill>
                  <a:schemeClr val="tx1"/>
                </a:solidFill>
              </a:rPr>
              <a:t>Rhoi arweiniad i ysgolion ar leoedd addoli cymeradwy i ymweld â </a:t>
            </a:r>
            <a:r>
              <a:rPr lang="cy-GB" sz="2400" dirty="0" smtClean="0">
                <a:solidFill>
                  <a:schemeClr val="tx1"/>
                </a:solidFill>
              </a:rPr>
              <a:t>nhw </a:t>
            </a:r>
          </a:p>
          <a:p>
            <a:endParaRPr lang="en-GB" dirty="0"/>
          </a:p>
        </p:txBody>
      </p:sp>
      <p:sp>
        <p:nvSpPr>
          <p:cNvPr id="4" name="Content Placeholder 3"/>
          <p:cNvSpPr>
            <a:spLocks noGrp="1"/>
          </p:cNvSpPr>
          <p:nvPr>
            <p:ph sz="half" idx="3"/>
          </p:nvPr>
        </p:nvSpPr>
        <p:spPr>
          <a:xfrm>
            <a:off x="6615620" y="2217906"/>
            <a:ext cx="5782945" cy="7602081"/>
          </a:xfrm>
        </p:spPr>
        <p:txBody>
          <a:bodyPr/>
          <a:lstStyle/>
          <a:p>
            <a:r>
              <a:rPr lang="en-GB" sz="2800" b="1" dirty="0">
                <a:latin typeface="Arial" panose="020B0604020202020204" pitchFamily="34" charset="0"/>
                <a:cs typeface="Arial" panose="020B0604020202020204" pitchFamily="34" charset="0"/>
              </a:rPr>
              <a:t>Local authorities and regional consortia should:</a:t>
            </a:r>
          </a:p>
          <a:p>
            <a:endParaRPr lang="en-GB" sz="12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Work with SACREs to provide:</a:t>
            </a:r>
          </a:p>
          <a:p>
            <a:pPr marL="800100" lvl="1" indent="-342900">
              <a:buFont typeface="Courier New" panose="02070309020205020404" pitchFamily="49" charset="0"/>
              <a:buChar char="o"/>
            </a:pPr>
            <a:r>
              <a:rPr lang="en-GB" sz="2000" dirty="0">
                <a:solidFill>
                  <a:schemeClr val="tx1"/>
                </a:solidFill>
                <a:latin typeface="Arial" panose="020B0604020202020204" pitchFamily="34" charset="0"/>
                <a:cs typeface="Arial" panose="020B0604020202020204" pitchFamily="34" charset="0"/>
              </a:rPr>
              <a:t>suitable professional learning opportunities for teachers of religious education</a:t>
            </a:r>
          </a:p>
          <a:p>
            <a:pPr marL="800100" lvl="1" indent="-342900">
              <a:buFont typeface="Courier New" panose="02070309020205020404" pitchFamily="49" charset="0"/>
              <a:buChar char="o"/>
            </a:pPr>
            <a:r>
              <a:rPr lang="en-GB" sz="2000" dirty="0">
                <a:solidFill>
                  <a:schemeClr val="tx1"/>
                </a:solidFill>
                <a:latin typeface="Arial" panose="020B0604020202020204" pitchFamily="34" charset="0"/>
                <a:cs typeface="Arial" panose="020B0604020202020204" pitchFamily="34" charset="0"/>
              </a:rPr>
              <a:t>support for schools to evaluate their curriculum and plan for religious education as an integral part of the development of the humanities area of learning and experience</a:t>
            </a:r>
          </a:p>
          <a:p>
            <a:pPr marL="800100" lvl="1" indent="-342900">
              <a:buFont typeface="Courier New" panose="02070309020205020404" pitchFamily="49" charset="0"/>
              <a:buChar char="o"/>
            </a:pPr>
            <a:r>
              <a:rPr lang="en-GB" sz="2000" dirty="0">
                <a:solidFill>
                  <a:schemeClr val="tx1"/>
                </a:solidFill>
                <a:latin typeface="Arial" panose="020B0604020202020204" pitchFamily="34" charset="0"/>
                <a:cs typeface="Arial" panose="020B0604020202020204" pitchFamily="34" charset="0"/>
              </a:rPr>
              <a:t>advice for schools on how to address sensitive issues with pupils and how to deal with parental concerns on visiting places of worship</a:t>
            </a:r>
          </a:p>
          <a:p>
            <a:pPr lvl="1"/>
            <a:r>
              <a:rPr lang="en-GB" sz="2400" dirty="0">
                <a:solidFill>
                  <a:schemeClr val="tx1"/>
                </a:solidFill>
              </a:rPr>
              <a:t> </a:t>
            </a:r>
          </a:p>
          <a:p>
            <a:pPr marL="342900" lvl="0" indent="-342900">
              <a:buFont typeface="Arial" panose="020B0604020202020204" pitchFamily="34" charset="0"/>
              <a:buChar char="•"/>
            </a:pPr>
            <a:r>
              <a:rPr lang="en-GB" sz="2400" dirty="0">
                <a:solidFill>
                  <a:schemeClr val="tx1"/>
                </a:solidFill>
              </a:rPr>
              <a:t>Ensure that all leaders fulfil their responsibilities under the Counter-Terrorism and Security Act 2015</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Provide schools with guidance on approved places of worship to visit </a:t>
            </a:r>
          </a:p>
          <a:p>
            <a:endParaRPr lang="en-GB" dirty="0"/>
          </a:p>
        </p:txBody>
      </p:sp>
    </p:spTree>
    <p:extLst>
      <p:ext uri="{BB962C8B-B14F-4D97-AF65-F5344CB8AC3E}">
        <p14:creationId xmlns:p14="http://schemas.microsoft.com/office/powerpoint/2010/main" val="106212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692497"/>
          </a:xfrm>
        </p:spPr>
        <p:txBody>
          <a:bodyPr/>
          <a:lstStyle/>
          <a:p>
            <a:r>
              <a:rPr lang="en-GB" sz="4500" dirty="0" err="1" smtClean="0">
                <a:solidFill>
                  <a:schemeClr val="tx1"/>
                </a:solidFill>
              </a:rPr>
              <a:t>Argymhellion</a:t>
            </a:r>
            <a:r>
              <a:rPr lang="en-GB" sz="4500" dirty="0" smtClean="0">
                <a:solidFill>
                  <a:schemeClr val="tx1"/>
                </a:solidFill>
              </a:rPr>
              <a:t>              Recommendations</a:t>
            </a:r>
            <a:r>
              <a:rPr lang="en-GB" dirty="0" smtClean="0"/>
              <a:t> </a:t>
            </a:r>
            <a:endParaRPr lang="en-GB" dirty="0"/>
          </a:p>
        </p:txBody>
      </p:sp>
      <p:sp>
        <p:nvSpPr>
          <p:cNvPr id="3" name="Content Placeholder 2"/>
          <p:cNvSpPr>
            <a:spLocks noGrp="1"/>
          </p:cNvSpPr>
          <p:nvPr>
            <p:ph sz="half" idx="2"/>
          </p:nvPr>
        </p:nvSpPr>
        <p:spPr>
          <a:xfrm>
            <a:off x="527300" y="2642252"/>
            <a:ext cx="5728335" cy="2923877"/>
          </a:xfrm>
        </p:spPr>
        <p:txBody>
          <a:bodyPr/>
          <a:lstStyle/>
          <a:p>
            <a:r>
              <a:rPr lang="cy-GB" sz="2400" b="1" dirty="0" smtClean="0">
                <a:solidFill>
                  <a:schemeClr val="tx1"/>
                </a:solidFill>
              </a:rPr>
              <a:t>Dylai Llywodraeth Cymru:</a:t>
            </a:r>
          </a:p>
          <a:p>
            <a:endParaRPr lang="cy-GB" sz="2400" dirty="0" smtClean="0">
              <a:solidFill>
                <a:schemeClr val="tx1"/>
              </a:solidFill>
            </a:endParaRPr>
          </a:p>
          <a:p>
            <a:pPr marL="342900" lvl="0" indent="-342900">
              <a:buFont typeface="Arial" panose="020B0604020202020204" pitchFamily="34" charset="0"/>
              <a:buChar char="•"/>
            </a:pPr>
            <a:r>
              <a:rPr lang="cy-GB" sz="2400" dirty="0">
                <a:solidFill>
                  <a:schemeClr val="tx1"/>
                </a:solidFill>
              </a:rPr>
              <a:t>Weithio gydag awdurdodau lleol, consortia rhanbarthol a CYSAGau i sicrhau bod eglurder ynglŷn â lle addysg grefyddol o fewn Maes Dysgu a Phrofiad y </a:t>
            </a:r>
            <a:r>
              <a:rPr lang="cy-GB" sz="2400" dirty="0" smtClean="0">
                <a:solidFill>
                  <a:schemeClr val="tx1"/>
                </a:solidFill>
              </a:rPr>
              <a:t>Dyniaethau </a:t>
            </a:r>
          </a:p>
          <a:p>
            <a:endParaRPr lang="en-GB" dirty="0"/>
          </a:p>
        </p:txBody>
      </p:sp>
      <p:sp>
        <p:nvSpPr>
          <p:cNvPr id="4" name="Content Placeholder 3"/>
          <p:cNvSpPr>
            <a:spLocks noGrp="1"/>
          </p:cNvSpPr>
          <p:nvPr>
            <p:ph sz="half" idx="3"/>
          </p:nvPr>
        </p:nvSpPr>
        <p:spPr>
          <a:xfrm>
            <a:off x="6615620" y="2642252"/>
            <a:ext cx="5782945" cy="3323987"/>
          </a:xfrm>
        </p:spPr>
        <p:txBody>
          <a:bodyPr/>
          <a:lstStyle/>
          <a:p>
            <a:r>
              <a:rPr lang="en-GB" sz="2800" b="1" dirty="0"/>
              <a:t>The Welsh Government should:</a:t>
            </a:r>
          </a:p>
          <a:p>
            <a:endParaRPr lang="en-GB" dirty="0"/>
          </a:p>
          <a:p>
            <a:pPr marL="342900" lvl="0" indent="-342900">
              <a:buFont typeface="Arial" panose="020B0604020202020204" pitchFamily="34" charset="0"/>
              <a:buChar char="•"/>
            </a:pPr>
            <a:r>
              <a:rPr lang="en-GB" sz="2400" dirty="0"/>
              <a:t>Work with local authorities, regional consortia and SACREs to ensure that there is clarity over the place of religious education within the Humanities Area of Learning and Experience </a:t>
            </a:r>
          </a:p>
          <a:p>
            <a:endParaRPr lang="en-GB" dirty="0"/>
          </a:p>
        </p:txBody>
      </p:sp>
    </p:spTree>
    <p:extLst>
      <p:ext uri="{BB962C8B-B14F-4D97-AF65-F5344CB8AC3E}">
        <p14:creationId xmlns:p14="http://schemas.microsoft.com/office/powerpoint/2010/main" val="1242118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09" y="1715989"/>
            <a:ext cx="12645957" cy="553998"/>
          </a:xfrm>
        </p:spPr>
        <p:txBody>
          <a:bodyPr/>
          <a:lstStyle/>
          <a:p>
            <a:pPr algn="l"/>
            <a:r>
              <a:rPr lang="cy-GB" sz="3600" dirty="0" smtClean="0">
                <a:solidFill>
                  <a:schemeClr val="tx1"/>
                </a:solidFill>
              </a:rPr>
              <a:t>Cwestiynau ar gyfer darparwyr  </a:t>
            </a:r>
            <a:r>
              <a:rPr lang="en-GB" sz="3600" dirty="0" smtClean="0">
                <a:solidFill>
                  <a:schemeClr val="tx1"/>
                </a:solidFill>
              </a:rPr>
              <a:t>Questions </a:t>
            </a:r>
            <a:r>
              <a:rPr lang="en-GB" sz="3600" dirty="0">
                <a:solidFill>
                  <a:schemeClr val="tx1"/>
                </a:solidFill>
              </a:rPr>
              <a:t>for providers   </a:t>
            </a:r>
          </a:p>
        </p:txBody>
      </p:sp>
      <p:sp>
        <p:nvSpPr>
          <p:cNvPr id="3" name="Content Placeholder 2"/>
          <p:cNvSpPr>
            <a:spLocks noGrp="1"/>
          </p:cNvSpPr>
          <p:nvPr>
            <p:ph sz="half" idx="2"/>
          </p:nvPr>
        </p:nvSpPr>
        <p:spPr>
          <a:xfrm flipV="1">
            <a:off x="527300" y="2980805"/>
            <a:ext cx="5728335" cy="338554"/>
          </a:xfrm>
        </p:spPr>
        <p:txBody>
          <a:bodyPr/>
          <a:lstStyle/>
          <a:p>
            <a:pPr algn="l"/>
            <a:r>
              <a:rPr lang="en-GB" dirty="0" smtClean="0"/>
              <a:t>  </a:t>
            </a:r>
            <a:endParaRPr lang="en-GB" dirty="0"/>
          </a:p>
        </p:txBody>
      </p:sp>
      <p:sp>
        <p:nvSpPr>
          <p:cNvPr id="4" name="Content Placeholder 3"/>
          <p:cNvSpPr>
            <a:spLocks noGrp="1"/>
          </p:cNvSpPr>
          <p:nvPr>
            <p:ph sz="half" idx="3"/>
          </p:nvPr>
        </p:nvSpPr>
        <p:spPr>
          <a:xfrm>
            <a:off x="6615620" y="2980806"/>
            <a:ext cx="5782945" cy="6924973"/>
          </a:xfrm>
        </p:spPr>
        <p:txBody>
          <a:bodyPr/>
          <a:lstStyle/>
          <a:p>
            <a:r>
              <a:rPr lang="en-GB" sz="2400" dirty="0">
                <a:solidFill>
                  <a:schemeClr val="tx1"/>
                </a:solidFill>
              </a:rPr>
              <a:t>As a starting point for reviewing current practice in religious education, schools can use the following questions as part of their self-evaluation: </a:t>
            </a:r>
          </a:p>
          <a:p>
            <a:endParaRPr lang="en-GB" sz="2400" dirty="0">
              <a:solidFill>
                <a:schemeClr val="tx1"/>
              </a:solidFill>
            </a:endParaRPr>
          </a:p>
          <a:p>
            <a:r>
              <a:rPr lang="en-GB" sz="2400" b="1" dirty="0">
                <a:solidFill>
                  <a:schemeClr val="tx1"/>
                </a:solidFill>
              </a:rPr>
              <a:t>Standards </a:t>
            </a:r>
          </a:p>
          <a:p>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Do we know the standards that pupils are achieving in religious education? </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Do we know that more able pupils are achieving as well as they could?</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Do we know that pupils of all abilities achieve similar standards in religious education as in other subjects? </a:t>
            </a:r>
          </a:p>
          <a:p>
            <a:endParaRPr lang="en-GB" dirty="0"/>
          </a:p>
          <a:p>
            <a:endParaRPr lang="en-GB" dirty="0"/>
          </a:p>
          <a:p>
            <a:endParaRPr lang="en-GB" dirty="0"/>
          </a:p>
        </p:txBody>
      </p:sp>
      <p:sp>
        <p:nvSpPr>
          <p:cNvPr id="5" name="Rectangle 4"/>
          <p:cNvSpPr/>
          <p:nvPr/>
        </p:nvSpPr>
        <p:spPr>
          <a:xfrm>
            <a:off x="191008" y="2891641"/>
            <a:ext cx="6502400" cy="6370975"/>
          </a:xfrm>
          <a:prstGeom prst="rect">
            <a:avLst/>
          </a:prstGeom>
        </p:spPr>
        <p:txBody>
          <a:bodyPr>
            <a:spAutoFit/>
          </a:bodyPr>
          <a:lstStyle/>
          <a:p>
            <a:r>
              <a:rPr lang="cy-GB" sz="2400" dirty="0">
                <a:latin typeface="Arial" panose="020B0604020202020204" pitchFamily="34" charset="0"/>
                <a:cs typeface="Arial" panose="020B0604020202020204" pitchFamily="34" charset="0"/>
              </a:rPr>
              <a:t>Fel man cychwyn ar gyfer adolygu arfer bresennol mewn addysg grefyddol, gall ysgolion ddefnyddio’r cwestiynau canlynol fel rhan o’u </a:t>
            </a:r>
            <a:r>
              <a:rPr lang="cy-GB" sz="2400" dirty="0" smtClean="0">
                <a:latin typeface="Arial" panose="020B0604020202020204" pitchFamily="34" charset="0"/>
                <a:cs typeface="Arial" panose="020B0604020202020204" pitchFamily="34" charset="0"/>
              </a:rPr>
              <a:t>hunanarfarniad: </a:t>
            </a:r>
          </a:p>
          <a:p>
            <a:endParaRPr lang="cy-GB" sz="2400" dirty="0" smtClean="0">
              <a:latin typeface="Arial" panose="020B0604020202020204" pitchFamily="34" charset="0"/>
              <a:cs typeface="Arial" panose="020B0604020202020204" pitchFamily="34" charset="0"/>
            </a:endParaRPr>
          </a:p>
          <a:p>
            <a:r>
              <a:rPr lang="cy-GB" sz="2400" b="1" dirty="0" smtClean="0">
                <a:latin typeface="Arial" panose="020B0604020202020204" pitchFamily="34" charset="0"/>
                <a:cs typeface="Arial" panose="020B0604020202020204" pitchFamily="34" charset="0"/>
              </a:rPr>
              <a:t>Safonau </a:t>
            </a:r>
          </a:p>
          <a:p>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gwybod pa safonau y mae disgyblion yn eu cyflawni mewn addysg </a:t>
            </a:r>
            <a:r>
              <a:rPr lang="cy-GB" sz="2400" dirty="0" smtClean="0">
                <a:latin typeface="Arial" panose="020B0604020202020204" pitchFamily="34" charset="0"/>
                <a:cs typeface="Arial" panose="020B0604020202020204" pitchFamily="34" charset="0"/>
              </a:rPr>
              <a:t>grefyddol? </a:t>
            </a: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gwybod bod disgyblion mwy abl yn cyflawni cystal ag y </a:t>
            </a:r>
            <a:r>
              <a:rPr lang="cy-GB" sz="2400" dirty="0" smtClean="0">
                <a:latin typeface="Arial" panose="020B0604020202020204" pitchFamily="34" charset="0"/>
                <a:cs typeface="Arial" panose="020B0604020202020204" pitchFamily="34" charset="0"/>
              </a:rPr>
              <a:t>gallent?</a:t>
            </a: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gwybod bod disgyblion o bob gallu yn cyflawni safonau tebyg i bynciau eraill mewn addysg </a:t>
            </a:r>
            <a:r>
              <a:rPr lang="cy-GB" sz="2400" dirty="0" smtClean="0">
                <a:latin typeface="Arial" panose="020B0604020202020204" pitchFamily="34" charset="0"/>
                <a:cs typeface="Arial" panose="020B0604020202020204" pitchFamily="34" charset="0"/>
              </a:rPr>
              <a:t>grefyddol? </a:t>
            </a:r>
            <a:endParaRPr lang="cy-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7431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421" y="1435573"/>
            <a:ext cx="12645957" cy="692497"/>
          </a:xfrm>
        </p:spPr>
        <p:txBody>
          <a:bodyPr/>
          <a:lstStyle/>
          <a:p>
            <a:pPr algn="l"/>
            <a:r>
              <a:rPr lang="cy-GB" sz="3200" dirty="0" smtClean="0">
                <a:solidFill>
                  <a:schemeClr val="tx1"/>
                </a:solidFill>
              </a:rPr>
              <a:t>Cwestiynau </a:t>
            </a:r>
            <a:r>
              <a:rPr lang="cy-GB" sz="3200" dirty="0">
                <a:solidFill>
                  <a:schemeClr val="tx1"/>
                </a:solidFill>
              </a:rPr>
              <a:t>ar gyfer darparwyr  </a:t>
            </a:r>
            <a:r>
              <a:rPr lang="cy-GB" sz="3200" dirty="0" smtClean="0">
                <a:solidFill>
                  <a:schemeClr val="tx1"/>
                </a:solidFill>
              </a:rPr>
              <a:t>    </a:t>
            </a:r>
            <a:r>
              <a:rPr lang="en-GB" sz="3200" dirty="0" smtClean="0">
                <a:solidFill>
                  <a:schemeClr val="tx1"/>
                </a:solidFill>
              </a:rPr>
              <a:t>Questions </a:t>
            </a:r>
            <a:r>
              <a:rPr lang="en-GB" sz="3200" dirty="0">
                <a:solidFill>
                  <a:schemeClr val="tx1"/>
                </a:solidFill>
              </a:rPr>
              <a:t>for providers</a:t>
            </a:r>
            <a:r>
              <a:rPr lang="en-GB" sz="4500" dirty="0" smtClean="0">
                <a:solidFill>
                  <a:schemeClr val="tx1"/>
                </a:solidFill>
              </a:rPr>
              <a:t>   </a:t>
            </a:r>
            <a:endParaRPr lang="en-GB" sz="4500" dirty="0">
              <a:solidFill>
                <a:schemeClr val="tx1"/>
              </a:solidFill>
            </a:endParaRPr>
          </a:p>
        </p:txBody>
      </p:sp>
      <p:sp>
        <p:nvSpPr>
          <p:cNvPr id="3" name="Content Placeholder 2"/>
          <p:cNvSpPr>
            <a:spLocks noGrp="1"/>
          </p:cNvSpPr>
          <p:nvPr>
            <p:ph sz="half" idx="2"/>
          </p:nvPr>
        </p:nvSpPr>
        <p:spPr>
          <a:xfrm flipV="1">
            <a:off x="527300" y="2980805"/>
            <a:ext cx="5728335" cy="1610649"/>
          </a:xfrm>
        </p:spPr>
        <p:txBody>
          <a:bodyPr/>
          <a:lstStyle/>
          <a:p>
            <a:r>
              <a:rPr lang="en-GB" dirty="0"/>
              <a:t>   </a:t>
            </a:r>
          </a:p>
        </p:txBody>
      </p:sp>
      <p:sp>
        <p:nvSpPr>
          <p:cNvPr id="4" name="Content Placeholder 3"/>
          <p:cNvSpPr>
            <a:spLocks noGrp="1"/>
          </p:cNvSpPr>
          <p:nvPr>
            <p:ph sz="half" idx="3"/>
          </p:nvPr>
        </p:nvSpPr>
        <p:spPr>
          <a:xfrm>
            <a:off x="6749732" y="2130534"/>
            <a:ext cx="5782945" cy="7355860"/>
          </a:xfrm>
        </p:spPr>
        <p:txBody>
          <a:bodyPr/>
          <a:lstStyle/>
          <a:p>
            <a:r>
              <a:rPr lang="en-GB" sz="2800" b="1" dirty="0"/>
              <a:t>Provision </a:t>
            </a:r>
            <a:endParaRPr lang="en-GB" sz="2800" dirty="0"/>
          </a:p>
          <a:p>
            <a:pPr marL="342900" lvl="0" indent="-342900">
              <a:buFont typeface="Arial" panose="020B0604020202020204" pitchFamily="34" charset="0"/>
              <a:buChar char="•"/>
            </a:pPr>
            <a:r>
              <a:rPr lang="en-GB" sz="2400" dirty="0">
                <a:solidFill>
                  <a:schemeClr val="tx1"/>
                </a:solidFill>
              </a:rPr>
              <a:t>Do we ensure that we do not repeat skills and topics in key stage 3 that pupils have already covered in key stage 2? </a:t>
            </a:r>
          </a:p>
          <a:p>
            <a:pPr lvl="0"/>
            <a:endParaRPr lang="en-GB" sz="1100" dirty="0">
              <a:solidFill>
                <a:schemeClr val="tx1"/>
              </a:solidFill>
            </a:endParaRPr>
          </a:p>
          <a:p>
            <a:pPr marL="342900" lvl="0" indent="-342900">
              <a:buFont typeface="Arial" panose="020B0604020202020204" pitchFamily="34" charset="0"/>
              <a:buChar char="•"/>
            </a:pPr>
            <a:r>
              <a:rPr lang="en-GB" sz="2400" dirty="0">
                <a:solidFill>
                  <a:schemeClr val="tx1"/>
                </a:solidFill>
              </a:rPr>
              <a:t>Do we ensure that learning experiences challenge all pupils, including the more able? </a:t>
            </a:r>
          </a:p>
          <a:p>
            <a:pPr lvl="0"/>
            <a:endParaRPr lang="en-GB" sz="1100" dirty="0">
              <a:solidFill>
                <a:schemeClr val="tx1"/>
              </a:solidFill>
            </a:endParaRPr>
          </a:p>
          <a:p>
            <a:pPr marL="342900" lvl="0" indent="-342900">
              <a:buFont typeface="Arial" panose="020B0604020202020204" pitchFamily="34" charset="0"/>
              <a:buChar char="•"/>
            </a:pPr>
            <a:r>
              <a:rPr lang="en-GB" sz="2400" dirty="0">
                <a:solidFill>
                  <a:schemeClr val="tx1"/>
                </a:solidFill>
              </a:rPr>
              <a:t>Do we plan meaningful opportunities for pupils to use their literacy, numeracy and ICT skills in religious education lessons? </a:t>
            </a:r>
          </a:p>
          <a:p>
            <a:pPr lvl="0"/>
            <a:endParaRPr lang="en-GB" sz="1100" dirty="0">
              <a:solidFill>
                <a:schemeClr val="tx1"/>
              </a:solidFill>
            </a:endParaRPr>
          </a:p>
          <a:p>
            <a:pPr marL="342900" lvl="0" indent="-342900">
              <a:buFont typeface="Arial" panose="020B0604020202020204" pitchFamily="34" charset="0"/>
              <a:buChar char="•"/>
            </a:pPr>
            <a:r>
              <a:rPr lang="en-GB" sz="2400" dirty="0">
                <a:solidFill>
                  <a:schemeClr val="tx1"/>
                </a:solidFill>
              </a:rPr>
              <a:t>Do we use visits and visitors to enhance the curriculum well enough? </a:t>
            </a:r>
          </a:p>
          <a:p>
            <a:pPr lvl="0"/>
            <a:endParaRPr lang="en-GB" sz="1100" dirty="0">
              <a:solidFill>
                <a:schemeClr val="tx1"/>
              </a:solidFill>
            </a:endParaRPr>
          </a:p>
          <a:p>
            <a:pPr marL="342900" lvl="0" indent="-342900">
              <a:buFont typeface="Arial" panose="020B0604020202020204" pitchFamily="34" charset="0"/>
              <a:buChar char="•"/>
            </a:pPr>
            <a:r>
              <a:rPr lang="en-GB" sz="2400" dirty="0">
                <a:solidFill>
                  <a:schemeClr val="tx1"/>
                </a:solidFill>
              </a:rPr>
              <a:t>Do we use a wide range of teaching methods that engage all pupils effectively? </a:t>
            </a:r>
          </a:p>
          <a:p>
            <a:endParaRPr lang="en-GB" dirty="0"/>
          </a:p>
        </p:txBody>
      </p:sp>
      <p:sp>
        <p:nvSpPr>
          <p:cNvPr id="5" name="Rectangle 4"/>
          <p:cNvSpPr/>
          <p:nvPr/>
        </p:nvSpPr>
        <p:spPr>
          <a:xfrm>
            <a:off x="0" y="2167110"/>
            <a:ext cx="6502400" cy="7201972"/>
          </a:xfrm>
          <a:prstGeom prst="rect">
            <a:avLst/>
          </a:prstGeom>
        </p:spPr>
        <p:txBody>
          <a:bodyPr>
            <a:spAutoFit/>
          </a:bodyPr>
          <a:lstStyle/>
          <a:p>
            <a:r>
              <a:rPr lang="cy-GB" sz="2200" b="1" dirty="0" smtClean="0">
                <a:latin typeface="Arial" panose="020B0604020202020204" pitchFamily="34" charset="0"/>
                <a:cs typeface="Arial" panose="020B0604020202020204" pitchFamily="34" charset="0"/>
              </a:rPr>
              <a:t>Darpariaeth </a:t>
            </a:r>
            <a:endParaRPr lang="cy-GB" sz="22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A ydym ni’n sicrhau nad ydym yn ailadrodd medrau a thestunau yng nghyfnod allweddol 3 y mae disgyblion eisoes wedi’u cwmpasu yng nghyfnod allweddol </a:t>
            </a:r>
            <a:r>
              <a:rPr lang="cy-GB" sz="2200" dirty="0" smtClean="0">
                <a:latin typeface="Arial" panose="020B0604020202020204" pitchFamily="34" charset="0"/>
                <a:cs typeface="Arial" panose="020B0604020202020204" pitchFamily="34" charset="0"/>
              </a:rPr>
              <a:t>2? </a:t>
            </a:r>
          </a:p>
          <a:p>
            <a:pPr lvl="0"/>
            <a:endParaRPr lang="cy-GB" sz="22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A ydym ni’n sicrhau bod profiadau dysgu yn herio’r holl ddisgyblion, gan gynnwys y rhai mwy </a:t>
            </a:r>
            <a:r>
              <a:rPr lang="cy-GB" sz="2200" dirty="0" smtClean="0">
                <a:latin typeface="Arial" panose="020B0604020202020204" pitchFamily="34" charset="0"/>
                <a:cs typeface="Arial" panose="020B0604020202020204" pitchFamily="34" charset="0"/>
              </a:rPr>
              <a:t>abl? </a:t>
            </a:r>
          </a:p>
          <a:p>
            <a:pPr lvl="0"/>
            <a:endParaRPr lang="cy-GB" sz="22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A ydym ni’n cynllunio cyfleoedd ystyrlon i ddisgyblion ddefnyddio eu medrau llythrennedd, rhifedd a TGCh mewn gwersi addysg </a:t>
            </a:r>
            <a:r>
              <a:rPr lang="cy-GB" sz="2200" dirty="0" smtClean="0">
                <a:latin typeface="Arial" panose="020B0604020202020204" pitchFamily="34" charset="0"/>
                <a:cs typeface="Arial" panose="020B0604020202020204" pitchFamily="34" charset="0"/>
              </a:rPr>
              <a:t>grefyddol? </a:t>
            </a:r>
          </a:p>
          <a:p>
            <a:pPr lvl="0"/>
            <a:endParaRPr lang="cy-GB" sz="22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A ydym ni’n defnyddio ymweliadau ac ymwelwyr i wella’r cwricwlwm yn ddigon </a:t>
            </a:r>
            <a:r>
              <a:rPr lang="cy-GB" sz="2200" dirty="0" smtClean="0">
                <a:latin typeface="Arial" panose="020B0604020202020204" pitchFamily="34" charset="0"/>
                <a:cs typeface="Arial" panose="020B0604020202020204" pitchFamily="34" charset="0"/>
              </a:rPr>
              <a:t>da? </a:t>
            </a:r>
          </a:p>
          <a:p>
            <a:pPr lvl="0"/>
            <a:endParaRPr lang="cy-GB" sz="22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A ydym ni’n defnyddio ystod eang o ddulliau addysgu sy’n ennyn diddordeb yr holl ddisgyblion yn </a:t>
            </a:r>
            <a:r>
              <a:rPr lang="cy-GB" sz="2200" dirty="0" smtClean="0">
                <a:latin typeface="Arial" panose="020B0604020202020204" pitchFamily="34" charset="0"/>
                <a:cs typeface="Arial" panose="020B0604020202020204" pitchFamily="34" charset="0"/>
              </a:rPr>
              <a:t>effeithiol? </a:t>
            </a:r>
            <a:endParaRPr lang="cy-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9458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09" y="1715989"/>
            <a:ext cx="12645957" cy="692497"/>
          </a:xfrm>
        </p:spPr>
        <p:txBody>
          <a:bodyPr/>
          <a:lstStyle/>
          <a:p>
            <a:pPr algn="l"/>
            <a:r>
              <a:rPr lang="en-GB" dirty="0"/>
              <a:t> </a:t>
            </a:r>
            <a:r>
              <a:rPr lang="cy-GB" sz="3600" dirty="0">
                <a:solidFill>
                  <a:schemeClr val="tx1"/>
                </a:solidFill>
              </a:rPr>
              <a:t>Cwestiynau ar gyfer darparwyr </a:t>
            </a:r>
            <a:r>
              <a:rPr lang="cy-GB" sz="3600" dirty="0" smtClean="0">
                <a:solidFill>
                  <a:schemeClr val="tx1"/>
                </a:solidFill>
              </a:rPr>
              <a:t> </a:t>
            </a:r>
            <a:r>
              <a:rPr lang="en-GB" sz="3600" dirty="0" smtClean="0">
                <a:solidFill>
                  <a:schemeClr val="tx1"/>
                </a:solidFill>
              </a:rPr>
              <a:t>Questions </a:t>
            </a:r>
            <a:r>
              <a:rPr lang="en-GB" sz="3600" dirty="0">
                <a:solidFill>
                  <a:schemeClr val="tx1"/>
                </a:solidFill>
              </a:rPr>
              <a:t>for providers</a:t>
            </a:r>
            <a:r>
              <a:rPr lang="en-GB" sz="4500" dirty="0" smtClean="0">
                <a:solidFill>
                  <a:schemeClr val="tx1"/>
                </a:solidFill>
              </a:rPr>
              <a:t>   </a:t>
            </a:r>
            <a:endParaRPr lang="en-GB" sz="4500" dirty="0">
              <a:solidFill>
                <a:schemeClr val="tx1"/>
              </a:solidFill>
            </a:endParaRPr>
          </a:p>
        </p:txBody>
      </p:sp>
      <p:sp>
        <p:nvSpPr>
          <p:cNvPr id="3" name="Content Placeholder 2"/>
          <p:cNvSpPr>
            <a:spLocks noGrp="1"/>
          </p:cNvSpPr>
          <p:nvPr>
            <p:ph sz="half" idx="2"/>
          </p:nvPr>
        </p:nvSpPr>
        <p:spPr>
          <a:xfrm flipV="1">
            <a:off x="527300" y="2980805"/>
            <a:ext cx="5728335" cy="1610649"/>
          </a:xfrm>
        </p:spPr>
        <p:txBody>
          <a:bodyPr/>
          <a:lstStyle/>
          <a:p>
            <a:r>
              <a:rPr lang="en-GB" dirty="0"/>
              <a:t>   </a:t>
            </a:r>
          </a:p>
        </p:txBody>
      </p:sp>
      <p:sp>
        <p:nvSpPr>
          <p:cNvPr id="4" name="Content Placeholder 3"/>
          <p:cNvSpPr>
            <a:spLocks noGrp="1"/>
          </p:cNvSpPr>
          <p:nvPr>
            <p:ph sz="half" idx="3"/>
          </p:nvPr>
        </p:nvSpPr>
        <p:spPr>
          <a:xfrm>
            <a:off x="6615620" y="2548648"/>
            <a:ext cx="5782945" cy="6647974"/>
          </a:xfrm>
        </p:spPr>
        <p:txBody>
          <a:bodyPr/>
          <a:lstStyle/>
          <a:p>
            <a:r>
              <a:rPr lang="en-GB" sz="2800" b="1" dirty="0"/>
              <a:t>Provision </a:t>
            </a:r>
          </a:p>
          <a:p>
            <a:endParaRPr lang="en-GB" b="1" dirty="0"/>
          </a:p>
          <a:p>
            <a:pPr marL="342900" indent="-342900">
              <a:buFont typeface="Arial" panose="020B0604020202020204" pitchFamily="34" charset="0"/>
              <a:buChar char="•"/>
            </a:pPr>
            <a:r>
              <a:rPr lang="en-GB" sz="2400" dirty="0">
                <a:solidFill>
                  <a:schemeClr val="tx1"/>
                </a:solidFill>
              </a:rPr>
              <a:t>Do we provide pupils with effective oral and written feedback that addresses religious education and other skills? </a:t>
            </a:r>
          </a:p>
          <a:p>
            <a:pPr marL="34290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Do we have high expectations of all learners, particularly the more able? </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Do we give opportunities for pupils of different faiths to share their experiences with other pupils? </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Do we ensure that pupils know how religious education lessons will help them to become ethically informed citizens of Wales and the world? </a:t>
            </a:r>
          </a:p>
          <a:p>
            <a:endParaRPr lang="en-GB" dirty="0"/>
          </a:p>
        </p:txBody>
      </p:sp>
      <p:sp>
        <p:nvSpPr>
          <p:cNvPr id="5" name="Rectangle 4"/>
          <p:cNvSpPr/>
          <p:nvPr/>
        </p:nvSpPr>
        <p:spPr>
          <a:xfrm>
            <a:off x="337312" y="2668989"/>
            <a:ext cx="6502400" cy="6740307"/>
          </a:xfrm>
          <a:prstGeom prst="rect">
            <a:avLst/>
          </a:prstGeom>
        </p:spPr>
        <p:txBody>
          <a:bodyPr>
            <a:spAutoFit/>
          </a:bodyPr>
          <a:lstStyle/>
          <a:p>
            <a:r>
              <a:rPr lang="cy-GB" sz="2400" b="1" dirty="0" smtClean="0">
                <a:latin typeface="Arial" panose="020B0604020202020204" pitchFamily="34" charset="0"/>
                <a:cs typeface="Arial" panose="020B0604020202020204" pitchFamily="34" charset="0"/>
              </a:rPr>
              <a:t>Darpariaeth </a:t>
            </a:r>
          </a:p>
          <a:p>
            <a:endParaRPr lang="cy-GB" sz="2400" b="1"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rhoi adborth llafar ac ysgrifenedig effeithiol i ddisgyblion sy’n mynd i’r afael ag addysg grefyddol a medrau </a:t>
            </a:r>
            <a:r>
              <a:rPr lang="cy-GB" sz="2400" dirty="0" smtClean="0">
                <a:latin typeface="Arial" panose="020B0604020202020204" pitchFamily="34" charset="0"/>
                <a:cs typeface="Arial" panose="020B0604020202020204" pitchFamily="34" charset="0"/>
              </a:rPr>
              <a:t>eraill? </a:t>
            </a:r>
          </a:p>
          <a:p>
            <a:pPr marL="34290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oes gennym ni ddisgwyliadau uchel o’r holl ddysgwyr, yn enwedig y rhai mwy </a:t>
            </a:r>
            <a:r>
              <a:rPr lang="cy-GB" sz="2400" dirty="0" smtClean="0">
                <a:latin typeface="Arial" panose="020B0604020202020204" pitchFamily="34" charset="0"/>
                <a:cs typeface="Arial" panose="020B0604020202020204" pitchFamily="34" charset="0"/>
              </a:rPr>
              <a:t>abl? </a:t>
            </a: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rhoi cyfleoedd i ddisgyblion o wahanol ffydd rannu eu profiadau â disgyblion </a:t>
            </a:r>
            <a:r>
              <a:rPr lang="cy-GB" sz="2400" dirty="0" smtClean="0">
                <a:latin typeface="Arial" panose="020B0604020202020204" pitchFamily="34" charset="0"/>
                <a:cs typeface="Arial" panose="020B0604020202020204" pitchFamily="34" charset="0"/>
              </a:rPr>
              <a:t>eraill? </a:t>
            </a: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sicrhau bod disgyblion yn gwybod sut bydd gwersi addysg grefyddol yn eu helpu i fod yn ddinasyddion moesegol wybodus yng Nghymru a’r </a:t>
            </a:r>
            <a:r>
              <a:rPr lang="cy-GB" sz="2400" dirty="0" smtClean="0">
                <a:latin typeface="Arial" panose="020B0604020202020204" pitchFamily="34" charset="0"/>
                <a:cs typeface="Arial" panose="020B0604020202020204" pitchFamily="34" charset="0"/>
              </a:rPr>
              <a:t>byd? </a:t>
            </a:r>
            <a:endParaRPr lang="cy-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6071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09" y="1439695"/>
            <a:ext cx="12645957" cy="553998"/>
          </a:xfrm>
        </p:spPr>
        <p:txBody>
          <a:bodyPr/>
          <a:lstStyle/>
          <a:p>
            <a:pPr algn="l"/>
            <a:r>
              <a:rPr lang="en-GB" dirty="0"/>
              <a:t> </a:t>
            </a:r>
            <a:r>
              <a:rPr lang="en-GB" dirty="0" smtClean="0"/>
              <a:t> </a:t>
            </a:r>
            <a:r>
              <a:rPr lang="cy-GB" sz="3200" dirty="0" smtClean="0">
                <a:solidFill>
                  <a:schemeClr val="tx1"/>
                </a:solidFill>
              </a:rPr>
              <a:t>Cwestiynau </a:t>
            </a:r>
            <a:r>
              <a:rPr lang="cy-GB" sz="3200" dirty="0">
                <a:solidFill>
                  <a:schemeClr val="tx1"/>
                </a:solidFill>
              </a:rPr>
              <a:t>ar gyfer darparwyr  </a:t>
            </a:r>
            <a:r>
              <a:rPr lang="cy-GB" sz="3200" dirty="0" smtClean="0">
                <a:solidFill>
                  <a:schemeClr val="tx1"/>
                </a:solidFill>
              </a:rPr>
              <a:t>   </a:t>
            </a:r>
            <a:r>
              <a:rPr lang="en-GB" sz="3200" dirty="0" smtClean="0">
                <a:solidFill>
                  <a:schemeClr val="tx1"/>
                </a:solidFill>
              </a:rPr>
              <a:t>Questions </a:t>
            </a:r>
            <a:r>
              <a:rPr lang="en-GB" sz="3200" dirty="0">
                <a:solidFill>
                  <a:schemeClr val="tx1"/>
                </a:solidFill>
              </a:rPr>
              <a:t>for providers</a:t>
            </a:r>
            <a:endParaRPr lang="en-GB" sz="4500" dirty="0">
              <a:solidFill>
                <a:schemeClr val="tx1"/>
              </a:solidFill>
            </a:endParaRPr>
          </a:p>
        </p:txBody>
      </p:sp>
      <p:sp>
        <p:nvSpPr>
          <p:cNvPr id="3" name="Content Placeholder 2"/>
          <p:cNvSpPr>
            <a:spLocks noGrp="1"/>
          </p:cNvSpPr>
          <p:nvPr>
            <p:ph sz="half" idx="2"/>
          </p:nvPr>
        </p:nvSpPr>
        <p:spPr>
          <a:xfrm flipV="1">
            <a:off x="527300" y="2980805"/>
            <a:ext cx="5728335" cy="1610649"/>
          </a:xfrm>
        </p:spPr>
        <p:txBody>
          <a:bodyPr/>
          <a:lstStyle/>
          <a:p>
            <a:r>
              <a:rPr lang="en-GB" dirty="0"/>
              <a:t>   </a:t>
            </a:r>
          </a:p>
        </p:txBody>
      </p:sp>
      <p:sp>
        <p:nvSpPr>
          <p:cNvPr id="4" name="Content Placeholder 3"/>
          <p:cNvSpPr>
            <a:spLocks noGrp="1"/>
          </p:cNvSpPr>
          <p:nvPr>
            <p:ph sz="half" idx="3"/>
          </p:nvPr>
        </p:nvSpPr>
        <p:spPr>
          <a:xfrm>
            <a:off x="6615620" y="2178996"/>
            <a:ext cx="5782945" cy="6848029"/>
          </a:xfrm>
        </p:spPr>
        <p:txBody>
          <a:bodyPr/>
          <a:lstStyle/>
          <a:p>
            <a:r>
              <a:rPr lang="en-GB" sz="2800" b="1" dirty="0"/>
              <a:t>Leadership</a:t>
            </a:r>
          </a:p>
          <a:p>
            <a:endParaRPr lang="en-GB" sz="1600" dirty="0"/>
          </a:p>
          <a:p>
            <a:pPr marL="342900" lvl="0" indent="-342900">
              <a:buFont typeface="Arial" panose="020B0604020202020204" pitchFamily="34" charset="0"/>
              <a:buChar char="•"/>
            </a:pPr>
            <a:r>
              <a:rPr lang="en-GB" sz="2400" dirty="0">
                <a:solidFill>
                  <a:schemeClr val="tx1"/>
                </a:solidFill>
              </a:rPr>
              <a:t>Do we monitor the standards that pupils achieve in religious education as well as provision? </a:t>
            </a:r>
          </a:p>
          <a:p>
            <a:pPr lvl="0"/>
            <a:endParaRPr lang="en-GB" sz="1100" dirty="0">
              <a:solidFill>
                <a:schemeClr val="tx1"/>
              </a:solidFill>
            </a:endParaRPr>
          </a:p>
          <a:p>
            <a:pPr marL="342900" lvl="0" indent="-342900">
              <a:buFont typeface="Arial" panose="020B0604020202020204" pitchFamily="34" charset="0"/>
              <a:buChar char="•"/>
            </a:pPr>
            <a:r>
              <a:rPr lang="en-GB" sz="2400" dirty="0">
                <a:solidFill>
                  <a:schemeClr val="tx1"/>
                </a:solidFill>
              </a:rPr>
              <a:t>Do we have processes in place to make secure judgements on the standards that pupils achieve?</a:t>
            </a:r>
          </a:p>
          <a:p>
            <a:pPr lvl="0"/>
            <a:endParaRPr lang="en-GB" sz="1100" dirty="0">
              <a:solidFill>
                <a:schemeClr val="tx1"/>
              </a:solidFill>
            </a:endParaRPr>
          </a:p>
          <a:p>
            <a:pPr marL="342900" lvl="0" indent="-342900">
              <a:buFont typeface="Arial" panose="020B0604020202020204" pitchFamily="34" charset="0"/>
              <a:buChar char="•"/>
            </a:pPr>
            <a:r>
              <a:rPr lang="en-GB" sz="2400" dirty="0">
                <a:solidFill>
                  <a:schemeClr val="tx1"/>
                </a:solidFill>
              </a:rPr>
              <a:t>Do we base our judgements on a wide range of first-hand evidence? </a:t>
            </a:r>
          </a:p>
          <a:p>
            <a:pPr lvl="0"/>
            <a:endParaRPr lang="en-GB" sz="1100" dirty="0">
              <a:solidFill>
                <a:schemeClr val="tx1"/>
              </a:solidFill>
            </a:endParaRPr>
          </a:p>
          <a:p>
            <a:pPr marL="342900" lvl="0" indent="-342900">
              <a:buFont typeface="Arial" panose="020B0604020202020204" pitchFamily="34" charset="0"/>
              <a:buChar char="•"/>
            </a:pPr>
            <a:r>
              <a:rPr lang="en-GB" sz="2400" dirty="0">
                <a:solidFill>
                  <a:schemeClr val="tx1"/>
                </a:solidFill>
              </a:rPr>
              <a:t>Do we listen to learners well enough?</a:t>
            </a:r>
          </a:p>
          <a:p>
            <a:pPr lvl="0"/>
            <a:endParaRPr lang="en-GB" sz="1100" dirty="0">
              <a:solidFill>
                <a:schemeClr val="tx1"/>
              </a:solidFill>
            </a:endParaRPr>
          </a:p>
          <a:p>
            <a:pPr marL="342900" lvl="0" indent="-342900">
              <a:buFont typeface="Arial" panose="020B0604020202020204" pitchFamily="34" charset="0"/>
              <a:buChar char="•"/>
            </a:pPr>
            <a:r>
              <a:rPr lang="en-GB" sz="2400" dirty="0">
                <a:solidFill>
                  <a:schemeClr val="tx1"/>
                </a:solidFill>
              </a:rPr>
              <a:t>Do our self-evaluation report and action plan relate to improving pupils’ standards as well as provision and leadership? </a:t>
            </a:r>
          </a:p>
          <a:p>
            <a:pPr lvl="0"/>
            <a:endParaRPr lang="en-GB" sz="1100" dirty="0">
              <a:solidFill>
                <a:schemeClr val="tx1"/>
              </a:solidFill>
            </a:endParaRPr>
          </a:p>
          <a:p>
            <a:endParaRPr lang="en-GB" dirty="0"/>
          </a:p>
        </p:txBody>
      </p:sp>
      <p:sp>
        <p:nvSpPr>
          <p:cNvPr id="5" name="Rectangle 4"/>
          <p:cNvSpPr/>
          <p:nvPr/>
        </p:nvSpPr>
        <p:spPr>
          <a:xfrm>
            <a:off x="203200" y="2323005"/>
            <a:ext cx="6502400" cy="7478970"/>
          </a:xfrm>
          <a:prstGeom prst="rect">
            <a:avLst/>
          </a:prstGeom>
        </p:spPr>
        <p:txBody>
          <a:bodyPr>
            <a:spAutoFit/>
          </a:bodyPr>
          <a:lstStyle/>
          <a:p>
            <a:r>
              <a:rPr lang="cy-GB" sz="2400" b="1" dirty="0" smtClean="0">
                <a:latin typeface="Arial" panose="020B0604020202020204" pitchFamily="34" charset="0"/>
                <a:cs typeface="Arial" panose="020B0604020202020204" pitchFamily="34" charset="0"/>
              </a:rPr>
              <a:t>Arweinyddiaeth</a:t>
            </a:r>
          </a:p>
          <a:p>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monitro’r safonau a gyflawnir gan ddisgyblion mewn addysg grefyddol yn ogystal â </a:t>
            </a:r>
            <a:r>
              <a:rPr lang="cy-GB" sz="2400" dirty="0" smtClean="0">
                <a:latin typeface="Arial" panose="020B0604020202020204" pitchFamily="34" charset="0"/>
                <a:cs typeface="Arial" panose="020B0604020202020204" pitchFamily="34" charset="0"/>
              </a:rPr>
              <a:t>darpariaeth? </a:t>
            </a:r>
          </a:p>
          <a:p>
            <a:pPr lvl="0"/>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oes gennym ni brosesau ar waith i lunio barnau cadarn ar y safonau a gyflawnir gan </a:t>
            </a:r>
            <a:r>
              <a:rPr lang="cy-GB" sz="2400" dirty="0" smtClean="0">
                <a:latin typeface="Arial" panose="020B0604020202020204" pitchFamily="34" charset="0"/>
                <a:cs typeface="Arial" panose="020B0604020202020204" pitchFamily="34" charset="0"/>
              </a:rPr>
              <a:t>ddisgyblion?</a:t>
            </a:r>
          </a:p>
          <a:p>
            <a:pPr lvl="0"/>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seilio ein barnau ar ystod eang o dystiolaeth </a:t>
            </a:r>
            <a:r>
              <a:rPr lang="cy-GB" sz="2400" dirty="0" smtClean="0">
                <a:latin typeface="Arial" panose="020B0604020202020204" pitchFamily="34" charset="0"/>
                <a:cs typeface="Arial" panose="020B0604020202020204" pitchFamily="34" charset="0"/>
              </a:rPr>
              <a:t>uniongyrchol? </a:t>
            </a:r>
          </a:p>
          <a:p>
            <a:pPr lvl="0"/>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gwrando ar ddysgwyr yn ddigon </a:t>
            </a:r>
            <a:r>
              <a:rPr lang="cy-GB" sz="2400" dirty="0" smtClean="0">
                <a:latin typeface="Arial" panose="020B0604020202020204" pitchFamily="34" charset="0"/>
                <a:cs typeface="Arial" panose="020B0604020202020204" pitchFamily="34" charset="0"/>
              </a:rPr>
              <a:t>da?</a:t>
            </a:r>
          </a:p>
          <a:p>
            <a:pPr lvl="0"/>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yw ein hadroddiad hunanarfarnu a’n cynllun gweithredu yn ymwneud â gwella safonau disgyblion yn ogystal â darpariaeth ac </a:t>
            </a:r>
            <a:r>
              <a:rPr lang="cy-GB" sz="2400" dirty="0" smtClean="0">
                <a:latin typeface="Arial" panose="020B0604020202020204" pitchFamily="34" charset="0"/>
                <a:cs typeface="Arial" panose="020B0604020202020204" pitchFamily="34" charset="0"/>
              </a:rPr>
              <a:t>arweinyddiaeth? </a:t>
            </a:r>
            <a:endParaRPr lang="cy-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5849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09" y="1459149"/>
            <a:ext cx="12645957" cy="553998"/>
          </a:xfrm>
        </p:spPr>
        <p:txBody>
          <a:bodyPr/>
          <a:lstStyle/>
          <a:p>
            <a:pPr algn="ctr"/>
            <a:r>
              <a:rPr lang="en-GB" dirty="0"/>
              <a:t> </a:t>
            </a:r>
            <a:r>
              <a:rPr lang="cy-GB" sz="3600" dirty="0">
                <a:solidFill>
                  <a:schemeClr val="tx1"/>
                </a:solidFill>
              </a:rPr>
              <a:t>Cwestiynau ar gyfer darparwyr     </a:t>
            </a:r>
            <a:r>
              <a:rPr lang="en-GB" sz="3600" dirty="0">
                <a:solidFill>
                  <a:schemeClr val="tx1"/>
                </a:solidFill>
              </a:rPr>
              <a:t>Questions for providers</a:t>
            </a:r>
            <a:endParaRPr lang="en-GB" sz="4500" dirty="0">
              <a:solidFill>
                <a:schemeClr val="tx1"/>
              </a:solidFill>
            </a:endParaRPr>
          </a:p>
        </p:txBody>
      </p:sp>
      <p:sp>
        <p:nvSpPr>
          <p:cNvPr id="3" name="Content Placeholder 2"/>
          <p:cNvSpPr>
            <a:spLocks noGrp="1"/>
          </p:cNvSpPr>
          <p:nvPr>
            <p:ph sz="half" idx="2"/>
          </p:nvPr>
        </p:nvSpPr>
        <p:spPr>
          <a:xfrm flipV="1">
            <a:off x="527300" y="2980805"/>
            <a:ext cx="5728335" cy="1610649"/>
          </a:xfrm>
        </p:spPr>
        <p:txBody>
          <a:bodyPr/>
          <a:lstStyle/>
          <a:p>
            <a:r>
              <a:rPr lang="en-GB" dirty="0"/>
              <a:t>   </a:t>
            </a:r>
          </a:p>
        </p:txBody>
      </p:sp>
      <p:sp>
        <p:nvSpPr>
          <p:cNvPr id="4" name="Content Placeholder 3"/>
          <p:cNvSpPr>
            <a:spLocks noGrp="1"/>
          </p:cNvSpPr>
          <p:nvPr>
            <p:ph sz="half" idx="3"/>
          </p:nvPr>
        </p:nvSpPr>
        <p:spPr>
          <a:xfrm>
            <a:off x="6615620" y="2178996"/>
            <a:ext cx="5782945" cy="7848302"/>
          </a:xfrm>
        </p:spPr>
        <p:txBody>
          <a:bodyPr/>
          <a:lstStyle/>
          <a:p>
            <a:r>
              <a:rPr lang="en-GB" sz="2800" b="1" dirty="0">
                <a:solidFill>
                  <a:schemeClr val="tx1"/>
                </a:solidFill>
              </a:rPr>
              <a:t>Leadership</a:t>
            </a:r>
          </a:p>
          <a:p>
            <a:endParaRPr lang="en-GB" sz="1100" dirty="0">
              <a:solidFill>
                <a:schemeClr val="tx1"/>
              </a:solidFill>
            </a:endParaRPr>
          </a:p>
          <a:p>
            <a:pPr marL="342900" lvl="0" indent="-342900">
              <a:buFont typeface="Arial" panose="020B0604020202020204" pitchFamily="34" charset="0"/>
              <a:buChar char="•"/>
            </a:pPr>
            <a:r>
              <a:rPr lang="en-GB" sz="2400" dirty="0">
                <a:solidFill>
                  <a:schemeClr val="tx1"/>
                </a:solidFill>
              </a:rPr>
              <a:t>Do we provide suitable professional learning opportunities to staff or opportunities for staff to collaborate with others? </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Do we discuss standards of and provision for religious education within our cluster of schools? </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Are we evaluating our curriculum to prepare for the development and implementation of the new humanities area of learning? </a:t>
            </a:r>
          </a:p>
          <a:p>
            <a:pPr marL="342900" lvl="0" indent="-342900">
              <a:buFont typeface="Arial" panose="020B0604020202020204" pitchFamily="34" charset="0"/>
              <a:buChar char="•"/>
            </a:pPr>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Do we ensure that all members of staff, including supply and new members of staff, are fully aware of their responsibilities under the Prevent duty? </a:t>
            </a:r>
          </a:p>
          <a:p>
            <a:endParaRPr lang="en-GB" dirty="0"/>
          </a:p>
        </p:txBody>
      </p:sp>
      <p:sp>
        <p:nvSpPr>
          <p:cNvPr id="5" name="Rectangle 4"/>
          <p:cNvSpPr/>
          <p:nvPr/>
        </p:nvSpPr>
        <p:spPr>
          <a:xfrm>
            <a:off x="166624" y="2323820"/>
            <a:ext cx="6502400" cy="6740307"/>
          </a:xfrm>
          <a:prstGeom prst="rect">
            <a:avLst/>
          </a:prstGeom>
        </p:spPr>
        <p:txBody>
          <a:bodyPr>
            <a:spAutoFit/>
          </a:bodyPr>
          <a:lstStyle/>
          <a:p>
            <a:r>
              <a:rPr lang="cy-GB" sz="2400" b="1" dirty="0" smtClean="0">
                <a:latin typeface="Arial" panose="020B0604020202020204" pitchFamily="34" charset="0"/>
                <a:cs typeface="Arial" panose="020B0604020202020204" pitchFamily="34" charset="0"/>
              </a:rPr>
              <a:t>Arweinyddiaeth</a:t>
            </a:r>
          </a:p>
          <a:p>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darparu cyfleoedd dysgu proffesiynol addas i staff neu gyfleoedd i staff gydweithio â phobl </a:t>
            </a:r>
            <a:r>
              <a:rPr lang="cy-GB" sz="2400" dirty="0" smtClean="0">
                <a:latin typeface="Arial" panose="020B0604020202020204" pitchFamily="34" charset="0"/>
                <a:cs typeface="Arial" panose="020B0604020202020204" pitchFamily="34" charset="0"/>
              </a:rPr>
              <a:t>eraill? </a:t>
            </a: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trafod safonau addysg grefyddol a darpariaeth ar ei chyfer o fewn ein clwstwr o </a:t>
            </a:r>
            <a:r>
              <a:rPr lang="cy-GB" sz="2400" dirty="0" smtClean="0">
                <a:latin typeface="Arial" panose="020B0604020202020204" pitchFamily="34" charset="0"/>
                <a:cs typeface="Arial" panose="020B0604020202020204" pitchFamily="34" charset="0"/>
              </a:rPr>
              <a:t>ysgolion? </a:t>
            </a: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arfarnu ein cwricwlwm i baratoi ar gyfer datblygu a gweithredu maes dysgu newydd y </a:t>
            </a:r>
            <a:r>
              <a:rPr lang="cy-GB" sz="2400" dirty="0" smtClean="0">
                <a:latin typeface="Arial" panose="020B0604020202020204" pitchFamily="34" charset="0"/>
                <a:cs typeface="Arial" panose="020B0604020202020204" pitchFamily="34" charset="0"/>
              </a:rPr>
              <a:t>dyniaethau? </a:t>
            </a: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 ydym ni’n sicrhau bod pob aelod o staff, gan gynnwys staff cyflenwi ac aelodau newydd o staff, yn gwbl ymwybodol o’u cyfrifoldebau o dan y ddyletswydd </a:t>
            </a:r>
            <a:r>
              <a:rPr lang="cy-GB" sz="2400" dirty="0" smtClean="0">
                <a:latin typeface="Arial" panose="020B0604020202020204" pitchFamily="34" charset="0"/>
                <a:cs typeface="Arial" panose="020B0604020202020204" pitchFamily="34" charset="0"/>
              </a:rPr>
              <a:t>Atal? </a:t>
            </a:r>
            <a:endParaRPr lang="cy-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25343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09" y="1715989"/>
            <a:ext cx="12645957" cy="1384995"/>
          </a:xfrm>
        </p:spPr>
        <p:txBody>
          <a:bodyPr/>
          <a:lstStyle/>
          <a:p>
            <a:pPr algn="l"/>
            <a:r>
              <a:rPr lang="en-GB" sz="4500" dirty="0" err="1" smtClean="0">
                <a:solidFill>
                  <a:schemeClr val="tx1"/>
                </a:solidFill>
              </a:rPr>
              <a:t>Cwestiynau</a:t>
            </a:r>
            <a:r>
              <a:rPr lang="en-GB" sz="4500" dirty="0">
                <a:solidFill>
                  <a:schemeClr val="tx1"/>
                </a:solidFill>
              </a:rPr>
              <a:t>? </a:t>
            </a:r>
            <a:r>
              <a:rPr lang="en-GB" sz="4500" dirty="0" smtClean="0">
                <a:solidFill>
                  <a:schemeClr val="tx1"/>
                </a:solidFill>
              </a:rPr>
              <a:t>                  Questions</a:t>
            </a:r>
            <a:r>
              <a:rPr lang="en-GB" sz="4500" dirty="0">
                <a:solidFill>
                  <a:schemeClr val="tx1"/>
                </a:solidFill>
              </a:rPr>
              <a:t>? </a:t>
            </a:r>
            <a:br>
              <a:rPr lang="en-GB" sz="4500" dirty="0">
                <a:solidFill>
                  <a:schemeClr val="tx1"/>
                </a:solidFill>
              </a:rPr>
            </a:br>
            <a:r>
              <a:rPr lang="en-GB" sz="4500" dirty="0">
                <a:solidFill>
                  <a:schemeClr val="tx1"/>
                </a:solidFill>
              </a:rPr>
              <a:t>                                              </a:t>
            </a:r>
          </a:p>
        </p:txBody>
      </p:sp>
      <p:sp>
        <p:nvSpPr>
          <p:cNvPr id="3" name="Content Placeholder 2"/>
          <p:cNvSpPr>
            <a:spLocks noGrp="1"/>
          </p:cNvSpPr>
          <p:nvPr>
            <p:ph sz="half" idx="2"/>
          </p:nvPr>
        </p:nvSpPr>
        <p:spPr>
          <a:xfrm flipV="1">
            <a:off x="527300" y="2980805"/>
            <a:ext cx="5728335" cy="1610649"/>
          </a:xfrm>
        </p:spPr>
        <p:txBody>
          <a:bodyPr/>
          <a:lstStyle/>
          <a:p>
            <a:r>
              <a:rPr lang="en-GB" dirty="0"/>
              <a:t>   </a:t>
            </a:r>
          </a:p>
        </p:txBody>
      </p:sp>
      <p:sp>
        <p:nvSpPr>
          <p:cNvPr id="4" name="Content Placeholder 3"/>
          <p:cNvSpPr>
            <a:spLocks noGrp="1"/>
          </p:cNvSpPr>
          <p:nvPr>
            <p:ph sz="half" idx="3"/>
          </p:nvPr>
        </p:nvSpPr>
        <p:spPr>
          <a:xfrm>
            <a:off x="6615620" y="2980806"/>
            <a:ext cx="5782945" cy="1015663"/>
          </a:xfrm>
        </p:spPr>
        <p:txBody>
          <a:bodyPr/>
          <a:lstStyle/>
          <a:p>
            <a:endParaRPr lang="en-GB" dirty="0"/>
          </a:p>
          <a:p>
            <a:endParaRPr lang="en-GB" dirty="0"/>
          </a:p>
          <a:p>
            <a:endParaRPr lang="en-GB" dirty="0"/>
          </a:p>
        </p:txBody>
      </p:sp>
    </p:spTree>
    <p:extLst>
      <p:ext uri="{BB962C8B-B14F-4D97-AF65-F5344CB8AC3E}">
        <p14:creationId xmlns:p14="http://schemas.microsoft.com/office/powerpoint/2010/main" val="4113951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692497"/>
          </a:xfrm>
        </p:spPr>
        <p:txBody>
          <a:bodyPr/>
          <a:lstStyle/>
          <a:p>
            <a:r>
              <a:rPr lang="en-GB" dirty="0"/>
              <a:t>  </a:t>
            </a:r>
            <a:r>
              <a:rPr lang="en-GB" sz="4500" dirty="0" err="1">
                <a:solidFill>
                  <a:schemeClr val="tx1"/>
                </a:solidFill>
              </a:rPr>
              <a:t>Cefndir</a:t>
            </a:r>
            <a:r>
              <a:rPr lang="en-GB" sz="4500" dirty="0">
                <a:solidFill>
                  <a:schemeClr val="tx1"/>
                </a:solidFill>
              </a:rPr>
              <a:t>   </a:t>
            </a:r>
            <a:r>
              <a:rPr lang="en-GB" dirty="0"/>
              <a:t>                                    </a:t>
            </a:r>
            <a:r>
              <a:rPr lang="en-GB" sz="4500" dirty="0">
                <a:solidFill>
                  <a:schemeClr val="tx1"/>
                </a:solidFill>
              </a:rPr>
              <a:t>Background </a:t>
            </a:r>
          </a:p>
        </p:txBody>
      </p:sp>
      <p:sp>
        <p:nvSpPr>
          <p:cNvPr id="3" name="Content Placeholder 2"/>
          <p:cNvSpPr>
            <a:spLocks noGrp="1"/>
          </p:cNvSpPr>
          <p:nvPr>
            <p:ph sz="half" idx="2"/>
          </p:nvPr>
        </p:nvSpPr>
        <p:spPr>
          <a:xfrm>
            <a:off x="527300" y="2642252"/>
            <a:ext cx="5728335" cy="5878532"/>
          </a:xfrm>
        </p:spPr>
        <p:txBody>
          <a:bodyPr/>
          <a:lstStyle/>
          <a:p>
            <a:r>
              <a:rPr lang="cy-GB" sz="2400" dirty="0" smtClean="0">
                <a:solidFill>
                  <a:schemeClr val="tx1"/>
                </a:solidFill>
              </a:rPr>
              <a:t>Defnyddiodd </a:t>
            </a:r>
            <a:r>
              <a:rPr lang="cy-GB" sz="2400" dirty="0">
                <a:solidFill>
                  <a:schemeClr val="tx1"/>
                </a:solidFill>
              </a:rPr>
              <a:t>y canfyddiadau a’r argymhellion yn yr adroddiad </a:t>
            </a:r>
            <a:r>
              <a:rPr lang="cy-GB" sz="2400" dirty="0" smtClean="0">
                <a:solidFill>
                  <a:schemeClr val="tx1"/>
                </a:solidFill>
              </a:rPr>
              <a:t>dystiolaeth </a:t>
            </a:r>
            <a:r>
              <a:rPr lang="cy-GB" sz="2400" dirty="0">
                <a:solidFill>
                  <a:schemeClr val="tx1"/>
                </a:solidFill>
              </a:rPr>
              <a:t>o 47 o ysgolion a 22 CYSAG.  Roedd hyn yn cynnwys: </a:t>
            </a:r>
          </a:p>
          <a:p>
            <a:endParaRPr lang="cy-GB" sz="2400" dirty="0">
              <a:solidFill>
                <a:schemeClr val="tx1"/>
              </a:solidFill>
            </a:endParaRPr>
          </a:p>
          <a:p>
            <a:pPr marL="342900" lvl="0" indent="-342900">
              <a:buFont typeface="Arial" panose="020B0604020202020204" pitchFamily="34" charset="0"/>
              <a:buChar char="•"/>
            </a:pPr>
            <a:r>
              <a:rPr lang="cy-GB" sz="2400" dirty="0">
                <a:solidFill>
                  <a:schemeClr val="tx1"/>
                </a:solidFill>
              </a:rPr>
              <a:t>Ymweliadau â 12 ysgol gynradd a 9 ysgol uwchradd </a:t>
            </a:r>
          </a:p>
          <a:p>
            <a:pPr marL="342900" lvl="0" indent="-342900">
              <a:buFont typeface="Arial" panose="020B0604020202020204" pitchFamily="34" charset="0"/>
              <a:buChar char="•"/>
            </a:pPr>
            <a:r>
              <a:rPr lang="cy-GB" sz="2400" dirty="0" smtClean="0">
                <a:solidFill>
                  <a:schemeClr val="tx1"/>
                </a:solidFill>
              </a:rPr>
              <a:t>Cyfweliadau dros y </a:t>
            </a:r>
            <a:r>
              <a:rPr lang="cy-GB" sz="2400" dirty="0">
                <a:solidFill>
                  <a:schemeClr val="tx1"/>
                </a:solidFill>
              </a:rPr>
              <a:t>ffôn gydag arweinwyr mewn 7 ysgol gynradd a 5 ysgol uwchradd</a:t>
            </a:r>
          </a:p>
          <a:p>
            <a:pPr marL="342900" lvl="0" indent="-342900">
              <a:buFont typeface="Arial" panose="020B0604020202020204" pitchFamily="34" charset="0"/>
              <a:buChar char="•"/>
            </a:pPr>
            <a:r>
              <a:rPr lang="cy-GB" sz="2400" dirty="0">
                <a:solidFill>
                  <a:schemeClr val="tx1"/>
                </a:solidFill>
              </a:rPr>
              <a:t>Gwybodaeth o 13 arolygiad ysgol gynradd yn ystod tymor yr hydref 2017 lle </a:t>
            </a:r>
            <a:r>
              <a:rPr lang="cy-GB" sz="2400" dirty="0" smtClean="0">
                <a:solidFill>
                  <a:schemeClr val="tx1"/>
                </a:solidFill>
              </a:rPr>
              <a:t>roedd </a:t>
            </a:r>
            <a:r>
              <a:rPr lang="cy-GB" sz="2400" dirty="0">
                <a:solidFill>
                  <a:schemeClr val="tx1"/>
                </a:solidFill>
              </a:rPr>
              <a:t>addysg grefyddol </a:t>
            </a:r>
            <a:r>
              <a:rPr lang="cy-GB" sz="2400" dirty="0" smtClean="0">
                <a:solidFill>
                  <a:schemeClr val="tx1"/>
                </a:solidFill>
              </a:rPr>
              <a:t>yn ffocws </a:t>
            </a:r>
            <a:r>
              <a:rPr lang="cy-GB" sz="2400" dirty="0">
                <a:solidFill>
                  <a:schemeClr val="tx1"/>
                </a:solidFill>
              </a:rPr>
              <a:t>thematig ychwanegol  </a:t>
            </a:r>
          </a:p>
          <a:p>
            <a:pPr marL="342900" lvl="0" indent="-342900">
              <a:buFont typeface="Arial" panose="020B0604020202020204" pitchFamily="34" charset="0"/>
              <a:buChar char="•"/>
            </a:pPr>
            <a:r>
              <a:rPr lang="cy-GB" sz="2400" dirty="0">
                <a:solidFill>
                  <a:schemeClr val="tx1"/>
                </a:solidFill>
              </a:rPr>
              <a:t>Ymatebion </a:t>
            </a:r>
            <a:r>
              <a:rPr lang="cy-GB" sz="2400" dirty="0" smtClean="0">
                <a:solidFill>
                  <a:schemeClr val="tx1"/>
                </a:solidFill>
              </a:rPr>
              <a:t>i’r holiadur </a:t>
            </a:r>
            <a:r>
              <a:rPr lang="cy-GB" sz="2400" dirty="0">
                <a:solidFill>
                  <a:schemeClr val="tx1"/>
                </a:solidFill>
              </a:rPr>
              <a:t>gan 22 CYSAG </a:t>
            </a:r>
          </a:p>
          <a:p>
            <a:endParaRPr lang="en-GB" dirty="0"/>
          </a:p>
        </p:txBody>
      </p:sp>
      <p:sp>
        <p:nvSpPr>
          <p:cNvPr id="4" name="Content Placeholder 3"/>
          <p:cNvSpPr>
            <a:spLocks noGrp="1"/>
          </p:cNvSpPr>
          <p:nvPr>
            <p:ph sz="half" idx="3"/>
          </p:nvPr>
        </p:nvSpPr>
        <p:spPr>
          <a:xfrm>
            <a:off x="6615620" y="2642251"/>
            <a:ext cx="5782945" cy="5878532"/>
          </a:xfrm>
        </p:spPr>
        <p:txBody>
          <a:bodyPr/>
          <a:lstStyle/>
          <a:p>
            <a:r>
              <a:rPr lang="en-GB" sz="2400" dirty="0">
                <a:solidFill>
                  <a:schemeClr val="tx1"/>
                </a:solidFill>
              </a:rPr>
              <a:t>The findings and recommendations in the report drew on evidence from 47 schools and 22 SACREs. This included: </a:t>
            </a:r>
          </a:p>
          <a:p>
            <a:endParaRPr lang="en-GB" sz="2400" dirty="0">
              <a:solidFill>
                <a:schemeClr val="tx1"/>
              </a:solidFill>
            </a:endParaRPr>
          </a:p>
          <a:p>
            <a:pPr marL="342900" lvl="0" indent="-342900">
              <a:buFont typeface="Arial" panose="020B0604020202020204" pitchFamily="34" charset="0"/>
              <a:buChar char="•"/>
            </a:pPr>
            <a:r>
              <a:rPr lang="en-GB" sz="2400" dirty="0">
                <a:solidFill>
                  <a:schemeClr val="tx1"/>
                </a:solidFill>
              </a:rPr>
              <a:t>Visits to 12 primary schools and 9 secondary schools </a:t>
            </a:r>
          </a:p>
          <a:p>
            <a:pPr marL="342900" lvl="0" indent="-342900">
              <a:buFont typeface="Arial" panose="020B0604020202020204" pitchFamily="34" charset="0"/>
              <a:buChar char="•"/>
            </a:pPr>
            <a:r>
              <a:rPr lang="en-GB" sz="2400" dirty="0">
                <a:solidFill>
                  <a:schemeClr val="tx1"/>
                </a:solidFill>
              </a:rPr>
              <a:t>Telephone interviews with leaders in 7 primary schools and 5 secondary schools</a:t>
            </a:r>
          </a:p>
          <a:p>
            <a:pPr marL="342900" lvl="0" indent="-342900">
              <a:buFont typeface="Arial" panose="020B0604020202020204" pitchFamily="34" charset="0"/>
              <a:buChar char="•"/>
            </a:pPr>
            <a:r>
              <a:rPr lang="en-GB" sz="2400" dirty="0">
                <a:solidFill>
                  <a:schemeClr val="tx1"/>
                </a:solidFill>
              </a:rPr>
              <a:t>Information from 13 primary school inspections in autumn term 2017 where religious education was the additional thematic focus  </a:t>
            </a:r>
          </a:p>
          <a:p>
            <a:pPr marL="342900" lvl="0" indent="-342900">
              <a:buFont typeface="Arial" panose="020B0604020202020204" pitchFamily="34" charset="0"/>
              <a:buChar char="•"/>
            </a:pPr>
            <a:r>
              <a:rPr lang="en-GB" sz="2400" dirty="0">
                <a:solidFill>
                  <a:schemeClr val="tx1"/>
                </a:solidFill>
              </a:rPr>
              <a:t>Questionnaire responses from  22 SACREs </a:t>
            </a:r>
          </a:p>
          <a:p>
            <a:endParaRPr lang="en-GB" dirty="0"/>
          </a:p>
        </p:txBody>
      </p:sp>
    </p:spTree>
    <p:extLst>
      <p:ext uri="{BB962C8B-B14F-4D97-AF65-F5344CB8AC3E}">
        <p14:creationId xmlns:p14="http://schemas.microsoft.com/office/powerpoint/2010/main" val="344489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517207"/>
            <a:ext cx="11950199" cy="677108"/>
          </a:xfrm>
        </p:spPr>
        <p:txBody>
          <a:bodyPr/>
          <a:lstStyle/>
          <a:p>
            <a:r>
              <a:rPr lang="en-GB" sz="4400" dirty="0" err="1">
                <a:solidFill>
                  <a:schemeClr val="tx1"/>
                </a:solidFill>
              </a:rPr>
              <a:t>Prif</a:t>
            </a:r>
            <a:r>
              <a:rPr lang="en-GB" sz="4400" dirty="0">
                <a:solidFill>
                  <a:schemeClr val="tx1"/>
                </a:solidFill>
              </a:rPr>
              <a:t> </a:t>
            </a:r>
            <a:r>
              <a:rPr lang="en-GB" sz="4400" dirty="0" err="1">
                <a:solidFill>
                  <a:schemeClr val="tx1"/>
                </a:solidFill>
              </a:rPr>
              <a:t>ganfyddiadau</a:t>
            </a:r>
            <a:r>
              <a:rPr lang="en-GB" sz="4400" dirty="0"/>
              <a:t>        </a:t>
            </a:r>
            <a:r>
              <a:rPr lang="en-GB" sz="4400" dirty="0">
                <a:solidFill>
                  <a:schemeClr val="tx1"/>
                </a:solidFill>
              </a:rPr>
              <a:t>Main findings </a:t>
            </a:r>
          </a:p>
        </p:txBody>
      </p:sp>
      <p:sp>
        <p:nvSpPr>
          <p:cNvPr id="3" name="Content Placeholder 2"/>
          <p:cNvSpPr>
            <a:spLocks noGrp="1"/>
          </p:cNvSpPr>
          <p:nvPr>
            <p:ph sz="half" idx="2"/>
          </p:nvPr>
        </p:nvSpPr>
        <p:spPr>
          <a:xfrm>
            <a:off x="527300" y="2440548"/>
            <a:ext cx="5728335" cy="6617196"/>
          </a:xfrm>
        </p:spPr>
        <p:txBody>
          <a:bodyPr/>
          <a:lstStyle/>
          <a:p>
            <a:r>
              <a:rPr lang="cy-GB" sz="2800" b="1" dirty="0">
                <a:solidFill>
                  <a:schemeClr val="tx1"/>
                </a:solidFill>
              </a:rPr>
              <a:t>Safonau</a:t>
            </a:r>
          </a:p>
          <a:p>
            <a:pPr lvl="0"/>
            <a:r>
              <a:rPr lang="cy-GB" sz="2000" dirty="0">
                <a:solidFill>
                  <a:schemeClr val="tx1"/>
                </a:solidFill>
              </a:rPr>
              <a:t>Mewn llawer o ysgolion y gwnaed arolwg ohonynt, mae safonau addysg grefyddol yn dda. </a:t>
            </a:r>
          </a:p>
          <a:p>
            <a:pPr lvl="0"/>
            <a:r>
              <a:rPr lang="cy-GB" sz="2000" dirty="0">
                <a:solidFill>
                  <a:schemeClr val="tx1"/>
                </a:solidFill>
              </a:rPr>
              <a:t> </a:t>
            </a:r>
          </a:p>
          <a:p>
            <a:pPr lvl="0"/>
            <a:r>
              <a:rPr lang="cy-GB" sz="2000" dirty="0">
                <a:solidFill>
                  <a:schemeClr val="tx1"/>
                </a:solidFill>
              </a:rPr>
              <a:t>Yng nghyfnod allweddol 2, mae’r rhan fwyaf o ddisgyblion yn gwneud cynnydd da y</a:t>
            </a:r>
            <a:r>
              <a:rPr lang="cy-GB" sz="2000" dirty="0" smtClean="0">
                <a:solidFill>
                  <a:schemeClr val="tx1"/>
                </a:solidFill>
              </a:rPr>
              <a:t>n </a:t>
            </a:r>
            <a:r>
              <a:rPr lang="cy-GB" sz="2000" dirty="0">
                <a:solidFill>
                  <a:schemeClr val="tx1"/>
                </a:solidFill>
              </a:rPr>
              <a:t>datblygu eu medrau addysg grefyddol a’u gwybodaeth, er nad yw lleiafrif o ddisgyblion mwy abl yn gwneud cynnydd priodol yn unol â’u gallu. </a:t>
            </a:r>
          </a:p>
          <a:p>
            <a:pPr lvl="0"/>
            <a:endParaRPr lang="cy-GB" sz="2000" dirty="0">
              <a:solidFill>
                <a:schemeClr val="tx1"/>
              </a:solidFill>
            </a:endParaRPr>
          </a:p>
          <a:p>
            <a:pPr lvl="0"/>
            <a:r>
              <a:rPr lang="cy-GB" sz="2000" dirty="0">
                <a:solidFill>
                  <a:schemeClr val="tx1"/>
                </a:solidFill>
              </a:rPr>
              <a:t>Yng nghyfnod allweddol 3, mae’r rhan fwyaf o ddisgyblion yn gwneud cynnydd da mewn gwersi ac yn cyflawni safonau yn unol â’u hoedran a’u gallu.  </a:t>
            </a:r>
          </a:p>
          <a:p>
            <a:pPr lvl="0"/>
            <a:endParaRPr lang="cy-GB" sz="2000" dirty="0">
              <a:solidFill>
                <a:schemeClr val="tx1"/>
              </a:solidFill>
            </a:endParaRPr>
          </a:p>
          <a:p>
            <a:pPr lvl="0"/>
            <a:r>
              <a:rPr lang="cy-GB" sz="2000" dirty="0">
                <a:solidFill>
                  <a:schemeClr val="tx1"/>
                </a:solidFill>
              </a:rPr>
              <a:t>Fodd bynnag, mae lleiafrif o ysgolion yn aml yn ailadrodd gwaith a gwmpaswyd yng nghyfnod allweddol 2, ac o ganlyniad, nid yw disgyblion bob amser yn gwneud cynnydd digonol y</a:t>
            </a:r>
            <a:r>
              <a:rPr lang="cy-GB" sz="2000" dirty="0" smtClean="0">
                <a:solidFill>
                  <a:schemeClr val="tx1"/>
                </a:solidFill>
              </a:rPr>
              <a:t>n </a:t>
            </a:r>
            <a:r>
              <a:rPr lang="cy-GB" sz="2000" dirty="0">
                <a:solidFill>
                  <a:schemeClr val="tx1"/>
                </a:solidFill>
              </a:rPr>
              <a:t>gwella eu medrau a’u gwybodaeth. </a:t>
            </a:r>
          </a:p>
          <a:p>
            <a:endParaRPr lang="en-GB" dirty="0"/>
          </a:p>
        </p:txBody>
      </p:sp>
      <p:sp>
        <p:nvSpPr>
          <p:cNvPr id="4" name="Content Placeholder 3"/>
          <p:cNvSpPr>
            <a:spLocks noGrp="1"/>
          </p:cNvSpPr>
          <p:nvPr>
            <p:ph sz="half" idx="3"/>
          </p:nvPr>
        </p:nvSpPr>
        <p:spPr>
          <a:xfrm>
            <a:off x="6502399" y="2202021"/>
            <a:ext cx="5782945" cy="7094250"/>
          </a:xfrm>
        </p:spPr>
        <p:txBody>
          <a:bodyPr/>
          <a:lstStyle/>
          <a:p>
            <a:r>
              <a:rPr lang="en-GB" sz="2800" b="1" dirty="0">
                <a:solidFill>
                  <a:schemeClr val="tx1"/>
                </a:solidFill>
              </a:rPr>
              <a:t>Standards</a:t>
            </a:r>
          </a:p>
          <a:p>
            <a:pPr lvl="0"/>
            <a:r>
              <a:rPr lang="en-GB" sz="2400" dirty="0">
                <a:solidFill>
                  <a:schemeClr val="tx1"/>
                </a:solidFill>
              </a:rPr>
              <a:t>In many schools surveyed, standards of religious education are good. </a:t>
            </a:r>
          </a:p>
          <a:p>
            <a:pPr lvl="0"/>
            <a:r>
              <a:rPr lang="en-GB" sz="2400" dirty="0">
                <a:solidFill>
                  <a:schemeClr val="tx1"/>
                </a:solidFill>
              </a:rPr>
              <a:t> </a:t>
            </a:r>
          </a:p>
          <a:p>
            <a:pPr lvl="0"/>
            <a:r>
              <a:rPr lang="en-GB" sz="2400" dirty="0">
                <a:solidFill>
                  <a:schemeClr val="tx1"/>
                </a:solidFill>
              </a:rPr>
              <a:t>In key stage 2, most pupils make good progress in developing their religious education skills and knowledge, although a minority of more able pupils do not make appropriate progress in line with their ability. </a:t>
            </a:r>
          </a:p>
          <a:p>
            <a:pPr lvl="0"/>
            <a:endParaRPr lang="en-GB" sz="1100" dirty="0">
              <a:solidFill>
                <a:schemeClr val="tx1"/>
              </a:solidFill>
            </a:endParaRPr>
          </a:p>
          <a:p>
            <a:pPr lvl="0"/>
            <a:r>
              <a:rPr lang="en-GB" sz="2400" dirty="0">
                <a:solidFill>
                  <a:schemeClr val="tx1"/>
                </a:solidFill>
              </a:rPr>
              <a:t>In key stage 3, most pupils make good progress in lessons and achieve standards in line with their age and ability.  </a:t>
            </a:r>
          </a:p>
          <a:p>
            <a:pPr lvl="0"/>
            <a:endParaRPr lang="en-GB" sz="1100" dirty="0">
              <a:solidFill>
                <a:schemeClr val="tx1"/>
              </a:solidFill>
            </a:endParaRPr>
          </a:p>
          <a:p>
            <a:pPr lvl="0"/>
            <a:r>
              <a:rPr lang="en-GB" sz="2400" dirty="0">
                <a:solidFill>
                  <a:schemeClr val="tx1"/>
                </a:solidFill>
              </a:rPr>
              <a:t>However, a minority of schools often repeat work covered at key stage 2, and as a result pupils do not always make sufficient progress in improving their skills and knowledge. </a:t>
            </a:r>
          </a:p>
        </p:txBody>
      </p:sp>
    </p:spTree>
    <p:extLst>
      <p:ext uri="{BB962C8B-B14F-4D97-AF65-F5344CB8AC3E}">
        <p14:creationId xmlns:p14="http://schemas.microsoft.com/office/powerpoint/2010/main" val="1475225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338187"/>
            <a:ext cx="11950199" cy="677108"/>
          </a:xfrm>
        </p:spPr>
        <p:txBody>
          <a:bodyPr/>
          <a:lstStyle/>
          <a:p>
            <a:r>
              <a:rPr lang="en-GB" dirty="0"/>
              <a:t> </a:t>
            </a:r>
            <a:r>
              <a:rPr lang="en-GB" sz="4400" dirty="0" err="1">
                <a:solidFill>
                  <a:schemeClr val="tx1"/>
                </a:solidFill>
              </a:rPr>
              <a:t>Prif</a:t>
            </a:r>
            <a:r>
              <a:rPr lang="en-GB" sz="4400" dirty="0">
                <a:solidFill>
                  <a:schemeClr val="tx1"/>
                </a:solidFill>
              </a:rPr>
              <a:t> </a:t>
            </a:r>
            <a:r>
              <a:rPr lang="en-GB" sz="4400" dirty="0" err="1">
                <a:solidFill>
                  <a:schemeClr val="tx1"/>
                </a:solidFill>
              </a:rPr>
              <a:t>ganfyddiadau</a:t>
            </a:r>
            <a:r>
              <a:rPr lang="en-GB" sz="4400" dirty="0">
                <a:solidFill>
                  <a:schemeClr val="tx1"/>
                </a:solidFill>
              </a:rPr>
              <a:t>       Main findings </a:t>
            </a:r>
          </a:p>
        </p:txBody>
      </p:sp>
      <p:sp>
        <p:nvSpPr>
          <p:cNvPr id="3" name="Content Placeholder 2"/>
          <p:cNvSpPr>
            <a:spLocks noGrp="1"/>
          </p:cNvSpPr>
          <p:nvPr>
            <p:ph sz="half" idx="2"/>
          </p:nvPr>
        </p:nvSpPr>
        <p:spPr>
          <a:xfrm>
            <a:off x="527300" y="2198451"/>
            <a:ext cx="5728335" cy="7448193"/>
          </a:xfrm>
        </p:spPr>
        <p:txBody>
          <a:bodyPr/>
          <a:lstStyle/>
          <a:p>
            <a:r>
              <a:rPr lang="cy-GB" dirty="0">
                <a:solidFill>
                  <a:schemeClr val="tx1"/>
                </a:solidFill>
              </a:rPr>
              <a:t>Mewn gwersi addysg grefyddol, mae’r rhan fwyaf o ddisgyblion yn ymgysylltu’n dda ag ystod eang o gwestiynau dynol a chrefyddol sylfaenol sy’n canolbwyntio ar </a:t>
            </a:r>
            <a:r>
              <a:rPr lang="cy-GB" dirty="0" smtClean="0">
                <a:solidFill>
                  <a:schemeClr val="tx1"/>
                </a:solidFill>
              </a:rPr>
              <a:t>chwilio </a:t>
            </a:r>
            <a:r>
              <a:rPr lang="cy-GB" dirty="0">
                <a:solidFill>
                  <a:schemeClr val="tx1"/>
                </a:solidFill>
              </a:rPr>
              <a:t>am ystyr, arwyddocâd a gwerth mewn bywyd</a:t>
            </a:r>
            <a:r>
              <a:rPr lang="cy-GB" dirty="0" smtClean="0">
                <a:solidFill>
                  <a:schemeClr val="tx1"/>
                </a:solidFill>
              </a:rPr>
              <a:t>. </a:t>
            </a:r>
            <a:endParaRPr lang="cy-GB" dirty="0">
              <a:solidFill>
                <a:schemeClr val="tx1"/>
              </a:solidFill>
            </a:endParaRPr>
          </a:p>
          <a:p>
            <a:endParaRPr lang="cy-GB" dirty="0">
              <a:solidFill>
                <a:schemeClr val="tx1"/>
              </a:solidFill>
            </a:endParaRPr>
          </a:p>
          <a:p>
            <a:r>
              <a:rPr lang="cy-GB" dirty="0">
                <a:solidFill>
                  <a:schemeClr val="tx1"/>
                </a:solidFill>
              </a:rPr>
              <a:t>Maent yn trafod cwestiynau pwysig gyda diddordeb a brwdfrydedd.  Mae llawer o ddisgyblion yn cynnig rhesymau ystyriol </a:t>
            </a:r>
            <a:r>
              <a:rPr lang="cy-GB" dirty="0" smtClean="0">
                <a:solidFill>
                  <a:schemeClr val="tx1"/>
                </a:solidFill>
              </a:rPr>
              <a:t>am </a:t>
            </a:r>
            <a:r>
              <a:rPr lang="cy-GB" dirty="0">
                <a:solidFill>
                  <a:schemeClr val="tx1"/>
                </a:solidFill>
              </a:rPr>
              <a:t>eu barn ac yn gwrando ar safbwyntiau pobl eraill yn barchus. </a:t>
            </a:r>
          </a:p>
          <a:p>
            <a:endParaRPr lang="cy-GB" dirty="0">
              <a:solidFill>
                <a:schemeClr val="tx1"/>
              </a:solidFill>
            </a:endParaRPr>
          </a:p>
          <a:p>
            <a:r>
              <a:rPr lang="cy-GB" dirty="0">
                <a:solidFill>
                  <a:schemeClr val="tx1"/>
                </a:solidFill>
              </a:rPr>
              <a:t>Yn y mwyafrif o ysgolion, mae disgyblion yn mynegi eu </a:t>
            </a:r>
            <a:r>
              <a:rPr lang="cy-GB" dirty="0" smtClean="0">
                <a:solidFill>
                  <a:schemeClr val="tx1"/>
                </a:solidFill>
              </a:rPr>
              <a:t>hymatebion </a:t>
            </a:r>
            <a:r>
              <a:rPr lang="cy-GB" dirty="0">
                <a:solidFill>
                  <a:schemeClr val="tx1"/>
                </a:solidFill>
              </a:rPr>
              <a:t>personol yn hyderus.  Defnyddiant eu gwybodaeth am wahanol grefyddau i wneud cymariaethau priodol rhwng eu bywydau eu hunain a bywydau pobl eraill.  Mae’r rhan fwyaf o ddisgyblion yn ymateb yn gadarnhaol i’r cyfleoedd a gânt i gymryd rhan mewn ystod eang o ddadleuon diddorol.</a:t>
            </a:r>
          </a:p>
          <a:p>
            <a:endParaRPr lang="en-GB" dirty="0"/>
          </a:p>
        </p:txBody>
      </p:sp>
      <p:sp>
        <p:nvSpPr>
          <p:cNvPr id="4" name="Content Placeholder 3"/>
          <p:cNvSpPr>
            <a:spLocks noGrp="1"/>
          </p:cNvSpPr>
          <p:nvPr>
            <p:ph sz="half" idx="3"/>
          </p:nvPr>
        </p:nvSpPr>
        <p:spPr>
          <a:xfrm>
            <a:off x="6615620" y="2198451"/>
            <a:ext cx="5782945" cy="7355860"/>
          </a:xfrm>
        </p:spPr>
        <p:txBody>
          <a:bodyPr/>
          <a:lstStyle/>
          <a:p>
            <a:endParaRPr lang="en-GB" sz="1050" dirty="0">
              <a:solidFill>
                <a:schemeClr val="tx1"/>
              </a:solidFill>
            </a:endParaRPr>
          </a:p>
          <a:p>
            <a:r>
              <a:rPr lang="en-GB" sz="2400" dirty="0">
                <a:solidFill>
                  <a:schemeClr val="tx1"/>
                </a:solidFill>
              </a:rPr>
              <a:t>In religious education lessons, most pupils engage well with a wide range of fundamental human and religious questions that focus on the search for meaning, significance and value in life.  </a:t>
            </a:r>
          </a:p>
          <a:p>
            <a:endParaRPr lang="en-GB" sz="1100" dirty="0">
              <a:solidFill>
                <a:schemeClr val="tx1"/>
              </a:solidFill>
            </a:endParaRPr>
          </a:p>
          <a:p>
            <a:r>
              <a:rPr lang="en-GB" sz="2400" dirty="0">
                <a:solidFill>
                  <a:schemeClr val="tx1"/>
                </a:solidFill>
              </a:rPr>
              <a:t>They discuss important questions with interest and enthusiasm.  Many pupils offer considered reasons for their opinions and listen to the views of others respectfully. </a:t>
            </a:r>
          </a:p>
          <a:p>
            <a:endParaRPr lang="en-GB" sz="1100" dirty="0">
              <a:solidFill>
                <a:schemeClr val="tx1"/>
              </a:solidFill>
            </a:endParaRPr>
          </a:p>
          <a:p>
            <a:r>
              <a:rPr lang="en-GB" sz="2400" dirty="0">
                <a:solidFill>
                  <a:schemeClr val="tx1"/>
                </a:solidFill>
              </a:rPr>
              <a:t>In the majority of schools, pupils express their personal responses confidently.  They use their knowledge of different religions to make appropriate comparisons between their own lives and those of others.  Most pupils respond positively to the opportunities that they have to take part in a wide range of interesting debate</a:t>
            </a:r>
            <a:r>
              <a:rPr lang="en-GB" dirty="0">
                <a:solidFill>
                  <a:schemeClr val="tx1"/>
                </a:solidFill>
              </a:rPr>
              <a:t>s.</a:t>
            </a:r>
          </a:p>
        </p:txBody>
      </p:sp>
    </p:spTree>
    <p:extLst>
      <p:ext uri="{BB962C8B-B14F-4D97-AF65-F5344CB8AC3E}">
        <p14:creationId xmlns:p14="http://schemas.microsoft.com/office/powerpoint/2010/main" val="1584885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692497"/>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a:t>
            </a:r>
            <a:r>
              <a:rPr lang="en-GB" dirty="0"/>
              <a:t>	   </a:t>
            </a:r>
            <a:r>
              <a:rPr lang="en-GB" sz="4500" dirty="0">
                <a:solidFill>
                  <a:schemeClr val="tx1"/>
                </a:solidFill>
              </a:rPr>
              <a:t>Main findings </a:t>
            </a:r>
          </a:p>
        </p:txBody>
      </p:sp>
      <p:sp>
        <p:nvSpPr>
          <p:cNvPr id="3" name="Content Placeholder 2"/>
          <p:cNvSpPr>
            <a:spLocks noGrp="1"/>
          </p:cNvSpPr>
          <p:nvPr>
            <p:ph sz="half" idx="2"/>
          </p:nvPr>
        </p:nvSpPr>
        <p:spPr>
          <a:xfrm>
            <a:off x="527300" y="2642252"/>
            <a:ext cx="5728335" cy="6617196"/>
          </a:xfrm>
        </p:spPr>
        <p:txBody>
          <a:bodyPr/>
          <a:lstStyle/>
          <a:p>
            <a:pPr lvl="0"/>
            <a:r>
              <a:rPr lang="cy-GB" sz="2400" dirty="0">
                <a:solidFill>
                  <a:schemeClr val="tx1"/>
                </a:solidFill>
              </a:rPr>
              <a:t>Mae gan lawer o ddisgyblion ddealltwriaeth gadarn o gredoau ac arferion gwahanol grefyddau.  Mae ganddynt wybodaeth gadarn am Gristnogaeth ac Islam yn arbennig, ynghyd â gwybodaeth sylfaenol am o leiaf </a:t>
            </a:r>
            <a:r>
              <a:rPr lang="cy-GB" sz="2400" dirty="0" smtClean="0">
                <a:solidFill>
                  <a:schemeClr val="tx1"/>
                </a:solidFill>
              </a:rPr>
              <a:t>ddau o grefyddau eraill</a:t>
            </a:r>
            <a:r>
              <a:rPr lang="cy-GB" sz="2400" dirty="0">
                <a:solidFill>
                  <a:schemeClr val="tx1"/>
                </a:solidFill>
              </a:rPr>
              <a:t>. </a:t>
            </a:r>
            <a:endParaRPr lang="cy-GB" sz="2400" dirty="0" smtClean="0">
              <a:solidFill>
                <a:schemeClr val="tx1"/>
              </a:solidFill>
            </a:endParaRPr>
          </a:p>
          <a:p>
            <a:pPr lvl="0"/>
            <a:endParaRPr lang="cy-GB" sz="2400" dirty="0">
              <a:solidFill>
                <a:schemeClr val="tx1"/>
              </a:solidFill>
            </a:endParaRPr>
          </a:p>
          <a:p>
            <a:pPr lvl="0"/>
            <a:r>
              <a:rPr lang="cy-GB" sz="2400" dirty="0">
                <a:solidFill>
                  <a:schemeClr val="tx1"/>
                </a:solidFill>
              </a:rPr>
              <a:t>Mae llawer o ddisgyblion yn atgyfnerthu ac ymestyn eu medrau llythrennedd, meddwl a </a:t>
            </a:r>
            <a:r>
              <a:rPr lang="cy-GB" sz="2400" dirty="0" smtClean="0">
                <a:solidFill>
                  <a:schemeClr val="tx1"/>
                </a:solidFill>
              </a:rPr>
              <a:t>rhesymu’n </a:t>
            </a:r>
            <a:r>
              <a:rPr lang="cy-GB" sz="2400" dirty="0">
                <a:solidFill>
                  <a:schemeClr val="tx1"/>
                </a:solidFill>
              </a:rPr>
              <a:t>dda mewn gwersi addysg grefyddol.  Nid oes digon o ddisgyblion, yn enwedig yng nghyfnod allweddol 3, yn cymhwyso eu medrau technoleg gwybodaeth a chyfathrebu (TGCh) yn effeithiol mewn gwersi addysg grefyddol. </a:t>
            </a:r>
          </a:p>
          <a:p>
            <a:endParaRPr lang="en-GB" dirty="0"/>
          </a:p>
        </p:txBody>
      </p:sp>
      <p:sp>
        <p:nvSpPr>
          <p:cNvPr id="4" name="Content Placeholder 3"/>
          <p:cNvSpPr>
            <a:spLocks noGrp="1"/>
          </p:cNvSpPr>
          <p:nvPr>
            <p:ph sz="half" idx="3"/>
          </p:nvPr>
        </p:nvSpPr>
        <p:spPr>
          <a:xfrm>
            <a:off x="6615620" y="2642251"/>
            <a:ext cx="5782945" cy="5509200"/>
          </a:xfrm>
        </p:spPr>
        <p:txBody>
          <a:bodyPr/>
          <a:lstStyle/>
          <a:p>
            <a:pPr lvl="0"/>
            <a:r>
              <a:rPr lang="en-GB" sz="2400" dirty="0">
                <a:solidFill>
                  <a:schemeClr val="tx1"/>
                </a:solidFill>
              </a:rPr>
              <a:t>Many pupils have a secure understanding of the beliefs and practices of different religions.  They have a sound knowledge of Christianity and Islam in particular along with a basic knowledge of at least two other religions.  </a:t>
            </a:r>
          </a:p>
          <a:p>
            <a:pPr lvl="0"/>
            <a:endParaRPr lang="en-GB" sz="2400" dirty="0">
              <a:solidFill>
                <a:schemeClr val="tx1"/>
              </a:solidFill>
            </a:endParaRPr>
          </a:p>
          <a:p>
            <a:pPr lvl="0"/>
            <a:r>
              <a:rPr lang="en-GB" sz="2400" dirty="0">
                <a:solidFill>
                  <a:schemeClr val="tx1"/>
                </a:solidFill>
              </a:rPr>
              <a:t>Many pupils consolidate and extend their literacy and thinking and reasoning skills well in religious education lessons.  Too few pupils, at key stage 3 in particular, apply their information and communication technology (ICT) skills effectively within religious education lessons.  </a:t>
            </a:r>
          </a:p>
          <a:p>
            <a:endParaRPr lang="en-GB" dirty="0"/>
          </a:p>
        </p:txBody>
      </p:sp>
    </p:spTree>
    <p:extLst>
      <p:ext uri="{BB962C8B-B14F-4D97-AF65-F5344CB8AC3E}">
        <p14:creationId xmlns:p14="http://schemas.microsoft.com/office/powerpoint/2010/main" val="16003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98061"/>
            <a:ext cx="11950199" cy="692497"/>
          </a:xfrm>
        </p:spPr>
        <p:txBody>
          <a:bodyPr/>
          <a:lstStyle/>
          <a:p>
            <a:r>
              <a:rPr lang="cy-GB" sz="4500" dirty="0">
                <a:solidFill>
                  <a:schemeClr val="tx1"/>
                </a:solidFill>
              </a:rPr>
              <a:t>Prif ganfyddiadau       </a:t>
            </a:r>
            <a:r>
              <a:rPr lang="en-GB" sz="4500" dirty="0">
                <a:solidFill>
                  <a:schemeClr val="tx1"/>
                </a:solidFill>
              </a:rPr>
              <a:t>Main findings </a:t>
            </a:r>
          </a:p>
        </p:txBody>
      </p:sp>
      <p:sp>
        <p:nvSpPr>
          <p:cNvPr id="3" name="Content Placeholder 2"/>
          <p:cNvSpPr>
            <a:spLocks noGrp="1"/>
          </p:cNvSpPr>
          <p:nvPr>
            <p:ph sz="half" idx="2"/>
          </p:nvPr>
        </p:nvSpPr>
        <p:spPr>
          <a:xfrm>
            <a:off x="527300" y="2746339"/>
            <a:ext cx="5728335" cy="6278642"/>
          </a:xfrm>
        </p:spPr>
        <p:txBody>
          <a:bodyPr/>
          <a:lstStyle/>
          <a:p>
            <a:r>
              <a:rPr lang="cy-GB" sz="2400" dirty="0">
                <a:solidFill>
                  <a:schemeClr val="tx1"/>
                </a:solidFill>
              </a:rPr>
              <a:t>Mae gan lawer o ddisgyblion agwedd gadarnhaol tuag at wersi addysg grefyddol ac maent yn cyfrannu â diddordeb at drafodaethau grŵp a dosbarth.  Mae mwyafrif disgyblion cyfnod allweddol 3 yn deall </a:t>
            </a:r>
            <a:r>
              <a:rPr lang="cy-GB" sz="2400" dirty="0" smtClean="0">
                <a:solidFill>
                  <a:schemeClr val="tx1"/>
                </a:solidFill>
              </a:rPr>
              <a:t>sut </a:t>
            </a:r>
            <a:r>
              <a:rPr lang="cy-GB" sz="2400" dirty="0">
                <a:solidFill>
                  <a:schemeClr val="tx1"/>
                </a:solidFill>
              </a:rPr>
              <a:t>mae addysg grefyddol yn eu cynorthwyo i fod yn ddinasyddion byd-eang </a:t>
            </a:r>
            <a:r>
              <a:rPr lang="cy-GB" sz="2400" dirty="0" smtClean="0">
                <a:solidFill>
                  <a:schemeClr val="tx1"/>
                </a:solidFill>
              </a:rPr>
              <a:t>gwybodus ac </a:t>
            </a:r>
            <a:r>
              <a:rPr lang="cy-GB" sz="2400" dirty="0">
                <a:solidFill>
                  <a:schemeClr val="tx1"/>
                </a:solidFill>
              </a:rPr>
              <a:t>yn teimlo bod hyn yn eu helpu i gyfrannu’n dda yn eu cymuned leol. </a:t>
            </a:r>
            <a:endParaRPr lang="cy-GB" sz="2400" dirty="0" smtClean="0">
              <a:solidFill>
                <a:schemeClr val="tx1"/>
              </a:solidFill>
            </a:endParaRPr>
          </a:p>
          <a:p>
            <a:endParaRPr lang="cy-GB" sz="2400" dirty="0">
              <a:solidFill>
                <a:schemeClr val="tx1"/>
              </a:solidFill>
            </a:endParaRPr>
          </a:p>
          <a:p>
            <a:r>
              <a:rPr lang="cy-GB" sz="2400" dirty="0">
                <a:solidFill>
                  <a:schemeClr val="tx1"/>
                </a:solidFill>
              </a:rPr>
              <a:t>Maent hefyd yn ymwybodol o’r materion sy’n wynebu llawer o rannau o’r byd heddiw ac yn teimlo bod eu haddysg grefyddol yn </a:t>
            </a:r>
            <a:r>
              <a:rPr lang="cy-GB" sz="2400" dirty="0" smtClean="0">
                <a:solidFill>
                  <a:schemeClr val="tx1"/>
                </a:solidFill>
              </a:rPr>
              <a:t>helpu iddynt </a:t>
            </a:r>
            <a:r>
              <a:rPr lang="cy-GB" sz="2400" dirty="0">
                <a:solidFill>
                  <a:schemeClr val="tx1"/>
                </a:solidFill>
              </a:rPr>
              <a:t>ddeall a pharchu’r nodweddion tebyg a’r gwahaniaethau rhwng pobl. </a:t>
            </a:r>
            <a:endParaRPr lang="en-GB" dirty="0"/>
          </a:p>
        </p:txBody>
      </p:sp>
      <p:sp>
        <p:nvSpPr>
          <p:cNvPr id="4" name="Content Placeholder 3"/>
          <p:cNvSpPr>
            <a:spLocks noGrp="1"/>
          </p:cNvSpPr>
          <p:nvPr>
            <p:ph sz="half" idx="3"/>
          </p:nvPr>
        </p:nvSpPr>
        <p:spPr>
          <a:xfrm>
            <a:off x="6615620" y="2980806"/>
            <a:ext cx="5782945" cy="5871364"/>
          </a:xfrm>
        </p:spPr>
        <p:txBody>
          <a:bodyPr/>
          <a:lstStyle/>
          <a:p>
            <a:r>
              <a:rPr lang="en-GB" sz="2400" dirty="0">
                <a:solidFill>
                  <a:schemeClr val="tx1"/>
                </a:solidFill>
              </a:rPr>
              <a:t>Many pupils have a positive attitude towards religious education lessons and contribute with interest to group and class discussions.  The majority of key stage 3 pupils understand how religious education supports them to become informed global citizens and feel that this helps them to contribute well in their local community. </a:t>
            </a:r>
          </a:p>
          <a:p>
            <a:r>
              <a:rPr lang="en-GB" sz="2400" dirty="0">
                <a:solidFill>
                  <a:schemeClr val="tx1"/>
                </a:solidFill>
              </a:rPr>
              <a:t> </a:t>
            </a:r>
          </a:p>
          <a:p>
            <a:r>
              <a:rPr lang="en-GB" sz="2400" dirty="0">
                <a:solidFill>
                  <a:schemeClr val="tx1"/>
                </a:solidFill>
              </a:rPr>
              <a:t>They are also aware of the issues facing many parts of the world today and feel that their religious education helps them to understand and respect the similarities and differences between people. </a:t>
            </a:r>
          </a:p>
          <a:p>
            <a:endParaRPr lang="en-GB" dirty="0"/>
          </a:p>
        </p:txBody>
      </p:sp>
    </p:spTree>
    <p:extLst>
      <p:ext uri="{BB962C8B-B14F-4D97-AF65-F5344CB8AC3E}">
        <p14:creationId xmlns:p14="http://schemas.microsoft.com/office/powerpoint/2010/main" val="8216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98061"/>
            <a:ext cx="11950199" cy="692497"/>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Main findings </a:t>
            </a:r>
          </a:p>
        </p:txBody>
      </p:sp>
      <p:sp>
        <p:nvSpPr>
          <p:cNvPr id="3" name="Content Placeholder 2"/>
          <p:cNvSpPr>
            <a:spLocks noGrp="1"/>
          </p:cNvSpPr>
          <p:nvPr>
            <p:ph sz="half" idx="2"/>
          </p:nvPr>
        </p:nvSpPr>
        <p:spPr>
          <a:xfrm>
            <a:off x="527300" y="2642252"/>
            <a:ext cx="5728335" cy="3323987"/>
          </a:xfrm>
        </p:spPr>
        <p:txBody>
          <a:bodyPr/>
          <a:lstStyle/>
          <a:p>
            <a:r>
              <a:rPr lang="cy-GB" sz="2400" dirty="0">
                <a:solidFill>
                  <a:schemeClr val="tx1"/>
                </a:solidFill>
              </a:rPr>
              <a:t>Wrth iddynt aeddfedu, mae mwyafrif y disgyblion yn cydnabod </a:t>
            </a:r>
            <a:r>
              <a:rPr lang="cy-GB" sz="2400" dirty="0" smtClean="0">
                <a:solidFill>
                  <a:schemeClr val="tx1"/>
                </a:solidFill>
              </a:rPr>
              <a:t>sut bydd y </a:t>
            </a:r>
            <a:r>
              <a:rPr lang="cy-GB" sz="2400" dirty="0">
                <a:solidFill>
                  <a:schemeClr val="tx1"/>
                </a:solidFill>
              </a:rPr>
              <a:t>wybodaeth hon </a:t>
            </a:r>
            <a:r>
              <a:rPr lang="cy-GB" sz="2400" dirty="0" smtClean="0">
                <a:solidFill>
                  <a:schemeClr val="tx1"/>
                </a:solidFill>
              </a:rPr>
              <a:t>o fudd iddynt yn eu </a:t>
            </a:r>
            <a:r>
              <a:rPr lang="cy-GB" sz="2400" dirty="0">
                <a:solidFill>
                  <a:schemeClr val="tx1"/>
                </a:solidFill>
              </a:rPr>
              <a:t>bywyd fel oedolyn ac y bydd yn eu helpu yn eu gyrfaoedd yn y dyfodol.  Mewn llawer o ysgolion, mae gwersi addysg grefyddol yn helpu disgyblion i fod yn ddinasyddion moesegol a gwybodus yng Nghymru a’r byd</a:t>
            </a:r>
            <a:r>
              <a:rPr lang="cy-GB" sz="2400" dirty="0" smtClean="0">
                <a:solidFill>
                  <a:schemeClr val="tx1"/>
                </a:solidFill>
              </a:rPr>
              <a:t>.</a:t>
            </a:r>
            <a:r>
              <a:rPr lang="cy-GB" sz="2400" dirty="0"/>
              <a:t> </a:t>
            </a:r>
            <a:endParaRPr lang="en-GB" dirty="0"/>
          </a:p>
        </p:txBody>
      </p:sp>
      <p:sp>
        <p:nvSpPr>
          <p:cNvPr id="4" name="Content Placeholder 3"/>
          <p:cNvSpPr>
            <a:spLocks noGrp="1"/>
          </p:cNvSpPr>
          <p:nvPr>
            <p:ph sz="half" idx="3"/>
          </p:nvPr>
        </p:nvSpPr>
        <p:spPr>
          <a:xfrm>
            <a:off x="6615620" y="2393004"/>
            <a:ext cx="5782945" cy="3293209"/>
          </a:xfrm>
        </p:spPr>
        <p:txBody>
          <a:bodyPr/>
          <a:lstStyle/>
          <a:p>
            <a:r>
              <a:rPr lang="en-GB" sz="2400" dirty="0">
                <a:solidFill>
                  <a:schemeClr val="tx1"/>
                </a:solidFill>
              </a:rPr>
              <a:t> </a:t>
            </a:r>
          </a:p>
          <a:p>
            <a:r>
              <a:rPr lang="en-GB" sz="2400" dirty="0">
                <a:solidFill>
                  <a:schemeClr val="tx1"/>
                </a:solidFill>
              </a:rPr>
              <a:t>As they mature, the majority of pupils recognise how this knowledge will benefit them in their adult life and that it will help them in their future careers.  In many schools, religious education lessons help pupils to become ethical, informed citizens of Wales and the world.</a:t>
            </a:r>
          </a:p>
          <a:p>
            <a:endParaRPr lang="en-GB" dirty="0"/>
          </a:p>
        </p:txBody>
      </p:sp>
    </p:spTree>
    <p:extLst>
      <p:ext uri="{BB962C8B-B14F-4D97-AF65-F5344CB8AC3E}">
        <p14:creationId xmlns:p14="http://schemas.microsoft.com/office/powerpoint/2010/main" val="2360429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439695"/>
            <a:ext cx="11950199" cy="700390"/>
          </a:xfrm>
        </p:spPr>
        <p:txBody>
          <a:bodyPr/>
          <a:lstStyle/>
          <a:p>
            <a:r>
              <a:rPr lang="en-GB" sz="4500" dirty="0" err="1">
                <a:solidFill>
                  <a:schemeClr val="tx1"/>
                </a:solidFill>
              </a:rPr>
              <a:t>Prif</a:t>
            </a:r>
            <a:r>
              <a:rPr lang="en-GB" sz="4500" dirty="0">
                <a:solidFill>
                  <a:schemeClr val="tx1"/>
                </a:solidFill>
              </a:rPr>
              <a:t> </a:t>
            </a:r>
            <a:r>
              <a:rPr lang="en-GB" sz="4500" dirty="0" err="1">
                <a:solidFill>
                  <a:schemeClr val="tx1"/>
                </a:solidFill>
              </a:rPr>
              <a:t>ganfyddiadau</a:t>
            </a:r>
            <a:r>
              <a:rPr lang="en-GB" sz="4500" dirty="0">
                <a:solidFill>
                  <a:schemeClr val="tx1"/>
                </a:solidFill>
              </a:rPr>
              <a:t>        Main findings </a:t>
            </a:r>
          </a:p>
        </p:txBody>
      </p:sp>
      <p:sp>
        <p:nvSpPr>
          <p:cNvPr id="3" name="Content Placeholder 2"/>
          <p:cNvSpPr>
            <a:spLocks noGrp="1"/>
          </p:cNvSpPr>
          <p:nvPr>
            <p:ph sz="half" idx="2"/>
          </p:nvPr>
        </p:nvSpPr>
        <p:spPr>
          <a:xfrm>
            <a:off x="527300" y="2276273"/>
            <a:ext cx="5728335" cy="7201972"/>
          </a:xfrm>
        </p:spPr>
        <p:txBody>
          <a:bodyPr/>
          <a:lstStyle/>
          <a:p>
            <a:r>
              <a:rPr lang="cy-GB" sz="2800" b="1" dirty="0">
                <a:solidFill>
                  <a:schemeClr val="tx1"/>
                </a:solidFill>
              </a:rPr>
              <a:t>Darpariaeth </a:t>
            </a:r>
          </a:p>
          <a:p>
            <a:r>
              <a:rPr lang="cy-GB" dirty="0">
                <a:solidFill>
                  <a:schemeClr val="tx1"/>
                </a:solidFill>
              </a:rPr>
              <a:t>Mae llawer o ysgolion yn cynllunio’n dda ar gyfer addysg grefyddol yng nghyfnod allweddol 2.  Mewn ysgolion lle mae cynllunio’r cwricwlwm yn wannach, nid yw cynlluniau gwaith yn cynorthwyo staff i addysgu medrau a gwybodaeth yn raddol </a:t>
            </a:r>
            <a:r>
              <a:rPr lang="cy-GB" dirty="0" smtClean="0">
                <a:solidFill>
                  <a:schemeClr val="tx1"/>
                </a:solidFill>
              </a:rPr>
              <a:t>a sicrhau </a:t>
            </a:r>
            <a:r>
              <a:rPr lang="cy-GB" dirty="0">
                <a:solidFill>
                  <a:schemeClr val="tx1"/>
                </a:solidFill>
              </a:rPr>
              <a:t>eu bod yn cwmpasu gofynion llawn y maes llafur a gytunwyd yn lleol. </a:t>
            </a:r>
          </a:p>
          <a:p>
            <a:endParaRPr lang="cy-GB" dirty="0">
              <a:solidFill>
                <a:schemeClr val="tx1"/>
              </a:solidFill>
            </a:endParaRPr>
          </a:p>
          <a:p>
            <a:r>
              <a:rPr lang="cy-GB" dirty="0">
                <a:solidFill>
                  <a:schemeClr val="tx1"/>
                </a:solidFill>
              </a:rPr>
              <a:t>Yn y mwyafrif o ysgolion uwchradd, mae cynllunio’r cwricwlwm yng nghyfnod allweddol 3 yn dda.  Yn yr ysgolion hyn, mae’r cwricwlwm yn darparu ystod eang o brofiadau dysgu diddorol ac ysgogol ar gyfer disgyblion sy’n adeiladu’n llwyddiannus ar eu medrau a’u gwybodaeth wrth iddynt symud trwy’r ysgol.  Mae diffyg </a:t>
            </a:r>
            <a:r>
              <a:rPr lang="cy-GB" dirty="0" smtClean="0">
                <a:solidFill>
                  <a:schemeClr val="tx1"/>
                </a:solidFill>
              </a:rPr>
              <a:t>gwaith </a:t>
            </a:r>
            <a:r>
              <a:rPr lang="cy-GB" dirty="0">
                <a:solidFill>
                  <a:schemeClr val="tx1"/>
                </a:solidFill>
              </a:rPr>
              <a:t>pontio yn golygu bod testunau a medrau </a:t>
            </a:r>
            <a:r>
              <a:rPr lang="cy-GB" dirty="0" smtClean="0">
                <a:solidFill>
                  <a:schemeClr val="tx1"/>
                </a:solidFill>
              </a:rPr>
              <a:t>sy’n cael eu haddysgu </a:t>
            </a:r>
            <a:r>
              <a:rPr lang="cy-GB" dirty="0">
                <a:solidFill>
                  <a:schemeClr val="tx1"/>
                </a:solidFill>
              </a:rPr>
              <a:t>yng nghyfnod allweddol 2 </a:t>
            </a:r>
            <a:r>
              <a:rPr lang="cy-GB" dirty="0" smtClean="0">
                <a:solidFill>
                  <a:schemeClr val="tx1"/>
                </a:solidFill>
              </a:rPr>
              <a:t>yn </a:t>
            </a:r>
            <a:r>
              <a:rPr lang="cy-GB" dirty="0">
                <a:solidFill>
                  <a:schemeClr val="tx1"/>
                </a:solidFill>
              </a:rPr>
              <a:t>cael eu hailadrodd yng nghyfnod allweddol 3. </a:t>
            </a:r>
            <a:endParaRPr lang="en-GB" dirty="0"/>
          </a:p>
        </p:txBody>
      </p:sp>
      <p:sp>
        <p:nvSpPr>
          <p:cNvPr id="4" name="Content Placeholder 3"/>
          <p:cNvSpPr>
            <a:spLocks noGrp="1"/>
          </p:cNvSpPr>
          <p:nvPr>
            <p:ph sz="half" idx="3"/>
          </p:nvPr>
        </p:nvSpPr>
        <p:spPr>
          <a:xfrm>
            <a:off x="6694554" y="2276273"/>
            <a:ext cx="5782945" cy="7786747"/>
          </a:xfrm>
        </p:spPr>
        <p:txBody>
          <a:bodyPr/>
          <a:lstStyle/>
          <a:p>
            <a:r>
              <a:rPr lang="en-GB" sz="2800" b="1" dirty="0">
                <a:solidFill>
                  <a:schemeClr val="tx1"/>
                </a:solidFill>
              </a:rPr>
              <a:t>Provision </a:t>
            </a:r>
          </a:p>
          <a:p>
            <a:r>
              <a:rPr lang="en-GB" sz="2400" dirty="0">
                <a:solidFill>
                  <a:schemeClr val="tx1"/>
                </a:solidFill>
              </a:rPr>
              <a:t>Many schools plan well for religious education at key stage 2.  In schools where curriculum planning is weaker, schemes of work do not support staff to teach skills and knowledge progressively and ensure that they cover the full requirements of the locally agreed syllabus. </a:t>
            </a:r>
          </a:p>
          <a:p>
            <a:endParaRPr lang="en-GB" sz="1100" dirty="0">
              <a:solidFill>
                <a:schemeClr val="tx1"/>
              </a:solidFill>
            </a:endParaRPr>
          </a:p>
          <a:p>
            <a:r>
              <a:rPr lang="en-GB" sz="2400" dirty="0">
                <a:solidFill>
                  <a:schemeClr val="tx1"/>
                </a:solidFill>
              </a:rPr>
              <a:t> In the majority of secondary schools, curriculum planning at key stage 3 is good.  In these schools, the curriculum provides pupils with a wide range of interesting and stimulating learning experiences that build successfully on their skills and knowledge as they move through the school.  A lack of transition work means that in a minority of schools, topics and skills taught in key stage 2 are repeated in key stage 3</a:t>
            </a:r>
            <a:r>
              <a:rPr lang="en-GB" dirty="0">
                <a:solidFill>
                  <a:schemeClr val="tx1"/>
                </a:solidFill>
              </a:rPr>
              <a:t>. </a:t>
            </a:r>
          </a:p>
          <a:p>
            <a:endParaRPr lang="en-GB" dirty="0"/>
          </a:p>
        </p:txBody>
      </p:sp>
    </p:spTree>
    <p:extLst>
      <p:ext uri="{BB962C8B-B14F-4D97-AF65-F5344CB8AC3E}">
        <p14:creationId xmlns:p14="http://schemas.microsoft.com/office/powerpoint/2010/main" val="9934416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ommunications Standard Document" ma:contentTypeID="0x0101004FF563581D1EBA4688BFE70077AFADA61400616626E74CDE7E45B3325C9A710867D9" ma:contentTypeVersion="35" ma:contentTypeDescription="A standard document type for Communications Team" ma:contentTypeScope="" ma:versionID="8392ebbd8a423a73e9b5919e7f60946f">
  <xsd:schema xmlns:xsd="http://www.w3.org/2001/XMLSchema" xmlns:xs="http://www.w3.org/2001/XMLSchema" xmlns:p="http://schemas.microsoft.com/office/2006/metadata/properties" xmlns:ns2="4c2d5879-4e17-4934-9dac-90b30ab598df" xmlns:ns3="1bc25632-73ea-4e8a-9cf3-483e60546493" xmlns:ns4="352d92a4-d745-4073-b537-e09129962258" targetNamespace="http://schemas.microsoft.com/office/2006/metadata/properties" ma:root="true" ma:fieldsID="0821c796134344602d10bbb9c9cf99a1" ns2:_="" ns3:_="" ns4:_="">
    <xsd:import namespace="4c2d5879-4e17-4934-9dac-90b30ab598df"/>
    <xsd:import namespace="1bc25632-73ea-4e8a-9cf3-483e60546493"/>
    <xsd:import namespace="352d92a4-d745-4073-b537-e09129962258"/>
    <xsd:element name="properties">
      <xsd:complexType>
        <xsd:sequence>
          <xsd:element name="documentManagement">
            <xsd:complexType>
              <xsd:all>
                <xsd:element ref="ns2:Title_x0020__x0028_Welsh_x0029_" minOccurs="0"/>
                <xsd:element ref="ns2:b6bad8d7342d4cc5ae5d0cd685ebd519" minOccurs="0"/>
                <xsd:element ref="ns2:TaxCatchAll" minOccurs="0"/>
                <xsd:element ref="ns2:TaxCatchAllLabel" minOccurs="0"/>
                <xsd:element ref="ns2:Academic_x0020_Year" minOccurs="0"/>
                <xsd:element ref="ns2:Financial_x0020_Year" minOccurs="0"/>
                <xsd:element ref="ns2:Calendar_x0020_Year" minOccurs="0"/>
                <xsd:element ref="ns2:Retention_x0020_Year" minOccurs="0"/>
                <xsd:element ref="ns3:Process_x0020_-_x0020_COMM" minOccurs="0"/>
                <xsd:element ref="ns3:System_x0020_-_x0020_COMM" minOccurs="0"/>
                <xsd:element ref="ns4:Type_x0020_of_x0020_Communication" minOccurs="0"/>
                <xsd:element ref="ns4:Issue_x0020_Date" minOccurs="0"/>
                <xsd:element ref="ns4:Type_x0020_of_x0020_E_x002d_shot" minOccurs="0"/>
                <xsd:element ref="ns4:Publication" minOccurs="0"/>
                <xsd:element ref="ns4:Project" minOccurs="0"/>
                <xsd:element ref="ns4:Section" minOccurs="0"/>
                <xsd:element ref="ns4:Media_x0020_Outle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8" nillable="true" ma:displayName="Title (Welsh)" ma:internalName="Title_x0020__x0028_Welsh_x0029_" ma:readOnly="false">
      <xsd:simpleType>
        <xsd:restriction base="dms:Text">
          <xsd:maxLength value="255"/>
        </xsd:restriction>
      </xsd:simpleType>
    </xsd:element>
    <xsd:element name="b6bad8d7342d4cc5ae5d0cd685ebd519" ma:index="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element name="TaxCatchAll" ma:index="10"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Academic_x0020_Year" ma:index="13"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4"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5"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6" nillable="true" ma:displayName="Retention Year" ma:format="DateOnly" ma:internalName="Retention_x0020_Year">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c25632-73ea-4e8a-9cf3-483e60546493" elementFormDefault="qualified">
    <xsd:import namespace="http://schemas.microsoft.com/office/2006/documentManagement/types"/>
    <xsd:import namespace="http://schemas.microsoft.com/office/infopath/2007/PartnerControls"/>
    <xsd:element name="Process_x0020_-_x0020_COMM" ma:index="17" nillable="true" ma:displayName="Process - COMM" ma:list="{ec1d7192-6186-4caf-9451-bb54d71fb533}" ma:internalName="Process_x0020__x002d__x0020_COMM" ma:showField="Title" ma:web="1bc25632-73ea-4e8a-9cf3-483e60546493">
      <xsd:simpleType>
        <xsd:restriction base="dms:Lookup"/>
      </xsd:simpleType>
    </xsd:element>
    <xsd:element name="System_x0020_-_x0020_COMM" ma:index="18" nillable="true" ma:displayName="System - COMM" ma:list="{6a2a08a9-52d5-4818-bca2-2abccf5fee4e}" ma:internalName="System_x0020__x002d__x0020_COMM" ma:showField="Title" ma:web="1bc25632-73ea-4e8a-9cf3-483e60546493">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352d92a4-d745-4073-b537-e09129962258" elementFormDefault="qualified">
    <xsd:import namespace="http://schemas.microsoft.com/office/2006/documentManagement/types"/>
    <xsd:import namespace="http://schemas.microsoft.com/office/infopath/2007/PartnerControls"/>
    <xsd:element name="Type_x0020_of_x0020_Communication" ma:index="19" nillable="true" ma:displayName="Type of Communication" ma:format="Dropdown" ma:internalName="Type_x0020_of_x0020_Communication">
      <xsd:simpleType>
        <xsd:restriction base="dms:Choice">
          <xsd:enumeration value="Internal"/>
          <xsd:enumeration value="External"/>
        </xsd:restriction>
      </xsd:simpleType>
    </xsd:element>
    <xsd:element name="Issue_x0020_Date" ma:index="20" nillable="true" ma:displayName="Issue Date" ma:format="DateOnly" ma:internalName="Issue_x0020_Date">
      <xsd:simpleType>
        <xsd:restriction base="dms:DateTime"/>
      </xsd:simpleType>
    </xsd:element>
    <xsd:element name="Type_x0020_of_x0020_E_x002d_shot" ma:index="21" nillable="true" ma:displayName="Type of E-shot" ma:format="Dropdown" ma:internalName="Type_x0020_of_x0020_E_x002d_shot">
      <xsd:simpleType>
        <xsd:restriction base="dms:Choice">
          <xsd:enumeration value="Guidance updates"/>
          <xsd:enumeration value="Estyn update"/>
          <xsd:enumeration value="Thematic report"/>
          <xsd:enumeration value="Estyn news"/>
          <xsd:enumeration value="Recruitment"/>
          <xsd:enumeration value="Annual Report"/>
          <xsd:enumeration value="Ad hoc"/>
        </xsd:restriction>
      </xsd:simpleType>
    </xsd:element>
    <xsd:element name="Publication" ma:index="22" nillable="true" ma:displayName="Publication" ma:internalName="Publication">
      <xsd:simpleType>
        <xsd:restriction base="dms:Text">
          <xsd:maxLength value="255"/>
        </xsd:restriction>
      </xsd:simpleType>
    </xsd:element>
    <xsd:element name="Project" ma:index="23" nillable="true" ma:displayName="Project" ma:format="Dropdown" ma:internalName="Project">
      <xsd:simpleType>
        <xsd:restriction base="dms:Choice">
          <xsd:enumeration value="Training DVDS"/>
        </xsd:restriction>
      </xsd:simpleType>
    </xsd:element>
    <xsd:element name="Section" ma:index="24" nillable="true" ma:displayName="Section" ma:format="Dropdown" ma:internalName="Section">
      <xsd:simpleType>
        <xsd:restriction base="dms:Choice">
          <xsd:enumeration value="In the Spotlight"/>
          <xsd:enumeration value="From the Editor"/>
          <xsd:enumeration value="More about meetings"/>
          <xsd:enumeration value="What's on"/>
          <xsd:enumeration value="Past Lives"/>
          <xsd:enumeration value="Social news"/>
          <xsd:enumeration value="health and wellbeing"/>
          <xsd:enumeration value="Starters/ leavers"/>
          <xsd:enumeration value="Latest guidance"/>
          <xsd:enumeration value="Policies"/>
          <xsd:enumeration value="Welsh Language"/>
        </xsd:restriction>
      </xsd:simpleType>
    </xsd:element>
    <xsd:element name="Media_x0020_Outlet" ma:index="25" nillable="true" ma:displayName="Media Outlet" ma:format="Dropdown" ma:internalName="Media_x0020_Outlet">
      <xsd:simpleType>
        <xsd:restriction base="dms:Choice">
          <xsd:enumeration value="Western Mail"/>
          <xsd:enumeration value="Daily Post"/>
          <xsd:enumeration value="South Wales Evening Post"/>
          <xsd:enumeration value="SW Argu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Type_x0020_of_x0020_Communication xmlns="352d92a4-d745-4073-b537-e09129962258"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9</Calendar_x0020_Year>
    <Retention_x0020_Year xmlns="4c2d5879-4e17-4934-9dac-90b30ab598df" xsi:nil="true"/>
    <Publication xmlns="352d92a4-d745-4073-b537-e09129962258" xsi:nil="true"/>
    <Process_x0020_-_x0020_COMM xmlns="1bc25632-73ea-4e8a-9cf3-483e60546493">22</Process_x0020_-_x0020_COMM>
    <Project xmlns="352d92a4-d745-4073-b537-e09129962258" xsi:nil="true"/>
    <System_x0020_-_x0020_COMM xmlns="1bc25632-73ea-4e8a-9cf3-483e60546493">2</System_x0020_-_x0020_COMM>
    <TaxCatchAll xmlns="4c2d5879-4e17-4934-9dac-90b30ab598df">
      <Value>1</Value>
    </TaxCatchAll>
    <Academic_x0020_Year xmlns="4c2d5879-4e17-4934-9dac-90b30ab598df">8</Academic_x0020_Year>
    <Section xmlns="352d92a4-d745-4073-b537-e09129962258" xsi:nil="true"/>
    <Media_x0020_Outlet xmlns="352d92a4-d745-4073-b537-e09129962258" xsi:nil="true"/>
    <Type_x0020_of_x0020_E_x002d_shot xmlns="352d92a4-d745-4073-b537-e09129962258" xsi:nil="true"/>
    <Financial_x0020_Year xmlns="4c2d5879-4e17-4934-9dac-90b30ab598df">10</Financial_x0020_Year>
    <Issue_x0020_Date xmlns="352d92a4-d745-4073-b537-e09129962258" xsi:nil="true"/>
  </documentManagement>
</p:properties>
</file>

<file path=customXml/itemProps1.xml><?xml version="1.0" encoding="utf-8"?>
<ds:datastoreItem xmlns:ds="http://schemas.openxmlformats.org/officeDocument/2006/customXml" ds:itemID="{45BED506-502E-4A53-BF7A-90C6CE59E0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1bc25632-73ea-4e8a-9cf3-483e60546493"/>
    <ds:schemaRef ds:uri="352d92a4-d745-4073-b537-e091299622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3912C820-0342-4CB2-88FC-4AEEC26C1B5E}">
  <ds:schemaRefs>
    <ds:schemaRef ds:uri="http://purl.org/dc/elements/1.1/"/>
    <ds:schemaRef ds:uri="http://schemas.microsoft.com/office/2006/metadata/properties"/>
    <ds:schemaRef ds:uri="352d92a4-d745-4073-b537-e09129962258"/>
    <ds:schemaRef ds:uri="http://schemas.microsoft.com/office/2006/documentManagement/types"/>
    <ds:schemaRef ds:uri="http://purl.org/dc/terms/"/>
    <ds:schemaRef ds:uri="4c2d5879-4e17-4934-9dac-90b30ab598df"/>
    <ds:schemaRef ds:uri="http://purl.org/dc/dcmitype/"/>
    <ds:schemaRef ds:uri="http://schemas.microsoft.com/office/infopath/2007/PartnerControls"/>
    <ds:schemaRef ds:uri="http://schemas.openxmlformats.org/package/2006/metadata/core-properties"/>
    <ds:schemaRef ds:uri="1bc25632-73ea-4e8a-9cf3-483e6054649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876</TotalTime>
  <Words>4717</Words>
  <Application>Microsoft Office PowerPoint</Application>
  <PresentationFormat>Custom</PresentationFormat>
  <Paragraphs>346</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Courier New</vt:lpstr>
      <vt:lpstr>Office Theme</vt:lpstr>
      <vt:lpstr>PowerPoint Presentation</vt:lpstr>
      <vt:lpstr> Cefndir                               Background </vt:lpstr>
      <vt:lpstr>  Cefndir                                       Background </vt:lpstr>
      <vt:lpstr>Prif ganfyddiadau        Main findings </vt:lpstr>
      <vt:lpstr> Prif ganfyddiadau       Main findings </vt:lpstr>
      <vt:lpstr>Prif ganfyddiadau     Main findings </vt:lpstr>
      <vt:lpstr>Prif ganfyddiadau       Main findings </vt:lpstr>
      <vt:lpstr>Prif ganfyddiadau     Main findings </vt:lpstr>
      <vt:lpstr>Prif ganfyddiadau        Main findings </vt:lpstr>
      <vt:lpstr>Prif ganfyddiadau       Main findings </vt:lpstr>
      <vt:lpstr>Prif ganfyddiadau       Main findings </vt:lpstr>
      <vt:lpstr>Prif ganfyddiadau        Main findings </vt:lpstr>
      <vt:lpstr>Prif ganfyddiadau       Main findings </vt:lpstr>
      <vt:lpstr>Prif ganfyddiadau       Main findings </vt:lpstr>
      <vt:lpstr>Prif ganfyddiadau       Main findings </vt:lpstr>
      <vt:lpstr>Prif ganfyddiadau       Main findings </vt:lpstr>
      <vt:lpstr>Prif ganfyddiadau       Main findings </vt:lpstr>
      <vt:lpstr>Prif ganfyddiadau        Main findings </vt:lpstr>
      <vt:lpstr> Argymhellion                  Recommendations </vt:lpstr>
      <vt:lpstr>Argymhellion                   Recommendations </vt:lpstr>
      <vt:lpstr>Argymhellion              Recommendations </vt:lpstr>
      <vt:lpstr>Cwestiynau ar gyfer darparwyr  Questions for providers   </vt:lpstr>
      <vt:lpstr>Cwestiynau ar gyfer darparwyr      Questions for providers   </vt:lpstr>
      <vt:lpstr> Cwestiynau ar gyfer darparwyr  Questions for providers   </vt:lpstr>
      <vt:lpstr>  Cwestiynau ar gyfer darparwyr     Questions for providers</vt:lpstr>
      <vt:lpstr> Cwestiynau ar gyfer darparwyr     Questions for providers</vt:lpstr>
      <vt:lpstr>Cwestiynau?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Aug 2016</dc:title>
  <dc:creator>Gina Rathbone</dc:creator>
  <cp:lastModifiedBy>ESTYN-LOCAL\andy.murphy-williams</cp:lastModifiedBy>
  <cp:revision>53</cp:revision>
  <dcterms:created xsi:type="dcterms:W3CDTF">2015-04-24T11:05:35Z</dcterms:created>
  <dcterms:modified xsi:type="dcterms:W3CDTF">2018-07-20T08:25:13Z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0x0101004FF563581D1EBA4688BFE70077AFADA61400616626E74CDE7E45B3325C9A710867D9</vt:lpwstr>
  </property>
  <property fmtid="{D5CDD505-2E9C-101B-9397-08002B2CF9AE}" pid="6" name="Estyn Language">
    <vt:lpwstr>1;#English|777de1d1-cd30-4966-a2e3-f61db4c431e8</vt:lpwstr>
  </property>
</Properties>
</file>