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5"/>
  </p:notesMasterIdLst>
  <p:sldIdLst>
    <p:sldId id="256" r:id="rId6"/>
    <p:sldId id="257" r:id="rId7"/>
    <p:sldId id="258" r:id="rId8"/>
    <p:sldId id="262" r:id="rId9"/>
    <p:sldId id="263" r:id="rId10"/>
    <p:sldId id="264" r:id="rId11"/>
    <p:sldId id="265" r:id="rId12"/>
    <p:sldId id="266" r:id="rId13"/>
    <p:sldId id="267" r:id="rId14"/>
    <p:sldId id="268" r:id="rId15"/>
    <p:sldId id="259" r:id="rId16"/>
    <p:sldId id="271" r:id="rId17"/>
    <p:sldId id="260" r:id="rId18"/>
    <p:sldId id="274" r:id="rId19"/>
    <p:sldId id="277" r:id="rId20"/>
    <p:sldId id="278" r:id="rId21"/>
    <p:sldId id="261" r:id="rId22"/>
    <p:sldId id="275" r:id="rId23"/>
    <p:sldId id="276" r:id="rId24"/>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79" autoAdjust="0"/>
    <p:restoredTop sz="94660"/>
  </p:normalViewPr>
  <p:slideViewPr>
    <p:cSldViewPr snapToGrid="0">
      <p:cViewPr varScale="1">
        <p:scale>
          <a:sx n="86" d="100"/>
          <a:sy n="86" d="100"/>
        </p:scale>
        <p:origin x="60" y="114"/>
      </p:cViewPr>
      <p:guideLst>
        <p:guide orient="horz" pos="5712"/>
        <p:guide pos="3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8950"/>
          </a:xfrm>
          <a:prstGeom prst="rect">
            <a:avLst/>
          </a:prstGeom>
        </p:spPr>
        <p:txBody>
          <a:bodyPr vert="horz" lIns="91440" tIns="45720" rIns="91440" bIns="45720" rtlCol="0"/>
          <a:lstStyle>
            <a:lvl1pPr algn="l">
              <a:defRPr sz="1200"/>
            </a:lvl1pPr>
          </a:lstStyle>
          <a:p>
            <a:endParaRPr lang="cy-GB"/>
          </a:p>
        </p:txBody>
      </p:sp>
      <p:sp>
        <p:nvSpPr>
          <p:cNvPr id="3" name="Date Placeholder 2"/>
          <p:cNvSpPr>
            <a:spLocks noGrp="1"/>
          </p:cNvSpPr>
          <p:nvPr>
            <p:ph type="dt" idx="1"/>
          </p:nvPr>
        </p:nvSpPr>
        <p:spPr>
          <a:xfrm>
            <a:off x="7366000" y="0"/>
            <a:ext cx="5635625" cy="488950"/>
          </a:xfrm>
          <a:prstGeom prst="rect">
            <a:avLst/>
          </a:prstGeom>
        </p:spPr>
        <p:txBody>
          <a:bodyPr vert="horz" lIns="91440" tIns="45720" rIns="91440" bIns="45720" rtlCol="0"/>
          <a:lstStyle>
            <a:lvl1pPr algn="r">
              <a:defRPr sz="1200"/>
            </a:lvl1pPr>
          </a:lstStyle>
          <a:p>
            <a:fld id="{A5863C71-90CD-41DB-856E-DE9C4049C107}" type="datetimeFigureOut">
              <a:rPr lang="cy-GB" smtClean="0"/>
              <a:t>10/07/2017</a:t>
            </a:fld>
            <a:endParaRPr lang="cy-GB"/>
          </a:p>
        </p:txBody>
      </p:sp>
      <p:sp>
        <p:nvSpPr>
          <p:cNvPr id="4" name="Slide Image Placeholder 3"/>
          <p:cNvSpPr>
            <a:spLocks noGrp="1" noRot="1" noChangeAspect="1"/>
          </p:cNvSpPr>
          <p:nvPr>
            <p:ph type="sldImg" idx="2"/>
          </p:nvPr>
        </p:nvSpPr>
        <p:spPr>
          <a:xfrm>
            <a:off x="4306888" y="1219200"/>
            <a:ext cx="4391025" cy="3292475"/>
          </a:xfrm>
          <a:prstGeom prst="rect">
            <a:avLst/>
          </a:prstGeom>
          <a:noFill/>
          <a:ln w="12700">
            <a:solidFill>
              <a:prstClr val="black"/>
            </a:solidFill>
          </a:ln>
        </p:spPr>
        <p:txBody>
          <a:bodyPr vert="horz" lIns="91440" tIns="45720" rIns="91440" bIns="45720" rtlCol="0" anchor="ctr"/>
          <a:lstStyle/>
          <a:p>
            <a:endParaRPr lang="cy-GB"/>
          </a:p>
        </p:txBody>
      </p:sp>
      <p:sp>
        <p:nvSpPr>
          <p:cNvPr id="5" name="Notes Placeholder 4"/>
          <p:cNvSpPr>
            <a:spLocks noGrp="1"/>
          </p:cNvSpPr>
          <p:nvPr>
            <p:ph type="body" sz="quarter" idx="3"/>
          </p:nvPr>
        </p:nvSpPr>
        <p:spPr>
          <a:xfrm>
            <a:off x="1300163" y="4694238"/>
            <a:ext cx="10404475" cy="384016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6" name="Footer Placeholder 5"/>
          <p:cNvSpPr>
            <a:spLocks noGrp="1"/>
          </p:cNvSpPr>
          <p:nvPr>
            <p:ph type="ftr" sz="quarter" idx="4"/>
          </p:nvPr>
        </p:nvSpPr>
        <p:spPr>
          <a:xfrm>
            <a:off x="0" y="9264650"/>
            <a:ext cx="5635625" cy="488950"/>
          </a:xfrm>
          <a:prstGeom prst="rect">
            <a:avLst/>
          </a:prstGeom>
        </p:spPr>
        <p:txBody>
          <a:bodyPr vert="horz" lIns="91440" tIns="45720" rIns="91440" bIns="45720" rtlCol="0" anchor="b"/>
          <a:lstStyle>
            <a:lvl1pPr algn="l">
              <a:defRPr sz="1200"/>
            </a:lvl1pPr>
          </a:lstStyle>
          <a:p>
            <a:endParaRPr lang="cy-GB"/>
          </a:p>
        </p:txBody>
      </p:sp>
      <p:sp>
        <p:nvSpPr>
          <p:cNvPr id="7" name="Slide Number Placeholder 6"/>
          <p:cNvSpPr>
            <a:spLocks noGrp="1"/>
          </p:cNvSpPr>
          <p:nvPr>
            <p:ph type="sldNum" sz="quarter" idx="5"/>
          </p:nvPr>
        </p:nvSpPr>
        <p:spPr>
          <a:xfrm>
            <a:off x="7366000" y="9264650"/>
            <a:ext cx="5635625" cy="488950"/>
          </a:xfrm>
          <a:prstGeom prst="rect">
            <a:avLst/>
          </a:prstGeom>
        </p:spPr>
        <p:txBody>
          <a:bodyPr vert="horz" lIns="91440" tIns="45720" rIns="91440" bIns="45720" rtlCol="0" anchor="b"/>
          <a:lstStyle>
            <a:lvl1pPr algn="r">
              <a:defRPr sz="1200"/>
            </a:lvl1pPr>
          </a:lstStyle>
          <a:p>
            <a:fld id="{80780097-B7F2-4FAE-95A9-F4EFFE43AAEA}" type="slidenum">
              <a:rPr lang="cy-GB" smtClean="0"/>
              <a:t>‹#›</a:t>
            </a:fld>
            <a:endParaRPr lang="cy-GB"/>
          </a:p>
        </p:txBody>
      </p:sp>
    </p:spTree>
    <p:extLst>
      <p:ext uri="{BB962C8B-B14F-4D97-AF65-F5344CB8AC3E}">
        <p14:creationId xmlns:p14="http://schemas.microsoft.com/office/powerpoint/2010/main" val="1632984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y-GB" dirty="0"/>
          </a:p>
        </p:txBody>
      </p:sp>
      <p:sp>
        <p:nvSpPr>
          <p:cNvPr id="4" name="Slide Number Placeholder 3"/>
          <p:cNvSpPr>
            <a:spLocks noGrp="1"/>
          </p:cNvSpPr>
          <p:nvPr>
            <p:ph type="sldNum" sz="quarter" idx="10"/>
          </p:nvPr>
        </p:nvSpPr>
        <p:spPr/>
        <p:txBody>
          <a:bodyPr/>
          <a:lstStyle/>
          <a:p>
            <a:fld id="{80780097-B7F2-4FAE-95A9-F4EFFE43AAEA}" type="slidenum">
              <a:rPr lang="cy-GB" smtClean="0"/>
              <a:t>12</a:t>
            </a:fld>
            <a:endParaRPr lang="cy-GB"/>
          </a:p>
        </p:txBody>
      </p:sp>
    </p:spTree>
    <p:extLst>
      <p:ext uri="{BB962C8B-B14F-4D97-AF65-F5344CB8AC3E}">
        <p14:creationId xmlns:p14="http://schemas.microsoft.com/office/powerpoint/2010/main" val="2102731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2048255"/>
          </a:xfrm>
          <a:prstGeom prst="rect">
            <a:avLst/>
          </a:prstGeom>
        </p:spPr>
        <p:txBody>
          <a:bodyPr wrap="square" lIns="0" tIns="0" rIns="0" bIns="0">
            <a:spAutoFit/>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type="body" idx="1"/>
          </p:nvPr>
        </p:nvSpPr>
        <p:spPr/>
        <p:txBody>
          <a:bodyPr lIns="0" tIns="0" rIns="0" bIns="0"/>
          <a:lstStyle>
            <a:lvl1pPr>
              <a:defRPr/>
            </a:lvl1pPr>
          </a:lstStyle>
          <a:p>
            <a:pPr lvl="0"/>
            <a:r>
              <a:rPr lang="en-US" smtClean="0"/>
              <a:t>Click to 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sz="half" idx="2"/>
          </p:nvPr>
        </p:nvSpPr>
        <p:spPr>
          <a:xfrm>
            <a:off x="527300" y="2642252"/>
            <a:ext cx="5728335" cy="6339840"/>
          </a:xfrm>
          <a:prstGeom prst="rect">
            <a:avLst/>
          </a:prstGeom>
        </p:spPr>
        <p:txBody>
          <a:bodyPr wrap="square" lIns="0" tIns="0" rIns="0" bIns="0">
            <a:spAutoFit/>
          </a:bodyPr>
          <a:lstStyle>
            <a:lvl1pPr>
              <a:defRPr sz="2200" b="0" i="0">
                <a:solidFill>
                  <a:srgbClr val="2EAAE1"/>
                </a:solidFill>
                <a:latin typeface="Arial"/>
                <a:cs typeface="Arial"/>
              </a:defRPr>
            </a:lvl1pPr>
          </a:lstStyle>
          <a:p>
            <a:pPr lvl="0"/>
            <a:r>
              <a:rPr lang="en-US" smtClean="0"/>
              <a:t>Click to 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Click to 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298" y="328137"/>
            <a:ext cx="2565513" cy="900000"/>
          </a:xfrm>
          <a:prstGeom prst="rect">
            <a:avLst/>
          </a:prstGeom>
        </p:spPr>
      </p:pic>
      <p:sp>
        <p:nvSpPr>
          <p:cNvPr id="9" name="TextBox 13"/>
          <p:cNvSpPr txBox="1"/>
          <p:nvPr userDrawn="1"/>
        </p:nvSpPr>
        <p:spPr>
          <a:xfrm>
            <a:off x="10323847" y="424194"/>
            <a:ext cx="2191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r>
              <a:rPr lang="en-GB" sz="2000" dirty="0" err="1">
                <a:solidFill>
                  <a:srgbClr val="2EAAE1"/>
                </a:solidFill>
                <a:latin typeface="Arial"/>
                <a:cs typeface="Arial"/>
              </a:rPr>
              <a:t>estyn.llyw.cymru</a:t>
            </a:r>
            <a:endParaRPr lang="en-GB" sz="2000" dirty="0">
              <a:solidFill>
                <a:srgbClr val="2EAAE1"/>
              </a:solidFill>
              <a:latin typeface="Arial"/>
              <a:cs typeface="Arial"/>
            </a:endParaRPr>
          </a:p>
          <a:p>
            <a:pPr marL="12700"/>
            <a:r>
              <a:rPr lang="en-GB" sz="2000" dirty="0" err="1">
                <a:solidFill>
                  <a:srgbClr val="414042"/>
                </a:solidFill>
                <a:latin typeface="Arial"/>
                <a:cs typeface="Arial"/>
              </a:rPr>
              <a:t>estyn.gov.wales</a:t>
            </a:r>
            <a:endParaRPr lang="en-GB" sz="2000" dirty="0">
              <a:solidFill>
                <a:srgbClr val="414042"/>
              </a:solidFill>
              <a:latin typeface="Arial"/>
              <a:cs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3004800" cy="9753600"/>
          </a:xfrm>
          <a:custGeom>
            <a:avLst/>
            <a:gdLst/>
            <a:ahLst/>
            <a:cxnLst/>
            <a:rect l="l" t="t" r="r" b="b"/>
            <a:pathLst>
              <a:path w="13004800" h="9753600">
                <a:moveTo>
                  <a:pt x="0" y="9753485"/>
                </a:moveTo>
                <a:lnTo>
                  <a:pt x="13004647" y="9753485"/>
                </a:lnTo>
                <a:lnTo>
                  <a:pt x="13004647" y="0"/>
                </a:lnTo>
                <a:lnTo>
                  <a:pt x="0" y="0"/>
                </a:lnTo>
                <a:lnTo>
                  <a:pt x="0" y="9753485"/>
                </a:lnTo>
                <a:close/>
              </a:path>
            </a:pathLst>
          </a:custGeom>
          <a:solidFill>
            <a:srgbClr val="2EAAE1"/>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329360"/>
            <a:ext cx="13004800" cy="8424545"/>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rgbClr val="E9F2FB"/>
          </a:solidFill>
        </p:spPr>
        <p:txBody>
          <a:bodyPr wrap="square" lIns="0" tIns="0" rIns="0" bIns="0" rtlCol="0"/>
          <a:lstStyle/>
          <a:p>
            <a:endParaRPr/>
          </a:p>
        </p:txBody>
      </p:sp>
      <p:sp>
        <p:nvSpPr>
          <p:cNvPr id="2" name="Holder 2"/>
          <p:cNvSpPr>
            <a:spLocks noGrp="1"/>
          </p:cNvSpPr>
          <p:nvPr>
            <p:ph type="title"/>
          </p:nvPr>
        </p:nvSpPr>
        <p:spPr>
          <a:xfrm>
            <a:off x="527300" y="1715989"/>
            <a:ext cx="11950199" cy="469900"/>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a:p>
        </p:txBody>
      </p:sp>
      <p:sp>
        <p:nvSpPr>
          <p:cNvPr id="3" name="Holder 3"/>
          <p:cNvSpPr>
            <a:spLocks noGrp="1"/>
          </p:cNvSpPr>
          <p:nvPr>
            <p:ph type="body" idx="1"/>
          </p:nvPr>
        </p:nvSpPr>
        <p:spPr>
          <a:xfrm>
            <a:off x="650240" y="2243328"/>
            <a:ext cx="11704320" cy="6437376"/>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gov.wales/docs/dcells/publications/160127-lac-strategy-en.pdf" TargetMode="External"/><Relationship Id="rId2" Type="http://schemas.openxmlformats.org/officeDocument/2006/relationships/hyperlink" Target="http://gov.wales/docs/dcells/publications/160127-lac-strategy-cy.pdf"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3400" y="868974"/>
            <a:ext cx="7023734" cy="5539978"/>
          </a:xfrm>
          <a:prstGeom prst="rect">
            <a:avLst/>
          </a:prstGeom>
        </p:spPr>
        <p:txBody>
          <a:bodyPr vert="horz" wrap="square" lIns="0" tIns="0" rIns="0" bIns="0" rtlCol="0">
            <a:spAutoFit/>
          </a:bodyPr>
          <a:lstStyle/>
          <a:p>
            <a:pPr marL="12700" marR="5080"/>
            <a:r>
              <a:rPr lang="en-GB" sz="4000" spc="5" dirty="0" err="1" smtClean="0">
                <a:solidFill>
                  <a:srgbClr val="FFFFFF"/>
                </a:solidFill>
                <a:latin typeface="Arial" panose="020B0604020202020204" pitchFamily="34" charset="0"/>
                <a:cs typeface="Arial" panose="020B0604020202020204" pitchFamily="34" charset="0"/>
              </a:rPr>
              <a:t>Gwella</a:t>
            </a:r>
            <a:r>
              <a:rPr lang="en-GB" sz="4000" spc="5" dirty="0" smtClean="0">
                <a:solidFill>
                  <a:srgbClr val="FFFFFF"/>
                </a:solidFill>
                <a:latin typeface="Arial" panose="020B0604020202020204" pitchFamily="34" charset="0"/>
                <a:cs typeface="Arial" panose="020B0604020202020204" pitchFamily="34" charset="0"/>
              </a:rPr>
              <a:t> </a:t>
            </a:r>
            <a:r>
              <a:rPr lang="en-GB" sz="4000" spc="5" dirty="0" err="1" smtClean="0">
                <a:solidFill>
                  <a:srgbClr val="FFFFFF"/>
                </a:solidFill>
                <a:latin typeface="Arial" panose="020B0604020202020204" pitchFamily="34" charset="0"/>
                <a:cs typeface="Arial" panose="020B0604020202020204" pitchFamily="34" charset="0"/>
              </a:rPr>
              <a:t>cyraeddiadau</a:t>
            </a:r>
            <a:r>
              <a:rPr lang="en-GB" sz="4000" spc="5" dirty="0" smtClean="0">
                <a:solidFill>
                  <a:srgbClr val="FFFFFF"/>
                </a:solidFill>
                <a:latin typeface="Arial" panose="020B0604020202020204" pitchFamily="34" charset="0"/>
                <a:cs typeface="Arial" panose="020B0604020202020204" pitchFamily="34" charset="0"/>
              </a:rPr>
              <a:t>, </a:t>
            </a:r>
            <a:r>
              <a:rPr lang="en-GB" sz="4000" spc="5" dirty="0" err="1" smtClean="0">
                <a:solidFill>
                  <a:srgbClr val="FFFFFF"/>
                </a:solidFill>
                <a:latin typeface="Arial" panose="020B0604020202020204" pitchFamily="34" charset="0"/>
                <a:cs typeface="Arial" panose="020B0604020202020204" pitchFamily="34" charset="0"/>
              </a:rPr>
              <a:t>cyflawniadau</a:t>
            </a:r>
            <a:endParaRPr lang="en-GB" sz="4000" spc="5" dirty="0" smtClean="0">
              <a:solidFill>
                <a:srgbClr val="FFFFFF"/>
              </a:solidFill>
              <a:latin typeface="Arial" panose="020B0604020202020204" pitchFamily="34" charset="0"/>
              <a:cs typeface="Arial" panose="020B0604020202020204" pitchFamily="34" charset="0"/>
            </a:endParaRPr>
          </a:p>
          <a:p>
            <a:pPr marL="12700" marR="5080"/>
            <a:r>
              <a:rPr lang="en-GB" sz="4000" spc="5" dirty="0" smtClean="0">
                <a:solidFill>
                  <a:srgbClr val="FFFFFF"/>
                </a:solidFill>
                <a:latin typeface="Arial" panose="020B0604020202020204" pitchFamily="34" charset="0"/>
                <a:cs typeface="Arial" panose="020B0604020202020204" pitchFamily="34" charset="0"/>
              </a:rPr>
              <a:t>ac </a:t>
            </a:r>
            <a:r>
              <a:rPr lang="en-GB" sz="4000" spc="5" dirty="0" err="1" smtClean="0">
                <a:solidFill>
                  <a:srgbClr val="FFFFFF"/>
                </a:solidFill>
                <a:latin typeface="Arial" panose="020B0604020202020204" pitchFamily="34" charset="0"/>
                <a:cs typeface="Arial" panose="020B0604020202020204" pitchFamily="34" charset="0"/>
              </a:rPr>
              <a:t>uchelgeisiau</a:t>
            </a:r>
            <a:r>
              <a:rPr lang="en-GB" sz="4000" spc="5" dirty="0" smtClean="0">
                <a:solidFill>
                  <a:srgbClr val="FFFFFF"/>
                </a:solidFill>
                <a:latin typeface="Arial" panose="020B0604020202020204" pitchFamily="34" charset="0"/>
                <a:cs typeface="Arial" panose="020B0604020202020204" pitchFamily="34" charset="0"/>
              </a:rPr>
              <a:t> plant </a:t>
            </a:r>
            <a:r>
              <a:rPr lang="en-GB" sz="4000" spc="5" dirty="0" err="1" smtClean="0">
                <a:solidFill>
                  <a:srgbClr val="FFFFFF"/>
                </a:solidFill>
                <a:latin typeface="Arial" panose="020B0604020202020204" pitchFamily="34" charset="0"/>
                <a:cs typeface="Arial" panose="020B0604020202020204" pitchFamily="34" charset="0"/>
              </a:rPr>
              <a:t>sy’n</a:t>
            </a:r>
            <a:r>
              <a:rPr lang="en-GB" sz="4000" spc="5" dirty="0" smtClean="0">
                <a:solidFill>
                  <a:srgbClr val="FFFFFF"/>
                </a:solidFill>
                <a:latin typeface="Arial" panose="020B0604020202020204" pitchFamily="34" charset="0"/>
                <a:cs typeface="Arial" panose="020B0604020202020204" pitchFamily="34" charset="0"/>
              </a:rPr>
              <a:t> </a:t>
            </a:r>
            <a:r>
              <a:rPr lang="en-GB" sz="4000" spc="5" dirty="0" err="1" smtClean="0">
                <a:solidFill>
                  <a:srgbClr val="FFFFFF"/>
                </a:solidFill>
                <a:latin typeface="Arial" panose="020B0604020202020204" pitchFamily="34" charset="0"/>
                <a:cs typeface="Arial" panose="020B0604020202020204" pitchFamily="34" charset="0"/>
              </a:rPr>
              <a:t>derbyn</a:t>
            </a:r>
            <a:r>
              <a:rPr lang="en-GB" sz="4000" spc="5" dirty="0" smtClean="0">
                <a:solidFill>
                  <a:srgbClr val="FFFFFF"/>
                </a:solidFill>
                <a:latin typeface="Arial" panose="020B0604020202020204" pitchFamily="34" charset="0"/>
                <a:cs typeface="Arial" panose="020B0604020202020204" pitchFamily="34" charset="0"/>
              </a:rPr>
              <a:t> </a:t>
            </a:r>
            <a:r>
              <a:rPr lang="en-GB" sz="4000" spc="5" dirty="0" err="1" smtClean="0">
                <a:solidFill>
                  <a:srgbClr val="FFFFFF"/>
                </a:solidFill>
                <a:latin typeface="Arial" panose="020B0604020202020204" pitchFamily="34" charset="0"/>
                <a:cs typeface="Arial" panose="020B0604020202020204" pitchFamily="34" charset="0"/>
              </a:rPr>
              <a:t>gofal</a:t>
            </a:r>
            <a:endParaRPr lang="en-GB" sz="4000" spc="5" dirty="0" smtClean="0">
              <a:solidFill>
                <a:srgbClr val="FFFFFF"/>
              </a:solidFill>
              <a:latin typeface="Arial" panose="020B0604020202020204" pitchFamily="34" charset="0"/>
              <a:cs typeface="Arial" panose="020B0604020202020204" pitchFamily="34" charset="0"/>
            </a:endParaRPr>
          </a:p>
          <a:p>
            <a:pPr marL="12700" marR="5080"/>
            <a:r>
              <a:rPr lang="en-GB" sz="4000" spc="5" dirty="0" err="1" smtClean="0">
                <a:solidFill>
                  <a:srgbClr val="FFFFFF"/>
                </a:solidFill>
                <a:latin typeface="Arial" panose="020B0604020202020204" pitchFamily="34" charset="0"/>
                <a:cs typeface="Arial" panose="020B0604020202020204" pitchFamily="34" charset="0"/>
              </a:rPr>
              <a:t>yng</a:t>
            </a:r>
            <a:r>
              <a:rPr lang="en-GB" sz="4000" spc="5" dirty="0" smtClean="0">
                <a:solidFill>
                  <a:srgbClr val="FFFFFF"/>
                </a:solidFill>
                <a:latin typeface="Arial" panose="020B0604020202020204" pitchFamily="34" charset="0"/>
                <a:cs typeface="Arial" panose="020B0604020202020204" pitchFamily="34" charset="0"/>
              </a:rPr>
              <a:t> </a:t>
            </a:r>
            <a:r>
              <a:rPr lang="en-GB" sz="4000" spc="5" dirty="0" err="1" smtClean="0">
                <a:solidFill>
                  <a:srgbClr val="FFFFFF"/>
                </a:solidFill>
                <a:latin typeface="Arial" panose="020B0604020202020204" pitchFamily="34" charset="0"/>
                <a:cs typeface="Arial" panose="020B0604020202020204" pitchFamily="34" charset="0"/>
              </a:rPr>
              <a:t>Nghymru</a:t>
            </a:r>
            <a:endParaRPr sz="4000" dirty="0" smtClean="0">
              <a:latin typeface="Arial" panose="020B0604020202020204" pitchFamily="34" charset="0"/>
              <a:cs typeface="Arial" panose="020B0604020202020204" pitchFamily="34" charset="0"/>
            </a:endParaRPr>
          </a:p>
          <a:p>
            <a:pPr lvl="0"/>
            <a:r>
              <a:rPr lang="en-GB" sz="4000" dirty="0" smtClean="0">
                <a:solidFill>
                  <a:prstClr val="black"/>
                </a:solidFill>
                <a:latin typeface="Arial" panose="020B0604020202020204" pitchFamily="34" charset="0"/>
                <a:cs typeface="Arial" panose="020B0604020202020204" pitchFamily="34" charset="0"/>
              </a:rPr>
              <a:t>Raising </a:t>
            </a:r>
            <a:r>
              <a:rPr lang="en-GB" sz="4000" dirty="0">
                <a:solidFill>
                  <a:prstClr val="black"/>
                </a:solidFill>
                <a:latin typeface="Arial" panose="020B0604020202020204" pitchFamily="34" charset="0"/>
                <a:cs typeface="Arial" panose="020B0604020202020204" pitchFamily="34" charset="0"/>
              </a:rPr>
              <a:t>the attainments, achievements and aspirations of children who are looked after in Wales</a:t>
            </a:r>
          </a:p>
        </p:txBody>
      </p:sp>
      <p:pic>
        <p:nvPicPr>
          <p:cNvPr id="17" name="Picture 16" descr="Untitled-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3562" y="-228600"/>
            <a:ext cx="14300837" cy="10728960"/>
          </a:xfrm>
          <a:prstGeom prst="rect">
            <a:avLst/>
          </a:prstGeom>
        </p:spPr>
      </p:pic>
      <p:pic>
        <p:nvPicPr>
          <p:cNvPr id="18" name="Picture 17"/>
          <p:cNvPicPr>
            <a:picLocks noChangeAspect="1"/>
          </p:cNvPicPr>
          <p:nvPr/>
        </p:nvPicPr>
        <p:blipFill>
          <a:blip r:embed="rId3"/>
          <a:stretch>
            <a:fillRect/>
          </a:stretch>
        </p:blipFill>
        <p:spPr>
          <a:xfrm>
            <a:off x="533400" y="8540750"/>
            <a:ext cx="2565400" cy="685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0520" y="1446684"/>
            <a:ext cx="11950199" cy="1615827"/>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r>
              <a:rPr lang="en-GB" spc="-10" dirty="0"/>
              <a:t> – </a:t>
            </a:r>
            <a:br>
              <a:rPr lang="en-GB" spc="-10" dirty="0"/>
            </a:br>
            <a:r>
              <a:rPr lang="en-GB" spc="-10" dirty="0" err="1"/>
              <a:t>nodweddion</a:t>
            </a:r>
            <a:r>
              <a:rPr lang="en-GB" spc="-10" dirty="0"/>
              <a:t> </a:t>
            </a:r>
            <a:r>
              <a:rPr lang="en-GB" spc="-10" dirty="0" err="1"/>
              <a:t>awdurdodau</a:t>
            </a:r>
            <a:r>
              <a:rPr lang="en-GB" spc="-10" dirty="0"/>
              <a:t> </a:t>
            </a:r>
            <a:br>
              <a:rPr lang="en-GB" spc="-10" dirty="0"/>
            </a:br>
            <a:r>
              <a:rPr lang="en-GB" spc="-10" dirty="0" err="1"/>
              <a:t>lleol</a:t>
            </a:r>
            <a:r>
              <a:rPr lang="en-GB" spc="-10" dirty="0"/>
              <a:t> </a:t>
            </a:r>
            <a:r>
              <a:rPr lang="en-GB" spc="-10" dirty="0" err="1"/>
              <a:t>effeithiol</a:t>
            </a:r>
            <a:endParaRPr spc="-10" dirty="0"/>
          </a:p>
        </p:txBody>
      </p:sp>
      <p:sp>
        <p:nvSpPr>
          <p:cNvPr id="3" name="object 3"/>
          <p:cNvSpPr txBox="1">
            <a:spLocks noGrp="1"/>
          </p:cNvSpPr>
          <p:nvPr>
            <p:ph sz="half" idx="2"/>
          </p:nvPr>
        </p:nvSpPr>
        <p:spPr>
          <a:xfrm>
            <a:off x="527300" y="3264044"/>
            <a:ext cx="5728335" cy="5755422"/>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dirty="0" smtClean="0"/>
              <a:t>dull </a:t>
            </a:r>
            <a:r>
              <a:rPr lang="en-GB" dirty="0" err="1" smtClean="0"/>
              <a:t>rhagweithiol</a:t>
            </a:r>
            <a:r>
              <a:rPr lang="en-GB" dirty="0" smtClean="0"/>
              <a:t> o </a:t>
            </a:r>
            <a:r>
              <a:rPr lang="en-GB" dirty="0" err="1" smtClean="0"/>
              <a:t>chwilio</a:t>
            </a:r>
            <a:r>
              <a:rPr lang="en-GB" dirty="0" smtClean="0"/>
              <a:t> am, a </a:t>
            </a:r>
            <a:r>
              <a:rPr lang="en-GB" dirty="0" err="1" smtClean="0"/>
              <a:t>rhannu</a:t>
            </a:r>
            <a:r>
              <a:rPr lang="en-GB" dirty="0" smtClean="0"/>
              <a:t> </a:t>
            </a:r>
            <a:r>
              <a:rPr lang="en-GB" dirty="0" err="1" smtClean="0"/>
              <a:t>arfer</a:t>
            </a:r>
            <a:r>
              <a:rPr lang="en-GB" dirty="0" smtClean="0"/>
              <a:t> </a:t>
            </a:r>
            <a:r>
              <a:rPr lang="en-GB" dirty="0" err="1" smtClean="0"/>
              <a:t>orau</a:t>
            </a:r>
            <a:r>
              <a:rPr lang="en-GB" dirty="0" smtClean="0"/>
              <a:t> </a:t>
            </a:r>
            <a:r>
              <a:rPr lang="en-GB" dirty="0" err="1" smtClean="0"/>
              <a:t>mewn</a:t>
            </a:r>
            <a:r>
              <a:rPr lang="en-GB" dirty="0" smtClean="0"/>
              <a:t> </a:t>
            </a:r>
            <a:r>
              <a:rPr lang="en-GB" dirty="0" err="1" smtClean="0"/>
              <a:t>perthynas</a:t>
            </a:r>
            <a:r>
              <a:rPr lang="en-GB" dirty="0" smtClean="0"/>
              <a:t> </a:t>
            </a:r>
            <a:r>
              <a:rPr lang="en-GB" dirty="0" err="1" smtClean="0"/>
              <a:t>â’r</a:t>
            </a:r>
            <a:r>
              <a:rPr lang="en-GB" dirty="0" smtClean="0"/>
              <a:t> </a:t>
            </a:r>
            <a:r>
              <a:rPr lang="en-GB" dirty="0" err="1" smtClean="0"/>
              <a:t>modd</a:t>
            </a:r>
            <a:r>
              <a:rPr lang="en-GB" dirty="0" smtClean="0"/>
              <a:t> y </a:t>
            </a:r>
            <a:r>
              <a:rPr lang="en-GB" dirty="0" err="1" smtClean="0"/>
              <a:t>mae</a:t>
            </a:r>
            <a:r>
              <a:rPr lang="en-GB" dirty="0" smtClean="0"/>
              <a:t> </a:t>
            </a:r>
            <a:r>
              <a:rPr lang="en-GB" dirty="0" err="1" smtClean="0"/>
              <a:t>ysgolion</a:t>
            </a:r>
            <a:r>
              <a:rPr lang="en-GB" dirty="0" smtClean="0"/>
              <a:t> </a:t>
            </a:r>
            <a:r>
              <a:rPr lang="en-GB" dirty="0" err="1" smtClean="0"/>
              <a:t>yn</a:t>
            </a:r>
            <a:r>
              <a:rPr lang="en-GB" dirty="0" smtClean="0"/>
              <a:t> </a:t>
            </a:r>
            <a:r>
              <a:rPr lang="en-GB" dirty="0" err="1" smtClean="0"/>
              <a:t>cynorthwyo</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endParaRPr lang="en-GB" dirty="0" smtClean="0"/>
          </a:p>
          <a:p>
            <a:pPr marL="342900" lvl="0" indent="-342900">
              <a:buFont typeface="Arial" panose="020B0604020202020204" pitchFamily="34" charset="0"/>
              <a:buChar char="•"/>
            </a:pPr>
            <a:r>
              <a:rPr lang="en-GB" dirty="0" err="1" smtClean="0"/>
              <a:t>cyd-ddealltwriaeth</a:t>
            </a:r>
            <a:r>
              <a:rPr lang="en-GB" dirty="0" smtClean="0"/>
              <a:t> a </a:t>
            </a:r>
            <a:r>
              <a:rPr lang="en-GB" dirty="0" err="1" smtClean="0"/>
              <a:t>chydweddiad</a:t>
            </a:r>
            <a:r>
              <a:rPr lang="en-GB" dirty="0" smtClean="0"/>
              <a:t> </a:t>
            </a:r>
            <a:r>
              <a:rPr lang="en-GB" dirty="0" err="1" smtClean="0"/>
              <a:t>rhwng</a:t>
            </a:r>
            <a:r>
              <a:rPr lang="en-GB" dirty="0" smtClean="0"/>
              <a:t> </a:t>
            </a:r>
            <a:r>
              <a:rPr lang="en-GB" dirty="0" err="1" smtClean="0"/>
              <a:t>blaenoriaethau</a:t>
            </a:r>
            <a:r>
              <a:rPr lang="en-GB" dirty="0" smtClean="0"/>
              <a:t> </a:t>
            </a:r>
            <a:r>
              <a:rPr lang="en-GB" dirty="0" err="1" smtClean="0"/>
              <a:t>rhanbarthol</a:t>
            </a:r>
            <a:r>
              <a:rPr lang="en-GB" dirty="0" smtClean="0"/>
              <a:t>, </a:t>
            </a:r>
            <a:r>
              <a:rPr lang="en-GB" dirty="0" err="1" smtClean="0"/>
              <a:t>lleol</a:t>
            </a:r>
            <a:r>
              <a:rPr lang="en-GB" dirty="0" smtClean="0"/>
              <a:t> ac </a:t>
            </a:r>
            <a:r>
              <a:rPr lang="en-GB" dirty="0" err="1" smtClean="0"/>
              <a:t>ysgolion</a:t>
            </a:r>
            <a:r>
              <a:rPr lang="en-GB" dirty="0" smtClean="0"/>
              <a:t> </a:t>
            </a:r>
            <a:r>
              <a:rPr lang="en-GB" dirty="0" err="1" smtClean="0"/>
              <a:t>ar</a:t>
            </a:r>
            <a:r>
              <a:rPr lang="en-GB" dirty="0" smtClean="0"/>
              <a:t> </a:t>
            </a:r>
            <a:r>
              <a:rPr lang="en-GB" dirty="0" err="1" smtClean="0"/>
              <a:t>gyfer</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endParaRPr lang="en-GB" dirty="0" smtClean="0"/>
          </a:p>
          <a:p>
            <a:pPr marL="342900" lvl="0" indent="-342900">
              <a:buFont typeface="Arial" panose="020B0604020202020204" pitchFamily="34" charset="0"/>
              <a:buChar char="•"/>
            </a:pPr>
            <a:r>
              <a:rPr lang="en-GB" dirty="0" err="1" smtClean="0"/>
              <a:t>cynlluniau</a:t>
            </a:r>
            <a:r>
              <a:rPr lang="en-GB" dirty="0" smtClean="0"/>
              <a:t> </a:t>
            </a:r>
            <a:r>
              <a:rPr lang="en-GB" dirty="0" err="1" smtClean="0"/>
              <a:t>addysg</a:t>
            </a:r>
            <a:r>
              <a:rPr lang="en-GB" dirty="0" smtClean="0"/>
              <a:t> </a:t>
            </a:r>
            <a:r>
              <a:rPr lang="en-GB" dirty="0" err="1" smtClean="0"/>
              <a:t>personol</a:t>
            </a:r>
            <a:r>
              <a:rPr lang="en-GB" dirty="0" smtClean="0"/>
              <a:t> o </a:t>
            </a:r>
            <a:r>
              <a:rPr lang="en-GB" dirty="0" err="1" smtClean="0"/>
              <a:t>ansawdd</a:t>
            </a:r>
            <a:r>
              <a:rPr lang="en-GB" dirty="0" smtClean="0"/>
              <a:t> </a:t>
            </a:r>
            <a:r>
              <a:rPr lang="en-GB" dirty="0" err="1" smtClean="0"/>
              <a:t>uchel</a:t>
            </a:r>
            <a:r>
              <a:rPr lang="en-GB" dirty="0" smtClean="0"/>
              <a:t> </a:t>
            </a:r>
            <a:r>
              <a:rPr lang="en-GB" dirty="0" err="1" smtClean="0"/>
              <a:t>sy’n</a:t>
            </a:r>
            <a:r>
              <a:rPr lang="en-GB" dirty="0" smtClean="0"/>
              <a:t> </a:t>
            </a:r>
            <a:r>
              <a:rPr lang="en-GB" dirty="0" err="1" smtClean="0"/>
              <a:t>cael</a:t>
            </a:r>
            <a:r>
              <a:rPr lang="en-GB" dirty="0" smtClean="0"/>
              <a:t> </a:t>
            </a:r>
            <a:r>
              <a:rPr lang="en-GB" dirty="0" err="1" smtClean="0"/>
              <a:t>eu</a:t>
            </a:r>
            <a:r>
              <a:rPr lang="en-GB" dirty="0" smtClean="0"/>
              <a:t> </a:t>
            </a:r>
            <a:r>
              <a:rPr lang="en-GB" dirty="0" err="1" smtClean="0"/>
              <a:t>datblygu</a:t>
            </a:r>
            <a:r>
              <a:rPr lang="en-GB" dirty="0" smtClean="0"/>
              <a:t> </a:t>
            </a:r>
            <a:r>
              <a:rPr lang="en-GB" dirty="0" err="1" smtClean="0"/>
              <a:t>ar</a:t>
            </a:r>
            <a:r>
              <a:rPr lang="en-GB" dirty="0" smtClean="0"/>
              <a:t> y </a:t>
            </a:r>
            <a:r>
              <a:rPr lang="en-GB" dirty="0" err="1" smtClean="0"/>
              <a:t>cyd</a:t>
            </a:r>
            <a:r>
              <a:rPr lang="en-GB" dirty="0" smtClean="0"/>
              <a:t> ac </a:t>
            </a:r>
            <a:r>
              <a:rPr lang="en-GB" dirty="0" err="1" smtClean="0"/>
              <a:t>yn</a:t>
            </a:r>
            <a:r>
              <a:rPr lang="en-GB" dirty="0" smtClean="0"/>
              <a:t> </a:t>
            </a:r>
            <a:r>
              <a:rPr lang="en-GB" dirty="0" err="1" smtClean="0"/>
              <a:t>canolbwyntio</a:t>
            </a:r>
            <a:r>
              <a:rPr lang="en-GB" dirty="0" smtClean="0"/>
              <a:t> </a:t>
            </a:r>
            <a:r>
              <a:rPr lang="en-GB" dirty="0" err="1" smtClean="0"/>
              <a:t>ar</a:t>
            </a:r>
            <a:r>
              <a:rPr lang="en-GB" dirty="0" smtClean="0"/>
              <a:t> </a:t>
            </a:r>
            <a:r>
              <a:rPr lang="en-GB" dirty="0" err="1" smtClean="0"/>
              <a:t>ddeilliannau</a:t>
            </a:r>
            <a:r>
              <a:rPr lang="en-GB" dirty="0" smtClean="0"/>
              <a:t> </a:t>
            </a:r>
            <a:r>
              <a:rPr lang="en-GB" dirty="0" err="1" smtClean="0"/>
              <a:t>clir</a:t>
            </a:r>
            <a:r>
              <a:rPr lang="en-GB" dirty="0" smtClean="0"/>
              <a:t>, </a:t>
            </a:r>
            <a:r>
              <a:rPr lang="en-GB" dirty="0" err="1" smtClean="0"/>
              <a:t>gan</a:t>
            </a:r>
            <a:r>
              <a:rPr lang="en-GB" dirty="0" smtClean="0"/>
              <a:t> </a:t>
            </a:r>
            <a:r>
              <a:rPr lang="en-GB" dirty="0" err="1" smtClean="0"/>
              <a:t>gynwys</a:t>
            </a:r>
            <a:r>
              <a:rPr lang="en-GB" dirty="0" smtClean="0"/>
              <a:t> </a:t>
            </a:r>
            <a:r>
              <a:rPr lang="en-GB" dirty="0" err="1" smtClean="0"/>
              <a:t>nodau</a:t>
            </a:r>
            <a:r>
              <a:rPr lang="en-GB" dirty="0" smtClean="0"/>
              <a:t> </a:t>
            </a:r>
            <a:r>
              <a:rPr lang="en-GB" dirty="0" err="1" smtClean="0"/>
              <a:t>ar</a:t>
            </a:r>
            <a:r>
              <a:rPr lang="en-GB" dirty="0" smtClean="0"/>
              <a:t> </a:t>
            </a:r>
            <a:r>
              <a:rPr lang="en-GB" dirty="0" err="1" smtClean="0"/>
              <a:t>gyfer</a:t>
            </a:r>
            <a:r>
              <a:rPr lang="en-GB" dirty="0" smtClean="0"/>
              <a:t> </a:t>
            </a:r>
            <a:r>
              <a:rPr lang="en-GB" dirty="0" err="1" smtClean="0"/>
              <a:t>datblygiad</a:t>
            </a:r>
            <a:r>
              <a:rPr lang="en-GB" dirty="0" smtClean="0"/>
              <a:t> </a:t>
            </a:r>
            <a:r>
              <a:rPr lang="en-GB" dirty="0" err="1" smtClean="0"/>
              <a:t>personol</a:t>
            </a:r>
            <a:r>
              <a:rPr lang="en-GB" dirty="0" smtClean="0"/>
              <a:t> ac </a:t>
            </a:r>
            <a:r>
              <a:rPr lang="en-GB" dirty="0" err="1" smtClean="0"/>
              <a:t>annibyniaeth</a:t>
            </a:r>
            <a:endParaRPr lang="en-GB" dirty="0" smtClean="0"/>
          </a:p>
          <a:p>
            <a:pPr marL="342900" lvl="0" indent="-342900">
              <a:buFont typeface="Arial" panose="020B0604020202020204" pitchFamily="34" charset="0"/>
              <a:buChar char="•"/>
            </a:pPr>
            <a:r>
              <a:rPr lang="en-GB" dirty="0" err="1" smtClean="0"/>
              <a:t>arfarniad</a:t>
            </a:r>
            <a:r>
              <a:rPr lang="en-GB" dirty="0" smtClean="0"/>
              <a:t> </a:t>
            </a:r>
            <a:r>
              <a:rPr lang="en-GB" dirty="0" err="1" smtClean="0"/>
              <a:t>rheolaidd</a:t>
            </a:r>
            <a:r>
              <a:rPr lang="en-GB" dirty="0" smtClean="0"/>
              <a:t> </a:t>
            </a:r>
            <a:r>
              <a:rPr lang="en-GB" dirty="0" err="1" smtClean="0"/>
              <a:t>o’u</a:t>
            </a:r>
            <a:r>
              <a:rPr lang="en-GB" dirty="0" smtClean="0"/>
              <a:t> </a:t>
            </a:r>
            <a:r>
              <a:rPr lang="en-GB" dirty="0" err="1" smtClean="0"/>
              <a:t>dulliau</a:t>
            </a:r>
            <a:r>
              <a:rPr lang="en-GB" dirty="0" smtClean="0"/>
              <a:t>, </a:t>
            </a:r>
            <a:r>
              <a:rPr lang="en-GB" dirty="0" err="1" smtClean="0"/>
              <a:t>gan</a:t>
            </a:r>
            <a:r>
              <a:rPr lang="en-GB" dirty="0" smtClean="0"/>
              <a:t> </a:t>
            </a:r>
            <a:r>
              <a:rPr lang="en-GB" dirty="0" err="1" smtClean="0"/>
              <a:t>gynnwys</a:t>
            </a:r>
            <a:r>
              <a:rPr lang="en-GB" dirty="0" smtClean="0"/>
              <a:t> </a:t>
            </a:r>
            <a:r>
              <a:rPr lang="en-GB" dirty="0" err="1" smtClean="0"/>
              <a:t>ceisio</a:t>
            </a:r>
            <a:r>
              <a:rPr lang="en-GB" dirty="0" smtClean="0"/>
              <a:t> </a:t>
            </a:r>
            <a:r>
              <a:rPr lang="en-GB" dirty="0" err="1" smtClean="0"/>
              <a:t>adborth</a:t>
            </a:r>
            <a:r>
              <a:rPr lang="en-GB" dirty="0" smtClean="0"/>
              <a:t> </a:t>
            </a:r>
            <a:r>
              <a:rPr lang="en-GB" dirty="0" err="1" smtClean="0"/>
              <a:t>gan</a:t>
            </a:r>
            <a:r>
              <a:rPr lang="en-GB" dirty="0" smtClean="0"/>
              <a:t> </a:t>
            </a:r>
            <a:r>
              <a:rPr lang="en-GB" dirty="0" err="1" smtClean="0"/>
              <a:t>blant</a:t>
            </a:r>
            <a:r>
              <a:rPr lang="en-GB" dirty="0" smtClean="0"/>
              <a:t> </a:t>
            </a:r>
            <a:r>
              <a:rPr lang="en-GB" dirty="0" err="1" smtClean="0"/>
              <a:t>sy’n</a:t>
            </a:r>
            <a:r>
              <a:rPr lang="en-GB" dirty="0" smtClean="0"/>
              <a:t> </a:t>
            </a:r>
            <a:r>
              <a:rPr lang="en-GB" dirty="0" err="1" smtClean="0"/>
              <a:t>derbyn</a:t>
            </a:r>
            <a:r>
              <a:rPr lang="en-GB" dirty="0" smtClean="0"/>
              <a:t> </a:t>
            </a:r>
            <a:r>
              <a:rPr lang="en-GB" dirty="0" err="1" smtClean="0"/>
              <a:t>gofal</a:t>
            </a:r>
            <a:r>
              <a:rPr lang="en-GB" dirty="0" smtClean="0"/>
              <a:t>, </a:t>
            </a:r>
            <a:r>
              <a:rPr lang="en-GB" dirty="0" err="1" smtClean="0"/>
              <a:t>gofalwyr</a:t>
            </a:r>
            <a:r>
              <a:rPr lang="en-GB" dirty="0" smtClean="0"/>
              <a:t> ac </a:t>
            </a:r>
            <a:r>
              <a:rPr lang="en-GB" dirty="0" err="1" smtClean="0"/>
              <a:t>ysgolion</a:t>
            </a:r>
            <a:r>
              <a:rPr lang="en-GB" dirty="0" smtClean="0"/>
              <a:t>, </a:t>
            </a:r>
            <a:r>
              <a:rPr lang="en-GB" dirty="0" err="1" smtClean="0"/>
              <a:t>er</a:t>
            </a:r>
            <a:r>
              <a:rPr lang="en-GB" dirty="0" smtClean="0"/>
              <a:t> </a:t>
            </a:r>
            <a:r>
              <a:rPr lang="en-GB" dirty="0" err="1" smtClean="0"/>
              <a:t>mwyn</a:t>
            </a:r>
            <a:r>
              <a:rPr lang="en-GB" dirty="0" smtClean="0"/>
              <a:t> </a:t>
            </a:r>
            <a:r>
              <a:rPr lang="en-GB" dirty="0" err="1" smtClean="0"/>
              <a:t>gwella</a:t>
            </a:r>
            <a:r>
              <a:rPr lang="en-GB" dirty="0" smtClean="0"/>
              <a:t> </a:t>
            </a:r>
            <a:r>
              <a:rPr lang="en-GB" dirty="0" err="1" smtClean="0"/>
              <a:t>deilliannau</a:t>
            </a:r>
            <a:r>
              <a:rPr lang="en-GB" dirty="0" smtClean="0"/>
              <a:t> </a:t>
            </a:r>
            <a:r>
              <a:rPr lang="en-GB" dirty="0" err="1" smtClean="0"/>
              <a:t>a’r</a:t>
            </a:r>
            <a:r>
              <a:rPr lang="en-GB" dirty="0" smtClean="0"/>
              <a:t> </a:t>
            </a:r>
            <a:r>
              <a:rPr lang="en-GB" dirty="0" err="1" smtClean="0"/>
              <a:t>ddarpariaeth</a:t>
            </a:r>
            <a:r>
              <a:rPr lang="en-GB" dirty="0" smtClean="0"/>
              <a:t> </a:t>
            </a:r>
            <a:r>
              <a:rPr lang="en-GB" dirty="0" err="1" smtClean="0"/>
              <a:t>ymhellach</a:t>
            </a:r>
            <a:r>
              <a:rPr lang="en-GB" dirty="0" smtClean="0"/>
              <a:t> </a:t>
            </a:r>
            <a:r>
              <a:rPr lang="en-GB" dirty="0" err="1" smtClean="0"/>
              <a:t>ar</a:t>
            </a:r>
            <a:r>
              <a:rPr lang="en-GB" dirty="0" smtClean="0"/>
              <a:t> </a:t>
            </a:r>
            <a:r>
              <a:rPr lang="en-GB" dirty="0" err="1" smtClean="0"/>
              <a:t>gyfer</a:t>
            </a:r>
            <a:r>
              <a:rPr lang="en-GB" dirty="0" smtClean="0"/>
              <a:t> y </a:t>
            </a:r>
            <a:r>
              <a:rPr lang="en-GB" dirty="0" err="1" smtClean="0"/>
              <a:t>grŵp</a:t>
            </a:r>
            <a:r>
              <a:rPr lang="en-GB" dirty="0" smtClean="0"/>
              <a:t> </a:t>
            </a:r>
            <a:r>
              <a:rPr lang="en-GB" dirty="0" err="1" smtClean="0"/>
              <a:t>hwn</a:t>
            </a:r>
            <a:endParaRPr lang="en-GB" dirty="0"/>
          </a:p>
        </p:txBody>
      </p:sp>
      <p:sp>
        <p:nvSpPr>
          <p:cNvPr id="4" name="object 4"/>
          <p:cNvSpPr txBox="1"/>
          <p:nvPr/>
        </p:nvSpPr>
        <p:spPr>
          <a:xfrm>
            <a:off x="6615620" y="1715989"/>
            <a:ext cx="5783644" cy="1077218"/>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a:t>
            </a:r>
            <a:r>
              <a:rPr lang="en-GB" sz="3500" b="1" spc="-5" dirty="0" smtClean="0">
                <a:solidFill>
                  <a:srgbClr val="414042"/>
                </a:solidFill>
                <a:latin typeface="Arial"/>
                <a:cs typeface="Arial"/>
              </a:rPr>
              <a:t>findings – features of effective local authorities</a:t>
            </a:r>
            <a:endParaRPr sz="3500" dirty="0">
              <a:latin typeface="Arial"/>
              <a:cs typeface="Arial"/>
            </a:endParaRPr>
          </a:p>
        </p:txBody>
      </p:sp>
      <p:sp>
        <p:nvSpPr>
          <p:cNvPr id="5" name="object 5"/>
          <p:cNvSpPr txBox="1">
            <a:spLocks noGrp="1"/>
          </p:cNvSpPr>
          <p:nvPr>
            <p:ph sz="half" idx="3"/>
          </p:nvPr>
        </p:nvSpPr>
        <p:spPr>
          <a:xfrm>
            <a:off x="6615620" y="3264044"/>
            <a:ext cx="5782945" cy="5416868"/>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dirty="0"/>
              <a:t>a pro-active approach to seeking out and sharing best practice in relation to how schools support children who are looked after</a:t>
            </a:r>
          </a:p>
          <a:p>
            <a:pPr marL="342900" lvl="0" indent="-342900">
              <a:buFont typeface="Arial" panose="020B0604020202020204" pitchFamily="34" charset="0"/>
              <a:buChar char="•"/>
            </a:pPr>
            <a:r>
              <a:rPr lang="en-GB" dirty="0"/>
              <a:t>a shared understanding of and match between regional, local and school priorities for children who are looked after</a:t>
            </a:r>
          </a:p>
          <a:p>
            <a:pPr marL="342900" lvl="0" indent="-342900">
              <a:buFont typeface="Arial" panose="020B0604020202020204" pitchFamily="34" charset="0"/>
              <a:buChar char="•"/>
            </a:pPr>
            <a:r>
              <a:rPr lang="en-GB" dirty="0"/>
              <a:t>high-quality personal educations plans that are jointly developed and focus on clear outcomes, including goals for personal development and independence</a:t>
            </a:r>
          </a:p>
          <a:p>
            <a:pPr marL="342900" lvl="0" indent="-342900">
              <a:buFont typeface="Arial" panose="020B0604020202020204" pitchFamily="34" charset="0"/>
              <a:buChar char="•"/>
            </a:pPr>
            <a:r>
              <a:rPr lang="en-GB" dirty="0"/>
              <a:t>regular evaluation of their approaches, including seeking feedback from children who are looked after, carers and schools, to further improve outcomes and provision for this group</a:t>
            </a:r>
          </a:p>
        </p:txBody>
      </p:sp>
    </p:spTree>
    <p:extLst>
      <p:ext uri="{BB962C8B-B14F-4D97-AF65-F5344CB8AC3E}">
        <p14:creationId xmlns:p14="http://schemas.microsoft.com/office/powerpoint/2010/main" val="946319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 dirty="0"/>
              <a:t>Argymhellion</a:t>
            </a:r>
          </a:p>
        </p:txBody>
      </p:sp>
      <p:sp>
        <p:nvSpPr>
          <p:cNvPr id="3" name="object 3"/>
          <p:cNvSpPr txBox="1">
            <a:spLocks noGrp="1"/>
          </p:cNvSpPr>
          <p:nvPr>
            <p:ph sz="half" idx="2"/>
          </p:nvPr>
        </p:nvSpPr>
        <p:spPr>
          <a:xfrm>
            <a:off x="527300" y="2642252"/>
            <a:ext cx="5728335" cy="3724096"/>
          </a:xfrm>
          <a:prstGeom prst="rect">
            <a:avLst/>
          </a:prstGeom>
        </p:spPr>
        <p:txBody>
          <a:bodyPr vert="horz" wrap="square" lIns="0" tIns="0" rIns="0" bIns="0" rtlCol="0">
            <a:spAutoFit/>
          </a:bodyPr>
          <a:lstStyle/>
          <a:p>
            <a:pPr lvl="0"/>
            <a:r>
              <a:rPr lang="en-GB" b="1" dirty="0" err="1" smtClean="0"/>
              <a:t>Dylai</a:t>
            </a:r>
            <a:r>
              <a:rPr lang="en-GB" b="1" dirty="0" smtClean="0"/>
              <a:t> </a:t>
            </a:r>
            <a:r>
              <a:rPr lang="en-GB" b="1" dirty="0" err="1" smtClean="0"/>
              <a:t>ysgolion</a:t>
            </a:r>
            <a:r>
              <a:rPr lang="en-GB" b="1" dirty="0" smtClean="0"/>
              <a:t>:</a:t>
            </a:r>
            <a:endParaRPr lang="en-GB" dirty="0"/>
          </a:p>
          <a:p>
            <a:pPr lvl="0"/>
            <a:r>
              <a:rPr lang="en-GB" b="1" dirty="0"/>
              <a:t> </a:t>
            </a:r>
            <a:endParaRPr lang="en-GB" dirty="0"/>
          </a:p>
          <a:p>
            <a:pPr marL="622300" lvl="0" indent="-622300"/>
            <a:r>
              <a:rPr lang="en-GB" dirty="0" smtClean="0"/>
              <a:t>A1</a:t>
            </a:r>
            <a:r>
              <a:rPr lang="en-GB" b="1" dirty="0"/>
              <a:t>	</a:t>
            </a:r>
            <a:r>
              <a:rPr lang="en-GB" dirty="0" err="1" smtClean="0"/>
              <a:t>Adeiladu</a:t>
            </a:r>
            <a:r>
              <a:rPr lang="en-GB" dirty="0" smtClean="0"/>
              <a:t> </a:t>
            </a:r>
            <a:r>
              <a:rPr lang="en-GB" dirty="0" err="1" smtClean="0"/>
              <a:t>ar</a:t>
            </a:r>
            <a:r>
              <a:rPr lang="en-GB" dirty="0" smtClean="0"/>
              <a:t> </a:t>
            </a:r>
            <a:r>
              <a:rPr lang="en-GB" dirty="0" err="1" smtClean="0"/>
              <a:t>arfer</a:t>
            </a:r>
            <a:r>
              <a:rPr lang="en-GB" dirty="0" smtClean="0"/>
              <a:t> </a:t>
            </a:r>
            <a:r>
              <a:rPr lang="en-GB" dirty="0" err="1" smtClean="0"/>
              <a:t>orau</a:t>
            </a:r>
            <a:r>
              <a:rPr lang="en-GB" dirty="0" smtClean="0"/>
              <a:t> </a:t>
            </a:r>
            <a:r>
              <a:rPr lang="en-GB" dirty="0" err="1" smtClean="0"/>
              <a:t>yn</a:t>
            </a:r>
            <a:r>
              <a:rPr lang="en-GB" dirty="0" smtClean="0"/>
              <a:t> </a:t>
            </a:r>
            <a:r>
              <a:rPr lang="en-GB" dirty="0" err="1" smtClean="0"/>
              <a:t>unol</a:t>
            </a:r>
            <a:r>
              <a:rPr lang="en-GB" dirty="0" smtClean="0"/>
              <a:t> â </a:t>
            </a:r>
            <a:r>
              <a:rPr lang="en-GB" dirty="0" err="1" smtClean="0"/>
              <a:t>nodweddion</a:t>
            </a:r>
            <a:r>
              <a:rPr lang="en-GB" dirty="0" smtClean="0"/>
              <a:t> </a:t>
            </a:r>
            <a:r>
              <a:rPr lang="en-GB" dirty="0" err="1" smtClean="0"/>
              <a:t>ysgolion</a:t>
            </a:r>
            <a:r>
              <a:rPr lang="en-GB" dirty="0" smtClean="0"/>
              <a:t> </a:t>
            </a:r>
            <a:r>
              <a:rPr lang="en-GB" dirty="0" err="1" smtClean="0"/>
              <a:t>effeithiol</a:t>
            </a:r>
            <a:r>
              <a:rPr lang="en-GB" dirty="0" smtClean="0"/>
              <a:t> a </a:t>
            </a:r>
            <a:r>
              <a:rPr lang="en-GB" dirty="0" err="1" smtClean="0"/>
              <a:t>nodwyd</a:t>
            </a:r>
            <a:r>
              <a:rPr lang="en-GB" dirty="0" smtClean="0"/>
              <a:t> </a:t>
            </a:r>
            <a:r>
              <a:rPr lang="en-GB" dirty="0" err="1" smtClean="0"/>
              <a:t>yn</a:t>
            </a:r>
            <a:r>
              <a:rPr lang="en-GB" dirty="0" smtClean="0"/>
              <a:t> </a:t>
            </a:r>
            <a:r>
              <a:rPr lang="en-GB" dirty="0" err="1" smtClean="0"/>
              <a:t>yr</a:t>
            </a:r>
            <a:r>
              <a:rPr lang="en-GB" dirty="0" smtClean="0"/>
              <a:t> </a:t>
            </a:r>
            <a:r>
              <a:rPr lang="en-GB" dirty="0" err="1" smtClean="0"/>
              <a:t>adroddiad</a:t>
            </a:r>
            <a:r>
              <a:rPr lang="en-GB" dirty="0" smtClean="0"/>
              <a:t> </a:t>
            </a:r>
            <a:r>
              <a:rPr lang="en-GB" dirty="0" err="1" smtClean="0"/>
              <a:t>hwn</a:t>
            </a:r>
            <a:endParaRPr lang="en-GB" dirty="0"/>
          </a:p>
          <a:p>
            <a:pPr lvl="0"/>
            <a:endParaRPr lang="en-GB" b="1" dirty="0"/>
          </a:p>
          <a:p>
            <a:pPr lvl="0"/>
            <a:r>
              <a:rPr lang="en-GB" b="1" dirty="0" err="1" smtClean="0"/>
              <a:t>Dylai</a:t>
            </a:r>
            <a:r>
              <a:rPr lang="en-GB" b="1" dirty="0" smtClean="0"/>
              <a:t> </a:t>
            </a:r>
            <a:r>
              <a:rPr lang="en-GB" b="1" dirty="0" err="1" smtClean="0"/>
              <a:t>awdurdodau</a:t>
            </a:r>
            <a:r>
              <a:rPr lang="en-GB" b="1" dirty="0" smtClean="0"/>
              <a:t> </a:t>
            </a:r>
            <a:r>
              <a:rPr lang="en-GB" b="1" dirty="0" err="1" smtClean="0"/>
              <a:t>lleol</a:t>
            </a:r>
            <a:endParaRPr lang="en-GB" dirty="0"/>
          </a:p>
          <a:p>
            <a:pPr lvl="0"/>
            <a:r>
              <a:rPr lang="en-GB" b="1" dirty="0"/>
              <a:t> </a:t>
            </a:r>
            <a:endParaRPr lang="en-GB" dirty="0"/>
          </a:p>
          <a:p>
            <a:pPr marL="622300" lvl="0" indent="-622300"/>
            <a:r>
              <a:rPr lang="en-GB" dirty="0" smtClean="0"/>
              <a:t>A2</a:t>
            </a:r>
            <a:r>
              <a:rPr lang="en-GB" b="1" dirty="0"/>
              <a:t>	</a:t>
            </a:r>
            <a:r>
              <a:rPr lang="en-GB" dirty="0" err="1" smtClean="0"/>
              <a:t>Adeiladu</a:t>
            </a:r>
            <a:r>
              <a:rPr lang="en-GB" dirty="0" smtClean="0"/>
              <a:t> </a:t>
            </a:r>
            <a:r>
              <a:rPr lang="en-GB" dirty="0" err="1" smtClean="0"/>
              <a:t>ar</a:t>
            </a:r>
            <a:r>
              <a:rPr lang="en-GB" dirty="0" smtClean="0"/>
              <a:t> </a:t>
            </a:r>
            <a:r>
              <a:rPr lang="en-GB" dirty="0" err="1" smtClean="0"/>
              <a:t>arfer</a:t>
            </a:r>
            <a:r>
              <a:rPr lang="en-GB" dirty="0" smtClean="0"/>
              <a:t> </a:t>
            </a:r>
            <a:r>
              <a:rPr lang="en-GB" dirty="0" err="1" smtClean="0"/>
              <a:t>orau</a:t>
            </a:r>
            <a:r>
              <a:rPr lang="en-GB" dirty="0" smtClean="0"/>
              <a:t> </a:t>
            </a:r>
            <a:r>
              <a:rPr lang="en-GB" dirty="0" err="1" smtClean="0"/>
              <a:t>yn</a:t>
            </a:r>
            <a:r>
              <a:rPr lang="en-GB" dirty="0" smtClean="0"/>
              <a:t> </a:t>
            </a:r>
            <a:r>
              <a:rPr lang="en-GB" dirty="0" err="1" smtClean="0"/>
              <a:t>unol</a:t>
            </a:r>
            <a:r>
              <a:rPr lang="en-GB" dirty="0" smtClean="0"/>
              <a:t> </a:t>
            </a:r>
            <a:r>
              <a:rPr lang="en-GB" dirty="0" err="1" smtClean="0"/>
              <a:t>â’r</a:t>
            </a:r>
            <a:r>
              <a:rPr lang="en-GB" dirty="0" smtClean="0"/>
              <a:t> </a:t>
            </a:r>
            <a:r>
              <a:rPr lang="en-GB" dirty="0" err="1" smtClean="0"/>
              <a:t>nodweddion</a:t>
            </a:r>
            <a:r>
              <a:rPr lang="en-GB" dirty="0" smtClean="0"/>
              <a:t> </a:t>
            </a:r>
            <a:r>
              <a:rPr lang="en-GB" dirty="0" err="1" smtClean="0"/>
              <a:t>awdurdodau</a:t>
            </a:r>
            <a:r>
              <a:rPr lang="en-GB" dirty="0" smtClean="0"/>
              <a:t> </a:t>
            </a:r>
            <a:r>
              <a:rPr lang="en-GB" dirty="0" err="1" smtClean="0"/>
              <a:t>lleol</a:t>
            </a:r>
            <a:r>
              <a:rPr lang="en-GB" dirty="0" smtClean="0"/>
              <a:t> </a:t>
            </a:r>
            <a:r>
              <a:rPr lang="en-GB" dirty="0" err="1" smtClean="0"/>
              <a:t>effeithiol</a:t>
            </a:r>
            <a:r>
              <a:rPr lang="en-GB" dirty="0" smtClean="0"/>
              <a:t> a </a:t>
            </a:r>
            <a:r>
              <a:rPr lang="en-GB" dirty="0" err="1" smtClean="0"/>
              <a:t>nodwyd</a:t>
            </a:r>
            <a:r>
              <a:rPr lang="en-GB" dirty="0" smtClean="0"/>
              <a:t> </a:t>
            </a:r>
            <a:r>
              <a:rPr lang="en-GB" dirty="0" err="1" smtClean="0"/>
              <a:t>yn</a:t>
            </a:r>
            <a:r>
              <a:rPr lang="en-GB" dirty="0" smtClean="0"/>
              <a:t> </a:t>
            </a:r>
            <a:r>
              <a:rPr lang="en-GB" dirty="0" err="1" smtClean="0"/>
              <a:t>yr</a:t>
            </a:r>
            <a:r>
              <a:rPr lang="en-GB" dirty="0" smtClean="0"/>
              <a:t> </a:t>
            </a:r>
            <a:r>
              <a:rPr lang="en-GB" dirty="0" err="1" smtClean="0"/>
              <a:t>adroddiad</a:t>
            </a:r>
            <a:r>
              <a:rPr lang="en-GB" dirty="0" smtClean="0"/>
              <a:t> </a:t>
            </a:r>
            <a:r>
              <a:rPr lang="en-GB" dirty="0" err="1" smtClean="0"/>
              <a:t>hwn</a:t>
            </a:r>
            <a:endParaRPr lang="en-GB" dirty="0"/>
          </a:p>
        </p:txBody>
      </p:sp>
      <p:sp>
        <p:nvSpPr>
          <p:cNvPr id="4" name="object 4"/>
          <p:cNvSpPr txBox="1"/>
          <p:nvPr/>
        </p:nvSpPr>
        <p:spPr>
          <a:xfrm>
            <a:off x="6615620" y="1715989"/>
            <a:ext cx="4001135" cy="469900"/>
          </a:xfrm>
          <a:prstGeom prst="rect">
            <a:avLst/>
          </a:prstGeom>
        </p:spPr>
        <p:txBody>
          <a:bodyPr vert="horz" wrap="square" lIns="0" tIns="0" rIns="0" bIns="0" rtlCol="0">
            <a:spAutoFit/>
          </a:bodyPr>
          <a:lstStyle/>
          <a:p>
            <a:pPr marL="12700">
              <a:lnSpc>
                <a:spcPct val="100000"/>
              </a:lnSpc>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620" y="2642252"/>
            <a:ext cx="5782945" cy="3724096"/>
          </a:xfrm>
          <a:prstGeom prst="rect">
            <a:avLst/>
          </a:prstGeom>
        </p:spPr>
        <p:txBody>
          <a:bodyPr vert="horz" wrap="square" lIns="0" tIns="0" rIns="0" bIns="0" rtlCol="0">
            <a:spAutoFit/>
          </a:bodyPr>
          <a:lstStyle/>
          <a:p>
            <a:pPr lvl="0"/>
            <a:r>
              <a:rPr lang="en-GB" b="1" dirty="0"/>
              <a:t>Schools should:</a:t>
            </a:r>
            <a:endParaRPr lang="en-GB" dirty="0"/>
          </a:p>
          <a:p>
            <a:pPr lvl="0"/>
            <a:r>
              <a:rPr lang="en-GB" b="1" dirty="0"/>
              <a:t> </a:t>
            </a:r>
            <a:endParaRPr lang="en-GB" dirty="0"/>
          </a:p>
          <a:p>
            <a:pPr marL="622300" lvl="0" indent="-622300"/>
            <a:r>
              <a:rPr lang="en-GB" dirty="0"/>
              <a:t>R1</a:t>
            </a:r>
            <a:r>
              <a:rPr lang="en-GB" b="1" dirty="0"/>
              <a:t>	</a:t>
            </a:r>
            <a:r>
              <a:rPr lang="en-GB" dirty="0"/>
              <a:t>Build on best practice in line with the features of effective schools identified in this report</a:t>
            </a:r>
          </a:p>
          <a:p>
            <a:pPr lvl="0"/>
            <a:endParaRPr lang="en-GB" b="1" dirty="0" smtClean="0"/>
          </a:p>
          <a:p>
            <a:pPr lvl="0"/>
            <a:r>
              <a:rPr lang="en-GB" b="1" dirty="0" smtClean="0"/>
              <a:t>Local </a:t>
            </a:r>
            <a:r>
              <a:rPr lang="en-GB" b="1" dirty="0"/>
              <a:t>authorities should:</a:t>
            </a:r>
            <a:endParaRPr lang="en-GB" dirty="0"/>
          </a:p>
          <a:p>
            <a:pPr lvl="0"/>
            <a:r>
              <a:rPr lang="en-GB" b="1" dirty="0"/>
              <a:t> </a:t>
            </a:r>
            <a:endParaRPr lang="en-GB" dirty="0"/>
          </a:p>
          <a:p>
            <a:pPr marL="622300" lvl="0" indent="-622300"/>
            <a:r>
              <a:rPr lang="en-GB" dirty="0"/>
              <a:t>R2</a:t>
            </a:r>
            <a:r>
              <a:rPr lang="en-GB" b="1" dirty="0"/>
              <a:t>	</a:t>
            </a:r>
            <a:r>
              <a:rPr lang="en-GB" dirty="0"/>
              <a:t>Build on best practice in line with the features of effective local authorities identified in this report</a:t>
            </a:r>
          </a:p>
        </p:txBody>
      </p:sp>
    </p:spTree>
    <p:extLst>
      <p:ext uri="{BB962C8B-B14F-4D97-AF65-F5344CB8AC3E}">
        <p14:creationId xmlns:p14="http://schemas.microsoft.com/office/powerpoint/2010/main" val="2004448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 dirty="0"/>
              <a:t>Argymhellion</a:t>
            </a:r>
          </a:p>
        </p:txBody>
      </p:sp>
      <p:sp>
        <p:nvSpPr>
          <p:cNvPr id="3" name="object 3"/>
          <p:cNvSpPr txBox="1">
            <a:spLocks noGrp="1"/>
          </p:cNvSpPr>
          <p:nvPr>
            <p:ph sz="half" idx="2"/>
          </p:nvPr>
        </p:nvSpPr>
        <p:spPr>
          <a:xfrm>
            <a:off x="527300" y="2303697"/>
            <a:ext cx="5728335" cy="7109639"/>
          </a:xfrm>
          <a:prstGeom prst="rect">
            <a:avLst/>
          </a:prstGeom>
        </p:spPr>
        <p:txBody>
          <a:bodyPr vert="horz" wrap="square" lIns="0" tIns="0" rIns="0" bIns="0" rtlCol="0">
            <a:spAutoFit/>
          </a:bodyPr>
          <a:lstStyle/>
          <a:p>
            <a:pPr marL="712788" lvl="0" indent="-712788"/>
            <a:r>
              <a:rPr lang="en-GB" dirty="0" smtClean="0"/>
              <a:t>A3</a:t>
            </a:r>
            <a:r>
              <a:rPr lang="en-GB" dirty="0"/>
              <a:t>	</a:t>
            </a:r>
            <a:r>
              <a:rPr lang="en-GB" dirty="0" err="1" smtClean="0"/>
              <a:t>Gwella’r</a:t>
            </a:r>
            <a:r>
              <a:rPr lang="en-GB" dirty="0" smtClean="0"/>
              <a:t> </a:t>
            </a:r>
            <a:r>
              <a:rPr lang="en-GB" dirty="0" err="1" smtClean="0"/>
              <a:t>ffordd</a:t>
            </a:r>
            <a:r>
              <a:rPr lang="en-GB" dirty="0" smtClean="0"/>
              <a:t> y </a:t>
            </a:r>
            <a:r>
              <a:rPr lang="en-GB" dirty="0" err="1" smtClean="0"/>
              <a:t>maent</a:t>
            </a:r>
            <a:r>
              <a:rPr lang="en-GB" dirty="0" smtClean="0"/>
              <a:t> </a:t>
            </a:r>
            <a:r>
              <a:rPr lang="en-GB" dirty="0" err="1" smtClean="0"/>
              <a:t>yn</a:t>
            </a:r>
            <a:r>
              <a:rPr lang="en-GB" dirty="0" smtClean="0"/>
              <a:t> </a:t>
            </a:r>
            <a:r>
              <a:rPr lang="en-GB" dirty="0" err="1" smtClean="0"/>
              <a:t>cynllunio</a:t>
            </a:r>
            <a:r>
              <a:rPr lang="en-GB" dirty="0" smtClean="0"/>
              <a:t> </a:t>
            </a:r>
            <a:r>
              <a:rPr lang="en-GB" dirty="0" err="1" smtClean="0"/>
              <a:t>ar</a:t>
            </a:r>
            <a:r>
              <a:rPr lang="en-GB" dirty="0" smtClean="0"/>
              <a:t> </a:t>
            </a:r>
            <a:r>
              <a:rPr lang="en-GB" dirty="0" err="1" smtClean="0"/>
              <a:t>gyfer</a:t>
            </a:r>
            <a:r>
              <a:rPr lang="en-GB" dirty="0" smtClean="0"/>
              <a:t> y Grant </a:t>
            </a:r>
            <a:r>
              <a:rPr lang="en-GB" dirty="0" err="1" smtClean="0"/>
              <a:t>Amddifadedd</a:t>
            </a:r>
            <a:r>
              <a:rPr lang="en-GB" dirty="0" smtClean="0"/>
              <a:t> </a:t>
            </a:r>
            <a:r>
              <a:rPr lang="en-GB" dirty="0" err="1" smtClean="0"/>
              <a:t>Disgyblion</a:t>
            </a:r>
            <a:r>
              <a:rPr lang="en-GB" dirty="0" smtClean="0"/>
              <a:t>/Plant </a:t>
            </a:r>
            <a:r>
              <a:rPr lang="en-GB" dirty="0" err="1" smtClean="0"/>
              <a:t>sy’n</a:t>
            </a:r>
            <a:r>
              <a:rPr lang="en-GB" dirty="0" smtClean="0"/>
              <a:t> </a:t>
            </a:r>
            <a:r>
              <a:rPr lang="en-GB" dirty="0" err="1" smtClean="0"/>
              <a:t>Derbyn</a:t>
            </a:r>
            <a:r>
              <a:rPr lang="en-GB" dirty="0" smtClean="0"/>
              <a:t> </a:t>
            </a:r>
            <a:r>
              <a:rPr lang="en-GB" dirty="0" err="1" smtClean="0"/>
              <a:t>Gofal</a:t>
            </a:r>
            <a:r>
              <a:rPr lang="en-GB" dirty="0" smtClean="0"/>
              <a:t> </a:t>
            </a:r>
            <a:r>
              <a:rPr lang="en-GB" dirty="0" err="1" smtClean="0"/>
              <a:t>i</a:t>
            </a:r>
            <a:r>
              <a:rPr lang="en-GB" dirty="0" smtClean="0"/>
              <a:t> </a:t>
            </a:r>
            <a:r>
              <a:rPr lang="en-GB" dirty="0" err="1" smtClean="0"/>
              <a:t>wneud</a:t>
            </a:r>
            <a:r>
              <a:rPr lang="en-GB" dirty="0" smtClean="0"/>
              <a:t> </a:t>
            </a:r>
            <a:r>
              <a:rPr lang="en-GB" dirty="0" err="1" smtClean="0"/>
              <a:t>yn</a:t>
            </a:r>
            <a:r>
              <a:rPr lang="en-GB" dirty="0" smtClean="0"/>
              <a:t> </a:t>
            </a:r>
            <a:r>
              <a:rPr lang="en-GB" dirty="0" err="1" smtClean="0"/>
              <a:t>siŵr</a:t>
            </a:r>
            <a:r>
              <a:rPr lang="en-GB" dirty="0" smtClean="0"/>
              <a:t> bod </a:t>
            </a:r>
            <a:r>
              <a:rPr lang="en-GB" dirty="0" err="1" smtClean="0"/>
              <a:t>ysgolion</a:t>
            </a:r>
            <a:r>
              <a:rPr lang="en-GB" dirty="0" smtClean="0"/>
              <a:t> </a:t>
            </a:r>
            <a:r>
              <a:rPr lang="en-GB" dirty="0" err="1" smtClean="0"/>
              <a:t>yn</a:t>
            </a:r>
            <a:r>
              <a:rPr lang="en-GB" dirty="0" smtClean="0"/>
              <a:t> </a:t>
            </a:r>
            <a:r>
              <a:rPr lang="en-GB" dirty="0" err="1" smtClean="0"/>
              <a:t>glir</a:t>
            </a:r>
            <a:r>
              <a:rPr lang="en-GB" dirty="0" smtClean="0"/>
              <a:t> </a:t>
            </a:r>
            <a:r>
              <a:rPr lang="en-GB" dirty="0" err="1" smtClean="0"/>
              <a:t>ynglŷn</a:t>
            </a:r>
            <a:r>
              <a:rPr lang="en-GB" dirty="0" smtClean="0"/>
              <a:t> </a:t>
            </a:r>
            <a:r>
              <a:rPr lang="en-GB" dirty="0" err="1" smtClean="0"/>
              <a:t>â’r</a:t>
            </a:r>
            <a:r>
              <a:rPr lang="en-GB" dirty="0" smtClean="0"/>
              <a:t> </a:t>
            </a:r>
            <a:r>
              <a:rPr lang="en-GB" dirty="0" err="1" smtClean="0"/>
              <a:t>blaenoriaethau</a:t>
            </a:r>
            <a:r>
              <a:rPr lang="en-GB" dirty="0" smtClean="0"/>
              <a:t> </a:t>
            </a:r>
            <a:r>
              <a:rPr lang="en-GB" dirty="0" err="1" smtClean="0"/>
              <a:t>ar</a:t>
            </a:r>
            <a:r>
              <a:rPr lang="en-GB" dirty="0" smtClean="0"/>
              <a:t> </a:t>
            </a:r>
            <a:r>
              <a:rPr lang="en-GB" dirty="0" err="1" smtClean="0"/>
              <a:t>gyfer</a:t>
            </a:r>
            <a:r>
              <a:rPr lang="en-GB" dirty="0" smtClean="0"/>
              <a:t> </a:t>
            </a:r>
            <a:r>
              <a:rPr lang="en-GB" dirty="0" err="1" smtClean="0"/>
              <a:t>defnyddio’r</a:t>
            </a:r>
            <a:r>
              <a:rPr lang="en-GB" dirty="0" smtClean="0"/>
              <a:t> grant a bod </a:t>
            </a:r>
            <a:r>
              <a:rPr lang="en-GB" dirty="0" err="1" smtClean="0"/>
              <a:t>eu</a:t>
            </a:r>
            <a:r>
              <a:rPr lang="en-GB" dirty="0" smtClean="0"/>
              <a:t> </a:t>
            </a:r>
            <a:r>
              <a:rPr lang="en-GB" dirty="0" err="1" smtClean="0"/>
              <a:t>cynlluniau’n</a:t>
            </a:r>
            <a:r>
              <a:rPr lang="en-GB" dirty="0" smtClean="0"/>
              <a:t> </a:t>
            </a:r>
            <a:r>
              <a:rPr lang="en-GB" dirty="0" err="1" smtClean="0"/>
              <a:t>rhoi</a:t>
            </a:r>
            <a:r>
              <a:rPr lang="en-GB" dirty="0" smtClean="0"/>
              <a:t> </a:t>
            </a:r>
            <a:r>
              <a:rPr lang="en-GB" dirty="0" err="1" smtClean="0"/>
              <a:t>digon</a:t>
            </a:r>
            <a:r>
              <a:rPr lang="en-GB" dirty="0" smtClean="0"/>
              <a:t> o </a:t>
            </a:r>
            <a:r>
              <a:rPr lang="en-GB" dirty="0" err="1" smtClean="0"/>
              <a:t>ystyriaeth</a:t>
            </a:r>
            <a:r>
              <a:rPr lang="en-GB" dirty="0" smtClean="0"/>
              <a:t> </a:t>
            </a:r>
            <a:r>
              <a:rPr lang="en-GB" dirty="0" err="1" smtClean="0"/>
              <a:t>i</a:t>
            </a:r>
            <a:r>
              <a:rPr lang="en-GB" dirty="0" smtClean="0"/>
              <a:t> </a:t>
            </a:r>
            <a:r>
              <a:rPr lang="en-GB" dirty="0" err="1" smtClean="0"/>
              <a:t>anghenion</a:t>
            </a:r>
            <a:r>
              <a:rPr lang="en-GB" dirty="0" smtClean="0"/>
              <a:t> </a:t>
            </a:r>
            <a:r>
              <a:rPr lang="en-GB" dirty="0" err="1" smtClean="0"/>
              <a:t>cymhleth</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r>
              <a:rPr lang="en-GB" dirty="0" smtClean="0"/>
              <a:t>  </a:t>
            </a:r>
            <a:endParaRPr lang="en-GB" dirty="0"/>
          </a:p>
          <a:p>
            <a:pPr lvl="0"/>
            <a:endParaRPr lang="en-GB" b="1" dirty="0"/>
          </a:p>
          <a:p>
            <a:pPr lvl="0"/>
            <a:r>
              <a:rPr lang="en-GB" b="1" dirty="0" err="1" smtClean="0"/>
              <a:t>Dylai</a:t>
            </a:r>
            <a:r>
              <a:rPr lang="en-GB" b="1" dirty="0" smtClean="0"/>
              <a:t> </a:t>
            </a:r>
            <a:r>
              <a:rPr lang="en-GB" b="1" dirty="0" err="1" smtClean="0"/>
              <a:t>Llywodraeth</a:t>
            </a:r>
            <a:r>
              <a:rPr lang="en-GB" b="1" dirty="0" smtClean="0"/>
              <a:t> </a:t>
            </a:r>
            <a:r>
              <a:rPr lang="en-GB" b="1" dirty="0" err="1" smtClean="0"/>
              <a:t>Cymru</a:t>
            </a:r>
            <a:r>
              <a:rPr lang="en-GB" b="1" dirty="0" smtClean="0"/>
              <a:t>:</a:t>
            </a:r>
            <a:endParaRPr lang="en-GB" dirty="0"/>
          </a:p>
          <a:p>
            <a:pPr lvl="0"/>
            <a:r>
              <a:rPr lang="en-GB" dirty="0"/>
              <a:t> </a:t>
            </a:r>
          </a:p>
          <a:p>
            <a:pPr marL="712788" lvl="0" indent="-712788"/>
            <a:r>
              <a:rPr lang="en-GB" dirty="0" smtClean="0"/>
              <a:t>A4</a:t>
            </a:r>
            <a:r>
              <a:rPr lang="en-GB" dirty="0"/>
              <a:t>	</a:t>
            </a:r>
            <a:r>
              <a:rPr lang="en-GB" dirty="0" err="1" smtClean="0"/>
              <a:t>Ystyried</a:t>
            </a:r>
            <a:r>
              <a:rPr lang="en-GB" dirty="0" smtClean="0"/>
              <a:t> </a:t>
            </a:r>
            <a:r>
              <a:rPr lang="en-GB" dirty="0" err="1" smtClean="0"/>
              <a:t>ehangu</a:t>
            </a:r>
            <a:r>
              <a:rPr lang="en-GB" dirty="0" smtClean="0"/>
              <a:t> </a:t>
            </a:r>
            <a:r>
              <a:rPr lang="en-GB" dirty="0" err="1" smtClean="0"/>
              <a:t>mesurau</a:t>
            </a:r>
            <a:r>
              <a:rPr lang="en-GB" dirty="0" smtClean="0"/>
              <a:t> </a:t>
            </a:r>
            <a:r>
              <a:rPr lang="en-GB" dirty="0" err="1" smtClean="0"/>
              <a:t>perfformiad</a:t>
            </a:r>
            <a:r>
              <a:rPr lang="en-GB" dirty="0" smtClean="0"/>
              <a:t> </a:t>
            </a:r>
            <a:r>
              <a:rPr lang="en-GB" dirty="0" err="1" smtClean="0"/>
              <a:t>i</a:t>
            </a:r>
            <a:r>
              <a:rPr lang="en-GB" dirty="0" smtClean="0"/>
              <a:t> </a:t>
            </a:r>
            <a:r>
              <a:rPr lang="en-GB" dirty="0" err="1" smtClean="0"/>
              <a:t>gynnwys</a:t>
            </a:r>
            <a:r>
              <a:rPr lang="en-GB" dirty="0" smtClean="0"/>
              <a:t> </a:t>
            </a:r>
            <a:r>
              <a:rPr lang="en-GB" dirty="0" err="1" smtClean="0"/>
              <a:t>cynnydd</a:t>
            </a:r>
            <a:r>
              <a:rPr lang="en-GB" dirty="0" smtClean="0"/>
              <a:t> </a:t>
            </a:r>
            <a:r>
              <a:rPr lang="en-GB" dirty="0" err="1" smtClean="0"/>
              <a:t>sy’n</a:t>
            </a:r>
            <a:r>
              <a:rPr lang="en-GB" dirty="0" smtClean="0"/>
              <a:t> </a:t>
            </a:r>
            <a:r>
              <a:rPr lang="en-GB" dirty="0" err="1" smtClean="0"/>
              <a:t>gymharol</a:t>
            </a:r>
            <a:r>
              <a:rPr lang="en-GB" dirty="0" smtClean="0"/>
              <a:t> â man </a:t>
            </a:r>
            <a:r>
              <a:rPr lang="en-GB" dirty="0" err="1" smtClean="0"/>
              <a:t>cychwyn</a:t>
            </a:r>
            <a:r>
              <a:rPr lang="en-GB" dirty="0" smtClean="0"/>
              <a:t> y </a:t>
            </a:r>
            <a:r>
              <a:rPr lang="en-GB" dirty="0" err="1" smtClean="0"/>
              <a:t>plentyn</a:t>
            </a:r>
            <a:r>
              <a:rPr lang="en-GB" dirty="0" smtClean="0"/>
              <a:t> ac </a:t>
            </a:r>
            <a:r>
              <a:rPr lang="en-GB" dirty="0" err="1" smtClean="0"/>
              <a:t>yn</a:t>
            </a:r>
            <a:r>
              <a:rPr lang="en-GB" dirty="0" smtClean="0"/>
              <a:t> </a:t>
            </a:r>
            <a:r>
              <a:rPr lang="en-GB" dirty="0" err="1" smtClean="0"/>
              <a:t>ymestyn</a:t>
            </a:r>
            <a:r>
              <a:rPr lang="en-GB" dirty="0" smtClean="0"/>
              <a:t> y </a:t>
            </a:r>
            <a:r>
              <a:rPr lang="en-GB" dirty="0" err="1" smtClean="0"/>
              <a:t>tu</a:t>
            </a:r>
            <a:r>
              <a:rPr lang="en-GB" dirty="0" smtClean="0"/>
              <a:t> </a:t>
            </a:r>
            <a:r>
              <a:rPr lang="en-GB" dirty="0" err="1" smtClean="0"/>
              <a:t>hwnt</a:t>
            </a:r>
            <a:r>
              <a:rPr lang="en-GB" dirty="0" smtClean="0"/>
              <a:t> </a:t>
            </a:r>
            <a:r>
              <a:rPr lang="en-GB" dirty="0" err="1" smtClean="0"/>
              <a:t>i</a:t>
            </a:r>
            <a:r>
              <a:rPr lang="en-GB" dirty="0" smtClean="0"/>
              <a:t> </a:t>
            </a:r>
            <a:r>
              <a:rPr lang="en-GB" dirty="0" err="1" smtClean="0"/>
              <a:t>oedran</a:t>
            </a:r>
            <a:r>
              <a:rPr lang="en-GB" dirty="0" smtClean="0"/>
              <a:t> </a:t>
            </a:r>
            <a:r>
              <a:rPr lang="en-GB" dirty="0" err="1" smtClean="0"/>
              <a:t>ysgol</a:t>
            </a:r>
            <a:r>
              <a:rPr lang="en-GB" dirty="0" smtClean="0"/>
              <a:t> </a:t>
            </a:r>
            <a:r>
              <a:rPr lang="en-GB" dirty="0" err="1" smtClean="0"/>
              <a:t>statudol</a:t>
            </a:r>
            <a:endParaRPr lang="en-GB" dirty="0"/>
          </a:p>
          <a:p>
            <a:pPr marL="712788" lvl="0" indent="-712788"/>
            <a:r>
              <a:rPr lang="en-GB" dirty="0"/>
              <a:t> </a:t>
            </a:r>
          </a:p>
          <a:p>
            <a:pPr marL="712788" lvl="0" indent="-712788"/>
            <a:r>
              <a:rPr lang="en-GB" dirty="0" smtClean="0"/>
              <a:t>A5</a:t>
            </a:r>
            <a:r>
              <a:rPr lang="en-GB" dirty="0"/>
              <a:t>	</a:t>
            </a:r>
            <a:r>
              <a:rPr lang="en-GB" dirty="0" err="1" smtClean="0"/>
              <a:t>Gwneud</a:t>
            </a:r>
            <a:r>
              <a:rPr lang="en-GB" dirty="0" smtClean="0"/>
              <a:t> </a:t>
            </a:r>
            <a:r>
              <a:rPr lang="en-GB" dirty="0" err="1" smtClean="0"/>
              <a:t>yn</a:t>
            </a:r>
            <a:r>
              <a:rPr lang="en-GB" dirty="0" smtClean="0"/>
              <a:t> </a:t>
            </a:r>
            <a:r>
              <a:rPr lang="en-GB" dirty="0" err="1" smtClean="0"/>
              <a:t>siŵr</a:t>
            </a:r>
            <a:r>
              <a:rPr lang="en-GB" dirty="0" smtClean="0"/>
              <a:t> bod </a:t>
            </a:r>
            <a:r>
              <a:rPr lang="en-GB" dirty="0" err="1" smtClean="0"/>
              <a:t>cynlluniau</a:t>
            </a:r>
            <a:r>
              <a:rPr lang="en-GB" dirty="0" smtClean="0"/>
              <a:t> </a:t>
            </a:r>
            <a:r>
              <a:rPr lang="en-GB" dirty="0" err="1" smtClean="0"/>
              <a:t>gwario’r</a:t>
            </a:r>
            <a:r>
              <a:rPr lang="en-GB" dirty="0" smtClean="0"/>
              <a:t> consortia </a:t>
            </a:r>
            <a:r>
              <a:rPr lang="en-GB" dirty="0" err="1" smtClean="0"/>
              <a:t>rhanbarthol</a:t>
            </a:r>
            <a:r>
              <a:rPr lang="en-GB" dirty="0" smtClean="0"/>
              <a:t> </a:t>
            </a:r>
            <a:r>
              <a:rPr lang="en-GB" dirty="0" err="1" smtClean="0"/>
              <a:t>yn</a:t>
            </a:r>
            <a:r>
              <a:rPr lang="en-GB" dirty="0" smtClean="0"/>
              <a:t> </a:t>
            </a:r>
            <a:r>
              <a:rPr lang="en-GB" dirty="0" err="1" smtClean="0"/>
              <a:t>briodol</a:t>
            </a:r>
            <a:r>
              <a:rPr lang="en-GB" dirty="0" smtClean="0"/>
              <a:t> </a:t>
            </a:r>
            <a:r>
              <a:rPr lang="en-GB" dirty="0" err="1" smtClean="0"/>
              <a:t>i’r</a:t>
            </a:r>
            <a:r>
              <a:rPr lang="en-GB" dirty="0" smtClean="0"/>
              <a:t> </a:t>
            </a:r>
            <a:r>
              <a:rPr lang="en-GB" dirty="0" err="1" smtClean="0"/>
              <a:t>angen</a:t>
            </a:r>
            <a:r>
              <a:rPr lang="en-GB" dirty="0" smtClean="0"/>
              <a:t> </a:t>
            </a:r>
            <a:r>
              <a:rPr lang="en-GB" dirty="0" err="1" smtClean="0"/>
              <a:t>lleol</a:t>
            </a:r>
            <a:r>
              <a:rPr lang="en-GB" dirty="0" smtClean="0"/>
              <a:t> ac </a:t>
            </a:r>
            <a:r>
              <a:rPr lang="en-GB" dirty="0" err="1" smtClean="0"/>
              <a:t>wedi’u</a:t>
            </a:r>
            <a:r>
              <a:rPr lang="en-GB" dirty="0" smtClean="0"/>
              <a:t> </a:t>
            </a:r>
            <a:r>
              <a:rPr lang="en-GB" dirty="0" err="1" smtClean="0"/>
              <a:t>seilio</a:t>
            </a:r>
            <a:r>
              <a:rPr lang="en-GB" dirty="0" smtClean="0"/>
              <a:t> </a:t>
            </a:r>
            <a:r>
              <a:rPr lang="en-GB" dirty="0" err="1" smtClean="0"/>
              <a:t>ar</a:t>
            </a:r>
            <a:r>
              <a:rPr lang="en-GB" dirty="0" smtClean="0"/>
              <a:t> </a:t>
            </a:r>
            <a:r>
              <a:rPr lang="en-GB" dirty="0" err="1" smtClean="0"/>
              <a:t>ddadansoddiad</a:t>
            </a:r>
            <a:r>
              <a:rPr lang="en-GB" dirty="0" smtClean="0"/>
              <a:t> </a:t>
            </a:r>
            <a:r>
              <a:rPr lang="en-GB" dirty="0" err="1" smtClean="0"/>
              <a:t>cadarn</a:t>
            </a:r>
            <a:r>
              <a:rPr lang="en-GB" dirty="0" smtClean="0"/>
              <a:t> o </a:t>
            </a:r>
            <a:r>
              <a:rPr lang="en-GB" dirty="0" err="1" smtClean="0"/>
              <a:t>anghenion</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endParaRPr lang="en-GB" dirty="0"/>
          </a:p>
        </p:txBody>
      </p:sp>
      <p:sp>
        <p:nvSpPr>
          <p:cNvPr id="4" name="object 4"/>
          <p:cNvSpPr txBox="1"/>
          <p:nvPr/>
        </p:nvSpPr>
        <p:spPr>
          <a:xfrm>
            <a:off x="6615620" y="1715989"/>
            <a:ext cx="4001135" cy="469900"/>
          </a:xfrm>
          <a:prstGeom prst="rect">
            <a:avLst/>
          </a:prstGeom>
        </p:spPr>
        <p:txBody>
          <a:bodyPr vert="horz" wrap="square" lIns="0" tIns="0" rIns="0" bIns="0" rtlCol="0">
            <a:spAutoFit/>
          </a:bodyPr>
          <a:lstStyle/>
          <a:p>
            <a:pPr marL="12700">
              <a:lnSpc>
                <a:spcPct val="100000"/>
              </a:lnSpc>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620" y="2642252"/>
            <a:ext cx="5782945" cy="6432530"/>
          </a:xfrm>
          <a:prstGeom prst="rect">
            <a:avLst/>
          </a:prstGeom>
        </p:spPr>
        <p:txBody>
          <a:bodyPr vert="horz" wrap="square" lIns="0" tIns="0" rIns="0" bIns="0" rtlCol="0">
            <a:spAutoFit/>
          </a:bodyPr>
          <a:lstStyle/>
          <a:p>
            <a:pPr marL="712788" lvl="0" indent="-712788"/>
            <a:r>
              <a:rPr lang="en-GB" dirty="0"/>
              <a:t>R3	Improve how they plan for the PDG/LAC to make sure that schools are clear on the priorities for the use of the grant and that their plans take enough account of the complex needs of children who are looked after </a:t>
            </a:r>
          </a:p>
          <a:p>
            <a:pPr lvl="0"/>
            <a:endParaRPr lang="en-GB" b="1" dirty="0"/>
          </a:p>
          <a:p>
            <a:pPr lvl="0"/>
            <a:r>
              <a:rPr lang="en-GB" b="1" dirty="0"/>
              <a:t>The Welsh Government should:</a:t>
            </a:r>
            <a:endParaRPr lang="en-GB" dirty="0"/>
          </a:p>
          <a:p>
            <a:pPr lvl="0"/>
            <a:r>
              <a:rPr lang="en-GB" dirty="0"/>
              <a:t> </a:t>
            </a:r>
          </a:p>
          <a:p>
            <a:pPr marL="712788" lvl="0" indent="-712788"/>
            <a:r>
              <a:rPr lang="en-GB" dirty="0"/>
              <a:t>R4	Consider broadening performance measures to include progress that is relative to the child’s starting point and extends beyond statutory school age</a:t>
            </a:r>
          </a:p>
          <a:p>
            <a:pPr marL="712788" lvl="0" indent="-712788"/>
            <a:r>
              <a:rPr lang="en-GB" dirty="0"/>
              <a:t> </a:t>
            </a:r>
          </a:p>
          <a:p>
            <a:pPr marL="712788" lvl="0" indent="-712788"/>
            <a:r>
              <a:rPr lang="en-GB" dirty="0"/>
              <a:t>R5	Make sure that the regional consortia’s spending plans are appropriate to local need and based on a sound analysis of the needs of children who are looked after</a:t>
            </a:r>
          </a:p>
        </p:txBody>
      </p:sp>
    </p:spTree>
    <p:extLst>
      <p:ext uri="{BB962C8B-B14F-4D97-AF65-F5344CB8AC3E}">
        <p14:creationId xmlns:p14="http://schemas.microsoft.com/office/powerpoint/2010/main" val="905124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Arfer</a:t>
            </a:r>
            <a:r>
              <a:rPr lang="en-GB" spc="-10" dirty="0"/>
              <a:t> </a:t>
            </a:r>
            <a:r>
              <a:rPr lang="en-GB" spc="-10" dirty="0" err="1"/>
              <a:t>orau</a:t>
            </a:r>
            <a:endParaRPr spc="-10" dirty="0"/>
          </a:p>
        </p:txBody>
      </p:sp>
      <p:sp>
        <p:nvSpPr>
          <p:cNvPr id="3" name="object 3"/>
          <p:cNvSpPr txBox="1">
            <a:spLocks noGrp="1"/>
          </p:cNvSpPr>
          <p:nvPr>
            <p:ph sz="half" idx="2"/>
          </p:nvPr>
        </p:nvSpPr>
        <p:spPr>
          <a:xfrm>
            <a:off x="527300" y="2642252"/>
            <a:ext cx="5728335" cy="6093976"/>
          </a:xfrm>
          <a:prstGeom prst="rect">
            <a:avLst/>
          </a:prstGeom>
        </p:spPr>
        <p:txBody>
          <a:bodyPr vert="horz" wrap="square" lIns="0" tIns="0" rIns="0" bIns="0" rtlCol="0">
            <a:spAutoFit/>
          </a:bodyPr>
          <a:lstStyle/>
          <a:p>
            <a:pPr lvl="0"/>
            <a:r>
              <a:rPr lang="en-GB" dirty="0" smtClean="0"/>
              <a:t>Mae </a:t>
            </a:r>
            <a:r>
              <a:rPr lang="en-GB" dirty="0"/>
              <a:t>12 </a:t>
            </a:r>
            <a:r>
              <a:rPr lang="en-GB" dirty="0" smtClean="0"/>
              <a:t>o </a:t>
            </a:r>
            <a:r>
              <a:rPr lang="en-GB" dirty="0" err="1" smtClean="0"/>
              <a:t>astudiaethau</a:t>
            </a:r>
            <a:r>
              <a:rPr lang="en-GB" dirty="0" smtClean="0"/>
              <a:t> </a:t>
            </a:r>
            <a:r>
              <a:rPr lang="en-GB" dirty="0" err="1" smtClean="0"/>
              <a:t>achos</a:t>
            </a:r>
            <a:r>
              <a:rPr lang="en-GB" dirty="0" smtClean="0"/>
              <a:t> </a:t>
            </a:r>
            <a:r>
              <a:rPr lang="en-GB" dirty="0" err="1" smtClean="0"/>
              <a:t>arfer</a:t>
            </a:r>
            <a:r>
              <a:rPr lang="en-GB" dirty="0" smtClean="0"/>
              <a:t> </a:t>
            </a:r>
            <a:r>
              <a:rPr lang="en-GB" dirty="0" err="1" smtClean="0"/>
              <a:t>orau</a:t>
            </a:r>
            <a:r>
              <a:rPr lang="en-GB" dirty="0" smtClean="0"/>
              <a:t> </a:t>
            </a:r>
            <a:r>
              <a:rPr lang="en-GB" dirty="0" err="1" smtClean="0"/>
              <a:t>yn</a:t>
            </a:r>
            <a:r>
              <a:rPr lang="en-GB" dirty="0" smtClean="0"/>
              <a:t> </a:t>
            </a:r>
            <a:r>
              <a:rPr lang="en-GB" dirty="0" err="1" smtClean="0"/>
              <a:t>yr</a:t>
            </a:r>
            <a:r>
              <a:rPr lang="en-GB" dirty="0" smtClean="0"/>
              <a:t> </a:t>
            </a:r>
            <a:r>
              <a:rPr lang="en-GB" dirty="0" err="1" smtClean="0"/>
              <a:t>adroddiad</a:t>
            </a:r>
            <a:r>
              <a:rPr lang="en-GB" dirty="0" smtClean="0"/>
              <a:t>:</a:t>
            </a:r>
            <a:endParaRPr lang="en-GB" dirty="0"/>
          </a:p>
          <a:p>
            <a:pPr lvl="0"/>
            <a:endParaRPr lang="en-GB" dirty="0"/>
          </a:p>
          <a:p>
            <a:pPr marL="457200" lvl="0" indent="-457200">
              <a:buFont typeface="+mj-lt"/>
              <a:buAutoNum type="arabicPeriod"/>
            </a:pPr>
            <a:r>
              <a:rPr lang="en-GB" dirty="0" err="1"/>
              <a:t>Ysgol</a:t>
            </a:r>
            <a:r>
              <a:rPr lang="en-GB" dirty="0"/>
              <a:t> </a:t>
            </a:r>
            <a:r>
              <a:rPr lang="en-GB" dirty="0" err="1"/>
              <a:t>Dyffryn</a:t>
            </a:r>
            <a:r>
              <a:rPr lang="en-GB" dirty="0"/>
              <a:t> Conwy – </a:t>
            </a:r>
            <a:r>
              <a:rPr lang="en-GB" dirty="0" err="1" smtClean="0"/>
              <a:t>Cymorth</a:t>
            </a:r>
            <a:r>
              <a:rPr lang="en-GB" dirty="0" smtClean="0"/>
              <a:t> </a:t>
            </a:r>
            <a:r>
              <a:rPr lang="en-GB" dirty="0" err="1" smtClean="0"/>
              <a:t>rhagorol</a:t>
            </a:r>
            <a:endParaRPr lang="en-GB" dirty="0"/>
          </a:p>
          <a:p>
            <a:pPr marL="457200" lvl="0" indent="-457200">
              <a:buFont typeface="+mj-lt"/>
              <a:buAutoNum type="arabicPeriod"/>
            </a:pPr>
            <a:r>
              <a:rPr lang="en-GB" dirty="0" err="1" smtClean="0"/>
              <a:t>Ysgol</a:t>
            </a:r>
            <a:r>
              <a:rPr lang="en-GB" dirty="0" smtClean="0"/>
              <a:t> </a:t>
            </a:r>
            <a:r>
              <a:rPr lang="en-GB" dirty="0" err="1" smtClean="0"/>
              <a:t>Gyfun</a:t>
            </a:r>
            <a:r>
              <a:rPr lang="en-GB" dirty="0" smtClean="0"/>
              <a:t> </a:t>
            </a:r>
            <a:r>
              <a:rPr lang="en-GB" dirty="0" err="1" smtClean="0"/>
              <a:t>Tonyrefail</a:t>
            </a:r>
            <a:r>
              <a:rPr lang="en-GB" dirty="0" smtClean="0"/>
              <a:t> </a:t>
            </a:r>
            <a:r>
              <a:rPr lang="en-GB" dirty="0"/>
              <a:t>– </a:t>
            </a:r>
            <a:r>
              <a:rPr lang="en-GB" dirty="0" err="1" smtClean="0"/>
              <a:t>cymorth</a:t>
            </a:r>
            <a:r>
              <a:rPr lang="en-GB" dirty="0" smtClean="0"/>
              <a:t> </a:t>
            </a:r>
            <a:r>
              <a:rPr lang="en-GB" dirty="0" err="1" smtClean="0"/>
              <a:t>ychwanegol</a:t>
            </a:r>
            <a:r>
              <a:rPr lang="en-GB" dirty="0" smtClean="0"/>
              <a:t> </a:t>
            </a:r>
            <a:r>
              <a:rPr lang="en-GB" dirty="0" err="1" smtClean="0"/>
              <a:t>i</a:t>
            </a:r>
            <a:r>
              <a:rPr lang="en-GB" dirty="0" smtClean="0"/>
              <a:t> </a:t>
            </a:r>
            <a:r>
              <a:rPr lang="en-GB" dirty="0" err="1" smtClean="0"/>
              <a:t>wella</a:t>
            </a:r>
            <a:r>
              <a:rPr lang="en-GB" dirty="0" smtClean="0"/>
              <a:t> </a:t>
            </a:r>
            <a:r>
              <a:rPr lang="en-GB" dirty="0" err="1" smtClean="0"/>
              <a:t>hyder</a:t>
            </a:r>
            <a:r>
              <a:rPr lang="en-GB" dirty="0" smtClean="0"/>
              <a:t> a </a:t>
            </a:r>
            <a:r>
              <a:rPr lang="en-GB" dirty="0" err="1" smtClean="0"/>
              <a:t>llwyddiant</a:t>
            </a:r>
            <a:r>
              <a:rPr lang="en-GB" dirty="0" smtClean="0"/>
              <a:t> </a:t>
            </a:r>
            <a:r>
              <a:rPr lang="en-GB" dirty="0" err="1" smtClean="0"/>
              <a:t>mewn</a:t>
            </a:r>
            <a:r>
              <a:rPr lang="en-GB" dirty="0" smtClean="0"/>
              <a:t> </a:t>
            </a:r>
            <a:r>
              <a:rPr lang="en-GB" dirty="0" err="1" smtClean="0"/>
              <a:t>llythrennedd</a:t>
            </a:r>
            <a:r>
              <a:rPr lang="en-GB" dirty="0" smtClean="0"/>
              <a:t> a </a:t>
            </a:r>
            <a:r>
              <a:rPr lang="en-GB" dirty="0" err="1" smtClean="0"/>
              <a:t>rhifedd</a:t>
            </a:r>
            <a:endParaRPr lang="en-GB" dirty="0" smtClean="0"/>
          </a:p>
          <a:p>
            <a:pPr marL="457200" lvl="0" indent="-457200">
              <a:buFont typeface="+mj-lt"/>
              <a:buAutoNum type="arabicPeriod"/>
            </a:pPr>
            <a:r>
              <a:rPr lang="en-GB" dirty="0" err="1" smtClean="0"/>
              <a:t>Ysgol</a:t>
            </a:r>
            <a:r>
              <a:rPr lang="en-GB" dirty="0" smtClean="0"/>
              <a:t> </a:t>
            </a:r>
            <a:r>
              <a:rPr lang="en-GB" dirty="0" err="1" smtClean="0"/>
              <a:t>Breswyl</a:t>
            </a:r>
            <a:r>
              <a:rPr lang="en-GB" dirty="0" smtClean="0"/>
              <a:t> </a:t>
            </a:r>
            <a:r>
              <a:rPr lang="en-GB" dirty="0" err="1" smtClean="0"/>
              <a:t>Therapiwtig</a:t>
            </a:r>
            <a:r>
              <a:rPr lang="en-GB" dirty="0" smtClean="0"/>
              <a:t> </a:t>
            </a:r>
            <a:r>
              <a:rPr lang="en-GB" dirty="0" err="1" smtClean="0"/>
              <a:t>Amberleigh</a:t>
            </a:r>
            <a:r>
              <a:rPr lang="en-GB" dirty="0" smtClean="0"/>
              <a:t> – </a:t>
            </a:r>
            <a:r>
              <a:rPr lang="en-GB" dirty="0" err="1" smtClean="0"/>
              <a:t>mae’r</a:t>
            </a:r>
            <a:r>
              <a:rPr lang="en-GB" dirty="0" smtClean="0"/>
              <a:t> </a:t>
            </a:r>
            <a:r>
              <a:rPr lang="en-GB" dirty="0" err="1" smtClean="0"/>
              <a:t>cwricwlwm</a:t>
            </a:r>
            <a:r>
              <a:rPr lang="en-GB" dirty="0" smtClean="0"/>
              <a:t> </a:t>
            </a:r>
            <a:r>
              <a:rPr lang="en-GB" dirty="0" err="1" smtClean="0"/>
              <a:t>oriau</a:t>
            </a:r>
            <a:r>
              <a:rPr lang="en-GB" dirty="0" smtClean="0"/>
              <a:t> </a:t>
            </a:r>
            <a:r>
              <a:rPr lang="en-GB" dirty="0" err="1" smtClean="0"/>
              <a:t>effro</a:t>
            </a:r>
            <a:r>
              <a:rPr lang="en-GB" dirty="0" smtClean="0"/>
              <a:t> </a:t>
            </a:r>
            <a:r>
              <a:rPr lang="en-GB" dirty="0" err="1" smtClean="0"/>
              <a:t>yn</a:t>
            </a:r>
            <a:r>
              <a:rPr lang="en-GB" dirty="0" smtClean="0"/>
              <a:t> </a:t>
            </a:r>
            <a:r>
              <a:rPr lang="en-GB" dirty="0" err="1" smtClean="0"/>
              <a:t>helpu</a:t>
            </a:r>
            <a:r>
              <a:rPr lang="en-GB" dirty="0" smtClean="0"/>
              <a:t> </a:t>
            </a:r>
            <a:r>
              <a:rPr lang="en-GB" dirty="0" err="1" smtClean="0"/>
              <a:t>disgyblion</a:t>
            </a:r>
            <a:r>
              <a:rPr lang="en-GB" dirty="0" smtClean="0"/>
              <a:t> </a:t>
            </a:r>
            <a:r>
              <a:rPr lang="en-GB" dirty="0" err="1" smtClean="0"/>
              <a:t>ddatblygu</a:t>
            </a:r>
            <a:r>
              <a:rPr lang="en-GB" dirty="0" smtClean="0"/>
              <a:t> </a:t>
            </a:r>
            <a:r>
              <a:rPr lang="en-GB" dirty="0" err="1" smtClean="0"/>
              <a:t>medrau</a:t>
            </a:r>
            <a:r>
              <a:rPr lang="en-GB" dirty="0" smtClean="0"/>
              <a:t> </a:t>
            </a:r>
            <a:r>
              <a:rPr lang="en-GB" dirty="0" err="1" smtClean="0"/>
              <a:t>byw’n</a:t>
            </a:r>
            <a:r>
              <a:rPr lang="en-GB" dirty="0" smtClean="0"/>
              <a:t> </a:t>
            </a:r>
            <a:r>
              <a:rPr lang="en-GB" dirty="0" err="1" smtClean="0"/>
              <a:t>annibynnol</a:t>
            </a:r>
            <a:r>
              <a:rPr lang="en-GB" dirty="0" smtClean="0"/>
              <a:t> </a:t>
            </a:r>
            <a:r>
              <a:rPr lang="en-GB" dirty="0" err="1" smtClean="0"/>
              <a:t>i’w</a:t>
            </a:r>
            <a:r>
              <a:rPr lang="en-GB" dirty="0" smtClean="0"/>
              <a:t> </a:t>
            </a:r>
            <a:r>
              <a:rPr lang="en-GB" dirty="0" err="1" smtClean="0"/>
              <a:t>cynorthwyo</a:t>
            </a:r>
            <a:r>
              <a:rPr lang="en-GB" dirty="0" smtClean="0"/>
              <a:t> </a:t>
            </a:r>
            <a:r>
              <a:rPr lang="en-GB" dirty="0" err="1" smtClean="0"/>
              <a:t>wrth</a:t>
            </a:r>
            <a:r>
              <a:rPr lang="en-GB" dirty="0" smtClean="0"/>
              <a:t> </a:t>
            </a:r>
            <a:r>
              <a:rPr lang="en-GB" dirty="0" err="1" smtClean="0"/>
              <a:t>iddynt</a:t>
            </a:r>
            <a:r>
              <a:rPr lang="en-GB" dirty="0" smtClean="0"/>
              <a:t> </a:t>
            </a:r>
            <a:r>
              <a:rPr lang="en-GB" dirty="0" err="1" smtClean="0"/>
              <a:t>drosglwyddo</a:t>
            </a:r>
            <a:r>
              <a:rPr lang="en-GB" dirty="0" smtClean="0"/>
              <a:t> </a:t>
            </a:r>
            <a:r>
              <a:rPr lang="en-GB" dirty="0" err="1" smtClean="0"/>
              <a:t>o’r</a:t>
            </a:r>
            <a:r>
              <a:rPr lang="en-GB" dirty="0" smtClean="0"/>
              <a:t> </a:t>
            </a:r>
            <a:r>
              <a:rPr lang="en-GB" dirty="0" err="1" smtClean="0"/>
              <a:t>ysgol</a:t>
            </a:r>
            <a:r>
              <a:rPr lang="en-GB" dirty="0" smtClean="0"/>
              <a:t> </a:t>
            </a:r>
            <a:r>
              <a:rPr lang="en-GB" dirty="0" err="1" smtClean="0"/>
              <a:t>i</a:t>
            </a:r>
            <a:r>
              <a:rPr lang="en-GB" dirty="0" smtClean="0"/>
              <a:t> </a:t>
            </a:r>
            <a:r>
              <a:rPr lang="en-GB" dirty="0" err="1" smtClean="0"/>
              <a:t>fyw</a:t>
            </a:r>
            <a:r>
              <a:rPr lang="en-GB" dirty="0" smtClean="0"/>
              <a:t> â </a:t>
            </a:r>
            <a:r>
              <a:rPr lang="en-GB" dirty="0" err="1" smtClean="0"/>
              <a:t>chymorth</a:t>
            </a:r>
            <a:endParaRPr lang="en-GB" dirty="0" smtClean="0"/>
          </a:p>
          <a:p>
            <a:pPr marL="457200" lvl="0" indent="-457200">
              <a:buFont typeface="+mj-lt"/>
              <a:buAutoNum type="arabicPeriod"/>
            </a:pPr>
            <a:r>
              <a:rPr lang="en-GB" dirty="0" err="1" smtClean="0"/>
              <a:t>Ysgol</a:t>
            </a:r>
            <a:r>
              <a:rPr lang="en-GB" dirty="0" smtClean="0"/>
              <a:t> </a:t>
            </a:r>
            <a:r>
              <a:rPr lang="en-GB" dirty="0" err="1" smtClean="0"/>
              <a:t>Gynradd</a:t>
            </a:r>
            <a:r>
              <a:rPr lang="en-GB" dirty="0" smtClean="0"/>
              <a:t> </a:t>
            </a:r>
            <a:r>
              <a:rPr lang="en-GB" dirty="0" err="1" smtClean="0"/>
              <a:t>Gymunedol</a:t>
            </a:r>
            <a:r>
              <a:rPr lang="en-GB" dirty="0" smtClean="0"/>
              <a:t> </a:t>
            </a:r>
            <a:r>
              <a:rPr lang="en-GB" dirty="0" err="1" smtClean="0"/>
              <a:t>Maerdy</a:t>
            </a:r>
            <a:r>
              <a:rPr lang="en-GB" dirty="0" smtClean="0"/>
              <a:t> – </a:t>
            </a:r>
            <a:r>
              <a:rPr lang="en-GB" dirty="0" err="1" smtClean="0"/>
              <a:t>darpariaeth</a:t>
            </a:r>
            <a:r>
              <a:rPr lang="en-GB" dirty="0" smtClean="0"/>
              <a:t> </a:t>
            </a:r>
            <a:r>
              <a:rPr lang="en-GB" dirty="0" err="1" smtClean="0"/>
              <a:t>ar</a:t>
            </a:r>
            <a:r>
              <a:rPr lang="en-GB" dirty="0" smtClean="0"/>
              <a:t> </a:t>
            </a:r>
            <a:r>
              <a:rPr lang="en-GB" dirty="0" err="1" smtClean="0"/>
              <a:t>ôl</a:t>
            </a:r>
            <a:r>
              <a:rPr lang="en-GB" dirty="0" smtClean="0"/>
              <a:t> </a:t>
            </a:r>
            <a:r>
              <a:rPr lang="en-GB" dirty="0" err="1" smtClean="0"/>
              <a:t>ysgol</a:t>
            </a:r>
            <a:r>
              <a:rPr lang="en-GB" dirty="0" smtClean="0"/>
              <a:t> </a:t>
            </a:r>
            <a:r>
              <a:rPr lang="en-GB" dirty="0" err="1" smtClean="0"/>
              <a:t>i</a:t>
            </a:r>
            <a:r>
              <a:rPr lang="en-GB" dirty="0" smtClean="0"/>
              <a:t> </a:t>
            </a:r>
            <a:r>
              <a:rPr lang="en-GB" dirty="0" err="1" smtClean="0"/>
              <a:t>ddatblygu</a:t>
            </a:r>
            <a:r>
              <a:rPr lang="en-GB" dirty="0" smtClean="0"/>
              <a:t> </a:t>
            </a:r>
            <a:r>
              <a:rPr lang="en-GB" dirty="0" err="1" smtClean="0"/>
              <a:t>medrau</a:t>
            </a:r>
            <a:endParaRPr lang="en-GB" dirty="0"/>
          </a:p>
          <a:p>
            <a:pPr marL="457200" lvl="0" indent="-457200">
              <a:buFont typeface="+mj-lt"/>
              <a:buAutoNum type="arabicPeriod"/>
            </a:pPr>
            <a:r>
              <a:rPr lang="en-GB" dirty="0" err="1" smtClean="0"/>
              <a:t>Ysgol</a:t>
            </a:r>
            <a:r>
              <a:rPr lang="en-GB" dirty="0" smtClean="0"/>
              <a:t> </a:t>
            </a:r>
            <a:r>
              <a:rPr lang="en-GB" dirty="0" err="1" smtClean="0"/>
              <a:t>Gyfun</a:t>
            </a:r>
            <a:r>
              <a:rPr lang="en-GB" dirty="0" smtClean="0"/>
              <a:t> </a:t>
            </a:r>
            <a:r>
              <a:rPr lang="en-GB" dirty="0" err="1" smtClean="0"/>
              <a:t>Brynteg</a:t>
            </a:r>
            <a:r>
              <a:rPr lang="en-GB" dirty="0" smtClean="0"/>
              <a:t> </a:t>
            </a:r>
            <a:r>
              <a:rPr lang="en-GB" dirty="0"/>
              <a:t>– </a:t>
            </a:r>
            <a:r>
              <a:rPr lang="en-GB" dirty="0" err="1" smtClean="0"/>
              <a:t>defnydd</a:t>
            </a:r>
            <a:r>
              <a:rPr lang="en-GB" dirty="0" smtClean="0"/>
              <a:t> </a:t>
            </a:r>
            <a:r>
              <a:rPr lang="en-GB" dirty="0" err="1" smtClean="0"/>
              <a:t>effeithiol</a:t>
            </a:r>
            <a:r>
              <a:rPr lang="en-GB" dirty="0" smtClean="0"/>
              <a:t> o </a:t>
            </a:r>
            <a:r>
              <a:rPr lang="en-GB" dirty="0" err="1" smtClean="0"/>
              <a:t>olrhain</a:t>
            </a:r>
            <a:r>
              <a:rPr lang="en-GB" dirty="0" smtClean="0"/>
              <a:t>  </a:t>
            </a:r>
            <a:endParaRPr lang="en-GB" dirty="0"/>
          </a:p>
          <a:p>
            <a:pPr marL="457200" lvl="0" indent="-457200">
              <a:buFont typeface="+mj-lt"/>
              <a:buAutoNum type="arabicPeriod"/>
            </a:pPr>
            <a:r>
              <a:rPr lang="en-GB" dirty="0" err="1" smtClean="0"/>
              <a:t>Dinas</a:t>
            </a:r>
            <a:r>
              <a:rPr lang="en-GB" dirty="0" smtClean="0"/>
              <a:t> a Sir </a:t>
            </a:r>
            <a:r>
              <a:rPr lang="en-GB" dirty="0" err="1" smtClean="0"/>
              <a:t>Abertawe</a:t>
            </a:r>
            <a:r>
              <a:rPr lang="en-GB" dirty="0" smtClean="0"/>
              <a:t> </a:t>
            </a:r>
            <a:r>
              <a:rPr lang="en-GB" dirty="0"/>
              <a:t>– </a:t>
            </a:r>
            <a:r>
              <a:rPr lang="en-GB" dirty="0" err="1" smtClean="0"/>
              <a:t>rhoi</a:t>
            </a:r>
            <a:r>
              <a:rPr lang="en-GB" dirty="0" smtClean="0"/>
              <a:t> </a:t>
            </a:r>
            <a:r>
              <a:rPr lang="en-GB" dirty="0" err="1" smtClean="0"/>
              <a:t>lle</a:t>
            </a:r>
            <a:r>
              <a:rPr lang="en-GB" dirty="0" smtClean="0"/>
              <a:t> </a:t>
            </a:r>
            <a:r>
              <a:rPr lang="en-GB" dirty="0" err="1" smtClean="0"/>
              <a:t>pwysig</a:t>
            </a:r>
            <a:r>
              <a:rPr lang="en-GB" dirty="0" smtClean="0"/>
              <a:t> </a:t>
            </a:r>
            <a:r>
              <a:rPr lang="en-GB" dirty="0" err="1" smtClean="0"/>
              <a:t>i</a:t>
            </a:r>
            <a:r>
              <a:rPr lang="en-GB" dirty="0" smtClean="0"/>
              <a:t> </a:t>
            </a:r>
            <a:r>
              <a:rPr lang="en-GB" dirty="0" err="1" smtClean="0"/>
              <a:t>farnau</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endParaRPr lang="en-GB" dirty="0"/>
          </a:p>
        </p:txBody>
      </p:sp>
      <p:sp>
        <p:nvSpPr>
          <p:cNvPr id="4" name="object 4"/>
          <p:cNvSpPr txBox="1"/>
          <p:nvPr/>
        </p:nvSpPr>
        <p:spPr>
          <a:xfrm>
            <a:off x="6615620" y="1715989"/>
            <a:ext cx="4001135" cy="1077218"/>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Best practice</a:t>
            </a:r>
            <a:br>
              <a:rPr lang="en-GB" sz="3500" b="1" spc="-5" dirty="0">
                <a:solidFill>
                  <a:srgbClr val="414042"/>
                </a:solidFill>
                <a:latin typeface="Arial"/>
                <a:cs typeface="Arial"/>
              </a:rPr>
            </a:br>
            <a:endParaRPr sz="3500" dirty="0">
              <a:latin typeface="Arial"/>
              <a:cs typeface="Arial"/>
            </a:endParaRPr>
          </a:p>
        </p:txBody>
      </p:sp>
      <p:sp>
        <p:nvSpPr>
          <p:cNvPr id="5" name="object 5"/>
          <p:cNvSpPr txBox="1">
            <a:spLocks noGrp="1"/>
          </p:cNvSpPr>
          <p:nvPr>
            <p:ph sz="half" idx="3"/>
          </p:nvPr>
        </p:nvSpPr>
        <p:spPr>
          <a:xfrm>
            <a:off x="6615620" y="2642252"/>
            <a:ext cx="5782945" cy="6771084"/>
          </a:xfrm>
          <a:prstGeom prst="rect">
            <a:avLst/>
          </a:prstGeom>
        </p:spPr>
        <p:txBody>
          <a:bodyPr vert="horz" wrap="square" lIns="0" tIns="0" rIns="0" bIns="0" rtlCol="0">
            <a:spAutoFit/>
          </a:bodyPr>
          <a:lstStyle/>
          <a:p>
            <a:pPr lvl="0"/>
            <a:r>
              <a:rPr lang="en-GB" dirty="0"/>
              <a:t>There are 12 best practice case studies in the report</a:t>
            </a:r>
            <a:r>
              <a:rPr lang="en-GB" dirty="0" smtClean="0"/>
              <a:t>:</a:t>
            </a:r>
          </a:p>
          <a:p>
            <a:pPr lvl="0"/>
            <a:endParaRPr lang="en-GB" dirty="0"/>
          </a:p>
          <a:p>
            <a:pPr marL="457200" lvl="0" indent="-457200">
              <a:buFont typeface="+mj-lt"/>
              <a:buAutoNum type="arabicPeriod"/>
            </a:pPr>
            <a:r>
              <a:rPr lang="en-GB" dirty="0" err="1"/>
              <a:t>Ysgol</a:t>
            </a:r>
            <a:r>
              <a:rPr lang="en-GB" dirty="0"/>
              <a:t> </a:t>
            </a:r>
            <a:r>
              <a:rPr lang="en-GB" dirty="0" err="1"/>
              <a:t>Dyffryn</a:t>
            </a:r>
            <a:r>
              <a:rPr lang="en-GB" dirty="0"/>
              <a:t> Conwy – Outstanding support</a:t>
            </a:r>
          </a:p>
          <a:p>
            <a:pPr marL="457200" lvl="0" indent="-457200">
              <a:buFont typeface="+mj-lt"/>
              <a:buAutoNum type="arabicPeriod"/>
            </a:pPr>
            <a:r>
              <a:rPr lang="en-GB" dirty="0" err="1"/>
              <a:t>Tonyrefail</a:t>
            </a:r>
            <a:r>
              <a:rPr lang="en-GB" dirty="0"/>
              <a:t> Comprehensive School – additional support to improve confidence and success in literacy and numeracy</a:t>
            </a:r>
          </a:p>
          <a:p>
            <a:pPr marL="457200" lvl="0" indent="-457200">
              <a:buFont typeface="+mj-lt"/>
              <a:buAutoNum type="arabicPeriod"/>
            </a:pPr>
            <a:r>
              <a:rPr lang="en-GB" dirty="0" err="1"/>
              <a:t>Amberleigh</a:t>
            </a:r>
            <a:r>
              <a:rPr lang="en-GB" dirty="0"/>
              <a:t> Residential Therapeutic School – the waking-hours curriculum helps pupils develop independent living skills to support their transition from school to supported living</a:t>
            </a:r>
          </a:p>
          <a:p>
            <a:pPr marL="457200" lvl="0" indent="-457200">
              <a:buFont typeface="+mj-lt"/>
              <a:buAutoNum type="arabicPeriod"/>
            </a:pPr>
            <a:r>
              <a:rPr lang="en-GB" dirty="0" err="1"/>
              <a:t>Maerdy</a:t>
            </a:r>
            <a:r>
              <a:rPr lang="en-GB" dirty="0"/>
              <a:t> Community Primary School– after school provision to develop skills</a:t>
            </a:r>
          </a:p>
          <a:p>
            <a:pPr marL="457200" lvl="0" indent="-457200">
              <a:buFont typeface="+mj-lt"/>
              <a:buAutoNum type="arabicPeriod"/>
            </a:pPr>
            <a:r>
              <a:rPr lang="en-GB" dirty="0" err="1"/>
              <a:t>Brynteg</a:t>
            </a:r>
            <a:r>
              <a:rPr lang="en-GB" dirty="0"/>
              <a:t> Comprehensive School –  effective use of tracking </a:t>
            </a:r>
          </a:p>
          <a:p>
            <a:pPr marL="457200" lvl="0" indent="-457200">
              <a:buFont typeface="+mj-lt"/>
              <a:buAutoNum type="arabicPeriod"/>
            </a:pPr>
            <a:r>
              <a:rPr lang="en-GB" dirty="0"/>
              <a:t>City and County of Swansea – making the views of children who are looked after matter</a:t>
            </a:r>
          </a:p>
        </p:txBody>
      </p:sp>
    </p:spTree>
    <p:extLst>
      <p:ext uri="{BB962C8B-B14F-4D97-AF65-F5344CB8AC3E}">
        <p14:creationId xmlns:p14="http://schemas.microsoft.com/office/powerpoint/2010/main" val="2004448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Arfer</a:t>
            </a:r>
            <a:r>
              <a:rPr lang="en-GB" spc="-10" dirty="0"/>
              <a:t> </a:t>
            </a:r>
            <a:r>
              <a:rPr lang="en-GB" spc="-10" dirty="0" err="1"/>
              <a:t>orau</a:t>
            </a:r>
            <a:endParaRPr spc="-10" dirty="0"/>
          </a:p>
        </p:txBody>
      </p:sp>
      <p:sp>
        <p:nvSpPr>
          <p:cNvPr id="3" name="object 3"/>
          <p:cNvSpPr txBox="1">
            <a:spLocks noGrp="1"/>
          </p:cNvSpPr>
          <p:nvPr>
            <p:ph sz="half" idx="2"/>
          </p:nvPr>
        </p:nvSpPr>
        <p:spPr>
          <a:xfrm>
            <a:off x="527300" y="2642252"/>
            <a:ext cx="5728335" cy="5416868"/>
          </a:xfrm>
          <a:prstGeom prst="rect">
            <a:avLst/>
          </a:prstGeom>
        </p:spPr>
        <p:txBody>
          <a:bodyPr vert="horz" wrap="square" lIns="0" tIns="0" rIns="0" bIns="0" rtlCol="0">
            <a:spAutoFit/>
          </a:bodyPr>
          <a:lstStyle/>
          <a:p>
            <a:pPr lvl="0"/>
            <a:r>
              <a:rPr lang="en-GB" dirty="0"/>
              <a:t>Mae 12 o </a:t>
            </a:r>
            <a:r>
              <a:rPr lang="en-GB" dirty="0" err="1"/>
              <a:t>astudiaethau</a:t>
            </a:r>
            <a:r>
              <a:rPr lang="en-GB" dirty="0"/>
              <a:t> </a:t>
            </a:r>
            <a:r>
              <a:rPr lang="en-GB" dirty="0" err="1"/>
              <a:t>achos</a:t>
            </a:r>
            <a:r>
              <a:rPr lang="en-GB" dirty="0"/>
              <a:t> </a:t>
            </a:r>
            <a:r>
              <a:rPr lang="en-GB" dirty="0" err="1"/>
              <a:t>arfer</a:t>
            </a:r>
            <a:r>
              <a:rPr lang="en-GB" dirty="0"/>
              <a:t> </a:t>
            </a:r>
            <a:r>
              <a:rPr lang="en-GB" dirty="0" err="1"/>
              <a:t>orau</a:t>
            </a:r>
            <a:r>
              <a:rPr lang="en-GB" dirty="0"/>
              <a:t> </a:t>
            </a:r>
            <a:r>
              <a:rPr lang="en-GB" dirty="0" err="1"/>
              <a:t>yn</a:t>
            </a:r>
            <a:r>
              <a:rPr lang="en-GB" dirty="0"/>
              <a:t> </a:t>
            </a:r>
            <a:r>
              <a:rPr lang="en-GB" dirty="0" err="1"/>
              <a:t>yr</a:t>
            </a:r>
            <a:r>
              <a:rPr lang="en-GB" dirty="0"/>
              <a:t> </a:t>
            </a:r>
            <a:r>
              <a:rPr lang="en-GB" dirty="0" err="1"/>
              <a:t>adroddiad</a:t>
            </a:r>
            <a:r>
              <a:rPr lang="en-GB" dirty="0"/>
              <a:t>:</a:t>
            </a:r>
          </a:p>
          <a:p>
            <a:pPr lvl="0"/>
            <a:endParaRPr lang="en-GB" dirty="0"/>
          </a:p>
          <a:p>
            <a:pPr marL="457200" lvl="0" indent="-457200">
              <a:buFont typeface="+mj-lt"/>
              <a:buAutoNum type="arabicPeriod" startAt="7"/>
            </a:pPr>
            <a:r>
              <a:rPr lang="en-GB" dirty="0" err="1" smtClean="0"/>
              <a:t>Ysgol</a:t>
            </a:r>
            <a:r>
              <a:rPr lang="en-GB" dirty="0" smtClean="0"/>
              <a:t> </a:t>
            </a:r>
            <a:r>
              <a:rPr lang="en-GB" dirty="0" err="1" smtClean="0"/>
              <a:t>Gynradd</a:t>
            </a:r>
            <a:r>
              <a:rPr lang="en-GB" dirty="0" smtClean="0"/>
              <a:t> </a:t>
            </a:r>
            <a:r>
              <a:rPr lang="en-GB" dirty="0" err="1" smtClean="0"/>
              <a:t>Colcot</a:t>
            </a:r>
            <a:r>
              <a:rPr lang="en-GB" dirty="0" smtClean="0"/>
              <a:t> </a:t>
            </a:r>
            <a:r>
              <a:rPr lang="en-GB" dirty="0"/>
              <a:t>– </a:t>
            </a:r>
            <a:r>
              <a:rPr lang="en-GB" dirty="0" err="1" smtClean="0"/>
              <a:t>gwaith</a:t>
            </a:r>
            <a:r>
              <a:rPr lang="en-GB" dirty="0" smtClean="0"/>
              <a:t> </a:t>
            </a:r>
            <a:r>
              <a:rPr lang="en-GB" dirty="0" err="1" smtClean="0"/>
              <a:t>targedig</a:t>
            </a:r>
            <a:r>
              <a:rPr lang="en-GB" dirty="0" smtClean="0"/>
              <a:t> </a:t>
            </a:r>
            <a:r>
              <a:rPr lang="en-GB" dirty="0" err="1" smtClean="0"/>
              <a:t>gyda</a:t>
            </a:r>
            <a:r>
              <a:rPr lang="en-GB" dirty="0" smtClean="0"/>
              <a:t> </a:t>
            </a:r>
            <a:r>
              <a:rPr lang="en-GB" dirty="0" err="1" smtClean="0"/>
              <a:t>gofalwyr</a:t>
            </a:r>
            <a:r>
              <a:rPr lang="en-GB" dirty="0" smtClean="0"/>
              <a:t> </a:t>
            </a:r>
            <a:r>
              <a:rPr lang="en-GB" dirty="0" err="1" smtClean="0"/>
              <a:t>maeth</a:t>
            </a:r>
            <a:endParaRPr lang="en-GB" dirty="0"/>
          </a:p>
          <a:p>
            <a:pPr marL="457200" lvl="0" indent="-457200">
              <a:buFont typeface="+mj-lt"/>
              <a:buAutoNum type="arabicPeriod" startAt="7"/>
            </a:pPr>
            <a:r>
              <a:rPr lang="en-GB" dirty="0" err="1" smtClean="0"/>
              <a:t>Ysgol</a:t>
            </a:r>
            <a:r>
              <a:rPr lang="en-GB" dirty="0" smtClean="0"/>
              <a:t> </a:t>
            </a:r>
            <a:r>
              <a:rPr lang="en-GB" dirty="0" err="1" smtClean="0"/>
              <a:t>Gyfun</a:t>
            </a:r>
            <a:r>
              <a:rPr lang="en-GB" dirty="0" smtClean="0"/>
              <a:t> </a:t>
            </a:r>
            <a:r>
              <a:rPr lang="en-GB" dirty="0" err="1" smtClean="0"/>
              <a:t>Brynteg</a:t>
            </a:r>
            <a:r>
              <a:rPr lang="en-GB" dirty="0" smtClean="0"/>
              <a:t> </a:t>
            </a:r>
            <a:r>
              <a:rPr lang="en-GB" dirty="0"/>
              <a:t>– </a:t>
            </a:r>
            <a:r>
              <a:rPr lang="en-GB" dirty="0" err="1" smtClean="0"/>
              <a:t>defnyddio’r</a:t>
            </a:r>
            <a:r>
              <a:rPr lang="en-GB" dirty="0" smtClean="0"/>
              <a:t> grant </a:t>
            </a:r>
            <a:r>
              <a:rPr lang="en-GB" dirty="0" err="1" smtClean="0"/>
              <a:t>amddifadedd</a:t>
            </a:r>
            <a:r>
              <a:rPr lang="en-GB" dirty="0" smtClean="0"/>
              <a:t> </a:t>
            </a:r>
            <a:r>
              <a:rPr lang="en-GB" dirty="0" err="1" smtClean="0"/>
              <a:t>disgyblion</a:t>
            </a:r>
            <a:r>
              <a:rPr lang="en-GB" dirty="0" smtClean="0"/>
              <a:t> </a:t>
            </a:r>
            <a:r>
              <a:rPr lang="en-GB" dirty="0" err="1" smtClean="0"/>
              <a:t>ar</a:t>
            </a:r>
            <a:r>
              <a:rPr lang="en-GB" dirty="0" smtClean="0"/>
              <a:t> </a:t>
            </a:r>
            <a:r>
              <a:rPr lang="en-GB" dirty="0" err="1" smtClean="0"/>
              <a:t>gyfer</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endParaRPr lang="en-GB" dirty="0"/>
          </a:p>
          <a:p>
            <a:pPr marL="457200" lvl="0" indent="-457200">
              <a:buFont typeface="+mj-lt"/>
              <a:buAutoNum type="arabicPeriod" startAt="7"/>
            </a:pPr>
            <a:r>
              <a:rPr lang="en-GB" dirty="0" err="1" smtClean="0"/>
              <a:t>Cyngor</a:t>
            </a:r>
            <a:r>
              <a:rPr lang="en-GB" dirty="0" smtClean="0"/>
              <a:t> </a:t>
            </a:r>
            <a:r>
              <a:rPr lang="en-GB" dirty="0" err="1" smtClean="0"/>
              <a:t>Dinas</a:t>
            </a:r>
            <a:r>
              <a:rPr lang="en-GB" dirty="0" smtClean="0"/>
              <a:t> </a:t>
            </a:r>
            <a:r>
              <a:rPr lang="en-GB" dirty="0" err="1" smtClean="0"/>
              <a:t>Caerdydd</a:t>
            </a:r>
            <a:r>
              <a:rPr lang="en-GB" dirty="0" smtClean="0"/>
              <a:t> </a:t>
            </a:r>
            <a:r>
              <a:rPr lang="en-GB" dirty="0"/>
              <a:t>– </a:t>
            </a:r>
            <a:r>
              <a:rPr lang="en-GB" dirty="0" err="1" smtClean="0"/>
              <a:t>rhaglen</a:t>
            </a:r>
            <a:r>
              <a:rPr lang="en-GB" dirty="0" smtClean="0"/>
              <a:t> </a:t>
            </a:r>
            <a:r>
              <a:rPr lang="en-GB" dirty="0" err="1" smtClean="0"/>
              <a:t>hyfforddeiaeth</a:t>
            </a:r>
            <a:r>
              <a:rPr lang="en-GB" dirty="0" smtClean="0"/>
              <a:t> </a:t>
            </a:r>
            <a:r>
              <a:rPr lang="en-GB" dirty="0" err="1" smtClean="0"/>
              <a:t>i</a:t>
            </a:r>
            <a:r>
              <a:rPr lang="en-GB" dirty="0" smtClean="0"/>
              <a:t> </a:t>
            </a:r>
            <a:r>
              <a:rPr lang="en-GB" dirty="0" err="1" smtClean="0"/>
              <a:t>blant</a:t>
            </a:r>
            <a:r>
              <a:rPr lang="en-GB" dirty="0" smtClean="0"/>
              <a:t> </a:t>
            </a:r>
            <a:r>
              <a:rPr lang="en-GB" dirty="0" err="1" smtClean="0"/>
              <a:t>sy’n</a:t>
            </a:r>
            <a:r>
              <a:rPr lang="en-GB" dirty="0" smtClean="0"/>
              <a:t> </a:t>
            </a:r>
            <a:r>
              <a:rPr lang="en-GB" dirty="0" err="1" smtClean="0"/>
              <a:t>derbyn</a:t>
            </a:r>
            <a:r>
              <a:rPr lang="en-GB" dirty="0" smtClean="0"/>
              <a:t> </a:t>
            </a:r>
            <a:r>
              <a:rPr lang="en-GB" dirty="0" err="1" smtClean="0"/>
              <a:t>gofal</a:t>
            </a:r>
            <a:r>
              <a:rPr lang="en-GB" dirty="0" smtClean="0"/>
              <a:t> </a:t>
            </a:r>
            <a:endParaRPr lang="en-GB" dirty="0"/>
          </a:p>
          <a:p>
            <a:pPr marL="457200" lvl="0" indent="-457200">
              <a:buFont typeface="+mj-lt"/>
              <a:buAutoNum type="arabicPeriod" startAt="7"/>
            </a:pPr>
            <a:r>
              <a:rPr lang="en-GB" dirty="0" err="1" smtClean="0"/>
              <a:t>Cyngor</a:t>
            </a:r>
            <a:r>
              <a:rPr lang="en-GB" dirty="0" smtClean="0"/>
              <a:t> Sir </a:t>
            </a:r>
            <a:r>
              <a:rPr lang="en-GB" dirty="0" err="1" smtClean="0"/>
              <a:t>Penfro</a:t>
            </a:r>
            <a:r>
              <a:rPr lang="en-GB" dirty="0" smtClean="0"/>
              <a:t> </a:t>
            </a:r>
            <a:r>
              <a:rPr lang="en-GB" dirty="0"/>
              <a:t>– </a:t>
            </a:r>
            <a:r>
              <a:rPr lang="en-GB" dirty="0" err="1" smtClean="0"/>
              <a:t>effaith</a:t>
            </a:r>
            <a:r>
              <a:rPr lang="en-GB" dirty="0" smtClean="0"/>
              <a:t> y model </a:t>
            </a:r>
            <a:r>
              <a:rPr lang="en-GB" dirty="0" err="1" smtClean="0"/>
              <a:t>ysgol</a:t>
            </a:r>
            <a:r>
              <a:rPr lang="en-GB" dirty="0" smtClean="0"/>
              <a:t> </a:t>
            </a:r>
            <a:r>
              <a:rPr lang="en-GB" dirty="0" err="1" smtClean="0"/>
              <a:t>rithwir</a:t>
            </a:r>
            <a:endParaRPr lang="en-GB" dirty="0"/>
          </a:p>
          <a:p>
            <a:pPr marL="457200" lvl="0" indent="-457200">
              <a:buFont typeface="+mj-lt"/>
              <a:buAutoNum type="arabicPeriod" startAt="7"/>
            </a:pPr>
            <a:r>
              <a:rPr lang="en-GB" dirty="0" err="1" smtClean="0"/>
              <a:t>Cyngor</a:t>
            </a:r>
            <a:r>
              <a:rPr lang="en-GB" dirty="0" smtClean="0"/>
              <a:t> </a:t>
            </a:r>
            <a:r>
              <a:rPr lang="en-GB" dirty="0" err="1" smtClean="0"/>
              <a:t>Dinas</a:t>
            </a:r>
            <a:r>
              <a:rPr lang="en-GB" dirty="0" smtClean="0"/>
              <a:t> </a:t>
            </a:r>
            <a:r>
              <a:rPr lang="en-GB" dirty="0" err="1" smtClean="0"/>
              <a:t>Caerdydd</a:t>
            </a:r>
            <a:r>
              <a:rPr lang="en-GB" dirty="0" smtClean="0"/>
              <a:t> </a:t>
            </a:r>
            <a:r>
              <a:rPr lang="en-GB" dirty="0"/>
              <a:t>– </a:t>
            </a:r>
            <a:r>
              <a:rPr lang="en-GB" dirty="0" smtClean="0"/>
              <a:t>system </a:t>
            </a:r>
            <a:r>
              <a:rPr lang="en-GB" dirty="0" err="1" smtClean="0"/>
              <a:t>olrhain</a:t>
            </a:r>
            <a:r>
              <a:rPr lang="en-GB" dirty="0" smtClean="0"/>
              <a:t> </a:t>
            </a:r>
            <a:r>
              <a:rPr lang="en-GB" dirty="0" err="1" smtClean="0"/>
              <a:t>rithwir</a:t>
            </a:r>
            <a:endParaRPr lang="en-GB" dirty="0"/>
          </a:p>
          <a:p>
            <a:pPr marL="457200" lvl="0" indent="-457200">
              <a:buFont typeface="+mj-lt"/>
              <a:buAutoNum type="arabicPeriod" startAt="7"/>
            </a:pPr>
            <a:r>
              <a:rPr lang="en-GB" dirty="0" err="1" smtClean="0"/>
              <a:t>Cyngor</a:t>
            </a:r>
            <a:r>
              <a:rPr lang="en-GB" dirty="0" smtClean="0"/>
              <a:t> </a:t>
            </a:r>
            <a:r>
              <a:rPr lang="en-GB" dirty="0" err="1" smtClean="0"/>
              <a:t>Bwrdeistref</a:t>
            </a:r>
            <a:r>
              <a:rPr lang="en-GB" dirty="0" smtClean="0"/>
              <a:t> </a:t>
            </a:r>
            <a:r>
              <a:rPr lang="en-GB" dirty="0" err="1" smtClean="0"/>
              <a:t>Sirol</a:t>
            </a:r>
            <a:r>
              <a:rPr lang="en-GB" dirty="0" smtClean="0"/>
              <a:t> Torfaen </a:t>
            </a:r>
            <a:r>
              <a:rPr lang="en-GB" dirty="0"/>
              <a:t>– </a:t>
            </a:r>
            <a:r>
              <a:rPr lang="en-GB" dirty="0" err="1" smtClean="0"/>
              <a:t>gweithio</a:t>
            </a:r>
            <a:r>
              <a:rPr lang="en-GB" dirty="0" smtClean="0"/>
              <a:t> </a:t>
            </a:r>
            <a:r>
              <a:rPr lang="en-GB" dirty="0" err="1" smtClean="0"/>
              <a:t>gyda’r</a:t>
            </a:r>
            <a:r>
              <a:rPr lang="en-GB" dirty="0" smtClean="0"/>
              <a:t> </a:t>
            </a:r>
            <a:r>
              <a:rPr lang="en-GB" dirty="0" err="1" smtClean="0"/>
              <a:t>trydydd</a:t>
            </a:r>
            <a:r>
              <a:rPr lang="en-GB" dirty="0" smtClean="0"/>
              <a:t> sector</a:t>
            </a:r>
            <a:endParaRPr lang="en-GB" dirty="0"/>
          </a:p>
        </p:txBody>
      </p:sp>
      <p:sp>
        <p:nvSpPr>
          <p:cNvPr id="4" name="object 4"/>
          <p:cNvSpPr txBox="1"/>
          <p:nvPr/>
        </p:nvSpPr>
        <p:spPr>
          <a:xfrm>
            <a:off x="6615620" y="1715989"/>
            <a:ext cx="4001135" cy="1077218"/>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Best practice</a:t>
            </a:r>
            <a:br>
              <a:rPr lang="en-GB" sz="3500" b="1" spc="-5" dirty="0">
                <a:solidFill>
                  <a:srgbClr val="414042"/>
                </a:solidFill>
                <a:latin typeface="Arial"/>
                <a:cs typeface="Arial"/>
              </a:rPr>
            </a:br>
            <a:endParaRPr sz="3500" dirty="0">
              <a:latin typeface="Arial"/>
              <a:cs typeface="Arial"/>
            </a:endParaRPr>
          </a:p>
        </p:txBody>
      </p:sp>
      <p:sp>
        <p:nvSpPr>
          <p:cNvPr id="5" name="object 5"/>
          <p:cNvSpPr txBox="1">
            <a:spLocks noGrp="1"/>
          </p:cNvSpPr>
          <p:nvPr>
            <p:ph sz="half" idx="3"/>
          </p:nvPr>
        </p:nvSpPr>
        <p:spPr>
          <a:xfrm>
            <a:off x="6615620" y="2642252"/>
            <a:ext cx="5782945" cy="5416868"/>
          </a:xfrm>
          <a:prstGeom prst="rect">
            <a:avLst/>
          </a:prstGeom>
        </p:spPr>
        <p:txBody>
          <a:bodyPr vert="horz" wrap="square" lIns="0" tIns="0" rIns="0" bIns="0" rtlCol="0">
            <a:spAutoFit/>
          </a:bodyPr>
          <a:lstStyle/>
          <a:p>
            <a:pPr lvl="0"/>
            <a:r>
              <a:rPr lang="en-GB" dirty="0"/>
              <a:t>There are 12 best practice case studies in the report</a:t>
            </a:r>
            <a:r>
              <a:rPr lang="en-GB" dirty="0" smtClean="0"/>
              <a:t>:</a:t>
            </a:r>
          </a:p>
          <a:p>
            <a:pPr lvl="0"/>
            <a:endParaRPr lang="en-GB" dirty="0"/>
          </a:p>
          <a:p>
            <a:pPr marL="457200" lvl="0" indent="-457200">
              <a:buFont typeface="+mj-lt"/>
              <a:buAutoNum type="arabicPeriod" startAt="7"/>
            </a:pPr>
            <a:r>
              <a:rPr lang="en-GB" dirty="0" err="1"/>
              <a:t>Colcot</a:t>
            </a:r>
            <a:r>
              <a:rPr lang="en-GB" dirty="0"/>
              <a:t> Primary School – targeted work with foster carers</a:t>
            </a:r>
          </a:p>
          <a:p>
            <a:pPr marL="457200" lvl="0" indent="-457200">
              <a:buFont typeface="+mj-lt"/>
              <a:buAutoNum type="arabicPeriod" startAt="7"/>
            </a:pPr>
            <a:r>
              <a:rPr lang="en-GB" dirty="0" err="1"/>
              <a:t>Brynteg</a:t>
            </a:r>
            <a:r>
              <a:rPr lang="en-GB" dirty="0"/>
              <a:t> Comprehensive School – using the pupil deprivation grant for looked after children</a:t>
            </a:r>
          </a:p>
          <a:p>
            <a:pPr marL="457200" lvl="0" indent="-457200">
              <a:buFont typeface="+mj-lt"/>
              <a:buAutoNum type="arabicPeriod" startAt="7"/>
            </a:pPr>
            <a:r>
              <a:rPr lang="en-GB" dirty="0"/>
              <a:t>City of Cardiff Council – children who are looked after traineeship programme </a:t>
            </a:r>
          </a:p>
          <a:p>
            <a:pPr marL="457200" lvl="0" indent="-457200">
              <a:buFont typeface="+mj-lt"/>
              <a:buAutoNum type="arabicPeriod" startAt="7"/>
            </a:pPr>
            <a:r>
              <a:rPr lang="en-GB" dirty="0"/>
              <a:t>Pembrokeshire County Council – the impact of the virtual school model</a:t>
            </a:r>
          </a:p>
          <a:p>
            <a:pPr marL="457200" lvl="0" indent="-457200">
              <a:buFont typeface="+mj-lt"/>
              <a:buAutoNum type="arabicPeriod" startAt="7"/>
            </a:pPr>
            <a:r>
              <a:rPr lang="en-GB" dirty="0"/>
              <a:t>City of Cardiff Council – virtual tracking system</a:t>
            </a:r>
          </a:p>
          <a:p>
            <a:pPr marL="457200" lvl="0" indent="-457200">
              <a:buFont typeface="+mj-lt"/>
              <a:buAutoNum type="arabicPeriod" startAt="7"/>
            </a:pPr>
            <a:r>
              <a:rPr lang="en-GB" dirty="0"/>
              <a:t>Torfaen County Borough Council – working with the third sector</a:t>
            </a:r>
          </a:p>
        </p:txBody>
      </p:sp>
    </p:spTree>
    <p:extLst>
      <p:ext uri="{BB962C8B-B14F-4D97-AF65-F5344CB8AC3E}">
        <p14:creationId xmlns:p14="http://schemas.microsoft.com/office/powerpoint/2010/main" val="3871864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5120" y="1715989"/>
            <a:ext cx="5802379" cy="984885"/>
          </a:xfrm>
        </p:spPr>
        <p:txBody>
          <a:bodyPr/>
          <a:lstStyle/>
          <a:p>
            <a:r>
              <a:rPr lang="en-GB" sz="3200" kern="1200" spc="-5" dirty="0">
                <a:solidFill>
                  <a:srgbClr val="414042"/>
                </a:solidFill>
                <a:ea typeface="+mn-ea"/>
              </a:rPr>
              <a:t>Best practice: </a:t>
            </a:r>
            <a:r>
              <a:rPr lang="en-GB" sz="3200" kern="1200" spc="-5" dirty="0" err="1">
                <a:solidFill>
                  <a:srgbClr val="414042"/>
                </a:solidFill>
                <a:ea typeface="+mn-ea"/>
              </a:rPr>
              <a:t>Brynteg</a:t>
            </a:r>
            <a:r>
              <a:rPr lang="en-GB" sz="3200" kern="1200" spc="-5" dirty="0">
                <a:solidFill>
                  <a:srgbClr val="414042"/>
                </a:solidFill>
                <a:ea typeface="+mn-ea"/>
              </a:rPr>
              <a:t> Comprehensive School</a:t>
            </a:r>
            <a:endParaRPr lang="en-GB" dirty="0"/>
          </a:p>
        </p:txBody>
      </p:sp>
      <p:sp>
        <p:nvSpPr>
          <p:cNvPr id="3" name="Content Placeholder 2"/>
          <p:cNvSpPr>
            <a:spLocks noGrp="1"/>
          </p:cNvSpPr>
          <p:nvPr>
            <p:ph sz="half" idx="2"/>
          </p:nvPr>
        </p:nvSpPr>
        <p:spPr>
          <a:xfrm>
            <a:off x="527300" y="2926080"/>
            <a:ext cx="5728335" cy="6771084"/>
          </a:xfrm>
        </p:spPr>
        <p:txBody>
          <a:bodyPr/>
          <a:lstStyle/>
          <a:p>
            <a:pPr lvl="0"/>
            <a:r>
              <a:rPr lang="en-GB" dirty="0" smtClean="0"/>
              <a:t>Mae </a:t>
            </a:r>
            <a:r>
              <a:rPr lang="en-GB" dirty="0" err="1" smtClean="0"/>
              <a:t>Ysgol</a:t>
            </a:r>
            <a:r>
              <a:rPr lang="en-GB" dirty="0" smtClean="0"/>
              <a:t> </a:t>
            </a:r>
            <a:r>
              <a:rPr lang="en-GB" dirty="0" err="1" smtClean="0"/>
              <a:t>Gyfun</a:t>
            </a:r>
            <a:r>
              <a:rPr lang="en-GB" dirty="0" smtClean="0"/>
              <a:t> </a:t>
            </a:r>
            <a:r>
              <a:rPr lang="en-GB" dirty="0" err="1" smtClean="0"/>
              <a:t>Brynteg</a:t>
            </a:r>
            <a:r>
              <a:rPr lang="en-GB" dirty="0" smtClean="0"/>
              <a:t> </a:t>
            </a:r>
            <a:r>
              <a:rPr lang="en-GB" dirty="0" err="1" smtClean="0"/>
              <a:t>yn</a:t>
            </a:r>
            <a:r>
              <a:rPr lang="en-GB" dirty="0" smtClean="0"/>
              <a:t> </a:t>
            </a:r>
            <a:r>
              <a:rPr lang="en-GB" dirty="0" err="1" smtClean="0"/>
              <a:t>defnyddio’i</a:t>
            </a:r>
            <a:r>
              <a:rPr lang="en-GB" dirty="0" smtClean="0"/>
              <a:t> system </a:t>
            </a:r>
            <a:r>
              <a:rPr lang="en-GB" dirty="0" err="1" smtClean="0"/>
              <a:t>olrhain</a:t>
            </a:r>
            <a:r>
              <a:rPr lang="en-GB" dirty="0" smtClean="0"/>
              <a:t> </a:t>
            </a:r>
            <a:r>
              <a:rPr lang="en-GB" dirty="0" err="1" smtClean="0"/>
              <a:t>disgyblion</a:t>
            </a:r>
            <a:r>
              <a:rPr lang="en-GB" dirty="0" smtClean="0"/>
              <a:t> </a:t>
            </a:r>
            <a:r>
              <a:rPr lang="en-GB" dirty="0" err="1" smtClean="0"/>
              <a:t>yn</a:t>
            </a:r>
            <a:r>
              <a:rPr lang="en-GB" dirty="0" smtClean="0"/>
              <a:t> </a:t>
            </a:r>
            <a:r>
              <a:rPr lang="en-GB" dirty="0" err="1" smtClean="0"/>
              <a:t>llwyddiannus</a:t>
            </a:r>
            <a:r>
              <a:rPr lang="en-GB" dirty="0" smtClean="0"/>
              <a:t> </a:t>
            </a:r>
            <a:r>
              <a:rPr lang="en-GB" dirty="0" err="1" smtClean="0"/>
              <a:t>iawn</a:t>
            </a:r>
            <a:r>
              <a:rPr lang="en-GB" dirty="0" smtClean="0"/>
              <a:t> </a:t>
            </a:r>
            <a:r>
              <a:rPr lang="en-GB" dirty="0" err="1" smtClean="0"/>
              <a:t>i</a:t>
            </a:r>
            <a:r>
              <a:rPr lang="en-GB" dirty="0" smtClean="0"/>
              <a:t> </a:t>
            </a:r>
            <a:r>
              <a:rPr lang="en-GB" dirty="0" err="1" smtClean="0"/>
              <a:t>fonitro</a:t>
            </a:r>
            <a:r>
              <a:rPr lang="en-GB" dirty="0" smtClean="0"/>
              <a:t> </a:t>
            </a:r>
            <a:r>
              <a:rPr lang="en-GB" dirty="0" err="1" smtClean="0"/>
              <a:t>cynnydd</a:t>
            </a:r>
            <a:r>
              <a:rPr lang="en-GB" dirty="0" smtClean="0"/>
              <a:t>, </a:t>
            </a:r>
            <a:r>
              <a:rPr lang="en-GB" dirty="0" err="1" smtClean="0"/>
              <a:t>gosod</a:t>
            </a:r>
            <a:r>
              <a:rPr lang="en-GB" dirty="0" smtClean="0"/>
              <a:t> </a:t>
            </a:r>
            <a:r>
              <a:rPr lang="en-GB" dirty="0" err="1" smtClean="0"/>
              <a:t>targedau</a:t>
            </a:r>
            <a:r>
              <a:rPr lang="en-GB" dirty="0" smtClean="0"/>
              <a:t> </a:t>
            </a:r>
            <a:r>
              <a:rPr lang="en-GB" dirty="0" err="1" smtClean="0"/>
              <a:t>uchelgeisiol</a:t>
            </a:r>
            <a:r>
              <a:rPr lang="en-GB" dirty="0" smtClean="0"/>
              <a:t> a </a:t>
            </a:r>
            <a:r>
              <a:rPr lang="en-GB" dirty="0" err="1" smtClean="0"/>
              <a:t>nodi</a:t>
            </a:r>
            <a:r>
              <a:rPr lang="en-GB" dirty="0" smtClean="0"/>
              <a:t> a </a:t>
            </a:r>
            <a:r>
              <a:rPr lang="en-GB" dirty="0" err="1" smtClean="0"/>
              <a:t>darparu</a:t>
            </a:r>
            <a:r>
              <a:rPr lang="en-GB" dirty="0" smtClean="0"/>
              <a:t> </a:t>
            </a:r>
            <a:r>
              <a:rPr lang="en-GB" dirty="0" err="1" smtClean="0"/>
              <a:t>cymorth</a:t>
            </a:r>
            <a:r>
              <a:rPr lang="en-GB" dirty="0" smtClean="0"/>
              <a:t> </a:t>
            </a:r>
            <a:r>
              <a:rPr lang="en-GB" dirty="0" err="1" smtClean="0"/>
              <a:t>i</a:t>
            </a:r>
            <a:r>
              <a:rPr lang="en-GB" dirty="0" smtClean="0"/>
              <a:t> </a:t>
            </a:r>
            <a:r>
              <a:rPr lang="en-GB" dirty="0" err="1" smtClean="0"/>
              <a:t>ddisgyblion</a:t>
            </a:r>
            <a:r>
              <a:rPr lang="en-GB" dirty="0" smtClean="0"/>
              <a:t>.</a:t>
            </a:r>
          </a:p>
          <a:p>
            <a:pPr lvl="0"/>
            <a:endParaRPr lang="en-GB" dirty="0"/>
          </a:p>
          <a:p>
            <a:pPr lvl="0"/>
            <a:r>
              <a:rPr lang="en-GB" dirty="0" err="1" smtClean="0"/>
              <a:t>Ceir</a:t>
            </a:r>
            <a:r>
              <a:rPr lang="en-GB" dirty="0" smtClean="0"/>
              <a:t> </a:t>
            </a:r>
            <a:r>
              <a:rPr lang="en-GB" dirty="0" err="1" smtClean="0"/>
              <a:t>trefniadau</a:t>
            </a:r>
            <a:r>
              <a:rPr lang="en-GB" dirty="0" smtClean="0"/>
              <a:t> </a:t>
            </a:r>
            <a:r>
              <a:rPr lang="en-GB" dirty="0" err="1" smtClean="0"/>
              <a:t>pontio</a:t>
            </a:r>
            <a:r>
              <a:rPr lang="en-GB" dirty="0" smtClean="0"/>
              <a:t> </a:t>
            </a:r>
            <a:r>
              <a:rPr lang="en-GB" dirty="0" err="1" smtClean="0"/>
              <a:t>effeithiol</a:t>
            </a:r>
            <a:r>
              <a:rPr lang="en-GB" dirty="0" smtClean="0"/>
              <a:t> </a:t>
            </a:r>
            <a:r>
              <a:rPr lang="en-GB" dirty="0" err="1" smtClean="0"/>
              <a:t>iawn</a:t>
            </a:r>
            <a:r>
              <a:rPr lang="en-GB" dirty="0" smtClean="0"/>
              <a:t>, </a:t>
            </a:r>
            <a:r>
              <a:rPr lang="en-GB" dirty="0" err="1" smtClean="0"/>
              <a:t>gan</a:t>
            </a:r>
            <a:r>
              <a:rPr lang="en-GB" dirty="0" smtClean="0"/>
              <a:t> </a:t>
            </a:r>
            <a:r>
              <a:rPr lang="en-GB" dirty="0" err="1" smtClean="0"/>
              <a:t>gynnwys</a:t>
            </a:r>
            <a:r>
              <a:rPr lang="en-GB" dirty="0" smtClean="0"/>
              <a:t> </a:t>
            </a:r>
            <a:r>
              <a:rPr lang="en-GB" dirty="0" err="1" smtClean="0"/>
              <a:t>swyddog</a:t>
            </a:r>
            <a:r>
              <a:rPr lang="en-GB" dirty="0" smtClean="0"/>
              <a:t> </a:t>
            </a:r>
            <a:r>
              <a:rPr lang="en-GB" dirty="0" err="1" smtClean="0"/>
              <a:t>cymorth</a:t>
            </a:r>
            <a:r>
              <a:rPr lang="en-GB" dirty="0" smtClean="0"/>
              <a:t> </a:t>
            </a:r>
            <a:r>
              <a:rPr lang="en-GB" dirty="0" err="1" smtClean="0"/>
              <a:t>dysgu</a:t>
            </a:r>
            <a:r>
              <a:rPr lang="en-GB" dirty="0" smtClean="0"/>
              <a:t> </a:t>
            </a:r>
            <a:r>
              <a:rPr lang="en-GB" dirty="0" err="1" smtClean="0"/>
              <a:t>mewn</a:t>
            </a:r>
            <a:r>
              <a:rPr lang="en-GB" dirty="0" smtClean="0"/>
              <a:t> </a:t>
            </a:r>
            <a:r>
              <a:rPr lang="en-GB" dirty="0" err="1" smtClean="0"/>
              <a:t>clwstwr</a:t>
            </a:r>
            <a:r>
              <a:rPr lang="en-GB" dirty="0" smtClean="0"/>
              <a:t> a </a:t>
            </a:r>
            <a:r>
              <a:rPr lang="en-GB" dirty="0" err="1" smtClean="0"/>
              <a:t>mentoriaid</a:t>
            </a:r>
            <a:r>
              <a:rPr lang="en-GB" dirty="0" smtClean="0"/>
              <a:t> </a:t>
            </a:r>
            <a:r>
              <a:rPr lang="en-GB" dirty="0" err="1" smtClean="0"/>
              <a:t>cyfoedion</a:t>
            </a:r>
            <a:r>
              <a:rPr lang="en-GB" dirty="0" smtClean="0"/>
              <a:t>. </a:t>
            </a:r>
            <a:r>
              <a:rPr lang="en-GB" dirty="0" err="1" smtClean="0"/>
              <a:t>Mae’r</a:t>
            </a:r>
            <a:r>
              <a:rPr lang="en-GB" dirty="0" smtClean="0"/>
              <a:t> </a:t>
            </a:r>
            <a:r>
              <a:rPr lang="en-GB" dirty="0" err="1" smtClean="0"/>
              <a:t>rhain</a:t>
            </a:r>
            <a:r>
              <a:rPr lang="en-GB" dirty="0" smtClean="0"/>
              <a:t> </a:t>
            </a:r>
            <a:r>
              <a:rPr lang="en-GB" dirty="0" err="1" smtClean="0"/>
              <a:t>yn</a:t>
            </a:r>
            <a:r>
              <a:rPr lang="en-GB" dirty="0" smtClean="0"/>
              <a:t> </a:t>
            </a:r>
            <a:r>
              <a:rPr lang="en-GB" dirty="0" err="1" smtClean="0"/>
              <a:t>sicrhau</a:t>
            </a:r>
            <a:r>
              <a:rPr lang="en-GB" dirty="0" smtClean="0"/>
              <a:t> bod </a:t>
            </a:r>
            <a:r>
              <a:rPr lang="en-GB" dirty="0" err="1" smtClean="0"/>
              <a:t>anghenion</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r>
              <a:rPr lang="en-GB" dirty="0" smtClean="0"/>
              <a:t> </a:t>
            </a:r>
            <a:r>
              <a:rPr lang="en-GB" dirty="0" err="1" smtClean="0"/>
              <a:t>yn</a:t>
            </a:r>
            <a:r>
              <a:rPr lang="en-GB" dirty="0" smtClean="0"/>
              <a:t> </a:t>
            </a:r>
            <a:r>
              <a:rPr lang="en-GB" dirty="0" err="1" smtClean="0"/>
              <a:t>cael</a:t>
            </a:r>
            <a:r>
              <a:rPr lang="en-GB" dirty="0" smtClean="0"/>
              <a:t> </a:t>
            </a:r>
            <a:r>
              <a:rPr lang="en-GB" dirty="0" err="1" smtClean="0"/>
              <a:t>eu</a:t>
            </a:r>
            <a:r>
              <a:rPr lang="en-GB" dirty="0" smtClean="0"/>
              <a:t> </a:t>
            </a:r>
            <a:r>
              <a:rPr lang="en-GB" dirty="0" err="1" smtClean="0"/>
              <a:t>nodi’n</a:t>
            </a:r>
            <a:r>
              <a:rPr lang="en-GB" dirty="0" smtClean="0"/>
              <a:t> </a:t>
            </a:r>
            <a:r>
              <a:rPr lang="en-GB" dirty="0" err="1" smtClean="0"/>
              <a:t>gynnar</a:t>
            </a:r>
            <a:r>
              <a:rPr lang="en-GB" dirty="0" smtClean="0"/>
              <a:t> a bod </a:t>
            </a:r>
            <a:r>
              <a:rPr lang="en-GB" dirty="0" err="1" smtClean="0"/>
              <a:t>darpariaeth</a:t>
            </a:r>
            <a:r>
              <a:rPr lang="en-GB" dirty="0" smtClean="0"/>
              <a:t> </a:t>
            </a:r>
            <a:r>
              <a:rPr lang="en-GB" dirty="0" err="1" smtClean="0"/>
              <a:t>briodol</a:t>
            </a:r>
            <a:r>
              <a:rPr lang="en-GB" dirty="0" smtClean="0"/>
              <a:t> </a:t>
            </a:r>
            <a:r>
              <a:rPr lang="en-GB" dirty="0" err="1" smtClean="0"/>
              <a:t>yn</a:t>
            </a:r>
            <a:r>
              <a:rPr lang="en-GB" dirty="0" smtClean="0"/>
              <a:t> </a:t>
            </a:r>
            <a:r>
              <a:rPr lang="en-GB" dirty="0" err="1" smtClean="0"/>
              <a:t>cael</a:t>
            </a:r>
            <a:r>
              <a:rPr lang="en-GB" dirty="0" smtClean="0"/>
              <a:t> </a:t>
            </a:r>
            <a:r>
              <a:rPr lang="en-GB" dirty="0" err="1" smtClean="0"/>
              <a:t>ei</a:t>
            </a:r>
            <a:r>
              <a:rPr lang="en-GB" dirty="0" smtClean="0"/>
              <a:t> </a:t>
            </a:r>
            <a:r>
              <a:rPr lang="en-GB" dirty="0" err="1" smtClean="0"/>
              <a:t>threfnu</a:t>
            </a:r>
            <a:r>
              <a:rPr lang="en-GB" dirty="0" smtClean="0"/>
              <a:t>.</a:t>
            </a:r>
          </a:p>
          <a:p>
            <a:pPr lvl="0"/>
            <a:endParaRPr lang="en-GB" dirty="0"/>
          </a:p>
          <a:p>
            <a:pPr lvl="0"/>
            <a:r>
              <a:rPr lang="en-GB" dirty="0" smtClean="0"/>
              <a:t>Mae </a:t>
            </a:r>
            <a:r>
              <a:rPr lang="en-GB" dirty="0" err="1" smtClean="0"/>
              <a:t>rhaglen</a:t>
            </a:r>
            <a:r>
              <a:rPr lang="en-GB" dirty="0" smtClean="0"/>
              <a:t> </a:t>
            </a:r>
            <a:r>
              <a:rPr lang="en-GB" dirty="0" err="1" smtClean="0"/>
              <a:t>fentora</a:t>
            </a:r>
            <a:r>
              <a:rPr lang="en-GB" dirty="0" smtClean="0"/>
              <a:t> </a:t>
            </a:r>
            <a:r>
              <a:rPr lang="en-GB" dirty="0" err="1" smtClean="0"/>
              <a:t>gynhwysfawr</a:t>
            </a:r>
            <a:r>
              <a:rPr lang="en-GB" dirty="0" smtClean="0"/>
              <a:t> </a:t>
            </a:r>
            <a:r>
              <a:rPr lang="en-GB" dirty="0" err="1" smtClean="0"/>
              <a:t>ar</a:t>
            </a:r>
            <a:r>
              <a:rPr lang="en-GB" dirty="0" smtClean="0"/>
              <a:t> </a:t>
            </a:r>
            <a:r>
              <a:rPr lang="en-GB" dirty="0" err="1" smtClean="0"/>
              <a:t>waith</a:t>
            </a:r>
            <a:r>
              <a:rPr lang="en-GB" dirty="0" smtClean="0"/>
              <a:t> ac </a:t>
            </a:r>
            <a:r>
              <a:rPr lang="en-GB" dirty="0" err="1" smtClean="0"/>
              <a:t>mae</a:t>
            </a:r>
            <a:r>
              <a:rPr lang="en-GB" dirty="0" smtClean="0"/>
              <a:t> hon </a:t>
            </a:r>
            <a:r>
              <a:rPr lang="en-GB" dirty="0" err="1" smtClean="0"/>
              <a:t>yn</a:t>
            </a:r>
            <a:r>
              <a:rPr lang="en-GB" dirty="0" smtClean="0"/>
              <a:t> </a:t>
            </a:r>
            <a:r>
              <a:rPr lang="en-GB" dirty="0" err="1" smtClean="0"/>
              <a:t>cynnwys</a:t>
            </a:r>
            <a:r>
              <a:rPr lang="en-GB" dirty="0" smtClean="0"/>
              <a:t> </a:t>
            </a:r>
            <a:r>
              <a:rPr lang="en-GB" dirty="0" err="1" smtClean="0"/>
              <a:t>lefelau</a:t>
            </a:r>
            <a:r>
              <a:rPr lang="en-GB" dirty="0" smtClean="0"/>
              <a:t> </a:t>
            </a:r>
            <a:r>
              <a:rPr lang="en-GB" dirty="0" err="1" smtClean="0"/>
              <a:t>uchel</a:t>
            </a:r>
            <a:r>
              <a:rPr lang="en-GB" dirty="0" smtClean="0"/>
              <a:t> o </a:t>
            </a:r>
            <a:r>
              <a:rPr lang="en-GB" dirty="0" err="1" smtClean="0"/>
              <a:t>gymorth</a:t>
            </a:r>
            <a:r>
              <a:rPr lang="en-GB" dirty="0" smtClean="0"/>
              <a:t> </a:t>
            </a:r>
            <a:r>
              <a:rPr lang="en-GB" dirty="0" err="1" smtClean="0"/>
              <a:t>bugeiliol</a:t>
            </a:r>
            <a:r>
              <a:rPr lang="en-GB" dirty="0" smtClean="0"/>
              <a:t> </a:t>
            </a:r>
            <a:r>
              <a:rPr lang="en-GB" dirty="0" err="1" smtClean="0"/>
              <a:t>gan</a:t>
            </a:r>
            <a:r>
              <a:rPr lang="en-GB" dirty="0" smtClean="0"/>
              <a:t> </a:t>
            </a:r>
            <a:r>
              <a:rPr lang="en-GB" dirty="0" err="1" smtClean="0"/>
              <a:t>anogwyr</a:t>
            </a:r>
            <a:r>
              <a:rPr lang="en-GB" dirty="0" smtClean="0"/>
              <a:t> </a:t>
            </a:r>
            <a:r>
              <a:rPr lang="en-GB" dirty="0" err="1" smtClean="0"/>
              <a:t>dysgu</a:t>
            </a:r>
            <a:r>
              <a:rPr lang="en-GB" dirty="0" smtClean="0"/>
              <a:t> </a:t>
            </a:r>
            <a:r>
              <a:rPr lang="en-GB" dirty="0" err="1" smtClean="0"/>
              <a:t>penodedig</a:t>
            </a:r>
            <a:r>
              <a:rPr lang="en-GB" dirty="0" smtClean="0"/>
              <a:t>.  </a:t>
            </a:r>
            <a:r>
              <a:rPr lang="en-GB" dirty="0" err="1" smtClean="0"/>
              <a:t>Yn</a:t>
            </a:r>
            <a:r>
              <a:rPr lang="en-GB" dirty="0" smtClean="0"/>
              <a:t> </a:t>
            </a:r>
            <a:r>
              <a:rPr lang="en-GB" dirty="0" err="1" smtClean="0"/>
              <a:t>ogystal</a:t>
            </a:r>
            <a:r>
              <a:rPr lang="en-GB" dirty="0" smtClean="0"/>
              <a:t>, </a:t>
            </a:r>
            <a:r>
              <a:rPr lang="en-GB" dirty="0" err="1" smtClean="0"/>
              <a:t>mae</a:t>
            </a:r>
            <a:r>
              <a:rPr lang="en-GB" dirty="0" smtClean="0"/>
              <a:t> </a:t>
            </a:r>
            <a:r>
              <a:rPr lang="en-GB" dirty="0" err="1" smtClean="0"/>
              <a:t>mentoriaid</a:t>
            </a:r>
            <a:r>
              <a:rPr lang="en-GB" dirty="0" smtClean="0"/>
              <a:t> </a:t>
            </a:r>
            <a:r>
              <a:rPr lang="en-GB" dirty="0" err="1" smtClean="0"/>
              <a:t>allanol</a:t>
            </a:r>
            <a:r>
              <a:rPr lang="en-GB" dirty="0" smtClean="0"/>
              <a:t> </a:t>
            </a:r>
            <a:r>
              <a:rPr lang="en-GB" dirty="0" err="1" smtClean="0"/>
              <a:t>yn</a:t>
            </a:r>
            <a:r>
              <a:rPr lang="en-GB" dirty="0" smtClean="0"/>
              <a:t> </a:t>
            </a:r>
            <a:r>
              <a:rPr lang="en-GB" dirty="0" err="1" smtClean="0"/>
              <a:t>cael</a:t>
            </a:r>
            <a:r>
              <a:rPr lang="en-GB" dirty="0" smtClean="0"/>
              <a:t> </a:t>
            </a:r>
            <a:r>
              <a:rPr lang="en-GB" dirty="0" err="1" smtClean="0"/>
              <a:t>eu</a:t>
            </a:r>
            <a:r>
              <a:rPr lang="en-GB" dirty="0" smtClean="0"/>
              <a:t> </a:t>
            </a:r>
            <a:r>
              <a:rPr lang="en-GB" dirty="0" err="1" smtClean="0"/>
              <a:t>defnyddio’n</a:t>
            </a:r>
            <a:r>
              <a:rPr lang="en-GB" dirty="0" smtClean="0"/>
              <a:t> </a:t>
            </a:r>
            <a:r>
              <a:rPr lang="en-GB" dirty="0" err="1" smtClean="0"/>
              <a:t>effeithiol</a:t>
            </a:r>
            <a:r>
              <a:rPr lang="en-GB" dirty="0" smtClean="0"/>
              <a:t> </a:t>
            </a:r>
            <a:r>
              <a:rPr lang="en-GB" dirty="0" err="1" smtClean="0"/>
              <a:t>i</a:t>
            </a:r>
            <a:r>
              <a:rPr lang="en-GB" dirty="0" smtClean="0"/>
              <a:t> </a:t>
            </a:r>
            <a:r>
              <a:rPr lang="en-GB" dirty="0" err="1" smtClean="0"/>
              <a:t>ddarparu</a:t>
            </a:r>
            <a:r>
              <a:rPr lang="en-GB" dirty="0" smtClean="0"/>
              <a:t> </a:t>
            </a:r>
            <a:r>
              <a:rPr lang="en-GB" dirty="0" err="1" smtClean="0"/>
              <a:t>cyngor</a:t>
            </a:r>
            <a:r>
              <a:rPr lang="en-GB" dirty="0" smtClean="0"/>
              <a:t> ac </a:t>
            </a:r>
            <a:r>
              <a:rPr lang="en-GB" dirty="0" err="1" smtClean="0"/>
              <a:t>arweiniad</a:t>
            </a:r>
            <a:r>
              <a:rPr lang="en-GB" dirty="0" smtClean="0"/>
              <a:t>.</a:t>
            </a:r>
            <a:endParaRPr lang="en-GB" dirty="0"/>
          </a:p>
          <a:p>
            <a:endParaRPr lang="en-GB" dirty="0"/>
          </a:p>
        </p:txBody>
      </p:sp>
      <p:sp>
        <p:nvSpPr>
          <p:cNvPr id="4" name="Content Placeholder 3"/>
          <p:cNvSpPr>
            <a:spLocks noGrp="1"/>
          </p:cNvSpPr>
          <p:nvPr>
            <p:ph sz="half" idx="3"/>
          </p:nvPr>
        </p:nvSpPr>
        <p:spPr>
          <a:xfrm>
            <a:off x="6615620" y="2999232"/>
            <a:ext cx="5782945" cy="6432530"/>
          </a:xfrm>
        </p:spPr>
        <p:txBody>
          <a:bodyPr/>
          <a:lstStyle/>
          <a:p>
            <a:pPr lvl="0"/>
            <a:r>
              <a:rPr lang="en-GB" dirty="0" err="1"/>
              <a:t>Brynteg</a:t>
            </a:r>
            <a:r>
              <a:rPr lang="en-GB" dirty="0"/>
              <a:t> Comprehensive School very successfully uses its pupil tracking system to monitor progress, set aspirational targets and identify and provide support for pupils.</a:t>
            </a:r>
          </a:p>
          <a:p>
            <a:pPr lvl="0"/>
            <a:r>
              <a:rPr lang="en-GB" b="1" dirty="0"/>
              <a:t> </a:t>
            </a:r>
            <a:endParaRPr lang="en-GB" dirty="0"/>
          </a:p>
          <a:p>
            <a:pPr lvl="0"/>
            <a:r>
              <a:rPr lang="en-GB" dirty="0"/>
              <a:t>There are very effective transition arrangements, including a cluster learning support officer and peer mentors.  These ensure that the needs of children who are looked after are identified early and appropriate provision made.  </a:t>
            </a:r>
          </a:p>
          <a:p>
            <a:pPr lvl="0"/>
            <a:endParaRPr lang="en-GB" dirty="0"/>
          </a:p>
          <a:p>
            <a:pPr lvl="0"/>
            <a:r>
              <a:rPr lang="en-GB" dirty="0"/>
              <a:t>There is a comprehensive mentoring programme in place and this includes high levels of pastoral support from dedicated learning coaches.  In addition, external mentors are used to good effect to provide advice and guidance.</a:t>
            </a:r>
          </a:p>
          <a:p>
            <a:endParaRPr lang="en-GB" dirty="0"/>
          </a:p>
        </p:txBody>
      </p:sp>
      <p:sp>
        <p:nvSpPr>
          <p:cNvPr id="5" name="object 2"/>
          <p:cNvSpPr txBox="1">
            <a:spLocks/>
          </p:cNvSpPr>
          <p:nvPr/>
        </p:nvSpPr>
        <p:spPr>
          <a:xfrm>
            <a:off x="527300" y="1715989"/>
            <a:ext cx="11950199" cy="984885"/>
          </a:xfrm>
          <a:prstGeom prst="rect">
            <a:avLst/>
          </a:prstGeom>
        </p:spPr>
        <p:txBody>
          <a:bodyPr vert="horz" wrap="square" lIns="0" tIns="0" rIns="0" bIns="0" rtlCol="0">
            <a:spAutoFit/>
          </a:bodyPr>
          <a:lstStyle>
            <a:lvl1pPr eaLnBrk="1" hangingPunct="1">
              <a:defRPr sz="3500" b="1" i="0">
                <a:solidFill>
                  <a:srgbClr val="2EAAE1"/>
                </a:solidFill>
                <a:latin typeface="Arial"/>
                <a:ea typeface="+mj-ea"/>
                <a:cs typeface="Arial"/>
              </a:defRPr>
            </a:lvl1pPr>
          </a:lstStyle>
          <a:p>
            <a:pPr marL="12700" defTabSz="914400"/>
            <a:r>
              <a:rPr lang="en-GB" sz="3200" kern="0" spc="-10" dirty="0" err="1" smtClean="0"/>
              <a:t>Arfer</a:t>
            </a:r>
            <a:r>
              <a:rPr lang="en-GB" sz="3200" kern="0" spc="-10" dirty="0" smtClean="0"/>
              <a:t> </a:t>
            </a:r>
            <a:r>
              <a:rPr lang="en-GB" sz="3200" kern="0" spc="-10" dirty="0" err="1" smtClean="0"/>
              <a:t>orau</a:t>
            </a:r>
            <a:r>
              <a:rPr lang="en-GB" sz="3200" kern="0" spc="-10" dirty="0" smtClean="0"/>
              <a:t>: </a:t>
            </a:r>
            <a:r>
              <a:rPr lang="en-GB" sz="3200" kern="0" spc="-10" dirty="0" err="1" smtClean="0"/>
              <a:t>Ysgol</a:t>
            </a:r>
            <a:r>
              <a:rPr lang="en-GB" sz="3200" kern="0" spc="-10" dirty="0" smtClean="0"/>
              <a:t> </a:t>
            </a:r>
            <a:r>
              <a:rPr lang="en-GB" sz="3200" kern="0" spc="-10" dirty="0" err="1" smtClean="0"/>
              <a:t>Gyfun</a:t>
            </a:r>
            <a:r>
              <a:rPr lang="en-GB" sz="3200" kern="0" spc="-10" dirty="0" smtClean="0"/>
              <a:t/>
            </a:r>
            <a:br>
              <a:rPr lang="en-GB" sz="3200" kern="0" spc="-10" dirty="0" smtClean="0"/>
            </a:br>
            <a:r>
              <a:rPr lang="en-GB" sz="3200" kern="0" spc="-10" dirty="0" err="1" smtClean="0"/>
              <a:t>Brynteg</a:t>
            </a:r>
            <a:endParaRPr lang="en-GB" sz="3200" kern="0" spc="-10" dirty="0"/>
          </a:p>
        </p:txBody>
      </p:sp>
    </p:spTree>
    <p:extLst>
      <p:ext uri="{BB962C8B-B14F-4D97-AF65-F5344CB8AC3E}">
        <p14:creationId xmlns:p14="http://schemas.microsoft.com/office/powerpoint/2010/main" val="1375004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527300" y="2907792"/>
            <a:ext cx="5728335" cy="6186309"/>
          </a:xfrm>
        </p:spPr>
        <p:txBody>
          <a:bodyPr/>
          <a:lstStyle/>
          <a:p>
            <a:pPr marR="44450" lvl="0" indent="12700"/>
            <a:r>
              <a:rPr lang="en-GB" sz="2000" spc="-5" dirty="0" smtClean="0"/>
              <a:t>Mae </a:t>
            </a:r>
            <a:r>
              <a:rPr lang="en-GB" sz="2000" spc="-5" dirty="0" err="1" smtClean="0"/>
              <a:t>llawer</a:t>
            </a:r>
            <a:r>
              <a:rPr lang="en-GB" sz="2000" spc="-5" dirty="0" smtClean="0"/>
              <a:t> o </a:t>
            </a:r>
            <a:r>
              <a:rPr lang="en-GB" sz="2000" spc="-5" dirty="0" err="1" smtClean="0"/>
              <a:t>blant</a:t>
            </a:r>
            <a:r>
              <a:rPr lang="en-GB" sz="2000" spc="-5" dirty="0" smtClean="0"/>
              <a:t> </a:t>
            </a:r>
            <a:r>
              <a:rPr lang="en-GB" sz="2000" spc="-5" dirty="0" err="1" smtClean="0"/>
              <a:t>sy’n</a:t>
            </a:r>
            <a:r>
              <a:rPr lang="en-GB" sz="2000" spc="-5" dirty="0" smtClean="0"/>
              <a:t> </a:t>
            </a:r>
            <a:r>
              <a:rPr lang="en-GB" sz="2000" spc="-5" dirty="0" err="1" smtClean="0"/>
              <a:t>derbyn</a:t>
            </a:r>
            <a:r>
              <a:rPr lang="en-GB" sz="2000" spc="-5" dirty="0" smtClean="0"/>
              <a:t> </a:t>
            </a:r>
            <a:r>
              <a:rPr lang="en-GB" sz="2000" spc="-5" dirty="0" err="1" smtClean="0"/>
              <a:t>gofal</a:t>
            </a:r>
            <a:r>
              <a:rPr lang="en-GB" sz="2000" spc="-5" dirty="0" smtClean="0"/>
              <a:t> </a:t>
            </a:r>
            <a:r>
              <a:rPr lang="en-GB" sz="2000" spc="-5" dirty="0" err="1" smtClean="0"/>
              <a:t>yn</a:t>
            </a:r>
            <a:r>
              <a:rPr lang="en-GB" sz="2000" spc="-5" dirty="0" smtClean="0"/>
              <a:t> </a:t>
            </a:r>
            <a:r>
              <a:rPr lang="en-GB" sz="2000" spc="-5" dirty="0" err="1" smtClean="0"/>
              <a:t>cael</a:t>
            </a:r>
            <a:r>
              <a:rPr lang="en-GB" sz="2000" spc="-5" dirty="0" smtClean="0"/>
              <a:t> </a:t>
            </a:r>
            <a:r>
              <a:rPr lang="en-GB" sz="2000" spc="-5" dirty="0" err="1" smtClean="0"/>
              <a:t>darpariaeth</a:t>
            </a:r>
            <a:r>
              <a:rPr lang="en-GB" sz="2000" spc="-5" dirty="0" smtClean="0"/>
              <a:t> </a:t>
            </a:r>
            <a:r>
              <a:rPr lang="en-GB" sz="2000" spc="-5" dirty="0" err="1" smtClean="0"/>
              <a:t>anogaeth</a:t>
            </a:r>
            <a:r>
              <a:rPr lang="en-GB" sz="2000" spc="-5" dirty="0" smtClean="0"/>
              <a:t> </a:t>
            </a:r>
            <a:r>
              <a:rPr lang="en-GB" sz="2000" spc="-5" dirty="0" err="1" smtClean="0"/>
              <a:t>adeg</a:t>
            </a:r>
            <a:r>
              <a:rPr lang="en-GB" sz="2000" spc="-5" dirty="0" smtClean="0"/>
              <a:t> </a:t>
            </a:r>
            <a:r>
              <a:rPr lang="en-GB" sz="2000" spc="-5" dirty="0" err="1" smtClean="0"/>
              <a:t>mynediad</a:t>
            </a:r>
            <a:r>
              <a:rPr lang="en-GB" sz="2000" spc="-5" dirty="0" smtClean="0"/>
              <a:t> ac </a:t>
            </a:r>
            <a:r>
              <a:rPr lang="en-GB" sz="2000" spc="-5" dirty="0" err="1" smtClean="0"/>
              <a:t>maent</a:t>
            </a:r>
            <a:r>
              <a:rPr lang="en-GB" sz="2000" spc="-5" dirty="0" smtClean="0"/>
              <a:t> </a:t>
            </a:r>
            <a:r>
              <a:rPr lang="en-GB" sz="2000" spc="-5" dirty="0" err="1" smtClean="0"/>
              <a:t>yn</a:t>
            </a:r>
            <a:r>
              <a:rPr lang="en-GB" sz="2000" spc="-5" dirty="0" smtClean="0"/>
              <a:t> </a:t>
            </a:r>
            <a:r>
              <a:rPr lang="en-GB" sz="2000" spc="-5" dirty="0" err="1" smtClean="0"/>
              <a:t>cael</a:t>
            </a:r>
            <a:r>
              <a:rPr lang="en-GB" sz="2000" spc="-5" dirty="0" smtClean="0"/>
              <a:t> </a:t>
            </a:r>
            <a:r>
              <a:rPr lang="en-GB" sz="2000" spc="-5" dirty="0" err="1" smtClean="0"/>
              <a:t>eu</a:t>
            </a:r>
            <a:r>
              <a:rPr lang="en-GB" sz="2000" spc="-5" dirty="0" smtClean="0"/>
              <a:t> </a:t>
            </a:r>
            <a:r>
              <a:rPr lang="en-GB" sz="2000" spc="-5" dirty="0" err="1" smtClean="0"/>
              <a:t>hintegreiddio’n</a:t>
            </a:r>
            <a:r>
              <a:rPr lang="en-GB" sz="2000" spc="-5" dirty="0" smtClean="0"/>
              <a:t> </a:t>
            </a:r>
            <a:r>
              <a:rPr lang="en-GB" sz="2000" spc="-5" dirty="0" err="1" smtClean="0"/>
              <a:t>raddol</a:t>
            </a:r>
            <a:r>
              <a:rPr lang="en-GB" sz="2000" spc="-5" dirty="0" smtClean="0"/>
              <a:t> </a:t>
            </a:r>
            <a:r>
              <a:rPr lang="cy-GB" sz="2000" spc="-5" dirty="0" smtClean="0"/>
              <a:t>i’r brif ffrwd, yn gymdeithasol ac yn emosiynol.  Mae’r staff sy’n rhedeg y grŵp anogaeth wedi’u hyfforddi’n dda, ac  yn deall anghenion emosiynol disgyblion.</a:t>
            </a:r>
            <a:endParaRPr lang="en-GB" sz="2000" spc="-5" dirty="0" smtClean="0"/>
          </a:p>
          <a:p>
            <a:pPr marR="44450" lvl="0" indent="12700"/>
            <a:r>
              <a:rPr lang="en-GB" sz="2000" spc="-5" dirty="0"/>
              <a:t> </a:t>
            </a:r>
          </a:p>
          <a:p>
            <a:pPr marR="44450" lvl="0" indent="12700"/>
            <a:r>
              <a:rPr lang="en-GB" sz="2000" spc="-5" dirty="0" smtClean="0"/>
              <a:t>95% </a:t>
            </a:r>
            <a:r>
              <a:rPr lang="en-GB" sz="2000" spc="-5" dirty="0" err="1" smtClean="0"/>
              <a:t>yw</a:t>
            </a:r>
            <a:r>
              <a:rPr lang="en-GB" sz="2000" spc="-5" dirty="0" smtClean="0"/>
              <a:t> </a:t>
            </a:r>
            <a:r>
              <a:rPr lang="en-GB" sz="2000" spc="-5" dirty="0" err="1" smtClean="0"/>
              <a:t>presenoldeb</a:t>
            </a:r>
            <a:r>
              <a:rPr lang="en-GB" sz="2000" spc="-5" dirty="0" smtClean="0"/>
              <a:t> </a:t>
            </a:r>
            <a:r>
              <a:rPr lang="en-GB" sz="2000" spc="-5" dirty="0" err="1" smtClean="0"/>
              <a:t>cyffredinol</a:t>
            </a:r>
            <a:r>
              <a:rPr lang="en-GB" sz="2000" spc="-5" dirty="0" smtClean="0"/>
              <a:t> plant </a:t>
            </a:r>
            <a:r>
              <a:rPr lang="en-GB" sz="2000" spc="-5" dirty="0" err="1" smtClean="0"/>
              <a:t>sy’n</a:t>
            </a:r>
            <a:r>
              <a:rPr lang="en-GB" sz="2000" spc="-5" dirty="0" smtClean="0"/>
              <a:t> </a:t>
            </a:r>
            <a:r>
              <a:rPr lang="en-GB" sz="2000" spc="-5" dirty="0" err="1" smtClean="0"/>
              <a:t>derbyn</a:t>
            </a:r>
            <a:r>
              <a:rPr lang="en-GB" sz="2000" spc="-5" dirty="0" smtClean="0"/>
              <a:t> </a:t>
            </a:r>
            <a:r>
              <a:rPr lang="en-GB" sz="2000" spc="-5" dirty="0" err="1" smtClean="0"/>
              <a:t>gofal</a:t>
            </a:r>
            <a:r>
              <a:rPr lang="en-GB" sz="2000" spc="-5" dirty="0" smtClean="0"/>
              <a:t>.  Ni </a:t>
            </a:r>
            <a:r>
              <a:rPr lang="en-GB" sz="2000" spc="-5" dirty="0" err="1" smtClean="0"/>
              <a:t>fu</a:t>
            </a:r>
            <a:r>
              <a:rPr lang="en-GB" sz="2000" spc="-5" dirty="0" smtClean="0"/>
              <a:t> </a:t>
            </a:r>
            <a:r>
              <a:rPr lang="en-GB" sz="2000" spc="-5" dirty="0" err="1" smtClean="0"/>
              <a:t>unrhyw</a:t>
            </a:r>
            <a:r>
              <a:rPr lang="en-GB" sz="2000" spc="-5" dirty="0" smtClean="0"/>
              <a:t> </a:t>
            </a:r>
            <a:r>
              <a:rPr lang="en-GB" sz="2000" spc="-5" dirty="0" err="1" smtClean="0"/>
              <a:t>waharddiadau</a:t>
            </a:r>
            <a:r>
              <a:rPr lang="en-GB" sz="2000" spc="-5" dirty="0" smtClean="0"/>
              <a:t> </a:t>
            </a:r>
            <a:r>
              <a:rPr lang="en-GB" sz="2000" spc="-5" dirty="0" err="1" smtClean="0"/>
              <a:t>parhaol</a:t>
            </a:r>
            <a:r>
              <a:rPr lang="en-GB" sz="2000" spc="-5" dirty="0" smtClean="0"/>
              <a:t> </a:t>
            </a:r>
            <a:r>
              <a:rPr lang="en-GB" sz="2000" spc="-5" dirty="0" err="1" smtClean="0"/>
              <a:t>dros</a:t>
            </a:r>
            <a:r>
              <a:rPr lang="en-GB" sz="2000" spc="-5" dirty="0" smtClean="0"/>
              <a:t> y </a:t>
            </a:r>
            <a:r>
              <a:rPr lang="en-GB" sz="2000" spc="-5" dirty="0" err="1" smtClean="0"/>
              <a:t>tair</a:t>
            </a:r>
            <a:r>
              <a:rPr lang="en-GB" sz="2000" spc="-5" dirty="0" smtClean="0"/>
              <a:t> </a:t>
            </a:r>
            <a:r>
              <a:rPr lang="en-GB" sz="2000" spc="-5" dirty="0" err="1" smtClean="0"/>
              <a:t>blynedd</a:t>
            </a:r>
            <a:r>
              <a:rPr lang="en-GB" sz="2000" spc="-5" dirty="0" smtClean="0"/>
              <a:t> </a:t>
            </a:r>
            <a:r>
              <a:rPr lang="en-GB" sz="2000" spc="-5" dirty="0" err="1" smtClean="0"/>
              <a:t>diwethaf</a:t>
            </a:r>
            <a:r>
              <a:rPr lang="en-GB" sz="2000" spc="-5" dirty="0" smtClean="0"/>
              <a:t>, ac </a:t>
            </a:r>
            <a:r>
              <a:rPr lang="en-GB" sz="2000" spc="-5" dirty="0" err="1" smtClean="0"/>
              <a:t>mae’r</a:t>
            </a:r>
            <a:r>
              <a:rPr lang="en-GB" sz="2000" spc="-5" dirty="0" smtClean="0"/>
              <a:t> </a:t>
            </a:r>
            <a:r>
              <a:rPr lang="en-GB" sz="2000" spc="-5" dirty="0" err="1" smtClean="0"/>
              <a:t>cyfraddau</a:t>
            </a:r>
            <a:r>
              <a:rPr lang="en-GB" sz="2000" spc="-5" dirty="0" smtClean="0"/>
              <a:t> </a:t>
            </a:r>
            <a:r>
              <a:rPr lang="en-GB" sz="2000" spc="-5" dirty="0" err="1" smtClean="0"/>
              <a:t>gwaharddiadau</a:t>
            </a:r>
            <a:r>
              <a:rPr lang="en-GB" sz="2000" spc="-5" dirty="0" smtClean="0"/>
              <a:t> </a:t>
            </a:r>
            <a:r>
              <a:rPr lang="en-GB" sz="2000" spc="-5" dirty="0" err="1" smtClean="0"/>
              <a:t>cyfnod</a:t>
            </a:r>
            <a:r>
              <a:rPr lang="en-GB" sz="2000" spc="-5" dirty="0" smtClean="0"/>
              <a:t> </a:t>
            </a:r>
            <a:r>
              <a:rPr lang="en-GB" sz="2000" spc="-5" dirty="0" err="1" smtClean="0"/>
              <a:t>penodol</a:t>
            </a:r>
            <a:r>
              <a:rPr lang="en-GB" sz="2000" spc="-5" dirty="0" smtClean="0"/>
              <a:t> </a:t>
            </a:r>
            <a:r>
              <a:rPr lang="en-GB" sz="2000" spc="-5" dirty="0" err="1" smtClean="0"/>
              <a:t>yn</a:t>
            </a:r>
            <a:r>
              <a:rPr lang="en-GB" sz="2000" spc="-5" dirty="0" smtClean="0"/>
              <a:t> </a:t>
            </a:r>
            <a:r>
              <a:rPr lang="en-GB" sz="2000" spc="-5" dirty="0" err="1" smtClean="0"/>
              <a:t>isel</a:t>
            </a:r>
            <a:r>
              <a:rPr lang="en-GB" sz="2000" spc="-5" dirty="0" smtClean="0"/>
              <a:t>.</a:t>
            </a:r>
          </a:p>
          <a:p>
            <a:pPr marR="44450" lvl="0" indent="12700"/>
            <a:endParaRPr lang="en-GB" sz="2000" spc="-5" dirty="0"/>
          </a:p>
          <a:p>
            <a:pPr marR="44450" lvl="0" indent="12700"/>
            <a:r>
              <a:rPr lang="en-GB" sz="2000" spc="-5" dirty="0" smtClean="0"/>
              <a:t>Mae </a:t>
            </a:r>
            <a:r>
              <a:rPr lang="en-GB" sz="2000" spc="-5" dirty="0" err="1" smtClean="0"/>
              <a:t>deilliannau</a:t>
            </a:r>
            <a:r>
              <a:rPr lang="en-GB" sz="2000" spc="-5" dirty="0" smtClean="0"/>
              <a:t> o ran </a:t>
            </a:r>
            <a:r>
              <a:rPr lang="en-GB" sz="2000" spc="-5" dirty="0" err="1" smtClean="0"/>
              <a:t>trothwyau</a:t>
            </a:r>
            <a:r>
              <a:rPr lang="en-GB" sz="2000" spc="-5" dirty="0" smtClean="0"/>
              <a:t> </a:t>
            </a:r>
            <a:r>
              <a:rPr lang="en-GB" sz="2000" spc="-5" dirty="0" err="1" smtClean="0"/>
              <a:t>lefel</a:t>
            </a:r>
            <a:r>
              <a:rPr lang="en-GB" sz="2000" spc="-5" dirty="0" smtClean="0"/>
              <a:t> 1 a </a:t>
            </a:r>
            <a:r>
              <a:rPr lang="en-GB" sz="2000" spc="-5" dirty="0" err="1" smtClean="0"/>
              <a:t>lefel</a:t>
            </a:r>
            <a:r>
              <a:rPr lang="en-GB" sz="2000" spc="-5" dirty="0" smtClean="0"/>
              <a:t> 2 </a:t>
            </a:r>
            <a:r>
              <a:rPr lang="en-GB" sz="2000" spc="-5" dirty="0" err="1" smtClean="0"/>
              <a:t>yng</a:t>
            </a:r>
            <a:r>
              <a:rPr lang="en-GB" sz="2000" spc="-5" dirty="0" smtClean="0"/>
              <a:t> </a:t>
            </a:r>
            <a:r>
              <a:rPr lang="en-GB" sz="2000" spc="-5" dirty="0" err="1" smtClean="0"/>
              <a:t>nghyfnod</a:t>
            </a:r>
            <a:r>
              <a:rPr lang="en-GB" sz="2000" spc="-5" dirty="0" smtClean="0"/>
              <a:t> </a:t>
            </a:r>
            <a:r>
              <a:rPr lang="en-GB" sz="2000" spc="-5" dirty="0" err="1" smtClean="0"/>
              <a:t>allweddol</a:t>
            </a:r>
            <a:r>
              <a:rPr lang="en-GB" sz="2000" spc="-5" dirty="0" smtClean="0"/>
              <a:t> 4 </a:t>
            </a:r>
            <a:r>
              <a:rPr lang="en-GB" sz="2000" spc="-5" dirty="0" err="1" smtClean="0"/>
              <a:t>yn</a:t>
            </a:r>
            <a:r>
              <a:rPr lang="en-GB" sz="2000" spc="-5" dirty="0" smtClean="0"/>
              <a:t> </a:t>
            </a:r>
            <a:r>
              <a:rPr lang="en-GB" sz="2000" spc="-5" dirty="0" err="1" smtClean="0"/>
              <a:t>dda</a:t>
            </a:r>
            <a:r>
              <a:rPr lang="en-GB" sz="2000" spc="-5" dirty="0" smtClean="0"/>
              <a:t> </a:t>
            </a:r>
            <a:r>
              <a:rPr lang="en-GB" sz="2000" spc="-5" dirty="0" err="1" smtClean="0"/>
              <a:t>iawn</a:t>
            </a:r>
            <a:r>
              <a:rPr lang="en-GB" sz="2000" spc="-5" dirty="0" smtClean="0"/>
              <a:t> </a:t>
            </a:r>
            <a:r>
              <a:rPr lang="en-GB" sz="2000" spc="-5" dirty="0" err="1" smtClean="0"/>
              <a:t>ar</a:t>
            </a:r>
            <a:r>
              <a:rPr lang="en-GB" sz="2000" spc="-5" dirty="0" smtClean="0"/>
              <a:t> </a:t>
            </a:r>
            <a:r>
              <a:rPr lang="en-GB" sz="2000" spc="-5" dirty="0" err="1" smtClean="0"/>
              <a:t>gyfer</a:t>
            </a:r>
            <a:r>
              <a:rPr lang="en-GB" sz="2000" spc="-5" dirty="0" smtClean="0"/>
              <a:t> plant </a:t>
            </a:r>
            <a:r>
              <a:rPr lang="en-GB" sz="2000" spc="-5" dirty="0" err="1" smtClean="0"/>
              <a:t>sy’n</a:t>
            </a:r>
            <a:r>
              <a:rPr lang="en-GB" sz="2000" spc="-5" dirty="0" smtClean="0"/>
              <a:t> </a:t>
            </a:r>
            <a:r>
              <a:rPr lang="en-GB" sz="2000" spc="-5" dirty="0" err="1" smtClean="0"/>
              <a:t>derbyn</a:t>
            </a:r>
            <a:r>
              <a:rPr lang="en-GB" sz="2000" spc="-5" dirty="0" smtClean="0"/>
              <a:t> </a:t>
            </a:r>
            <a:r>
              <a:rPr lang="en-GB" sz="2000" spc="-5" dirty="0" err="1" smtClean="0"/>
              <a:t>gofal</a:t>
            </a:r>
            <a:r>
              <a:rPr lang="en-GB" sz="2000" spc="-5" dirty="0" smtClean="0"/>
              <a:t>.  </a:t>
            </a:r>
            <a:r>
              <a:rPr lang="en-GB" sz="2000" spc="-5" dirty="0" err="1" smtClean="0"/>
              <a:t>Mae’r</a:t>
            </a:r>
            <a:r>
              <a:rPr lang="en-GB" sz="2000" spc="-5" dirty="0" smtClean="0"/>
              <a:t> </a:t>
            </a:r>
            <a:r>
              <a:rPr lang="en-GB" sz="2000" spc="-5" dirty="0" err="1" smtClean="0"/>
              <a:t>holl</a:t>
            </a:r>
            <a:r>
              <a:rPr lang="en-GB" sz="2000" spc="-5" dirty="0" smtClean="0"/>
              <a:t> </a:t>
            </a:r>
            <a:r>
              <a:rPr lang="en-GB" sz="2000" spc="-5" dirty="0" err="1" smtClean="0"/>
              <a:t>blant</a:t>
            </a:r>
            <a:r>
              <a:rPr lang="en-GB" sz="2000" spc="-5" dirty="0" smtClean="0"/>
              <a:t> </a:t>
            </a:r>
            <a:r>
              <a:rPr lang="en-GB" sz="2000" spc="-5" dirty="0" err="1" smtClean="0"/>
              <a:t>sy’n</a:t>
            </a:r>
            <a:r>
              <a:rPr lang="en-GB" sz="2000" spc="-5" dirty="0" smtClean="0"/>
              <a:t> </a:t>
            </a:r>
            <a:r>
              <a:rPr lang="en-GB" sz="2000" spc="-5" dirty="0" err="1" smtClean="0"/>
              <a:t>derbyn</a:t>
            </a:r>
            <a:r>
              <a:rPr lang="en-GB" sz="2000" spc="-5" dirty="0" smtClean="0"/>
              <a:t> </a:t>
            </a:r>
            <a:r>
              <a:rPr lang="en-GB" sz="2000" spc="-5" dirty="0" err="1" smtClean="0"/>
              <a:t>gofal</a:t>
            </a:r>
            <a:r>
              <a:rPr lang="en-GB" sz="2000" spc="-5" dirty="0" smtClean="0"/>
              <a:t> </a:t>
            </a:r>
            <a:r>
              <a:rPr lang="en-GB" sz="2000" spc="-5" dirty="0" err="1" smtClean="0"/>
              <a:t>yn</a:t>
            </a:r>
            <a:r>
              <a:rPr lang="en-GB" sz="2000" spc="-5" dirty="0" smtClean="0"/>
              <a:t> </a:t>
            </a:r>
            <a:r>
              <a:rPr lang="en-GB" sz="2000" spc="-5" dirty="0" err="1" smtClean="0"/>
              <a:t>cyflawni</a:t>
            </a:r>
            <a:r>
              <a:rPr lang="en-GB" sz="2000" spc="-5" dirty="0" smtClean="0"/>
              <a:t> o </a:t>
            </a:r>
            <a:r>
              <a:rPr lang="en-GB" sz="2000" spc="-5" dirty="0" err="1" smtClean="0"/>
              <a:t>leiaf</a:t>
            </a:r>
            <a:r>
              <a:rPr lang="en-GB" sz="2000" spc="-5" dirty="0" smtClean="0"/>
              <a:t> </a:t>
            </a:r>
            <a:r>
              <a:rPr lang="en-GB" sz="2000" spc="-5" dirty="0" err="1" smtClean="0"/>
              <a:t>dri</a:t>
            </a:r>
            <a:r>
              <a:rPr lang="en-GB" sz="2000" spc="-5" dirty="0" smtClean="0"/>
              <a:t> </a:t>
            </a:r>
            <a:r>
              <a:rPr lang="en-GB" sz="2000" spc="-5" dirty="0" err="1" smtClean="0"/>
              <a:t>chymhwyster</a:t>
            </a:r>
            <a:r>
              <a:rPr lang="en-GB" sz="2000" spc="-5" dirty="0" smtClean="0"/>
              <a:t> </a:t>
            </a:r>
            <a:r>
              <a:rPr lang="en-GB" sz="2000" spc="-5" dirty="0" err="1" smtClean="0"/>
              <a:t>Sgiliau</a:t>
            </a:r>
            <a:r>
              <a:rPr lang="en-GB" sz="2000" spc="-5" dirty="0" smtClean="0"/>
              <a:t> </a:t>
            </a:r>
            <a:r>
              <a:rPr lang="en-GB" sz="2000" spc="-5" dirty="0" err="1" smtClean="0"/>
              <a:t>Hanfodol</a:t>
            </a:r>
            <a:r>
              <a:rPr lang="en-GB" sz="2000" spc="-5" dirty="0" smtClean="0"/>
              <a:t> </a:t>
            </a:r>
            <a:r>
              <a:rPr lang="en-GB" sz="2000" spc="-5" dirty="0" err="1" smtClean="0"/>
              <a:t>Cymru</a:t>
            </a:r>
            <a:r>
              <a:rPr lang="en-GB" sz="2000" spc="-5" dirty="0"/>
              <a:t> </a:t>
            </a:r>
            <a:r>
              <a:rPr lang="en-GB" sz="2000" spc="-5" dirty="0" err="1" smtClean="0"/>
              <a:t>ar</a:t>
            </a:r>
            <a:r>
              <a:rPr lang="en-GB" sz="2000" spc="-5" dirty="0" smtClean="0"/>
              <a:t> </a:t>
            </a:r>
            <a:r>
              <a:rPr lang="en-GB" sz="2000" spc="-5" dirty="0" err="1" smtClean="0"/>
              <a:t>lefel</a:t>
            </a:r>
            <a:r>
              <a:rPr lang="en-GB" sz="2000" spc="-5" dirty="0" smtClean="0"/>
              <a:t> 2.  </a:t>
            </a:r>
            <a:r>
              <a:rPr lang="en-GB" sz="2000" spc="-5" dirty="0" err="1" smtClean="0"/>
              <a:t>Yng</a:t>
            </a:r>
            <a:r>
              <a:rPr lang="en-GB" sz="2000" spc="-5" dirty="0" smtClean="0"/>
              <a:t> </a:t>
            </a:r>
            <a:r>
              <a:rPr lang="en-GB" sz="2000" spc="-5" dirty="0" err="1" smtClean="0"/>
              <a:t>nghyfnod</a:t>
            </a:r>
            <a:r>
              <a:rPr lang="en-GB" sz="2000" spc="-5" dirty="0" smtClean="0"/>
              <a:t> </a:t>
            </a:r>
            <a:r>
              <a:rPr lang="en-GB" sz="2000" spc="-5" dirty="0" err="1" smtClean="0"/>
              <a:t>allweddol</a:t>
            </a:r>
            <a:r>
              <a:rPr lang="en-GB" sz="2000" spc="-5" dirty="0" smtClean="0"/>
              <a:t> 3, </a:t>
            </a:r>
            <a:r>
              <a:rPr lang="en-GB" sz="2000" spc="-5" dirty="0" err="1" smtClean="0"/>
              <a:t>mae’r</a:t>
            </a:r>
            <a:r>
              <a:rPr lang="en-GB" sz="2000" spc="-5" dirty="0" smtClean="0"/>
              <a:t> </a:t>
            </a:r>
            <a:r>
              <a:rPr lang="en-GB" sz="2000" spc="-5" dirty="0" err="1" smtClean="0"/>
              <a:t>holl</a:t>
            </a:r>
            <a:r>
              <a:rPr lang="en-GB" sz="2000" spc="-5" dirty="0" smtClean="0"/>
              <a:t> </a:t>
            </a:r>
            <a:r>
              <a:rPr lang="en-GB" sz="2000" spc="-5" dirty="0" err="1" smtClean="0"/>
              <a:t>ddisgyblion</a:t>
            </a:r>
            <a:r>
              <a:rPr lang="en-GB" sz="2000" spc="-5" dirty="0" smtClean="0"/>
              <a:t> </a:t>
            </a:r>
            <a:r>
              <a:rPr lang="en-GB" sz="2000" spc="-5" dirty="0" err="1" smtClean="0"/>
              <a:t>yn</a:t>
            </a:r>
            <a:r>
              <a:rPr lang="en-GB" sz="2000" spc="-5" dirty="0" smtClean="0"/>
              <a:t> </a:t>
            </a:r>
            <a:r>
              <a:rPr lang="en-GB" sz="2000" spc="-5" dirty="0" err="1" smtClean="0"/>
              <a:t>cyflawni</a:t>
            </a:r>
            <a:r>
              <a:rPr lang="en-GB" sz="2000" spc="-5" dirty="0" smtClean="0"/>
              <a:t> </a:t>
            </a:r>
            <a:r>
              <a:rPr lang="en-GB" sz="2000" spc="-5" dirty="0" err="1" smtClean="0"/>
              <a:t>Lefel</a:t>
            </a:r>
            <a:r>
              <a:rPr lang="en-GB" sz="2000" spc="-5" dirty="0" smtClean="0"/>
              <a:t> </a:t>
            </a:r>
            <a:r>
              <a:rPr lang="en-GB" sz="2000" spc="-5" dirty="0"/>
              <a:t>5+ </a:t>
            </a:r>
            <a:r>
              <a:rPr lang="en-GB" sz="2000" spc="-5" dirty="0" err="1" smtClean="0"/>
              <a:t>ym</a:t>
            </a:r>
            <a:r>
              <a:rPr lang="en-GB" sz="2000" spc="-5" dirty="0" smtClean="0"/>
              <a:t> </a:t>
            </a:r>
            <a:r>
              <a:rPr lang="en-GB" sz="2000" spc="-5" dirty="0" err="1" smtClean="0"/>
              <a:t>mhob</a:t>
            </a:r>
            <a:r>
              <a:rPr lang="en-GB" sz="2000" spc="-5" dirty="0" smtClean="0"/>
              <a:t> un </a:t>
            </a:r>
            <a:r>
              <a:rPr lang="en-GB" sz="2000" spc="-5" dirty="0" err="1" smtClean="0"/>
              <a:t>o’r</a:t>
            </a:r>
            <a:r>
              <a:rPr lang="en-GB" sz="2000" spc="-5" dirty="0" smtClean="0"/>
              <a:t> </a:t>
            </a:r>
            <a:r>
              <a:rPr lang="en-GB" sz="2000" spc="-5" dirty="0" err="1" smtClean="0"/>
              <a:t>pynciau</a:t>
            </a:r>
            <a:r>
              <a:rPr lang="en-GB" sz="2000" spc="-5" dirty="0" smtClean="0"/>
              <a:t> </a:t>
            </a:r>
            <a:r>
              <a:rPr lang="en-GB" sz="2000" spc="-5" dirty="0" err="1" smtClean="0"/>
              <a:t>craidd</a:t>
            </a:r>
            <a:r>
              <a:rPr lang="en-GB" sz="2000" b="1" spc="-5" dirty="0" smtClean="0"/>
              <a:t>. </a:t>
            </a:r>
            <a:endParaRPr lang="en-GB" sz="2000" b="1" spc="-5" dirty="0"/>
          </a:p>
          <a:p>
            <a:endParaRPr lang="en-GB" dirty="0"/>
          </a:p>
        </p:txBody>
      </p:sp>
      <p:sp>
        <p:nvSpPr>
          <p:cNvPr id="4" name="Content Placeholder 3"/>
          <p:cNvSpPr>
            <a:spLocks noGrp="1"/>
          </p:cNvSpPr>
          <p:nvPr>
            <p:ph sz="half" idx="3"/>
          </p:nvPr>
        </p:nvSpPr>
        <p:spPr>
          <a:xfrm>
            <a:off x="6615620" y="2926080"/>
            <a:ext cx="5782945" cy="5601533"/>
          </a:xfrm>
        </p:spPr>
        <p:txBody>
          <a:bodyPr/>
          <a:lstStyle/>
          <a:p>
            <a:pPr marR="44450" lvl="0" indent="12700"/>
            <a:r>
              <a:rPr lang="en-GB" sz="2000" spc="-5" dirty="0"/>
              <a:t>Many children who are looked after access nurture provision on entry and are integrated gradually into mainstream both socially and emotionally.  The staff who run the nurture group are well trained and understand the emotional needs of pupils.  </a:t>
            </a:r>
          </a:p>
          <a:p>
            <a:pPr marR="44450" lvl="0" indent="12700"/>
            <a:r>
              <a:rPr lang="en-GB" sz="2000" spc="-5" dirty="0"/>
              <a:t> </a:t>
            </a:r>
          </a:p>
          <a:p>
            <a:pPr marR="44450" lvl="0" indent="12700"/>
            <a:r>
              <a:rPr lang="en-GB" sz="2000" spc="-5" dirty="0"/>
              <a:t>Overall attendance of children who are looked after is 95%.  There have been no permanent exclusions for the past three years and rates of fixed term exclusion are low.</a:t>
            </a:r>
          </a:p>
          <a:p>
            <a:pPr marR="44450" lvl="0" indent="12700"/>
            <a:r>
              <a:rPr lang="en-GB" sz="2000" spc="-5" dirty="0"/>
              <a:t> </a:t>
            </a:r>
          </a:p>
          <a:p>
            <a:pPr marR="44450" lvl="0" indent="12700"/>
            <a:r>
              <a:rPr lang="en-GB" sz="2000" spc="-5" dirty="0"/>
              <a:t>Outcomes in the level 1 and level 2 thresholds at key stage 4 are very good for looked after children.   All children who are looked after achieve at least three Essential Skills Wales qualifications at level 2. At key stage 3, all pupils achieve Level 5+ in all the core subjects</a:t>
            </a:r>
            <a:r>
              <a:rPr lang="en-GB" b="1" spc="-5" dirty="0"/>
              <a:t>. </a:t>
            </a:r>
          </a:p>
          <a:p>
            <a:endParaRPr lang="en-GB" dirty="0"/>
          </a:p>
        </p:txBody>
      </p:sp>
      <p:sp>
        <p:nvSpPr>
          <p:cNvPr id="5" name="object 2"/>
          <p:cNvSpPr txBox="1">
            <a:spLocks noGrp="1"/>
          </p:cNvSpPr>
          <p:nvPr>
            <p:ph type="title"/>
          </p:nvPr>
        </p:nvSpPr>
        <p:spPr>
          <a:xfrm>
            <a:off x="527300" y="1715989"/>
            <a:ext cx="11950199" cy="984885"/>
          </a:xfrm>
          <a:prstGeom prst="rect">
            <a:avLst/>
          </a:prstGeom>
        </p:spPr>
        <p:txBody>
          <a:bodyPr vert="horz" wrap="square" lIns="0" tIns="0" rIns="0" bIns="0" rtlCol="0">
            <a:spAutoFit/>
          </a:bodyPr>
          <a:lstStyle>
            <a:lvl1pPr eaLnBrk="1" hangingPunct="1">
              <a:defRPr sz="3500" b="1" i="0">
                <a:solidFill>
                  <a:srgbClr val="2EAAE1"/>
                </a:solidFill>
                <a:latin typeface="Arial"/>
                <a:ea typeface="+mj-ea"/>
                <a:cs typeface="Arial"/>
              </a:defRPr>
            </a:lvl1pPr>
          </a:lstStyle>
          <a:p>
            <a:pPr marL="12700" defTabSz="914400"/>
            <a:r>
              <a:rPr lang="en-GB" sz="3200" spc="-10" dirty="0" err="1"/>
              <a:t>Arfer</a:t>
            </a:r>
            <a:r>
              <a:rPr lang="en-GB" sz="3200" spc="-10" dirty="0"/>
              <a:t> </a:t>
            </a:r>
            <a:r>
              <a:rPr lang="en-GB" sz="3200" spc="-10" dirty="0" err="1"/>
              <a:t>orau</a:t>
            </a:r>
            <a:r>
              <a:rPr lang="en-GB" sz="3200" spc="-10" dirty="0"/>
              <a:t>: </a:t>
            </a:r>
            <a:r>
              <a:rPr lang="en-GB" sz="3200" spc="-10" dirty="0" err="1"/>
              <a:t>Ysgol</a:t>
            </a:r>
            <a:r>
              <a:rPr lang="en-GB" sz="3200" spc="-10" dirty="0"/>
              <a:t> </a:t>
            </a:r>
            <a:r>
              <a:rPr lang="en-GB" sz="3200" spc="-10" dirty="0" err="1"/>
              <a:t>Gyfun</a:t>
            </a:r>
            <a:r>
              <a:rPr lang="en-GB" sz="3200" spc="-10" dirty="0"/>
              <a:t/>
            </a:r>
            <a:br>
              <a:rPr lang="en-GB" sz="3200" spc="-10" dirty="0"/>
            </a:br>
            <a:r>
              <a:rPr lang="en-GB" sz="3200" spc="-10" dirty="0" err="1"/>
              <a:t>Brynteg</a:t>
            </a:r>
            <a:endParaRPr lang="en-GB" sz="3200" spc="-10" dirty="0"/>
          </a:p>
        </p:txBody>
      </p:sp>
      <p:sp>
        <p:nvSpPr>
          <p:cNvPr id="6" name="Title 1"/>
          <p:cNvSpPr txBox="1">
            <a:spLocks/>
          </p:cNvSpPr>
          <p:nvPr/>
        </p:nvSpPr>
        <p:spPr>
          <a:xfrm>
            <a:off x="6675120" y="1715989"/>
            <a:ext cx="5802379" cy="984885"/>
          </a:xfrm>
          <a:prstGeom prst="rect">
            <a:avLst/>
          </a:prstGeom>
        </p:spPr>
        <p:txBody>
          <a:bodyPr wrap="square" lIns="0" tIns="0" rIns="0" bIns="0">
            <a:spAutoFit/>
          </a:bodyPr>
          <a:lstStyle>
            <a:lvl1pPr eaLnBrk="1" hangingPunct="1">
              <a:defRPr sz="3500" b="1" i="0">
                <a:solidFill>
                  <a:srgbClr val="2EAAE1"/>
                </a:solidFill>
                <a:latin typeface="Arial"/>
                <a:ea typeface="+mj-ea"/>
                <a:cs typeface="Arial"/>
              </a:defRPr>
            </a:lvl1pPr>
          </a:lstStyle>
          <a:p>
            <a:pPr defTabSz="914400"/>
            <a:r>
              <a:rPr lang="en-GB" sz="3200" kern="1200" spc="-5" dirty="0" smtClean="0">
                <a:solidFill>
                  <a:srgbClr val="414042"/>
                </a:solidFill>
                <a:ea typeface="+mn-ea"/>
              </a:rPr>
              <a:t>Best practice: </a:t>
            </a:r>
            <a:r>
              <a:rPr lang="en-GB" sz="3200" kern="1200" spc="-5" dirty="0" err="1" smtClean="0">
                <a:solidFill>
                  <a:srgbClr val="414042"/>
                </a:solidFill>
                <a:ea typeface="+mn-ea"/>
              </a:rPr>
              <a:t>Brynteg</a:t>
            </a:r>
            <a:r>
              <a:rPr lang="en-GB" sz="3200" kern="1200" spc="-5" dirty="0" smtClean="0">
                <a:solidFill>
                  <a:srgbClr val="414042"/>
                </a:solidFill>
                <a:ea typeface="+mn-ea"/>
              </a:rPr>
              <a:t> Comprehensive School</a:t>
            </a:r>
            <a:endParaRPr lang="en-GB" kern="0" dirty="0"/>
          </a:p>
        </p:txBody>
      </p:sp>
    </p:spTree>
    <p:extLst>
      <p:ext uri="{BB962C8B-B14F-4D97-AF65-F5344CB8AC3E}">
        <p14:creationId xmlns:p14="http://schemas.microsoft.com/office/powerpoint/2010/main" val="1345594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5693" y="1344850"/>
            <a:ext cx="11950199" cy="1615827"/>
          </a:xfrm>
          <a:prstGeom prst="rect">
            <a:avLst/>
          </a:prstGeom>
        </p:spPr>
        <p:txBody>
          <a:bodyPr vert="horz" wrap="square" lIns="0" tIns="0" rIns="0" bIns="0" rtlCol="0">
            <a:spAutoFit/>
          </a:bodyPr>
          <a:lstStyle/>
          <a:p>
            <a:pPr marL="12700">
              <a:lnSpc>
                <a:spcPct val="100000"/>
              </a:lnSpc>
            </a:pPr>
            <a:r>
              <a:rPr lang="en-GB" sz="3400" spc="-10" dirty="0"/>
              <a:t>10 </a:t>
            </a:r>
            <a:r>
              <a:rPr lang="en-GB" sz="3400" spc="-10" dirty="0" err="1"/>
              <a:t>cwestiwn</a:t>
            </a:r>
            <a:r>
              <a:rPr lang="en-GB" sz="3400" spc="-10" dirty="0"/>
              <a:t> </a:t>
            </a:r>
            <a:r>
              <a:rPr lang="en-GB" sz="3400" spc="-10" dirty="0" err="1"/>
              <a:t>i</a:t>
            </a:r>
            <a:r>
              <a:rPr lang="en-GB" sz="3400" spc="-10" dirty="0"/>
              <a:t> </a:t>
            </a:r>
            <a:r>
              <a:rPr lang="en-GB" sz="3400" spc="-10" dirty="0" err="1" smtClean="0"/>
              <a:t>ysgolion</a:t>
            </a:r>
            <a:r>
              <a:rPr lang="en-GB" sz="3400" spc="-10" dirty="0" smtClean="0"/>
              <a:t>,</a:t>
            </a:r>
            <a:br>
              <a:rPr lang="en-GB" sz="3400" spc="-10" dirty="0" smtClean="0"/>
            </a:br>
            <a:r>
              <a:rPr lang="en-GB" sz="3400" spc="-10" dirty="0" err="1" smtClean="0"/>
              <a:t>awdurdodau</a:t>
            </a:r>
            <a:r>
              <a:rPr lang="en-GB" sz="3400" spc="-10" dirty="0" smtClean="0"/>
              <a:t> </a:t>
            </a:r>
            <a:r>
              <a:rPr lang="en-GB" sz="3400" spc="-10" dirty="0" err="1" smtClean="0"/>
              <a:t>lleol</a:t>
            </a:r>
            <a:r>
              <a:rPr lang="en-GB" sz="3400" spc="-10" dirty="0" smtClean="0"/>
              <a:t> a </a:t>
            </a:r>
            <a:br>
              <a:rPr lang="en-GB" sz="3400" spc="-10" dirty="0" smtClean="0"/>
            </a:br>
            <a:r>
              <a:rPr lang="en-GB" sz="3400" spc="-10" dirty="0" err="1" smtClean="0"/>
              <a:t>chonsortia</a:t>
            </a:r>
            <a:r>
              <a:rPr lang="en-GB" sz="3400" spc="-10" dirty="0" smtClean="0"/>
              <a:t> </a:t>
            </a:r>
            <a:r>
              <a:rPr lang="en-GB" sz="3400" spc="-10" dirty="0" err="1" smtClean="0"/>
              <a:t>rhanbarthol</a:t>
            </a:r>
            <a:endParaRPr sz="3400" spc="-10" dirty="0"/>
          </a:p>
        </p:txBody>
      </p:sp>
      <p:sp>
        <p:nvSpPr>
          <p:cNvPr id="3" name="object 3"/>
          <p:cNvSpPr txBox="1">
            <a:spLocks noGrp="1"/>
          </p:cNvSpPr>
          <p:nvPr>
            <p:ph sz="half" idx="2"/>
          </p:nvPr>
        </p:nvSpPr>
        <p:spPr>
          <a:xfrm>
            <a:off x="537630" y="3148936"/>
            <a:ext cx="5728335" cy="6432530"/>
          </a:xfrm>
          <a:prstGeom prst="rect">
            <a:avLst/>
          </a:prstGeom>
        </p:spPr>
        <p:txBody>
          <a:bodyPr vert="horz" wrap="square" lIns="0" tIns="0" rIns="0" bIns="0" rtlCol="0">
            <a:spAutoFit/>
          </a:bodyPr>
          <a:lstStyle/>
          <a:p>
            <a:pPr marR="44450" lvl="0" indent="12700"/>
            <a:r>
              <a:rPr lang="en-GB" dirty="0" err="1" smtClean="0"/>
              <a:t>Sut</a:t>
            </a:r>
            <a:r>
              <a:rPr lang="en-GB" dirty="0" smtClean="0"/>
              <a:t> </a:t>
            </a:r>
            <a:r>
              <a:rPr lang="en-GB" dirty="0" err="1" smtClean="0"/>
              <a:t>ydym</a:t>
            </a:r>
            <a:r>
              <a:rPr lang="en-GB" dirty="0" smtClean="0"/>
              <a:t> </a:t>
            </a:r>
            <a:r>
              <a:rPr lang="en-GB" dirty="0" err="1" smtClean="0"/>
              <a:t>ni’n</a:t>
            </a:r>
            <a:r>
              <a:rPr lang="en-GB" dirty="0" smtClean="0"/>
              <a:t> </a:t>
            </a:r>
            <a:r>
              <a:rPr lang="en-GB" dirty="0" err="1" smtClean="0"/>
              <a:t>gwybod</a:t>
            </a:r>
            <a:r>
              <a:rPr lang="en-GB" dirty="0" smtClean="0"/>
              <a:t> a </a:t>
            </a:r>
            <a:r>
              <a:rPr lang="en-GB" dirty="0" err="1" smtClean="0"/>
              <a:t>oes</a:t>
            </a:r>
            <a:r>
              <a:rPr lang="en-GB" dirty="0" smtClean="0"/>
              <a:t> </a:t>
            </a:r>
            <a:r>
              <a:rPr lang="en-GB" dirty="0" err="1" smtClean="0"/>
              <a:t>gennym</a:t>
            </a:r>
            <a:r>
              <a:rPr lang="en-GB" dirty="0" smtClean="0"/>
              <a:t> </a:t>
            </a:r>
            <a:r>
              <a:rPr lang="en-GB" dirty="0" err="1" smtClean="0"/>
              <a:t>ddealltwriaeth</a:t>
            </a:r>
            <a:r>
              <a:rPr lang="en-GB" dirty="0" smtClean="0"/>
              <a:t> </a:t>
            </a:r>
            <a:r>
              <a:rPr lang="en-GB" dirty="0" err="1" smtClean="0"/>
              <a:t>ddigon</a:t>
            </a:r>
            <a:r>
              <a:rPr lang="en-GB" dirty="0" smtClean="0"/>
              <a:t> da o </a:t>
            </a:r>
            <a:r>
              <a:rPr lang="en-GB" dirty="0" err="1" smtClean="0"/>
              <a:t>anghenion</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r>
              <a:rPr lang="en-GB" dirty="0" smtClean="0"/>
              <a:t>, a </a:t>
            </a:r>
            <a:r>
              <a:rPr lang="en-GB" dirty="0" err="1" smtClean="0"/>
              <a:t>sut</a:t>
            </a:r>
            <a:r>
              <a:rPr lang="en-GB" dirty="0" smtClean="0"/>
              <a:t> </a:t>
            </a:r>
            <a:r>
              <a:rPr lang="en-GB" dirty="0" err="1" smtClean="0"/>
              <a:t>mae</a:t>
            </a:r>
            <a:r>
              <a:rPr lang="en-GB" dirty="0" smtClean="0"/>
              <a:t> </a:t>
            </a:r>
            <a:r>
              <a:rPr lang="en-GB" dirty="0" err="1" smtClean="0"/>
              <a:t>hyn</a:t>
            </a:r>
            <a:r>
              <a:rPr lang="en-GB" dirty="0" smtClean="0"/>
              <a:t> </a:t>
            </a:r>
            <a:r>
              <a:rPr lang="en-GB" dirty="0" err="1" smtClean="0"/>
              <a:t>yn</a:t>
            </a:r>
            <a:r>
              <a:rPr lang="en-GB" dirty="0" smtClean="0"/>
              <a:t> </a:t>
            </a:r>
            <a:r>
              <a:rPr lang="en-GB" dirty="0" err="1" smtClean="0"/>
              <a:t>dylanwadu</a:t>
            </a:r>
            <a:r>
              <a:rPr lang="en-GB" dirty="0" smtClean="0"/>
              <a:t> </a:t>
            </a:r>
            <a:r>
              <a:rPr lang="en-GB" dirty="0" err="1" smtClean="0"/>
              <a:t>ar</a:t>
            </a:r>
            <a:r>
              <a:rPr lang="en-GB" dirty="0" smtClean="0"/>
              <a:t> </a:t>
            </a:r>
            <a:r>
              <a:rPr lang="en-GB" dirty="0" err="1" smtClean="0"/>
              <a:t>ein</a:t>
            </a:r>
            <a:r>
              <a:rPr lang="en-GB" dirty="0" smtClean="0"/>
              <a:t> </a:t>
            </a:r>
            <a:r>
              <a:rPr lang="en-GB" dirty="0" err="1" smtClean="0"/>
              <a:t>harfer</a:t>
            </a:r>
            <a:r>
              <a:rPr lang="en-GB" dirty="0" smtClean="0"/>
              <a:t>?</a:t>
            </a:r>
            <a:endParaRPr lang="en-GB" dirty="0"/>
          </a:p>
          <a:p>
            <a:pPr marR="44450" lvl="0" indent="12700"/>
            <a:endParaRPr lang="en-GB" dirty="0"/>
          </a:p>
          <a:p>
            <a:pPr marR="44450" lvl="0" indent="12700"/>
            <a:r>
              <a:rPr lang="en-GB" dirty="0" smtClean="0"/>
              <a:t>A </a:t>
            </a:r>
            <a:r>
              <a:rPr lang="en-GB" dirty="0" err="1" smtClean="0"/>
              <a:t>oes</a:t>
            </a:r>
            <a:r>
              <a:rPr lang="en-GB" dirty="0" smtClean="0"/>
              <a:t> </a:t>
            </a:r>
            <a:r>
              <a:rPr lang="en-GB" dirty="0" err="1" smtClean="0"/>
              <a:t>gennym</a:t>
            </a:r>
            <a:r>
              <a:rPr lang="en-GB" dirty="0" smtClean="0"/>
              <a:t> </a:t>
            </a:r>
            <a:r>
              <a:rPr lang="en-GB" dirty="0" err="1" smtClean="0"/>
              <a:t>weledigaeth</a:t>
            </a:r>
            <a:r>
              <a:rPr lang="en-GB" dirty="0" smtClean="0"/>
              <a:t> </a:t>
            </a:r>
            <a:r>
              <a:rPr lang="en-GB" dirty="0" err="1" smtClean="0"/>
              <a:t>glir</a:t>
            </a:r>
            <a:r>
              <a:rPr lang="en-GB" dirty="0" smtClean="0"/>
              <a:t> </a:t>
            </a:r>
            <a:r>
              <a:rPr lang="en-GB" dirty="0" err="1" smtClean="0"/>
              <a:t>ar</a:t>
            </a:r>
            <a:r>
              <a:rPr lang="en-GB" dirty="0" smtClean="0"/>
              <a:t> </a:t>
            </a:r>
            <a:r>
              <a:rPr lang="en-GB" dirty="0" err="1" smtClean="0"/>
              <a:t>gyfer</a:t>
            </a:r>
            <a:r>
              <a:rPr lang="en-GB" dirty="0" smtClean="0"/>
              <a:t> </a:t>
            </a:r>
            <a:r>
              <a:rPr lang="en-GB" dirty="0" err="1" smtClean="0"/>
              <a:t>cynorthwyo</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r>
              <a:rPr lang="en-GB" dirty="0" smtClean="0"/>
              <a:t>, ac a </a:t>
            </a:r>
            <a:r>
              <a:rPr lang="en-GB" dirty="0" err="1" smtClean="0"/>
              <a:t>ydym</a:t>
            </a:r>
            <a:r>
              <a:rPr lang="en-GB" dirty="0" smtClean="0"/>
              <a:t> </a:t>
            </a:r>
            <a:r>
              <a:rPr lang="en-GB" dirty="0" err="1" smtClean="0"/>
              <a:t>ni’n</a:t>
            </a:r>
            <a:r>
              <a:rPr lang="en-GB" dirty="0" smtClean="0"/>
              <a:t> </a:t>
            </a:r>
            <a:r>
              <a:rPr lang="en-GB" dirty="0" err="1" smtClean="0"/>
              <a:t>darparu</a:t>
            </a:r>
            <a:r>
              <a:rPr lang="en-GB" dirty="0" smtClean="0"/>
              <a:t> </a:t>
            </a:r>
            <a:r>
              <a:rPr lang="en-GB" dirty="0" err="1" smtClean="0"/>
              <a:t>arweinyddiaeth</a:t>
            </a:r>
            <a:r>
              <a:rPr lang="en-GB" dirty="0" smtClean="0"/>
              <a:t> </a:t>
            </a:r>
            <a:r>
              <a:rPr lang="en-GB" dirty="0" err="1" smtClean="0"/>
              <a:t>gadarn</a:t>
            </a:r>
            <a:r>
              <a:rPr lang="en-GB" dirty="0" smtClean="0"/>
              <a:t>?</a:t>
            </a:r>
          </a:p>
          <a:p>
            <a:pPr marR="44450" lvl="0" indent="12700"/>
            <a:endParaRPr lang="en-GB" dirty="0"/>
          </a:p>
          <a:p>
            <a:pPr marR="44450" lvl="0" indent="12700"/>
            <a:r>
              <a:rPr lang="en-GB" dirty="0" smtClean="0"/>
              <a:t>A </a:t>
            </a:r>
            <a:r>
              <a:rPr lang="en-GB" dirty="0" err="1" smtClean="0"/>
              <a:t>yw</a:t>
            </a:r>
            <a:r>
              <a:rPr lang="en-GB" dirty="0" smtClean="0"/>
              <a:t> </a:t>
            </a:r>
            <a:r>
              <a:rPr lang="en-GB" dirty="0" err="1" smtClean="0"/>
              <a:t>ein</a:t>
            </a:r>
            <a:r>
              <a:rPr lang="en-GB" dirty="0" smtClean="0"/>
              <a:t> </a:t>
            </a:r>
            <a:r>
              <a:rPr lang="en-GB" dirty="0" err="1" smtClean="0"/>
              <a:t>systemau</a:t>
            </a:r>
            <a:r>
              <a:rPr lang="en-GB" dirty="0" smtClean="0"/>
              <a:t> </a:t>
            </a:r>
            <a:r>
              <a:rPr lang="en-GB" dirty="0" err="1" smtClean="0"/>
              <a:t>olrhain</a:t>
            </a:r>
            <a:r>
              <a:rPr lang="en-GB" dirty="0" smtClean="0"/>
              <a:t> </a:t>
            </a:r>
            <a:r>
              <a:rPr lang="en-GB" dirty="0" err="1" smtClean="0"/>
              <a:t>yn</a:t>
            </a:r>
            <a:r>
              <a:rPr lang="en-GB" dirty="0" smtClean="0"/>
              <a:t> </a:t>
            </a:r>
            <a:r>
              <a:rPr lang="en-GB" dirty="0" err="1" smtClean="0"/>
              <a:t>cipio</a:t>
            </a:r>
            <a:r>
              <a:rPr lang="en-GB" dirty="0" smtClean="0"/>
              <a:t> </a:t>
            </a:r>
            <a:r>
              <a:rPr lang="en-GB" dirty="0" err="1" smtClean="0"/>
              <a:t>cyflawniadau</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r>
              <a:rPr lang="en-GB" dirty="0" smtClean="0"/>
              <a:t> </a:t>
            </a:r>
            <a:r>
              <a:rPr lang="en-GB" dirty="0" err="1" smtClean="0"/>
              <a:t>yn</a:t>
            </a:r>
            <a:r>
              <a:rPr lang="en-GB" dirty="0" smtClean="0"/>
              <a:t> </a:t>
            </a:r>
            <a:r>
              <a:rPr lang="en-GB" dirty="0" err="1" smtClean="0"/>
              <a:t>ddigon</a:t>
            </a:r>
            <a:r>
              <a:rPr lang="en-GB" dirty="0" smtClean="0"/>
              <a:t> da?</a:t>
            </a:r>
          </a:p>
          <a:p>
            <a:pPr marR="44450" lvl="0" indent="12700"/>
            <a:endParaRPr lang="en-GB" dirty="0"/>
          </a:p>
          <a:p>
            <a:pPr marR="44450" lvl="0" indent="12700"/>
            <a:r>
              <a:rPr lang="en-GB" dirty="0" err="1" smtClean="0"/>
              <a:t>Ym</a:t>
            </a:r>
            <a:r>
              <a:rPr lang="en-GB" dirty="0" smtClean="0"/>
              <a:t> </a:t>
            </a:r>
            <a:r>
              <a:rPr lang="en-GB" dirty="0" err="1" smtClean="0"/>
              <a:t>mha</a:t>
            </a:r>
            <a:r>
              <a:rPr lang="en-GB" dirty="0" smtClean="0"/>
              <a:t> </a:t>
            </a:r>
            <a:r>
              <a:rPr lang="en-GB" dirty="0" err="1" smtClean="0"/>
              <a:t>ffyrdd</a:t>
            </a:r>
            <a:r>
              <a:rPr lang="en-GB" dirty="0" smtClean="0"/>
              <a:t> </a:t>
            </a:r>
            <a:r>
              <a:rPr lang="en-GB" dirty="0" err="1" smtClean="0"/>
              <a:t>ydym</a:t>
            </a:r>
            <a:r>
              <a:rPr lang="en-GB" dirty="0" smtClean="0"/>
              <a:t> </a:t>
            </a:r>
            <a:r>
              <a:rPr lang="en-GB" dirty="0" err="1" smtClean="0"/>
              <a:t>ni’n</a:t>
            </a:r>
            <a:r>
              <a:rPr lang="en-GB" dirty="0" smtClean="0"/>
              <a:t> </a:t>
            </a:r>
            <a:r>
              <a:rPr lang="en-GB" dirty="0" err="1" smtClean="0"/>
              <a:t>codi</a:t>
            </a:r>
            <a:r>
              <a:rPr lang="en-GB" dirty="0" smtClean="0"/>
              <a:t> </a:t>
            </a:r>
            <a:r>
              <a:rPr lang="en-GB" dirty="0" err="1" smtClean="0"/>
              <a:t>uchelgeisiau</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r>
              <a:rPr lang="en-GB" dirty="0" smtClean="0"/>
              <a:t>?</a:t>
            </a:r>
            <a:endParaRPr lang="en-GB" dirty="0"/>
          </a:p>
          <a:p>
            <a:pPr marR="44450" lvl="0" indent="12700"/>
            <a:endParaRPr lang="en-GB" dirty="0">
              <a:latin typeface="Arial" panose="020B0604020202020204" pitchFamily="34" charset="0"/>
              <a:cs typeface="Arial" panose="020B0604020202020204" pitchFamily="34" charset="0"/>
            </a:endParaRPr>
          </a:p>
          <a:p>
            <a:pPr marR="44450" lvl="0" indent="12700"/>
            <a:r>
              <a:rPr lang="en-GB" dirty="0" err="1" smtClean="0">
                <a:latin typeface="Arial" panose="020B0604020202020204" pitchFamily="34" charset="0"/>
                <a:cs typeface="Arial" panose="020B0604020202020204" pitchFamily="34" charset="0"/>
              </a:rPr>
              <a:t>Sut</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ydym</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ni’n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ymateb</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i</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anghenion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emosiynol</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ein</a:t>
            </a:r>
            <a:r>
              <a:rPr lang="en-GB" dirty="0" smtClean="0">
                <a:latin typeface="Arial" panose="020B0604020202020204" pitchFamily="34" charset="0"/>
                <a:cs typeface="Arial" panose="020B0604020202020204" pitchFamily="34" charset="0"/>
              </a:rPr>
              <a:t> plant </a:t>
            </a:r>
            <a:r>
              <a:rPr lang="en-GB" dirty="0" err="1" smtClean="0">
                <a:latin typeface="Arial" panose="020B0604020202020204" pitchFamily="34" charset="0"/>
                <a:cs typeface="Arial" panose="020B0604020202020204" pitchFamily="34" charset="0"/>
              </a:rPr>
              <a:t>sy’n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derbyn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gofal</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i</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feithrin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cydnerthedd</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hunanbarch</a:t>
            </a:r>
            <a:r>
              <a:rPr lang="en-GB" dirty="0" smtClean="0">
                <a:latin typeface="Arial" panose="020B0604020202020204" pitchFamily="34" charset="0"/>
                <a:cs typeface="Arial" panose="020B0604020202020204" pitchFamily="34" charset="0"/>
              </a:rPr>
              <a:t> a </a:t>
            </a:r>
            <a:r>
              <a:rPr lang="en-GB" dirty="0" err="1" smtClean="0">
                <a:latin typeface="Arial" panose="020B0604020202020204" pitchFamily="34" charset="0"/>
                <a:cs typeface="Arial" panose="020B0604020202020204" pitchFamily="34" charset="0"/>
              </a:rPr>
              <a:t>hyder</a:t>
            </a:r>
            <a:r>
              <a:rPr lang="en-GB" dirty="0" smtClean="0">
                <a:latin typeface="Arial" panose="020B0604020202020204" pitchFamily="34" charset="0"/>
                <a:cs typeface="Arial" panose="020B0604020202020204" pitchFamily="34" charset="0"/>
              </a:rPr>
              <a:t>?</a:t>
            </a:r>
            <a:endParaRPr dirty="0"/>
          </a:p>
        </p:txBody>
      </p:sp>
      <p:sp>
        <p:nvSpPr>
          <p:cNvPr id="4" name="object 4"/>
          <p:cNvSpPr txBox="1"/>
          <p:nvPr/>
        </p:nvSpPr>
        <p:spPr>
          <a:xfrm>
            <a:off x="6615620" y="1344849"/>
            <a:ext cx="6196738" cy="1615827"/>
          </a:xfrm>
          <a:prstGeom prst="rect">
            <a:avLst/>
          </a:prstGeom>
        </p:spPr>
        <p:txBody>
          <a:bodyPr vert="horz" wrap="square" lIns="0" tIns="0" rIns="0" bIns="0" rtlCol="0">
            <a:spAutoFit/>
          </a:bodyPr>
          <a:lstStyle/>
          <a:p>
            <a:pPr marL="12700" lvl="0"/>
            <a:r>
              <a:rPr lang="en-GB" sz="3500" b="1" spc="-5" dirty="0">
                <a:solidFill>
                  <a:srgbClr val="414042"/>
                </a:solidFill>
                <a:latin typeface="Arial"/>
                <a:cs typeface="Arial"/>
              </a:rPr>
              <a:t>10 questions for schools, local authorities and regional consortia</a:t>
            </a:r>
          </a:p>
        </p:txBody>
      </p:sp>
      <p:sp>
        <p:nvSpPr>
          <p:cNvPr id="5" name="object 5"/>
          <p:cNvSpPr txBox="1">
            <a:spLocks noGrp="1"/>
          </p:cNvSpPr>
          <p:nvPr>
            <p:ph sz="half" idx="3"/>
          </p:nvPr>
        </p:nvSpPr>
        <p:spPr>
          <a:xfrm>
            <a:off x="6615620" y="3148936"/>
            <a:ext cx="5782945" cy="6432530"/>
          </a:xfrm>
          <a:prstGeom prst="rect">
            <a:avLst/>
          </a:prstGeom>
        </p:spPr>
        <p:txBody>
          <a:bodyPr vert="horz" wrap="square" lIns="0" tIns="0" rIns="0" bIns="0" rtlCol="0">
            <a:spAutoFit/>
          </a:bodyPr>
          <a:lstStyle/>
          <a:p>
            <a:pPr marR="44450" lvl="0" indent="12700"/>
            <a:r>
              <a:rPr lang="en-GB" dirty="0"/>
              <a:t>How do we know if we have a good enough understanding of the needs of children who are looked after and how does this influence our practice?</a:t>
            </a:r>
          </a:p>
          <a:p>
            <a:pPr marR="44450" lvl="0" indent="12700"/>
            <a:endParaRPr lang="en-GB" dirty="0"/>
          </a:p>
          <a:p>
            <a:pPr marR="44450" lvl="0" indent="12700"/>
            <a:r>
              <a:rPr lang="en-GB" dirty="0"/>
              <a:t>Do we have a clear vision for supporting children who are looked after and do we provide strong leadership?</a:t>
            </a:r>
          </a:p>
          <a:p>
            <a:pPr marR="44450" lvl="0" indent="12700"/>
            <a:endParaRPr lang="en-GB" dirty="0"/>
          </a:p>
          <a:p>
            <a:pPr marR="44450" lvl="0" indent="12700"/>
            <a:r>
              <a:rPr lang="en-GB" dirty="0"/>
              <a:t>Do our tracking systems capture well enough the achievements of children who are looked after?</a:t>
            </a:r>
          </a:p>
          <a:p>
            <a:pPr marR="44450" lvl="0" indent="12700"/>
            <a:endParaRPr lang="en-GB" dirty="0"/>
          </a:p>
          <a:p>
            <a:pPr marR="44450" lvl="0" indent="12700"/>
            <a:r>
              <a:rPr lang="en-GB" dirty="0"/>
              <a:t>In what ways do we raise the aspirations of children who are looked after?</a:t>
            </a:r>
          </a:p>
          <a:p>
            <a:pPr marR="44450" lvl="0" indent="12700"/>
            <a:endParaRPr lang="en-GB" dirty="0">
              <a:latin typeface="Arial" panose="020B0604020202020204" pitchFamily="34" charset="0"/>
              <a:cs typeface="Arial" panose="020B0604020202020204" pitchFamily="34" charset="0"/>
            </a:endParaRPr>
          </a:p>
          <a:p>
            <a:pPr marR="44450" lvl="0" indent="12700"/>
            <a:r>
              <a:rPr lang="en-GB" dirty="0">
                <a:latin typeface="Arial" panose="020B0604020202020204" pitchFamily="34" charset="0"/>
                <a:cs typeface="Arial" panose="020B0604020202020204" pitchFamily="34" charset="0"/>
              </a:rPr>
              <a:t>How do we respond to the emotional needs of our children who are looked after to build resilience, self-esteem and confidence?</a:t>
            </a:r>
            <a:endParaRPr lang="en-GB" dirty="0"/>
          </a:p>
        </p:txBody>
      </p:sp>
    </p:spTree>
    <p:extLst>
      <p:ext uri="{BB962C8B-B14F-4D97-AF65-F5344CB8AC3E}">
        <p14:creationId xmlns:p14="http://schemas.microsoft.com/office/powerpoint/2010/main" val="2004448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724" y="1514821"/>
            <a:ext cx="11950199" cy="1661993"/>
          </a:xfrm>
          <a:prstGeom prst="rect">
            <a:avLst/>
          </a:prstGeom>
        </p:spPr>
        <p:txBody>
          <a:bodyPr vert="horz" wrap="square" lIns="0" tIns="0" rIns="0" bIns="0" rtlCol="0">
            <a:spAutoFit/>
          </a:bodyPr>
          <a:lstStyle/>
          <a:p>
            <a:pPr marL="12700">
              <a:lnSpc>
                <a:spcPct val="100000"/>
              </a:lnSpc>
            </a:pPr>
            <a:r>
              <a:rPr lang="en-GB" sz="3600" spc="-10" dirty="0"/>
              <a:t>10 </a:t>
            </a:r>
            <a:r>
              <a:rPr lang="en-GB" sz="3600" spc="-10" dirty="0" err="1"/>
              <a:t>cwestiwn</a:t>
            </a:r>
            <a:r>
              <a:rPr lang="en-GB" sz="3600" spc="-10" dirty="0"/>
              <a:t> </a:t>
            </a:r>
            <a:r>
              <a:rPr lang="en-GB" sz="3600" spc="-10" dirty="0" err="1"/>
              <a:t>i</a:t>
            </a:r>
            <a:r>
              <a:rPr lang="en-GB" sz="3600" spc="-10" dirty="0"/>
              <a:t> </a:t>
            </a:r>
            <a:r>
              <a:rPr lang="en-GB" sz="3600" spc="-10" dirty="0" err="1"/>
              <a:t>ysgolion</a:t>
            </a:r>
            <a:r>
              <a:rPr lang="en-GB" sz="3600" spc="-10" dirty="0"/>
              <a:t>,</a:t>
            </a:r>
            <a:br>
              <a:rPr lang="en-GB" sz="3600" spc="-10" dirty="0"/>
            </a:br>
            <a:r>
              <a:rPr lang="en-GB" sz="3600" spc="-10" dirty="0" err="1"/>
              <a:t>awdurdodau</a:t>
            </a:r>
            <a:r>
              <a:rPr lang="en-GB" sz="3600" spc="-10" dirty="0"/>
              <a:t> </a:t>
            </a:r>
            <a:r>
              <a:rPr lang="en-GB" sz="3600" spc="-10" dirty="0" err="1"/>
              <a:t>lleol</a:t>
            </a:r>
            <a:r>
              <a:rPr lang="en-GB" sz="3600" spc="-10" dirty="0"/>
              <a:t> a </a:t>
            </a:r>
            <a:br>
              <a:rPr lang="en-GB" sz="3600" spc="-10" dirty="0"/>
            </a:br>
            <a:r>
              <a:rPr lang="en-GB" sz="3600" spc="-10" dirty="0" err="1"/>
              <a:t>chonsortia</a:t>
            </a:r>
            <a:r>
              <a:rPr lang="en-GB" sz="3600" spc="-10" dirty="0"/>
              <a:t> </a:t>
            </a:r>
            <a:r>
              <a:rPr lang="en-GB" sz="3600" spc="-10" dirty="0" err="1"/>
              <a:t>rhanbarthol</a:t>
            </a:r>
            <a:endParaRPr spc="-10" dirty="0"/>
          </a:p>
        </p:txBody>
      </p:sp>
      <p:sp>
        <p:nvSpPr>
          <p:cNvPr id="3" name="object 3"/>
          <p:cNvSpPr txBox="1">
            <a:spLocks noGrp="1"/>
          </p:cNvSpPr>
          <p:nvPr>
            <p:ph sz="half" idx="2"/>
          </p:nvPr>
        </p:nvSpPr>
        <p:spPr>
          <a:xfrm>
            <a:off x="490724" y="3337196"/>
            <a:ext cx="5728335" cy="6093976"/>
          </a:xfrm>
          <a:prstGeom prst="rect">
            <a:avLst/>
          </a:prstGeom>
        </p:spPr>
        <p:txBody>
          <a:bodyPr vert="horz" wrap="square" lIns="0" tIns="0" rIns="0" bIns="0" rtlCol="0">
            <a:spAutoFit/>
          </a:bodyPr>
          <a:lstStyle/>
          <a:p>
            <a:pPr lvl="0" algn="l" defTabSz="457200" rtl="0"/>
            <a:r>
              <a:rPr lang="en-GB" kern="1200" dirty="0" err="1" smtClean="0">
                <a:solidFill>
                  <a:prstClr val="black"/>
                </a:solidFill>
                <a:latin typeface="Arial" panose="020B0604020202020204" pitchFamily="34" charset="0"/>
                <a:cs typeface="Arial" panose="020B0604020202020204" pitchFamily="34" charset="0"/>
              </a:rPr>
              <a:t>Ym</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mha</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ffyrdd</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ydym</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ni’n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cipio</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barnau</a:t>
            </a:r>
            <a:r>
              <a:rPr lang="en-GB" kern="1200" dirty="0" smtClean="0">
                <a:solidFill>
                  <a:prstClr val="black"/>
                </a:solidFill>
                <a:latin typeface="Arial" panose="020B0604020202020204" pitchFamily="34" charset="0"/>
                <a:cs typeface="Arial" panose="020B0604020202020204" pitchFamily="34" charset="0"/>
              </a:rPr>
              <a:t> plant </a:t>
            </a:r>
            <a:r>
              <a:rPr lang="en-GB" kern="1200" dirty="0" err="1" smtClean="0">
                <a:solidFill>
                  <a:prstClr val="black"/>
                </a:solidFill>
                <a:latin typeface="Arial" panose="020B0604020202020204" pitchFamily="34" charset="0"/>
                <a:cs typeface="Arial" panose="020B0604020202020204" pitchFamily="34" charset="0"/>
              </a:rPr>
              <a:t>sy’n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derbyn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gofal</a:t>
            </a:r>
            <a:r>
              <a:rPr lang="en-GB" kern="1200" dirty="0" smtClean="0">
                <a:solidFill>
                  <a:prstClr val="black"/>
                </a:solidFill>
                <a:latin typeface="Arial" panose="020B0604020202020204" pitchFamily="34" charset="0"/>
                <a:cs typeface="Arial" panose="020B0604020202020204" pitchFamily="34" charset="0"/>
              </a:rPr>
              <a:t> a </a:t>
            </a:r>
            <a:r>
              <a:rPr lang="en-GB" kern="1200" dirty="0" err="1" smtClean="0">
                <a:solidFill>
                  <a:prstClr val="black"/>
                </a:solidFill>
                <a:latin typeface="Arial" panose="020B0604020202020204" pitchFamily="34" charset="0"/>
                <a:cs typeface="Arial" panose="020B0604020202020204" pitchFamily="34" charset="0"/>
              </a:rPr>
              <a:t>sut</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mae</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hyn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wedi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dylanwadu</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ar</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ein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harfer</a:t>
            </a:r>
            <a:r>
              <a:rPr lang="en-GB" kern="1200" dirty="0" smtClean="0">
                <a:solidFill>
                  <a:prstClr val="black"/>
                </a:solidFill>
                <a:latin typeface="Arial" panose="020B0604020202020204" pitchFamily="34" charset="0"/>
                <a:cs typeface="Arial" panose="020B0604020202020204" pitchFamily="34" charset="0"/>
              </a:rPr>
              <a:t>?</a:t>
            </a:r>
          </a:p>
          <a:p>
            <a:pPr lvl="0" algn="l" defTabSz="457200" rtl="0"/>
            <a:endParaRPr lang="en-GB" kern="1200" dirty="0">
              <a:solidFill>
                <a:prstClr val="black"/>
              </a:solidFill>
              <a:latin typeface="Arial" panose="020B0604020202020204" pitchFamily="34" charset="0"/>
              <a:cs typeface="Arial" panose="020B0604020202020204" pitchFamily="34" charset="0"/>
            </a:endParaRPr>
          </a:p>
          <a:p>
            <a:pPr lvl="0" algn="l" defTabSz="457200" rtl="0"/>
            <a:r>
              <a:rPr lang="en-GB" kern="1200" dirty="0" err="1" smtClean="0">
                <a:solidFill>
                  <a:prstClr val="black"/>
                </a:solidFill>
                <a:latin typeface="Arial" panose="020B0604020202020204" pitchFamily="34" charset="0"/>
                <a:cs typeface="Arial" panose="020B0604020202020204" pitchFamily="34" charset="0"/>
              </a:rPr>
              <a:t>Sut</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ydym</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ni’n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sicrhau</a:t>
            </a:r>
            <a:r>
              <a:rPr lang="en-GB" kern="1200" dirty="0" smtClean="0">
                <a:solidFill>
                  <a:prstClr val="black"/>
                </a:solidFill>
                <a:latin typeface="Arial" panose="020B0604020202020204" pitchFamily="34" charset="0"/>
                <a:cs typeface="Arial" panose="020B0604020202020204" pitchFamily="34" charset="0"/>
              </a:rPr>
              <a:t> bod y </a:t>
            </a:r>
            <a:r>
              <a:rPr lang="en-GB" kern="1200" dirty="0" err="1" smtClean="0">
                <a:solidFill>
                  <a:prstClr val="black"/>
                </a:solidFill>
                <a:latin typeface="Arial" panose="020B0604020202020204" pitchFamily="34" charset="0"/>
                <a:cs typeface="Arial" panose="020B0604020202020204" pitchFamily="34" charset="0"/>
              </a:rPr>
              <a:t>blaenoriaethau</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rhanbarthol</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yn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briodol</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anghenion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ein</a:t>
            </a:r>
            <a:r>
              <a:rPr lang="en-GB" kern="1200" dirty="0" smtClean="0">
                <a:solidFill>
                  <a:prstClr val="black"/>
                </a:solidFill>
                <a:latin typeface="Arial" panose="020B0604020202020204" pitchFamily="34" charset="0"/>
                <a:cs typeface="Arial" panose="020B0604020202020204" pitchFamily="34" charset="0"/>
              </a:rPr>
              <a:t> plant </a:t>
            </a:r>
            <a:r>
              <a:rPr lang="en-GB" kern="1200" dirty="0" err="1" smtClean="0">
                <a:solidFill>
                  <a:prstClr val="black"/>
                </a:solidFill>
                <a:latin typeface="Arial" panose="020B0604020202020204" pitchFamily="34" charset="0"/>
                <a:cs typeface="Arial" panose="020B0604020202020204" pitchFamily="34" charset="0"/>
              </a:rPr>
              <a:t>sy’n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derbyn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gofal</a:t>
            </a:r>
            <a:r>
              <a:rPr lang="en-GB" kern="1200" dirty="0" smtClean="0">
                <a:solidFill>
                  <a:prstClr val="black"/>
                </a:solidFill>
                <a:latin typeface="Arial" panose="020B0604020202020204" pitchFamily="34" charset="0"/>
                <a:cs typeface="Arial" panose="020B0604020202020204" pitchFamily="34" charset="0"/>
              </a:rPr>
              <a:t>?</a:t>
            </a:r>
          </a:p>
          <a:p>
            <a:pPr lvl="0" algn="l" defTabSz="457200" rtl="0"/>
            <a:endParaRPr lang="en-GB" kern="1200" dirty="0">
              <a:solidFill>
                <a:prstClr val="black"/>
              </a:solidFill>
              <a:latin typeface="Arial" panose="020B0604020202020204" pitchFamily="34" charset="0"/>
              <a:cs typeface="Arial" panose="020B0604020202020204" pitchFamily="34" charset="0"/>
            </a:endParaRPr>
          </a:p>
          <a:p>
            <a:pPr lvl="0" algn="l" defTabSz="457200" rtl="0"/>
            <a:r>
              <a:rPr lang="en-GB" kern="1200" dirty="0" err="1" smtClean="0">
                <a:solidFill>
                  <a:prstClr val="black"/>
                </a:solidFill>
                <a:latin typeface="Arial" panose="020B0604020202020204" pitchFamily="34" charset="0"/>
                <a:cs typeface="Arial" panose="020B0604020202020204" pitchFamily="34" charset="0"/>
              </a:rPr>
              <a:t>Sut</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ydym</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ni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wedi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edrych</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ar</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ddarparwyr</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eraill</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ddysgu</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o’u</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harfer</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orau</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neu</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sut</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ydym</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ni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wedi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rhannu</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ein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harfer</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gyda</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rhai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eraill</a:t>
            </a:r>
            <a:r>
              <a:rPr lang="en-GB" kern="1200" dirty="0" smtClean="0">
                <a:solidFill>
                  <a:prstClr val="black"/>
                </a:solidFill>
                <a:latin typeface="Arial" panose="020B0604020202020204" pitchFamily="34" charset="0"/>
                <a:cs typeface="Arial" panose="020B0604020202020204" pitchFamily="34" charset="0"/>
              </a:rPr>
              <a:t>?</a:t>
            </a:r>
            <a:endParaRPr lang="en-GB" kern="1200" dirty="0">
              <a:solidFill>
                <a:prstClr val="black"/>
              </a:solidFill>
              <a:latin typeface="Arial" panose="020B0604020202020204" pitchFamily="34" charset="0"/>
              <a:cs typeface="Arial" panose="020B0604020202020204" pitchFamily="34" charset="0"/>
            </a:endParaRPr>
          </a:p>
          <a:p>
            <a:pPr lvl="0" algn="l" defTabSz="457200" rtl="0"/>
            <a:endParaRPr lang="en-GB" kern="1200" dirty="0">
              <a:solidFill>
                <a:prstClr val="black"/>
              </a:solidFill>
              <a:latin typeface="Arial" panose="020B0604020202020204" pitchFamily="34" charset="0"/>
              <a:cs typeface="Arial" panose="020B0604020202020204" pitchFamily="34" charset="0"/>
            </a:endParaRPr>
          </a:p>
          <a:p>
            <a:pPr lvl="0" algn="l" defTabSz="457200" rtl="0"/>
            <a:r>
              <a:rPr lang="en-GB" kern="1200" dirty="0" smtClean="0">
                <a:solidFill>
                  <a:prstClr val="black"/>
                </a:solidFill>
                <a:latin typeface="Arial" panose="020B0604020202020204" pitchFamily="34" charset="0"/>
                <a:cs typeface="Arial" panose="020B0604020202020204" pitchFamily="34" charset="0"/>
              </a:rPr>
              <a:t>Beth </a:t>
            </a:r>
            <a:r>
              <a:rPr lang="en-GB" kern="1200" dirty="0" err="1" smtClean="0">
                <a:solidFill>
                  <a:prstClr val="black"/>
                </a:solidFill>
                <a:latin typeface="Arial" panose="020B0604020202020204" pitchFamily="34" charset="0"/>
                <a:cs typeface="Arial" panose="020B0604020202020204" pitchFamily="34" charset="0"/>
              </a:rPr>
              <a:t>sydd</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angen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ni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ei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wneud</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gryfhau</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ein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cysylltiadau</a:t>
            </a:r>
            <a:r>
              <a:rPr lang="en-GB" kern="1200" dirty="0" smtClean="0">
                <a:solidFill>
                  <a:prstClr val="black"/>
                </a:solidFill>
                <a:latin typeface="Arial" panose="020B0604020202020204" pitchFamily="34" charset="0"/>
                <a:cs typeface="Arial" panose="020B0604020202020204" pitchFamily="34" charset="0"/>
              </a:rPr>
              <a:t> â </a:t>
            </a:r>
            <a:r>
              <a:rPr lang="en-GB" kern="1200" dirty="0" err="1" smtClean="0">
                <a:solidFill>
                  <a:prstClr val="black"/>
                </a:solidFill>
                <a:latin typeface="Arial" panose="020B0604020202020204" pitchFamily="34" charset="0"/>
                <a:cs typeface="Arial" panose="020B0604020202020204" pitchFamily="34" charset="0"/>
              </a:rPr>
              <a:t>gofalwyr</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maeth</a:t>
            </a:r>
            <a:r>
              <a:rPr lang="en-GB" kern="1200" dirty="0" smtClean="0">
                <a:solidFill>
                  <a:prstClr val="black"/>
                </a:solidFill>
                <a:latin typeface="Arial" panose="020B0604020202020204" pitchFamily="34" charset="0"/>
                <a:cs typeface="Arial" panose="020B0604020202020204" pitchFamily="34" charset="0"/>
              </a:rPr>
              <a:t>?</a:t>
            </a:r>
            <a:endParaRPr lang="en-GB" kern="1200" dirty="0">
              <a:solidFill>
                <a:prstClr val="black"/>
              </a:solidFill>
              <a:latin typeface="Arial" panose="020B0604020202020204" pitchFamily="34" charset="0"/>
              <a:cs typeface="Arial" panose="020B0604020202020204" pitchFamily="34" charset="0"/>
            </a:endParaRPr>
          </a:p>
          <a:p>
            <a:pPr lvl="0" algn="l" defTabSz="457200" rtl="0"/>
            <a:endParaRPr lang="en-GB" kern="1200" dirty="0">
              <a:solidFill>
                <a:prstClr val="black"/>
              </a:solidFill>
              <a:latin typeface="Arial" panose="020B0604020202020204" pitchFamily="34" charset="0"/>
              <a:cs typeface="Arial" panose="020B0604020202020204" pitchFamily="34" charset="0"/>
            </a:endParaRPr>
          </a:p>
          <a:p>
            <a:pPr lvl="0" algn="l" defTabSz="457200" rtl="0"/>
            <a:r>
              <a:rPr lang="en-GB" kern="1200" dirty="0" smtClean="0">
                <a:solidFill>
                  <a:prstClr val="black"/>
                </a:solidFill>
                <a:latin typeface="Arial" panose="020B0604020202020204" pitchFamily="34" charset="0"/>
                <a:cs typeface="Arial" panose="020B0604020202020204" pitchFamily="34" charset="0"/>
              </a:rPr>
              <a:t>Pa </a:t>
            </a:r>
            <a:r>
              <a:rPr lang="en-GB" kern="1200" dirty="0" err="1" smtClean="0">
                <a:solidFill>
                  <a:prstClr val="black"/>
                </a:solidFill>
                <a:latin typeface="Arial" panose="020B0604020202020204" pitchFamily="34" charset="0"/>
                <a:cs typeface="Arial" panose="020B0604020202020204" pitchFamily="34" charset="0"/>
              </a:rPr>
              <a:t>mor</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dda</a:t>
            </a:r>
            <a:r>
              <a:rPr lang="en-GB" kern="1200" dirty="0" smtClean="0">
                <a:solidFill>
                  <a:prstClr val="black"/>
                </a:solidFill>
                <a:latin typeface="Arial" panose="020B0604020202020204" pitchFamily="34" charset="0"/>
                <a:cs typeface="Arial" panose="020B0604020202020204" pitchFamily="34" charset="0"/>
              </a:rPr>
              <a:t> y </a:t>
            </a:r>
            <a:r>
              <a:rPr lang="en-GB" kern="1200" dirty="0" err="1" smtClean="0">
                <a:solidFill>
                  <a:prstClr val="black"/>
                </a:solidFill>
                <a:latin typeface="Arial" panose="020B0604020202020204" pitchFamily="34" charset="0"/>
                <a:cs typeface="Arial" panose="020B0604020202020204" pitchFamily="34" charset="0"/>
              </a:rPr>
              <a:t>mae</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ein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llywodraethwyr</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yn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ein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cynorthwyo</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a’n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herio</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i</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wella’r</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deilliannau</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ar</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gyfer</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ein</a:t>
            </a:r>
            <a:r>
              <a:rPr lang="en-GB" kern="1200" dirty="0" smtClean="0">
                <a:solidFill>
                  <a:prstClr val="black"/>
                </a:solidFill>
                <a:latin typeface="Arial" panose="020B0604020202020204" pitchFamily="34" charset="0"/>
                <a:cs typeface="Arial" panose="020B0604020202020204" pitchFamily="34" charset="0"/>
              </a:rPr>
              <a:t> plant </a:t>
            </a:r>
            <a:r>
              <a:rPr lang="en-GB" kern="1200" dirty="0" err="1" smtClean="0">
                <a:solidFill>
                  <a:prstClr val="black"/>
                </a:solidFill>
                <a:latin typeface="Arial" panose="020B0604020202020204" pitchFamily="34" charset="0"/>
                <a:cs typeface="Arial" panose="020B0604020202020204" pitchFamily="34" charset="0"/>
              </a:rPr>
              <a:t>sy’n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derbyn</a:t>
            </a:r>
            <a:r>
              <a:rPr lang="en-GB" kern="1200" dirty="0" smtClean="0">
                <a:solidFill>
                  <a:prstClr val="black"/>
                </a:solidFill>
                <a:latin typeface="Arial" panose="020B0604020202020204" pitchFamily="34" charset="0"/>
                <a:cs typeface="Arial" panose="020B0604020202020204" pitchFamily="34" charset="0"/>
              </a:rPr>
              <a:t> </a:t>
            </a:r>
            <a:r>
              <a:rPr lang="en-GB" kern="1200" dirty="0" err="1" smtClean="0">
                <a:solidFill>
                  <a:prstClr val="black"/>
                </a:solidFill>
                <a:latin typeface="Arial" panose="020B0604020202020204" pitchFamily="34" charset="0"/>
                <a:cs typeface="Arial" panose="020B0604020202020204" pitchFamily="34" charset="0"/>
              </a:rPr>
              <a:t>gofal</a:t>
            </a:r>
            <a:r>
              <a:rPr lang="en-GB" kern="1200" dirty="0" smtClean="0">
                <a:solidFill>
                  <a:prstClr val="black"/>
                </a:solidFill>
                <a:latin typeface="Arial" panose="020B0604020202020204" pitchFamily="34" charset="0"/>
                <a:cs typeface="Arial" panose="020B0604020202020204" pitchFamily="34" charset="0"/>
              </a:rPr>
              <a:t>?</a:t>
            </a:r>
            <a:endParaRPr lang="en-GB" kern="1200" dirty="0">
              <a:solidFill>
                <a:prstClr val="black"/>
              </a:solidFill>
              <a:latin typeface="Arial" panose="020B0604020202020204" pitchFamily="34" charset="0"/>
              <a:cs typeface="Arial" panose="020B0604020202020204" pitchFamily="34" charset="0"/>
            </a:endParaRPr>
          </a:p>
        </p:txBody>
      </p:sp>
      <p:sp>
        <p:nvSpPr>
          <p:cNvPr id="4" name="object 4"/>
          <p:cNvSpPr txBox="1"/>
          <p:nvPr/>
        </p:nvSpPr>
        <p:spPr>
          <a:xfrm>
            <a:off x="6615620" y="1514821"/>
            <a:ext cx="6196738" cy="1615827"/>
          </a:xfrm>
          <a:prstGeom prst="rect">
            <a:avLst/>
          </a:prstGeom>
        </p:spPr>
        <p:txBody>
          <a:bodyPr vert="horz" wrap="square" lIns="0" tIns="0" rIns="0" bIns="0" rtlCol="0">
            <a:spAutoFit/>
          </a:bodyPr>
          <a:lstStyle/>
          <a:p>
            <a:pPr marL="12700" lvl="0"/>
            <a:r>
              <a:rPr lang="en-GB" sz="3500" b="1" spc="-5" dirty="0">
                <a:solidFill>
                  <a:srgbClr val="414042"/>
                </a:solidFill>
                <a:latin typeface="Arial"/>
                <a:cs typeface="Arial"/>
              </a:rPr>
              <a:t>10 questions for schools, local authorities and regional consortia</a:t>
            </a:r>
          </a:p>
        </p:txBody>
      </p:sp>
      <p:sp>
        <p:nvSpPr>
          <p:cNvPr id="5" name="object 5"/>
          <p:cNvSpPr txBox="1">
            <a:spLocks noGrp="1"/>
          </p:cNvSpPr>
          <p:nvPr>
            <p:ph sz="half" idx="3"/>
          </p:nvPr>
        </p:nvSpPr>
        <p:spPr>
          <a:xfrm>
            <a:off x="6615620" y="3337196"/>
            <a:ext cx="5782945" cy="6093976"/>
          </a:xfrm>
          <a:prstGeom prst="rect">
            <a:avLst/>
          </a:prstGeom>
        </p:spPr>
        <p:txBody>
          <a:bodyPr vert="horz" wrap="square" lIns="0" tIns="0" rIns="0" bIns="0" rtlCol="0">
            <a:spAutoFit/>
          </a:bodyPr>
          <a:lstStyle/>
          <a:p>
            <a:pPr lvl="0" algn="l" defTabSz="457200" rtl="0"/>
            <a:r>
              <a:rPr lang="en-GB" kern="1200" dirty="0">
                <a:solidFill>
                  <a:prstClr val="black"/>
                </a:solidFill>
                <a:latin typeface="Arial" panose="020B0604020202020204" pitchFamily="34" charset="0"/>
                <a:cs typeface="Arial" panose="020B0604020202020204" pitchFamily="34" charset="0"/>
              </a:rPr>
              <a:t>In what ways do we capture the views of children who are looked after and how has this influenced our practice?</a:t>
            </a:r>
          </a:p>
          <a:p>
            <a:pPr lvl="0" algn="l" defTabSz="457200" rtl="0"/>
            <a:endParaRPr lang="en-GB" kern="1200" dirty="0">
              <a:solidFill>
                <a:prstClr val="black"/>
              </a:solidFill>
              <a:latin typeface="Arial" panose="020B0604020202020204" pitchFamily="34" charset="0"/>
              <a:cs typeface="Arial" panose="020B0604020202020204" pitchFamily="34" charset="0"/>
            </a:endParaRPr>
          </a:p>
          <a:p>
            <a:pPr lvl="0" algn="l" defTabSz="457200" rtl="0"/>
            <a:r>
              <a:rPr lang="en-GB" kern="1200" dirty="0">
                <a:solidFill>
                  <a:prstClr val="black"/>
                </a:solidFill>
                <a:latin typeface="Arial" panose="020B0604020202020204" pitchFamily="34" charset="0"/>
                <a:cs typeface="Arial" panose="020B0604020202020204" pitchFamily="34" charset="0"/>
              </a:rPr>
              <a:t>How do we ensure that the regional priorities are appropriate to the needs of our children who are looked after?</a:t>
            </a:r>
          </a:p>
          <a:p>
            <a:pPr lvl="0" algn="l" defTabSz="457200" rtl="0"/>
            <a:endParaRPr lang="en-GB" kern="1200" dirty="0">
              <a:solidFill>
                <a:prstClr val="black"/>
              </a:solidFill>
              <a:latin typeface="Arial" panose="020B0604020202020204" pitchFamily="34" charset="0"/>
              <a:cs typeface="Arial" panose="020B0604020202020204" pitchFamily="34" charset="0"/>
            </a:endParaRPr>
          </a:p>
          <a:p>
            <a:pPr lvl="0" algn="l" defTabSz="457200" rtl="0"/>
            <a:r>
              <a:rPr lang="en-GB" kern="1200" dirty="0">
                <a:solidFill>
                  <a:prstClr val="black"/>
                </a:solidFill>
                <a:latin typeface="Arial" panose="020B0604020202020204" pitchFamily="34" charset="0"/>
                <a:cs typeface="Arial" panose="020B0604020202020204" pitchFamily="34" charset="0"/>
              </a:rPr>
              <a:t>Have we looked to other providers to learn from their best practice or how have we shared our practice with others?</a:t>
            </a:r>
          </a:p>
          <a:p>
            <a:pPr lvl="0" algn="l" defTabSz="457200" rtl="0"/>
            <a:endParaRPr lang="en-GB" kern="1200" dirty="0">
              <a:solidFill>
                <a:prstClr val="black"/>
              </a:solidFill>
              <a:latin typeface="Arial" panose="020B0604020202020204" pitchFamily="34" charset="0"/>
              <a:cs typeface="Arial" panose="020B0604020202020204" pitchFamily="34" charset="0"/>
            </a:endParaRPr>
          </a:p>
          <a:p>
            <a:pPr lvl="0" algn="l" defTabSz="457200" rtl="0"/>
            <a:r>
              <a:rPr lang="en-GB" kern="1200" dirty="0">
                <a:solidFill>
                  <a:prstClr val="black"/>
                </a:solidFill>
                <a:latin typeface="Arial" panose="020B0604020202020204" pitchFamily="34" charset="0"/>
                <a:cs typeface="Arial" panose="020B0604020202020204" pitchFamily="34" charset="0"/>
              </a:rPr>
              <a:t>What do we need to do to strengthen our links with foster carers?</a:t>
            </a:r>
          </a:p>
          <a:p>
            <a:pPr lvl="0" algn="l" defTabSz="457200" rtl="0"/>
            <a:endParaRPr lang="en-GB" kern="1200" dirty="0">
              <a:solidFill>
                <a:prstClr val="black"/>
              </a:solidFill>
              <a:latin typeface="Arial" panose="020B0604020202020204" pitchFamily="34" charset="0"/>
              <a:cs typeface="Arial" panose="020B0604020202020204" pitchFamily="34" charset="0"/>
            </a:endParaRPr>
          </a:p>
          <a:p>
            <a:pPr lvl="0" algn="l" defTabSz="457200" rtl="0"/>
            <a:r>
              <a:rPr lang="en-GB" kern="1200" dirty="0">
                <a:solidFill>
                  <a:prstClr val="black"/>
                </a:solidFill>
                <a:latin typeface="Arial" panose="020B0604020202020204" pitchFamily="34" charset="0"/>
                <a:cs typeface="Arial" panose="020B0604020202020204" pitchFamily="34" charset="0"/>
              </a:rPr>
              <a:t>How well do our governors support and challenge us to improve the outcomes for our looked after children</a:t>
            </a:r>
            <a:r>
              <a:rPr lang="en-GB" kern="1200" dirty="0" smtClean="0">
                <a:solidFill>
                  <a:prstClr val="black"/>
                </a:solidFill>
                <a:latin typeface="Arial" panose="020B0604020202020204" pitchFamily="34" charset="0"/>
                <a:cs typeface="Arial" panose="020B0604020202020204" pitchFamily="34" charset="0"/>
              </a:rPr>
              <a:t>?</a:t>
            </a:r>
            <a:endParaRPr lang="en-GB" kern="12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5927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Cwestiynau</a:t>
            </a:r>
            <a:r>
              <a:rPr lang="en-GB" spc="-10" dirty="0"/>
              <a:t>...</a:t>
            </a:r>
          </a:p>
        </p:txBody>
      </p:sp>
      <p:sp>
        <p:nvSpPr>
          <p:cNvPr id="4" name="object 4"/>
          <p:cNvSpPr txBox="1"/>
          <p:nvPr/>
        </p:nvSpPr>
        <p:spPr>
          <a:xfrm>
            <a:off x="6615620" y="1715989"/>
            <a:ext cx="6196738"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Questions…</a:t>
            </a:r>
          </a:p>
        </p:txBody>
      </p:sp>
    </p:spTree>
    <p:extLst>
      <p:ext uri="{BB962C8B-B14F-4D97-AF65-F5344CB8AC3E}">
        <p14:creationId xmlns:p14="http://schemas.microsoft.com/office/powerpoint/2010/main" val="410803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dirty="0" err="1"/>
              <a:t>Cefndir</a:t>
            </a:r>
            <a:endParaRPr dirty="0"/>
          </a:p>
        </p:txBody>
      </p:sp>
      <p:sp>
        <p:nvSpPr>
          <p:cNvPr id="4" name="object 4"/>
          <p:cNvSpPr txBox="1"/>
          <p:nvPr/>
        </p:nvSpPr>
        <p:spPr>
          <a:xfrm>
            <a:off x="527300" y="2642252"/>
            <a:ext cx="5537326" cy="6576159"/>
          </a:xfrm>
          <a:prstGeom prst="rect">
            <a:avLst/>
          </a:prstGeom>
        </p:spPr>
        <p:txBody>
          <a:bodyPr vert="horz" wrap="square" lIns="0" tIns="0" rIns="0" bIns="0" rtlCol="0">
            <a:spAutoFit/>
          </a:bodyPr>
          <a:lstStyle/>
          <a:p>
            <a:pPr marL="12700" lvl="0"/>
            <a:r>
              <a:rPr lang="cy-GB" sz="2000" dirty="0" smtClean="0">
                <a:solidFill>
                  <a:srgbClr val="00B0F0"/>
                </a:solidFill>
                <a:latin typeface="Arial" panose="020B0604020202020204" pitchFamily="34" charset="0"/>
                <a:cs typeface="Arial" panose="020B0604020202020204" pitchFamily="34" charset="0"/>
              </a:rPr>
              <a:t>Plant sydd yng ngofal yr awdurdod lleol neu y darperir llety iddynt gan adran gwasanaethau cymdeithasol yr awdurdod lleol am gyfnod parhaus o fwy na 24 awr yw plant sy’n derbyn gofal.</a:t>
            </a:r>
          </a:p>
          <a:p>
            <a:pPr marL="12700" lvl="0"/>
            <a:endParaRPr lang="en-GB" sz="2000" dirty="0" smtClean="0">
              <a:solidFill>
                <a:srgbClr val="00B0F0"/>
              </a:solidFill>
              <a:latin typeface="Arial" panose="020B0604020202020204" pitchFamily="34" charset="0"/>
              <a:cs typeface="Arial" panose="020B0604020202020204" pitchFamily="34" charset="0"/>
            </a:endParaRPr>
          </a:p>
          <a:p>
            <a:pPr marL="12700" lvl="0"/>
            <a:r>
              <a:rPr lang="en-GB" sz="2000" dirty="0" smtClean="0">
                <a:solidFill>
                  <a:srgbClr val="00B0F0"/>
                </a:solidFill>
                <a:latin typeface="Arial" panose="020B0604020202020204" pitchFamily="34" charset="0"/>
                <a:cs typeface="Arial" panose="020B0604020202020204" pitchFamily="34" charset="0"/>
              </a:rPr>
              <a:t>Mae </a:t>
            </a:r>
            <a:r>
              <a:rPr lang="en-GB" sz="2000" dirty="0" err="1" smtClean="0">
                <a:solidFill>
                  <a:srgbClr val="00B0F0"/>
                </a:solidFill>
                <a:latin typeface="Arial" panose="020B0604020202020204" pitchFamily="34" charset="0"/>
                <a:cs typeface="Arial" panose="020B0604020202020204" pitchFamily="34" charset="0"/>
              </a:rPr>
              <a:t>nifer</a:t>
            </a:r>
            <a:r>
              <a:rPr lang="en-GB" sz="2000" dirty="0" smtClean="0">
                <a:solidFill>
                  <a:srgbClr val="00B0F0"/>
                </a:solidFill>
                <a:latin typeface="Arial" panose="020B0604020202020204" pitchFamily="34" charset="0"/>
                <a:cs typeface="Arial" panose="020B0604020202020204" pitchFamily="34" charset="0"/>
              </a:rPr>
              <a:t> y plant </a:t>
            </a:r>
            <a:r>
              <a:rPr lang="en-GB" sz="2000" dirty="0" err="1" smtClean="0">
                <a:solidFill>
                  <a:srgbClr val="00B0F0"/>
                </a:solidFill>
                <a:latin typeface="Arial" panose="020B0604020202020204" pitchFamily="34" charset="0"/>
                <a:cs typeface="Arial" panose="020B0604020202020204" pitchFamily="34" charset="0"/>
              </a:rPr>
              <a:t>sy’n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derbyn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gofal</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yng</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Nghymru</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wedi</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aros</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yn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weddol</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gyson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dros</a:t>
            </a:r>
            <a:r>
              <a:rPr lang="en-GB" sz="2000" dirty="0" smtClean="0">
                <a:solidFill>
                  <a:srgbClr val="00B0F0"/>
                </a:solidFill>
                <a:latin typeface="Arial" panose="020B0604020202020204" pitchFamily="34" charset="0"/>
                <a:cs typeface="Arial" panose="020B0604020202020204" pitchFamily="34" charset="0"/>
              </a:rPr>
              <a:t> y </a:t>
            </a:r>
            <a:r>
              <a:rPr lang="en-GB" sz="2000" dirty="0" err="1" smtClean="0">
                <a:solidFill>
                  <a:srgbClr val="00B0F0"/>
                </a:solidFill>
                <a:latin typeface="Arial" panose="020B0604020202020204" pitchFamily="34" charset="0"/>
                <a:cs typeface="Arial" panose="020B0604020202020204" pitchFamily="34" charset="0"/>
              </a:rPr>
              <a:t>pedair</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blynedd</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diwethaf</a:t>
            </a:r>
            <a:r>
              <a:rPr lang="en-GB" sz="2000" dirty="0" smtClean="0">
                <a:solidFill>
                  <a:srgbClr val="00B0F0"/>
                </a:solidFill>
                <a:latin typeface="Arial" panose="020B0604020202020204" pitchFamily="34" charset="0"/>
                <a:cs typeface="Arial" panose="020B0604020202020204" pitchFamily="34" charset="0"/>
              </a:rPr>
              <a:t>.</a:t>
            </a:r>
            <a:endParaRPr lang="en-GB" sz="2000" dirty="0">
              <a:solidFill>
                <a:srgbClr val="00B0F0"/>
              </a:solidFill>
              <a:latin typeface="Arial" panose="020B0604020202020204" pitchFamily="34" charset="0"/>
              <a:cs typeface="Arial" panose="020B0604020202020204" pitchFamily="34" charset="0"/>
            </a:endParaRPr>
          </a:p>
          <a:p>
            <a:pPr marL="12700" lvl="0"/>
            <a:endParaRPr lang="en-GB" sz="2000" dirty="0" smtClean="0">
              <a:solidFill>
                <a:srgbClr val="00B0F0"/>
              </a:solidFill>
              <a:latin typeface="Arial" panose="020B0604020202020204" pitchFamily="34" charset="0"/>
              <a:cs typeface="Arial" panose="020B0604020202020204" pitchFamily="34" charset="0"/>
            </a:endParaRPr>
          </a:p>
          <a:p>
            <a:pPr marL="12700" lvl="0"/>
            <a:r>
              <a:rPr lang="en-GB" sz="2000" dirty="0" smtClean="0">
                <a:solidFill>
                  <a:srgbClr val="00B0F0"/>
                </a:solidFill>
                <a:latin typeface="Arial" panose="020B0604020202020204" pitchFamily="34" charset="0"/>
                <a:cs typeface="Arial" panose="020B0604020202020204" pitchFamily="34" charset="0"/>
              </a:rPr>
              <a:t>Mae </a:t>
            </a:r>
            <a:r>
              <a:rPr lang="en-GB" sz="2000" dirty="0" err="1" smtClean="0">
                <a:solidFill>
                  <a:srgbClr val="00B0F0"/>
                </a:solidFill>
                <a:latin typeface="Arial" panose="020B0604020202020204" pitchFamily="34" charset="0"/>
                <a:cs typeface="Arial" panose="020B0604020202020204" pitchFamily="34" charset="0"/>
              </a:rPr>
              <a:t>angen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addysgol</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arbennig</a:t>
            </a:r>
            <a:r>
              <a:rPr lang="en-GB" sz="2000" dirty="0" smtClean="0">
                <a:solidFill>
                  <a:srgbClr val="00B0F0"/>
                </a:solidFill>
                <a:latin typeface="Arial" panose="020B0604020202020204" pitchFamily="34" charset="0"/>
                <a:cs typeface="Arial" panose="020B0604020202020204" pitchFamily="34" charset="0"/>
              </a:rPr>
              <a:t> (AAA) </a:t>
            </a:r>
            <a:r>
              <a:rPr lang="en-GB" sz="2000" dirty="0" err="1" smtClean="0">
                <a:solidFill>
                  <a:srgbClr val="00B0F0"/>
                </a:solidFill>
                <a:latin typeface="Arial" panose="020B0604020202020204" pitchFamily="34" charset="0"/>
                <a:cs typeface="Arial" panose="020B0604020202020204" pitchFamily="34" charset="0"/>
              </a:rPr>
              <a:t>gan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lawer</a:t>
            </a:r>
            <a:r>
              <a:rPr lang="en-GB" sz="2000" dirty="0" smtClean="0">
                <a:solidFill>
                  <a:srgbClr val="00B0F0"/>
                </a:solidFill>
                <a:latin typeface="Arial" panose="020B0604020202020204" pitchFamily="34" charset="0"/>
                <a:cs typeface="Arial" panose="020B0604020202020204" pitchFamily="34" charset="0"/>
              </a:rPr>
              <a:t> o </a:t>
            </a:r>
            <a:r>
              <a:rPr lang="en-GB" sz="2000" dirty="0" err="1" smtClean="0">
                <a:solidFill>
                  <a:srgbClr val="00B0F0"/>
                </a:solidFill>
                <a:latin typeface="Arial" panose="020B0604020202020204" pitchFamily="34" charset="0"/>
                <a:cs typeface="Arial" panose="020B0604020202020204" pitchFamily="34" charset="0"/>
              </a:rPr>
              <a:t>blant</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sy’n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derbyn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gofal</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sydd</a:t>
            </a:r>
            <a:r>
              <a:rPr lang="en-GB" sz="2000" dirty="0" smtClean="0">
                <a:solidFill>
                  <a:srgbClr val="00B0F0"/>
                </a:solidFill>
                <a:latin typeface="Arial" panose="020B0604020202020204" pitchFamily="34" charset="0"/>
                <a:cs typeface="Arial" panose="020B0604020202020204" pitchFamily="34" charset="0"/>
              </a:rPr>
              <a:t> o </a:t>
            </a:r>
            <a:r>
              <a:rPr lang="en-GB" sz="2000" dirty="0" err="1" smtClean="0">
                <a:solidFill>
                  <a:srgbClr val="00B0F0"/>
                </a:solidFill>
                <a:latin typeface="Arial" panose="020B0604020202020204" pitchFamily="34" charset="0"/>
                <a:cs typeface="Arial" panose="020B0604020202020204" pitchFamily="34" charset="0"/>
              </a:rPr>
              <a:t>oed</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ysgol</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statudol</a:t>
            </a:r>
            <a:r>
              <a:rPr lang="en-GB" sz="2000" dirty="0" smtClean="0">
                <a:solidFill>
                  <a:srgbClr val="00B0F0"/>
                </a:solidFill>
                <a:latin typeface="Arial" panose="020B0604020202020204" pitchFamily="34" charset="0"/>
                <a:cs typeface="Arial" panose="020B0604020202020204" pitchFamily="34" charset="0"/>
              </a:rPr>
              <a:t>.</a:t>
            </a:r>
          </a:p>
          <a:p>
            <a:pPr marL="12700" lvl="0"/>
            <a:endParaRPr lang="en-GB" sz="2000" dirty="0">
              <a:solidFill>
                <a:srgbClr val="00B0F0"/>
              </a:solidFill>
              <a:latin typeface="Arial" panose="020B0604020202020204" pitchFamily="34" charset="0"/>
              <a:cs typeface="Arial" panose="020B0604020202020204" pitchFamily="34" charset="0"/>
            </a:endParaRPr>
          </a:p>
          <a:p>
            <a:pPr marL="12700" lvl="0"/>
            <a:r>
              <a:rPr lang="en-GB" sz="2000" dirty="0" smtClean="0">
                <a:solidFill>
                  <a:srgbClr val="00B0F0"/>
                </a:solidFill>
                <a:latin typeface="Arial" panose="020B0604020202020204" pitchFamily="34" charset="0"/>
                <a:cs typeface="Arial" panose="020B0604020202020204" pitchFamily="34" charset="0"/>
              </a:rPr>
              <a:t>Y </a:t>
            </a:r>
            <a:r>
              <a:rPr lang="en-GB" sz="2000" dirty="0" err="1" smtClean="0">
                <a:solidFill>
                  <a:srgbClr val="00B0F0"/>
                </a:solidFill>
                <a:latin typeface="Arial" panose="020B0604020202020204" pitchFamily="34" charset="0"/>
                <a:cs typeface="Arial" panose="020B0604020202020204" pitchFamily="34" charset="0"/>
              </a:rPr>
              <a:t>ffactorau</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cyffredin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yng</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nghefndiroedd</a:t>
            </a:r>
            <a:r>
              <a:rPr lang="en-GB" sz="2000" dirty="0" smtClean="0">
                <a:solidFill>
                  <a:srgbClr val="00B0F0"/>
                </a:solidFill>
                <a:latin typeface="Arial" panose="020B0604020202020204" pitchFamily="34" charset="0"/>
                <a:cs typeface="Arial" panose="020B0604020202020204" pitchFamily="34" charset="0"/>
              </a:rPr>
              <a:t> plant</a:t>
            </a:r>
            <a:br>
              <a:rPr lang="en-GB" sz="2000" dirty="0" smtClean="0">
                <a:solidFill>
                  <a:srgbClr val="00B0F0"/>
                </a:solidFill>
                <a:latin typeface="Arial" panose="020B0604020202020204" pitchFamily="34" charset="0"/>
                <a:cs typeface="Arial" panose="020B0604020202020204" pitchFamily="34" charset="0"/>
              </a:rPr>
            </a:br>
            <a:r>
              <a:rPr lang="en-GB" sz="2000" dirty="0" err="1" smtClean="0">
                <a:solidFill>
                  <a:srgbClr val="00B0F0"/>
                </a:solidFill>
                <a:latin typeface="Arial" panose="020B0604020202020204" pitchFamily="34" charset="0"/>
                <a:cs typeface="Arial" panose="020B0604020202020204" pitchFamily="34" charset="0"/>
              </a:rPr>
              <a:t>sy’n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derbyn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gofal</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yw</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camdrin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domestig</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afiechyd</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corfforol</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neu</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feddyliol</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rhieni</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neu</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gamdrin</a:t>
            </a:r>
            <a:r>
              <a:rPr lang="en-GB" sz="2000" dirty="0" smtClean="0">
                <a:solidFill>
                  <a:srgbClr val="00B0F0"/>
                </a:solidFill>
                <a:latin typeface="Arial" panose="020B0604020202020204" pitchFamily="34" charset="0"/>
                <a:cs typeface="Arial" panose="020B0604020202020204" pitchFamily="34" charset="0"/>
              </a:rPr>
              <a:t> </a:t>
            </a:r>
            <a:r>
              <a:rPr lang="en-GB" sz="2000" dirty="0" err="1" smtClean="0">
                <a:solidFill>
                  <a:srgbClr val="00B0F0"/>
                </a:solidFill>
                <a:latin typeface="Arial" panose="020B0604020202020204" pitchFamily="34" charset="0"/>
                <a:cs typeface="Arial" panose="020B0604020202020204" pitchFamily="34" charset="0"/>
              </a:rPr>
              <a:t>sylweddau</a:t>
            </a:r>
            <a:r>
              <a:rPr lang="en-GB" sz="2000" dirty="0" smtClean="0">
                <a:solidFill>
                  <a:srgbClr val="00B0F0"/>
                </a:solidFill>
                <a:latin typeface="Arial" panose="020B0604020202020204" pitchFamily="34" charset="0"/>
                <a:cs typeface="Arial" panose="020B0604020202020204" pitchFamily="34" charset="0"/>
              </a:rPr>
              <a:t> ac alcohol </a:t>
            </a:r>
            <a:r>
              <a:rPr lang="en-GB" sz="2000" dirty="0" err="1" smtClean="0">
                <a:solidFill>
                  <a:srgbClr val="00B0F0"/>
                </a:solidFill>
                <a:latin typeface="Arial" panose="020B0604020202020204" pitchFamily="34" charset="0"/>
                <a:cs typeface="Arial" panose="020B0604020202020204" pitchFamily="34" charset="0"/>
              </a:rPr>
              <a:t>gan</a:t>
            </a:r>
            <a:r>
              <a:rPr lang="en-GB" sz="2000" dirty="0" smtClean="0">
                <a:solidFill>
                  <a:srgbClr val="00B0F0"/>
                </a:solidFill>
                <a:latin typeface="Arial" panose="020B0604020202020204" pitchFamily="34" charset="0"/>
                <a:cs typeface="Arial" panose="020B0604020202020204" pitchFamily="34" charset="0"/>
              </a:rPr>
              <a:t> y </a:t>
            </a:r>
            <a:r>
              <a:rPr lang="en-GB" sz="2000" dirty="0" err="1" smtClean="0">
                <a:solidFill>
                  <a:srgbClr val="00B0F0"/>
                </a:solidFill>
                <a:latin typeface="Arial" panose="020B0604020202020204" pitchFamily="34" charset="0"/>
                <a:cs typeface="Arial" panose="020B0604020202020204" pitchFamily="34" charset="0"/>
              </a:rPr>
              <a:t>rhieni</a:t>
            </a:r>
            <a:r>
              <a:rPr lang="en-GB" sz="2000" dirty="0" smtClean="0">
                <a:solidFill>
                  <a:srgbClr val="00B0F0"/>
                </a:solidFill>
                <a:latin typeface="Arial" panose="020B0604020202020204" pitchFamily="34" charset="0"/>
                <a:cs typeface="Arial" panose="020B0604020202020204" pitchFamily="34" charset="0"/>
              </a:rPr>
              <a:t>. </a:t>
            </a:r>
            <a:endParaRPr lang="en-GB" sz="2000" dirty="0">
              <a:solidFill>
                <a:srgbClr val="00B0F0"/>
              </a:solidFill>
              <a:latin typeface="Arial" panose="020B0604020202020204" pitchFamily="34" charset="0"/>
              <a:cs typeface="Arial" panose="020B0604020202020204" pitchFamily="34" charset="0"/>
            </a:endParaRPr>
          </a:p>
          <a:p>
            <a:pPr marR="5080" algn="r">
              <a:lnSpc>
                <a:spcPct val="100000"/>
              </a:lnSpc>
              <a:tabLst>
                <a:tab pos="5485765" algn="l"/>
              </a:tabLst>
            </a:pPr>
            <a:r>
              <a:rPr sz="2200" dirty="0">
                <a:solidFill>
                  <a:srgbClr val="2EAAE1"/>
                </a:solidFill>
                <a:latin typeface="Arial"/>
                <a:cs typeface="Arial"/>
              </a:rPr>
              <a:t>	 </a:t>
            </a:r>
            <a:endParaRPr sz="2200" dirty="0">
              <a:latin typeface="Arial"/>
              <a:cs typeface="Arial"/>
            </a:endParaRPr>
          </a:p>
          <a:p>
            <a:pPr>
              <a:lnSpc>
                <a:spcPct val="100000"/>
              </a:lnSpc>
              <a:spcBef>
                <a:spcPts val="52"/>
              </a:spcBef>
            </a:pPr>
            <a:endParaRPr sz="2250" dirty="0">
              <a:latin typeface="Times New Roman"/>
              <a:cs typeface="Times New Roman"/>
            </a:endParaRPr>
          </a:p>
          <a:p>
            <a:pPr marR="5080" algn="r">
              <a:lnSpc>
                <a:spcPct val="100000"/>
              </a:lnSpc>
              <a:tabLst>
                <a:tab pos="456565" algn="l"/>
              </a:tabLst>
            </a:pPr>
            <a:r>
              <a:rPr sz="2200" dirty="0">
                <a:solidFill>
                  <a:srgbClr val="2EAAE1"/>
                </a:solidFill>
                <a:latin typeface="Arial"/>
                <a:cs typeface="Arial"/>
              </a:rPr>
              <a:t> 	 </a:t>
            </a:r>
            <a:endParaRPr sz="2200" dirty="0">
              <a:latin typeface="Arial"/>
              <a:cs typeface="Arial"/>
            </a:endParaRPr>
          </a:p>
        </p:txBody>
      </p:sp>
      <p:sp>
        <p:nvSpPr>
          <p:cNvPr id="5" name="object 5"/>
          <p:cNvSpPr txBox="1"/>
          <p:nvPr/>
        </p:nvSpPr>
        <p:spPr>
          <a:xfrm>
            <a:off x="527300" y="7336173"/>
            <a:ext cx="4874260" cy="338554"/>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r>
              <a:rPr sz="2200" spc="275" dirty="0">
                <a:solidFill>
                  <a:srgbClr val="2EAAE1"/>
                </a:solidFill>
                <a:latin typeface="Arial"/>
                <a:cs typeface="Arial"/>
              </a:rPr>
              <a:t> </a:t>
            </a:r>
            <a:endParaRPr sz="22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301434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Background</a:t>
            </a:r>
            <a:endParaRPr sz="3500" dirty="0">
              <a:latin typeface="Arial"/>
              <a:cs typeface="Arial"/>
            </a:endParaRPr>
          </a:p>
        </p:txBody>
      </p:sp>
      <p:sp>
        <p:nvSpPr>
          <p:cNvPr id="8" name="object 8"/>
          <p:cNvSpPr txBox="1"/>
          <p:nvPr/>
        </p:nvSpPr>
        <p:spPr>
          <a:xfrm>
            <a:off x="6615620" y="2642252"/>
            <a:ext cx="5937885" cy="5570756"/>
          </a:xfrm>
          <a:prstGeom prst="rect">
            <a:avLst/>
          </a:prstGeom>
        </p:spPr>
        <p:txBody>
          <a:bodyPr vert="horz" wrap="square" lIns="0" tIns="0" rIns="0" bIns="0" rtlCol="0">
            <a:spAutoFit/>
          </a:bodyPr>
          <a:lstStyle/>
          <a:p>
            <a:pPr marL="12700" lvl="0"/>
            <a:r>
              <a:rPr lang="en-GB" sz="2000" dirty="0">
                <a:solidFill>
                  <a:prstClr val="black"/>
                </a:solidFill>
                <a:latin typeface="Arial" panose="020B0604020202020204" pitchFamily="34" charset="0"/>
                <a:cs typeface="Arial" panose="020B0604020202020204" pitchFamily="34" charset="0"/>
              </a:rPr>
              <a:t>Children who are looked after are those in the care of the local authority or who are provided with accommodation by the local authority social services department for a continuous period of more than 24 hours.</a:t>
            </a:r>
          </a:p>
          <a:p>
            <a:pPr marL="12700" lvl="0"/>
            <a:endParaRPr lang="en-GB" sz="2000" dirty="0">
              <a:solidFill>
                <a:prstClr val="black"/>
              </a:solidFill>
              <a:latin typeface="Arial" panose="020B0604020202020204" pitchFamily="34" charset="0"/>
              <a:cs typeface="Arial" panose="020B0604020202020204" pitchFamily="34" charset="0"/>
            </a:endParaRPr>
          </a:p>
          <a:p>
            <a:pPr marL="12700" lvl="0"/>
            <a:r>
              <a:rPr lang="en-GB" sz="2000" dirty="0">
                <a:solidFill>
                  <a:prstClr val="black"/>
                </a:solidFill>
                <a:latin typeface="Arial" panose="020B0604020202020204" pitchFamily="34" charset="0"/>
                <a:cs typeface="Arial" panose="020B0604020202020204" pitchFamily="34" charset="0"/>
              </a:rPr>
              <a:t>The number of children who are looked after in Wales has remained relatively constant for the past four years.  </a:t>
            </a:r>
          </a:p>
          <a:p>
            <a:pPr marL="12700" lvl="0"/>
            <a:endParaRPr lang="en-GB" sz="2000" dirty="0">
              <a:solidFill>
                <a:prstClr val="black"/>
              </a:solidFill>
              <a:latin typeface="Arial" panose="020B0604020202020204" pitchFamily="34" charset="0"/>
              <a:cs typeface="Arial" panose="020B0604020202020204" pitchFamily="34" charset="0"/>
            </a:endParaRPr>
          </a:p>
          <a:p>
            <a:pPr lvl="0"/>
            <a:r>
              <a:rPr lang="en-GB" sz="2000" dirty="0">
                <a:solidFill>
                  <a:prstClr val="black"/>
                </a:solidFill>
                <a:latin typeface="Arial" panose="020B0604020202020204" pitchFamily="34" charset="0"/>
                <a:cs typeface="Arial" panose="020B0604020202020204" pitchFamily="34" charset="0"/>
              </a:rPr>
              <a:t>Many children who are looked after are of statutory school age have a special educational need (SEN) </a:t>
            </a:r>
          </a:p>
          <a:p>
            <a:pPr lvl="0"/>
            <a:endParaRPr lang="en-GB" sz="2000" dirty="0">
              <a:solidFill>
                <a:prstClr val="black"/>
              </a:solidFill>
              <a:latin typeface="Arial" panose="020B0604020202020204" pitchFamily="34" charset="0"/>
              <a:cs typeface="Arial" panose="020B0604020202020204" pitchFamily="34" charset="0"/>
            </a:endParaRPr>
          </a:p>
          <a:p>
            <a:pPr lvl="0"/>
            <a:r>
              <a:rPr lang="en-GB" sz="2000" dirty="0">
                <a:solidFill>
                  <a:prstClr val="black"/>
                </a:solidFill>
                <a:latin typeface="Arial" panose="020B0604020202020204" pitchFamily="34" charset="0"/>
                <a:cs typeface="Arial" panose="020B0604020202020204" pitchFamily="34" charset="0"/>
              </a:rPr>
              <a:t>Common factors in the backgrounds of children who are looked after are domestic abuse, parental physical and mental ill health or parental substance and alcohol abuse. </a:t>
            </a:r>
            <a:endParaRPr lang="en-GB" sz="2000" dirty="0">
              <a:solidFill>
                <a:srgbClr val="414042"/>
              </a:solidFill>
              <a:latin typeface="Arial" panose="020B0604020202020204" pitchFamily="34" charset="0"/>
              <a:cs typeface="Arial" panose="020B0604020202020204" pitchFamily="34" charset="0"/>
            </a:endParaRPr>
          </a:p>
          <a:p>
            <a:pPr marL="12700">
              <a:lnSpc>
                <a:spcPct val="100000"/>
              </a:lnSpc>
            </a:pPr>
            <a:endParaRPr sz="2200" dirty="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smtClean="0"/>
              <a:t>Cefndir</a:t>
            </a:r>
            <a:endParaRPr spc="-10" dirty="0"/>
          </a:p>
        </p:txBody>
      </p:sp>
      <p:sp>
        <p:nvSpPr>
          <p:cNvPr id="3" name="object 3"/>
          <p:cNvSpPr txBox="1">
            <a:spLocks noGrp="1"/>
          </p:cNvSpPr>
          <p:nvPr>
            <p:ph sz="half" idx="2"/>
          </p:nvPr>
        </p:nvSpPr>
        <p:spPr>
          <a:xfrm>
            <a:off x="527300" y="2642252"/>
            <a:ext cx="5728335" cy="4616648"/>
          </a:xfrm>
          <a:prstGeom prst="rect">
            <a:avLst/>
          </a:prstGeom>
        </p:spPr>
        <p:txBody>
          <a:bodyPr vert="horz" wrap="square" lIns="0" tIns="0" rIns="0" bIns="0" rtlCol="0">
            <a:spAutoFit/>
          </a:bodyPr>
          <a:lstStyle/>
          <a:p>
            <a:pPr lvl="0"/>
            <a:r>
              <a:rPr lang="en-GB" sz="2000" dirty="0" smtClean="0"/>
              <a:t>Mae </a:t>
            </a:r>
            <a:r>
              <a:rPr lang="en-GB" sz="2000" dirty="0" err="1" smtClean="0"/>
              <a:t>cryn</a:t>
            </a:r>
            <a:r>
              <a:rPr lang="en-GB" sz="2000" dirty="0" smtClean="0"/>
              <a:t> </a:t>
            </a:r>
            <a:r>
              <a:rPr lang="en-GB" sz="2000" dirty="0" err="1" smtClean="0"/>
              <a:t>amrywio</a:t>
            </a:r>
            <a:r>
              <a:rPr lang="en-GB" sz="2000" dirty="0" smtClean="0"/>
              <a:t> </a:t>
            </a:r>
            <a:r>
              <a:rPr lang="en-GB" sz="2000" dirty="0" err="1" smtClean="0"/>
              <a:t>mewn</a:t>
            </a:r>
            <a:r>
              <a:rPr lang="en-GB" sz="2000" dirty="0" smtClean="0"/>
              <a:t> </a:t>
            </a:r>
            <a:r>
              <a:rPr lang="en-GB" sz="2000" dirty="0" err="1" smtClean="0"/>
              <a:t>deilliannau</a:t>
            </a:r>
            <a:r>
              <a:rPr lang="en-GB" sz="2000" dirty="0" smtClean="0"/>
              <a:t> plant </a:t>
            </a:r>
            <a:r>
              <a:rPr lang="en-GB" sz="2000" dirty="0" err="1" smtClean="0"/>
              <a:t>sy’n</a:t>
            </a:r>
            <a:r>
              <a:rPr lang="en-GB" sz="2000" dirty="0" smtClean="0"/>
              <a:t> </a:t>
            </a:r>
            <a:r>
              <a:rPr lang="en-GB" sz="2000" dirty="0" err="1" smtClean="0"/>
              <a:t>derbyn</a:t>
            </a:r>
            <a:r>
              <a:rPr lang="en-GB" sz="2000" dirty="0" smtClean="0"/>
              <a:t> </a:t>
            </a:r>
            <a:r>
              <a:rPr lang="en-GB" sz="2000" dirty="0" err="1" smtClean="0"/>
              <a:t>gofal</a:t>
            </a:r>
            <a:r>
              <a:rPr lang="en-GB" sz="2000" dirty="0" smtClean="0"/>
              <a:t> </a:t>
            </a:r>
            <a:r>
              <a:rPr lang="en-GB" sz="2000" dirty="0" err="1" smtClean="0"/>
              <a:t>ar</a:t>
            </a:r>
            <a:r>
              <a:rPr lang="en-GB" sz="2000" dirty="0" smtClean="0"/>
              <a:t> </a:t>
            </a:r>
            <a:r>
              <a:rPr lang="en-GB" sz="2000" dirty="0" err="1" smtClean="0"/>
              <a:t>hyd</a:t>
            </a:r>
            <a:r>
              <a:rPr lang="en-GB" sz="2000" dirty="0" smtClean="0"/>
              <a:t> a </a:t>
            </a:r>
            <a:r>
              <a:rPr lang="en-GB" sz="2000" dirty="0" err="1" smtClean="0"/>
              <a:t>lled</a:t>
            </a:r>
            <a:r>
              <a:rPr lang="en-GB" sz="2000" dirty="0" smtClean="0"/>
              <a:t> </a:t>
            </a:r>
            <a:r>
              <a:rPr lang="en-GB" sz="2000" dirty="0" err="1" smtClean="0"/>
              <a:t>Cymru</a:t>
            </a:r>
            <a:r>
              <a:rPr lang="en-GB" sz="2000" dirty="0" smtClean="0"/>
              <a:t>.</a:t>
            </a:r>
          </a:p>
          <a:p>
            <a:pPr lvl="0"/>
            <a:endParaRPr lang="en-GB" sz="2000" dirty="0"/>
          </a:p>
          <a:p>
            <a:pPr lvl="0"/>
            <a:r>
              <a:rPr lang="en-GB" sz="2000" dirty="0" smtClean="0"/>
              <a:t>Mae </a:t>
            </a:r>
            <a:r>
              <a:rPr lang="en-GB" sz="2000" dirty="0" err="1" smtClean="0"/>
              <a:t>problemau</a:t>
            </a:r>
            <a:r>
              <a:rPr lang="en-GB" sz="2000" dirty="0" smtClean="0"/>
              <a:t> </a:t>
            </a:r>
            <a:r>
              <a:rPr lang="en-GB" sz="2000" dirty="0" err="1" smtClean="0"/>
              <a:t>iechyd</a:t>
            </a:r>
            <a:r>
              <a:rPr lang="en-GB" sz="2000" dirty="0" smtClean="0"/>
              <a:t> </a:t>
            </a:r>
            <a:r>
              <a:rPr lang="en-GB" sz="2000" dirty="0" err="1" smtClean="0"/>
              <a:t>meddwl</a:t>
            </a:r>
            <a:r>
              <a:rPr lang="en-GB" sz="2000" dirty="0" smtClean="0"/>
              <a:t> a </a:t>
            </a:r>
            <a:r>
              <a:rPr lang="en-GB" sz="2000" dirty="0" err="1" smtClean="0"/>
              <a:t>phroblemau</a:t>
            </a:r>
            <a:r>
              <a:rPr lang="en-GB" sz="2000" dirty="0" smtClean="0"/>
              <a:t> </a:t>
            </a:r>
            <a:r>
              <a:rPr lang="en-GB" sz="2000" dirty="0" err="1" smtClean="0"/>
              <a:t>camddefnyddio</a:t>
            </a:r>
            <a:r>
              <a:rPr lang="en-GB" sz="2000" dirty="0" smtClean="0"/>
              <a:t> </a:t>
            </a:r>
            <a:r>
              <a:rPr lang="en-GB" sz="2000" dirty="0" err="1" smtClean="0"/>
              <a:t>sylweddau</a:t>
            </a:r>
            <a:r>
              <a:rPr lang="en-GB" sz="2000" dirty="0" smtClean="0"/>
              <a:t> </a:t>
            </a:r>
            <a:r>
              <a:rPr lang="en-GB" sz="2000" dirty="0" err="1" smtClean="0"/>
              <a:t>gan</a:t>
            </a:r>
            <a:r>
              <a:rPr lang="en-GB" sz="2000" dirty="0" smtClean="0"/>
              <a:t> </a:t>
            </a:r>
            <a:r>
              <a:rPr lang="en-GB" sz="2000" dirty="0" err="1" smtClean="0"/>
              <a:t>lawer</a:t>
            </a:r>
            <a:r>
              <a:rPr lang="en-GB" sz="2000" dirty="0" smtClean="0"/>
              <a:t> o </a:t>
            </a:r>
            <a:r>
              <a:rPr lang="en-GB" sz="2000" dirty="0" err="1" smtClean="0"/>
              <a:t>blant</a:t>
            </a:r>
            <a:r>
              <a:rPr lang="en-GB" sz="2000" dirty="0" smtClean="0"/>
              <a:t> </a:t>
            </a:r>
            <a:r>
              <a:rPr lang="en-GB" sz="2000" dirty="0" err="1" smtClean="0"/>
              <a:t>sy’n</a:t>
            </a:r>
            <a:r>
              <a:rPr lang="en-GB" sz="2000" dirty="0" smtClean="0"/>
              <a:t> </a:t>
            </a:r>
            <a:r>
              <a:rPr lang="en-GB" sz="2000" dirty="0" err="1" smtClean="0"/>
              <a:t>derbyn</a:t>
            </a:r>
            <a:r>
              <a:rPr lang="en-GB" sz="2000" dirty="0" smtClean="0"/>
              <a:t> </a:t>
            </a:r>
            <a:r>
              <a:rPr lang="en-GB" sz="2000" dirty="0" err="1" smtClean="0"/>
              <a:t>gofal</a:t>
            </a:r>
            <a:r>
              <a:rPr lang="en-GB" sz="2000" dirty="0" smtClean="0"/>
              <a:t> ac </a:t>
            </a:r>
            <a:r>
              <a:rPr lang="en-GB" sz="2000" dirty="0" err="1" smtClean="0"/>
              <a:t>sydd</a:t>
            </a:r>
            <a:r>
              <a:rPr lang="en-GB" sz="2000" dirty="0" smtClean="0"/>
              <a:t> </a:t>
            </a:r>
            <a:r>
              <a:rPr lang="en-GB" sz="2000" dirty="0" err="1" smtClean="0"/>
              <a:t>rhwng</a:t>
            </a:r>
            <a:r>
              <a:rPr lang="en-GB" sz="2000" dirty="0" smtClean="0"/>
              <a:t> 10-17 </a:t>
            </a:r>
            <a:r>
              <a:rPr lang="en-GB" sz="2000" dirty="0" err="1" smtClean="0"/>
              <a:t>oed</a:t>
            </a:r>
            <a:r>
              <a:rPr lang="en-GB" sz="2000" dirty="0" smtClean="0"/>
              <a:t>.</a:t>
            </a:r>
          </a:p>
          <a:p>
            <a:pPr lvl="0"/>
            <a:endParaRPr lang="en-GB" sz="2000" dirty="0"/>
          </a:p>
          <a:p>
            <a:pPr lvl="0"/>
            <a:r>
              <a:rPr lang="en-GB" sz="2000" dirty="0" err="1" smtClean="0"/>
              <a:t>Roedd</a:t>
            </a:r>
            <a:r>
              <a:rPr lang="en-GB" sz="2000" dirty="0" smtClean="0"/>
              <a:t> </a:t>
            </a:r>
            <a:r>
              <a:rPr lang="en-GB" sz="2000" dirty="0" smtClean="0">
                <a:latin typeface="Arial" panose="020B0604020202020204" pitchFamily="34" charset="0"/>
                <a:cs typeface="Arial" panose="020B0604020202020204" pitchFamily="34" charset="0"/>
              </a:rPr>
              <a:t>45</a:t>
            </a: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o </a:t>
            </a:r>
            <a:r>
              <a:rPr lang="en-GB" sz="2000" dirty="0" err="1" smtClean="0">
                <a:latin typeface="Arial" panose="020B0604020202020204" pitchFamily="34" charset="0"/>
                <a:cs typeface="Arial" panose="020B0604020202020204" pitchFamily="34" charset="0"/>
              </a:rPr>
              <a:t>blant</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sy’n</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derbyn</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gofal</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heb</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fod</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mewn</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addysg</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hyfforddiant</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na</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chyflogaeth</a:t>
            </a:r>
            <a:r>
              <a:rPr lang="en-GB" sz="2000" dirty="0" smtClean="0">
                <a:latin typeface="Arial" panose="020B0604020202020204" pitchFamily="34" charset="0"/>
                <a:cs typeface="Arial" panose="020B0604020202020204" pitchFamily="34" charset="0"/>
              </a:rPr>
              <a:t> (NEET) </a:t>
            </a:r>
            <a:r>
              <a:rPr lang="en-GB" sz="2000" dirty="0" err="1" smtClean="0">
                <a:latin typeface="Arial" panose="020B0604020202020204" pitchFamily="34" charset="0"/>
                <a:cs typeface="Arial" panose="020B0604020202020204" pitchFamily="34" charset="0"/>
              </a:rPr>
              <a:t>ar</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eu</a:t>
            </a:r>
            <a:r>
              <a:rPr lang="en-GB" sz="2000" dirty="0" smtClean="0">
                <a:latin typeface="Arial" panose="020B0604020202020204" pitchFamily="34" charset="0"/>
                <a:cs typeface="Arial" panose="020B0604020202020204" pitchFamily="34" charset="0"/>
              </a:rPr>
              <a:t> pen-</a:t>
            </a:r>
            <a:r>
              <a:rPr lang="en-GB" sz="2000" dirty="0" err="1" smtClean="0">
                <a:latin typeface="Arial" panose="020B0604020202020204" pitchFamily="34" charset="0"/>
                <a:cs typeface="Arial" panose="020B0604020202020204" pitchFamily="34" charset="0"/>
              </a:rPr>
              <a:t>blwydd</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yn</a:t>
            </a:r>
            <a:r>
              <a:rPr lang="en-GB" sz="2000" dirty="0" smtClean="0">
                <a:latin typeface="Arial" panose="020B0604020202020204" pitchFamily="34" charset="0"/>
                <a:cs typeface="Arial" panose="020B0604020202020204" pitchFamily="34" charset="0"/>
              </a:rPr>
              <a:t> 19 </a:t>
            </a:r>
            <a:r>
              <a:rPr lang="en-GB" sz="2000" dirty="0" err="1" smtClean="0">
                <a:latin typeface="Arial" panose="020B0604020202020204" pitchFamily="34" charset="0"/>
                <a:cs typeface="Arial" panose="020B0604020202020204" pitchFamily="34" charset="0"/>
              </a:rPr>
              <a:t>oed</a:t>
            </a:r>
            <a:r>
              <a:rPr lang="en-GB" sz="2000" dirty="0" smtClean="0">
                <a:latin typeface="Arial" panose="020B0604020202020204" pitchFamily="34" charset="0"/>
                <a:cs typeface="Arial" panose="020B0604020202020204" pitchFamily="34" charset="0"/>
              </a:rPr>
              <a:t>.</a:t>
            </a:r>
          </a:p>
          <a:p>
            <a:pPr lvl="0"/>
            <a:endParaRPr lang="en-GB" sz="2000" dirty="0">
              <a:latin typeface="Arial" panose="020B0604020202020204" pitchFamily="34" charset="0"/>
              <a:cs typeface="Arial" panose="020B0604020202020204" pitchFamily="34" charset="0"/>
            </a:endParaRPr>
          </a:p>
          <a:p>
            <a:pPr lvl="0"/>
            <a:r>
              <a:rPr lang="en-GB" sz="2000" dirty="0" smtClean="0">
                <a:latin typeface="Arial" panose="020B0604020202020204" pitchFamily="34" charset="0"/>
                <a:cs typeface="Arial" panose="020B0604020202020204" pitchFamily="34" charset="0"/>
              </a:rPr>
              <a:t>Mae </a:t>
            </a:r>
            <a:r>
              <a:rPr lang="en-GB" sz="2000" dirty="0" err="1" smtClean="0">
                <a:latin typeface="Arial" panose="020B0604020202020204" pitchFamily="34" charset="0"/>
                <a:cs typeface="Arial" panose="020B0604020202020204" pitchFamily="34" charset="0"/>
              </a:rPr>
              <a:t>llai</a:t>
            </a:r>
            <a:r>
              <a:rPr lang="en-GB" sz="2000" dirty="0" smtClean="0">
                <a:latin typeface="Arial" panose="020B0604020202020204" pitchFamily="34" charset="0"/>
                <a:cs typeface="Arial" panose="020B0604020202020204" pitchFamily="34" charset="0"/>
              </a:rPr>
              <a:t> nag un o bob pump o </a:t>
            </a:r>
            <a:r>
              <a:rPr lang="en-GB" sz="2000" dirty="0" err="1" smtClean="0">
                <a:latin typeface="Arial" panose="020B0604020202020204" pitchFamily="34" charset="0"/>
                <a:cs typeface="Arial" panose="020B0604020202020204" pitchFamily="34" charset="0"/>
              </a:rPr>
              <a:t>blant</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sy’n</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derbyn</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gofal</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yn</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gadael</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addysg</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statudol</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gyda’r</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trothwy</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lefel</a:t>
            </a:r>
            <a:r>
              <a:rPr lang="en-GB" sz="2000" dirty="0" smtClean="0">
                <a:latin typeface="Arial" panose="020B0604020202020204" pitchFamily="34" charset="0"/>
                <a:cs typeface="Arial" panose="020B0604020202020204" pitchFamily="34" charset="0"/>
              </a:rPr>
              <a:t> 2 </a:t>
            </a:r>
            <a:r>
              <a:rPr lang="en-GB" sz="2000" dirty="0" err="1" smtClean="0">
                <a:latin typeface="Arial" panose="020B0604020202020204" pitchFamily="34" charset="0"/>
                <a:cs typeface="Arial" panose="020B0604020202020204" pitchFamily="34" charset="0"/>
              </a:rPr>
              <a:t>sy’n</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cynnwys</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llwyddiannau</a:t>
            </a:r>
            <a:r>
              <a:rPr lang="en-GB" sz="2000" dirty="0" smtClean="0">
                <a:latin typeface="Arial" panose="020B0604020202020204" pitchFamily="34" charset="0"/>
                <a:cs typeface="Arial" panose="020B0604020202020204" pitchFamily="34" charset="0"/>
              </a:rPr>
              <a:t> TGAU </a:t>
            </a:r>
            <a:r>
              <a:rPr lang="en-GB" sz="2000" dirty="0" err="1" smtClean="0">
                <a:latin typeface="Arial" panose="020B0604020202020204" pitchFamily="34" charset="0"/>
                <a:cs typeface="Arial" panose="020B0604020202020204" pitchFamily="34" charset="0"/>
              </a:rPr>
              <a:t>mewn</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Saesneg</a:t>
            </a:r>
            <a:r>
              <a:rPr lang="en-GB" sz="2000" dirty="0" smtClean="0">
                <a:latin typeface="Arial" panose="020B0604020202020204" pitchFamily="34" charset="0"/>
                <a:cs typeface="Arial" panose="020B0604020202020204" pitchFamily="34" charset="0"/>
              </a:rPr>
              <a:t> a </a:t>
            </a:r>
            <a:r>
              <a:rPr lang="en-GB" sz="2000" dirty="0" err="1" smtClean="0">
                <a:latin typeface="Arial" panose="020B0604020202020204" pitchFamily="34" charset="0"/>
                <a:cs typeface="Arial" panose="020B0604020202020204" pitchFamily="34" charset="0"/>
              </a:rPr>
              <a:t>mathemateg</a:t>
            </a:r>
            <a:endParaRPr lang="en-GB" sz="2000" dirty="0">
              <a:latin typeface="Arial" panose="020B0604020202020204" pitchFamily="34" charset="0"/>
              <a:cs typeface="Arial" panose="020B0604020202020204" pitchFamily="34" charset="0"/>
            </a:endParaRPr>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smtClean="0">
                <a:solidFill>
                  <a:srgbClr val="414042"/>
                </a:solidFill>
                <a:latin typeface="Arial"/>
                <a:cs typeface="Arial"/>
              </a:rPr>
              <a:t>Background</a:t>
            </a:r>
            <a:endParaRPr sz="3500" dirty="0">
              <a:latin typeface="Arial"/>
              <a:cs typeface="Arial"/>
            </a:endParaRPr>
          </a:p>
        </p:txBody>
      </p:sp>
      <p:sp>
        <p:nvSpPr>
          <p:cNvPr id="5" name="object 5"/>
          <p:cNvSpPr txBox="1">
            <a:spLocks noGrp="1"/>
          </p:cNvSpPr>
          <p:nvPr>
            <p:ph sz="half" idx="3"/>
          </p:nvPr>
        </p:nvSpPr>
        <p:spPr>
          <a:xfrm>
            <a:off x="6615620" y="2642252"/>
            <a:ext cx="5782945" cy="4616648"/>
          </a:xfrm>
          <a:prstGeom prst="rect">
            <a:avLst/>
          </a:prstGeom>
        </p:spPr>
        <p:txBody>
          <a:bodyPr vert="horz" wrap="square" lIns="0" tIns="0" rIns="0" bIns="0" rtlCol="0">
            <a:spAutoFit/>
          </a:bodyPr>
          <a:lstStyle/>
          <a:p>
            <a:pPr lvl="0"/>
            <a:r>
              <a:rPr lang="en-GB" sz="2000" dirty="0"/>
              <a:t>There is considerable variation in the outcomes of children who are looked after across Wales.</a:t>
            </a:r>
          </a:p>
          <a:p>
            <a:pPr lvl="0"/>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Many children who are looked after and aged 10-17 have mental health and substance misuse problems</a:t>
            </a:r>
          </a:p>
          <a:p>
            <a:pPr lvl="0"/>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45% of children who are looked after were not engaged in education, training or employment (NEET) on their 19th birthday</a:t>
            </a:r>
          </a:p>
          <a:p>
            <a:pPr lvl="0"/>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Less that one fifth of children that are looked after leave statutory schooling with the level 2 threshold that includes GCSE passes in English and mathematics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smtClean="0"/>
              <a:t>Cefndir</a:t>
            </a:r>
            <a:endParaRPr spc="-10" dirty="0"/>
          </a:p>
        </p:txBody>
      </p:sp>
      <p:sp>
        <p:nvSpPr>
          <p:cNvPr id="3" name="object 3"/>
          <p:cNvSpPr txBox="1">
            <a:spLocks noGrp="1"/>
          </p:cNvSpPr>
          <p:nvPr>
            <p:ph sz="half" idx="2"/>
          </p:nvPr>
        </p:nvSpPr>
        <p:spPr>
          <a:xfrm>
            <a:off x="527300" y="2642252"/>
            <a:ext cx="5728335" cy="4062651"/>
          </a:xfrm>
          <a:prstGeom prst="rect">
            <a:avLst/>
          </a:prstGeom>
        </p:spPr>
        <p:txBody>
          <a:bodyPr vert="horz" wrap="square" lIns="0" tIns="0" rIns="0" bIns="0" rtlCol="0">
            <a:spAutoFit/>
          </a:bodyPr>
          <a:lstStyle/>
          <a:p>
            <a:pPr lvl="0"/>
            <a:r>
              <a:rPr lang="en-GB" dirty="0" err="1" smtClean="0"/>
              <a:t>Cyhoeddwyd</a:t>
            </a:r>
            <a:r>
              <a:rPr lang="en-GB" dirty="0" smtClean="0"/>
              <a:t> </a:t>
            </a:r>
            <a:r>
              <a:rPr lang="en-GB" dirty="0" err="1" smtClean="0"/>
              <a:t>strategaeth</a:t>
            </a:r>
            <a:r>
              <a:rPr lang="en-GB" dirty="0" smtClean="0"/>
              <a:t> </a:t>
            </a:r>
            <a:r>
              <a:rPr lang="en-GB" dirty="0" err="1" smtClean="0"/>
              <a:t>Llywodraeth</a:t>
            </a:r>
            <a:r>
              <a:rPr lang="en-GB" dirty="0" smtClean="0"/>
              <a:t> </a:t>
            </a:r>
            <a:r>
              <a:rPr lang="en-GB" dirty="0" err="1" smtClean="0"/>
              <a:t>Cymru</a:t>
            </a:r>
            <a:r>
              <a:rPr lang="en-GB" dirty="0" smtClean="0"/>
              <a:t> </a:t>
            </a:r>
            <a:r>
              <a:rPr lang="en-GB" dirty="0" err="1" smtClean="0"/>
              <a:t>ar</a:t>
            </a:r>
            <a:r>
              <a:rPr lang="en-GB" dirty="0" smtClean="0"/>
              <a:t> </a:t>
            </a:r>
            <a:r>
              <a:rPr lang="en-GB" dirty="0" err="1" smtClean="0"/>
              <a:t>gyfer</a:t>
            </a:r>
            <a:r>
              <a:rPr lang="en-GB" dirty="0" smtClean="0"/>
              <a:t> </a:t>
            </a:r>
            <a:r>
              <a:rPr lang="en-GB" dirty="0" err="1" smtClean="0"/>
              <a:t>codi</a:t>
            </a:r>
            <a:r>
              <a:rPr lang="en-GB" dirty="0" smtClean="0"/>
              <a:t> </a:t>
            </a:r>
            <a:r>
              <a:rPr lang="en-GB" dirty="0" err="1" smtClean="0"/>
              <a:t>uchelgais</a:t>
            </a:r>
            <a:r>
              <a:rPr lang="en-GB" dirty="0" smtClean="0"/>
              <a:t> a </a:t>
            </a:r>
            <a:r>
              <a:rPr lang="en-GB" dirty="0" err="1" smtClean="0"/>
              <a:t>chyrhaeddiad</a:t>
            </a:r>
            <a:r>
              <a:rPr lang="en-GB" dirty="0" smtClean="0"/>
              <a:t> </a:t>
            </a:r>
            <a:r>
              <a:rPr lang="en-GB" dirty="0" err="1" smtClean="0"/>
              <a:t>addysgol</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r>
              <a:rPr lang="en-GB" dirty="0" smtClean="0"/>
              <a:t> </a:t>
            </a:r>
            <a:r>
              <a:rPr lang="en-GB" dirty="0" err="1" smtClean="0"/>
              <a:t>yng</a:t>
            </a:r>
            <a:r>
              <a:rPr lang="en-GB" dirty="0" smtClean="0"/>
              <a:t> </a:t>
            </a:r>
            <a:r>
              <a:rPr lang="en-GB" dirty="0" err="1" smtClean="0"/>
              <a:t>Nghymru</a:t>
            </a:r>
            <a:r>
              <a:rPr lang="en-GB" dirty="0" smtClean="0"/>
              <a:t> </a:t>
            </a:r>
            <a:r>
              <a:rPr lang="en-GB" dirty="0" err="1" smtClean="0"/>
              <a:t>yn</a:t>
            </a:r>
            <a:r>
              <a:rPr lang="en-GB" dirty="0" smtClean="0"/>
              <a:t> </a:t>
            </a:r>
            <a:r>
              <a:rPr lang="en-GB" dirty="0" err="1" smtClean="0"/>
              <a:t>Chwefror</a:t>
            </a:r>
            <a:r>
              <a:rPr lang="en-GB" dirty="0" smtClean="0"/>
              <a:t> 2016.</a:t>
            </a:r>
          </a:p>
          <a:p>
            <a:pPr lvl="0"/>
            <a:r>
              <a:rPr lang="en-GB" dirty="0">
                <a:hlinkClick r:id="rId2"/>
              </a:rPr>
              <a:t>http://</a:t>
            </a:r>
            <a:r>
              <a:rPr lang="en-GB" dirty="0" smtClean="0">
                <a:hlinkClick r:id="rId2"/>
              </a:rPr>
              <a:t>gov.wales/docs/dcells/publications/160127-lac-strategy-cy.pdf</a:t>
            </a:r>
            <a:endParaRPr lang="en-GB" dirty="0" smtClean="0"/>
          </a:p>
          <a:p>
            <a:pPr lvl="0"/>
            <a:endParaRPr lang="en-GB" dirty="0"/>
          </a:p>
          <a:p>
            <a:pPr lvl="0"/>
            <a:r>
              <a:rPr lang="en-GB" dirty="0" smtClean="0"/>
              <a:t>Mae </a:t>
            </a:r>
            <a:r>
              <a:rPr lang="en-GB" dirty="0" err="1" smtClean="0"/>
              <a:t>adroddiad</a:t>
            </a:r>
            <a:r>
              <a:rPr lang="en-GB" dirty="0" smtClean="0"/>
              <a:t> Estyn </a:t>
            </a:r>
            <a:r>
              <a:rPr lang="en-GB" dirty="0" err="1" smtClean="0"/>
              <a:t>yn</a:t>
            </a:r>
            <a:r>
              <a:rPr lang="en-GB" dirty="0" smtClean="0"/>
              <a:t> </a:t>
            </a:r>
            <a:r>
              <a:rPr lang="en-GB" dirty="0" err="1" smtClean="0"/>
              <a:t>ystyried</a:t>
            </a:r>
            <a:r>
              <a:rPr lang="en-GB" dirty="0" smtClean="0"/>
              <a:t> </a:t>
            </a:r>
            <a:r>
              <a:rPr lang="en-GB" dirty="0" err="1" smtClean="0"/>
              <a:t>yr</a:t>
            </a:r>
            <a:r>
              <a:rPr lang="en-GB" dirty="0" smtClean="0"/>
              <a:t> </a:t>
            </a:r>
            <a:r>
              <a:rPr lang="en-GB" dirty="0" err="1" smtClean="0"/>
              <a:t>arfer</a:t>
            </a:r>
            <a:r>
              <a:rPr lang="en-GB" dirty="0" smtClean="0"/>
              <a:t> </a:t>
            </a:r>
            <a:r>
              <a:rPr lang="en-GB" dirty="0" err="1" smtClean="0"/>
              <a:t>dda</a:t>
            </a:r>
            <a:r>
              <a:rPr lang="en-GB" dirty="0" smtClean="0"/>
              <a:t> </a:t>
            </a:r>
            <a:r>
              <a:rPr lang="en-GB" dirty="0" err="1" smtClean="0"/>
              <a:t>sydd</a:t>
            </a:r>
            <a:r>
              <a:rPr lang="en-GB" dirty="0" smtClean="0"/>
              <a:t> </a:t>
            </a:r>
            <a:r>
              <a:rPr lang="en-GB" dirty="0" err="1" smtClean="0"/>
              <a:t>i’w</a:t>
            </a:r>
            <a:r>
              <a:rPr lang="en-GB" dirty="0" smtClean="0"/>
              <a:t> </a:t>
            </a:r>
            <a:r>
              <a:rPr lang="en-GB" dirty="0" err="1" smtClean="0"/>
              <a:t>chael</a:t>
            </a:r>
            <a:r>
              <a:rPr lang="en-GB" dirty="0" smtClean="0"/>
              <a:t> </a:t>
            </a:r>
            <a:r>
              <a:rPr lang="en-GB" dirty="0" err="1" smtClean="0"/>
              <a:t>mewn</a:t>
            </a:r>
            <a:r>
              <a:rPr lang="en-GB" dirty="0" smtClean="0"/>
              <a:t> </a:t>
            </a:r>
            <a:r>
              <a:rPr lang="en-GB" dirty="0" err="1" smtClean="0"/>
              <a:t>ysgolion</a:t>
            </a:r>
            <a:r>
              <a:rPr lang="en-GB" dirty="0" smtClean="0"/>
              <a:t> ac </a:t>
            </a:r>
            <a:r>
              <a:rPr lang="en-GB" dirty="0" err="1" smtClean="0"/>
              <a:t>awdurdodau</a:t>
            </a:r>
            <a:r>
              <a:rPr lang="en-GB" dirty="0" smtClean="0"/>
              <a:t> </a:t>
            </a:r>
            <a:r>
              <a:rPr lang="en-GB" dirty="0" err="1" smtClean="0"/>
              <a:t>lleol</a:t>
            </a:r>
            <a:r>
              <a:rPr lang="en-GB" dirty="0" smtClean="0"/>
              <a:t> </a:t>
            </a:r>
            <a:r>
              <a:rPr lang="en-GB" dirty="0" err="1" smtClean="0"/>
              <a:t>yng</a:t>
            </a:r>
            <a:r>
              <a:rPr lang="en-GB" dirty="0" smtClean="0"/>
              <a:t> </a:t>
            </a:r>
            <a:r>
              <a:rPr lang="en-GB" dirty="0" err="1" smtClean="0"/>
              <a:t>Nghymru</a:t>
            </a:r>
            <a:r>
              <a:rPr lang="en-GB" dirty="0" smtClean="0"/>
              <a:t> </a:t>
            </a:r>
            <a:r>
              <a:rPr lang="cy-GB" dirty="0" smtClean="0"/>
              <a:t>i gynorthwyo plant sy’n derbyn gofal i gyflawni deilliannau addysgol da.</a:t>
            </a:r>
            <a:r>
              <a:rPr lang="en-GB" dirty="0" smtClean="0"/>
              <a:t> </a:t>
            </a:r>
            <a:endParaRPr lang="en-GB"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smtClean="0">
                <a:solidFill>
                  <a:srgbClr val="414042"/>
                </a:solidFill>
                <a:latin typeface="Arial"/>
                <a:cs typeface="Arial"/>
              </a:rPr>
              <a:t>Background</a:t>
            </a:r>
            <a:endParaRPr sz="3500" dirty="0">
              <a:latin typeface="Arial"/>
              <a:cs typeface="Arial"/>
            </a:endParaRPr>
          </a:p>
        </p:txBody>
      </p:sp>
      <p:sp>
        <p:nvSpPr>
          <p:cNvPr id="5" name="object 5"/>
          <p:cNvSpPr txBox="1">
            <a:spLocks noGrp="1"/>
          </p:cNvSpPr>
          <p:nvPr>
            <p:ph sz="half" idx="3"/>
          </p:nvPr>
        </p:nvSpPr>
        <p:spPr>
          <a:xfrm>
            <a:off x="6615620" y="2642252"/>
            <a:ext cx="5782945" cy="3724096"/>
          </a:xfrm>
          <a:prstGeom prst="rect">
            <a:avLst/>
          </a:prstGeom>
        </p:spPr>
        <p:txBody>
          <a:bodyPr vert="horz" wrap="square" lIns="0" tIns="0" rIns="0" bIns="0" rtlCol="0">
            <a:spAutoFit/>
          </a:bodyPr>
          <a:lstStyle/>
          <a:p>
            <a:pPr lvl="0"/>
            <a:r>
              <a:rPr lang="en-GB" dirty="0"/>
              <a:t>The Welsh Government’s strategy for raising the ambitions and educational attainment of children who are looked after in Wales strategy was published in February 2016.</a:t>
            </a:r>
          </a:p>
          <a:p>
            <a:pPr lvl="0"/>
            <a:r>
              <a:rPr lang="en-GB" dirty="0">
                <a:hlinkClick r:id="rId3"/>
              </a:rPr>
              <a:t>http://gov.wales/docs/dcells/publications/160127-lac-strategy-en.pdf</a:t>
            </a:r>
            <a:r>
              <a:rPr lang="en-GB" dirty="0"/>
              <a:t> </a:t>
            </a:r>
          </a:p>
          <a:p>
            <a:pPr lvl="0"/>
            <a:endParaRPr lang="en-GB" dirty="0"/>
          </a:p>
          <a:p>
            <a:pPr lvl="0"/>
            <a:r>
              <a:rPr lang="en-GB" dirty="0"/>
              <a:t>Estyn’s report considers the good practice that exists in schools and local authorities in Wales to support children who are looked after to achieve good educational outcomes. </a:t>
            </a:r>
          </a:p>
        </p:txBody>
      </p:sp>
    </p:spTree>
    <p:extLst>
      <p:ext uri="{BB962C8B-B14F-4D97-AF65-F5344CB8AC3E}">
        <p14:creationId xmlns:p14="http://schemas.microsoft.com/office/powerpoint/2010/main" val="946319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615827"/>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smtClean="0"/>
              <a:t>ganfyddiadau</a:t>
            </a:r>
            <a:r>
              <a:rPr lang="en-GB" spc="-10" dirty="0" smtClean="0"/>
              <a:t> – </a:t>
            </a:r>
            <a:br>
              <a:rPr lang="en-GB" spc="-10" dirty="0" smtClean="0"/>
            </a:br>
            <a:r>
              <a:rPr lang="en-GB" spc="-10" dirty="0" err="1" smtClean="0"/>
              <a:t>nodweddion</a:t>
            </a:r>
            <a:r>
              <a:rPr lang="en-GB" spc="-10" dirty="0" smtClean="0"/>
              <a:t> </a:t>
            </a:r>
            <a:r>
              <a:rPr lang="en-GB" spc="-10" dirty="0" err="1" smtClean="0"/>
              <a:t>ysgolion</a:t>
            </a:r>
            <a:r>
              <a:rPr lang="en-GB" spc="-10" dirty="0" smtClean="0"/>
              <a:t> </a:t>
            </a:r>
            <a:br>
              <a:rPr lang="en-GB" spc="-10" dirty="0" smtClean="0"/>
            </a:br>
            <a:r>
              <a:rPr lang="en-GB" spc="-10" dirty="0" err="1" smtClean="0"/>
              <a:t>effeithiol</a:t>
            </a:r>
            <a:endParaRPr spc="-10" dirty="0"/>
          </a:p>
        </p:txBody>
      </p:sp>
      <p:sp>
        <p:nvSpPr>
          <p:cNvPr id="3" name="object 3"/>
          <p:cNvSpPr txBox="1">
            <a:spLocks noGrp="1"/>
          </p:cNvSpPr>
          <p:nvPr>
            <p:ph sz="half" idx="2"/>
          </p:nvPr>
        </p:nvSpPr>
        <p:spPr>
          <a:xfrm>
            <a:off x="527300" y="3501788"/>
            <a:ext cx="5728335" cy="5755422"/>
          </a:xfrm>
          <a:prstGeom prst="rect">
            <a:avLst/>
          </a:prstGeom>
        </p:spPr>
        <p:txBody>
          <a:bodyPr vert="horz" wrap="square" lIns="0" tIns="0" rIns="0" bIns="0" rtlCol="0">
            <a:spAutoFit/>
          </a:bodyPr>
          <a:lstStyle/>
          <a:p>
            <a:pPr lvl="0"/>
            <a:r>
              <a:rPr lang="en-GB" dirty="0" err="1" smtClean="0">
                <a:latin typeface="Arial" panose="020B0604020202020204" pitchFamily="34" charset="0"/>
                <a:cs typeface="Arial" panose="020B0604020202020204" pitchFamily="34" charset="0"/>
              </a:rPr>
              <a:t>Ar</a:t>
            </a:r>
            <a:r>
              <a:rPr lang="en-GB" dirty="0" smtClean="0">
                <a:latin typeface="Arial" panose="020B0604020202020204" pitchFamily="34" charset="0"/>
                <a:cs typeface="Arial" panose="020B0604020202020204" pitchFamily="34" charset="0"/>
              </a:rPr>
              <a:t> sail </a:t>
            </a:r>
            <a:r>
              <a:rPr lang="en-GB" dirty="0" err="1" smtClean="0">
                <a:latin typeface="Arial" panose="020B0604020202020204" pitchFamily="34" charset="0"/>
                <a:cs typeface="Arial" panose="020B0604020202020204" pitchFamily="34" charset="0"/>
              </a:rPr>
              <a:t>ymweliadau</a:t>
            </a:r>
            <a:r>
              <a:rPr lang="en-GB" dirty="0" smtClean="0">
                <a:latin typeface="Arial" panose="020B0604020202020204" pitchFamily="34" charset="0"/>
                <a:cs typeface="Arial" panose="020B0604020202020204" pitchFamily="34" charset="0"/>
              </a:rPr>
              <a:t> ac </a:t>
            </a:r>
            <a:r>
              <a:rPr lang="en-GB" dirty="0" err="1" smtClean="0">
                <a:latin typeface="Arial" panose="020B0604020202020204" pitchFamily="34" charset="0"/>
                <a:cs typeface="Arial" panose="020B0604020202020204" pitchFamily="34" charset="0"/>
              </a:rPr>
              <a:t>astudiaethau</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achos</a:t>
            </a:r>
            <a:r>
              <a:rPr lang="en-GB" dirty="0" smtClean="0">
                <a:latin typeface="Arial" panose="020B0604020202020204" pitchFamily="34" charset="0"/>
                <a:cs typeface="Arial" panose="020B0604020202020204" pitchFamily="34" charset="0"/>
              </a:rPr>
              <a:t> a </a:t>
            </a:r>
            <a:r>
              <a:rPr lang="en-GB" dirty="0" err="1" smtClean="0">
                <a:latin typeface="Arial" panose="020B0604020202020204" pitchFamily="34" charset="0"/>
                <a:cs typeface="Arial" panose="020B0604020202020204" pitchFamily="34" charset="0"/>
              </a:rPr>
              <a:t>ddarparwyd</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mae’r</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ysgolion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mwyaf</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effeithiol</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yn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rhannu’r</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nodweddion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canlynol</a:t>
            </a:r>
            <a:r>
              <a:rPr lang="en-GB" dirty="0" smtClean="0">
                <a:latin typeface="Arial" panose="020B0604020202020204" pitchFamily="34" charset="0"/>
                <a:cs typeface="Arial" panose="020B0604020202020204" pitchFamily="34" charset="0"/>
              </a:rPr>
              <a:t>.  Mae </a:t>
            </a:r>
            <a:r>
              <a:rPr lang="en-GB" dirty="0" err="1" smtClean="0">
                <a:latin typeface="Arial" panose="020B0604020202020204" pitchFamily="34" charset="0"/>
                <a:cs typeface="Arial" panose="020B0604020202020204" pitchFamily="34" charset="0"/>
              </a:rPr>
              <a:t>gan</a:t>
            </a:r>
            <a:r>
              <a:rPr lang="en-GB" dirty="0" smtClean="0">
                <a:latin typeface="Arial" panose="020B0604020202020204" pitchFamily="34" charset="0"/>
                <a:cs typeface="Arial" panose="020B0604020202020204" pitchFamily="34" charset="0"/>
              </a:rPr>
              <a:t> </a:t>
            </a:r>
            <a:br>
              <a:rPr lang="en-GB" dirty="0" smtClean="0">
                <a:latin typeface="Arial" panose="020B0604020202020204" pitchFamily="34" charset="0"/>
                <a:cs typeface="Arial" panose="020B0604020202020204" pitchFamily="34" charset="0"/>
              </a:rPr>
            </a:br>
            <a:r>
              <a:rPr lang="en-GB" dirty="0" err="1" smtClean="0">
                <a:latin typeface="Arial" panose="020B0604020202020204" pitchFamily="34" charset="0"/>
                <a:cs typeface="Arial" panose="020B0604020202020204" pitchFamily="34" charset="0"/>
              </a:rPr>
              <a:t>yr</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ysgolion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hyn</a:t>
            </a:r>
            <a:r>
              <a:rPr lang="en-GB" dirty="0" smtClean="0">
                <a:latin typeface="Arial" panose="020B0604020202020204" pitchFamily="34" charset="0"/>
                <a:cs typeface="Arial" panose="020B0604020202020204" pitchFamily="34" charset="0"/>
              </a:rPr>
              <a:t>:</a:t>
            </a:r>
          </a:p>
          <a:p>
            <a:pPr lvl="0"/>
            <a:endParaRPr lang="en-GB"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dirty="0" err="1" smtClean="0">
                <a:latin typeface="Arial" panose="020B0604020202020204" pitchFamily="34" charset="0"/>
                <a:cs typeface="Arial" panose="020B0604020202020204" pitchFamily="34" charset="0"/>
              </a:rPr>
              <a:t>weledigaeth</a:t>
            </a:r>
            <a:r>
              <a:rPr lang="en-GB" dirty="0" smtClean="0">
                <a:latin typeface="Arial" panose="020B0604020202020204" pitchFamily="34" charset="0"/>
                <a:cs typeface="Arial" panose="020B0604020202020204" pitchFamily="34" charset="0"/>
              </a:rPr>
              <a:t> a </a:t>
            </a:r>
            <a:r>
              <a:rPr lang="cy-GB" dirty="0" smtClean="0">
                <a:latin typeface="Arial" panose="020B0604020202020204" pitchFamily="34" charset="0"/>
                <a:cs typeface="Arial" panose="020B0604020202020204" pitchFamily="34" charset="0"/>
              </a:rPr>
              <a:t>strategaeth glir ar gyfer cynorthwyo plant sy’n derbyn gofal</a:t>
            </a:r>
          </a:p>
          <a:p>
            <a:pPr marL="342900" lvl="0" indent="-342900">
              <a:buFont typeface="Arial" panose="020B0604020202020204" pitchFamily="34" charset="0"/>
              <a:buChar char="•"/>
            </a:pPr>
            <a:r>
              <a:rPr lang="cy-GB" dirty="0">
                <a:latin typeface="Arial" panose="020B0604020202020204" pitchFamily="34" charset="0"/>
                <a:cs typeface="Arial" panose="020B0604020202020204" pitchFamily="34" charset="0"/>
              </a:rPr>
              <a:t>u</a:t>
            </a:r>
            <a:r>
              <a:rPr lang="cy-GB" dirty="0" smtClean="0">
                <a:latin typeface="Arial" panose="020B0604020202020204" pitchFamily="34" charset="0"/>
                <a:cs typeface="Arial" panose="020B0604020202020204" pitchFamily="34" charset="0"/>
              </a:rPr>
              <a:t>chelgeisiau uchel ar gyfer plant sy’n derbyn gofal</a:t>
            </a:r>
          </a:p>
          <a:p>
            <a:pPr marL="342900" lvl="0" indent="-342900">
              <a:buFont typeface="Arial" panose="020B0604020202020204" pitchFamily="34" charset="0"/>
              <a:buChar char="•"/>
            </a:pPr>
            <a:r>
              <a:rPr lang="cy-GB" dirty="0" smtClean="0">
                <a:latin typeface="Arial" panose="020B0604020202020204" pitchFamily="34" charset="0"/>
                <a:cs typeface="Arial" panose="020B0604020202020204" pitchFamily="34" charset="0"/>
              </a:rPr>
              <a:t>aelod o uwch dîm rheoli’r ysgol â chyfrifoldeb am gyflawni strategaeth yr ysgol</a:t>
            </a:r>
          </a:p>
          <a:p>
            <a:pPr marL="342900" lvl="0" indent="-342900">
              <a:buFont typeface="Arial" panose="020B0604020202020204" pitchFamily="34" charset="0"/>
              <a:buChar char="•"/>
            </a:pPr>
            <a:r>
              <a:rPr lang="cy-GB" dirty="0" smtClean="0">
                <a:latin typeface="Arial" panose="020B0604020202020204" pitchFamily="34" charset="0"/>
                <a:cs typeface="Arial" panose="020B0604020202020204" pitchFamily="34" charset="0"/>
              </a:rPr>
              <a:t>dealltwriaeth glir o anghenion academaidd </a:t>
            </a:r>
            <a:br>
              <a:rPr lang="cy-GB" dirty="0" smtClean="0">
                <a:latin typeface="Arial" panose="020B0604020202020204" pitchFamily="34" charset="0"/>
                <a:cs typeface="Arial" panose="020B0604020202020204" pitchFamily="34" charset="0"/>
              </a:rPr>
            </a:br>
            <a:r>
              <a:rPr lang="cy-GB" dirty="0" smtClean="0">
                <a:latin typeface="Arial" panose="020B0604020202020204" pitchFamily="34" charset="0"/>
                <a:cs typeface="Arial" panose="020B0604020202020204" pitchFamily="34" charset="0"/>
              </a:rPr>
              <a:t>a chymdeithasol ac emosiynol plant</a:t>
            </a:r>
          </a:p>
          <a:p>
            <a:pPr marL="342900" lvl="0" indent="-342900">
              <a:buFont typeface="Arial" panose="020B0604020202020204" pitchFamily="34" charset="0"/>
              <a:buChar char="•"/>
            </a:pPr>
            <a:r>
              <a:rPr lang="cy-GB" dirty="0" smtClean="0">
                <a:latin typeface="Arial" panose="020B0604020202020204" pitchFamily="34" charset="0"/>
                <a:cs typeface="Arial" panose="020B0604020202020204" pitchFamily="34" charset="0"/>
              </a:rPr>
              <a:t>systemau olrhain cynhwysfawr sy’n cael eu defnyddio’n rheolaidd gan staff a’u dadansoddi gan yr athro dynodedig</a:t>
            </a:r>
            <a:endParaRPr lang="en-GB" dirty="0">
              <a:latin typeface="Arial" panose="020B0604020202020204" pitchFamily="34" charset="0"/>
              <a:cs typeface="Arial" panose="020B0604020202020204" pitchFamily="34" charset="0"/>
            </a:endParaRPr>
          </a:p>
        </p:txBody>
      </p:sp>
      <p:sp>
        <p:nvSpPr>
          <p:cNvPr id="4" name="object 4"/>
          <p:cNvSpPr txBox="1"/>
          <p:nvPr/>
        </p:nvSpPr>
        <p:spPr>
          <a:xfrm>
            <a:off x="6615620" y="1715989"/>
            <a:ext cx="4001135" cy="1615827"/>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a:t>
            </a:r>
            <a:r>
              <a:rPr lang="en-GB" sz="3500" b="1" spc="-5" dirty="0" smtClean="0">
                <a:solidFill>
                  <a:srgbClr val="414042"/>
                </a:solidFill>
                <a:latin typeface="Arial"/>
                <a:cs typeface="Arial"/>
              </a:rPr>
              <a:t>findings – features of effective schools</a:t>
            </a:r>
            <a:endParaRPr sz="3500" dirty="0">
              <a:latin typeface="Arial"/>
              <a:cs typeface="Arial"/>
            </a:endParaRPr>
          </a:p>
        </p:txBody>
      </p:sp>
      <p:sp>
        <p:nvSpPr>
          <p:cNvPr id="5" name="object 5"/>
          <p:cNvSpPr txBox="1">
            <a:spLocks noGrp="1"/>
          </p:cNvSpPr>
          <p:nvPr>
            <p:ph sz="half" idx="3"/>
          </p:nvPr>
        </p:nvSpPr>
        <p:spPr>
          <a:xfrm>
            <a:off x="6615620" y="3501788"/>
            <a:ext cx="5782945" cy="5416868"/>
          </a:xfrm>
          <a:prstGeom prst="rect">
            <a:avLst/>
          </a:prstGeom>
        </p:spPr>
        <p:txBody>
          <a:bodyPr vert="horz" wrap="square" lIns="0" tIns="0" rIns="0" bIns="0" rtlCol="0">
            <a:spAutoFit/>
          </a:bodyPr>
          <a:lstStyle/>
          <a:p>
            <a:pPr lvl="0"/>
            <a:r>
              <a:rPr lang="en-GB" dirty="0">
                <a:latin typeface="Arial" panose="020B0604020202020204" pitchFamily="34" charset="0"/>
                <a:cs typeface="Arial" panose="020B0604020202020204" pitchFamily="34" charset="0"/>
              </a:rPr>
              <a:t>Based on visits and case studies provided, the most effective schools share the following features.  These schools have:</a:t>
            </a:r>
          </a:p>
          <a:p>
            <a:pPr lvl="0"/>
            <a:endParaRPr lang="en-GB"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a clear vision and strategy for supporting children who are looked after</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high aspirations for children who are looked after</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a member of the school senior management team with responsibility for delivering the school strategy</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a clear understanding of the academic and social and emotional needs of children</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comprehensive tracking systems that are used routinely by staff and analysed by the designated teacher</a:t>
            </a:r>
          </a:p>
        </p:txBody>
      </p:sp>
    </p:spTree>
    <p:extLst>
      <p:ext uri="{BB962C8B-B14F-4D97-AF65-F5344CB8AC3E}">
        <p14:creationId xmlns:p14="http://schemas.microsoft.com/office/powerpoint/2010/main" val="946319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615827"/>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r>
              <a:rPr lang="en-GB" spc="-10" dirty="0"/>
              <a:t> – </a:t>
            </a:r>
            <a:br>
              <a:rPr lang="en-GB" spc="-10" dirty="0"/>
            </a:br>
            <a:r>
              <a:rPr lang="en-GB" spc="-10" dirty="0" err="1"/>
              <a:t>nodweddion</a:t>
            </a:r>
            <a:r>
              <a:rPr lang="en-GB" spc="-10" dirty="0"/>
              <a:t> </a:t>
            </a:r>
            <a:r>
              <a:rPr lang="en-GB" spc="-10" dirty="0" err="1"/>
              <a:t>ysgolion</a:t>
            </a:r>
            <a:r>
              <a:rPr lang="en-GB" spc="-10" dirty="0"/>
              <a:t> </a:t>
            </a:r>
            <a:br>
              <a:rPr lang="en-GB" spc="-10" dirty="0"/>
            </a:br>
            <a:r>
              <a:rPr lang="en-GB" spc="-10" dirty="0" err="1"/>
              <a:t>effeithiol</a:t>
            </a:r>
            <a:endParaRPr spc="-10" dirty="0"/>
          </a:p>
        </p:txBody>
      </p:sp>
      <p:sp>
        <p:nvSpPr>
          <p:cNvPr id="3" name="object 3"/>
          <p:cNvSpPr txBox="1">
            <a:spLocks noGrp="1"/>
          </p:cNvSpPr>
          <p:nvPr>
            <p:ph sz="half" idx="2"/>
          </p:nvPr>
        </p:nvSpPr>
        <p:spPr>
          <a:xfrm>
            <a:off x="527300" y="3593228"/>
            <a:ext cx="5728335" cy="4401205"/>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staff </a:t>
            </a:r>
            <a:r>
              <a:rPr lang="en-GB" dirty="0" err="1" smtClean="0">
                <a:latin typeface="Arial" panose="020B0604020202020204" pitchFamily="34" charset="0"/>
                <a:cs typeface="Arial" panose="020B0604020202020204" pitchFamily="34" charset="0"/>
              </a:rPr>
              <a:t>sydd</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yn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gwybod</a:t>
            </a:r>
            <a:r>
              <a:rPr lang="en-GB" dirty="0" smtClean="0">
                <a:latin typeface="Arial" panose="020B0604020202020204" pitchFamily="34" charset="0"/>
                <a:cs typeface="Arial" panose="020B0604020202020204" pitchFamily="34" charset="0"/>
              </a:rPr>
              <a:t> am y plant </a:t>
            </a:r>
            <a:r>
              <a:rPr lang="en-GB" dirty="0" err="1" smtClean="0">
                <a:latin typeface="Arial" panose="020B0604020202020204" pitchFamily="34" charset="0"/>
                <a:cs typeface="Arial" panose="020B0604020202020204" pitchFamily="34" charset="0"/>
              </a:rPr>
              <a:t>sy’n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derbyn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gofal</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eu</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hanghenion</a:t>
            </a:r>
            <a:r>
              <a:rPr lang="en-GB" dirty="0" smtClean="0">
                <a:latin typeface="Arial" panose="020B0604020202020204" pitchFamily="34" charset="0"/>
                <a:cs typeface="Arial" panose="020B0604020202020204" pitchFamily="34" charset="0"/>
              </a:rPr>
              <a:t> a </a:t>
            </a:r>
            <a:r>
              <a:rPr lang="en-GB" dirty="0" err="1" smtClean="0">
                <a:latin typeface="Arial" panose="020B0604020202020204" pitchFamily="34" charset="0"/>
                <a:cs typeface="Arial" panose="020B0604020202020204" pitchFamily="34" charset="0"/>
              </a:rPr>
              <a:t>pha</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strategaethau</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sydd</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ar</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gael</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i’w</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cynorthwyo</a:t>
            </a:r>
            <a:endParaRPr lang="en-GB"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dirty="0" err="1" smtClean="0">
                <a:latin typeface="Arial" panose="020B0604020202020204" pitchFamily="34" charset="0"/>
                <a:cs typeface="Arial" panose="020B0604020202020204" pitchFamily="34" charset="0"/>
              </a:rPr>
              <a:t>cymorth</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cadarn</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ar</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gyfer</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llythrennedd</a:t>
            </a:r>
            <a:r>
              <a:rPr lang="en-GB" dirty="0" smtClean="0">
                <a:latin typeface="Arial" panose="020B0604020202020204" pitchFamily="34" charset="0"/>
                <a:cs typeface="Arial" panose="020B0604020202020204" pitchFamily="34" charset="0"/>
              </a:rPr>
              <a:t> a </a:t>
            </a:r>
            <a:r>
              <a:rPr lang="en-GB" dirty="0" err="1" smtClean="0">
                <a:latin typeface="Arial" panose="020B0604020202020204" pitchFamily="34" charset="0"/>
                <a:cs typeface="Arial" panose="020B0604020202020204" pitchFamily="34" charset="0"/>
              </a:rPr>
              <a:t>rhifedd</a:t>
            </a:r>
            <a:endParaRPr lang="en-GB"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dirty="0" smtClean="0">
                <a:latin typeface="Arial" panose="020B0604020202020204" pitchFamily="34" charset="0"/>
                <a:cs typeface="Arial" panose="020B0604020202020204" pitchFamily="34" charset="0"/>
              </a:rPr>
              <a:t>systemau bugeiliol cadarn sydd wedi’u teilwra’n dda at anghenion emosiynol plant sy’n derbyn gofal</a:t>
            </a:r>
          </a:p>
          <a:p>
            <a:pPr marL="342900" lvl="0" indent="-342900">
              <a:buFont typeface="Arial" panose="020B0604020202020204" pitchFamily="34" charset="0"/>
              <a:buChar char="•"/>
            </a:pPr>
            <a:r>
              <a:rPr lang="cy-GB" dirty="0" smtClean="0">
                <a:latin typeface="Arial" panose="020B0604020202020204" pitchFamily="34" charset="0"/>
                <a:cs typeface="Arial" panose="020B0604020202020204" pitchFamily="34" charset="0"/>
              </a:rPr>
              <a:t>cymorth i feithrin </a:t>
            </a:r>
            <a:r>
              <a:rPr lang="cy-GB" dirty="0" err="1" smtClean="0">
                <a:latin typeface="Arial" panose="020B0604020202020204" pitchFamily="34" charset="0"/>
                <a:cs typeface="Arial" panose="020B0604020202020204" pitchFamily="34" charset="0"/>
              </a:rPr>
              <a:t>cydnerthedd</a:t>
            </a:r>
            <a:r>
              <a:rPr lang="cy-GB" dirty="0" smtClean="0">
                <a:latin typeface="Arial" panose="020B0604020202020204" pitchFamily="34" charset="0"/>
                <a:cs typeface="Arial" panose="020B0604020202020204" pitchFamily="34" charset="0"/>
              </a:rPr>
              <a:t>, </a:t>
            </a:r>
            <a:r>
              <a:rPr lang="cy-GB" dirty="0" err="1" smtClean="0">
                <a:latin typeface="Arial" panose="020B0604020202020204" pitchFamily="34" charset="0"/>
                <a:cs typeface="Arial" panose="020B0604020202020204" pitchFamily="34" charset="0"/>
              </a:rPr>
              <a:t>hunanbarch</a:t>
            </a:r>
            <a:r>
              <a:rPr lang="cy-GB" dirty="0" smtClean="0">
                <a:latin typeface="Arial" panose="020B0604020202020204" pitchFamily="34" charset="0"/>
                <a:cs typeface="Arial" panose="020B0604020202020204" pitchFamily="34" charset="0"/>
              </a:rPr>
              <a:t> a hyder yn cael ei gynllunio a’i gydweddu’n dda ag anghenion plant</a:t>
            </a:r>
          </a:p>
          <a:p>
            <a:pPr marL="342900" lvl="0" indent="-342900">
              <a:buFont typeface="Arial" panose="020B0604020202020204" pitchFamily="34" charset="0"/>
              <a:buChar char="•"/>
            </a:pPr>
            <a:r>
              <a:rPr lang="cy-GB" dirty="0" smtClean="0">
                <a:latin typeface="Arial" panose="020B0604020202020204" pitchFamily="34" charset="0"/>
                <a:cs typeface="Arial" panose="020B0604020202020204" pitchFamily="34" charset="0"/>
              </a:rPr>
              <a:t>unigolion enwebedig sy’n darparu cymorth, fel anogwr dysgu</a:t>
            </a:r>
            <a:endParaRPr lang="en-GB" dirty="0">
              <a:latin typeface="Arial" panose="020B0604020202020204" pitchFamily="34" charset="0"/>
              <a:cs typeface="Arial" panose="020B0604020202020204" pitchFamily="34" charset="0"/>
            </a:endParaRPr>
          </a:p>
        </p:txBody>
      </p:sp>
      <p:sp>
        <p:nvSpPr>
          <p:cNvPr id="4" name="object 4"/>
          <p:cNvSpPr txBox="1"/>
          <p:nvPr/>
        </p:nvSpPr>
        <p:spPr>
          <a:xfrm>
            <a:off x="6615620" y="1715989"/>
            <a:ext cx="4001135" cy="1615827"/>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a:t>
            </a:r>
            <a:r>
              <a:rPr lang="en-GB" sz="3500" b="1" spc="-5" dirty="0" smtClean="0">
                <a:solidFill>
                  <a:srgbClr val="414042"/>
                </a:solidFill>
                <a:latin typeface="Arial"/>
                <a:cs typeface="Arial"/>
              </a:rPr>
              <a:t>findings – features of effective schools</a:t>
            </a:r>
            <a:endParaRPr sz="3500" dirty="0">
              <a:latin typeface="Arial"/>
              <a:cs typeface="Arial"/>
            </a:endParaRPr>
          </a:p>
        </p:txBody>
      </p:sp>
      <p:sp>
        <p:nvSpPr>
          <p:cNvPr id="5" name="object 5"/>
          <p:cNvSpPr txBox="1">
            <a:spLocks noGrp="1"/>
          </p:cNvSpPr>
          <p:nvPr>
            <p:ph sz="half" idx="3"/>
          </p:nvPr>
        </p:nvSpPr>
        <p:spPr>
          <a:xfrm>
            <a:off x="6615620" y="3593228"/>
            <a:ext cx="5782945" cy="4062651"/>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staff that are aware of the children who are looked after, their needs and what strategies are available to support them</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strong support for literacy and numeracy</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strong pastoral systems that are tailored well to the emotional needs of children who are looked after  </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support to build resilience,  self-esteem and confidence is planned and well matched to the needs of children </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a named individual who provides support such as learning coach</a:t>
            </a:r>
          </a:p>
        </p:txBody>
      </p:sp>
    </p:spTree>
    <p:extLst>
      <p:ext uri="{BB962C8B-B14F-4D97-AF65-F5344CB8AC3E}">
        <p14:creationId xmlns:p14="http://schemas.microsoft.com/office/powerpoint/2010/main" val="946319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615827"/>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r>
              <a:rPr lang="en-GB" spc="-10" dirty="0"/>
              <a:t> – </a:t>
            </a:r>
            <a:br>
              <a:rPr lang="en-GB" spc="-10" dirty="0"/>
            </a:br>
            <a:r>
              <a:rPr lang="en-GB" spc="-10" dirty="0" err="1"/>
              <a:t>nodweddion</a:t>
            </a:r>
            <a:r>
              <a:rPr lang="en-GB" spc="-10" dirty="0"/>
              <a:t> </a:t>
            </a:r>
            <a:r>
              <a:rPr lang="en-GB" spc="-10" dirty="0" err="1"/>
              <a:t>ysgolion</a:t>
            </a:r>
            <a:r>
              <a:rPr lang="en-GB" spc="-10" dirty="0"/>
              <a:t> </a:t>
            </a:r>
            <a:br>
              <a:rPr lang="en-GB" spc="-10" dirty="0"/>
            </a:br>
            <a:r>
              <a:rPr lang="en-GB" spc="-10" dirty="0" err="1"/>
              <a:t>effeithiol</a:t>
            </a:r>
            <a:endParaRPr spc="-10" dirty="0"/>
          </a:p>
        </p:txBody>
      </p:sp>
      <p:sp>
        <p:nvSpPr>
          <p:cNvPr id="3" name="object 3"/>
          <p:cNvSpPr txBox="1">
            <a:spLocks noGrp="1"/>
          </p:cNvSpPr>
          <p:nvPr>
            <p:ph sz="half" idx="2"/>
          </p:nvPr>
        </p:nvSpPr>
        <p:spPr>
          <a:xfrm>
            <a:off x="527300" y="3574940"/>
            <a:ext cx="5728335" cy="3724096"/>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dirty="0" err="1" smtClean="0">
                <a:latin typeface="Arial" panose="020B0604020202020204" pitchFamily="34" charset="0"/>
                <a:cs typeface="Arial" panose="020B0604020202020204" pitchFamily="34" charset="0"/>
              </a:rPr>
              <a:t>darpariaeth</a:t>
            </a:r>
            <a:r>
              <a:rPr lang="en-GB" dirty="0" smtClean="0">
                <a:latin typeface="Arial" panose="020B0604020202020204" pitchFamily="34" charset="0"/>
                <a:cs typeface="Arial" panose="020B0604020202020204" pitchFamily="34" charset="0"/>
              </a:rPr>
              <a:t> a </a:t>
            </a:r>
            <a:r>
              <a:rPr lang="en-GB" dirty="0" err="1" smtClean="0">
                <a:latin typeface="Arial" panose="020B0604020202020204" pitchFamily="34" charset="0"/>
                <a:cs typeface="Arial" panose="020B0604020202020204" pitchFamily="34" charset="0"/>
              </a:rPr>
              <a:t>mynediad</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i</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glybiau</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ar</a:t>
            </a:r>
            <a:r>
              <a:rPr lang="en-GB" dirty="0" smtClean="0">
                <a:latin typeface="Arial" panose="020B0604020202020204" pitchFamily="34" charset="0"/>
                <a:cs typeface="Arial" panose="020B0604020202020204" pitchFamily="34" charset="0"/>
              </a:rPr>
              <a:t> </a:t>
            </a:r>
            <a:r>
              <a:rPr lang="cy-GB" dirty="0" smtClean="0">
                <a:latin typeface="Arial" panose="020B0604020202020204" pitchFamily="34" charset="0"/>
                <a:cs typeface="Arial" panose="020B0604020202020204" pitchFamily="34" charset="0"/>
              </a:rPr>
              <a:t>ôl ysgol a gweithgareddau allgyrsiol eraill fel teithiau, profiad gwaith</a:t>
            </a:r>
          </a:p>
          <a:p>
            <a:pPr marL="342900" lvl="0" indent="-342900">
              <a:buFont typeface="Arial" panose="020B0604020202020204" pitchFamily="34" charset="0"/>
              <a:buChar char="•"/>
            </a:pPr>
            <a:r>
              <a:rPr lang="cy-GB" dirty="0" smtClean="0">
                <a:latin typeface="Arial" panose="020B0604020202020204" pitchFamily="34" charset="0"/>
                <a:cs typeface="Arial" panose="020B0604020202020204" pitchFamily="34" charset="0"/>
              </a:rPr>
              <a:t>llywodraethwyr â dealltwriaeth gadarn o anghenion plant sy’n derbyn gofal</a:t>
            </a:r>
          </a:p>
          <a:p>
            <a:pPr marL="342900" lvl="0" indent="-342900">
              <a:buFont typeface="Arial" panose="020B0604020202020204" pitchFamily="34" charset="0"/>
              <a:buChar char="•"/>
            </a:pPr>
            <a:r>
              <a:rPr lang="cy-GB" dirty="0" smtClean="0">
                <a:latin typeface="Arial" panose="020B0604020202020204" pitchFamily="34" charset="0"/>
                <a:cs typeface="Arial" panose="020B0604020202020204" pitchFamily="34" charset="0"/>
              </a:rPr>
              <a:t>gwaith </a:t>
            </a:r>
            <a:r>
              <a:rPr lang="cy-GB" dirty="0" err="1" smtClean="0">
                <a:latin typeface="Arial" panose="020B0604020202020204" pitchFamily="34" charset="0"/>
                <a:cs typeface="Arial" panose="020B0604020202020204" pitchFamily="34" charset="0"/>
              </a:rPr>
              <a:t>targedig</a:t>
            </a:r>
            <a:r>
              <a:rPr lang="cy-GB" dirty="0" smtClean="0">
                <a:latin typeface="Arial" panose="020B0604020202020204" pitchFamily="34" charset="0"/>
                <a:cs typeface="Arial" panose="020B0604020202020204" pitchFamily="34" charset="0"/>
              </a:rPr>
              <a:t> gyda gofalwyr</a:t>
            </a:r>
          </a:p>
          <a:p>
            <a:pPr marL="342900" lvl="0" indent="-342900">
              <a:buFont typeface="Arial" panose="020B0604020202020204" pitchFamily="34" charset="0"/>
              <a:buChar char="•"/>
            </a:pPr>
            <a:r>
              <a:rPr lang="cy-GB" dirty="0" smtClean="0">
                <a:latin typeface="Arial" panose="020B0604020202020204" pitchFamily="34" charset="0"/>
                <a:cs typeface="Arial" panose="020B0604020202020204" pitchFamily="34" charset="0"/>
              </a:rPr>
              <a:t>ffocws clir ar ddatblygu medrau bywyd a chynllunio ar gyfer trosglwyddo a gadael gofal</a:t>
            </a:r>
          </a:p>
          <a:p>
            <a:pPr marL="342900" lvl="0" indent="-342900">
              <a:buFont typeface="Arial" panose="020B0604020202020204" pitchFamily="34" charset="0"/>
              <a:buChar char="•"/>
            </a:pPr>
            <a:r>
              <a:rPr lang="cy-GB" dirty="0" smtClean="0">
                <a:latin typeface="Arial" panose="020B0604020202020204" pitchFamily="34" charset="0"/>
                <a:cs typeface="Arial" panose="020B0604020202020204" pitchFamily="34" charset="0"/>
              </a:rPr>
              <a:t>arfarnu eu dulliau o wella deilliannau a darpariaeth ar gyfer plant sy’n derbyn gofal</a:t>
            </a:r>
            <a:endParaRPr lang="en-GB" dirty="0">
              <a:latin typeface="Arial" panose="020B0604020202020204" pitchFamily="34" charset="0"/>
              <a:cs typeface="Arial" panose="020B0604020202020204" pitchFamily="34" charset="0"/>
            </a:endParaRPr>
          </a:p>
        </p:txBody>
      </p:sp>
      <p:sp>
        <p:nvSpPr>
          <p:cNvPr id="4" name="object 4"/>
          <p:cNvSpPr txBox="1"/>
          <p:nvPr/>
        </p:nvSpPr>
        <p:spPr>
          <a:xfrm>
            <a:off x="6615620" y="1715989"/>
            <a:ext cx="4001135" cy="1615827"/>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a:t>
            </a:r>
            <a:r>
              <a:rPr lang="en-GB" sz="3500" b="1" spc="-5" dirty="0" smtClean="0">
                <a:solidFill>
                  <a:srgbClr val="414042"/>
                </a:solidFill>
                <a:latin typeface="Arial"/>
                <a:cs typeface="Arial"/>
              </a:rPr>
              <a:t>findings – features of effective schools</a:t>
            </a:r>
            <a:endParaRPr sz="3500" dirty="0">
              <a:latin typeface="Arial"/>
              <a:cs typeface="Arial"/>
            </a:endParaRPr>
          </a:p>
        </p:txBody>
      </p:sp>
      <p:sp>
        <p:nvSpPr>
          <p:cNvPr id="5" name="object 5"/>
          <p:cNvSpPr txBox="1">
            <a:spLocks noGrp="1"/>
          </p:cNvSpPr>
          <p:nvPr>
            <p:ph sz="half" idx="3"/>
          </p:nvPr>
        </p:nvSpPr>
        <p:spPr>
          <a:xfrm>
            <a:off x="6615620" y="3574940"/>
            <a:ext cx="5782945" cy="3724096"/>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provision and access to after-school clubs and other extra-curricular </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activities such as trips, work experience</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governors with a strong understanding of the needs of children who are looked after</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targeted work with carers</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a clear focus on developing life skills and planning for transition and leaving care</a:t>
            </a:r>
          </a:p>
          <a:p>
            <a:pPr marL="342900" lvl="0" indent="-342900">
              <a:buFont typeface="Arial" panose="020B0604020202020204" pitchFamily="34" charset="0"/>
              <a:buChar char="•"/>
            </a:pPr>
            <a:r>
              <a:rPr lang="en-GB" dirty="0">
                <a:latin typeface="Arial" panose="020B0604020202020204" pitchFamily="34" charset="0"/>
                <a:cs typeface="Arial" panose="020B0604020202020204" pitchFamily="34" charset="0"/>
              </a:rPr>
              <a:t>evaluate their approaches to further improve outcomes and provision for children who are looked after</a:t>
            </a:r>
          </a:p>
        </p:txBody>
      </p:sp>
    </p:spTree>
    <p:extLst>
      <p:ext uri="{BB962C8B-B14F-4D97-AF65-F5344CB8AC3E}">
        <p14:creationId xmlns:p14="http://schemas.microsoft.com/office/powerpoint/2010/main" val="946319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615827"/>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r>
              <a:rPr lang="en-GB" spc="-10" dirty="0"/>
              <a:t> – </a:t>
            </a:r>
            <a:br>
              <a:rPr lang="en-GB" spc="-10" dirty="0"/>
            </a:br>
            <a:r>
              <a:rPr lang="en-GB" spc="-10" dirty="0" err="1"/>
              <a:t>nodweddion</a:t>
            </a:r>
            <a:r>
              <a:rPr lang="en-GB" spc="-10" dirty="0"/>
              <a:t> </a:t>
            </a:r>
            <a:r>
              <a:rPr lang="en-GB" spc="-10" dirty="0" err="1" smtClean="0"/>
              <a:t>awdurdodau</a:t>
            </a:r>
            <a:r>
              <a:rPr lang="en-GB" spc="-10" dirty="0" smtClean="0"/>
              <a:t> </a:t>
            </a:r>
            <a:br>
              <a:rPr lang="en-GB" spc="-10" dirty="0" smtClean="0"/>
            </a:br>
            <a:r>
              <a:rPr lang="en-GB" spc="-10" dirty="0" err="1" smtClean="0"/>
              <a:t>lleol</a:t>
            </a:r>
            <a:r>
              <a:rPr lang="en-GB" spc="-10" dirty="0" smtClean="0"/>
              <a:t> </a:t>
            </a:r>
            <a:r>
              <a:rPr lang="en-GB" spc="-10" dirty="0" err="1" smtClean="0"/>
              <a:t>effeithiol</a:t>
            </a:r>
            <a:endParaRPr spc="-10" dirty="0"/>
          </a:p>
        </p:txBody>
      </p:sp>
      <p:sp>
        <p:nvSpPr>
          <p:cNvPr id="3" name="object 3"/>
          <p:cNvSpPr txBox="1">
            <a:spLocks noGrp="1"/>
          </p:cNvSpPr>
          <p:nvPr>
            <p:ph sz="half" idx="2"/>
          </p:nvPr>
        </p:nvSpPr>
        <p:spPr>
          <a:xfrm>
            <a:off x="527300" y="3465750"/>
            <a:ext cx="5728335" cy="5078313"/>
          </a:xfrm>
          <a:prstGeom prst="rect">
            <a:avLst/>
          </a:prstGeom>
        </p:spPr>
        <p:txBody>
          <a:bodyPr vert="horz" wrap="square" lIns="0" tIns="0" rIns="0" bIns="0" rtlCol="0">
            <a:spAutoFit/>
          </a:bodyPr>
          <a:lstStyle/>
          <a:p>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sail </a:t>
            </a:r>
            <a:r>
              <a:rPr lang="en-GB" dirty="0" err="1">
                <a:latin typeface="Arial" panose="020B0604020202020204" pitchFamily="34" charset="0"/>
                <a:cs typeface="Arial" panose="020B0604020202020204" pitchFamily="34" charset="0"/>
              </a:rPr>
              <a:t>ymweliadau</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astudiaethau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achos</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ddarparwyd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awdurdodau</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lleol</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mwyaf</a:t>
            </a:r>
            <a:r>
              <a:rPr lang="en-GB" dirty="0" smtClean="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effeithiol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rhannu’r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nodweddion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canlynol</a:t>
            </a:r>
            <a:r>
              <a:rPr lang="en-GB" dirty="0">
                <a:latin typeface="Arial" panose="020B0604020202020204" pitchFamily="34" charset="0"/>
                <a:cs typeface="Arial" panose="020B0604020202020204" pitchFamily="34" charset="0"/>
              </a:rPr>
              <a:t>.  Mae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yr</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awdurdodau</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lleol</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a:t>
            </a:r>
          </a:p>
          <a:p>
            <a:pPr lvl="0"/>
            <a:endParaRPr lang="en-GB"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dirty="0" err="1" smtClean="0"/>
              <a:t>uwch</a:t>
            </a:r>
            <a:r>
              <a:rPr lang="en-GB" dirty="0" smtClean="0"/>
              <a:t> </a:t>
            </a:r>
            <a:r>
              <a:rPr lang="en-GB" dirty="0" err="1" smtClean="0"/>
              <a:t>reolwyr</a:t>
            </a:r>
            <a:r>
              <a:rPr lang="en-GB" dirty="0" smtClean="0"/>
              <a:t> ac </a:t>
            </a:r>
            <a:r>
              <a:rPr lang="en-GB" dirty="0" err="1" smtClean="0"/>
              <a:t>aelodau</a:t>
            </a:r>
            <a:r>
              <a:rPr lang="en-GB" dirty="0" smtClean="0"/>
              <a:t> </a:t>
            </a:r>
            <a:r>
              <a:rPr lang="en-GB" dirty="0" err="1" smtClean="0"/>
              <a:t>etholedig</a:t>
            </a:r>
            <a:r>
              <a:rPr lang="en-GB" dirty="0" smtClean="0"/>
              <a:t> </a:t>
            </a:r>
            <a:r>
              <a:rPr lang="en-GB" dirty="0" err="1" smtClean="0"/>
              <a:t>sy’n</a:t>
            </a:r>
            <a:r>
              <a:rPr lang="en-GB" dirty="0" smtClean="0"/>
              <a:t> </a:t>
            </a:r>
            <a:r>
              <a:rPr lang="en-GB" dirty="0" err="1" smtClean="0"/>
              <a:t>deall</a:t>
            </a:r>
            <a:r>
              <a:rPr lang="en-GB" dirty="0" smtClean="0"/>
              <a:t> </a:t>
            </a:r>
            <a:r>
              <a:rPr lang="en-GB" dirty="0" err="1" smtClean="0"/>
              <a:t>anghenion</a:t>
            </a:r>
            <a:r>
              <a:rPr lang="en-GB" dirty="0" smtClean="0"/>
              <a:t> </a:t>
            </a:r>
            <a:r>
              <a:rPr lang="en-GB" dirty="0" err="1" smtClean="0"/>
              <a:t>penodol</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r>
              <a:rPr lang="en-GB" dirty="0" smtClean="0"/>
              <a:t> </a:t>
            </a:r>
            <a:r>
              <a:rPr lang="en-GB" dirty="0" err="1" smtClean="0"/>
              <a:t>yn</a:t>
            </a:r>
            <a:r>
              <a:rPr lang="en-GB" dirty="0" smtClean="0"/>
              <a:t> </a:t>
            </a:r>
            <a:r>
              <a:rPr lang="en-GB" dirty="0" err="1" smtClean="0"/>
              <a:t>eu</a:t>
            </a:r>
            <a:r>
              <a:rPr lang="en-GB" dirty="0" smtClean="0"/>
              <a:t> </a:t>
            </a:r>
            <a:r>
              <a:rPr lang="en-GB" dirty="0" err="1" smtClean="0"/>
              <a:t>hardal</a:t>
            </a:r>
            <a:r>
              <a:rPr lang="en-GB" dirty="0" smtClean="0"/>
              <a:t>, </a:t>
            </a:r>
            <a:r>
              <a:rPr lang="en-GB" dirty="0" err="1" smtClean="0"/>
              <a:t>eu</a:t>
            </a:r>
            <a:r>
              <a:rPr lang="en-GB" dirty="0" smtClean="0"/>
              <a:t> </a:t>
            </a:r>
            <a:r>
              <a:rPr lang="en-GB" dirty="0" err="1" smtClean="0"/>
              <a:t>cyfrifoldebau</a:t>
            </a:r>
            <a:r>
              <a:rPr lang="en-GB" dirty="0" smtClean="0"/>
              <a:t> </a:t>
            </a:r>
            <a:r>
              <a:rPr lang="en-GB" dirty="0" err="1" smtClean="0"/>
              <a:t>eu</a:t>
            </a:r>
            <a:r>
              <a:rPr lang="en-GB" dirty="0" smtClean="0"/>
              <a:t> </a:t>
            </a:r>
            <a:r>
              <a:rPr lang="en-GB" dirty="0" err="1" smtClean="0"/>
              <a:t>hunain</a:t>
            </a:r>
            <a:r>
              <a:rPr lang="en-GB" dirty="0" smtClean="0"/>
              <a:t> </a:t>
            </a:r>
            <a:r>
              <a:rPr lang="en-GB" dirty="0" err="1" smtClean="0"/>
              <a:t>a’r</a:t>
            </a:r>
            <a:r>
              <a:rPr lang="en-GB" dirty="0" smtClean="0"/>
              <a:t> </a:t>
            </a:r>
            <a:r>
              <a:rPr lang="en-GB" dirty="0" err="1" smtClean="0"/>
              <a:t>strategaeth</a:t>
            </a:r>
            <a:r>
              <a:rPr lang="en-GB" dirty="0" smtClean="0"/>
              <a:t> </a:t>
            </a:r>
            <a:r>
              <a:rPr lang="en-GB" dirty="0" err="1" smtClean="0"/>
              <a:t>leol</a:t>
            </a:r>
            <a:r>
              <a:rPr lang="en-GB" dirty="0" smtClean="0"/>
              <a:t> </a:t>
            </a:r>
            <a:r>
              <a:rPr lang="en-GB" dirty="0" err="1" smtClean="0"/>
              <a:t>i</a:t>
            </a:r>
            <a:r>
              <a:rPr lang="en-GB" dirty="0" smtClean="0"/>
              <a:t> </a:t>
            </a:r>
            <a:r>
              <a:rPr lang="en-GB" dirty="0" err="1" smtClean="0"/>
              <a:t>gynorthwyo’r</a:t>
            </a:r>
            <a:r>
              <a:rPr lang="en-GB" dirty="0" smtClean="0"/>
              <a:t> gr</a:t>
            </a:r>
            <a:r>
              <a:rPr lang="cy-GB" dirty="0" err="1" smtClean="0"/>
              <a:t>ŵp</a:t>
            </a:r>
            <a:r>
              <a:rPr lang="cy-GB" dirty="0" smtClean="0"/>
              <a:t> hwn</a:t>
            </a:r>
            <a:endParaRPr lang="en-GB" dirty="0" smtClean="0"/>
          </a:p>
          <a:p>
            <a:pPr marL="342900" lvl="0" indent="-342900">
              <a:buFont typeface="Arial" panose="020B0604020202020204" pitchFamily="34" charset="0"/>
              <a:buChar char="•"/>
            </a:pPr>
            <a:r>
              <a:rPr lang="en-GB" dirty="0" err="1" smtClean="0"/>
              <a:t>cydgysylltydd</a:t>
            </a:r>
            <a:r>
              <a:rPr lang="en-GB" dirty="0" smtClean="0"/>
              <a:t> </a:t>
            </a:r>
            <a:r>
              <a:rPr lang="en-GB" dirty="0" err="1" smtClean="0"/>
              <a:t>addysg</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r>
              <a:rPr lang="en-GB" dirty="0" smtClean="0"/>
              <a:t> </a:t>
            </a:r>
            <a:r>
              <a:rPr lang="en-GB" dirty="0" err="1" smtClean="0"/>
              <a:t>sy’n</a:t>
            </a:r>
            <a:r>
              <a:rPr lang="en-GB" dirty="0" smtClean="0"/>
              <a:t> </a:t>
            </a:r>
            <a:r>
              <a:rPr lang="en-GB" dirty="0" err="1" smtClean="0"/>
              <a:t>darparu</a:t>
            </a:r>
            <a:r>
              <a:rPr lang="en-GB" dirty="0" smtClean="0"/>
              <a:t> </a:t>
            </a:r>
            <a:r>
              <a:rPr lang="en-GB" dirty="0" err="1" smtClean="0"/>
              <a:t>arweinyddiaeth</a:t>
            </a:r>
            <a:r>
              <a:rPr lang="en-GB" dirty="0" smtClean="0"/>
              <a:t> </a:t>
            </a:r>
            <a:r>
              <a:rPr lang="en-GB" dirty="0" err="1" smtClean="0"/>
              <a:t>gadarn</a:t>
            </a:r>
            <a:r>
              <a:rPr lang="en-GB" dirty="0" smtClean="0"/>
              <a:t> </a:t>
            </a:r>
            <a:br>
              <a:rPr lang="en-GB" dirty="0" smtClean="0"/>
            </a:br>
            <a:r>
              <a:rPr lang="en-GB" dirty="0" err="1" smtClean="0"/>
              <a:t>i</a:t>
            </a:r>
            <a:r>
              <a:rPr lang="en-GB" dirty="0" smtClean="0"/>
              <a:t> </a:t>
            </a:r>
            <a:r>
              <a:rPr lang="en-GB" dirty="0" err="1" smtClean="0"/>
              <a:t>ysgolion</a:t>
            </a:r>
            <a:r>
              <a:rPr lang="en-GB" dirty="0" smtClean="0"/>
              <a:t> ac </a:t>
            </a:r>
            <a:r>
              <a:rPr lang="en-GB" dirty="0" err="1" smtClean="0"/>
              <a:t>yn</a:t>
            </a:r>
            <a:r>
              <a:rPr lang="en-GB" dirty="0" smtClean="0"/>
              <a:t> </a:t>
            </a:r>
            <a:r>
              <a:rPr lang="en-GB" dirty="0" err="1" smtClean="0"/>
              <a:t>hwyluso</a:t>
            </a:r>
            <a:r>
              <a:rPr lang="en-GB" dirty="0" smtClean="0"/>
              <a:t> </a:t>
            </a:r>
            <a:r>
              <a:rPr lang="en-GB" dirty="0" err="1" smtClean="0"/>
              <a:t>cydweithio</a:t>
            </a:r>
            <a:r>
              <a:rPr lang="en-GB" dirty="0" smtClean="0"/>
              <a:t> </a:t>
            </a:r>
            <a:r>
              <a:rPr lang="en-GB" dirty="0" err="1" smtClean="0"/>
              <a:t>rhwng</a:t>
            </a:r>
            <a:r>
              <a:rPr lang="en-GB" dirty="0" smtClean="0"/>
              <a:t> </a:t>
            </a:r>
            <a:r>
              <a:rPr lang="en-GB" dirty="0" err="1" smtClean="0"/>
              <a:t>ysgolion</a:t>
            </a:r>
            <a:r>
              <a:rPr lang="en-GB" dirty="0" smtClean="0"/>
              <a:t>, </a:t>
            </a:r>
            <a:r>
              <a:rPr lang="en-GB" dirty="0" err="1" smtClean="0"/>
              <a:t>yr</a:t>
            </a:r>
            <a:r>
              <a:rPr lang="en-GB" dirty="0" smtClean="0"/>
              <a:t> </a:t>
            </a:r>
            <a:r>
              <a:rPr lang="en-GB" dirty="0" err="1" smtClean="0"/>
              <a:t>adran</a:t>
            </a:r>
            <a:r>
              <a:rPr lang="en-GB" dirty="0" smtClean="0"/>
              <a:t> </a:t>
            </a:r>
            <a:r>
              <a:rPr lang="en-GB" dirty="0" err="1" smtClean="0"/>
              <a:t>addysg</a:t>
            </a:r>
            <a:r>
              <a:rPr lang="en-GB" dirty="0" smtClean="0"/>
              <a:t> </a:t>
            </a:r>
            <a:r>
              <a:rPr lang="en-GB" dirty="0" err="1" smtClean="0"/>
              <a:t>a’r</a:t>
            </a:r>
            <a:r>
              <a:rPr lang="en-GB" dirty="0" smtClean="0"/>
              <a:t> </a:t>
            </a:r>
            <a:r>
              <a:rPr lang="en-GB" dirty="0" err="1" smtClean="0"/>
              <a:t>gwasanaethau</a:t>
            </a:r>
            <a:r>
              <a:rPr lang="en-GB" dirty="0" smtClean="0"/>
              <a:t> </a:t>
            </a:r>
            <a:r>
              <a:rPr lang="en-GB" dirty="0" err="1" smtClean="0"/>
              <a:t>cymdeithasol</a:t>
            </a:r>
            <a:endParaRPr lang="en-GB" dirty="0"/>
          </a:p>
        </p:txBody>
      </p:sp>
      <p:sp>
        <p:nvSpPr>
          <p:cNvPr id="4" name="object 4"/>
          <p:cNvSpPr txBox="1"/>
          <p:nvPr/>
        </p:nvSpPr>
        <p:spPr>
          <a:xfrm>
            <a:off x="6615620" y="1715989"/>
            <a:ext cx="5655628" cy="1077218"/>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a:t>
            </a:r>
            <a:r>
              <a:rPr lang="en-GB" sz="3500" b="1" spc="-5" dirty="0" smtClean="0">
                <a:solidFill>
                  <a:srgbClr val="414042"/>
                </a:solidFill>
                <a:latin typeface="Arial"/>
                <a:cs typeface="Arial"/>
              </a:rPr>
              <a:t>findings – features of effective local authorities</a:t>
            </a:r>
            <a:endParaRPr sz="3500" dirty="0">
              <a:latin typeface="Arial"/>
              <a:cs typeface="Arial"/>
            </a:endParaRPr>
          </a:p>
        </p:txBody>
      </p:sp>
      <p:sp>
        <p:nvSpPr>
          <p:cNvPr id="5" name="object 5"/>
          <p:cNvSpPr txBox="1">
            <a:spLocks noGrp="1"/>
          </p:cNvSpPr>
          <p:nvPr>
            <p:ph sz="half" idx="3"/>
          </p:nvPr>
        </p:nvSpPr>
        <p:spPr>
          <a:xfrm>
            <a:off x="6615620" y="3264044"/>
            <a:ext cx="5782945" cy="4739759"/>
          </a:xfrm>
          <a:prstGeom prst="rect">
            <a:avLst/>
          </a:prstGeom>
        </p:spPr>
        <p:txBody>
          <a:bodyPr vert="horz" wrap="square" lIns="0" tIns="0" rIns="0" bIns="0" rtlCol="0">
            <a:spAutoFit/>
          </a:bodyPr>
          <a:lstStyle/>
          <a:p>
            <a:pPr lvl="0"/>
            <a:r>
              <a:rPr lang="en-GB" dirty="0">
                <a:latin typeface="Arial" panose="020B0604020202020204" pitchFamily="34" charset="0"/>
                <a:cs typeface="Arial" panose="020B0604020202020204" pitchFamily="34" charset="0"/>
              </a:rPr>
              <a:t>Based on visits and case studies provided, the most effective local authorities share the following features.  These local authorities have:</a:t>
            </a:r>
          </a:p>
          <a:p>
            <a:pPr lvl="0"/>
            <a:endParaRPr lang="en-GB"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dirty="0"/>
              <a:t>senior managers and elected members who understand the particular needs of children who are looked after in their area, their own responsibilities and the local strategy to support this group</a:t>
            </a:r>
          </a:p>
          <a:p>
            <a:pPr marL="342900" lvl="0" indent="-342900">
              <a:buFont typeface="Arial" panose="020B0604020202020204" pitchFamily="34" charset="0"/>
              <a:buChar char="•"/>
            </a:pPr>
            <a:r>
              <a:rPr lang="en-GB" dirty="0"/>
              <a:t>a LACE co-ordinator who provides strong leadership to schools and facilitates joint working between schools, the education department and social services </a:t>
            </a:r>
          </a:p>
        </p:txBody>
      </p:sp>
    </p:spTree>
    <p:extLst>
      <p:ext uri="{BB962C8B-B14F-4D97-AF65-F5344CB8AC3E}">
        <p14:creationId xmlns:p14="http://schemas.microsoft.com/office/powerpoint/2010/main" val="946319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615827"/>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r>
              <a:rPr lang="en-GB" spc="-10" dirty="0"/>
              <a:t> – </a:t>
            </a:r>
            <a:br>
              <a:rPr lang="en-GB" spc="-10" dirty="0"/>
            </a:br>
            <a:r>
              <a:rPr lang="en-GB" spc="-10" dirty="0" err="1"/>
              <a:t>nodweddion</a:t>
            </a:r>
            <a:r>
              <a:rPr lang="en-GB" spc="-10" dirty="0"/>
              <a:t> </a:t>
            </a:r>
            <a:r>
              <a:rPr lang="en-GB" spc="-10" dirty="0" err="1"/>
              <a:t>awdurdodau</a:t>
            </a:r>
            <a:r>
              <a:rPr lang="en-GB" spc="-10" dirty="0"/>
              <a:t> </a:t>
            </a:r>
            <a:br>
              <a:rPr lang="en-GB" spc="-10" dirty="0"/>
            </a:br>
            <a:r>
              <a:rPr lang="en-GB" spc="-10" dirty="0" err="1"/>
              <a:t>lleol</a:t>
            </a:r>
            <a:r>
              <a:rPr lang="en-GB" spc="-10" dirty="0"/>
              <a:t> </a:t>
            </a:r>
            <a:r>
              <a:rPr lang="en-GB" spc="-10" dirty="0" err="1"/>
              <a:t>effeithiol</a:t>
            </a:r>
            <a:endParaRPr spc="-10" dirty="0"/>
          </a:p>
        </p:txBody>
      </p:sp>
      <p:sp>
        <p:nvSpPr>
          <p:cNvPr id="3" name="object 3"/>
          <p:cNvSpPr txBox="1">
            <a:spLocks noGrp="1"/>
          </p:cNvSpPr>
          <p:nvPr>
            <p:ph sz="half" idx="2"/>
          </p:nvPr>
        </p:nvSpPr>
        <p:spPr>
          <a:xfrm>
            <a:off x="527300" y="3449076"/>
            <a:ext cx="5728335" cy="3385542"/>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dirty="0" err="1" smtClean="0"/>
              <a:t>systemau</a:t>
            </a:r>
            <a:r>
              <a:rPr lang="en-GB" dirty="0" smtClean="0"/>
              <a:t> </a:t>
            </a:r>
            <a:r>
              <a:rPr lang="en-GB" dirty="0" err="1" smtClean="0"/>
              <a:t>olrhain</a:t>
            </a:r>
            <a:r>
              <a:rPr lang="en-GB" dirty="0" smtClean="0"/>
              <a:t> </a:t>
            </a:r>
            <a:r>
              <a:rPr lang="en-GB" dirty="0" err="1" smtClean="0"/>
              <a:t>cadarn</a:t>
            </a:r>
            <a:r>
              <a:rPr lang="en-GB" dirty="0" smtClean="0"/>
              <a:t> </a:t>
            </a:r>
            <a:r>
              <a:rPr lang="en-GB" dirty="0" err="1" smtClean="0"/>
              <a:t>sy’n</a:t>
            </a:r>
            <a:r>
              <a:rPr lang="en-GB" dirty="0" smtClean="0"/>
              <a:t> </a:t>
            </a:r>
            <a:r>
              <a:rPr lang="en-GB" dirty="0" err="1" smtClean="0"/>
              <a:t>cael</a:t>
            </a:r>
            <a:r>
              <a:rPr lang="en-GB" dirty="0" smtClean="0"/>
              <a:t> </a:t>
            </a:r>
            <a:r>
              <a:rPr lang="en-GB" dirty="0" err="1" smtClean="0"/>
              <a:t>eu</a:t>
            </a:r>
            <a:r>
              <a:rPr lang="en-GB" dirty="0" smtClean="0"/>
              <a:t> </a:t>
            </a:r>
            <a:r>
              <a:rPr lang="en-GB" dirty="0" err="1" smtClean="0"/>
              <a:t>defnyddio’n</a:t>
            </a:r>
            <a:r>
              <a:rPr lang="en-GB" dirty="0" smtClean="0"/>
              <a:t> </a:t>
            </a:r>
            <a:r>
              <a:rPr lang="en-GB" dirty="0" err="1" smtClean="0"/>
              <a:t>dda</a:t>
            </a:r>
            <a:r>
              <a:rPr lang="en-GB" dirty="0" smtClean="0"/>
              <a:t> </a:t>
            </a:r>
            <a:r>
              <a:rPr lang="en-GB" dirty="0" err="1" smtClean="0"/>
              <a:t>i</a:t>
            </a:r>
            <a:r>
              <a:rPr lang="en-GB" dirty="0" smtClean="0"/>
              <a:t> </a:t>
            </a:r>
            <a:r>
              <a:rPr lang="en-GB" dirty="0" err="1" smtClean="0"/>
              <a:t>gynorthwyo</a:t>
            </a:r>
            <a:r>
              <a:rPr lang="en-GB" dirty="0" smtClean="0"/>
              <a:t> â </a:t>
            </a:r>
            <a:r>
              <a:rPr lang="en-GB" dirty="0" err="1" smtClean="0"/>
              <a:t>chraffu’n</a:t>
            </a:r>
            <a:r>
              <a:rPr lang="en-GB" dirty="0" smtClean="0"/>
              <a:t> </a:t>
            </a:r>
            <a:r>
              <a:rPr lang="en-GB" dirty="0" err="1" smtClean="0"/>
              <a:t>fanwl</a:t>
            </a:r>
            <a:r>
              <a:rPr lang="en-GB" dirty="0" smtClean="0"/>
              <a:t> </a:t>
            </a:r>
            <a:r>
              <a:rPr lang="en-GB" dirty="0" err="1" smtClean="0"/>
              <a:t>ar</a:t>
            </a:r>
            <a:r>
              <a:rPr lang="en-GB" dirty="0" smtClean="0"/>
              <a:t> </a:t>
            </a:r>
            <a:r>
              <a:rPr lang="en-GB" dirty="0" err="1" smtClean="0"/>
              <a:t>effeithiolrwydd</a:t>
            </a:r>
            <a:r>
              <a:rPr lang="en-GB" dirty="0" smtClean="0"/>
              <a:t> </a:t>
            </a:r>
            <a:r>
              <a:rPr lang="en-GB" dirty="0" err="1" smtClean="0"/>
              <a:t>gwaith</a:t>
            </a:r>
            <a:r>
              <a:rPr lang="en-GB" dirty="0" smtClean="0"/>
              <a:t> </a:t>
            </a:r>
            <a:r>
              <a:rPr lang="en-GB" dirty="0" err="1" smtClean="0"/>
              <a:t>yr</a:t>
            </a:r>
            <a:r>
              <a:rPr lang="en-GB" dirty="0" smtClean="0"/>
              <a:t> </a:t>
            </a:r>
            <a:r>
              <a:rPr lang="en-GB" dirty="0" err="1" smtClean="0"/>
              <a:t>awdurdod</a:t>
            </a:r>
            <a:r>
              <a:rPr lang="en-GB" dirty="0" smtClean="0"/>
              <a:t> </a:t>
            </a:r>
            <a:r>
              <a:rPr lang="en-GB" dirty="0" err="1" smtClean="0"/>
              <a:t>lleol</a:t>
            </a:r>
            <a:r>
              <a:rPr lang="en-GB" dirty="0" smtClean="0"/>
              <a:t> </a:t>
            </a:r>
            <a:r>
              <a:rPr lang="en-GB" dirty="0" err="1" smtClean="0"/>
              <a:t>gydag</a:t>
            </a:r>
            <a:r>
              <a:rPr lang="en-GB" dirty="0" smtClean="0"/>
              <a:t> </a:t>
            </a:r>
            <a:r>
              <a:rPr lang="en-GB" dirty="0" err="1" smtClean="0"/>
              <a:t>ysgolion</a:t>
            </a:r>
            <a:r>
              <a:rPr lang="en-GB" dirty="0" smtClean="0"/>
              <a:t> </a:t>
            </a:r>
            <a:r>
              <a:rPr lang="en-GB" dirty="0" err="1" smtClean="0"/>
              <a:t>i</a:t>
            </a:r>
            <a:r>
              <a:rPr lang="en-GB" dirty="0" smtClean="0"/>
              <a:t> </a:t>
            </a:r>
            <a:r>
              <a:rPr lang="en-GB" dirty="0" err="1" smtClean="0"/>
              <a:t>wella</a:t>
            </a:r>
            <a:r>
              <a:rPr lang="en-GB" dirty="0" smtClean="0"/>
              <a:t> </a:t>
            </a:r>
            <a:r>
              <a:rPr lang="en-GB" dirty="0" err="1" smtClean="0"/>
              <a:t>cyrhaeddiad</a:t>
            </a:r>
            <a:r>
              <a:rPr lang="en-GB" dirty="0" smtClean="0"/>
              <a:t>, </a:t>
            </a:r>
            <a:r>
              <a:rPr lang="en-GB" dirty="0" err="1" smtClean="0"/>
              <a:t>cyflawniad</a:t>
            </a:r>
            <a:r>
              <a:rPr lang="en-GB" dirty="0" smtClean="0"/>
              <a:t> ac </a:t>
            </a:r>
            <a:r>
              <a:rPr lang="en-GB" dirty="0" err="1" smtClean="0"/>
              <a:t>uchelgais</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endParaRPr lang="en-GB" dirty="0" smtClean="0"/>
          </a:p>
          <a:p>
            <a:pPr marL="342900" lvl="0" indent="-342900">
              <a:buFont typeface="Arial" panose="020B0604020202020204" pitchFamily="34" charset="0"/>
              <a:buChar char="•"/>
            </a:pPr>
            <a:r>
              <a:rPr lang="en-GB" dirty="0" err="1" smtClean="0"/>
              <a:t>hyfforddiant</a:t>
            </a:r>
            <a:r>
              <a:rPr lang="en-GB" dirty="0" smtClean="0"/>
              <a:t> </a:t>
            </a:r>
            <a:r>
              <a:rPr lang="en-GB" dirty="0" err="1" smtClean="0"/>
              <a:t>cynhwysfawr</a:t>
            </a:r>
            <a:r>
              <a:rPr lang="en-GB" dirty="0" smtClean="0"/>
              <a:t> </a:t>
            </a:r>
            <a:r>
              <a:rPr lang="en-GB" dirty="0" err="1" smtClean="0"/>
              <a:t>i</a:t>
            </a:r>
            <a:r>
              <a:rPr lang="en-GB" dirty="0" smtClean="0"/>
              <a:t> staff </a:t>
            </a:r>
            <a:r>
              <a:rPr lang="en-GB" dirty="0" err="1" smtClean="0"/>
              <a:t>ysgolion</a:t>
            </a:r>
            <a:r>
              <a:rPr lang="en-GB" dirty="0" smtClean="0"/>
              <a:t> a </a:t>
            </a:r>
            <a:r>
              <a:rPr lang="en-GB" dirty="0" err="1" smtClean="0"/>
              <a:t>gofalwyr</a:t>
            </a:r>
            <a:r>
              <a:rPr lang="en-GB" dirty="0" smtClean="0"/>
              <a:t> </a:t>
            </a:r>
            <a:r>
              <a:rPr lang="en-GB" dirty="0" err="1" smtClean="0"/>
              <a:t>i’w</a:t>
            </a:r>
            <a:r>
              <a:rPr lang="en-GB" dirty="0" smtClean="0"/>
              <a:t> </a:t>
            </a:r>
            <a:r>
              <a:rPr lang="en-GB" dirty="0" err="1" smtClean="0"/>
              <a:t>helpu</a:t>
            </a:r>
            <a:r>
              <a:rPr lang="en-GB" dirty="0" smtClean="0"/>
              <a:t> </a:t>
            </a:r>
            <a:r>
              <a:rPr lang="en-GB" dirty="0" err="1" smtClean="0"/>
              <a:t>i</a:t>
            </a:r>
            <a:r>
              <a:rPr lang="en-GB" dirty="0" smtClean="0"/>
              <a:t> </a:t>
            </a:r>
            <a:r>
              <a:rPr lang="en-GB" dirty="0" err="1" smtClean="0"/>
              <a:t>ddeall</a:t>
            </a:r>
            <a:r>
              <a:rPr lang="en-GB" dirty="0" smtClean="0"/>
              <a:t> a </a:t>
            </a:r>
            <a:r>
              <a:rPr lang="en-GB" dirty="0" err="1" smtClean="0"/>
              <a:t>chynorthwyo</a:t>
            </a:r>
            <a:r>
              <a:rPr lang="en-GB" dirty="0" smtClean="0"/>
              <a:t> </a:t>
            </a:r>
            <a:r>
              <a:rPr lang="en-GB" dirty="0" err="1" smtClean="0"/>
              <a:t>anghenion</a:t>
            </a:r>
            <a:r>
              <a:rPr lang="en-GB" dirty="0" smtClean="0"/>
              <a:t> </a:t>
            </a:r>
            <a:r>
              <a:rPr lang="en-GB" dirty="0" err="1" smtClean="0"/>
              <a:t>cymdeithasol</a:t>
            </a:r>
            <a:r>
              <a:rPr lang="en-GB" dirty="0" smtClean="0"/>
              <a:t> ac </a:t>
            </a:r>
            <a:r>
              <a:rPr lang="en-GB" dirty="0" err="1" smtClean="0"/>
              <a:t>emosiynol</a:t>
            </a:r>
            <a:r>
              <a:rPr lang="en-GB" dirty="0" smtClean="0"/>
              <a:t> plant </a:t>
            </a:r>
            <a:r>
              <a:rPr lang="en-GB" dirty="0" err="1" smtClean="0"/>
              <a:t>sy’n</a:t>
            </a:r>
            <a:r>
              <a:rPr lang="en-GB" dirty="0" smtClean="0"/>
              <a:t> </a:t>
            </a:r>
            <a:r>
              <a:rPr lang="en-GB" dirty="0" err="1" smtClean="0"/>
              <a:t>derbyn</a:t>
            </a:r>
            <a:r>
              <a:rPr lang="en-GB" dirty="0" smtClean="0"/>
              <a:t> </a:t>
            </a:r>
            <a:r>
              <a:rPr lang="en-GB" dirty="0" err="1" smtClean="0"/>
              <a:t>gofal</a:t>
            </a:r>
            <a:endParaRPr lang="en-GB" dirty="0"/>
          </a:p>
        </p:txBody>
      </p:sp>
      <p:sp>
        <p:nvSpPr>
          <p:cNvPr id="4" name="object 4"/>
          <p:cNvSpPr txBox="1"/>
          <p:nvPr/>
        </p:nvSpPr>
        <p:spPr>
          <a:xfrm>
            <a:off x="6615620" y="1715989"/>
            <a:ext cx="5856796" cy="1077218"/>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a:t>
            </a:r>
            <a:r>
              <a:rPr lang="en-GB" sz="3500" b="1" spc="-5" dirty="0" smtClean="0">
                <a:solidFill>
                  <a:srgbClr val="414042"/>
                </a:solidFill>
                <a:latin typeface="Arial"/>
                <a:cs typeface="Arial"/>
              </a:rPr>
              <a:t>findings – features of effective local authorities</a:t>
            </a:r>
            <a:endParaRPr sz="3500" dirty="0">
              <a:latin typeface="Arial"/>
              <a:cs typeface="Arial"/>
            </a:endParaRPr>
          </a:p>
        </p:txBody>
      </p:sp>
      <p:sp>
        <p:nvSpPr>
          <p:cNvPr id="5" name="object 5"/>
          <p:cNvSpPr txBox="1">
            <a:spLocks noGrp="1"/>
          </p:cNvSpPr>
          <p:nvPr>
            <p:ph sz="half" idx="3"/>
          </p:nvPr>
        </p:nvSpPr>
        <p:spPr>
          <a:xfrm>
            <a:off x="6615620" y="3136028"/>
            <a:ext cx="5782945" cy="3385542"/>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dirty="0"/>
              <a:t>robust tracking systems which are used well to support close scrutiny of the effectiveness of the local authority’s work with schools to improve the attainment, achievement and ambition of children who are looked after</a:t>
            </a:r>
          </a:p>
          <a:p>
            <a:pPr marL="342900" lvl="0" indent="-342900">
              <a:buFont typeface="Arial" panose="020B0604020202020204" pitchFamily="34" charset="0"/>
              <a:buChar char="•"/>
            </a:pPr>
            <a:r>
              <a:rPr lang="en-GB" dirty="0"/>
              <a:t>comprehensive training for school staff and carers to help them understand and support the social and emotional needs of children who are looked after</a:t>
            </a:r>
          </a:p>
        </p:txBody>
      </p:sp>
    </p:spTree>
    <p:extLst>
      <p:ext uri="{BB962C8B-B14F-4D97-AF65-F5344CB8AC3E}">
        <p14:creationId xmlns:p14="http://schemas.microsoft.com/office/powerpoint/2010/main" val="946319729"/>
      </p:ext>
    </p:extLst>
  </p:cSld>
  <p:clrMapOvr>
    <a:masterClrMapping/>
  </p:clrMapOvr>
</p:sld>
</file>

<file path=ppt/theme/theme1.xml><?xml version="1.0" encoding="utf-8"?>
<a:theme xmlns:a="http://schemas.openxmlformats.org/drawingml/2006/main" name="Thematic survey ppt presentation - updated UR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atic survey ppt presentation - updated URL.potx" id="{714402BB-17A4-4FCA-9B13-C5FCFB9B5D5A}" vid="{4232C999-965E-468A-9AC3-0481ED6A5A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2.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3" ma:contentTypeDescription="Thematic survey PPT" ma:contentTypeScope="" ma:versionID="3d3dc88ce76f9f1e547bb64a7ae66982">
  <xsd:schema xmlns:xsd="http://www.w3.org/2001/XMLSchema" xmlns:xs="http://www.w3.org/2001/XMLSchema" xmlns:p="http://schemas.microsoft.com/office/2006/metadata/properties" xmlns:ns2="4c2d5879-4e17-4934-9dac-90b30ab598df" targetNamespace="http://schemas.microsoft.com/office/2006/metadata/properties" ma:root="true" ma:fieldsID="993fe19e9462d6177277130942852f85"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cademic_x0020_Year xmlns="4c2d5879-4e17-4934-9dac-90b30ab598df" xsi:nil="true"/>
    <Retention_x0020_Year xmlns="4c2d5879-4e17-4934-9dac-90b30ab598df" xsi:nil="true"/>
    <Financial_x0020_Year xmlns="4c2d5879-4e17-4934-9dac-90b30ab598df" xsi:nil="true"/>
    <Title_x0020__x0028_Welsh_x0029_ xmlns="4c2d5879-4e17-4934-9dac-90b30ab598df" xsi:nil="true"/>
    <COBAS_x0020_Thematic_x0020_Event_x0020_ID xmlns="4c2d5879-4e17-4934-9dac-90b30ab598df" xsi:nil="true"/>
    <Year_x0020_of_x0020_Survey xmlns="4c2d5879-4e17-4934-9dac-90b30ab598df" xsi:nil="true"/>
    <Calendar_x0020_Year xmlns="4c2d5879-4e17-4934-9dac-90b30ab598df" xsi:nil="true"/>
    <TaxCatchAll xmlns="4c2d5879-4e17-4934-9dac-90b30ab598df"/>
    <COBAS_x0020_Event_x0020_Title xmlns="4c2d5879-4e17-4934-9dac-90b30ab598df" xsi:nil="true"/>
    <Lead_x0020_Inspector xmlns="4c2d5879-4e17-4934-9dac-90b30ab598df">
      <UserInfo>
        <DisplayName/>
        <AccountId xsi:nil="true"/>
        <AccountType/>
      </UserInfo>
    </Lead_x0020_Inspector>
    <COBAS_x0020_Event_x0020_Short_x0020_Title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OBAS_x0020_Event_x0020_ID xmlns="4c2d5879-4e17-4934-9dac-90b30ab598df"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D79275-F192-46FB-92C1-F90C8844CE10}">
  <ds:schemaRefs>
    <ds:schemaRef ds:uri="http://schemas.microsoft.com/office/2006/metadata/customXsn"/>
  </ds:schemaRefs>
</ds:datastoreItem>
</file>

<file path=customXml/itemProps2.xml><?xml version="1.0" encoding="utf-8"?>
<ds:datastoreItem xmlns:ds="http://schemas.openxmlformats.org/officeDocument/2006/customXml" ds:itemID="{A6291CCE-25A9-4914-ABD1-F64936C9A2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CE005A-6255-4FFB-9EA1-09C357CDDB75}">
  <ds:schemaRefs>
    <ds:schemaRef ds:uri="http://purl.org/dc/terms/"/>
    <ds:schemaRef ds:uri="4c2d5879-4e17-4934-9dac-90b30ab598df"/>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4.xml><?xml version="1.0" encoding="utf-8"?>
<ds:datastoreItem xmlns:ds="http://schemas.openxmlformats.org/officeDocument/2006/customXml" ds:itemID="{AE928E5A-ACF9-4B53-97CA-4B5CE6847F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Thematic%20survey%20ppt%20presentation%20-%20updated%20URL</Template>
  <TotalTime>394</TotalTime>
  <Words>2397</Words>
  <Application>Microsoft Office PowerPoint</Application>
  <PresentationFormat>Custom</PresentationFormat>
  <Paragraphs>254</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Thematic survey ppt presentation - updated URL</vt:lpstr>
      <vt:lpstr>PowerPoint Presentation</vt:lpstr>
      <vt:lpstr>Cefndir</vt:lpstr>
      <vt:lpstr>Cefndir</vt:lpstr>
      <vt:lpstr>Cefndir</vt:lpstr>
      <vt:lpstr>Prif ganfyddiadau –  nodweddion ysgolion  effeithiol</vt:lpstr>
      <vt:lpstr>Prif ganfyddiadau –  nodweddion ysgolion  effeithiol</vt:lpstr>
      <vt:lpstr>Prif ganfyddiadau –  nodweddion ysgolion  effeithiol</vt:lpstr>
      <vt:lpstr>Prif ganfyddiadau –  nodweddion awdurdodau  lleol effeithiol</vt:lpstr>
      <vt:lpstr>Prif ganfyddiadau –  nodweddion awdurdodau  lleol effeithiol</vt:lpstr>
      <vt:lpstr>Prif ganfyddiadau –  nodweddion awdurdodau  lleol effeithiol</vt:lpstr>
      <vt:lpstr>Argymhellion</vt:lpstr>
      <vt:lpstr>Argymhellion</vt:lpstr>
      <vt:lpstr>Arfer orau</vt:lpstr>
      <vt:lpstr>Arfer orau</vt:lpstr>
      <vt:lpstr>Best practice: Brynteg Comprehensive School</vt:lpstr>
      <vt:lpstr>Arfer orau: Ysgol Gyfun Brynteg</vt:lpstr>
      <vt:lpstr>10 cwestiwn i ysgolion, awdurdodau lleol a  chonsortia rhanbarthol</vt:lpstr>
      <vt:lpstr>10 cwestiwn i ysgolion, awdurdodau lleol a  chonsortia rhanbarthol</vt:lpstr>
      <vt:lpstr>Cwestiynau...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Elora Elphick</cp:lastModifiedBy>
  <cp:revision>38</cp:revision>
  <dcterms:created xsi:type="dcterms:W3CDTF">2016-06-01T15:57:49Z</dcterms:created>
  <dcterms:modified xsi:type="dcterms:W3CDTF">2017-07-10T12:55:39Z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ies>
</file>