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handoutMasterIdLst>
    <p:handoutMasterId r:id="rId27"/>
  </p:handoutMasterIdLst>
  <p:sldIdLst>
    <p:sldId id="256" r:id="rId5"/>
    <p:sldId id="257" r:id="rId6"/>
    <p:sldId id="258" r:id="rId7"/>
    <p:sldId id="259" r:id="rId8"/>
    <p:sldId id="275"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7" r:id="rId24"/>
    <p:sldId id="278" r:id="rId25"/>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110" y="156"/>
      </p:cViewPr>
      <p:guideLst>
        <p:guide orient="horz" pos="5712"/>
        <p:guide pos="336"/>
      </p:guideLst>
    </p:cSldViewPr>
  </p:slideViewPr>
  <p:notesTextViewPr>
    <p:cViewPr>
      <p:scale>
        <a:sx n="100" d="100"/>
        <a:sy n="100" d="100"/>
      </p:scale>
      <p:origin x="0" y="0"/>
    </p:cViewPr>
  </p:notesTextViewPr>
  <p:notesViewPr>
    <p:cSldViewPr snapToGrid="0">
      <p:cViewPr varScale="1">
        <p:scale>
          <a:sx n="94" d="100"/>
          <a:sy n="94" d="100"/>
        </p:scale>
        <p:origin x="1872" y="72"/>
      </p:cViewPr>
      <p:guideLst>
        <p:guide orient="horz" pos="3072"/>
        <p:guide pos="4096"/>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23/01/2020</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40769"/>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idx="1"/>
          </p:nvPr>
        </p:nvSpPr>
        <p:spPr>
          <a:xfrm>
            <a:off x="5623409" y="0"/>
            <a:ext cx="4302392" cy="340769"/>
          </a:xfrm>
          <a:prstGeom prst="rect">
            <a:avLst/>
          </a:prstGeom>
        </p:spPr>
        <p:txBody>
          <a:bodyPr vert="horz" lIns="67199" tIns="33600" rIns="67199" bIns="33600" rtlCol="0"/>
          <a:lstStyle>
            <a:lvl1pPr algn="r">
              <a:defRPr sz="900"/>
            </a:lvl1pPr>
          </a:lstStyle>
          <a:p>
            <a:fld id="{812CC1F7-F3F4-4D7C-8556-4996105A9C7C}" type="datetimeFigureOut">
              <a:rPr lang="en-GB" smtClean="0"/>
              <a:t>23/01/2020</a:t>
            </a:fld>
            <a:endParaRPr lang="en-GB"/>
          </a:p>
        </p:txBody>
      </p:sp>
      <p:sp>
        <p:nvSpPr>
          <p:cNvPr id="4" name="Slide Image Placeholder 3"/>
          <p:cNvSpPr>
            <a:spLocks noGrp="1" noRot="1" noChangeAspect="1"/>
          </p:cNvSpPr>
          <p:nvPr>
            <p:ph type="sldImg" idx="2"/>
          </p:nvPr>
        </p:nvSpPr>
        <p:spPr>
          <a:xfrm>
            <a:off x="3433763" y="849313"/>
            <a:ext cx="3060700" cy="2295525"/>
          </a:xfrm>
          <a:prstGeom prst="rect">
            <a:avLst/>
          </a:prstGeom>
          <a:noFill/>
          <a:ln w="12700">
            <a:solidFill>
              <a:prstClr val="black"/>
            </a:solidFill>
          </a:ln>
        </p:spPr>
        <p:txBody>
          <a:bodyPr vert="horz" lIns="67199" tIns="33600" rIns="67199" bIns="33600" rtlCol="0" anchor="ctr"/>
          <a:lstStyle/>
          <a:p>
            <a:endParaRPr lang="en-GB"/>
          </a:p>
        </p:txBody>
      </p:sp>
      <p:sp>
        <p:nvSpPr>
          <p:cNvPr id="5" name="Notes Placeholder 4"/>
          <p:cNvSpPr>
            <a:spLocks noGrp="1"/>
          </p:cNvSpPr>
          <p:nvPr>
            <p:ph type="body" sz="quarter" idx="3"/>
          </p:nvPr>
        </p:nvSpPr>
        <p:spPr>
          <a:xfrm>
            <a:off x="992581" y="3271603"/>
            <a:ext cx="7943065" cy="2676363"/>
          </a:xfrm>
          <a:prstGeom prst="rect">
            <a:avLst/>
          </a:prstGeom>
        </p:spPr>
        <p:txBody>
          <a:bodyPr vert="horz" lIns="67199" tIns="33600" rIns="67199" bIns="3360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6456906"/>
            <a:ext cx="4302392" cy="340769"/>
          </a:xfrm>
          <a:prstGeom prst="rect">
            <a:avLst/>
          </a:prstGeom>
        </p:spPr>
        <p:txBody>
          <a:bodyPr vert="horz" lIns="67199" tIns="33600" rIns="67199" bIns="33600" rtlCol="0" anchor="b"/>
          <a:lstStyle>
            <a:lvl1pPr algn="l">
              <a:defRPr sz="900"/>
            </a:lvl1pPr>
          </a:lstStyle>
          <a:p>
            <a:endParaRPr lang="en-GB"/>
          </a:p>
        </p:txBody>
      </p:sp>
      <p:sp>
        <p:nvSpPr>
          <p:cNvPr id="7" name="Slide Number Placeholder 6"/>
          <p:cNvSpPr>
            <a:spLocks noGrp="1"/>
          </p:cNvSpPr>
          <p:nvPr>
            <p:ph type="sldNum" sz="quarter" idx="5"/>
          </p:nvPr>
        </p:nvSpPr>
        <p:spPr>
          <a:xfrm>
            <a:off x="5623409" y="6456906"/>
            <a:ext cx="4302392" cy="340769"/>
          </a:xfrm>
          <a:prstGeom prst="rect">
            <a:avLst/>
          </a:prstGeom>
        </p:spPr>
        <p:txBody>
          <a:bodyPr vert="horz" lIns="67199" tIns="33600" rIns="67199" bIns="33600" rtlCol="0" anchor="b"/>
          <a:lstStyle>
            <a:lvl1pPr algn="r">
              <a:defRPr sz="900"/>
            </a:lvl1pPr>
          </a:lstStyle>
          <a:p>
            <a:fld id="{B05CCDA0-8F09-4120-993E-97FEE36AD210}" type="slidenum">
              <a:rPr lang="en-GB" smtClean="0"/>
              <a:t>‹#›</a:t>
            </a:fld>
            <a:endParaRPr lang="en-GB"/>
          </a:p>
        </p:txBody>
      </p:sp>
    </p:spTree>
    <p:extLst>
      <p:ext uri="{BB962C8B-B14F-4D97-AF65-F5344CB8AC3E}">
        <p14:creationId xmlns:p14="http://schemas.microsoft.com/office/powerpoint/2010/main" val="4190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20</a:t>
            </a:fld>
            <a:endParaRPr lang="en-GB"/>
          </a:p>
        </p:txBody>
      </p:sp>
    </p:spTree>
    <p:extLst>
      <p:ext uri="{BB962C8B-B14F-4D97-AF65-F5344CB8AC3E}">
        <p14:creationId xmlns:p14="http://schemas.microsoft.com/office/powerpoint/2010/main" val="937371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5CCDA0-8F09-4120-993E-97FEE36AD210}" type="slidenum">
              <a:rPr lang="en-GB" smtClean="0"/>
              <a:t>21</a:t>
            </a:fld>
            <a:endParaRPr lang="en-GB"/>
          </a:p>
        </p:txBody>
      </p:sp>
    </p:spTree>
    <p:extLst>
      <p:ext uri="{BB962C8B-B14F-4D97-AF65-F5344CB8AC3E}">
        <p14:creationId xmlns:p14="http://schemas.microsoft.com/office/powerpoint/2010/main" val="1611644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
        <p:nvSpPr>
          <p:cNvPr id="23" name="TextBox 22"/>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63" r:id="rId1"/>
    <p:sldLayoutId id="2147483666" r:id="rId2"/>
    <p:sldLayoutId id="214748366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06442" y="-171451"/>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508980" y="1842143"/>
            <a:ext cx="9522725" cy="6232475"/>
          </a:xfrm>
          <a:prstGeom prst="rect">
            <a:avLst/>
          </a:prstGeom>
        </p:spPr>
        <p:txBody>
          <a:bodyPr vert="horz" wrap="square" lIns="0" tIns="0" rIns="0" bIns="0" rtlCol="0">
            <a:spAutoFit/>
          </a:bodyPr>
          <a:lstStyle/>
          <a:p>
            <a:pPr marL="12700" marR="5080"/>
            <a:r>
              <a:rPr lang="en-GB" sz="4500" spc="-5" dirty="0" err="1">
                <a:solidFill>
                  <a:schemeClr val="tx1">
                    <a:lumMod val="75000"/>
                    <a:lumOff val="25000"/>
                  </a:schemeClr>
                </a:solidFill>
                <a:latin typeface="Arial"/>
                <a:cs typeface="Arial"/>
              </a:rPr>
              <a:t>Disgyblion</a:t>
            </a:r>
            <a:r>
              <a:rPr lang="en-GB" sz="4500" spc="-5" dirty="0">
                <a:solidFill>
                  <a:schemeClr val="tx1">
                    <a:lumMod val="75000"/>
                    <a:lumOff val="25000"/>
                  </a:schemeClr>
                </a:solidFill>
                <a:latin typeface="Arial"/>
                <a:cs typeface="Arial"/>
              </a:rPr>
              <a:t> ag </a:t>
            </a:r>
          </a:p>
          <a:p>
            <a:pPr marL="12700" marR="5080"/>
            <a:r>
              <a:rPr lang="en-GB" sz="4500" spc="-5" dirty="0" err="1">
                <a:solidFill>
                  <a:schemeClr val="tx1">
                    <a:lumMod val="75000"/>
                    <a:lumOff val="25000"/>
                  </a:schemeClr>
                </a:solidFill>
                <a:latin typeface="Arial"/>
                <a:cs typeface="Arial"/>
              </a:rPr>
              <a:t>anghenion</a:t>
            </a:r>
            <a:r>
              <a:rPr lang="en-GB" sz="4500" spc="-5" dirty="0">
                <a:solidFill>
                  <a:schemeClr val="tx1">
                    <a:lumMod val="75000"/>
                    <a:lumOff val="25000"/>
                  </a:schemeClr>
                </a:solidFill>
                <a:latin typeface="Arial"/>
                <a:cs typeface="Arial"/>
              </a:rPr>
              <a:t> </a:t>
            </a:r>
            <a:r>
              <a:rPr lang="en-GB" sz="4500" spc="-5" dirty="0" err="1">
                <a:solidFill>
                  <a:schemeClr val="tx1">
                    <a:lumMod val="75000"/>
                    <a:lumOff val="25000"/>
                  </a:schemeClr>
                </a:solidFill>
                <a:latin typeface="Arial"/>
                <a:cs typeface="Arial"/>
              </a:rPr>
              <a:t>addysgol</a:t>
            </a:r>
            <a:r>
              <a:rPr lang="en-GB" sz="4500" spc="-5" dirty="0">
                <a:solidFill>
                  <a:schemeClr val="tx1">
                    <a:lumMod val="75000"/>
                    <a:lumOff val="25000"/>
                  </a:schemeClr>
                </a:solidFill>
                <a:latin typeface="Arial"/>
                <a:cs typeface="Arial"/>
              </a:rPr>
              <a:t> </a:t>
            </a:r>
            <a:r>
              <a:rPr lang="en-GB" sz="4500" spc="-5" dirty="0" err="1">
                <a:solidFill>
                  <a:schemeClr val="tx1">
                    <a:lumMod val="75000"/>
                    <a:lumOff val="25000"/>
                  </a:schemeClr>
                </a:solidFill>
                <a:latin typeface="Arial"/>
                <a:cs typeface="Arial"/>
              </a:rPr>
              <a:t>arbennig</a:t>
            </a:r>
            <a:r>
              <a:rPr lang="en-GB" sz="4500" spc="-5" dirty="0">
                <a:solidFill>
                  <a:schemeClr val="tx1">
                    <a:lumMod val="75000"/>
                    <a:lumOff val="25000"/>
                  </a:schemeClr>
                </a:solidFill>
                <a:latin typeface="Arial"/>
                <a:cs typeface="Arial"/>
              </a:rPr>
              <a:t> </a:t>
            </a:r>
          </a:p>
          <a:p>
            <a:pPr marL="12700" marR="5080"/>
            <a:r>
              <a:rPr lang="en-GB" sz="4500" spc="-5" dirty="0" err="1">
                <a:solidFill>
                  <a:schemeClr val="tx1">
                    <a:lumMod val="75000"/>
                    <a:lumOff val="25000"/>
                  </a:schemeClr>
                </a:solidFill>
                <a:latin typeface="Arial"/>
                <a:cs typeface="Arial"/>
              </a:rPr>
              <a:t>mewn</a:t>
            </a:r>
            <a:r>
              <a:rPr lang="en-GB" sz="4500" spc="-5" dirty="0">
                <a:solidFill>
                  <a:schemeClr val="tx1">
                    <a:lumMod val="75000"/>
                    <a:lumOff val="25000"/>
                  </a:schemeClr>
                </a:solidFill>
                <a:latin typeface="Arial"/>
                <a:cs typeface="Arial"/>
              </a:rPr>
              <a:t> </a:t>
            </a:r>
            <a:r>
              <a:rPr lang="en-GB" sz="4500" spc="-5" dirty="0" err="1">
                <a:solidFill>
                  <a:schemeClr val="tx1">
                    <a:lumMod val="75000"/>
                    <a:lumOff val="25000"/>
                  </a:schemeClr>
                </a:solidFill>
                <a:latin typeface="Arial"/>
                <a:cs typeface="Arial"/>
              </a:rPr>
              <a:t>ysgolion</a:t>
            </a:r>
            <a:r>
              <a:rPr lang="en-GB" sz="4500" spc="-5" dirty="0">
                <a:solidFill>
                  <a:schemeClr val="tx1">
                    <a:lumMod val="75000"/>
                    <a:lumOff val="25000"/>
                  </a:schemeClr>
                </a:solidFill>
                <a:latin typeface="Arial"/>
                <a:cs typeface="Arial"/>
              </a:rPr>
              <a:t> </a:t>
            </a:r>
            <a:r>
              <a:rPr lang="en-GB" sz="4500" spc="-5" dirty="0" err="1">
                <a:solidFill>
                  <a:schemeClr val="tx1">
                    <a:lumMod val="75000"/>
                    <a:lumOff val="25000"/>
                  </a:schemeClr>
                </a:solidFill>
                <a:latin typeface="Arial"/>
                <a:cs typeface="Arial"/>
              </a:rPr>
              <a:t>prif</a:t>
            </a:r>
            <a:r>
              <a:rPr lang="en-GB" sz="4500" spc="-5" dirty="0">
                <a:solidFill>
                  <a:schemeClr val="tx1">
                    <a:lumMod val="75000"/>
                    <a:lumOff val="25000"/>
                  </a:schemeClr>
                </a:solidFill>
                <a:latin typeface="Arial"/>
                <a:cs typeface="Arial"/>
              </a:rPr>
              <a:t> </a:t>
            </a:r>
            <a:r>
              <a:rPr lang="en-GB" sz="4500" spc="-5" dirty="0" err="1">
                <a:solidFill>
                  <a:schemeClr val="tx1">
                    <a:lumMod val="75000"/>
                    <a:lumOff val="25000"/>
                  </a:schemeClr>
                </a:solidFill>
                <a:latin typeface="Arial"/>
                <a:cs typeface="Arial"/>
              </a:rPr>
              <a:t>ffrwd</a:t>
            </a:r>
            <a:r>
              <a:rPr lang="en-GB" sz="4500" spc="-5" dirty="0">
                <a:solidFill>
                  <a:schemeClr val="tx1">
                    <a:lumMod val="75000"/>
                    <a:lumOff val="25000"/>
                  </a:schemeClr>
                </a:solidFill>
                <a:latin typeface="Arial"/>
                <a:cs typeface="Arial"/>
              </a:rPr>
              <a:t>.</a:t>
            </a:r>
          </a:p>
          <a:p>
            <a:pPr marL="12700" marR="5080"/>
            <a:r>
              <a:rPr lang="en-GB" sz="4500" spc="-5" dirty="0" err="1">
                <a:solidFill>
                  <a:schemeClr val="tx1">
                    <a:lumMod val="75000"/>
                    <a:lumOff val="25000"/>
                  </a:schemeClr>
                </a:solidFill>
                <a:latin typeface="Arial"/>
                <a:cs typeface="Arial"/>
              </a:rPr>
              <a:t>Adroddiad</a:t>
            </a:r>
            <a:r>
              <a:rPr lang="en-GB" sz="4500" spc="-5" dirty="0">
                <a:solidFill>
                  <a:schemeClr val="tx1">
                    <a:lumMod val="75000"/>
                    <a:lumOff val="25000"/>
                  </a:schemeClr>
                </a:solidFill>
                <a:latin typeface="Arial"/>
                <a:cs typeface="Arial"/>
              </a:rPr>
              <a:t> </a:t>
            </a:r>
            <a:r>
              <a:rPr lang="en-GB" sz="4500" spc="-5" dirty="0" err="1">
                <a:solidFill>
                  <a:schemeClr val="tx1">
                    <a:lumMod val="75000"/>
                    <a:lumOff val="25000"/>
                  </a:schemeClr>
                </a:solidFill>
                <a:latin typeface="Arial"/>
                <a:cs typeface="Arial"/>
              </a:rPr>
              <a:t>arfer</a:t>
            </a:r>
            <a:r>
              <a:rPr lang="en-GB" sz="4500" spc="-5" dirty="0">
                <a:solidFill>
                  <a:schemeClr val="tx1">
                    <a:lumMod val="75000"/>
                    <a:lumOff val="25000"/>
                  </a:schemeClr>
                </a:solidFill>
                <a:latin typeface="Arial"/>
                <a:cs typeface="Arial"/>
              </a:rPr>
              <a:t> </a:t>
            </a:r>
            <a:r>
              <a:rPr lang="en-GB" sz="4500" spc="-5" dirty="0" err="1">
                <a:solidFill>
                  <a:schemeClr val="tx1">
                    <a:lumMod val="75000"/>
                    <a:lumOff val="25000"/>
                  </a:schemeClr>
                </a:solidFill>
                <a:latin typeface="Arial"/>
                <a:cs typeface="Arial"/>
              </a:rPr>
              <a:t>dda</a:t>
            </a:r>
            <a:r>
              <a:rPr lang="en-GB" sz="4500" spc="-5" dirty="0">
                <a:solidFill>
                  <a:schemeClr val="tx1">
                    <a:lumMod val="75000"/>
                    <a:lumOff val="25000"/>
                  </a:schemeClr>
                </a:solidFill>
                <a:latin typeface="Arial"/>
                <a:cs typeface="Arial"/>
              </a:rPr>
              <a:t>.</a:t>
            </a:r>
          </a:p>
          <a:p>
            <a:pPr marL="12700" marR="5080"/>
            <a:endParaRPr lang="en-GB" sz="4500" spc="-5" dirty="0">
              <a:solidFill>
                <a:schemeClr val="tx1">
                  <a:lumMod val="75000"/>
                  <a:lumOff val="25000"/>
                </a:schemeClr>
              </a:solidFill>
              <a:latin typeface="Arial"/>
              <a:cs typeface="Arial"/>
            </a:endParaRPr>
          </a:p>
          <a:p>
            <a:pPr marL="12700" marR="5080"/>
            <a:r>
              <a:rPr lang="en-GB" sz="4500" b="1" spc="-5" dirty="0">
                <a:solidFill>
                  <a:schemeClr val="tx1">
                    <a:lumMod val="75000"/>
                    <a:lumOff val="25000"/>
                  </a:schemeClr>
                </a:solidFill>
                <a:latin typeface="Arial"/>
                <a:cs typeface="Arial"/>
              </a:rPr>
              <a:t>Pupils with special educational </a:t>
            </a:r>
          </a:p>
          <a:p>
            <a:pPr marL="12700" marR="5080"/>
            <a:r>
              <a:rPr lang="en-GB" sz="4500" b="1" spc="-5" dirty="0">
                <a:solidFill>
                  <a:schemeClr val="tx1">
                    <a:lumMod val="75000"/>
                    <a:lumOff val="25000"/>
                  </a:schemeClr>
                </a:solidFill>
                <a:latin typeface="Arial"/>
                <a:cs typeface="Arial"/>
              </a:rPr>
              <a:t>needs in mainstream schools.</a:t>
            </a:r>
          </a:p>
          <a:p>
            <a:pPr marL="12700" marR="5080"/>
            <a:r>
              <a:rPr lang="en-GB" sz="4500" b="1" spc="-5" dirty="0">
                <a:solidFill>
                  <a:schemeClr val="tx1">
                    <a:lumMod val="75000"/>
                    <a:lumOff val="25000"/>
                  </a:schemeClr>
                </a:solidFill>
                <a:latin typeface="Arial"/>
                <a:cs typeface="Arial"/>
              </a:rPr>
              <a:t>A good practice report.</a:t>
            </a:r>
          </a:p>
          <a:p>
            <a:pPr marL="12700" marR="5080"/>
            <a:endParaRPr sz="4500"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4955203"/>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Ymgysylltu</a:t>
            </a:r>
            <a:r>
              <a:rPr lang="en-GB" sz="2400" b="1" dirty="0">
                <a:latin typeface="Arial" panose="020B0604020202020204" pitchFamily="34" charset="0"/>
                <a:ea typeface="Times New Roman" panose="02020603050405020304" pitchFamily="18" charset="0"/>
              </a:rPr>
              <a:t> ag </a:t>
            </a:r>
            <a:r>
              <a:rPr lang="en-GB" sz="2400" b="1" dirty="0" err="1">
                <a:latin typeface="Arial" panose="020B0604020202020204" pitchFamily="34" charset="0"/>
                <a:ea typeface="Times New Roman" panose="02020603050405020304" pitchFamily="18" charset="0"/>
              </a:rPr>
              <a:t>eraill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gynorthwyo</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err="1">
                <a:latin typeface="Arial" panose="020B0604020202020204" pitchFamily="34" charset="0"/>
                <a:ea typeface="Times New Roman" panose="02020603050405020304" pitchFamily="18" charset="0"/>
              </a:rPr>
              <a:t>Ym</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mron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holl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â </a:t>
            </a:r>
            <a:r>
              <a:rPr lang="en-GB" sz="2400" dirty="0" err="1">
                <a:latin typeface="Arial" panose="020B0604020202020204" pitchFamily="34" charset="0"/>
                <a:ea typeface="Times New Roman" panose="02020603050405020304" pitchFamily="18" charset="0"/>
              </a:rPr>
              <a:t>dosbarthiadau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arbenigol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neu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ganolfannau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adnoddau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cyfathrebu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rhwng</a:t>
            </a:r>
            <a:r>
              <a:rPr lang="en-GB" sz="2400" dirty="0">
                <a:latin typeface="Arial" panose="020B0604020202020204" pitchFamily="34" charset="0"/>
                <a:ea typeface="Times New Roman" panose="02020603050405020304" pitchFamily="18" charset="0"/>
              </a:rPr>
              <a:t> staff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y </a:t>
            </a:r>
            <a:r>
              <a:rPr lang="en-GB" sz="2400" dirty="0" err="1">
                <a:latin typeface="Arial" panose="020B0604020202020204" pitchFamily="34" charset="0"/>
                <a:ea typeface="Times New Roman" panose="02020603050405020304" pitchFamily="18" charset="0"/>
              </a:rPr>
              <a:t>ddau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leoliad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gryf</a:t>
            </a:r>
            <a:r>
              <a:rPr lang="en-GB" sz="2400" dirty="0">
                <a:latin typeface="Arial" panose="020B0604020202020204" pitchFamily="34" charset="0"/>
                <a:ea typeface="Times New Roman" panose="02020603050405020304" pitchFamily="18" charset="0"/>
              </a:rPr>
              <a:t> </a:t>
            </a:r>
            <a:r>
              <a:rPr lang="cy-GB" sz="2400" dirty="0">
                <a:latin typeface="Arial" panose="020B0604020202020204" pitchFamily="34" charset="0"/>
                <a:cs typeface="Arial" panose="020B0604020202020204" pitchFamily="34" charset="0"/>
              </a:rPr>
              <a:t>ac yn cefnogi symudiadau disgyblion o fewn yr ysgol.  Yn yr ysgolion hyn, mae staff yn y ganolfan adnoddau yn gweithio gyda staff yng ngweddill yr ysgol i rannu’u gwybodaeth arbenigol a hyrwyddo strategaethau i’w cynorthwyo o amgylch yr ysgol.</a:t>
            </a:r>
            <a:endParaRPr lang="en-GB" sz="2400" dirty="0">
              <a:latin typeface="Arial" panose="020B0604020202020204" pitchFamily="34" charset="0"/>
              <a:ea typeface="Times New Roman" panose="02020603050405020304" pitchFamily="18"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478423"/>
          </a:xfrm>
          <a:prstGeom prst="rect">
            <a:avLst/>
          </a:prstGeom>
        </p:spPr>
        <p:txBody>
          <a:bodyPr vert="horz" wrap="square" lIns="0" tIns="0" rIns="0" bIns="0" rtlCol="0">
            <a:spAutoFit/>
          </a:bodyPr>
          <a:lstStyle/>
          <a:p>
            <a:pPr lvl="0">
              <a:spcAft>
                <a:spcPts val="1200"/>
              </a:spcAft>
            </a:pPr>
            <a:r>
              <a:rPr lang="en-GB" sz="2400" b="1" dirty="0">
                <a:solidFill>
                  <a:prstClr val="black"/>
                </a:solidFill>
                <a:latin typeface="Arial" panose="020B0604020202020204" pitchFamily="34" charset="0"/>
                <a:ea typeface="Times New Roman" panose="02020603050405020304" pitchFamily="18" charset="0"/>
              </a:rPr>
              <a:t>Engaging with others to support pupils with SEN</a:t>
            </a: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nearly all schools with specialist classes or resource bases, communication between the staff in the two settings is strong and supports pupils’ movement within the school.  In these schools, staff in the resource base work with staff in the rest of the school to share their specialised knowledge and promote strategies to support them around the school.</a:t>
            </a:r>
            <a:endParaRPr lang="en-GB" sz="2400" dirty="0">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4066436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5324535"/>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Ymgysylltu</a:t>
            </a:r>
            <a:r>
              <a:rPr lang="en-GB" sz="2400" b="1" dirty="0">
                <a:latin typeface="Arial" panose="020B0604020202020204" pitchFamily="34" charset="0"/>
                <a:ea typeface="Times New Roman" panose="02020603050405020304" pitchFamily="18" charset="0"/>
              </a:rPr>
              <a:t> ag </a:t>
            </a:r>
            <a:r>
              <a:rPr lang="en-GB" sz="2400" b="1" dirty="0" err="1">
                <a:latin typeface="Arial" panose="020B0604020202020204" pitchFamily="34" charset="0"/>
                <a:ea typeface="Times New Roman" panose="02020603050405020304" pitchFamily="18" charset="0"/>
              </a:rPr>
              <a:t>eraill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gynorthwyo</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err="1">
                <a:solidFill>
                  <a:prstClr val="black"/>
                </a:solidFill>
                <a:latin typeface="Arial" panose="020B0604020202020204" pitchFamily="34" charset="0"/>
                <a:ea typeface="Times New Roman" panose="02020603050405020304" pitchFamily="18" charset="0"/>
              </a:rPr>
              <a:t>Ym</a:t>
            </a:r>
            <a:r>
              <a:rPr lang="en-GB" sz="2400" dirty="0">
                <a:solidFill>
                  <a:prstClr val="black"/>
                </a:solidFill>
                <a:latin typeface="Arial" panose="020B0604020202020204" pitchFamily="34" charset="0"/>
                <a:ea typeface="Times New Roman" panose="02020603050405020304" pitchFamily="18" charset="0"/>
              </a:rPr>
              <a:t> </a:t>
            </a:r>
            <a:r>
              <a:rPr lang="en-GB" sz="2400" dirty="0" err="1">
                <a:solidFill>
                  <a:prstClr val="black"/>
                </a:solidFill>
                <a:latin typeface="Arial" panose="020B0604020202020204" pitchFamily="34" charset="0"/>
                <a:ea typeface="Times New Roman" panose="02020603050405020304" pitchFamily="18" charset="0"/>
              </a:rPr>
              <a:t>mron</a:t>
            </a:r>
            <a:r>
              <a:rPr lang="en-GB" sz="2400" dirty="0">
                <a:solidFill>
                  <a:prstClr val="black"/>
                </a:solidFill>
                <a:latin typeface="Arial" panose="020B0604020202020204" pitchFamily="34" charset="0"/>
                <a:ea typeface="Times New Roman" panose="02020603050405020304" pitchFamily="18" charset="0"/>
              </a:rPr>
              <a:t> </a:t>
            </a:r>
            <a:r>
              <a:rPr lang="cy-GB" sz="2400" dirty="0">
                <a:latin typeface="Arial" panose="020B0604020202020204" pitchFamily="34" charset="0"/>
                <a:cs typeface="Arial" panose="020B0604020202020204" pitchFamily="34" charset="0"/>
              </a:rPr>
              <a:t>pob ysgol, mae gweithio </a:t>
            </a:r>
            <a:r>
              <a:rPr lang="cy-GB" sz="2400" dirty="0" err="1">
                <a:latin typeface="Arial" panose="020B0604020202020204" pitchFamily="34" charset="0"/>
                <a:cs typeface="Arial" panose="020B0604020202020204" pitchFamily="34" charset="0"/>
              </a:rPr>
              <a:t>amlasiantaeth</a:t>
            </a:r>
            <a:r>
              <a:rPr lang="cy-GB" sz="2400" dirty="0">
                <a:latin typeface="Arial" panose="020B0604020202020204" pitchFamily="34" charset="0"/>
                <a:cs typeface="Arial" panose="020B0604020202020204" pitchFamily="34" charset="0"/>
              </a:rPr>
              <a:t> yn rhan hanfodol o gymorth yr ysgol o ddydd i ddydd i ddisgyblion ag AAA.  Mae’r ysgolion hyn yn gweithio gydag ystod eang o bartneriaid, gan gynnwys ystod eang o asiantaethau allanol.  Maent yn ymateb yn feddylgar i’r cyngor gan y gweithwyr proffesiynol hyn er mwyn llywio cynllunio’r ddarpariaeth ar gyfer disgyblion a gosod targedau yn </a:t>
            </a:r>
            <a:r>
              <a:rPr lang="cy-GB" sz="2400" dirty="0" err="1">
                <a:latin typeface="Arial" panose="020B0604020202020204" pitchFamily="34" charset="0"/>
                <a:cs typeface="Arial" panose="020B0604020202020204" pitchFamily="34" charset="0"/>
              </a:rPr>
              <a:t>CAUau</a:t>
            </a:r>
            <a:r>
              <a:rPr lang="cy-GB" sz="2400" dirty="0">
                <a:latin typeface="Arial" panose="020B0604020202020204" pitchFamily="34" charset="0"/>
                <a:cs typeface="Arial" panose="020B0604020202020204" pitchFamily="34" charset="0"/>
              </a:rPr>
              <a:t> disgyblion.</a:t>
            </a:r>
            <a:endParaRPr lang="en-GB" sz="2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478423"/>
          </a:xfrm>
          <a:prstGeom prst="rect">
            <a:avLst/>
          </a:prstGeom>
        </p:spPr>
        <p:txBody>
          <a:bodyPr vert="horz" wrap="square" lIns="0" tIns="0" rIns="0" bIns="0" rtlCol="0">
            <a:spAutoFit/>
          </a:bodyPr>
          <a:lstStyle/>
          <a:p>
            <a:pPr lvl="0">
              <a:spcAft>
                <a:spcPts val="1200"/>
              </a:spcAft>
            </a:pPr>
            <a:r>
              <a:rPr lang="en-GB" sz="2400" b="1" dirty="0">
                <a:solidFill>
                  <a:prstClr val="black"/>
                </a:solidFill>
                <a:latin typeface="Arial" panose="020B0604020202020204" pitchFamily="34" charset="0"/>
                <a:ea typeface="Times New Roman" panose="02020603050405020304" pitchFamily="18" charset="0"/>
              </a:rPr>
              <a:t>Engaging with others to support pupils with SEN</a:t>
            </a:r>
            <a:endParaRPr lang="en-GB" sz="2400" dirty="0">
              <a:solidFill>
                <a:prstClr val="black"/>
              </a:solidFill>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solidFill>
                  <a:prstClr val="black"/>
                </a:solidFill>
                <a:latin typeface="Arial" panose="020B0604020202020204" pitchFamily="34" charset="0"/>
                <a:ea typeface="Times New Roman" panose="02020603050405020304" pitchFamily="18" charset="0"/>
              </a:rPr>
              <a:t>In nearly all schools, multi-agency working is an essential part of the school’s day‑to‑day support for pupils with SEN.  These schools work with a broad range of partners, including an extensive range of external agencies.  They respond thoughtfully to the advice from these professionals to inform the planning of provision for pupils and the setting of targets on pupils’ IEPs.</a:t>
            </a:r>
            <a:endParaRPr lang="en-GB" sz="2400" dirty="0">
              <a:solidFill>
                <a:prstClr val="black"/>
              </a:solidFill>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185587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740307"/>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Ymgysylltu</a:t>
            </a:r>
            <a:r>
              <a:rPr lang="en-GB" sz="2400" b="1" dirty="0">
                <a:latin typeface="Arial" panose="020B0604020202020204" pitchFamily="34" charset="0"/>
                <a:ea typeface="Times New Roman" panose="02020603050405020304" pitchFamily="18" charset="0"/>
              </a:rPr>
              <a:t> ag </a:t>
            </a:r>
            <a:r>
              <a:rPr lang="en-GB" sz="2400" b="1" dirty="0" err="1">
                <a:latin typeface="Arial" panose="020B0604020202020204" pitchFamily="34" charset="0"/>
                <a:ea typeface="Times New Roman" panose="02020603050405020304" pitchFamily="18" charset="0"/>
              </a:rPr>
              <a:t>eraill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gynorthwyo</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Un </a:t>
            </a:r>
            <a:r>
              <a:rPr lang="cy-GB" sz="2400" dirty="0">
                <a:latin typeface="Arial" panose="020B0604020202020204" pitchFamily="34" charset="0"/>
                <a:cs typeface="Arial" panose="020B0604020202020204" pitchFamily="34" charset="0"/>
              </a:rPr>
              <a:t>elfen allweddol o gael cymorth gwasanaethau arbenigol yn llwyddiannus yw medr staff yn yr ysgol wrth gwblhau dogfennau </a:t>
            </a:r>
            <a:r>
              <a:rPr lang="cy-GB" sz="2400" dirty="0" err="1">
                <a:latin typeface="Arial" panose="020B0604020202020204" pitchFamily="34" charset="0"/>
                <a:cs typeface="Arial" panose="020B0604020202020204" pitchFamily="34" charset="0"/>
              </a:rPr>
              <a:t>atgyfeirio</a:t>
            </a:r>
            <a:r>
              <a:rPr lang="cy-GB" sz="2400" dirty="0">
                <a:latin typeface="Arial" panose="020B0604020202020204" pitchFamily="34" charset="0"/>
                <a:cs typeface="Arial" panose="020B0604020202020204" pitchFamily="34" charset="0"/>
              </a:rPr>
              <a:t> yn brydlon.  Lle mae ysgolion yn fwyaf llwyddiannus o ran sicrhau bod y cymorth hwn ar waith, maent yn eiriol yn </a:t>
            </a:r>
            <a:r>
              <a:rPr lang="cy-GB" sz="2400" dirty="0" err="1">
                <a:latin typeface="Arial" panose="020B0604020202020204" pitchFamily="34" charset="0"/>
                <a:cs typeface="Arial" panose="020B0604020202020204" pitchFamily="34" charset="0"/>
              </a:rPr>
              <a:t>gryf</a:t>
            </a:r>
            <a:r>
              <a:rPr lang="cy-GB" sz="2400" dirty="0">
                <a:latin typeface="Arial" panose="020B0604020202020204" pitchFamily="34" charset="0"/>
                <a:cs typeface="Arial" panose="020B0604020202020204" pitchFamily="34" charset="0"/>
              </a:rPr>
              <a:t> dros eu disgyblion a theuluoedd ac yn herio’n gadarn pan na fydd y cymorth a ddarperir yn diwallu anghenion disgyblion</a:t>
            </a:r>
          </a:p>
          <a:p>
            <a:pPr marL="342900" lvl="0" indent="-342900">
              <a:spcAft>
                <a:spcPts val="120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478423"/>
          </a:xfrm>
          <a:prstGeom prst="rect">
            <a:avLst/>
          </a:prstGeom>
        </p:spPr>
        <p:txBody>
          <a:bodyPr vert="horz" wrap="square" lIns="0" tIns="0" rIns="0" bIns="0" rtlCol="0">
            <a:spAutoFit/>
          </a:bodyPr>
          <a:lstStyle/>
          <a:p>
            <a:pPr lvl="0">
              <a:spcAft>
                <a:spcPts val="1200"/>
              </a:spcAft>
            </a:pPr>
            <a:r>
              <a:rPr lang="en-GB" sz="2400" b="1" dirty="0">
                <a:solidFill>
                  <a:prstClr val="black"/>
                </a:solidFill>
                <a:latin typeface="Arial" panose="020B0604020202020204" pitchFamily="34" charset="0"/>
                <a:ea typeface="Times New Roman" panose="02020603050405020304" pitchFamily="18" charset="0"/>
              </a:rPr>
              <a:t>Engaging with others to support pupils with SEN</a:t>
            </a: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A key element of accessing the support of specialist services successfully is the skill of staff at the school in completing referral documentation promptly.  Where schools are most successful in ensuring this support is in place, they advocate strongly for their pupils and families and provide robust challenge when the support provided does not meet pupils’ needs</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30014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188260" y="2642252"/>
            <a:ext cx="6238826" cy="7017306"/>
          </a:xfrm>
          <a:prstGeom prst="rect">
            <a:avLst/>
          </a:prstGeom>
        </p:spPr>
        <p:txBody>
          <a:bodyPr vert="horz" wrap="square" lIns="0" tIns="0" rIns="0" bIns="0" rtlCol="0">
            <a:spAutoFit/>
          </a:bodyPr>
          <a:lstStyle/>
          <a:p>
            <a:pPr>
              <a:spcAft>
                <a:spcPts val="0"/>
              </a:spcAft>
            </a:pPr>
            <a:r>
              <a:rPr lang="en-GB" sz="2400" b="1" dirty="0" err="1">
                <a:latin typeface="Arial" panose="020B0604020202020204" pitchFamily="34" charset="0"/>
                <a:ea typeface="Times New Roman" panose="02020603050405020304" pitchFamily="18" charset="0"/>
              </a:rPr>
              <a:t>Arweinyddiaeth</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effeithiol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ar</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gyfer</a:t>
            </a:r>
            <a:r>
              <a:rPr lang="en-GB" sz="2400" b="1" dirty="0">
                <a:latin typeface="Arial" panose="020B0604020202020204" pitchFamily="34" charset="0"/>
                <a:ea typeface="Times New Roman" panose="02020603050405020304" pitchFamily="18" charset="0"/>
              </a:rPr>
              <a:t> AAA</a:t>
            </a:r>
            <a:endParaRPr lang="en-GB" sz="2400" dirty="0">
              <a:latin typeface="Times New Roman" panose="02020603050405020304" pitchFamily="18" charset="0"/>
              <a:ea typeface="Times New Roman" panose="02020603050405020304" pitchFamily="18" charset="0"/>
            </a:endParaRPr>
          </a:p>
          <a:p>
            <a:pPr>
              <a:spcAft>
                <a:spcPts val="0"/>
              </a:spcAft>
            </a:pP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cy-GB" sz="2400" dirty="0">
                <a:latin typeface="Arial" panose="020B0604020202020204" pitchFamily="34" charset="0"/>
                <a:cs typeface="Arial" panose="020B0604020202020204" pitchFamily="34" charset="0"/>
              </a:rPr>
              <a:t>Ym mron yr holl ysgolion yr ymwelwyd â nhw, mae uwch arweinwyr yn sefydlu gweledigaeth ac ethos cynhwysol iawn sy’n pennu dyheadau uchel ar gyfer yr holl ddisgyblion, beth bynnag yw eu galluoedd a’u hanghenion.  Mae’r weledigaeth hon wedi’i seilio ar ddarparu cyfle cyfartal i bob disgybl, ac mae’n treiddio </a:t>
            </a:r>
            <a:r>
              <a:rPr lang="cy-GB" sz="2400" dirty="0" err="1">
                <a:latin typeface="Arial" panose="020B0604020202020204" pitchFamily="34" charset="0"/>
                <a:cs typeface="Arial" panose="020B0604020202020204" pitchFamily="34" charset="0"/>
              </a:rPr>
              <a:t>drwy’r</a:t>
            </a:r>
            <a:r>
              <a:rPr lang="cy-GB" sz="2400" dirty="0">
                <a:latin typeface="Arial" panose="020B0604020202020204" pitchFamily="34" charset="0"/>
                <a:cs typeface="Arial" panose="020B0604020202020204" pitchFamily="34" charset="0"/>
              </a:rPr>
              <a:t> ysgol gyfan.  Mae arweinwyr a llywodraethwyr yn cyfleu’r weledigaeth hon yn </a:t>
            </a:r>
            <a:r>
              <a:rPr lang="cy-GB" sz="2400" dirty="0" err="1">
                <a:latin typeface="Arial" panose="020B0604020202020204" pitchFamily="34" charset="0"/>
                <a:cs typeface="Arial" panose="020B0604020202020204" pitchFamily="34" charset="0"/>
              </a:rPr>
              <a:t>gryf</a:t>
            </a:r>
            <a:r>
              <a:rPr lang="cy-GB" sz="2400" dirty="0">
                <a:latin typeface="Arial" panose="020B0604020202020204" pitchFamily="34" charset="0"/>
                <a:cs typeface="Arial" panose="020B0604020202020204" pitchFamily="34" charset="0"/>
              </a:rPr>
              <a:t> ac yn sicrhau bod yr holl staff yn deall eu cyfrifoldebau i ddisgyblion ag AAA.  O ganlyniad, mae’r arweinwyr hyn yn hyrwyddo datblygu amgylcheddau gofalgar a chefnogol, lle caiff disgyblion eu hannog i dyfu fel unigolion a lle maent yn cyflawni’n </a:t>
            </a:r>
            <a:r>
              <a:rPr lang="cy-GB" sz="2400">
                <a:latin typeface="Arial" panose="020B0604020202020204" pitchFamily="34" charset="0"/>
                <a:cs typeface="Arial" panose="020B0604020202020204" pitchFamily="34" charset="0"/>
              </a:rPr>
              <a:t>dda o gymharu â’u </a:t>
            </a:r>
            <a:r>
              <a:rPr lang="cy-GB" sz="2400" dirty="0">
                <a:latin typeface="Arial" panose="020B0604020202020204" pitchFamily="34" charset="0"/>
                <a:cs typeface="Arial" panose="020B0604020202020204" pitchFamily="34" charset="0"/>
              </a:rPr>
              <a:t>mannau cychwyn.</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540526"/>
          </a:xfrm>
          <a:prstGeom prst="rect">
            <a:avLst/>
          </a:prstGeom>
        </p:spPr>
        <p:txBody>
          <a:bodyPr vert="horz" wrap="square" lIns="0" tIns="0" rIns="0" bIns="0" rtlCol="0">
            <a:spAutoFit/>
          </a:bodyPr>
          <a:lstStyle/>
          <a:p>
            <a:pPr>
              <a:spcAft>
                <a:spcPts val="0"/>
              </a:spcAft>
            </a:pPr>
            <a:r>
              <a:rPr lang="en-GB" sz="2400" b="1" dirty="0">
                <a:latin typeface="Arial" panose="020B0604020202020204" pitchFamily="34" charset="0"/>
                <a:ea typeface="Times New Roman" panose="02020603050405020304" pitchFamily="18" charset="0"/>
              </a:rPr>
              <a:t>Effective leadership for SEN</a:t>
            </a:r>
            <a:endParaRPr lang="en-GB" sz="2400" dirty="0">
              <a:latin typeface="Times New Roman" panose="02020603050405020304" pitchFamily="18" charset="0"/>
              <a:ea typeface="Times New Roman" panose="02020603050405020304" pitchFamily="18" charset="0"/>
            </a:endParaRPr>
          </a:p>
          <a:p>
            <a:pPr>
              <a:spcAft>
                <a:spcPts val="0"/>
              </a:spcAft>
            </a:pP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nearly all schools visited, senior leaders establish a highly inclusive vision and ethos that sets high aspirations for all pupils, whatever their abilities and needs.  This vision is based on providing equality of opportunity for all pupils and permeates throughout the school.  Leaders and governors communicate this vision strongly and ensure that all staff understand their responsibilities for pupils with SEN.  As a result, these leaders promote the development of caring and supportive environments, where all pupils are encouraged to grow as individuals and achieve well in relation to their starting points.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507906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801862"/>
          </a:xfrm>
          <a:prstGeom prst="rect">
            <a:avLst/>
          </a:prstGeom>
        </p:spPr>
        <p:txBody>
          <a:bodyPr vert="horz" wrap="square" lIns="0" tIns="0" rIns="0" bIns="0" rtlCol="0">
            <a:spAutoFit/>
          </a:bodyPr>
          <a:lstStyle/>
          <a:p>
            <a:pPr>
              <a:spcAft>
                <a:spcPts val="0"/>
              </a:spcAft>
            </a:pPr>
            <a:r>
              <a:rPr lang="en-GB" sz="2400" b="1" dirty="0" err="1">
                <a:latin typeface="Arial" panose="020B0604020202020204" pitchFamily="34" charset="0"/>
                <a:ea typeface="Times New Roman" panose="02020603050405020304" pitchFamily="18" charset="0"/>
              </a:rPr>
              <a:t>Arweinyddiaeth</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effeithiol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ar</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gyfer</a:t>
            </a:r>
            <a:r>
              <a:rPr lang="en-GB" sz="2400" b="1" dirty="0">
                <a:latin typeface="Arial" panose="020B0604020202020204" pitchFamily="34" charset="0"/>
                <a:ea typeface="Times New Roman" panose="02020603050405020304" pitchFamily="18" charset="0"/>
              </a:rPr>
              <a:t> AAA</a:t>
            </a:r>
            <a:endParaRPr lang="en-GB" sz="2400" dirty="0">
              <a:latin typeface="Times New Roman" panose="02020603050405020304" pitchFamily="18" charset="0"/>
              <a:ea typeface="Times New Roman" panose="02020603050405020304" pitchFamily="18" charset="0"/>
            </a:endParaRPr>
          </a:p>
          <a:p>
            <a:pPr>
              <a:spcAft>
                <a:spcPts val="0"/>
              </a:spcAft>
            </a:pPr>
            <a:endParaRPr lang="en-GB" sz="2400" dirty="0">
              <a:latin typeface="Arial" panose="020B0604020202020204" pitchFamily="34" charset="0"/>
              <a:ea typeface="Times New Roman" panose="02020603050405020304" pitchFamily="18" charset="0"/>
            </a:endParaRPr>
          </a:p>
          <a:p>
            <a:pPr marL="342900" indent="-342900">
              <a:spcAft>
                <a:spcPts val="1200"/>
              </a:spcAft>
              <a:buFont typeface="Arial" panose="020B0604020202020204" pitchFamily="34" charset="0"/>
              <a:buChar char="•"/>
            </a:pPr>
            <a:r>
              <a:rPr lang="cy-GB" sz="2400" dirty="0">
                <a:latin typeface="Arial" panose="020B0604020202020204" pitchFamily="34" charset="0"/>
                <a:cs typeface="Arial" panose="020B0604020202020204" pitchFamily="34" charset="0"/>
              </a:rPr>
              <a:t>Yn y rhan fwyaf o ysgolion, mae arweinwyr yn darparu hyfforddiant arbenigol sydd wedi’i gynllunio’n dda ar gyfer staff er mwyn cefnogi disgyblion ag AAA.</a:t>
            </a:r>
          </a:p>
          <a:p>
            <a:pPr marL="342900" indent="-342900">
              <a:spcAft>
                <a:spcPts val="1200"/>
              </a:spcAft>
              <a:buFont typeface="Arial" panose="020B0604020202020204" pitchFamily="34" charset="0"/>
              <a:buChar char="•"/>
            </a:pPr>
            <a:r>
              <a:rPr lang="cy-GB" sz="2400" dirty="0">
                <a:latin typeface="Arial" panose="020B0604020202020204" pitchFamily="34" charset="0"/>
                <a:cs typeface="Arial" panose="020B0604020202020204" pitchFamily="34" charset="0"/>
              </a:rPr>
              <a:t>Yn yr ysgolion hyn, mae’r </a:t>
            </a:r>
            <a:r>
              <a:rPr lang="cy-GB" sz="2400" dirty="0" err="1">
                <a:latin typeface="Arial" panose="020B0604020202020204" pitchFamily="34" charset="0"/>
                <a:cs typeface="Arial" panose="020B0604020202020204" pitchFamily="34" charset="0"/>
              </a:rPr>
              <a:t>CydAAA</a:t>
            </a:r>
            <a:r>
              <a:rPr lang="cy-GB" sz="2400" dirty="0">
                <a:latin typeface="Arial" panose="020B0604020202020204" pitchFamily="34" charset="0"/>
                <a:cs typeface="Arial" panose="020B0604020202020204" pitchFamily="34" charset="0"/>
              </a:rPr>
              <a:t> yn gweithio’n agos gydag uwch arweinwyr eraill i ddatblygu medrau staff, ar sail dealltwriaeth drwyadl o anghenion disgyblion unigol.  Mae cyfleoedd dysgu proffesiynol yn cysylltu’n dda â phrosesau rheoli perfformiad, ac yn galluogi’r holl staff i ddatblygu’u dealltwriaeth o AAA yn gyffredinol, yn ogystal </a:t>
            </a:r>
            <a:r>
              <a:rPr lang="cy-GB" sz="2400" dirty="0" err="1">
                <a:latin typeface="Arial" panose="020B0604020202020204" pitchFamily="34" charset="0"/>
                <a:cs typeface="Arial" panose="020B0604020202020204" pitchFamily="34" charset="0"/>
              </a:rPr>
              <a:t>â’r</a:t>
            </a:r>
            <a:r>
              <a:rPr lang="cy-GB" sz="2400" dirty="0">
                <a:latin typeface="Arial" panose="020B0604020202020204" pitchFamily="34" charset="0"/>
                <a:cs typeface="Arial" panose="020B0604020202020204" pitchFamily="34" charset="0"/>
              </a:rPr>
              <a:t> arbenigedd penodol i gefnogi disgyblion unigol.</a:t>
            </a:r>
            <a:endParaRP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586418"/>
          </a:xfrm>
          <a:prstGeom prst="rect">
            <a:avLst/>
          </a:prstGeom>
        </p:spPr>
        <p:txBody>
          <a:bodyPr vert="horz" wrap="square" lIns="0" tIns="0" rIns="0" bIns="0" rtlCol="0">
            <a:spAutoFit/>
          </a:bodyPr>
          <a:lstStyle/>
          <a:p>
            <a:pPr>
              <a:spcAft>
                <a:spcPts val="0"/>
              </a:spcAft>
            </a:pPr>
            <a:r>
              <a:rPr lang="en-GB" sz="2400" b="1" dirty="0">
                <a:latin typeface="Arial" panose="020B0604020202020204" pitchFamily="34" charset="0"/>
                <a:ea typeface="Times New Roman" panose="02020603050405020304" pitchFamily="18" charset="0"/>
              </a:rPr>
              <a:t>Effective leadership for SEN</a:t>
            </a:r>
            <a:endParaRPr lang="en-GB" sz="2400" dirty="0">
              <a:latin typeface="Times New Roman" panose="02020603050405020304" pitchFamily="18" charset="0"/>
              <a:ea typeface="Times New Roman" panose="02020603050405020304" pitchFamily="18" charset="0"/>
            </a:endParaRPr>
          </a:p>
          <a:p>
            <a:pPr>
              <a:spcAft>
                <a:spcPts val="0"/>
              </a:spcAft>
            </a:pP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most schools, leaders provide well-planned specialist training for staff to support pupils with SEN.  </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these schools, the </a:t>
            </a:r>
            <a:r>
              <a:rPr lang="en-GB" sz="2400" dirty="0" err="1">
                <a:latin typeface="Arial" panose="020B0604020202020204" pitchFamily="34" charset="0"/>
                <a:ea typeface="Times New Roman" panose="02020603050405020304" pitchFamily="18" charset="0"/>
              </a:rPr>
              <a:t>SENCo</a:t>
            </a:r>
            <a:r>
              <a:rPr lang="en-GB" sz="2400" dirty="0">
                <a:latin typeface="Arial" panose="020B0604020202020204" pitchFamily="34" charset="0"/>
                <a:ea typeface="Times New Roman" panose="02020603050405020304" pitchFamily="18" charset="0"/>
              </a:rPr>
              <a:t> works closely with other senior leaders to develop the skills of staff, based on a thorough understanding of the needs of individual pupils.  Professional learning opportunities link well to performance management processes and enable all staff to develop their understanding of SEN overall, as well as the specific expertise to support individual pupils.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79318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419724" y="2642252"/>
            <a:ext cx="5899785" cy="7540526"/>
          </a:xfrm>
          <a:prstGeom prst="rect">
            <a:avLst/>
          </a:prstGeom>
        </p:spPr>
        <p:txBody>
          <a:bodyPr vert="horz" wrap="square" lIns="0" tIns="0" rIns="0" bIns="0" rtlCol="0">
            <a:spAutoFit/>
          </a:bodyPr>
          <a:lstStyle/>
          <a:p>
            <a:pPr>
              <a:spcAft>
                <a:spcPts val="0"/>
              </a:spcAft>
            </a:pPr>
            <a:r>
              <a:rPr lang="en-GB" sz="2400" b="1" dirty="0" err="1">
                <a:latin typeface="Arial" panose="020B0604020202020204" pitchFamily="34" charset="0"/>
                <a:ea typeface="Times New Roman" panose="02020603050405020304" pitchFamily="18" charset="0"/>
              </a:rPr>
              <a:t>Arweinyddiaeth</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effeithiol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ar</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gyfer</a:t>
            </a:r>
            <a:r>
              <a:rPr lang="en-GB" sz="2400" b="1" dirty="0">
                <a:latin typeface="Arial" panose="020B0604020202020204" pitchFamily="34" charset="0"/>
                <a:ea typeface="Times New Roman" panose="02020603050405020304" pitchFamily="18" charset="0"/>
              </a:rPr>
              <a:t> AAA</a:t>
            </a:r>
            <a:endParaRPr lang="en-GB" sz="2400" dirty="0">
              <a:latin typeface="Times New Roman" panose="02020603050405020304" pitchFamily="18" charset="0"/>
              <a:ea typeface="Times New Roman" panose="02020603050405020304" pitchFamily="18" charset="0"/>
            </a:endParaRPr>
          </a:p>
          <a:p>
            <a:pPr>
              <a:spcAft>
                <a:spcPts val="0"/>
              </a:spcAft>
            </a:pP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err="1">
                <a:latin typeface="Arial" panose="020B0604020202020204" pitchFamily="34" charset="0"/>
                <a:ea typeface="Times New Roman" panose="02020603050405020304" pitchFamily="18" charset="0"/>
              </a:rPr>
              <a:t>Ym</a:t>
            </a:r>
            <a:r>
              <a:rPr lang="en-GB" sz="2400" dirty="0">
                <a:latin typeface="Arial" panose="020B0604020202020204" pitchFamily="34" charset="0"/>
                <a:ea typeface="Times New Roman" panose="02020603050405020304" pitchFamily="18" charset="0"/>
              </a:rPr>
              <a:t> </a:t>
            </a:r>
            <a:r>
              <a:rPr lang="cy-GB" sz="2400" dirty="0">
                <a:latin typeface="Arial" panose="020B0604020202020204" pitchFamily="34" charset="0"/>
                <a:cs typeface="Arial" panose="020B0604020202020204" pitchFamily="34" charset="0"/>
              </a:rPr>
              <a:t>mron pob ysgol, mae arweinwyr yn monitro ac yn gwerthuso cynnydd disgyblion ag AAA yn ofalus, ac yn addasu’u darpariaeth yn gyfatebol.  Yn yr ysgolion hyn, mae hunanwerthuso effeithiol yn dechrau gyda dealltwriaeth o anghenion pob disgybl, a pharodrwydd i addasu’r ddarpariaeth lle bo angen er mwyn sicrhau eu bod yn gwneud cynnydd yn unol </a:t>
            </a:r>
            <a:r>
              <a:rPr lang="cy-GB" sz="2400" dirty="0" err="1">
                <a:latin typeface="Arial" panose="020B0604020202020204" pitchFamily="34" charset="0"/>
                <a:cs typeface="Arial" panose="020B0604020202020204" pitchFamily="34" charset="0"/>
              </a:rPr>
              <a:t>â’u</a:t>
            </a:r>
            <a:r>
              <a:rPr lang="cy-GB" sz="2400" dirty="0">
                <a:latin typeface="Arial" panose="020B0604020202020204" pitchFamily="34" charset="0"/>
                <a:cs typeface="Arial" panose="020B0604020202020204" pitchFamily="34" charset="0"/>
              </a:rPr>
              <a:t> galluoedd.  Mae’r dull gweithredu hwn yn llywio hyfforddiant staff.  Yn yr ysgolion mwyaf effeithiol, mae arweinwyr yn adolygu anghenion disgyblion a set medrau staff cymorth a staff addysgu yn rheolaidd.</a:t>
            </a:r>
            <a:r>
              <a:rPr lang="en-GB" sz="2400"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432530"/>
          </a:xfrm>
          <a:prstGeom prst="rect">
            <a:avLst/>
          </a:prstGeom>
        </p:spPr>
        <p:txBody>
          <a:bodyPr vert="horz" wrap="square" lIns="0" tIns="0" rIns="0" bIns="0" rtlCol="0">
            <a:spAutoFit/>
          </a:bodyPr>
          <a:lstStyle/>
          <a:p>
            <a:pPr>
              <a:spcAft>
                <a:spcPts val="0"/>
              </a:spcAft>
            </a:pPr>
            <a:r>
              <a:rPr lang="en-GB" sz="2400" b="1" dirty="0">
                <a:latin typeface="Arial" panose="020B0604020202020204" pitchFamily="34" charset="0"/>
                <a:ea typeface="Times New Roman" panose="02020603050405020304" pitchFamily="18" charset="0"/>
              </a:rPr>
              <a:t>Effective leadership for SEN</a:t>
            </a:r>
            <a:endParaRPr lang="en-GB" sz="2400" dirty="0">
              <a:latin typeface="Times New Roman" panose="02020603050405020304" pitchFamily="18" charset="0"/>
              <a:ea typeface="Times New Roman" panose="02020603050405020304" pitchFamily="18" charset="0"/>
            </a:endParaRPr>
          </a:p>
          <a:p>
            <a:pPr>
              <a:spcAft>
                <a:spcPts val="0"/>
              </a:spcAft>
            </a:pP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nearly all schools, leaders monitor and evaluate carefully the progress of pupils with SEN and adapt their provision accordingly.  In these schools, effective self‑evaluation starts with an understanding of each pupil’s needs and a willingness to adjust the provision where necessary to ensure they make progress in line with their abilities.  This approach informs staff training.  In the most effective schools, leaders review the needs of pupils and the skill set of support and teaching staff regularly.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054761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Argymhellion</a:t>
            </a:r>
            <a:endParaRPr lang="en-GB" sz="4500" dirty="0">
              <a:solidFill>
                <a:schemeClr val="tx1">
                  <a:lumMod val="75000"/>
                  <a:lumOff val="25000"/>
                </a:schemeClr>
              </a:solidFill>
              <a:latin typeface="Arial"/>
              <a:cs typeface="Arial"/>
            </a:endParaRPr>
          </a:p>
        </p:txBody>
      </p:sp>
      <p:sp>
        <p:nvSpPr>
          <p:cNvPr id="3" name="object 3"/>
          <p:cNvSpPr txBox="1"/>
          <p:nvPr/>
        </p:nvSpPr>
        <p:spPr>
          <a:xfrm>
            <a:off x="527300" y="2642252"/>
            <a:ext cx="5899785" cy="3631763"/>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err="1">
                <a:solidFill>
                  <a:srgbClr val="000000"/>
                </a:solidFill>
                <a:latin typeface="Arial" panose="020B0604020202020204" pitchFamily="34" charset="0"/>
                <a:ea typeface="Times New Roman" panose="02020603050405020304" pitchFamily="18" charset="0"/>
              </a:rPr>
              <a:t>Dylai</a:t>
            </a:r>
            <a:r>
              <a:rPr lang="en-GB" sz="2400" b="1" dirty="0">
                <a:solidFill>
                  <a:srgbClr val="000000"/>
                </a:solidFill>
                <a:latin typeface="Arial" panose="020B0604020202020204" pitchFamily="34" charset="0"/>
                <a:ea typeface="Times New Roman" panose="02020603050405020304" pitchFamily="18" charset="0"/>
              </a:rPr>
              <a:t> </a:t>
            </a:r>
            <a:r>
              <a:rPr lang="en-GB" sz="2400" b="1" dirty="0" err="1">
                <a:solidFill>
                  <a:srgbClr val="000000"/>
                </a:solidFill>
                <a:latin typeface="Arial" panose="020B0604020202020204" pitchFamily="34" charset="0"/>
                <a:ea typeface="Times New Roman" panose="02020603050405020304" pitchFamily="18" charset="0"/>
              </a:rPr>
              <a:t>ysgolion</a:t>
            </a:r>
            <a:r>
              <a:rPr lang="en-GB" sz="2400" b="1" dirty="0">
                <a:solidFill>
                  <a:srgbClr val="000000"/>
                </a:solidFill>
                <a:latin typeface="Arial" panose="020B0604020202020204" pitchFamily="34" charset="0"/>
                <a:ea typeface="Times New Roman" panose="02020603050405020304" pitchFamily="18" charset="0"/>
              </a:rPr>
              <a:t>:</a:t>
            </a:r>
            <a:endParaRPr lang="en-GB" sz="2400" dirty="0">
              <a:latin typeface="Times New Roman" panose="02020603050405020304" pitchFamily="18" charset="0"/>
              <a:ea typeface="Times New Roman" panose="02020603050405020304" pitchFamily="18" charset="0"/>
            </a:endParaRPr>
          </a:p>
          <a:p>
            <a:pPr marL="450850" indent="-450850">
              <a:spcAft>
                <a:spcPts val="1200"/>
              </a:spcAft>
              <a:buSzPts val="1200"/>
            </a:pPr>
            <a:r>
              <a:rPr lang="en-GB" sz="2400" dirty="0">
                <a:latin typeface="Arial" panose="020B0604020202020204" pitchFamily="34" charset="0"/>
                <a:ea typeface="Times New Roman" panose="02020603050405020304" pitchFamily="18" charset="0"/>
              </a:rPr>
              <a:t>A1 </a:t>
            </a:r>
            <a:r>
              <a:rPr lang="cy-GB" sz="2400" dirty="0">
                <a:latin typeface="Arial" panose="020B0604020202020204" pitchFamily="34" charset="0"/>
                <a:cs typeface="Arial" panose="020B0604020202020204" pitchFamily="34" charset="0"/>
              </a:rPr>
              <a:t>Wella ansawdd targedau yn </a:t>
            </a:r>
            <a:r>
              <a:rPr lang="cy-GB" sz="2400" dirty="0" err="1">
                <a:latin typeface="Arial" panose="020B0604020202020204" pitchFamily="34" charset="0"/>
                <a:cs typeface="Arial" panose="020B0604020202020204" pitchFamily="34" charset="0"/>
              </a:rPr>
              <a:t>CAUau</a:t>
            </a:r>
            <a:r>
              <a:rPr lang="cy-GB" sz="2400" dirty="0">
                <a:latin typeface="Arial" panose="020B0604020202020204" pitchFamily="34" charset="0"/>
                <a:cs typeface="Arial" panose="020B0604020202020204" pitchFamily="34" charset="0"/>
              </a:rPr>
              <a:t> disgyblion er mwyn hyrwyddo cynnydd disgyblion mewn dysgu ac annibyniaeth</a:t>
            </a:r>
            <a:r>
              <a:rPr lang="en-GB" sz="2400" dirty="0">
                <a:latin typeface="Arial" panose="020B0604020202020204" pitchFamily="34" charset="0"/>
                <a:ea typeface="Times New Roman" panose="02020603050405020304" pitchFamily="18" charset="0"/>
                <a:cs typeface="Arial" panose="020B0604020202020204" pitchFamily="34" charset="0"/>
              </a:rPr>
              <a:t> </a:t>
            </a:r>
          </a:p>
          <a:p>
            <a:pPr marL="450850" indent="-450850">
              <a:spcAft>
                <a:spcPts val="1200"/>
              </a:spcAft>
              <a:buSzPts val="1200"/>
            </a:pPr>
            <a:r>
              <a:rPr lang="en-GB" sz="2400" dirty="0">
                <a:latin typeface="Arial" panose="020B0604020202020204" pitchFamily="34" charset="0"/>
                <a:ea typeface="Times New Roman" panose="02020603050405020304" pitchFamily="18" charset="0"/>
                <a:cs typeface="Arial" panose="020B0604020202020204" pitchFamily="34" charset="0"/>
              </a:rPr>
              <a:t>A2 </a:t>
            </a:r>
            <a:r>
              <a:rPr lang="cy-GB" sz="2400" dirty="0">
                <a:latin typeface="Arial" panose="020B0604020202020204" pitchFamily="34" charset="0"/>
                <a:cs typeface="Arial" panose="020B0604020202020204" pitchFamily="34" charset="0"/>
              </a:rPr>
              <a:t>Sicrhau bod trefniadau hunanwerthuso yn rhoi mwy o sylw i’r cynnydd a wna disgyblion ag AAA o ran eu hanghenion, eu galluoedd a’u mannau cychwyn unigol</a:t>
            </a:r>
            <a:endParaRPr lang="en-GB" sz="2400" dirty="0">
              <a:latin typeface="Arial" panose="020B0604020202020204" pitchFamily="34" charset="0"/>
              <a:ea typeface="Times New Roman" panose="02020603050405020304" pitchFamily="18"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524315"/>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Schools should:</a:t>
            </a:r>
            <a:endParaRPr lang="en-GB" sz="2400" dirty="0">
              <a:latin typeface="Times New Roman" panose="02020603050405020304" pitchFamily="18" charset="0"/>
              <a:ea typeface="Times New Roman" panose="02020603050405020304" pitchFamily="18" charset="0"/>
            </a:endParaRPr>
          </a:p>
          <a:p>
            <a:pPr marL="450850" lvl="0" indent="-450850">
              <a:spcAft>
                <a:spcPts val="1200"/>
              </a:spcAft>
              <a:buSzPts val="1200"/>
            </a:pPr>
            <a:r>
              <a:rPr lang="en-GB" sz="2400" dirty="0">
                <a:latin typeface="Arial" panose="020B0604020202020204" pitchFamily="34" charset="0"/>
                <a:ea typeface="Times New Roman" panose="02020603050405020304" pitchFamily="18" charset="0"/>
              </a:rPr>
              <a:t>R1 Improve the quality of targets in pupils’ IEPs to promote pupils’ progress in learning and independence </a:t>
            </a:r>
            <a:endParaRPr lang="en-GB" sz="2400" dirty="0">
              <a:latin typeface="Times New Roman" panose="02020603050405020304" pitchFamily="18" charset="0"/>
              <a:ea typeface="Times New Roman" panose="02020603050405020304" pitchFamily="18" charset="0"/>
            </a:endParaRPr>
          </a:p>
          <a:p>
            <a:pPr marL="450850" lvl="0" indent="-450850">
              <a:spcAft>
                <a:spcPts val="1200"/>
              </a:spcAft>
              <a:buSzPts val="1200"/>
            </a:pPr>
            <a:r>
              <a:rPr lang="en-GB" sz="2400" dirty="0">
                <a:latin typeface="Arial" panose="020B0604020202020204" pitchFamily="34" charset="0"/>
                <a:ea typeface="Times New Roman" panose="02020603050405020304" pitchFamily="18" charset="0"/>
              </a:rPr>
              <a:t>R2 Ensure self-evaluation arrangements give more attention to the progress pupils with SEN make in relation to their needs, abilities and individual starting points</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051467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Argymhellion</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4524315"/>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err="1">
                <a:solidFill>
                  <a:srgbClr val="000000"/>
                </a:solidFill>
                <a:latin typeface="Arial" panose="020B0604020202020204" pitchFamily="34" charset="0"/>
                <a:ea typeface="Times New Roman" panose="02020603050405020304" pitchFamily="18" charset="0"/>
              </a:rPr>
              <a:t>Dylai</a:t>
            </a:r>
            <a:r>
              <a:rPr lang="en-GB" sz="2400" b="1" dirty="0">
                <a:solidFill>
                  <a:srgbClr val="000000"/>
                </a:solidFill>
                <a:latin typeface="Arial" panose="020B0604020202020204" pitchFamily="34" charset="0"/>
                <a:ea typeface="Times New Roman" panose="02020603050405020304" pitchFamily="18" charset="0"/>
              </a:rPr>
              <a:t> </a:t>
            </a:r>
            <a:r>
              <a:rPr lang="en-GB" sz="2400" b="1" dirty="0" err="1">
                <a:solidFill>
                  <a:srgbClr val="000000"/>
                </a:solidFill>
                <a:latin typeface="Arial" panose="020B0604020202020204" pitchFamily="34" charset="0"/>
                <a:ea typeface="Times New Roman" panose="02020603050405020304" pitchFamily="18" charset="0"/>
              </a:rPr>
              <a:t>awdurdodau</a:t>
            </a:r>
            <a:r>
              <a:rPr lang="en-GB" sz="2400" b="1" dirty="0">
                <a:solidFill>
                  <a:srgbClr val="000000"/>
                </a:solidFill>
                <a:latin typeface="Arial" panose="020B0604020202020204" pitchFamily="34" charset="0"/>
                <a:ea typeface="Times New Roman" panose="02020603050405020304" pitchFamily="18" charset="0"/>
              </a:rPr>
              <a:t> </a:t>
            </a:r>
            <a:r>
              <a:rPr lang="en-GB" sz="2400" b="1" dirty="0" err="1">
                <a:solidFill>
                  <a:srgbClr val="000000"/>
                </a:solidFill>
                <a:latin typeface="Arial" panose="020B0604020202020204" pitchFamily="34" charset="0"/>
                <a:ea typeface="Times New Roman" panose="02020603050405020304" pitchFamily="18" charset="0"/>
              </a:rPr>
              <a:t>lleol</a:t>
            </a:r>
            <a:r>
              <a:rPr lang="en-GB" sz="2400" b="1" dirty="0">
                <a:solidFill>
                  <a:srgbClr val="000000"/>
                </a:solidFill>
                <a:latin typeface="Arial" panose="020B0604020202020204" pitchFamily="34" charset="0"/>
                <a:ea typeface="Times New Roman" panose="02020603050405020304" pitchFamily="18" charset="0"/>
              </a:rPr>
              <a:t>:</a:t>
            </a:r>
            <a:endParaRPr lang="en-GB" sz="2400" dirty="0">
              <a:latin typeface="Times New Roman" panose="02020603050405020304" pitchFamily="18" charset="0"/>
              <a:ea typeface="Times New Roman" panose="02020603050405020304" pitchFamily="18" charset="0"/>
            </a:endParaRPr>
          </a:p>
          <a:p>
            <a:pPr marL="541338" indent="-541338">
              <a:spcAft>
                <a:spcPts val="1200"/>
              </a:spcAft>
              <a:buSzPts val="1200"/>
            </a:pPr>
            <a:r>
              <a:rPr lang="en-GB" sz="2400" dirty="0">
                <a:latin typeface="Arial" panose="020B0604020202020204" pitchFamily="34" charset="0"/>
                <a:ea typeface="Times New Roman" panose="02020603050405020304" pitchFamily="18" charset="0"/>
              </a:rPr>
              <a:t>A3 </a:t>
            </a:r>
            <a:r>
              <a:rPr lang="cy-GB" sz="2400" dirty="0">
                <a:latin typeface="Arial" panose="020B0604020202020204" pitchFamily="34" charset="0"/>
                <a:cs typeface="Arial" panose="020B0604020202020204" pitchFamily="34" charset="0"/>
              </a:rPr>
              <a:t>Gynorthwyo ysgolion i gael y gwasanaethau arbenigol allanol y mae eu hangen arnynt i hyrwyddo lles a chynnydd disgyblion ag AAA</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L="541338" indent="-541338">
              <a:spcAft>
                <a:spcPts val="1200"/>
              </a:spcAft>
              <a:buSzPts val="1200"/>
            </a:pPr>
            <a:r>
              <a:rPr lang="en-GB" sz="2400" dirty="0">
                <a:latin typeface="Arial" panose="020B0604020202020204" pitchFamily="34" charset="0"/>
                <a:ea typeface="Times New Roman" panose="02020603050405020304" pitchFamily="18" charset="0"/>
                <a:cs typeface="Arial" panose="020B0604020202020204" pitchFamily="34" charset="0"/>
              </a:rPr>
              <a:t>A4 </a:t>
            </a:r>
            <a:r>
              <a:rPr lang="cy-GB" sz="2400" dirty="0">
                <a:latin typeface="Arial" panose="020B0604020202020204" pitchFamily="34" charset="0"/>
                <a:cs typeface="Arial" panose="020B0604020202020204" pitchFamily="34" charset="0"/>
              </a:rPr>
              <a:t>Hyrwyddo gweithio mewn partneriaeth rhwng ysgolion arbennig ac ysgolion eraill a </a:t>
            </a:r>
            <a:r>
              <a:rPr lang="cy-GB" sz="2400" dirty="0" err="1">
                <a:latin typeface="Arial" panose="020B0604020202020204" pitchFamily="34" charset="0"/>
                <a:cs typeface="Arial" panose="020B0604020202020204" pitchFamily="34" charset="0"/>
              </a:rPr>
              <a:t>gynhelir</a:t>
            </a:r>
            <a:r>
              <a:rPr lang="cy-GB" sz="2400" dirty="0">
                <a:latin typeface="Arial" panose="020B0604020202020204" pitchFamily="34" charset="0"/>
                <a:cs typeface="Arial" panose="020B0604020202020204" pitchFamily="34" charset="0"/>
              </a:rPr>
              <a:t> yn yr awdurdod lleol</a:t>
            </a:r>
            <a:endParaRPr lang="en-GB" sz="2400" dirty="0">
              <a:latin typeface="Arial" panose="020B0604020202020204" pitchFamily="34" charset="0"/>
              <a:ea typeface="Times New Roman" panose="02020603050405020304" pitchFamily="18"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154984"/>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Local authorities should:</a:t>
            </a:r>
            <a:endParaRPr lang="en-GB" sz="2400" dirty="0">
              <a:latin typeface="Times New Roman" panose="02020603050405020304" pitchFamily="18" charset="0"/>
              <a:ea typeface="Times New Roman" panose="02020603050405020304" pitchFamily="18" charset="0"/>
            </a:endParaRPr>
          </a:p>
          <a:p>
            <a:pPr marL="541338" lvl="0" indent="-541338">
              <a:spcAft>
                <a:spcPts val="1200"/>
              </a:spcAft>
              <a:buSzPts val="1200"/>
            </a:pPr>
            <a:r>
              <a:rPr lang="en-GB" sz="2400" dirty="0">
                <a:latin typeface="Arial" panose="020B0604020202020204" pitchFamily="34" charset="0"/>
                <a:ea typeface="Times New Roman" panose="02020603050405020304" pitchFamily="18" charset="0"/>
              </a:rPr>
              <a:t>R3 Support schools to access the external specialist services they need to promote the wellbeing and progress of pupils with SEN</a:t>
            </a:r>
            <a:endParaRPr lang="en-GB" sz="2400" dirty="0">
              <a:latin typeface="Times New Roman" panose="02020603050405020304" pitchFamily="18" charset="0"/>
              <a:ea typeface="Times New Roman" panose="02020603050405020304" pitchFamily="18" charset="0"/>
            </a:endParaRPr>
          </a:p>
          <a:p>
            <a:pPr marL="541338" lvl="0" indent="-541338">
              <a:spcAft>
                <a:spcPts val="1200"/>
              </a:spcAft>
              <a:buSzPts val="1200"/>
            </a:pPr>
            <a:r>
              <a:rPr lang="en-GB" sz="2400" dirty="0">
                <a:latin typeface="Arial" panose="020B0604020202020204" pitchFamily="34" charset="0"/>
                <a:ea typeface="Times New Roman" panose="02020603050405020304" pitchFamily="18" charset="0"/>
              </a:rPr>
              <a:t>R4 Promote partnership working between special schools and other maintained schools in the local authority</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030388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Argymhellion</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3262432"/>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err="1">
                <a:solidFill>
                  <a:srgbClr val="000000"/>
                </a:solidFill>
                <a:latin typeface="Arial" panose="020B0604020202020204" pitchFamily="34" charset="0"/>
                <a:ea typeface="Times New Roman" panose="02020603050405020304" pitchFamily="18" charset="0"/>
              </a:rPr>
              <a:t>Dylai</a:t>
            </a:r>
            <a:r>
              <a:rPr lang="en-GB" sz="2400" b="1" dirty="0">
                <a:solidFill>
                  <a:srgbClr val="000000"/>
                </a:solidFill>
                <a:latin typeface="Arial" panose="020B0604020202020204" pitchFamily="34" charset="0"/>
                <a:ea typeface="Times New Roman" panose="02020603050405020304" pitchFamily="18" charset="0"/>
              </a:rPr>
              <a:t> </a:t>
            </a:r>
            <a:r>
              <a:rPr lang="en-GB" sz="2400" b="1" dirty="0" err="1">
                <a:solidFill>
                  <a:srgbClr val="000000"/>
                </a:solidFill>
                <a:latin typeface="Arial" panose="020B0604020202020204" pitchFamily="34" charset="0"/>
                <a:ea typeface="Times New Roman" panose="02020603050405020304" pitchFamily="18" charset="0"/>
              </a:rPr>
              <a:t>Llywodraeth</a:t>
            </a:r>
            <a:r>
              <a:rPr lang="en-GB" sz="2400" b="1" dirty="0">
                <a:solidFill>
                  <a:srgbClr val="000000"/>
                </a:solidFill>
                <a:latin typeface="Arial" panose="020B0604020202020204" pitchFamily="34" charset="0"/>
                <a:ea typeface="Times New Roman" panose="02020603050405020304" pitchFamily="18" charset="0"/>
              </a:rPr>
              <a:t> </a:t>
            </a:r>
            <a:r>
              <a:rPr lang="en-GB" sz="2400" b="1" dirty="0" err="1">
                <a:solidFill>
                  <a:srgbClr val="000000"/>
                </a:solidFill>
                <a:latin typeface="Arial" panose="020B0604020202020204" pitchFamily="34" charset="0"/>
                <a:ea typeface="Times New Roman" panose="02020603050405020304" pitchFamily="18" charset="0"/>
              </a:rPr>
              <a:t>Cymru</a:t>
            </a:r>
            <a:r>
              <a:rPr lang="en-GB" sz="2400" b="1" dirty="0">
                <a:solidFill>
                  <a:srgbClr val="000000"/>
                </a:solidFill>
                <a:latin typeface="Arial" panose="020B0604020202020204" pitchFamily="34" charset="0"/>
                <a:ea typeface="Times New Roman" panose="02020603050405020304" pitchFamily="18" charset="0"/>
              </a:rPr>
              <a:t>:</a:t>
            </a:r>
            <a:endParaRPr lang="en-GB" sz="2400" dirty="0">
              <a:latin typeface="Times New Roman" panose="02020603050405020304" pitchFamily="18" charset="0"/>
              <a:ea typeface="Times New Roman" panose="02020603050405020304" pitchFamily="18" charset="0"/>
            </a:endParaRPr>
          </a:p>
          <a:p>
            <a:pPr marL="450850" indent="-450850">
              <a:spcAft>
                <a:spcPts val="1200"/>
              </a:spcAft>
              <a:buSzPts val="1200"/>
            </a:pPr>
            <a:r>
              <a:rPr lang="en-GB" sz="2400" dirty="0">
                <a:latin typeface="Arial" panose="020B0604020202020204" pitchFamily="34" charset="0"/>
                <a:ea typeface="Times New Roman" panose="02020603050405020304" pitchFamily="18" charset="0"/>
              </a:rPr>
              <a:t>A5 </a:t>
            </a:r>
            <a:r>
              <a:rPr lang="cy-GB" sz="2400" dirty="0">
                <a:latin typeface="Arial" panose="020B0604020202020204" pitchFamily="34" charset="0"/>
                <a:cs typeface="Arial" panose="020B0604020202020204" pitchFamily="34" charset="0"/>
              </a:rPr>
              <a:t>Gynorthwyo ysgolion ac awdurdodau lleol yn ystod cyfnod gweithredu’r trefniadau statudol newydd er mwyn cefnogi disgyblion ag ADY</a:t>
            </a:r>
            <a:r>
              <a:rPr lang="en-GB" sz="2400"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2893100"/>
          </a:xfrm>
          <a:prstGeom prst="rect">
            <a:avLst/>
          </a:prstGeom>
        </p:spPr>
        <p:txBody>
          <a:bodyPr vert="horz" wrap="square" lIns="0" tIns="0" rIns="0" bIns="0" rtlCol="0">
            <a:spAutoFit/>
          </a:bodyPr>
          <a:lstStyle/>
          <a:p>
            <a:pPr>
              <a:spcAft>
                <a:spcPts val="1200"/>
              </a:spcAft>
              <a:tabLst>
                <a:tab pos="2637155" algn="ctr"/>
                <a:tab pos="5274310" algn="r"/>
                <a:tab pos="457200" algn="l"/>
              </a:tabLst>
            </a:pPr>
            <a:r>
              <a:rPr lang="en-GB" sz="2400" b="1" dirty="0">
                <a:solidFill>
                  <a:srgbClr val="000000"/>
                </a:solidFill>
                <a:latin typeface="Arial" panose="020B0604020202020204" pitchFamily="34" charset="0"/>
                <a:ea typeface="Times New Roman" panose="02020603050405020304" pitchFamily="18" charset="0"/>
              </a:rPr>
              <a:t>The Welsh Government should:</a:t>
            </a:r>
            <a:endParaRPr lang="en-GB" sz="2400" dirty="0">
              <a:latin typeface="Times New Roman" panose="02020603050405020304" pitchFamily="18" charset="0"/>
              <a:ea typeface="Times New Roman" panose="02020603050405020304" pitchFamily="18" charset="0"/>
            </a:endParaRPr>
          </a:p>
          <a:p>
            <a:pPr marL="450850" lvl="0" indent="-450850">
              <a:spcAft>
                <a:spcPts val="1200"/>
              </a:spcAft>
              <a:buSzPts val="1200"/>
            </a:pPr>
            <a:r>
              <a:rPr lang="en-GB" sz="2400" dirty="0">
                <a:latin typeface="Arial" panose="020B0604020202020204" pitchFamily="34" charset="0"/>
                <a:ea typeface="Times New Roman" panose="02020603050405020304" pitchFamily="18" charset="0"/>
              </a:rPr>
              <a:t>R5 Assist schools and local authorities during the implementation of new statutory arrangements to support pupils with ALN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428799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Cwestiynau</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i</a:t>
            </a:r>
            <a:br>
              <a:rPr lang="en-GB" sz="4500" b="1" spc="-5" dirty="0">
                <a:solidFill>
                  <a:schemeClr val="tx1">
                    <a:lumMod val="75000"/>
                    <a:lumOff val="25000"/>
                  </a:schemeClr>
                </a:solidFill>
                <a:latin typeface="Arial"/>
                <a:cs typeface="Arial"/>
              </a:rPr>
            </a:br>
            <a:r>
              <a:rPr lang="en-GB" sz="4500" b="1" spc="-5" dirty="0" err="1">
                <a:solidFill>
                  <a:schemeClr val="tx1">
                    <a:lumMod val="75000"/>
                    <a:lumOff val="25000"/>
                  </a:schemeClr>
                </a:solidFill>
                <a:latin typeface="Arial"/>
                <a:cs typeface="Arial"/>
              </a:rPr>
              <a:t>ysgolion</a:t>
            </a:r>
            <a:endParaRPr lang="en-GB" sz="4500" dirty="0">
              <a:solidFill>
                <a:schemeClr val="tx1">
                  <a:lumMod val="75000"/>
                  <a:lumOff val="25000"/>
                </a:schemeClr>
              </a:solidFill>
              <a:latin typeface="Arial"/>
              <a:cs typeface="Arial"/>
            </a:endParaRPr>
          </a:p>
        </p:txBody>
      </p:sp>
      <p:sp>
        <p:nvSpPr>
          <p:cNvPr id="3" name="object 3"/>
          <p:cNvSpPr txBox="1"/>
          <p:nvPr/>
        </p:nvSpPr>
        <p:spPr>
          <a:xfrm>
            <a:off x="527300" y="2642252"/>
            <a:ext cx="5899785" cy="6322757"/>
          </a:xfrm>
          <a:prstGeom prst="rect">
            <a:avLst/>
          </a:prstGeom>
        </p:spPr>
        <p:txBody>
          <a:bodyPr vert="horz" wrap="square" lIns="0" tIns="0" rIns="0" bIns="0" rtlCol="0">
            <a:spAutoFit/>
          </a:bodyPr>
          <a:lstStyle/>
          <a:p>
            <a:pPr marL="361950" lvl="0" indent="-361950">
              <a:lnSpc>
                <a:spcPct val="107000"/>
              </a:lnSpc>
              <a:spcAft>
                <a:spcPts val="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marL="361950" lvl="0" indent="-361950">
              <a:lnSpc>
                <a:spcPct val="107000"/>
              </a:lnSpc>
              <a:spcAft>
                <a:spcPts val="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1. Pa </a:t>
            </a:r>
            <a:r>
              <a:rPr lang="en-GB" sz="2400" dirty="0" err="1">
                <a:latin typeface="Arial" panose="020B0604020202020204" pitchFamily="34" charset="0"/>
                <a:ea typeface="Calibri" panose="020F0502020204030204" pitchFamily="34" charset="0"/>
                <a:cs typeface="Times New Roman" panose="02020603050405020304" pitchFamily="18" charset="0"/>
              </a:rPr>
              <a:t>mor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effeithiol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yw</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trefniadau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i</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nodi</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anghenion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cyn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iddynt</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ymuno</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â’r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ysgol</a:t>
            </a:r>
            <a:r>
              <a:rPr lang="en-GB" sz="2400" dirty="0">
                <a:latin typeface="Arial" panose="020B0604020202020204" pitchFamily="34" charset="0"/>
                <a:ea typeface="Calibri" panose="020F0502020204030204" pitchFamily="34" charset="0"/>
                <a:cs typeface="Times New Roman" panose="02020603050405020304" pitchFamily="18" charset="0"/>
              </a:rPr>
              <a:t>?</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2. Pa </a:t>
            </a:r>
            <a:r>
              <a:rPr lang="en-GB" sz="2400" dirty="0" err="1">
                <a:latin typeface="Arial" panose="020B0604020202020204" pitchFamily="34" charset="0"/>
                <a:ea typeface="Calibri" panose="020F0502020204030204" pitchFamily="34" charset="0"/>
                <a:cs typeface="Times New Roman" panose="02020603050405020304" pitchFamily="18" charset="0"/>
              </a:rPr>
              <a:t>mor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dda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mae’r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ysgol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sicrhau</a:t>
            </a:r>
            <a:r>
              <a:rPr lang="en-GB" sz="2400" dirty="0">
                <a:latin typeface="Arial" panose="020B0604020202020204" pitchFamily="34" charset="0"/>
                <a:ea typeface="Calibri" panose="020F0502020204030204" pitchFamily="34" charset="0"/>
                <a:cs typeface="Times New Roman" panose="02020603050405020304" pitchFamily="18" charset="0"/>
              </a:rPr>
              <a:t> bod </a:t>
            </a:r>
            <a:r>
              <a:rPr lang="en-GB" sz="2400" dirty="0" err="1">
                <a:latin typeface="Arial" panose="020B0604020202020204" pitchFamily="34" charset="0"/>
                <a:ea typeface="Calibri" panose="020F0502020204030204" pitchFamily="34" charset="0"/>
                <a:cs typeface="Times New Roman" panose="02020603050405020304" pitchFamily="18" charset="0"/>
              </a:rPr>
              <a:t>dealltwriaeth</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drylwyr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gan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holl</a:t>
            </a:r>
            <a:r>
              <a:rPr lang="en-GB" sz="2400" dirty="0">
                <a:latin typeface="Arial" panose="020B0604020202020204" pitchFamily="34" charset="0"/>
                <a:ea typeface="Calibri" panose="020F0502020204030204" pitchFamily="34" charset="0"/>
                <a:cs typeface="Times New Roman" panose="02020603050405020304" pitchFamily="18" charset="0"/>
              </a:rPr>
              <a:t> staff o</a:t>
            </a:r>
            <a:r>
              <a:rPr lang="cy-GB" sz="2400" dirty="0"/>
              <a:t> </a:t>
            </a:r>
            <a:r>
              <a:rPr lang="cy-GB" sz="2400" dirty="0">
                <a:latin typeface="Arial" panose="020B0604020202020204" pitchFamily="34" charset="0"/>
                <a:cs typeface="Arial" panose="020B0604020202020204" pitchFamily="34" charset="0"/>
              </a:rPr>
              <a:t>anghenion, diddordebau a galluoedd disgyblion wrth iddynt symud </a:t>
            </a:r>
            <a:r>
              <a:rPr lang="cy-GB" sz="2400" dirty="0" err="1">
                <a:latin typeface="Arial" panose="020B0604020202020204" pitchFamily="34" charset="0"/>
                <a:cs typeface="Arial" panose="020B0604020202020204" pitchFamily="34" charset="0"/>
              </a:rPr>
              <a:t>drwy’r</a:t>
            </a:r>
            <a:r>
              <a:rPr lang="cy-GB" sz="2400" dirty="0">
                <a:latin typeface="Arial" panose="020B0604020202020204" pitchFamily="34" charset="0"/>
                <a:cs typeface="Arial" panose="020B0604020202020204" pitchFamily="34" charset="0"/>
              </a:rPr>
              <a:t> ysgol?</a:t>
            </a:r>
            <a:endParaRPr lang="en-GB" sz="2400" dirty="0">
              <a:latin typeface="Arial" panose="020B0604020202020204" pitchFamily="34" charset="0"/>
              <a:ea typeface="Calibri" panose="020F0502020204030204" pitchFamily="34" charset="0"/>
              <a:cs typeface="Arial" panose="020B0604020202020204" pitchFamily="34" charset="0"/>
            </a:endParaRP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3. Pa </a:t>
            </a:r>
            <a:r>
              <a:rPr lang="en-GB" sz="2400" dirty="0" err="1">
                <a:latin typeface="Arial" panose="020B0604020202020204" pitchFamily="34" charset="0"/>
                <a:ea typeface="Calibri" panose="020F0502020204030204" pitchFamily="34" charset="0"/>
                <a:cs typeface="Times New Roman" panose="02020603050405020304" pitchFamily="18" charset="0"/>
              </a:rPr>
              <a:t>mor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dda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mae’r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ysgol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defnyddio</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gwybodaeth</a:t>
            </a:r>
            <a:r>
              <a:rPr lang="en-GB" sz="2400" dirty="0">
                <a:latin typeface="Arial" panose="020B0604020202020204" pitchFamily="34" charset="0"/>
                <a:ea typeface="Calibri" panose="020F0502020204030204" pitchFamily="34" charset="0"/>
                <a:cs typeface="Times New Roman" panose="02020603050405020304" pitchFamily="18" charset="0"/>
              </a:rPr>
              <a:t> a </a:t>
            </a:r>
            <a:r>
              <a:rPr lang="en-GB" sz="2400" dirty="0" err="1">
                <a:latin typeface="Arial" panose="020B0604020202020204" pitchFamily="34" charset="0"/>
                <a:ea typeface="Calibri" panose="020F0502020204030204" pitchFamily="34" charset="0"/>
                <a:cs typeface="Times New Roman" panose="02020603050405020304" pitchFamily="18" charset="0"/>
              </a:rPr>
              <a:t>ddarparwyd</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gan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asiantaethau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allanol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rhieni</a:t>
            </a:r>
            <a:r>
              <a:rPr lang="en-GB" sz="2400" dirty="0">
                <a:latin typeface="Arial" panose="020B0604020202020204" pitchFamily="34" charset="0"/>
                <a:ea typeface="Calibri" panose="020F0502020204030204" pitchFamily="34" charset="0"/>
                <a:cs typeface="Times New Roman" panose="02020603050405020304" pitchFamily="18" charset="0"/>
              </a:rPr>
              <a:t> ac </a:t>
            </a:r>
            <a:r>
              <a:rPr lang="en-GB" sz="2400" dirty="0" err="1">
                <a:latin typeface="Arial" panose="020B0604020202020204" pitchFamily="34" charset="0"/>
                <a:ea typeface="Calibri" panose="020F0502020204030204" pitchFamily="34" charset="0"/>
                <a:cs typeface="Times New Roman" panose="02020603050405020304" pitchFamily="18" charset="0"/>
              </a:rPr>
              <a:t>eraill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i</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sefydlu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dealltwriaeth</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gynhwysfawr</a:t>
            </a:r>
            <a:r>
              <a:rPr lang="en-GB" sz="2400" dirty="0">
                <a:latin typeface="Arial" panose="020B0604020202020204" pitchFamily="34" charset="0"/>
                <a:ea typeface="Calibri" panose="020F0502020204030204" pitchFamily="34" charset="0"/>
                <a:cs typeface="Times New Roman" panose="02020603050405020304" pitchFamily="18" charset="0"/>
              </a:rPr>
              <a:t> o </a:t>
            </a:r>
            <a:r>
              <a:rPr lang="en-GB" sz="2400" dirty="0" err="1">
                <a:latin typeface="Arial" panose="020B0604020202020204" pitchFamily="34" charset="0"/>
                <a:ea typeface="Calibri" panose="020F0502020204030204" pitchFamily="34" charset="0"/>
                <a:cs typeface="Times New Roman" panose="02020603050405020304" pitchFamily="18" charset="0"/>
              </a:rPr>
              <a:t>anghenion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 </a:t>
            </a:r>
            <a:r>
              <a:rPr lang="en-GB" sz="2400" dirty="0" err="1">
                <a:latin typeface="Arial" panose="020B0604020202020204" pitchFamily="34" charset="0"/>
                <a:ea typeface="Calibri" panose="020F0502020204030204" pitchFamily="34" charset="0"/>
                <a:cs typeface="Times New Roman" panose="02020603050405020304" pitchFamily="18" charset="0"/>
              </a:rPr>
              <a:t>chynllunio</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ymyriadau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addas</a:t>
            </a:r>
            <a:r>
              <a:rPr lang="en-GB" sz="2400" dirty="0">
                <a:latin typeface="Arial" panose="020B0604020202020204" pitchFamily="34" charset="0"/>
                <a:ea typeface="Calibri" panose="020F0502020204030204" pitchFamily="34" charset="0"/>
                <a:cs typeface="Times New Roman" panose="02020603050405020304" pitchFamily="18" charset="0"/>
              </a:rPr>
              <a:t>?</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8" name="object 8"/>
          <p:cNvSpPr txBox="1"/>
          <p:nvPr/>
        </p:nvSpPr>
        <p:spPr>
          <a:xfrm>
            <a:off x="6615619" y="3332365"/>
            <a:ext cx="5937885" cy="5875904"/>
          </a:xfrm>
          <a:prstGeom prst="rect">
            <a:avLst/>
          </a:prstGeom>
        </p:spPr>
        <p:txBody>
          <a:bodyPr vert="horz" wrap="square" lIns="0" tIns="0" rIns="0" bIns="0" rtlCol="0">
            <a:spAutoFit/>
          </a:bodyPr>
          <a:lstStyle/>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1. How effective are arrangements to identify pupils’ needs before they join the school?</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2. How well does the school ensure all staff have a thorough understanding of pupils’ needs, interests and abilities as they move through school?</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3. How well does the school use information provided by external agencies, parents and others to establish a comprehensive understanding of pupils’ needs and plan suitable interventions?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263849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Cefndir</a:t>
            </a:r>
            <a:endParaRPr lang="en-GB" sz="4500" dirty="0">
              <a:solidFill>
                <a:schemeClr val="tx1">
                  <a:lumMod val="75000"/>
                  <a:lumOff val="25000"/>
                </a:schemeClr>
              </a:solidFill>
              <a:latin typeface="Arial"/>
              <a:cs typeface="Aria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This report focuses on effective provision for pupils with special educational needs (SEN) in maintained primary, secondary and all-age schools</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ea typeface="Times New Roman" panose="02020603050405020304" pitchFamily="18" charset="0"/>
              </a:rPr>
              <a:t>The report draws on evidence from school inspections and from visits to a selection of schools across Wales where inspections have identified particularly strong provision and practice for pupils with SEN.  It includes case studies and examples of effective practice throughout.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4" name="Rectangle 3"/>
          <p:cNvSpPr/>
          <p:nvPr/>
        </p:nvSpPr>
        <p:spPr>
          <a:xfrm>
            <a:off x="113220" y="2596086"/>
            <a:ext cx="6502400" cy="4524315"/>
          </a:xfrm>
          <a:prstGeom prst="rect">
            <a:avLst/>
          </a:prstGeom>
        </p:spPr>
        <p:txBody>
          <a:bodyPr>
            <a:spAutoFit/>
          </a:bodyPr>
          <a:lstStyle/>
          <a:p>
            <a:pPr marL="342900" marR="5080" indent="-342900">
              <a:buFont typeface="Arial" panose="020B0604020202020204" pitchFamily="34" charset="0"/>
              <a:buChar char="•"/>
              <a:tabLst>
                <a:tab pos="5485765" algn="l"/>
              </a:tabLst>
            </a:pPr>
            <a:r>
              <a:rPr lang="en-GB" sz="2400" dirty="0" err="1">
                <a:latin typeface="Arial" panose="020B0604020202020204" pitchFamily="34" charset="0"/>
                <a:cs typeface="Arial" panose="020B0604020202020204" pitchFamily="34" charset="0"/>
              </a:rPr>
              <a:t>Mae’r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adroddiad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canolbwyntio</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ddarpariaeth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effeithiol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gyfer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disgyblion</a:t>
            </a:r>
            <a:r>
              <a:rPr lang="en-GB" sz="2400" dirty="0">
                <a:latin typeface="Arial" panose="020B0604020202020204" pitchFamily="34" charset="0"/>
                <a:cs typeface="Arial" panose="020B0604020202020204" pitchFamily="34" charset="0"/>
              </a:rPr>
              <a:t> ag </a:t>
            </a:r>
            <a:r>
              <a:rPr lang="en-GB" sz="2400" dirty="0" err="1">
                <a:latin typeface="Arial" panose="020B0604020202020204" pitchFamily="34" charset="0"/>
                <a:cs typeface="Arial" panose="020B0604020202020204" pitchFamily="34" charset="0"/>
              </a:rPr>
              <a:t>anghenion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addysgol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arbennig</a:t>
            </a:r>
            <a:r>
              <a:rPr lang="en-GB" sz="2400" dirty="0">
                <a:latin typeface="Arial" panose="020B0604020202020204" pitchFamily="34" charset="0"/>
                <a:cs typeface="Arial" panose="020B0604020202020204" pitchFamily="34" charset="0"/>
              </a:rPr>
              <a:t> (AAA) </a:t>
            </a:r>
            <a:r>
              <a:rPr lang="en-GB" sz="2400" dirty="0" err="1">
                <a:latin typeface="Arial" panose="020B0604020202020204" pitchFamily="34" charset="0"/>
                <a:cs typeface="Arial" panose="020B0604020202020204" pitchFamily="34" charset="0"/>
              </a:rPr>
              <a:t>mewn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ysgolion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cynradd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uwchradd</a:t>
            </a:r>
            <a:r>
              <a:rPr lang="en-GB" sz="2400" dirty="0">
                <a:latin typeface="Arial" panose="020B0604020202020204" pitchFamily="34" charset="0"/>
                <a:cs typeface="Arial" panose="020B0604020202020204" pitchFamily="34" charset="0"/>
              </a:rPr>
              <a:t> ac </a:t>
            </a:r>
            <a:r>
              <a:rPr lang="en-GB" sz="2400" dirty="0" err="1">
                <a:latin typeface="Arial" panose="020B0604020202020204" pitchFamily="34" charset="0"/>
                <a:cs typeface="Arial" panose="020B0604020202020204" pitchFamily="34" charset="0"/>
              </a:rPr>
              <a:t>ysgolion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pob</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oed</a:t>
            </a:r>
            <a:r>
              <a:rPr lang="en-GB" sz="2400" dirty="0">
                <a:latin typeface="Arial" panose="020B0604020202020204" pitchFamily="34" charset="0"/>
                <a:cs typeface="Arial" panose="020B0604020202020204" pitchFamily="34" charset="0"/>
              </a:rPr>
              <a:t> a </a:t>
            </a:r>
            <a:r>
              <a:rPr lang="en-GB" sz="2400" dirty="0" err="1">
                <a:latin typeface="Arial" panose="020B0604020202020204" pitchFamily="34" charset="0"/>
                <a:cs typeface="Arial" panose="020B0604020202020204" pitchFamily="34" charset="0"/>
              </a:rPr>
              <a:t>gynhelir</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err="1">
                <a:latin typeface="Arial" panose="020B0604020202020204" pitchFamily="34" charset="0"/>
                <a:ea typeface="Times New Roman" panose="02020603050405020304" pitchFamily="18" charset="0"/>
              </a:rPr>
              <a:t>Mae’r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adroddiad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defnyddio</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tystiolaeth</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arolygiadau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ac o </a:t>
            </a:r>
            <a:r>
              <a:rPr lang="en-GB" sz="2400" dirty="0" err="1">
                <a:latin typeface="Arial" panose="020B0604020202020204" pitchFamily="34" charset="0"/>
                <a:ea typeface="Times New Roman" panose="02020603050405020304" pitchFamily="18" charset="0"/>
              </a:rPr>
              <a:t>ymweliadau</a:t>
            </a:r>
            <a:r>
              <a:rPr lang="en-GB" sz="2400" dirty="0">
                <a:latin typeface="Arial" panose="020B0604020202020204" pitchFamily="34" charset="0"/>
                <a:ea typeface="Times New Roman" panose="02020603050405020304" pitchFamily="18" charset="0"/>
              </a:rPr>
              <a:t> â </a:t>
            </a:r>
            <a:r>
              <a:rPr lang="en-GB" sz="2400" dirty="0" err="1">
                <a:latin typeface="Arial" panose="020B0604020202020204" pitchFamily="34" charset="0"/>
                <a:ea typeface="Times New Roman" panose="02020603050405020304" pitchFamily="18" charset="0"/>
              </a:rPr>
              <a:t>detholiad</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ledled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Cymru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lle</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arolygiadau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wedi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nodi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darpariaeth</a:t>
            </a:r>
            <a:r>
              <a:rPr lang="en-GB" sz="2400" dirty="0">
                <a:latin typeface="Arial" panose="020B0604020202020204" pitchFamily="34" charset="0"/>
                <a:ea typeface="Times New Roman" panose="02020603050405020304" pitchFamily="18" charset="0"/>
              </a:rPr>
              <a:t> ac </a:t>
            </a:r>
            <a:r>
              <a:rPr lang="en-GB" sz="2400" dirty="0" err="1">
                <a:latin typeface="Arial" panose="020B0604020202020204" pitchFamily="34" charset="0"/>
                <a:ea typeface="Times New Roman" panose="02020603050405020304" pitchFamily="18" charset="0"/>
              </a:rPr>
              <a:t>arfer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arbennig</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gryf</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ag AAA.  </a:t>
            </a:r>
            <a:r>
              <a:rPr lang="en-GB" sz="2400" dirty="0" err="1">
                <a:latin typeface="Arial" panose="020B0604020202020204" pitchFamily="34" charset="0"/>
                <a:ea typeface="Times New Roman" panose="02020603050405020304" pitchFamily="18" charset="0"/>
              </a:rPr>
              <a:t>Mae’n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cynnwys</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astudiaethau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achos</a:t>
            </a:r>
            <a:r>
              <a:rPr lang="en-GB" sz="2400" dirty="0">
                <a:latin typeface="Arial" panose="020B0604020202020204" pitchFamily="34" charset="0"/>
                <a:ea typeface="Times New Roman" panose="02020603050405020304" pitchFamily="18" charset="0"/>
              </a:rPr>
              <a:t> ac </a:t>
            </a:r>
            <a:r>
              <a:rPr lang="en-GB" sz="2400" dirty="0" err="1">
                <a:latin typeface="Arial" panose="020B0604020202020204" pitchFamily="34" charset="0"/>
                <a:ea typeface="Times New Roman" panose="02020603050405020304" pitchFamily="18" charset="0"/>
              </a:rPr>
              <a:t>enghreifftiau</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arfer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effeithiol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drwyddo</a:t>
            </a:r>
            <a:r>
              <a:rPr lang="en-GB" sz="2400" dirty="0">
                <a:latin typeface="Arial" panose="020B0604020202020204" pitchFamily="34" charset="0"/>
                <a:ea typeface="Times New Roman" panose="02020603050405020304" pitchFamily="18" charset="0"/>
              </a:rPr>
              <a:t> draw.</a:t>
            </a:r>
            <a:endParaRPr lang="en-GB" sz="2400" dirty="0">
              <a:solidFill>
                <a:schemeClr val="tx1">
                  <a:lumMod val="75000"/>
                  <a:lumOff val="25000"/>
                </a:schemeClr>
              </a:solidFill>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Cwestiynau</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i</a:t>
            </a:r>
            <a:br>
              <a:rPr lang="en-GB" sz="4500" b="1" spc="-5" dirty="0">
                <a:solidFill>
                  <a:schemeClr val="tx1">
                    <a:lumMod val="75000"/>
                    <a:lumOff val="25000"/>
                  </a:schemeClr>
                </a:solidFill>
                <a:latin typeface="Arial"/>
                <a:cs typeface="Arial"/>
              </a:rPr>
            </a:br>
            <a:r>
              <a:rPr lang="en-GB" sz="4500" b="1" spc="-5" dirty="0" err="1">
                <a:solidFill>
                  <a:schemeClr val="tx1">
                    <a:lumMod val="75000"/>
                    <a:lumOff val="25000"/>
                  </a:schemeClr>
                </a:solidFill>
                <a:latin typeface="Arial"/>
                <a:cs typeface="Arial"/>
              </a:rPr>
              <a:t>ysgolion</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66624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61950" indent="-361950">
              <a:lnSpc>
                <a:spcPct val="107000"/>
              </a:lnSpc>
            </a:pPr>
            <a:r>
              <a:rPr lang="en-GB" sz="2400" dirty="0">
                <a:latin typeface="Arial" panose="020B0604020202020204" pitchFamily="34" charset="0"/>
                <a:ea typeface="Calibri" panose="020F0502020204030204" pitchFamily="34" charset="0"/>
                <a:cs typeface="Times New Roman" panose="02020603050405020304" pitchFamily="18" charset="0"/>
              </a:rPr>
              <a:t>4. I </a:t>
            </a:r>
            <a:r>
              <a:rPr lang="en-GB" sz="2400" dirty="0" err="1">
                <a:latin typeface="Arial" panose="020B0604020202020204" pitchFamily="34" charset="0"/>
                <a:ea typeface="Calibri" panose="020F0502020204030204" pitchFamily="34" charset="0"/>
                <a:cs typeface="Times New Roman" panose="02020603050405020304" pitchFamily="18" charset="0"/>
              </a:rPr>
              <a:t>ba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raddau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mae’r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ysgol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ymgynghori</a:t>
            </a:r>
            <a:r>
              <a:rPr lang="en-GB" sz="2400" dirty="0">
                <a:latin typeface="Arial" panose="020B0604020202020204" pitchFamily="34" charset="0"/>
                <a:ea typeface="Calibri" panose="020F0502020204030204" pitchFamily="34" charset="0"/>
                <a:cs typeface="Times New Roman" panose="02020603050405020304" pitchFamily="18" charset="0"/>
              </a:rPr>
              <a:t> â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rhieni</a:t>
            </a:r>
            <a:r>
              <a:rPr lang="en-GB" sz="2400" dirty="0">
                <a:latin typeface="Arial" panose="020B0604020202020204" pitchFamily="34" charset="0"/>
                <a:ea typeface="Calibri" panose="020F0502020204030204" pitchFamily="34" charset="0"/>
                <a:cs typeface="Times New Roman" panose="02020603050405020304" pitchFamily="18" charset="0"/>
              </a:rPr>
              <a:t> a </a:t>
            </a:r>
            <a:r>
              <a:rPr lang="en-GB" sz="2400" dirty="0" err="1">
                <a:latin typeface="Arial" panose="020B0604020202020204" pitchFamily="34" charset="0"/>
                <a:ea typeface="Calibri" panose="020F0502020204030204" pitchFamily="34" charset="0"/>
                <a:cs typeface="Times New Roman" panose="02020603050405020304" pitchFamily="18" charset="0"/>
              </a:rPr>
              <a:t>gofalwyr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i</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osod</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targedau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yng</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nghynlluniau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personol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sy’n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bwrpasol</a:t>
            </a:r>
            <a:r>
              <a:rPr lang="en-GB" sz="2400" dirty="0">
                <a:latin typeface="Arial" panose="020B0604020202020204" pitchFamily="34" charset="0"/>
                <a:ea typeface="Calibri" panose="020F0502020204030204" pitchFamily="34" charset="0"/>
                <a:cs typeface="Times New Roman" panose="02020603050405020304" pitchFamily="18" charset="0"/>
              </a:rPr>
              <a:t> ac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berthnasol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i’r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a:t>
            </a:r>
            <a:r>
              <a:rPr lang="en-GB" sz="2400" dirty="0">
                <a:latin typeface="Arial" panose="020B0604020202020204" pitchFamily="34" charset="0"/>
                <a:ea typeface="Calibri" panose="020F0502020204030204" pitchFamily="34" charset="0"/>
                <a:cs typeface="Times New Roman" panose="02020603050405020304" pitchFamily="18" charset="0"/>
              </a:rPr>
              <a:t>?</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5.	Pa </a:t>
            </a:r>
            <a:r>
              <a:rPr lang="en-GB" sz="2400" dirty="0" err="1">
                <a:latin typeface="Arial" panose="020B0604020202020204" pitchFamily="34" charset="0"/>
                <a:ea typeface="Calibri" panose="020F0502020204030204" pitchFamily="34" charset="0"/>
                <a:cs typeface="Times New Roman" panose="02020603050405020304" pitchFamily="18" charset="0"/>
              </a:rPr>
              <a:t>mor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llwyddiannus</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yw</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trefniadau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i</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fonitro</a:t>
            </a:r>
            <a:r>
              <a:rPr lang="en-GB" sz="2400" dirty="0">
                <a:latin typeface="Arial" panose="020B0604020202020204" pitchFamily="34" charset="0"/>
                <a:ea typeface="Calibri" panose="020F0502020204030204" pitchFamily="34" charset="0"/>
                <a:cs typeface="Times New Roman" panose="02020603050405020304" pitchFamily="18" charset="0"/>
              </a:rPr>
              <a:t> ac </a:t>
            </a:r>
            <a:r>
              <a:rPr lang="en-GB" sz="2400" dirty="0" err="1">
                <a:latin typeface="Arial" panose="020B0604020202020204" pitchFamily="34" charset="0"/>
                <a:ea typeface="Calibri" panose="020F0502020204030204" pitchFamily="34" charset="0"/>
                <a:cs typeface="Times New Roman" panose="02020603050405020304" pitchFamily="18" charset="0"/>
              </a:rPr>
              <a:t>olrhain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cynnydd</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ag AAA?</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6.	Pa </a:t>
            </a:r>
            <a:r>
              <a:rPr lang="en-GB" sz="2400" dirty="0" err="1">
                <a:latin typeface="Arial" panose="020B0604020202020204" pitchFamily="34" charset="0"/>
                <a:ea typeface="Calibri" panose="020F0502020204030204" pitchFamily="34" charset="0"/>
                <a:cs typeface="Times New Roman" panose="02020603050405020304" pitchFamily="18" charset="0"/>
              </a:rPr>
              <a:t>mor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dda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mae’r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ysgol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ymgysylltu</a:t>
            </a:r>
            <a:r>
              <a:rPr lang="en-GB" sz="2400" dirty="0">
                <a:latin typeface="Arial" panose="020B0604020202020204" pitchFamily="34" charset="0"/>
                <a:ea typeface="Calibri" panose="020F0502020204030204" pitchFamily="34" charset="0"/>
                <a:cs typeface="Times New Roman" panose="02020603050405020304" pitchFamily="18" charset="0"/>
              </a:rPr>
              <a:t> â </a:t>
            </a:r>
            <a:r>
              <a:rPr lang="en-GB" sz="2400" dirty="0" err="1">
                <a:latin typeface="Arial" panose="020B0604020202020204" pitchFamily="34" charset="0"/>
                <a:ea typeface="Calibri" panose="020F0502020204030204" pitchFamily="34" charset="0"/>
                <a:cs typeface="Times New Roman" panose="02020603050405020304" pitchFamily="18" charset="0"/>
              </a:rPr>
              <a:t>rhieni</a:t>
            </a:r>
            <a:r>
              <a:rPr lang="en-GB" sz="2400" dirty="0">
                <a:latin typeface="Arial" panose="020B0604020202020204" pitchFamily="34" charset="0"/>
                <a:ea typeface="Calibri" panose="020F0502020204030204" pitchFamily="34" charset="0"/>
                <a:cs typeface="Times New Roman" panose="02020603050405020304" pitchFamily="18" charset="0"/>
              </a:rPr>
              <a:t> a </a:t>
            </a:r>
            <a:r>
              <a:rPr lang="en-GB" sz="2400" dirty="0" err="1">
                <a:latin typeface="Arial" panose="020B0604020202020204" pitchFamily="34" charset="0"/>
                <a:ea typeface="Calibri" panose="020F0502020204030204" pitchFamily="34" charset="0"/>
                <a:cs typeface="Times New Roman" panose="02020603050405020304" pitchFamily="18" charset="0"/>
              </a:rPr>
              <a:t>gofalwyr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i</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lywio’r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ddarpariaeth</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gyfer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eu</a:t>
            </a:r>
            <a:r>
              <a:rPr lang="en-GB" sz="2400" dirty="0">
                <a:latin typeface="Arial" panose="020B0604020202020204" pitchFamily="34" charset="0"/>
                <a:ea typeface="Calibri" panose="020F0502020204030204" pitchFamily="34" charset="0"/>
                <a:cs typeface="Times New Roman" panose="02020603050405020304" pitchFamily="18" charset="0"/>
              </a:rPr>
              <a:t> plant?</a:t>
            </a:r>
          </a:p>
          <a:p>
            <a:pPr marL="361950" lvl="0" indent="-361950">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7. Pa </a:t>
            </a:r>
            <a:r>
              <a:rPr lang="en-GB" sz="2400" dirty="0" err="1">
                <a:latin typeface="Arial" panose="020B0604020202020204" pitchFamily="34" charset="0"/>
                <a:ea typeface="Calibri" panose="020F0502020204030204" pitchFamily="34" charset="0"/>
                <a:cs typeface="Times New Roman" panose="02020603050405020304" pitchFamily="18" charset="0"/>
              </a:rPr>
              <a:t>mor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llwyddiannus</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yw</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partneriaethau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gydag</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ysgolion</a:t>
            </a:r>
            <a:r>
              <a:rPr lang="en-GB" sz="2400" dirty="0">
                <a:latin typeface="Arial" panose="020B0604020202020204" pitchFamily="34" charset="0"/>
                <a:ea typeface="Calibri" panose="020F0502020204030204" pitchFamily="34" charset="0"/>
                <a:cs typeface="Times New Roman" panose="02020603050405020304" pitchFamily="18" charset="0"/>
              </a:rPr>
              <a:t> a </a:t>
            </a:r>
            <a:r>
              <a:rPr lang="en-GB" sz="2400" dirty="0" err="1">
                <a:latin typeface="Arial" panose="020B0604020202020204" pitchFamily="34" charset="0"/>
                <a:ea typeface="Calibri" panose="020F0502020204030204" pitchFamily="34" charset="0"/>
                <a:cs typeface="Times New Roman" panose="02020603050405020304" pitchFamily="18" charset="0"/>
              </a:rPr>
              <a:t>darparwyr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addysg</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eraill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wrth</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gefnogi</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trefniadau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pontio</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gyfer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ag AAA a </a:t>
            </a:r>
            <a:r>
              <a:rPr lang="en-GB" sz="2400" dirty="0" err="1">
                <a:latin typeface="Arial" panose="020B0604020202020204" pitchFamily="34" charset="0"/>
                <a:ea typeface="Calibri" panose="020F0502020204030204" pitchFamily="34" charset="0"/>
                <a:cs typeface="Times New Roman" panose="02020603050405020304" pitchFamily="18" charset="0"/>
              </a:rPr>
              <a:t>rhannu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arfer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dda</a:t>
            </a:r>
            <a:r>
              <a:rPr lang="en-GB" sz="2400" dirty="0">
                <a:latin typeface="Arial" panose="020B0604020202020204" pitchFamily="34" charset="0"/>
                <a:ea typeface="Calibri" panose="020F0502020204030204" pitchFamily="34" charset="0"/>
                <a:cs typeface="Times New Roman" panose="02020603050405020304" pitchFamily="18" charset="0"/>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8" name="object 8"/>
          <p:cNvSpPr txBox="1"/>
          <p:nvPr/>
        </p:nvSpPr>
        <p:spPr>
          <a:xfrm>
            <a:off x="6615619" y="3332365"/>
            <a:ext cx="5937885" cy="6768841"/>
          </a:xfrm>
          <a:prstGeom prst="rect">
            <a:avLst/>
          </a:prstGeom>
        </p:spPr>
        <p:txBody>
          <a:bodyPr vert="horz" wrap="square" lIns="0" tIns="0" rIns="0" bIns="0" rtlCol="0">
            <a:spAutoFit/>
          </a:bodyPr>
          <a:lstStyle/>
          <a:p>
            <a:pPr marL="361950" indent="-361950">
              <a:lnSpc>
                <a:spcPct val="107000"/>
              </a:lnSpc>
            </a:pPr>
            <a:r>
              <a:rPr lang="en-GB" sz="2400" dirty="0">
                <a:latin typeface="Arial" panose="020B0604020202020204" pitchFamily="34" charset="0"/>
                <a:ea typeface="Calibri" panose="020F0502020204030204" pitchFamily="34" charset="0"/>
                <a:cs typeface="Times New Roman" panose="02020603050405020304" pitchFamily="18" charset="0"/>
              </a:rPr>
              <a:t>4. To what extent does the school consult with pupils, parents and carers to set targets on pupils’ personal plans that are purposeful and relevant to the pupil?</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5.	How successful are arrangements to monitor and track the progress of pupils with SEN?</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6.	How well does the school engage with parents and carers to inform the provision for their children?</a:t>
            </a:r>
          </a:p>
          <a:p>
            <a:pPr marL="361950" lvl="0" indent="-361950">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7. How successful are partnerships with other schools and education providers in supporting transition arrangements for pupils with SEN and sharing good practice?</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357524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Cwestiynau</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i</a:t>
            </a:r>
            <a:br>
              <a:rPr lang="en-GB" sz="4500" b="1" spc="-5" dirty="0">
                <a:solidFill>
                  <a:schemeClr val="tx1">
                    <a:lumMod val="75000"/>
                    <a:lumOff val="25000"/>
                  </a:schemeClr>
                </a:solidFill>
                <a:latin typeface="Arial"/>
                <a:cs typeface="Arial"/>
              </a:rPr>
            </a:br>
            <a:r>
              <a:rPr lang="en-GB" sz="4500" b="1" spc="-5" dirty="0" err="1">
                <a:solidFill>
                  <a:schemeClr val="tx1">
                    <a:lumMod val="75000"/>
                    <a:lumOff val="25000"/>
                  </a:schemeClr>
                </a:solidFill>
                <a:latin typeface="Arial"/>
                <a:cs typeface="Arial"/>
              </a:rPr>
              <a:t>ysgolion</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5137240"/>
          </a:xfrm>
          <a:prstGeom prst="rect">
            <a:avLst/>
          </a:prstGeom>
        </p:spPr>
        <p:txBody>
          <a:bodyPr vert="horz" wrap="square" lIns="0" tIns="0" rIns="0" bIns="0" rtlCol="0">
            <a:spAutoFit/>
          </a:bodyPr>
          <a:lstStyle/>
          <a:p>
            <a:pPr marL="361950" lvl="0" indent="-361950">
              <a:lnSpc>
                <a:spcPct val="107000"/>
              </a:lnSpc>
              <a:spcAft>
                <a:spcPts val="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marL="361950" lvl="0" indent="-361950">
              <a:lnSpc>
                <a:spcPct val="107000"/>
              </a:lnSpc>
              <a:spcAft>
                <a:spcPts val="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8. I </a:t>
            </a:r>
            <a:r>
              <a:rPr lang="en-GB" sz="2400" dirty="0" err="1">
                <a:latin typeface="Arial" panose="020B0604020202020204" pitchFamily="34" charset="0"/>
                <a:ea typeface="Calibri" panose="020F0502020204030204" pitchFamily="34" charset="0"/>
                <a:cs typeface="Times New Roman" panose="02020603050405020304" pitchFamily="18" charset="0"/>
              </a:rPr>
              <a:t>ba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raddau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mae</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uwch</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reolwyr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sefydlu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gweledigaeth</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gynhwysol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sy’n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pennu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dyheadau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uchel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gyfer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ag AAA?</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9. Pa </a:t>
            </a:r>
            <a:r>
              <a:rPr lang="en-GB" sz="2400" dirty="0" err="1">
                <a:latin typeface="Arial" panose="020B0604020202020204" pitchFamily="34" charset="0"/>
                <a:ea typeface="Calibri" panose="020F0502020204030204" pitchFamily="34" charset="0"/>
                <a:cs typeface="Times New Roman" panose="02020603050405020304" pitchFamily="18" charset="0"/>
              </a:rPr>
              <a:t>mor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dda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mae</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dysgu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proffesiynol</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helpu</a:t>
            </a:r>
            <a:r>
              <a:rPr lang="en-GB" sz="2400" dirty="0">
                <a:latin typeface="Arial" panose="020B0604020202020204" pitchFamily="34" charset="0"/>
                <a:ea typeface="Calibri" panose="020F0502020204030204" pitchFamily="34" charset="0"/>
                <a:cs typeface="Times New Roman" panose="02020603050405020304" pitchFamily="18" charset="0"/>
              </a:rPr>
              <a:t> staff </a:t>
            </a:r>
            <a:r>
              <a:rPr lang="en-GB" sz="2400" dirty="0" err="1">
                <a:latin typeface="Arial" panose="020B0604020202020204" pitchFamily="34" charset="0"/>
                <a:ea typeface="Calibri" panose="020F0502020204030204" pitchFamily="34" charset="0"/>
                <a:cs typeface="Times New Roman" panose="02020603050405020304" pitchFamily="18" charset="0"/>
              </a:rPr>
              <a:t>i</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wella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eu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dealltwriaeth</a:t>
            </a:r>
            <a:r>
              <a:rPr lang="en-GB" sz="2400" dirty="0">
                <a:latin typeface="Arial" panose="020B0604020202020204" pitchFamily="34" charset="0"/>
                <a:ea typeface="Calibri" panose="020F0502020204030204" pitchFamily="34" charset="0"/>
                <a:cs typeface="Times New Roman" panose="02020603050405020304" pitchFamily="18" charset="0"/>
              </a:rPr>
              <a:t> o </a:t>
            </a:r>
            <a:r>
              <a:rPr lang="en-GB" sz="2400" dirty="0" err="1">
                <a:latin typeface="Arial" panose="020B0604020202020204" pitchFamily="34" charset="0"/>
                <a:ea typeface="Calibri" panose="020F0502020204030204" pitchFamily="34" charset="0"/>
                <a:cs typeface="Times New Roman" panose="02020603050405020304" pitchFamily="18" charset="0"/>
              </a:rPr>
              <a:t>weithio</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gyda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ag AAA?</a:t>
            </a:r>
          </a:p>
          <a:p>
            <a:pPr marL="361950" lvl="0" indent="-361950">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10. Pa </a:t>
            </a:r>
            <a:r>
              <a:rPr lang="en-GB" sz="2400" dirty="0" err="1">
                <a:latin typeface="Arial" panose="020B0604020202020204" pitchFamily="34" charset="0"/>
                <a:ea typeface="Calibri" panose="020F0502020204030204" pitchFamily="34" charset="0"/>
                <a:cs typeface="Times New Roman" panose="02020603050405020304" pitchFamily="18" charset="0"/>
              </a:rPr>
              <a:t>mor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dda</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mae</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arweinwyr</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gwerthuso</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deilliannau</a:t>
            </a:r>
            <a:r>
              <a:rPr lang="en-GB" sz="2400" dirty="0">
                <a:latin typeface="Arial" panose="020B0604020202020204" pitchFamily="34" charset="0"/>
                <a:ea typeface="Calibri" panose="020F0502020204030204" pitchFamily="34" charset="0"/>
                <a:cs typeface="Times New Roman" panose="02020603050405020304" pitchFamily="18" charset="0"/>
              </a:rPr>
              <a:t> a </a:t>
            </a:r>
            <a:r>
              <a:rPr lang="en-GB" sz="2400" dirty="0" err="1">
                <a:latin typeface="Arial" panose="020B0604020202020204" pitchFamily="34" charset="0"/>
                <a:ea typeface="Calibri" panose="020F0502020204030204" pitchFamily="34" charset="0"/>
                <a:cs typeface="Times New Roman" panose="02020603050405020304" pitchFamily="18" charset="0"/>
              </a:rPr>
              <a:t>chynnydd</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disgyblion</a:t>
            </a:r>
            <a:r>
              <a:rPr lang="en-GB" sz="2400" dirty="0">
                <a:latin typeface="Arial" panose="020B0604020202020204" pitchFamily="34" charset="0"/>
                <a:ea typeface="Calibri" panose="020F0502020204030204" pitchFamily="34" charset="0"/>
                <a:cs typeface="Times New Roman" panose="02020603050405020304" pitchFamily="18" charset="0"/>
              </a:rPr>
              <a:t> ag AAA ac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addasu’u</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darpariaeth</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yn</a:t>
            </a:r>
            <a:r>
              <a:rPr lang="en-GB" sz="2400" dirty="0">
                <a:latin typeface="Arial" panose="020B0604020202020204" pitchFamily="34" charset="0"/>
                <a:ea typeface="Calibri" panose="020F0502020204030204" pitchFamily="34" charset="0"/>
                <a:cs typeface="Times New Roman" panose="02020603050405020304" pitchFamily="18" charset="0"/>
              </a:rPr>
              <a:t> </a:t>
            </a:r>
            <a:r>
              <a:rPr lang="en-GB" sz="2400" dirty="0" err="1">
                <a:latin typeface="Arial" panose="020B0604020202020204" pitchFamily="34" charset="0"/>
                <a:ea typeface="Calibri" panose="020F0502020204030204" pitchFamily="34" charset="0"/>
                <a:cs typeface="Times New Roman" panose="02020603050405020304" pitchFamily="18" charset="0"/>
              </a:rPr>
              <a:t>gyfatebol</a:t>
            </a:r>
            <a:r>
              <a:rPr lang="en-GB" sz="2400" dirty="0">
                <a:latin typeface="Arial" panose="020B0604020202020204" pitchFamily="34" charset="0"/>
                <a:ea typeface="Calibri" panose="020F0502020204030204" pitchFamily="34" charset="0"/>
                <a:cs typeface="Times New Roman" panose="02020603050405020304" pitchFamily="18" charset="0"/>
              </a:rPr>
              <a:t>?</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schools</a:t>
            </a:r>
            <a:endParaRPr sz="4500" dirty="0">
              <a:solidFill>
                <a:schemeClr val="tx1">
                  <a:lumMod val="75000"/>
                  <a:lumOff val="25000"/>
                </a:schemeClr>
              </a:solidFill>
              <a:latin typeface="Arial"/>
              <a:cs typeface="Arial"/>
            </a:endParaRPr>
          </a:p>
        </p:txBody>
      </p:sp>
      <p:sp>
        <p:nvSpPr>
          <p:cNvPr id="8" name="object 8"/>
          <p:cNvSpPr txBox="1"/>
          <p:nvPr/>
        </p:nvSpPr>
        <p:spPr>
          <a:xfrm>
            <a:off x="6615619" y="3332365"/>
            <a:ext cx="5937885" cy="4792979"/>
          </a:xfrm>
          <a:prstGeom prst="rect">
            <a:avLst/>
          </a:prstGeom>
        </p:spPr>
        <p:txBody>
          <a:bodyPr vert="horz" wrap="square" lIns="0" tIns="0" rIns="0" bIns="0" rtlCol="0">
            <a:spAutoFit/>
          </a:bodyPr>
          <a:lstStyle/>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8. To what extent do senior leaders establish an inclusive vision that sets high aspirations for pupils with SEN?</a:t>
            </a:r>
          </a:p>
          <a:p>
            <a:pPr marL="361950" lvl="0" indent="-361950">
              <a:lnSpc>
                <a:spcPct val="107000"/>
              </a:lnSpc>
              <a:spcAft>
                <a:spcPts val="0"/>
              </a:spcAft>
            </a:pPr>
            <a:r>
              <a:rPr lang="en-GB" sz="2400" dirty="0">
                <a:latin typeface="Arial" panose="020B0604020202020204" pitchFamily="34" charset="0"/>
                <a:ea typeface="Calibri" panose="020F0502020204030204" pitchFamily="34" charset="0"/>
                <a:cs typeface="Times New Roman" panose="02020603050405020304" pitchFamily="18" charset="0"/>
              </a:rPr>
              <a:t>9. How well does professional learning help staff to improve their understanding of working with pupils’ SEN?</a:t>
            </a:r>
          </a:p>
          <a:p>
            <a:pPr marL="361950" lvl="0" indent="-361950">
              <a:lnSpc>
                <a:spcPct val="107000"/>
              </a:lnSpc>
              <a:spcAft>
                <a:spcPts val="800"/>
              </a:spcAft>
            </a:pPr>
            <a:r>
              <a:rPr lang="en-GB" sz="2400" dirty="0">
                <a:latin typeface="Arial" panose="020B0604020202020204" pitchFamily="34" charset="0"/>
                <a:ea typeface="Calibri" panose="020F0502020204030204" pitchFamily="34" charset="0"/>
                <a:cs typeface="Times New Roman" panose="02020603050405020304" pitchFamily="18" charset="0"/>
              </a:rPr>
              <a:t>10. How well do leaders evaluate the outcomes and progress of pupils with SEN and adapt their provision accordingly?</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209021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Nodyn</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ar</a:t>
            </a:r>
            <a:r>
              <a:rPr lang="en-GB" sz="4500" b="1" spc="-5" dirty="0">
                <a:solidFill>
                  <a:schemeClr val="tx1">
                    <a:lumMod val="75000"/>
                    <a:lumOff val="25000"/>
                  </a:schemeClr>
                </a:solidFill>
                <a:latin typeface="Arial"/>
                <a:cs typeface="Arial"/>
              </a:rPr>
              <a:t> </a:t>
            </a:r>
            <a:br>
              <a:rPr lang="en-GB" sz="4500" b="1" spc="-5" dirty="0">
                <a:solidFill>
                  <a:schemeClr val="tx1">
                    <a:lumMod val="75000"/>
                    <a:lumOff val="25000"/>
                  </a:schemeClr>
                </a:solidFill>
                <a:latin typeface="Arial"/>
                <a:cs typeface="Arial"/>
              </a:rPr>
            </a:br>
            <a:r>
              <a:rPr lang="en-GB" sz="4500" b="1" spc="-5" dirty="0" err="1">
                <a:solidFill>
                  <a:schemeClr val="tx1">
                    <a:lumMod val="75000"/>
                    <a:lumOff val="25000"/>
                  </a:schemeClr>
                </a:solidFill>
                <a:latin typeface="Arial"/>
                <a:cs typeface="Arial"/>
              </a:rPr>
              <a:t>derminoleg</a:t>
            </a:r>
            <a:endParaRPr lang="en-GB" sz="4500" dirty="0">
              <a:solidFill>
                <a:schemeClr val="tx1">
                  <a:lumMod val="75000"/>
                  <a:lumOff val="25000"/>
                </a:schemeClr>
              </a:solidFill>
              <a:latin typeface="Arial"/>
              <a:cs typeface="Aria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A note on terminology</a:t>
            </a:r>
            <a:endParaRPr sz="4500" dirty="0">
              <a:solidFill>
                <a:schemeClr val="tx1">
                  <a:lumMod val="75000"/>
                  <a:lumOff val="25000"/>
                </a:schemeClr>
              </a:solidFill>
              <a:latin typeface="Arial"/>
              <a:cs typeface="Arial"/>
            </a:endParaRPr>
          </a:p>
        </p:txBody>
      </p:sp>
      <p:sp>
        <p:nvSpPr>
          <p:cNvPr id="8" name="object 8"/>
          <p:cNvSpPr txBox="1"/>
          <p:nvPr/>
        </p:nvSpPr>
        <p:spPr>
          <a:xfrm>
            <a:off x="6502399" y="3309050"/>
            <a:ext cx="59378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ea typeface="Times New Roman" panose="02020603050405020304" pitchFamily="18" charset="0"/>
              </a:rPr>
              <a:t>The focus in this report is on the effective practice schools make under the current statutory framework and the arrangements set out in the Code of Practice for Wales (2002).  This means that throughout the report, we refer to SEN and the special educational needs co-ordinator (</a:t>
            </a:r>
            <a:r>
              <a:rPr lang="en-GB" sz="2400" dirty="0" err="1">
                <a:latin typeface="Arial" panose="020B0604020202020204" pitchFamily="34" charset="0"/>
                <a:ea typeface="Times New Roman" panose="02020603050405020304" pitchFamily="18" charset="0"/>
              </a:rPr>
              <a:t>SENCo</a:t>
            </a:r>
            <a:r>
              <a:rPr lang="en-GB" sz="2400" dirty="0">
                <a:latin typeface="Arial" panose="020B0604020202020204" pitchFamily="34" charset="0"/>
                <a:ea typeface="Times New Roman" panose="02020603050405020304" pitchFamily="18" charset="0"/>
              </a:rPr>
              <a:t>), even though the individual schools we visited may use the terms ALN and the additional learning needs co-ordinator (</a:t>
            </a:r>
            <a:r>
              <a:rPr lang="en-GB" sz="2400" dirty="0" err="1">
                <a:latin typeface="Arial" panose="020B0604020202020204" pitchFamily="34" charset="0"/>
                <a:ea typeface="Times New Roman" panose="02020603050405020304" pitchFamily="18" charset="0"/>
              </a:rPr>
              <a:t>ALNCo</a:t>
            </a:r>
            <a:r>
              <a:rPr lang="en-GB" sz="2400" dirty="0">
                <a:latin typeface="Arial" panose="020B0604020202020204" pitchFamily="34" charset="0"/>
                <a:ea typeface="Times New Roman" panose="02020603050405020304" pitchFamily="18" charset="0"/>
              </a:rPr>
              <a:t>).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5" name="Rectangle 4"/>
          <p:cNvSpPr/>
          <p:nvPr/>
        </p:nvSpPr>
        <p:spPr>
          <a:xfrm>
            <a:off x="147918" y="3309050"/>
            <a:ext cx="6279167" cy="4154984"/>
          </a:xfrm>
          <a:prstGeom prst="rect">
            <a:avLst/>
          </a:prstGeom>
        </p:spPr>
        <p:txBody>
          <a:bodyPr wrap="square">
            <a:spAutoFit/>
          </a:bodyPr>
          <a:lstStyle/>
          <a:p>
            <a:pPr marL="342900" marR="5080" indent="-342900">
              <a:buFont typeface="Arial" panose="020B0604020202020204" pitchFamily="34" charset="0"/>
              <a:buChar char="•"/>
              <a:tabLst>
                <a:tab pos="5485765" algn="l"/>
              </a:tabLst>
            </a:pPr>
            <a:r>
              <a:rPr lang="en-GB" sz="2400" dirty="0" err="1">
                <a:latin typeface="Arial" panose="020B0604020202020204" pitchFamily="34" charset="0"/>
                <a:ea typeface="Times New Roman" panose="02020603050405020304" pitchFamily="18" charset="0"/>
              </a:rPr>
              <a:t>Mae’r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ffocws</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adroddiad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hwn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effeithiol</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geir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mewn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dan</a:t>
            </a:r>
            <a:r>
              <a:rPr lang="en-GB" sz="2400" dirty="0">
                <a:latin typeface="Arial" panose="020B0604020202020204" pitchFamily="34" charset="0"/>
                <a:ea typeface="Times New Roman" panose="02020603050405020304" pitchFamily="18" charset="0"/>
              </a:rPr>
              <a:t> y </a:t>
            </a:r>
            <a:r>
              <a:rPr lang="en-GB" sz="2400" dirty="0" err="1">
                <a:latin typeface="Arial" panose="020B0604020202020204" pitchFamily="34" charset="0"/>
                <a:ea typeface="Times New Roman" panose="02020603050405020304" pitchFamily="18" charset="0"/>
              </a:rPr>
              <a:t>fframwaith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statudol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presennol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trefniadau</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bennwyd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Nghod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Ymarfer</a:t>
            </a:r>
            <a:r>
              <a:rPr lang="en-GB" sz="2400" dirty="0">
                <a:latin typeface="Arial" panose="020B0604020202020204" pitchFamily="34" charset="0"/>
                <a:ea typeface="Times New Roman" panose="02020603050405020304" pitchFamily="18" charset="0"/>
              </a:rPr>
              <a:t> Cymru (2002).  Mae </a:t>
            </a:r>
            <a:r>
              <a:rPr lang="en-GB" sz="2400" dirty="0" err="1">
                <a:latin typeface="Arial" panose="020B0604020202020204" pitchFamily="34" charset="0"/>
                <a:ea typeface="Times New Roman" panose="02020603050405020304" pitchFamily="18" charset="0"/>
              </a:rPr>
              <a:t>hyn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golygu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trwy</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gydol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adroddiad</a:t>
            </a:r>
            <a:r>
              <a:rPr lang="en-GB" sz="2400" dirty="0">
                <a:latin typeface="Arial" panose="020B0604020202020204" pitchFamily="34" charset="0"/>
                <a:ea typeface="Times New Roman" panose="02020603050405020304" pitchFamily="18" charset="0"/>
              </a:rPr>
              <a:t>, y </a:t>
            </a:r>
            <a:r>
              <a:rPr lang="en-GB" sz="2400" dirty="0" err="1">
                <a:latin typeface="Arial" panose="020B0604020202020204" pitchFamily="34" charset="0"/>
                <a:ea typeface="Times New Roman" panose="02020603050405020304" pitchFamily="18" charset="0"/>
              </a:rPr>
              <a:t>cyfeiriwn</a:t>
            </a:r>
            <a:r>
              <a:rPr lang="en-GB" sz="2400" dirty="0">
                <a:latin typeface="Arial" panose="020B0604020202020204" pitchFamily="34" charset="0"/>
                <a:ea typeface="Times New Roman" panose="02020603050405020304" pitchFamily="18" charset="0"/>
              </a:rPr>
              <a:t> at AAA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cydlynydd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anghenion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addysgol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arbennig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CydAAA</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er</a:t>
            </a:r>
            <a:r>
              <a:rPr lang="en-GB" sz="2400" dirty="0">
                <a:latin typeface="Arial" panose="020B0604020202020204" pitchFamily="34" charset="0"/>
                <a:ea typeface="Times New Roman" panose="02020603050405020304" pitchFamily="18" charset="0"/>
              </a:rPr>
              <a:t> y gall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unigol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ymwelom</a:t>
            </a:r>
            <a:r>
              <a:rPr lang="en-GB" sz="2400" dirty="0">
                <a:latin typeface="Arial" panose="020B0604020202020204" pitchFamily="34" charset="0"/>
                <a:ea typeface="Times New Roman" panose="02020603050405020304" pitchFamily="18" charset="0"/>
              </a:rPr>
              <a:t> â </a:t>
            </a:r>
            <a:r>
              <a:rPr lang="en-GB" sz="2400" dirty="0" err="1">
                <a:latin typeface="Arial" panose="020B0604020202020204" pitchFamily="34" charset="0"/>
                <a:ea typeface="Times New Roman" panose="02020603050405020304" pitchFamily="18" charset="0"/>
              </a:rPr>
              <a:t>nhw</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fod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defnyddio’r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termau</a:t>
            </a:r>
            <a:r>
              <a:rPr lang="en-GB" sz="2400" dirty="0">
                <a:latin typeface="Arial" panose="020B0604020202020204" pitchFamily="34" charset="0"/>
                <a:ea typeface="Times New Roman" panose="02020603050405020304" pitchFamily="18" charset="0"/>
              </a:rPr>
              <a:t> ADY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cydlynydd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anghenion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dysgu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ychwanegol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CydADY</a:t>
            </a:r>
            <a:r>
              <a:rPr lang="en-GB" sz="2400" dirty="0">
                <a:latin typeface="Arial" panose="020B0604020202020204" pitchFamily="34" charset="0"/>
                <a:ea typeface="Times New Roman" panose="02020603050405020304" pitchFamily="18" charset="0"/>
              </a:rPr>
              <a:t>). </a:t>
            </a: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270157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lang="en-GB" sz="4500" dirty="0">
              <a:solidFill>
                <a:schemeClr val="tx1">
                  <a:lumMod val="75000"/>
                  <a:lumOff val="25000"/>
                </a:schemeClr>
              </a:solidFill>
              <a:latin typeface="Arial"/>
              <a:cs typeface="Arial"/>
            </a:endParaRPr>
          </a:p>
        </p:txBody>
      </p:sp>
      <p:sp>
        <p:nvSpPr>
          <p:cNvPr id="3" name="object 3"/>
          <p:cNvSpPr txBox="1"/>
          <p:nvPr/>
        </p:nvSpPr>
        <p:spPr>
          <a:xfrm>
            <a:off x="527300" y="2642252"/>
            <a:ext cx="5899785" cy="5693866"/>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Cymorth</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effeithiol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y </a:t>
            </a:r>
            <a:r>
              <a:rPr lang="en-GB" sz="2400" dirty="0" err="1">
                <a:latin typeface="Arial" panose="020B0604020202020204" pitchFamily="34" charset="0"/>
                <a:ea typeface="Times New Roman" panose="02020603050405020304" pitchFamily="18" charset="0"/>
              </a:rPr>
              <a:t>rhan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fwyaf</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o’r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ymwelom</a:t>
            </a:r>
            <a:r>
              <a:rPr lang="en-GB" sz="2400" dirty="0">
                <a:latin typeface="Arial" panose="020B0604020202020204" pitchFamily="34" charset="0"/>
                <a:ea typeface="Times New Roman" panose="02020603050405020304" pitchFamily="18" charset="0"/>
              </a:rPr>
              <a:t> â </a:t>
            </a:r>
            <a:r>
              <a:rPr lang="en-GB" sz="2400" dirty="0" err="1">
                <a:latin typeface="Arial" panose="020B0604020202020204" pitchFamily="34" charset="0"/>
                <a:ea typeface="Times New Roman" panose="02020603050405020304" pitchFamily="18" charset="0"/>
              </a:rPr>
              <a:t>nhw</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a:t>
            </a:r>
            <a:r>
              <a:rPr lang="en-GB" sz="2400" dirty="0">
                <a:latin typeface="Arial" panose="020B0604020202020204" pitchFamily="34" charset="0"/>
                <a:ea typeface="Times New Roman" panose="02020603050405020304" pitchFamily="18" charset="0"/>
              </a:rPr>
              <a:t> staff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defnyddio</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ystod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eang</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ddulliau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sicrhau</a:t>
            </a:r>
            <a:r>
              <a:rPr lang="en-GB" sz="2400" dirty="0">
                <a:latin typeface="Arial" panose="020B0604020202020204" pitchFamily="34" charset="0"/>
                <a:ea typeface="Times New Roman" panose="02020603050405020304" pitchFamily="18" charset="0"/>
              </a:rPr>
              <a:t> </a:t>
            </a:r>
            <a:r>
              <a:rPr lang="cy-GB" sz="2400" dirty="0">
                <a:latin typeface="Arial" panose="020B0604020202020204" pitchFamily="34" charset="0"/>
                <a:ea typeface="Times New Roman" panose="02020603050405020304" pitchFamily="18" charset="0"/>
              </a:rPr>
              <a:t>eu bod yn nodi anghenion disgyblion yn gynnar.  Un elfen allweddol o’r broses hon yw’r cydweithio agos rhwng ysgolion a lleoliadau sy’n eu galluogi i rannu gwybodaeth am ddisgyblion ag AAA wrth iddynt symud o un cyfnod o’u haddysg i’r nesaf.  Mae’r trefniadau hyn yn helpu sicrhau bod gan yr holl staff ddealltwriaeth drylwyr o anghenion, diddordebau a galluoedd disgyblion cyn iddynt ymuno </a:t>
            </a:r>
            <a:r>
              <a:rPr lang="cy-GB" sz="2400" dirty="0" err="1">
                <a:latin typeface="Arial" panose="020B0604020202020204" pitchFamily="34" charset="0"/>
                <a:ea typeface="Times New Roman" panose="02020603050405020304" pitchFamily="18" charset="0"/>
              </a:rPr>
              <a:t>â’r</a:t>
            </a:r>
            <a:r>
              <a:rPr lang="cy-GB" sz="2400" dirty="0">
                <a:latin typeface="Arial" panose="020B0604020202020204" pitchFamily="34" charset="0"/>
                <a:ea typeface="Times New Roman" panose="02020603050405020304" pitchFamily="18" charset="0"/>
              </a:rPr>
              <a:t> ysgol.</a:t>
            </a:r>
            <a:endParaRPr lang="en-GB" sz="2400" dirty="0">
              <a:latin typeface="Arial" panose="020B0604020202020204" pitchFamily="34" charset="0"/>
              <a:ea typeface="Times New Roman" panose="02020603050405020304" pitchFamily="18"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324535"/>
          </a:xfrm>
          <a:prstGeom prst="rect">
            <a:avLst/>
          </a:prstGeom>
        </p:spPr>
        <p:txBody>
          <a:bodyPr vert="horz" wrap="square" lIns="0" tIns="0" rIns="0" bIns="0" rtlCol="0">
            <a:spAutoFit/>
          </a:bodyPr>
          <a:lstStyle/>
          <a:p>
            <a:pPr lvl="0">
              <a:spcAft>
                <a:spcPts val="1200"/>
              </a:spcAft>
            </a:pPr>
            <a:r>
              <a:rPr lang="en-GB" sz="2400" b="1" dirty="0">
                <a:latin typeface="Arial" panose="020B0604020202020204" pitchFamily="34" charset="0"/>
                <a:ea typeface="Times New Roman" panose="02020603050405020304" pitchFamily="18" charset="0"/>
              </a:rPr>
              <a:t>Effective support for pupils with SEN</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most of the schools we visited, staff use a wide range of approaches to ensure that they identify pupils’ needs at an early stage.  A key element of this process is the close collaborative working between schools and settings that enables them to share information about pupils with SEN as they move from one phase of their education to the next.  These arrangements help to ensure that all staff have a thorough understanding of pupils’ needs, interests and abilities before they join the school.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4263520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1" y="2642252"/>
            <a:ext cx="5765924" cy="3108543"/>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Cymorth</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effeithiol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err="1">
                <a:latin typeface="Arial" panose="020B0604020202020204" pitchFamily="34" charset="0"/>
                <a:ea typeface="Times New Roman" panose="02020603050405020304" pitchFamily="18" charset="0"/>
              </a:rPr>
              <a:t>Lle</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derbyn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cymorth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gan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asiantaethau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allanol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fel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gwasanaethau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iechyd</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gwasanaethau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cymdeithasol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a:t>
            </a:r>
            <a:r>
              <a:rPr lang="en-GB" sz="2400" dirty="0">
                <a:latin typeface="Arial" panose="020B0604020202020204" pitchFamily="34" charset="0"/>
                <a:ea typeface="Times New Roman" panose="02020603050405020304" pitchFamily="18" charset="0"/>
              </a:rPr>
              <a:t> staff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ystyried</a:t>
            </a:r>
            <a:r>
              <a:rPr lang="en-GB" sz="2400" dirty="0">
                <a:latin typeface="Arial" panose="020B0604020202020204" pitchFamily="34" charset="0"/>
                <a:ea typeface="Times New Roman" panose="02020603050405020304" pitchFamily="18" charset="0"/>
              </a:rPr>
              <a:t> y </a:t>
            </a:r>
            <a:r>
              <a:rPr lang="en-GB" sz="2400" dirty="0" err="1">
                <a:latin typeface="Arial" panose="020B0604020202020204" pitchFamily="34" charset="0"/>
                <a:ea typeface="Times New Roman" panose="02020603050405020304" pitchFamily="18" charset="0"/>
              </a:rPr>
              <a:t>wybodaeth</a:t>
            </a:r>
            <a:r>
              <a:rPr lang="en-GB" sz="2400" dirty="0">
                <a:latin typeface="Arial" panose="020B0604020202020204" pitchFamily="34" charset="0"/>
                <a:ea typeface="Times New Roman" panose="02020603050405020304" pitchFamily="18" charset="0"/>
              </a:rPr>
              <a:t> hon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ofalus</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mwyn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sicrhau</a:t>
            </a:r>
            <a:r>
              <a:rPr lang="en-GB" sz="2400" dirty="0">
                <a:latin typeface="Arial" panose="020B0604020202020204" pitchFamily="34" charset="0"/>
                <a:ea typeface="Times New Roman" panose="02020603050405020304" pitchFamily="18" charset="0"/>
              </a:rPr>
              <a:t> bod </a:t>
            </a:r>
            <a:r>
              <a:rPr lang="en-GB" sz="2400" dirty="0" err="1">
                <a:latin typeface="Arial" panose="020B0604020202020204" pitchFamily="34" charset="0"/>
                <a:ea typeface="Times New Roman" panose="02020603050405020304" pitchFamily="18" charset="0"/>
              </a:rPr>
              <a:t>ganddynt</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ddealltwriaeth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gynhwysfawr</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anghenion</a:t>
            </a:r>
            <a:r>
              <a:rPr lang="en-GB" sz="2400" dirty="0">
                <a:latin typeface="Arial" panose="020B0604020202020204" pitchFamily="34" charset="0"/>
                <a:ea typeface="Times New Roman" panose="02020603050405020304" pitchFamily="18" charset="0"/>
              </a:rPr>
              <a:t> y </a:t>
            </a:r>
            <a:r>
              <a:rPr lang="en-GB" sz="2400" dirty="0" err="1">
                <a:latin typeface="Arial" panose="020B0604020202020204" pitchFamily="34" charset="0"/>
                <a:ea typeface="Times New Roman" panose="02020603050405020304" pitchFamily="18" charset="0"/>
              </a:rPr>
              <a:t>plentyn</a:t>
            </a:r>
            <a:r>
              <a:rPr lang="en-GB" sz="2400" dirty="0">
                <a:latin typeface="Arial" panose="020B0604020202020204" pitchFamily="34" charset="0"/>
                <a:ea typeface="Times New Roman" panose="02020603050405020304" pitchFamily="18" charset="0"/>
              </a:rPr>
              <a:t>.</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2739211"/>
          </a:xfrm>
          <a:prstGeom prst="rect">
            <a:avLst/>
          </a:prstGeom>
        </p:spPr>
        <p:txBody>
          <a:bodyPr vert="horz" wrap="square" lIns="0" tIns="0" rIns="0" bIns="0" rtlCol="0">
            <a:spAutoFit/>
          </a:bodyPr>
          <a:lstStyle/>
          <a:p>
            <a:pPr lvl="0">
              <a:spcAft>
                <a:spcPts val="1200"/>
              </a:spcAft>
            </a:pPr>
            <a:r>
              <a:rPr lang="en-GB" sz="2400" b="1" dirty="0">
                <a:solidFill>
                  <a:prstClr val="black"/>
                </a:solidFill>
                <a:latin typeface="Arial" panose="020B0604020202020204" pitchFamily="34" charset="0"/>
                <a:ea typeface="Times New Roman" panose="02020603050405020304" pitchFamily="18" charset="0"/>
              </a:rPr>
              <a:t>Effective support for pupils with SEN</a:t>
            </a: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Where pupils receive support from external agencies, such as health and social services, staff consider this information carefully to ensure they have a comprehensive understanding of the child’s needs. </a:t>
            </a:r>
            <a:endParaRPr lang="en-GB" sz="2400" dirty="0">
              <a:effectLst/>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038388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solidFill>
              <a:latin typeface="Arial" panose="020B0604020202020204" pitchFamily="34" charset="0"/>
              <a:cs typeface="Arial" panose="020B0604020202020204" pitchFamily="34" charset="0"/>
            </a:endParaRPr>
          </a:p>
        </p:txBody>
      </p:sp>
      <p:sp>
        <p:nvSpPr>
          <p:cNvPr id="3" name="object 3"/>
          <p:cNvSpPr txBox="1"/>
          <p:nvPr/>
        </p:nvSpPr>
        <p:spPr>
          <a:xfrm>
            <a:off x="336176" y="2642252"/>
            <a:ext cx="6090909" cy="4955203"/>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Cymorth</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effeithiol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err="1">
                <a:latin typeface="Arial" panose="020B0604020202020204" pitchFamily="34" charset="0"/>
              </a:rPr>
              <a:t>Yn</a:t>
            </a:r>
            <a:r>
              <a:rPr lang="en-GB" sz="2400" dirty="0">
                <a:latin typeface="Arial" panose="020B0604020202020204" pitchFamily="34" charset="0"/>
              </a:rPr>
              <a:t> y </a:t>
            </a:r>
            <a:r>
              <a:rPr lang="en-GB" sz="2400" dirty="0" err="1">
                <a:latin typeface="Arial" panose="020B0604020202020204" pitchFamily="34" charset="0"/>
              </a:rPr>
              <a:t>rhan</a:t>
            </a:r>
            <a:r>
              <a:rPr lang="en-GB" sz="2400" dirty="0">
                <a:latin typeface="Arial" panose="020B0604020202020204" pitchFamily="34" charset="0"/>
              </a:rPr>
              <a:t> </a:t>
            </a:r>
            <a:r>
              <a:rPr lang="en-GB" sz="2400" dirty="0" err="1">
                <a:latin typeface="Arial" panose="020B0604020202020204" pitchFamily="34" charset="0"/>
              </a:rPr>
              <a:t>fwyaf</a:t>
            </a:r>
            <a:r>
              <a:rPr lang="en-GB" sz="2400" dirty="0">
                <a:latin typeface="Arial" panose="020B0604020202020204" pitchFamily="34" charset="0"/>
              </a:rPr>
              <a:t> o </a:t>
            </a:r>
            <a:r>
              <a:rPr lang="en-GB" sz="2400" dirty="0" err="1">
                <a:latin typeface="Arial" panose="020B0604020202020204" pitchFamily="34" charset="0"/>
              </a:rPr>
              <a:t>ysgolion</a:t>
            </a:r>
            <a:r>
              <a:rPr lang="en-GB" sz="2400" dirty="0">
                <a:latin typeface="Arial" panose="020B0604020202020204" pitchFamily="34" charset="0"/>
              </a:rPr>
              <a:t>, </a:t>
            </a:r>
            <a:r>
              <a:rPr lang="en-GB" sz="2400" dirty="0" err="1">
                <a:latin typeface="Arial" panose="020B0604020202020204" pitchFamily="34" charset="0"/>
              </a:rPr>
              <a:t>mae</a:t>
            </a:r>
            <a:r>
              <a:rPr lang="en-GB" sz="2400" dirty="0">
                <a:latin typeface="Arial" panose="020B0604020202020204" pitchFamily="34" charset="0"/>
              </a:rPr>
              <a:t> staff </a:t>
            </a:r>
            <a:r>
              <a:rPr lang="en-GB" sz="2400" dirty="0" err="1">
                <a:latin typeface="Arial" panose="020B0604020202020204" pitchFamily="34" charset="0"/>
              </a:rPr>
              <a:t>yn</a:t>
            </a:r>
            <a:r>
              <a:rPr lang="en-GB" sz="2400" dirty="0">
                <a:latin typeface="Arial" panose="020B0604020202020204" pitchFamily="34" charset="0"/>
              </a:rPr>
              <a:t> </a:t>
            </a:r>
            <a:r>
              <a:rPr lang="en-GB" sz="2400" dirty="0" err="1">
                <a:latin typeface="Arial" panose="020B0604020202020204" pitchFamily="34" charset="0"/>
              </a:rPr>
              <a:t>defnyddio’r</a:t>
            </a:r>
            <a:r>
              <a:rPr lang="en-GB" sz="2400" dirty="0">
                <a:latin typeface="Arial" panose="020B0604020202020204" pitchFamily="34" charset="0"/>
              </a:rPr>
              <a:t> </a:t>
            </a:r>
            <a:r>
              <a:rPr lang="en-GB" sz="2400" dirty="0" err="1">
                <a:latin typeface="Arial" panose="020B0604020202020204" pitchFamily="34" charset="0"/>
              </a:rPr>
              <a:t>wybodaeth</a:t>
            </a:r>
            <a:r>
              <a:rPr lang="en-GB" sz="2400" dirty="0">
                <a:latin typeface="Arial" panose="020B0604020202020204" pitchFamily="34" charset="0"/>
              </a:rPr>
              <a:t> hon </a:t>
            </a:r>
            <a:r>
              <a:rPr lang="en-GB" sz="2400" dirty="0" err="1">
                <a:latin typeface="Arial" panose="020B0604020202020204" pitchFamily="34" charset="0"/>
              </a:rPr>
              <a:t>yn</a:t>
            </a:r>
            <a:r>
              <a:rPr lang="en-GB" sz="2400" dirty="0">
                <a:latin typeface="Arial" panose="020B0604020202020204" pitchFamily="34" charset="0"/>
              </a:rPr>
              <a:t> </a:t>
            </a:r>
            <a:r>
              <a:rPr lang="en-GB" sz="2400" dirty="0" err="1">
                <a:latin typeface="Arial" panose="020B0604020202020204" pitchFamily="34" charset="0"/>
              </a:rPr>
              <a:t>ofalus</a:t>
            </a:r>
            <a:r>
              <a:rPr lang="en-GB" sz="2400" dirty="0">
                <a:latin typeface="Arial" panose="020B0604020202020204" pitchFamily="34" charset="0"/>
              </a:rPr>
              <a:t> </a:t>
            </a:r>
            <a:r>
              <a:rPr lang="en-GB" sz="2400" dirty="0" err="1">
                <a:latin typeface="Arial" panose="020B0604020202020204" pitchFamily="34" charset="0"/>
              </a:rPr>
              <a:t>i</a:t>
            </a:r>
            <a:r>
              <a:rPr lang="en-GB" sz="2400" dirty="0">
                <a:latin typeface="Arial" panose="020B0604020202020204" pitchFamily="34" charset="0"/>
              </a:rPr>
              <a:t> </a:t>
            </a:r>
            <a:r>
              <a:rPr lang="en-GB" sz="2400" dirty="0" err="1">
                <a:latin typeface="Arial" panose="020B0604020202020204" pitchFamily="34" charset="0"/>
              </a:rPr>
              <a:t>gynllunio</a:t>
            </a:r>
            <a:r>
              <a:rPr lang="en-GB" sz="2400" dirty="0">
                <a:latin typeface="Arial" panose="020B0604020202020204" pitchFamily="34" charset="0"/>
              </a:rPr>
              <a:t> </a:t>
            </a:r>
            <a:r>
              <a:rPr lang="en-GB" sz="2400" dirty="0" err="1">
                <a:latin typeface="Arial" panose="020B0604020202020204" pitchFamily="34" charset="0"/>
              </a:rPr>
              <a:t>ymyriadau</a:t>
            </a:r>
            <a:r>
              <a:rPr lang="en-GB" sz="2400" dirty="0">
                <a:latin typeface="Arial" panose="020B0604020202020204" pitchFamily="34" charset="0"/>
              </a:rPr>
              <a:t> </a:t>
            </a:r>
            <a:r>
              <a:rPr lang="en-GB" sz="2400" dirty="0" err="1">
                <a:latin typeface="Arial" panose="020B0604020202020204" pitchFamily="34" charset="0"/>
              </a:rPr>
              <a:t>sy’n</a:t>
            </a:r>
            <a:r>
              <a:rPr lang="en-GB" sz="2400" dirty="0">
                <a:latin typeface="Arial" panose="020B0604020202020204" pitchFamily="34" charset="0"/>
              </a:rPr>
              <a:t> </a:t>
            </a:r>
            <a:r>
              <a:rPr lang="en-GB" sz="2400" dirty="0" err="1">
                <a:latin typeface="Arial" panose="020B0604020202020204" pitchFamily="34" charset="0"/>
              </a:rPr>
              <a:t>cyfateb</a:t>
            </a:r>
            <a:r>
              <a:rPr lang="en-GB" sz="2400" dirty="0">
                <a:latin typeface="Arial" panose="020B0604020202020204" pitchFamily="34" charset="0"/>
              </a:rPr>
              <a:t> </a:t>
            </a:r>
            <a:r>
              <a:rPr lang="en-GB" sz="2400" dirty="0" err="1">
                <a:latin typeface="Arial" panose="020B0604020202020204" pitchFamily="34" charset="0"/>
              </a:rPr>
              <a:t>yn</a:t>
            </a:r>
            <a:r>
              <a:rPr lang="en-GB" sz="2400" dirty="0">
                <a:latin typeface="Arial" panose="020B0604020202020204" pitchFamily="34" charset="0"/>
              </a:rPr>
              <a:t> </a:t>
            </a:r>
            <a:r>
              <a:rPr lang="en-GB" sz="2400" dirty="0" err="1">
                <a:latin typeface="Arial" panose="020B0604020202020204" pitchFamily="34" charset="0"/>
              </a:rPr>
              <a:t>dda</a:t>
            </a:r>
            <a:r>
              <a:rPr lang="en-GB" sz="2400" dirty="0">
                <a:latin typeface="Arial" panose="020B0604020202020204" pitchFamily="34" charset="0"/>
              </a:rPr>
              <a:t> </a:t>
            </a:r>
            <a:r>
              <a:rPr lang="en-GB" sz="2400" dirty="0" err="1">
                <a:latin typeface="Arial" panose="020B0604020202020204" pitchFamily="34" charset="0"/>
              </a:rPr>
              <a:t>i</a:t>
            </a:r>
            <a:r>
              <a:rPr lang="en-GB" sz="2400" dirty="0">
                <a:latin typeface="Arial" panose="020B0604020202020204" pitchFamily="34" charset="0"/>
              </a:rPr>
              <a:t> </a:t>
            </a:r>
            <a:r>
              <a:rPr lang="en-GB" sz="2400" dirty="0" err="1">
                <a:latin typeface="Arial" panose="020B0604020202020204" pitchFamily="34" charset="0"/>
              </a:rPr>
              <a:t>anghenion</a:t>
            </a:r>
            <a:r>
              <a:rPr lang="en-GB" sz="2400" dirty="0">
                <a:latin typeface="Arial" panose="020B0604020202020204" pitchFamily="34" charset="0"/>
              </a:rPr>
              <a:t> </a:t>
            </a:r>
            <a:r>
              <a:rPr lang="en-GB" sz="2400" dirty="0" err="1">
                <a:latin typeface="Arial" panose="020B0604020202020204" pitchFamily="34" charset="0"/>
              </a:rPr>
              <a:t>disgyblion</a:t>
            </a:r>
            <a:r>
              <a:rPr lang="en-GB" sz="2400" dirty="0">
                <a:latin typeface="Arial" panose="020B0604020202020204" pitchFamily="34" charset="0"/>
              </a:rPr>
              <a:t> </a:t>
            </a:r>
            <a:r>
              <a:rPr lang="en-GB" sz="2400" dirty="0" err="1">
                <a:latin typeface="Arial" panose="020B0604020202020204" pitchFamily="34" charset="0"/>
              </a:rPr>
              <a:t>unigol</a:t>
            </a:r>
            <a:r>
              <a:rPr lang="en-GB" sz="2400" dirty="0">
                <a:latin typeface="Arial" panose="020B0604020202020204" pitchFamily="34" charset="0"/>
              </a:rPr>
              <a:t>.  Mae </a:t>
            </a:r>
            <a:r>
              <a:rPr lang="en-GB" sz="2400" dirty="0" err="1">
                <a:latin typeface="Arial" panose="020B0604020202020204" pitchFamily="34" charset="0"/>
              </a:rPr>
              <a:t>llawer</a:t>
            </a:r>
            <a:r>
              <a:rPr lang="en-GB" sz="2400" dirty="0">
                <a:latin typeface="Arial" panose="020B0604020202020204" pitchFamily="34" charset="0"/>
              </a:rPr>
              <a:t> o </a:t>
            </a:r>
            <a:r>
              <a:rPr lang="en-GB" sz="2400" dirty="0" err="1">
                <a:latin typeface="Arial" panose="020B0604020202020204" pitchFamily="34" charset="0"/>
              </a:rPr>
              <a:t>ysgolion</a:t>
            </a:r>
            <a:r>
              <a:rPr lang="en-GB" sz="2400" dirty="0">
                <a:latin typeface="Arial" panose="020B0604020202020204" pitchFamily="34" charset="0"/>
              </a:rPr>
              <a:t> </a:t>
            </a:r>
            <a:r>
              <a:rPr lang="en-GB" sz="2400" dirty="0" err="1">
                <a:latin typeface="Arial" panose="020B0604020202020204" pitchFamily="34" charset="0"/>
              </a:rPr>
              <a:t>yn</a:t>
            </a:r>
            <a:r>
              <a:rPr lang="en-GB" sz="2400" dirty="0">
                <a:latin typeface="Arial" panose="020B0604020202020204" pitchFamily="34" charset="0"/>
              </a:rPr>
              <a:t> </a:t>
            </a:r>
            <a:r>
              <a:rPr lang="en-GB" sz="2400" dirty="0" err="1">
                <a:latin typeface="Arial" panose="020B0604020202020204" pitchFamily="34" charset="0"/>
              </a:rPr>
              <a:t>defnyddio</a:t>
            </a:r>
            <a:r>
              <a:rPr lang="en-GB" sz="2400" dirty="0">
                <a:latin typeface="Arial" panose="020B0604020202020204" pitchFamily="34" charset="0"/>
              </a:rPr>
              <a:t> </a:t>
            </a:r>
            <a:r>
              <a:rPr lang="en-GB" sz="2400" dirty="0" err="1">
                <a:latin typeface="Arial" panose="020B0604020202020204" pitchFamily="34" charset="0"/>
              </a:rPr>
              <a:t>ystod</a:t>
            </a:r>
            <a:r>
              <a:rPr lang="en-GB" sz="2400" dirty="0">
                <a:latin typeface="Arial" panose="020B0604020202020204" pitchFamily="34" charset="0"/>
              </a:rPr>
              <a:t> </a:t>
            </a:r>
            <a:r>
              <a:rPr lang="en-GB" sz="2400" dirty="0" err="1">
                <a:latin typeface="Arial" panose="020B0604020202020204" pitchFamily="34" charset="0"/>
              </a:rPr>
              <a:t>eang</a:t>
            </a:r>
            <a:r>
              <a:rPr lang="en-GB" sz="2400" dirty="0">
                <a:latin typeface="Arial" panose="020B0604020202020204" pitchFamily="34" charset="0"/>
              </a:rPr>
              <a:t> o </a:t>
            </a:r>
            <a:r>
              <a:rPr lang="en-GB" sz="2400" dirty="0" err="1">
                <a:latin typeface="Arial" panose="020B0604020202020204" pitchFamily="34" charset="0"/>
              </a:rPr>
              <a:t>ymyriadau</a:t>
            </a:r>
            <a:r>
              <a:rPr lang="en-GB" sz="2400" dirty="0">
                <a:latin typeface="Arial" panose="020B0604020202020204" pitchFamily="34" charset="0"/>
              </a:rPr>
              <a:t> </a:t>
            </a:r>
            <a:r>
              <a:rPr lang="en-GB" sz="2400" dirty="0" err="1">
                <a:latin typeface="Arial" panose="020B0604020202020204" pitchFamily="34" charset="0"/>
              </a:rPr>
              <a:t>sy’n</a:t>
            </a:r>
            <a:r>
              <a:rPr lang="en-GB" sz="2400" dirty="0">
                <a:latin typeface="Arial" panose="020B0604020202020204" pitchFamily="34" charset="0"/>
              </a:rPr>
              <a:t> </a:t>
            </a:r>
            <a:r>
              <a:rPr lang="en-GB" sz="2400" dirty="0" err="1">
                <a:latin typeface="Arial" panose="020B0604020202020204" pitchFamily="34" charset="0"/>
              </a:rPr>
              <a:t>adlewyrchu</a:t>
            </a:r>
            <a:r>
              <a:rPr lang="en-GB" sz="2400" dirty="0">
                <a:latin typeface="Arial" panose="020B0604020202020204" pitchFamily="34" charset="0"/>
              </a:rPr>
              <a:t> </a:t>
            </a:r>
            <a:r>
              <a:rPr lang="en-GB" sz="2400" dirty="0" err="1">
                <a:latin typeface="Arial" panose="020B0604020202020204" pitchFamily="34" charset="0"/>
              </a:rPr>
              <a:t>anghenion</a:t>
            </a:r>
            <a:r>
              <a:rPr lang="en-GB" sz="2400" dirty="0">
                <a:latin typeface="Arial" panose="020B0604020202020204" pitchFamily="34" charset="0"/>
              </a:rPr>
              <a:t> </a:t>
            </a:r>
            <a:r>
              <a:rPr lang="en-GB" sz="2400" dirty="0" err="1">
                <a:latin typeface="Arial" panose="020B0604020202020204" pitchFamily="34" charset="0"/>
              </a:rPr>
              <a:t>cymhleth</a:t>
            </a:r>
            <a:r>
              <a:rPr lang="en-GB" sz="2400" dirty="0">
                <a:latin typeface="Arial" panose="020B0604020202020204" pitchFamily="34" charset="0"/>
              </a:rPr>
              <a:t> </a:t>
            </a:r>
            <a:r>
              <a:rPr lang="en-GB" sz="2400" dirty="0" err="1">
                <a:latin typeface="Arial" panose="020B0604020202020204" pitchFamily="34" charset="0"/>
              </a:rPr>
              <a:t>eu</a:t>
            </a:r>
            <a:r>
              <a:rPr lang="en-GB" sz="2400" dirty="0">
                <a:latin typeface="Arial" panose="020B0604020202020204" pitchFamily="34" charset="0"/>
              </a:rPr>
              <a:t> </a:t>
            </a:r>
            <a:r>
              <a:rPr lang="en-GB" sz="2400" dirty="0" err="1">
                <a:latin typeface="Arial" panose="020B0604020202020204" pitchFamily="34" charset="0"/>
              </a:rPr>
              <a:t>disgyblion</a:t>
            </a:r>
            <a:r>
              <a:rPr lang="en-GB" sz="2400" dirty="0">
                <a:latin typeface="Arial" panose="020B0604020202020204" pitchFamily="34" charset="0"/>
              </a:rPr>
              <a:t>.  Mae staff </a:t>
            </a:r>
            <a:r>
              <a:rPr lang="en-GB" sz="2400" dirty="0" err="1">
                <a:latin typeface="Arial" panose="020B0604020202020204" pitchFamily="34" charset="0"/>
              </a:rPr>
              <a:t>yn</a:t>
            </a:r>
            <a:r>
              <a:rPr lang="en-GB" sz="2400" dirty="0">
                <a:latin typeface="Arial" panose="020B0604020202020204" pitchFamily="34" charset="0"/>
              </a:rPr>
              <a:t> </a:t>
            </a:r>
            <a:r>
              <a:rPr lang="en-GB" sz="2400" dirty="0" err="1">
                <a:latin typeface="Arial" panose="020B0604020202020204" pitchFamily="34" charset="0"/>
              </a:rPr>
              <a:t>yr</a:t>
            </a:r>
            <a:r>
              <a:rPr lang="en-GB" sz="2400" dirty="0">
                <a:latin typeface="Arial" panose="020B0604020202020204" pitchFamily="34" charset="0"/>
              </a:rPr>
              <a:t> </a:t>
            </a:r>
            <a:r>
              <a:rPr lang="en-GB" sz="2400" dirty="0" err="1">
                <a:latin typeface="Arial" panose="020B0604020202020204" pitchFamily="34" charset="0"/>
              </a:rPr>
              <a:t>ysgolion</a:t>
            </a:r>
            <a:r>
              <a:rPr lang="en-GB" sz="2400" dirty="0">
                <a:latin typeface="Arial" panose="020B0604020202020204" pitchFamily="34" charset="0"/>
              </a:rPr>
              <a:t> </a:t>
            </a:r>
            <a:r>
              <a:rPr lang="en-GB" sz="2400" dirty="0" err="1">
                <a:latin typeface="Arial" panose="020B0604020202020204" pitchFamily="34" charset="0"/>
              </a:rPr>
              <a:t>hyn</a:t>
            </a:r>
            <a:r>
              <a:rPr lang="en-GB" sz="2400" dirty="0">
                <a:latin typeface="Arial" panose="020B0604020202020204" pitchFamily="34" charset="0"/>
              </a:rPr>
              <a:t> </a:t>
            </a:r>
            <a:r>
              <a:rPr lang="en-GB" sz="2400" dirty="0" err="1">
                <a:latin typeface="Arial" panose="020B0604020202020204" pitchFamily="34" charset="0"/>
              </a:rPr>
              <a:t>yn</a:t>
            </a:r>
            <a:r>
              <a:rPr lang="en-GB" sz="2400" dirty="0">
                <a:latin typeface="Arial" panose="020B0604020202020204" pitchFamily="34" charset="0"/>
              </a:rPr>
              <a:t> </a:t>
            </a:r>
            <a:r>
              <a:rPr lang="en-GB" sz="2400" dirty="0" err="1">
                <a:latin typeface="Arial" panose="020B0604020202020204" pitchFamily="34" charset="0"/>
              </a:rPr>
              <a:t>gweithio</a:t>
            </a:r>
            <a:r>
              <a:rPr lang="en-GB" sz="2400" dirty="0">
                <a:latin typeface="Arial" panose="020B0604020202020204" pitchFamily="34" charset="0"/>
              </a:rPr>
              <a:t> </a:t>
            </a:r>
            <a:r>
              <a:rPr lang="en-GB" sz="2400" dirty="0" err="1">
                <a:latin typeface="Arial" panose="020B0604020202020204" pitchFamily="34" charset="0"/>
              </a:rPr>
              <a:t>gyda</a:t>
            </a:r>
            <a:r>
              <a:rPr lang="en-GB" sz="2400" dirty="0">
                <a:latin typeface="Arial" panose="020B0604020202020204" pitchFamily="34" charset="0"/>
              </a:rPr>
              <a:t> staff </a:t>
            </a:r>
            <a:r>
              <a:rPr lang="en-GB" sz="2400" dirty="0" err="1">
                <a:latin typeface="Arial" panose="020B0604020202020204" pitchFamily="34" charset="0"/>
              </a:rPr>
              <a:t>arbenigol</a:t>
            </a:r>
            <a:r>
              <a:rPr lang="en-GB" sz="2400" dirty="0">
                <a:latin typeface="Arial" panose="020B0604020202020204" pitchFamily="34" charset="0"/>
              </a:rPr>
              <a:t> </a:t>
            </a:r>
            <a:r>
              <a:rPr lang="en-GB" sz="2400" dirty="0" err="1">
                <a:latin typeface="Arial" panose="020B0604020202020204" pitchFamily="34" charset="0"/>
              </a:rPr>
              <a:t>o’r</a:t>
            </a:r>
            <a:r>
              <a:rPr lang="en-GB" sz="2400" dirty="0">
                <a:latin typeface="Arial" panose="020B0604020202020204" pitchFamily="34" charset="0"/>
              </a:rPr>
              <a:t> </a:t>
            </a:r>
            <a:r>
              <a:rPr lang="en-GB" sz="2400" dirty="0" err="1">
                <a:latin typeface="Arial" panose="020B0604020202020204" pitchFamily="34" charset="0"/>
              </a:rPr>
              <a:t>awdurdod</a:t>
            </a:r>
            <a:r>
              <a:rPr lang="en-GB" sz="2400" dirty="0">
                <a:latin typeface="Arial" panose="020B0604020202020204" pitchFamily="34" charset="0"/>
              </a:rPr>
              <a:t> </a:t>
            </a:r>
            <a:r>
              <a:rPr lang="en-GB" sz="2400" dirty="0" err="1">
                <a:latin typeface="Arial" panose="020B0604020202020204" pitchFamily="34" charset="0"/>
              </a:rPr>
              <a:t>lleol</a:t>
            </a:r>
            <a:r>
              <a:rPr lang="en-GB" sz="2400" dirty="0">
                <a:latin typeface="Arial" panose="020B0604020202020204" pitchFamily="34" charset="0"/>
              </a:rPr>
              <a:t> </a:t>
            </a:r>
            <a:r>
              <a:rPr lang="en-GB" sz="2400" dirty="0" err="1">
                <a:latin typeface="Arial" panose="020B0604020202020204" pitchFamily="34" charset="0"/>
              </a:rPr>
              <a:t>neu’r</a:t>
            </a:r>
            <a:r>
              <a:rPr lang="en-GB" sz="2400" dirty="0">
                <a:latin typeface="Arial" panose="020B0604020202020204" pitchFamily="34" charset="0"/>
              </a:rPr>
              <a:t> </a:t>
            </a:r>
            <a:r>
              <a:rPr lang="en-GB" sz="2400" dirty="0" err="1">
                <a:latin typeface="Arial" panose="020B0604020202020204" pitchFamily="34" charset="0"/>
              </a:rPr>
              <a:t>bwrdd</a:t>
            </a:r>
            <a:r>
              <a:rPr lang="en-GB" sz="2400" dirty="0">
                <a:latin typeface="Arial" panose="020B0604020202020204" pitchFamily="34" charset="0"/>
              </a:rPr>
              <a:t> </a:t>
            </a:r>
            <a:r>
              <a:rPr lang="en-GB" sz="2400" dirty="0" err="1">
                <a:latin typeface="Arial" panose="020B0604020202020204" pitchFamily="34" charset="0"/>
              </a:rPr>
              <a:t>iechyd</a:t>
            </a:r>
            <a:r>
              <a:rPr lang="en-GB" sz="2400" dirty="0">
                <a:latin typeface="Arial" panose="020B0604020202020204" pitchFamily="34" charset="0"/>
              </a:rPr>
              <a:t> </a:t>
            </a:r>
            <a:r>
              <a:rPr lang="en-GB" sz="2400" dirty="0" err="1">
                <a:latin typeface="Arial" panose="020B0604020202020204" pitchFamily="34" charset="0"/>
              </a:rPr>
              <a:t>i</a:t>
            </a:r>
            <a:r>
              <a:rPr lang="en-GB" sz="2400" dirty="0">
                <a:latin typeface="Arial" panose="020B0604020202020204" pitchFamily="34" charset="0"/>
              </a:rPr>
              <a:t> </a:t>
            </a:r>
            <a:r>
              <a:rPr lang="en-GB" sz="2400" dirty="0" err="1">
                <a:latin typeface="Arial" panose="020B0604020202020204" pitchFamily="34" charset="0"/>
              </a:rPr>
              <a:t>gynllunio</a:t>
            </a:r>
            <a:r>
              <a:rPr lang="en-GB" sz="2400" dirty="0">
                <a:latin typeface="Arial" panose="020B0604020202020204" pitchFamily="34" charset="0"/>
              </a:rPr>
              <a:t> a </a:t>
            </a:r>
            <a:r>
              <a:rPr lang="en-GB" sz="2400" dirty="0" err="1">
                <a:latin typeface="Arial" panose="020B0604020202020204" pitchFamily="34" charset="0"/>
              </a:rPr>
              <a:t>gweinyddu</a:t>
            </a:r>
            <a:r>
              <a:rPr lang="en-GB" sz="2400" dirty="0">
                <a:latin typeface="Arial" panose="020B0604020202020204" pitchFamily="34" charset="0"/>
              </a:rPr>
              <a:t> </a:t>
            </a:r>
            <a:r>
              <a:rPr lang="en-GB" sz="2400" dirty="0" err="1">
                <a:latin typeface="Arial" panose="020B0604020202020204" pitchFamily="34" charset="0"/>
              </a:rPr>
              <a:t>cyflwyno’r</a:t>
            </a:r>
            <a:r>
              <a:rPr lang="en-GB" sz="2400" dirty="0">
                <a:latin typeface="Arial" panose="020B0604020202020204" pitchFamily="34" charset="0"/>
              </a:rPr>
              <a:t> </a:t>
            </a:r>
            <a:r>
              <a:rPr lang="en-GB" sz="2400" dirty="0" err="1">
                <a:latin typeface="Arial" panose="020B0604020202020204" pitchFamily="34" charset="0"/>
              </a:rPr>
              <a:t>ymyriadau</a:t>
            </a:r>
            <a:r>
              <a:rPr lang="en-GB" sz="2400" dirty="0">
                <a:latin typeface="Arial" panose="020B0604020202020204" pitchFamily="34" charset="0"/>
              </a:rPr>
              <a:t> </a:t>
            </a:r>
            <a:r>
              <a:rPr lang="en-GB" sz="2400" dirty="0" err="1">
                <a:latin typeface="Arial" panose="020B0604020202020204" pitchFamily="34" charset="0"/>
              </a:rPr>
              <a:t>hyn</a:t>
            </a:r>
            <a:r>
              <a:rPr lang="en-GB" sz="2400" dirty="0">
                <a:latin typeface="Arial" panose="020B0604020202020204" pitchFamily="34" charset="0"/>
              </a:rPr>
              <a:t> </a:t>
            </a:r>
            <a:r>
              <a:rPr lang="en-GB" sz="2400" dirty="0" err="1">
                <a:latin typeface="Arial" panose="020B0604020202020204" pitchFamily="34" charset="0"/>
              </a:rPr>
              <a:t>yn</a:t>
            </a:r>
            <a:r>
              <a:rPr lang="en-GB" sz="2400" dirty="0">
                <a:latin typeface="Arial" panose="020B0604020202020204" pitchFamily="34" charset="0"/>
              </a:rPr>
              <a:t> </a:t>
            </a:r>
            <a:r>
              <a:rPr lang="en-GB" sz="2400" dirty="0" err="1">
                <a:latin typeface="Arial" panose="020B0604020202020204" pitchFamily="34" charset="0"/>
              </a:rPr>
              <a:t>unol</a:t>
            </a:r>
            <a:r>
              <a:rPr lang="en-GB" sz="2400" dirty="0">
                <a:latin typeface="Arial" panose="020B0604020202020204" pitchFamily="34" charset="0"/>
              </a:rPr>
              <a:t> â </a:t>
            </a:r>
            <a:r>
              <a:rPr lang="en-GB" sz="2400" dirty="0" err="1">
                <a:latin typeface="Arial" panose="020B0604020202020204" pitchFamily="34" charset="0"/>
              </a:rPr>
              <a:t>gofynion</a:t>
            </a:r>
            <a:r>
              <a:rPr lang="en-GB" sz="2400" dirty="0">
                <a:latin typeface="Arial" panose="020B0604020202020204" pitchFamily="34" charset="0"/>
              </a:rPr>
              <a:t> </a:t>
            </a:r>
            <a:r>
              <a:rPr lang="en-GB" sz="2400" dirty="0" err="1">
                <a:latin typeface="Arial" panose="020B0604020202020204" pitchFamily="34" charset="0"/>
              </a:rPr>
              <a:t>pob</a:t>
            </a:r>
            <a:r>
              <a:rPr lang="en-GB" sz="2400" dirty="0">
                <a:latin typeface="Arial" panose="020B0604020202020204" pitchFamily="34" charset="0"/>
              </a:rPr>
              <a:t> </a:t>
            </a:r>
            <a:r>
              <a:rPr lang="en-GB" sz="2400" dirty="0" err="1">
                <a:latin typeface="Arial" panose="020B0604020202020204" pitchFamily="34" charset="0"/>
              </a:rPr>
              <a:t>plentyn</a:t>
            </a:r>
            <a:r>
              <a:rPr lang="en-GB" sz="2400" dirty="0">
                <a:latin typeface="Arial" panose="020B0604020202020204" pitchFamily="34" charset="0"/>
              </a:rPr>
              <a:t>.</a:t>
            </a:r>
            <a:endParaRPr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585871"/>
          </a:xfrm>
          <a:prstGeom prst="rect">
            <a:avLst/>
          </a:prstGeom>
        </p:spPr>
        <p:txBody>
          <a:bodyPr vert="horz" wrap="square" lIns="0" tIns="0" rIns="0" bIns="0" rtlCol="0">
            <a:spAutoFit/>
          </a:bodyPr>
          <a:lstStyle/>
          <a:p>
            <a:pPr lvl="0">
              <a:spcAft>
                <a:spcPts val="1200"/>
              </a:spcAft>
            </a:pPr>
            <a:r>
              <a:rPr lang="en-GB" sz="2400" b="1" dirty="0">
                <a:solidFill>
                  <a:prstClr val="black"/>
                </a:solidFill>
                <a:latin typeface="Arial" panose="020B0604020202020204" pitchFamily="34" charset="0"/>
                <a:ea typeface="Times New Roman" panose="02020603050405020304" pitchFamily="18" charset="0"/>
              </a:rPr>
              <a:t>Effective support for pupils with SEN</a:t>
            </a: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most of the schools, staff use this information carefully to plan interventions that are matched carefully to individual pupils’ needs.  Many schools use a wide range of interventions that reflect the complex needs of their pupils.  Staff in these schools work with specialist staff from the local authority or health board to plan and administer the delivery of these interventions according to each child’s requirements.</a:t>
            </a:r>
            <a:endParaRPr lang="en-GB" sz="2400" dirty="0">
              <a:effectLst/>
              <a:latin typeface="Times New Roman" panose="02020603050405020304" pitchFamily="18" charset="0"/>
              <a:ea typeface="Times New Roman" panose="02020603050405020304" pitchFamily="18"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601718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586418"/>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Cymorth</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effeithiol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err="1">
                <a:latin typeface="Arial" panose="020B0604020202020204" pitchFamily="34" charset="0"/>
                <a:ea typeface="Times New Roman" panose="02020603050405020304" pitchFamily="18" charset="0"/>
              </a:rPr>
              <a:t>Mewn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llawer</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a:t>
            </a:r>
            <a:r>
              <a:rPr lang="en-GB" sz="2400" dirty="0">
                <a:latin typeface="Arial" panose="020B0604020202020204" pitchFamily="34" charset="0"/>
                <a:ea typeface="Times New Roman" panose="02020603050405020304" pitchFamily="18" charset="0"/>
              </a:rPr>
              <a:t> staff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gosod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targedau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defnyddiol</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phriodol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cynlluniau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addysg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unigol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CAUau</a:t>
            </a:r>
            <a:r>
              <a:rPr lang="en-GB" sz="2400" dirty="0">
                <a:latin typeface="Arial" panose="020B0604020202020204" pitchFamily="34" charset="0"/>
                <a:ea typeface="Times New Roman" panose="02020603050405020304" pitchFamily="18" charset="0"/>
              </a:rPr>
              <a:t>).  Mae staff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ystyried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ystod</a:t>
            </a:r>
            <a:r>
              <a:rPr lang="en-GB" sz="2400" dirty="0">
                <a:latin typeface="Arial" panose="020B0604020202020204" pitchFamily="34" charset="0"/>
                <a:ea typeface="Times New Roman" panose="02020603050405020304" pitchFamily="18" charset="0"/>
              </a:rPr>
              <a:t> lawn y </a:t>
            </a:r>
            <a:r>
              <a:rPr lang="en-GB" sz="2400" dirty="0" err="1">
                <a:latin typeface="Arial" panose="020B0604020202020204" pitchFamily="34" charset="0"/>
                <a:ea typeface="Times New Roman" panose="02020603050405020304" pitchFamily="18" charset="0"/>
              </a:rPr>
              <a:t>wybodaeth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sydd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gael</a:t>
            </a:r>
            <a:r>
              <a:rPr lang="en-GB" sz="2400" dirty="0">
                <a:latin typeface="Arial" panose="020B0604020202020204" pitchFamily="34" charset="0"/>
                <a:ea typeface="Times New Roman" panose="02020603050405020304" pitchFamily="18" charset="0"/>
              </a:rPr>
              <a:t> am </a:t>
            </a:r>
            <a:r>
              <a:rPr lang="en-GB" sz="2400" dirty="0" err="1">
                <a:latin typeface="Arial" panose="020B0604020202020204" pitchFamily="34" charset="0"/>
                <a:ea typeface="Times New Roman" panose="02020603050405020304" pitchFamily="18" charset="0"/>
              </a:rPr>
              <a:t>gyrhaeddiad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osod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targedau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heriol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perthnasu’n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dda</a:t>
            </a:r>
            <a:r>
              <a:rPr lang="en-GB" sz="2400" dirty="0">
                <a:latin typeface="Arial" panose="020B0604020202020204" pitchFamily="34" charset="0"/>
                <a:ea typeface="Times New Roman" panose="02020603050405020304" pitchFamily="18" charset="0"/>
              </a:rPr>
              <a:t> ag </a:t>
            </a:r>
            <a:r>
              <a:rPr lang="en-GB" sz="2400" dirty="0" err="1">
                <a:latin typeface="Arial" panose="020B0604020202020204" pitchFamily="34" charset="0"/>
                <a:ea typeface="Times New Roman" panose="02020603050405020304" pitchFamily="18" charset="0"/>
              </a:rPr>
              <a:t>anghenion</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dyheadau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gyfnodau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gwahanol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dysgu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Maent</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ymgynghori’n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ofalus</a:t>
            </a:r>
            <a:r>
              <a:rPr lang="en-GB" sz="2400" dirty="0">
                <a:latin typeface="Arial" panose="020B0604020202020204" pitchFamily="34" charset="0"/>
                <a:ea typeface="Times New Roman" panose="02020603050405020304" pitchFamily="18" charset="0"/>
              </a:rPr>
              <a:t> â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rheini</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gofalwyr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ffurfio</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targedau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sydd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mor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ddefnyddiol</a:t>
            </a:r>
            <a:r>
              <a:rPr lang="en-GB" sz="2400" dirty="0">
                <a:latin typeface="Arial" panose="020B0604020202020204" pitchFamily="34" charset="0"/>
                <a:ea typeface="Times New Roman" panose="02020603050405020304" pitchFamily="18" charset="0"/>
              </a:rPr>
              <a:t> â </a:t>
            </a:r>
            <a:r>
              <a:rPr lang="en-GB" sz="2400" dirty="0" err="1">
                <a:latin typeface="Arial" panose="020B0604020202020204" pitchFamily="34" charset="0"/>
                <a:ea typeface="Times New Roman" panose="02020603050405020304" pitchFamily="18" charset="0"/>
              </a:rPr>
              <a:t>phosibl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a:t>
            </a:r>
            <a:r>
              <a:rPr lang="en-GB" sz="2400" dirty="0">
                <a:latin typeface="Arial" panose="020B0604020202020204" pitchFamily="34" charset="0"/>
                <a:ea typeface="Times New Roman" panose="02020603050405020304" pitchFamily="18" charset="0"/>
              </a:rPr>
              <a:t>, ac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trafod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strategaethau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helpu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teuluoedd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fynd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afael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â’r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targedau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gartref</a:t>
            </a:r>
            <a:r>
              <a:rPr lang="en-GB" sz="2400" dirty="0">
                <a:latin typeface="Arial" panose="020B0604020202020204" pitchFamily="34" charset="0"/>
                <a:ea typeface="Times New Roman" panose="02020603050405020304" pitchFamily="18" charset="0"/>
              </a:rPr>
              <a:t>.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17087"/>
          </a:xfrm>
          <a:prstGeom prst="rect">
            <a:avLst/>
          </a:prstGeom>
        </p:spPr>
        <p:txBody>
          <a:bodyPr vert="horz" wrap="square" lIns="0" tIns="0" rIns="0" bIns="0" rtlCol="0">
            <a:spAutoFit/>
          </a:bodyPr>
          <a:lstStyle/>
          <a:p>
            <a:pPr lvl="0">
              <a:spcAft>
                <a:spcPts val="1200"/>
              </a:spcAft>
            </a:pPr>
            <a:r>
              <a:rPr lang="en-GB" sz="2400" b="1" dirty="0">
                <a:solidFill>
                  <a:prstClr val="black"/>
                </a:solidFill>
                <a:latin typeface="Arial" panose="020B0604020202020204" pitchFamily="34" charset="0"/>
                <a:ea typeface="Times New Roman" panose="02020603050405020304" pitchFamily="18" charset="0"/>
              </a:rPr>
              <a:t>Effective support for pupils with SEN</a:t>
            </a: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many schools, staff set useful and appropriate targets for pupils in their individual education plans (IEPs).  Staff consider the full range of available information about pupils’ attainment to set challenging targets that relate well to pupils’ needs and aspirations at different stages in their learning.  They consult carefully with pupils, parents and carers to formulate targets that are as useful to the pupil as possible and discuss strategies to help families address these targets at home.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167075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217087"/>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Cymorth</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effeithiol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err="1">
                <a:latin typeface="Arial" panose="020B0604020202020204" pitchFamily="34" charset="0"/>
                <a:ea typeface="Times New Roman" panose="02020603050405020304" pitchFamily="18" charset="0"/>
              </a:rPr>
              <a:t>Mewn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lle</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ddarpariaeth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ag AAA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gryf</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ceir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trefniadau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cadarn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fonitro</a:t>
            </a:r>
            <a:r>
              <a:rPr lang="en-GB" sz="2400" dirty="0">
                <a:latin typeface="Arial" panose="020B0604020202020204" pitchFamily="34" charset="0"/>
                <a:ea typeface="Times New Roman" panose="02020603050405020304" pitchFamily="18" charset="0"/>
              </a:rPr>
              <a:t> ac </a:t>
            </a:r>
            <a:r>
              <a:rPr lang="en-GB" sz="2400" dirty="0" err="1">
                <a:latin typeface="Arial" panose="020B0604020202020204" pitchFamily="34" charset="0"/>
                <a:ea typeface="Times New Roman" panose="02020603050405020304" pitchFamily="18" charset="0"/>
              </a:rPr>
              <a:t>olrhain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cynnydd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holl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ddisgyblion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a:t>
            </a:r>
            <a:r>
              <a:rPr lang="en-GB" sz="2400" dirty="0">
                <a:latin typeface="Arial" panose="020B0604020202020204" pitchFamily="34" charset="0"/>
                <a:ea typeface="Times New Roman" panose="02020603050405020304" pitchFamily="18" charset="0"/>
              </a:rPr>
              <a:t>.  </a:t>
            </a:r>
          </a:p>
          <a:p>
            <a:pPr marL="342900" lvl="0" indent="-342900">
              <a:spcAft>
                <a:spcPts val="1200"/>
              </a:spcAft>
              <a:buFont typeface="Arial" panose="020B0604020202020204" pitchFamily="34" charset="0"/>
              <a:buChar char="•"/>
            </a:pPr>
            <a:r>
              <a:rPr lang="en-GB" sz="2400" dirty="0" err="1">
                <a:latin typeface="Arial" panose="020B0604020202020204" pitchFamily="34" charset="0"/>
                <a:ea typeface="Times New Roman" panose="02020603050405020304" pitchFamily="18" charset="0"/>
              </a:rPr>
              <a:t>Mewn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llawer</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monitro</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cynnydd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ag AAA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seiliedig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gyd-ddealltwriaeth</a:t>
            </a:r>
            <a:r>
              <a:rPr lang="en-GB" sz="2400" dirty="0">
                <a:latin typeface="Arial" panose="020B0604020202020204" pitchFamily="34" charset="0"/>
                <a:ea typeface="Times New Roman" panose="02020603050405020304" pitchFamily="18" charset="0"/>
              </a:rPr>
              <a:t> o les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beth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bwysig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bob </a:t>
            </a:r>
            <a:r>
              <a:rPr lang="en-GB" sz="2400" dirty="0" err="1">
                <a:latin typeface="Arial" panose="020B0604020202020204" pitchFamily="34" charset="0"/>
                <a:ea typeface="Times New Roman" panose="02020603050405020304" pitchFamily="18" charset="0"/>
              </a:rPr>
              <a:t>plentyn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a:t>
            </a:r>
            <a:r>
              <a:rPr lang="en-GB" sz="2400" dirty="0">
                <a:latin typeface="Arial" panose="020B0604020202020204" pitchFamily="34" charset="0"/>
                <a:ea typeface="Times New Roman" panose="02020603050405020304" pitchFamily="18" charset="0"/>
              </a:rPr>
              <a:t> staff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rhoi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ystyriaeth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ofalus</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olrhain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cynnydd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wrth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ddysgu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mewn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meysydd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fel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ymddygiad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presenoldeb</a:t>
            </a:r>
            <a:r>
              <a:rPr lang="en-GB" sz="2400" dirty="0">
                <a:latin typeface="Arial" panose="020B0604020202020204" pitchFamily="34" charset="0"/>
                <a:ea typeface="Times New Roman" panose="02020603050405020304" pitchFamily="18" charset="0"/>
              </a:rPr>
              <a:t> ac </a:t>
            </a:r>
            <a:r>
              <a:rPr lang="en-GB" sz="2400" dirty="0" err="1">
                <a:latin typeface="Arial" panose="020B0604020202020204" pitchFamily="34" charset="0"/>
                <a:ea typeface="Times New Roman" panose="02020603050405020304" pitchFamily="18" charset="0"/>
              </a:rPr>
              <a:t>ymgysylltiad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mewn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gwersi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cynnydd</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wna</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tuag</a:t>
            </a:r>
            <a:r>
              <a:rPr lang="en-GB" sz="2400" dirty="0">
                <a:latin typeface="Arial" panose="020B0604020202020204" pitchFamily="34" charset="0"/>
                <a:ea typeface="Times New Roman" panose="02020603050405020304" pitchFamily="18" charset="0"/>
              </a:rPr>
              <a:t> at y </a:t>
            </a:r>
            <a:r>
              <a:rPr lang="en-GB" sz="2400" dirty="0" err="1">
                <a:latin typeface="Arial" panose="020B0604020202020204" pitchFamily="34" charset="0"/>
                <a:ea typeface="Times New Roman" panose="02020603050405020304" pitchFamily="18" charset="0"/>
              </a:rPr>
              <a:t>targedau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CAUau</a:t>
            </a:r>
            <a:r>
              <a:rPr lang="en-GB" sz="2400" dirty="0">
                <a:latin typeface="Arial" panose="020B0604020202020204" pitchFamily="34" charset="0"/>
                <a:ea typeface="Times New Roman" panose="02020603050405020304" pitchFamily="18" charset="0"/>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740307"/>
          </a:xfrm>
          <a:prstGeom prst="rect">
            <a:avLst/>
          </a:prstGeom>
        </p:spPr>
        <p:txBody>
          <a:bodyPr vert="horz" wrap="square" lIns="0" tIns="0" rIns="0" bIns="0" rtlCol="0">
            <a:spAutoFit/>
          </a:bodyPr>
          <a:lstStyle/>
          <a:p>
            <a:pPr lvl="0">
              <a:spcAft>
                <a:spcPts val="1200"/>
              </a:spcAft>
            </a:pPr>
            <a:r>
              <a:rPr lang="en-GB" sz="2400" b="1" dirty="0">
                <a:solidFill>
                  <a:prstClr val="black"/>
                </a:solidFill>
                <a:latin typeface="Arial" panose="020B0604020202020204" pitchFamily="34" charset="0"/>
                <a:ea typeface="Times New Roman" panose="02020603050405020304" pitchFamily="18" charset="0"/>
              </a:rPr>
              <a:t>Effective support for pupils with SEN</a:t>
            </a:r>
            <a:endParaRPr lang="en-GB" sz="2400"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schools where the provision for pupils with SEN is strong, there are robust arrangements to monitor and track the progress of all pupils in the school.  </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many schools, the monitoring of progress for pupils with SEN is based on a shared understanding of pupils’ wellbeing and what is important to each child.  In these schools, staff consider carefully the tracking of pupils’ progress in learning in areas such as behaviour, attendance, and engagement in lessons and the progress pupils make towards the targets on their IEPs. </a:t>
            </a:r>
            <a:endParaRPr lang="en-GB" sz="2400" dirty="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412444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Prif</a:t>
            </a:r>
            <a:r>
              <a:rPr lang="en-GB" sz="4500" b="1" spc="-5" dirty="0">
                <a:solidFill>
                  <a:schemeClr val="tx1"/>
                </a:solidFill>
                <a:latin typeface="Arial"/>
                <a:cs typeface="Arial"/>
              </a:rPr>
              <a:t> </a:t>
            </a:r>
            <a:r>
              <a:rPr lang="en-GB" sz="4500" b="1" spc="-5" dirty="0" err="1">
                <a:solidFill>
                  <a:schemeClr val="tx1"/>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174812" y="2642252"/>
            <a:ext cx="6252273" cy="6955750"/>
          </a:xfrm>
          <a:prstGeom prst="rect">
            <a:avLst/>
          </a:prstGeom>
        </p:spPr>
        <p:txBody>
          <a:bodyPr vert="horz" wrap="square" lIns="0" tIns="0" rIns="0" bIns="0" rtlCol="0">
            <a:spAutoFit/>
          </a:bodyPr>
          <a:lstStyle/>
          <a:p>
            <a:pPr lvl="0">
              <a:spcAft>
                <a:spcPts val="1200"/>
              </a:spcAft>
            </a:pPr>
            <a:r>
              <a:rPr lang="en-GB" sz="2400" b="1" dirty="0" err="1">
                <a:latin typeface="Arial" panose="020B0604020202020204" pitchFamily="34" charset="0"/>
                <a:ea typeface="Times New Roman" panose="02020603050405020304" pitchFamily="18" charset="0"/>
              </a:rPr>
              <a:t>Ymgysylltu</a:t>
            </a:r>
            <a:r>
              <a:rPr lang="en-GB" sz="2400" b="1" dirty="0">
                <a:latin typeface="Arial" panose="020B0604020202020204" pitchFamily="34" charset="0"/>
                <a:ea typeface="Times New Roman" panose="02020603050405020304" pitchFamily="18" charset="0"/>
              </a:rPr>
              <a:t> ag </a:t>
            </a:r>
            <a:r>
              <a:rPr lang="en-GB" sz="2400" b="1" dirty="0" err="1">
                <a:latin typeface="Arial" panose="020B0604020202020204" pitchFamily="34" charset="0"/>
                <a:ea typeface="Times New Roman" panose="02020603050405020304" pitchFamily="18" charset="0"/>
              </a:rPr>
              <a:t>eraill</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gynorthwyo</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disgyblion</a:t>
            </a:r>
            <a:r>
              <a:rPr lang="en-GB" sz="2400" b="1" dirty="0">
                <a:latin typeface="Arial" panose="020B0604020202020204" pitchFamily="34" charset="0"/>
                <a:ea typeface="Times New Roman" panose="02020603050405020304" pitchFamily="18" charset="0"/>
              </a:rPr>
              <a:t> ag AAA</a:t>
            </a:r>
          </a:p>
          <a:p>
            <a:pPr marL="342900" lvl="0" indent="-342900">
              <a:spcAft>
                <a:spcPts val="1200"/>
              </a:spcAft>
              <a:buFont typeface="Arial" panose="020B0604020202020204" pitchFamily="34" charset="0"/>
              <a:buChar char="•"/>
            </a:pPr>
            <a:r>
              <a:rPr lang="en-GB" sz="2400" dirty="0" err="1">
                <a:latin typeface="Arial" panose="020B0604020202020204" pitchFamily="34" charset="0"/>
                <a:ea typeface="Times New Roman" panose="02020603050405020304" pitchFamily="18" charset="0"/>
              </a:rPr>
              <a:t>Ym</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mron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holl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ymwelwyd</a:t>
            </a:r>
            <a:r>
              <a:rPr lang="en-GB" sz="2400" dirty="0">
                <a:latin typeface="Arial" panose="020B0604020202020204" pitchFamily="34" charset="0"/>
                <a:ea typeface="Times New Roman" panose="02020603050405020304" pitchFamily="18" charset="0"/>
              </a:rPr>
              <a:t> â </a:t>
            </a:r>
            <a:r>
              <a:rPr lang="en-GB" sz="2400" dirty="0" err="1">
                <a:latin typeface="Arial" panose="020B0604020202020204" pitchFamily="34" charset="0"/>
                <a:ea typeface="Times New Roman" panose="02020603050405020304" pitchFamily="18" charset="0"/>
              </a:rPr>
              <a:t>nhw</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ceir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prosesau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datblygedig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ymgysylltu</a:t>
            </a:r>
            <a:r>
              <a:rPr lang="en-GB" sz="2400" dirty="0">
                <a:latin typeface="Arial" panose="020B0604020202020204" pitchFamily="34" charset="0"/>
                <a:ea typeface="Times New Roman" panose="02020603050405020304" pitchFamily="18" charset="0"/>
              </a:rPr>
              <a:t> â </a:t>
            </a:r>
            <a:r>
              <a:rPr lang="en-GB" sz="2400" dirty="0" err="1">
                <a:latin typeface="Arial" panose="020B0604020202020204" pitchFamily="34" charset="0"/>
                <a:ea typeface="Times New Roman" panose="02020603050405020304" pitchFamily="18" charset="0"/>
              </a:rPr>
              <a:t>rhieni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gofalwyr</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theuluoedd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rhain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cynnwys</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ystod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eang</a:t>
            </a:r>
            <a:r>
              <a:rPr lang="en-GB" sz="2400" dirty="0">
                <a:latin typeface="Arial" panose="020B0604020202020204" pitchFamily="34" charset="0"/>
                <a:ea typeface="Times New Roman" panose="02020603050405020304" pitchFamily="18" charset="0"/>
              </a:rPr>
              <a:t> o </a:t>
            </a:r>
            <a:r>
              <a:rPr lang="en-GB" sz="2400" dirty="0" err="1">
                <a:latin typeface="Arial" panose="020B0604020202020204" pitchFamily="34" charset="0"/>
                <a:ea typeface="Times New Roman" panose="02020603050405020304" pitchFamily="18" charset="0"/>
              </a:rPr>
              <a:t>gyfleoedd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staff </a:t>
            </a:r>
            <a:r>
              <a:rPr lang="en-GB" sz="2400" dirty="0" err="1">
                <a:latin typeface="Arial" panose="020B0604020202020204" pitchFamily="34" charset="0"/>
                <a:ea typeface="Times New Roman" panose="02020603050405020304" pitchFamily="18" charset="0"/>
              </a:rPr>
              <a:t>feithrin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perthnasoedd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cynhyrchiol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gyda</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rhieni</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gofalwyr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ennyn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hymddiriedaeth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galluogi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lywio’r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ddarpariaeth</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eu</a:t>
            </a:r>
            <a:r>
              <a:rPr lang="en-GB" sz="2400" dirty="0">
                <a:latin typeface="Arial" panose="020B0604020202020204" pitchFamily="34" charset="0"/>
                <a:ea typeface="Times New Roman" panose="02020603050405020304" pitchFamily="18" charset="0"/>
              </a:rPr>
              <a:t> plant.  </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Mae </a:t>
            </a:r>
            <a:r>
              <a:rPr lang="en-GB" sz="2400" dirty="0" err="1">
                <a:latin typeface="Arial" panose="020B0604020202020204" pitchFamily="34" charset="0"/>
                <a:ea typeface="Times New Roman" panose="02020603050405020304" pitchFamily="18" charset="0"/>
              </a:rPr>
              <a:t>bron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pob</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datblygu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partneriaethau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cryf</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gydag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eraill</a:t>
            </a:r>
            <a:r>
              <a:rPr lang="en-GB" sz="2400" dirty="0">
                <a:latin typeface="Arial" panose="020B0604020202020204" pitchFamily="34" charset="0"/>
                <a:ea typeface="Times New Roman" panose="02020603050405020304" pitchFamily="18" charset="0"/>
              </a:rPr>
              <a:t> a </a:t>
            </a:r>
            <a:r>
              <a:rPr lang="en-GB" sz="2400" dirty="0" err="1">
                <a:latin typeface="Arial" panose="020B0604020202020204" pitchFamily="34" charset="0"/>
                <a:ea typeface="Times New Roman" panose="02020603050405020304" pitchFamily="18" charset="0"/>
              </a:rPr>
              <a:t>darparwyr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addysg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lleol</a:t>
            </a:r>
            <a:r>
              <a:rPr lang="en-GB" sz="2400" dirty="0">
                <a:latin typeface="Arial" panose="020B0604020202020204" pitchFamily="34" charset="0"/>
                <a:ea typeface="Times New Roman" panose="02020603050405020304" pitchFamily="18" charset="0"/>
              </a:rPr>
              <a:t> ac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rhanbarthol</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Mae’r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partneriaethau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hyn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sicrhau</a:t>
            </a:r>
            <a:r>
              <a:rPr lang="en-GB" sz="2400" dirty="0">
                <a:latin typeface="Arial" panose="020B0604020202020204" pitchFamily="34" charset="0"/>
                <a:ea typeface="Times New Roman" panose="02020603050405020304" pitchFamily="18" charset="0"/>
              </a:rPr>
              <a:t> bod </a:t>
            </a:r>
            <a:r>
              <a:rPr lang="en-GB" sz="2400" dirty="0" err="1">
                <a:latin typeface="Arial" panose="020B0604020202020204" pitchFamily="34" charset="0"/>
                <a:ea typeface="Times New Roman" panose="02020603050405020304" pitchFamily="18" charset="0"/>
              </a:rPr>
              <a:t>trefniadau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pontio</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disgyblion</a:t>
            </a:r>
            <a:r>
              <a:rPr lang="en-GB" sz="2400" dirty="0">
                <a:latin typeface="Arial" panose="020B0604020202020204" pitchFamily="34" charset="0"/>
                <a:ea typeface="Times New Roman" panose="02020603050405020304" pitchFamily="18" charset="0"/>
              </a:rPr>
              <a:t> ag AAA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gadarn</a:t>
            </a:r>
            <a:r>
              <a:rPr lang="en-GB" sz="2400" dirty="0">
                <a:latin typeface="Arial" panose="020B0604020202020204" pitchFamily="34" charset="0"/>
                <a:ea typeface="Times New Roman" panose="02020603050405020304" pitchFamily="18" charset="0"/>
              </a:rPr>
              <a:t> ac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galluogi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rannu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arfer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dda</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gyda</a:t>
            </a:r>
            <a:r>
              <a:rPr lang="en-GB" sz="2400" dirty="0">
                <a:latin typeface="Arial" panose="020B0604020202020204" pitchFamily="34" charset="0"/>
                <a:ea typeface="Times New Roman" panose="02020603050405020304" pitchFamily="18" charset="0"/>
              </a:rPr>
              <a:t> staff </a:t>
            </a:r>
            <a:r>
              <a:rPr lang="en-GB" sz="2400" dirty="0" err="1">
                <a:latin typeface="Arial" panose="020B0604020202020204" pitchFamily="34" charset="0"/>
                <a:ea typeface="Times New Roman" panose="02020603050405020304" pitchFamily="18" charset="0"/>
              </a:rPr>
              <a:t>mewn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ysgolion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eraill</a:t>
            </a:r>
            <a:r>
              <a:rPr lang="en-GB" sz="2400" dirty="0">
                <a:latin typeface="Arial" panose="020B0604020202020204" pitchFamily="34" charset="0"/>
                <a:ea typeface="Times New Roman" panose="02020603050405020304" pitchFamily="18" charset="0"/>
              </a:rPr>
              <a:t> ac </a:t>
            </a:r>
            <a:r>
              <a:rPr lang="en-GB" sz="2400" dirty="0" err="1">
                <a:latin typeface="Arial" panose="020B0604020202020204" pitchFamily="34" charset="0"/>
                <a:ea typeface="Times New Roman" panose="02020603050405020304" pitchFamily="18" charset="0"/>
              </a:rPr>
              <a:t>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ddysgu</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oddi</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wrthynt</a:t>
            </a:r>
            <a:r>
              <a:rPr lang="en-GB" sz="2400" dirty="0">
                <a:latin typeface="Arial" panose="020B0604020202020204" pitchFamily="34" charset="0"/>
                <a:ea typeface="Times New Roman" panose="02020603050405020304" pitchFamily="18" charset="0"/>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478970"/>
          </a:xfrm>
          <a:prstGeom prst="rect">
            <a:avLst/>
          </a:prstGeom>
        </p:spPr>
        <p:txBody>
          <a:bodyPr vert="horz" wrap="square" lIns="0" tIns="0" rIns="0" bIns="0" rtlCol="0">
            <a:spAutoFit/>
          </a:bodyPr>
          <a:lstStyle/>
          <a:p>
            <a:pPr lvl="0">
              <a:spcAft>
                <a:spcPts val="1200"/>
              </a:spcAft>
            </a:pPr>
            <a:r>
              <a:rPr lang="en-GB" sz="2400" b="1" dirty="0">
                <a:latin typeface="Arial" panose="020B0604020202020204" pitchFamily="34" charset="0"/>
                <a:ea typeface="Times New Roman" panose="02020603050405020304" pitchFamily="18" charset="0"/>
              </a:rPr>
              <a:t>Engaging with others to support pupils with SEN</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nearly all schools visited, there are well-developed processes to engage with parents, carers and families.  These include an extensive range of opportunities for staff to build productive relationships with parents and carers, gain their trust and enable them to inform the provision for their children.  </a:t>
            </a: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Nearly all schools develop strong partnerships with other schools and education providers, locally and regionally.  These partnerships ensure that transition arrangements for pupils with SEN are robust and enable schools to share good practice with staff in other schools and to learn from them.</a:t>
            </a:r>
            <a:endParaRPr lang="en-GB" sz="2400" dirty="0">
              <a:latin typeface="Times New Roman" panose="02020603050405020304" pitchFamily="18" charset="0"/>
              <a:ea typeface="Times New Roman" panose="02020603050405020304" pitchFamily="18" charset="0"/>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Tree>
    <p:extLst>
      <p:ext uri="{BB962C8B-B14F-4D97-AF65-F5344CB8AC3E}">
        <p14:creationId xmlns:p14="http://schemas.microsoft.com/office/powerpoint/2010/main" val="3030270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Nov 2016</Title_x0020__x0028_Welsh_x0029_>
    <Type_x0020_of_x0020_Communication xmlns="352d92a4-d745-4073-b537-e09129962258"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Publication xmlns="352d92a4-d745-4073-b537-e09129962258" xsi:nil="true"/>
    <Process_x0020_-_x0020_COMM xmlns="1bc25632-73ea-4e8a-9cf3-483e60546493">22</Process_x0020_-_x0020_COMM>
    <Project xmlns="352d92a4-d745-4073-b537-e09129962258" xsi:nil="true"/>
    <System_x0020_-_x0020_COMM xmlns="1bc25632-73ea-4e8a-9cf3-483e60546493">2</System_x0020_-_x0020_COMM>
    <TaxCatchAll xmlns="4c2d5879-4e17-4934-9dac-90b30ab598df">
      <Value>1</Value>
    </TaxCatchAll>
    <Academic_x0020_Year xmlns="4c2d5879-4e17-4934-9dac-90b30ab598df">6</Academic_x0020_Year>
    <Section xmlns="352d92a4-d745-4073-b537-e09129962258" xsi:nil="true"/>
    <Media_x0020_Outlet xmlns="352d92a4-d745-4073-b537-e09129962258" xsi:nil="true"/>
    <Type_x0020_of_x0020_E_x002d_shot xmlns="352d92a4-d745-4073-b537-e09129962258" xsi:nil="true"/>
    <Financial_x0020_Year xmlns="4c2d5879-4e17-4934-9dac-90b30ab598df">7</Financial_x0020_Year>
    <Issue_x0020_Date xmlns="352d92a4-d745-4073-b537-e091299622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Communications Standard Document" ma:contentTypeID="0x0101004FF563581D1EBA4688BFE70077AFADA61400616626E74CDE7E45B3325C9A710867D9" ma:contentTypeVersion="35" ma:contentTypeDescription="A standard document type for Communications Team" ma:contentTypeScope="" ma:versionID="8392ebbd8a423a73e9b5919e7f60946f">
  <xsd:schema xmlns:xsd="http://www.w3.org/2001/XMLSchema" xmlns:xs="http://www.w3.org/2001/XMLSchema" xmlns:p="http://schemas.microsoft.com/office/2006/metadata/properties" xmlns:ns2="4c2d5879-4e17-4934-9dac-90b30ab598df" xmlns:ns3="1bc25632-73ea-4e8a-9cf3-483e60546493" xmlns:ns4="352d92a4-d745-4073-b537-e09129962258" targetNamespace="http://schemas.microsoft.com/office/2006/metadata/properties" ma:root="true" ma:fieldsID="0821c796134344602d10bbb9c9cf99a1" ns2:_="" ns3:_="" ns4:_="">
    <xsd:import namespace="4c2d5879-4e17-4934-9dac-90b30ab598df"/>
    <xsd:import namespace="1bc25632-73ea-4e8a-9cf3-483e60546493"/>
    <xsd:import namespace="352d92a4-d745-4073-b537-e09129962258"/>
    <xsd:element name="properties">
      <xsd:complexType>
        <xsd:sequence>
          <xsd:element name="documentManagement">
            <xsd:complexType>
              <xsd:all>
                <xsd:element ref="ns2:Title_x0020__x0028_Welsh_x0029_" minOccurs="0"/>
                <xsd:element ref="ns2:b6bad8d7342d4cc5ae5d0cd685ebd519" minOccurs="0"/>
                <xsd:element ref="ns2:TaxCatchAll" minOccurs="0"/>
                <xsd:element ref="ns2:TaxCatchAllLabel" minOccurs="0"/>
                <xsd:element ref="ns2:Academic_x0020_Year" minOccurs="0"/>
                <xsd:element ref="ns2:Financial_x0020_Year" minOccurs="0"/>
                <xsd:element ref="ns2:Calendar_x0020_Year" minOccurs="0"/>
                <xsd:element ref="ns2:Retention_x0020_Year" minOccurs="0"/>
                <xsd:element ref="ns3:Process_x0020_-_x0020_COMM" minOccurs="0"/>
                <xsd:element ref="ns3:System_x0020_-_x0020_COMM" minOccurs="0"/>
                <xsd:element ref="ns4:Type_x0020_of_x0020_Communication" minOccurs="0"/>
                <xsd:element ref="ns4:Issue_x0020_Date" minOccurs="0"/>
                <xsd:element ref="ns4:Type_x0020_of_x0020_E_x002d_shot" minOccurs="0"/>
                <xsd:element ref="ns4:Publication" minOccurs="0"/>
                <xsd:element ref="ns4:Project" minOccurs="0"/>
                <xsd:element ref="ns4:Section" minOccurs="0"/>
                <xsd:element ref="ns4:Media_x0020_Outle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8" nillable="true" ma:displayName="Title (Welsh)" ma:internalName="Title_x0020__x0028_Welsh_x0029_" ma:readOnly="false">
      <xsd:simpleType>
        <xsd:restriction base="dms:Text">
          <xsd:maxLength value="255"/>
        </xsd:restriction>
      </xsd:simpleType>
    </xsd:element>
    <xsd:element name="b6bad8d7342d4cc5ae5d0cd685ebd519" ma:index="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element name="TaxCatchAll" ma:index="10"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Academic_x0020_Year" ma:index="13"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4"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5"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6" nillable="true" ma:displayName="Retention Year" ma:format="DateOnly" ma:internalName="Retention_x0020_Year">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c25632-73ea-4e8a-9cf3-483e60546493" elementFormDefault="qualified">
    <xsd:import namespace="http://schemas.microsoft.com/office/2006/documentManagement/types"/>
    <xsd:import namespace="http://schemas.microsoft.com/office/infopath/2007/PartnerControls"/>
    <xsd:element name="Process_x0020_-_x0020_COMM" ma:index="17" nillable="true" ma:displayName="Process - COMM" ma:list="{ec1d7192-6186-4caf-9451-bb54d71fb533}" ma:internalName="Process_x0020__x002d__x0020_COMM" ma:showField="Title" ma:web="1bc25632-73ea-4e8a-9cf3-483e60546493">
      <xsd:simpleType>
        <xsd:restriction base="dms:Lookup"/>
      </xsd:simpleType>
    </xsd:element>
    <xsd:element name="System_x0020_-_x0020_COMM" ma:index="18" nillable="true" ma:displayName="System - COMM" ma:list="{6a2a08a9-52d5-4818-bca2-2abccf5fee4e}" ma:internalName="System_x0020__x002d__x0020_COMM" ma:showField="Title" ma:web="1bc25632-73ea-4e8a-9cf3-483e60546493">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352d92a4-d745-4073-b537-e09129962258" elementFormDefault="qualified">
    <xsd:import namespace="http://schemas.microsoft.com/office/2006/documentManagement/types"/>
    <xsd:import namespace="http://schemas.microsoft.com/office/infopath/2007/PartnerControls"/>
    <xsd:element name="Type_x0020_of_x0020_Communication" ma:index="19" nillable="true" ma:displayName="Type of Communication" ma:format="Dropdown" ma:internalName="Type_x0020_of_x0020_Communication">
      <xsd:simpleType>
        <xsd:restriction base="dms:Choice">
          <xsd:enumeration value="Internal"/>
          <xsd:enumeration value="External"/>
        </xsd:restriction>
      </xsd:simpleType>
    </xsd:element>
    <xsd:element name="Issue_x0020_Date" ma:index="20" nillable="true" ma:displayName="Issue Date" ma:format="DateOnly" ma:internalName="Issue_x0020_Date">
      <xsd:simpleType>
        <xsd:restriction base="dms:DateTime"/>
      </xsd:simpleType>
    </xsd:element>
    <xsd:element name="Type_x0020_of_x0020_E_x002d_shot" ma:index="21" nillable="true" ma:displayName="Type of E-shot" ma:format="Dropdown" ma:internalName="Type_x0020_of_x0020_E_x002d_shot">
      <xsd:simpleType>
        <xsd:restriction base="dms:Choice">
          <xsd:enumeration value="Guidance updates"/>
          <xsd:enumeration value="Estyn update"/>
          <xsd:enumeration value="Thematic report"/>
          <xsd:enumeration value="Estyn news"/>
          <xsd:enumeration value="Recruitment"/>
          <xsd:enumeration value="Annual Report"/>
          <xsd:enumeration value="Ad hoc"/>
        </xsd:restriction>
      </xsd:simpleType>
    </xsd:element>
    <xsd:element name="Publication" ma:index="22" nillable="true" ma:displayName="Publication" ma:internalName="Publication">
      <xsd:simpleType>
        <xsd:restriction base="dms:Text">
          <xsd:maxLength value="255"/>
        </xsd:restriction>
      </xsd:simpleType>
    </xsd:element>
    <xsd:element name="Project" ma:index="23" nillable="true" ma:displayName="Project" ma:format="Dropdown" ma:internalName="Project">
      <xsd:simpleType>
        <xsd:restriction base="dms:Choice">
          <xsd:enumeration value="Training DVDS"/>
        </xsd:restriction>
      </xsd:simpleType>
    </xsd:element>
    <xsd:element name="Section" ma:index="24" nillable="true" ma:displayName="Section" ma:format="Dropdown" ma:internalName="Section">
      <xsd:simpleType>
        <xsd:restriction base="dms:Choice">
          <xsd:enumeration value="In the Spotlight"/>
          <xsd:enumeration value="From the Editor"/>
          <xsd:enumeration value="More about meetings"/>
          <xsd:enumeration value="What's on"/>
          <xsd:enumeration value="Past Lives"/>
          <xsd:enumeration value="Social news"/>
          <xsd:enumeration value="health and wellbeing"/>
          <xsd:enumeration value="Starters/ leavers"/>
          <xsd:enumeration value="Latest guidance"/>
          <xsd:enumeration value="Policies"/>
          <xsd:enumeration value="Welsh Language"/>
        </xsd:restriction>
      </xsd:simpleType>
    </xsd:element>
    <xsd:element name="Media_x0020_Outlet" ma:index="25" nillable="true" ma:displayName="Media Outlet" ma:format="Dropdown" ma:internalName="Media_x0020_Outlet">
      <xsd:simpleType>
        <xsd:restriction base="dms:Choice">
          <xsd:enumeration value="Western Mail"/>
          <xsd:enumeration value="Daily Post"/>
          <xsd:enumeration value="South Wales Evening Post"/>
          <xsd:enumeration value="SW Argu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4c2d5879-4e17-4934-9dac-90b30ab598df"/>
    <ds:schemaRef ds:uri="http://purl.org/dc/terms/"/>
    <ds:schemaRef ds:uri="http://schemas.microsoft.com/office/infopath/2007/PartnerControls"/>
    <ds:schemaRef ds:uri="http://schemas.microsoft.com/office/2006/documentManagement/types"/>
    <ds:schemaRef ds:uri="http://schemas.microsoft.com/office/2006/metadata/properties"/>
    <ds:schemaRef ds:uri="352d92a4-d745-4073-b537-e09129962258"/>
    <ds:schemaRef ds:uri="http://schemas.openxmlformats.org/package/2006/metadata/core-properties"/>
    <ds:schemaRef ds:uri="http://purl.org/dc/elements/1.1/"/>
    <ds:schemaRef ds:uri="1bc25632-73ea-4e8a-9cf3-483e60546493"/>
    <ds:schemaRef ds:uri="http://www.w3.org/XML/1998/namespace"/>
    <ds:schemaRef ds:uri="http://purl.org/dc/dcmitype/"/>
  </ds:schemaRefs>
</ds:datastoreItem>
</file>

<file path=customXml/itemProps2.xml><?xml version="1.0" encoding="utf-8"?>
<ds:datastoreItem xmlns:ds="http://schemas.openxmlformats.org/officeDocument/2006/customXml" ds:itemID="{23917C26-B990-412A-B063-246DC34D16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1bc25632-73ea-4e8a-9cf3-483e60546493"/>
    <ds:schemaRef ds:uri="352d92a4-d745-4073-b537-e091299622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1359</TotalTime>
  <Words>3233</Words>
  <Application>Microsoft Office PowerPoint</Application>
  <PresentationFormat>Custom</PresentationFormat>
  <Paragraphs>205</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Cefndir</vt:lpstr>
      <vt:lpstr>Nodyn ar  derminoleg</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Cwestiynau i ysgolion</vt:lpstr>
      <vt:lpstr>Cwestiynau i ysgolion</vt:lpstr>
      <vt:lpstr>Cwestiynau i ysgolion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Nov 2016</dc:title>
  <dc:creator>Gina Rathbone</dc:creator>
  <cp:lastModifiedBy>Andy Murphy-Williams</cp:lastModifiedBy>
  <cp:revision>61</cp:revision>
  <cp:lastPrinted>2020-01-17T11:02:58Z</cp:lastPrinted>
  <dcterms:created xsi:type="dcterms:W3CDTF">2015-04-24T11:05:35Z</dcterms:created>
  <dcterms:modified xsi:type="dcterms:W3CDTF">2020-01-23T07:39:22Z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0x0101004FF563581D1EBA4688BFE70077AFADA61400616626E74CDE7E45B3325C9A710867D9</vt:lpwstr>
  </property>
  <property fmtid="{D5CDD505-2E9C-101B-9397-08002B2CF9AE}" pid="6" name="Estyn Language">
    <vt:lpwstr>1;#English|777de1d1-cd30-4966-a2e3-f61db4c431e8</vt:lpwstr>
  </property>
  <property fmtid="{D5CDD505-2E9C-101B-9397-08002B2CF9AE}" pid="7" name="Order">
    <vt:r8>109000</vt:r8>
  </property>
</Properties>
</file>