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64" r:id="rId7"/>
    <p:sldId id="265" r:id="rId8"/>
    <p:sldId id="259" r:id="rId9"/>
    <p:sldId id="271" r:id="rId10"/>
    <p:sldId id="272" r:id="rId11"/>
    <p:sldId id="260" r:id="rId12"/>
    <p:sldId id="274" r:id="rId13"/>
    <p:sldId id="261" r:id="rId14"/>
    <p:sldId id="275" r:id="rId15"/>
    <p:sldId id="276" r:id="rId16"/>
  </p:sldIdLst>
  <p:sldSz cx="13004800" cy="9753600"/>
  <p:notesSz cx="9928225" cy="6797675"/>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79" autoAdjust="0"/>
    <p:restoredTop sz="94660"/>
  </p:normalViewPr>
  <p:slideViewPr>
    <p:cSldViewPr snapToGrid="0">
      <p:cViewPr>
        <p:scale>
          <a:sx n="50" d="100"/>
          <a:sy n="50" d="100"/>
        </p:scale>
        <p:origin x="-1572" y="-360"/>
      </p:cViewPr>
      <p:guideLst>
        <p:guide orient="horz" pos="5712"/>
        <p:guide pos="3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2048255"/>
          </a:xfrm>
          <a:prstGeom prst="rect">
            <a:avLst/>
          </a:prstGeom>
        </p:spPr>
        <p:txBody>
          <a:bodyPr/>
          <a:lstStyle>
            <a:lvl1pPr>
              <a:defRPr/>
            </a:lvl1pPr>
          </a:lstStyle>
          <a:p>
            <a:r>
              <a:rPr lang="en-US" smtClean="0"/>
              <a:t>Click to edit Master title style</a:t>
            </a:r>
            <a:endParaRPr/>
          </a:p>
        </p:txBody>
      </p:sp>
      <p:sp>
        <p:nvSpPr>
          <p:cNvPr id="3" name="Holder 3"/>
          <p:cNvSpPr>
            <a:spLocks noGrp="1"/>
          </p:cNvSpPr>
          <p:nvPr>
            <p:ph type="subTitle" idx="4"/>
          </p:nvPr>
        </p:nvSpPr>
        <p:spPr>
          <a:xfrm>
            <a:off x="1950720" y="5462016"/>
            <a:ext cx="9103360" cy="2438400"/>
          </a:xfrm>
          <a:prstGeom prst="rect">
            <a:avLst/>
          </a:prstGeom>
        </p:spPr>
        <p:txBody>
          <a:bodyPr/>
          <a:lstStyle>
            <a:lvl1pPr>
              <a:defRPr/>
            </a:lvl1pPr>
          </a:lstStyle>
          <a:p>
            <a:r>
              <a:rPr lang="en-US" smtClean="0"/>
              <a:t>Click to edit Master subtitle style</a:t>
            </a:r>
            <a:endParaRP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497DE0C4-B1CE-468E-9960-CE90C6A9A791}" type="datetimeFigureOut">
              <a:rPr lang="en-US"/>
              <a:pPr>
                <a:defRPr/>
              </a:pPr>
              <a:t>12/9/2015</a:t>
            </a:fld>
            <a:endParaRPr lang="en-US"/>
          </a:p>
        </p:txBody>
      </p:sp>
      <p:sp>
        <p:nvSpPr>
          <p:cNvPr id="6" name="Holder 6"/>
          <p:cNvSpPr>
            <a:spLocks noGrp="1"/>
          </p:cNvSpPr>
          <p:nvPr>
            <p:ph type="sldNum" sz="quarter" idx="12"/>
          </p:nvPr>
        </p:nvSpPr>
        <p:spPr/>
        <p:txBody>
          <a:bodyPr/>
          <a:lstStyle>
            <a:lvl1pPr>
              <a:defRPr/>
            </a:lvl1pPr>
          </a:lstStyle>
          <a:p>
            <a:pPr>
              <a:defRPr/>
            </a:pPr>
            <a:fld id="{DCDCF106-9DD2-4275-A479-DF173EAF5F43}" type="slidenum">
              <a:rPr/>
              <a:pPr>
                <a:def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500" b="1" i="0">
                <a:solidFill>
                  <a:srgbClr val="2EAAE1"/>
                </a:solidFill>
                <a:latin typeface="Arial"/>
                <a:cs typeface="Arial"/>
              </a:defRPr>
            </a:lvl1pPr>
          </a:lstStyle>
          <a:p>
            <a:r>
              <a:rPr lang="en-US" smtClean="0"/>
              <a:t>Click to edit Master title style</a:t>
            </a:r>
            <a:endParaRPr/>
          </a:p>
        </p:txBody>
      </p:sp>
      <p:sp>
        <p:nvSpPr>
          <p:cNvPr id="3" name="Holder 3"/>
          <p:cNvSpPr>
            <a:spLocks noGrp="1"/>
          </p:cNvSpPr>
          <p:nvPr>
            <p:ph type="body" idx="1"/>
          </p:nvPr>
        </p:nvSpPr>
        <p:spPr/>
        <p:txBody>
          <a:bodyPr/>
          <a:lstStyle>
            <a:lvl1pPr>
              <a:defRPr/>
            </a:lvl1pPr>
          </a:lstStyle>
          <a:p>
            <a:pPr lvl="0"/>
            <a:r>
              <a:rPr lang="en-US" smtClean="0"/>
              <a:t>Click to edit Master text styles</a:t>
            </a: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82BB2E24-F48C-4405-882D-23B613A459DF}" type="datetimeFigureOut">
              <a:rPr lang="en-US"/>
              <a:pPr>
                <a:defRPr/>
              </a:pPr>
              <a:t>12/9/2015</a:t>
            </a:fld>
            <a:endParaRPr lang="en-US"/>
          </a:p>
        </p:txBody>
      </p:sp>
      <p:sp>
        <p:nvSpPr>
          <p:cNvPr id="6" name="Holder 6"/>
          <p:cNvSpPr>
            <a:spLocks noGrp="1"/>
          </p:cNvSpPr>
          <p:nvPr>
            <p:ph type="sldNum" sz="quarter" idx="12"/>
          </p:nvPr>
        </p:nvSpPr>
        <p:spPr/>
        <p:txBody>
          <a:bodyPr/>
          <a:lstStyle>
            <a:lvl1pPr>
              <a:defRPr/>
            </a:lvl1pPr>
          </a:lstStyle>
          <a:p>
            <a:pPr>
              <a:defRPr/>
            </a:pPr>
            <a:fld id="{CE8B0575-1377-44F8-B207-E80CA8692494}" type="slidenum">
              <a:rPr/>
              <a:pPr>
                <a:def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500" b="1" i="0">
                <a:solidFill>
                  <a:srgbClr val="2EAAE1"/>
                </a:solidFill>
                <a:latin typeface="Arial"/>
                <a:cs typeface="Arial"/>
              </a:defRPr>
            </a:lvl1pPr>
          </a:lstStyle>
          <a:p>
            <a:r>
              <a:rPr lang="en-US" smtClean="0"/>
              <a:t>Click to edit Master title style</a:t>
            </a:r>
            <a:endParaRPr/>
          </a:p>
        </p:txBody>
      </p:sp>
      <p:sp>
        <p:nvSpPr>
          <p:cNvPr id="3" name="Holder 3"/>
          <p:cNvSpPr>
            <a:spLocks noGrp="1"/>
          </p:cNvSpPr>
          <p:nvPr>
            <p:ph sz="half" idx="2"/>
          </p:nvPr>
        </p:nvSpPr>
        <p:spPr>
          <a:xfrm>
            <a:off x="527300" y="2642252"/>
            <a:ext cx="5728335" cy="6339840"/>
          </a:xfrm>
          <a:prstGeom prst="rect">
            <a:avLst/>
          </a:prstGeom>
        </p:spPr>
        <p:txBody>
          <a:bodyPr/>
          <a:lstStyle>
            <a:lvl1pPr>
              <a:defRPr sz="2200" b="0" i="0">
                <a:solidFill>
                  <a:srgbClr val="2EAAE1"/>
                </a:solidFill>
                <a:latin typeface="Arial"/>
                <a:cs typeface="Arial"/>
              </a:defRPr>
            </a:lvl1pPr>
          </a:lstStyle>
          <a:p>
            <a:pPr lvl="0"/>
            <a:r>
              <a:rPr lang="en-US" smtClean="0"/>
              <a:t>Click to edit Master text styles</a:t>
            </a:r>
          </a:p>
        </p:txBody>
      </p:sp>
      <p:sp>
        <p:nvSpPr>
          <p:cNvPr id="4" name="Holder 4"/>
          <p:cNvSpPr>
            <a:spLocks noGrp="1"/>
          </p:cNvSpPr>
          <p:nvPr>
            <p:ph sz="half" idx="3"/>
          </p:nvPr>
        </p:nvSpPr>
        <p:spPr>
          <a:xfrm>
            <a:off x="6615620" y="2642252"/>
            <a:ext cx="5782945" cy="6339840"/>
          </a:xfrm>
          <a:prstGeom prst="rect">
            <a:avLst/>
          </a:prstGeom>
        </p:spPr>
        <p:txBody>
          <a:bodyPr/>
          <a:lstStyle>
            <a:lvl1pPr>
              <a:defRPr sz="2200" b="0" i="0">
                <a:solidFill>
                  <a:srgbClr val="414042"/>
                </a:solidFill>
                <a:latin typeface="Arial"/>
                <a:cs typeface="Arial"/>
              </a:defRPr>
            </a:lvl1pPr>
          </a:lstStyle>
          <a:p>
            <a:pPr lvl="0"/>
            <a:r>
              <a:rPr lang="en-US" smtClean="0"/>
              <a:t>Click to edit Master text styles</a:t>
            </a:r>
          </a:p>
        </p:txBody>
      </p:sp>
      <p:sp>
        <p:nvSpPr>
          <p:cNvPr id="5" name="Holder 4"/>
          <p:cNvSpPr>
            <a:spLocks noGrp="1"/>
          </p:cNvSpPr>
          <p:nvPr>
            <p:ph type="ftr" sz="quarter" idx="10"/>
          </p:nvPr>
        </p:nvSpPr>
        <p:spPr/>
        <p:txBody>
          <a:bodyPr/>
          <a:lstStyle>
            <a:lvl1pPr>
              <a:defRPr/>
            </a:lvl1pPr>
          </a:lstStyle>
          <a:p>
            <a:pPr>
              <a:defRPr/>
            </a:pPr>
            <a:endParaRPr/>
          </a:p>
        </p:txBody>
      </p:sp>
      <p:sp>
        <p:nvSpPr>
          <p:cNvPr id="6" name="Holder 5"/>
          <p:cNvSpPr>
            <a:spLocks noGrp="1"/>
          </p:cNvSpPr>
          <p:nvPr>
            <p:ph type="dt" sz="half" idx="11"/>
          </p:nvPr>
        </p:nvSpPr>
        <p:spPr/>
        <p:txBody>
          <a:bodyPr/>
          <a:lstStyle>
            <a:lvl1pPr>
              <a:defRPr/>
            </a:lvl1pPr>
          </a:lstStyle>
          <a:p>
            <a:pPr>
              <a:defRPr/>
            </a:pPr>
            <a:fld id="{70E8442F-D9D6-4D94-8B18-496D8BE17E4C}" type="datetimeFigureOut">
              <a:rPr lang="en-US"/>
              <a:pPr>
                <a:defRPr/>
              </a:pPr>
              <a:t>12/9/2015</a:t>
            </a:fld>
            <a:endParaRPr lang="en-US"/>
          </a:p>
        </p:txBody>
      </p:sp>
      <p:sp>
        <p:nvSpPr>
          <p:cNvPr id="7" name="Holder 6"/>
          <p:cNvSpPr>
            <a:spLocks noGrp="1"/>
          </p:cNvSpPr>
          <p:nvPr>
            <p:ph type="sldNum" sz="quarter" idx="12"/>
          </p:nvPr>
        </p:nvSpPr>
        <p:spPr/>
        <p:txBody>
          <a:bodyPr/>
          <a:lstStyle>
            <a:lvl1pPr>
              <a:defRPr/>
            </a:lvl1pPr>
          </a:lstStyle>
          <a:p>
            <a:pPr>
              <a:defRPr/>
            </a:pPr>
            <a:fld id="{A0C50197-CF14-4F48-9A1B-E153D445F00D}" type="slidenum">
              <a:rPr/>
              <a:pPr>
                <a:def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500" b="1" i="0">
                <a:solidFill>
                  <a:srgbClr val="2EAAE1"/>
                </a:solidFill>
                <a:latin typeface="Arial"/>
                <a:cs typeface="Arial"/>
              </a:defRPr>
            </a:lvl1pPr>
          </a:lstStyle>
          <a:p>
            <a:r>
              <a:rPr lang="en-US" smtClean="0"/>
              <a:t>Click to edit Master title style</a:t>
            </a:r>
            <a:endParaRPr/>
          </a:p>
        </p:txBody>
      </p:sp>
      <p:sp>
        <p:nvSpPr>
          <p:cNvPr id="3" name="Holder 4"/>
          <p:cNvSpPr>
            <a:spLocks noGrp="1"/>
          </p:cNvSpPr>
          <p:nvPr>
            <p:ph type="ftr" sz="quarter" idx="10"/>
          </p:nvPr>
        </p:nvSpPr>
        <p:spPr/>
        <p:txBody>
          <a:bodyPr/>
          <a:lstStyle>
            <a:lvl1pPr>
              <a:defRPr/>
            </a:lvl1pPr>
          </a:lstStyle>
          <a:p>
            <a:pPr>
              <a:defRPr/>
            </a:pPr>
            <a:endParaRPr/>
          </a:p>
        </p:txBody>
      </p:sp>
      <p:sp>
        <p:nvSpPr>
          <p:cNvPr id="4" name="Holder 5"/>
          <p:cNvSpPr>
            <a:spLocks noGrp="1"/>
          </p:cNvSpPr>
          <p:nvPr>
            <p:ph type="dt" sz="half" idx="11"/>
          </p:nvPr>
        </p:nvSpPr>
        <p:spPr/>
        <p:txBody>
          <a:bodyPr/>
          <a:lstStyle>
            <a:lvl1pPr>
              <a:defRPr/>
            </a:lvl1pPr>
          </a:lstStyle>
          <a:p>
            <a:pPr>
              <a:defRPr/>
            </a:pPr>
            <a:fld id="{2A71A52D-7161-4D18-9997-6DBD059097C0}" type="datetimeFigureOut">
              <a:rPr lang="en-US"/>
              <a:pPr>
                <a:defRPr/>
              </a:pPr>
              <a:t>12/9/2015</a:t>
            </a:fld>
            <a:endParaRPr lang="en-US"/>
          </a:p>
        </p:txBody>
      </p:sp>
      <p:sp>
        <p:nvSpPr>
          <p:cNvPr id="5" name="Holder 6"/>
          <p:cNvSpPr>
            <a:spLocks noGrp="1"/>
          </p:cNvSpPr>
          <p:nvPr>
            <p:ph type="sldNum" sz="quarter" idx="12"/>
          </p:nvPr>
        </p:nvSpPr>
        <p:spPr/>
        <p:txBody>
          <a:bodyPr/>
          <a:lstStyle>
            <a:lvl1pPr>
              <a:defRPr/>
            </a:lvl1pPr>
          </a:lstStyle>
          <a:p>
            <a:pPr>
              <a:defRPr/>
            </a:pPr>
            <a:fld id="{A7F96017-1E8D-4D28-8CCF-2E387B2F1B6F}" type="slidenum">
              <a:rPr/>
              <a:pPr>
                <a:def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bk object 16"/>
          <p:cNvSpPr/>
          <p:nvPr/>
        </p:nvSpPr>
        <p:spPr>
          <a:xfrm>
            <a:off x="0" y="0"/>
            <a:ext cx="13004800" cy="9753600"/>
          </a:xfrm>
          <a:custGeom>
            <a:avLst/>
            <a:gdLst/>
            <a:ahLst/>
            <a:cxnLst/>
            <a:rect l="l" t="t" r="r" b="b"/>
            <a:pathLst>
              <a:path w="13004800" h="9753600">
                <a:moveTo>
                  <a:pt x="0" y="9753485"/>
                </a:moveTo>
                <a:lnTo>
                  <a:pt x="13004647" y="9753485"/>
                </a:lnTo>
                <a:lnTo>
                  <a:pt x="13004647" y="0"/>
                </a:lnTo>
                <a:lnTo>
                  <a:pt x="0" y="0"/>
                </a:lnTo>
                <a:lnTo>
                  <a:pt x="0" y="9753485"/>
                </a:lnTo>
                <a:close/>
              </a:path>
            </a:pathLst>
          </a:custGeom>
          <a:solidFill>
            <a:srgbClr val="2EAAE1"/>
          </a:solidFill>
        </p:spPr>
        <p:txBody>
          <a:bodyPr lIns="0" tIns="0" rIns="0" bIns="0"/>
          <a:lstStyle/>
          <a:p>
            <a:pPr fontAlgn="auto">
              <a:spcBef>
                <a:spcPts val="0"/>
              </a:spcBef>
              <a:spcAft>
                <a:spcPts val="0"/>
              </a:spcAft>
              <a:defRPr/>
            </a:pPr>
            <a:endParaRPr>
              <a:latin typeface="+mn-lt"/>
            </a:endParaRPr>
          </a:p>
        </p:txBody>
      </p:sp>
      <p:sp>
        <p:nvSpPr>
          <p:cNvPr id="3" name="Holder 2"/>
          <p:cNvSpPr>
            <a:spLocks noGrp="1"/>
          </p:cNvSpPr>
          <p:nvPr>
            <p:ph type="ftr" sz="quarter" idx="10"/>
          </p:nvPr>
        </p:nvSpPr>
        <p:spPr/>
        <p:txBody>
          <a:bodyPr/>
          <a:lstStyle>
            <a:lvl1pPr algn="ctr">
              <a:defRPr>
                <a:solidFill>
                  <a:schemeClr val="tx1">
                    <a:tint val="75000"/>
                  </a:schemeClr>
                </a:solidFill>
              </a:defRPr>
            </a:lvl1pPr>
          </a:lstStyle>
          <a:p>
            <a:pPr>
              <a:defRPr/>
            </a:pPr>
            <a:endParaRPr/>
          </a:p>
        </p:txBody>
      </p:sp>
      <p:sp>
        <p:nvSpPr>
          <p:cNvPr id="4" name="Holder 3"/>
          <p:cNvSpPr>
            <a:spLocks noGrp="1"/>
          </p:cNvSpPr>
          <p:nvPr>
            <p:ph type="dt" sz="half" idx="11"/>
          </p:nvPr>
        </p:nvSpPr>
        <p:spPr/>
        <p:txBody>
          <a:bodyPr/>
          <a:lstStyle>
            <a:lvl1pPr algn="l">
              <a:defRPr>
                <a:solidFill>
                  <a:schemeClr val="tx1">
                    <a:tint val="75000"/>
                  </a:schemeClr>
                </a:solidFill>
              </a:defRPr>
            </a:lvl1pPr>
          </a:lstStyle>
          <a:p>
            <a:pPr>
              <a:defRPr/>
            </a:pPr>
            <a:fld id="{19924D3A-DE97-4338-A3CE-5602725A324D}" type="datetimeFigureOut">
              <a:rPr lang="en-US"/>
              <a:pPr>
                <a:defRPr/>
              </a:pPr>
              <a:t>12/9/2015</a:t>
            </a:fld>
            <a:endParaRPr lang="en-US"/>
          </a:p>
        </p:txBody>
      </p:sp>
      <p:sp>
        <p:nvSpPr>
          <p:cNvPr id="5" name="Holder 4"/>
          <p:cNvSpPr>
            <a:spLocks noGrp="1"/>
          </p:cNvSpPr>
          <p:nvPr>
            <p:ph type="sldNum" sz="quarter" idx="12"/>
          </p:nvPr>
        </p:nvSpPr>
        <p:spPr/>
        <p:txBody>
          <a:bodyPr/>
          <a:lstStyle>
            <a:lvl1pPr algn="r">
              <a:defRPr>
                <a:solidFill>
                  <a:schemeClr val="tx1">
                    <a:tint val="75000"/>
                  </a:schemeClr>
                </a:solidFill>
              </a:defRPr>
            </a:lvl1pPr>
          </a:lstStyle>
          <a:p>
            <a:pPr>
              <a:defRPr/>
            </a:pPr>
            <a:fld id="{6778328B-DAB1-4606-8120-6E9B9B853F4C}" type="slidenum">
              <a:rPr/>
              <a:pPr>
                <a:def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328738"/>
            <a:ext cx="13004800" cy="8424862"/>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rgbClr val="E9F2FB"/>
          </a:solidFill>
        </p:spPr>
        <p:txBody>
          <a:bodyPr lIns="0" tIns="0" rIns="0" bIns="0"/>
          <a:lstStyle/>
          <a:p>
            <a:pPr fontAlgn="auto">
              <a:spcBef>
                <a:spcPts val="0"/>
              </a:spcBef>
              <a:spcAft>
                <a:spcPts val="0"/>
              </a:spcAft>
              <a:defRPr/>
            </a:pPr>
            <a:endParaRPr>
              <a:latin typeface="+mn-lt"/>
            </a:endParaRPr>
          </a:p>
        </p:txBody>
      </p:sp>
      <p:sp>
        <p:nvSpPr>
          <p:cNvPr id="1027" name="Holder 2"/>
          <p:cNvSpPr>
            <a:spLocks noGrp="1"/>
          </p:cNvSpPr>
          <p:nvPr>
            <p:ph type="title"/>
          </p:nvPr>
        </p:nvSpPr>
        <p:spPr bwMode="auto">
          <a:xfrm>
            <a:off x="527050" y="1716088"/>
            <a:ext cx="11950700" cy="4699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en-US" smtClean="0"/>
          </a:p>
        </p:txBody>
      </p:sp>
      <p:sp>
        <p:nvSpPr>
          <p:cNvPr id="1028" name="Holder 3"/>
          <p:cNvSpPr>
            <a:spLocks noGrp="1"/>
          </p:cNvSpPr>
          <p:nvPr>
            <p:ph type="body" idx="1"/>
          </p:nvPr>
        </p:nvSpPr>
        <p:spPr bwMode="auto">
          <a:xfrm>
            <a:off x="650875" y="2243138"/>
            <a:ext cx="11703050" cy="643731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en-US" smtClean="0"/>
          </a:p>
        </p:txBody>
      </p:sp>
      <p:sp>
        <p:nvSpPr>
          <p:cNvPr id="4" name="Holder 4"/>
          <p:cNvSpPr>
            <a:spLocks noGrp="1"/>
          </p:cNvSpPr>
          <p:nvPr>
            <p:ph type="ftr" sz="quarter" idx="5"/>
          </p:nvPr>
        </p:nvSpPr>
        <p:spPr>
          <a:xfrm>
            <a:off x="4421188" y="9070975"/>
            <a:ext cx="4162425" cy="487363"/>
          </a:xfrm>
          <a:prstGeom prst="rect">
            <a:avLst/>
          </a:prstGeom>
        </p:spPr>
        <p:txBody>
          <a:bodyPr wrap="square" lIns="0" tIns="0" rIns="0" bIns="0">
            <a:spAutoFit/>
          </a:bodyPr>
          <a:lstStyle>
            <a:lvl1pPr algn="ctr" fontAlgn="auto">
              <a:spcBef>
                <a:spcPts val="0"/>
              </a:spcBef>
              <a:spcAft>
                <a:spcPts val="0"/>
              </a:spcAft>
              <a:defRPr>
                <a:solidFill>
                  <a:schemeClr val="tx1">
                    <a:tint val="75000"/>
                  </a:schemeClr>
                </a:solidFill>
                <a:latin typeface="+mn-lt"/>
              </a:defRPr>
            </a:lvl1pPr>
          </a:lstStyle>
          <a:p>
            <a:pPr>
              <a:defRPr/>
            </a:pPr>
            <a:endParaRPr/>
          </a:p>
        </p:txBody>
      </p:sp>
      <p:sp>
        <p:nvSpPr>
          <p:cNvPr id="5" name="Holder 5"/>
          <p:cNvSpPr>
            <a:spLocks noGrp="1"/>
          </p:cNvSpPr>
          <p:nvPr>
            <p:ph type="dt" sz="half" idx="6"/>
          </p:nvPr>
        </p:nvSpPr>
        <p:spPr>
          <a:xfrm>
            <a:off x="650875" y="9070975"/>
            <a:ext cx="2990850" cy="487363"/>
          </a:xfrm>
          <a:prstGeom prst="rect">
            <a:avLst/>
          </a:prstGeom>
        </p:spPr>
        <p:txBody>
          <a:bodyPr wrap="square" lIns="0" tIns="0" rIns="0" bIns="0">
            <a:spAutoFit/>
          </a:bodyPr>
          <a:lstStyle>
            <a:lvl1pPr algn="l" fontAlgn="auto">
              <a:spcBef>
                <a:spcPts val="0"/>
              </a:spcBef>
              <a:spcAft>
                <a:spcPts val="0"/>
              </a:spcAft>
              <a:defRPr>
                <a:solidFill>
                  <a:schemeClr val="tx1">
                    <a:tint val="75000"/>
                  </a:schemeClr>
                </a:solidFill>
                <a:latin typeface="+mn-lt"/>
              </a:defRPr>
            </a:lvl1pPr>
          </a:lstStyle>
          <a:p>
            <a:pPr>
              <a:defRPr/>
            </a:pPr>
            <a:fld id="{16A754D5-23FE-4AF5-8D75-ACDFC75C6782}" type="datetimeFigureOut">
              <a:rPr lang="en-US"/>
              <a:pPr>
                <a:defRPr/>
              </a:pPr>
              <a:t>12/9/2015</a:t>
            </a:fld>
            <a:endParaRPr lang="en-US"/>
          </a:p>
        </p:txBody>
      </p:sp>
      <p:sp>
        <p:nvSpPr>
          <p:cNvPr id="6" name="Holder 6"/>
          <p:cNvSpPr>
            <a:spLocks noGrp="1"/>
          </p:cNvSpPr>
          <p:nvPr>
            <p:ph type="sldNum" sz="quarter" idx="7"/>
          </p:nvPr>
        </p:nvSpPr>
        <p:spPr>
          <a:xfrm>
            <a:off x="9363075" y="9070975"/>
            <a:ext cx="2990850" cy="487363"/>
          </a:xfrm>
          <a:prstGeom prst="rect">
            <a:avLst/>
          </a:prstGeom>
        </p:spPr>
        <p:txBody>
          <a:bodyPr wrap="square" lIns="0" tIns="0" rIns="0" bIns="0">
            <a:spAutoFit/>
          </a:bodyPr>
          <a:lstStyle>
            <a:lvl1pPr algn="r" fontAlgn="auto">
              <a:spcBef>
                <a:spcPts val="0"/>
              </a:spcBef>
              <a:spcAft>
                <a:spcPts val="0"/>
              </a:spcAft>
              <a:defRPr>
                <a:solidFill>
                  <a:schemeClr val="tx1">
                    <a:tint val="75000"/>
                  </a:schemeClr>
                </a:solidFill>
                <a:latin typeface="+mn-lt"/>
              </a:defRPr>
            </a:lvl1pPr>
          </a:lstStyle>
          <a:p>
            <a:pPr>
              <a:defRPr/>
            </a:pPr>
            <a:fld id="{B8A0293F-0549-4619-98B7-8CFA00A664CD}"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Lst>
  <p:txStyles>
    <p:titleStyle>
      <a:lvl1pPr algn="ctr" rtl="0" eaLnBrk="0" fontAlgn="base" hangingPunct="0">
        <a:spcBef>
          <a:spcPct val="0"/>
        </a:spcBef>
        <a:spcAft>
          <a:spcPct val="0"/>
        </a:spcAft>
        <a:defRPr>
          <a:solidFill>
            <a:schemeClr val="tx2"/>
          </a:solidFill>
          <a:latin typeface="+mj-lt"/>
          <a:ea typeface="+mj-ea"/>
          <a:cs typeface="+mj-cs"/>
        </a:defRPr>
      </a:lvl1pPr>
      <a:lvl2pPr algn="ctr" rtl="0" eaLnBrk="0" fontAlgn="base" hangingPunct="0">
        <a:spcBef>
          <a:spcPct val="0"/>
        </a:spcBef>
        <a:spcAft>
          <a:spcPct val="0"/>
        </a:spcAft>
        <a:defRPr>
          <a:solidFill>
            <a:schemeClr val="tx2"/>
          </a:solidFill>
          <a:latin typeface="Calibri" pitchFamily="34" charset="0"/>
        </a:defRPr>
      </a:lvl2pPr>
      <a:lvl3pPr algn="ctr" rtl="0" eaLnBrk="0" fontAlgn="base" hangingPunct="0">
        <a:spcBef>
          <a:spcPct val="0"/>
        </a:spcBef>
        <a:spcAft>
          <a:spcPct val="0"/>
        </a:spcAft>
        <a:defRPr>
          <a:solidFill>
            <a:schemeClr val="tx2"/>
          </a:solidFill>
          <a:latin typeface="Calibri" pitchFamily="34" charset="0"/>
        </a:defRPr>
      </a:lvl3pPr>
      <a:lvl4pPr algn="ctr" rtl="0" eaLnBrk="0" fontAlgn="base" hangingPunct="0">
        <a:spcBef>
          <a:spcPct val="0"/>
        </a:spcBef>
        <a:spcAft>
          <a:spcPct val="0"/>
        </a:spcAft>
        <a:defRPr>
          <a:solidFill>
            <a:schemeClr val="tx2"/>
          </a:solidFill>
          <a:latin typeface="Calibri" pitchFamily="34" charset="0"/>
        </a:defRPr>
      </a:lvl4pPr>
      <a:lvl5pPr algn="ctr" rtl="0" eaLnBrk="0" fontAlgn="base" hangingPunct="0">
        <a:spcBef>
          <a:spcPct val="0"/>
        </a:spcBef>
        <a:spcAft>
          <a:spcPct val="0"/>
        </a:spcAft>
        <a:defRPr>
          <a:solidFill>
            <a:schemeClr val="tx2"/>
          </a:solidFill>
          <a:latin typeface="Calibri" pitchFamily="34" charset="0"/>
        </a:defRPr>
      </a:lvl5pPr>
      <a:lvl6pPr marL="457200" algn="ctr" rtl="0" fontAlgn="base">
        <a:spcBef>
          <a:spcPct val="0"/>
        </a:spcBef>
        <a:spcAft>
          <a:spcPct val="0"/>
        </a:spcAft>
        <a:defRPr>
          <a:solidFill>
            <a:schemeClr val="tx2"/>
          </a:solidFill>
          <a:latin typeface="Calibri" pitchFamily="34" charset="0"/>
        </a:defRPr>
      </a:lvl6pPr>
      <a:lvl7pPr marL="914400" algn="ctr" rtl="0" fontAlgn="base">
        <a:spcBef>
          <a:spcPct val="0"/>
        </a:spcBef>
        <a:spcAft>
          <a:spcPct val="0"/>
        </a:spcAft>
        <a:defRPr>
          <a:solidFill>
            <a:schemeClr val="tx2"/>
          </a:solidFill>
          <a:latin typeface="Calibri" pitchFamily="34" charset="0"/>
        </a:defRPr>
      </a:lvl7pPr>
      <a:lvl8pPr marL="1371600" algn="ctr" rtl="0" fontAlgn="base">
        <a:spcBef>
          <a:spcPct val="0"/>
        </a:spcBef>
        <a:spcAft>
          <a:spcPct val="0"/>
        </a:spcAft>
        <a:defRPr>
          <a:solidFill>
            <a:schemeClr val="tx2"/>
          </a:solidFill>
          <a:latin typeface="Calibri" pitchFamily="34" charset="0"/>
        </a:defRPr>
      </a:lvl8pPr>
      <a:lvl9pPr marL="1828800" algn="ctr" rtl="0" fontAlgn="base">
        <a:spcBef>
          <a:spcPct val="0"/>
        </a:spcBef>
        <a:spcAft>
          <a:spcPct val="0"/>
        </a:spcAft>
        <a:defRPr>
          <a:solidFill>
            <a:schemeClr val="tx2"/>
          </a:solidFill>
          <a:latin typeface="Calibri" pitchFamily="34" charset="0"/>
        </a:defRPr>
      </a:lvl9pPr>
    </p:titleStyle>
    <p:bodyStyle>
      <a:lvl1pPr algn="l" rtl="0" eaLnBrk="0" fontAlgn="base" hangingPunct="0">
        <a:spcBef>
          <a:spcPct val="20000"/>
        </a:spcBef>
        <a:spcAft>
          <a:spcPct val="0"/>
        </a:spcAft>
        <a:defRPr>
          <a:solidFill>
            <a:schemeClr val="tx1"/>
          </a:solidFill>
          <a:latin typeface="+mn-lt"/>
          <a:ea typeface="+mn-ea"/>
          <a:cs typeface="+mn-cs"/>
        </a:defRPr>
      </a:lvl1pPr>
      <a:lvl2pPr marL="457200" algn="l" rtl="0" eaLnBrk="0" fontAlgn="base" hangingPunct="0">
        <a:spcBef>
          <a:spcPct val="20000"/>
        </a:spcBef>
        <a:spcAft>
          <a:spcPct val="0"/>
        </a:spcAft>
        <a:defRPr>
          <a:solidFill>
            <a:schemeClr val="tx1"/>
          </a:solidFill>
          <a:latin typeface="+mn-lt"/>
          <a:ea typeface="+mn-ea"/>
          <a:cs typeface="+mn-cs"/>
        </a:defRPr>
      </a:lvl2pPr>
      <a:lvl3pPr marL="914400" algn="l" rtl="0" eaLnBrk="0" fontAlgn="base" hangingPunct="0">
        <a:spcBef>
          <a:spcPct val="20000"/>
        </a:spcBef>
        <a:spcAft>
          <a:spcPct val="0"/>
        </a:spcAft>
        <a:defRPr>
          <a:solidFill>
            <a:schemeClr val="tx1"/>
          </a:solidFill>
          <a:latin typeface="+mn-lt"/>
          <a:ea typeface="+mn-ea"/>
          <a:cs typeface="+mn-cs"/>
        </a:defRPr>
      </a:lvl3pPr>
      <a:lvl4pPr marL="1371600" algn="l" rtl="0" eaLnBrk="0" fontAlgn="base" hangingPunct="0">
        <a:spcBef>
          <a:spcPct val="20000"/>
        </a:spcBef>
        <a:spcAft>
          <a:spcPct val="0"/>
        </a:spcAft>
        <a:defRPr>
          <a:solidFill>
            <a:schemeClr val="tx1"/>
          </a:solidFill>
          <a:latin typeface="+mn-lt"/>
          <a:ea typeface="+mn-ea"/>
          <a:cs typeface="+mn-cs"/>
        </a:defRPr>
      </a:lvl4pPr>
      <a:lvl5pPr marL="1828800" algn="l" rtl="0" eaLnBrk="0" fontAlgn="base" hangingPunct="0">
        <a:spcBef>
          <a:spcPct val="20000"/>
        </a:spcBef>
        <a:spcAft>
          <a:spcPct val="0"/>
        </a:spcAft>
        <a:defRPr>
          <a:solidFill>
            <a:schemeClr val="tx1"/>
          </a:solidFill>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object 2"/>
          <p:cNvSpPr txBox="1">
            <a:spLocks noChangeArrowheads="1"/>
          </p:cNvSpPr>
          <p:nvPr/>
        </p:nvSpPr>
        <p:spPr bwMode="auto">
          <a:xfrm>
            <a:off x="527050" y="3054350"/>
            <a:ext cx="7024688" cy="2309813"/>
          </a:xfrm>
          <a:prstGeom prst="rect">
            <a:avLst/>
          </a:prstGeom>
          <a:noFill/>
          <a:ln w="9525">
            <a:noFill/>
            <a:miter lim="800000"/>
            <a:headEnd/>
            <a:tailEnd/>
          </a:ln>
        </p:spPr>
        <p:txBody>
          <a:bodyPr lIns="0" tIns="0" rIns="0" bIns="0">
            <a:spAutoFit/>
          </a:bodyPr>
          <a:lstStyle/>
          <a:p>
            <a:pPr marL="12700">
              <a:lnSpc>
                <a:spcPts val="2875"/>
              </a:lnSpc>
            </a:pPr>
            <a:r>
              <a:rPr lang="cy-GB" sz="2800" b="1">
                <a:solidFill>
                  <a:srgbClr val="FFFFFF"/>
                </a:solidFill>
                <a:cs typeface="Arial" charset="0"/>
              </a:rPr>
              <a:t>Gwasanaethau cymorth dysgwyr mewn colegau addysg bellach ar gyfer dysgwyr 16-10 oed</a:t>
            </a:r>
            <a:endParaRPr lang="cy-GB" sz="2200">
              <a:latin typeface="Times New Roman" pitchFamily="18" charset="0"/>
              <a:cs typeface="Times New Roman" pitchFamily="18" charset="0"/>
            </a:endParaRPr>
          </a:p>
          <a:p>
            <a:pPr marL="12700">
              <a:lnSpc>
                <a:spcPts val="3188"/>
              </a:lnSpc>
            </a:pPr>
            <a:r>
              <a:rPr lang="en-GB" sz="3200" b="1">
                <a:latin typeface="Calibri" pitchFamily="34" charset="0"/>
              </a:rPr>
              <a:t>Learner support services in further education colleges for learners aged 16-19</a:t>
            </a:r>
            <a:endParaRPr lang="en-GB" sz="2800" b="1">
              <a:solidFill>
                <a:srgbClr val="414042"/>
              </a:solidFill>
              <a:cs typeface="Arial" charset="0"/>
            </a:endParaRPr>
          </a:p>
        </p:txBody>
      </p:sp>
      <p:pic>
        <p:nvPicPr>
          <p:cNvPr id="7170" name="Picture 16" descr="Untitled-1.png"/>
          <p:cNvPicPr>
            <a:picLocks noChangeAspect="1"/>
          </p:cNvPicPr>
          <p:nvPr/>
        </p:nvPicPr>
        <p:blipFill>
          <a:blip r:embed="rId2"/>
          <a:srcRect/>
          <a:stretch>
            <a:fillRect/>
          </a:stretch>
        </p:blipFill>
        <p:spPr bwMode="auto">
          <a:xfrm>
            <a:off x="4024313" y="-228600"/>
            <a:ext cx="14300200" cy="10728325"/>
          </a:xfrm>
          <a:prstGeom prst="rect">
            <a:avLst/>
          </a:prstGeom>
          <a:noFill/>
          <a:ln w="9525">
            <a:noFill/>
            <a:miter lim="800000"/>
            <a:headEnd/>
            <a:tailEnd/>
          </a:ln>
        </p:spPr>
      </p:pic>
      <p:pic>
        <p:nvPicPr>
          <p:cNvPr id="7171" name="Picture 17"/>
          <p:cNvPicPr>
            <a:picLocks noChangeAspect="1"/>
          </p:cNvPicPr>
          <p:nvPr/>
        </p:nvPicPr>
        <p:blipFill>
          <a:blip r:embed="rId3"/>
          <a:srcRect/>
          <a:stretch>
            <a:fillRect/>
          </a:stretch>
        </p:blipFill>
        <p:spPr bwMode="auto">
          <a:xfrm>
            <a:off x="533400" y="8540750"/>
            <a:ext cx="25654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Argymhellion</a:t>
            </a:r>
          </a:p>
        </p:txBody>
      </p:sp>
      <p:sp>
        <p:nvSpPr>
          <p:cNvPr id="16386" name="object 3"/>
          <p:cNvSpPr>
            <a:spLocks noGrp="1"/>
          </p:cNvSpPr>
          <p:nvPr>
            <p:ph sz="half" idx="2"/>
          </p:nvPr>
        </p:nvSpPr>
        <p:spPr>
          <a:xfrm>
            <a:off x="527050" y="2641600"/>
            <a:ext cx="5729288" cy="2009775"/>
          </a:xfrm>
        </p:spPr>
        <p:txBody>
          <a:bodyPr/>
          <a:lstStyle/>
          <a:p>
            <a:pPr marL="482600" indent="-469900" eaLnBrk="1" hangingPunct="1">
              <a:spcBef>
                <a:spcPct val="0"/>
              </a:spcBef>
            </a:pPr>
            <a:r>
              <a:rPr lang="cy-GB" smtClean="0">
                <a:solidFill>
                  <a:srgbClr val="414042"/>
                </a:solidFill>
                <a:latin typeface="Arial" charset="0"/>
                <a:cs typeface="Arial" charset="0"/>
              </a:rPr>
              <a:t>Dylai Llywodraeth Cymru:</a:t>
            </a:r>
          </a:p>
          <a:p>
            <a:pPr marL="482600" indent="-469900" eaLnBrk="1" hangingPunct="1">
              <a:spcBef>
                <a:spcPct val="0"/>
              </a:spcBef>
            </a:pPr>
            <a:endParaRPr lang="cy-GB" smtClean="0">
              <a:solidFill>
                <a:srgbClr val="414042"/>
              </a:solidFill>
              <a:latin typeface="Arial" charset="0"/>
              <a:cs typeface="Arial" charset="0"/>
            </a:endParaRPr>
          </a:p>
          <a:p>
            <a:pPr marL="482600" indent="-469900" eaLnBrk="1" hangingPunct="1">
              <a:spcBef>
                <a:spcPct val="0"/>
              </a:spcBef>
              <a:buFontTx/>
              <a:buChar char="•"/>
            </a:pPr>
            <a:r>
              <a:rPr lang="cy-GB" smtClean="0">
                <a:solidFill>
                  <a:srgbClr val="414042"/>
                </a:solidFill>
                <a:latin typeface="Arial" charset="0"/>
                <a:cs typeface="Arial" charset="0"/>
              </a:rPr>
              <a:t>weithio gydag ysgolion, colegau, Gyrfa Cymru ac awdurdodau lleol i ddatblygu system genedlaethol o gasglu data ar gyrchfannau pobl ifanc 18 oed</a:t>
            </a:r>
          </a:p>
        </p:txBody>
      </p:sp>
      <p:sp>
        <p:nvSpPr>
          <p:cNvPr id="4" name="object 4"/>
          <p:cNvSpPr txBox="1"/>
          <p:nvPr/>
        </p:nvSpPr>
        <p:spPr>
          <a:xfrm>
            <a:off x="6615113" y="1716088"/>
            <a:ext cx="4002087" cy="469900"/>
          </a:xfrm>
          <a:prstGeom prst="rect">
            <a:avLst/>
          </a:prstGeom>
        </p:spPr>
        <p:txBody>
          <a:bodyPr lIns="0" tIns="0" rIns="0" bIns="0">
            <a:spAutoFit/>
          </a:bodyPr>
          <a:lstStyle/>
          <a:p>
            <a:pPr marL="12700" fontAlgn="auto">
              <a:spcBef>
                <a:spcPts val="0"/>
              </a:spcBef>
              <a:spcAft>
                <a:spcPts val="0"/>
              </a:spcAft>
              <a:defRPr/>
            </a:pPr>
            <a:r>
              <a:rPr sz="3500" b="1" spc="-5" dirty="0">
                <a:solidFill>
                  <a:srgbClr val="414042"/>
                </a:solidFill>
                <a:latin typeface="Arial"/>
                <a:cs typeface="Arial"/>
              </a:rPr>
              <a:t>Recommendations</a:t>
            </a:r>
            <a:endParaRPr sz="3500">
              <a:latin typeface="Arial"/>
              <a:cs typeface="Arial"/>
            </a:endParaRPr>
          </a:p>
        </p:txBody>
      </p:sp>
      <p:sp>
        <p:nvSpPr>
          <p:cNvPr id="5" name="object 5"/>
          <p:cNvSpPr txBox="1">
            <a:spLocks noGrp="1"/>
          </p:cNvSpPr>
          <p:nvPr>
            <p:ph sz="half" idx="3"/>
          </p:nvPr>
        </p:nvSpPr>
        <p:spPr>
          <a:xfrm>
            <a:off x="6615113" y="2641600"/>
            <a:ext cx="5783262" cy="2032000"/>
          </a:xfrm>
        </p:spPr>
        <p:txBody>
          <a:bodyPr rtlCol="0"/>
          <a:lstStyle/>
          <a:p>
            <a:pPr eaLnBrk="1" fontAlgn="auto" hangingPunct="1">
              <a:spcBef>
                <a:spcPts val="0"/>
              </a:spcBef>
              <a:spcAft>
                <a:spcPts val="0"/>
              </a:spcAft>
              <a:defRPr/>
            </a:pPr>
            <a:r>
              <a:rPr lang="en-GB" dirty="0"/>
              <a:t>The Welsh Government should:</a:t>
            </a:r>
          </a:p>
          <a:p>
            <a:pPr eaLnBrk="1" fontAlgn="auto" hangingPunct="1">
              <a:spcBef>
                <a:spcPts val="0"/>
              </a:spcBef>
              <a:spcAft>
                <a:spcPts val="0"/>
              </a:spcAft>
              <a:defRPr/>
            </a:pPr>
            <a:endParaRPr lang="en-GB" dirty="0" smtClean="0"/>
          </a:p>
          <a:p>
            <a:pPr marL="342900" indent="-342900" eaLnBrk="1" fontAlgn="auto" hangingPunct="1">
              <a:spcBef>
                <a:spcPts val="0"/>
              </a:spcBef>
              <a:spcAft>
                <a:spcPts val="0"/>
              </a:spcAft>
              <a:buFont typeface="Arial" panose="020B0604020202020204" pitchFamily="34" charset="0"/>
              <a:buChar char="•"/>
              <a:defRPr/>
            </a:pPr>
            <a:r>
              <a:rPr lang="en-GB" dirty="0" smtClean="0"/>
              <a:t>work </a:t>
            </a:r>
            <a:r>
              <a:rPr lang="en-GB" dirty="0"/>
              <a:t>with schools, colleges, Careers Wales and local authorities to develop a national system for collecting data on the destinations of 18-year-olds</a:t>
            </a:r>
          </a:p>
        </p:txBody>
      </p:sp>
      <p:pic>
        <p:nvPicPr>
          <p:cNvPr id="16389"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Arfer orau</a:t>
            </a:r>
          </a:p>
        </p:txBody>
      </p:sp>
      <p:sp>
        <p:nvSpPr>
          <p:cNvPr id="17410" name="object 3"/>
          <p:cNvSpPr>
            <a:spLocks noGrp="1"/>
          </p:cNvSpPr>
          <p:nvPr>
            <p:ph sz="half" idx="2"/>
          </p:nvPr>
        </p:nvSpPr>
        <p:spPr>
          <a:xfrm>
            <a:off x="527050" y="2641600"/>
            <a:ext cx="5729288" cy="3349625"/>
          </a:xfrm>
        </p:spPr>
        <p:txBody>
          <a:bodyPr/>
          <a:lstStyle/>
          <a:p>
            <a:pPr indent="12700" eaLnBrk="1" hangingPunct="1">
              <a:spcBef>
                <a:spcPct val="0"/>
              </a:spcBef>
            </a:pPr>
            <a:r>
              <a:rPr lang="cy-GB" smtClean="0">
                <a:solidFill>
                  <a:srgbClr val="414042"/>
                </a:solidFill>
                <a:latin typeface="Arial" charset="0"/>
                <a:cs typeface="Arial" charset="0"/>
              </a:rPr>
              <a:t>Mae ychydig enghreifftiau o golegau’n datblygu partneriaethau dychmygus sy’n hwyluso’r pontio i ddysgwyr ac sy’n gwella eu cysylltiad ag addysg.  O ganlyniad i bartneriaeth Coleg y Cymoedd â Choleg Dewi Sant ac Ysgol Gyfun Gatholig Cardinal Newman, mae Ysgol Cardinal Newman wedi lleoli ei darpariaeth Blwyddyn 12 yng Ngholeg  y Cymoedd, gan alluogi’r dysgwyr hynny i gynnal eu cysylltiadau â darpariaeth ffydd.</a:t>
            </a:r>
          </a:p>
        </p:txBody>
      </p:sp>
      <p:sp>
        <p:nvSpPr>
          <p:cNvPr id="4" name="object 4"/>
          <p:cNvSpPr txBox="1"/>
          <p:nvPr/>
        </p:nvSpPr>
        <p:spPr>
          <a:xfrm>
            <a:off x="6615113" y="1716088"/>
            <a:ext cx="4002087" cy="107791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Best practice</a:t>
            </a:r>
            <a:br>
              <a:rPr lang="en-GB" sz="3500" b="1" spc="-5" dirty="0">
                <a:solidFill>
                  <a:srgbClr val="414042"/>
                </a:solidFill>
                <a:latin typeface="Arial"/>
                <a:cs typeface="Arial"/>
              </a:rPr>
            </a:br>
            <a:endParaRPr sz="3500" dirty="0">
              <a:latin typeface="Arial"/>
              <a:cs typeface="Arial"/>
            </a:endParaRPr>
          </a:p>
        </p:txBody>
      </p:sp>
      <p:sp>
        <p:nvSpPr>
          <p:cNvPr id="17412" name="object 5"/>
          <p:cNvSpPr>
            <a:spLocks noGrp="1"/>
          </p:cNvSpPr>
          <p:nvPr>
            <p:ph sz="half" idx="3"/>
          </p:nvPr>
        </p:nvSpPr>
        <p:spPr>
          <a:xfrm>
            <a:off x="6615113" y="2641600"/>
            <a:ext cx="5783262" cy="3386138"/>
          </a:xfrm>
        </p:spPr>
        <p:txBody>
          <a:bodyPr/>
          <a:lstStyle/>
          <a:p>
            <a:pPr indent="12700" eaLnBrk="1" hangingPunct="1">
              <a:spcBef>
                <a:spcPct val="0"/>
              </a:spcBef>
            </a:pPr>
            <a:r>
              <a:rPr lang="en-GB" smtClean="0">
                <a:latin typeface="Arial" charset="0"/>
                <a:cs typeface="Arial" charset="0"/>
              </a:rPr>
              <a:t>There are a few examples of colleges developing imaginative partnerships that ease transition for learners and improve their engagement with education.  Coleg y Cymoedd's partnership with St David’s College and Cardinal Newman Roman Catholic School has resulted in Cardinal Newman basing its Year 12 provision within Coleg y Cymoedd, enabling those learners to maintain their links with faith-based provision.</a:t>
            </a:r>
            <a:endParaRPr lang="en-GB" b="1" smtClean="0">
              <a:latin typeface="Arial" charset="0"/>
              <a:cs typeface="Arial" charset="0"/>
            </a:endParaRPr>
          </a:p>
        </p:txBody>
      </p:sp>
      <p:pic>
        <p:nvPicPr>
          <p:cNvPr id="17413"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Arfer orau</a:t>
            </a:r>
          </a:p>
        </p:txBody>
      </p:sp>
      <p:sp>
        <p:nvSpPr>
          <p:cNvPr id="18434" name="object 3"/>
          <p:cNvSpPr>
            <a:spLocks noGrp="1"/>
          </p:cNvSpPr>
          <p:nvPr>
            <p:ph sz="half" idx="2"/>
          </p:nvPr>
        </p:nvSpPr>
        <p:spPr>
          <a:xfrm>
            <a:off x="527050" y="2641600"/>
            <a:ext cx="5729288" cy="5024438"/>
          </a:xfrm>
        </p:spPr>
        <p:txBody>
          <a:bodyPr/>
          <a:lstStyle/>
          <a:p>
            <a:pPr indent="12700" eaLnBrk="1" hangingPunct="1">
              <a:spcBef>
                <a:spcPct val="0"/>
              </a:spcBef>
            </a:pPr>
            <a:r>
              <a:rPr lang="cy-GB" smtClean="0">
                <a:solidFill>
                  <a:srgbClr val="414042"/>
                </a:solidFill>
                <a:latin typeface="Arial" charset="0"/>
                <a:cs typeface="Arial" charset="0"/>
              </a:rPr>
              <a:t>Mae’r cytundeb ffurfiol rhwng Rhwydwaith Partneriaeth 14-19 Gwynedd a Môn a Grŵp Llandrillo Menai yn galluogi staff y lleoliad i gael at ddata ysgolion y mae’r bartneriaeth yn ei ddal am ddysgwyr.  Hefyd, mae Coleg Menai yn gallu cael at ddata ar ddisgyblion a gedwir yn systemau gwybodaeth reoli ysgolion.  Gall y sefydliad ystyried data ar bresenoldeb dysgwyr, anghenion dysgu ac amgylchiadau arbennig eraill.  Mae’r data hwn yn rhoi gwybodaeth gywir y gellir ei defnyddio’n sylfaen ar gyfer cynnal asesiad o addasrwydd dysgwyr ar gyfer cyrsiau a rhoi arweiniad gwell sy’n helpu dysgwyr i ddod o hyd i’r cwrs mwyaf addas i’w hanghenion.</a:t>
            </a:r>
          </a:p>
        </p:txBody>
      </p:sp>
      <p:sp>
        <p:nvSpPr>
          <p:cNvPr id="4" name="object 4"/>
          <p:cNvSpPr txBox="1"/>
          <p:nvPr/>
        </p:nvSpPr>
        <p:spPr>
          <a:xfrm>
            <a:off x="6615113" y="1716088"/>
            <a:ext cx="4002087" cy="107791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Best practice</a:t>
            </a:r>
            <a:br>
              <a:rPr lang="en-GB" sz="3500" b="1" spc="-5" dirty="0">
                <a:solidFill>
                  <a:srgbClr val="414042"/>
                </a:solidFill>
                <a:latin typeface="Arial"/>
                <a:cs typeface="Arial"/>
              </a:rPr>
            </a:br>
            <a:endParaRPr sz="3500" dirty="0">
              <a:latin typeface="Arial"/>
              <a:cs typeface="Arial"/>
            </a:endParaRPr>
          </a:p>
        </p:txBody>
      </p:sp>
      <p:sp>
        <p:nvSpPr>
          <p:cNvPr id="18436" name="object 5"/>
          <p:cNvSpPr>
            <a:spLocks noGrp="1"/>
          </p:cNvSpPr>
          <p:nvPr>
            <p:ph sz="half" idx="3"/>
          </p:nvPr>
        </p:nvSpPr>
        <p:spPr>
          <a:xfrm>
            <a:off x="6615113" y="2641600"/>
            <a:ext cx="5783262" cy="5078413"/>
          </a:xfrm>
        </p:spPr>
        <p:txBody>
          <a:bodyPr/>
          <a:lstStyle/>
          <a:p>
            <a:pPr indent="12700" eaLnBrk="1" hangingPunct="1">
              <a:spcBef>
                <a:spcPct val="0"/>
              </a:spcBef>
            </a:pPr>
            <a:r>
              <a:rPr lang="en-GB" smtClean="0">
                <a:latin typeface="Arial" charset="0"/>
                <a:cs typeface="Arial" charset="0"/>
              </a:rPr>
              <a:t>The formal agreement between the Gwynedd and Môn 14-19 Partnership Network and Grŵp Llandrillo Menai enables the institution’s staff to access school data that the partnership holds about learners.  Coleg Menai also has access to pupil data stored within schools’ management information systems.  The institution can look at data on learners’ attendance, learning needs and other special circumstances.  This data gives accurate information on which to base an assessment of learners’ suitability for courses and to give better informed guidance that helps learners identify the most suitable course for their needs.</a:t>
            </a:r>
            <a:endParaRPr lang="en-GB" b="1" smtClean="0">
              <a:latin typeface="Arial" charset="0"/>
              <a:cs typeface="Arial" charset="0"/>
            </a:endParaRPr>
          </a:p>
        </p:txBody>
      </p:sp>
      <p:pic>
        <p:nvPicPr>
          <p:cNvPr id="18437"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5 cwestiwn i ddarparwyr</a:t>
            </a:r>
          </a:p>
        </p:txBody>
      </p:sp>
      <p:sp>
        <p:nvSpPr>
          <p:cNvPr id="19458" name="object 3"/>
          <p:cNvSpPr>
            <a:spLocks noGrp="1"/>
          </p:cNvSpPr>
          <p:nvPr>
            <p:ph sz="half" idx="2"/>
          </p:nvPr>
        </p:nvSpPr>
        <p:spPr>
          <a:xfrm>
            <a:off x="527050" y="2641600"/>
            <a:ext cx="5729288" cy="7034213"/>
          </a:xfrm>
        </p:spPr>
        <p:txBody>
          <a:bodyPr/>
          <a:lstStyle/>
          <a:p>
            <a:pPr marL="482600" indent="-469900" eaLnBrk="1" hangingPunct="1">
              <a:spcBef>
                <a:spcPct val="0"/>
              </a:spcBef>
              <a:buFontTx/>
              <a:buChar char="•"/>
            </a:pPr>
            <a:r>
              <a:rPr lang="cy-GB" smtClean="0">
                <a:solidFill>
                  <a:srgbClr val="414042"/>
                </a:solidFill>
                <a:latin typeface="Arial" charset="0"/>
                <a:cs typeface="Arial" charset="0"/>
              </a:rPr>
              <a:t>Oherwydd bod y rhan fwyaf o golegau bellach yn datblygu protocolau rhannu gwybodaeth gydag awdurdodau lleol, sut byddwn yn defnyddio hyn i wella’r pontio gan ddysgwyr o’r ysgol i’r coleg?</a:t>
            </a:r>
          </a:p>
          <a:p>
            <a:pPr marL="482600" indent="-469900" eaLnBrk="1" hangingPunct="1">
              <a:spcBef>
                <a:spcPct val="0"/>
              </a:spcBef>
              <a:buFontTx/>
              <a:buChar char="•"/>
            </a:pPr>
            <a:r>
              <a:rPr lang="cy-GB" smtClean="0">
                <a:solidFill>
                  <a:srgbClr val="414042"/>
                </a:solidFill>
                <a:latin typeface="Arial" charset="0"/>
                <a:cs typeface="Arial" charset="0"/>
              </a:rPr>
              <a:t>Mae ychydig ddysgwyr yn newid cyrsiau yn ystod wythnosau cyntaf y tymor.  Sut gallwn ni leihau’r nifer hwn fel nad yw’r dysgwyr hyn yn tarfu ar eu haddysg?</a:t>
            </a:r>
          </a:p>
          <a:p>
            <a:pPr marL="482600" indent="-469900" eaLnBrk="1" hangingPunct="1">
              <a:spcBef>
                <a:spcPct val="0"/>
              </a:spcBef>
              <a:buFontTx/>
              <a:buChar char="•"/>
            </a:pPr>
            <a:r>
              <a:rPr lang="cy-GB" smtClean="0">
                <a:solidFill>
                  <a:srgbClr val="414042"/>
                </a:solidFill>
                <a:latin typeface="Arial" charset="0"/>
                <a:cs typeface="Arial" charset="0"/>
              </a:rPr>
              <a:t>Sut gallwn ni sicrhau bod dysgwyr yn gwneud cynnydd da tuag at yr amcanion dysgu sydd wedi’u hamlinellu yn Fframwaith Gyrfaoedd a Byd Gwaith (2008) Llywodraeth Cymru?</a:t>
            </a:r>
          </a:p>
          <a:p>
            <a:pPr marL="482600" indent="-469900" eaLnBrk="1" hangingPunct="1">
              <a:spcBef>
                <a:spcPct val="0"/>
              </a:spcBef>
              <a:buFontTx/>
              <a:buChar char="•"/>
            </a:pPr>
            <a:r>
              <a:rPr lang="cy-GB" smtClean="0">
                <a:solidFill>
                  <a:srgbClr val="414042"/>
                </a:solidFill>
                <a:latin typeface="Arial" charset="0"/>
                <a:cs typeface="Arial" charset="0"/>
              </a:rPr>
              <a:t>Sut gallwn ni wneud y defnydd gorau o ddata ar gyrchfannau i arfarnu pa mor dda y mae’r coleg wedi paratoi dysgwyr ar gyfer y cam nesaf pan fyddant yn gadael y coleg?</a:t>
            </a:r>
          </a:p>
          <a:p>
            <a:pPr marL="482600" indent="-469900" eaLnBrk="1" hangingPunct="1">
              <a:spcBef>
                <a:spcPct val="0"/>
              </a:spcBef>
              <a:buFontTx/>
              <a:buChar char="•"/>
            </a:pPr>
            <a:endParaRPr lang="cy-GB" smtClean="0">
              <a:solidFill>
                <a:srgbClr val="414042"/>
              </a:solidFill>
              <a:latin typeface="Arial" charset="0"/>
              <a:cs typeface="Arial" charset="0"/>
            </a:endParaRPr>
          </a:p>
          <a:p>
            <a:pPr marL="482600" indent="-469900" eaLnBrk="1" hangingPunct="1">
              <a:spcBef>
                <a:spcPct val="0"/>
              </a:spcBef>
              <a:buFontTx/>
              <a:buChar char="•"/>
            </a:pPr>
            <a:endParaRPr lang="cy-GB" smtClean="0">
              <a:solidFill>
                <a:srgbClr val="414042"/>
              </a:solidFill>
              <a:latin typeface="Arial" charset="0"/>
              <a:cs typeface="Arial" charset="0"/>
            </a:endParaRPr>
          </a:p>
        </p:txBody>
      </p:sp>
      <p:sp>
        <p:nvSpPr>
          <p:cNvPr id="4" name="object 4"/>
          <p:cNvSpPr txBox="1"/>
          <p:nvPr/>
        </p:nvSpPr>
        <p:spPr>
          <a:xfrm>
            <a:off x="6615113" y="1716088"/>
            <a:ext cx="6197600"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5 questions for providers</a:t>
            </a:r>
            <a:endParaRPr sz="3500" dirty="0">
              <a:latin typeface="Arial"/>
              <a:cs typeface="Arial"/>
            </a:endParaRPr>
          </a:p>
        </p:txBody>
      </p:sp>
      <p:sp>
        <p:nvSpPr>
          <p:cNvPr id="19460" name="object 5"/>
          <p:cNvSpPr>
            <a:spLocks noGrp="1"/>
          </p:cNvSpPr>
          <p:nvPr>
            <p:ph sz="half" idx="3"/>
          </p:nvPr>
        </p:nvSpPr>
        <p:spPr>
          <a:xfrm>
            <a:off x="6615113" y="2641600"/>
            <a:ext cx="5783262" cy="6432550"/>
          </a:xfrm>
        </p:spPr>
        <p:txBody>
          <a:bodyPr/>
          <a:lstStyle/>
          <a:p>
            <a:pPr marL="342900" indent="-342900" eaLnBrk="1" hangingPunct="1">
              <a:spcBef>
                <a:spcPct val="0"/>
              </a:spcBef>
              <a:buFontTx/>
              <a:buChar char="•"/>
            </a:pPr>
            <a:r>
              <a:rPr lang="en-GB" smtClean="0">
                <a:latin typeface="Arial" charset="0"/>
                <a:cs typeface="Arial" charset="0"/>
              </a:rPr>
              <a:t>Since most colleges are now developing information sharing protocols with local authorities, how will we use this to improve learners’ transition from school to college?</a:t>
            </a:r>
          </a:p>
          <a:p>
            <a:pPr marL="342900" indent="-342900" eaLnBrk="1" hangingPunct="1">
              <a:spcBef>
                <a:spcPct val="0"/>
              </a:spcBef>
              <a:buFontTx/>
              <a:buChar char="•"/>
            </a:pPr>
            <a:r>
              <a:rPr lang="en-GB" smtClean="0">
                <a:latin typeface="Arial" charset="0"/>
                <a:cs typeface="Arial" charset="0"/>
              </a:rPr>
              <a:t>A few learners change courses during the first few weeks of term.  How can we reduce this number so that these learners do not disrupt their education?</a:t>
            </a:r>
          </a:p>
          <a:p>
            <a:pPr marL="342900" indent="-342900" eaLnBrk="1" hangingPunct="1">
              <a:spcBef>
                <a:spcPct val="0"/>
              </a:spcBef>
              <a:buFontTx/>
              <a:buChar char="•"/>
            </a:pPr>
            <a:r>
              <a:rPr lang="en-GB" smtClean="0">
                <a:latin typeface="Arial" charset="0"/>
                <a:cs typeface="Arial" charset="0"/>
              </a:rPr>
              <a:t>How can we ensure that learners are making good progress towards the learning objectives set out in the Welsh Government’s Careers and the World of Work Framework (2008)?</a:t>
            </a:r>
          </a:p>
          <a:p>
            <a:pPr marL="342900" indent="-342900" eaLnBrk="1" hangingPunct="1">
              <a:spcBef>
                <a:spcPct val="0"/>
              </a:spcBef>
              <a:buFontTx/>
              <a:buChar char="•"/>
            </a:pPr>
            <a:r>
              <a:rPr lang="en-GB" smtClean="0">
                <a:latin typeface="Arial" charset="0"/>
                <a:cs typeface="Arial" charset="0"/>
              </a:rPr>
              <a:t>How can we best use destination data to evaluate how well the college has prepared learners for their next step when they leave college?</a:t>
            </a:r>
          </a:p>
          <a:p>
            <a:pPr marL="342900" indent="-342900" eaLnBrk="1" hangingPunct="1">
              <a:spcBef>
                <a:spcPct val="0"/>
              </a:spcBef>
              <a:buFontTx/>
              <a:buChar char="•"/>
            </a:pPr>
            <a:endParaRPr lang="en-GB" smtClean="0">
              <a:latin typeface="Arial" charset="0"/>
              <a:cs typeface="Arial" charset="0"/>
            </a:endParaRPr>
          </a:p>
          <a:p>
            <a:pPr marL="342900" indent="-342900" eaLnBrk="1" hangingPunct="1">
              <a:spcBef>
                <a:spcPct val="0"/>
              </a:spcBef>
              <a:buFontTx/>
              <a:buChar char="•"/>
            </a:pPr>
            <a:endParaRPr lang="en-GB" smtClean="0">
              <a:latin typeface="Arial" charset="0"/>
              <a:cs typeface="Arial" charset="0"/>
            </a:endParaRPr>
          </a:p>
        </p:txBody>
      </p:sp>
      <p:pic>
        <p:nvPicPr>
          <p:cNvPr id="19461"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5 cwestiwn i ddarparwyr</a:t>
            </a:r>
          </a:p>
        </p:txBody>
      </p:sp>
      <p:sp>
        <p:nvSpPr>
          <p:cNvPr id="20482" name="object 3"/>
          <p:cNvSpPr>
            <a:spLocks noGrp="1"/>
          </p:cNvSpPr>
          <p:nvPr>
            <p:ph sz="half" idx="2"/>
          </p:nvPr>
        </p:nvSpPr>
        <p:spPr>
          <a:xfrm>
            <a:off x="527050" y="2641600"/>
            <a:ext cx="5729288" cy="2679700"/>
          </a:xfrm>
        </p:spPr>
        <p:txBody>
          <a:bodyPr/>
          <a:lstStyle/>
          <a:p>
            <a:pPr marL="482600" indent="-469900" eaLnBrk="1" hangingPunct="1">
              <a:spcBef>
                <a:spcPct val="0"/>
              </a:spcBef>
              <a:buFontTx/>
              <a:buChar char="•"/>
            </a:pPr>
            <a:r>
              <a:rPr lang="cy-GB" smtClean="0">
                <a:solidFill>
                  <a:srgbClr val="414042"/>
                </a:solidFill>
                <a:latin typeface="Arial" charset="0"/>
                <a:cs typeface="Arial" charset="0"/>
              </a:rPr>
              <a:t>Mae ychydig golegau yn datblygu systemau i fesur cynnydd dysgwyr yn ystod cyrsiau galwedigaethol, ond nid yw dulliau yn gyson nac wedi’u gwreiddio ar draws Cymru i sicrhau bod ffyrdd cyffredin o fesur yr agwedd hon ar gynnydd dysgwyr.  Sut gallwn ni oresgyn y diffyg cysondeb hwn?</a:t>
            </a:r>
          </a:p>
        </p:txBody>
      </p:sp>
      <p:sp>
        <p:nvSpPr>
          <p:cNvPr id="4" name="object 4"/>
          <p:cNvSpPr txBox="1"/>
          <p:nvPr/>
        </p:nvSpPr>
        <p:spPr>
          <a:xfrm>
            <a:off x="6615113" y="1716088"/>
            <a:ext cx="6197600"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5 questions for providers</a:t>
            </a:r>
            <a:endParaRPr sz="3500" dirty="0">
              <a:latin typeface="Arial"/>
              <a:cs typeface="Arial"/>
            </a:endParaRPr>
          </a:p>
        </p:txBody>
      </p:sp>
      <p:sp>
        <p:nvSpPr>
          <p:cNvPr id="20484" name="object 5"/>
          <p:cNvSpPr>
            <a:spLocks noGrp="1"/>
          </p:cNvSpPr>
          <p:nvPr>
            <p:ph sz="half" idx="3"/>
          </p:nvPr>
        </p:nvSpPr>
        <p:spPr>
          <a:xfrm>
            <a:off x="6615113" y="2641600"/>
            <a:ext cx="5783262" cy="3048000"/>
          </a:xfrm>
        </p:spPr>
        <p:txBody>
          <a:bodyPr/>
          <a:lstStyle/>
          <a:p>
            <a:pPr marL="825500" indent="-342900" eaLnBrk="1" hangingPunct="1">
              <a:spcBef>
                <a:spcPct val="0"/>
              </a:spcBef>
              <a:buFontTx/>
              <a:buChar char="•"/>
            </a:pPr>
            <a:r>
              <a:rPr lang="en-GB" smtClean="0">
                <a:latin typeface="Arial" charset="0"/>
                <a:cs typeface="Arial" charset="0"/>
              </a:rPr>
              <a:t>A few colleges are developing systems to measure the progress that learners make during vocational courses, but approaches are not consistent or embedded across Wales to ensure that there are common ways of measuring this aspect of learners’ progress.  How can we overcome this lack of consistency?</a:t>
            </a:r>
          </a:p>
        </p:txBody>
      </p:sp>
      <p:pic>
        <p:nvPicPr>
          <p:cNvPr id="20485"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Cwestiynau...</a:t>
            </a:r>
          </a:p>
        </p:txBody>
      </p:sp>
      <p:sp>
        <p:nvSpPr>
          <p:cNvPr id="4" name="object 4"/>
          <p:cNvSpPr txBox="1"/>
          <p:nvPr/>
        </p:nvSpPr>
        <p:spPr>
          <a:xfrm>
            <a:off x="6615113" y="1716088"/>
            <a:ext cx="6197600"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Questions…</a:t>
            </a:r>
          </a:p>
        </p:txBody>
      </p:sp>
      <p:pic>
        <p:nvPicPr>
          <p:cNvPr id="21507"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Cefndir</a:t>
            </a:r>
          </a:p>
        </p:txBody>
      </p:sp>
      <p:sp>
        <p:nvSpPr>
          <p:cNvPr id="8194" name="object 4"/>
          <p:cNvSpPr txBox="1">
            <a:spLocks noChangeArrowheads="1"/>
          </p:cNvSpPr>
          <p:nvPr/>
        </p:nvSpPr>
        <p:spPr bwMode="auto">
          <a:xfrm>
            <a:off x="527050" y="2641600"/>
            <a:ext cx="5589588" cy="5829801"/>
          </a:xfrm>
          <a:prstGeom prst="rect">
            <a:avLst/>
          </a:prstGeom>
          <a:noFill/>
          <a:ln w="9525">
            <a:noFill/>
            <a:miter lim="800000"/>
            <a:headEnd/>
            <a:tailEnd/>
          </a:ln>
        </p:spPr>
        <p:txBody>
          <a:bodyPr lIns="0" tIns="0" rIns="0" bIns="0">
            <a:spAutoFit/>
          </a:bodyPr>
          <a:lstStyle/>
          <a:p>
            <a:pPr marL="266700" indent="-171450">
              <a:buFont typeface="Arial" charset="0"/>
              <a:buChar char="•"/>
              <a:tabLst>
                <a:tab pos="5484813" algn="l"/>
              </a:tabLst>
            </a:pPr>
            <a:r>
              <a:rPr lang="cy-GB" sz="2400" dirty="0">
                <a:latin typeface="Calibri" pitchFamily="34" charset="0"/>
              </a:rPr>
              <a:t>Mae gwasanaethau cymorth dysgwyr yn cynnwys hyfforddiant ar gyfer dysgu, cymorth personol, a gwybodaeth a chyfarwyddyd gyrfaoedd.</a:t>
            </a:r>
          </a:p>
          <a:p>
            <a:pPr marL="266700" indent="-171450">
              <a:buFont typeface="Arial" charset="0"/>
              <a:buChar char="•"/>
              <a:tabLst>
                <a:tab pos="5484813" algn="l"/>
              </a:tabLst>
            </a:pPr>
            <a:r>
              <a:rPr lang="cy-GB" sz="2400" dirty="0" err="1">
                <a:latin typeface="Calibri" pitchFamily="34" charset="0"/>
              </a:rPr>
              <a:t>Dyma’r</a:t>
            </a:r>
            <a:r>
              <a:rPr lang="cy-GB" sz="2400" dirty="0">
                <a:latin typeface="Calibri" pitchFamily="34" charset="0"/>
              </a:rPr>
              <a:t> ail o ddau adroddiad: Cyhoeddodd Estyn yr adroddiad cyntaf ar wasanaethau cymorth dysgwyr i ddisgyblion ysgol 14 – 16 oed yn 2014.</a:t>
            </a:r>
          </a:p>
          <a:p>
            <a:pPr marL="266700" indent="-171450">
              <a:buFont typeface="Arial" charset="0"/>
              <a:buChar char="•"/>
              <a:tabLst>
                <a:tab pos="5484813" algn="l"/>
              </a:tabLst>
            </a:pPr>
            <a:r>
              <a:rPr lang="cy-GB" sz="2400" dirty="0">
                <a:latin typeface="Calibri" pitchFamily="34" charset="0"/>
              </a:rPr>
              <a:t>Mae’r adroddiad hwn wedi’i seilio ar ymweliadau â 12 coleg addysg bellach yng Nghymru sy’n darparu addysg i ddysgwyr 16-19. </a:t>
            </a:r>
          </a:p>
          <a:p>
            <a:pPr>
              <a:buFont typeface="Arial" charset="0"/>
              <a:buChar char="•"/>
              <a:tabLst>
                <a:tab pos="5484813" algn="l"/>
              </a:tabLst>
            </a:pPr>
            <a:endParaRPr lang="cy-GB" sz="2400" dirty="0">
              <a:latin typeface="Calibri" pitchFamily="34" charset="0"/>
            </a:endParaRPr>
          </a:p>
          <a:p>
            <a:pPr>
              <a:tabLst>
                <a:tab pos="5484813" algn="l"/>
              </a:tabLst>
            </a:pPr>
            <a:endParaRPr lang="cy-GB" sz="2200" dirty="0">
              <a:cs typeface="Arial" charset="0"/>
            </a:endParaRPr>
          </a:p>
          <a:p>
            <a:pPr>
              <a:spcBef>
                <a:spcPts val="50"/>
              </a:spcBef>
              <a:tabLst>
                <a:tab pos="5484813" algn="l"/>
              </a:tabLst>
            </a:pPr>
            <a:endParaRPr lang="cy-GB" sz="2200" dirty="0">
              <a:latin typeface="Times New Roman" pitchFamily="18" charset="0"/>
              <a:cs typeface="Times New Roman" pitchFamily="18" charset="0"/>
            </a:endParaRPr>
          </a:p>
          <a:p>
            <a:pPr algn="r">
              <a:tabLst>
                <a:tab pos="5484813" algn="l"/>
              </a:tabLst>
            </a:pPr>
            <a:r>
              <a:rPr lang="cy-GB" sz="2200" dirty="0">
                <a:solidFill>
                  <a:srgbClr val="2EAAE1"/>
                </a:solidFill>
                <a:cs typeface="Arial" charset="0"/>
              </a:rPr>
              <a:t> 	 </a:t>
            </a:r>
          </a:p>
        </p:txBody>
      </p:sp>
      <p:sp>
        <p:nvSpPr>
          <p:cNvPr id="5" name="object 5"/>
          <p:cNvSpPr txBox="1"/>
          <p:nvPr/>
        </p:nvSpPr>
        <p:spPr>
          <a:xfrm>
            <a:off x="527050" y="7335838"/>
            <a:ext cx="4875213" cy="338137"/>
          </a:xfrm>
          <a:prstGeom prst="rect">
            <a:avLst/>
          </a:prstGeom>
        </p:spPr>
        <p:txBody>
          <a:bodyPr lIns="0" tIns="0" rIns="0" bIns="0">
            <a:spAutoFit/>
          </a:bodyPr>
          <a:lstStyle/>
          <a:p>
            <a:pPr marL="12700" fontAlgn="auto">
              <a:spcBef>
                <a:spcPts val="0"/>
              </a:spcBef>
              <a:spcAft>
                <a:spcPts val="0"/>
              </a:spcAft>
              <a:defRPr/>
            </a:pPr>
            <a:r>
              <a:rPr sz="2200" dirty="0">
                <a:solidFill>
                  <a:srgbClr val="2EAAE1"/>
                </a:solidFill>
                <a:latin typeface="Arial"/>
                <a:cs typeface="Arial"/>
              </a:rPr>
              <a:t> </a:t>
            </a:r>
            <a:r>
              <a:rPr sz="2200" spc="275" dirty="0">
                <a:solidFill>
                  <a:srgbClr val="2EAAE1"/>
                </a:solidFill>
                <a:latin typeface="Arial"/>
                <a:cs typeface="Arial"/>
              </a:rPr>
              <a:t> </a:t>
            </a:r>
            <a:endParaRPr sz="2200" dirty="0">
              <a:latin typeface="Arial"/>
              <a:cs typeface="Arial"/>
            </a:endParaRPr>
          </a:p>
        </p:txBody>
      </p:sp>
      <p:sp>
        <p:nvSpPr>
          <p:cNvPr id="8196" name="object 6"/>
          <p:cNvSpPr txBox="1">
            <a:spLocks noChangeArrowheads="1"/>
          </p:cNvSpPr>
          <p:nvPr/>
        </p:nvSpPr>
        <p:spPr bwMode="auto">
          <a:xfrm>
            <a:off x="527050" y="8799513"/>
            <a:ext cx="103188" cy="304800"/>
          </a:xfrm>
          <a:prstGeom prst="rect">
            <a:avLst/>
          </a:prstGeom>
          <a:noFill/>
          <a:ln w="9525">
            <a:noFill/>
            <a:miter lim="800000"/>
            <a:headEnd/>
            <a:tailEnd/>
          </a:ln>
        </p:spPr>
        <p:txBody>
          <a:bodyPr lIns="0" tIns="0" rIns="0" bIns="0">
            <a:spAutoFit/>
          </a:bodyPr>
          <a:lstStyle/>
          <a:p>
            <a:pPr marL="12700"/>
            <a:r>
              <a:rPr lang="en-US" sz="2200">
                <a:solidFill>
                  <a:srgbClr val="2EAAE1"/>
                </a:solidFill>
                <a:cs typeface="Arial" charset="0"/>
              </a:rPr>
              <a:t> </a:t>
            </a:r>
            <a:endParaRPr lang="en-US" sz="2200">
              <a:cs typeface="Arial" charset="0"/>
            </a:endParaRPr>
          </a:p>
        </p:txBody>
      </p:sp>
      <p:sp>
        <p:nvSpPr>
          <p:cNvPr id="7" name="object 7"/>
          <p:cNvSpPr txBox="1"/>
          <p:nvPr/>
        </p:nvSpPr>
        <p:spPr>
          <a:xfrm>
            <a:off x="6615113" y="1716088"/>
            <a:ext cx="3014662"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Background</a:t>
            </a:r>
            <a:endParaRPr sz="3500" dirty="0">
              <a:latin typeface="Arial"/>
              <a:cs typeface="Arial"/>
            </a:endParaRPr>
          </a:p>
        </p:txBody>
      </p:sp>
      <p:sp>
        <p:nvSpPr>
          <p:cNvPr id="8" name="object 8"/>
          <p:cNvSpPr txBox="1"/>
          <p:nvPr/>
        </p:nvSpPr>
        <p:spPr>
          <a:xfrm>
            <a:off x="6615113" y="2641600"/>
            <a:ext cx="5938837" cy="4402138"/>
          </a:xfrm>
          <a:prstGeom prst="rect">
            <a:avLst/>
          </a:prstGeom>
        </p:spPr>
        <p:txBody>
          <a:bodyPr lIns="0" tIns="0" rIns="0" bIns="0">
            <a:spAutoFit/>
          </a:bodyPr>
          <a:lstStyle/>
          <a:p>
            <a:pPr marL="355600" indent="-342900" fontAlgn="auto">
              <a:spcBef>
                <a:spcPts val="0"/>
              </a:spcBef>
              <a:spcAft>
                <a:spcPts val="0"/>
              </a:spcAft>
              <a:buFont typeface="Arial" panose="020B0604020202020204" pitchFamily="34" charset="0"/>
              <a:buChar char="•"/>
              <a:defRPr/>
            </a:pPr>
            <a:r>
              <a:rPr lang="en-GB" sz="2400" dirty="0">
                <a:latin typeface="+mn-lt"/>
              </a:rPr>
              <a:t>Learner support services include coaching for learning, personal support, and careers information and guidance.</a:t>
            </a:r>
          </a:p>
          <a:p>
            <a:pPr marL="355600" indent="-342900" fontAlgn="auto">
              <a:spcBef>
                <a:spcPts val="0"/>
              </a:spcBef>
              <a:spcAft>
                <a:spcPts val="0"/>
              </a:spcAft>
              <a:buFont typeface="Arial" panose="020B0604020202020204" pitchFamily="34" charset="0"/>
              <a:buChar char="•"/>
              <a:defRPr/>
            </a:pPr>
            <a:r>
              <a:rPr lang="en-GB" sz="2400" dirty="0">
                <a:latin typeface="+mn-lt"/>
              </a:rPr>
              <a:t>The report is the second of two: Estyn published the first report on learner support services for school pupils aged 14 – 16 in 2014.</a:t>
            </a:r>
          </a:p>
          <a:p>
            <a:pPr marL="355600" indent="-342900" fontAlgn="auto">
              <a:spcBef>
                <a:spcPts val="0"/>
              </a:spcBef>
              <a:spcAft>
                <a:spcPts val="0"/>
              </a:spcAft>
              <a:buFont typeface="Arial" panose="020B0604020202020204" pitchFamily="34" charset="0"/>
              <a:buChar char="•"/>
              <a:defRPr/>
            </a:pPr>
            <a:r>
              <a:rPr lang="en-GB" sz="2400" dirty="0">
                <a:latin typeface="+mn-lt"/>
              </a:rPr>
              <a:t>This report is based on visits to 12 further education colleges in Wales that provide education to learners aged 16-19. </a:t>
            </a:r>
          </a:p>
          <a:p>
            <a:pPr marL="355600" indent="-342900" fontAlgn="auto">
              <a:spcBef>
                <a:spcPts val="0"/>
              </a:spcBef>
              <a:spcAft>
                <a:spcPts val="0"/>
              </a:spcAft>
              <a:buFont typeface="Arial" panose="020B0604020202020204" pitchFamily="34" charset="0"/>
              <a:buChar char="•"/>
              <a:defRPr/>
            </a:pPr>
            <a:endParaRPr lang="en-GB" sz="2400" dirty="0">
              <a:latin typeface="+mn-lt"/>
            </a:endParaRPr>
          </a:p>
          <a:p>
            <a:pPr marL="12700" fontAlgn="auto">
              <a:spcBef>
                <a:spcPts val="0"/>
              </a:spcBef>
              <a:spcAft>
                <a:spcPts val="0"/>
              </a:spcAft>
              <a:defRPr/>
            </a:pPr>
            <a:endParaRPr sz="2200" dirty="0">
              <a:latin typeface="Arial"/>
              <a:cs typeface="Arial"/>
            </a:endParaRPr>
          </a:p>
        </p:txBody>
      </p:sp>
      <p:sp>
        <p:nvSpPr>
          <p:cNvPr id="8199" name="object 9"/>
          <p:cNvSpPr txBox="1">
            <a:spLocks noChangeArrowheads="1"/>
          </p:cNvSpPr>
          <p:nvPr/>
        </p:nvSpPr>
        <p:spPr bwMode="auto">
          <a:xfrm>
            <a:off x="6615113" y="8464550"/>
            <a:ext cx="104775" cy="304800"/>
          </a:xfrm>
          <a:prstGeom prst="rect">
            <a:avLst/>
          </a:prstGeom>
          <a:noFill/>
          <a:ln w="9525">
            <a:noFill/>
            <a:miter lim="800000"/>
            <a:headEnd/>
            <a:tailEnd/>
          </a:ln>
        </p:spPr>
        <p:txBody>
          <a:bodyPr lIns="0" tIns="0" rIns="0" bIns="0">
            <a:spAutoFit/>
          </a:bodyPr>
          <a:lstStyle/>
          <a:p>
            <a:pPr marL="12700"/>
            <a:r>
              <a:rPr lang="en-US" sz="2200">
                <a:solidFill>
                  <a:srgbClr val="414042"/>
                </a:solidFill>
                <a:cs typeface="Arial" charset="0"/>
              </a:rPr>
              <a:t> </a:t>
            </a:r>
            <a:endParaRPr lang="en-US" sz="2200">
              <a:cs typeface="Arial" charset="0"/>
            </a:endParaRPr>
          </a:p>
        </p:txBody>
      </p:sp>
      <p:pic>
        <p:nvPicPr>
          <p:cNvPr id="8200" name="Picture 9"/>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Prif ganfyddiadau</a:t>
            </a:r>
          </a:p>
        </p:txBody>
      </p:sp>
      <p:sp>
        <p:nvSpPr>
          <p:cNvPr id="9218" name="object 3"/>
          <p:cNvSpPr>
            <a:spLocks noGrp="1"/>
          </p:cNvSpPr>
          <p:nvPr>
            <p:ph sz="half" idx="2"/>
          </p:nvPr>
        </p:nvSpPr>
        <p:spPr>
          <a:xfrm>
            <a:off x="247650" y="2641600"/>
            <a:ext cx="6008688" cy="6948056"/>
          </a:xfrm>
        </p:spPr>
        <p:txBody>
          <a:bodyPr/>
          <a:lstStyle/>
          <a:p>
            <a:pPr marL="482600" indent="-469900" eaLnBrk="1" hangingPunct="1">
              <a:spcBef>
                <a:spcPct val="0"/>
              </a:spcBef>
              <a:buFontTx/>
              <a:buChar char="•"/>
            </a:pPr>
            <a:r>
              <a:rPr lang="cy-GB" sz="2150" dirty="0" smtClean="0">
                <a:solidFill>
                  <a:srgbClr val="414042"/>
                </a:solidFill>
                <a:latin typeface="Arial" charset="0"/>
                <a:cs typeface="Arial" charset="0"/>
              </a:rPr>
              <a:t>Mae gan y rhan fwyaf o golegau amrywiaeth dda o gymorth ar waith i’w dysgwyr.</a:t>
            </a:r>
          </a:p>
          <a:p>
            <a:pPr marL="482600" indent="-469900" eaLnBrk="1" hangingPunct="1">
              <a:spcBef>
                <a:spcPct val="0"/>
              </a:spcBef>
              <a:buFontTx/>
              <a:buChar char="•"/>
            </a:pPr>
            <a:r>
              <a:rPr lang="cy-GB" sz="2150" dirty="0" smtClean="0">
                <a:solidFill>
                  <a:srgbClr val="414042"/>
                </a:solidFill>
                <a:latin typeface="Arial" charset="0"/>
                <a:cs typeface="Arial" charset="0"/>
              </a:rPr>
              <a:t>Mae gwasanaethau cymorth a thiwtoriaid a rheolwyr yn defnyddio systemau gwybodaeth reoli yn dda i fonitro cynnydd dysgwyr</a:t>
            </a:r>
          </a:p>
          <a:p>
            <a:pPr marL="482600" indent="-469900" eaLnBrk="1" hangingPunct="1">
              <a:spcBef>
                <a:spcPct val="0"/>
              </a:spcBef>
              <a:buFontTx/>
              <a:buChar char="•"/>
            </a:pPr>
            <a:r>
              <a:rPr lang="cy-GB" sz="2150" dirty="0" smtClean="0">
                <a:solidFill>
                  <a:srgbClr val="414042"/>
                </a:solidFill>
                <a:latin typeface="Arial" charset="0"/>
                <a:cs typeface="Arial" charset="0"/>
              </a:rPr>
              <a:t>Mae colegau’n rhoi cyngor da i ddysgwyr i’w helpu i ddewis y cwrs cywir.</a:t>
            </a:r>
          </a:p>
          <a:p>
            <a:pPr marL="482600" indent="-469900" eaLnBrk="1" hangingPunct="1">
              <a:spcBef>
                <a:spcPct val="0"/>
              </a:spcBef>
              <a:buFontTx/>
              <a:buChar char="•"/>
            </a:pPr>
            <a:r>
              <a:rPr lang="cy-GB" sz="2150" dirty="0" smtClean="0">
                <a:solidFill>
                  <a:srgbClr val="414042"/>
                </a:solidFill>
                <a:latin typeface="Arial" charset="0"/>
                <a:cs typeface="Arial" charset="0"/>
              </a:rPr>
              <a:t>Maent yn asesu medrau llythrennedd a rhifedd dysgwyr, ac yn cynnig help i wella’r rhain lle bo angen. Ar draws Cymru, dywed colegau fod rhwng 20% a 35% o ddysgwyr angen cymorth </a:t>
            </a:r>
            <a:r>
              <a:rPr lang="cy-GB" sz="2150" dirty="0" err="1" smtClean="0">
                <a:solidFill>
                  <a:srgbClr val="414042"/>
                </a:solidFill>
                <a:latin typeface="Arial" charset="0"/>
                <a:cs typeface="Arial" charset="0"/>
              </a:rPr>
              <a:t>â’u</a:t>
            </a:r>
            <a:r>
              <a:rPr lang="cy-GB" sz="2150" dirty="0" smtClean="0">
                <a:solidFill>
                  <a:srgbClr val="414042"/>
                </a:solidFill>
                <a:latin typeface="Arial" charset="0"/>
                <a:cs typeface="Arial" charset="0"/>
              </a:rPr>
              <a:t> medrau llythrennedd neu rifedd er mwyn ymdopi â galwadau eu dewis cyrsiau.</a:t>
            </a:r>
          </a:p>
          <a:p>
            <a:pPr marL="482600" indent="-469900" eaLnBrk="1" hangingPunct="1">
              <a:spcBef>
                <a:spcPct val="0"/>
              </a:spcBef>
              <a:buFontTx/>
              <a:buChar char="•"/>
            </a:pPr>
            <a:r>
              <a:rPr lang="cy-GB" sz="2150" dirty="0" smtClean="0">
                <a:solidFill>
                  <a:srgbClr val="414042"/>
                </a:solidFill>
                <a:latin typeface="Arial" charset="0"/>
                <a:cs typeface="Arial" charset="0"/>
              </a:rPr>
              <a:t>Mae systemau sefydledig ar waith ym mhob coleg i gefnogi dysgwyr y mae arnynt angen datblygu eu medrau sylfaenol ac mae gan bron bob un ohonynt systemau da i helpu dysgwyr ddatblygu medrau hanfodol cyfathrebu, cymhwyso rhif a llythrennedd digidol hyd at lefel un.</a:t>
            </a: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9220" name="object 5"/>
          <p:cNvSpPr>
            <a:spLocks noGrp="1"/>
          </p:cNvSpPr>
          <p:nvPr>
            <p:ph sz="half" idx="3"/>
          </p:nvPr>
        </p:nvSpPr>
        <p:spPr>
          <a:xfrm>
            <a:off x="6615113" y="2641600"/>
            <a:ext cx="5783262" cy="7110413"/>
          </a:xfrm>
        </p:spPr>
        <p:txBody>
          <a:bodyPr/>
          <a:lstStyle/>
          <a:p>
            <a:pPr marL="354013" indent="-342900" eaLnBrk="1" hangingPunct="1">
              <a:spcBef>
                <a:spcPct val="0"/>
              </a:spcBef>
              <a:buFontTx/>
              <a:buChar char="•"/>
            </a:pPr>
            <a:r>
              <a:rPr lang="en-GB" dirty="0" smtClean="0">
                <a:latin typeface="Arial" charset="0"/>
                <a:cs typeface="Arial" charset="0"/>
              </a:rPr>
              <a:t>Most colleges have a good range of support in place for their learners.</a:t>
            </a:r>
          </a:p>
          <a:p>
            <a:pPr marL="354013" indent="-342900" eaLnBrk="1" hangingPunct="1">
              <a:spcBef>
                <a:spcPct val="0"/>
              </a:spcBef>
              <a:buFontTx/>
              <a:buChar char="•"/>
            </a:pPr>
            <a:r>
              <a:rPr lang="en-GB" dirty="0" smtClean="0">
                <a:latin typeface="Arial" charset="0"/>
                <a:cs typeface="Arial" charset="0"/>
              </a:rPr>
              <a:t>Support services and tutors and managers use management information systems well to monitor learners’ progress </a:t>
            </a:r>
          </a:p>
          <a:p>
            <a:pPr marL="354013" indent="-342900" eaLnBrk="1" hangingPunct="1">
              <a:spcBef>
                <a:spcPct val="0"/>
              </a:spcBef>
              <a:buFontTx/>
              <a:buChar char="•"/>
            </a:pPr>
            <a:r>
              <a:rPr lang="en-GB" dirty="0" smtClean="0">
                <a:latin typeface="Arial" charset="0"/>
                <a:cs typeface="Arial" charset="0"/>
              </a:rPr>
              <a:t>Colleges give learners good advice to help them choose the right course.</a:t>
            </a:r>
          </a:p>
          <a:p>
            <a:pPr marL="354013" indent="-342900" eaLnBrk="1" hangingPunct="1">
              <a:spcBef>
                <a:spcPct val="0"/>
              </a:spcBef>
              <a:buFontTx/>
              <a:buChar char="•"/>
            </a:pPr>
            <a:r>
              <a:rPr lang="en-GB" dirty="0" smtClean="0">
                <a:latin typeface="Arial" charset="0"/>
                <a:cs typeface="Arial" charset="0"/>
              </a:rPr>
              <a:t>They assess learners’ literacy and numeracy skills, and offer help to improve these where needed. Across Wales, colleges report that between 20% and 35% of learners need support with their literacy or numeracy skills in order to cope with the demands of their chosen courses.</a:t>
            </a:r>
          </a:p>
          <a:p>
            <a:pPr marL="354013" indent="-342900" eaLnBrk="1" hangingPunct="1">
              <a:spcBef>
                <a:spcPct val="0"/>
              </a:spcBef>
              <a:buFontTx/>
              <a:buChar char="•"/>
            </a:pPr>
            <a:r>
              <a:rPr lang="en-GB" dirty="0" smtClean="0">
                <a:latin typeface="Arial" charset="0"/>
                <a:cs typeface="Arial" charset="0"/>
              </a:rPr>
              <a:t>All colleges have well-established systems in place to support learners who need to develop their basic skills and nearly all have good systems to help learners develop essential skills of communication, application of number and digital literacy to level one.</a:t>
            </a:r>
            <a:endParaRPr lang="en-US" dirty="0" smtClean="0">
              <a:latin typeface="Arial" charset="0"/>
              <a:cs typeface="Arial" charset="0"/>
            </a:endParaRPr>
          </a:p>
        </p:txBody>
      </p:sp>
      <p:pic>
        <p:nvPicPr>
          <p:cNvPr id="9221"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Prif ganfyddiadau</a:t>
            </a:r>
          </a:p>
        </p:txBody>
      </p:sp>
      <p:sp>
        <p:nvSpPr>
          <p:cNvPr id="10242" name="object 3"/>
          <p:cNvSpPr>
            <a:spLocks noGrp="1"/>
          </p:cNvSpPr>
          <p:nvPr>
            <p:ph sz="half" idx="2"/>
          </p:nvPr>
        </p:nvSpPr>
        <p:spPr>
          <a:xfrm>
            <a:off x="527050" y="2641600"/>
            <a:ext cx="5729288" cy="6699250"/>
          </a:xfrm>
        </p:spPr>
        <p:txBody>
          <a:bodyPr/>
          <a:lstStyle/>
          <a:p>
            <a:pPr marL="482600" indent="-469900" eaLnBrk="1" hangingPunct="1">
              <a:spcBef>
                <a:spcPct val="0"/>
              </a:spcBef>
              <a:buFontTx/>
              <a:buChar char="•"/>
            </a:pPr>
            <a:r>
              <a:rPr lang="cy-GB" smtClean="0">
                <a:solidFill>
                  <a:srgbClr val="414042"/>
                </a:solidFill>
                <a:latin typeface="Arial" charset="0"/>
                <a:cs typeface="Arial" charset="0"/>
              </a:rPr>
              <a:t>Mae gweithio mewn partneriaeth agos rhwng yr ysgol, y sefydliad a Gyrfa Cymru yn sicrhau bod pob dysgwr ag anghenion dysgu ychwanegol yn cael cymorth da, cynlluniedig wrth symud ymlaen o’r ysgol i addysg bellach.  </a:t>
            </a:r>
          </a:p>
          <a:p>
            <a:pPr marL="482600" indent="-469900" eaLnBrk="1" hangingPunct="1">
              <a:spcBef>
                <a:spcPct val="0"/>
              </a:spcBef>
              <a:buFontTx/>
              <a:buChar char="•"/>
            </a:pPr>
            <a:r>
              <a:rPr lang="cy-GB" smtClean="0">
                <a:solidFill>
                  <a:srgbClr val="414042"/>
                </a:solidFill>
                <a:latin typeface="Arial" charset="0"/>
                <a:cs typeface="Arial" charset="0"/>
              </a:rPr>
              <a:t>Yn achos dysgwyr eraill, dywed lleiafrif o golegau fod ailstrwythuro gwasanaethau Gyrfa Cymru wedi lleihau’r graddau y mae dysgwyr yn cael cyfarwyddyd a chyngor wyneb yn wyneb, diduedd. </a:t>
            </a:r>
          </a:p>
          <a:p>
            <a:pPr marL="482600" indent="-469900" eaLnBrk="1" hangingPunct="1">
              <a:spcBef>
                <a:spcPct val="0"/>
              </a:spcBef>
              <a:buFontTx/>
              <a:buChar char="•"/>
            </a:pPr>
            <a:r>
              <a:rPr lang="cy-GB" smtClean="0">
                <a:solidFill>
                  <a:srgbClr val="414042"/>
                </a:solidFill>
                <a:latin typeface="Arial" charset="0"/>
                <a:cs typeface="Arial" charset="0"/>
              </a:rPr>
              <a:t>Mae colegau’n cydweithio’n dda â chynghorwyr Gyrfa Cymru. Caiff llawer o golegau gymorth gan gynghorwyr Gyrfa Cymru i helpu eu dysgwyr mwyaf agored i niwed.  </a:t>
            </a:r>
          </a:p>
          <a:p>
            <a:pPr marL="482600" indent="-469900" eaLnBrk="1" hangingPunct="1">
              <a:spcBef>
                <a:spcPct val="0"/>
              </a:spcBef>
              <a:buFontTx/>
              <a:buChar char="•"/>
            </a:pPr>
            <a:r>
              <a:rPr lang="cy-GB" smtClean="0">
                <a:solidFill>
                  <a:srgbClr val="414042"/>
                </a:solidFill>
                <a:latin typeface="Arial" charset="0"/>
                <a:cs typeface="Arial" charset="0"/>
              </a:rPr>
              <a:t>Mae gan bob coleg drefniadau sefydledig ar gyfer hyrwyddo’u cyrsiau i ddysgwyr sy’n paratoi i adael yr ysgol yn 16 oed.</a:t>
            </a:r>
          </a:p>
          <a:p>
            <a:pPr marL="482600" indent="-469900" eaLnBrk="1" hangingPunct="1">
              <a:spcBef>
                <a:spcPct val="0"/>
              </a:spcBef>
              <a:buFontTx/>
              <a:buChar char="•"/>
            </a:pPr>
            <a:endParaRPr lang="cy-GB" smtClean="0">
              <a:solidFill>
                <a:srgbClr val="414042"/>
              </a:solidFill>
              <a:latin typeface="Arial" charset="0"/>
              <a:cs typeface="Arial" charset="0"/>
            </a:endParaRP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10244" name="object 5"/>
          <p:cNvSpPr>
            <a:spLocks noGrp="1"/>
          </p:cNvSpPr>
          <p:nvPr>
            <p:ph sz="half" idx="3"/>
          </p:nvPr>
        </p:nvSpPr>
        <p:spPr>
          <a:xfrm>
            <a:off x="6615113" y="2641600"/>
            <a:ext cx="5783262" cy="6772275"/>
          </a:xfrm>
        </p:spPr>
        <p:txBody>
          <a:bodyPr/>
          <a:lstStyle/>
          <a:p>
            <a:pPr marL="354013" indent="-342900" eaLnBrk="1" hangingPunct="1">
              <a:spcBef>
                <a:spcPct val="0"/>
              </a:spcBef>
              <a:buFontTx/>
              <a:buChar char="•"/>
            </a:pPr>
            <a:r>
              <a:rPr lang="en-GB" smtClean="0">
                <a:latin typeface="Arial" charset="0"/>
                <a:cs typeface="Arial" charset="0"/>
              </a:rPr>
              <a:t>Close partnership working between the school, institution and Careers Wales ensures all learners with additional learning needs receive good, well-planned support as they progress from school to further education.  </a:t>
            </a:r>
          </a:p>
          <a:p>
            <a:pPr marL="354013" indent="-342900" eaLnBrk="1" hangingPunct="1">
              <a:spcBef>
                <a:spcPct val="0"/>
              </a:spcBef>
              <a:buFontTx/>
              <a:buChar char="•"/>
            </a:pPr>
            <a:r>
              <a:rPr lang="en-GB" smtClean="0">
                <a:latin typeface="Arial" charset="0"/>
                <a:cs typeface="Arial" charset="0"/>
              </a:rPr>
              <a:t>For other learners, a minority of colleges say that the restructuring of Careers Wales services has reduced the extent to which learners receive impartial face-to-face guidance and advice. </a:t>
            </a:r>
          </a:p>
          <a:p>
            <a:pPr marL="354013" indent="-342900" eaLnBrk="1" hangingPunct="1">
              <a:spcBef>
                <a:spcPct val="0"/>
              </a:spcBef>
              <a:buFontTx/>
              <a:buChar char="•"/>
            </a:pPr>
            <a:r>
              <a:rPr lang="en-GB" smtClean="0">
                <a:latin typeface="Arial" charset="0"/>
                <a:cs typeface="Arial" charset="0"/>
              </a:rPr>
              <a:t>Colleges liaise well with Careers Wales advisers. Many colleges receive support from Careers Wales advisers to help their most vulnerable learners.  </a:t>
            </a:r>
          </a:p>
          <a:p>
            <a:pPr marL="354013" indent="-342900" eaLnBrk="1" hangingPunct="1">
              <a:spcBef>
                <a:spcPct val="0"/>
              </a:spcBef>
              <a:buFontTx/>
              <a:buChar char="•"/>
            </a:pPr>
            <a:r>
              <a:rPr lang="en-GB" smtClean="0">
                <a:latin typeface="Arial" charset="0"/>
                <a:cs typeface="Arial" charset="0"/>
              </a:rPr>
              <a:t>All colleges have well-established arrangements for promoting their courses to learners who are preparing to leave school at 16.</a:t>
            </a:r>
          </a:p>
          <a:p>
            <a:pPr marL="354013" indent="-342900" eaLnBrk="1" hangingPunct="1">
              <a:spcBef>
                <a:spcPct val="0"/>
              </a:spcBef>
              <a:buFontTx/>
              <a:buChar char="•"/>
            </a:pPr>
            <a:endParaRPr lang="en-US" smtClean="0">
              <a:latin typeface="Arial" charset="0"/>
              <a:cs typeface="Arial" charset="0"/>
            </a:endParaRPr>
          </a:p>
        </p:txBody>
      </p:sp>
      <p:pic>
        <p:nvPicPr>
          <p:cNvPr id="10245"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Prif ganfyddiadau</a:t>
            </a:r>
          </a:p>
        </p:txBody>
      </p:sp>
      <p:sp>
        <p:nvSpPr>
          <p:cNvPr id="11266" name="object 3"/>
          <p:cNvSpPr>
            <a:spLocks noGrp="1"/>
          </p:cNvSpPr>
          <p:nvPr>
            <p:ph sz="half" idx="2"/>
          </p:nvPr>
        </p:nvSpPr>
        <p:spPr>
          <a:xfrm>
            <a:off x="527050" y="2527300"/>
            <a:ext cx="5729288" cy="7034213"/>
          </a:xfrm>
        </p:spPr>
        <p:txBody>
          <a:bodyPr/>
          <a:lstStyle/>
          <a:p>
            <a:pPr marL="482600" indent="-469900" eaLnBrk="1" hangingPunct="1">
              <a:spcBef>
                <a:spcPct val="0"/>
              </a:spcBef>
              <a:buFontTx/>
              <a:buChar char="•"/>
            </a:pPr>
            <a:r>
              <a:rPr lang="cy-GB" smtClean="0">
                <a:solidFill>
                  <a:srgbClr val="414042"/>
                </a:solidFill>
                <a:latin typeface="Arial" charset="0"/>
                <a:cs typeface="Arial" charset="0"/>
              </a:rPr>
              <a:t>Heblaw am ddysgwyr ag anghenion dysgu ychwanegol, dywed y rhan fwyaf o golegau nad ydynt yn cael digon o wybodaeth am berfformiad addysgol, ymddygiad a phresenoldeb dysgwyr, sy’n ei gwneud hi’n anodd iddynt wneud cynlluniau digonol adeg mynediad i fodloni holl anghenion dysgwyr</a:t>
            </a:r>
          </a:p>
          <a:p>
            <a:pPr marL="482600" indent="-469900" eaLnBrk="1" hangingPunct="1">
              <a:spcBef>
                <a:spcPct val="0"/>
              </a:spcBef>
              <a:buFontTx/>
              <a:buChar char="•"/>
            </a:pPr>
            <a:r>
              <a:rPr lang="cy-GB" smtClean="0">
                <a:solidFill>
                  <a:srgbClr val="414042"/>
                </a:solidFill>
                <a:latin typeface="Arial" charset="0"/>
                <a:cs typeface="Arial" charset="0"/>
              </a:rPr>
              <a:t>Mae’r ystod eang o ddarpariaeth a gyflwynir gan golegau yn rhoi hyblygrwydd a dewis da i ddysgwyr, gan eu galluogi i addasu eu dewisiadau o ran cyrsiau yn gynnar.  Mae hyn yn helpu i annog dysgwyr i gynnal eu cysylltiad ag addysg </a:t>
            </a:r>
          </a:p>
          <a:p>
            <a:pPr marL="482600" indent="-469900" eaLnBrk="1" hangingPunct="1">
              <a:spcBef>
                <a:spcPct val="0"/>
              </a:spcBef>
              <a:buFontTx/>
              <a:buChar char="•"/>
            </a:pPr>
            <a:r>
              <a:rPr lang="cy-GB" smtClean="0">
                <a:solidFill>
                  <a:srgbClr val="414042"/>
                </a:solidFill>
                <a:latin typeface="Arial" charset="0"/>
                <a:cs typeface="Arial" charset="0"/>
              </a:rPr>
              <a:t>Mae trefniadau da gan y rhan fwyaf o golegau i gefnogi dysgwyr ôl-16 sy’n ymuno yn hwyr yn y flwyddyn. Mae rhai ohonynt wedi datblygu cofrestru ym mis Ionawr i ddysgwyr ôl-16 sy’n gadael yr ysgol yn gynnar.</a:t>
            </a: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11268" name="object 5"/>
          <p:cNvSpPr>
            <a:spLocks noGrp="1"/>
          </p:cNvSpPr>
          <p:nvPr>
            <p:ph sz="half" idx="3"/>
          </p:nvPr>
        </p:nvSpPr>
        <p:spPr>
          <a:xfrm>
            <a:off x="6615113" y="2641600"/>
            <a:ext cx="5783262" cy="6432550"/>
          </a:xfrm>
        </p:spPr>
        <p:txBody>
          <a:bodyPr/>
          <a:lstStyle/>
          <a:p>
            <a:pPr marL="482600" indent="-469900" eaLnBrk="1" hangingPunct="1">
              <a:spcBef>
                <a:spcPct val="0"/>
              </a:spcBef>
              <a:buFontTx/>
              <a:buChar char="•"/>
            </a:pPr>
            <a:r>
              <a:rPr lang="en-GB" smtClean="0">
                <a:latin typeface="Arial" charset="0"/>
                <a:cs typeface="Arial" charset="0"/>
              </a:rPr>
              <a:t>Other than for learners with additional learning needs, most colleges say they do not receive enough information about the education performance, behaviour and attendance of learners, which makes it difficult for them to make adequate on-entry plans to meet all learners needs</a:t>
            </a:r>
          </a:p>
          <a:p>
            <a:pPr marL="482600" indent="-469900" eaLnBrk="1" hangingPunct="1">
              <a:spcBef>
                <a:spcPct val="0"/>
              </a:spcBef>
              <a:buFontTx/>
              <a:buChar char="•"/>
            </a:pPr>
            <a:r>
              <a:rPr lang="en-GB" smtClean="0">
                <a:latin typeface="Arial" charset="0"/>
                <a:cs typeface="Arial" charset="0"/>
              </a:rPr>
              <a:t>The broad range of provision that colleges deliver gives learners good flexibility and choice, enabling them to adjust their course choices early.  This helps to encourage learners to stay engaged in education</a:t>
            </a:r>
          </a:p>
          <a:p>
            <a:pPr marL="482600" indent="-469900" eaLnBrk="1" hangingPunct="1">
              <a:spcBef>
                <a:spcPct val="0"/>
              </a:spcBef>
              <a:buFontTx/>
              <a:buChar char="•"/>
            </a:pPr>
            <a:r>
              <a:rPr lang="en-GB" smtClean="0">
                <a:latin typeface="Arial" charset="0"/>
                <a:cs typeface="Arial" charset="0"/>
              </a:rPr>
              <a:t>Most colleges have good arrangements to support post-16 learners who join late during the year.  A few have developed January enrolments for post-16 learners who drop out of school early.</a:t>
            </a:r>
          </a:p>
          <a:p>
            <a:pPr marL="482600" indent="-469900" eaLnBrk="1" hangingPunct="1">
              <a:spcBef>
                <a:spcPct val="0"/>
              </a:spcBef>
              <a:buFontTx/>
              <a:buChar char="•"/>
            </a:pPr>
            <a:endParaRPr lang="en-US" smtClean="0">
              <a:latin typeface="Arial" charset="0"/>
              <a:cs typeface="Arial" charset="0"/>
            </a:endParaRPr>
          </a:p>
        </p:txBody>
      </p:sp>
      <p:pic>
        <p:nvPicPr>
          <p:cNvPr id="11269"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Prif ganfyddiadau</a:t>
            </a:r>
          </a:p>
        </p:txBody>
      </p:sp>
      <p:sp>
        <p:nvSpPr>
          <p:cNvPr id="12290" name="object 3"/>
          <p:cNvSpPr>
            <a:spLocks noGrp="1"/>
          </p:cNvSpPr>
          <p:nvPr>
            <p:ph sz="half" idx="2"/>
          </p:nvPr>
        </p:nvSpPr>
        <p:spPr>
          <a:xfrm>
            <a:off x="527050" y="2641600"/>
            <a:ext cx="5729288" cy="4689475"/>
          </a:xfrm>
        </p:spPr>
        <p:txBody>
          <a:bodyPr/>
          <a:lstStyle/>
          <a:p>
            <a:pPr marL="482600" indent="-469900" eaLnBrk="1" hangingPunct="1">
              <a:spcBef>
                <a:spcPct val="0"/>
              </a:spcBef>
              <a:buFontTx/>
              <a:buChar char="•"/>
            </a:pPr>
            <a:r>
              <a:rPr lang="cy-GB" smtClean="0">
                <a:solidFill>
                  <a:srgbClr val="414042"/>
                </a:solidFill>
                <a:latin typeface="Arial" charset="0"/>
                <a:cs typeface="Arial" charset="0"/>
              </a:rPr>
              <a:t>Mae ychydig golegau yn datblygu systemau i fesur cynnydd yn ystod cyrsiau dysgwyr, neu eu ‘pellter teithio’, ond nid oes dull cyffredin ar draws Cymru.  </a:t>
            </a:r>
          </a:p>
          <a:p>
            <a:pPr marL="482600" indent="-469900" eaLnBrk="1" hangingPunct="1">
              <a:spcBef>
                <a:spcPct val="0"/>
              </a:spcBef>
              <a:buFontTx/>
              <a:buChar char="•"/>
            </a:pPr>
            <a:r>
              <a:rPr lang="cy-GB" smtClean="0">
                <a:solidFill>
                  <a:srgbClr val="414042"/>
                </a:solidFill>
                <a:latin typeface="Arial" charset="0"/>
                <a:cs typeface="Arial" charset="0"/>
              </a:rPr>
              <a:t>Dim ond ychydig bach iawn o golegau sydd â system i fonitro pa mor effeithiol y mae dysgwyr yn gwneud cynnydd tuag at yr amcanion a amlinellir yn Fframwaith Gyrfaoedd a Byd Gwaith (2008) Llywodraeth Cymru</a:t>
            </a:r>
          </a:p>
          <a:p>
            <a:pPr marL="482600" indent="-469900" eaLnBrk="1" hangingPunct="1">
              <a:spcBef>
                <a:spcPct val="0"/>
              </a:spcBef>
              <a:buFontTx/>
              <a:buChar char="•"/>
            </a:pPr>
            <a:r>
              <a:rPr lang="cy-GB" smtClean="0">
                <a:solidFill>
                  <a:srgbClr val="414042"/>
                </a:solidFill>
                <a:latin typeface="Arial" charset="0"/>
                <a:cs typeface="Arial" charset="0"/>
              </a:rPr>
              <a:t>Mae colegau’n rhoi cymorth priodol i ddysgwyr bontio i’w cyrchfan nesaf.</a:t>
            </a:r>
          </a:p>
          <a:p>
            <a:pPr marL="482600" indent="-469900" eaLnBrk="1" hangingPunct="1">
              <a:spcBef>
                <a:spcPct val="0"/>
              </a:spcBef>
            </a:pPr>
            <a:r>
              <a:rPr lang="cy-GB" smtClean="0">
                <a:solidFill>
                  <a:srgbClr val="414042"/>
                </a:solidFill>
                <a:latin typeface="Arial" charset="0"/>
                <a:cs typeface="Arial" charset="0"/>
              </a:rPr>
              <a:t>  </a:t>
            </a:r>
          </a:p>
          <a:p>
            <a:pPr marL="482600" indent="-469900" eaLnBrk="1" hangingPunct="1">
              <a:spcBef>
                <a:spcPct val="0"/>
              </a:spcBef>
              <a:buFontTx/>
              <a:buChar char="•"/>
            </a:pPr>
            <a:endParaRPr lang="cy-GB" smtClean="0">
              <a:solidFill>
                <a:srgbClr val="414042"/>
              </a:solidFill>
              <a:latin typeface="Arial" charset="0"/>
              <a:cs typeface="Arial" charset="0"/>
            </a:endParaRP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12292" name="object 5"/>
          <p:cNvSpPr>
            <a:spLocks noGrp="1"/>
          </p:cNvSpPr>
          <p:nvPr>
            <p:ph sz="half" idx="3"/>
          </p:nvPr>
        </p:nvSpPr>
        <p:spPr>
          <a:xfrm>
            <a:off x="6615113" y="2641600"/>
            <a:ext cx="5783262" cy="5078413"/>
          </a:xfrm>
        </p:spPr>
        <p:txBody>
          <a:bodyPr/>
          <a:lstStyle/>
          <a:p>
            <a:pPr marL="354013" indent="-342900" eaLnBrk="1" hangingPunct="1">
              <a:spcBef>
                <a:spcPct val="0"/>
              </a:spcBef>
              <a:buFontTx/>
              <a:buChar char="•"/>
            </a:pPr>
            <a:r>
              <a:rPr lang="en-GB" smtClean="0">
                <a:latin typeface="Arial" charset="0"/>
                <a:cs typeface="Arial" charset="0"/>
              </a:rPr>
              <a:t>A few colleges are developing systems to measure the progress or ‘distance travelled’ during learners’ courses, but there is no common approach across Wales.  </a:t>
            </a:r>
          </a:p>
          <a:p>
            <a:pPr marL="354013" indent="-342900" eaLnBrk="1" hangingPunct="1">
              <a:spcBef>
                <a:spcPct val="0"/>
              </a:spcBef>
              <a:buFontTx/>
              <a:buChar char="•"/>
            </a:pPr>
            <a:r>
              <a:rPr lang="en-GB" smtClean="0">
                <a:latin typeface="Arial" charset="0"/>
                <a:cs typeface="Arial" charset="0"/>
              </a:rPr>
              <a:t>Only a very few colleges have a system to monitor how effectively learners make progress towards the objectives laid out in the Welsh Government’s Careers and World of Work Framework (2008) </a:t>
            </a:r>
          </a:p>
          <a:p>
            <a:pPr marL="354013" indent="-342900" eaLnBrk="1" hangingPunct="1">
              <a:spcBef>
                <a:spcPct val="0"/>
              </a:spcBef>
              <a:buFontTx/>
              <a:buChar char="•"/>
            </a:pPr>
            <a:r>
              <a:rPr lang="en-GB" smtClean="0">
                <a:latin typeface="Arial" charset="0"/>
                <a:cs typeface="Arial" charset="0"/>
              </a:rPr>
              <a:t>Colleges give learners appropriate support to make the transition to their next destination.</a:t>
            </a:r>
          </a:p>
          <a:p>
            <a:pPr marL="354013" indent="-342900" eaLnBrk="1" hangingPunct="1">
              <a:spcBef>
                <a:spcPct val="0"/>
              </a:spcBef>
            </a:pPr>
            <a:r>
              <a:rPr lang="en-GB" smtClean="0">
                <a:latin typeface="Arial" charset="0"/>
                <a:cs typeface="Arial" charset="0"/>
              </a:rPr>
              <a:t>  </a:t>
            </a:r>
          </a:p>
          <a:p>
            <a:pPr marL="354013" indent="-342900" eaLnBrk="1" hangingPunct="1">
              <a:spcBef>
                <a:spcPct val="0"/>
              </a:spcBef>
              <a:buFontTx/>
              <a:buChar char="•"/>
            </a:pPr>
            <a:endParaRPr lang="en-US" smtClean="0">
              <a:latin typeface="Arial" charset="0"/>
              <a:cs typeface="Arial" charset="0"/>
            </a:endParaRPr>
          </a:p>
        </p:txBody>
      </p:sp>
      <p:pic>
        <p:nvPicPr>
          <p:cNvPr id="12293"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Prif ganfyddiadau</a:t>
            </a:r>
          </a:p>
        </p:txBody>
      </p:sp>
      <p:sp>
        <p:nvSpPr>
          <p:cNvPr id="13314" name="object 3"/>
          <p:cNvSpPr>
            <a:spLocks noGrp="1"/>
          </p:cNvSpPr>
          <p:nvPr>
            <p:ph sz="half" idx="2"/>
          </p:nvPr>
        </p:nvSpPr>
        <p:spPr>
          <a:xfrm>
            <a:off x="527050" y="2641600"/>
            <a:ext cx="5729288" cy="5024438"/>
          </a:xfrm>
        </p:spPr>
        <p:txBody>
          <a:bodyPr/>
          <a:lstStyle/>
          <a:p>
            <a:pPr marL="482600" indent="-469900" eaLnBrk="1" hangingPunct="1">
              <a:spcBef>
                <a:spcPct val="0"/>
              </a:spcBef>
              <a:buFontTx/>
              <a:buChar char="•"/>
            </a:pPr>
            <a:r>
              <a:rPr lang="cy-GB" smtClean="0">
                <a:solidFill>
                  <a:srgbClr val="414042"/>
                </a:solidFill>
                <a:latin typeface="Arial" charset="0"/>
                <a:cs typeface="Arial" charset="0"/>
              </a:rPr>
              <a:t>Mae colegau’n casglu gwybodaeth am gyrchfannau bwriadedig dysgwyr pan fyddant yn gadael.</a:t>
            </a:r>
          </a:p>
          <a:p>
            <a:pPr marL="482600" indent="-469900" eaLnBrk="1" hangingPunct="1">
              <a:spcBef>
                <a:spcPct val="0"/>
              </a:spcBef>
              <a:buFontTx/>
              <a:buChar char="•"/>
            </a:pPr>
            <a:r>
              <a:rPr lang="cy-GB" smtClean="0">
                <a:solidFill>
                  <a:srgbClr val="414042"/>
                </a:solidFill>
                <a:latin typeface="Arial" charset="0"/>
                <a:cs typeface="Arial" charset="0"/>
              </a:rPr>
              <a:t>Er bod data ysgolion ar gyrchfannau wedi’i seilio ar waith Gyrfa Cymru yn olrhain dysgwyr i gadarnhau eu cyrchfannau pan fyddant wedi gadael yr ysgol, mae data sefydliadau addysg bellach ar gyrchfannau wedi’i seilio ar y bwriadau y mae dysgwyr yn eu datgan ac nid yw mor ddibynadwy.  Mae hyn yn gostwng gwerth y wybodaeth ar gyfer arfarnu effaith cynllunio gyrfaol dysgwyr neu i gymharu eu dilyniant ag ymadawyr ysgol.</a:t>
            </a: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13316" name="object 5"/>
          <p:cNvSpPr>
            <a:spLocks noGrp="1"/>
          </p:cNvSpPr>
          <p:nvPr>
            <p:ph sz="half" idx="3"/>
          </p:nvPr>
        </p:nvSpPr>
        <p:spPr>
          <a:xfrm>
            <a:off x="6615113" y="2641600"/>
            <a:ext cx="5783262" cy="4064000"/>
          </a:xfrm>
        </p:spPr>
        <p:txBody>
          <a:bodyPr/>
          <a:lstStyle/>
          <a:p>
            <a:pPr marL="342900" indent="-342900" eaLnBrk="1" hangingPunct="1">
              <a:spcBef>
                <a:spcPct val="0"/>
              </a:spcBef>
              <a:buFontTx/>
              <a:buChar char="•"/>
            </a:pPr>
            <a:r>
              <a:rPr lang="en-GB" smtClean="0">
                <a:latin typeface="Arial" charset="0"/>
                <a:cs typeface="Arial" charset="0"/>
              </a:rPr>
              <a:t>Colleges gather information on learners’ intended destinations when they leave.</a:t>
            </a:r>
          </a:p>
          <a:p>
            <a:pPr marL="342900" indent="-342900" eaLnBrk="1" hangingPunct="1">
              <a:spcBef>
                <a:spcPct val="0"/>
              </a:spcBef>
              <a:buFontTx/>
              <a:buChar char="•"/>
            </a:pPr>
            <a:r>
              <a:rPr lang="en-GB" smtClean="0">
                <a:latin typeface="Arial" charset="0"/>
                <a:cs typeface="Arial" charset="0"/>
              </a:rPr>
              <a:t>Whereas school destination data is based on Careers Wales tracking learners to verify their destinations once they have left school, FE institution leaver’s destination data is based on learners’ declared intentions and is not as reliable.  This reduces the value of the information to evaluate the impact of learners’ career planning or to compare their progression with school leavers.</a:t>
            </a:r>
            <a:endParaRPr lang="en-US" smtClean="0">
              <a:latin typeface="Arial" charset="0"/>
              <a:cs typeface="Arial" charset="0"/>
            </a:endParaRPr>
          </a:p>
        </p:txBody>
      </p:sp>
      <p:pic>
        <p:nvPicPr>
          <p:cNvPr id="13317"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object 2"/>
          <p:cNvSpPr>
            <a:spLocks noGrp="1"/>
          </p:cNvSpPr>
          <p:nvPr>
            <p:ph type="title"/>
          </p:nvPr>
        </p:nvSpPr>
        <p:spPr>
          <a:xfrm>
            <a:off x="527050" y="1716088"/>
            <a:ext cx="11950700" cy="533400"/>
          </a:xfrm>
        </p:spPr>
        <p:txBody>
          <a:bodyPr/>
          <a:lstStyle/>
          <a:p>
            <a:pPr marL="12700" algn="l" eaLnBrk="1" hangingPunct="1"/>
            <a:r>
              <a:rPr lang="cy-GB" smtClean="0">
                <a:latin typeface="Arial" charset="0"/>
                <a:cs typeface="Arial" charset="0"/>
              </a:rPr>
              <a:t>Argymhellion</a:t>
            </a:r>
          </a:p>
        </p:txBody>
      </p:sp>
      <p:sp>
        <p:nvSpPr>
          <p:cNvPr id="14338" name="object 3"/>
          <p:cNvSpPr>
            <a:spLocks noGrp="1"/>
          </p:cNvSpPr>
          <p:nvPr>
            <p:ph sz="half" idx="2"/>
          </p:nvPr>
        </p:nvSpPr>
        <p:spPr>
          <a:xfrm>
            <a:off x="527050" y="2641600"/>
            <a:ext cx="5729288" cy="3014663"/>
          </a:xfrm>
        </p:spPr>
        <p:txBody>
          <a:bodyPr/>
          <a:lstStyle/>
          <a:p>
            <a:pPr marL="482600" indent="-469900" eaLnBrk="1" hangingPunct="1">
              <a:spcBef>
                <a:spcPct val="0"/>
              </a:spcBef>
            </a:pPr>
            <a:r>
              <a:rPr lang="cy-GB" smtClean="0">
                <a:solidFill>
                  <a:srgbClr val="414042"/>
                </a:solidFill>
                <a:latin typeface="Arial" charset="0"/>
                <a:cs typeface="Arial" charset="0"/>
              </a:rPr>
              <a:t>Dylai colegau addysg bellach:</a:t>
            </a:r>
          </a:p>
          <a:p>
            <a:pPr marL="482600" indent="-469900" eaLnBrk="1" hangingPunct="1">
              <a:spcBef>
                <a:spcPct val="0"/>
              </a:spcBef>
            </a:pPr>
            <a:r>
              <a:rPr lang="cy-GB" smtClean="0">
                <a:solidFill>
                  <a:srgbClr val="414042"/>
                </a:solidFill>
                <a:latin typeface="Arial" charset="0"/>
                <a:cs typeface="Arial" charset="0"/>
              </a:rPr>
              <a:t> </a:t>
            </a:r>
          </a:p>
          <a:p>
            <a:pPr marL="482600" indent="-469900" eaLnBrk="1" hangingPunct="1">
              <a:spcBef>
                <a:spcPct val="0"/>
              </a:spcBef>
              <a:buFontTx/>
              <a:buChar char="•"/>
            </a:pPr>
            <a:r>
              <a:rPr lang="cy-GB" smtClean="0">
                <a:solidFill>
                  <a:srgbClr val="414042"/>
                </a:solidFill>
                <a:latin typeface="Arial" charset="0"/>
                <a:cs typeface="Arial" charset="0"/>
              </a:rPr>
              <a:t>ddatblygu dull cyffredin o fesur cyflawniadau dysgwyr, gan gynnwys eu cynnydd yn erbyn yr amcanion sydd wedi’u hamlinellu yn Fframwaith Gyrfaoedd a Byd Gwaith (2008) Llywodraeth Cymru</a:t>
            </a:r>
          </a:p>
          <a:p>
            <a:pPr marL="482600" indent="-469900" eaLnBrk="1" hangingPunct="1">
              <a:spcBef>
                <a:spcPct val="0"/>
              </a:spcBef>
            </a:pPr>
            <a:endParaRPr lang="cy-GB" smtClean="0">
              <a:latin typeface="Arial" charset="0"/>
              <a:cs typeface="Arial" charset="0"/>
            </a:endParaRPr>
          </a:p>
        </p:txBody>
      </p:sp>
      <p:sp>
        <p:nvSpPr>
          <p:cNvPr id="4" name="object 4"/>
          <p:cNvSpPr txBox="1"/>
          <p:nvPr/>
        </p:nvSpPr>
        <p:spPr>
          <a:xfrm>
            <a:off x="6615113" y="1716088"/>
            <a:ext cx="4002087" cy="469900"/>
          </a:xfrm>
          <a:prstGeom prst="rect">
            <a:avLst/>
          </a:prstGeom>
        </p:spPr>
        <p:txBody>
          <a:bodyPr lIns="0" tIns="0" rIns="0" bIns="0">
            <a:spAutoFit/>
          </a:bodyPr>
          <a:lstStyle/>
          <a:p>
            <a:pPr marL="12700" fontAlgn="auto">
              <a:spcBef>
                <a:spcPts val="0"/>
              </a:spcBef>
              <a:spcAft>
                <a:spcPts val="0"/>
              </a:spcAft>
              <a:defRPr/>
            </a:pPr>
            <a:r>
              <a:rPr sz="3500" b="1" spc="-5" dirty="0">
                <a:solidFill>
                  <a:srgbClr val="414042"/>
                </a:solidFill>
                <a:latin typeface="Arial"/>
                <a:cs typeface="Arial"/>
              </a:rPr>
              <a:t>Recommendations</a:t>
            </a:r>
            <a:endParaRPr sz="3500">
              <a:latin typeface="Arial"/>
              <a:cs typeface="Arial"/>
            </a:endParaRPr>
          </a:p>
        </p:txBody>
      </p:sp>
      <p:sp>
        <p:nvSpPr>
          <p:cNvPr id="5" name="object 5"/>
          <p:cNvSpPr txBox="1">
            <a:spLocks noGrp="1"/>
          </p:cNvSpPr>
          <p:nvPr>
            <p:ph sz="half" idx="3"/>
          </p:nvPr>
        </p:nvSpPr>
        <p:spPr>
          <a:xfrm>
            <a:off x="6615113" y="2641600"/>
            <a:ext cx="5783262" cy="2370138"/>
          </a:xfrm>
        </p:spPr>
        <p:txBody>
          <a:bodyPr rtlCol="0"/>
          <a:lstStyle/>
          <a:p>
            <a:pPr eaLnBrk="1" fontAlgn="auto" hangingPunct="1">
              <a:spcBef>
                <a:spcPts val="0"/>
              </a:spcBef>
              <a:spcAft>
                <a:spcPts val="0"/>
              </a:spcAft>
              <a:defRPr/>
            </a:pPr>
            <a:r>
              <a:rPr lang="en-GB" dirty="0"/>
              <a:t>Further education colleges should:</a:t>
            </a:r>
          </a:p>
          <a:p>
            <a:pPr eaLnBrk="1" fontAlgn="auto" hangingPunct="1">
              <a:spcBef>
                <a:spcPts val="0"/>
              </a:spcBef>
              <a:spcAft>
                <a:spcPts val="0"/>
              </a:spcAft>
              <a:defRPr/>
            </a:pPr>
            <a:r>
              <a:rPr lang="en-GB" dirty="0"/>
              <a:t> </a:t>
            </a:r>
          </a:p>
          <a:p>
            <a:pPr marL="342900" indent="-342900" eaLnBrk="1" fontAlgn="auto" hangingPunct="1">
              <a:spcBef>
                <a:spcPts val="0"/>
              </a:spcBef>
              <a:spcAft>
                <a:spcPts val="0"/>
              </a:spcAft>
              <a:buFont typeface="Arial" panose="020B0604020202020204" pitchFamily="34" charset="0"/>
              <a:buChar char="•"/>
              <a:defRPr/>
            </a:pPr>
            <a:r>
              <a:rPr lang="en-GB" dirty="0"/>
              <a:t>develop a common method to measure learners’ achievements, including </a:t>
            </a:r>
            <a:r>
              <a:rPr lang="en-GB" dirty="0" smtClean="0"/>
              <a:t>their progress </a:t>
            </a:r>
            <a:r>
              <a:rPr lang="en-GB" dirty="0"/>
              <a:t>against the objectives set out in the Welsh Government’s Careers and the World of Work Framework (2008)</a:t>
            </a:r>
          </a:p>
        </p:txBody>
      </p:sp>
      <p:pic>
        <p:nvPicPr>
          <p:cNvPr id="14341"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object 2"/>
          <p:cNvSpPr>
            <a:spLocks noGrp="1"/>
          </p:cNvSpPr>
          <p:nvPr>
            <p:ph type="title"/>
          </p:nvPr>
        </p:nvSpPr>
        <p:spPr/>
        <p:txBody>
          <a:bodyPr/>
          <a:lstStyle/>
          <a:p>
            <a:pPr marL="12700" algn="l" eaLnBrk="1" hangingPunct="1"/>
            <a:r>
              <a:rPr lang="cy-GB" smtClean="0">
                <a:latin typeface="Arial" charset="0"/>
                <a:cs typeface="Arial" charset="0"/>
              </a:rPr>
              <a:t>Argymhellion</a:t>
            </a:r>
          </a:p>
        </p:txBody>
      </p:sp>
      <p:sp>
        <p:nvSpPr>
          <p:cNvPr id="15362" name="object 3"/>
          <p:cNvSpPr>
            <a:spLocks noGrp="1"/>
          </p:cNvSpPr>
          <p:nvPr>
            <p:ph sz="half" idx="2"/>
          </p:nvPr>
        </p:nvSpPr>
        <p:spPr>
          <a:xfrm>
            <a:off x="527050" y="2641600"/>
            <a:ext cx="5729288" cy="3349625"/>
          </a:xfrm>
        </p:spPr>
        <p:txBody>
          <a:bodyPr/>
          <a:lstStyle/>
          <a:p>
            <a:pPr marL="482600" indent="-469900" eaLnBrk="1" hangingPunct="1">
              <a:spcBef>
                <a:spcPct val="0"/>
              </a:spcBef>
            </a:pPr>
            <a:r>
              <a:rPr lang="cy-GB" smtClean="0">
                <a:solidFill>
                  <a:srgbClr val="414042"/>
                </a:solidFill>
                <a:latin typeface="Arial" charset="0"/>
                <a:cs typeface="Arial" charset="0"/>
              </a:rPr>
              <a:t>Dylai awdurdodau lleol:</a:t>
            </a:r>
          </a:p>
          <a:p>
            <a:pPr marL="482600" indent="-469900" eaLnBrk="1" hangingPunct="1">
              <a:spcBef>
                <a:spcPct val="0"/>
              </a:spcBef>
            </a:pPr>
            <a:r>
              <a:rPr lang="cy-GB" smtClean="0">
                <a:solidFill>
                  <a:srgbClr val="414042"/>
                </a:solidFill>
                <a:latin typeface="Arial" charset="0"/>
                <a:cs typeface="Arial" charset="0"/>
              </a:rPr>
              <a:t> </a:t>
            </a:r>
          </a:p>
          <a:p>
            <a:pPr marL="482600" indent="-469900" eaLnBrk="1" hangingPunct="1">
              <a:spcBef>
                <a:spcPct val="0"/>
              </a:spcBef>
              <a:buFontTx/>
              <a:buChar char="•"/>
            </a:pPr>
            <a:r>
              <a:rPr lang="cy-GB" smtClean="0">
                <a:solidFill>
                  <a:srgbClr val="414042"/>
                </a:solidFill>
                <a:latin typeface="Arial" charset="0"/>
                <a:cs typeface="Arial" charset="0"/>
              </a:rPr>
              <a:t>wneud yn siŵr bod pob dysgwr yn gwybod am yr ystod lawn o opsiynau ôl-16 sydd ar gael iddynt </a:t>
            </a:r>
          </a:p>
          <a:p>
            <a:pPr marL="482600" indent="-469900" eaLnBrk="1" hangingPunct="1">
              <a:spcBef>
                <a:spcPct val="0"/>
              </a:spcBef>
              <a:buFontTx/>
              <a:buChar char="•"/>
            </a:pPr>
            <a:endParaRPr lang="cy-GB" smtClean="0">
              <a:solidFill>
                <a:srgbClr val="414042"/>
              </a:solidFill>
              <a:latin typeface="Arial" charset="0"/>
              <a:cs typeface="Arial" charset="0"/>
            </a:endParaRPr>
          </a:p>
          <a:p>
            <a:pPr marL="482600" indent="-469900" eaLnBrk="1" hangingPunct="1">
              <a:spcBef>
                <a:spcPct val="0"/>
              </a:spcBef>
              <a:buFontTx/>
              <a:buChar char="•"/>
            </a:pPr>
            <a:r>
              <a:rPr lang="cy-GB" smtClean="0">
                <a:solidFill>
                  <a:srgbClr val="414042"/>
                </a:solidFill>
                <a:latin typeface="Arial" charset="0"/>
                <a:cs typeface="Arial" charset="0"/>
              </a:rPr>
              <a:t>gwneud yn siŵr bod colegau’n cael gwybodaeth amserol am gyflawniadau ac anghenion dysgu dysgwyr sy’n symud ymlaen i addysg bellach </a:t>
            </a:r>
          </a:p>
        </p:txBody>
      </p:sp>
      <p:sp>
        <p:nvSpPr>
          <p:cNvPr id="4" name="object 4"/>
          <p:cNvSpPr txBox="1"/>
          <p:nvPr/>
        </p:nvSpPr>
        <p:spPr>
          <a:xfrm>
            <a:off x="6615113" y="1716088"/>
            <a:ext cx="4002087" cy="469900"/>
          </a:xfrm>
          <a:prstGeom prst="rect">
            <a:avLst/>
          </a:prstGeom>
        </p:spPr>
        <p:txBody>
          <a:bodyPr lIns="0" tIns="0" rIns="0" bIns="0">
            <a:spAutoFit/>
          </a:bodyPr>
          <a:lstStyle/>
          <a:p>
            <a:pPr marL="12700" fontAlgn="auto">
              <a:spcBef>
                <a:spcPts val="0"/>
              </a:spcBef>
              <a:spcAft>
                <a:spcPts val="0"/>
              </a:spcAft>
              <a:defRPr/>
            </a:pPr>
            <a:r>
              <a:rPr sz="3500" b="1" spc="-5" dirty="0">
                <a:solidFill>
                  <a:srgbClr val="414042"/>
                </a:solidFill>
                <a:latin typeface="Arial"/>
                <a:cs typeface="Arial"/>
              </a:rPr>
              <a:t>Recommendations</a:t>
            </a:r>
            <a:endParaRPr sz="3500">
              <a:latin typeface="Arial"/>
              <a:cs typeface="Arial"/>
            </a:endParaRPr>
          </a:p>
        </p:txBody>
      </p:sp>
      <p:sp>
        <p:nvSpPr>
          <p:cNvPr id="5" name="object 5"/>
          <p:cNvSpPr txBox="1">
            <a:spLocks noGrp="1"/>
          </p:cNvSpPr>
          <p:nvPr>
            <p:ph sz="half" idx="3"/>
          </p:nvPr>
        </p:nvSpPr>
        <p:spPr>
          <a:xfrm>
            <a:off x="6615113" y="2641600"/>
            <a:ext cx="5783262" cy="3048000"/>
          </a:xfrm>
        </p:spPr>
        <p:txBody>
          <a:bodyPr rtlCol="0"/>
          <a:lstStyle/>
          <a:p>
            <a:pPr eaLnBrk="1" fontAlgn="auto" hangingPunct="1">
              <a:spcBef>
                <a:spcPts val="0"/>
              </a:spcBef>
              <a:spcAft>
                <a:spcPts val="0"/>
              </a:spcAft>
              <a:defRPr/>
            </a:pPr>
            <a:r>
              <a:rPr lang="en-GB" dirty="0"/>
              <a:t>Local authorities should:</a:t>
            </a:r>
          </a:p>
          <a:p>
            <a:pPr eaLnBrk="1" fontAlgn="auto" hangingPunct="1">
              <a:spcBef>
                <a:spcPts val="0"/>
              </a:spcBef>
              <a:spcAft>
                <a:spcPts val="0"/>
              </a:spcAft>
              <a:defRPr/>
            </a:pPr>
            <a:r>
              <a:rPr lang="en-GB" dirty="0"/>
              <a:t> </a:t>
            </a:r>
          </a:p>
          <a:p>
            <a:pPr marL="342900" indent="-342900" eaLnBrk="1" fontAlgn="auto" hangingPunct="1">
              <a:spcBef>
                <a:spcPts val="0"/>
              </a:spcBef>
              <a:spcAft>
                <a:spcPts val="0"/>
              </a:spcAft>
              <a:buFont typeface="Arial" panose="020B0604020202020204" pitchFamily="34" charset="0"/>
              <a:buChar char="•"/>
              <a:defRPr/>
            </a:pPr>
            <a:r>
              <a:rPr lang="en-GB" dirty="0"/>
              <a:t>make sure all learners are aware of the full range of post-16 options available to </a:t>
            </a:r>
            <a:r>
              <a:rPr lang="en-GB" dirty="0" smtClean="0"/>
              <a:t>them</a:t>
            </a:r>
          </a:p>
          <a:p>
            <a:pPr marL="342900" indent="-342900" eaLnBrk="1" fontAlgn="auto" hangingPunct="1">
              <a:spcBef>
                <a:spcPts val="0"/>
              </a:spcBef>
              <a:spcAft>
                <a:spcPts val="0"/>
              </a:spcAft>
              <a:buFont typeface="Arial" panose="020B0604020202020204" pitchFamily="34" charset="0"/>
              <a:buChar char="•"/>
              <a:defRPr/>
            </a:pPr>
            <a:endParaRPr lang="en-GB" dirty="0"/>
          </a:p>
          <a:p>
            <a:pPr marL="342900" indent="-342900" eaLnBrk="1" fontAlgn="auto" hangingPunct="1">
              <a:spcBef>
                <a:spcPts val="0"/>
              </a:spcBef>
              <a:spcAft>
                <a:spcPts val="0"/>
              </a:spcAft>
              <a:buFont typeface="Arial" panose="020B0604020202020204" pitchFamily="34" charset="0"/>
              <a:buChar char="•"/>
              <a:defRPr/>
            </a:pPr>
            <a:r>
              <a:rPr lang="en-GB" dirty="0" smtClean="0"/>
              <a:t>make </a:t>
            </a:r>
            <a:r>
              <a:rPr lang="en-GB" dirty="0"/>
              <a:t>sure that colleges receive timely information about the achievements and support needs of learners progressing to further education</a:t>
            </a:r>
          </a:p>
        </p:txBody>
      </p:sp>
      <p:pic>
        <p:nvPicPr>
          <p:cNvPr id="15365"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Remit survey Power Point (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Remit%20survey%20Power%20Point%20(Updated)</Template>
  <TotalTime>6240</TotalTime>
  <Words>1958</Words>
  <Application>Microsoft Office PowerPoint</Application>
  <PresentationFormat>Custom</PresentationFormat>
  <Paragraphs>115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Remit survey Power Point (Updated)</vt:lpstr>
      <vt:lpstr>PowerPoint Presentation</vt:lpstr>
      <vt:lpstr>Cefndir</vt:lpstr>
      <vt:lpstr>Prif ganfyddiadau</vt:lpstr>
      <vt:lpstr>Prif ganfyddiadau</vt:lpstr>
      <vt:lpstr>Prif ganfyddiadau</vt:lpstr>
      <vt:lpstr>Prif ganfyddiadau</vt:lpstr>
      <vt:lpstr>Prif ganfyddiadau</vt:lpstr>
      <vt:lpstr>Argymhellion</vt:lpstr>
      <vt:lpstr>Argymhellion</vt:lpstr>
      <vt:lpstr>Argymhellion</vt:lpstr>
      <vt:lpstr>Arfer orau</vt:lpstr>
      <vt:lpstr>Arfer orau</vt:lpstr>
      <vt:lpstr>5 cwestiwn i ddarparwyr</vt:lpstr>
      <vt:lpstr>5 cwestiwn i ddarparwyr</vt:lpstr>
      <vt:lpstr>Cwestiynau...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Alun Connick</dc:creator>
  <cp:lastModifiedBy>Elora Elphick</cp:lastModifiedBy>
  <cp:revision>15</cp:revision>
  <dcterms:created xsi:type="dcterms:W3CDTF">2015-11-02T12:32:46Z</dcterms:created>
  <dcterms:modified xsi:type="dcterms:W3CDTF">2015-12-09T14:15:13Z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2015-04-24T00:00:00Z</vt:filetime>
  </property>
  <property fmtid="{D5CDD505-2E9C-101B-9397-08002B2CF9AE}" pid="3" name="Creator">
    <vt:lpwstr>Adobe InDesign CS5 (7.0)</vt:lpwstr>
  </property>
  <property fmtid="{D5CDD505-2E9C-101B-9397-08002B2CF9AE}" pid="4" name="LastSaved">
    <vt:filetime>2015-04-24T00:00:00Z</vt:filetime>
  </property>
  <property fmtid="{D5CDD505-2E9C-101B-9397-08002B2CF9AE}" pid="5" name="ContentTypeId">
    <vt:lpwstr>0x0101004FF563581D1EBA4688BFE70077AFADA60312000AAD7F076E450E48B5A0AC7B3FF907F3</vt:lpwstr>
  </property>
  <property fmtid="{D5CDD505-2E9C-101B-9397-08002B2CF9AE}" pid="6" name="Academic Year">
    <vt:lpwstr/>
  </property>
  <property fmtid="{D5CDD505-2E9C-101B-9397-08002B2CF9AE}" pid="7" name="Retention Year">
    <vt:lpwstr/>
  </property>
  <property fmtid="{D5CDD505-2E9C-101B-9397-08002B2CF9AE}" pid="8" name="Financial Year">
    <vt:lpwstr/>
  </property>
  <property fmtid="{D5CDD505-2E9C-101B-9397-08002B2CF9AE}" pid="9" name="Title (Welsh)">
    <vt:lpwstr/>
  </property>
  <property fmtid="{D5CDD505-2E9C-101B-9397-08002B2CF9AE}" pid="10" name="COBAS Thematic Event ID">
    <vt:lpwstr/>
  </property>
  <property fmtid="{D5CDD505-2E9C-101B-9397-08002B2CF9AE}" pid="11" name="Year of Survey">
    <vt:lpwstr/>
  </property>
  <property fmtid="{D5CDD505-2E9C-101B-9397-08002B2CF9AE}" pid="12" name="Calendar Year">
    <vt:lpwstr/>
  </property>
  <property fmtid="{D5CDD505-2E9C-101B-9397-08002B2CF9AE}" pid="13" name="TaxCatchAll">
    <vt:lpwstr/>
  </property>
  <property fmtid="{D5CDD505-2E9C-101B-9397-08002B2CF9AE}" pid="14" name="COBAS Event Title">
    <vt:lpwstr/>
  </property>
  <property fmtid="{D5CDD505-2E9C-101B-9397-08002B2CF9AE}" pid="15" name="Lead Inspector">
    <vt:lpwstr/>
  </property>
  <property fmtid="{D5CDD505-2E9C-101B-9397-08002B2CF9AE}" pid="16" name="COBAS Event Short Title">
    <vt:lpwstr/>
  </property>
  <property fmtid="{D5CDD505-2E9C-101B-9397-08002B2CF9AE}" pid="17" name="b6bad8d7342d4cc5ae5d0cd685ebd519">
    <vt:lpwstr>English777de1d1-cd30-4966-a2e3-f61db4c431e8</vt:lpwstr>
  </property>
  <property fmtid="{D5CDD505-2E9C-101B-9397-08002B2CF9AE}" pid="18" name="COBAS Event ID">
    <vt:lpwstr/>
  </property>
</Properties>
</file>