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 id="262" r:id="rId9"/>
    <p:sldId id="263" r:id="rId10"/>
    <p:sldId id="264" r:id="rId11"/>
    <p:sldId id="265" r:id="rId12"/>
    <p:sldId id="266" r:id="rId13"/>
    <p:sldId id="267" r:id="rId14"/>
    <p:sldId id="259" r:id="rId15"/>
    <p:sldId id="271" r:id="rId16"/>
    <p:sldId id="260" r:id="rId17"/>
    <p:sldId id="274" r:id="rId18"/>
    <p:sldId id="261" r:id="rId19"/>
    <p:sldId id="275" r:id="rId20"/>
    <p:sldId id="276" r:id="rId21"/>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AA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9" autoAdjust="0"/>
    <p:restoredTop sz="94660"/>
  </p:normalViewPr>
  <p:slideViewPr>
    <p:cSldViewPr snapToGrid="0">
      <p:cViewPr varScale="1">
        <p:scale>
          <a:sx n="86" d="100"/>
          <a:sy n="86" d="100"/>
        </p:scale>
        <p:origin x="60" y="-246"/>
      </p:cViewPr>
      <p:guideLst>
        <p:guide orient="horz" pos="5712"/>
        <p:guide pos="3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wrap="square" lIns="0" tIns="0" rIns="0" bIns="0">
            <a:spAutoFit/>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body" idx="1"/>
          </p:nvPr>
        </p:nvSpPr>
        <p:spPr/>
        <p:txBody>
          <a:bodyPr lIns="0" tIns="0" rIns="0" bIns="0"/>
          <a:lstStyle>
            <a:lvl1pPr>
              <a:defRPr/>
            </a:lvl1pPr>
          </a:lstStyle>
          <a:p>
            <a:pPr lvl="0"/>
            <a:r>
              <a:rPr lang="en-US" smtClean="0"/>
              <a:t>Click to 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sz="half" idx="2"/>
          </p:nvPr>
        </p:nvSpPr>
        <p:spPr>
          <a:xfrm>
            <a:off x="527300" y="2642252"/>
            <a:ext cx="5728335" cy="6339840"/>
          </a:xfrm>
          <a:prstGeom prst="rect">
            <a:avLst/>
          </a:prstGeom>
        </p:spPr>
        <p:txBody>
          <a:bodyPr wrap="square" lIns="0" tIns="0" rIns="0" bIns="0">
            <a:spAutoFit/>
          </a:bodyPr>
          <a:lstStyle>
            <a:lvl1pPr>
              <a:defRPr sz="2200" b="0" i="0">
                <a:solidFill>
                  <a:srgbClr val="2EAAE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298" y="328137"/>
            <a:ext cx="2565513" cy="900000"/>
          </a:xfrm>
          <a:prstGeom prst="rect">
            <a:avLst/>
          </a:prstGeom>
        </p:spPr>
      </p:pic>
      <p:sp>
        <p:nvSpPr>
          <p:cNvPr id="9" name="TextBox 13"/>
          <p:cNvSpPr txBox="1"/>
          <p:nvPr userDrawn="1"/>
        </p:nvSpPr>
        <p:spPr>
          <a:xfrm>
            <a:off x="10323847" y="424194"/>
            <a:ext cx="2191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r>
              <a:rPr lang="en-GB" sz="2000" dirty="0" err="1">
                <a:solidFill>
                  <a:srgbClr val="2EAAE1"/>
                </a:solidFill>
                <a:latin typeface="Arial"/>
                <a:cs typeface="Arial"/>
              </a:rPr>
              <a:t>estyn.llyw.cymru</a:t>
            </a:r>
            <a:endParaRPr lang="en-GB" sz="2000" dirty="0">
              <a:solidFill>
                <a:srgbClr val="2EAAE1"/>
              </a:solidFill>
              <a:latin typeface="Arial"/>
              <a:cs typeface="Arial"/>
            </a:endParaRPr>
          </a:p>
          <a:p>
            <a:pPr marL="12700"/>
            <a:r>
              <a:rPr lang="en-GB" sz="2000" dirty="0" err="1">
                <a:solidFill>
                  <a:srgbClr val="414042"/>
                </a:solidFill>
                <a:latin typeface="Arial"/>
                <a:cs typeface="Arial"/>
              </a:rPr>
              <a:t>estyn.gov.wales</a:t>
            </a:r>
            <a:endParaRPr lang="en-GB" sz="2000" dirty="0">
              <a:solidFill>
                <a:srgbClr val="414042"/>
              </a:solidFill>
              <a:latin typeface="Arial"/>
              <a:cs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3004800" cy="9753600"/>
          </a:xfrm>
          <a:custGeom>
            <a:avLst/>
            <a:gdLst/>
            <a:ahLst/>
            <a:cxnLst/>
            <a:rect l="l" t="t" r="r" b="b"/>
            <a:pathLst>
              <a:path w="13004800" h="9753600">
                <a:moveTo>
                  <a:pt x="0" y="9753485"/>
                </a:moveTo>
                <a:lnTo>
                  <a:pt x="13004647" y="9753485"/>
                </a:lnTo>
                <a:lnTo>
                  <a:pt x="13004647" y="0"/>
                </a:lnTo>
                <a:lnTo>
                  <a:pt x="0" y="0"/>
                </a:lnTo>
                <a:lnTo>
                  <a:pt x="0" y="9753485"/>
                </a:lnTo>
                <a:close/>
              </a:path>
            </a:pathLst>
          </a:custGeom>
          <a:solidFill>
            <a:srgbClr val="2EAAE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29360"/>
            <a:ext cx="13004800" cy="8424545"/>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rgbClr val="E9F2FB"/>
          </a:solidFill>
        </p:spPr>
        <p:txBody>
          <a:bodyPr wrap="square" lIns="0" tIns="0" rIns="0" bIns="0" rtlCol="0"/>
          <a:lstStyle/>
          <a:p>
            <a:endParaRPr/>
          </a:p>
        </p:txBody>
      </p:sp>
      <p:sp>
        <p:nvSpPr>
          <p:cNvPr id="2" name="Holder 2"/>
          <p:cNvSpPr>
            <a:spLocks noGrp="1"/>
          </p:cNvSpPr>
          <p:nvPr>
            <p:ph type="title"/>
          </p:nvPr>
        </p:nvSpPr>
        <p:spPr>
          <a:xfrm>
            <a:off x="527300" y="1715989"/>
            <a:ext cx="11950199" cy="469900"/>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a:p>
        </p:txBody>
      </p:sp>
      <p:sp>
        <p:nvSpPr>
          <p:cNvPr id="3" name="Holder 3"/>
          <p:cNvSpPr>
            <a:spLocks noGrp="1"/>
          </p:cNvSpPr>
          <p:nvPr>
            <p:ph type="body" idx="1"/>
          </p:nvPr>
        </p:nvSpPr>
        <p:spPr>
          <a:xfrm>
            <a:off x="650240" y="2243328"/>
            <a:ext cx="11704320" cy="643737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1695" y="1995247"/>
            <a:ext cx="8242012" cy="2954655"/>
          </a:xfrm>
          <a:prstGeom prst="rect">
            <a:avLst/>
          </a:prstGeom>
        </p:spPr>
        <p:txBody>
          <a:bodyPr vert="horz" wrap="square" lIns="0" tIns="0" rIns="0" bIns="0" rtlCol="0">
            <a:spAutoFit/>
          </a:bodyPr>
          <a:lstStyle/>
          <a:p>
            <a:pPr marL="12700" marR="5080"/>
            <a:r>
              <a:rPr lang="cy-GB" sz="4800" b="1" spc="5" dirty="0" smtClean="0">
                <a:solidFill>
                  <a:srgbClr val="FFFFFF"/>
                </a:solidFill>
                <a:latin typeface="Arial"/>
                <a:cs typeface="Arial"/>
              </a:rPr>
              <a:t>Ieithoedd Tramor </a:t>
            </a:r>
          </a:p>
          <a:p>
            <a:pPr marL="12700" marR="5080"/>
            <a:r>
              <a:rPr lang="en-GB" sz="4800" b="1" spc="5" dirty="0" smtClean="0">
                <a:solidFill>
                  <a:srgbClr val="FFFFFF"/>
                </a:solidFill>
                <a:latin typeface="Arial"/>
                <a:cs typeface="Arial"/>
              </a:rPr>
              <a:t>Modern</a:t>
            </a:r>
            <a:endParaRPr sz="4000" dirty="0">
              <a:latin typeface="Times New Roman"/>
              <a:cs typeface="Times New Roman"/>
            </a:endParaRPr>
          </a:p>
          <a:p>
            <a:pPr marL="12700" marR="2997200"/>
            <a:r>
              <a:rPr lang="en-GB" sz="4800" b="1" spc="5" dirty="0" smtClean="0">
                <a:solidFill>
                  <a:srgbClr val="414042"/>
                </a:solidFill>
                <a:latin typeface="Arial"/>
                <a:cs typeface="Arial"/>
              </a:rPr>
              <a:t>Modern Foreign </a:t>
            </a:r>
            <a:r>
              <a:rPr lang="en-GB" sz="4800" b="1" spc="5" dirty="0" smtClean="0">
                <a:solidFill>
                  <a:srgbClr val="414042"/>
                </a:solidFill>
                <a:latin typeface="Arial"/>
                <a:cs typeface="Arial"/>
              </a:rPr>
              <a:t>Languages</a:t>
            </a:r>
            <a:endParaRPr lang="en-GB" sz="4800" b="1" spc="5" dirty="0">
              <a:solidFill>
                <a:srgbClr val="414042"/>
              </a:solidFill>
              <a:latin typeface="Arial"/>
              <a:cs typeface="Arial"/>
            </a:endParaRPr>
          </a:p>
        </p:txBody>
      </p:sp>
      <p:pic>
        <p:nvPicPr>
          <p:cNvPr id="17" name="Picture 16" descr="Untitled-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562" y="-228600"/>
            <a:ext cx="14300837" cy="10728960"/>
          </a:xfrm>
          <a:prstGeom prst="rect">
            <a:avLst/>
          </a:prstGeom>
        </p:spPr>
      </p:pic>
      <p:pic>
        <p:nvPicPr>
          <p:cNvPr id="18" name="Picture 17"/>
          <p:cNvPicPr>
            <a:picLocks noChangeAspect="1"/>
          </p:cNvPicPr>
          <p:nvPr/>
        </p:nvPicPr>
        <p:blipFill>
          <a:blip r:embed="rId3"/>
          <a:stretch>
            <a:fillRect/>
          </a:stretch>
        </p:blipFill>
        <p:spPr>
          <a:xfrm>
            <a:off x="533400" y="8540750"/>
            <a:ext cx="2565400" cy="685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3724096"/>
          </a:xfrm>
          <a:prstGeom prst="rect">
            <a:avLst/>
          </a:prstGeom>
        </p:spPr>
        <p:txBody>
          <a:bodyPr vert="horz" wrap="square" lIns="0" tIns="0" rIns="0" bIns="0" rtlCol="0">
            <a:spAutoFit/>
          </a:bodyPr>
          <a:lstStyle/>
          <a:p>
            <a:pPr marL="482600" marR="44450" indent="-470534">
              <a:lnSpc>
                <a:spcPct val="100000"/>
              </a:lnSpc>
            </a:pPr>
            <a:r>
              <a:rPr lang="cy-GB" spc="-5" dirty="0" smtClean="0"/>
              <a:t>Dylai athrawon ieithoedd tramor </a:t>
            </a:r>
            <a:r>
              <a:rPr lang="en-GB" spc="-5" dirty="0" smtClean="0"/>
              <a:t>modern:</a:t>
            </a:r>
            <a:endParaRPr lang="en-GB" spc="-5" dirty="0"/>
          </a:p>
          <a:p>
            <a:pPr marL="482600" marR="44450" indent="-470534">
              <a:lnSpc>
                <a:spcPct val="100000"/>
              </a:lnSpc>
            </a:pPr>
            <a:endParaRPr lang="en-GB" spc="-5" dirty="0"/>
          </a:p>
          <a:p>
            <a:pPr marL="482600" marR="44450" indent="-470534">
              <a:lnSpc>
                <a:spcPct val="100000"/>
              </a:lnSpc>
            </a:pPr>
            <a:r>
              <a:rPr lang="en-GB" spc="-5" dirty="0"/>
              <a:t>A</a:t>
            </a:r>
            <a:r>
              <a:rPr lang="en-GB" spc="-5" dirty="0" smtClean="0"/>
              <a:t>1</a:t>
            </a:r>
            <a:r>
              <a:rPr lang="en-GB" spc="-5" dirty="0"/>
              <a:t>: </a:t>
            </a:r>
            <a:r>
              <a:rPr lang="cy-GB" dirty="0" smtClean="0"/>
              <a:t>wella </a:t>
            </a:r>
            <a:r>
              <a:rPr lang="cy-GB" dirty="0"/>
              <a:t>ansawdd yr addysgu mewn ieithoedd tramor </a:t>
            </a:r>
            <a:r>
              <a:rPr lang="cy-GB" dirty="0" smtClean="0"/>
              <a:t>modern</a:t>
            </a:r>
            <a:endParaRPr lang="en-GB" spc="-5" dirty="0"/>
          </a:p>
          <a:p>
            <a:pPr marL="482600" marR="44450" indent="-470534">
              <a:lnSpc>
                <a:spcPct val="100000"/>
              </a:lnSpc>
            </a:pPr>
            <a:endParaRPr lang="en-GB" spc="-5" dirty="0"/>
          </a:p>
          <a:p>
            <a:pPr marL="482600" marR="44450" indent="-470534">
              <a:lnSpc>
                <a:spcPct val="100000"/>
              </a:lnSpc>
            </a:pPr>
            <a:r>
              <a:rPr lang="en-GB" spc="-5" dirty="0" smtClean="0"/>
              <a:t>A2</a:t>
            </a:r>
            <a:r>
              <a:rPr lang="en-GB" spc="-5" dirty="0"/>
              <a:t>: </a:t>
            </a:r>
            <a:r>
              <a:rPr lang="en-GB" spc="-5" dirty="0" smtClean="0"/>
              <a:t>m</a:t>
            </a:r>
            <a:r>
              <a:rPr lang="cy-GB" dirty="0" smtClean="0"/>
              <a:t>ynychu </a:t>
            </a:r>
            <a:r>
              <a:rPr lang="cy-GB" dirty="0"/>
              <a:t>grwpiau rhwydwaith rhanbarthol a hyfforddiant rhanbarthol, a chymryd rhan ynddynt, i ddatblygu medrau lefel uwch mewn addysgu a dysgu ieithoedd tramor </a:t>
            </a:r>
            <a:r>
              <a:rPr lang="cy-GB" dirty="0" smtClean="0"/>
              <a:t>modern</a:t>
            </a:r>
            <a:endParaRPr lang="en-GB" spc="-5" dirty="0"/>
          </a:p>
          <a:p>
            <a:pPr marL="482600" marR="44450" indent="-470534">
              <a:lnSpc>
                <a:spcPct val="100000"/>
              </a:lnSpc>
            </a:pPr>
            <a:r>
              <a:rPr lang="en-GB" dirty="0" smtClean="0"/>
              <a:t> </a:t>
            </a:r>
            <a:endParaRPr lang="en-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4062651"/>
          </a:xfrm>
          <a:prstGeom prst="rect">
            <a:avLst/>
          </a:prstGeom>
        </p:spPr>
        <p:txBody>
          <a:bodyPr vert="horz" wrap="square" lIns="0" tIns="0" rIns="0" bIns="0" rtlCol="0">
            <a:spAutoFit/>
          </a:bodyPr>
          <a:lstStyle/>
          <a:p>
            <a:pPr marL="482600" marR="44450" indent="-470534">
              <a:lnSpc>
                <a:spcPct val="100000"/>
              </a:lnSpc>
            </a:pPr>
            <a:r>
              <a:rPr lang="en-GB" spc="-5" dirty="0"/>
              <a:t>Teachers of modern foreign languages should</a:t>
            </a:r>
            <a:r>
              <a:rPr lang="en-GB" spc="-5" dirty="0" smtClean="0"/>
              <a:t>:</a:t>
            </a:r>
          </a:p>
          <a:p>
            <a:pPr marL="482600" marR="44450" indent="-470534">
              <a:lnSpc>
                <a:spcPct val="100000"/>
              </a:lnSpc>
            </a:pPr>
            <a:endParaRPr lang="en-GB" spc="-5" dirty="0"/>
          </a:p>
          <a:p>
            <a:pPr marL="482600" marR="44450" indent="-470534">
              <a:lnSpc>
                <a:spcPct val="100000"/>
              </a:lnSpc>
            </a:pPr>
            <a:r>
              <a:rPr lang="en-GB" spc="-5" dirty="0"/>
              <a:t>R1: </a:t>
            </a:r>
            <a:r>
              <a:rPr lang="en-GB" spc="-5" dirty="0" smtClean="0"/>
              <a:t>improve </a:t>
            </a:r>
            <a:r>
              <a:rPr lang="en-GB" spc="-5" dirty="0"/>
              <a:t>the quality of teaching in modern foreign </a:t>
            </a:r>
            <a:r>
              <a:rPr lang="en-GB" spc="-5" dirty="0" smtClean="0"/>
              <a:t>languages</a:t>
            </a:r>
          </a:p>
          <a:p>
            <a:pPr marL="482600" marR="44450" indent="-470534">
              <a:lnSpc>
                <a:spcPct val="100000"/>
              </a:lnSpc>
            </a:pPr>
            <a:endParaRPr lang="en-GB" spc="-5" dirty="0"/>
          </a:p>
          <a:p>
            <a:pPr marL="482600" marR="44450" indent="-470534">
              <a:lnSpc>
                <a:spcPct val="100000"/>
              </a:lnSpc>
            </a:pPr>
            <a:r>
              <a:rPr lang="en-GB" spc="-5" dirty="0"/>
              <a:t>R2: </a:t>
            </a:r>
            <a:r>
              <a:rPr lang="en-GB" spc="-5" dirty="0" smtClean="0"/>
              <a:t>attend </a:t>
            </a:r>
            <a:r>
              <a:rPr lang="en-GB" spc="-5" dirty="0"/>
              <a:t>and engage with regional network groups and regional training to develop high-order skills in modern foreign language teaching and learning</a:t>
            </a:r>
          </a:p>
          <a:p>
            <a:pPr marL="482600" marR="44450" indent="-470534">
              <a:lnSpc>
                <a:spcPct val="100000"/>
              </a:lnSpc>
            </a:pPr>
            <a:endParaRPr lang="en-GB" spc="-5" dirty="0"/>
          </a:p>
          <a:p>
            <a:pPr marL="482600" marR="44450" indent="-470534">
              <a:lnSpc>
                <a:spcPct val="100000"/>
              </a:lnSpc>
            </a:pPr>
            <a:endParaRPr lang="en-GB" dirty="0"/>
          </a:p>
        </p:txBody>
      </p:sp>
    </p:spTree>
    <p:extLst>
      <p:ext uri="{BB962C8B-B14F-4D97-AF65-F5344CB8AC3E}">
        <p14:creationId xmlns:p14="http://schemas.microsoft.com/office/powerpoint/2010/main" val="2004448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4401205"/>
          </a:xfrm>
          <a:prstGeom prst="rect">
            <a:avLst/>
          </a:prstGeom>
        </p:spPr>
        <p:txBody>
          <a:bodyPr vert="horz" wrap="square" lIns="0" tIns="0" rIns="0" bIns="0" rtlCol="0">
            <a:spAutoFit/>
          </a:bodyPr>
          <a:lstStyle/>
          <a:p>
            <a:pPr marL="482600" marR="44450" indent="-470534">
              <a:lnSpc>
                <a:spcPct val="100000"/>
              </a:lnSpc>
            </a:pPr>
            <a:r>
              <a:rPr lang="cy-GB" spc="-5" dirty="0" smtClean="0"/>
              <a:t>Dylai penaethiaid ac uwch arweinwyr</a:t>
            </a:r>
            <a:r>
              <a:rPr lang="en-GB" spc="-5" dirty="0" smtClean="0"/>
              <a:t>:</a:t>
            </a:r>
            <a:endParaRPr lang="en-GB" spc="-5" dirty="0"/>
          </a:p>
          <a:p>
            <a:pPr marL="482600" marR="44450" indent="-470534">
              <a:lnSpc>
                <a:spcPct val="100000"/>
              </a:lnSpc>
            </a:pPr>
            <a:endParaRPr lang="en-GB" spc="-5" dirty="0"/>
          </a:p>
          <a:p>
            <a:pPr marL="482600" marR="44450" indent="-470534">
              <a:lnSpc>
                <a:spcPct val="100000"/>
              </a:lnSpc>
            </a:pPr>
            <a:r>
              <a:rPr lang="en-GB" spc="-5" dirty="0" smtClean="0"/>
              <a:t>A3</a:t>
            </a:r>
            <a:r>
              <a:rPr lang="en-GB" spc="-5" dirty="0"/>
              <a:t>: </a:t>
            </a:r>
            <a:r>
              <a:rPr lang="cy-GB" dirty="0" smtClean="0"/>
              <a:t>wella nifer </a:t>
            </a:r>
            <a:r>
              <a:rPr lang="cy-GB" dirty="0"/>
              <a:t>y dysgwyr sy’n astudio o leiaf un iaith dramor fodern ar lefel arholiad </a:t>
            </a:r>
            <a:r>
              <a:rPr lang="cy-GB" dirty="0" smtClean="0"/>
              <a:t>trwy’r cwricwlwm ac amserlennu</a:t>
            </a:r>
            <a:endParaRPr lang="en-GB" spc="-5" dirty="0"/>
          </a:p>
          <a:p>
            <a:pPr marL="482600" marR="44450" indent="-470534">
              <a:lnSpc>
                <a:spcPct val="100000"/>
              </a:lnSpc>
            </a:pPr>
            <a:endParaRPr lang="en-GB" spc="-5" dirty="0"/>
          </a:p>
          <a:p>
            <a:pPr marL="482600" marR="44450" indent="-470534">
              <a:lnSpc>
                <a:spcPct val="100000"/>
              </a:lnSpc>
            </a:pPr>
            <a:r>
              <a:rPr lang="en-GB" spc="-5" dirty="0" smtClean="0"/>
              <a:t>A4</a:t>
            </a:r>
            <a:r>
              <a:rPr lang="en-GB" spc="-5" dirty="0"/>
              <a:t>: </a:t>
            </a:r>
            <a:r>
              <a:rPr lang="en-GB" spc="-5" dirty="0" smtClean="0"/>
              <a:t>g</a:t>
            </a:r>
            <a:r>
              <a:rPr lang="cy-GB" dirty="0" smtClean="0"/>
              <a:t>wneud </a:t>
            </a:r>
            <a:r>
              <a:rPr lang="cy-GB" dirty="0"/>
              <a:t>yn siwr bod </a:t>
            </a:r>
            <a:r>
              <a:rPr lang="cy-GB" dirty="0" smtClean="0"/>
              <a:t>athrawon yn </a:t>
            </a:r>
            <a:r>
              <a:rPr lang="cy-GB" dirty="0"/>
              <a:t>gallu manteisio ar ddatblygiad proffesiynol parhaus </a:t>
            </a:r>
            <a:r>
              <a:rPr lang="cy-GB" dirty="0" smtClean="0"/>
              <a:t>Dyfodol byd-eang </a:t>
            </a:r>
            <a:r>
              <a:rPr lang="cy-GB" dirty="0"/>
              <a:t>a gynigir </a:t>
            </a:r>
            <a:r>
              <a:rPr lang="cy-GB" dirty="0" smtClean="0"/>
              <a:t>i </a:t>
            </a:r>
            <a:r>
              <a:rPr lang="cy-GB" dirty="0"/>
              <a:t>wella ansawdd dysgu ac addysgu ieithoedd tramor </a:t>
            </a:r>
            <a:r>
              <a:rPr lang="cy-GB" dirty="0" smtClean="0"/>
              <a:t>modern</a:t>
            </a:r>
            <a:r>
              <a:rPr lang="en-GB" spc="-5" dirty="0" smtClean="0"/>
              <a:t>. </a:t>
            </a:r>
            <a:endParaRPr lang="en-GB" spc="-5" dirty="0"/>
          </a:p>
          <a:p>
            <a:pPr marL="482600" marR="44450" indent="-470534">
              <a:lnSpc>
                <a:spcPct val="100000"/>
              </a:lnSpc>
            </a:pPr>
            <a:endParaRPr lang="en-GB" dirty="0"/>
          </a:p>
          <a:p>
            <a:pPr marL="482600" marR="44450" indent="-470534">
              <a:lnSpc>
                <a:spcPct val="100000"/>
              </a:lnSpc>
            </a:pPr>
            <a:endParaRPr lang="en-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4401205"/>
          </a:xfrm>
          <a:prstGeom prst="rect">
            <a:avLst/>
          </a:prstGeom>
        </p:spPr>
        <p:txBody>
          <a:bodyPr vert="horz" wrap="square" lIns="0" tIns="0" rIns="0" bIns="0" rtlCol="0">
            <a:spAutoFit/>
          </a:bodyPr>
          <a:lstStyle/>
          <a:p>
            <a:pPr marL="482600" marR="44450" indent="-470534">
              <a:lnSpc>
                <a:spcPct val="100000"/>
              </a:lnSpc>
            </a:pPr>
            <a:r>
              <a:rPr lang="en-GB" spc="-5" dirty="0" err="1"/>
              <a:t>Headteachers</a:t>
            </a:r>
            <a:r>
              <a:rPr lang="en-GB" spc="-5" dirty="0"/>
              <a:t> and senior leaders should</a:t>
            </a:r>
            <a:r>
              <a:rPr lang="en-GB" spc="-5" dirty="0" smtClean="0"/>
              <a:t>:</a:t>
            </a:r>
          </a:p>
          <a:p>
            <a:pPr marL="482600" marR="44450" indent="-470534">
              <a:lnSpc>
                <a:spcPct val="100000"/>
              </a:lnSpc>
            </a:pPr>
            <a:endParaRPr lang="en-GB" spc="-5" dirty="0"/>
          </a:p>
          <a:p>
            <a:pPr marL="482600" marR="44450" indent="-470534">
              <a:lnSpc>
                <a:spcPct val="100000"/>
              </a:lnSpc>
            </a:pPr>
            <a:r>
              <a:rPr lang="en-GB" spc="-5" dirty="0"/>
              <a:t>R3: </a:t>
            </a:r>
            <a:r>
              <a:rPr lang="en-GB" spc="-5" dirty="0" smtClean="0"/>
              <a:t>improve </a:t>
            </a:r>
            <a:r>
              <a:rPr lang="en-GB" spc="-5" dirty="0"/>
              <a:t>learners’ uptake of at least one modern foreign examination level through curriculum and </a:t>
            </a:r>
            <a:r>
              <a:rPr lang="en-GB" spc="-5" dirty="0" smtClean="0"/>
              <a:t>timetabling</a:t>
            </a:r>
          </a:p>
          <a:p>
            <a:pPr marL="482600" marR="44450" indent="-470534">
              <a:lnSpc>
                <a:spcPct val="100000"/>
              </a:lnSpc>
            </a:pPr>
            <a:endParaRPr lang="en-GB" spc="-5" dirty="0"/>
          </a:p>
          <a:p>
            <a:pPr marL="482600" marR="44450" indent="-470534">
              <a:lnSpc>
                <a:spcPct val="100000"/>
              </a:lnSpc>
            </a:pPr>
            <a:r>
              <a:rPr lang="en-GB" spc="-5" dirty="0"/>
              <a:t>R4</a:t>
            </a:r>
            <a:r>
              <a:rPr lang="en-GB" spc="-5" dirty="0" smtClean="0"/>
              <a:t>: </a:t>
            </a:r>
            <a:r>
              <a:rPr lang="en-GB" spc="-5" dirty="0"/>
              <a:t>make sure that teachers are able to take advantage of Global Futures  continuing professional development offered to improve the quality of learning and teaching in modern foreign languages. </a:t>
            </a:r>
          </a:p>
          <a:p>
            <a:pPr marL="482600" marR="44450" indent="-470534">
              <a:lnSpc>
                <a:spcPct val="100000"/>
              </a:lnSpc>
            </a:pPr>
            <a:endParaRPr lang="en-GB" dirty="0"/>
          </a:p>
          <a:p>
            <a:pPr marL="482600" marR="44450" indent="-470534">
              <a:lnSpc>
                <a:spcPct val="100000"/>
              </a:lnSpc>
            </a:pPr>
            <a:endParaRPr lang="en-GB" dirty="0"/>
          </a:p>
        </p:txBody>
      </p:sp>
    </p:spTree>
    <p:extLst>
      <p:ext uri="{BB962C8B-B14F-4D97-AF65-F5344CB8AC3E}">
        <p14:creationId xmlns:p14="http://schemas.microsoft.com/office/powerpoint/2010/main" val="905124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Arfer effeithiol</a:t>
            </a:r>
            <a:endParaRPr lang="cy-GB" spc="-10" dirty="0"/>
          </a:p>
        </p:txBody>
      </p:sp>
      <p:sp>
        <p:nvSpPr>
          <p:cNvPr id="3" name="object 3"/>
          <p:cNvSpPr txBox="1">
            <a:spLocks noGrp="1"/>
          </p:cNvSpPr>
          <p:nvPr>
            <p:ph sz="half" idx="2"/>
          </p:nvPr>
        </p:nvSpPr>
        <p:spPr>
          <a:xfrm>
            <a:off x="527300" y="2642252"/>
            <a:ext cx="5810000" cy="6432530"/>
          </a:xfrm>
          <a:prstGeom prst="rect">
            <a:avLst/>
          </a:prstGeom>
        </p:spPr>
        <p:txBody>
          <a:bodyPr vert="horz" wrap="square" lIns="0" tIns="0" rIns="0" bIns="0" rtlCol="0">
            <a:spAutoFit/>
          </a:bodyPr>
          <a:lstStyle/>
          <a:p>
            <a:pPr marR="44450" indent="12700">
              <a:lnSpc>
                <a:spcPct val="100000"/>
              </a:lnSpc>
            </a:pPr>
            <a:r>
              <a:rPr lang="cy-GB" b="1" dirty="0"/>
              <a:t>Symud o ddynwared i feistroli iaith dramor </a:t>
            </a:r>
            <a:r>
              <a:rPr lang="cy-GB" b="1" dirty="0" smtClean="0"/>
              <a:t>fodern</a:t>
            </a:r>
            <a:r>
              <a:rPr lang="en-GB" b="1" spc="-5" dirty="0" smtClean="0"/>
              <a:t>:  </a:t>
            </a:r>
            <a:r>
              <a:rPr lang="en-GB" b="1" spc="-5" dirty="0" err="1" smtClean="0"/>
              <a:t>Ysgol</a:t>
            </a:r>
            <a:r>
              <a:rPr lang="en-GB" b="1" spc="-5" dirty="0" smtClean="0"/>
              <a:t> </a:t>
            </a:r>
            <a:r>
              <a:rPr lang="en-GB" b="1" spc="-5" dirty="0" err="1" smtClean="0"/>
              <a:t>Uwchradd</a:t>
            </a:r>
            <a:r>
              <a:rPr lang="en-GB" b="1" spc="-5" dirty="0" smtClean="0"/>
              <a:t> Bishop Hedley</a:t>
            </a:r>
            <a:endParaRPr lang="en-GB" b="1" spc="-5" dirty="0"/>
          </a:p>
          <a:p>
            <a:pPr marR="44450" indent="12700">
              <a:lnSpc>
                <a:spcPct val="100000"/>
              </a:lnSpc>
            </a:pPr>
            <a:endParaRPr lang="en-GB" b="1" spc="-5" dirty="0"/>
          </a:p>
          <a:p>
            <a:pPr marR="44450" indent="12700">
              <a:lnSpc>
                <a:spcPct val="100000"/>
              </a:lnSpc>
            </a:pPr>
            <a:r>
              <a:rPr lang="cy-GB" dirty="0"/>
              <a:t>Mae gan athrawon </a:t>
            </a:r>
            <a:r>
              <a:rPr lang="cy-GB" dirty="0" smtClean="0"/>
              <a:t>iaith ffocws </a:t>
            </a:r>
            <a:r>
              <a:rPr lang="cy-GB" dirty="0"/>
              <a:t>clir iawn mewn gwersi iaith ar annog disgyblion, beth bynnag fo’u cyfnod dysgu a’u gallu, i ddefnyddio’r iaith asesedig cymaint ag y bo </a:t>
            </a:r>
            <a:r>
              <a:rPr lang="cy-GB" dirty="0" smtClean="0"/>
              <a:t>modd</a:t>
            </a:r>
            <a:r>
              <a:rPr lang="en-GB" spc="-5" dirty="0" smtClean="0"/>
              <a:t>. </a:t>
            </a:r>
            <a:endParaRPr lang="en-GB" spc="-5" dirty="0"/>
          </a:p>
          <a:p>
            <a:pPr marR="44450" indent="12700">
              <a:lnSpc>
                <a:spcPct val="100000"/>
              </a:lnSpc>
            </a:pPr>
            <a:endParaRPr lang="en-GB" spc="-5" dirty="0"/>
          </a:p>
          <a:p>
            <a:pPr marR="44450" indent="12700">
              <a:lnSpc>
                <a:spcPct val="100000"/>
              </a:lnSpc>
            </a:pPr>
            <a:r>
              <a:rPr lang="cy-GB" dirty="0"/>
              <a:t>Yn </a:t>
            </a:r>
            <a:r>
              <a:rPr lang="cy-GB" dirty="0" smtClean="0"/>
              <a:t>y dyddiau cynnar, </a:t>
            </a:r>
            <a:r>
              <a:rPr lang="cy-GB" dirty="0"/>
              <a:t>mae athrawon yn addysgu geirfa ac ymadroddion syml i ddisgyblion sy’n galluogi iddynt weithredu yn yr iaith asesedig yn yr ystafell ddosbarth.  Wrth </a:t>
            </a:r>
            <a:r>
              <a:rPr lang="cy-GB" dirty="0" smtClean="0"/>
              <a:t>iddynt wneud cynnydd yn eu dysgu, </a:t>
            </a:r>
            <a:r>
              <a:rPr lang="cy-GB" dirty="0"/>
              <a:t>mae athrawon yn eu cyflwyno i iaith fwy </a:t>
            </a:r>
            <a:r>
              <a:rPr lang="cy-GB" dirty="0" smtClean="0"/>
              <a:t>cymhleth, er enghraifft i allu siarad </a:t>
            </a:r>
            <a:r>
              <a:rPr lang="cy-GB" dirty="0"/>
              <a:t>am ramadeg yn yr iaith </a:t>
            </a:r>
            <a:r>
              <a:rPr lang="cy-GB" dirty="0" smtClean="0"/>
              <a:t>asesedig</a:t>
            </a:r>
            <a:r>
              <a:rPr lang="en-GB" spc="-5" dirty="0" smtClean="0"/>
              <a:t>.   M</a:t>
            </a:r>
            <a:r>
              <a:rPr lang="cy-GB" dirty="0" smtClean="0"/>
              <a:t>ae’r </a:t>
            </a:r>
            <a:r>
              <a:rPr lang="cy-GB" dirty="0"/>
              <a:t>rhan fwyaf o ddisgyblion yn awyddus i ddyfalbarhau, hyd yn oed pan fydd yr iaith y tu hwnt i’r lefel y maent wedi ei chyflawni hyd yn </a:t>
            </a:r>
            <a:r>
              <a:rPr lang="cy-GB" dirty="0" smtClean="0"/>
              <a:t>hyn.</a:t>
            </a:r>
            <a:endParaRPr dirty="0"/>
          </a:p>
        </p:txBody>
      </p:sp>
      <p:sp>
        <p:nvSpPr>
          <p:cNvPr id="4" name="object 4"/>
          <p:cNvSpPr txBox="1"/>
          <p:nvPr/>
        </p:nvSpPr>
        <p:spPr>
          <a:xfrm>
            <a:off x="6615620" y="1715989"/>
            <a:ext cx="4001135" cy="1077218"/>
          </a:xfrm>
          <a:prstGeom prst="rect">
            <a:avLst/>
          </a:prstGeom>
        </p:spPr>
        <p:txBody>
          <a:bodyPr vert="horz" wrap="square" lIns="0" tIns="0" rIns="0" bIns="0" rtlCol="0">
            <a:spAutoFit/>
          </a:bodyPr>
          <a:lstStyle/>
          <a:p>
            <a:pPr marL="12700">
              <a:lnSpc>
                <a:spcPct val="100000"/>
              </a:lnSpc>
            </a:pPr>
            <a:r>
              <a:rPr lang="en-GB" sz="3500" b="1" spc="-5" dirty="0" smtClean="0">
                <a:solidFill>
                  <a:srgbClr val="414042"/>
                </a:solidFill>
                <a:latin typeface="Arial"/>
                <a:cs typeface="Arial"/>
              </a:rPr>
              <a:t>Effective </a:t>
            </a:r>
            <a:r>
              <a:rPr lang="en-GB" sz="3500" b="1" spc="-5" dirty="0">
                <a:solidFill>
                  <a:srgbClr val="414042"/>
                </a:solidFill>
                <a:latin typeface="Arial"/>
                <a:cs typeface="Arial"/>
              </a:rPr>
              <a:t>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620" y="2642252"/>
            <a:ext cx="5782945" cy="6432530"/>
          </a:xfrm>
          <a:prstGeom prst="rect">
            <a:avLst/>
          </a:prstGeom>
        </p:spPr>
        <p:txBody>
          <a:bodyPr vert="horz" wrap="square" lIns="0" tIns="0" rIns="0" bIns="0" rtlCol="0">
            <a:spAutoFit/>
          </a:bodyPr>
          <a:lstStyle/>
          <a:p>
            <a:pPr marR="44450" indent="12700">
              <a:lnSpc>
                <a:spcPct val="100000"/>
              </a:lnSpc>
            </a:pPr>
            <a:r>
              <a:rPr lang="en-GB" b="1" spc="-5" dirty="0" smtClean="0"/>
              <a:t>Moving from mimicry to mastery of a modern foreign language:  Bishop Hedley High School</a:t>
            </a:r>
          </a:p>
          <a:p>
            <a:pPr marR="44450" indent="12700">
              <a:lnSpc>
                <a:spcPct val="100000"/>
              </a:lnSpc>
            </a:pPr>
            <a:endParaRPr lang="en-GB" b="1" spc="-5" dirty="0"/>
          </a:p>
          <a:p>
            <a:pPr marR="44450" indent="12700">
              <a:lnSpc>
                <a:spcPct val="100000"/>
              </a:lnSpc>
            </a:pPr>
            <a:r>
              <a:rPr lang="en-GB" spc="-5" dirty="0" smtClean="0"/>
              <a:t>Language teachers have a very clear focus in language lessons on encouraging pupils, whatever their stage of learning and ability, to use the assessed language as much as possible. </a:t>
            </a:r>
          </a:p>
          <a:p>
            <a:pPr marR="44450" indent="12700">
              <a:lnSpc>
                <a:spcPct val="100000"/>
              </a:lnSpc>
            </a:pPr>
            <a:endParaRPr lang="en-GB" spc="-5" dirty="0"/>
          </a:p>
          <a:p>
            <a:pPr marR="44450" indent="12700">
              <a:lnSpc>
                <a:spcPct val="100000"/>
              </a:lnSpc>
            </a:pPr>
            <a:r>
              <a:rPr lang="en-GB" spc="-5" dirty="0" smtClean="0"/>
              <a:t>In the early stages, teachers teach pupils simple vocabulary and phrases to allow them to operate in the assessed language in the classroom.  As they progress in their learning, teachers introduce them to more complex for example to be able to talk about grammar in the assessed language.   Most pupils are keen to persevere, even when the language is beyond the level they have attained so far. </a:t>
            </a:r>
            <a:endParaRPr lang="en-GB" spc="-5" dirty="0"/>
          </a:p>
        </p:txBody>
      </p:sp>
    </p:spTree>
    <p:extLst>
      <p:ext uri="{BB962C8B-B14F-4D97-AF65-F5344CB8AC3E}">
        <p14:creationId xmlns:p14="http://schemas.microsoft.com/office/powerpoint/2010/main" val="2004448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Arfer effeithiol</a:t>
            </a:r>
            <a:endParaRPr lang="cy-GB" spc="-10" dirty="0"/>
          </a:p>
        </p:txBody>
      </p:sp>
      <p:sp>
        <p:nvSpPr>
          <p:cNvPr id="3" name="object 3"/>
          <p:cNvSpPr txBox="1">
            <a:spLocks noGrp="1"/>
          </p:cNvSpPr>
          <p:nvPr>
            <p:ph sz="half" idx="2"/>
          </p:nvPr>
        </p:nvSpPr>
        <p:spPr>
          <a:xfrm>
            <a:off x="527300" y="2642252"/>
            <a:ext cx="5728335" cy="6093976"/>
          </a:xfrm>
          <a:prstGeom prst="rect">
            <a:avLst/>
          </a:prstGeom>
        </p:spPr>
        <p:txBody>
          <a:bodyPr vert="horz" wrap="square" lIns="0" tIns="0" rIns="0" bIns="0" rtlCol="0">
            <a:spAutoFit/>
          </a:bodyPr>
          <a:lstStyle/>
          <a:p>
            <a:pPr marR="44450" indent="12700">
              <a:lnSpc>
                <a:spcPct val="100000"/>
              </a:lnSpc>
            </a:pPr>
            <a:r>
              <a:rPr lang="cy-GB" dirty="0"/>
              <a:t>Mae athrawon yn mynd ati i annog disgyblion i ddefnyddio’r </a:t>
            </a:r>
            <a:r>
              <a:rPr lang="cy-GB" dirty="0" smtClean="0"/>
              <a:t>arddangosfeydd o eirfa a strwythurau ieithyddol ar </a:t>
            </a:r>
            <a:r>
              <a:rPr lang="cy-GB" dirty="0"/>
              <a:t>y waliau i gyfeirio atynt yn ystod </a:t>
            </a:r>
            <a:r>
              <a:rPr lang="cy-GB" dirty="0" smtClean="0"/>
              <a:t>gwersi, beth bynnag fydd y gweithgareddau yn y gwersi iaith</a:t>
            </a:r>
            <a:r>
              <a:rPr lang="en-GB" spc="-5" dirty="0" smtClean="0"/>
              <a:t>.</a:t>
            </a:r>
            <a:endParaRPr lang="en-GB" spc="-5" dirty="0"/>
          </a:p>
          <a:p>
            <a:pPr marR="44450" indent="12700">
              <a:lnSpc>
                <a:spcPct val="100000"/>
              </a:lnSpc>
            </a:pPr>
            <a:endParaRPr lang="en-GB" spc="-5" dirty="0"/>
          </a:p>
          <a:p>
            <a:pPr marR="44450" indent="12700">
              <a:lnSpc>
                <a:spcPct val="100000"/>
              </a:lnSpc>
            </a:pPr>
            <a:r>
              <a:rPr lang="cy-GB" dirty="0"/>
              <a:t>Mae athrawon yn rhoi sylw da i gywiro cam-ynganu yn yr iaith asesedig a sicrhau bod disgyblion yn gallu darllen ar goedd gyda </a:t>
            </a:r>
            <a:r>
              <a:rPr lang="cy-GB" dirty="0" smtClean="0"/>
              <a:t>chywirdeb a goslef </a:t>
            </a:r>
            <a:r>
              <a:rPr lang="cy-GB" dirty="0"/>
              <a:t>a mynegiant </a:t>
            </a:r>
            <a:r>
              <a:rPr lang="cy-GB" dirty="0" smtClean="0"/>
              <a:t>yn </a:t>
            </a:r>
            <a:r>
              <a:rPr lang="cy-GB" dirty="0"/>
              <a:t>yr </a:t>
            </a:r>
            <a:r>
              <a:rPr lang="cy-GB" dirty="0" smtClean="0"/>
              <a:t>iaith</a:t>
            </a:r>
            <a:r>
              <a:rPr lang="en-GB" spc="-5" dirty="0" smtClean="0"/>
              <a:t>. </a:t>
            </a:r>
            <a:endParaRPr lang="en-GB" spc="-5" dirty="0"/>
          </a:p>
          <a:p>
            <a:pPr marR="44450" indent="12700">
              <a:lnSpc>
                <a:spcPct val="100000"/>
              </a:lnSpc>
            </a:pPr>
            <a:endParaRPr lang="en-GB" spc="-5" dirty="0"/>
          </a:p>
          <a:p>
            <a:pPr marR="44450" indent="12700">
              <a:lnSpc>
                <a:spcPct val="100000"/>
              </a:lnSpc>
            </a:pPr>
            <a:r>
              <a:rPr lang="cy-GB" dirty="0"/>
              <a:t>Trwy gael eu hamlygu’n fwy fel hyn i’r iaith asesedig yn yr amser sydd ar gael yn y </a:t>
            </a:r>
            <a:r>
              <a:rPr lang="cy-GB" dirty="0" smtClean="0"/>
              <a:t>wers, </a:t>
            </a:r>
            <a:r>
              <a:rPr lang="cy-GB" dirty="0"/>
              <a:t>mae’r rhan fwyaf o ddisgyblion yn symud yn effeithiol trwy’r cam o ddynwared yr iaith i feistroli’r iaith; hynny yw, gallu defnyddio’r iaith asesedig yn annibynnol, yn greadigol ac at eu dibenion eu </a:t>
            </a:r>
            <a:r>
              <a:rPr lang="cy-GB" dirty="0" smtClean="0"/>
              <a:t>hunain</a:t>
            </a:r>
            <a:r>
              <a:rPr lang="en-GB" spc="-5" dirty="0" smtClean="0"/>
              <a:t>.  </a:t>
            </a:r>
            <a:endParaRPr lang="en-GB" spc="-5" dirty="0"/>
          </a:p>
        </p:txBody>
      </p:sp>
      <p:sp>
        <p:nvSpPr>
          <p:cNvPr id="4" name="object 4"/>
          <p:cNvSpPr txBox="1"/>
          <p:nvPr/>
        </p:nvSpPr>
        <p:spPr>
          <a:xfrm>
            <a:off x="6615620" y="1715989"/>
            <a:ext cx="4001135" cy="1077218"/>
          </a:xfrm>
          <a:prstGeom prst="rect">
            <a:avLst/>
          </a:prstGeom>
        </p:spPr>
        <p:txBody>
          <a:bodyPr vert="horz" wrap="square" lIns="0" tIns="0" rIns="0" bIns="0" rtlCol="0">
            <a:spAutoFit/>
          </a:bodyPr>
          <a:lstStyle/>
          <a:p>
            <a:pPr marL="12700">
              <a:lnSpc>
                <a:spcPct val="100000"/>
              </a:lnSpc>
            </a:pPr>
            <a:r>
              <a:rPr lang="en-GB" sz="3500" b="1" spc="-5" dirty="0" smtClean="0">
                <a:solidFill>
                  <a:srgbClr val="414042"/>
                </a:solidFill>
                <a:latin typeface="Arial"/>
                <a:cs typeface="Arial"/>
              </a:rPr>
              <a:t>Effective </a:t>
            </a:r>
            <a:r>
              <a:rPr lang="en-GB" sz="3500" b="1" spc="-5" dirty="0">
                <a:solidFill>
                  <a:srgbClr val="414042"/>
                </a:solidFill>
                <a:latin typeface="Arial"/>
                <a:cs typeface="Arial"/>
              </a:rPr>
              <a:t>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620" y="2642252"/>
            <a:ext cx="5782945" cy="6093976"/>
          </a:xfrm>
          <a:prstGeom prst="rect">
            <a:avLst/>
          </a:prstGeom>
        </p:spPr>
        <p:txBody>
          <a:bodyPr vert="horz" wrap="square" lIns="0" tIns="0" rIns="0" bIns="0" rtlCol="0">
            <a:spAutoFit/>
          </a:bodyPr>
          <a:lstStyle/>
          <a:p>
            <a:pPr marR="44450" indent="12700">
              <a:lnSpc>
                <a:spcPct val="100000"/>
              </a:lnSpc>
            </a:pPr>
            <a:r>
              <a:rPr lang="en-GB" spc="-5" dirty="0" smtClean="0"/>
              <a:t>Teachers actively encourage pupils to use the wall displays of vocabulary and linguistic structures as references during lessons for all activities in the language lessons.</a:t>
            </a:r>
          </a:p>
          <a:p>
            <a:pPr marR="44450" indent="12700">
              <a:lnSpc>
                <a:spcPct val="100000"/>
              </a:lnSpc>
            </a:pPr>
            <a:endParaRPr lang="en-GB" spc="-5" dirty="0"/>
          </a:p>
          <a:p>
            <a:pPr marR="44450" indent="12700">
              <a:lnSpc>
                <a:spcPct val="100000"/>
              </a:lnSpc>
            </a:pPr>
            <a:r>
              <a:rPr lang="en-GB" spc="-5" dirty="0" smtClean="0"/>
              <a:t>Teachers pay good attention to correcting mispronunciation in the assessed language  and ensuring pupils can read aloud with accuracy and intonation and expression in the language. </a:t>
            </a:r>
          </a:p>
          <a:p>
            <a:pPr marR="44450" indent="12700">
              <a:lnSpc>
                <a:spcPct val="100000"/>
              </a:lnSpc>
            </a:pPr>
            <a:endParaRPr lang="en-GB" spc="-5" dirty="0"/>
          </a:p>
          <a:p>
            <a:pPr marR="44450" indent="12700">
              <a:lnSpc>
                <a:spcPct val="100000"/>
              </a:lnSpc>
            </a:pPr>
            <a:r>
              <a:rPr lang="en-GB" spc="-5" dirty="0" smtClean="0"/>
              <a:t>With this greater exposure to the assessed language in the lesson time available, most pupils move effectively through the stage of mimicking the language to mastering the language, that is, to being able to use the assessed language independently, creatively and for their own purposes.  </a:t>
            </a:r>
          </a:p>
        </p:txBody>
      </p:sp>
    </p:spTree>
    <p:extLst>
      <p:ext uri="{BB962C8B-B14F-4D97-AF65-F5344CB8AC3E}">
        <p14:creationId xmlns:p14="http://schemas.microsoft.com/office/powerpoint/2010/main" val="3871864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10 cwestiwn i ddarparwyr</a:t>
            </a:r>
            <a:endParaRPr lang="cy-GB" spc="-10" dirty="0"/>
          </a:p>
        </p:txBody>
      </p:sp>
      <p:sp>
        <p:nvSpPr>
          <p:cNvPr id="3" name="object 3"/>
          <p:cNvSpPr txBox="1">
            <a:spLocks noGrp="1"/>
          </p:cNvSpPr>
          <p:nvPr>
            <p:ph sz="half" idx="2"/>
          </p:nvPr>
        </p:nvSpPr>
        <p:spPr>
          <a:xfrm>
            <a:off x="527300" y="2642252"/>
            <a:ext cx="5728335" cy="6832640"/>
          </a:xfrm>
          <a:prstGeom prst="rect">
            <a:avLst/>
          </a:prstGeom>
        </p:spPr>
        <p:txBody>
          <a:bodyPr vert="horz" wrap="square" lIns="0" tIns="0" rIns="0" bIns="0" rtlCol="0">
            <a:spAutoFit/>
          </a:bodyPr>
          <a:lstStyle/>
          <a:p>
            <a:pPr marL="342900" marR="44450" indent="-342900">
              <a:lnSpc>
                <a:spcPct val="100000"/>
              </a:lnSpc>
              <a:buFont typeface="Arial" panose="020B0604020202020204" pitchFamily="34" charset="0"/>
              <a:buChar char="•"/>
            </a:pPr>
            <a:r>
              <a:rPr lang="cy-GB" dirty="0" smtClean="0"/>
              <a:t>A yw staff ieithoedd tramor modern wedi cytuno ar yr addysgeg a ddefnyddiant i addysgu ieithoedd tramor modern, ac wedi’i rhannu?</a:t>
            </a:r>
          </a:p>
          <a:p>
            <a:pPr marL="342900" marR="44450" indent="-342900">
              <a:lnSpc>
                <a:spcPct val="100000"/>
              </a:lnSpc>
              <a:buFont typeface="Arial" panose="020B0604020202020204" pitchFamily="34" charset="0"/>
              <a:buChar char="•"/>
            </a:pPr>
            <a:endParaRPr lang="cy-GB" sz="1600" dirty="0" smtClean="0"/>
          </a:p>
          <a:p>
            <a:pPr marL="342900" marR="44450" indent="-342900">
              <a:lnSpc>
                <a:spcPct val="100000"/>
              </a:lnSpc>
              <a:buFont typeface="Arial" panose="020B0604020202020204" pitchFamily="34" charset="0"/>
              <a:buChar char="•"/>
            </a:pPr>
            <a:r>
              <a:rPr lang="cy-GB" dirty="0" smtClean="0"/>
              <a:t>Os ydynt, a yw’r addysgeg gytûn wedi’i chofnodi mewn llawlyfr adrannol er gwybodaeth i newydd-ddyfodiaid i’r adran ac i’w defnyddio ganddynt?</a:t>
            </a:r>
          </a:p>
          <a:p>
            <a:pPr marL="342900" marR="44450" indent="-342900">
              <a:lnSpc>
                <a:spcPct val="100000"/>
              </a:lnSpc>
              <a:buFont typeface="Arial" panose="020B0604020202020204" pitchFamily="34" charset="0"/>
              <a:buChar char="•"/>
            </a:pPr>
            <a:endParaRPr lang="cy-GB" sz="1600" dirty="0" smtClean="0"/>
          </a:p>
          <a:p>
            <a:pPr marL="342900" marR="44450" indent="-342900">
              <a:lnSpc>
                <a:spcPct val="100000"/>
              </a:lnSpc>
              <a:buFont typeface="Arial" panose="020B0604020202020204" pitchFamily="34" charset="0"/>
              <a:buChar char="•"/>
            </a:pPr>
            <a:r>
              <a:rPr lang="cy-GB" dirty="0" smtClean="0"/>
              <a:t>A yw athrawon mewn gwersi yn galluogi disgyblion i wneud cynnydd yn y pedwar medr iaith?</a:t>
            </a:r>
          </a:p>
          <a:p>
            <a:pPr marL="342900" marR="44450" indent="-342900">
              <a:lnSpc>
                <a:spcPct val="100000"/>
              </a:lnSpc>
              <a:buFont typeface="Arial" panose="020B0604020202020204" pitchFamily="34" charset="0"/>
              <a:buChar char="•"/>
            </a:pPr>
            <a:endParaRPr lang="cy-GB" sz="1600" dirty="0" smtClean="0"/>
          </a:p>
          <a:p>
            <a:pPr marL="342900" marR="44450" indent="-342900">
              <a:lnSpc>
                <a:spcPct val="100000"/>
              </a:lnSpc>
              <a:buFont typeface="Arial" panose="020B0604020202020204" pitchFamily="34" charset="0"/>
              <a:buChar char="•"/>
            </a:pPr>
            <a:r>
              <a:rPr lang="cy-GB" dirty="0" smtClean="0"/>
              <a:t>A yw athrawon yn galluogi dysgwyr i wneud cynnydd wrth ddysgu iaith, gan symud trwy weithgareddau craidd fel ailadrodd i weithgareddau penagored, heriol, sy’n galw ar i ddisgyblion ddefnyddio iaith yn annibynnol a chreadigol?</a:t>
            </a:r>
            <a:endParaRPr lang="cy-GB" dirty="0"/>
          </a:p>
        </p:txBody>
      </p:sp>
      <p:sp>
        <p:nvSpPr>
          <p:cNvPr id="4" name="object 4"/>
          <p:cNvSpPr txBox="1"/>
          <p:nvPr/>
        </p:nvSpPr>
        <p:spPr>
          <a:xfrm>
            <a:off x="6615620" y="1715989"/>
            <a:ext cx="6196738"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771190" y="2642252"/>
            <a:ext cx="5627375" cy="7448193"/>
          </a:xfrm>
          <a:prstGeom prst="rect">
            <a:avLst/>
          </a:prstGeom>
        </p:spPr>
        <p:txBody>
          <a:bodyPr vert="horz" wrap="square" lIns="0" tIns="0" rIns="0" bIns="0" rtlCol="0">
            <a:spAutoFit/>
          </a:bodyPr>
          <a:lstStyle/>
          <a:p>
            <a:pPr marL="342900" marR="44450" indent="-342900">
              <a:lnSpc>
                <a:spcPct val="100000"/>
              </a:lnSpc>
              <a:buFont typeface="Arial" panose="020B0604020202020204" pitchFamily="34" charset="0"/>
              <a:buChar char="•"/>
            </a:pPr>
            <a:r>
              <a:rPr lang="en-GB" dirty="0" smtClean="0"/>
              <a:t>Have modern foreign languages staff agreed and shared the pedagogy they will use to teach modern foreign languages?</a:t>
            </a:r>
          </a:p>
          <a:p>
            <a:pPr marL="342900" marR="44450" indent="-342900">
              <a:lnSpc>
                <a:spcPct val="100000"/>
              </a:lnSpc>
              <a:buFont typeface="Arial" panose="020B0604020202020204" pitchFamily="34" charset="0"/>
              <a:buChar char="•"/>
            </a:pPr>
            <a:endParaRPr lang="en-GB" dirty="0" smtClean="0"/>
          </a:p>
          <a:p>
            <a:pPr marL="342900" marR="44450" indent="-342900">
              <a:lnSpc>
                <a:spcPct val="100000"/>
              </a:lnSpc>
              <a:buFont typeface="Arial" panose="020B0604020202020204" pitchFamily="34" charset="0"/>
              <a:buChar char="•"/>
            </a:pPr>
            <a:r>
              <a:rPr lang="en-GB" dirty="0" smtClean="0"/>
              <a:t>If yes, has the agreed pedagogy been recorded in a departmental handbook for reference and use by those new to the department?</a:t>
            </a:r>
          </a:p>
          <a:p>
            <a:pPr marL="342900" marR="44450" indent="-342900">
              <a:lnSpc>
                <a:spcPct val="100000"/>
              </a:lnSpc>
              <a:buFont typeface="Arial" panose="020B0604020202020204" pitchFamily="34" charset="0"/>
              <a:buChar char="•"/>
            </a:pPr>
            <a:endParaRPr lang="en-GB" dirty="0"/>
          </a:p>
          <a:p>
            <a:pPr marL="342900" marR="44450" indent="-342900">
              <a:lnSpc>
                <a:spcPct val="100000"/>
              </a:lnSpc>
              <a:buFont typeface="Arial" panose="020B0604020202020204" pitchFamily="34" charset="0"/>
              <a:buChar char="•"/>
            </a:pPr>
            <a:r>
              <a:rPr lang="en-GB" dirty="0"/>
              <a:t> </a:t>
            </a:r>
            <a:r>
              <a:rPr lang="en-GB" dirty="0" smtClean="0"/>
              <a:t>Do teachers in lessons enable pupils to make progress in the four skills of language?</a:t>
            </a:r>
          </a:p>
          <a:p>
            <a:pPr marL="342900" marR="44450" indent="-342900">
              <a:lnSpc>
                <a:spcPct val="100000"/>
              </a:lnSpc>
              <a:buFont typeface="Arial" panose="020B0604020202020204" pitchFamily="34" charset="0"/>
              <a:buChar char="•"/>
            </a:pPr>
            <a:endParaRPr lang="en-GB" dirty="0"/>
          </a:p>
          <a:p>
            <a:pPr marL="342900" marR="44450" indent="-342900">
              <a:lnSpc>
                <a:spcPct val="100000"/>
              </a:lnSpc>
              <a:buFont typeface="Arial" panose="020B0604020202020204" pitchFamily="34" charset="0"/>
              <a:buChar char="•"/>
            </a:pPr>
            <a:r>
              <a:rPr lang="en-GB" dirty="0" smtClean="0"/>
              <a:t>Do teachers enable pupils to make progress in their language learning moving through core activities, such as repetition to challenging open-ended activities which require pupils’ independent and creative use of language?</a:t>
            </a:r>
          </a:p>
          <a:p>
            <a:pPr marL="342900" marR="44450" indent="-342900">
              <a:lnSpc>
                <a:spcPct val="100000"/>
              </a:lnSpc>
              <a:buFont typeface="Arial" panose="020B0604020202020204" pitchFamily="34" charset="0"/>
              <a:buChar char="•"/>
            </a:pPr>
            <a:endParaRPr lang="en-GB" dirty="0"/>
          </a:p>
          <a:p>
            <a:pPr marR="44450">
              <a:lnSpc>
                <a:spcPct val="100000"/>
              </a:lnSpc>
            </a:pPr>
            <a:endParaRPr lang="en-GB" dirty="0"/>
          </a:p>
        </p:txBody>
      </p:sp>
    </p:spTree>
    <p:extLst>
      <p:ext uri="{BB962C8B-B14F-4D97-AF65-F5344CB8AC3E}">
        <p14:creationId xmlns:p14="http://schemas.microsoft.com/office/powerpoint/2010/main" val="2004448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a:t>10 </a:t>
            </a:r>
            <a:r>
              <a:rPr lang="cy-GB" spc="-10" dirty="0" smtClean="0"/>
              <a:t>cwestiwn i ddarparwyr</a:t>
            </a:r>
            <a:endParaRPr lang="cy-GB" spc="-10" dirty="0"/>
          </a:p>
        </p:txBody>
      </p:sp>
      <p:sp>
        <p:nvSpPr>
          <p:cNvPr id="3" name="object 3"/>
          <p:cNvSpPr txBox="1">
            <a:spLocks noGrp="1"/>
          </p:cNvSpPr>
          <p:nvPr>
            <p:ph sz="half" idx="2"/>
          </p:nvPr>
        </p:nvSpPr>
        <p:spPr>
          <a:xfrm>
            <a:off x="527300" y="2642252"/>
            <a:ext cx="5728335" cy="6771084"/>
          </a:xfrm>
          <a:prstGeom prst="rect">
            <a:avLst/>
          </a:prstGeom>
        </p:spPr>
        <p:txBody>
          <a:bodyPr vert="horz" wrap="square" lIns="0" tIns="0" rIns="0" bIns="0" rtlCol="0">
            <a:spAutoFit/>
          </a:bodyPr>
          <a:lstStyle/>
          <a:p>
            <a:pPr marR="44450" indent="12700"/>
            <a:r>
              <a:rPr lang="cy-GB" dirty="0" smtClean="0"/>
              <a:t>A </a:t>
            </a:r>
            <a:r>
              <a:rPr lang="cy-GB" dirty="0"/>
              <a:t>g</a:t>
            </a:r>
            <a:r>
              <a:rPr lang="cy-GB" dirty="0" smtClean="0"/>
              <a:t>aiff disgyblion eu hannog i wneud y gorau o ddysgu’r iaith yn ystod amser gwers trwy weithio cymaint ag y bo modd trwy gyfrwng yr iaith asesedig?</a:t>
            </a:r>
          </a:p>
          <a:p>
            <a:pPr marR="44450" indent="12700"/>
            <a:endParaRPr lang="cy-GB" dirty="0" smtClean="0"/>
          </a:p>
          <a:p>
            <a:pPr marR="44450" indent="12700"/>
            <a:r>
              <a:rPr lang="cy-GB" dirty="0" smtClean="0"/>
              <a:t>Os na, sut gellir cyflawni hyn?  </a:t>
            </a:r>
          </a:p>
          <a:p>
            <a:pPr marR="44450" indent="12700">
              <a:lnSpc>
                <a:spcPct val="100000"/>
              </a:lnSpc>
            </a:pPr>
            <a:endParaRPr lang="cy-GB" dirty="0" smtClean="0"/>
          </a:p>
          <a:p>
            <a:pPr marR="44450" indent="12700">
              <a:lnSpc>
                <a:spcPct val="100000"/>
              </a:lnSpc>
            </a:pPr>
            <a:r>
              <a:rPr lang="cy-GB" dirty="0" smtClean="0"/>
              <a:t>A yw athrawon yn helpu disgyblion i ddeall y ffyrdd gorau o ddysgu iaith?</a:t>
            </a:r>
          </a:p>
          <a:p>
            <a:pPr marR="44450" indent="12700">
              <a:lnSpc>
                <a:spcPct val="100000"/>
              </a:lnSpc>
            </a:pPr>
            <a:endParaRPr lang="cy-GB" dirty="0" smtClean="0"/>
          </a:p>
          <a:p>
            <a:pPr marR="44450" indent="12700">
              <a:lnSpc>
                <a:spcPct val="100000"/>
              </a:lnSpc>
            </a:pPr>
            <a:r>
              <a:rPr lang="cy-GB" dirty="0" smtClean="0"/>
              <a:t>Pa gyfleoedd sydd ar gael i alluogi athrawon ieithoedd tramor modern i rannu arfer effeithiol o fewn yr adran, ac ar draws ysgolion? </a:t>
            </a:r>
          </a:p>
          <a:p>
            <a:pPr marR="44450" indent="12700">
              <a:lnSpc>
                <a:spcPct val="100000"/>
              </a:lnSpc>
            </a:pPr>
            <a:endParaRPr lang="cy-GB" dirty="0" smtClean="0"/>
          </a:p>
          <a:p>
            <a:pPr marR="44450" indent="12700">
              <a:lnSpc>
                <a:spcPct val="100000"/>
              </a:lnSpc>
            </a:pPr>
            <a:r>
              <a:rPr lang="cy-GB" dirty="0" smtClean="0"/>
              <a:t>I ba raddau y mae adrannau Cymraeg, Saesneg ac Ieithoedd Tramor Modern yn cydweithio i ddatblygu dealltwriaeth disgyblion o </a:t>
            </a:r>
            <a:r>
              <a:rPr lang="cy-GB" dirty="0"/>
              <a:t>iaith ymhellach?</a:t>
            </a:r>
            <a:endParaRPr lang="cy-GB" dirty="0" smtClean="0"/>
          </a:p>
          <a:p>
            <a:pPr marR="44450" indent="12700">
              <a:lnSpc>
                <a:spcPct val="100000"/>
              </a:lnSpc>
            </a:pPr>
            <a:endParaRPr lang="cy-GB" dirty="0"/>
          </a:p>
        </p:txBody>
      </p:sp>
      <p:sp>
        <p:nvSpPr>
          <p:cNvPr id="4" name="object 4"/>
          <p:cNvSpPr txBox="1"/>
          <p:nvPr/>
        </p:nvSpPr>
        <p:spPr>
          <a:xfrm>
            <a:off x="6615620" y="1715989"/>
            <a:ext cx="6196738"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620" y="2642252"/>
            <a:ext cx="5782945" cy="6771084"/>
          </a:xfrm>
          <a:prstGeom prst="rect">
            <a:avLst/>
          </a:prstGeom>
        </p:spPr>
        <p:txBody>
          <a:bodyPr vert="horz" wrap="square" lIns="0" tIns="0" rIns="0" bIns="0" rtlCol="0">
            <a:spAutoFit/>
          </a:bodyPr>
          <a:lstStyle/>
          <a:p>
            <a:pPr marR="44450" indent="12700"/>
            <a:r>
              <a:rPr lang="en-GB" dirty="0"/>
              <a:t>Are pupils are encouraged to maximise learning of the language in lesson time through working as much as possible through the medium of the assessed language</a:t>
            </a:r>
            <a:r>
              <a:rPr lang="en-GB" dirty="0" smtClean="0"/>
              <a:t>?</a:t>
            </a:r>
          </a:p>
          <a:p>
            <a:pPr marR="44450" indent="12700"/>
            <a:endParaRPr lang="en-GB" dirty="0"/>
          </a:p>
          <a:p>
            <a:pPr marR="44450" indent="12700"/>
            <a:r>
              <a:rPr lang="en-GB" dirty="0" smtClean="0"/>
              <a:t>If not, how can this be achieved?  </a:t>
            </a:r>
          </a:p>
          <a:p>
            <a:pPr marR="44450" indent="12700">
              <a:lnSpc>
                <a:spcPct val="100000"/>
              </a:lnSpc>
            </a:pPr>
            <a:endParaRPr lang="en-GB" dirty="0"/>
          </a:p>
          <a:p>
            <a:pPr marR="44450" indent="12700">
              <a:lnSpc>
                <a:spcPct val="100000"/>
              </a:lnSpc>
            </a:pPr>
            <a:r>
              <a:rPr lang="en-GB" dirty="0" smtClean="0"/>
              <a:t>Do teachers help pupils understand the best ways to learn a language?</a:t>
            </a:r>
          </a:p>
          <a:p>
            <a:pPr marR="44450" indent="12700">
              <a:lnSpc>
                <a:spcPct val="100000"/>
              </a:lnSpc>
            </a:pPr>
            <a:endParaRPr lang="en-GB" dirty="0"/>
          </a:p>
          <a:p>
            <a:pPr marR="44450" indent="12700">
              <a:lnSpc>
                <a:spcPct val="100000"/>
              </a:lnSpc>
            </a:pPr>
            <a:r>
              <a:rPr lang="en-GB" dirty="0" smtClean="0"/>
              <a:t>What opportunities are there to allow modern foreign language teachers to share effective practice within the department, across schools? </a:t>
            </a:r>
          </a:p>
          <a:p>
            <a:pPr marR="44450" indent="12700">
              <a:lnSpc>
                <a:spcPct val="100000"/>
              </a:lnSpc>
            </a:pPr>
            <a:endParaRPr lang="en-GB" dirty="0"/>
          </a:p>
          <a:p>
            <a:pPr marR="44450" indent="12700">
              <a:lnSpc>
                <a:spcPct val="100000"/>
              </a:lnSpc>
            </a:pPr>
            <a:r>
              <a:rPr lang="en-GB" dirty="0" smtClean="0"/>
              <a:t>To what extent do the English, Welsh and Modern Foreign Language departments work together to further pupils understanding of language?</a:t>
            </a:r>
          </a:p>
          <a:p>
            <a:pPr marR="44450" indent="12700">
              <a:lnSpc>
                <a:spcPct val="100000"/>
              </a:lnSpc>
            </a:pPr>
            <a:endParaRPr lang="en-GB" dirty="0"/>
          </a:p>
        </p:txBody>
      </p:sp>
    </p:spTree>
    <p:extLst>
      <p:ext uri="{BB962C8B-B14F-4D97-AF65-F5344CB8AC3E}">
        <p14:creationId xmlns:p14="http://schemas.microsoft.com/office/powerpoint/2010/main" val="1155927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5365499" cy="2970044"/>
          </a:xfrm>
          <a:prstGeom prst="rect">
            <a:avLst/>
          </a:prstGeom>
        </p:spPr>
        <p:txBody>
          <a:bodyPr vert="horz" wrap="square" lIns="0" tIns="0" rIns="0" bIns="0" rtlCol="0">
            <a:spAutoFit/>
          </a:bodyPr>
          <a:lstStyle/>
          <a:p>
            <a:pPr marL="12700">
              <a:lnSpc>
                <a:spcPct val="100000"/>
              </a:lnSpc>
            </a:pPr>
            <a:r>
              <a:rPr lang="cy-GB" spc="-10" dirty="0" smtClean="0"/>
              <a:t>Cwestiynau...</a:t>
            </a:r>
            <a:br>
              <a:rPr lang="cy-GB" spc="-10" dirty="0" smtClean="0"/>
            </a:br>
            <a:r>
              <a:rPr lang="cy-GB" sz="2200" b="0" spc="-10" dirty="0"/>
              <a:t/>
            </a:r>
            <a:br>
              <a:rPr lang="cy-GB" sz="2200" b="0" spc="-10" dirty="0"/>
            </a:br>
            <a:r>
              <a:rPr lang="cy-GB" sz="2200" b="0" spc="-10" dirty="0"/>
              <a:t>Pa gyngor gyrfaol ar swyddi i weithwyr â </a:t>
            </a:r>
            <a:r>
              <a:rPr lang="cy-GB" sz="2200" b="0" spc="-10"/>
              <a:t>medrau </a:t>
            </a:r>
            <a:r>
              <a:rPr lang="cy-GB" sz="2200" b="0" spc="-10" smtClean="0"/>
              <a:t>iaith sydd </a:t>
            </a:r>
            <a:r>
              <a:rPr lang="cy-GB" sz="2200" b="0" spc="-10" dirty="0"/>
              <a:t>ar gael i ddisgyblion, a phryd?  Beth yw safon y cyngor hwn? </a:t>
            </a:r>
            <a:br>
              <a:rPr lang="cy-GB" sz="2200" b="0" spc="-10" dirty="0"/>
            </a:br>
            <a:r>
              <a:rPr lang="cy-GB" spc="-10" dirty="0"/>
              <a:t/>
            </a:r>
            <a:br>
              <a:rPr lang="cy-GB" spc="-10" dirty="0"/>
            </a:br>
            <a:endParaRPr lang="cy-GB" spc="-10" dirty="0"/>
          </a:p>
        </p:txBody>
      </p:sp>
      <p:sp>
        <p:nvSpPr>
          <p:cNvPr id="4" name="object 4"/>
          <p:cNvSpPr txBox="1"/>
          <p:nvPr/>
        </p:nvSpPr>
        <p:spPr>
          <a:xfrm>
            <a:off x="6615620" y="1715989"/>
            <a:ext cx="6196738" cy="2077492"/>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Questions</a:t>
            </a:r>
            <a:r>
              <a:rPr lang="en-GB" sz="3500" b="1" spc="-5" dirty="0" smtClean="0">
                <a:solidFill>
                  <a:srgbClr val="414042"/>
                </a:solidFill>
                <a:latin typeface="Arial"/>
                <a:cs typeface="Arial"/>
              </a:rPr>
              <a:t>…</a:t>
            </a:r>
          </a:p>
          <a:p>
            <a:pPr marL="12700">
              <a:lnSpc>
                <a:spcPct val="100000"/>
              </a:lnSpc>
            </a:pPr>
            <a:endParaRPr lang="en-GB" sz="2000" b="1" spc="-5" dirty="0">
              <a:solidFill>
                <a:srgbClr val="414042"/>
              </a:solidFill>
              <a:latin typeface="Arial"/>
              <a:cs typeface="Arial"/>
            </a:endParaRPr>
          </a:p>
          <a:p>
            <a:pPr marL="12700">
              <a:lnSpc>
                <a:spcPct val="100000"/>
              </a:lnSpc>
            </a:pPr>
            <a:r>
              <a:rPr lang="en-GB" sz="2200" spc="-5" dirty="0" smtClean="0">
                <a:solidFill>
                  <a:srgbClr val="414042"/>
                </a:solidFill>
                <a:latin typeface="Arial"/>
                <a:cs typeface="Arial"/>
              </a:rPr>
              <a:t>What career advice about jobs which workers with skills in languages is available to pupils, and when?  What is the quality of the advice</a:t>
            </a:r>
            <a:r>
              <a:rPr lang="en-GB" sz="2000" b="1" spc="-5" dirty="0" smtClean="0">
                <a:solidFill>
                  <a:srgbClr val="414042"/>
                </a:solidFill>
                <a:latin typeface="Arial"/>
                <a:cs typeface="Arial"/>
              </a:rPr>
              <a:t>?  </a:t>
            </a:r>
            <a:endParaRPr lang="en-GB" sz="2000" b="1" spc="-5" dirty="0">
              <a:solidFill>
                <a:srgbClr val="414042"/>
              </a:solidFill>
              <a:latin typeface="Arial"/>
              <a:cs typeface="Arial"/>
            </a:endParaRPr>
          </a:p>
          <a:p>
            <a:pPr marL="12700">
              <a:lnSpc>
                <a:spcPct val="100000"/>
              </a:lnSpc>
            </a:pPr>
            <a:endParaRPr lang="en-GB" sz="1400" spc="-5" dirty="0">
              <a:solidFill>
                <a:srgbClr val="414042"/>
              </a:solidFill>
              <a:latin typeface="Arial"/>
              <a:cs typeface="Arial"/>
            </a:endParaRPr>
          </a:p>
        </p:txBody>
      </p:sp>
    </p:spTree>
    <p:extLst>
      <p:ext uri="{BB962C8B-B14F-4D97-AF65-F5344CB8AC3E}">
        <p14:creationId xmlns:p14="http://schemas.microsoft.com/office/powerpoint/2010/main" val="4108034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dirty="0" smtClean="0"/>
              <a:t>Cefndir</a:t>
            </a:r>
            <a:endParaRPr lang="cy-GB" dirty="0"/>
          </a:p>
        </p:txBody>
      </p:sp>
      <p:sp>
        <p:nvSpPr>
          <p:cNvPr id="4" name="object 4"/>
          <p:cNvSpPr txBox="1"/>
          <p:nvPr/>
        </p:nvSpPr>
        <p:spPr>
          <a:xfrm>
            <a:off x="527298" y="2304349"/>
            <a:ext cx="5858988" cy="7109639"/>
          </a:xfrm>
          <a:prstGeom prst="rect">
            <a:avLst/>
          </a:prstGeom>
        </p:spPr>
        <p:txBody>
          <a:bodyPr vert="horz" wrap="square" lIns="0" tIns="0" rIns="0" bIns="0" rtlCol="0">
            <a:spAutoFit/>
          </a:bodyPr>
          <a:lstStyle/>
          <a:p>
            <a:pPr marL="363538" indent="-350838">
              <a:lnSpc>
                <a:spcPct val="100000"/>
              </a:lnSpc>
            </a:pPr>
            <a:r>
              <a:rPr lang="cy-GB" sz="2200" dirty="0" smtClean="0">
                <a:solidFill>
                  <a:srgbClr val="2EAAE1"/>
                </a:solidFill>
                <a:latin typeface="Arial"/>
                <a:cs typeface="Arial"/>
              </a:rPr>
              <a:t>•   Cynghori ar ansawdd addysgu a dysgu mewn ieithoedd tramor modern</a:t>
            </a:r>
          </a:p>
          <a:p>
            <a:pPr marL="355600" indent="-342900">
              <a:lnSpc>
                <a:spcPct val="100000"/>
              </a:lnSpc>
              <a:buFont typeface="Arial" panose="020B0604020202020204" pitchFamily="34" charset="0"/>
              <a:buChar char="•"/>
            </a:pPr>
            <a:endParaRPr lang="cy-GB" sz="2200" dirty="0" smtClean="0">
              <a:solidFill>
                <a:srgbClr val="2EAAE1"/>
              </a:solidFill>
              <a:latin typeface="Arial"/>
              <a:cs typeface="Arial"/>
            </a:endParaRPr>
          </a:p>
          <a:p>
            <a:pPr marL="355600" indent="-342900">
              <a:lnSpc>
                <a:spcPct val="100000"/>
              </a:lnSpc>
              <a:buFont typeface="Arial" panose="020B0604020202020204" pitchFamily="34" charset="0"/>
              <a:buChar char="•"/>
            </a:pPr>
            <a:r>
              <a:rPr lang="cy-GB" sz="2200" dirty="0" smtClean="0">
                <a:solidFill>
                  <a:srgbClr val="2EAAE1"/>
                </a:solidFill>
                <a:latin typeface="Arial"/>
                <a:cs typeface="Arial"/>
              </a:rPr>
              <a:t>Ystyried datblygiadau a materion mewn addysgu ieithoedd tramor modern yng Nghymru ers adroddiad diwethaf Estyn yn 2009</a:t>
            </a:r>
          </a:p>
          <a:p>
            <a:pPr marL="355600" indent="-342900">
              <a:lnSpc>
                <a:spcPct val="100000"/>
              </a:lnSpc>
              <a:buFont typeface="Arial" panose="020B0604020202020204" pitchFamily="34" charset="0"/>
              <a:buChar char="•"/>
            </a:pPr>
            <a:endParaRPr lang="cy-GB" sz="2200" dirty="0" smtClean="0">
              <a:solidFill>
                <a:srgbClr val="2EAAE1"/>
              </a:solidFill>
              <a:latin typeface="Arial"/>
              <a:cs typeface="Arial"/>
            </a:endParaRPr>
          </a:p>
          <a:p>
            <a:pPr marL="355600" indent="-342900">
              <a:lnSpc>
                <a:spcPct val="100000"/>
              </a:lnSpc>
              <a:buFont typeface="Arial" panose="020B0604020202020204" pitchFamily="34" charset="0"/>
              <a:buChar char="•"/>
            </a:pPr>
            <a:r>
              <a:rPr lang="cy-GB" sz="2200" dirty="0" smtClean="0">
                <a:solidFill>
                  <a:srgbClr val="2EAAE1"/>
                </a:solidFill>
                <a:latin typeface="Arial"/>
                <a:cs typeface="Arial"/>
              </a:rPr>
              <a:t>Yn 2015, i ymateb i’r gostyngiad yn y niferoedd sy’n dysgu ieithoedd tramor modern yng nghyfnodau allweddol 4 a 5, cyhoeddoedd y Gweinidog Addysg a Sgiliau yng Nghymru, ‘Dyfodol Byd-eang: cynllun i wella a hyrwyddo ieithoedd tramor modern yng Nghymru 2015 – 2020’.</a:t>
            </a:r>
          </a:p>
          <a:p>
            <a:pPr marL="355600" indent="-342900">
              <a:lnSpc>
                <a:spcPct val="100000"/>
              </a:lnSpc>
              <a:buFont typeface="Arial" panose="020B0604020202020204" pitchFamily="34" charset="0"/>
              <a:buChar char="•"/>
            </a:pPr>
            <a:endParaRPr lang="cy-GB" sz="2200" dirty="0" smtClean="0">
              <a:solidFill>
                <a:srgbClr val="2EAAE1"/>
              </a:solidFill>
              <a:latin typeface="Arial"/>
              <a:cs typeface="Arial"/>
            </a:endParaRPr>
          </a:p>
          <a:p>
            <a:pPr marL="355600" indent="-342900">
              <a:lnSpc>
                <a:spcPct val="100000"/>
              </a:lnSpc>
              <a:buFont typeface="Arial" panose="020B0604020202020204" pitchFamily="34" charset="0"/>
              <a:buChar char="•"/>
            </a:pPr>
            <a:r>
              <a:rPr lang="cy-GB" sz="2200" dirty="0" smtClean="0">
                <a:solidFill>
                  <a:srgbClr val="2EAAE1"/>
                </a:solidFill>
                <a:latin typeface="Arial"/>
                <a:cs typeface="Arial"/>
              </a:rPr>
              <a:t>Y bwriad yw bod ‘pob dysgwr yng Nghymru yn datblygu’n ddinasyddion byd-eang, ac yn gallu cyfathrebu’n effeithiol mewn ieithoedd eraill a gwerthfawrogi diwylliannau eraill’ drwy fod yn ‘ddwyieithog a mwy’.  	 </a:t>
            </a:r>
            <a:endParaRPr lang="cy-GB" sz="2200" dirty="0">
              <a:solidFill>
                <a:srgbClr val="2EAAE1"/>
              </a:solidFill>
              <a:latin typeface="Arial"/>
              <a:cs typeface="Arial"/>
            </a:endParaRPr>
          </a:p>
        </p:txBody>
      </p:sp>
      <p:sp>
        <p:nvSpPr>
          <p:cNvPr id="5" name="object 5"/>
          <p:cNvSpPr txBox="1"/>
          <p:nvPr/>
        </p:nvSpPr>
        <p:spPr>
          <a:xfrm>
            <a:off x="527300" y="7336173"/>
            <a:ext cx="4874260" cy="338554"/>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301434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620" y="2642252"/>
            <a:ext cx="5937885" cy="6771084"/>
          </a:xfrm>
          <a:prstGeom prst="rect">
            <a:avLst/>
          </a:prstGeom>
        </p:spPr>
        <p:txBody>
          <a:bodyPr vert="horz" wrap="square" lIns="0" tIns="0" rIns="0" bIns="0" rtlCol="0">
            <a:spAutoFit/>
          </a:bodyPr>
          <a:lstStyle/>
          <a:p>
            <a:pPr marL="363538" indent="-350838">
              <a:lnSpc>
                <a:spcPct val="100000"/>
              </a:lnSpc>
            </a:pPr>
            <a:r>
              <a:rPr sz="2200" dirty="0" smtClean="0">
                <a:solidFill>
                  <a:srgbClr val="414042"/>
                </a:solidFill>
                <a:latin typeface="Arial"/>
                <a:cs typeface="Arial"/>
              </a:rPr>
              <a:t>•</a:t>
            </a:r>
            <a:r>
              <a:rPr lang="en-GB" sz="2200" dirty="0" smtClean="0">
                <a:solidFill>
                  <a:srgbClr val="414042"/>
                </a:solidFill>
                <a:latin typeface="Arial"/>
                <a:cs typeface="Arial"/>
              </a:rPr>
              <a:t>   To advise on the quality of teaching and learning in modern foreign languages</a:t>
            </a:r>
          </a:p>
          <a:p>
            <a:pPr marL="355600" indent="-342900">
              <a:lnSpc>
                <a:spcPct val="100000"/>
              </a:lnSpc>
              <a:buFont typeface="Arial" panose="020B0604020202020204" pitchFamily="34" charset="0"/>
              <a:buChar char="•"/>
            </a:pPr>
            <a:endParaRPr lang="en-GB" sz="2200" dirty="0" smtClean="0">
              <a:solidFill>
                <a:srgbClr val="414042"/>
              </a:solidFill>
              <a:latin typeface="Arial"/>
              <a:cs typeface="Arial"/>
            </a:endParaRPr>
          </a:p>
          <a:p>
            <a:pPr marL="355600" indent="-342900">
              <a:lnSpc>
                <a:spcPct val="100000"/>
              </a:lnSpc>
              <a:buFont typeface="Arial" panose="020B0604020202020204" pitchFamily="34" charset="0"/>
              <a:buChar char="•"/>
            </a:pPr>
            <a:r>
              <a:rPr lang="en-GB" sz="2200" dirty="0" smtClean="0">
                <a:solidFill>
                  <a:srgbClr val="414042"/>
                </a:solidFill>
                <a:latin typeface="Arial"/>
                <a:cs typeface="Arial"/>
              </a:rPr>
              <a:t>To consider developments and issues in modern foreign language teaching in Wales since Estyn’s last report in 2009</a:t>
            </a:r>
          </a:p>
          <a:p>
            <a:pPr marL="355600" indent="-342900">
              <a:lnSpc>
                <a:spcPct val="100000"/>
              </a:lnSpc>
              <a:buFont typeface="Arial" panose="020B0604020202020204" pitchFamily="34" charset="0"/>
              <a:buChar char="•"/>
            </a:pPr>
            <a:endParaRPr lang="en-GB" sz="2200" dirty="0">
              <a:solidFill>
                <a:srgbClr val="414042"/>
              </a:solidFill>
              <a:latin typeface="Arial"/>
              <a:cs typeface="Arial"/>
            </a:endParaRPr>
          </a:p>
          <a:p>
            <a:pPr marL="355600" indent="-342900">
              <a:lnSpc>
                <a:spcPct val="100000"/>
              </a:lnSpc>
              <a:buFont typeface="Arial" panose="020B0604020202020204" pitchFamily="34" charset="0"/>
              <a:buChar char="•"/>
            </a:pPr>
            <a:r>
              <a:rPr lang="en-GB" sz="2200" dirty="0" smtClean="0">
                <a:solidFill>
                  <a:srgbClr val="414042"/>
                </a:solidFill>
                <a:latin typeface="Arial"/>
                <a:cs typeface="Arial"/>
              </a:rPr>
              <a:t>In 2015 in response to a decline of uptake in modern foreign language learning at key stages 4 and 5, Minister for Education and Skills in  Wales published, ‘Global </a:t>
            </a:r>
            <a:r>
              <a:rPr lang="en-GB" sz="2200" dirty="0" err="1" smtClean="0">
                <a:solidFill>
                  <a:srgbClr val="414042"/>
                </a:solidFill>
                <a:latin typeface="Arial"/>
                <a:cs typeface="Arial"/>
              </a:rPr>
              <a:t>Futures:a</a:t>
            </a:r>
            <a:r>
              <a:rPr lang="en-GB" sz="2200" dirty="0" smtClean="0">
                <a:solidFill>
                  <a:srgbClr val="414042"/>
                </a:solidFill>
                <a:latin typeface="Arial"/>
                <a:cs typeface="Arial"/>
              </a:rPr>
              <a:t> plan to improve and promote modern foreign languages in Wales 2015 – 2020’.</a:t>
            </a:r>
          </a:p>
          <a:p>
            <a:pPr marL="355600" indent="-342900">
              <a:lnSpc>
                <a:spcPct val="100000"/>
              </a:lnSpc>
              <a:buFont typeface="Arial" panose="020B0604020202020204" pitchFamily="34" charset="0"/>
              <a:buChar char="•"/>
            </a:pPr>
            <a:endParaRPr lang="en-GB" sz="2200" dirty="0">
              <a:solidFill>
                <a:srgbClr val="414042"/>
              </a:solidFill>
              <a:latin typeface="Arial"/>
              <a:cs typeface="Arial"/>
            </a:endParaRPr>
          </a:p>
          <a:p>
            <a:pPr marL="355600" indent="-342900">
              <a:lnSpc>
                <a:spcPct val="100000"/>
              </a:lnSpc>
              <a:buFont typeface="Arial" panose="020B0604020202020204" pitchFamily="34" charset="0"/>
              <a:buChar char="•"/>
            </a:pPr>
            <a:r>
              <a:rPr lang="en-GB" sz="2200" dirty="0" smtClean="0">
                <a:solidFill>
                  <a:srgbClr val="414042"/>
                </a:solidFill>
                <a:latin typeface="Arial"/>
                <a:cs typeface="Arial"/>
              </a:rPr>
              <a:t>The intention is that ‘all learners in Wales become global citizens, able to communicate effectively in other languages and to appreciate other cultures’ though becoming ‘bilingual plus 1’.  </a:t>
            </a:r>
          </a:p>
          <a:p>
            <a:pPr marL="355600" indent="-342900">
              <a:lnSpc>
                <a:spcPct val="100000"/>
              </a:lnSpc>
              <a:buFont typeface="Arial" panose="020B0604020202020204" pitchFamily="34" charset="0"/>
              <a:buChar char="•"/>
            </a:pPr>
            <a:endParaRPr sz="2200" dirty="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Prif ganfyddiadau</a:t>
            </a:r>
            <a:endParaRPr lang="cy-GB" spc="-10" dirty="0"/>
          </a:p>
        </p:txBody>
      </p:sp>
      <p:sp>
        <p:nvSpPr>
          <p:cNvPr id="3" name="object 3"/>
          <p:cNvSpPr txBox="1">
            <a:spLocks noGrp="1"/>
          </p:cNvSpPr>
          <p:nvPr>
            <p:ph sz="half" idx="2"/>
          </p:nvPr>
        </p:nvSpPr>
        <p:spPr>
          <a:xfrm>
            <a:off x="437320" y="2400952"/>
            <a:ext cx="6178300" cy="7140416"/>
          </a:xfrm>
          <a:prstGeom prst="rect">
            <a:avLst/>
          </a:prstGeom>
        </p:spPr>
        <p:txBody>
          <a:bodyPr vert="horz" wrap="square" lIns="0" tIns="0" rIns="0" bIns="0" rtlCol="0">
            <a:spAutoFit/>
          </a:bodyPr>
          <a:lstStyle/>
          <a:p>
            <a:pPr marL="354966" marR="44450" indent="-342900">
              <a:lnSpc>
                <a:spcPct val="100000"/>
              </a:lnSpc>
              <a:buFont typeface="Arial" panose="020B0604020202020204" pitchFamily="34" charset="0"/>
              <a:buChar char="•"/>
            </a:pPr>
            <a:r>
              <a:rPr lang="cy-GB" spc="-5" dirty="0" smtClean="0"/>
              <a:t>Yng nghyfnod allweddol 3, mae’r rhan fwyaf o ddisgyblion yn cyflawni’n dda yn y pedwar medr iaith</a:t>
            </a:r>
          </a:p>
          <a:p>
            <a:pPr marL="354966" marR="44450" indent="-342900">
              <a:lnSpc>
                <a:spcPct val="100000"/>
              </a:lnSpc>
              <a:buFont typeface="Arial" panose="020B0604020202020204" pitchFamily="34" charset="0"/>
              <a:buChar char="•"/>
            </a:pPr>
            <a:endParaRPr lang="cy-GB" sz="1200" spc="-5" dirty="0" smtClean="0"/>
          </a:p>
          <a:p>
            <a:pPr marL="354966" marR="44450" indent="-342900">
              <a:lnSpc>
                <a:spcPct val="100000"/>
              </a:lnSpc>
              <a:buFont typeface="Arial" panose="020B0604020202020204" pitchFamily="34" charset="0"/>
              <a:buChar char="•"/>
            </a:pPr>
            <a:r>
              <a:rPr lang="cy-GB" spc="-5" dirty="0" smtClean="0"/>
              <a:t>Mae llawer o ddisgyblion yn dangos dealltwriaeth dda o ramadeg.  Mae hyn yn welliant o gymharu â chanfyddiadau Estyn yn 2009.</a:t>
            </a:r>
          </a:p>
          <a:p>
            <a:pPr marL="354966" marR="44450" indent="-342900">
              <a:lnSpc>
                <a:spcPct val="100000"/>
              </a:lnSpc>
              <a:buFont typeface="Arial" panose="020B0604020202020204" pitchFamily="34" charset="0"/>
              <a:buChar char="•"/>
            </a:pPr>
            <a:endParaRPr lang="cy-GB" sz="1200" spc="-5" dirty="0" smtClean="0"/>
          </a:p>
          <a:p>
            <a:pPr marL="354966" marR="44450" indent="-342900">
              <a:lnSpc>
                <a:spcPct val="100000"/>
              </a:lnSpc>
              <a:buFont typeface="Arial" panose="020B0604020202020204" pitchFamily="34" charset="0"/>
              <a:buChar char="•"/>
            </a:pPr>
            <a:r>
              <a:rPr lang="cy-GB" spc="-5" dirty="0" smtClean="0"/>
              <a:t>Fodd bynnag, mae gormod o ddisgyblion yn gwneud camgymeriadau mynych â goslef ac ynganiad wrth ddarllen ar goedd, neu maent yn paratoi sgyrsiau yn ysgrifenedig cyn eu hymarfer ar lafar.  Mae hyn yn amharu ar eu gallu i siarad yr iaith yn rhugl.  </a:t>
            </a:r>
          </a:p>
          <a:p>
            <a:pPr marL="354966" marR="44450" indent="-342900">
              <a:lnSpc>
                <a:spcPct val="100000"/>
              </a:lnSpc>
              <a:buFont typeface="Arial" panose="020B0604020202020204" pitchFamily="34" charset="0"/>
              <a:buChar char="•"/>
            </a:pPr>
            <a:endParaRPr lang="cy-GB" sz="1200" spc="-5" dirty="0" smtClean="0"/>
          </a:p>
          <a:p>
            <a:pPr marL="354966" marR="44450" indent="-342900">
              <a:lnSpc>
                <a:spcPct val="100000"/>
              </a:lnSpc>
              <a:buFont typeface="Arial" panose="020B0604020202020204" pitchFamily="34" charset="0"/>
              <a:buChar char="•"/>
            </a:pPr>
            <a:r>
              <a:rPr lang="cy-GB" spc="-5" dirty="0" smtClean="0"/>
              <a:t>Yng nghyfnod allweddol 4, </a:t>
            </a:r>
            <a:r>
              <a:rPr lang="cy-GB" dirty="0" smtClean="0"/>
              <a:t>mae gan y rhan fwyaf o ddysgwyr ddealltwriaeth dda ar y cyfan o’r medrau iaith sydd eu hangen ar gyfer arholiadau</a:t>
            </a:r>
            <a:r>
              <a:rPr lang="cy-GB" spc="-5" dirty="0" smtClean="0"/>
              <a:t>. </a:t>
            </a:r>
            <a:r>
              <a:rPr lang="cy-GB" dirty="0" smtClean="0"/>
              <a:t>Mae’r rhan fwyaf o ddysgwyr yn gwneud defnydd effeithiol o dechnoleg i’w cynorthwyo wrth iddynt ddysgu iaith</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7109639"/>
          </a:xfrm>
          <a:prstGeom prst="rect">
            <a:avLst/>
          </a:prstGeom>
        </p:spPr>
        <p:txBody>
          <a:bodyPr vert="horz" wrap="square" lIns="0" tIns="0" rIns="0" bIns="0" rtlCol="0">
            <a:spAutoFit/>
          </a:bodyPr>
          <a:lstStyle/>
          <a:p>
            <a:pPr marL="354966" marR="44450" indent="-342900">
              <a:lnSpc>
                <a:spcPct val="100000"/>
              </a:lnSpc>
              <a:buFont typeface="Arial" panose="020B0604020202020204" pitchFamily="34" charset="0"/>
              <a:buChar char="•"/>
            </a:pPr>
            <a:r>
              <a:rPr lang="en-GB" spc="-5" dirty="0" smtClean="0"/>
              <a:t>In key stage 3, most pupils achieve well in the four language skills</a:t>
            </a:r>
          </a:p>
          <a:p>
            <a:pPr marL="354966" marR="44450" indent="-342900">
              <a:lnSpc>
                <a:spcPct val="100000"/>
              </a:lnSpc>
              <a:buFont typeface="Arial" panose="020B0604020202020204" pitchFamily="34" charset="0"/>
              <a:buChar char="•"/>
            </a:pPr>
            <a:endParaRPr lang="en-GB" spc="-5" dirty="0"/>
          </a:p>
          <a:p>
            <a:pPr marL="354966" marR="44450" indent="-342900">
              <a:lnSpc>
                <a:spcPct val="100000"/>
              </a:lnSpc>
              <a:buFont typeface="Arial" panose="020B0604020202020204" pitchFamily="34" charset="0"/>
              <a:buChar char="•"/>
            </a:pPr>
            <a:r>
              <a:rPr lang="en-GB" spc="-5" dirty="0" smtClean="0"/>
              <a:t>Many pupils show a good understanding of grammar.  This is an improvement on Estyn’s findings in 2009.</a:t>
            </a:r>
          </a:p>
          <a:p>
            <a:pPr marL="354966" marR="44450" indent="-342900">
              <a:lnSpc>
                <a:spcPct val="100000"/>
              </a:lnSpc>
              <a:buFont typeface="Arial" panose="020B0604020202020204" pitchFamily="34" charset="0"/>
              <a:buChar char="•"/>
            </a:pPr>
            <a:endParaRPr lang="en-GB" spc="-5" dirty="0"/>
          </a:p>
          <a:p>
            <a:pPr marL="354966" marR="44450" indent="-342900">
              <a:lnSpc>
                <a:spcPct val="100000"/>
              </a:lnSpc>
              <a:buFont typeface="Arial" panose="020B0604020202020204" pitchFamily="34" charset="0"/>
              <a:buChar char="•"/>
            </a:pPr>
            <a:r>
              <a:rPr lang="en-GB" spc="-5" dirty="0" smtClean="0"/>
              <a:t>However, too many pupils make repeated mistakes with intonation and pronunciation when reading aloud, or they prepare conversations in writing before practising them orally.  This detracts from their ability to speak the language fluently.  </a:t>
            </a:r>
          </a:p>
          <a:p>
            <a:pPr marL="354966" marR="44450" indent="-342900">
              <a:lnSpc>
                <a:spcPct val="100000"/>
              </a:lnSpc>
              <a:buFont typeface="Arial" panose="020B0604020202020204" pitchFamily="34" charset="0"/>
              <a:buChar char="•"/>
            </a:pPr>
            <a:endParaRPr lang="en-GB" spc="-5" dirty="0"/>
          </a:p>
          <a:p>
            <a:pPr marL="354966" marR="44450" indent="-342900">
              <a:lnSpc>
                <a:spcPct val="100000"/>
              </a:lnSpc>
              <a:buFont typeface="Arial" panose="020B0604020202020204" pitchFamily="34" charset="0"/>
              <a:buChar char="•"/>
            </a:pPr>
            <a:r>
              <a:rPr lang="en-GB" spc="-5" dirty="0" smtClean="0"/>
              <a:t>In key stage 4, most learners generally have a good command of the language skills they require for examinations.  Most learners make effective use of technology to support their language learning</a:t>
            </a:r>
          </a:p>
          <a:p>
            <a:pPr marL="354966" marR="44450" indent="-342900">
              <a:lnSpc>
                <a:spcPct val="100000"/>
              </a:lnSpc>
              <a:buFont typeface="Arial" panose="020B0604020202020204" pitchFamily="34" charset="0"/>
              <a:buChar char="•"/>
            </a:pPr>
            <a:endParaRPr lang="en-GB" spc="-5" dirty="0"/>
          </a:p>
          <a:p>
            <a:pPr marL="354966" marR="44450" indent="-342900">
              <a:lnSpc>
                <a:spcPct val="100000"/>
              </a:lnSpc>
              <a:buFont typeface="Arial" panose="020B0604020202020204" pitchFamily="34" charset="0"/>
              <a:buChar char="•"/>
            </a:pP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Prif ganfyddiadau</a:t>
            </a:r>
            <a:endParaRPr lang="cy-GB" spc="-10" dirty="0"/>
          </a:p>
        </p:txBody>
      </p:sp>
      <p:sp>
        <p:nvSpPr>
          <p:cNvPr id="3" name="object 3"/>
          <p:cNvSpPr txBox="1">
            <a:spLocks noGrp="1"/>
          </p:cNvSpPr>
          <p:nvPr>
            <p:ph sz="half" idx="2"/>
          </p:nvPr>
        </p:nvSpPr>
        <p:spPr>
          <a:xfrm>
            <a:off x="342900" y="2254598"/>
            <a:ext cx="5925435" cy="7755969"/>
          </a:xfrm>
          <a:prstGeom prst="rect">
            <a:avLst/>
          </a:prstGeom>
        </p:spPr>
        <p:txBody>
          <a:bodyPr vert="horz" wrap="square" lIns="0" tIns="0" rIns="0" bIns="0" rtlCol="0">
            <a:spAutoFit/>
          </a:bodyPr>
          <a:lstStyle/>
          <a:p>
            <a:pPr marL="354966" marR="44450" indent="-342900">
              <a:lnSpc>
                <a:spcPct val="100000"/>
              </a:lnSpc>
              <a:buFont typeface="Arial" panose="020B0604020202020204" pitchFamily="34" charset="0"/>
              <a:buChar char="•"/>
            </a:pPr>
            <a:r>
              <a:rPr lang="cy-GB" spc="-5" dirty="0" smtClean="0"/>
              <a:t>Fodd bynnag, nid yw hyd yn oed </a:t>
            </a:r>
            <a:r>
              <a:rPr lang="cy-GB" spc="-5" dirty="0"/>
              <a:t>y dysgwyr mwy abl yn </a:t>
            </a:r>
            <a:r>
              <a:rPr lang="cy-GB" spc="-5" dirty="0" smtClean="0"/>
              <a:t>siarad yr iaith yn ddigon rhugl</a:t>
            </a:r>
            <a:r>
              <a:rPr lang="en-US" spc="-5" dirty="0" smtClean="0"/>
              <a:t>. </a:t>
            </a:r>
            <a:r>
              <a:rPr lang="cy-GB" dirty="0"/>
              <a:t>Yn aml, mae hyn yn digwydd o ganlyniad i’r ffaith fod dysgwyr wedi paratoi ar gyfer </a:t>
            </a:r>
            <a:r>
              <a:rPr lang="cy-GB" dirty="0" smtClean="0"/>
              <a:t>arholiadau </a:t>
            </a:r>
            <a:r>
              <a:rPr lang="cy-GB" dirty="0"/>
              <a:t>llafar trwy ddysgu paragraffau wedi’u hysgrifennu ar y testunau penodedig ar eu </a:t>
            </a:r>
            <a:r>
              <a:rPr lang="cy-GB" dirty="0" smtClean="0"/>
              <a:t>cof</a:t>
            </a:r>
            <a:r>
              <a:rPr lang="en-US" spc="-5" dirty="0" smtClean="0"/>
              <a:t>.  </a:t>
            </a:r>
            <a:endParaRPr lang="en-US" spc="-5" dirty="0"/>
          </a:p>
          <a:p>
            <a:pPr marL="354966" marR="44450" indent="-342900">
              <a:lnSpc>
                <a:spcPct val="100000"/>
              </a:lnSpc>
              <a:buFont typeface="Arial" panose="020B0604020202020204" pitchFamily="34" charset="0"/>
              <a:buChar char="•"/>
            </a:pPr>
            <a:endParaRPr lang="en-US" sz="1000" spc="-5" dirty="0"/>
          </a:p>
          <a:p>
            <a:pPr marL="354966" marR="44450" indent="-342900">
              <a:lnSpc>
                <a:spcPct val="100000"/>
              </a:lnSpc>
              <a:buFont typeface="Arial" panose="020B0604020202020204" pitchFamily="34" charset="0"/>
              <a:buChar char="•"/>
            </a:pPr>
            <a:r>
              <a:rPr lang="cy-GB" spc="-5" dirty="0" smtClean="0"/>
              <a:t>Ar ddiwedd cyfnod allweddol 3, mae canran y dysgwyr sy’n cyflawni’r lefel ddisgwyliedig, sef lefel 5 neu uwch, wedi gwella, ond ar 84% (2015), mae’n rhy isel o hyd.  Ar y cyfan, mae bechgyn yn perfformio’n waeth na merched</a:t>
            </a:r>
          </a:p>
          <a:p>
            <a:pPr marL="354966" marR="44450" indent="-342900">
              <a:lnSpc>
                <a:spcPct val="100000"/>
              </a:lnSpc>
              <a:buFont typeface="Arial" panose="020B0604020202020204" pitchFamily="34" charset="0"/>
              <a:buChar char="•"/>
            </a:pPr>
            <a:endParaRPr lang="en-US" sz="1000" spc="-5" dirty="0"/>
          </a:p>
          <a:p>
            <a:pPr marL="354966" marR="44450" indent="-342900">
              <a:lnSpc>
                <a:spcPct val="100000"/>
              </a:lnSpc>
              <a:buFont typeface="Arial" panose="020B0604020202020204" pitchFamily="34" charset="0"/>
              <a:buChar char="•"/>
            </a:pPr>
            <a:r>
              <a:rPr lang="cy-GB" spc="-5" dirty="0" smtClean="0"/>
              <a:t>Ar ddiwedd cyfnod allweddol 4, mae canlyniadau arholiadau mewn ieithoedd tramor modern yn dda (77% graddau A* – C, 2015).  Mae hyn yn well na’r rhan fwyaf o bynciau eraill y Cwricwlwm Cenedlaethol.  Fodd bynnag</a:t>
            </a:r>
            <a:r>
              <a:rPr lang="en-US" spc="-5" dirty="0" smtClean="0"/>
              <a:t>, </a:t>
            </a:r>
            <a:r>
              <a:rPr lang="cy-GB" dirty="0"/>
              <a:t>nid yw bechgyn yn perfformio cystal â merched o hyd </a:t>
            </a:r>
            <a:r>
              <a:rPr lang="cy-GB" dirty="0" smtClean="0"/>
              <a:t>mewn TGAU</a:t>
            </a:r>
            <a:r>
              <a:rPr lang="en-US" spc="-5" dirty="0" smtClean="0"/>
              <a:t>.</a:t>
            </a:r>
            <a:endParaRPr lang="en-US" spc="-5" dirty="0"/>
          </a:p>
          <a:p>
            <a:pPr marL="354966" marR="44450" indent="-342900">
              <a:lnSpc>
                <a:spcPct val="100000"/>
              </a:lnSpc>
              <a:buFont typeface="Arial" panose="020B0604020202020204" pitchFamily="34" charset="0"/>
              <a:buChar char="•"/>
            </a:pPr>
            <a:endParaRPr lang="en-US" dirty="0"/>
          </a:p>
          <a:p>
            <a:pPr marL="482600" marR="5080" indent="-470534">
              <a:lnSpc>
                <a:spcPct val="100000"/>
              </a:lnSpc>
            </a:pPr>
            <a:endParaRPr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6432530"/>
          </a:xfrm>
          <a:prstGeom prst="rect">
            <a:avLst/>
          </a:prstGeom>
        </p:spPr>
        <p:txBody>
          <a:bodyPr vert="horz" wrap="square" lIns="0" tIns="0" rIns="0" bIns="0" rtlCol="0">
            <a:spAutoFit/>
          </a:bodyPr>
          <a:lstStyle/>
          <a:p>
            <a:pPr marL="354966" marR="44450" indent="-342900">
              <a:lnSpc>
                <a:spcPct val="100000"/>
              </a:lnSpc>
              <a:buFont typeface="Arial" panose="020B0604020202020204" pitchFamily="34" charset="0"/>
              <a:buChar char="•"/>
            </a:pPr>
            <a:r>
              <a:rPr lang="en-GB" b="1" spc="-5" dirty="0"/>
              <a:t> </a:t>
            </a:r>
            <a:r>
              <a:rPr lang="en-GB" spc="-5" dirty="0" smtClean="0"/>
              <a:t>However, even more able learners do not speak the language fluently enough.  This often results from leaners by preparing for spoken examinations by learning by heart written paragraphs on prescribed topics.  </a:t>
            </a:r>
          </a:p>
          <a:p>
            <a:pPr marL="354966" marR="44450" indent="-342900">
              <a:lnSpc>
                <a:spcPct val="100000"/>
              </a:lnSpc>
              <a:buFont typeface="Arial" panose="020B0604020202020204" pitchFamily="34" charset="0"/>
              <a:buChar char="•"/>
            </a:pPr>
            <a:endParaRPr lang="en-GB" spc="-5" dirty="0"/>
          </a:p>
          <a:p>
            <a:pPr marL="354966" marR="44450" indent="-342900">
              <a:lnSpc>
                <a:spcPct val="100000"/>
              </a:lnSpc>
              <a:buFont typeface="Arial" panose="020B0604020202020204" pitchFamily="34" charset="0"/>
              <a:buChar char="•"/>
            </a:pPr>
            <a:r>
              <a:rPr lang="en-GB" spc="-5" dirty="0" smtClean="0"/>
              <a:t>At the end of key stage 3, the percentage of learners achieving the expected level 5 or above has improved, but is still too low at 84% (2015).  Boys generally perform worse than girls</a:t>
            </a:r>
          </a:p>
          <a:p>
            <a:pPr marL="354966" marR="44450" indent="-342900">
              <a:lnSpc>
                <a:spcPct val="100000"/>
              </a:lnSpc>
              <a:buFont typeface="Arial" panose="020B0604020202020204" pitchFamily="34" charset="0"/>
              <a:buChar char="•"/>
            </a:pPr>
            <a:endParaRPr lang="en-GB" spc="-5" dirty="0"/>
          </a:p>
          <a:p>
            <a:pPr marL="354966" marR="44450" indent="-342900">
              <a:lnSpc>
                <a:spcPct val="100000"/>
              </a:lnSpc>
              <a:buFont typeface="Arial" panose="020B0604020202020204" pitchFamily="34" charset="0"/>
              <a:buChar char="•"/>
            </a:pPr>
            <a:r>
              <a:rPr lang="en-GB" spc="-5" dirty="0" smtClean="0"/>
              <a:t>At the end of key stage 4, examination outcomes in modern foreign languages are good (77% A* – C grades, 2015).  This is better than most other National Curriculum subjects.  However, boys continue to perform less well than girls at GCSE.</a:t>
            </a:r>
            <a:endParaRPr lang="en-GB" spc="-5" dirty="0"/>
          </a:p>
          <a:p>
            <a:pPr marL="354966" marR="44450" indent="-342900">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Prif ganfyddiadau</a:t>
            </a:r>
            <a:endParaRPr lang="cy-GB" spc="-10" dirty="0"/>
          </a:p>
        </p:txBody>
      </p:sp>
      <p:sp>
        <p:nvSpPr>
          <p:cNvPr id="3" name="object 3"/>
          <p:cNvSpPr txBox="1">
            <a:spLocks noGrp="1"/>
          </p:cNvSpPr>
          <p:nvPr>
            <p:ph sz="half" idx="2"/>
          </p:nvPr>
        </p:nvSpPr>
        <p:spPr>
          <a:xfrm>
            <a:off x="279400" y="2305407"/>
            <a:ext cx="6336220" cy="7109639"/>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US" dirty="0" smtClean="0"/>
              <a:t>Mae </a:t>
            </a:r>
            <a:r>
              <a:rPr lang="cy-GB" dirty="0" smtClean="0"/>
              <a:t>canlyniadau</a:t>
            </a:r>
            <a:r>
              <a:rPr lang="en-US" dirty="0" smtClean="0"/>
              <a:t> </a:t>
            </a:r>
            <a:r>
              <a:rPr lang="cy-GB" dirty="0"/>
              <a:t>Safon Uwch yn dda mewn ieithoedd tramor modern ac yn cymharu’n dda â’r rheiny mewn pynciau </a:t>
            </a:r>
            <a:r>
              <a:rPr lang="cy-GB" dirty="0" smtClean="0"/>
              <a:t>eraill </a:t>
            </a:r>
            <a:r>
              <a:rPr lang="en-US" dirty="0" smtClean="0"/>
              <a:t>(</a:t>
            </a:r>
            <a:r>
              <a:rPr lang="en-US" dirty="0"/>
              <a:t>A* - C 82%, 2015). </a:t>
            </a:r>
            <a:r>
              <a:rPr lang="cy-GB" dirty="0"/>
              <a:t>Mae’r duedd o ran perfformiad uchel mewn Safon Uwch wedi parhau dros </a:t>
            </a:r>
            <a:r>
              <a:rPr lang="cy-GB" dirty="0" smtClean="0"/>
              <a:t>gyfnod</a:t>
            </a:r>
            <a:r>
              <a:rPr lang="en-US" dirty="0" smtClean="0"/>
              <a:t>. </a:t>
            </a:r>
            <a:endParaRPr lang="en-US" dirty="0"/>
          </a:p>
          <a:p>
            <a:pPr marL="482600" marR="44450" indent="-470534">
              <a:lnSpc>
                <a:spcPct val="100000"/>
              </a:lnSpc>
              <a:buFont typeface="Arial" panose="020B0604020202020204" pitchFamily="34" charset="0"/>
              <a:buChar char="•"/>
            </a:pPr>
            <a:endParaRPr lang="en-US" dirty="0"/>
          </a:p>
          <a:p>
            <a:pPr marL="482600" marR="44450" indent="-470534">
              <a:lnSpc>
                <a:spcPct val="100000"/>
              </a:lnSpc>
              <a:buFont typeface="Arial" panose="020B0604020202020204" pitchFamily="34" charset="0"/>
              <a:buChar char="•"/>
            </a:pPr>
            <a:r>
              <a:rPr lang="cy-GB" dirty="0"/>
              <a:t>Mae ansawdd yr addysgu mewn llawer o ystafelloedd dosbarth ieithoedd tramor modern yn </a:t>
            </a:r>
            <a:r>
              <a:rPr lang="cy-GB" dirty="0" smtClean="0"/>
              <a:t>ddigonol</a:t>
            </a:r>
            <a:r>
              <a:rPr lang="en-US" dirty="0" smtClean="0"/>
              <a:t>.</a:t>
            </a:r>
            <a:endParaRPr lang="en-US" dirty="0"/>
          </a:p>
          <a:p>
            <a:pPr marL="482600" marR="44450" indent="-470534">
              <a:lnSpc>
                <a:spcPct val="100000"/>
              </a:lnSpc>
              <a:buFont typeface="Arial" panose="020B0604020202020204" pitchFamily="34" charset="0"/>
              <a:buChar char="•"/>
            </a:pPr>
            <a:endParaRPr lang="en-US" dirty="0"/>
          </a:p>
          <a:p>
            <a:pPr marL="482600" marR="44450" indent="-470534">
              <a:lnSpc>
                <a:spcPct val="100000"/>
              </a:lnSpc>
              <a:buFont typeface="Arial" panose="020B0604020202020204" pitchFamily="34" charset="0"/>
              <a:buChar char="•"/>
            </a:pPr>
            <a:r>
              <a:rPr lang="cy-GB" dirty="0"/>
              <a:t>Mae’r rhan fwyaf o athrawon </a:t>
            </a:r>
            <a:r>
              <a:rPr lang="cy-GB" dirty="0" smtClean="0"/>
              <a:t>sy’n arbenigwyr iaith yn gymwys iawn ac yn siarad yr </a:t>
            </a:r>
            <a:r>
              <a:rPr lang="cy-GB" dirty="0"/>
              <a:t>ieithoedd y maent yn eu haddysgu </a:t>
            </a:r>
            <a:r>
              <a:rPr lang="cy-GB" dirty="0" smtClean="0"/>
              <a:t>yn dda</a:t>
            </a:r>
            <a:r>
              <a:rPr lang="en-US" dirty="0" smtClean="0"/>
              <a:t>.  </a:t>
            </a:r>
            <a:endParaRPr lang="en-US" dirty="0"/>
          </a:p>
          <a:p>
            <a:pPr marL="482600" marR="44450" indent="-470534">
              <a:lnSpc>
                <a:spcPct val="100000"/>
              </a:lnSpc>
              <a:buFont typeface="Arial" panose="020B0604020202020204" pitchFamily="34" charset="0"/>
              <a:buChar char="•"/>
            </a:pPr>
            <a:endParaRPr lang="en-US" dirty="0"/>
          </a:p>
          <a:p>
            <a:pPr marL="482600" marR="44450" indent="-470534">
              <a:lnSpc>
                <a:spcPct val="100000"/>
              </a:lnSpc>
              <a:buFont typeface="Arial" panose="020B0604020202020204" pitchFamily="34" charset="0"/>
              <a:buChar char="•"/>
            </a:pPr>
            <a:r>
              <a:rPr lang="cy-GB" dirty="0"/>
              <a:t>Nid </a:t>
            </a:r>
            <a:r>
              <a:rPr lang="cy-GB" dirty="0" smtClean="0"/>
              <a:t>oes gan rai </a:t>
            </a:r>
            <a:r>
              <a:rPr lang="cy-GB" dirty="0"/>
              <a:t>athrawon </a:t>
            </a:r>
            <a:r>
              <a:rPr lang="cy-GB" dirty="0" smtClean="0"/>
              <a:t>sy’n addysgu iaith dramor fodern fel ail bwnc afael digon </a:t>
            </a:r>
            <a:r>
              <a:rPr lang="cy-GB" dirty="0"/>
              <a:t>cadarn </a:t>
            </a:r>
            <a:r>
              <a:rPr lang="cy-GB" dirty="0" smtClean="0"/>
              <a:t>ar y ffordd </a:t>
            </a:r>
            <a:r>
              <a:rPr lang="cy-GB" dirty="0"/>
              <a:t>fwyaf effeithiol o addysgu </a:t>
            </a:r>
            <a:r>
              <a:rPr lang="cy-GB" dirty="0" smtClean="0"/>
              <a:t>iaith</a:t>
            </a:r>
            <a:r>
              <a:rPr lang="en-US" dirty="0" smtClean="0"/>
              <a:t>. </a:t>
            </a:r>
            <a:endParaRPr lang="en-US" dirty="0"/>
          </a:p>
          <a:p>
            <a:pPr marL="482600" marR="44450" indent="-470534">
              <a:lnSpc>
                <a:spcPct val="100000"/>
              </a:lnSpc>
              <a:buFont typeface="Arial" panose="020B0604020202020204" pitchFamily="34" charset="0"/>
              <a:buChar char="•"/>
            </a:pPr>
            <a:endParaRPr lang="en-US" dirty="0"/>
          </a:p>
          <a:p>
            <a:pPr marL="482600" marR="44450" indent="-470534">
              <a:lnSpc>
                <a:spcPct val="100000"/>
              </a:lnSpc>
              <a:buFont typeface="Arial" panose="020B0604020202020204" pitchFamily="34" charset="0"/>
              <a:buChar char="•"/>
            </a:pPr>
            <a:r>
              <a:rPr lang="cy-GB" dirty="0"/>
              <a:t>Yn gynyddol, mae athrawon yn defnyddio </a:t>
            </a:r>
            <a:r>
              <a:rPr lang="cy-GB" dirty="0" smtClean="0"/>
              <a:t>technoleg </a:t>
            </a:r>
            <a:r>
              <a:rPr lang="cy-GB" dirty="0"/>
              <a:t>ddigidol </a:t>
            </a:r>
            <a:r>
              <a:rPr lang="cy-GB" dirty="0" smtClean="0"/>
              <a:t>yn dda i ategu eu haddysgu a dysgu disgyblion</a:t>
            </a:r>
            <a:r>
              <a:rPr lang="en-US" dirty="0" smtClean="0"/>
              <a:t>.  </a:t>
            </a:r>
            <a:endParaRPr lang="en-US"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426352"/>
            <a:ext cx="5782945" cy="7109639"/>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dirty="0" smtClean="0"/>
              <a:t>A level results are good in modern foreign languages and compare well with those in in other subjects (A* - C 82%, 2015).  Trend of high performance at A level has persisted over time. </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smtClean="0"/>
              <a:t>Quality of teaching in many modern foreign language classrooms is adequate.</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smtClean="0"/>
              <a:t>Most teachers who are specialists in a language are well qualified and speak the languages they teach well.  </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smtClean="0"/>
              <a:t>A few teachers who teach a modern foreign language as a second subject do not have a firm enough grasp of the most effective way to teach a language. </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smtClean="0"/>
              <a:t>Increasingly teachers are using digital technology well to support their teaching and pupils’ learning.  </a:t>
            </a: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Prif ganfyddiadau</a:t>
            </a:r>
            <a:endParaRPr lang="cy-GB" spc="-10" dirty="0"/>
          </a:p>
        </p:txBody>
      </p:sp>
      <p:sp>
        <p:nvSpPr>
          <p:cNvPr id="3" name="object 3"/>
          <p:cNvSpPr txBox="1">
            <a:spLocks noGrp="1"/>
          </p:cNvSpPr>
          <p:nvPr>
            <p:ph sz="half" idx="2"/>
          </p:nvPr>
        </p:nvSpPr>
        <p:spPr>
          <a:xfrm>
            <a:off x="527300" y="2642252"/>
            <a:ext cx="5728335" cy="6771084"/>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cy-GB" dirty="0"/>
              <a:t>Mae’r graddau y mae athrawon yn addysgu trwy gyfrwng yr iaith asesedig wedi </a:t>
            </a:r>
            <a:r>
              <a:rPr lang="cy-GB" dirty="0" smtClean="0"/>
              <a:t>dirywio</a:t>
            </a:r>
            <a:endParaRPr lang="en-US" spc="-5" dirty="0"/>
          </a:p>
          <a:p>
            <a:pPr marL="482600" marR="44450" indent="-470534">
              <a:lnSpc>
                <a:spcPct val="100000"/>
              </a:lnSpc>
              <a:buFont typeface="Arial" panose="020B0604020202020204" pitchFamily="34" charset="0"/>
              <a:buChar char="•"/>
            </a:pPr>
            <a:endParaRPr lang="en-US" spc="-5" dirty="0"/>
          </a:p>
          <a:p>
            <a:pPr marL="482600" marR="44450" indent="-470534">
              <a:lnSpc>
                <a:spcPct val="100000"/>
              </a:lnSpc>
              <a:buFont typeface="Arial" panose="020B0604020202020204" pitchFamily="34" charset="0"/>
              <a:buChar char="•"/>
            </a:pPr>
            <a:r>
              <a:rPr lang="cy-GB" dirty="0"/>
              <a:t>Mewn llawer o wersi llai effeithiol, mae athrawon yn rhoi lle </a:t>
            </a:r>
            <a:r>
              <a:rPr lang="cy-GB" dirty="0" smtClean="0"/>
              <a:t>rhy flaenllaw </a:t>
            </a:r>
            <a:r>
              <a:rPr lang="cy-GB" dirty="0"/>
              <a:t>i </a:t>
            </a:r>
            <a:r>
              <a:rPr lang="cy-GB" dirty="0" smtClean="0"/>
              <a:t>addysgu gramadeg </a:t>
            </a:r>
            <a:r>
              <a:rPr lang="cy-GB" dirty="0"/>
              <a:t>ar draul </a:t>
            </a:r>
            <a:r>
              <a:rPr lang="cy-GB" dirty="0" smtClean="0"/>
              <a:t>datblygu </a:t>
            </a:r>
            <a:r>
              <a:rPr lang="cy-GB" dirty="0"/>
              <a:t>medrau allweddol </a:t>
            </a:r>
            <a:r>
              <a:rPr lang="cy-GB" dirty="0" smtClean="0"/>
              <a:t>siarad </a:t>
            </a:r>
            <a:r>
              <a:rPr lang="cy-GB" dirty="0"/>
              <a:t>a </a:t>
            </a:r>
            <a:r>
              <a:rPr lang="cy-GB" dirty="0" smtClean="0"/>
              <a:t>gwrando</a:t>
            </a:r>
            <a:endParaRPr lang="en-US" spc="-5" dirty="0"/>
          </a:p>
          <a:p>
            <a:pPr marL="482600" marR="44450" indent="-470534">
              <a:lnSpc>
                <a:spcPct val="100000"/>
              </a:lnSpc>
              <a:buFont typeface="Arial" panose="020B0604020202020204" pitchFamily="34" charset="0"/>
              <a:buChar char="•"/>
            </a:pPr>
            <a:endParaRPr lang="en-US" spc="-5" dirty="0"/>
          </a:p>
          <a:p>
            <a:pPr marL="482600" marR="44450" indent="-470534">
              <a:lnSpc>
                <a:spcPct val="100000"/>
              </a:lnSpc>
              <a:buFont typeface="Arial" panose="020B0604020202020204" pitchFamily="34" charset="0"/>
              <a:buChar char="•"/>
            </a:pPr>
            <a:r>
              <a:rPr lang="cy-GB" spc="-5" dirty="0" smtClean="0"/>
              <a:t>Yn rhy aml</a:t>
            </a:r>
            <a:r>
              <a:rPr lang="en-US" spc="-5" dirty="0" smtClean="0"/>
              <a:t>, </a:t>
            </a:r>
            <a:r>
              <a:rPr lang="cy-GB" dirty="0"/>
              <a:t>mae athrawon yn gofyn i ddisgyblion baratoi sgyrsiau yn ysgrifenedig cyn </a:t>
            </a:r>
            <a:r>
              <a:rPr lang="cy-GB" dirty="0" smtClean="0"/>
              <a:t>eu hymarfer</a:t>
            </a:r>
            <a:r>
              <a:rPr lang="en-US" spc="-5" dirty="0" smtClean="0"/>
              <a:t>: m</a:t>
            </a:r>
            <a:r>
              <a:rPr lang="cy-GB" dirty="0" smtClean="0"/>
              <a:t>ae </a:t>
            </a:r>
            <a:r>
              <a:rPr lang="cy-GB" dirty="0"/>
              <a:t>hyn yn rhwystro disgyblion rhag datblygu lefel dda o ruglder yn yr iaith </a:t>
            </a:r>
            <a:r>
              <a:rPr lang="cy-GB" dirty="0" smtClean="0"/>
              <a:t>dramor fodern</a:t>
            </a:r>
            <a:endParaRPr lang="en-US" spc="-5" dirty="0"/>
          </a:p>
          <a:p>
            <a:pPr marL="482600" marR="44450" indent="-470534">
              <a:lnSpc>
                <a:spcPct val="100000"/>
              </a:lnSpc>
              <a:buFont typeface="Arial" panose="020B0604020202020204" pitchFamily="34" charset="0"/>
              <a:buChar char="•"/>
            </a:pPr>
            <a:endParaRPr lang="en-US" spc="-5" dirty="0"/>
          </a:p>
          <a:p>
            <a:pPr marL="482600" marR="44450" indent="-470534">
              <a:lnSpc>
                <a:spcPct val="100000"/>
              </a:lnSpc>
              <a:buFont typeface="Arial" panose="020B0604020202020204" pitchFamily="34" charset="0"/>
              <a:buChar char="•"/>
            </a:pPr>
            <a:r>
              <a:rPr lang="en-US" spc="-5" dirty="0" smtClean="0"/>
              <a:t>M</a:t>
            </a:r>
            <a:r>
              <a:rPr lang="cy-GB" dirty="0"/>
              <a:t>ae’r rhan fwyaf o athrawon yn marcio ac asesu gwaith </a:t>
            </a:r>
            <a:r>
              <a:rPr lang="cy-GB" dirty="0" smtClean="0"/>
              <a:t>yn effeithiol</a:t>
            </a:r>
            <a:r>
              <a:rPr lang="en-US" spc="-5" dirty="0" smtClean="0"/>
              <a:t>.  </a:t>
            </a:r>
            <a:r>
              <a:rPr lang="cy-GB" spc="-5" dirty="0" smtClean="0"/>
              <a:t>Fodd bynnag,</a:t>
            </a:r>
            <a:r>
              <a:rPr lang="en-US" spc="-5" dirty="0" smtClean="0"/>
              <a:t> </a:t>
            </a:r>
            <a:r>
              <a:rPr lang="cy-GB" dirty="0"/>
              <a:t>mae defnyddio technegau asesu ar gyfer </a:t>
            </a:r>
            <a:r>
              <a:rPr lang="cy-GB" dirty="0" smtClean="0"/>
              <a:t>dysgu wedi dirywio ers </a:t>
            </a:r>
            <a:r>
              <a:rPr lang="en-US" spc="-5" dirty="0" smtClean="0"/>
              <a:t>2009</a:t>
            </a:r>
            <a:r>
              <a:rPr lang="en-US" spc="-5" dirty="0"/>
              <a:t>.   </a:t>
            </a:r>
            <a:endParaRPr lang="en-US" dirty="0"/>
          </a:p>
          <a:p>
            <a:pPr marL="482600" marR="5080" indent="-470534">
              <a:lnSpc>
                <a:spcPct val="100000"/>
              </a:lnSpc>
            </a:pPr>
            <a:endParaRPr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6432530"/>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spc="-5" dirty="0" smtClean="0"/>
              <a:t>The extent to which teachers teach a language through the assessed language has declined</a:t>
            </a:r>
          </a:p>
          <a:p>
            <a:pPr marL="482600" marR="44450" indent="-470534">
              <a:lnSpc>
                <a:spcPct val="100000"/>
              </a:lnSpc>
              <a:buFont typeface="Arial" panose="020B0604020202020204" pitchFamily="34" charset="0"/>
              <a:buChar char="•"/>
            </a:pPr>
            <a:endParaRPr lang="en-GB" spc="-5" dirty="0"/>
          </a:p>
          <a:p>
            <a:pPr marL="482600" marR="44450" indent="-470534">
              <a:lnSpc>
                <a:spcPct val="100000"/>
              </a:lnSpc>
              <a:buFont typeface="Arial" panose="020B0604020202020204" pitchFamily="34" charset="0"/>
              <a:buChar char="•"/>
            </a:pPr>
            <a:r>
              <a:rPr lang="en-GB" spc="-5" dirty="0" smtClean="0"/>
              <a:t>In many less effective lessons, teachers allow teaching grammar to dominate at the expense of developing the key skills of speaking and listening</a:t>
            </a:r>
          </a:p>
          <a:p>
            <a:pPr marL="482600" marR="44450" indent="-470534">
              <a:lnSpc>
                <a:spcPct val="100000"/>
              </a:lnSpc>
              <a:buFont typeface="Arial" panose="020B0604020202020204" pitchFamily="34" charset="0"/>
              <a:buChar char="•"/>
            </a:pPr>
            <a:endParaRPr lang="en-GB" spc="-5" dirty="0"/>
          </a:p>
          <a:p>
            <a:pPr marL="482600" marR="44450" indent="-470534">
              <a:lnSpc>
                <a:spcPct val="100000"/>
              </a:lnSpc>
              <a:buFont typeface="Arial" panose="020B0604020202020204" pitchFamily="34" charset="0"/>
              <a:buChar char="•"/>
            </a:pPr>
            <a:r>
              <a:rPr lang="en-GB" spc="-5" dirty="0" smtClean="0"/>
              <a:t>Too often teachers ask pupils to script conversations before practising them:  this hinders pupils from developing a good level of fluency in the modern foreign language</a:t>
            </a:r>
          </a:p>
          <a:p>
            <a:pPr marL="482600" marR="44450" indent="-470534">
              <a:lnSpc>
                <a:spcPct val="100000"/>
              </a:lnSpc>
              <a:buFont typeface="Arial" panose="020B0604020202020204" pitchFamily="34" charset="0"/>
              <a:buChar char="•"/>
            </a:pPr>
            <a:endParaRPr lang="en-GB" spc="-5" dirty="0"/>
          </a:p>
          <a:p>
            <a:pPr marL="482600" marR="44450" indent="-470534">
              <a:lnSpc>
                <a:spcPct val="100000"/>
              </a:lnSpc>
              <a:buFont typeface="Arial" panose="020B0604020202020204" pitchFamily="34" charset="0"/>
              <a:buChar char="•"/>
            </a:pPr>
            <a:r>
              <a:rPr lang="en-GB" spc="-5" dirty="0" smtClean="0"/>
              <a:t>Most teachers mark and assess work effectively.  However, the use of assessment for learning techniques has declined since 2009.   </a:t>
            </a: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Prif ganfyddiadau</a:t>
            </a:r>
            <a:endParaRPr lang="cy-GB" spc="-10" dirty="0"/>
          </a:p>
        </p:txBody>
      </p:sp>
      <p:sp>
        <p:nvSpPr>
          <p:cNvPr id="3" name="object 3"/>
          <p:cNvSpPr txBox="1">
            <a:spLocks noGrp="1"/>
          </p:cNvSpPr>
          <p:nvPr>
            <p:ph sz="half" idx="2"/>
          </p:nvPr>
        </p:nvSpPr>
        <p:spPr>
          <a:xfrm>
            <a:off x="527300" y="2642252"/>
            <a:ext cx="5728335" cy="7109639"/>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cy-GB" dirty="0" smtClean="0"/>
              <a:t>Yn gynyddol, nid yw adrannau ieithoedd tramor modern yn rhannu gweledigaeth ysgrifenedig ar gyfer sut i addysgu iaith dramor fodern ac mae hyn yn arwain at arfer amrywiol. </a:t>
            </a:r>
          </a:p>
          <a:p>
            <a:pPr marL="482600" marR="44450" indent="-470534">
              <a:lnSpc>
                <a:spcPct val="100000"/>
              </a:lnSpc>
              <a:buFont typeface="Arial" panose="020B0604020202020204" pitchFamily="34" charset="0"/>
              <a:buChar char="•"/>
            </a:pPr>
            <a:endParaRPr lang="cy-GB" dirty="0" smtClean="0"/>
          </a:p>
          <a:p>
            <a:pPr marL="482600" marR="44450" indent="-470534">
              <a:lnSpc>
                <a:spcPct val="100000"/>
              </a:lnSpc>
              <a:buFont typeface="Arial" panose="020B0604020202020204" pitchFamily="34" charset="0"/>
              <a:buChar char="•"/>
            </a:pPr>
            <a:r>
              <a:rPr lang="cy-GB" dirty="0" smtClean="0"/>
              <a:t>Ar </a:t>
            </a:r>
            <a:r>
              <a:rPr lang="cy-GB" dirty="0"/>
              <a:t>gyfartaledd, caiff dysgwyr dair awr o </a:t>
            </a:r>
            <a:r>
              <a:rPr lang="cy-GB" dirty="0" smtClean="0"/>
              <a:t>addysgu dros gyfnod o bythefnos </a:t>
            </a:r>
            <a:r>
              <a:rPr lang="en-US" dirty="0" smtClean="0"/>
              <a:t>– </a:t>
            </a:r>
            <a:r>
              <a:rPr lang="cy-GB" dirty="0"/>
              <a:t>mae hyn yn llai </a:t>
            </a:r>
            <a:r>
              <a:rPr lang="cy-GB" dirty="0" smtClean="0"/>
              <a:t>na’r </a:t>
            </a:r>
            <a:r>
              <a:rPr lang="cy-GB" dirty="0"/>
              <a:t>ddwy awr yr wythnos a argymhellwyd </a:t>
            </a:r>
            <a:r>
              <a:rPr lang="cy-GB" dirty="0" smtClean="0"/>
              <a:t>yn 2</a:t>
            </a:r>
            <a:r>
              <a:rPr lang="en-US" dirty="0" smtClean="0"/>
              <a:t>009</a:t>
            </a:r>
            <a:endParaRPr lang="en-US" dirty="0"/>
          </a:p>
          <a:p>
            <a:pPr marL="482600" marR="44450" indent="-470534">
              <a:lnSpc>
                <a:spcPct val="100000"/>
              </a:lnSpc>
              <a:buFont typeface="Arial" panose="020B0604020202020204" pitchFamily="34" charset="0"/>
              <a:buChar char="•"/>
            </a:pPr>
            <a:endParaRPr lang="en-US" dirty="0"/>
          </a:p>
          <a:p>
            <a:pPr marL="482600" marR="44450" indent="-470534">
              <a:lnSpc>
                <a:spcPct val="100000"/>
              </a:lnSpc>
              <a:buFont typeface="Arial" panose="020B0604020202020204" pitchFamily="34" charset="0"/>
              <a:buChar char="•"/>
            </a:pPr>
            <a:r>
              <a:rPr lang="cy-GB" dirty="0"/>
              <a:t>Mae llawer o </a:t>
            </a:r>
            <a:r>
              <a:rPr lang="cy-GB" dirty="0" smtClean="0"/>
              <a:t>adrannau ieithoedd </a:t>
            </a:r>
            <a:r>
              <a:rPr lang="cy-GB" dirty="0"/>
              <a:t>tramor modern yn cynnal gweithgareddau allgyrsiol effeithiol </a:t>
            </a:r>
            <a:r>
              <a:rPr lang="cy-GB" dirty="0" smtClean="0"/>
              <a:t>i </a:t>
            </a:r>
            <a:r>
              <a:rPr lang="cy-GB" dirty="0"/>
              <a:t>annog pobl ifanc i ddilyn iaith </a:t>
            </a:r>
            <a:r>
              <a:rPr lang="cy-GB" dirty="0" smtClean="0"/>
              <a:t>i </a:t>
            </a:r>
            <a:r>
              <a:rPr lang="cy-GB" dirty="0"/>
              <a:t>lefel </a:t>
            </a:r>
            <a:r>
              <a:rPr lang="cy-GB" dirty="0" smtClean="0"/>
              <a:t>arholiad</a:t>
            </a:r>
            <a:endParaRPr lang="en-US" dirty="0"/>
          </a:p>
          <a:p>
            <a:pPr marL="482600" marR="44450" indent="-470534">
              <a:lnSpc>
                <a:spcPct val="100000"/>
              </a:lnSpc>
              <a:buFont typeface="Arial" panose="020B0604020202020204" pitchFamily="34" charset="0"/>
              <a:buChar char="•"/>
            </a:pPr>
            <a:endParaRPr lang="en-US" dirty="0"/>
          </a:p>
          <a:p>
            <a:pPr marL="354966" marR="44450" indent="-342900">
              <a:lnSpc>
                <a:spcPct val="100000"/>
              </a:lnSpc>
              <a:buFont typeface="Arial" panose="020B0604020202020204" pitchFamily="34" charset="0"/>
              <a:buChar char="•"/>
            </a:pPr>
            <a:r>
              <a:rPr lang="en-US" dirty="0" smtClean="0"/>
              <a:t>Mae </a:t>
            </a:r>
            <a:r>
              <a:rPr lang="cy-GB" dirty="0" smtClean="0"/>
              <a:t>diffyg arholiadau i ddisgyblion ehangach eu gallu astudio iaith dramor fodern</a:t>
            </a:r>
            <a:r>
              <a:rPr lang="en-US" dirty="0" smtClean="0"/>
              <a:t>.</a:t>
            </a:r>
            <a:endParaRPr lang="en-US" dirty="0"/>
          </a:p>
          <a:p>
            <a:pPr marL="482600" marR="44450" indent="-470534">
              <a:lnSpc>
                <a:spcPct val="100000"/>
              </a:lnSpc>
              <a:buFont typeface="Arial" panose="020B0604020202020204" pitchFamily="34" charset="0"/>
              <a:buChar char="•"/>
            </a:pPr>
            <a:endParaRPr lang="en-US" dirty="0"/>
          </a:p>
          <a:p>
            <a:pPr marL="482600" marR="44450" indent="-470534">
              <a:lnSpc>
                <a:spcPct val="100000"/>
              </a:lnSpc>
              <a:buFont typeface="Arial" panose="020B0604020202020204" pitchFamily="34" charset="0"/>
              <a:buChar char="•"/>
            </a:pPr>
            <a:endParaRPr lang="en-US"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6771084"/>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dirty="0" smtClean="0"/>
              <a:t>Increasingly modern foreign language departments do not have a stated shared vision for how to teach a modern foreign language and this leads to varied practice. </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smtClean="0"/>
              <a:t>On average, learners experience three hours of teaching across a two week period – this is less than the two hours per week recommended in 2009</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smtClean="0"/>
              <a:t>Many modern foreign languages departments run effective extra-curricular activities to encourage young people to take a language at examination level</a:t>
            </a:r>
          </a:p>
          <a:p>
            <a:pPr marL="482600" marR="44450" indent="-470534">
              <a:lnSpc>
                <a:spcPct val="100000"/>
              </a:lnSpc>
              <a:buFont typeface="Arial" panose="020B0604020202020204" pitchFamily="34" charset="0"/>
              <a:buChar char="•"/>
            </a:pPr>
            <a:endParaRPr lang="en-GB" dirty="0"/>
          </a:p>
          <a:p>
            <a:pPr marL="354966" marR="44450" indent="-342900">
              <a:lnSpc>
                <a:spcPct val="100000"/>
              </a:lnSpc>
              <a:buFont typeface="Arial" panose="020B0604020202020204" pitchFamily="34" charset="0"/>
              <a:buChar char="•"/>
            </a:pPr>
            <a:r>
              <a:rPr lang="en-GB" dirty="0" smtClean="0"/>
              <a:t>There is a lack of examinations for pupils of a wider range of ability to study a modern foreign language.</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Prif ganfyddiadau</a:t>
            </a:r>
            <a:endParaRPr lang="cy-GB" spc="-10" dirty="0"/>
          </a:p>
        </p:txBody>
      </p:sp>
      <p:sp>
        <p:nvSpPr>
          <p:cNvPr id="3" name="object 3"/>
          <p:cNvSpPr txBox="1">
            <a:spLocks noGrp="1"/>
          </p:cNvSpPr>
          <p:nvPr>
            <p:ph sz="half" idx="2"/>
          </p:nvPr>
        </p:nvSpPr>
        <p:spPr>
          <a:xfrm>
            <a:off x="527300" y="2642252"/>
            <a:ext cx="5728335" cy="7786747"/>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cy-GB" spc="-5" dirty="0" smtClean="0"/>
              <a:t>Mae’r rhan fwyaf o benaethiaid ac uwch arweinwyr yn </a:t>
            </a:r>
            <a:r>
              <a:rPr lang="cy-GB" dirty="0" smtClean="0"/>
              <a:t>arddangos </a:t>
            </a:r>
            <a:r>
              <a:rPr lang="cy-GB" dirty="0"/>
              <a:t>cefnogaeth i roi cyfle i ddysgwyr ddysgu o leiaf un iaith dramor fodern i lefel arholiad.  Fodd bynnag, </a:t>
            </a:r>
            <a:r>
              <a:rPr lang="cy-GB" dirty="0" smtClean="0"/>
              <a:t>mae hyn </a:t>
            </a:r>
            <a:r>
              <a:rPr lang="cy-GB" dirty="0"/>
              <a:t>yn </a:t>
            </a:r>
            <a:r>
              <a:rPr lang="cy-GB" dirty="0" smtClean="0"/>
              <a:t>heriol </a:t>
            </a:r>
            <a:r>
              <a:rPr lang="cy-GB" dirty="0"/>
              <a:t>gan fod lle mor flaenllaw yn cael ei roi i’r pynciau craidd </a:t>
            </a:r>
            <a:r>
              <a:rPr lang="cy-GB" dirty="0" smtClean="0"/>
              <a:t>yn y cwricwlwm</a:t>
            </a:r>
            <a:r>
              <a:rPr lang="en-US" spc="-5" dirty="0" smtClean="0"/>
              <a:t>. </a:t>
            </a:r>
            <a:endParaRPr lang="en-US" spc="-5" dirty="0"/>
          </a:p>
          <a:p>
            <a:pPr marL="482600" marR="44450" indent="-470534">
              <a:lnSpc>
                <a:spcPct val="100000"/>
              </a:lnSpc>
              <a:buFont typeface="Arial" panose="020B0604020202020204" pitchFamily="34" charset="0"/>
              <a:buChar char="•"/>
            </a:pPr>
            <a:endParaRPr lang="en-US" spc="-5" dirty="0"/>
          </a:p>
          <a:p>
            <a:pPr marL="482600" marR="44450" indent="-470534">
              <a:lnSpc>
                <a:spcPct val="100000"/>
              </a:lnSpc>
              <a:buFont typeface="Arial" panose="020B0604020202020204" pitchFamily="34" charset="0"/>
              <a:buChar char="•"/>
            </a:pPr>
            <a:r>
              <a:rPr lang="cy-GB" dirty="0"/>
              <a:t>O ganlyniad, mae nifer fach o ysgolion yng Nghymru lle nad yw dysgwyr yn astudio iaith </a:t>
            </a:r>
            <a:r>
              <a:rPr lang="cy-GB" dirty="0" smtClean="0"/>
              <a:t>yng </a:t>
            </a:r>
            <a:r>
              <a:rPr lang="cy-GB" dirty="0"/>
              <a:t>nghyfnod allweddol </a:t>
            </a:r>
            <a:r>
              <a:rPr lang="cy-GB" dirty="0" smtClean="0"/>
              <a:t>4 gan fod yr iaith mewn colofn </a:t>
            </a:r>
            <a:r>
              <a:rPr lang="cy-GB" dirty="0"/>
              <a:t>dewisiadau gyda phwnc arall </a:t>
            </a:r>
            <a:r>
              <a:rPr lang="cy-GB" dirty="0" smtClean="0"/>
              <a:t>y maent eisiau </a:t>
            </a:r>
            <a:r>
              <a:rPr lang="cy-GB" dirty="0"/>
              <a:t>ei </a:t>
            </a:r>
            <a:r>
              <a:rPr lang="cy-GB" dirty="0" smtClean="0"/>
              <a:t>astudio</a:t>
            </a:r>
            <a:r>
              <a:rPr lang="en-US" spc="-5" dirty="0" smtClean="0"/>
              <a:t>.</a:t>
            </a:r>
            <a:endParaRPr lang="en-US" spc="-5" dirty="0"/>
          </a:p>
          <a:p>
            <a:pPr marL="482600" marR="44450" indent="-470534">
              <a:lnSpc>
                <a:spcPct val="100000"/>
              </a:lnSpc>
              <a:buFont typeface="Arial" panose="020B0604020202020204" pitchFamily="34" charset="0"/>
              <a:buChar char="•"/>
            </a:pPr>
            <a:endParaRPr lang="en-US" spc="-5" dirty="0"/>
          </a:p>
          <a:p>
            <a:pPr marL="482600" marR="44450" indent="-470534">
              <a:lnSpc>
                <a:spcPct val="100000"/>
              </a:lnSpc>
              <a:buFont typeface="Arial" panose="020B0604020202020204" pitchFamily="34" charset="0"/>
              <a:buChar char="•"/>
            </a:pPr>
            <a:r>
              <a:rPr lang="cy-GB" dirty="0" smtClean="0"/>
              <a:t>Dywed ysgolion sydd </a:t>
            </a:r>
            <a:r>
              <a:rPr lang="cy-GB" dirty="0"/>
              <a:t>ag ychydig iawn o ddysgwyr, os o gwbl, yng nghyfnod </a:t>
            </a:r>
            <a:r>
              <a:rPr lang="cy-GB" dirty="0" smtClean="0"/>
              <a:t>allweddol </a:t>
            </a:r>
            <a:r>
              <a:rPr lang="en-US" spc="-5" dirty="0" smtClean="0"/>
              <a:t>4, </a:t>
            </a:r>
            <a:r>
              <a:rPr lang="cy-GB" dirty="0"/>
              <a:t>ei bod yn aml yn anodd recriwtio athrawon </a:t>
            </a:r>
            <a:r>
              <a:rPr lang="cy-GB" dirty="0" smtClean="0"/>
              <a:t>ieithoedd </a:t>
            </a:r>
            <a:r>
              <a:rPr lang="cy-GB" dirty="0"/>
              <a:t>tramor </a:t>
            </a:r>
            <a:r>
              <a:rPr lang="cy-GB" dirty="0" smtClean="0"/>
              <a:t>modern</a:t>
            </a:r>
            <a:endParaRPr lang="en-US" spc="-5" dirty="0"/>
          </a:p>
          <a:p>
            <a:pPr marL="482600" marR="44450" indent="-470534">
              <a:lnSpc>
                <a:spcPct val="100000"/>
              </a:lnSpc>
              <a:buFont typeface="Arial" panose="020B0604020202020204" pitchFamily="34" charset="0"/>
              <a:buChar char="•"/>
            </a:pPr>
            <a:endParaRPr lang="en-US" spc="-5" dirty="0"/>
          </a:p>
          <a:p>
            <a:pPr marL="12066" marR="44450">
              <a:lnSpc>
                <a:spcPct val="100000"/>
              </a:lnSpc>
            </a:pPr>
            <a:endParaRPr lang="en-US" dirty="0"/>
          </a:p>
          <a:p>
            <a:pPr marL="482600" marR="5080" indent="-470534">
              <a:lnSpc>
                <a:spcPct val="100000"/>
              </a:lnSpc>
            </a:pPr>
            <a:endParaRPr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6432530"/>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spc="-5" dirty="0" smtClean="0"/>
              <a:t>Most </a:t>
            </a:r>
            <a:r>
              <a:rPr lang="en-GB" spc="-5" dirty="0" err="1" smtClean="0"/>
              <a:t>headteachers</a:t>
            </a:r>
            <a:r>
              <a:rPr lang="en-GB" spc="-5" dirty="0" smtClean="0"/>
              <a:t> and senior leaders are supportive of learners having the opportunity to learn at least one modern foreign language to examination level.  However, this is a challenge due to the dominance in the curriculum of the core subjects. </a:t>
            </a:r>
          </a:p>
          <a:p>
            <a:pPr marL="482600" marR="44450" indent="-470534">
              <a:lnSpc>
                <a:spcPct val="100000"/>
              </a:lnSpc>
              <a:buFont typeface="Arial" panose="020B0604020202020204" pitchFamily="34" charset="0"/>
              <a:buChar char="•"/>
            </a:pPr>
            <a:endParaRPr lang="en-GB" spc="-5" dirty="0"/>
          </a:p>
          <a:p>
            <a:pPr marL="482600" marR="44450" indent="-470534">
              <a:lnSpc>
                <a:spcPct val="100000"/>
              </a:lnSpc>
              <a:buFont typeface="Arial" panose="020B0604020202020204" pitchFamily="34" charset="0"/>
              <a:buChar char="•"/>
            </a:pPr>
            <a:r>
              <a:rPr lang="en-GB" spc="-5" dirty="0" smtClean="0"/>
              <a:t>Due to this, there is a small number of schools in Wales where learners do not study a language at key stage 4 because the language is in an option column with another subject they wish to study.</a:t>
            </a:r>
          </a:p>
          <a:p>
            <a:pPr marL="482600" marR="44450" indent="-470534">
              <a:lnSpc>
                <a:spcPct val="100000"/>
              </a:lnSpc>
              <a:buFont typeface="Arial" panose="020B0604020202020204" pitchFamily="34" charset="0"/>
              <a:buChar char="•"/>
            </a:pPr>
            <a:endParaRPr lang="en-GB" spc="-5" dirty="0"/>
          </a:p>
          <a:p>
            <a:pPr marL="482600" marR="44450" indent="-470534">
              <a:lnSpc>
                <a:spcPct val="100000"/>
              </a:lnSpc>
              <a:buFont typeface="Arial" panose="020B0604020202020204" pitchFamily="34" charset="0"/>
              <a:buChar char="•"/>
            </a:pPr>
            <a:r>
              <a:rPr lang="en-GB" spc="-5" dirty="0" smtClean="0"/>
              <a:t>Schools with few or no learners at key stage 4 report that it is often difficulty to recruit modern foreign language  teachers</a:t>
            </a:r>
          </a:p>
          <a:p>
            <a:pPr marL="482600" marR="44450" indent="-470534">
              <a:lnSpc>
                <a:spcPct val="100000"/>
              </a:lnSpc>
              <a:buFont typeface="Arial" panose="020B0604020202020204" pitchFamily="34" charset="0"/>
              <a:buChar char="•"/>
            </a:pPr>
            <a:endParaRPr lang="en-GB" spc="-5" dirty="0"/>
          </a:p>
          <a:p>
            <a:pPr marL="12066" marR="44450">
              <a:lnSpc>
                <a:spcPct val="100000"/>
              </a:lnSpc>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cy-GB" spc="-10" dirty="0" smtClean="0"/>
              <a:t>Prif ganfyddiadau</a:t>
            </a:r>
            <a:endParaRPr lang="cy-GB" spc="-10" dirty="0"/>
          </a:p>
        </p:txBody>
      </p:sp>
      <p:sp>
        <p:nvSpPr>
          <p:cNvPr id="3" name="object 3"/>
          <p:cNvSpPr txBox="1">
            <a:spLocks noGrp="1"/>
          </p:cNvSpPr>
          <p:nvPr>
            <p:ph sz="half" idx="2"/>
          </p:nvPr>
        </p:nvSpPr>
        <p:spPr>
          <a:xfrm>
            <a:off x="527300" y="2642252"/>
            <a:ext cx="5728335" cy="4401205"/>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cy-GB" spc="-5" dirty="0" smtClean="0"/>
              <a:t>Yn aml, mae’r athrawon sy’n gwneud cais am swyddi yn gallu cynnig un iaith yn unig </a:t>
            </a:r>
            <a:r>
              <a:rPr lang="en-US" spc="-5" dirty="0" smtClean="0"/>
              <a:t>– m</a:t>
            </a:r>
            <a:r>
              <a:rPr lang="cy-GB" dirty="0" smtClean="0"/>
              <a:t>ae </a:t>
            </a:r>
            <a:r>
              <a:rPr lang="cy-GB" dirty="0"/>
              <a:t>hyn yn lleihau hyblygrwydd o ran yr amserlen a nifer y dewisiadau sydd ar gael i </a:t>
            </a:r>
            <a:r>
              <a:rPr lang="cy-GB" dirty="0" smtClean="0"/>
              <a:t>ddysgwyr</a:t>
            </a:r>
            <a:r>
              <a:rPr lang="en-US" spc="-5" dirty="0" smtClean="0"/>
              <a:t>.</a:t>
            </a:r>
            <a:endParaRPr lang="en-US" spc="-5" dirty="0"/>
          </a:p>
          <a:p>
            <a:pPr marL="482600" marR="44450" indent="-470534">
              <a:lnSpc>
                <a:spcPct val="100000"/>
              </a:lnSpc>
              <a:buFont typeface="Arial" panose="020B0604020202020204" pitchFamily="34" charset="0"/>
              <a:buChar char="•"/>
            </a:pPr>
            <a:endParaRPr lang="en-US" b="1" spc="-5" dirty="0"/>
          </a:p>
          <a:p>
            <a:pPr marL="482600" marR="44450" indent="-470534">
              <a:lnSpc>
                <a:spcPct val="100000"/>
              </a:lnSpc>
              <a:buFont typeface="Arial" panose="020B0604020202020204" pitchFamily="34" charset="0"/>
              <a:buChar char="•"/>
            </a:pPr>
            <a:r>
              <a:rPr lang="en-US" spc="-5" dirty="0" err="1" smtClean="0"/>
              <a:t>Yn</a:t>
            </a:r>
            <a:r>
              <a:rPr lang="en-US" spc="-5" dirty="0" smtClean="0"/>
              <a:t> 2014 </a:t>
            </a:r>
            <a:r>
              <a:rPr lang="en-US" spc="-5" dirty="0"/>
              <a:t>– 2015, </a:t>
            </a:r>
            <a:r>
              <a:rPr lang="cy-GB" dirty="0"/>
              <a:t>fe wnaeth canolfannau hyfforddiant cychwynnol i athrawon recriwtio hanner y cwota ar y mwyaf </a:t>
            </a:r>
            <a:r>
              <a:rPr lang="cy-GB" dirty="0" smtClean="0"/>
              <a:t>o ran athrawon ieithoedd tramor modern a </a:t>
            </a:r>
            <a:r>
              <a:rPr lang="cy-GB" dirty="0"/>
              <a:t>neilltuwyd </a:t>
            </a:r>
            <a:r>
              <a:rPr lang="cy-GB" dirty="0" smtClean="0"/>
              <a:t>iddynt</a:t>
            </a:r>
            <a:endParaRPr lang="en-US" spc="-5" dirty="0"/>
          </a:p>
          <a:p>
            <a:pPr marL="482600" marR="44450" indent="-470534">
              <a:lnSpc>
                <a:spcPct val="100000"/>
              </a:lnSpc>
              <a:buFont typeface="Arial" panose="020B0604020202020204" pitchFamily="34" charset="0"/>
              <a:buChar char="•"/>
            </a:pPr>
            <a:endParaRPr lang="en-US" dirty="0"/>
          </a:p>
          <a:p>
            <a:pPr marL="482600" marR="5080" indent="-470534">
              <a:lnSpc>
                <a:spcPct val="100000"/>
              </a:lnSpc>
            </a:pPr>
            <a:endParaRPr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3385542"/>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spc="-5" dirty="0" smtClean="0"/>
              <a:t>Often teachers applying for posts are only able to offer one language – this reduces flexibility on the timetable and the number of options open to learners.</a:t>
            </a:r>
          </a:p>
          <a:p>
            <a:pPr marL="482600" marR="44450" indent="-470534">
              <a:lnSpc>
                <a:spcPct val="100000"/>
              </a:lnSpc>
              <a:buFont typeface="Arial" panose="020B0604020202020204" pitchFamily="34" charset="0"/>
              <a:buChar char="•"/>
            </a:pPr>
            <a:endParaRPr lang="en-GB" b="1" spc="-5" dirty="0" smtClean="0"/>
          </a:p>
          <a:p>
            <a:pPr marL="482600" marR="44450" indent="-470534">
              <a:lnSpc>
                <a:spcPct val="100000"/>
              </a:lnSpc>
              <a:buFont typeface="Arial" panose="020B0604020202020204" pitchFamily="34" charset="0"/>
              <a:buChar char="•"/>
            </a:pPr>
            <a:r>
              <a:rPr lang="en-GB" spc="-5" dirty="0" smtClean="0"/>
              <a:t>In  2014 – 2015, initial teacher training centres recruited at most half  of the numbers of the quota for modern foreign language teachers allocated to them</a:t>
            </a:r>
            <a:endParaRPr lang="en-GB" spc="-5" dirty="0"/>
          </a:p>
          <a:p>
            <a:pPr marL="482600" marR="44450" indent="-470534">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atic survey ppt presentation - updated UR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atic survey ppt presentation - updated URL.potx" id="{714402BB-17A4-4FCA-9B13-C5FCFB9B5D5A}" vid="{4232C999-965E-468A-9AC3-0481ED6A5A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3" ma:contentTypeDescription="Thematic survey PPT" ma:contentTypeScope="" ma:versionID="3d3dc88ce76f9f1e547bb64a7ae66982">
  <xsd:schema xmlns:xsd="http://www.w3.org/2001/XMLSchema" xmlns:xs="http://www.w3.org/2001/XMLSchema" xmlns:p="http://schemas.microsoft.com/office/2006/metadata/properties" xmlns:ns2="4c2d5879-4e17-4934-9dac-90b30ab598df" targetNamespace="http://schemas.microsoft.com/office/2006/metadata/properties" ma:root="true" ma:fieldsID="993fe19e9462d6177277130942852f85"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ademic_x0020_Year xmlns="4c2d5879-4e17-4934-9dac-90b30ab598df" xsi:nil="true"/>
    <Retention_x0020_Year xmlns="4c2d5879-4e17-4934-9dac-90b30ab598df" xsi:nil="true"/>
    <Financial_x0020_Year xmlns="4c2d5879-4e17-4934-9dac-90b30ab598df" xsi:nil="true"/>
    <Title_x0020__x0028_Welsh_x0029_ xmlns="4c2d5879-4e17-4934-9dac-90b30ab598df" xsi:nil="true"/>
    <COBAS_x0020_Thematic_x0020_Event_x0020_ID xmlns="4c2d5879-4e17-4934-9dac-90b30ab598df" xsi:nil="true"/>
    <Year_x0020_of_x0020_Survey xmlns="4c2d5879-4e17-4934-9dac-90b30ab598df" xsi:nil="true"/>
    <Calendar_x0020_Year xmlns="4c2d5879-4e17-4934-9dac-90b30ab598df" xsi:nil="true"/>
    <TaxCatchAll xmlns="4c2d5879-4e17-4934-9dac-90b30ab598df"/>
    <COBAS_x0020_Event_x0020_Title xmlns="4c2d5879-4e17-4934-9dac-90b30ab598df" xsi:nil="true"/>
    <Lead_x0020_Inspector xmlns="4c2d5879-4e17-4934-9dac-90b30ab598df">
      <UserInfo>
        <DisplayName/>
        <AccountId xsi:nil="true"/>
        <AccountType/>
      </UserInfo>
    </Lead_x0020_Inspector>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OBAS_x0020_Event_x0020_ID xmlns="4c2d5879-4e17-4934-9dac-90b30ab598d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D79275-F192-46FB-92C1-F90C8844CE10}">
  <ds:schemaRefs>
    <ds:schemaRef ds:uri="http://schemas.microsoft.com/office/2006/metadata/customXsn"/>
  </ds:schemaRefs>
</ds:datastoreItem>
</file>

<file path=customXml/itemProps2.xml><?xml version="1.0" encoding="utf-8"?>
<ds:datastoreItem xmlns:ds="http://schemas.openxmlformats.org/officeDocument/2006/customXml" ds:itemID="{A6291CCE-25A9-4914-ABD1-F64936C9A2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CE005A-6255-4FFB-9EA1-09C357CDDB75}">
  <ds:schemaRefs>
    <ds:schemaRef ds:uri="http://purl.org/dc/terms/"/>
    <ds:schemaRef ds:uri="http://schemas.microsoft.com/office/2006/documentManagement/types"/>
    <ds:schemaRef ds:uri="4c2d5879-4e17-4934-9dac-90b30ab598df"/>
    <ds:schemaRef ds:uri="http://purl.org/dc/elements/1.1/"/>
    <ds:schemaRef ds:uri="http://www.w3.org/XML/1998/namespace"/>
    <ds:schemaRef ds:uri="http://schemas.microsoft.com/office/infopath/2007/PartnerControls"/>
    <ds:schemaRef ds:uri="http://schemas.microsoft.com/office/2006/metadata/properties"/>
    <ds:schemaRef ds:uri="http://schemas.openxmlformats.org/package/2006/metadata/core-properties"/>
    <ds:schemaRef ds:uri="http://purl.org/dc/dcmitype/"/>
  </ds:schemaRefs>
</ds:datastoreItem>
</file>

<file path=customXml/itemProps4.xml><?xml version="1.0" encoding="utf-8"?>
<ds:datastoreItem xmlns:ds="http://schemas.openxmlformats.org/officeDocument/2006/customXml" ds:itemID="{AE928E5A-ACF9-4B53-97CA-4B5CE6847F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Thematic%20survey%20ppt%20presentation%20-%20updated%20URL</Template>
  <TotalTime>396</TotalTime>
  <Words>2866</Words>
  <Application>Microsoft Office PowerPoint</Application>
  <PresentationFormat>Custom</PresentationFormat>
  <Paragraphs>212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Thematic survey ppt presentation - updated URL</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Arfer effeithiol</vt:lpstr>
      <vt:lpstr>Arfer effeithiol</vt:lpstr>
      <vt:lpstr>10 cwestiwn i ddarparwyr</vt:lpstr>
      <vt:lpstr>10 cwestiwn i ddarparwyr</vt:lpstr>
      <vt:lpstr>Cwestiynau...  Pa gyngor gyrfaol ar swyddi i weithwyr â medrau iaith sydd ar gael i ddisgyblion, a phryd?  Beth yw safon y cyngor hwn?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Elora Elphick</cp:lastModifiedBy>
  <cp:revision>42</cp:revision>
  <cp:lastPrinted>2016-07-07T14:34:25Z</cp:lastPrinted>
  <dcterms:created xsi:type="dcterms:W3CDTF">2016-06-16T15:11:58Z</dcterms:created>
  <dcterms:modified xsi:type="dcterms:W3CDTF">2017-07-10T12:14:06Z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ies>
</file>