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handoutMasterIdLst>
    <p:handoutMasterId r:id="rId26"/>
  </p:handoutMasterIdLst>
  <p:sldIdLst>
    <p:sldId id="256" r:id="rId6"/>
    <p:sldId id="257" r:id="rId7"/>
    <p:sldId id="285" r:id="rId8"/>
    <p:sldId id="265" r:id="rId9"/>
    <p:sldId id="266" r:id="rId10"/>
    <p:sldId id="267" r:id="rId11"/>
    <p:sldId id="268" r:id="rId12"/>
    <p:sldId id="269" r:id="rId13"/>
    <p:sldId id="270" r:id="rId14"/>
    <p:sldId id="271" r:id="rId15"/>
    <p:sldId id="272" r:id="rId16"/>
    <p:sldId id="276" r:id="rId17"/>
    <p:sldId id="277" r:id="rId18"/>
    <p:sldId id="278" r:id="rId19"/>
    <p:sldId id="281" r:id="rId20"/>
    <p:sldId id="288" r:id="rId21"/>
    <p:sldId id="286" r:id="rId22"/>
    <p:sldId id="289" r:id="rId23"/>
    <p:sldId id="284" r:id="rId24"/>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042"/>
    <a:srgbClr val="27AAE0"/>
    <a:srgbClr val="E94141"/>
    <a:srgbClr val="E62626"/>
    <a:srgbClr val="F6F5EE"/>
    <a:srgbClr val="E6413E"/>
    <a:srgbClr val="F1F2F2"/>
    <a:srgbClr val="A2C83A"/>
    <a:srgbClr val="EE6C6C"/>
    <a:srgbClr val="E9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2" y="54"/>
      </p:cViewPr>
      <p:guideLst>
        <p:guide orient="horz" pos="5712"/>
        <p:guide pos="336"/>
      </p:guideLst>
    </p:cSldViewPr>
  </p:slideViewPr>
  <p:notesTextViewPr>
    <p:cViewPr>
      <p:scale>
        <a:sx n="100" d="100"/>
        <a:sy n="100" d="100"/>
      </p:scale>
      <p:origin x="0" y="0"/>
    </p:cViewPr>
  </p:notesTextViewPr>
  <p:notesViewPr>
    <p:cSldViewPr snapToGrid="0">
      <p:cViewPr varScale="1">
        <p:scale>
          <a:sx n="76" d="100"/>
          <a:sy n="76" d="100"/>
        </p:scale>
        <p:origin x="2640" y="90"/>
      </p:cViewPr>
      <p:guideLst>
        <p:guide orient="horz" pos="3072"/>
        <p:guide pos="40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21/09/2016</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171FDA94-4D02-4345-8C50-835A4C80EA47}" type="datetimeFigureOut">
              <a:rPr lang="en-GB" smtClean="0"/>
              <a:t>21/09/2016</a:t>
            </a:fld>
            <a:endParaRPr lang="en-GB"/>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E08C92DE-4C68-4909-8FED-4C96F04F5C28}" type="slidenum">
              <a:rPr lang="en-GB" smtClean="0"/>
              <a:t>‹#›</a:t>
            </a:fld>
            <a:endParaRPr lang="en-GB"/>
          </a:p>
        </p:txBody>
      </p:sp>
    </p:spTree>
    <p:extLst>
      <p:ext uri="{BB962C8B-B14F-4D97-AF65-F5344CB8AC3E}">
        <p14:creationId xmlns:p14="http://schemas.microsoft.com/office/powerpoint/2010/main" val="2340037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7AAE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078" y="0"/>
            <a:ext cx="12981498" cy="12960000"/>
          </a:xfrm>
          <a:prstGeom prst="rect">
            <a:avLst/>
          </a:prstGeom>
          <a:effectLst>
            <a:outerShdw blurRad="50800" dist="50800" dir="5400000" algn="ctr" rotWithShape="0">
              <a:schemeClr val="bg1"/>
            </a:outerShdw>
          </a:effectLst>
        </p:spPr>
      </p:pic>
      <p:sp>
        <p:nvSpPr>
          <p:cNvPr id="2" name="object 2"/>
          <p:cNvSpPr txBox="1"/>
          <p:nvPr/>
        </p:nvSpPr>
        <p:spPr>
          <a:xfrm>
            <a:off x="609187" y="2044678"/>
            <a:ext cx="11018706" cy="5650265"/>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spcBef>
                <a:spcPts val="19"/>
              </a:spcBef>
              <a:spcAft>
                <a:spcPts val="600"/>
              </a:spcAft>
            </a:pPr>
            <a:r>
              <a:rPr lang="cy-GB" sz="4800" b="1" dirty="0"/>
              <a:t>Cymedroli asesiadau athrawon yng nghyfnod allweddol 2 a chyfnod allweddol 3: adolygiad o gywirdeb a chysondeb</a:t>
            </a:r>
            <a:endParaRPr lang="en-GB" sz="4800" b="1" dirty="0"/>
          </a:p>
          <a:p>
            <a:pPr>
              <a:lnSpc>
                <a:spcPct val="100000"/>
              </a:lnSpc>
              <a:spcBef>
                <a:spcPts val="19"/>
              </a:spcBef>
              <a:spcAft>
                <a:spcPts val="600"/>
              </a:spcAft>
            </a:pPr>
            <a:endParaRPr sz="4500" b="1" spc="-5" dirty="0" smtClean="0">
              <a:solidFill>
                <a:schemeClr val="tx1">
                  <a:lumMod val="75000"/>
                  <a:lumOff val="25000"/>
                </a:schemeClr>
              </a:solidFill>
              <a:latin typeface="Arial"/>
              <a:cs typeface="Arial"/>
            </a:endParaRPr>
          </a:p>
          <a:p>
            <a:r>
              <a:rPr lang="en-GB" sz="4800" b="1" dirty="0" smtClean="0"/>
              <a:t>Moderation </a:t>
            </a:r>
            <a:r>
              <a:rPr lang="en-GB" sz="4800" b="1" dirty="0"/>
              <a:t>of teacher assessment at key stage 2 and key stage 3: a review of accuracy and consistency</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35" y="40709"/>
            <a:ext cx="3779520" cy="13258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Prif</a:t>
            </a:r>
            <a:r>
              <a:rPr lang="en-GB" sz="4500" spc="-10" dirty="0">
                <a:solidFill>
                  <a:srgbClr val="414042"/>
                </a:solidFill>
              </a:rPr>
              <a:t> </a:t>
            </a:r>
            <a:r>
              <a:rPr lang="en-GB" sz="4500" spc="-10" dirty="0" err="1">
                <a:solidFill>
                  <a:srgbClr val="414042"/>
                </a:solidFill>
              </a:rPr>
              <a:t>ganfyddiadau</a:t>
            </a:r>
            <a:endParaRPr sz="4500" spc="-10" dirty="0">
              <a:solidFill>
                <a:srgbClr val="414042"/>
              </a:solidFill>
            </a:endParaRPr>
          </a:p>
        </p:txBody>
      </p:sp>
      <p:sp>
        <p:nvSpPr>
          <p:cNvPr id="3" name="object 3"/>
          <p:cNvSpPr txBox="1"/>
          <p:nvPr/>
        </p:nvSpPr>
        <p:spPr>
          <a:xfrm>
            <a:off x="527300" y="2642252"/>
            <a:ext cx="5899785" cy="415498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Mae awdurdodau lleol a chonsortia rhanbarthol yn cefnogi’r rhan fwyaf o ysgolion yn dda yn y gweithdrefnau ar gyfer cymedroli.  </a:t>
            </a: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Fodd </a:t>
            </a:r>
            <a:r>
              <a:rPr lang="cy-GB" sz="2200" dirty="0">
                <a:solidFill>
                  <a:srgbClr val="414042"/>
                </a:solidFill>
                <a:latin typeface="Arial" panose="020B0604020202020204" pitchFamily="34" charset="0"/>
                <a:cs typeface="Arial" panose="020B0604020202020204" pitchFamily="34" charset="0"/>
              </a:rPr>
              <a:t>bynnag, mae rôl cynrychiolwyr awdurdodau lleol a chonsortia rhanbarthol mewn cymedroli safonau yn aneglur o ran sicrhau lefelau cyson ar draws clystyrau.  </a:t>
            </a: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Main findings</a:t>
            </a:r>
            <a:endParaRPr sz="4500" dirty="0">
              <a:solidFill>
                <a:srgbClr val="414042"/>
              </a:solidFill>
              <a:latin typeface="Arial"/>
              <a:cs typeface="Arial"/>
            </a:endParaRPr>
          </a:p>
        </p:txBody>
      </p:sp>
      <p:sp>
        <p:nvSpPr>
          <p:cNvPr id="8" name="object 8"/>
          <p:cNvSpPr txBox="1"/>
          <p:nvPr/>
        </p:nvSpPr>
        <p:spPr>
          <a:xfrm>
            <a:off x="6615620" y="2642252"/>
            <a:ext cx="5937885" cy="41242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Local </a:t>
            </a:r>
            <a:r>
              <a:rPr lang="en-GB" sz="2200" dirty="0">
                <a:solidFill>
                  <a:srgbClr val="414042"/>
                </a:solidFill>
                <a:latin typeface="Arial"/>
                <a:cs typeface="Arial"/>
              </a:rPr>
              <a:t>authorities and regional consortia support most schools well in the procedures for moderation.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However</a:t>
            </a:r>
            <a:r>
              <a:rPr lang="en-GB" sz="2200" dirty="0">
                <a:solidFill>
                  <a:srgbClr val="414042"/>
                </a:solidFill>
                <a:latin typeface="Arial"/>
                <a:cs typeface="Arial"/>
              </a:rPr>
              <a:t>, the role of local authorities and regional consortia representatives in the moderation of standards is unclear regarding their role in ensuring consistency of levels across clusters.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10615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Prif</a:t>
            </a:r>
            <a:r>
              <a:rPr lang="en-GB" sz="4500" spc="-10" dirty="0">
                <a:solidFill>
                  <a:srgbClr val="414042"/>
                </a:solidFill>
              </a:rPr>
              <a:t> </a:t>
            </a:r>
            <a:r>
              <a:rPr lang="en-GB" sz="4500" spc="-10" dirty="0" err="1">
                <a:solidFill>
                  <a:srgbClr val="414042"/>
                </a:solidFill>
              </a:rPr>
              <a:t>ganfyddiadau</a:t>
            </a:r>
            <a:endParaRPr sz="4500" spc="-10" dirty="0">
              <a:solidFill>
                <a:srgbClr val="414042"/>
              </a:solidFill>
            </a:endParaRPr>
          </a:p>
        </p:txBody>
      </p:sp>
      <p:sp>
        <p:nvSpPr>
          <p:cNvPr id="3" name="object 3"/>
          <p:cNvSpPr txBox="1"/>
          <p:nvPr/>
        </p:nvSpPr>
        <p:spPr>
          <a:xfrm>
            <a:off x="527300" y="2642252"/>
            <a:ext cx="5899785" cy="8679299"/>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200" dirty="0">
                <a:solidFill>
                  <a:srgbClr val="414042"/>
                </a:solidFill>
                <a:latin typeface="Arial" panose="020B0604020202020204" pitchFamily="34" charset="0"/>
                <a:cs typeface="Arial" panose="020B0604020202020204" pitchFamily="34" charset="0"/>
              </a:rPr>
              <a:t>Eleni, fe wnaeth cymedroli clwstwr ganolbwyntio ar Gymraeg a Saesneg.  Mae ystod y dystiolaeth i gefnogi safonau disgyblion mewn ysgrifennu yn gryfach nag ydyw ar gyfer darllen, yn enwedig mewn ysgolion uwchradd</a:t>
            </a:r>
            <a:r>
              <a:rPr lang="cy-GB" sz="2200" dirty="0" smtClean="0">
                <a:solidFill>
                  <a:srgbClr val="414042"/>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cy-GB" sz="2200" dirty="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200" dirty="0" smtClean="0">
                <a:solidFill>
                  <a:srgbClr val="414042"/>
                </a:solidFill>
                <a:latin typeface="Arial" panose="020B0604020202020204" pitchFamily="34" charset="0"/>
                <a:cs typeface="Arial" panose="020B0604020202020204" pitchFamily="34" charset="0"/>
              </a:rPr>
              <a:t>Mewn </a:t>
            </a:r>
            <a:r>
              <a:rPr lang="cy-GB" sz="2200" dirty="0">
                <a:solidFill>
                  <a:srgbClr val="414042"/>
                </a:solidFill>
                <a:latin typeface="Arial" panose="020B0604020202020204" pitchFamily="34" charset="0"/>
                <a:cs typeface="Arial" panose="020B0604020202020204" pitchFamily="34" charset="0"/>
              </a:rPr>
              <a:t>rhai ysgolion uwchradd, nid oes digon o amrywiaeth na chyfle yng ngwaith disgyblion i asesu’r gwahanol fathau o fedrau darllen, yn enwedig medrau lefel uwch fel cyfosod.  </a:t>
            </a:r>
            <a:endParaRPr lang="cy-GB" sz="2200" dirty="0" smtClean="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200" dirty="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200" dirty="0" smtClean="0">
                <a:solidFill>
                  <a:srgbClr val="414042"/>
                </a:solidFill>
                <a:latin typeface="Arial" panose="020B0604020202020204" pitchFamily="34" charset="0"/>
                <a:cs typeface="Arial" panose="020B0604020202020204" pitchFamily="34" charset="0"/>
              </a:rPr>
              <a:t>Mewn </a:t>
            </a:r>
            <a:r>
              <a:rPr lang="cy-GB" sz="2200" dirty="0">
                <a:solidFill>
                  <a:srgbClr val="414042"/>
                </a:solidFill>
                <a:latin typeface="Arial" panose="020B0604020202020204" pitchFamily="34" charset="0"/>
                <a:cs typeface="Arial" panose="020B0604020202020204" pitchFamily="34" charset="0"/>
              </a:rPr>
              <a:t>lleiafrif o ysgolion cynradd ac uwchradd, naill ai nid oes digon o dystiolaeth wedi ei chofnodi neu mae tystiolaeth o ansawdd gwael i gefnogi asesiadau athrawon o lafaredd.</a:t>
            </a:r>
            <a:endParaRPr lang="en-GB" sz="2200" dirty="0">
              <a:solidFill>
                <a:srgbClr val="414042"/>
              </a:solidFill>
              <a:latin typeface="Arial" panose="020B0604020202020204" pitchFamily="34" charset="0"/>
              <a:cs typeface="Arial" panose="020B0604020202020204" pitchFamily="34" charset="0"/>
            </a:endParaRPr>
          </a:p>
          <a:p>
            <a:r>
              <a:rPr lang="cy-GB" sz="2400" dirty="0"/>
              <a:t> </a:t>
            </a:r>
            <a:endParaRPr lang="en-GB" sz="2400" dirty="0"/>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Main findings</a:t>
            </a:r>
            <a:endParaRPr sz="4500" dirty="0">
              <a:solidFill>
                <a:srgbClr val="414042"/>
              </a:solidFill>
              <a:latin typeface="Arial"/>
              <a:cs typeface="Arial"/>
            </a:endParaRPr>
          </a:p>
        </p:txBody>
      </p:sp>
      <p:sp>
        <p:nvSpPr>
          <p:cNvPr id="8" name="object 8"/>
          <p:cNvSpPr txBox="1"/>
          <p:nvPr/>
        </p:nvSpPr>
        <p:spPr>
          <a:xfrm>
            <a:off x="6615620" y="2642252"/>
            <a:ext cx="5937885" cy="612475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rgbClr val="414042"/>
                </a:solidFill>
                <a:latin typeface="Arial"/>
                <a:cs typeface="Arial"/>
              </a:rPr>
              <a:t>T</a:t>
            </a:r>
            <a:r>
              <a:rPr lang="en-GB" sz="2200" dirty="0" smtClean="0">
                <a:solidFill>
                  <a:srgbClr val="414042"/>
                </a:solidFill>
                <a:latin typeface="Arial"/>
                <a:cs typeface="Arial"/>
              </a:rPr>
              <a:t>his </a:t>
            </a:r>
            <a:r>
              <a:rPr lang="en-GB" sz="2200" dirty="0">
                <a:solidFill>
                  <a:srgbClr val="414042"/>
                </a:solidFill>
                <a:latin typeface="Arial"/>
                <a:cs typeface="Arial"/>
              </a:rPr>
              <a:t>year, cluster moderation focused on English and Welsh.  The range of evidence to support pupils’ standards in writing is stronger than that for reading, especially in secondary schools.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In </a:t>
            </a:r>
            <a:r>
              <a:rPr lang="en-GB" sz="2200" dirty="0">
                <a:solidFill>
                  <a:srgbClr val="414042"/>
                </a:solidFill>
                <a:latin typeface="Arial"/>
                <a:cs typeface="Arial"/>
              </a:rPr>
              <a:t>a few secondary schools there is not enough variety or opportunity in pupils’ work to assess the different types of reading skills, particularly higher-order skills such as synthesis.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In </a:t>
            </a:r>
            <a:r>
              <a:rPr lang="en-GB" sz="2200" dirty="0">
                <a:solidFill>
                  <a:srgbClr val="414042"/>
                </a:solidFill>
                <a:latin typeface="Arial"/>
                <a:cs typeface="Arial"/>
              </a:rPr>
              <a:t>a minority of primary and secondary schools there is either too little recorded evidence or evidence of poor quality to support teacher assessment of </a:t>
            </a:r>
            <a:r>
              <a:rPr lang="en-GB" sz="2200" dirty="0" err="1">
                <a:solidFill>
                  <a:srgbClr val="414042"/>
                </a:solidFill>
                <a:latin typeface="Arial"/>
                <a:cs typeface="Arial"/>
              </a:rPr>
              <a:t>oracy</a:t>
            </a:r>
            <a:r>
              <a:rPr lang="en-GB" sz="2200" dirty="0">
                <a:solidFill>
                  <a:srgbClr val="414042"/>
                </a:solidFill>
                <a:latin typeface="Arial"/>
                <a:cs typeface="Arial"/>
              </a:rPr>
              <a:t>.</a:t>
            </a: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77126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rgbClr val="414042"/>
                </a:solidFill>
              </a:rPr>
              <a:t>Argymhellion</a:t>
            </a:r>
            <a:endParaRPr sz="4500" spc="-10" dirty="0">
              <a:solidFill>
                <a:srgbClr val="414042"/>
              </a:solidFill>
            </a:endParaRPr>
          </a:p>
        </p:txBody>
      </p:sp>
      <p:sp>
        <p:nvSpPr>
          <p:cNvPr id="3" name="object 3"/>
          <p:cNvSpPr txBox="1"/>
          <p:nvPr/>
        </p:nvSpPr>
        <p:spPr>
          <a:xfrm>
            <a:off x="527300" y="2642252"/>
            <a:ext cx="5899785" cy="5940088"/>
          </a:xfrm>
          <a:prstGeom prst="rect">
            <a:avLst/>
          </a:prstGeom>
        </p:spPr>
        <p:txBody>
          <a:bodyPr vert="horz" wrap="square" lIns="0" tIns="0" rIns="0" bIns="0" rtlCol="0">
            <a:spAutoFit/>
          </a:bodyPr>
          <a:lstStyle/>
          <a:p>
            <a:pPr marR="5080">
              <a:tabLst>
                <a:tab pos="5485765" algn="l"/>
              </a:tabLst>
            </a:pPr>
            <a:r>
              <a:rPr lang="cy-GB" sz="2400" b="1" dirty="0">
                <a:solidFill>
                  <a:srgbClr val="414042"/>
                </a:solidFill>
                <a:latin typeface="Arial" panose="020B0604020202020204" pitchFamily="34" charset="0"/>
                <a:cs typeface="Arial" panose="020B0604020202020204" pitchFamily="34" charset="0"/>
              </a:rPr>
              <a:t>Dylai awdurdodau lleol a chonsortia lleol:</a:t>
            </a:r>
            <a:endParaRPr lang="en-GB" sz="2400" dirty="0">
              <a:solidFill>
                <a:srgbClr val="414042"/>
              </a:solidFill>
              <a:latin typeface="Arial" panose="020B0604020202020204" pitchFamily="34" charset="0"/>
              <a:cs typeface="Arial" panose="020B0604020202020204" pitchFamily="34" charset="0"/>
            </a:endParaRPr>
          </a:p>
          <a:p>
            <a:pPr marR="5080">
              <a:tabLst>
                <a:tab pos="5485765" algn="l"/>
              </a:tabLst>
            </a:pPr>
            <a:endParaRPr lang="en-GB" sz="2200" dirty="0" smtClean="0">
              <a:solidFill>
                <a:schemeClr val="tx1">
                  <a:lumMod val="95000"/>
                  <a:lumOff val="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Ddatblygu cyfleoedd hyfforddi ar gyfer ysgolion i sicrhau cysondeb yn y barnau ar gyfer llafaredd, digonolrwydd sail y dystiolaeth, cymhwyso’r dull ‘gweddu orau’ yn well, a chymedroli gwaith sydd ar y ffin rhwng lefelau </a:t>
            </a: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smtClean="0">
                <a:latin typeface="Arial" panose="020B0604020202020204" pitchFamily="34" charset="0"/>
                <a:cs typeface="Arial" panose="020B0604020202020204" pitchFamily="34" charset="0"/>
              </a:rPr>
              <a:t>Adolygu </a:t>
            </a:r>
            <a:r>
              <a:rPr lang="cy-GB" sz="2200" dirty="0">
                <a:latin typeface="Arial" panose="020B0604020202020204" pitchFamily="34" charset="0"/>
                <a:cs typeface="Arial" panose="020B0604020202020204" pitchFamily="34" charset="0"/>
              </a:rPr>
              <a:t>eu rôl mewn sicrhau safonau cyson ar draws clystyrau, awdurdodau a rhanbarthau</a:t>
            </a:r>
            <a:endParaRPr lang="en-GB" sz="22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Recommendations</a:t>
            </a:r>
            <a:endParaRPr sz="4500" dirty="0">
              <a:solidFill>
                <a:srgbClr val="414042"/>
              </a:solidFill>
              <a:latin typeface="Arial"/>
              <a:cs typeface="Arial"/>
            </a:endParaRPr>
          </a:p>
        </p:txBody>
      </p:sp>
      <p:sp>
        <p:nvSpPr>
          <p:cNvPr id="8" name="object 8"/>
          <p:cNvSpPr txBox="1"/>
          <p:nvPr/>
        </p:nvSpPr>
        <p:spPr>
          <a:xfrm>
            <a:off x="6615620" y="2642252"/>
            <a:ext cx="5937885" cy="5201424"/>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Local authorities and regional consortia should</a:t>
            </a:r>
            <a:r>
              <a:rPr lang="en-GB" sz="2400" dirty="0">
                <a:solidFill>
                  <a:schemeClr val="tx1">
                    <a:lumMod val="75000"/>
                    <a:lumOff val="25000"/>
                  </a:schemeClr>
                </a:solidFill>
                <a:latin typeface="Arial"/>
                <a:cs typeface="Arial"/>
              </a:rPr>
              <a:t>:</a:t>
            </a:r>
          </a:p>
          <a:p>
            <a:pPr marR="5080">
              <a:tabLst>
                <a:tab pos="5485765" algn="l"/>
              </a:tabLst>
            </a:pP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Develop </a:t>
            </a:r>
            <a:r>
              <a:rPr lang="en-GB" sz="2200" dirty="0">
                <a:solidFill>
                  <a:schemeClr val="tx1">
                    <a:lumMod val="75000"/>
                    <a:lumOff val="25000"/>
                  </a:schemeClr>
                </a:solidFill>
                <a:latin typeface="Arial"/>
                <a:cs typeface="Arial"/>
              </a:rPr>
              <a:t>training opportunities for schools to ensure consistency in the judgements for </a:t>
            </a:r>
            <a:r>
              <a:rPr lang="en-GB" sz="2200" dirty="0" err="1">
                <a:solidFill>
                  <a:schemeClr val="tx1">
                    <a:lumMod val="75000"/>
                    <a:lumOff val="25000"/>
                  </a:schemeClr>
                </a:solidFill>
                <a:latin typeface="Arial"/>
                <a:cs typeface="Arial"/>
              </a:rPr>
              <a:t>oracy</a:t>
            </a:r>
            <a:r>
              <a:rPr lang="en-GB" sz="2200" dirty="0">
                <a:solidFill>
                  <a:schemeClr val="tx1">
                    <a:lumMod val="75000"/>
                    <a:lumOff val="25000"/>
                  </a:schemeClr>
                </a:solidFill>
                <a:latin typeface="Arial"/>
                <a:cs typeface="Arial"/>
              </a:rPr>
              <a:t>, sufficiency of the evidence base, better application of the ‘best fit’ method, and moderation of work on the borderline between levels</a:t>
            </a:r>
          </a:p>
          <a:p>
            <a:pPr marR="5080">
              <a:tabLst>
                <a:tab pos="5485765" algn="l"/>
              </a:tabLst>
            </a:pP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Review </a:t>
            </a:r>
            <a:r>
              <a:rPr lang="en-GB" sz="2200" dirty="0">
                <a:solidFill>
                  <a:schemeClr val="tx1">
                    <a:lumMod val="75000"/>
                    <a:lumOff val="25000"/>
                  </a:schemeClr>
                </a:solidFill>
                <a:latin typeface="Arial"/>
                <a:cs typeface="Arial"/>
              </a:rPr>
              <a:t>their role in ensuring consistency of standards across clusters, authorities and regions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20210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rgbClr val="414042"/>
                </a:solidFill>
              </a:rPr>
              <a:t>Argymhellion</a:t>
            </a:r>
            <a:endParaRPr sz="4500" spc="-10" dirty="0">
              <a:solidFill>
                <a:srgbClr val="414042"/>
              </a:solidFill>
            </a:endParaRPr>
          </a:p>
        </p:txBody>
      </p:sp>
      <p:sp>
        <p:nvSpPr>
          <p:cNvPr id="3" name="object 3"/>
          <p:cNvSpPr txBox="1"/>
          <p:nvPr/>
        </p:nvSpPr>
        <p:spPr>
          <a:xfrm>
            <a:off x="527300" y="2642252"/>
            <a:ext cx="5899785" cy="5878532"/>
          </a:xfrm>
          <a:prstGeom prst="rect">
            <a:avLst/>
          </a:prstGeom>
        </p:spPr>
        <p:txBody>
          <a:bodyPr vert="horz" wrap="square" lIns="0" tIns="0" rIns="0" bIns="0" rtlCol="0">
            <a:spAutoFit/>
          </a:bodyPr>
          <a:lstStyle/>
          <a:p>
            <a:r>
              <a:rPr lang="cy-GB" sz="2400" b="1" dirty="0">
                <a:solidFill>
                  <a:srgbClr val="414042"/>
                </a:solidFill>
                <a:latin typeface="Arial" panose="020B0604020202020204" pitchFamily="34" charset="0"/>
                <a:cs typeface="Arial" panose="020B0604020202020204" pitchFamily="34" charset="0"/>
              </a:rPr>
              <a:t>Dylai ysgolion:</a:t>
            </a:r>
            <a:endParaRPr lang="en-GB" sz="2400" dirty="0">
              <a:solidFill>
                <a:srgbClr val="414042"/>
              </a:solidFill>
              <a:latin typeface="Arial" panose="020B0604020202020204" pitchFamily="34" charset="0"/>
              <a:cs typeface="Arial" panose="020B0604020202020204" pitchFamily="34" charset="0"/>
            </a:endParaRPr>
          </a:p>
          <a:p>
            <a:r>
              <a:rPr lang="cy-GB" sz="2200" b="1" dirty="0">
                <a:solidFill>
                  <a:srgbClr val="414042"/>
                </a:solidFill>
                <a:latin typeface="Arial" panose="020B0604020202020204" pitchFamily="34" charset="0"/>
                <a:cs typeface="Arial" panose="020B0604020202020204" pitchFamily="34" charset="0"/>
              </a:rPr>
              <a:t> </a:t>
            </a:r>
            <a:endParaRPr lang="en-GB" sz="2200" dirty="0">
              <a:solidFill>
                <a:srgbClr val="41404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smtClean="0">
                <a:solidFill>
                  <a:srgbClr val="414042"/>
                </a:solidFill>
                <a:latin typeface="Arial" panose="020B0604020202020204" pitchFamily="34" charset="0"/>
                <a:cs typeface="Arial" panose="020B0604020202020204" pitchFamily="34" charset="0"/>
              </a:rPr>
              <a:t>Ystyried </a:t>
            </a:r>
            <a:r>
              <a:rPr lang="cy-GB" sz="2200" dirty="0">
                <a:solidFill>
                  <a:srgbClr val="414042"/>
                </a:solidFill>
                <a:latin typeface="Arial" panose="020B0604020202020204" pitchFamily="34" charset="0"/>
                <a:cs typeface="Arial" panose="020B0604020202020204" pitchFamily="34" charset="0"/>
              </a:rPr>
              <a:t>ystod eang o waith disgyblion wrth asesu a chymedroli lefelau</a:t>
            </a:r>
            <a:endParaRPr lang="en-GB" sz="2200" dirty="0">
              <a:solidFill>
                <a:srgbClr val="414042"/>
              </a:solidFill>
              <a:latin typeface="Arial" panose="020B0604020202020204" pitchFamily="34" charset="0"/>
              <a:cs typeface="Arial" panose="020B0604020202020204" pitchFamily="34" charset="0"/>
            </a:endParaRPr>
          </a:p>
          <a:p>
            <a:r>
              <a:rPr lang="cy-GB" sz="2200" dirty="0">
                <a:solidFill>
                  <a:srgbClr val="414042"/>
                </a:solidFill>
                <a:latin typeface="Arial" panose="020B0604020202020204" pitchFamily="34" charset="0"/>
                <a:cs typeface="Arial" panose="020B0604020202020204" pitchFamily="34" charset="0"/>
              </a:rPr>
              <a:t> </a:t>
            </a:r>
            <a:endParaRPr lang="en-GB" sz="2200" dirty="0">
              <a:solidFill>
                <a:srgbClr val="41404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smtClean="0">
                <a:solidFill>
                  <a:srgbClr val="414042"/>
                </a:solidFill>
                <a:latin typeface="Arial" panose="020B0604020202020204" pitchFamily="34" charset="0"/>
                <a:cs typeface="Arial" panose="020B0604020202020204" pitchFamily="34" charset="0"/>
              </a:rPr>
              <a:t>Rhoi </a:t>
            </a:r>
            <a:r>
              <a:rPr lang="cy-GB" sz="2200" dirty="0">
                <a:solidFill>
                  <a:srgbClr val="414042"/>
                </a:solidFill>
                <a:latin typeface="Arial" panose="020B0604020202020204" pitchFamily="34" charset="0"/>
                <a:cs typeface="Arial" panose="020B0604020202020204" pitchFamily="34" charset="0"/>
              </a:rPr>
              <a:t>ystyriaeth briodol i lefel y cymorth, y prosesau drafftio, effaith marcio athrawon a digonolrwydd y dystiolaeth wrth ddyfarnu lefel derfynol </a:t>
            </a:r>
            <a:endParaRPr lang="en-GB" sz="2200" dirty="0">
              <a:solidFill>
                <a:srgbClr val="41404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200" dirty="0">
              <a:solidFill>
                <a:srgbClr val="41404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smtClean="0">
                <a:solidFill>
                  <a:srgbClr val="414042"/>
                </a:solidFill>
                <a:latin typeface="Arial" panose="020B0604020202020204" pitchFamily="34" charset="0"/>
                <a:cs typeface="Arial" panose="020B0604020202020204" pitchFamily="34" charset="0"/>
              </a:rPr>
              <a:t>Canolbwyntio </a:t>
            </a:r>
            <a:r>
              <a:rPr lang="cy-GB" sz="2200" dirty="0">
                <a:solidFill>
                  <a:srgbClr val="414042"/>
                </a:solidFill>
                <a:latin typeface="Arial" panose="020B0604020202020204" pitchFamily="34" charset="0"/>
                <a:cs typeface="Arial" panose="020B0604020202020204" pitchFamily="34" charset="0"/>
              </a:rPr>
              <a:t>ar waith disgyblion sydd ar ffin is lefelau wrth gymedroli mewn ysgolion ac mewn cyfarfodydd clwstwr </a:t>
            </a:r>
            <a:endParaRPr lang="en-GB" sz="2200" dirty="0">
              <a:solidFill>
                <a:srgbClr val="414042"/>
              </a:solidFill>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Recommendations</a:t>
            </a:r>
            <a:endParaRPr sz="4500" dirty="0">
              <a:solidFill>
                <a:srgbClr val="414042"/>
              </a:solidFill>
              <a:latin typeface="Arial"/>
              <a:cs typeface="Arial"/>
            </a:endParaRPr>
          </a:p>
        </p:txBody>
      </p:sp>
      <p:sp>
        <p:nvSpPr>
          <p:cNvPr id="8" name="object 8"/>
          <p:cNvSpPr txBox="1"/>
          <p:nvPr/>
        </p:nvSpPr>
        <p:spPr>
          <a:xfrm>
            <a:off x="6615620" y="2642252"/>
            <a:ext cx="5937885" cy="5509200"/>
          </a:xfrm>
          <a:prstGeom prst="rect">
            <a:avLst/>
          </a:prstGeom>
        </p:spPr>
        <p:txBody>
          <a:bodyPr vert="horz" wrap="square" lIns="0" tIns="0" rIns="0" bIns="0" rtlCol="0">
            <a:spAutoFit/>
          </a:bodyPr>
          <a:lstStyle/>
          <a:p>
            <a:pPr marR="5080">
              <a:tabLst>
                <a:tab pos="5485765" algn="l"/>
              </a:tabLst>
            </a:pPr>
            <a:r>
              <a:rPr lang="en-GB" sz="2400" b="1" dirty="0">
                <a:solidFill>
                  <a:srgbClr val="414042"/>
                </a:solidFill>
                <a:latin typeface="Arial"/>
                <a:cs typeface="Arial"/>
              </a:rPr>
              <a:t>Schools should:</a:t>
            </a:r>
          </a:p>
          <a:p>
            <a:pPr marR="5080">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Take </a:t>
            </a:r>
            <a:r>
              <a:rPr lang="en-GB" sz="2200" dirty="0">
                <a:solidFill>
                  <a:srgbClr val="414042"/>
                </a:solidFill>
                <a:latin typeface="Arial"/>
                <a:cs typeface="Arial"/>
              </a:rPr>
              <a:t>account of a wide range of pupils’ work when assessing and moderating levels</a:t>
            </a:r>
          </a:p>
          <a:p>
            <a:pPr marR="5080">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Take </a:t>
            </a:r>
            <a:r>
              <a:rPr lang="en-GB" sz="2200" dirty="0">
                <a:solidFill>
                  <a:srgbClr val="414042"/>
                </a:solidFill>
                <a:latin typeface="Arial"/>
                <a:cs typeface="Arial"/>
              </a:rPr>
              <a:t>appropriate account of the level of support, drafting processes, the impact of teachers’ marking and the sufficiency of evidence when awarding a final level</a:t>
            </a:r>
          </a:p>
          <a:p>
            <a:pPr marR="5080">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Focus </a:t>
            </a:r>
            <a:r>
              <a:rPr lang="en-GB" sz="2200" dirty="0">
                <a:solidFill>
                  <a:srgbClr val="414042"/>
                </a:solidFill>
                <a:latin typeface="Arial"/>
                <a:cs typeface="Arial"/>
              </a:rPr>
              <a:t>on pupils’ work that is on the lower borderline of levels when moderating in schools and in cluster meetings</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71213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rgbClr val="414042"/>
                </a:solidFill>
              </a:rPr>
              <a:t>Argymhellion</a:t>
            </a:r>
            <a:endParaRPr sz="4500" spc="-10" dirty="0">
              <a:solidFill>
                <a:srgbClr val="414042"/>
              </a:solidFill>
            </a:endParaRPr>
          </a:p>
        </p:txBody>
      </p:sp>
      <p:sp>
        <p:nvSpPr>
          <p:cNvPr id="3" name="object 3"/>
          <p:cNvSpPr txBox="1"/>
          <p:nvPr/>
        </p:nvSpPr>
        <p:spPr>
          <a:xfrm>
            <a:off x="527300" y="2642252"/>
            <a:ext cx="5899785" cy="5201424"/>
          </a:xfrm>
          <a:prstGeom prst="rect">
            <a:avLst/>
          </a:prstGeom>
        </p:spPr>
        <p:txBody>
          <a:bodyPr vert="horz" wrap="square" lIns="0" tIns="0" rIns="0" bIns="0" rtlCol="0">
            <a:spAutoFit/>
          </a:bodyPr>
          <a:lstStyle/>
          <a:p>
            <a:pPr marR="5080">
              <a:tabLst>
                <a:tab pos="5485765" algn="l"/>
              </a:tabLst>
            </a:pPr>
            <a:r>
              <a:rPr lang="cy-GB" sz="2400" b="1" dirty="0">
                <a:solidFill>
                  <a:srgbClr val="414042"/>
                </a:solidFill>
                <a:latin typeface="Arial" panose="020B0604020202020204" pitchFamily="34" charset="0"/>
                <a:cs typeface="Arial" panose="020B0604020202020204" pitchFamily="34" charset="0"/>
              </a:rPr>
              <a:t>Dylai ysgolion</a:t>
            </a:r>
            <a:r>
              <a:rPr lang="cy-GB" sz="2400" b="1" dirty="0" smtClean="0">
                <a:solidFill>
                  <a:srgbClr val="414042"/>
                </a:solidFill>
                <a:latin typeface="Arial" panose="020B0604020202020204" pitchFamily="34" charset="0"/>
                <a:cs typeface="Arial" panose="020B0604020202020204" pitchFamily="34" charset="0"/>
              </a:rPr>
              <a:t>:</a:t>
            </a:r>
          </a:p>
          <a:p>
            <a:pPr marR="5080">
              <a:tabLst>
                <a:tab pos="5485765" algn="l"/>
              </a:tabLst>
            </a:pPr>
            <a:endParaRPr lang="en-GB" sz="2200" dirty="0">
              <a:solidFill>
                <a:srgbClr val="414042"/>
              </a:solidFill>
              <a:latin typeface="Arial" panose="020B0604020202020204" pitchFamily="34" charset="0"/>
              <a:cs typeface="Arial" panose="020B0604020202020204" pitchFamily="34" charset="0"/>
            </a:endParaRPr>
          </a:p>
          <a:p>
            <a:pPr marR="5080">
              <a:tabLst>
                <a:tab pos="5485765" algn="l"/>
              </a:tabLst>
            </a:pPr>
            <a:endParaRPr lang="en-GB" sz="2200" dirty="0">
              <a:solidFill>
                <a:srgbClr val="41404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a:solidFill>
                  <a:srgbClr val="414042"/>
                </a:solidFill>
                <a:latin typeface="Arial" panose="020B0604020202020204" pitchFamily="34" charset="0"/>
                <a:cs typeface="Arial" panose="020B0604020202020204" pitchFamily="34" charset="0"/>
              </a:rPr>
              <a:t>Gwneud yn siŵr bod yr holl lefelau’n cael eu hadolygu a’u haddasu’n briodol ar ôl cymedroli mewnol a chymedroli clwstwr a chyn cyflwyno lefelau terfynol</a:t>
            </a:r>
            <a:endParaRPr lang="en-GB" sz="2200" dirty="0">
              <a:solidFill>
                <a:srgbClr val="414042"/>
              </a:solidFill>
              <a:latin typeface="Arial" panose="020B0604020202020204" pitchFamily="34" charset="0"/>
              <a:cs typeface="Arial" panose="020B0604020202020204" pitchFamily="34" charset="0"/>
            </a:endParaRPr>
          </a:p>
          <a:p>
            <a:endParaRPr lang="en-GB" sz="2200" dirty="0">
              <a:solidFill>
                <a:srgbClr val="41404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smtClean="0">
                <a:solidFill>
                  <a:srgbClr val="414042"/>
                </a:solidFill>
                <a:latin typeface="Arial" panose="020B0604020202020204" pitchFamily="34" charset="0"/>
                <a:cs typeface="Arial" panose="020B0604020202020204" pitchFamily="34" charset="0"/>
              </a:rPr>
              <a:t>Cyfeirio </a:t>
            </a:r>
            <a:r>
              <a:rPr lang="cy-GB" sz="2200" dirty="0">
                <a:solidFill>
                  <a:srgbClr val="414042"/>
                </a:solidFill>
                <a:latin typeface="Arial" panose="020B0604020202020204" pitchFamily="34" charset="0"/>
                <a:cs typeface="Arial" panose="020B0604020202020204" pitchFamily="34" charset="0"/>
              </a:rPr>
              <a:t>at ddeunyddiau safonedig wrth asesu, cymedroli a safoni mewn ysgolion ac mewn cyfarfodydd clwstwr</a:t>
            </a: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Recommendations</a:t>
            </a:r>
            <a:endParaRPr sz="4500" dirty="0">
              <a:solidFill>
                <a:srgbClr val="414042"/>
              </a:solidFill>
              <a:latin typeface="Arial"/>
              <a:cs typeface="Arial"/>
            </a:endParaRPr>
          </a:p>
        </p:txBody>
      </p:sp>
      <p:sp>
        <p:nvSpPr>
          <p:cNvPr id="8" name="object 8"/>
          <p:cNvSpPr txBox="1"/>
          <p:nvPr/>
        </p:nvSpPr>
        <p:spPr>
          <a:xfrm>
            <a:off x="6615620" y="2642252"/>
            <a:ext cx="5937885" cy="4462760"/>
          </a:xfrm>
          <a:prstGeom prst="rect">
            <a:avLst/>
          </a:prstGeom>
        </p:spPr>
        <p:txBody>
          <a:bodyPr vert="horz" wrap="square" lIns="0" tIns="0" rIns="0" bIns="0" rtlCol="0">
            <a:spAutoFit/>
          </a:bodyPr>
          <a:lstStyle/>
          <a:p>
            <a:pPr marR="5080">
              <a:tabLst>
                <a:tab pos="5485765" algn="l"/>
              </a:tabLst>
            </a:pPr>
            <a:r>
              <a:rPr lang="en-GB" sz="2400" b="1" dirty="0" smtClean="0">
                <a:solidFill>
                  <a:srgbClr val="414042"/>
                </a:solidFill>
                <a:latin typeface="Arial"/>
                <a:cs typeface="Arial"/>
              </a:rPr>
              <a:t>Schools should:</a:t>
            </a:r>
          </a:p>
          <a:p>
            <a:pPr marR="5080">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Make </a:t>
            </a:r>
            <a:r>
              <a:rPr lang="en-GB" sz="2200" dirty="0">
                <a:solidFill>
                  <a:srgbClr val="414042"/>
                </a:solidFill>
                <a:latin typeface="Arial"/>
                <a:cs typeface="Arial"/>
              </a:rPr>
              <a:t>sure that all levels are reviewed and adjusted suitably after internal and cluster moderation and before submitting final levels</a:t>
            </a: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Refer </a:t>
            </a:r>
            <a:r>
              <a:rPr lang="en-GB" sz="2200" dirty="0">
                <a:solidFill>
                  <a:srgbClr val="414042"/>
                </a:solidFill>
                <a:latin typeface="Arial"/>
                <a:cs typeface="Arial"/>
              </a:rPr>
              <a:t>to standardised materials when assessing, moderating and standardising in schools and in cluster meetings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838520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a:solidFill>
                  <a:srgbClr val="414042"/>
                </a:solidFill>
              </a:rPr>
              <a:t>10 </a:t>
            </a:r>
            <a:r>
              <a:rPr lang="en-GB" sz="4500" spc="-10" dirty="0" err="1">
                <a:solidFill>
                  <a:srgbClr val="414042"/>
                </a:solidFill>
              </a:rPr>
              <a:t>cwestiwn</a:t>
            </a:r>
            <a:r>
              <a:rPr lang="en-GB" sz="4500" spc="-10" dirty="0">
                <a:solidFill>
                  <a:srgbClr val="414042"/>
                </a:solidFill>
              </a:rPr>
              <a:t> </a:t>
            </a:r>
            <a:r>
              <a:rPr lang="en-GB" sz="4500" spc="-10" dirty="0" err="1">
                <a:solidFill>
                  <a:srgbClr val="414042"/>
                </a:solidFill>
              </a:rPr>
              <a:t>i</a:t>
            </a:r>
            <a:r>
              <a:rPr lang="en-GB" sz="4500" spc="-10" dirty="0">
                <a:solidFill>
                  <a:srgbClr val="414042"/>
                </a:solidFill>
              </a:rPr>
              <a:t> </a:t>
            </a:r>
            <a:r>
              <a:rPr lang="en-GB" sz="4500" spc="-10" dirty="0" smtClean="0">
                <a:solidFill>
                  <a:srgbClr val="414042"/>
                </a:solidFill>
              </a:rPr>
              <a:t/>
            </a:r>
            <a:br>
              <a:rPr lang="en-GB" sz="4500" spc="-10" dirty="0" smtClean="0">
                <a:solidFill>
                  <a:srgbClr val="414042"/>
                </a:solidFill>
              </a:rPr>
            </a:br>
            <a:r>
              <a:rPr lang="en-GB" sz="4500" spc="-10" dirty="0" err="1" smtClean="0">
                <a:solidFill>
                  <a:srgbClr val="414042"/>
                </a:solidFill>
              </a:rPr>
              <a:t>ddarparwyr</a:t>
            </a:r>
            <a:endParaRPr sz="4500" spc="-10" dirty="0">
              <a:solidFill>
                <a:srgbClr val="414042"/>
              </a:solidFill>
            </a:endParaRPr>
          </a:p>
        </p:txBody>
      </p:sp>
      <p:sp>
        <p:nvSpPr>
          <p:cNvPr id="3" name="object 3"/>
          <p:cNvSpPr txBox="1"/>
          <p:nvPr/>
        </p:nvSpPr>
        <p:spPr>
          <a:xfrm>
            <a:off x="527300" y="3380915"/>
            <a:ext cx="5899785" cy="480131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Sut ydym yn dewis ystod y dystiolaeth ar gyfer cymedroli</a:t>
            </a:r>
            <a:r>
              <a:rPr lang="cy-GB" sz="2400" dirty="0" smtClean="0">
                <a:solidFill>
                  <a:srgbClr val="414042"/>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GB" sz="2400" dirty="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A yw gosod targedau yn caniatáu digon o gyfleoedd i ddisgyblion gyflawni’r lefelau uwch neu symud ymlaen i lefel uwch</a:t>
            </a:r>
            <a:r>
              <a:rPr lang="cy-GB" sz="2400" dirty="0" smtClean="0">
                <a:solidFill>
                  <a:srgbClr val="414042"/>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GB" sz="2400" dirty="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A ydym yn ystyried samplu o’r ystod lawn o waith disgybl, gan gynnwys llyfrau gwaith cyfan a drafftiau, yn ystod cyfarfodydd cymedroli yn yr ysgol a’r clwstwr?</a:t>
            </a:r>
            <a:endParaRPr lang="en-GB" sz="2400" dirty="0">
              <a:solidFill>
                <a:srgbClr val="414042"/>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10 questions for providers</a:t>
            </a:r>
            <a:endParaRPr sz="4500" dirty="0">
              <a:solidFill>
                <a:srgbClr val="414042"/>
              </a:solidFill>
              <a:latin typeface="Arial"/>
              <a:cs typeface="Arial"/>
            </a:endParaRPr>
          </a:p>
        </p:txBody>
      </p:sp>
      <p:sp>
        <p:nvSpPr>
          <p:cNvPr id="8" name="object 8"/>
          <p:cNvSpPr txBox="1"/>
          <p:nvPr/>
        </p:nvSpPr>
        <p:spPr>
          <a:xfrm>
            <a:off x="6615619" y="3380915"/>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 do we choose the range of evidence for moderation?</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Does our task-setting allow enough </a:t>
            </a:r>
            <a:r>
              <a:rPr lang="en-GB" sz="2400" dirty="0">
                <a:solidFill>
                  <a:srgbClr val="414042"/>
                </a:solidFill>
                <a:latin typeface="Arial"/>
                <a:cs typeface="Arial"/>
              </a:rPr>
              <a:t>opportunities for pupils to achieve the higher levels or to make progress to a higher </a:t>
            </a:r>
            <a:r>
              <a:rPr lang="en-GB" sz="2400" dirty="0" smtClean="0">
                <a:solidFill>
                  <a:srgbClr val="414042"/>
                </a:solidFill>
                <a:latin typeface="Arial"/>
                <a:cs typeface="Arial"/>
              </a:rPr>
              <a:t>level?</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Do we </a:t>
            </a:r>
            <a:r>
              <a:rPr lang="en-GB" sz="2400" dirty="0">
                <a:solidFill>
                  <a:srgbClr val="414042"/>
                </a:solidFill>
                <a:latin typeface="Arial"/>
                <a:cs typeface="Arial"/>
              </a:rPr>
              <a:t>consider </a:t>
            </a:r>
            <a:r>
              <a:rPr lang="en-GB" sz="2400" dirty="0" smtClean="0">
                <a:solidFill>
                  <a:srgbClr val="414042"/>
                </a:solidFill>
                <a:latin typeface="Arial"/>
                <a:cs typeface="Arial"/>
              </a:rPr>
              <a:t>sampling from the </a:t>
            </a:r>
            <a:r>
              <a:rPr lang="en-GB" sz="2400" dirty="0">
                <a:solidFill>
                  <a:srgbClr val="414042"/>
                </a:solidFill>
                <a:latin typeface="Arial"/>
                <a:cs typeface="Arial"/>
              </a:rPr>
              <a:t>whole range of a pupil’s work, including whole workbooks and drafts, during in-school and cluster moderation </a:t>
            </a:r>
            <a:r>
              <a:rPr lang="en-GB" sz="2400" dirty="0" smtClean="0">
                <a:solidFill>
                  <a:srgbClr val="414042"/>
                </a:solidFill>
                <a:latin typeface="Arial"/>
                <a:cs typeface="Arial"/>
              </a:rPr>
              <a:t>meetings</a:t>
            </a:r>
            <a:r>
              <a:rPr lang="en-GB" sz="2400" dirty="0">
                <a:solidFill>
                  <a:srgbClr val="414042"/>
                </a:solidFill>
                <a:latin typeface="Arial"/>
                <a:cs typeface="Arial"/>
              </a:rPr>
              <a:t>?</a:t>
            </a:r>
            <a:endParaRPr lang="en-GB" sz="2400" dirty="0" smtClean="0">
              <a:solidFill>
                <a:srgbClr val="414042"/>
              </a:solidFill>
              <a:latin typeface="Arial"/>
              <a:cs typeface="Arial"/>
            </a:endParaRPr>
          </a:p>
          <a:p>
            <a:pPr marR="5080">
              <a:tabLst>
                <a:tab pos="5485765" algn="l"/>
              </a:tabLst>
            </a:pPr>
            <a:endParaRPr lang="en-GB" sz="2400" dirty="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0825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a:solidFill>
                  <a:srgbClr val="414042"/>
                </a:solidFill>
              </a:rPr>
              <a:t>10 </a:t>
            </a:r>
            <a:r>
              <a:rPr lang="en-GB" sz="4500" spc="-10" dirty="0" err="1">
                <a:solidFill>
                  <a:srgbClr val="414042"/>
                </a:solidFill>
              </a:rPr>
              <a:t>cwestiwn</a:t>
            </a:r>
            <a:r>
              <a:rPr lang="en-GB" sz="4500" spc="-10" dirty="0">
                <a:solidFill>
                  <a:srgbClr val="414042"/>
                </a:solidFill>
              </a:rPr>
              <a:t> </a:t>
            </a:r>
            <a:r>
              <a:rPr lang="en-GB" sz="4500" spc="-10" dirty="0" err="1">
                <a:solidFill>
                  <a:srgbClr val="414042"/>
                </a:solidFill>
              </a:rPr>
              <a:t>i</a:t>
            </a:r>
            <a:r>
              <a:rPr lang="en-GB" sz="4500" spc="-10" dirty="0">
                <a:solidFill>
                  <a:srgbClr val="414042"/>
                </a:solidFill>
              </a:rPr>
              <a:t> </a:t>
            </a:r>
            <a:r>
              <a:rPr lang="en-GB" sz="4500" spc="-10" dirty="0" smtClean="0">
                <a:solidFill>
                  <a:srgbClr val="414042"/>
                </a:solidFill>
              </a:rPr>
              <a:t/>
            </a:r>
            <a:br>
              <a:rPr lang="en-GB" sz="4500" spc="-10" dirty="0" smtClean="0">
                <a:solidFill>
                  <a:srgbClr val="414042"/>
                </a:solidFill>
              </a:rPr>
            </a:br>
            <a:r>
              <a:rPr lang="en-GB" sz="4500" spc="-10" dirty="0" err="1" smtClean="0">
                <a:solidFill>
                  <a:srgbClr val="414042"/>
                </a:solidFill>
              </a:rPr>
              <a:t>ddarparwyr</a:t>
            </a:r>
            <a:endParaRPr sz="4500" spc="-10" dirty="0">
              <a:solidFill>
                <a:srgbClr val="414042"/>
              </a:solidFill>
            </a:endParaRPr>
          </a:p>
        </p:txBody>
      </p:sp>
      <p:sp>
        <p:nvSpPr>
          <p:cNvPr id="3" name="object 3"/>
          <p:cNvSpPr txBox="1"/>
          <p:nvPr/>
        </p:nvSpPr>
        <p:spPr>
          <a:xfrm>
            <a:off x="527300" y="3380915"/>
            <a:ext cx="5899785" cy="5539978"/>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Sut gallwn sicrhau bod digon o amrywiaeth neu gyfle yng ngwaith disgyblion i asesu’r gwahanol fathau o fedrau darllen, yn enwedig uwch fedrau darllen fel syntheseiddio</a:t>
            </a:r>
            <a:r>
              <a:rPr lang="cy-GB" sz="2400" dirty="0" smtClean="0">
                <a:solidFill>
                  <a:srgbClr val="414042"/>
                </a:solidFill>
                <a:latin typeface="Arial" panose="020B0604020202020204" pitchFamily="34" charset="0"/>
                <a:cs typeface="Arial" panose="020B0604020202020204" pitchFamily="34" charset="0"/>
              </a:rPr>
              <a:t>?</a:t>
            </a:r>
          </a:p>
          <a:p>
            <a:pPr lvl="0"/>
            <a:endParaRPr lang="en-GB" sz="2400" dirty="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Pa mor effeithiol yw ein dulliau ar gyfer cofnodi tystiolaeth i ategu asesiadau athrawon o lefaredd</a:t>
            </a:r>
            <a:r>
              <a:rPr lang="cy-GB" sz="2400" dirty="0" smtClean="0">
                <a:solidFill>
                  <a:srgbClr val="414042"/>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GB" sz="2400" dirty="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Sut gallwn sicrhau ein bod yn rhoi ystyriaeth briodol i lefel y cymorth, prosesau drafftio, effaith marcio athrawon a faint o dystiolaeth sydd ar gael wrth ddyfarnu lefel derfynol?</a:t>
            </a:r>
            <a:endParaRPr lang="en-GB" sz="2400" dirty="0">
              <a:solidFill>
                <a:srgbClr val="414042"/>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10 questions for providers</a:t>
            </a:r>
            <a:endParaRPr sz="4500" dirty="0">
              <a:solidFill>
                <a:srgbClr val="414042"/>
              </a:solidFill>
              <a:latin typeface="Arial"/>
              <a:cs typeface="Arial"/>
            </a:endParaRPr>
          </a:p>
        </p:txBody>
      </p:sp>
      <p:sp>
        <p:nvSpPr>
          <p:cNvPr id="8" name="object 8"/>
          <p:cNvSpPr txBox="1"/>
          <p:nvPr/>
        </p:nvSpPr>
        <p:spPr>
          <a:xfrm>
            <a:off x="6615619" y="3380915"/>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 </a:t>
            </a:r>
            <a:r>
              <a:rPr lang="en-GB" sz="2400" dirty="0">
                <a:solidFill>
                  <a:srgbClr val="414042"/>
                </a:solidFill>
                <a:latin typeface="Arial"/>
                <a:cs typeface="Arial"/>
              </a:rPr>
              <a:t>can we ensure that there is sufficient variety or opportunity in pupils’ work to assess the different types of reading skills, particularly higher-order skills such as synthesis?</a:t>
            </a:r>
          </a:p>
          <a:p>
            <a:pPr marR="5080">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a:solidFill>
                  <a:srgbClr val="414042"/>
                </a:solidFill>
                <a:latin typeface="Arial"/>
                <a:cs typeface="Arial"/>
              </a:rPr>
              <a:t>How effective are our mechanisms for recording evidence to support teacher assessment of </a:t>
            </a:r>
            <a:r>
              <a:rPr lang="en-GB" sz="2400" dirty="0" err="1">
                <a:solidFill>
                  <a:srgbClr val="414042"/>
                </a:solidFill>
                <a:latin typeface="Arial"/>
                <a:cs typeface="Arial"/>
              </a:rPr>
              <a:t>oracy</a:t>
            </a:r>
            <a:r>
              <a:rPr lang="en-GB" sz="2400" dirty="0">
                <a:solidFill>
                  <a:srgbClr val="414042"/>
                </a:solidFill>
                <a:latin typeface="Arial"/>
                <a:cs typeface="Arial"/>
              </a:rPr>
              <a:t>?</a:t>
            </a:r>
          </a:p>
          <a:p>
            <a:pPr marL="342900" marR="508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 can we ensure that we take </a:t>
            </a:r>
            <a:r>
              <a:rPr lang="en-GB" sz="2400" dirty="0">
                <a:solidFill>
                  <a:srgbClr val="414042"/>
                </a:solidFill>
                <a:latin typeface="Arial"/>
                <a:cs typeface="Arial"/>
              </a:rPr>
              <a:t>appropriate account of the level of support, drafting processes, the impact of teachers’ marking and the </a:t>
            </a:r>
            <a:r>
              <a:rPr lang="en-GB" sz="2400" dirty="0" smtClean="0">
                <a:solidFill>
                  <a:srgbClr val="414042"/>
                </a:solidFill>
                <a:latin typeface="Arial"/>
                <a:cs typeface="Arial"/>
              </a:rPr>
              <a:t>amount </a:t>
            </a:r>
            <a:r>
              <a:rPr lang="en-GB" sz="2400" dirty="0">
                <a:solidFill>
                  <a:srgbClr val="414042"/>
                </a:solidFill>
                <a:latin typeface="Arial"/>
                <a:cs typeface="Arial"/>
              </a:rPr>
              <a:t>of evidence when awarding a final </a:t>
            </a:r>
            <a:r>
              <a:rPr lang="en-GB" sz="2400" dirty="0" smtClean="0">
                <a:solidFill>
                  <a:srgbClr val="414042"/>
                </a:solidFill>
                <a:latin typeface="Arial"/>
                <a:cs typeface="Arial"/>
              </a:rPr>
              <a:t>level?</a:t>
            </a:r>
          </a:p>
          <a:p>
            <a:pPr marL="342900" marR="508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683617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rgbClr val="414042"/>
                </a:solidFill>
              </a:rPr>
              <a:t>10 </a:t>
            </a:r>
            <a:r>
              <a:rPr lang="en-GB" sz="4500" spc="-10" dirty="0" err="1" smtClean="0">
                <a:solidFill>
                  <a:srgbClr val="414042"/>
                </a:solidFill>
              </a:rPr>
              <a:t>cwestiwn</a:t>
            </a:r>
            <a:r>
              <a:rPr lang="en-GB" sz="4500" spc="-10" dirty="0" smtClean="0">
                <a:solidFill>
                  <a:srgbClr val="414042"/>
                </a:solidFill>
              </a:rPr>
              <a:t> </a:t>
            </a:r>
            <a:r>
              <a:rPr lang="en-GB" sz="4500" spc="-10" dirty="0" err="1">
                <a:solidFill>
                  <a:srgbClr val="414042"/>
                </a:solidFill>
              </a:rPr>
              <a:t>i</a:t>
            </a:r>
            <a:r>
              <a:rPr lang="en-GB" sz="4500" spc="-10" dirty="0">
                <a:solidFill>
                  <a:srgbClr val="414042"/>
                </a:solidFill>
              </a:rPr>
              <a:t> </a:t>
            </a:r>
            <a:r>
              <a:rPr lang="en-GB" sz="4500" spc="-10" dirty="0" smtClean="0">
                <a:solidFill>
                  <a:srgbClr val="414042"/>
                </a:solidFill>
              </a:rPr>
              <a:t/>
            </a:r>
            <a:br>
              <a:rPr lang="en-GB" sz="4500" spc="-10" dirty="0" smtClean="0">
                <a:solidFill>
                  <a:srgbClr val="414042"/>
                </a:solidFill>
              </a:rPr>
            </a:br>
            <a:r>
              <a:rPr lang="en-GB" sz="4500" spc="-10" dirty="0" err="1" smtClean="0">
                <a:solidFill>
                  <a:srgbClr val="414042"/>
                </a:solidFill>
              </a:rPr>
              <a:t>ddarparwyr</a:t>
            </a:r>
            <a:endParaRPr sz="4500" spc="-10" dirty="0">
              <a:solidFill>
                <a:srgbClr val="414042"/>
              </a:solidFill>
            </a:endParaRPr>
          </a:p>
        </p:txBody>
      </p:sp>
      <p:sp>
        <p:nvSpPr>
          <p:cNvPr id="3" name="object 3"/>
          <p:cNvSpPr txBox="1"/>
          <p:nvPr/>
        </p:nvSpPr>
        <p:spPr>
          <a:xfrm>
            <a:off x="527300" y="3380915"/>
            <a:ext cx="5899785" cy="3693319"/>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A ydym yn canolbwyntio ar waith disgyblion sydd ar ffin is y lefelau wrth gymedroli yng nghyfarfodydd yr ysgol a’r clwstwr</a:t>
            </a:r>
            <a:r>
              <a:rPr lang="cy-GB" sz="2400" dirty="0" smtClean="0">
                <a:solidFill>
                  <a:srgbClr val="414042"/>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GB" sz="2400" dirty="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Pa mor gadarn yw ein prosesau ansawdd i sicrhau y caiff pob lefel ei hadolygu a’i haddasu’n briodol ar ôl cymedroli mewnol a chlwstwr a chyn cyflwyno’r lefelau terfynol?</a:t>
            </a:r>
            <a:endParaRPr lang="en-GB" sz="2400" dirty="0">
              <a:solidFill>
                <a:srgbClr val="414042"/>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10 questions for providers</a:t>
            </a:r>
            <a:endParaRPr sz="4500" dirty="0">
              <a:solidFill>
                <a:srgbClr val="414042"/>
              </a:solidFill>
              <a:latin typeface="Arial"/>
              <a:cs typeface="Arial"/>
            </a:endParaRPr>
          </a:p>
        </p:txBody>
      </p:sp>
      <p:sp>
        <p:nvSpPr>
          <p:cNvPr id="8" name="object 8"/>
          <p:cNvSpPr txBox="1"/>
          <p:nvPr/>
        </p:nvSpPr>
        <p:spPr>
          <a:xfrm>
            <a:off x="6615619" y="3380915"/>
            <a:ext cx="59378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Do </a:t>
            </a:r>
            <a:r>
              <a:rPr lang="en-GB" sz="2400" dirty="0">
                <a:solidFill>
                  <a:srgbClr val="414042"/>
                </a:solidFill>
                <a:latin typeface="Arial"/>
                <a:cs typeface="Arial"/>
              </a:rPr>
              <a:t>we focus on pupils’ work that is on the lower borderline of levels when moderating in school and in cluster meetings?</a:t>
            </a:r>
          </a:p>
          <a:p>
            <a:pPr marR="5080">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a:solidFill>
                  <a:srgbClr val="414042"/>
                </a:solidFill>
                <a:latin typeface="Arial"/>
                <a:cs typeface="Arial"/>
              </a:rPr>
              <a:t>How robust are our quality processes to ensure that all levels are reviewed and adjusted suitably after internal and cluster moderation and before submitting final levels</a:t>
            </a:r>
            <a:r>
              <a:rPr lang="en-GB" sz="2400" dirty="0" smtClean="0">
                <a:solidFill>
                  <a:srgbClr val="414042"/>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094518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rgbClr val="414042"/>
                </a:solidFill>
              </a:rPr>
              <a:t>10 </a:t>
            </a:r>
            <a:r>
              <a:rPr lang="en-GB" sz="4500" spc="-10" dirty="0" err="1" smtClean="0">
                <a:solidFill>
                  <a:srgbClr val="414042"/>
                </a:solidFill>
              </a:rPr>
              <a:t>cwestiwn</a:t>
            </a:r>
            <a:r>
              <a:rPr lang="en-GB" sz="4500" spc="-10" dirty="0" smtClean="0">
                <a:solidFill>
                  <a:srgbClr val="414042"/>
                </a:solidFill>
              </a:rPr>
              <a:t> </a:t>
            </a:r>
            <a:r>
              <a:rPr lang="en-GB" sz="4500" spc="-10" dirty="0" err="1">
                <a:solidFill>
                  <a:srgbClr val="414042"/>
                </a:solidFill>
              </a:rPr>
              <a:t>i</a:t>
            </a:r>
            <a:r>
              <a:rPr lang="en-GB" sz="4500" spc="-10" dirty="0">
                <a:solidFill>
                  <a:srgbClr val="414042"/>
                </a:solidFill>
              </a:rPr>
              <a:t> </a:t>
            </a:r>
            <a:r>
              <a:rPr lang="en-GB" sz="4500" spc="-10" dirty="0" smtClean="0">
                <a:solidFill>
                  <a:srgbClr val="414042"/>
                </a:solidFill>
              </a:rPr>
              <a:t/>
            </a:r>
            <a:br>
              <a:rPr lang="en-GB" sz="4500" spc="-10" dirty="0" smtClean="0">
                <a:solidFill>
                  <a:srgbClr val="414042"/>
                </a:solidFill>
              </a:rPr>
            </a:br>
            <a:r>
              <a:rPr lang="en-GB" sz="4500" spc="-10" dirty="0" err="1" smtClean="0">
                <a:solidFill>
                  <a:srgbClr val="414042"/>
                </a:solidFill>
              </a:rPr>
              <a:t>ddarparwyr</a:t>
            </a:r>
            <a:endParaRPr sz="4500" spc="-10" dirty="0">
              <a:solidFill>
                <a:srgbClr val="414042"/>
              </a:solidFill>
            </a:endParaRPr>
          </a:p>
        </p:txBody>
      </p:sp>
      <p:sp>
        <p:nvSpPr>
          <p:cNvPr id="3" name="object 3"/>
          <p:cNvSpPr txBox="1"/>
          <p:nvPr/>
        </p:nvSpPr>
        <p:spPr>
          <a:xfrm>
            <a:off x="527300" y="3380915"/>
            <a:ext cx="5899785" cy="3323987"/>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A ydym yn glir ynghylch y gwahaniaeth rhwng safoni a chymedroli yn ein prosesau asesu</a:t>
            </a:r>
            <a:r>
              <a:rPr lang="cy-GB" sz="2400" dirty="0" smtClean="0">
                <a:solidFill>
                  <a:srgbClr val="414042"/>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GB" sz="2400" dirty="0">
              <a:solidFill>
                <a:srgbClr val="41404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solidFill>
                  <a:srgbClr val="414042"/>
                </a:solidFill>
                <a:latin typeface="Arial" panose="020B0604020202020204" pitchFamily="34" charset="0"/>
                <a:cs typeface="Arial" panose="020B0604020202020204" pitchFamily="34" charset="0"/>
              </a:rPr>
              <a:t>Sut ydym yn defnyddio deunyddiau safonedig, gan gynnwys arweiniad Llywodraeth Cymru, wrth asesu, cymedroli a safoni yng nghyfarfodydd yr ysgol a’r clwstwr?</a:t>
            </a:r>
            <a:endParaRPr lang="en-GB" sz="2400" dirty="0">
              <a:solidFill>
                <a:srgbClr val="414042"/>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10 questions for providers</a:t>
            </a:r>
            <a:endParaRPr sz="4500" dirty="0">
              <a:solidFill>
                <a:srgbClr val="414042"/>
              </a:solidFill>
              <a:latin typeface="Arial"/>
              <a:cs typeface="Arial"/>
            </a:endParaRPr>
          </a:p>
        </p:txBody>
      </p:sp>
      <p:sp>
        <p:nvSpPr>
          <p:cNvPr id="8" name="object 8"/>
          <p:cNvSpPr txBox="1"/>
          <p:nvPr/>
        </p:nvSpPr>
        <p:spPr>
          <a:xfrm>
            <a:off x="6615619" y="3380915"/>
            <a:ext cx="59378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Are we clear about the difference between standardisation and moderation in our assessment processes?</a:t>
            </a: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What use do we make of standardised materials, including the Welsh Government’s guidance, </a:t>
            </a:r>
            <a:r>
              <a:rPr lang="en-GB" sz="2400" dirty="0">
                <a:solidFill>
                  <a:srgbClr val="414042"/>
                </a:solidFill>
                <a:latin typeface="Arial"/>
                <a:cs typeface="Arial"/>
              </a:rPr>
              <a:t>when assessing, moderating and standardising in </a:t>
            </a:r>
            <a:r>
              <a:rPr lang="en-GB" sz="2400" dirty="0" smtClean="0">
                <a:solidFill>
                  <a:srgbClr val="414042"/>
                </a:solidFill>
                <a:latin typeface="Arial"/>
                <a:cs typeface="Arial"/>
              </a:rPr>
              <a:t>school </a:t>
            </a:r>
            <a:r>
              <a:rPr lang="en-GB" sz="2400" dirty="0">
                <a:solidFill>
                  <a:srgbClr val="414042"/>
                </a:solidFill>
                <a:latin typeface="Arial"/>
                <a:cs typeface="Arial"/>
              </a:rPr>
              <a:t>and in cluster </a:t>
            </a:r>
            <a:r>
              <a:rPr lang="en-GB" sz="2400" dirty="0" smtClean="0">
                <a:solidFill>
                  <a:srgbClr val="414042"/>
                </a:solidFill>
                <a:latin typeface="Arial"/>
                <a:cs typeface="Arial"/>
              </a:rPr>
              <a:t>meetings?</a:t>
            </a: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03317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Cwestiynau</a:t>
            </a:r>
            <a:r>
              <a:rPr lang="en-GB" sz="4500" spc="-10" dirty="0">
                <a:solidFill>
                  <a:srgbClr val="414042"/>
                </a:solidFill>
              </a:rPr>
              <a:t>...</a:t>
            </a:r>
            <a:endParaRPr sz="4500" spc="-10" dirty="0">
              <a:solidFill>
                <a:srgbClr val="414042"/>
              </a:solidFill>
            </a:endParaRPr>
          </a:p>
        </p:txBody>
      </p:sp>
      <p:sp>
        <p:nvSpPr>
          <p:cNvPr id="3" name="object 3"/>
          <p:cNvSpPr txBox="1"/>
          <p:nvPr/>
        </p:nvSpPr>
        <p:spPr>
          <a:xfrm>
            <a:off x="527300" y="3380915"/>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Questions…</a:t>
            </a:r>
            <a:endParaRPr sz="4500" dirty="0">
              <a:solidFill>
                <a:srgbClr val="414042"/>
              </a:solidFill>
              <a:latin typeface="Arial"/>
              <a:cs typeface="Arial"/>
            </a:endParaRPr>
          </a:p>
        </p:txBody>
      </p:sp>
      <p:sp>
        <p:nvSpPr>
          <p:cNvPr id="8" name="object 8"/>
          <p:cNvSpPr txBox="1"/>
          <p:nvPr/>
        </p:nvSpPr>
        <p:spPr>
          <a:xfrm>
            <a:off x="6615619" y="3380915"/>
            <a:ext cx="5937885" cy="1107996"/>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9910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rgbClr val="414042"/>
                </a:solidFill>
              </a:rPr>
              <a:t>Cefndir</a:t>
            </a:r>
            <a:endParaRPr sz="4500" spc="-10" dirty="0">
              <a:solidFill>
                <a:srgbClr val="414042"/>
              </a:solidFill>
            </a:endParaRPr>
          </a:p>
        </p:txBody>
      </p:sp>
      <p:sp>
        <p:nvSpPr>
          <p:cNvPr id="3" name="object 3"/>
          <p:cNvSpPr txBox="1"/>
          <p:nvPr/>
        </p:nvSpPr>
        <p:spPr>
          <a:xfrm>
            <a:off x="527300" y="2642252"/>
            <a:ext cx="5899785" cy="787908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Mae adroddiadau Estyn a nifer o gyhoeddiadau Llywodraeth Cymru wedi codi pryderon ynghylch cywirdeb, cysondeb a dibynadwyedd asesiadau athrawon dros nifer o flynyddoedd. </a:t>
            </a:r>
            <a:r>
              <a:rPr lang="en-GB" sz="2200" dirty="0" smtClean="0">
                <a:solidFill>
                  <a:srgbClr val="414042"/>
                </a:solidFill>
                <a:latin typeface="Arial" panose="020B0604020202020204" pitchFamily="34" charset="0"/>
                <a:cs typeface="Arial" panose="020B0604020202020204" pitchFamily="34" charset="0"/>
              </a:rPr>
              <a:t> </a:t>
            </a:r>
          </a:p>
          <a:p>
            <a:pPr marR="5080">
              <a:tabLst>
                <a:tab pos="5485765" algn="l"/>
              </a:tabLst>
            </a:pP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200" dirty="0">
                <a:solidFill>
                  <a:srgbClr val="414042"/>
                </a:solidFill>
                <a:latin typeface="Arial" panose="020B0604020202020204" pitchFamily="34" charset="0"/>
                <a:cs typeface="Arial" panose="020B0604020202020204" pitchFamily="34" charset="0"/>
              </a:rPr>
              <a:t>Mae </a:t>
            </a:r>
            <a:r>
              <a:rPr lang="en-GB" sz="2200" dirty="0" err="1">
                <a:solidFill>
                  <a:srgbClr val="414042"/>
                </a:solidFill>
                <a:latin typeface="Arial" panose="020B0604020202020204" pitchFamily="34" charset="0"/>
                <a:cs typeface="Arial" panose="020B0604020202020204" pitchFamily="34" charset="0"/>
              </a:rPr>
              <a:t>Gorchymyn</a:t>
            </a:r>
            <a:r>
              <a:rPr lang="en-GB" sz="2200" dirty="0">
                <a:solidFill>
                  <a:srgbClr val="414042"/>
                </a:solidFill>
                <a:latin typeface="Arial" panose="020B0604020202020204" pitchFamily="34" charset="0"/>
                <a:cs typeface="Arial" panose="020B0604020202020204" pitchFamily="34" charset="0"/>
              </a:rPr>
              <a:t> y </a:t>
            </a:r>
            <a:r>
              <a:rPr lang="en-GB" sz="2200" dirty="0" err="1">
                <a:solidFill>
                  <a:srgbClr val="414042"/>
                </a:solidFill>
                <a:latin typeface="Arial" panose="020B0604020202020204" pitchFamily="34" charset="0"/>
                <a:cs typeface="Arial" panose="020B0604020202020204" pitchFamily="34" charset="0"/>
              </a:rPr>
              <a:t>Cwricwlwm</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Cenedlaethol</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Cymedroli</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Trefniadau</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Asesu</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ar</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gyfer</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yr</a:t>
            </a:r>
            <a:r>
              <a:rPr lang="en-GB" sz="2200" dirty="0">
                <a:solidFill>
                  <a:srgbClr val="414042"/>
                </a:solidFill>
                <a:latin typeface="Arial" panose="020B0604020202020204" pitchFamily="34" charset="0"/>
                <a:cs typeface="Arial" panose="020B0604020202020204" pitchFamily="34" charset="0"/>
              </a:rPr>
              <a:t> Ail </a:t>
            </a:r>
            <a:r>
              <a:rPr lang="en-GB" sz="2200" dirty="0" err="1">
                <a:solidFill>
                  <a:srgbClr val="414042"/>
                </a:solidFill>
                <a:latin typeface="Arial" panose="020B0604020202020204" pitchFamily="34" charset="0"/>
                <a:cs typeface="Arial" panose="020B0604020202020204" pitchFamily="34" charset="0"/>
              </a:rPr>
              <a:t>Gyfnod</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Allweddol</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a’r</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Trydydd</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Cyfnod</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Allweddol</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Cymru</a:t>
            </a:r>
            <a:r>
              <a:rPr lang="en-GB" sz="2200" dirty="0">
                <a:solidFill>
                  <a:srgbClr val="414042"/>
                </a:solidFill>
                <a:latin typeface="Arial" panose="020B0604020202020204" pitchFamily="34" charset="0"/>
                <a:cs typeface="Arial" panose="020B0604020202020204" pitchFamily="34" charset="0"/>
              </a:rPr>
              <a:t>) </a:t>
            </a:r>
            <a:r>
              <a:rPr lang="en-GB" sz="2200" dirty="0" smtClean="0">
                <a:solidFill>
                  <a:srgbClr val="414042"/>
                </a:solidFill>
                <a:latin typeface="Arial" panose="020B0604020202020204" pitchFamily="34" charset="0"/>
                <a:cs typeface="Arial" panose="020B0604020202020204" pitchFamily="34" charset="0"/>
              </a:rPr>
              <a:t>2015 </a:t>
            </a:r>
            <a:r>
              <a:rPr lang="cy-GB" sz="2200" dirty="0">
                <a:solidFill>
                  <a:srgbClr val="414042"/>
                </a:solidFill>
                <a:latin typeface="Arial" panose="020B0604020202020204" pitchFamily="34" charset="0"/>
                <a:cs typeface="Arial" panose="020B0604020202020204" pitchFamily="34" charset="0"/>
              </a:rPr>
              <a:t>yn ei gwneud yn ofynnol i’r holl ysgolion gymryd rhan mewn cymedroli grwpiau clwstwr ar ddiwedd cyfnod allweddol 2 a chyfnod allweddol 3.  Mae hefyd yn ei gwneud yn statudol i’r holl benaethiaid a/neu staff perthnasol gymryd rhan yng nghyfarfodydd cymedroli’r clystyrau perthnasol. </a:t>
            </a:r>
            <a:r>
              <a:rPr lang="en-GB" sz="2200" dirty="0" err="1" smtClean="0">
                <a:solidFill>
                  <a:srgbClr val="414042"/>
                </a:solidFill>
                <a:latin typeface="Arial" panose="020B0604020202020204" pitchFamily="34" charset="0"/>
                <a:cs typeface="Arial" panose="020B0604020202020204" pitchFamily="34" charset="0"/>
              </a:rPr>
              <a:t>Mae’r</a:t>
            </a:r>
            <a:r>
              <a:rPr lang="en-GB" sz="2200" dirty="0" smtClean="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gorchymyn</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yn</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datgan</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hefyd</a:t>
            </a:r>
            <a:r>
              <a:rPr lang="en-GB" sz="2200" dirty="0">
                <a:solidFill>
                  <a:srgbClr val="414042"/>
                </a:solidFill>
                <a:latin typeface="Arial" panose="020B0604020202020204" pitchFamily="34" charset="0"/>
                <a:cs typeface="Arial" panose="020B0604020202020204" pitchFamily="34" charset="0"/>
              </a:rPr>
              <a:t> y gall </a:t>
            </a:r>
            <a:r>
              <a:rPr lang="en-GB" sz="2200" dirty="0" err="1">
                <a:solidFill>
                  <a:srgbClr val="414042"/>
                </a:solidFill>
                <a:latin typeface="Arial" panose="020B0604020202020204" pitchFamily="34" charset="0"/>
                <a:cs typeface="Arial" panose="020B0604020202020204" pitchFamily="34" charset="0"/>
              </a:rPr>
              <a:t>prif</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swyddog</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addysg</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yr</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awdurdod</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lleol</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fynychu</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cyfarfodydd</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clwstwr</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cymedroli</a:t>
            </a:r>
            <a:r>
              <a:rPr lang="en-GB" sz="2200" dirty="0">
                <a:solidFill>
                  <a:srgbClr val="414042"/>
                </a:solidFill>
                <a:latin typeface="Arial" panose="020B0604020202020204" pitchFamily="34" charset="0"/>
                <a:cs typeface="Arial" panose="020B0604020202020204" pitchFamily="34" charset="0"/>
              </a:rPr>
              <a:t> </a:t>
            </a:r>
            <a:r>
              <a:rPr lang="en-GB" sz="2200" dirty="0" err="1">
                <a:solidFill>
                  <a:srgbClr val="414042"/>
                </a:solidFill>
                <a:latin typeface="Arial" panose="020B0604020202020204" pitchFamily="34" charset="0"/>
                <a:cs typeface="Arial" panose="020B0604020202020204" pitchFamily="34" charset="0"/>
              </a:rPr>
              <a:t>ysgolion</a:t>
            </a:r>
            <a:r>
              <a:rPr lang="en-GB" sz="2200" dirty="0">
                <a:solidFill>
                  <a:srgbClr val="414042"/>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Background</a:t>
            </a:r>
            <a:endParaRPr sz="4500" dirty="0">
              <a:solidFill>
                <a:srgbClr val="414042"/>
              </a:solidFill>
              <a:latin typeface="Arial"/>
              <a:cs typeface="Arial"/>
            </a:endParaRPr>
          </a:p>
        </p:txBody>
      </p:sp>
      <p:sp>
        <p:nvSpPr>
          <p:cNvPr id="8" name="object 8"/>
          <p:cNvSpPr txBox="1"/>
          <p:nvPr/>
        </p:nvSpPr>
        <p:spPr>
          <a:xfrm>
            <a:off x="6615620" y="2642252"/>
            <a:ext cx="5937885" cy="649408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Estyn </a:t>
            </a:r>
            <a:r>
              <a:rPr lang="en-GB" sz="2200" dirty="0">
                <a:solidFill>
                  <a:srgbClr val="414042"/>
                </a:solidFill>
                <a:latin typeface="Arial"/>
                <a:cs typeface="Arial"/>
              </a:rPr>
              <a:t>reports and a number of Welsh Government publications have raised concerns regarding the accuracy, consistency and reliability of teacher assessments over a number of </a:t>
            </a:r>
            <a:r>
              <a:rPr lang="en-GB" sz="2200" dirty="0" smtClean="0">
                <a:solidFill>
                  <a:srgbClr val="414042"/>
                </a:solidFill>
                <a:latin typeface="Arial"/>
                <a:cs typeface="Arial"/>
              </a:rPr>
              <a:t>years.</a:t>
            </a: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a:solidFill>
                  <a:srgbClr val="414042"/>
                </a:solidFill>
                <a:latin typeface="Arial"/>
                <a:cs typeface="Arial"/>
              </a:rPr>
              <a:t>T</a:t>
            </a:r>
            <a:r>
              <a:rPr lang="en-GB" sz="2200" dirty="0" smtClean="0">
                <a:solidFill>
                  <a:srgbClr val="414042"/>
                </a:solidFill>
                <a:latin typeface="Arial"/>
                <a:cs typeface="Arial"/>
              </a:rPr>
              <a:t>he </a:t>
            </a:r>
            <a:r>
              <a:rPr lang="en-GB" sz="2200" dirty="0">
                <a:solidFill>
                  <a:srgbClr val="414042"/>
                </a:solidFill>
                <a:latin typeface="Arial"/>
                <a:cs typeface="Arial"/>
              </a:rPr>
              <a:t>National Curriculum (Moderation of Assessment Arrangements for the Second and Third Key Stages) (Wales) Order </a:t>
            </a:r>
            <a:r>
              <a:rPr lang="en-GB" sz="2200" dirty="0" smtClean="0">
                <a:solidFill>
                  <a:srgbClr val="414042"/>
                </a:solidFill>
                <a:latin typeface="Arial"/>
                <a:cs typeface="Arial"/>
              </a:rPr>
              <a:t>2015 </a:t>
            </a:r>
            <a:r>
              <a:rPr lang="en-GB" sz="2200" dirty="0">
                <a:solidFill>
                  <a:srgbClr val="414042"/>
                </a:solidFill>
                <a:latin typeface="Arial"/>
                <a:cs typeface="Arial"/>
              </a:rPr>
              <a:t>requires all schools to take part in cluster group moderation at the end of key stage 2 and key stage 3.  It also makes statutory the participation of all </a:t>
            </a:r>
            <a:r>
              <a:rPr lang="en-GB" sz="2200" dirty="0" err="1">
                <a:solidFill>
                  <a:srgbClr val="414042"/>
                </a:solidFill>
                <a:latin typeface="Arial"/>
                <a:cs typeface="Arial"/>
              </a:rPr>
              <a:t>headteachers</a:t>
            </a:r>
            <a:r>
              <a:rPr lang="en-GB" sz="2200" dirty="0">
                <a:solidFill>
                  <a:srgbClr val="414042"/>
                </a:solidFill>
                <a:latin typeface="Arial"/>
                <a:cs typeface="Arial"/>
              </a:rPr>
              <a:t> and/or relevant staff in moderation meetings of the relevant clusters.  </a:t>
            </a:r>
            <a:r>
              <a:rPr lang="en-GB" sz="2200" dirty="0" smtClean="0">
                <a:solidFill>
                  <a:srgbClr val="414042"/>
                </a:solidFill>
                <a:latin typeface="Arial"/>
                <a:cs typeface="Arial"/>
              </a:rPr>
              <a:t>It states that the chief education officer </a:t>
            </a:r>
            <a:r>
              <a:rPr lang="en-GB" sz="2200" dirty="0">
                <a:solidFill>
                  <a:srgbClr val="414042"/>
                </a:solidFill>
                <a:latin typeface="Arial"/>
                <a:cs typeface="Arial"/>
              </a:rPr>
              <a:t>of the local authority may attend school moderation cluster meetings.</a:t>
            </a:r>
            <a:endParaRPr lang="en-GB" sz="2200" dirty="0" smtClean="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rgbClr val="414042"/>
                </a:solidFill>
              </a:rPr>
              <a:t>Cefndir</a:t>
            </a:r>
            <a:endParaRPr sz="4500" spc="-10" dirty="0">
              <a:solidFill>
                <a:srgbClr val="414042"/>
              </a:solidFill>
            </a:endParaRPr>
          </a:p>
        </p:txBody>
      </p:sp>
      <p:sp>
        <p:nvSpPr>
          <p:cNvPr id="3" name="object 3"/>
          <p:cNvSpPr txBox="1"/>
          <p:nvPr/>
        </p:nvSpPr>
        <p:spPr>
          <a:xfrm>
            <a:off x="527300" y="2642252"/>
            <a:ext cx="5899785" cy="82638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100" dirty="0">
                <a:solidFill>
                  <a:srgbClr val="414042"/>
                </a:solidFill>
                <a:latin typeface="Arial" panose="020B0604020202020204" pitchFamily="34" charset="0"/>
                <a:cs typeface="Arial" panose="020B0604020202020204" pitchFamily="34" charset="0"/>
              </a:rPr>
              <a:t>Yn haf 2015, cyflwynwyd rhaglen genedlaethol gan Lywodraeth Cymru, sef ‘Sicrhau Asesiadau Athrawon – Rhaglen Wirio Allanol</a:t>
            </a:r>
            <a:r>
              <a:rPr lang="cy-GB" sz="2100" dirty="0" smtClean="0">
                <a:solidFill>
                  <a:srgbClr val="414042"/>
                </a:solidFill>
                <a:latin typeface="Arial" panose="020B0604020202020204" pitchFamily="34" charset="0"/>
                <a:cs typeface="Arial" panose="020B0604020202020204" pitchFamily="34" charset="0"/>
              </a:rPr>
              <a:t>’ </a:t>
            </a:r>
            <a:r>
              <a:rPr lang="cy-GB" sz="2100" dirty="0">
                <a:solidFill>
                  <a:srgbClr val="414042"/>
                </a:solidFill>
                <a:latin typeface="Arial" panose="020B0604020202020204" pitchFamily="34" charset="0"/>
                <a:cs typeface="Arial" panose="020B0604020202020204" pitchFamily="34" charset="0"/>
              </a:rPr>
              <a:t>i gryfhau cywirdeb a chysondeb asesiadau athrawon trwy roi adborth o ansawdd da i athrawon, penaethiaid a’r holl randdeiliaid allweddol. </a:t>
            </a:r>
            <a:r>
              <a:rPr lang="cy-GB" sz="2100" dirty="0" smtClean="0">
                <a:solidFill>
                  <a:srgbClr val="414042"/>
                </a:solidFill>
                <a:latin typeface="Arial" panose="020B0604020202020204" pitchFamily="34" charset="0"/>
                <a:cs typeface="Arial" panose="020B0604020202020204" pitchFamily="34" charset="0"/>
              </a:rPr>
              <a:t>Ymwelodd arolygwyr ag wyth </a:t>
            </a:r>
            <a:r>
              <a:rPr lang="cy-GB" sz="2100" dirty="0">
                <a:solidFill>
                  <a:srgbClr val="414042"/>
                </a:solidFill>
                <a:latin typeface="Arial" panose="020B0604020202020204" pitchFamily="34" charset="0"/>
                <a:cs typeface="Arial" panose="020B0604020202020204" pitchFamily="34" charset="0"/>
              </a:rPr>
              <a:t>cyfarfod cymedroli clwstwr, dau ym mhob un o’r consortia rhanbarthol, wedi eu dilyn gan ymweliadau â dwy ysgol ym mhob clwstwr</a:t>
            </a:r>
            <a:r>
              <a:rPr lang="cy-GB" sz="2100" dirty="0" smtClean="0">
                <a:solidFill>
                  <a:srgbClr val="414042"/>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cy-GB" sz="21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100" dirty="0" smtClean="0">
                <a:solidFill>
                  <a:srgbClr val="414042"/>
                </a:solidFill>
                <a:latin typeface="Arial" panose="020B0604020202020204" pitchFamily="34" charset="0"/>
                <a:cs typeface="Arial" panose="020B0604020202020204" pitchFamily="34" charset="0"/>
              </a:rPr>
              <a:t>Ystyriodd </a:t>
            </a:r>
            <a:r>
              <a:rPr lang="cy-GB" sz="2100" dirty="0">
                <a:solidFill>
                  <a:srgbClr val="414042"/>
                </a:solidFill>
                <a:latin typeface="Arial" panose="020B0604020202020204" pitchFamily="34" charset="0"/>
                <a:cs typeface="Arial" panose="020B0604020202020204" pitchFamily="34" charset="0"/>
              </a:rPr>
              <a:t>arolygwyr effeithiolrwydd cyfarfodydd cymedroli clwstwr a gweithdrefnau mewnol ysgolion ar gyfer sicrhau asesiadau cywir gan athrawon. </a:t>
            </a:r>
            <a:endParaRPr lang="cy-GB" sz="21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1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100" dirty="0">
                <a:solidFill>
                  <a:srgbClr val="414042"/>
                </a:solidFill>
                <a:latin typeface="Arial" panose="020B0604020202020204" pitchFamily="34" charset="0"/>
                <a:cs typeface="Arial" panose="020B0604020202020204" pitchFamily="34" charset="0"/>
              </a:rPr>
              <a:t>Bu arolygwyr yn canolbwyntio’n benodol ar gymedroli Saesneg, Cymraeg a Chymraeg ail </a:t>
            </a:r>
            <a:r>
              <a:rPr lang="cy-GB" sz="2100" dirty="0" smtClean="0">
                <a:solidFill>
                  <a:srgbClr val="414042"/>
                </a:solidFill>
                <a:latin typeface="Arial" panose="020B0604020202020204" pitchFamily="34" charset="0"/>
                <a:cs typeface="Arial" panose="020B0604020202020204" pitchFamily="34" charset="0"/>
              </a:rPr>
              <a:t>iaith</a:t>
            </a:r>
            <a:r>
              <a:rPr lang="cy-GB" sz="2100" dirty="0">
                <a:solidFill>
                  <a:srgbClr val="414042"/>
                </a:solidFill>
                <a:latin typeface="Arial" panose="020B0604020202020204" pitchFamily="34" charset="0"/>
                <a:cs typeface="Arial" panose="020B0604020202020204" pitchFamily="34" charset="0"/>
              </a:rPr>
              <a:t> </a:t>
            </a:r>
            <a:r>
              <a:rPr lang="cy-GB" sz="2100" dirty="0" smtClean="0">
                <a:solidFill>
                  <a:srgbClr val="414042"/>
                </a:solidFill>
                <a:latin typeface="Arial" panose="020B0604020202020204" pitchFamily="34" charset="0"/>
                <a:cs typeface="Arial" panose="020B0604020202020204" pitchFamily="34" charset="0"/>
              </a:rPr>
              <a:t>ac </a:t>
            </a:r>
            <a:r>
              <a:rPr lang="cy-GB" sz="2100" dirty="0">
                <a:solidFill>
                  <a:srgbClr val="414042"/>
                </a:solidFill>
                <a:latin typeface="Arial" panose="020B0604020202020204" pitchFamily="34" charset="0"/>
                <a:cs typeface="Arial" panose="020B0604020202020204" pitchFamily="34" charset="0"/>
              </a:rPr>
              <a:t>i ba raddau y mae darparwyr yn gyfarwydd â’r gofynion statudol newydd ar gyfer cymedroli clwstwr. </a:t>
            </a:r>
            <a:endParaRPr lang="en-GB" sz="21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Background</a:t>
            </a:r>
            <a:endParaRPr sz="4500" dirty="0">
              <a:solidFill>
                <a:srgbClr val="414042"/>
              </a:solidFill>
              <a:latin typeface="Arial"/>
              <a:cs typeface="Arial"/>
            </a:endParaRPr>
          </a:p>
        </p:txBody>
      </p:sp>
      <p:sp>
        <p:nvSpPr>
          <p:cNvPr id="8" name="object 8"/>
          <p:cNvSpPr txBox="1"/>
          <p:nvPr/>
        </p:nvSpPr>
        <p:spPr>
          <a:xfrm>
            <a:off x="6615620" y="2642252"/>
            <a:ext cx="6205858" cy="747897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100" dirty="0" smtClean="0">
                <a:solidFill>
                  <a:srgbClr val="414042"/>
                </a:solidFill>
                <a:latin typeface="Arial"/>
                <a:cs typeface="Arial"/>
              </a:rPr>
              <a:t>In </a:t>
            </a:r>
            <a:r>
              <a:rPr lang="en-GB" sz="2100" dirty="0">
                <a:solidFill>
                  <a:srgbClr val="414042"/>
                </a:solidFill>
                <a:latin typeface="Arial"/>
                <a:cs typeface="Arial"/>
              </a:rPr>
              <a:t>summer 2015, the Welsh Government introduced a national programme, ‘Securing Teacher Assessment Programme of External </a:t>
            </a:r>
            <a:r>
              <a:rPr lang="en-GB" sz="2100" dirty="0" smtClean="0">
                <a:solidFill>
                  <a:srgbClr val="414042"/>
                </a:solidFill>
                <a:latin typeface="Arial"/>
                <a:cs typeface="Arial"/>
              </a:rPr>
              <a:t>Verification’ to </a:t>
            </a:r>
            <a:r>
              <a:rPr lang="en-GB" sz="2100" dirty="0">
                <a:solidFill>
                  <a:srgbClr val="414042"/>
                </a:solidFill>
                <a:latin typeface="Arial"/>
                <a:cs typeface="Arial"/>
              </a:rPr>
              <a:t>strengthen the accuracy and consistency of teacher assessment through high-quality feedback </a:t>
            </a:r>
            <a:r>
              <a:rPr lang="en-GB" sz="2100" dirty="0" smtClean="0">
                <a:solidFill>
                  <a:srgbClr val="414042"/>
                </a:solidFill>
                <a:latin typeface="Arial"/>
                <a:cs typeface="Arial"/>
              </a:rPr>
              <a:t>to schools and other </a:t>
            </a:r>
            <a:r>
              <a:rPr lang="en-GB" sz="2100" dirty="0">
                <a:solidFill>
                  <a:srgbClr val="414042"/>
                </a:solidFill>
                <a:latin typeface="Arial"/>
                <a:cs typeface="Arial"/>
              </a:rPr>
              <a:t>key </a:t>
            </a:r>
            <a:r>
              <a:rPr lang="en-GB" sz="2100" dirty="0" smtClean="0">
                <a:solidFill>
                  <a:srgbClr val="414042"/>
                </a:solidFill>
                <a:latin typeface="Arial"/>
                <a:cs typeface="Arial"/>
              </a:rPr>
              <a:t>stakeholders. Inspectors visited 8 </a:t>
            </a:r>
            <a:r>
              <a:rPr lang="en-GB" sz="2100" dirty="0">
                <a:solidFill>
                  <a:srgbClr val="414042"/>
                </a:solidFill>
                <a:latin typeface="Arial"/>
                <a:cs typeface="Arial"/>
              </a:rPr>
              <a:t>cluster moderation meetings, two in each of the regional consortia, followed by visits to two schools in each cluster.  </a:t>
            </a:r>
            <a:endParaRPr lang="en-GB" sz="21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1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100" dirty="0" smtClean="0">
                <a:solidFill>
                  <a:srgbClr val="414042"/>
                </a:solidFill>
                <a:latin typeface="Arial"/>
                <a:cs typeface="Arial"/>
              </a:rPr>
              <a:t>Inspectors </a:t>
            </a:r>
            <a:r>
              <a:rPr lang="en-GB" sz="2100" dirty="0">
                <a:solidFill>
                  <a:srgbClr val="414042"/>
                </a:solidFill>
                <a:latin typeface="Arial"/>
                <a:cs typeface="Arial"/>
              </a:rPr>
              <a:t>considered the effectiveness of cluster moderation meetings and of schools’ internal procedures for ensuring accurate teacher assessment. </a:t>
            </a:r>
            <a:endParaRPr lang="en-GB" sz="21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1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100" dirty="0">
                <a:solidFill>
                  <a:srgbClr val="414042"/>
                </a:solidFill>
                <a:latin typeface="Arial"/>
                <a:cs typeface="Arial"/>
              </a:rPr>
              <a:t>Inspectors focused specifically on the moderation of English, Welsh and Welsh second </a:t>
            </a:r>
            <a:r>
              <a:rPr lang="en-GB" sz="2100" dirty="0" smtClean="0">
                <a:solidFill>
                  <a:srgbClr val="414042"/>
                </a:solidFill>
                <a:latin typeface="Arial"/>
                <a:cs typeface="Arial"/>
              </a:rPr>
              <a:t>language and the </a:t>
            </a:r>
            <a:r>
              <a:rPr lang="en-GB" sz="2100" dirty="0">
                <a:solidFill>
                  <a:srgbClr val="414042"/>
                </a:solidFill>
                <a:latin typeface="Arial"/>
                <a:cs typeface="Arial"/>
              </a:rPr>
              <a:t>extent to </a:t>
            </a:r>
            <a:r>
              <a:rPr lang="en-GB" sz="2100" dirty="0" smtClean="0">
                <a:solidFill>
                  <a:srgbClr val="414042"/>
                </a:solidFill>
                <a:latin typeface="Arial"/>
                <a:cs typeface="Arial"/>
              </a:rPr>
              <a:t>which schools </a:t>
            </a:r>
            <a:r>
              <a:rPr lang="en-GB" sz="2100" dirty="0">
                <a:solidFill>
                  <a:srgbClr val="414042"/>
                </a:solidFill>
                <a:latin typeface="Arial"/>
                <a:cs typeface="Arial"/>
              </a:rPr>
              <a:t>are familiar with the new statutory requirements for cluster moderation. </a:t>
            </a:r>
          </a:p>
          <a:p>
            <a:pPr marR="5080">
              <a:tabLst>
                <a:tab pos="5485765" algn="l"/>
              </a:tabLst>
            </a:pPr>
            <a:endParaRPr lang="en-GB"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637238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Prif</a:t>
            </a:r>
            <a:r>
              <a:rPr lang="en-GB" sz="4500" spc="-10" dirty="0">
                <a:solidFill>
                  <a:srgbClr val="414042"/>
                </a:solidFill>
              </a:rPr>
              <a:t> </a:t>
            </a:r>
            <a:r>
              <a:rPr lang="en-GB" sz="4500" spc="-10" dirty="0" err="1">
                <a:solidFill>
                  <a:srgbClr val="414042"/>
                </a:solidFill>
              </a:rPr>
              <a:t>ganfyddiadau</a:t>
            </a:r>
            <a:endParaRPr sz="4500" spc="-10" dirty="0">
              <a:solidFill>
                <a:srgbClr val="414042"/>
              </a:solidFill>
            </a:endParaRPr>
          </a:p>
        </p:txBody>
      </p:sp>
      <p:sp>
        <p:nvSpPr>
          <p:cNvPr id="3" name="object 3"/>
          <p:cNvSpPr txBox="1"/>
          <p:nvPr/>
        </p:nvSpPr>
        <p:spPr>
          <a:xfrm>
            <a:off x="527300" y="2642252"/>
            <a:ext cx="5899785" cy="689419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Mae cymedroli asesiadau athrawon mewn ysgolion yn effeithiol pan fydd digon o dystiolaeth ar gael. </a:t>
            </a:r>
            <a:endParaRPr lang="en-GB" sz="2200" dirty="0" smtClean="0">
              <a:solidFill>
                <a:srgbClr val="414042"/>
              </a:solidFill>
              <a:latin typeface="Arial" panose="020B0604020202020204" pitchFamily="34" charset="0"/>
              <a:cs typeface="Arial" panose="020B0604020202020204" pitchFamily="34" charset="0"/>
            </a:endParaRPr>
          </a:p>
          <a:p>
            <a:pPr marR="5080">
              <a:tabLst>
                <a:tab pos="5485765" algn="l"/>
              </a:tabLst>
            </a:pPr>
            <a:r>
              <a:rPr lang="en-GB" sz="2200" dirty="0" smtClean="0">
                <a:solidFill>
                  <a:srgbClr val="414042"/>
                </a:solidFill>
                <a:latin typeface="Arial" panose="020B0604020202020204" pitchFamily="34" charset="0"/>
                <a:cs typeface="Arial" panose="020B0604020202020204" pitchFamily="34" charset="0"/>
              </a:rPr>
              <a:t> </a:t>
            </a: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Fodd bynnag, mewn lleiafrif o ysgolion, nid yw ystod y dystiolaeth yn cwmpasu holl feysydd y disgrifiwr lefel nac yn dangos tystiolaeth o ddrafftio neu gymorth gan yr athro wrth gwblhau gwaith. </a:t>
            </a: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Yn yr achosion, hyn, mae ysgolion yn dyfarnu’r lefel er gwaethaf ystod gyfyngedig o dystiolaeth.  Pan fydd y dystiolaeth yn canolbwyntio ar fersiynau terfynol neu ddarnau gorau a ddewiswyd, mae hyn yn arwain at chwyddo’r lefelau a gyflawnir. </a:t>
            </a: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Main findings</a:t>
            </a:r>
            <a:endParaRPr sz="4500" dirty="0">
              <a:solidFill>
                <a:srgbClr val="414042"/>
              </a:solidFill>
              <a:latin typeface="Arial"/>
              <a:cs typeface="Arial"/>
            </a:endParaRPr>
          </a:p>
        </p:txBody>
      </p:sp>
      <p:sp>
        <p:nvSpPr>
          <p:cNvPr id="8" name="object 8"/>
          <p:cNvSpPr txBox="1"/>
          <p:nvPr/>
        </p:nvSpPr>
        <p:spPr>
          <a:xfrm>
            <a:off x="6615620" y="2642252"/>
            <a:ext cx="5937885" cy="544764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In-school </a:t>
            </a:r>
            <a:r>
              <a:rPr lang="en-GB" sz="2200" dirty="0">
                <a:solidFill>
                  <a:srgbClr val="414042"/>
                </a:solidFill>
                <a:latin typeface="Arial"/>
                <a:cs typeface="Arial"/>
              </a:rPr>
              <a:t>moderation of teacher assessment </a:t>
            </a:r>
            <a:r>
              <a:rPr lang="en-GB" sz="2200" dirty="0" smtClean="0">
                <a:solidFill>
                  <a:srgbClr val="414042"/>
                </a:solidFill>
                <a:latin typeface="Arial"/>
                <a:cs typeface="Arial"/>
              </a:rPr>
              <a:t>is </a:t>
            </a:r>
            <a:r>
              <a:rPr lang="en-GB" sz="2200" dirty="0">
                <a:solidFill>
                  <a:srgbClr val="414042"/>
                </a:solidFill>
                <a:latin typeface="Arial"/>
                <a:cs typeface="Arial"/>
              </a:rPr>
              <a:t>effective where there is enough evidence </a:t>
            </a:r>
            <a:r>
              <a:rPr lang="en-GB" sz="2200" dirty="0" smtClean="0">
                <a:solidFill>
                  <a:srgbClr val="414042"/>
                </a:solidFill>
                <a:latin typeface="Arial"/>
                <a:cs typeface="Arial"/>
              </a:rPr>
              <a:t>available.</a:t>
            </a:r>
          </a:p>
          <a:p>
            <a:pPr marR="5080">
              <a:tabLst>
                <a:tab pos="5485765" algn="l"/>
              </a:tabLst>
            </a:pPr>
            <a:r>
              <a:rPr lang="en-GB" sz="2200" dirty="0" smtClean="0">
                <a:solidFill>
                  <a:srgbClr val="414042"/>
                </a:solidFill>
                <a:latin typeface="Arial"/>
                <a:cs typeface="Arial"/>
              </a:rPr>
              <a:t>  </a:t>
            </a: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However</a:t>
            </a:r>
            <a:r>
              <a:rPr lang="en-GB" sz="2200" dirty="0">
                <a:solidFill>
                  <a:srgbClr val="414042"/>
                </a:solidFill>
                <a:latin typeface="Arial"/>
                <a:cs typeface="Arial"/>
              </a:rPr>
              <a:t>, in a minority of schools, the range of evidence does not cover all areas of the level descriptor or show evidence of drafting or teacher support in completing work.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In </a:t>
            </a:r>
            <a:r>
              <a:rPr lang="en-GB" sz="2200" dirty="0">
                <a:solidFill>
                  <a:srgbClr val="414042"/>
                </a:solidFill>
                <a:latin typeface="Arial"/>
                <a:cs typeface="Arial"/>
              </a:rPr>
              <a:t>these cases, schools award the level despite a limited range of evidence.  Where the evidence focuses on final versions or selected best pieces, this leads to inflation of levels achieved.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196888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Prif</a:t>
            </a:r>
            <a:r>
              <a:rPr lang="en-GB" sz="4500" spc="-10" dirty="0">
                <a:solidFill>
                  <a:srgbClr val="414042"/>
                </a:solidFill>
              </a:rPr>
              <a:t> </a:t>
            </a:r>
            <a:r>
              <a:rPr lang="en-GB" sz="4500" spc="-10" dirty="0" err="1">
                <a:solidFill>
                  <a:srgbClr val="414042"/>
                </a:solidFill>
              </a:rPr>
              <a:t>ganfyddiadau</a:t>
            </a:r>
            <a:endParaRPr sz="4500" spc="-10" dirty="0">
              <a:solidFill>
                <a:srgbClr val="414042"/>
              </a:solidFill>
            </a:endParaRPr>
          </a:p>
        </p:txBody>
      </p:sp>
      <p:sp>
        <p:nvSpPr>
          <p:cNvPr id="3" name="object 3"/>
          <p:cNvSpPr txBox="1"/>
          <p:nvPr/>
        </p:nvSpPr>
        <p:spPr>
          <a:xfrm>
            <a:off x="527300" y="2642252"/>
            <a:ext cx="5899785" cy="655564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Mewn cymedroli clwstwr, mae’r rhan fwyaf o ysgolion naill ai’n dod â gwaith sy’n dangos fersiwn gadarn neu uwch o lefelau.  O ganlyniad, mae cyfarfodydd yn canolbwyntio gormod ar gymedroli lefelau gwaith y mae athrawon yn gwybod eisoes eu bod yn gywir</a:t>
            </a:r>
            <a:r>
              <a:rPr lang="cy-GB" sz="2200" dirty="0" smtClean="0">
                <a:solidFill>
                  <a:srgbClr val="414042"/>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Mae </a:t>
            </a:r>
            <a:r>
              <a:rPr lang="cy-GB" sz="2200" dirty="0">
                <a:solidFill>
                  <a:srgbClr val="414042"/>
                </a:solidFill>
                <a:latin typeface="Arial" panose="020B0604020202020204" pitchFamily="34" charset="0"/>
                <a:cs typeface="Arial" panose="020B0604020202020204" pitchFamily="34" charset="0"/>
              </a:rPr>
              <a:t>hyn yn golygu bod clystyrau’n gwastraffu amser yn canolbwyntio ar weithgareddau nad ydynt yn ychwanegu gwerth.  </a:t>
            </a: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Nid </a:t>
            </a:r>
            <a:r>
              <a:rPr lang="cy-GB" sz="2200" dirty="0">
                <a:solidFill>
                  <a:srgbClr val="414042"/>
                </a:solidFill>
                <a:latin typeface="Arial" panose="020B0604020202020204" pitchFamily="34" charset="0"/>
                <a:cs typeface="Arial" panose="020B0604020202020204" pitchFamily="34" charset="0"/>
              </a:rPr>
              <a:t>oes digon o ffocws yn y cyfarfod cymedroli clwstwr ar drafod gwaith disgyblion sydd ar y ffin rhwng lefelau.  </a:t>
            </a:r>
            <a:endParaRPr lang="en-GB" sz="2200" dirty="0">
              <a:solidFill>
                <a:srgbClr val="414042"/>
              </a:solidFill>
              <a:latin typeface="Arial" panose="020B0604020202020204" pitchFamily="34" charset="0"/>
              <a:cs typeface="Arial" panose="020B0604020202020204" pitchFamily="34" charset="0"/>
            </a:endParaRP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Main findings</a:t>
            </a:r>
            <a:endParaRPr sz="4500" dirty="0">
              <a:solidFill>
                <a:srgbClr val="414042"/>
              </a:solidFill>
              <a:latin typeface="Arial"/>
              <a:cs typeface="Arial"/>
            </a:endParaRPr>
          </a:p>
        </p:txBody>
      </p:sp>
      <p:sp>
        <p:nvSpPr>
          <p:cNvPr id="8" name="object 8"/>
          <p:cNvSpPr txBox="1"/>
          <p:nvPr/>
        </p:nvSpPr>
        <p:spPr>
          <a:xfrm>
            <a:off x="6615620" y="2642252"/>
            <a:ext cx="5937885" cy="615553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In </a:t>
            </a:r>
            <a:r>
              <a:rPr lang="en-GB" sz="2200" dirty="0">
                <a:solidFill>
                  <a:srgbClr val="414042"/>
                </a:solidFill>
                <a:latin typeface="Arial"/>
                <a:cs typeface="Arial"/>
              </a:rPr>
              <a:t>cluster moderation, most schools bring either work that illustrates secure or higher end version of levels.  As a result, meetings focus too much on moderating levels of work that teachers already know to be accurate.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This </a:t>
            </a:r>
            <a:r>
              <a:rPr lang="en-GB" sz="2200" dirty="0">
                <a:solidFill>
                  <a:srgbClr val="414042"/>
                </a:solidFill>
                <a:latin typeface="Arial"/>
                <a:cs typeface="Arial"/>
              </a:rPr>
              <a:t>means that clusters waste time in focusing on activities that do not add value.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There </a:t>
            </a:r>
            <a:r>
              <a:rPr lang="en-GB" sz="2200" dirty="0">
                <a:solidFill>
                  <a:srgbClr val="414042"/>
                </a:solidFill>
                <a:latin typeface="Arial"/>
                <a:cs typeface="Arial"/>
              </a:rPr>
              <a:t>is not enough focus in the cluster moderation meeting on discussing pupils’ work that is on the borderline between levels.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622991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Prif</a:t>
            </a:r>
            <a:r>
              <a:rPr lang="en-GB" sz="4500" spc="-10" dirty="0">
                <a:solidFill>
                  <a:srgbClr val="414042"/>
                </a:solidFill>
              </a:rPr>
              <a:t> </a:t>
            </a:r>
            <a:r>
              <a:rPr lang="en-GB" sz="4500" spc="-10" dirty="0" err="1">
                <a:solidFill>
                  <a:srgbClr val="414042"/>
                </a:solidFill>
              </a:rPr>
              <a:t>ganfyddiadau</a:t>
            </a:r>
            <a:endParaRPr sz="4500" spc="-10" dirty="0">
              <a:solidFill>
                <a:srgbClr val="414042"/>
              </a:solidFill>
            </a:endParaRPr>
          </a:p>
        </p:txBody>
      </p:sp>
      <p:sp>
        <p:nvSpPr>
          <p:cNvPr id="3" name="object 3"/>
          <p:cNvSpPr txBox="1"/>
          <p:nvPr/>
        </p:nvSpPr>
        <p:spPr>
          <a:xfrm>
            <a:off x="527300" y="2642252"/>
            <a:ext cx="5899785" cy="581697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Mewn rhai achosion, mae athrawon yn ystyried ystod gyfan gwaith disgybl, gan gynnwys llyfrau gwaith cyfan a drafftiau, yn ystod cyfarfodydd cymedroli yn yr ysgol a chyfarfodydd clwstwr.  </a:t>
            </a: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Mae </a:t>
            </a:r>
            <a:r>
              <a:rPr lang="cy-GB" sz="2200" dirty="0">
                <a:solidFill>
                  <a:srgbClr val="414042"/>
                </a:solidFill>
                <a:latin typeface="Arial" panose="020B0604020202020204" pitchFamily="34" charset="0"/>
                <a:cs typeface="Arial" panose="020B0604020202020204" pitchFamily="34" charset="0"/>
              </a:rPr>
              <a:t>hyn yn golygu y gall athrawon gael golwg mwy cyfannol sy’n ‘gweddu orau’ ar safonau’r disgybl, trwy gael samplau o ystod gyfan gwaith y disgybl yn ystod cymedroli</a:t>
            </a:r>
            <a:r>
              <a:rPr lang="cy-GB" sz="2200" dirty="0" smtClean="0">
                <a:solidFill>
                  <a:srgbClr val="414042"/>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cy-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Mae </a:t>
            </a:r>
            <a:r>
              <a:rPr lang="cy-GB" sz="2200" dirty="0">
                <a:solidFill>
                  <a:srgbClr val="414042"/>
                </a:solidFill>
                <a:latin typeface="Arial" panose="020B0604020202020204" pitchFamily="34" charset="0"/>
                <a:cs typeface="Arial" panose="020B0604020202020204" pitchFamily="34" charset="0"/>
              </a:rPr>
              <a:t>hyn yn cryfhau’r broses gymedroli trwy leihau tuedd anymwybodol o ran defnyddio darnau o waith a ddewiswyd, fel drafftiau terfynol, sy’n creu proffil dysgwr</a:t>
            </a:r>
            <a:r>
              <a:rPr lang="cy-GB" sz="2200" dirty="0" smtClean="0">
                <a:solidFill>
                  <a:srgbClr val="414042"/>
                </a:solidFill>
                <a:latin typeface="Arial" panose="020B0604020202020204" pitchFamily="34" charset="0"/>
                <a:cs typeface="Arial" panose="020B0604020202020204" pitchFamily="34" charset="0"/>
              </a:rPr>
              <a:t>.</a:t>
            </a: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Main findings</a:t>
            </a:r>
            <a:endParaRPr sz="4500" dirty="0">
              <a:solidFill>
                <a:srgbClr val="414042"/>
              </a:solidFill>
              <a:latin typeface="Arial"/>
              <a:cs typeface="Arial"/>
            </a:endParaRPr>
          </a:p>
        </p:txBody>
      </p:sp>
      <p:sp>
        <p:nvSpPr>
          <p:cNvPr id="8" name="object 8"/>
          <p:cNvSpPr txBox="1"/>
          <p:nvPr/>
        </p:nvSpPr>
        <p:spPr>
          <a:xfrm>
            <a:off x="6615620" y="2642252"/>
            <a:ext cx="5937885" cy="618630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In </a:t>
            </a:r>
            <a:r>
              <a:rPr lang="en-GB" sz="2200" dirty="0">
                <a:solidFill>
                  <a:srgbClr val="414042"/>
                </a:solidFill>
                <a:latin typeface="Arial"/>
                <a:cs typeface="Arial"/>
              </a:rPr>
              <a:t>a few cases, teachers consider the whole range of a pupil’s work, including whole workbooks and drafts, during in-school and cluster moderation meetings</a:t>
            </a:r>
            <a:r>
              <a:rPr lang="en-GB" sz="2200" dirty="0" smtClean="0">
                <a:solidFill>
                  <a:srgbClr val="414042"/>
                </a:solidFill>
                <a:latin typeface="Arial"/>
                <a:cs typeface="Arial"/>
              </a:rPr>
              <a:t>.</a:t>
            </a: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This </a:t>
            </a:r>
            <a:r>
              <a:rPr lang="en-GB" sz="2200" dirty="0">
                <a:solidFill>
                  <a:srgbClr val="414042"/>
                </a:solidFill>
                <a:latin typeface="Arial"/>
                <a:cs typeface="Arial"/>
              </a:rPr>
              <a:t>means that teachers can gain a more holistic, ‘best fit’ view of the pupil’s standards, by sampling from the whole range of the pupil’s work during moderation.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This </a:t>
            </a:r>
            <a:r>
              <a:rPr lang="en-GB" sz="2200" dirty="0">
                <a:solidFill>
                  <a:srgbClr val="414042"/>
                </a:solidFill>
                <a:latin typeface="Arial"/>
                <a:cs typeface="Arial"/>
              </a:rPr>
              <a:t>strengthens the moderation process by reducing unconscious bias in using selected pieces of work, such as final drafts, that make up a learner profile.</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32690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Prif</a:t>
            </a:r>
            <a:r>
              <a:rPr lang="en-GB" sz="4500" spc="-10" dirty="0">
                <a:solidFill>
                  <a:srgbClr val="414042"/>
                </a:solidFill>
              </a:rPr>
              <a:t> </a:t>
            </a:r>
            <a:r>
              <a:rPr lang="en-GB" sz="4500" spc="-10" dirty="0" err="1">
                <a:solidFill>
                  <a:srgbClr val="414042"/>
                </a:solidFill>
              </a:rPr>
              <a:t>ganfyddiadau</a:t>
            </a:r>
            <a:endParaRPr sz="4500" spc="-10" dirty="0">
              <a:solidFill>
                <a:srgbClr val="414042"/>
              </a:solidFill>
            </a:endParaRPr>
          </a:p>
        </p:txBody>
      </p:sp>
      <p:sp>
        <p:nvSpPr>
          <p:cNvPr id="3" name="object 3"/>
          <p:cNvSpPr txBox="1"/>
          <p:nvPr/>
        </p:nvSpPr>
        <p:spPr>
          <a:xfrm>
            <a:off x="527300" y="2642252"/>
            <a:ext cx="5899785" cy="520142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Lleiafrif o ysgolion yn unig sy’n cyfeirio at eu deunyddiau enghreifftiol a’u deunyddiau safoni eu hunain neu at rai Llywodraeth Cymru i wirio eu penderfyniadau yn ystod cyfarfodydd cymedroli mewnol.  </a:t>
            </a: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Yn </a:t>
            </a:r>
            <a:r>
              <a:rPr lang="cy-GB" sz="2200" dirty="0">
                <a:solidFill>
                  <a:srgbClr val="414042"/>
                </a:solidFill>
                <a:latin typeface="Arial" panose="020B0604020202020204" pitchFamily="34" charset="0"/>
                <a:cs typeface="Arial" panose="020B0604020202020204" pitchFamily="34" charset="0"/>
              </a:rPr>
              <a:t>y rhan fwyaf o gyfarfodydd cymedroli clwstwr, mae deunyddiau enghreifftiol a deunyddiau safoni ar gael, ond anaml y caiff y deunyddiau hyn eu defnyddio, neu y cyfeirir atynt.</a:t>
            </a: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Main findings</a:t>
            </a:r>
            <a:endParaRPr sz="4500" dirty="0">
              <a:solidFill>
                <a:srgbClr val="414042"/>
              </a:solidFill>
              <a:latin typeface="Arial"/>
              <a:cs typeface="Arial"/>
            </a:endParaRPr>
          </a:p>
        </p:txBody>
      </p:sp>
      <p:sp>
        <p:nvSpPr>
          <p:cNvPr id="8" name="object 8"/>
          <p:cNvSpPr txBox="1"/>
          <p:nvPr/>
        </p:nvSpPr>
        <p:spPr>
          <a:xfrm>
            <a:off x="6615620" y="2642252"/>
            <a:ext cx="5937885" cy="486287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rgbClr val="414042"/>
                </a:solidFill>
                <a:latin typeface="Arial"/>
                <a:cs typeface="Arial"/>
              </a:rPr>
              <a:t>Only a minority of schools refer to their own or to Welsh Government exemplification and standardisation materials to check their decisions during internal moderation meetings.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In </a:t>
            </a:r>
            <a:r>
              <a:rPr lang="en-GB" sz="2200" dirty="0">
                <a:solidFill>
                  <a:srgbClr val="414042"/>
                </a:solidFill>
                <a:latin typeface="Arial"/>
                <a:cs typeface="Arial"/>
              </a:rPr>
              <a:t>most cluster moderation meetings, exemplification and standardisation materials are available, but these materials are rarely referred to or used</a:t>
            </a:r>
            <a:r>
              <a:rPr lang="en-GB" sz="2200" dirty="0" smtClean="0">
                <a:solidFill>
                  <a:srgbClr val="414042"/>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R="5080">
              <a:tabLst>
                <a:tab pos="5485765" algn="l"/>
              </a:tabLst>
            </a:pPr>
            <a:endParaRPr lang="en-GB" sz="2400" dirty="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81838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Prif</a:t>
            </a:r>
            <a:r>
              <a:rPr lang="en-GB" sz="4500" spc="-10" dirty="0">
                <a:solidFill>
                  <a:srgbClr val="414042"/>
                </a:solidFill>
              </a:rPr>
              <a:t> </a:t>
            </a:r>
            <a:r>
              <a:rPr lang="en-GB" sz="4500" spc="-10" dirty="0" err="1">
                <a:solidFill>
                  <a:srgbClr val="414042"/>
                </a:solidFill>
              </a:rPr>
              <a:t>ganfyddiadau</a:t>
            </a:r>
            <a:endParaRPr sz="4500" spc="-10" dirty="0">
              <a:solidFill>
                <a:srgbClr val="414042"/>
              </a:solidFill>
            </a:endParaRPr>
          </a:p>
        </p:txBody>
      </p:sp>
      <p:sp>
        <p:nvSpPr>
          <p:cNvPr id="3" name="object 3"/>
          <p:cNvSpPr txBox="1"/>
          <p:nvPr/>
        </p:nvSpPr>
        <p:spPr>
          <a:xfrm>
            <a:off x="527300" y="2642252"/>
            <a:ext cx="5899785" cy="649408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Mae bron pob ysgol yn ymgymryd â gwaith asesu ychwanegol i baratoi proffiliau dysgwyr ar gyfer y cyfarfod cymedroli clwstwr.  Mae’r rhain yn cynnwys labelu helaeth o ran gwaith dysgwyr, nodi’r dystiolaeth ar gyfer pob elfen o’r disgrifiwr lefel, a pharatoi ‘sylwebaethau disgyblion’ i esbonio’r lefel a ddyfarnwyd.  </a:t>
            </a: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Er </a:t>
            </a:r>
            <a:r>
              <a:rPr lang="cy-GB" sz="2200" dirty="0">
                <a:solidFill>
                  <a:srgbClr val="414042"/>
                </a:solidFill>
                <a:latin typeface="Arial" panose="020B0604020202020204" pitchFamily="34" charset="0"/>
                <a:cs typeface="Arial" panose="020B0604020202020204" pitchFamily="34" charset="0"/>
              </a:rPr>
              <a:t>bod yr arfer hon yn ddefnyddiol o ran cryfhau dealltwriaeth athrawon o’r meini prawf ar gyfer lefelau, mae’n aml yn dasg ddiangen ar gyfer cyfarfodydd cymedroli clwstwr, gan fod y proffiliau a gyflwynir yn gyffredinol yn dangos lefel gadarn ac ychydig iawn o anghytuno a geir am y lefelau.  </a:t>
            </a:r>
            <a:endParaRPr lang="en-GB" sz="2200" dirty="0">
              <a:solidFill>
                <a:srgbClr val="414042"/>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Main findings</a:t>
            </a:r>
            <a:endParaRPr sz="4500" dirty="0">
              <a:solidFill>
                <a:srgbClr val="414042"/>
              </a:solidFill>
              <a:latin typeface="Arial"/>
              <a:cs typeface="Arial"/>
            </a:endParaRPr>
          </a:p>
        </p:txBody>
      </p:sp>
      <p:sp>
        <p:nvSpPr>
          <p:cNvPr id="8" name="object 8"/>
          <p:cNvSpPr txBox="1"/>
          <p:nvPr/>
        </p:nvSpPr>
        <p:spPr>
          <a:xfrm>
            <a:off x="6615620" y="2642252"/>
            <a:ext cx="5937885" cy="578619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rgbClr val="414042"/>
                </a:solidFill>
                <a:latin typeface="Arial"/>
                <a:cs typeface="Arial"/>
              </a:rPr>
              <a:t>N</a:t>
            </a:r>
            <a:r>
              <a:rPr lang="en-GB" sz="2200" dirty="0" smtClean="0">
                <a:solidFill>
                  <a:srgbClr val="414042"/>
                </a:solidFill>
                <a:latin typeface="Arial"/>
                <a:cs typeface="Arial"/>
              </a:rPr>
              <a:t>early </a:t>
            </a:r>
            <a:r>
              <a:rPr lang="en-GB" sz="2200" dirty="0">
                <a:solidFill>
                  <a:srgbClr val="414042"/>
                </a:solidFill>
                <a:latin typeface="Arial"/>
                <a:cs typeface="Arial"/>
              </a:rPr>
              <a:t>all schools undertake additional assessment work to prepare learner profiles for the cluster moderation meeting.  These include extensive labelling of learners’ work, identifying the evidence for each element of the level descriptor, and preparing ‘pupil commentaries’ to explain the level awarded.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While </a:t>
            </a:r>
            <a:r>
              <a:rPr lang="en-GB" sz="2200" dirty="0">
                <a:solidFill>
                  <a:srgbClr val="414042"/>
                </a:solidFill>
                <a:latin typeface="Arial"/>
                <a:cs typeface="Arial"/>
              </a:rPr>
              <a:t>this practice is useful in strengthening teachers’ understanding of the criteria for levels, it is often an unnecessary task for cluster moderation meetings, as the profiles submitted generally illustrate a secure level and there is little disagreement about the levels. </a:t>
            </a: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47731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rgbClr val="414042"/>
                </a:solidFill>
              </a:rPr>
              <a:t>Prif</a:t>
            </a:r>
            <a:r>
              <a:rPr lang="en-GB" sz="4500" spc="-10" dirty="0">
                <a:solidFill>
                  <a:srgbClr val="414042"/>
                </a:solidFill>
              </a:rPr>
              <a:t> </a:t>
            </a:r>
            <a:r>
              <a:rPr lang="en-GB" sz="4500" spc="-10" dirty="0" err="1">
                <a:solidFill>
                  <a:srgbClr val="414042"/>
                </a:solidFill>
              </a:rPr>
              <a:t>ganfyddiadau</a:t>
            </a:r>
            <a:endParaRPr sz="4500" spc="-10" dirty="0">
              <a:solidFill>
                <a:srgbClr val="414042"/>
              </a:solidFill>
            </a:endParaRPr>
          </a:p>
        </p:txBody>
      </p:sp>
      <p:sp>
        <p:nvSpPr>
          <p:cNvPr id="3" name="object 3"/>
          <p:cNvSpPr txBox="1"/>
          <p:nvPr/>
        </p:nvSpPr>
        <p:spPr>
          <a:xfrm>
            <a:off x="527300" y="2642252"/>
            <a:ext cx="5899785" cy="723274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a:solidFill>
                  <a:srgbClr val="414042"/>
                </a:solidFill>
                <a:latin typeface="Arial" panose="020B0604020202020204" pitchFamily="34" charset="0"/>
                <a:cs typeface="Arial" panose="020B0604020202020204" pitchFamily="34" charset="0"/>
              </a:rPr>
              <a:t>Mae adroddiadau clwstwr sy’n dilyn cyfarfodydd cymedroli yn canolbwyntio’n bennaf ar faterion gweithdrefnol gydag ychydig iawn ohonynt yn nodi camau gweithredu i adolygu a diwygio lefelau proffiliau dysgwyr.  </a:t>
            </a: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Er </a:t>
            </a:r>
            <a:r>
              <a:rPr lang="cy-GB" sz="2200" dirty="0">
                <a:solidFill>
                  <a:srgbClr val="414042"/>
                </a:solidFill>
                <a:latin typeface="Arial" panose="020B0604020202020204" pitchFamily="34" charset="0"/>
                <a:cs typeface="Arial" panose="020B0604020202020204" pitchFamily="34" charset="0"/>
              </a:rPr>
              <a:t>y byddai llawer o ysgolion yn addasu lefel proffiliau dysgwyr unigol pe baent yn cael cyfarwyddyd gan y clwstwr i wneud hynny, mae graddau’r cytuno a welir mewn cyfarfodydd cymedroli clwstwr yn cyfyngu ar yr angen am weithredu pellach.  </a:t>
            </a:r>
            <a:endParaRPr lang="cy-GB" sz="22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smtClean="0">
                <a:solidFill>
                  <a:srgbClr val="414042"/>
                </a:solidFill>
                <a:latin typeface="Arial" panose="020B0604020202020204" pitchFamily="34" charset="0"/>
                <a:cs typeface="Arial" panose="020B0604020202020204" pitchFamily="34" charset="0"/>
              </a:rPr>
              <a:t>Nid </a:t>
            </a:r>
            <a:r>
              <a:rPr lang="cy-GB" sz="2200" dirty="0">
                <a:solidFill>
                  <a:srgbClr val="414042"/>
                </a:solidFill>
                <a:latin typeface="Arial" panose="020B0604020202020204" pitchFamily="34" charset="0"/>
                <a:cs typeface="Arial" panose="020B0604020202020204" pitchFamily="34" charset="0"/>
              </a:rPr>
              <a:t>yw ysgolion yn adolygu a diwygio lefelau proffiliau dysgwyr ar gyfer gweddill y garfan yn rheolaidd.</a:t>
            </a:r>
            <a:endParaRPr lang="en-GB" sz="22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rgbClr val="414042"/>
                </a:solidFill>
                <a:latin typeface="Arial"/>
                <a:cs typeface="Arial"/>
              </a:rPr>
              <a:t>Main findings</a:t>
            </a:r>
            <a:endParaRPr sz="4500" dirty="0">
              <a:solidFill>
                <a:srgbClr val="414042"/>
              </a:solidFill>
              <a:latin typeface="Arial"/>
              <a:cs typeface="Arial"/>
            </a:endParaRPr>
          </a:p>
        </p:txBody>
      </p:sp>
      <p:sp>
        <p:nvSpPr>
          <p:cNvPr id="8" name="object 8"/>
          <p:cNvSpPr txBox="1"/>
          <p:nvPr/>
        </p:nvSpPr>
        <p:spPr>
          <a:xfrm>
            <a:off x="6615620" y="2642252"/>
            <a:ext cx="5937885" cy="612475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Cluster </a:t>
            </a:r>
            <a:r>
              <a:rPr lang="en-GB" sz="2200" dirty="0">
                <a:solidFill>
                  <a:srgbClr val="414042"/>
                </a:solidFill>
                <a:latin typeface="Arial"/>
                <a:cs typeface="Arial"/>
              </a:rPr>
              <a:t>reports following moderation meetings focus mainly on procedural matters with very few identifying actions to review and amend the levels of learner profiles.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While </a:t>
            </a:r>
            <a:r>
              <a:rPr lang="en-GB" sz="2200" dirty="0">
                <a:solidFill>
                  <a:srgbClr val="414042"/>
                </a:solidFill>
                <a:latin typeface="Arial"/>
                <a:cs typeface="Arial"/>
              </a:rPr>
              <a:t>many schools would alter the level of individual learner profiles if directed by the cluster, the extent of agreement found in cluster moderation meetings limits the need for further action.  </a:t>
            </a: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rgbClr val="414042"/>
                </a:solidFill>
                <a:latin typeface="Arial"/>
                <a:cs typeface="Arial"/>
              </a:rPr>
              <a:t>Schools </a:t>
            </a:r>
            <a:r>
              <a:rPr lang="en-GB" sz="2200" dirty="0">
                <a:solidFill>
                  <a:srgbClr val="414042"/>
                </a:solidFill>
                <a:latin typeface="Arial"/>
                <a:cs typeface="Arial"/>
              </a:rPr>
              <a:t>do not routinely review and amend the levels of learner profiles for the rest of the cohort.</a:t>
            </a: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67521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3" ma:contentTypeDescription="Thematic survey PPT" ma:contentTypeScope="" ma:versionID="3d3dc88ce76f9f1e547bb64a7ae66982">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Year_x0020_of_x0020_Survey xmlns="4c2d5879-4e17-4934-9dac-90b30ab598df">2016</Year_x0020_of_x0020_Survey>
    <Lead_x0020_Inspector xmlns="4c2d5879-4e17-4934-9dac-90b30ab598df">
      <UserInfo>
        <DisplayName>Andrew Hurley</DisplayName>
        <AccountId>553</AccountId>
        <AccountType/>
      </UserInfo>
    </Lead_x0020_Inspector>
    <COBAS_x0020_Event_x0020_Title xmlns="4c2d5879-4e17-4934-9dac-90b30ab598df">Moderation and validation of teacher assessment</COBAS_x0020_Event_x0020_Title>
    <COBAS_x0020_Event_x0020_Short_x0020_Title xmlns="4c2d5879-4e17-4934-9dac-90b30ab598df" xsi:nil="true"/>
    <COBAS_x0020_Event_x0020_ID xmlns="4c2d5879-4e17-4934-9dac-90b30ab598df">07760</COBAS_x0020_Event_x0020_ID>
    <COBAS_x0020_Thematic_x0020_Event_x0020_ID xmlns="4c2d5879-4e17-4934-9dac-90b30ab598df">166</COBAS_x0020_Thematic_x0020_Event_x0020_ID>
  </documentManagement>
</p:properties>
</file>

<file path=customXml/itemProps1.xml><?xml version="1.0" encoding="utf-8"?>
<ds:datastoreItem xmlns:ds="http://schemas.openxmlformats.org/officeDocument/2006/customXml" ds:itemID="{44EECA65-D15E-4031-B337-62FFC032F828}">
  <ds:schemaRefs>
    <ds:schemaRef ds:uri="http://schemas.microsoft.com/office/2006/metadata/customXsn"/>
  </ds:schemaRefs>
</ds:datastoreItem>
</file>

<file path=customXml/itemProps2.xml><?xml version="1.0" encoding="utf-8"?>
<ds:datastoreItem xmlns:ds="http://schemas.openxmlformats.org/officeDocument/2006/customXml" ds:itemID="{E490BB76-2461-4E6E-807B-C2EE12F1C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4.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http://www.w3.org/XML/1998/namespace"/>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4c2d5879-4e17-4934-9dac-90b30ab598df"/>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789</TotalTime>
  <Words>2671</Words>
  <Application>Microsoft Office PowerPoint</Application>
  <PresentationFormat>Custom</PresentationFormat>
  <Paragraphs>305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10 cwestiwn i  ddarparwyr</vt:lpstr>
      <vt:lpstr>10 cwestiwn i  ddarparwyr</vt:lpstr>
      <vt:lpstr>10 cwestiwn i  ddarparwyr</vt:lpstr>
      <vt:lpstr>10 cwestiwn i  ddarparwyr</vt:lpstr>
      <vt:lpstr>Cwestiynau...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 Aug 2016</dc:title>
  <dc:creator>Gina Rathbone</dc:creator>
  <cp:lastModifiedBy>Elora Elphick</cp:lastModifiedBy>
  <cp:revision>48</cp:revision>
  <dcterms:created xsi:type="dcterms:W3CDTF">2015-04-24T11:05:35Z</dcterms:created>
  <dcterms:modified xsi:type="dcterms:W3CDTF">2016-09-21T10:12:51Z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Year of Survey">
    <vt:lpwstr>2016</vt:lpwstr>
  </property>
  <property fmtid="{D5CDD505-2E9C-101B-9397-08002B2CF9AE}" pid="8" name="Lead Inspector">
    <vt:lpwstr>553;#Andrew Hurley</vt:lpwstr>
  </property>
  <property fmtid="{D5CDD505-2E9C-101B-9397-08002B2CF9AE}" pid="9" name="COBAS Event Title">
    <vt:lpwstr>Moderation and validation of teacher assessment</vt:lpwstr>
  </property>
  <property fmtid="{D5CDD505-2E9C-101B-9397-08002B2CF9AE}" pid="10" name="COBAS Event ID">
    <vt:lpwstr>07760</vt:lpwstr>
  </property>
  <property fmtid="{D5CDD505-2E9C-101B-9397-08002B2CF9AE}" pid="11" name="COBAS Thematic Event ID">
    <vt:lpwstr>166</vt:lpwstr>
  </property>
  <property fmtid="{D5CDD505-2E9C-101B-9397-08002B2CF9AE}" pid="12" name="System - COMM">
    <vt:lpwstr>2</vt:lpwstr>
  </property>
  <property fmtid="{D5CDD505-2E9C-101B-9397-08002B2CF9AE}" pid="13" name="Process - COMM">
    <vt:lpwstr>22</vt:lpwstr>
  </property>
</Properties>
</file>