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4"/>
  </p:handoutMasterIdLst>
  <p:sldIdLst>
    <p:sldId id="256" r:id="rId6"/>
    <p:sldId id="257" r:id="rId7"/>
    <p:sldId id="279" r:id="rId8"/>
    <p:sldId id="258" r:id="rId9"/>
    <p:sldId id="261" r:id="rId10"/>
    <p:sldId id="262" r:id="rId11"/>
    <p:sldId id="263" r:id="rId12"/>
    <p:sldId id="264" r:id="rId13"/>
    <p:sldId id="265" r:id="rId14"/>
    <p:sldId id="266" r:id="rId15"/>
    <p:sldId id="259" r:id="rId16"/>
    <p:sldId id="270" r:id="rId17"/>
    <p:sldId id="271" r:id="rId18"/>
    <p:sldId id="273" r:id="rId19"/>
    <p:sldId id="277" r:id="rId20"/>
    <p:sldId id="278" r:id="rId21"/>
    <p:sldId id="280" r:id="rId22"/>
    <p:sldId id="274" r:id="rId23"/>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4" autoAdjust="0"/>
    <p:restoredTop sz="85075" autoAdjust="0"/>
  </p:normalViewPr>
  <p:slideViewPr>
    <p:cSldViewPr snapToGrid="0">
      <p:cViewPr varScale="1">
        <p:scale>
          <a:sx n="84" d="100"/>
          <a:sy n="84" d="100"/>
        </p:scale>
        <p:origin x="1128" y="90"/>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07/07/2017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7/7/2017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1779995"/>
            <a:ext cx="8854445" cy="6514604"/>
          </a:xfrm>
          <a:prstGeom prst="rect">
            <a:avLst/>
          </a:prstGeom>
        </p:spPr>
        <p:txBody>
          <a:bodyPr vert="horz" wrap="square" lIns="0" tIns="0" rIns="0" bIns="0" rtlCol="0">
            <a:spAutoFit/>
          </a:bodyPr>
          <a:lstStyle/>
          <a:p>
            <a:pPr marL="12700" marR="2997200">
              <a:lnSpc>
                <a:spcPts val="3190"/>
              </a:lnSpc>
            </a:pPr>
            <a:endParaRPr lang="cy-GB" sz="4500" b="1" spc="-5" dirty="0" smtClean="0">
              <a:solidFill>
                <a:schemeClr val="tx1">
                  <a:lumMod val="75000"/>
                  <a:lumOff val="25000"/>
                </a:schemeClr>
              </a:solidFill>
              <a:latin typeface="Arial"/>
              <a:cs typeface="Arial"/>
            </a:endParaRPr>
          </a:p>
          <a:p>
            <a:pPr marL="12700" marR="2997200">
              <a:lnSpc>
                <a:spcPts val="3190"/>
              </a:lnSpc>
            </a:pPr>
            <a:r>
              <a:rPr lang="cy-GB" sz="4500" b="1" spc="-5" dirty="0" smtClean="0">
                <a:solidFill>
                  <a:schemeClr val="tx1">
                    <a:lumMod val="75000"/>
                    <a:lumOff val="25000"/>
                  </a:schemeClr>
                </a:solidFill>
                <a:latin typeface="Arial"/>
                <a:cs typeface="Arial"/>
              </a:rPr>
              <a:t>Rheoli Arian</a:t>
            </a:r>
          </a:p>
          <a:p>
            <a:pPr marL="12700" marR="2997200">
              <a:lnSpc>
                <a:spcPts val="3190"/>
              </a:lnSpc>
            </a:pPr>
            <a:endParaRPr lang="cy-GB" sz="3600" b="1" spc="-5" dirty="0">
              <a:solidFill>
                <a:schemeClr val="tx1">
                  <a:lumMod val="75000"/>
                  <a:lumOff val="25000"/>
                </a:schemeClr>
              </a:solidFill>
              <a:latin typeface="Arial"/>
              <a:cs typeface="Arial"/>
            </a:endParaRPr>
          </a:p>
          <a:p>
            <a:pPr marL="12700" marR="2997200">
              <a:lnSpc>
                <a:spcPts val="3190"/>
              </a:lnSpc>
            </a:pPr>
            <a:r>
              <a:rPr lang="cy-GB" sz="3600" b="1" spc="-5" dirty="0" smtClean="0">
                <a:solidFill>
                  <a:schemeClr val="tx1">
                    <a:lumMod val="75000"/>
                    <a:lumOff val="25000"/>
                  </a:schemeClr>
                </a:solidFill>
                <a:latin typeface="Arial"/>
                <a:cs typeface="Arial"/>
              </a:rPr>
              <a:t>Ansawdd y ddarpariaeth ar gyfer addysg ariannol mewn ysgolion cynradd ac uwchradd yng Nghymru</a:t>
            </a:r>
          </a:p>
          <a:p>
            <a:pPr>
              <a:lnSpc>
                <a:spcPct val="100000"/>
              </a:lnSpc>
              <a:spcBef>
                <a:spcPts val="19"/>
              </a:spcBef>
              <a:spcAft>
                <a:spcPts val="600"/>
              </a:spcAft>
            </a:pPr>
            <a:endParaRPr lang="en-GB"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Managing Money</a:t>
            </a:r>
          </a:p>
          <a:p>
            <a:pPr marL="12700" marR="2997200">
              <a:lnSpc>
                <a:spcPts val="3190"/>
              </a:lnSpc>
            </a:pPr>
            <a:endParaRPr lang="en-GB" sz="4500" b="1" spc="-5" dirty="0">
              <a:solidFill>
                <a:schemeClr val="tx1">
                  <a:lumMod val="75000"/>
                  <a:lumOff val="25000"/>
                </a:schemeClr>
              </a:solidFill>
              <a:latin typeface="Arial"/>
              <a:cs typeface="Arial"/>
            </a:endParaRPr>
          </a:p>
          <a:p>
            <a:pPr marL="12700" marR="2997200">
              <a:lnSpc>
                <a:spcPts val="3190"/>
              </a:lnSpc>
            </a:pPr>
            <a:r>
              <a:rPr lang="en-GB" sz="3600" b="1" spc="-5" dirty="0">
                <a:solidFill>
                  <a:schemeClr val="tx1">
                    <a:lumMod val="75000"/>
                    <a:lumOff val="25000"/>
                  </a:schemeClr>
                </a:solidFill>
                <a:latin typeface="Arial"/>
                <a:cs typeface="Arial"/>
              </a:rPr>
              <a:t>The quality of provision for financial </a:t>
            </a:r>
            <a:r>
              <a:rPr lang="en-GB" sz="3600" b="1" spc="-5" dirty="0" smtClean="0">
                <a:solidFill>
                  <a:schemeClr val="tx1">
                    <a:lumMod val="75000"/>
                    <a:lumOff val="25000"/>
                  </a:schemeClr>
                </a:solidFill>
                <a:latin typeface="Arial"/>
                <a:cs typeface="Arial"/>
              </a:rPr>
              <a:t>education</a:t>
            </a:r>
          </a:p>
          <a:p>
            <a:pPr marL="12700" marR="2997200">
              <a:lnSpc>
                <a:spcPts val="3190"/>
              </a:lnSpc>
            </a:pPr>
            <a:r>
              <a:rPr lang="en-GB" sz="3600" b="1" spc="-5" dirty="0" smtClean="0">
                <a:solidFill>
                  <a:schemeClr val="tx1">
                    <a:lumMod val="75000"/>
                    <a:lumOff val="25000"/>
                  </a:schemeClr>
                </a:solidFill>
                <a:latin typeface="Arial"/>
                <a:cs typeface="Arial"/>
              </a:rPr>
              <a:t>in </a:t>
            </a:r>
            <a:r>
              <a:rPr lang="en-GB" sz="3600" b="1" spc="-5" dirty="0">
                <a:solidFill>
                  <a:schemeClr val="tx1">
                    <a:lumMod val="75000"/>
                    <a:lumOff val="25000"/>
                  </a:schemeClr>
                </a:solidFill>
                <a:latin typeface="Arial"/>
                <a:cs typeface="Arial"/>
              </a:rPr>
              <a:t>primary and </a:t>
            </a:r>
            <a:endParaRPr lang="en-GB" sz="3600" b="1" spc="-5" dirty="0" smtClean="0">
              <a:solidFill>
                <a:schemeClr val="tx1">
                  <a:lumMod val="75000"/>
                  <a:lumOff val="25000"/>
                </a:schemeClr>
              </a:solidFill>
              <a:latin typeface="Arial"/>
              <a:cs typeface="Arial"/>
            </a:endParaRPr>
          </a:p>
          <a:p>
            <a:pPr marL="12700" marR="2997200">
              <a:lnSpc>
                <a:spcPts val="3190"/>
              </a:lnSpc>
            </a:pPr>
            <a:r>
              <a:rPr lang="en-GB" sz="3600" b="1" spc="-5" dirty="0" smtClean="0">
                <a:solidFill>
                  <a:schemeClr val="tx1">
                    <a:lumMod val="75000"/>
                    <a:lumOff val="25000"/>
                  </a:schemeClr>
                </a:solidFill>
                <a:latin typeface="Arial"/>
                <a:cs typeface="Arial"/>
              </a:rPr>
              <a:t>secondary </a:t>
            </a:r>
            <a:r>
              <a:rPr lang="en-GB" sz="3600" b="1" spc="-5" dirty="0">
                <a:solidFill>
                  <a:schemeClr val="tx1">
                    <a:lumMod val="75000"/>
                    <a:lumOff val="25000"/>
                  </a:schemeClr>
                </a:solidFill>
                <a:latin typeface="Arial"/>
                <a:cs typeface="Arial"/>
              </a:rPr>
              <a:t>schools </a:t>
            </a:r>
            <a:endParaRPr lang="en-GB" sz="3600" b="1" spc="-5" dirty="0" smtClean="0">
              <a:solidFill>
                <a:schemeClr val="tx1">
                  <a:lumMod val="75000"/>
                  <a:lumOff val="25000"/>
                </a:schemeClr>
              </a:solidFill>
              <a:latin typeface="Arial"/>
              <a:cs typeface="Arial"/>
            </a:endParaRPr>
          </a:p>
          <a:p>
            <a:pPr marL="12700" marR="2997200">
              <a:lnSpc>
                <a:spcPts val="3190"/>
              </a:lnSpc>
            </a:pPr>
            <a:r>
              <a:rPr lang="en-GB" sz="3600" b="1" spc="-5" dirty="0" smtClean="0">
                <a:solidFill>
                  <a:schemeClr val="tx1">
                    <a:lumMod val="75000"/>
                    <a:lumOff val="25000"/>
                  </a:schemeClr>
                </a:solidFill>
                <a:latin typeface="Arial"/>
                <a:cs typeface="Arial"/>
              </a:rPr>
              <a:t>in </a:t>
            </a:r>
            <a:r>
              <a:rPr lang="en-GB" sz="3600" b="1" spc="-5" dirty="0">
                <a:solidFill>
                  <a:schemeClr val="tx1">
                    <a:lumMod val="75000"/>
                    <a:lumOff val="25000"/>
                  </a:schemeClr>
                </a:solidFill>
                <a:latin typeface="Arial"/>
                <a:cs typeface="Arial"/>
              </a:rPr>
              <a:t>Wales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b="1" dirty="0" smtClean="0">
                <a:latin typeface="Arial" panose="020B0604020202020204" pitchFamily="34" charset="0"/>
                <a:ea typeface="Times New Roman" panose="02020603050405020304" pitchFamily="18" charset="0"/>
              </a:rPr>
              <a:t>Mae rhai ysgolion, yn enwedig ysgolion cynradd, yn darparu trefniadau defnyddiol ac arloesol iawn i gynnwys rhieni a dysgwyr mewn gweithgareddau addysg ariannol</a:t>
            </a:r>
            <a:r>
              <a:rPr lang="cy-GB" sz="2400" dirty="0" smtClean="0">
                <a:latin typeface="Arial" panose="020B0604020202020204" pitchFamily="34" charset="0"/>
                <a:ea typeface="Times New Roman" panose="02020603050405020304" pitchFamily="18" charset="0"/>
              </a:rPr>
              <a:t>.  Mae’r rhain yn darparu gwasanaeth gwerthfawr yn enwedig mewn cymunedau ble mae rhieni’n gofyn am gymorth gan ysgolion i wella eu gwybodaeth a’u dealltwriaeth ariannol eu hunain a’u plentyn.   </a:t>
            </a:r>
            <a:endParaRPr lang="cy-GB" sz="2400" dirty="0" smtClean="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b="1" dirty="0">
                <a:latin typeface="Arial" panose="020B0604020202020204" pitchFamily="34" charset="0"/>
                <a:ea typeface="Times New Roman" panose="02020603050405020304" pitchFamily="18" charset="0"/>
              </a:rPr>
              <a:t>A few schools, particularly primary schools, provide very useful and innovative arrangements to involve parents and learners in financial education activities</a:t>
            </a:r>
            <a:r>
              <a:rPr lang="en-GB" sz="2400" dirty="0">
                <a:latin typeface="Arial" panose="020B0604020202020204" pitchFamily="34" charset="0"/>
                <a:ea typeface="Times New Roman" panose="02020603050405020304" pitchFamily="18" charset="0"/>
              </a:rPr>
              <a:t>.  These provide a valuable service particularly in communities where parents request support from schools to improve their own and their child’s financial knowledge and understanding.   </a:t>
            </a:r>
            <a:endParaRPr lang="en-GB" sz="2400" dirty="0">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cy-GB" sz="2400" b="1" dirty="0" smtClean="0">
                <a:solidFill>
                  <a:srgbClr val="000000"/>
                </a:solidFill>
                <a:latin typeface="Arial" panose="020B0604020202020204" pitchFamily="34" charset="0"/>
                <a:ea typeface="Times New Roman" panose="02020603050405020304" pitchFamily="18" charset="0"/>
              </a:rPr>
              <a:t>Dylai ysgolion:</a:t>
            </a:r>
            <a:endParaRPr lang="cy-GB" sz="2400" dirty="0" smtClean="0">
              <a:latin typeface="Times New Roman" panose="02020603050405020304" pitchFamily="18" charset="0"/>
              <a:ea typeface="Times New Roman" panose="02020603050405020304" pitchFamily="18" charset="0"/>
            </a:endParaRPr>
          </a:p>
          <a:p>
            <a:pPr>
              <a:spcAft>
                <a:spcPts val="0"/>
              </a:spcAft>
            </a:pPr>
            <a:r>
              <a:rPr lang="cy-GB" sz="2400" dirty="0" smtClean="0">
                <a:latin typeface="Arial" panose="020B0604020202020204" pitchFamily="34" charset="0"/>
                <a:ea typeface="Times New Roman" panose="02020603050405020304" pitchFamily="18" charset="0"/>
              </a:rPr>
              <a:t> </a:t>
            </a: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Gynllunio a chyflwyno cyfleoedd ystyrlon i ddysgwyr ddatblygu a chymhwyso eu medrau ariannol ar draws y cwricwlwm.</a:t>
            </a:r>
            <a:endParaRPr lang="cy-GB" sz="2400" dirty="0" smtClean="0">
              <a:latin typeface="Times New Roman" panose="02020603050405020304" pitchFamily="18" charset="0"/>
              <a:ea typeface="Times New Roman" panose="02020603050405020304" pitchFamily="18" charset="0"/>
            </a:endParaRPr>
          </a:p>
          <a:p>
            <a:pPr>
              <a:spcAft>
                <a:spcPts val="0"/>
              </a:spcAft>
            </a:pP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Monitro ac arfarnu ansawdd y dysgu a’r addysgu ar gyfer addysg ariannol.</a:t>
            </a:r>
            <a:endParaRPr lang="cy-GB" sz="2400" dirty="0" smtClean="0">
              <a:latin typeface="Times New Roman" panose="02020603050405020304" pitchFamily="18" charset="0"/>
              <a:ea typeface="Times New Roman" panose="02020603050405020304" pitchFamily="18" charset="0"/>
            </a:endParaRPr>
          </a:p>
          <a:p>
            <a:pPr>
              <a:spcAft>
                <a:spcPts val="0"/>
              </a:spcAft>
            </a:pP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Darparu hyfforddiant priodol i staff am arfer orau ac adnoddau i wella darpariaeth ar gyfer addysg ariannol.</a:t>
            </a:r>
            <a:endParaRPr lang="cy-GB" sz="2400" dirty="0" smtClean="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Schools should:</a:t>
            </a:r>
            <a:endParaRPr lang="en-GB" sz="2400" dirty="0">
              <a:latin typeface="Times New Roman" panose="02020603050405020304" pitchFamily="18" charset="0"/>
              <a:ea typeface="Times New Roman" panose="02020603050405020304" pitchFamily="18" charset="0"/>
            </a:endParaRPr>
          </a:p>
          <a:p>
            <a:pPr>
              <a:spcAft>
                <a:spcPts val="0"/>
              </a:spcAft>
            </a:pP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Plan and deliver meaningful opportunities for learners to develop and apply their financial skills across the curriculum.</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Monitor and evaluate the quality of learning and teaching for financial education.</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Provide staff with appropriate training about best practice and resources to improve provision for financial education.</a:t>
            </a:r>
            <a:endParaRPr lang="en-GB" sz="2400" dirty="0">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cy-GB" sz="2400" b="1" dirty="0" smtClean="0">
                <a:solidFill>
                  <a:srgbClr val="000000"/>
                </a:solidFill>
                <a:latin typeface="Arial" panose="020B0604020202020204" pitchFamily="34" charset="0"/>
                <a:ea typeface="Times New Roman" panose="02020603050405020304" pitchFamily="18" charset="0"/>
              </a:rPr>
              <a:t>Dylai awdurdodau lleol / consortia:</a:t>
            </a:r>
            <a:endParaRPr lang="cy-GB" sz="2400" dirty="0" smtClean="0">
              <a:latin typeface="Times New Roman" panose="02020603050405020304" pitchFamily="18" charset="0"/>
              <a:ea typeface="Times New Roman" panose="02020603050405020304" pitchFamily="18" charset="0"/>
            </a:endParaRPr>
          </a:p>
          <a:p>
            <a:pPr>
              <a:spcAft>
                <a:spcPts val="0"/>
              </a:spcAft>
              <a:tabLst>
                <a:tab pos="2637155" algn="ctr"/>
                <a:tab pos="5274310" algn="r"/>
                <a:tab pos="457200" algn="l"/>
              </a:tabLst>
            </a:pPr>
            <a:r>
              <a:rPr lang="cy-GB" sz="2400" b="1" dirty="0" smtClean="0">
                <a:solidFill>
                  <a:srgbClr val="000000"/>
                </a:solidFill>
                <a:latin typeface="Arial" panose="020B0604020202020204" pitchFamily="34" charset="0"/>
                <a:ea typeface="Times New Roman" panose="02020603050405020304" pitchFamily="18" charset="0"/>
              </a:rPr>
              <a:t> </a:t>
            </a: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Hwyluso trefniadau effeithiol i ysgolion rannu arfer orau ac adnoddau ar gyfer addysg ariannol. </a:t>
            </a:r>
            <a:endParaRPr lang="cy-GB" sz="2400" dirty="0" smtClean="0">
              <a:latin typeface="Times New Roman" panose="02020603050405020304" pitchFamily="18" charset="0"/>
              <a:ea typeface="Times New Roman" panose="02020603050405020304" pitchFamily="18" charset="0"/>
            </a:endParaRPr>
          </a:p>
          <a:p>
            <a:pPr marL="288290" indent="-288290">
              <a:spcAft>
                <a:spcPts val="0"/>
              </a:spcAft>
            </a:pPr>
            <a:r>
              <a:rPr lang="cy-GB" sz="2400" dirty="0" smtClean="0">
                <a:latin typeface="Arial" panose="020B0604020202020204" pitchFamily="34" charset="0"/>
                <a:ea typeface="Times New Roman" panose="02020603050405020304" pitchFamily="18" charset="0"/>
              </a:rPr>
              <a:t> </a:t>
            </a: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Adolygu eu rhaglenni hyfforddi ar gyfer rhifedd i sicrhau eu bod yn galluogi athrawon i ddatblygu gwybodaeth a dealltwriaeth bynciol gadarn o addysg ariannol.</a:t>
            </a:r>
            <a:endParaRPr lang="cy-GB" sz="2400" dirty="0" smtClean="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Local authorities / Consortia should:</a:t>
            </a:r>
            <a:endParaRPr lang="en-GB" sz="2400" dirty="0">
              <a:latin typeface="Times New Roman" panose="02020603050405020304" pitchFamily="18" charset="0"/>
              <a:ea typeface="Times New Roman" panose="02020603050405020304" pitchFamily="18" charset="0"/>
            </a:endParaRPr>
          </a:p>
          <a:p>
            <a:pPr>
              <a:spcAft>
                <a:spcPts val="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Facilitate effective arrangements for schools to share best practice and resources for financial education. </a:t>
            </a:r>
            <a:endParaRPr lang="en-GB" sz="2400" dirty="0">
              <a:latin typeface="Times New Roman" panose="02020603050405020304" pitchFamily="18" charset="0"/>
              <a:ea typeface="Times New Roman" panose="02020603050405020304" pitchFamily="18" charset="0"/>
            </a:endParaRPr>
          </a:p>
          <a:p>
            <a:pPr marL="288290" indent="-288290">
              <a:spcAft>
                <a:spcPts val="0"/>
              </a:spcAft>
            </a:pP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Review their training programmes for numeracy to ensure that they enable teachers to develop a sound subject knowledge and understanding of financial education.</a:t>
            </a:r>
            <a:endParaRPr lang="en-GB" sz="2400" dirty="0">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cy-GB" sz="2400" b="1" dirty="0" smtClean="0">
                <a:solidFill>
                  <a:srgbClr val="000000"/>
                </a:solidFill>
                <a:latin typeface="Arial" panose="020B0604020202020204" pitchFamily="34" charset="0"/>
                <a:ea typeface="Times New Roman" panose="02020603050405020304" pitchFamily="18" charset="0"/>
              </a:rPr>
              <a:t>Dylai Llywodraeth Cymru:</a:t>
            </a:r>
          </a:p>
          <a:p>
            <a:pPr>
              <a:spcAft>
                <a:spcPts val="0"/>
              </a:spcAft>
              <a:tabLst>
                <a:tab pos="2637155" algn="ctr"/>
                <a:tab pos="5274310" algn="r"/>
                <a:tab pos="457200" algn="l"/>
              </a:tabLst>
            </a:pP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Adolygu a hyrwyddo ei deunydd arweiniad ar gyfer cyflwyno addysg ariannol yn effeithiol, i gynnwys cronfa ddata o adnoddau a sefydliadau defnyddiol ar gyfer ysgolion.</a:t>
            </a:r>
            <a:endParaRPr lang="cy-GB" sz="2400" dirty="0" smtClean="0">
              <a:latin typeface="Times New Roman" panose="02020603050405020304" pitchFamily="18" charset="0"/>
              <a:ea typeface="Times New Roman" panose="02020603050405020304" pitchFamily="18" charset="0"/>
            </a:endParaRPr>
          </a:p>
          <a:p>
            <a:pPr>
              <a:spcAft>
                <a:spcPts val="0"/>
              </a:spcAft>
            </a:pPr>
            <a:r>
              <a:rPr lang="cy-GB" sz="2400" dirty="0" smtClean="0">
                <a:latin typeface="Arial" panose="020B0604020202020204" pitchFamily="34" charset="0"/>
                <a:ea typeface="Times New Roman" panose="02020603050405020304" pitchFamily="18" charset="0"/>
              </a:rPr>
              <a:t> </a:t>
            </a:r>
            <a:endParaRPr lang="cy-GB" sz="2400" dirty="0" smtClean="0">
              <a:latin typeface="Times New Roman" panose="02020603050405020304" pitchFamily="18" charset="0"/>
              <a:ea typeface="Times New Roman" panose="02020603050405020304" pitchFamily="18" charset="0"/>
            </a:endParaRPr>
          </a:p>
          <a:p>
            <a:pPr>
              <a:spcAft>
                <a:spcPts val="0"/>
              </a:spcAft>
            </a:pPr>
            <a:r>
              <a:rPr lang="cy-GB" sz="2400" dirty="0" smtClean="0">
                <a:latin typeface="Arial" panose="020B0604020202020204" pitchFamily="34" charset="0"/>
                <a:ea typeface="Times New Roman" panose="02020603050405020304" pitchFamily="18" charset="0"/>
              </a:rPr>
              <a:t>Cefnogi datblygiad adnoddau addysg ariannol digidol dwyieithog.</a:t>
            </a:r>
            <a:endParaRPr lang="cy-GB" sz="2400" dirty="0" smtClean="0">
              <a:latin typeface="Times New Roman" panose="02020603050405020304" pitchFamily="18" charset="0"/>
              <a:ea typeface="Times New Roman" panose="02020603050405020304" pitchFamily="18" charset="0"/>
            </a:endParaRPr>
          </a:p>
          <a:p>
            <a:pPr>
              <a:spcAft>
                <a:spcPts val="0"/>
              </a:spcAft>
            </a:pPr>
            <a:r>
              <a:rPr lang="cy-GB" sz="2400" dirty="0" smtClean="0">
                <a:latin typeface="Arial" panose="020B0604020202020204" pitchFamily="34" charset="0"/>
                <a:ea typeface="Times New Roman" panose="02020603050405020304" pitchFamily="18" charset="0"/>
              </a:rPr>
              <a:t> </a:t>
            </a:r>
            <a:endParaRPr lang="cy-GB" sz="2400" dirty="0" smtClean="0">
              <a:latin typeface="Times New Roman" panose="02020603050405020304" pitchFamily="18" charset="0"/>
              <a:ea typeface="Times New Roman" panose="02020603050405020304" pitchFamily="18" charset="0"/>
            </a:endParaRPr>
          </a:p>
          <a:p>
            <a:pPr lvl="0">
              <a:spcAft>
                <a:spcPts val="0"/>
              </a:spcAft>
              <a:buSzPts val="1200"/>
            </a:pPr>
            <a:r>
              <a:rPr lang="cy-GB" sz="2400" dirty="0" smtClean="0">
                <a:latin typeface="Arial" panose="020B0604020202020204" pitchFamily="34" charset="0"/>
                <a:ea typeface="Times New Roman" panose="02020603050405020304" pitchFamily="18" charset="0"/>
              </a:rPr>
              <a:t>Sicrhau bod addysg ariannol yn cael ei chynnwys mewn datblygu’r maes dysgu a </a:t>
            </a:r>
            <a:r>
              <a:rPr lang="cy-GB" sz="2400" dirty="0">
                <a:latin typeface="Arial" panose="020B0604020202020204" pitchFamily="34" charset="0"/>
                <a:ea typeface="Times New Roman" panose="02020603050405020304" pitchFamily="18" charset="0"/>
              </a:rPr>
              <a:t>phrofiad </a:t>
            </a:r>
            <a:r>
              <a:rPr lang="cy-GB" sz="2400" dirty="0" smtClean="0">
                <a:latin typeface="Arial" panose="020B0604020202020204" pitchFamily="34" charset="0"/>
                <a:ea typeface="Times New Roman" panose="02020603050405020304" pitchFamily="18" charset="0"/>
              </a:rPr>
              <a:t>newydd ar gyfer iechyd a lles, yn ogystal â mathemateg a rhifedd.</a:t>
            </a: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en-GB" sz="2400" b="1" dirty="0" smtClean="0">
                <a:solidFill>
                  <a:srgbClr val="000000"/>
                </a:solidFill>
                <a:latin typeface="Arial" panose="020B0604020202020204" pitchFamily="34" charset="0"/>
                <a:ea typeface="Times New Roman" panose="02020603050405020304" pitchFamily="18" charset="0"/>
              </a:rPr>
              <a:t>The Welsh </a:t>
            </a:r>
            <a:r>
              <a:rPr lang="en-GB" sz="2400" b="1" dirty="0">
                <a:solidFill>
                  <a:srgbClr val="000000"/>
                </a:solidFill>
                <a:latin typeface="Arial" panose="020B0604020202020204" pitchFamily="34" charset="0"/>
                <a:ea typeface="Times New Roman" panose="02020603050405020304" pitchFamily="18" charset="0"/>
              </a:rPr>
              <a:t>Government should</a:t>
            </a:r>
            <a:r>
              <a:rPr lang="en-GB" sz="2400" b="1" dirty="0" smtClean="0">
                <a:solidFill>
                  <a:srgbClr val="000000"/>
                </a:solidFill>
                <a:latin typeface="Arial" panose="020B0604020202020204" pitchFamily="34" charset="0"/>
                <a:ea typeface="Times New Roman" panose="02020603050405020304" pitchFamily="18" charset="0"/>
              </a:rPr>
              <a:t>:</a:t>
            </a:r>
          </a:p>
          <a:p>
            <a:pPr>
              <a:spcAft>
                <a:spcPts val="0"/>
              </a:spcAft>
              <a:tabLst>
                <a:tab pos="2637155" algn="ctr"/>
                <a:tab pos="5274310" algn="r"/>
                <a:tab pos="457200" algn="l"/>
              </a:tabLst>
            </a:pP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Review and promote its guidance material for the effective delivery of financial education, to include a database of useful resources and organisations for schools.</a:t>
            </a:r>
            <a:endParaRPr lang="en-GB" sz="2400" dirty="0">
              <a:latin typeface="Times New Roman" panose="02020603050405020304" pitchFamily="18" charset="0"/>
              <a:ea typeface="Times New Roman" panose="02020603050405020304" pitchFamily="18" charset="0"/>
            </a:endParaRPr>
          </a:p>
          <a:p>
            <a:pPr>
              <a:spcAft>
                <a:spcPts val="0"/>
              </a:spcAft>
            </a:pP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a:spcAft>
                <a:spcPts val="0"/>
              </a:spcAft>
            </a:pPr>
            <a:r>
              <a:rPr lang="en-GB" sz="2400" dirty="0">
                <a:latin typeface="Arial" panose="020B0604020202020204" pitchFamily="34" charset="0"/>
                <a:ea typeface="Times New Roman" panose="02020603050405020304" pitchFamily="18" charset="0"/>
              </a:rPr>
              <a:t>Support the development of bilingual digital financial education resources.</a:t>
            </a:r>
            <a:endParaRPr lang="en-GB" sz="2400" dirty="0">
              <a:latin typeface="Times New Roman" panose="02020603050405020304" pitchFamily="18" charset="0"/>
              <a:ea typeface="Times New Roman" panose="02020603050405020304" pitchFamily="18" charset="0"/>
            </a:endParaRPr>
          </a:p>
          <a:p>
            <a:pPr>
              <a:spcAft>
                <a:spcPts val="0"/>
              </a:spcAft>
            </a:pP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lvl="0">
              <a:spcAft>
                <a:spcPts val="0"/>
              </a:spcAft>
              <a:buSzPts val="1200"/>
            </a:pPr>
            <a:r>
              <a:rPr lang="en-GB" sz="2400" dirty="0">
                <a:latin typeface="Arial" panose="020B0604020202020204" pitchFamily="34" charset="0"/>
                <a:ea typeface="Times New Roman" panose="02020603050405020304" pitchFamily="18" charset="0"/>
              </a:rPr>
              <a:t>Ensure financial education is included in the development of the new area of learning and experience for health and wellbeing as well as mathematics and numeracy</a:t>
            </a:r>
            <a:r>
              <a:rPr lang="en-GB" sz="2400" dirty="0" smtClean="0">
                <a:latin typeface="Arial" panose="020B0604020202020204" pitchFamily="34" charset="0"/>
                <a:ea typeface="Times New Roman" panose="02020603050405020304" pitchFamily="18" charset="0"/>
              </a:rPr>
              <a:t>.</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720092"/>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smtClean="0">
                <a:latin typeface="Arial" panose="020B0604020202020204" pitchFamily="34" charset="0"/>
                <a:ea typeface="Calibri" panose="020F0502020204030204" pitchFamily="34" charset="0"/>
              </a:rPr>
              <a:t>Pa mor dda ydym ni wedi datblygu ein cwricwlwm i gynnwys addysg ariannol i ymateb i newidiadau a diwygiadau diweddar i orchmynion y cwricwlwm?</a:t>
            </a:r>
          </a:p>
          <a:p>
            <a:pPr marL="457200" marR="5080" indent="-457200">
              <a:buFont typeface="+mj-lt"/>
              <a:buAutoNum type="arabicPeriod"/>
              <a:tabLst>
                <a:tab pos="5485765" algn="l"/>
              </a:tabLst>
            </a:pPr>
            <a:endParaRPr lang="cy-GB" sz="2400" dirty="0" smtClean="0">
              <a:solidFill>
                <a:srgbClr val="414042"/>
              </a:solidFill>
              <a:latin typeface="Arial" panose="020B0604020202020204" pitchFamily="34" charset="0"/>
              <a:cs typeface="Arial"/>
            </a:endParaRPr>
          </a:p>
          <a:p>
            <a:pPr marL="457200" marR="5080" lvl="0" indent="-457200">
              <a:buFont typeface="+mj-lt"/>
              <a:buAutoNum type="arabicPeriod"/>
              <a:tabLst>
                <a:tab pos="5485765" algn="l"/>
              </a:tabLst>
            </a:pPr>
            <a:r>
              <a:rPr lang="cy-GB" sz="2400" dirty="0" smtClean="0">
                <a:latin typeface="Arial"/>
                <a:cs typeface="Arial"/>
              </a:rPr>
              <a:t>Pryd a sut dylem ni roi cyfleoedd i’n dysgwyr ddatblygu eu dealltwriaeth a’u galluoedd ariannol?</a:t>
            </a:r>
          </a:p>
          <a:p>
            <a:pPr marL="457200" marR="5080" lvl="0" indent="-457200">
              <a:buFont typeface="+mj-lt"/>
              <a:buAutoNum type="arabicPeriod"/>
              <a:tabLst>
                <a:tab pos="5485765" algn="l"/>
              </a:tabLst>
            </a:pPr>
            <a:endParaRPr lang="cy-GB" sz="2400" dirty="0" smtClean="0">
              <a:latin typeface="Arial"/>
              <a:cs typeface="Arial"/>
            </a:endParaRPr>
          </a:p>
          <a:p>
            <a:pPr marL="457200" lvl="0" indent="-457200">
              <a:lnSpc>
                <a:spcPct val="107000"/>
              </a:lnSpc>
              <a:spcAft>
                <a:spcPts val="800"/>
              </a:spcAft>
              <a:buFont typeface="+mj-lt"/>
              <a:buAutoNum type="arabicPeriod"/>
            </a:pPr>
            <a:r>
              <a:rPr lang="cy-GB" sz="2400" dirty="0" smtClean="0">
                <a:latin typeface="Arial"/>
                <a:cs typeface="Arial"/>
              </a:rPr>
              <a:t>Sut gallwn ni gynnwys disgyblion mewn cynllunio ac arfarnu gweithgareddau addysg ariannol?</a:t>
            </a:r>
            <a:endParaRPr lang="cy-GB" sz="2400" dirty="0" smtClean="0">
              <a:latin typeface="Calibri" panose="020F0502020204030204" pitchFamily="34" charset="0"/>
              <a:ea typeface="Calibri" panose="020F0502020204030204" pitchFamily="34" charset="0"/>
              <a:cs typeface="Times New Roman" panose="02020603050405020304" pitchFamily="18" charset="0"/>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08942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a:latin typeface="Arial" panose="020B0604020202020204" pitchFamily="34" charset="0"/>
                <a:ea typeface="Calibri" panose="020F0502020204030204" pitchFamily="34" charset="0"/>
              </a:rPr>
              <a:t>How well have we developed our curriculum to include financial education in response to recent changes and revisions to curriculum orders?</a:t>
            </a:r>
          </a:p>
          <a:p>
            <a:pPr marL="457200" marR="5080" indent="-457200">
              <a:buFont typeface="+mj-lt"/>
              <a:buAutoNum type="arabicPeriod"/>
              <a:tabLst>
                <a:tab pos="5485765" algn="l"/>
              </a:tabLst>
            </a:pPr>
            <a:endParaRPr lang="en-GB" sz="2400" dirty="0">
              <a:solidFill>
                <a:srgbClr val="414042"/>
              </a:solidFill>
              <a:latin typeface="Arial" panose="020B0604020202020204" pitchFamily="34" charset="0"/>
              <a:cs typeface="Arial"/>
            </a:endParaRPr>
          </a:p>
          <a:p>
            <a:pPr marL="457200" marR="5080" lvl="0" indent="-457200">
              <a:buFont typeface="+mj-lt"/>
              <a:buAutoNum type="arabicPeriod"/>
              <a:tabLst>
                <a:tab pos="5485765" algn="l"/>
              </a:tabLst>
            </a:pPr>
            <a:r>
              <a:rPr lang="en-GB" sz="2400" dirty="0">
                <a:latin typeface="Arial"/>
                <a:cs typeface="Arial"/>
              </a:rPr>
              <a:t>When and how should we provide our learners with opportunities to develop their financial understanding and capabilities?</a:t>
            </a:r>
          </a:p>
          <a:p>
            <a:pPr marL="457200" marR="5080" lvl="0" indent="-457200">
              <a:buFont typeface="+mj-lt"/>
              <a:buAutoNum type="arabicPeriod"/>
              <a:tabLst>
                <a:tab pos="5485765" algn="l"/>
              </a:tabLst>
            </a:pPr>
            <a:endParaRPr lang="en-GB" sz="2400" dirty="0">
              <a:latin typeface="Arial"/>
              <a:cs typeface="Arial"/>
            </a:endParaRPr>
          </a:p>
          <a:p>
            <a:pPr marL="457200" lvl="0" indent="-457200">
              <a:lnSpc>
                <a:spcPct val="107000"/>
              </a:lnSpc>
              <a:spcAft>
                <a:spcPts val="800"/>
              </a:spcAft>
              <a:buFont typeface="+mj-lt"/>
              <a:buAutoNum type="arabicPeriod"/>
            </a:pPr>
            <a:r>
              <a:rPr lang="en-GB" sz="2400" dirty="0">
                <a:latin typeface="Arial"/>
                <a:cs typeface="Arial"/>
              </a:rPr>
              <a:t>How can we </a:t>
            </a:r>
            <a:r>
              <a:rPr lang="en-GB" sz="2400" dirty="0">
                <a:latin typeface="Arial" panose="020B0604020202020204" pitchFamily="34" charset="0"/>
                <a:ea typeface="Calibri" panose="020F0502020204030204" pitchFamily="34" charset="0"/>
                <a:cs typeface="Times New Roman" panose="02020603050405020304" pitchFamily="18" charset="0"/>
              </a:rPr>
              <a:t>involve pupils in planning and evaluating financial education activities?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762668"/>
          </a:xfrm>
          <a:prstGeom prst="rect">
            <a:avLst/>
          </a:prstGeom>
        </p:spPr>
        <p:txBody>
          <a:bodyPr vert="horz" wrap="square" lIns="0" tIns="0" rIns="0" bIns="0" rtlCol="0">
            <a:spAutoFit/>
          </a:bodyPr>
          <a:lstStyle/>
          <a:p>
            <a:pPr marL="457200" lvl="0" indent="-457200">
              <a:lnSpc>
                <a:spcPct val="107000"/>
              </a:lnSpc>
              <a:spcAft>
                <a:spcPts val="800"/>
              </a:spcAft>
              <a:buFont typeface="+mj-lt"/>
              <a:buAutoNum type="arabicPeriod" startAt="4"/>
            </a:pPr>
            <a:r>
              <a:rPr lang="cy-GB" sz="24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Pa ddatblygiad proffesiynol ydym ni wedi ei ddarparu ar gyfer ein hathrawon, a pha mor effeithiol fu hyn o ran gwella gwybodaeth bynciol athrawon, a medrau a galluoedd ariannol disgyblion?</a:t>
            </a:r>
          </a:p>
          <a:p>
            <a:pPr marL="457200" lvl="0" indent="-457200">
              <a:lnSpc>
                <a:spcPct val="107000"/>
              </a:lnSpc>
              <a:spcAft>
                <a:spcPts val="800"/>
              </a:spcAft>
              <a:buFont typeface="+mj-lt"/>
              <a:buAutoNum type="arabicPeriod" startAt="4"/>
            </a:pPr>
            <a:endParaRPr lang="cy-GB" sz="24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mj-lt"/>
              <a:buAutoNum type="arabicPeriod" startAt="4"/>
            </a:pPr>
            <a:r>
              <a:rPr lang="cy-GB" sz="24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Pa mor dda ydym ni’n defnyddio adnoddau sydd ar gael, gan gynnwys llwyfannau digidol, i gefnogi addysgu a dysgu mewn addysg ariannol?</a:t>
            </a:r>
            <a:endParaRPr lang="cy-GB"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367495"/>
          </a:xfrm>
          <a:prstGeom prst="rect">
            <a:avLst/>
          </a:prstGeom>
        </p:spPr>
        <p:txBody>
          <a:bodyPr vert="horz" wrap="square" lIns="0" tIns="0" rIns="0" bIns="0" rtlCol="0">
            <a:spAutoFit/>
          </a:bodyPr>
          <a:lstStyle/>
          <a:p>
            <a:pPr marL="457200" lvl="0" indent="-457200">
              <a:lnSpc>
                <a:spcPct val="107000"/>
              </a:lnSpc>
              <a:spcAft>
                <a:spcPts val="800"/>
              </a:spcAft>
              <a:buFont typeface="+mj-lt"/>
              <a:buAutoNum type="arabicPeriod" startAt="4"/>
            </a:pPr>
            <a:r>
              <a:rPr lang="en-GB" sz="2400" dirty="0">
                <a:solidFill>
                  <a:prstClr val="black"/>
                </a:solidFill>
                <a:latin typeface="Arial" panose="020B0604020202020204" pitchFamily="34" charset="0"/>
                <a:ea typeface="Calibri" panose="020F0502020204030204" pitchFamily="34" charset="0"/>
                <a:cs typeface="Times New Roman" panose="02020603050405020304" pitchFamily="18" charset="0"/>
              </a:rPr>
              <a:t>What professional development have we provided our teachers with and how effective has it been in improving teachers’ subject knowledge and pupil’s financial skills and capabilities?</a:t>
            </a:r>
          </a:p>
          <a:p>
            <a:pPr marL="457200" lvl="0" indent="-457200">
              <a:lnSpc>
                <a:spcPct val="107000"/>
              </a:lnSpc>
              <a:spcAft>
                <a:spcPts val="800"/>
              </a:spcAft>
              <a:buFont typeface="+mj-lt"/>
              <a:buAutoNum type="arabicPeriod" startAt="4"/>
            </a:pPr>
            <a:endParaRPr lang="en-GB" sz="24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mj-lt"/>
              <a:buAutoNum type="arabicPeriod" startAt="4"/>
            </a:pPr>
            <a:r>
              <a:rPr lang="en-GB" sz="2400" dirty="0">
                <a:solidFill>
                  <a:prstClr val="black"/>
                </a:solidFill>
                <a:latin typeface="Arial" panose="020B0604020202020204" pitchFamily="34" charset="0"/>
                <a:ea typeface="Calibri" panose="020F0502020204030204" pitchFamily="34" charset="0"/>
                <a:cs typeface="Times New Roman" panose="02020603050405020304" pitchFamily="18" charset="0"/>
              </a:rPr>
              <a:t>How well do we make use of available resources, including digital platforms, to support teaching and learning in financial education?</a:t>
            </a: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4079386"/>
          </a:xfrm>
          <a:prstGeom prst="rect">
            <a:avLst/>
          </a:prstGeom>
        </p:spPr>
        <p:txBody>
          <a:bodyPr vert="horz" wrap="square" lIns="0" tIns="0" rIns="0" bIns="0" rtlCol="0">
            <a:spAutoFit/>
          </a:bodyPr>
          <a:lstStyle/>
          <a:p>
            <a:pPr marL="457200" lvl="0" indent="-457200">
              <a:lnSpc>
                <a:spcPct val="107000"/>
              </a:lnSpc>
              <a:spcAft>
                <a:spcPts val="800"/>
              </a:spcAft>
              <a:buFont typeface="+mj-lt"/>
              <a:buAutoNum type="arabicPeriod" startAt="6"/>
            </a:pPr>
            <a:r>
              <a:rPr lang="cy-GB" sz="2400" dirty="0" smtClean="0">
                <a:latin typeface="Arial" panose="020B0604020202020204" pitchFamily="34" charset="0"/>
                <a:ea typeface="Calibri" panose="020F0502020204030204" pitchFamily="34" charset="0"/>
                <a:cs typeface="Times New Roman" panose="02020603050405020304" pitchFamily="18" charset="0"/>
              </a:rPr>
              <a:t>Pa mor effeithiol yw ein trefniadau ar gyfer monitro ac arfarnu addysg ariannol, a pha mor dda y mae’r rhain yn llywio cynllunio yn y dyfodol?</a:t>
            </a:r>
            <a:endParaRPr lang="cy-GB" sz="2400" dirty="0" smtClean="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mj-lt"/>
              <a:buAutoNum type="arabicPeriod" startAt="6"/>
            </a:pPr>
            <a:r>
              <a:rPr lang="cy-GB" sz="2400" dirty="0" smtClean="0">
                <a:latin typeface="Arial" panose="020B0604020202020204" pitchFamily="34" charset="0"/>
                <a:ea typeface="Calibri" panose="020F0502020204030204" pitchFamily="34" charset="0"/>
                <a:cs typeface="Times New Roman" panose="02020603050405020304" pitchFamily="18" charset="0"/>
              </a:rPr>
              <a:t>Pa mor dda ydym ni’n dadansoddi data i nodi a mynd i’r afael â diffygion yng ngalluoedd ariannol disgyblion?</a:t>
            </a:r>
            <a:endParaRPr lang="cy-GB" sz="2400" dirty="0" smtClean="0">
              <a:latin typeface="Calibri" panose="020F0502020204030204" pitchFamily="34" charset="0"/>
              <a:ea typeface="Calibri" panose="020F0502020204030204" pitchFamily="34" charset="0"/>
              <a:cs typeface="Times New Roman" panose="02020603050405020304" pitchFamily="18" charset="0"/>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079386"/>
          </a:xfrm>
          <a:prstGeom prst="rect">
            <a:avLst/>
          </a:prstGeom>
        </p:spPr>
        <p:txBody>
          <a:bodyPr vert="horz" wrap="square" lIns="0" tIns="0" rIns="0" bIns="0" rtlCol="0">
            <a:spAutoFit/>
          </a:bodyPr>
          <a:lstStyle/>
          <a:p>
            <a:pPr marL="457200" lvl="0" indent="-457200">
              <a:lnSpc>
                <a:spcPct val="107000"/>
              </a:lnSpc>
              <a:spcAft>
                <a:spcPts val="800"/>
              </a:spcAft>
              <a:buFont typeface="+mj-lt"/>
              <a:buAutoNum type="arabicPeriod" startAt="6"/>
            </a:pPr>
            <a:r>
              <a:rPr lang="en-GB" sz="2400" dirty="0">
                <a:latin typeface="Arial" panose="020B0604020202020204" pitchFamily="34" charset="0"/>
                <a:ea typeface="Calibri" panose="020F0502020204030204" pitchFamily="34" charset="0"/>
                <a:cs typeface="Times New Roman" panose="02020603050405020304" pitchFamily="18" charset="0"/>
              </a:rPr>
              <a:t>How effective are our arrangements for monitoring and evaluating financial education and how well do these inform future planning?</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mj-lt"/>
              <a:buAutoNum type="arabicPeriod" startAt="6"/>
            </a:pPr>
            <a:r>
              <a:rPr lang="en-GB" sz="2400" dirty="0">
                <a:latin typeface="Arial" panose="020B0604020202020204" pitchFamily="34" charset="0"/>
                <a:ea typeface="Calibri" panose="020F0502020204030204" pitchFamily="34" charset="0"/>
                <a:cs typeface="Times New Roman" panose="02020603050405020304" pitchFamily="18" charset="0"/>
              </a:rPr>
              <a:t>How well do we analyse data to identify and address deficits in pupils’ financial capabilities?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157840"/>
          </a:xfrm>
          <a:prstGeom prst="rect">
            <a:avLst/>
          </a:prstGeom>
        </p:spPr>
        <p:txBody>
          <a:bodyPr vert="horz" wrap="square" lIns="0" tIns="0" rIns="0" bIns="0" rtlCol="0">
            <a:spAutoFit/>
          </a:bodyPr>
          <a:lstStyle/>
          <a:p>
            <a:pPr marL="457200" lvl="0" indent="-457200">
              <a:lnSpc>
                <a:spcPct val="107000"/>
              </a:lnSpc>
              <a:spcAft>
                <a:spcPts val="800"/>
              </a:spcAft>
              <a:buFont typeface="+mj-lt"/>
              <a:buAutoNum type="arabicPeriod" startAt="8"/>
            </a:pPr>
            <a:r>
              <a:rPr lang="cy-GB" sz="2400" dirty="0" smtClean="0">
                <a:latin typeface="Arial" panose="020B0604020202020204" pitchFamily="34" charset="0"/>
                <a:ea typeface="Calibri" panose="020F0502020204030204" pitchFamily="34" charset="0"/>
                <a:cs typeface="Times New Roman" panose="02020603050405020304" pitchFamily="18" charset="0"/>
              </a:rPr>
              <a:t>Pa mor dda ydym ni’n gweithio gydag ysgolion eraill i ddatblygu a rhannu adnoddau/hyfforddiant mewn addysg ariannol?  </a:t>
            </a:r>
          </a:p>
          <a:p>
            <a:pPr marL="457200" lvl="0" indent="-457200">
              <a:lnSpc>
                <a:spcPct val="107000"/>
              </a:lnSpc>
              <a:spcAft>
                <a:spcPts val="800"/>
              </a:spcAft>
              <a:buFont typeface="+mj-lt"/>
              <a:buAutoNum type="arabicPeriod" startAt="8"/>
            </a:pPr>
            <a:r>
              <a:rPr lang="cy-GB" sz="2400" dirty="0" smtClean="0">
                <a:latin typeface="Arial" panose="020B0604020202020204" pitchFamily="34" charset="0"/>
                <a:ea typeface="Calibri" panose="020F0502020204030204" pitchFamily="34" charset="0"/>
                <a:cs typeface="Times New Roman" panose="02020603050405020304" pitchFamily="18" charset="0"/>
              </a:rPr>
              <a:t>Pa fusnesau, elusennau, undebau credyd, sefydliadau ariannol lleol a chynlluniau cenedlaethol sydd ar gael i’n hysgol i gefnogi’r agwedd hon ar addysgu a dysgu?</a:t>
            </a:r>
          </a:p>
          <a:p>
            <a:pPr marL="457200" lvl="0" indent="-457200">
              <a:lnSpc>
                <a:spcPct val="107000"/>
              </a:lnSpc>
              <a:spcAft>
                <a:spcPts val="800"/>
              </a:spcAft>
              <a:buFont typeface="+mj-lt"/>
              <a:buAutoNum type="arabicPeriod" startAt="8"/>
            </a:pPr>
            <a:r>
              <a:rPr lang="cy-GB" sz="2400" dirty="0" smtClean="0">
                <a:latin typeface="Arial" panose="020B0604020202020204" pitchFamily="34" charset="0"/>
                <a:ea typeface="Calibri" panose="020F0502020204030204" pitchFamily="34" charset="0"/>
                <a:cs typeface="Times New Roman" panose="02020603050405020304" pitchFamily="18" charset="0"/>
              </a:rPr>
              <a:t>Sut gallwn ni gynnwys rhieni mewn cefnogi datblygiad dealltwriaeth a medrau ariannol disgyblion?</a:t>
            </a:r>
            <a:endParaRPr lang="cy-GB" sz="2400" dirty="0" smtClean="0">
              <a:latin typeface="Calibri" panose="020F0502020204030204" pitchFamily="34" charset="0"/>
              <a:ea typeface="Calibri" panose="020F0502020204030204" pitchFamily="34" charset="0"/>
              <a:cs typeface="Times New Roman" panose="02020603050405020304" pitchFamily="18" charset="0"/>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762668"/>
          </a:xfrm>
          <a:prstGeom prst="rect">
            <a:avLst/>
          </a:prstGeom>
        </p:spPr>
        <p:txBody>
          <a:bodyPr vert="horz" wrap="square" lIns="0" tIns="0" rIns="0" bIns="0" rtlCol="0">
            <a:spAutoFit/>
          </a:bodyPr>
          <a:lstStyle/>
          <a:p>
            <a:pPr marL="457200" lvl="0" indent="-457200">
              <a:lnSpc>
                <a:spcPct val="107000"/>
              </a:lnSpc>
              <a:spcAft>
                <a:spcPts val="800"/>
              </a:spcAft>
              <a:buFont typeface="+mj-lt"/>
              <a:buAutoNum type="arabicPeriod" startAt="8"/>
            </a:pPr>
            <a:r>
              <a:rPr lang="en-GB" sz="2400" dirty="0">
                <a:latin typeface="Arial" panose="020B0604020202020204" pitchFamily="34" charset="0"/>
                <a:ea typeface="Calibri" panose="020F0502020204030204" pitchFamily="34" charset="0"/>
                <a:cs typeface="Times New Roman" panose="02020603050405020304" pitchFamily="18" charset="0"/>
              </a:rPr>
              <a:t>How well do we work with other schools to develop and share resources/training in financial education?  </a:t>
            </a:r>
          </a:p>
          <a:p>
            <a:pPr marL="457200" lvl="0" indent="-457200">
              <a:lnSpc>
                <a:spcPct val="107000"/>
              </a:lnSpc>
              <a:spcAft>
                <a:spcPts val="800"/>
              </a:spcAft>
              <a:buFont typeface="+mj-lt"/>
              <a:buAutoNum type="arabicPeriod" startAt="8"/>
            </a:pPr>
            <a:r>
              <a:rPr lang="en-GB" sz="2400" dirty="0">
                <a:latin typeface="Arial" panose="020B0604020202020204" pitchFamily="34" charset="0"/>
                <a:ea typeface="Calibri" panose="020F0502020204030204" pitchFamily="34" charset="0"/>
                <a:cs typeface="Times New Roman" panose="02020603050405020304" pitchFamily="18" charset="0"/>
              </a:rPr>
              <a:t>What local businesses, charities, credit unions, financial institutions and national schemes are available to our school to support this aspect of teaching and learning?</a:t>
            </a:r>
          </a:p>
          <a:p>
            <a:pPr marL="457200" lvl="0" indent="-457200">
              <a:lnSpc>
                <a:spcPct val="107000"/>
              </a:lnSpc>
              <a:spcAft>
                <a:spcPts val="800"/>
              </a:spcAft>
              <a:buFont typeface="+mj-lt"/>
              <a:buAutoNum type="arabicPeriod" startAt="8"/>
            </a:pPr>
            <a:r>
              <a:rPr lang="en-GB" sz="2400" dirty="0">
                <a:latin typeface="Arial" panose="020B0604020202020204" pitchFamily="34" charset="0"/>
                <a:ea typeface="Calibri" panose="020F0502020204030204" pitchFamily="34" charset="0"/>
                <a:cs typeface="Times New Roman" panose="02020603050405020304" pitchFamily="18" charset="0"/>
              </a:rPr>
              <a:t>How can we involve parents in supporting the development of pupils’ financial understanding and skills?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32089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8217634"/>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Yn Strategaeth Cynhwysiant Ariannol Llywodraeth Cymru (Mawrth 2016), amlinellwyd gweledigaeth a chynllun i hyrwyddo cynhwysiant ariannol, a oedd yn cynnwys ymrwymiad i sicrhau bod pob plentyn ac oedolyn yn cael yr addysg ariannol sydd ei hangen arnynt</a:t>
            </a:r>
            <a:r>
              <a:rPr lang="en-GB" sz="2400" dirty="0" smtClean="0">
                <a:latin typeface="Arial" panose="020B0604020202020204" pitchFamily="34" charset="0"/>
                <a:ea typeface="Times New Roman" panose="02020603050405020304" pitchFamily="18" charset="0"/>
              </a:rPr>
              <a:t>. </a:t>
            </a:r>
            <a:endParaRPr lang="en-GB" sz="2400" dirty="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ei Chynllun Cyflenwi Cynhwysiant Ariannol (Rhag 2016) yn amlinellu’r camau gweithredu angenrheidiol i gyflawni ei gweledigaeth ar gyfer cynhwysiant ariannol yng Nghymru.</a:t>
            </a:r>
          </a:p>
          <a:p>
            <a:pPr marL="342900" indent="-342900">
              <a:spcAft>
                <a:spcPts val="1200"/>
              </a:spcAft>
              <a:buFont typeface="Arial" panose="020B0604020202020204" pitchFamily="34" charset="0"/>
              <a:buChar char="•"/>
            </a:pPr>
            <a:r>
              <a:rPr lang="en-GB" sz="2400" dirty="0" err="1" smtClean="0">
                <a:latin typeface="Arial" panose="020B0604020202020204" pitchFamily="34" charset="0"/>
                <a:ea typeface="Times New Roman" panose="02020603050405020304" pitchFamily="18" charset="0"/>
              </a:rPr>
              <a:t>Mae’r</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adroddiad</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hwn</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gan</a:t>
            </a:r>
            <a:r>
              <a:rPr lang="en-GB" sz="2400" dirty="0" smtClean="0">
                <a:latin typeface="Arial" panose="020B0604020202020204" pitchFamily="34" charset="0"/>
                <a:ea typeface="Times New Roman" panose="02020603050405020304" pitchFamily="18" charset="0"/>
              </a:rPr>
              <a:t> </a:t>
            </a:r>
            <a:r>
              <a:rPr lang="en-GB" sz="2400" dirty="0">
                <a:latin typeface="Arial" panose="020B0604020202020204" pitchFamily="34" charset="0"/>
                <a:ea typeface="Times New Roman" panose="02020603050405020304" pitchFamily="18" charset="0"/>
              </a:rPr>
              <a:t>Estyn </a:t>
            </a:r>
            <a:r>
              <a:rPr lang="en-GB" sz="2400" dirty="0" err="1" smtClean="0">
                <a:latin typeface="Arial" panose="020B0604020202020204" pitchFamily="34" charset="0"/>
                <a:ea typeface="Times New Roman" panose="02020603050405020304" pitchFamily="18" charset="0"/>
              </a:rPr>
              <a:t>yn</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arfarnu</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ansawdd</a:t>
            </a:r>
            <a:r>
              <a:rPr lang="en-GB" sz="2400" dirty="0" smtClean="0">
                <a:latin typeface="Arial" panose="020B0604020202020204" pitchFamily="34" charset="0"/>
                <a:ea typeface="Times New Roman" panose="02020603050405020304" pitchFamily="18" charset="0"/>
              </a:rPr>
              <a:t> a </a:t>
            </a:r>
            <a:r>
              <a:rPr lang="en-GB" sz="2400" dirty="0" err="1" smtClean="0">
                <a:latin typeface="Arial" panose="020B0604020202020204" pitchFamily="34" charset="0"/>
                <a:ea typeface="Times New Roman" panose="02020603050405020304" pitchFamily="18" charset="0"/>
              </a:rPr>
              <a:t>darpariaeth</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addysg</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ariannol</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mewn</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ysgolion</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a’r</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modd</a:t>
            </a:r>
            <a:r>
              <a:rPr lang="en-GB" sz="2400" dirty="0" smtClean="0">
                <a:latin typeface="Arial" panose="020B0604020202020204" pitchFamily="34" charset="0"/>
                <a:ea typeface="Times New Roman" panose="02020603050405020304" pitchFamily="18" charset="0"/>
              </a:rPr>
              <a:t> y </a:t>
            </a:r>
            <a:r>
              <a:rPr lang="en-GB" sz="2400" dirty="0" err="1" smtClean="0">
                <a:latin typeface="Arial" panose="020B0604020202020204" pitchFamily="34" charset="0"/>
                <a:ea typeface="Times New Roman" panose="02020603050405020304" pitchFamily="18" charset="0"/>
              </a:rPr>
              <a:t>mae</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addysgu</a:t>
            </a:r>
            <a:r>
              <a:rPr lang="en-GB" sz="2400" dirty="0" smtClean="0">
                <a:latin typeface="Arial" panose="020B0604020202020204" pitchFamily="34" charset="0"/>
                <a:ea typeface="Times New Roman" panose="02020603050405020304" pitchFamily="18" charset="0"/>
              </a:rPr>
              <a:t> a </a:t>
            </a:r>
            <a:r>
              <a:rPr lang="en-GB" sz="2400" dirty="0" err="1" smtClean="0">
                <a:latin typeface="Arial" panose="020B0604020202020204" pitchFamily="34" charset="0"/>
                <a:ea typeface="Times New Roman" panose="02020603050405020304" pitchFamily="18" charset="0"/>
              </a:rPr>
              <a:t>dysgu</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yn</a:t>
            </a:r>
            <a:r>
              <a:rPr lang="en-GB" sz="2400" dirty="0" smtClean="0">
                <a:latin typeface="Arial" panose="020B0604020202020204" pitchFamily="34" charset="0"/>
                <a:ea typeface="Times New Roman" panose="02020603050405020304" pitchFamily="18" charset="0"/>
              </a:rPr>
              <a:t> y </a:t>
            </a:r>
            <a:r>
              <a:rPr lang="en-GB" sz="2400" dirty="0" err="1" smtClean="0">
                <a:latin typeface="Arial" panose="020B0604020202020204" pitchFamily="34" charset="0"/>
                <a:ea typeface="Times New Roman" panose="02020603050405020304" pitchFamily="18" charset="0"/>
              </a:rPr>
              <a:t>maes</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hwn</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wedi</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datblygu</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ers</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cyhoeddi</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adroddiad</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cylch</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gwaith</a:t>
            </a:r>
            <a:r>
              <a:rPr lang="en-GB" sz="2400" dirty="0" smtClean="0">
                <a:latin typeface="Arial" panose="020B0604020202020204" pitchFamily="34" charset="0"/>
                <a:ea typeface="Times New Roman" panose="02020603050405020304" pitchFamily="18" charset="0"/>
              </a:rPr>
              <a:t> </a:t>
            </a:r>
            <a:r>
              <a:rPr lang="en-GB" sz="2400" dirty="0" err="1" smtClean="0">
                <a:latin typeface="Arial" panose="020B0604020202020204" pitchFamily="34" charset="0"/>
                <a:ea typeface="Times New Roman" panose="02020603050405020304" pitchFamily="18" charset="0"/>
              </a:rPr>
              <a:t>blaenorol</a:t>
            </a:r>
            <a:r>
              <a:rPr lang="en-US" sz="2400" dirty="0" smtClean="0">
                <a:latin typeface="Arial" panose="020B0604020202020204" pitchFamily="34" charset="0"/>
                <a:ea typeface="Times New Roman" panose="02020603050405020304" pitchFamily="18" charset="0"/>
              </a:rPr>
              <a:t> </a:t>
            </a:r>
            <a:r>
              <a:rPr lang="en-US" sz="2400" dirty="0" err="1" smtClean="0">
                <a:latin typeface="Arial" panose="020B0604020202020204" pitchFamily="34" charset="0"/>
                <a:ea typeface="Times New Roman" panose="02020603050405020304" pitchFamily="18" charset="0"/>
              </a:rPr>
              <a:t>Estyn</a:t>
            </a:r>
            <a:r>
              <a:rPr lang="en-US" sz="2400" dirty="0" smtClean="0">
                <a:latin typeface="Arial" panose="020B0604020202020204" pitchFamily="34" charset="0"/>
                <a:ea typeface="Times New Roman" panose="02020603050405020304" pitchFamily="18" charset="0"/>
              </a:rPr>
              <a:t> </a:t>
            </a:r>
            <a:r>
              <a:rPr lang="en-US" sz="2400" dirty="0" err="1" smtClean="0">
                <a:latin typeface="Arial" panose="020B0604020202020204" pitchFamily="34" charset="0"/>
                <a:ea typeface="Times New Roman" panose="02020603050405020304" pitchFamily="18" charset="0"/>
              </a:rPr>
              <a:t>yn</a:t>
            </a:r>
            <a:r>
              <a:rPr lang="en-US" sz="2400" dirty="0" smtClean="0">
                <a:latin typeface="Arial" panose="020B0604020202020204" pitchFamily="34" charset="0"/>
                <a:ea typeface="Times New Roman" panose="02020603050405020304" pitchFamily="18" charset="0"/>
              </a:rPr>
              <a:t> </a:t>
            </a:r>
            <a:r>
              <a:rPr lang="en-US" sz="2400" dirty="0">
                <a:latin typeface="Arial" panose="020B0604020202020204" pitchFamily="34" charset="0"/>
                <a:ea typeface="Times New Roman" panose="02020603050405020304" pitchFamily="18" charset="0"/>
              </a:rPr>
              <a:t>2011.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109639"/>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The Welsh Government’s Financial Inclusion Strategy (March 2016) outlined a vision and plan to promote financial inclusion, which included a commitment to ensure all adults and children receive the financial education they need. </a:t>
            </a:r>
          </a:p>
          <a:p>
            <a:pPr marL="34290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Its Financial Inclusion Delivery Plan (Dec 2016) set out the actions necessary to achieve its vision for financial inclusion in Wales.</a:t>
            </a:r>
          </a:p>
          <a:p>
            <a:pPr marL="34290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This </a:t>
            </a:r>
            <a:r>
              <a:rPr lang="en-GB" sz="2400" dirty="0" err="1">
                <a:latin typeface="Arial" panose="020B0604020202020204" pitchFamily="34" charset="0"/>
                <a:ea typeface="Times New Roman" panose="02020603050405020304" pitchFamily="18" charset="0"/>
              </a:rPr>
              <a:t>Estyn</a:t>
            </a:r>
            <a:r>
              <a:rPr lang="en-GB" sz="2400" dirty="0">
                <a:latin typeface="Arial" panose="020B0604020202020204" pitchFamily="34" charset="0"/>
                <a:ea typeface="Times New Roman" panose="02020603050405020304" pitchFamily="18" charset="0"/>
              </a:rPr>
              <a:t> report</a:t>
            </a:r>
            <a:r>
              <a:rPr lang="en-US" sz="2400" dirty="0">
                <a:latin typeface="Arial" panose="020B0604020202020204" pitchFamily="34" charset="0"/>
                <a:ea typeface="Times New Roman" panose="02020603050405020304" pitchFamily="18" charset="0"/>
              </a:rPr>
              <a:t> evaluates the quality and provision of financial education in schools and how teaching and learning in this area has developed since </a:t>
            </a:r>
            <a:r>
              <a:rPr lang="en-US" sz="2400" dirty="0" err="1">
                <a:latin typeface="Arial" panose="020B0604020202020204" pitchFamily="34" charset="0"/>
                <a:ea typeface="Times New Roman" panose="02020603050405020304" pitchFamily="18" charset="0"/>
              </a:rPr>
              <a:t>Estyn’s</a:t>
            </a:r>
            <a:r>
              <a:rPr lang="en-US" sz="2400" dirty="0">
                <a:latin typeface="Arial" panose="020B0604020202020204" pitchFamily="34" charset="0"/>
                <a:ea typeface="Times New Roman" panose="02020603050405020304" pitchFamily="18" charset="0"/>
              </a:rPr>
              <a:t> previous remit published in 2011.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4955203"/>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Mae’n ystyried pa mor dda y mae newidiadau a diwygiadau diweddar i orchmynion y cwricwlwm, yn enwedig y Fframwaith Llythrennedd a Rhifedd (FfLlRh) a rhaglen astudio mathemateg newydd, wedi effeithio ar ansawdd addysg ariannol.  </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Mae’n defnyddio tystiolaeth o arolygiadau, holiaduron ar-lein a chyfweliadau â sampl o benaethiaid.</a:t>
            </a: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585871"/>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It considers how well recent changes and revisions to curriculum orders, in particular the Literacy and Numeracy Framework (LNF) and new mathematics programme of study, have affected the quality of financial education.  </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It draws on evidence from inspection, online questionnaires and interviews with a sample of </a:t>
            </a:r>
            <a:r>
              <a:rPr lang="en-GB" sz="2400" dirty="0" err="1">
                <a:solidFill>
                  <a:prstClr val="black"/>
                </a:solidFill>
                <a:latin typeface="Arial" panose="020B0604020202020204" pitchFamily="34" charset="0"/>
                <a:ea typeface="Times New Roman" panose="02020603050405020304" pitchFamily="18" charset="0"/>
              </a:rPr>
              <a:t>headteachers</a:t>
            </a:r>
            <a:r>
              <a:rPr lang="en-GB" sz="2400" dirty="0">
                <a:solidFill>
                  <a:prstClr val="black"/>
                </a:solidFill>
                <a:latin typeface="Arial" panose="020B0604020202020204" pitchFamily="34" charset="0"/>
                <a:ea typeface="Times New Roman" panose="02020603050405020304" pitchFamily="18" charset="0"/>
              </a:rPr>
              <a:t>.</a:t>
            </a:r>
            <a:endParaRPr lang="en-GB" sz="2400" dirty="0">
              <a:solidFill>
                <a:srgbClr val="414042"/>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32666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457200" marR="5080" indent="-457200">
              <a:buFont typeface="Arial" panose="020B0604020202020204" pitchFamily="34" charset="0"/>
              <a:buChar char="•"/>
              <a:tabLst>
                <a:tab pos="5485765" algn="l"/>
              </a:tabLst>
            </a:pPr>
            <a:r>
              <a:rPr lang="cy-GB" sz="2400" dirty="0" smtClean="0">
                <a:latin typeface="Arial" panose="020B0604020202020204" pitchFamily="34" charset="0"/>
                <a:ea typeface="Times New Roman" panose="02020603050405020304" pitchFamily="18" charset="0"/>
              </a:rPr>
              <a:t>Mae cyflwyno’r elfen ‘rheoli arian’ yn y Fframwaith Llythrennedd a Rhifedd (FfLlRh; Llywodraeth Cymru, 2014) a rhaglenni astudio diwygiedig ar gyfer mathemateg (Llywodraeth Cymru, 2015b) wedi </a:t>
            </a:r>
            <a:r>
              <a:rPr lang="cy-GB" sz="2400" b="1" dirty="0" smtClean="0">
                <a:latin typeface="Arial" panose="020B0604020202020204" pitchFamily="34" charset="0"/>
                <a:ea typeface="Times New Roman" panose="02020603050405020304" pitchFamily="18" charset="0"/>
              </a:rPr>
              <a:t>helpu’r rhan fwyaf o athrawon i nodi cyfleoedd i ddysgwyr ddatblygu a chymhwyso eu medrau ariannol mewn gwersi mathemateg a phynciau eraill</a:t>
            </a:r>
            <a:r>
              <a:rPr lang="cy-GB" sz="2400" dirty="0" smtClean="0">
                <a:latin typeface="Arial" panose="020B0604020202020204" pitchFamily="34" charset="0"/>
                <a:ea typeface="Times New Roman" panose="02020603050405020304" pitchFamily="18" charset="0"/>
              </a:rPr>
              <a:t>.  Fodd bynnag, mewn lleiafrif o ysgolion cynradd a mwyafrif o ysgolion uwchradd, </a:t>
            </a:r>
            <a:r>
              <a:rPr lang="cy-GB" sz="2400" b="1" dirty="0" smtClean="0">
                <a:latin typeface="Arial" panose="020B0604020202020204" pitchFamily="34" charset="0"/>
                <a:ea typeface="Times New Roman" panose="02020603050405020304" pitchFamily="18" charset="0"/>
              </a:rPr>
              <a:t>nid yw cynllunio bob amser yn galluogi dysgwyr i ddatblygu eu dealltwriaeth a’u medrau ariannol </a:t>
            </a:r>
            <a:r>
              <a:rPr lang="cy-GB" sz="2400" dirty="0" smtClean="0">
                <a:latin typeface="Arial" panose="020B0604020202020204" pitchFamily="34" charset="0"/>
                <a:ea typeface="Times New Roman" panose="02020603050405020304" pitchFamily="18" charset="0"/>
              </a:rPr>
              <a:t>wrth iddynt symud trwy’r ysgol.</a:t>
            </a:r>
            <a:endParaRPr lang="cy-GB" sz="2400" dirty="0" smtClean="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457200" marR="5080" indent="-457200">
              <a:buFont typeface="Arial" panose="020B0604020202020204" pitchFamily="34" charset="0"/>
              <a:buChar char="•"/>
              <a:tabLst>
                <a:tab pos="5485765" algn="l"/>
              </a:tabLst>
            </a:pPr>
            <a:r>
              <a:rPr lang="en-GB" sz="2400" dirty="0">
                <a:latin typeface="Arial" panose="020B0604020202020204" pitchFamily="34" charset="0"/>
                <a:ea typeface="Times New Roman" panose="02020603050405020304" pitchFamily="18" charset="0"/>
              </a:rPr>
              <a:t>The introduction of the ‘manage money’ strand in the Literacy and Numeracy Framework (LNF; Welsh Government, 2014) and revised programmes of study for mathematics (Welsh Government, 2015b) has </a:t>
            </a:r>
            <a:r>
              <a:rPr lang="en-GB" sz="2400" b="1" dirty="0">
                <a:latin typeface="Arial" panose="020B0604020202020204" pitchFamily="34" charset="0"/>
                <a:ea typeface="Times New Roman" panose="02020603050405020304" pitchFamily="18" charset="0"/>
              </a:rPr>
              <a:t>helped most teachers to identify opportunities for learners to develop and apply their financial skills in mathematics lessons and other subjects</a:t>
            </a:r>
            <a:r>
              <a:rPr lang="en-GB" sz="2400" dirty="0">
                <a:latin typeface="Arial" panose="020B0604020202020204" pitchFamily="34" charset="0"/>
                <a:ea typeface="Times New Roman" panose="02020603050405020304" pitchFamily="18" charset="0"/>
              </a:rPr>
              <a:t>.  However, in a minority of primary schools and the majority of secondary schools </a:t>
            </a:r>
            <a:r>
              <a:rPr lang="en-GB" sz="2400" b="1" dirty="0">
                <a:latin typeface="Arial" panose="020B0604020202020204" pitchFamily="34" charset="0"/>
                <a:ea typeface="Times New Roman" panose="02020603050405020304" pitchFamily="18" charset="0"/>
              </a:rPr>
              <a:t>planning does not always enable learners to develop their financial understanding and skills </a:t>
            </a:r>
            <a:r>
              <a:rPr lang="en-GB" sz="2400" dirty="0">
                <a:latin typeface="Arial" panose="020B0604020202020204" pitchFamily="34" charset="0"/>
                <a:ea typeface="Times New Roman" panose="02020603050405020304" pitchFamily="18" charset="0"/>
              </a:rPr>
              <a:t>as they move through the school.</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052" y="1381620"/>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171197"/>
            <a:ext cx="5899785" cy="886396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a:cs typeface="Arial"/>
              </a:rPr>
              <a:t>Mae’r rhan fwyaf o ysgolion yn cynllunio’r agwedd hon ar y cwricwlwm o fewn eu darpariaeth gyffredinol ar gyfer rhifedd.  Mae hyn yn golygu nad yw ysgolion yn cyflwyno addysg ariannol trwy wersi addysg bersonol a chymdeithasol yn unig mwyach. </a:t>
            </a:r>
            <a:r>
              <a:rPr lang="cy-GB" sz="2400" b="1" dirty="0" smtClean="0">
                <a:latin typeface="Arial"/>
                <a:cs typeface="Arial"/>
              </a:rPr>
              <a:t>Yn yr arfer orau, mae ysgolion yn datblygu medrau ariannol disgyblion yn raddol trwy weithgareddau a’u dealltwriaeth o gyfrifoldeb ariannol trwy gyd-destunau addysg bersonol a chymdeithasol ystyrlon.  </a:t>
            </a:r>
            <a:r>
              <a:rPr lang="cy-GB" sz="2400" dirty="0" smtClean="0">
                <a:latin typeface="Arial"/>
                <a:cs typeface="Arial"/>
              </a:rPr>
              <a:t>Nid yw lleiafrif o ysgolion cynradd a mwyafrif o ysgolion uwchradd yn rhoi digon o gyfleoedd i ddisgyblion ddatblygu a chymhwyso eu galluoedd ariannol mewn gweithgareddau heriol a pherthnasol ar draws ystod o feysydd a chyd-destunau’r cwricwlwm.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478700"/>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67372" y="2208794"/>
            <a:ext cx="5937885"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a:cs typeface="Arial"/>
              </a:rPr>
              <a:t>Most schools plan this aspect of the curriculum within their overall provision for numeracy.  This means schools no longer deliver financial education exclusively through personal and social education lessons. </a:t>
            </a:r>
            <a:r>
              <a:rPr lang="en-GB" sz="2400" b="1" dirty="0">
                <a:latin typeface="Arial"/>
                <a:cs typeface="Arial"/>
              </a:rPr>
              <a:t>In best practice, schools develop pupils’ financial skills progressively through numeracy activities and their understanding of financial responsibility through meaningful personal and social education contexts.  </a:t>
            </a:r>
            <a:r>
              <a:rPr lang="en-GB" sz="2400" dirty="0">
                <a:latin typeface="Arial"/>
                <a:cs typeface="Arial"/>
              </a:rPr>
              <a:t>A minority of primary schools and a majority of secondary schools do not provide pupils with enough opportunities to develop and apply their financial capabilities in challenging and relevant activities across a range of curriculum areas and contexts.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a:cs typeface="Arial"/>
              </a:rPr>
              <a:t>Yn y mwyafrif o ysgolion, mae uwch arweinydd neu arweinydd canol yn gyfrifol am ddatblygu, cydlynu ac arfarnu rhifedd.  Er bod ysgolion yn monitro ac arfarnu safonau a darpariaeth gyffredinol mewn rhifedd, </a:t>
            </a:r>
            <a:r>
              <a:rPr lang="cy-GB" sz="2400" b="1" dirty="0" smtClean="0">
                <a:latin typeface="Arial"/>
                <a:cs typeface="Arial"/>
              </a:rPr>
              <a:t>ychydig iawn ohonynt sy’n canolbwyntio’n benodol ar addysg ariannol</a:t>
            </a:r>
            <a:r>
              <a:rPr lang="cy-GB" sz="2400" dirty="0" smtClean="0">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a:cs typeface="Arial"/>
              </a:rPr>
              <a:t>In the majority of schools, a senior or middle leader is responsible for developing, co-ordinating and evaluating numeracy.  Although schools monitor and evaluate overall standards and provision in numeracy, </a:t>
            </a:r>
            <a:r>
              <a:rPr lang="en-GB" sz="2400" b="1" dirty="0">
                <a:latin typeface="Arial"/>
                <a:cs typeface="Arial"/>
              </a:rPr>
              <a:t>very few focus specifically on financial education</a:t>
            </a:r>
            <a:r>
              <a:rPr lang="en-GB" sz="2400" dirty="0">
                <a:latin typeface="Arial"/>
                <a:cs typeface="Arial"/>
              </a:rPr>
              <a:t>.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369740"/>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185052"/>
            <a:ext cx="5899785" cy="7540526"/>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pPr>
            <a:r>
              <a:rPr lang="cy-GB" sz="2200" dirty="0" smtClean="0">
                <a:latin typeface="Arial"/>
                <a:cs typeface="Arial"/>
              </a:rPr>
              <a:t>Mae uwch arweinwyr yn sylweddoli bod addysg ariannol yn bwysig ar gyfer datblygu medrau bywyd disgyblion, ond </a:t>
            </a:r>
            <a:r>
              <a:rPr lang="cy-GB" sz="2200" b="1" dirty="0" smtClean="0">
                <a:latin typeface="Arial"/>
                <a:cs typeface="Arial"/>
              </a:rPr>
              <a:t>nifer fach ohonynt yn unig sy’n ymwybodol o Strategaeth Cynhwysiant Ariannol a dogfen ganllawiau Llywodraeth Cymru, ‘Addysg ariannol ar gyfer pobl ifanc rhwng 7 ac 19 oed yng Nghymru (2011). </a:t>
            </a:r>
          </a:p>
          <a:p>
            <a:pPr marL="342900" lvl="0" indent="-342900">
              <a:spcAft>
                <a:spcPts val="0"/>
              </a:spcAft>
              <a:buFont typeface="Arial" panose="020B0604020202020204" pitchFamily="34" charset="0"/>
              <a:buChar char="•"/>
            </a:pPr>
            <a:endParaRPr lang="cy-GB" sz="2200" dirty="0" smtClean="0">
              <a:latin typeface="Arial"/>
              <a:cs typeface="Arial"/>
            </a:endParaRPr>
          </a:p>
          <a:p>
            <a:pPr marL="342900" lvl="0" indent="-342900">
              <a:spcAft>
                <a:spcPts val="0"/>
              </a:spcAft>
              <a:buFont typeface="Arial" panose="020B0604020202020204" pitchFamily="34" charset="0"/>
              <a:buChar char="•"/>
            </a:pPr>
            <a:r>
              <a:rPr lang="cy-GB" sz="2200" dirty="0" smtClean="0">
                <a:latin typeface="Arial"/>
                <a:cs typeface="Arial"/>
              </a:rPr>
              <a:t>Mae rhai ysgolion, fel arfer mewn ardaloedd sydd â lefelau uchel o amddifadedd, yn datblygu darpariaeth addysg ariannol fel blaenoriaeth i wella’r ysgol.  </a:t>
            </a:r>
            <a:r>
              <a:rPr lang="cy-GB" sz="2200" b="1" dirty="0" smtClean="0">
                <a:latin typeface="Arial"/>
                <a:cs typeface="Arial"/>
              </a:rPr>
              <a:t>At ei gilydd, mae llawer o ysgolion yn wynebu heriau i gyflawni a chynnal gwelliannau wrth gyflwyno addysg ariannol. </a:t>
            </a:r>
            <a:r>
              <a:rPr lang="cy-GB" sz="2200" dirty="0" smtClean="0">
                <a:latin typeface="Arial"/>
                <a:cs typeface="Arial"/>
              </a:rPr>
              <a:t> Mae hyn yn aml oherwydd y galw cynyddol am amser cwricwlwm a blaenoriaethau sy’n cystadlu â’i gilydd o ran gwella’r ysgol.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19" y="1490580"/>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18" y="2208795"/>
            <a:ext cx="5937885" cy="8863965"/>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pPr>
            <a:r>
              <a:rPr lang="en-GB" sz="2400" dirty="0">
                <a:latin typeface="Arial"/>
                <a:cs typeface="Arial"/>
              </a:rPr>
              <a:t>Senior leaders value financial education as important to the development of pupils’ life skills, but </a:t>
            </a:r>
            <a:r>
              <a:rPr lang="en-GB" sz="2400" b="1" dirty="0">
                <a:latin typeface="Arial"/>
                <a:cs typeface="Arial"/>
              </a:rPr>
              <a:t>only a few are aware of the Welsh Government’s Financial Inclusion Strategy and guidance document, ‘Financial education for 7-19 year olds in Wales’ (2011). </a:t>
            </a:r>
          </a:p>
          <a:p>
            <a:pPr marL="342900" lvl="0" indent="-342900">
              <a:spcAft>
                <a:spcPts val="0"/>
              </a:spcAft>
              <a:buFont typeface="Arial" panose="020B0604020202020204" pitchFamily="34" charset="0"/>
              <a:buChar char="•"/>
            </a:pPr>
            <a:endParaRPr lang="en-GB" sz="2400" dirty="0">
              <a:latin typeface="Arial"/>
              <a:cs typeface="Arial"/>
            </a:endParaRPr>
          </a:p>
          <a:p>
            <a:pPr marL="342900" lvl="0" indent="-342900">
              <a:spcAft>
                <a:spcPts val="0"/>
              </a:spcAft>
              <a:buFont typeface="Arial" panose="020B0604020202020204" pitchFamily="34" charset="0"/>
              <a:buChar char="•"/>
            </a:pPr>
            <a:r>
              <a:rPr lang="en-GB" sz="2400" dirty="0">
                <a:latin typeface="Arial"/>
                <a:cs typeface="Arial"/>
              </a:rPr>
              <a:t>A few schools, usually in areas with high levels of deprivation, develop financial education provision as a school improvement priority.  </a:t>
            </a:r>
            <a:r>
              <a:rPr lang="en-GB" sz="2400" b="1" dirty="0">
                <a:latin typeface="Arial"/>
                <a:cs typeface="Arial"/>
              </a:rPr>
              <a:t>Overall, many schools face challenges to achieve and sustain improvements in the delivery of financial education. </a:t>
            </a:r>
            <a:r>
              <a:rPr lang="en-GB" sz="2400" dirty="0">
                <a:latin typeface="Arial"/>
                <a:cs typeface="Arial"/>
              </a:rPr>
              <a:t> This is often because of increasing demand for curriculum time and competing school improvement priorities.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Nid yw hyfforddiant penodol ar gyfer athrawon mewn addysg ariannol ar gael mor eang ag ydoedd yn 2010. </a:t>
            </a:r>
            <a:r>
              <a:rPr lang="cy-GB" sz="2400" b="1" dirty="0" smtClean="0">
                <a:latin typeface="Arial" panose="020B0604020202020204" pitchFamily="34" charset="0"/>
                <a:ea typeface="Times New Roman" panose="02020603050405020304" pitchFamily="18" charset="0"/>
              </a:rPr>
              <a:t>O ganlyniad, nid yw pob un o’r athrawon yn meddu ar y wybodaeth a’r medrau i’w helpu i gyflwyno addysg ariannol yn hyderus.</a:t>
            </a:r>
          </a:p>
          <a:p>
            <a:pPr marL="342900" lvl="0" indent="-342900">
              <a:spcAft>
                <a:spcPts val="0"/>
              </a:spcAft>
              <a:buFont typeface="Arial" panose="020B0604020202020204" pitchFamily="34" charset="0"/>
              <a:buChar char="•"/>
            </a:pPr>
            <a:endParaRPr lang="cy-GB" sz="2400" dirty="0" smtClean="0">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llawer o ysgolion yn defnyddio ystod o adnoddau defnyddiol, gan gynnwys gwefannau a llwyfannau dysgu digidol, i ddewis ac addasu adnoddau ariannol ar gyfer addysg ariannol. </a:t>
            </a:r>
            <a:r>
              <a:rPr lang="cy-GB" sz="2400" b="1" dirty="0" smtClean="0">
                <a:latin typeface="Arial"/>
                <a:cs typeface="Arial"/>
              </a:rPr>
              <a:t>Mae ymwybyddiaeth a hyder athrawon i fanteisio ar adnoddau addysg ariannol, gan gynnwys deunydd dwyieithog, o HwB, yn amrywio’n sylweddol o fewn ysgolion, ac ar eu traws.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Specific training for teachers in financial education is not widely available for schools as it was in 2010. </a:t>
            </a:r>
            <a:r>
              <a:rPr lang="en-GB" sz="2400" b="1" dirty="0">
                <a:latin typeface="Arial" panose="020B0604020202020204" pitchFamily="34" charset="0"/>
                <a:ea typeface="Times New Roman" panose="02020603050405020304" pitchFamily="18" charset="0"/>
              </a:rPr>
              <a:t>As a result, not all teachers have the knowledge and skills to help them deliver financial education confidently.</a:t>
            </a:r>
          </a:p>
          <a:p>
            <a:pPr marL="342900" lvl="0" indent="-342900">
              <a:spcAft>
                <a:spcPts val="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Many schools use a range of useful resources, including websites and digital learning platforms, to select and adapt suitable resources for financial education. </a:t>
            </a:r>
            <a:r>
              <a:rPr lang="en-GB" sz="2400" b="1" dirty="0">
                <a:latin typeface="Arial"/>
                <a:cs typeface="Arial"/>
              </a:rPr>
              <a:t>Teachers’ awareness and confidence to access financial education resources, including bilingual material, from </a:t>
            </a:r>
            <a:r>
              <a:rPr lang="en-GB" sz="2400" b="1" dirty="0" err="1">
                <a:latin typeface="Arial"/>
                <a:cs typeface="Arial"/>
              </a:rPr>
              <a:t>HwB</a:t>
            </a:r>
            <a:r>
              <a:rPr lang="en-GB" sz="2400" b="1" dirty="0">
                <a:latin typeface="Arial"/>
                <a:cs typeface="Arial"/>
              </a:rPr>
              <a:t>, varies considerably within and across schools.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ea typeface="Times New Roman" panose="02020603050405020304" pitchFamily="18" charset="0"/>
              </a:rPr>
              <a:t>Mae lleiafrif o ysgolion yn parhau i elwa ar bartneriaethau defnyddiol â banciau, cymdeithasau adeiladu, busnesau lleol ac undebau credyd.  Fodd bynnag, mae llawer o ysgolion yn ei chael yn anodd cynnal y partneriaethau hyn.  Nid yw pob ysgol yn ymwybodol o’r rhaglenni addysg ariannol y gallai eu hundeb credyd, eu banc neu’u cymdeithas adeiladu leol eu darparu.  O ganlyniad, mae </a:t>
            </a:r>
            <a:r>
              <a:rPr lang="cy-GB" sz="2400" b="1" dirty="0" smtClean="0">
                <a:latin typeface="Arial" panose="020B0604020202020204" pitchFamily="34" charset="0"/>
                <a:ea typeface="Times New Roman" panose="02020603050405020304" pitchFamily="18" charset="0"/>
              </a:rPr>
              <a:t>ysgolion a sefydliadau ariannol lleol fel ei gilydd yn colli cyfleoedd gwerthfawr i wella profiadau dysgu a medrau ariannol dysgwyr a’u cymunedau</a:t>
            </a:r>
            <a:r>
              <a:rPr lang="cy-GB" sz="2400" dirty="0" smtClean="0">
                <a:latin typeface="Arial" panose="020B0604020202020204" pitchFamily="34" charset="0"/>
                <a:ea typeface="Times New Roman" panose="02020603050405020304" pitchFamily="18" charset="0"/>
              </a:rPr>
              <a:t>.</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ea typeface="Times New Roman" panose="02020603050405020304" pitchFamily="18" charset="0"/>
              </a:rPr>
              <a:t>A minority of schools continue to benefit from useful partnerships with banks, building societies, local businesses and credit unions.  However, many schools find it difficult to sustain these partnerships.  Not all schools are aware of the financial education programmes their local credit union, bank or building society may provide.  Consequently, both </a:t>
            </a:r>
            <a:r>
              <a:rPr lang="en-GB" sz="2400" b="1" dirty="0">
                <a:latin typeface="Arial" panose="020B0604020202020204" pitchFamily="34" charset="0"/>
                <a:ea typeface="Times New Roman" panose="02020603050405020304" pitchFamily="18" charset="0"/>
              </a:rPr>
              <a:t>schools and local financial organisations miss valuable opportunities to enhance the financial learning experiences and skills of learners’ and their communities</a:t>
            </a:r>
            <a:r>
              <a:rPr lang="en-GB" sz="2400" dirty="0">
                <a:latin typeface="Arial" panose="020B0604020202020204" pitchFamily="34" charset="0"/>
                <a:ea typeface="Times New Roman" panose="02020603050405020304" pitchFamily="18" charset="0"/>
              </a:rPr>
              <a:t>.</a:t>
            </a:r>
            <a:endParaRPr lang="en-GB" sz="2400" dirty="0">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512a13ce2bb8ef84024fd9cac58967b6">
  <xsd:schema xmlns:xsd="http://www.w3.org/2001/XMLSchema" xmlns:xs="http://www.w3.org/2001/XMLSchema" xmlns:p="http://schemas.microsoft.com/office/2006/metadata/properties" xmlns:ns2="4c2d5879-4e17-4934-9dac-90b30ab598df" targetNamespace="http://schemas.microsoft.com/office/2006/metadata/properties" ma:root="true" ma:fieldsID="f7a57a7e2999f2a644e588463c5f1993"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07754</COBAS_x0020_Event_x0020_ID>
    <COBAS_x0020_Event_x0020_Title xmlns="4c2d5879-4e17-4934-9dac-90b30ab598df" xsi:nil="true"/>
  </documentManagement>
</p:properties>
</file>

<file path=customXml/itemProps1.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629FEF47-59FB-4A9E-BBAA-C5751DEF65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912C820-0342-4CB2-88FC-4AEEC26C1B5E}">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4c2d5879-4e17-4934-9dac-90b30ab598df"/>
    <ds:schemaRef ds:uri="http://purl.org/dc/dcmitype/"/>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101</TotalTime>
  <Words>2162</Words>
  <Application>Microsoft Office PowerPoint</Application>
  <PresentationFormat>Custom</PresentationFormat>
  <Paragraphs>248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10 cwestiwn i  ddarparwyr</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14</cp:revision>
  <dcterms:created xsi:type="dcterms:W3CDTF">2017-06-15T15:06:01Z</dcterms:created>
  <dcterms:modified xsi:type="dcterms:W3CDTF">2017-07-07T08:39:45Z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