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56" r:id="rId5"/>
    <p:sldId id="260" r:id="rId6"/>
    <p:sldId id="261" r:id="rId7"/>
    <p:sldId id="257" r:id="rId8"/>
    <p:sldId id="274" r:id="rId9"/>
    <p:sldId id="259" r:id="rId10"/>
    <p:sldId id="275"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9" r:id="rId25"/>
    <p:sldId id="298" r:id="rId26"/>
    <p:sldId id="300" r:id="rId27"/>
    <p:sldId id="301" r:id="rId28"/>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66" y="102"/>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3072"/>
        <p:guide pos="4096"/>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20/07/2018</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40769"/>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idx="1"/>
          </p:nvPr>
        </p:nvSpPr>
        <p:spPr>
          <a:xfrm>
            <a:off x="5623409" y="0"/>
            <a:ext cx="4302392" cy="340769"/>
          </a:xfrm>
          <a:prstGeom prst="rect">
            <a:avLst/>
          </a:prstGeom>
        </p:spPr>
        <p:txBody>
          <a:bodyPr vert="horz" lIns="67199" tIns="33600" rIns="67199" bIns="33600" rtlCol="0"/>
          <a:lstStyle>
            <a:lvl1pPr algn="r">
              <a:defRPr sz="900"/>
            </a:lvl1pPr>
          </a:lstStyle>
          <a:p>
            <a:fld id="{812CC1F7-F3F4-4D7C-8556-4996105A9C7C}" type="datetimeFigureOut">
              <a:rPr lang="en-GB" smtClean="0"/>
              <a:t>20/07/2018</a:t>
            </a:fld>
            <a:endParaRPr lang="en-GB"/>
          </a:p>
        </p:txBody>
      </p:sp>
      <p:sp>
        <p:nvSpPr>
          <p:cNvPr id="4" name="Slide Image Placeholder 3"/>
          <p:cNvSpPr>
            <a:spLocks noGrp="1" noRot="1" noChangeAspect="1"/>
          </p:cNvSpPr>
          <p:nvPr>
            <p:ph type="sldImg" idx="2"/>
          </p:nvPr>
        </p:nvSpPr>
        <p:spPr>
          <a:xfrm>
            <a:off x="3433763" y="849313"/>
            <a:ext cx="3060700" cy="2295525"/>
          </a:xfrm>
          <a:prstGeom prst="rect">
            <a:avLst/>
          </a:prstGeom>
          <a:noFill/>
          <a:ln w="12700">
            <a:solidFill>
              <a:prstClr val="black"/>
            </a:solidFill>
          </a:ln>
        </p:spPr>
        <p:txBody>
          <a:bodyPr vert="horz" lIns="67199" tIns="33600" rIns="67199" bIns="33600" rtlCol="0" anchor="ctr"/>
          <a:lstStyle/>
          <a:p>
            <a:endParaRPr lang="en-GB"/>
          </a:p>
        </p:txBody>
      </p:sp>
      <p:sp>
        <p:nvSpPr>
          <p:cNvPr id="5" name="Notes Placeholder 4"/>
          <p:cNvSpPr>
            <a:spLocks noGrp="1"/>
          </p:cNvSpPr>
          <p:nvPr>
            <p:ph type="body" sz="quarter" idx="3"/>
          </p:nvPr>
        </p:nvSpPr>
        <p:spPr>
          <a:xfrm>
            <a:off x="992581" y="3271603"/>
            <a:ext cx="7943065" cy="2676363"/>
          </a:xfrm>
          <a:prstGeom prst="rect">
            <a:avLst/>
          </a:prstGeom>
        </p:spPr>
        <p:txBody>
          <a:bodyPr vert="horz" lIns="67199" tIns="33600" rIns="67199" bIns="3360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6456906"/>
            <a:ext cx="4302392" cy="340769"/>
          </a:xfrm>
          <a:prstGeom prst="rect">
            <a:avLst/>
          </a:prstGeom>
        </p:spPr>
        <p:txBody>
          <a:bodyPr vert="horz" lIns="67199" tIns="33600" rIns="67199" bIns="33600" rtlCol="0" anchor="b"/>
          <a:lstStyle>
            <a:lvl1pPr algn="l">
              <a:defRPr sz="900"/>
            </a:lvl1pPr>
          </a:lstStyle>
          <a:p>
            <a:endParaRPr lang="en-GB"/>
          </a:p>
        </p:txBody>
      </p:sp>
      <p:sp>
        <p:nvSpPr>
          <p:cNvPr id="7" name="Slide Number Placeholder 6"/>
          <p:cNvSpPr>
            <a:spLocks noGrp="1"/>
          </p:cNvSpPr>
          <p:nvPr>
            <p:ph type="sldNum" sz="quarter" idx="5"/>
          </p:nvPr>
        </p:nvSpPr>
        <p:spPr>
          <a:xfrm>
            <a:off x="5623409" y="6456906"/>
            <a:ext cx="4302392" cy="340769"/>
          </a:xfrm>
          <a:prstGeom prst="rect">
            <a:avLst/>
          </a:prstGeom>
        </p:spPr>
        <p:txBody>
          <a:bodyPr vert="horz" lIns="67199" tIns="33600" rIns="67199" bIns="33600" rtlCol="0" anchor="b"/>
          <a:lstStyle>
            <a:lvl1pPr algn="r">
              <a:defRPr sz="9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7251" y="-209550"/>
            <a:ext cx="13795538" cy="13680000"/>
          </a:xfrm>
          <a:prstGeom prst="rect">
            <a:avLst/>
          </a:prstGeom>
        </p:spPr>
      </p:pic>
      <p:sp>
        <p:nvSpPr>
          <p:cNvPr id="2" name="object 2"/>
          <p:cNvSpPr txBox="1"/>
          <p:nvPr/>
        </p:nvSpPr>
        <p:spPr>
          <a:xfrm>
            <a:off x="527298" y="1878956"/>
            <a:ext cx="8854445" cy="5024452"/>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a:latin typeface="Arial"/>
                <a:cs typeface="Arial"/>
              </a:rPr>
              <a:t>Symudiadau</a:t>
            </a:r>
            <a:r>
              <a:rPr lang="en-GB" sz="4500" b="1" spc="-5" dirty="0">
                <a:latin typeface="Arial"/>
                <a:cs typeface="Arial"/>
              </a:rPr>
              <a:t> </a:t>
            </a:r>
            <a:r>
              <a:rPr lang="en-GB" sz="4500" b="1" spc="-5" dirty="0" err="1" smtClean="0">
                <a:latin typeface="Arial"/>
                <a:cs typeface="Arial"/>
              </a:rPr>
              <a:t>rheoledig</a:t>
            </a:r>
            <a:endParaRPr lang="en-GB" sz="4500" b="1" spc="-5" dirty="0" smtClean="0">
              <a:latin typeface="Arial"/>
              <a:cs typeface="Arial"/>
            </a:endParaRPr>
          </a:p>
          <a:p>
            <a:pPr>
              <a:lnSpc>
                <a:spcPct val="100000"/>
              </a:lnSpc>
              <a:spcBef>
                <a:spcPts val="19"/>
              </a:spcBef>
              <a:spcAft>
                <a:spcPts val="600"/>
              </a:spcAft>
            </a:pPr>
            <a:r>
              <a:rPr lang="cy-GB" sz="3200" b="1" dirty="0"/>
              <a:t>Defnydd effeithiol o </a:t>
            </a:r>
            <a:r>
              <a:rPr lang="cy-GB" sz="3200" b="1" dirty="0" smtClean="0"/>
              <a:t>symudiadau rheoledig </a:t>
            </a:r>
          </a:p>
          <a:p>
            <a:pPr>
              <a:lnSpc>
                <a:spcPct val="100000"/>
              </a:lnSpc>
              <a:spcBef>
                <a:spcPts val="19"/>
              </a:spcBef>
              <a:spcAft>
                <a:spcPts val="600"/>
              </a:spcAft>
            </a:pPr>
            <a:r>
              <a:rPr lang="cy-GB" sz="3200" b="1" dirty="0" smtClean="0"/>
              <a:t>gan </a:t>
            </a:r>
            <a:r>
              <a:rPr lang="cy-GB" sz="3200" b="1" dirty="0"/>
              <a:t>awdurdodau lleol </a:t>
            </a:r>
            <a:r>
              <a:rPr lang="cy-GB" sz="3200" b="1" dirty="0" smtClean="0"/>
              <a:t>ac </a:t>
            </a:r>
            <a:r>
              <a:rPr lang="cy-GB" sz="3200" b="1" dirty="0"/>
              <a:t>ysgolion</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lnSpc>
                <a:spcPts val="3190"/>
              </a:lnSpc>
            </a:pPr>
            <a:r>
              <a:rPr lang="en-GB" sz="4500" b="1" spc="-5" dirty="0" smtClean="0">
                <a:solidFill>
                  <a:schemeClr val="tx1">
                    <a:lumMod val="75000"/>
                    <a:lumOff val="25000"/>
                  </a:schemeClr>
                </a:solidFill>
                <a:latin typeface="Arial"/>
                <a:cs typeface="Arial"/>
              </a:rPr>
              <a:t>Managed moves </a:t>
            </a:r>
          </a:p>
          <a:p>
            <a:pPr marL="12700" marR="2997200">
              <a:lnSpc>
                <a:spcPts val="3190"/>
              </a:lnSpc>
            </a:pPr>
            <a:endParaRPr lang="en-GB" sz="4500" b="1" spc="-5" dirty="0">
              <a:solidFill>
                <a:schemeClr val="tx1">
                  <a:lumMod val="75000"/>
                  <a:lumOff val="25000"/>
                </a:schemeClr>
              </a:solidFill>
              <a:latin typeface="Arial"/>
              <a:cs typeface="Arial"/>
            </a:endParaRPr>
          </a:p>
          <a:p>
            <a:pPr marL="12700" marR="2997200">
              <a:lnSpc>
                <a:spcPts val="3190"/>
              </a:lnSpc>
            </a:pPr>
            <a:r>
              <a:rPr lang="en-GB" sz="3200" b="1" spc="-5" dirty="0" smtClean="0">
                <a:solidFill>
                  <a:schemeClr val="tx1">
                    <a:lumMod val="75000"/>
                    <a:lumOff val="25000"/>
                  </a:schemeClr>
                </a:solidFill>
                <a:latin typeface="Arial"/>
                <a:cs typeface="Arial"/>
              </a:rPr>
              <a:t>Effective use of managed moves by local authorities and schools</a:t>
            </a:r>
            <a:endParaRPr sz="32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93700" y="2434538"/>
            <a:ext cx="6221920" cy="717119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Mewn ychydig o awdurdodau lleol, mae prosesau cadarn ar waith i gynorthwyo trosglwyddo disgyblion rhwng ysgolion yn deg, nodi unigolyn allweddol i oruchwylio’r symudiad rheoledig a monitro cynnydd disgyblion yn </a:t>
            </a:r>
            <a:r>
              <a:rPr lang="cy-GB" sz="2400" dirty="0" smtClean="0">
                <a:latin typeface="Arial"/>
                <a:ea typeface="Times New Roman"/>
              </a:rPr>
              <a:t>effeithiol</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Mae llawer o awdurdodau lleol wedi cyflwyno systemau i gasglu data ar symudiadau rheoledig, ac mae gan ychydig ohonynt systemau cadarn i olrhain cynnydd disgyblion yn y maes hwn.  Fodd bynnag, ar y cyfan, nid yw staff awdurdodau lleol yn defnyddio’r data hwn yn ddigon da i adolygu llwyddiant mentrau neu nodi tueddiadau a phatrymau ar lefel ysgolion neu’r awdurdod lleol.  O ganlyniad, mae amseroldeb ac effeithiolrwydd cymorth targedig i ysgolion yn rhy anghyson ledled </a:t>
            </a:r>
            <a:r>
              <a:rPr lang="cy-GB" sz="2400" dirty="0" smtClean="0">
                <a:latin typeface="Arial"/>
                <a:ea typeface="Times New Roman"/>
              </a:rPr>
              <a:t>Cymru</a:t>
            </a:r>
            <a:r>
              <a:rPr lang="en-GB" sz="2400" dirty="0" smtClean="0">
                <a:solidFill>
                  <a:prstClr val="black"/>
                </a:solidFill>
                <a:latin typeface="Arial" panose="020B0604020202020204" pitchFamily="34" charset="0"/>
                <a:ea typeface="Times New Roman" panose="02020603050405020304" pitchFamily="18" charset="0"/>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95575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In </a:t>
            </a:r>
            <a:r>
              <a:rPr lang="en-GB" sz="2400" dirty="0">
                <a:latin typeface="Arial" panose="020B0604020202020204" pitchFamily="34" charset="0"/>
                <a:ea typeface="Times New Roman" panose="02020603050405020304" pitchFamily="18" charset="0"/>
              </a:rPr>
              <a:t>a few local authorities, there are robust processes in place to support the equitable transfer of pupils between schools, identify a key person to oversee the managed move and monitor pupils’ progress effectively.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Many local authorities have introduced systems to collect data on managed moves and a few have robust systems to track pupil progress in this area.  However, overall, local authority staff do not use this data well enough to review the success of initiatives or identify trends and patterns at school or local authority level.  As a result, the timeliness and effectiveness of targeted support for schools is too inconsistent across Wales.</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63261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84830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Nid yw’r rhan fwyaf o awdurdodau lleol yn monitro p’un a yw symudiadau rheoledig yn llwyddiannus ai peidio yn ddigon cadarn ar ôl y cyfnod </a:t>
            </a:r>
            <a:r>
              <a:rPr lang="cy-GB" sz="2400" dirty="0" smtClean="0">
                <a:latin typeface="Arial"/>
                <a:ea typeface="Times New Roman"/>
              </a:rPr>
              <a:t>prawf</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Yn y rhan fwyaf o awdurdodau lleol, mae gan swyddogion a phenaethiaid ddealltwriaeth drylwyr o’r prif rwystrau rhag symudiad rheoledig llwyddiannus.  Mae’r rhain yn cynnwys yr effaith negyddol ar brif ddangosyddion perfformiad, annhegwch tybiedig dosbarthiad symudiadau rheoledig, a diffyg gwybodaeth am anghenion addysgol </a:t>
            </a:r>
            <a:r>
              <a:rPr lang="cy-GB" sz="2400" dirty="0" smtClean="0">
                <a:latin typeface="Arial"/>
                <a:ea typeface="Times New Roman"/>
              </a:rPr>
              <a:t>disgyblion</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Mewn ychydig o awdurdodau lleol, mae swyddogion yn gweithio’n greadigol ag ysgolion er mwyn sicrhau yr eir i’r afael â rhwystrau </a:t>
            </a:r>
            <a:r>
              <a:rPr lang="cy-GB" sz="2400" dirty="0" smtClean="0">
                <a:latin typeface="Arial"/>
                <a:ea typeface="Times New Roman"/>
              </a:rPr>
              <a:t>cydnabyddedig</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lumMod val="75000"/>
                  <a:lumOff val="25000"/>
                </a:prst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47755"/>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Most local authorities do not monitor the success or otherwise of managed moves robustly enough after the trial period.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In most local authorities, officers and </a:t>
            </a:r>
            <a:r>
              <a:rPr lang="en-GB" sz="2400" dirty="0" err="1">
                <a:latin typeface="Arial" panose="020B0604020202020204" pitchFamily="34" charset="0"/>
                <a:ea typeface="Times New Roman" panose="02020603050405020304" pitchFamily="18" charset="0"/>
              </a:rPr>
              <a:t>headteachers</a:t>
            </a:r>
            <a:r>
              <a:rPr lang="en-GB" sz="2400" dirty="0">
                <a:latin typeface="Arial" panose="020B0604020202020204" pitchFamily="34" charset="0"/>
                <a:ea typeface="Times New Roman" panose="02020603050405020304" pitchFamily="18" charset="0"/>
              </a:rPr>
              <a:t> have a thorough understanding of the main barriers to a successful managed move.  These include the negative impact on headline performance indicators, the perceived inequality of distribution of managed moves, and lack of information about the educational needs of pupils.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In </a:t>
            </a:r>
            <a:r>
              <a:rPr lang="en-GB" sz="2400" dirty="0">
                <a:latin typeface="Arial" panose="020B0604020202020204" pitchFamily="34" charset="0"/>
                <a:ea typeface="Times New Roman" panose="02020603050405020304" pitchFamily="18" charset="0"/>
              </a:rPr>
              <a:t>a few local authorities, officers work creatively with schools to ensure that recognised barriers are addressed.  </a:t>
            </a:r>
            <a:r>
              <a:rPr lang="en-GB" sz="2400" dirty="0" smtClean="0">
                <a:latin typeface="Arial" panose="020B0604020202020204" pitchFamily="34" charset="0"/>
                <a:ea typeface="Times New Roman" panose="02020603050405020304" pitchFamily="18" charset="0"/>
              </a:rPr>
              <a:t>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72442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369740"/>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03200" y="2083775"/>
            <a:ext cx="6311900" cy="8279190"/>
          </a:xfrm>
          <a:prstGeom prst="rect">
            <a:avLst/>
          </a:prstGeom>
        </p:spPr>
        <p:txBody>
          <a:bodyPr vert="horz" wrap="square" lIns="0" tIns="0" rIns="0" bIns="0" rtlCol="0">
            <a:spAutoFit/>
          </a:bodyPr>
          <a:lstStyle/>
          <a:p>
            <a:pPr marL="342900" lvl="0" indent="-342900">
              <a:buFont typeface="+mj-lt"/>
              <a:buAutoNum type="arabicPeriod"/>
              <a:tabLst>
                <a:tab pos="936625" algn="l"/>
              </a:tabLst>
            </a:pPr>
            <a:r>
              <a:rPr lang="cy-GB" sz="2400" dirty="0">
                <a:latin typeface="Arial"/>
                <a:ea typeface="Times New Roman"/>
              </a:rPr>
              <a:t>Mae bron pob ysgol uwchradd yn defnyddio rhaglenni cymorth bugeiliol i ddisgyblion y mae perygl iddynt ymddieithrio neu gael eu gwahardd.  Er bod y rhan fwyaf o ysgolion yn defnyddio’r rhaglenni hyn yn addas i gynorthwyo disgyblion sydd mewn perygl, mae eu defnyddio i awdurdodi oriau presenoldeb gostyngol yn yr ysgol yn amrywio ledled Cymru.  Mewn ychydig o ysgolion, prif ddiben rhaglen cymorth bugeiliol yw tynnu disgybl oddi ar gofrestr yr </a:t>
            </a:r>
            <a:r>
              <a:rPr lang="cy-GB" sz="2400" dirty="0" smtClean="0">
                <a:latin typeface="Arial"/>
                <a:ea typeface="Times New Roman"/>
              </a:rPr>
              <a:t>ysgol</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mj-lt"/>
              <a:buAutoNum type="arabicPeriod"/>
              <a:tabLst>
                <a:tab pos="936625" algn="l"/>
              </a:tabLst>
            </a:pPr>
            <a:r>
              <a:rPr lang="cy-GB" sz="2400" dirty="0">
                <a:latin typeface="Arial"/>
                <a:ea typeface="Times New Roman"/>
              </a:rPr>
              <a:t>Ychydig iawn o awdurdodau lleol sy’n monitro defnydd rhaglenni cymorth bugeiliol neu’n herio defnydd amhriodol ohonynt.  Mae hyn yn golygu nad oes gan lawer o awdurdodau lleol wybodaeth fanwl am faint o ddisgyblion y mae perygl iddynt gael eu gwahardd, faint ohonynt sy’n manteisio ar addysg ran-amser nac amseroldeb y trefniadau </a:t>
            </a:r>
            <a:r>
              <a:rPr lang="cy-GB" sz="2400" dirty="0" smtClean="0">
                <a:latin typeface="Arial"/>
                <a:ea typeface="Times New Roman"/>
              </a:rPr>
              <a:t>hyn</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955750"/>
          </a:xfrm>
          <a:prstGeom prst="rect">
            <a:avLst/>
          </a:prstGeom>
        </p:spPr>
        <p:txBody>
          <a:bodyPr vert="horz" wrap="square" lIns="0" tIns="0" rIns="0" bIns="0" rtlCol="0">
            <a:spAutoFit/>
          </a:bodyPr>
          <a:lstStyle/>
          <a:p>
            <a:pPr marL="342900" lvl="0" indent="-342900">
              <a:spcAft>
                <a:spcPts val="1200"/>
              </a:spcAft>
              <a:buFont typeface="+mj-lt"/>
              <a:buAutoNum type="arabicPeriod"/>
              <a:tabLst>
                <a:tab pos="936625" algn="l"/>
              </a:tabLst>
            </a:pPr>
            <a:r>
              <a:rPr lang="en-GB" sz="2400" dirty="0">
                <a:latin typeface="Arial" panose="020B0604020202020204" pitchFamily="34" charset="0"/>
                <a:ea typeface="Times New Roman" panose="02020603050405020304" pitchFamily="18" charset="0"/>
              </a:rPr>
              <a:t>Nearly all secondary schools make use of PSPs for pupils who are at risk of disengagement or exclusion.  While most schools use PSPs suitably to support pupils at risk, their use to authorise reduced hours of attendance at school is variable across Wales.  In a few schools, the main purpose of a PSP is to remove a pupil from the school roll.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mj-lt"/>
              <a:buAutoNum type="arabicPeriod"/>
              <a:tabLst>
                <a:tab pos="936625" algn="l"/>
              </a:tabLst>
            </a:pPr>
            <a:r>
              <a:rPr lang="en-GB" sz="2400" dirty="0" smtClean="0">
                <a:latin typeface="Arial" panose="020B0604020202020204" pitchFamily="34" charset="0"/>
                <a:ea typeface="Times New Roman" panose="02020603050405020304" pitchFamily="18" charset="0"/>
              </a:rPr>
              <a:t>Very </a:t>
            </a:r>
            <a:r>
              <a:rPr lang="en-GB" sz="2400" dirty="0">
                <a:latin typeface="Arial" panose="020B0604020202020204" pitchFamily="34" charset="0"/>
                <a:ea typeface="Times New Roman" panose="02020603050405020304" pitchFamily="18" charset="0"/>
              </a:rPr>
              <a:t>few local authorities monitor the use of PSPs or challenge inappropriate use.  This means that many local authorities do not have detailed information on how many pupils are at risk of exclusion, how many are accessing part-time education or on the timeliness of these arrangements.</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621992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482223"/>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11400" y="2272920"/>
            <a:ext cx="6304220" cy="769441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Mae arweinwyr yn ceisio gwella profiadau disgyblion sy’n destun symudiad rheoledig trwy ddatblygu protocol clir ar gyfer symudiadau rheoledig rhwng ysgolion, ac yn cymhwyso trothwyon tebyg ar gyfer symudiadau rheoledig a chynllunio opsiynau’r cwricwlwm ar y cyd, yn enwedig yng nghyfnod allweddol </a:t>
            </a:r>
            <a:r>
              <a:rPr lang="cy-GB" sz="2400" dirty="0" smtClean="0">
                <a:latin typeface="Arial"/>
                <a:ea typeface="Times New Roman"/>
              </a:rPr>
              <a:t>4</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Yn y rhan fwyaf o achosion, nid yw ysgolion cartref yn monitro cynnydd disgyblion yn yr ysgol sy’n derbyn yn ddigon cadarn.  Mae’r wybodaeth a roddir i’r ysgol sy’n derbyn cyn ac yn ystod symudiad rheoledig yn gyfyngedig iawn ac yn aml yn anghyflawn.  Mae’r wybodaeth yn canolbwyntio ar hanes disgybl o ran ymddygiad a phresenoldeb, ac yn rhoi ychydig iawn o fanylion i’r ysgolion sy’n derbyn am anghenion dysgu, cyfathrebu neu gymdeithasol y </a:t>
            </a:r>
            <a:r>
              <a:rPr lang="cy-GB" sz="2400" dirty="0" smtClean="0">
                <a:latin typeface="Arial"/>
                <a:ea typeface="Times New Roman"/>
              </a:rPr>
              <a:t>disgybl</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Leaders seek to improve the experiences of pupils undergoing a managed move by developing a clear school-to-school managed move protocol, applying similar thresholds for managed moves and planning curriculum options jointly, especially at key stage 4.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In most cases, home schools do not monitor pupils’ progress in the receiving school robustly enough.  Information given to the receiving school prior and during a managed move is minimal and often incomplete.  The information focuses on a pupil’s history of behaviour and attendance and provides the receiving schools with little detail about the pupil’s learning, communication or social needs.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235321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109639"/>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Mae gan bob awdurdod lleol drefniadau sefydledig i sicrhau y gall rhieni a gofalwyr fanteisio ar gyngor diduedd ar ystod o faterion yn ymwneud ag anghenion addysgol arbennig eu </a:t>
            </a:r>
            <a:r>
              <a:rPr lang="cy-GB" sz="2400" dirty="0" smtClean="0">
                <a:latin typeface="Arial"/>
                <a:ea typeface="Times New Roman"/>
              </a:rPr>
              <a:t>plentyn</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Fodd bynnag, dim ond ychydig iawn o awdurdodau lleol ac ysgolion sy’n hyrwyddo’r gwasanaeth hwn yn rhagweithiol wrth drafod symudiad rheoledig â rhieni a gofalwyr.  Mae hyn yn golygu, yn gyffredinol, nad yw rhieni’n ymwybodol o’r gwasanaeth nes ei fod yn rhy hwyr neu mae anghydfod yn codi gyda’r </a:t>
            </a:r>
            <a:r>
              <a:rPr lang="cy-GB" sz="2400" dirty="0" smtClean="0">
                <a:latin typeface="Arial"/>
                <a:ea typeface="Times New Roman"/>
              </a:rPr>
              <a:t>ysgol</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09091"/>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All local authorities have well-established arrangements to ensure that parents and carers can access impartial advice on a range of issues relating to their child’s special educational needs.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only a very few local authorities and schools proactively promote this service when discussing a managed move with parents and carers.  This means that, generally, parents are not aware of the service until it is too late or a dispute arises with the school.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213352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4739759"/>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Yn yr un modd â rhieni a gofalwyr, nid yw disgyblion yn gallu manteisio ar eiriolwyr annibynnol, fel mater o drefn, i gynrychioli eu buddiannau, eu helpu i ddweud yr hyn sydd ei eisiau arnynt neu sicrhau eu hawliau yn ystod symudiadau rheoledig.  Mae hyn yn golygu nad yw llais ac anghenion y disgybl wrth wraidd y broses bob </a:t>
            </a:r>
            <a:r>
              <a:rPr lang="cy-GB" sz="2400" dirty="0" smtClean="0">
                <a:latin typeface="Arial"/>
                <a:ea typeface="Times New Roman"/>
              </a:rPr>
              <a:t>tro</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477875"/>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In a similar manner to parents and carers, pupils do not routinely get access to independent advocates to represent their interests, help them to say what they want or secure their rights during managed moves.  This means that a pupil’s voice and needs are not always at the heart of the process.</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159997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540526"/>
          </a:xfrm>
          <a:prstGeom prst="rect">
            <a:avLst/>
          </a:prstGeom>
        </p:spPr>
        <p:txBody>
          <a:bodyPr vert="horz" wrap="square" lIns="0" tIns="0" rIns="0" bIns="0" rtlCol="0">
            <a:spAutoFit/>
          </a:bodyPr>
          <a:lstStyle/>
          <a:p>
            <a:pPr lvl="0">
              <a:spcAft>
                <a:spcPts val="1200"/>
              </a:spcAft>
              <a:tabLst>
                <a:tab pos="2637155" algn="ctr"/>
                <a:tab pos="5274310" algn="r"/>
                <a:tab pos="457200" algn="l"/>
              </a:tabLst>
            </a:pPr>
            <a:r>
              <a:rPr lang="cy-GB" sz="2400" b="1" dirty="0">
                <a:solidFill>
                  <a:srgbClr val="000000"/>
                </a:solidFill>
                <a:latin typeface="Arial"/>
                <a:ea typeface="Times New Roman"/>
              </a:rPr>
              <a:t>Dylai Llywodraeth </a:t>
            </a:r>
            <a:r>
              <a:rPr lang="cy-GB" sz="2400" b="1" dirty="0" smtClean="0">
                <a:solidFill>
                  <a:srgbClr val="000000"/>
                </a:solidFill>
                <a:latin typeface="Arial"/>
                <a:ea typeface="Times New Roman"/>
              </a:rPr>
              <a:t>Cymru</a:t>
            </a:r>
            <a:r>
              <a:rPr lang="en-GB" sz="2400" b="1" dirty="0" smtClean="0">
                <a:solidFill>
                  <a:srgbClr val="000000"/>
                </a:solidFill>
                <a:latin typeface="Arial" panose="020B0604020202020204" pitchFamily="34" charset="0"/>
                <a:ea typeface="Times New Roman" panose="02020603050405020304" pitchFamily="18" charset="0"/>
              </a:rPr>
              <a:t>:</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 pos="936625" algn="l"/>
              </a:tabLst>
            </a:pPr>
            <a:r>
              <a:rPr lang="cy-GB" sz="2400" dirty="0">
                <a:latin typeface="Arial"/>
                <a:ea typeface="Times New Roman"/>
              </a:rPr>
              <a:t>Ddarparu arweiniad clir, cyfredol i awdurdodau lleol, ysgolion ac UCDau ar ddefnyddio symudiadau rheoledig a rhaglenni cymorth bugeiliol, yn enwedig yn ymwneud ag amserlenni </a:t>
            </a:r>
            <a:r>
              <a:rPr lang="cy-GB" sz="2400" dirty="0" smtClean="0">
                <a:latin typeface="Arial"/>
                <a:ea typeface="Times New Roman"/>
              </a:rPr>
              <a:t>rhan-amser</a:t>
            </a:r>
            <a:endParaRPr lang="en-GB"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936625" algn="l"/>
              </a:tabLst>
            </a:pPr>
            <a:r>
              <a:rPr lang="cy-GB" sz="2400" dirty="0">
                <a:latin typeface="Arial"/>
                <a:ea typeface="Times New Roman"/>
              </a:rPr>
              <a:t>Cryfhau amddiffyniad cyfreithiol a mesurau amddiffynnol yn ymwneud â symudiadau rheoledig i adlewyrchu’r rhai sydd ar gael ar hyn o bryd i ddisgyblion sy’n cael eu gwahardd yn </a:t>
            </a:r>
            <a:r>
              <a:rPr lang="cy-GB" sz="2400" dirty="0" smtClean="0">
                <a:latin typeface="Arial"/>
                <a:ea typeface="Times New Roman"/>
              </a:rPr>
              <a:t>barhaol</a:t>
            </a:r>
            <a:endParaRPr lang="en-GB"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936625" algn="l"/>
              </a:tabLst>
            </a:pPr>
            <a:r>
              <a:rPr lang="cy-GB" sz="2400" dirty="0">
                <a:latin typeface="Arial"/>
                <a:ea typeface="Times New Roman"/>
              </a:rPr>
              <a:t>Casglu a chyhoeddi data ar symudiadau rheoledig a gwaharddiadau ar lefel awdurdodau lleol a </a:t>
            </a:r>
            <a:r>
              <a:rPr lang="cy-GB" sz="2400" dirty="0" smtClean="0">
                <a:latin typeface="Arial"/>
                <a:ea typeface="Times New Roman"/>
              </a:rPr>
              <a:t>chenedlaethol</a:t>
            </a:r>
            <a:endParaRPr lang="en-GB"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936625" algn="l"/>
              </a:tabLst>
            </a:pPr>
            <a:r>
              <a:rPr lang="cy-GB" sz="2400" dirty="0">
                <a:latin typeface="Arial"/>
                <a:ea typeface="Times New Roman"/>
              </a:rPr>
              <a:t>Ystyried ehangu mesurau perfformiad, yn enwedig yng nghyfnod allweddol 4, i hyrwyddo arfer gynhwysol ar lefel ysgolion ac awdurdodau </a:t>
            </a:r>
            <a:r>
              <a:rPr lang="cy-GB" sz="2400" dirty="0" smtClean="0">
                <a:latin typeface="Arial"/>
                <a:ea typeface="Times New Roman"/>
              </a:rPr>
              <a:t>lleol</a:t>
            </a:r>
            <a:endParaRPr lang="en-GB" sz="12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719125" y="2579149"/>
            <a:ext cx="5977607" cy="6063198"/>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The Welsh Government should:</a:t>
            </a:r>
            <a:endParaRPr lang="en-GB" sz="2400" dirty="0">
              <a:latin typeface="Times New Roman" panose="02020603050405020304" pitchFamily="18"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936625" algn="l"/>
              </a:tabLst>
            </a:pPr>
            <a:r>
              <a:rPr lang="en-GB" sz="2400" dirty="0">
                <a:solidFill>
                  <a:srgbClr val="000000"/>
                </a:solidFill>
                <a:latin typeface="Arial" panose="020B0604020202020204" pitchFamily="34" charset="0"/>
                <a:ea typeface="Times New Roman" panose="02020603050405020304" pitchFamily="18" charset="0"/>
              </a:rPr>
              <a:t>Provide clear, up-to-date guidance to local authorities, schools and PRUs on the use of managed moves and of PSPs, especially around part-time timetables</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936625" algn="l"/>
              </a:tabLst>
            </a:pPr>
            <a:r>
              <a:rPr lang="en-GB" sz="2400" dirty="0">
                <a:solidFill>
                  <a:srgbClr val="000000"/>
                </a:solidFill>
                <a:latin typeface="Arial" panose="020B0604020202020204" pitchFamily="34" charset="0"/>
                <a:ea typeface="Times New Roman" panose="02020603050405020304" pitchFamily="18" charset="0"/>
              </a:rPr>
              <a:t>Strengthen legal protection and protective measures around managed moves to reflect those currently available for pupils that are permanently excluded</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936625" algn="l"/>
              </a:tabLst>
            </a:pPr>
            <a:r>
              <a:rPr lang="en-GB" sz="2400" dirty="0">
                <a:solidFill>
                  <a:srgbClr val="000000"/>
                </a:solidFill>
                <a:latin typeface="Arial" panose="020B0604020202020204" pitchFamily="34" charset="0"/>
                <a:ea typeface="Times New Roman" panose="02020603050405020304" pitchFamily="18" charset="0"/>
              </a:rPr>
              <a:t>Collect and publish managed move and exclusion data at local authority and national level</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936625" algn="l"/>
              </a:tabLst>
            </a:pPr>
            <a:r>
              <a:rPr lang="en-GB" sz="2400" dirty="0">
                <a:solidFill>
                  <a:srgbClr val="000000"/>
                </a:solidFill>
                <a:latin typeface="Arial" panose="020B0604020202020204" pitchFamily="34" charset="0"/>
                <a:ea typeface="Times New Roman" panose="02020603050405020304" pitchFamily="18" charset="0"/>
              </a:rPr>
              <a:t>Consider broadening performance measures, particularly at key stage 4, to promote inclusive practice at school and local authority level</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360442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586569"/>
            <a:ext cx="11950199"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Argymhellion</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435578" y="2408486"/>
            <a:ext cx="5899785" cy="7171194"/>
          </a:xfrm>
          <a:prstGeom prst="rect">
            <a:avLst/>
          </a:prstGeom>
        </p:spPr>
        <p:txBody>
          <a:bodyPr vert="horz" wrap="square" lIns="0" tIns="0" rIns="0" bIns="0" rtlCol="0">
            <a:spAutoFit/>
          </a:bodyPr>
          <a:lstStyle/>
          <a:p>
            <a:pPr lvl="0">
              <a:spcAft>
                <a:spcPts val="1200"/>
              </a:spcAft>
              <a:tabLst>
                <a:tab pos="2637155" algn="ctr"/>
                <a:tab pos="5274310" algn="r"/>
                <a:tab pos="457200" algn="l"/>
              </a:tabLst>
            </a:pPr>
            <a:r>
              <a:rPr lang="cy-GB" sz="2400" b="1" dirty="0">
                <a:solidFill>
                  <a:srgbClr val="000000"/>
                </a:solidFill>
                <a:latin typeface="Arial"/>
                <a:ea typeface="Times New Roman"/>
              </a:rPr>
              <a:t>Dylai awdurdodau </a:t>
            </a:r>
            <a:r>
              <a:rPr lang="cy-GB" sz="2400" b="1" dirty="0" smtClean="0">
                <a:solidFill>
                  <a:srgbClr val="000000"/>
                </a:solidFill>
                <a:latin typeface="Arial"/>
                <a:ea typeface="Times New Roman"/>
              </a:rPr>
              <a:t>lleol</a:t>
            </a:r>
            <a:r>
              <a:rPr lang="en-GB" sz="2400" b="1" dirty="0" smtClean="0">
                <a:solidFill>
                  <a:srgbClr val="000000"/>
                </a:solidFill>
                <a:latin typeface="Arial" panose="020B0604020202020204" pitchFamily="34" charset="0"/>
                <a:ea typeface="Times New Roman" panose="02020603050405020304" pitchFamily="18" charset="0"/>
              </a:rPr>
              <a:t>:</a:t>
            </a:r>
            <a:endParaRPr lang="en-GB" sz="2400" b="1"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Ddarparu’r gallu i ddisgyblion a’u teuluoedd fanteisio ar wybodaeth, cyngor ac arweiniad diduedd cyn ac yn ystod y broses symudiad rheoledig</a:t>
            </a:r>
            <a:endParaRPr lang="cy-GB" sz="1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Monitro defnydd a phriodoldeb rhaglenni cymorth bugeiliol ar lefel ysgolion</a:t>
            </a:r>
            <a:endParaRPr lang="cy-GB" sz="1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Casglu data ar symudiadau rheoledig a defnyddio’r wybodaeth hon i arfarnu effeithiolrwydd rhaglenni cymorth bugeiliol</a:t>
            </a:r>
            <a:endParaRPr lang="cy-GB" sz="1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Hyrwyddo datblygu a defnyddio protocolau symudiadau rheoledig rhwng ysgolion, lle bynnag y bo hynny’n bosibl</a:t>
            </a:r>
            <a:endParaRPr lang="cy-GB" sz="12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Sicrhau y gall disgyblion a’u teuluoedd fanteisio ar gyngor ac asesiadau arbenigol yn brydlon er mwyn sefydlogi lleoliadau mewn ysgolion cartref lle bynnag y bo hynny’n bosibl</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801862"/>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Local authorities </a:t>
            </a:r>
            <a:r>
              <a:rPr lang="en-GB" sz="2400" b="1" dirty="0" smtClean="0">
                <a:solidFill>
                  <a:srgbClr val="000000"/>
                </a:solidFill>
                <a:latin typeface="Arial" panose="020B0604020202020204" pitchFamily="34" charset="0"/>
                <a:ea typeface="Times New Roman" panose="02020603050405020304" pitchFamily="18" charset="0"/>
              </a:rPr>
              <a:t>should:</a:t>
            </a: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Provide pupils and their families with access to impartial information, advice and guidance prior and during the managed move process</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Monitor the use and appropriateness of PSPs at school level</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Collect data on managed moves and use this information to evaluate the effectiveness of PSPs</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Promote the development and use of school-to-school managed moves protocols wherever possible</a:t>
            </a:r>
            <a:endParaRPr lang="en-GB" sz="12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Ensure that pupils and their families have access to specialist advice and assessments in a timely manner to stabilise home school placements whenever possible</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291697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Argymhellion</a:t>
            </a:r>
            <a:endParaRPr lang="cy-GB"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lvl="0">
              <a:spcAft>
                <a:spcPts val="0"/>
              </a:spcAft>
              <a:tabLst>
                <a:tab pos="457200" algn="l"/>
                <a:tab pos="2637155" algn="ctr"/>
                <a:tab pos="5274310" algn="r"/>
              </a:tabLst>
            </a:pPr>
            <a:r>
              <a:rPr lang="cy-GB" sz="2400" b="1" dirty="0" smtClean="0">
                <a:solidFill>
                  <a:srgbClr val="000000"/>
                </a:solidFill>
                <a:latin typeface="Arial" panose="020B0604020202020204" pitchFamily="34" charset="0"/>
                <a:ea typeface="Times New Roman" panose="02020603050405020304" pitchFamily="18" charset="0"/>
              </a:rPr>
              <a:t>Dylai ysgolion:</a:t>
            </a:r>
          </a:p>
          <a:p>
            <a:pPr lvl="0">
              <a:spcAft>
                <a:spcPts val="0"/>
              </a:spcAft>
              <a:tabLst>
                <a:tab pos="457200" algn="l"/>
                <a:tab pos="2637155" algn="ctr"/>
                <a:tab pos="5274310" algn="r"/>
              </a:tabLst>
            </a:pPr>
            <a:endParaRPr lang="cy-GB" sz="2400" b="1"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Sicrhau y gall disgyblion a’u teuluoedd fanteisio ar wybodaeth, cyngor ac arweiniad diduedd</a:t>
            </a: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Adolygu’r defnydd o raglenni cymorth bugeiliol yn sgil arweiniad cenedlaethol a lleol yn gynnar yn y broses symudiadau rheoledig</a:t>
            </a: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Sicrhau y caiff gwybodaeth allweddol ei rhannu â’r ysgol sy’n derbyn yn ystod y cyfarfod cychwynnol</a:t>
            </a: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lvl="0">
              <a:spcAft>
                <a:spcPts val="0"/>
              </a:spcAft>
              <a:tabLst>
                <a:tab pos="457200" algn="l"/>
                <a:tab pos="2637155" algn="ctr"/>
                <a:tab pos="5274310" algn="r"/>
              </a:tabLst>
            </a:pPr>
            <a:r>
              <a:rPr lang="en-GB" sz="2400" b="1" dirty="0" smtClean="0">
                <a:solidFill>
                  <a:srgbClr val="000000"/>
                </a:solidFill>
                <a:latin typeface="Arial" panose="020B0604020202020204" pitchFamily="34" charset="0"/>
                <a:ea typeface="Times New Roman" panose="02020603050405020304" pitchFamily="18" charset="0"/>
              </a:rPr>
              <a:t>Schools </a:t>
            </a:r>
            <a:r>
              <a:rPr lang="en-GB" sz="2400" b="1" dirty="0">
                <a:solidFill>
                  <a:srgbClr val="000000"/>
                </a:solidFill>
                <a:latin typeface="Arial" panose="020B0604020202020204" pitchFamily="34" charset="0"/>
                <a:ea typeface="Times New Roman" panose="02020603050405020304" pitchFamily="18" charset="0"/>
              </a:rPr>
              <a:t>should</a:t>
            </a:r>
            <a:r>
              <a:rPr lang="en-GB" sz="2400" b="1" dirty="0" smtClean="0">
                <a:solidFill>
                  <a:srgbClr val="000000"/>
                </a:solidFill>
                <a:latin typeface="Arial" panose="020B0604020202020204" pitchFamily="34" charset="0"/>
                <a:ea typeface="Times New Roman" panose="02020603050405020304" pitchFamily="18" charset="0"/>
              </a:rPr>
              <a:t>:</a:t>
            </a:r>
          </a:p>
          <a:p>
            <a:pPr lvl="0">
              <a:spcAft>
                <a:spcPts val="0"/>
              </a:spcAft>
              <a:tabLst>
                <a:tab pos="457200" algn="l"/>
                <a:tab pos="2637155" algn="ctr"/>
                <a:tab pos="5274310" algn="r"/>
              </a:tabLst>
            </a:pPr>
            <a:endParaRPr lang="en-GB" sz="2400" b="1"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Ensure </a:t>
            </a:r>
            <a:r>
              <a:rPr lang="en-GB" sz="2400" dirty="0">
                <a:solidFill>
                  <a:srgbClr val="000000"/>
                </a:solidFill>
                <a:latin typeface="Arial" panose="020B0604020202020204" pitchFamily="34" charset="0"/>
                <a:ea typeface="Times New Roman" panose="02020603050405020304" pitchFamily="18" charset="0"/>
              </a:rPr>
              <a:t>that pupils and their families have access to impartial information, advice and guidance </a:t>
            </a: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Review </a:t>
            </a:r>
            <a:r>
              <a:rPr lang="en-GB" sz="2400" dirty="0">
                <a:solidFill>
                  <a:srgbClr val="000000"/>
                </a:solidFill>
                <a:latin typeface="Arial" panose="020B0604020202020204" pitchFamily="34" charset="0"/>
                <a:ea typeface="Times New Roman" panose="02020603050405020304" pitchFamily="18" charset="0"/>
              </a:rPr>
              <a:t>the use of PSPs in light of national and local guidance at an early stage in the process of managed </a:t>
            </a:r>
            <a:r>
              <a:rPr lang="en-GB" sz="2400" dirty="0" smtClean="0">
                <a:solidFill>
                  <a:srgbClr val="000000"/>
                </a:solidFill>
                <a:latin typeface="Arial" panose="020B0604020202020204" pitchFamily="34" charset="0"/>
                <a:ea typeface="Times New Roman" panose="02020603050405020304" pitchFamily="18" charset="0"/>
              </a:rPr>
              <a:t>moves</a:t>
            </a: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Ensure </a:t>
            </a:r>
            <a:r>
              <a:rPr lang="en-GB" sz="2400" dirty="0">
                <a:solidFill>
                  <a:srgbClr val="000000"/>
                </a:solidFill>
                <a:latin typeface="Arial" panose="020B0604020202020204" pitchFamily="34" charset="0"/>
                <a:ea typeface="Times New Roman" panose="02020603050405020304" pitchFamily="18" charset="0"/>
              </a:rPr>
              <a:t>that key information is shared with the receiving school during the initial meeting</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9649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Arfer orau</a:t>
            </a:r>
            <a:endParaRPr lang="cy-GB"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lvl="0">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Mae gan Ysgol Uwchradd Coedcae ymateb graddedig hynod effeithiol sy’n hyrwyddo cynhwysiant yn llwyddiannus.</a:t>
            </a:r>
          </a:p>
          <a:p>
            <a:pPr lvl="0">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lvl="0">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Mae’r ysgol wedi c</a:t>
            </a:r>
            <a:r>
              <a:rPr lang="cy-GB" sz="2400" dirty="0" smtClean="0">
                <a:latin typeface="Arial"/>
                <a:ea typeface="Times New Roman"/>
              </a:rPr>
              <a:t>ryfhau ei darpariaeth i ddysgwyr agored i niwed.</a:t>
            </a:r>
            <a:r>
              <a:rPr lang="cy-GB" sz="2400" dirty="0" smtClean="0">
                <a:solidFill>
                  <a:srgbClr val="000000"/>
                </a:solidFill>
                <a:latin typeface="Arial" panose="020B0604020202020204" pitchFamily="34" charset="0"/>
                <a:ea typeface="Times New Roman" panose="02020603050405020304" pitchFamily="18" charset="0"/>
              </a:rPr>
              <a:t>  Mae wedi sicrhau bod polisïau a gweithdrefnau yn crynhoi ethos yr ysgol o gynhwysiant ac mae wedi darparu hyfforddiant i staff, yn canolbwyntio ar:</a:t>
            </a:r>
          </a:p>
          <a:p>
            <a:pPr marL="342900" lvl="0" indent="-342900">
              <a:buFont typeface="Arial" panose="020B0604020202020204" pitchFamily="34" charset="0"/>
              <a:buChar char="•"/>
              <a:tabLst>
                <a:tab pos="457200" algn="l"/>
                <a:tab pos="2637155" algn="ctr"/>
                <a:tab pos="5274310" algn="r"/>
              </a:tabLst>
            </a:pPr>
            <a:endParaRPr lang="en-GB" sz="24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latin typeface="Arial"/>
                <a:ea typeface="Times New Roman"/>
              </a:rPr>
              <a:t>Y materion </a:t>
            </a:r>
            <a:r>
              <a:rPr lang="cy-GB" sz="2400" dirty="0">
                <a:latin typeface="Arial"/>
                <a:ea typeface="Times New Roman"/>
              </a:rPr>
              <a:t>cymdeithasol ac economaidd sy’n effeithio ar </a:t>
            </a:r>
            <a:r>
              <a:rPr lang="cy-GB" sz="2400" dirty="0" smtClean="0">
                <a:latin typeface="Arial"/>
                <a:ea typeface="Times New Roman"/>
              </a:rPr>
              <a:t>ddisgyblion </a:t>
            </a:r>
            <a:r>
              <a:rPr lang="cy-GB" sz="2400" dirty="0">
                <a:latin typeface="Arial"/>
                <a:ea typeface="Times New Roman"/>
              </a:rPr>
              <a:t>a’u </a:t>
            </a:r>
            <a:r>
              <a:rPr lang="cy-GB" sz="2400" dirty="0" smtClean="0">
                <a:latin typeface="Arial"/>
                <a:ea typeface="Times New Roman"/>
              </a:rPr>
              <a:t>teuluoedd</a:t>
            </a: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latin typeface="Arial"/>
                <a:ea typeface="Times New Roman"/>
              </a:rPr>
              <a:t>Ymwybyddiaeth </a:t>
            </a:r>
            <a:r>
              <a:rPr lang="cy-GB" sz="2400" dirty="0">
                <a:latin typeface="Arial"/>
                <a:ea typeface="Times New Roman"/>
              </a:rPr>
              <a:t>o ymlyniad a hyfforddiant </a:t>
            </a:r>
            <a:r>
              <a:rPr lang="cy-GB" sz="2400" dirty="0" smtClean="0">
                <a:latin typeface="Arial"/>
                <a:ea typeface="Times New Roman"/>
              </a:rPr>
              <a:t>emosiynol</a:t>
            </a: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latin typeface="Arial"/>
                <a:ea typeface="Times New Roman"/>
              </a:rPr>
              <a:t>Rhaglenni </a:t>
            </a:r>
            <a:r>
              <a:rPr lang="cy-GB" sz="2400" dirty="0">
                <a:latin typeface="Arial"/>
                <a:ea typeface="Times New Roman"/>
              </a:rPr>
              <a:t>cymorth </a:t>
            </a:r>
            <a:r>
              <a:rPr lang="cy-GB" sz="2400" dirty="0" smtClean="0">
                <a:latin typeface="Arial"/>
                <a:ea typeface="Times New Roman"/>
              </a:rPr>
              <a:t>ymddygiad </a:t>
            </a:r>
            <a:r>
              <a:rPr lang="en-GB" sz="2400" dirty="0" smtClean="0">
                <a:solidFill>
                  <a:srgbClr val="000000"/>
                </a:solidFill>
                <a:latin typeface="Arial" panose="020B0604020202020204" pitchFamily="34" charset="0"/>
                <a:ea typeface="Times New Roman" panose="02020603050405020304" pitchFamily="18" charset="0"/>
              </a:rPr>
              <a:t>a </a:t>
            </a:r>
            <a:r>
              <a:rPr lang="cy-GB" sz="2400" dirty="0" smtClean="0">
                <a:latin typeface="Arial"/>
                <a:ea typeface="Times New Roman"/>
              </a:rPr>
              <a:t>chynllunio </a:t>
            </a:r>
            <a:r>
              <a:rPr lang="cy-GB" sz="2400" dirty="0">
                <a:latin typeface="Arial"/>
                <a:ea typeface="Times New Roman"/>
              </a:rPr>
              <a:t>sy’n canolbwyntio ar yr </a:t>
            </a:r>
            <a:r>
              <a:rPr lang="cy-GB" sz="2400" dirty="0" smtClean="0">
                <a:latin typeface="Arial"/>
                <a:ea typeface="Times New Roman"/>
              </a:rPr>
              <a:t>unigolyn</a:t>
            </a:r>
            <a:endParaRPr lang="en-GB" sz="2400" dirty="0">
              <a:solidFill>
                <a:srgbClr val="000000"/>
              </a:solidFill>
              <a:latin typeface="Arial" panose="020B0604020202020204" pitchFamily="34"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lvl="0">
              <a:spcAft>
                <a:spcPts val="0"/>
              </a:spcAft>
              <a:tabLst>
                <a:tab pos="457200" algn="l"/>
                <a:tab pos="2637155" algn="ctr"/>
                <a:tab pos="5274310" algn="r"/>
              </a:tabLst>
            </a:pPr>
            <a:r>
              <a:rPr lang="en-GB" sz="2400" dirty="0" err="1" smtClean="0">
                <a:solidFill>
                  <a:srgbClr val="000000"/>
                </a:solidFill>
                <a:latin typeface="Arial" panose="020B0604020202020204" pitchFamily="34" charset="0"/>
                <a:ea typeface="Times New Roman" panose="02020603050405020304" pitchFamily="18" charset="0"/>
              </a:rPr>
              <a:t>Coedcae</a:t>
            </a:r>
            <a:r>
              <a:rPr lang="en-GB" sz="2400" dirty="0" smtClean="0">
                <a:solidFill>
                  <a:srgbClr val="000000"/>
                </a:solidFill>
                <a:latin typeface="Arial" panose="020B0604020202020204" pitchFamily="34" charset="0"/>
                <a:ea typeface="Times New Roman" panose="02020603050405020304" pitchFamily="18" charset="0"/>
              </a:rPr>
              <a:t> Secondary School has a highly effective graduated response that promotes inclusion successfully.</a:t>
            </a:r>
          </a:p>
          <a:p>
            <a:pPr lvl="0">
              <a:spcAft>
                <a:spcPts val="0"/>
              </a:spcAft>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lvl="0">
              <a:spcAft>
                <a:spcPts val="0"/>
              </a:spcAft>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The school has strengthened its provision for vulnerable learners.  It has ensured that policies and procedures encompass the school’s ethos of inclusivity and has provided training for staff focussing on:</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smtClean="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The social and economic issues affecting pupils and their families</a:t>
            </a:r>
          </a:p>
          <a:p>
            <a:pPr marL="342900"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Attachment awareness and emotional coaching</a:t>
            </a:r>
          </a:p>
          <a:p>
            <a:pPr marL="342900"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Behaviour support programmes and person-centred planning </a:t>
            </a: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81297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Cefndir</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Mae’r adroddiad wedi’i fwriadu ar gyfer Llywodraeth Cymru, penaethiaid a staff mewn ysgolion, llywodraethwyr, awdurdodau lleol a chonsortia rhanbarthol. Mae’r adroddiad yn cynnwys enghreifftiau o arfer effeithiol i’w hystyried gan awdurdodau lleol ac ysgolion. Bwriad y rhain yw annog awdurdodau lleol ac ysgolion i fyfyrio ar eu harfer bresennol yn ymwneud â symudiadau rheoledig. </a:t>
            </a: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canfyddiadau’r adroddiad wedi’u seilio ar ddadansoddiad o ymatebion i arolwg o awdurdodau lleol ac ymweliadau ag wyth awdurdod lleol, wyth ysgol uwchradd a saith uned cyfeirio disgyblion (UCD)</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Background</a:t>
            </a:r>
            <a:endParaRPr sz="4500" b="1" dirty="0">
              <a:solidFill>
                <a:schemeClr val="tx1">
                  <a:lumMod val="75000"/>
                  <a:lumOff val="25000"/>
                </a:schemeClr>
              </a:solidFill>
              <a:latin typeface="Arial"/>
              <a:cs typeface="Arial"/>
            </a:endParaRPr>
          </a:p>
        </p:txBody>
      </p:sp>
      <p:sp>
        <p:nvSpPr>
          <p:cNvPr id="8" name="object 8"/>
          <p:cNvSpPr txBox="1"/>
          <p:nvPr/>
        </p:nvSpPr>
        <p:spPr>
          <a:xfrm>
            <a:off x="6539614"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The report is intended for the Welsh Government, </a:t>
            </a:r>
            <a:r>
              <a:rPr lang="en-GB" sz="2400" dirty="0" err="1">
                <a:solidFill>
                  <a:schemeClr val="tx1">
                    <a:lumMod val="75000"/>
                    <a:lumOff val="25000"/>
                  </a:schemeClr>
                </a:solidFill>
                <a:latin typeface="Arial"/>
                <a:cs typeface="Arial"/>
              </a:rPr>
              <a:t>headteachers</a:t>
            </a:r>
            <a:r>
              <a:rPr lang="en-GB" sz="2400" dirty="0">
                <a:solidFill>
                  <a:schemeClr val="tx1">
                    <a:lumMod val="75000"/>
                    <a:lumOff val="25000"/>
                  </a:schemeClr>
                </a:solidFill>
                <a:latin typeface="Arial"/>
                <a:cs typeface="Arial"/>
              </a:rPr>
              <a:t> and staff in schools, governors, local authorities and regional consortia. </a:t>
            </a: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report includes examples of effective practice for local authorities and schools to consider. </a:t>
            </a:r>
            <a:r>
              <a:rPr lang="en-GB" sz="2400" dirty="0" smtClean="0">
                <a:solidFill>
                  <a:schemeClr val="tx1">
                    <a:lumMod val="75000"/>
                    <a:lumOff val="25000"/>
                  </a:schemeClr>
                </a:solidFill>
                <a:latin typeface="Arial"/>
                <a:cs typeface="Arial"/>
              </a:rPr>
              <a:t> These are intended to encourage local authorities and schools to reflect on their current practice in relation to managed moves.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The findings of the report are based on an analysis of responses to a survey of local authorities and visits to eight local authorities, eight secondary schools and seven pupil referral units (PRUs)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962356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Arfer orau</a:t>
            </a:r>
            <a:endParaRPr lang="cy-GB"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lvl="0">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Mae’r ysgol yn darparu profiadau dysgu ac addysgu wedi’u targedu’n dda i fodloni anghenion dysgwyr sy’n agored i niwed.  Mae’r rhain yn cynnwys </a:t>
            </a:r>
            <a:r>
              <a:rPr lang="cy-GB" sz="2400" dirty="0" smtClean="0">
                <a:latin typeface="Arial"/>
                <a:ea typeface="Times New Roman"/>
              </a:rPr>
              <a:t>pecynnau llythrennedd a rhifedd pwrpasol</a:t>
            </a:r>
            <a:r>
              <a:rPr lang="cy-GB" sz="2400" dirty="0" smtClean="0">
                <a:solidFill>
                  <a:srgbClr val="000000"/>
                </a:solidFill>
                <a:latin typeface="Arial" panose="020B0604020202020204" pitchFamily="34" charset="0"/>
                <a:ea typeface="Times New Roman" panose="02020603050405020304" pitchFamily="18" charset="0"/>
              </a:rPr>
              <a:t>, </a:t>
            </a:r>
            <a:r>
              <a:rPr lang="cy-GB" sz="2400" dirty="0" smtClean="0">
                <a:latin typeface="Arial"/>
                <a:ea typeface="Times New Roman"/>
              </a:rPr>
              <a:t>grwpiau maethu ac ystod eang o opsiynau ychwanegol sy’n ymestyn y cwricwlwm ac yn cefnogi presenoldeb dysgwyr yn yr ysgol</a:t>
            </a:r>
            <a:r>
              <a:rPr lang="cy-GB" sz="2400" dirty="0" smtClean="0">
                <a:solidFill>
                  <a:srgbClr val="000000"/>
                </a:solidFill>
                <a:latin typeface="Arial" panose="020B0604020202020204" pitchFamily="34" charset="0"/>
                <a:ea typeface="Times New Roman" panose="02020603050405020304" pitchFamily="18" charset="0"/>
              </a:rPr>
              <a:t>.</a:t>
            </a:r>
          </a:p>
          <a:p>
            <a:pPr lvl="0">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lvl="0">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Mae ffocws cryf yr ysgol ar ddatblygiad proffesiynol parhaus i athrawon a staff cymorth mewn materion cynhwysiant wedi cryfhau gallu’r ysgol i ddarparu ar gyfer y dysgwyr mwyaf bregus a heriol heb fod angen cymorth allanol.</a:t>
            </a: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lvl="0">
              <a:spcAft>
                <a:spcPts val="0"/>
              </a:spcAft>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The school provides well targeted teaching and learning experiences to meet the needs of vulnerable learners.  These include bespoke literacy and numeracy packages, nurture clubs and a broad range of additional options that enhance the curriculum and support learners’ attendance at school.</a:t>
            </a:r>
          </a:p>
          <a:p>
            <a:pPr lvl="0">
              <a:spcAft>
                <a:spcPts val="0"/>
              </a:spcAft>
              <a:tabLst>
                <a:tab pos="457200" algn="l"/>
                <a:tab pos="2637155" algn="ctr"/>
                <a:tab pos="5274310" algn="r"/>
              </a:tabLst>
            </a:pPr>
            <a:endParaRPr lang="en-GB" sz="2400" dirty="0" smtClean="0">
              <a:solidFill>
                <a:srgbClr val="000000"/>
              </a:solidFill>
              <a:latin typeface="Arial" panose="020B0604020202020204" pitchFamily="34" charset="0"/>
              <a:ea typeface="Times New Roman" panose="02020603050405020304" pitchFamily="18" charset="0"/>
            </a:endParaRPr>
          </a:p>
          <a:p>
            <a:pPr lvl="0">
              <a:spcAft>
                <a:spcPts val="0"/>
              </a:spcAft>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The school’s strong focus on continuous professional development for teachers and support staff in inclusion matters has strengthened the school’s ability to provide for the most vulnerable and challenging learners without the need for external support.</a:t>
            </a: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5304076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10 cwestiwn i </a:t>
            </a:r>
            <a:br>
              <a:rPr lang="cy-GB" sz="4500" b="1" spc="-10" dirty="0" smtClean="0">
                <a:solidFill>
                  <a:schemeClr val="tx1">
                    <a:lumMod val="95000"/>
                    <a:lumOff val="5000"/>
                  </a:schemeClr>
                </a:solidFill>
                <a:latin typeface="Arial" panose="020B0604020202020204" pitchFamily="34" charset="0"/>
                <a:cs typeface="Arial" panose="020B0604020202020204" pitchFamily="34" charset="0"/>
              </a:rPr>
            </a:b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ddarparwyr</a:t>
            </a:r>
            <a:endParaRPr lang="cy-GB"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299" y="3233569"/>
            <a:ext cx="5899785" cy="4801314"/>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A oes gan yr ysgol strategaeth glir ar gyfer symudiadau rheoledig?</a:t>
            </a:r>
          </a:p>
          <a:p>
            <a:pPr marL="342900" lvl="0" indent="-342900">
              <a:spcAft>
                <a:spcPts val="0"/>
              </a:spcAft>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Pa gyfran o symudiadau ysgol yn ystod y flwyddyn sy’n symudiadau rheoledig?  </a:t>
            </a:r>
          </a:p>
          <a:p>
            <a:pPr marL="342900" lvl="0" indent="-342900">
              <a:spcAft>
                <a:spcPts val="0"/>
              </a:spcAft>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Beth yw’r prif resymau sy’n arwain at symudiadau rheoledig i ddisgyblion?</a:t>
            </a:r>
          </a:p>
          <a:p>
            <a:pPr marL="342900" lvl="0" indent="-342900">
              <a:spcAft>
                <a:spcPts val="0"/>
              </a:spcAft>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Ymhle mae symudiad rheoledig yn sefyll ar y continwwm darpariaeth i fodloni anghenion disgyblion bregus a heriol?</a:t>
            </a:r>
          </a:p>
          <a:p>
            <a:pPr lvl="0">
              <a:spcAft>
                <a:spcPts val="0"/>
              </a:spcAft>
              <a:tabLst>
                <a:tab pos="457200" algn="l"/>
                <a:tab pos="2637155" algn="ctr"/>
                <a:tab pos="5274310" algn="r"/>
              </a:tabLst>
            </a:pPr>
            <a:endParaRPr lang="cy-GB" sz="2400" dirty="0">
              <a:solidFill>
                <a:srgbClr val="000000"/>
              </a:solidFill>
              <a:latin typeface="Arial" panose="020B0604020202020204" pitchFamily="34"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592478" y="3220217"/>
            <a:ext cx="5937885" cy="4801314"/>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Does the school have a clear strategy for managed moves?</a:t>
            </a: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What proportion of in-year school moves are managed moves?  </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What are the main reasons leading to pupils being subject to managed moves?</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Where </a:t>
            </a:r>
            <a:r>
              <a:rPr lang="en-GB" sz="2400" dirty="0">
                <a:solidFill>
                  <a:srgbClr val="000000"/>
                </a:solidFill>
                <a:latin typeface="Arial" panose="020B0604020202020204" pitchFamily="34" charset="0"/>
                <a:ea typeface="Times New Roman" panose="02020603050405020304" pitchFamily="18" charset="0"/>
              </a:rPr>
              <a:t>do managed moves sit within the continuum of provision to meet the needs of vulnerable and challenging pupils?</a:t>
            </a:r>
          </a:p>
          <a:p>
            <a:pPr lvl="0">
              <a:spcAft>
                <a:spcPts val="0"/>
              </a:spcAft>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713997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b="1" spc="-10" dirty="0">
                <a:solidFill>
                  <a:schemeClr val="tx1">
                    <a:lumMod val="95000"/>
                    <a:lumOff val="5000"/>
                  </a:schemeClr>
                </a:solidFill>
                <a:latin typeface="Arial" panose="020B0604020202020204" pitchFamily="34" charset="0"/>
                <a:cs typeface="Arial" panose="020B0604020202020204" pitchFamily="34" charset="0"/>
              </a:rPr>
              <a:t>10 cwestiwn i </a:t>
            </a:r>
            <a:br>
              <a:rPr lang="cy-GB" sz="4500" b="1" spc="-10" dirty="0">
                <a:solidFill>
                  <a:schemeClr val="tx1">
                    <a:lumMod val="95000"/>
                    <a:lumOff val="5000"/>
                  </a:schemeClr>
                </a:solidFill>
                <a:latin typeface="Arial" panose="020B0604020202020204" pitchFamily="34" charset="0"/>
                <a:cs typeface="Arial" panose="020B0604020202020204" pitchFamily="34" charset="0"/>
              </a:rPr>
            </a:br>
            <a:r>
              <a:rPr lang="cy-GB" sz="4500" b="1" spc="-10" dirty="0">
                <a:solidFill>
                  <a:schemeClr val="tx1">
                    <a:lumMod val="95000"/>
                    <a:lumOff val="5000"/>
                  </a:schemeClr>
                </a:solidFill>
                <a:latin typeface="Arial" panose="020B0604020202020204" pitchFamily="34" charset="0"/>
                <a:cs typeface="Arial" panose="020B0604020202020204" pitchFamily="34" charset="0"/>
              </a:rPr>
              <a:t>ddarparwyr</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49498" y="3100984"/>
            <a:ext cx="58997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Beth yw prif nodweddion disgyblion sy’n destun symudiadau rheoledig?  Er enghraifft, pa ganran o ddisgyblion sy’n destun symudiadau rheoledig:</a:t>
            </a:r>
          </a:p>
          <a:p>
            <a:pPr marL="800100" lvl="1"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sydd ag anghenion addysgol arbennig?</a:t>
            </a:r>
          </a:p>
          <a:p>
            <a:pPr marL="800100" lvl="1"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sy’n derbyn gofal?</a:t>
            </a:r>
          </a:p>
          <a:p>
            <a:pPr marL="800100" lvl="1"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sy’n gymwys i gael prydau ysgol am ddim?</a:t>
            </a:r>
          </a:p>
          <a:p>
            <a:pPr marL="1257300" lvl="2" indent="-342900">
              <a:buFont typeface="Arial" panose="020B0604020202020204" pitchFamily="34" charset="0"/>
              <a:buChar char="•"/>
              <a:tabLst>
                <a:tab pos="457200" algn="l"/>
                <a:tab pos="2637155" algn="ctr"/>
                <a:tab pos="5274310" algn="r"/>
              </a:tabLst>
            </a:pPr>
            <a:endParaRPr lang="cy-GB" sz="12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Pa mor dda mae rhaglenni cymorth bugeiliol yn cynorthwyo </a:t>
            </a:r>
            <a:r>
              <a:rPr lang="cy-GB" sz="2400" dirty="0" smtClean="0">
                <a:latin typeface="Arial"/>
                <a:ea typeface="Times New Roman"/>
              </a:rPr>
              <a:t>disgyblion y mae perygl iddynt ymddieithrio neu gael eu gwahardd</a:t>
            </a:r>
            <a:r>
              <a:rPr lang="cy-GB" sz="2400" dirty="0" smtClean="0">
                <a:solidFill>
                  <a:srgbClr val="000000"/>
                </a:solidFill>
                <a:latin typeface="Arial" panose="020B0604020202020204" pitchFamily="34" charset="0"/>
                <a:ea typeface="Times New Roman" panose="02020603050405020304" pitchFamily="18" charset="0"/>
              </a:rPr>
              <a:t>?</a:t>
            </a:r>
          </a:p>
          <a:p>
            <a:pPr marL="342900" lvl="0" indent="-342900">
              <a:buFont typeface="Arial" panose="020B0604020202020204" pitchFamily="34" charset="0"/>
              <a:buChar char="•"/>
              <a:tabLst>
                <a:tab pos="457200" algn="l"/>
                <a:tab pos="2637155" algn="ctr"/>
                <a:tab pos="5274310" algn="r"/>
              </a:tabLst>
            </a:pPr>
            <a:endParaRPr lang="cy-GB" sz="12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Pa mor dda mae datblygiad proffesiynol parhaus yn galluogi staff i </a:t>
            </a:r>
            <a:r>
              <a:rPr lang="cy-GB" sz="2400" dirty="0" smtClean="0">
                <a:latin typeface="Arial"/>
                <a:ea typeface="Times New Roman"/>
              </a:rPr>
              <a:t>gynorthwyo disgyblion sy’n agored i niwed</a:t>
            </a:r>
            <a:r>
              <a:rPr lang="cy-GB" sz="2400" dirty="0" smtClean="0">
                <a:solidFill>
                  <a:srgbClr val="000000"/>
                </a:solidFill>
                <a:latin typeface="Arial" panose="020B0604020202020204" pitchFamily="34" charset="0"/>
                <a:ea typeface="Times New Roman" panose="02020603050405020304" pitchFamily="18" charset="0"/>
              </a:rPr>
              <a:t>?</a:t>
            </a: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592478" y="3220217"/>
            <a:ext cx="5937885" cy="6278642"/>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What are the main characteristics of pupils subject to managed moves?  For example, what percentage of pupils subject to managed moves:</a:t>
            </a:r>
          </a:p>
          <a:p>
            <a:pPr marL="800100" lvl="1" indent="-342900">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h</a:t>
            </a:r>
            <a:r>
              <a:rPr lang="en-GB" sz="2400" dirty="0" smtClean="0">
                <a:solidFill>
                  <a:srgbClr val="000000"/>
                </a:solidFill>
                <a:latin typeface="Arial" panose="020B0604020202020204" pitchFamily="34" charset="0"/>
                <a:ea typeface="Times New Roman" panose="02020603050405020304" pitchFamily="18" charset="0"/>
              </a:rPr>
              <a:t>ave special educational needs?</a:t>
            </a:r>
          </a:p>
          <a:p>
            <a:pPr marL="800100" lvl="1"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are looked after?</a:t>
            </a:r>
          </a:p>
          <a:p>
            <a:pPr marL="800100" lvl="1" indent="-342900">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a</a:t>
            </a:r>
            <a:r>
              <a:rPr lang="en-GB" sz="2400" dirty="0" smtClean="0">
                <a:solidFill>
                  <a:srgbClr val="000000"/>
                </a:solidFill>
                <a:latin typeface="Arial" panose="020B0604020202020204" pitchFamily="34" charset="0"/>
                <a:ea typeface="Times New Roman" panose="02020603050405020304" pitchFamily="18" charset="0"/>
              </a:rPr>
              <a:t>re eligible for free school meals?</a:t>
            </a:r>
          </a:p>
          <a:p>
            <a:pPr marL="800100" lvl="1" indent="-342900">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How well do pastoral support programmes support pupils at risk of disengagement or exclusion?</a:t>
            </a:r>
          </a:p>
          <a:p>
            <a:pPr marL="342900" indent="-342900">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How well does continuous professional development enable staff to support vulnerable pupils?</a:t>
            </a:r>
          </a:p>
          <a:p>
            <a:pPr marL="800100" lvl="1" indent="-342900">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lvl="0">
              <a:spcAft>
                <a:spcPts val="0"/>
              </a:spcAft>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0941762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b="1" spc="-10" dirty="0">
                <a:solidFill>
                  <a:schemeClr val="tx1">
                    <a:lumMod val="95000"/>
                    <a:lumOff val="5000"/>
                  </a:schemeClr>
                </a:solidFill>
                <a:latin typeface="Arial" panose="020B0604020202020204" pitchFamily="34" charset="0"/>
                <a:cs typeface="Arial" panose="020B0604020202020204" pitchFamily="34" charset="0"/>
              </a:rPr>
              <a:t>10 cwestiwn i </a:t>
            </a:r>
            <a:br>
              <a:rPr lang="cy-GB" sz="4500" b="1" spc="-10" dirty="0">
                <a:solidFill>
                  <a:schemeClr val="tx1">
                    <a:lumMod val="95000"/>
                    <a:lumOff val="5000"/>
                  </a:schemeClr>
                </a:solidFill>
                <a:latin typeface="Arial" panose="020B0604020202020204" pitchFamily="34" charset="0"/>
                <a:cs typeface="Arial" panose="020B0604020202020204" pitchFamily="34" charset="0"/>
              </a:rPr>
            </a:br>
            <a:r>
              <a:rPr lang="cy-GB" sz="4500" b="1" spc="-10" dirty="0">
                <a:solidFill>
                  <a:schemeClr val="tx1">
                    <a:lumMod val="95000"/>
                    <a:lumOff val="5000"/>
                  </a:schemeClr>
                </a:solidFill>
                <a:latin typeface="Arial" panose="020B0604020202020204" pitchFamily="34" charset="0"/>
                <a:cs typeface="Arial" panose="020B0604020202020204" pitchFamily="34" charset="0"/>
              </a:rPr>
              <a:t>ddarparwyr</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62198" y="3194702"/>
            <a:ext cx="5899785" cy="6278642"/>
          </a:xfrm>
          <a:prstGeom prst="rect">
            <a:avLst/>
          </a:prstGeom>
        </p:spPr>
        <p:txBody>
          <a:bodyPr vert="horz" wrap="square" lIns="0" tIns="0" rIns="0" bIns="0" rtlCol="0">
            <a:spAutoFit/>
          </a:bodyPr>
          <a:lstStyle/>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Pa mor dda y mae ysgolion ac awdurdodau lleol yn sicrhau y gall disgyblion a’u teuluoedd fanteisio ar wybodaeth, cyngor ac arweiniad diduedd?</a:t>
            </a:r>
          </a:p>
          <a:p>
            <a:pPr marL="342900" lvl="0" indent="-342900">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Pa mor effeithiol yw gwaith rhwng ysgolion i gynorthwyo disgyblion sy’n destun symudiadau rheoledig?</a:t>
            </a:r>
          </a:p>
          <a:p>
            <a:pPr marL="342900" lvl="0" indent="-342900">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r>
              <a:rPr lang="cy-GB" sz="2400" dirty="0" smtClean="0">
                <a:solidFill>
                  <a:srgbClr val="000000"/>
                </a:solidFill>
                <a:latin typeface="Arial" panose="020B0604020202020204" pitchFamily="34" charset="0"/>
                <a:ea typeface="Times New Roman" panose="02020603050405020304" pitchFamily="18" charset="0"/>
              </a:rPr>
              <a:t>Beth yw cyrchfannau disgyblion sy’n destun symudiadau rheoledig?</a:t>
            </a:r>
          </a:p>
          <a:p>
            <a:pPr marL="342900" lvl="0" indent="-342900">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tabLst>
                <a:tab pos="457200" algn="l"/>
                <a:tab pos="2637155" algn="ctr"/>
                <a:tab pos="5274310" algn="r"/>
              </a:tabLst>
            </a:pPr>
            <a:endParaRPr lang="cy-GB" sz="2400" dirty="0" smtClean="0">
              <a:solidFill>
                <a:srgbClr val="000000"/>
              </a:solidFill>
              <a:latin typeface="Arial" panose="020B0604020202020204" pitchFamily="34"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592478" y="3220217"/>
            <a:ext cx="5937885" cy="5170646"/>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r>
              <a:rPr lang="en-GB" sz="2400" dirty="0" smtClean="0">
                <a:solidFill>
                  <a:srgbClr val="000000"/>
                </a:solidFill>
                <a:latin typeface="Arial" panose="020B0604020202020204" pitchFamily="34" charset="0"/>
                <a:ea typeface="Times New Roman" panose="02020603050405020304" pitchFamily="18" charset="0"/>
              </a:rPr>
              <a:t>How well do schools and local authorities ensure that pupils and their families have access to impartial information, advice and guidance?</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How effective is school-to-school working to support pupils subject to managed moves?</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r>
              <a:rPr lang="en-GB" sz="2400" dirty="0">
                <a:solidFill>
                  <a:srgbClr val="000000"/>
                </a:solidFill>
                <a:latin typeface="Arial" panose="020B0604020202020204" pitchFamily="34" charset="0"/>
                <a:ea typeface="Times New Roman" panose="02020603050405020304" pitchFamily="18" charset="0"/>
              </a:rPr>
              <a:t>What are the destinations of pupils subject to managed moves?</a:t>
            </a:r>
          </a:p>
          <a:p>
            <a:pPr marL="342900" lvl="0" indent="-342900">
              <a:spcAft>
                <a:spcPts val="0"/>
              </a:spcAft>
              <a:buFont typeface="Arial" panose="020B0604020202020204" pitchFamily="34" charset="0"/>
              <a:buChar char="•"/>
              <a:tabLst>
                <a:tab pos="457200" algn="l"/>
                <a:tab pos="2637155" algn="ctr"/>
                <a:tab pos="5274310" algn="r"/>
              </a:tabLst>
            </a:pPr>
            <a:endParaRPr lang="en-GB" sz="2400"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4022177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b="1" spc="-10" dirty="0" smtClean="0">
                <a:solidFill>
                  <a:schemeClr val="tx1">
                    <a:lumMod val="95000"/>
                    <a:lumOff val="5000"/>
                  </a:schemeClr>
                </a:solidFill>
                <a:latin typeface="Arial" panose="020B0604020202020204" pitchFamily="34" charset="0"/>
                <a:cs typeface="Arial" panose="020B0604020202020204" pitchFamily="34" charset="0"/>
              </a:rPr>
              <a:t>Cwestiynau?</a:t>
            </a:r>
            <a:endParaRPr lang="cy-GB"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592478" y="3220217"/>
            <a:ext cx="5937885" cy="1107996"/>
          </a:xfrm>
          <a:prstGeom prst="rect">
            <a:avLst/>
          </a:prstGeom>
        </p:spPr>
        <p:txBody>
          <a:bodyPr vert="horz" wrap="square" lIns="0" tIns="0" rIns="0" bIns="0" rtlCol="0">
            <a:spAutoFit/>
          </a:bodyPr>
          <a:lstStyle/>
          <a:p>
            <a:pPr marL="342900" lvl="0" indent="-342900">
              <a:spcAft>
                <a:spcPts val="0"/>
              </a:spcAft>
              <a:buFont typeface="Arial" panose="020B0604020202020204" pitchFamily="34" charset="0"/>
              <a:buChar char="•"/>
              <a:tabLst>
                <a:tab pos="457200" algn="l"/>
                <a:tab pos="2637155" algn="ctr"/>
                <a:tab pos="5274310" algn="r"/>
              </a:tabLst>
            </a:pPr>
            <a:endParaRPr lang="en-GB" sz="2400" dirty="0" smtClean="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a:p>
            <a:pPr marL="342900" lvl="0" indent="-342900">
              <a:spcAft>
                <a:spcPts val="0"/>
              </a:spcAft>
              <a:buFont typeface="Arial" panose="020B0604020202020204" pitchFamily="34" charset="0"/>
              <a:buChar char="•"/>
              <a:tabLst>
                <a:tab pos="457200" algn="l"/>
                <a:tab pos="2637155" algn="ctr"/>
                <a:tab pos="5274310" algn="r"/>
              </a:tabLst>
            </a:pPr>
            <a:endParaRPr lang="en-GB" sz="2400" dirty="0">
              <a:solidFill>
                <a:srgbClr val="000000"/>
              </a:solidFill>
              <a:latin typeface="Arial" panose="020B0604020202020204" pitchFamily="34"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03831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570598"/>
            <a:ext cx="11950199"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Cefndir</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69256" y="2272921"/>
            <a:ext cx="6051300"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ea typeface="Calibri" panose="020F0502020204030204" pitchFamily="34" charset="0"/>
              </a:rPr>
              <a:t>Mae symudiad rheoledig yn symudiad gwirfoddol sydd wedi’i gynllunio’n ofalus o un ysgol i un newydd, a gallai fod yn ddewis arall addas pan fydd disgybl mewn perygl o gael ei wahardd yn barhaol, yn peri risg i les pobl eraill neu’n gwrthod mynychu’r ysgol. </a:t>
            </a: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ea typeface="Calibri" panose="020F0502020204030204" pitchFamily="34" charset="0"/>
              </a:rPr>
              <a:t>Yn wahanol i waharddiad parhaol, mae symudiad rheoledig yn mynnu caniatâd pawb dan sylw, ac nid oes iddo unrhyw statws cyfreithiol ar hyn o bryd. </a:t>
            </a: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ea typeface="Calibri" panose="020F0502020204030204" pitchFamily="34" charset="0"/>
              </a:rPr>
              <a:t>Nid oes unrhyw drefniadau ffurfiol ar waith i gasglu data ar amlder na llwyddiant symudiadau rheoledig ar lefel leol neu genedlaethol.  Mae hyn yn golygu nad oes unrhyw wybodaeth ddibynadwy ar gael yn genedlaethol ynghylch nifer y disgyblion sy’n destun symudiadau rheoledig na llwyddiant y strategaeth hon fel dewis arall i’w gwahardd o’r ysgol.</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ea typeface="Calibri" panose="020F0502020204030204" pitchFamily="34" charset="0"/>
              </a:rPr>
              <a:t>A managed move is a carefully planned voluntary move from one school to a new school and may be a suitable alternative where a pupil is at risk of a permanent exclusion, poses a risk to the welfare of others or refuses to attend school. </a:t>
            </a:r>
            <a:endParaRPr lang="en-GB" sz="2400" dirty="0" smtClean="0">
              <a:latin typeface="Arial" panose="020B0604020202020204" pitchFamily="34" charset="0"/>
              <a:ea typeface="Calibri" panose="020F0502020204030204" pitchFamily="34" charset="0"/>
            </a:endParaRP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ea typeface="Calibri" panose="020F0502020204030204" pitchFamily="34" charset="0"/>
              </a:rPr>
              <a:t>Unlike </a:t>
            </a:r>
            <a:r>
              <a:rPr lang="en-GB" sz="2400" dirty="0">
                <a:latin typeface="Arial" panose="020B0604020202020204" pitchFamily="34" charset="0"/>
                <a:ea typeface="Calibri" panose="020F0502020204030204" pitchFamily="34" charset="0"/>
              </a:rPr>
              <a:t>a permanent exclusion, a managed move requires the consent of all involved, and currently has no legal status. </a:t>
            </a:r>
            <a:endParaRPr lang="en-GB" sz="2400" dirty="0" smtClean="0">
              <a:latin typeface="Arial" panose="020B0604020202020204" pitchFamily="34" charset="0"/>
              <a:ea typeface="Calibri" panose="020F0502020204030204" pitchFamily="34" charset="0"/>
            </a:endParaRP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ea typeface="Calibri" panose="020F0502020204030204" pitchFamily="34" charset="0"/>
              </a:rPr>
              <a:t>There </a:t>
            </a:r>
            <a:r>
              <a:rPr lang="en-GB" sz="2400" dirty="0">
                <a:latin typeface="Arial" panose="020B0604020202020204" pitchFamily="34" charset="0"/>
                <a:ea typeface="Calibri" panose="020F0502020204030204" pitchFamily="34" charset="0"/>
              </a:rPr>
              <a:t>are no formal arrangements in place to collect data on the frequency or success of managed moves at a local or national level.  This means that there is no reliable information available nationally about the numbers of pupils undergoing managed moves or the success of this strategy as an alternative to school exclusion.</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586819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smtClean="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smtClean="0">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540526"/>
          </a:xfrm>
          <a:prstGeom prst="rect">
            <a:avLst/>
          </a:prstGeom>
        </p:spPr>
        <p:txBody>
          <a:bodyPr vert="horz" wrap="square" lIns="0" tIns="0" rIns="0" bIns="0" rtlCol="0">
            <a:spAutoFit/>
          </a:bodyPr>
          <a:lstStyle/>
          <a:p>
            <a:pPr marL="342900" marR="5080" indent="-342900">
              <a:spcAft>
                <a:spcPts val="1200"/>
              </a:spcAft>
              <a:buFont typeface="Arial" panose="020B0604020202020204" pitchFamily="34" charset="0"/>
              <a:buChar char="•"/>
              <a:tabLst>
                <a:tab pos="5485765" algn="l"/>
              </a:tabLst>
            </a:pPr>
            <a:r>
              <a:rPr lang="cy-GB" sz="2400" dirty="0" smtClean="0">
                <a:solidFill>
                  <a:schemeClr val="tx1">
                    <a:lumMod val="95000"/>
                    <a:lumOff val="5000"/>
                  </a:schemeClr>
                </a:solidFill>
                <a:latin typeface="Arial"/>
                <a:cs typeface="Arial"/>
              </a:rPr>
              <a:t>Yn y rhan fwyaf o achosion, mae symudiadau rheoledig yn cynnig dechrau newydd mewn ysgol newydd i ddisgyblion y mae perygl iddynt ymddieithrio neu gael eu gwahardd.  Yn yr enghreifftiau gorau, mae anghenion a lles y disgybl wrth wraidd pob trafodaeth yn ymwneud â symudiadau rheoledig a’r penderfyniadau a wneir.  </a:t>
            </a: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a:cs typeface="Arial"/>
              </a:rPr>
              <a:t>Fodd bynnag, nid yw symudiad rheoledig yn rhoi’r un amddiffyniad cyfreithiol i ddisgyblion â’r </a:t>
            </a:r>
            <a:r>
              <a:rPr lang="cy-GB" sz="2400" dirty="0" smtClean="0">
                <a:solidFill>
                  <a:schemeClr val="tx1">
                    <a:lumMod val="95000"/>
                    <a:lumOff val="5000"/>
                  </a:schemeClr>
                </a:solidFill>
                <a:latin typeface="Arial"/>
                <a:cs typeface="Arial"/>
              </a:rPr>
              <a:t>rhai </a:t>
            </a:r>
            <a:r>
              <a:rPr lang="cy-GB" sz="2400" dirty="0">
                <a:solidFill>
                  <a:schemeClr val="tx1">
                    <a:lumMod val="95000"/>
                    <a:lumOff val="5000"/>
                  </a:schemeClr>
                </a:solidFill>
                <a:latin typeface="Arial"/>
                <a:cs typeface="Arial"/>
              </a:rPr>
              <a:t>sy’n cael eu gwahardd o ysgolion yn barhaol.  Er enghraifft, nid oes gan ddisgyblion sy’n destun symudiadau rheoledig hawl awtomatig i ddarpariaeth addysg dros dro, hawl i apelio na chymorth â threfniadau ymarferol, fel </a:t>
            </a:r>
            <a:r>
              <a:rPr lang="cy-GB" sz="2400" dirty="0" smtClean="0">
                <a:solidFill>
                  <a:schemeClr val="tx1">
                    <a:lumMod val="95000"/>
                    <a:lumOff val="5000"/>
                  </a:schemeClr>
                </a:solidFill>
                <a:latin typeface="Arial"/>
                <a:cs typeface="Arial"/>
              </a:rPr>
              <a:t>cludiant. </a:t>
            </a: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95575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Managed moves, in most cases, offer pupils at risk of disengagement or exclusion a fresh start in a new school.  In the best examples, the needs and best interests of the pupil are at the heart of all discussions around managed moves and the decisions made.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a managed move does not provide pupils with the same legal protection as those permanently excluded from schools.  For example, pupils who are undergoing managed moves are not automatically entitled to interim education provision, the right of appeal or support with practical arrangements such as transport.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54000" y="2553352"/>
            <a:ext cx="6272720" cy="7694414"/>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Mae symudiad rheoledig yn fwy tebygol o fod yn llwyddiannus pan fydd ysgolion ac awdurdodau lleol yn cydweithio’n dda â disgyblion a’u teuluoedd, ac yn ei ddefnyddio’n strategaeth ymyrraeth </a:t>
            </a:r>
            <a:r>
              <a:rPr lang="cy-GB" sz="2400" dirty="0" smtClean="0">
                <a:latin typeface="Arial"/>
                <a:ea typeface="Times New Roman"/>
              </a:rPr>
              <a:t>gynnar</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Nid oes unrhyw brotocol cenedlaethol cytûn ar gyfer symudiadau rheoledig sy’n sicrhau bod disgyblion, pa le bynnag y maent yn byw, yn cael profiadau tebyg o symudiad ysgol cynlluniedig.  O ganlyniad, mae gwahaniaethau nodedig yn y modd y mae awdurdodau lleol ac ysgolion yn gweithredu ac yn monitro symudiadau rheoledig ledled Cymru.  Yn ymarferol, mae hyn yn golygu bod yr arweiniad presennol i awdurdodau lleol, ysgolion ac unedau cyfeirio disgyblion ar symudiadau rheoledig yn agored i gamddehongli ac arferion gwahanol </a:t>
            </a:r>
            <a:r>
              <a:rPr lang="cy-GB" sz="2400" dirty="0" smtClean="0">
                <a:latin typeface="Arial"/>
                <a:ea typeface="Times New Roman"/>
              </a:rPr>
              <a:t>iawn</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80186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A </a:t>
            </a:r>
            <a:r>
              <a:rPr lang="en-GB" sz="2400" dirty="0">
                <a:latin typeface="Arial" panose="020B0604020202020204" pitchFamily="34" charset="0"/>
                <a:ea typeface="Times New Roman" panose="02020603050405020304" pitchFamily="18" charset="0"/>
              </a:rPr>
              <a:t>managed move is more likely to be successful when schools and local authorities work well with pupils and their families and use it as an early intervention </a:t>
            </a:r>
            <a:r>
              <a:rPr lang="en-GB" sz="2400" dirty="0" smtClean="0">
                <a:latin typeface="Arial" panose="020B0604020202020204" pitchFamily="34" charset="0"/>
                <a:ea typeface="Times New Roman" panose="02020603050405020304" pitchFamily="18" charset="0"/>
              </a:rPr>
              <a:t>strategy</a:t>
            </a: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There </a:t>
            </a:r>
            <a:r>
              <a:rPr lang="en-GB" sz="2400" dirty="0">
                <a:latin typeface="Arial" panose="020B0604020202020204" pitchFamily="34" charset="0"/>
                <a:ea typeface="Times New Roman" panose="02020603050405020304" pitchFamily="18" charset="0"/>
              </a:rPr>
              <a:t>is no nationally agreed protocol for managed moves that ensures that pupils, regardless of where they live, have similar experiences of a planned school move.  As a result, there are notable differences in how local authorities and schools implement and monitor managed moves across Wales.  In practice this means that current managed moves guidance to local authorities, schools and pupil referral units is subject to misinterpretation and very different practices</a:t>
            </a:r>
            <a:r>
              <a:rPr lang="en-GB" sz="2400" dirty="0" smtClean="0">
                <a:latin typeface="Arial" panose="020B0604020202020204" pitchFamily="34" charset="0"/>
                <a:ea typeface="Times New Roman" panose="02020603050405020304" pitchFamily="18" charset="0"/>
              </a:rPr>
              <a:t>.</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828498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Ers cyhoeddi’r arweiniad ar symudiadau rheoledig yn </a:t>
            </a:r>
            <a:r>
              <a:rPr lang="cy-GB" sz="2400" dirty="0" smtClean="0">
                <a:latin typeface="Arial"/>
                <a:ea typeface="Times New Roman"/>
              </a:rPr>
              <a:t>2011, </a:t>
            </a:r>
            <a:r>
              <a:rPr lang="cy-GB" sz="2400" dirty="0">
                <a:latin typeface="Arial"/>
                <a:ea typeface="Times New Roman"/>
              </a:rPr>
              <a:t>mae’r rhan fwyaf o awdurdodau lleol wedi cyflwyno protocolau priodol sy’n helpu disgyblion i symud yn llwyddiannus i ysgol newydd, yn hytrach na chael eu gwahardd.  Yn gyffredinol, mae protocolau’n adlewyrchu arweiniad Llywodraeth Cymru a chyd-destun lleol yr awdurdod yn </a:t>
            </a:r>
            <a:r>
              <a:rPr lang="cy-GB" sz="2400" dirty="0" smtClean="0">
                <a:latin typeface="Arial"/>
                <a:ea typeface="Times New Roman"/>
              </a:rPr>
              <a:t>dda</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smtClean="0">
                <a:solidFill>
                  <a:prstClr val="black"/>
                </a:solidFill>
                <a:latin typeface="Arial" panose="020B0604020202020204" pitchFamily="34" charset="0"/>
                <a:ea typeface="Times New Roman" panose="02020603050405020304" pitchFamily="18" charset="0"/>
              </a:rPr>
              <a:t>Fodd bynnag, dros amser, mae mwyafrif yr awdurdodau lleol wedi cyflwyno arferion newydd ac ychwanegol ers hynny, nad ydynt yn adlewyrchu ethos nac athroniaeth symudiad rheoledig yn ddigon da. Yn gyffredinol, mae’r prosesau hyn yn anffurfiol a chânt eu cymhwyso’n anghyson ledled Cymru.  </a:t>
            </a:r>
            <a:endParaRPr lang="cy-GB" sz="2400" dirty="0" smtClean="0">
              <a:solidFill>
                <a:prstClr val="black"/>
              </a:solidFill>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8641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Since the publication of the guidance on managed moves in </a:t>
            </a:r>
            <a:r>
              <a:rPr lang="en-GB" sz="2400" dirty="0" smtClean="0">
                <a:latin typeface="Arial" panose="020B0604020202020204" pitchFamily="34" charset="0"/>
                <a:ea typeface="Times New Roman" panose="02020603050405020304" pitchFamily="18" charset="0"/>
              </a:rPr>
              <a:t>2011, most </a:t>
            </a:r>
            <a:r>
              <a:rPr lang="en-GB" sz="2400" dirty="0">
                <a:latin typeface="Arial" panose="020B0604020202020204" pitchFamily="34" charset="0"/>
                <a:ea typeface="Times New Roman" panose="02020603050405020304" pitchFamily="18" charset="0"/>
              </a:rPr>
              <a:t>local authorities introduced appropriate protocols that help pupils to move successfully to a new school, rather than becoming excluded.  Generally, protocols reflect the Welsh Government guidance and the local context of the authority </a:t>
            </a:r>
            <a:r>
              <a:rPr lang="en-GB" sz="2400" dirty="0" smtClean="0">
                <a:latin typeface="Arial" panose="020B0604020202020204" pitchFamily="34" charset="0"/>
                <a:ea typeface="Times New Roman" panose="02020603050405020304" pitchFamily="18" charset="0"/>
              </a:rPr>
              <a:t>well.</a:t>
            </a: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over time, a majority of local authorities have since introduced new and additional practices that do not reflect the ethos or philosophy of a managed move well enough. </a:t>
            </a:r>
            <a:r>
              <a:rPr lang="en-GB" sz="2400" dirty="0" smtClean="0">
                <a:latin typeface="Arial" panose="020B0604020202020204" pitchFamily="34" charset="0"/>
                <a:ea typeface="Times New Roman" panose="02020603050405020304" pitchFamily="18" charset="0"/>
              </a:rPr>
              <a:t>These </a:t>
            </a:r>
            <a:r>
              <a:rPr lang="en-GB" sz="2400" dirty="0">
                <a:latin typeface="Arial" panose="020B0604020202020204" pitchFamily="34" charset="0"/>
                <a:ea typeface="Times New Roman" panose="02020603050405020304" pitchFamily="18" charset="0"/>
              </a:rPr>
              <a:t>processes are generally informal and inconsistently applied across Wales.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216889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486702"/>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408486"/>
            <a:ext cx="5899785" cy="8802410"/>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Er nad oes unrhyw wybodaeth ddibynadwy ar gael yn genedlaethol am nifer y disgyblion sy’n destun symudiadau rheoledig, mae data a gasglwyd gan awdurdodau lleol ar gyfer yr adroddiad hwn yn dangos bod disgyblion sy’n gymwys i gael prydau ysgol am ddim, a’r rhai sydd ar y gofrestr anghenion addysgol arbennig (AAA), yn fwy tebygol o fod yn destun symudiad </a:t>
            </a:r>
            <a:r>
              <a:rPr lang="cy-GB" sz="2400" dirty="0" smtClean="0">
                <a:latin typeface="Arial"/>
                <a:ea typeface="Times New Roman"/>
              </a:rPr>
              <a:t>rheoledig</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Yn aml, nid yw disgyblion ag anghenion dysgu ychwanegol yn manteisio ar yr asesiadau arbenigol sydd eu hangen arnynt i nodi anghenion dysgu a chyfathrebu sylfaenol yn ddigon cyflym, hyd yn oed pan gaiff yr anghenion hyn eu nodi yn eu rhaglen cymorth bugeiliol (</a:t>
            </a:r>
            <a:r>
              <a:rPr lang="cy-GB" sz="2400" dirty="0" smtClean="0">
                <a:latin typeface="Arial"/>
                <a:ea typeface="Times New Roman"/>
              </a:rPr>
              <a:t>RhCB</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lumMod val="75000"/>
                  <a:lumOff val="25000"/>
                </a:prstClr>
              </a:solidFill>
              <a:latin typeface="Arial"/>
              <a:cs typeface="Arial"/>
            </a:endParaRP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86418"/>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While there is no reliable information available nationally about the numbers of pupils undergoing managed moves, data collected from local authorities for this report demonstrates that pupils who are eligible for free school meals and those on the special educational needs (SEN) register are more likely to be undergoing a managed move.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Pupils with additional learning needs often do not access the specialist assessments they need to identify underlying learning and communication needs quickly enough, even when these needs are identified in their pastoral support programme (PSP).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761205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4585871"/>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Mae lleiafrif o ddisgyblion sy’n destun symudiad rheoledig o ysgolion cyfrwng Cymraeg.  Nid oes llawer o ddewis i’r disgyblion hyn ac mae’r rhan fwyaf ohonynt yn trosglwyddo i’r ysgol cyfrwng Cymraeg addas agosaf, a all fod y tu allan i’w hawdurdod lleol.  Ychydig iawn o ddisgyblion yng nghyfnod allweddol 4 a fu’n mynychu addysg cyfrwng Cymraeg yn flaenorol sy’n parhau â’u hastudiaethau trwy gyfrwng y </a:t>
            </a:r>
            <a:r>
              <a:rPr lang="cy-GB" sz="2400" dirty="0" smtClean="0">
                <a:latin typeface="Arial"/>
                <a:ea typeface="Times New Roman"/>
              </a:rPr>
              <a:t>Gymraeg</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Times New Roman" panose="02020603050405020304" pitchFamily="18" charset="0"/>
              <a:ea typeface="Times New Roman" panose="02020603050405020304" pitchFamily="18" charset="0"/>
            </a:endParaRP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216539"/>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A minority of pupils undergoing a managed move are from Welsh-medium schools.  There is little choice for these pupils and most transfer to the nearest suitable Welsh‑medium school, which may be located outside their local authority.  Very few pupils at key stage 4 who have previously been attending Welsh-medium education continue their studies through the medium of Welsh.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218172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10" dirty="0" err="1">
                <a:solidFill>
                  <a:schemeClr val="tx1">
                    <a:lumMod val="95000"/>
                    <a:lumOff val="5000"/>
                  </a:schemeClr>
                </a:solidFill>
                <a:latin typeface="Arial" panose="020B0604020202020204" pitchFamily="34" charset="0"/>
                <a:cs typeface="Arial" panose="020B0604020202020204" pitchFamily="34" charset="0"/>
              </a:rPr>
              <a:t>Prif</a:t>
            </a:r>
            <a:r>
              <a:rPr lang="en-GB" sz="4500" b="1" spc="-10" dirty="0">
                <a:solidFill>
                  <a:schemeClr val="tx1">
                    <a:lumMod val="95000"/>
                    <a:lumOff val="5000"/>
                  </a:schemeClr>
                </a:solidFill>
                <a:latin typeface="Arial" panose="020B0604020202020204" pitchFamily="34" charset="0"/>
                <a:cs typeface="Arial" panose="020B0604020202020204" pitchFamily="34" charset="0"/>
              </a:rPr>
              <a:t> </a:t>
            </a:r>
            <a:r>
              <a:rPr lang="en-GB" sz="4500" b="1" spc="-10" dirty="0" err="1">
                <a:solidFill>
                  <a:schemeClr val="tx1">
                    <a:lumMod val="95000"/>
                    <a:lumOff val="5000"/>
                  </a:schemeClr>
                </a:solidFill>
                <a:latin typeface="Arial" panose="020B0604020202020204" pitchFamily="34" charset="0"/>
                <a:cs typeface="Arial" panose="020B0604020202020204" pitchFamily="34" charset="0"/>
              </a:rPr>
              <a:t>ganfyddiadau</a:t>
            </a:r>
            <a:endParaRPr sz="4500" b="1"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7325082"/>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Yn y rhan fwyaf o awdurdodau lleol, mae gan wasanaethau cynhwysiant weledigaeth glir i gynorthwyo disgyblion sy’n agored i niwed, ac i roi arweiniad defnyddiol i ysgolion ac UCDau ar ystod o faterion, gan gynnwys symudiadau </a:t>
            </a:r>
            <a:r>
              <a:rPr lang="cy-GB" sz="2400" dirty="0" smtClean="0">
                <a:latin typeface="Arial"/>
                <a:ea typeface="Times New Roman"/>
              </a:rPr>
              <a:t>rheoledig</a:t>
            </a:r>
            <a:r>
              <a:rPr lang="en-GB" sz="2400" dirty="0" smtClean="0">
                <a:solidFill>
                  <a:prstClr val="black"/>
                </a:solidFill>
                <a:latin typeface="Arial" panose="020B0604020202020204" pitchFamily="34" charset="0"/>
                <a:ea typeface="Times New Roman" panose="02020603050405020304" pitchFamily="18" charset="0"/>
              </a:rPr>
              <a:t>.  </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cy-GB" sz="2400" dirty="0">
                <a:latin typeface="Arial"/>
                <a:ea typeface="Times New Roman"/>
              </a:rPr>
              <a:t>Fodd bynnag, mewn ychydig o awdurdodau lleol, nid yw’r weledigaeth hon yn cael ei rhannu nac yn cael ei deall yn ddigon da gan rai ysgolion.  Yn yr awdurdodau hyn, nid yw ysgolion cartref yn glir ynghylch eu cyfrifoldebau yn ymwneud â chynorthwyo a monitro symudiad rheoledig ac, yn aml, nid ydynt yn cyflawni’r rôl hon yn ddigon </a:t>
            </a:r>
            <a:r>
              <a:rPr lang="cy-GB" sz="2400" dirty="0" smtClean="0">
                <a:latin typeface="Arial"/>
                <a:ea typeface="Times New Roman"/>
              </a:rPr>
              <a:t>effeithiol</a:t>
            </a:r>
            <a:r>
              <a:rPr lang="en-GB" sz="2400" dirty="0" smtClean="0">
                <a:solidFill>
                  <a:prstClr val="black"/>
                </a:solidFill>
                <a:latin typeface="Arial" panose="020B0604020202020204" pitchFamily="34" charset="0"/>
                <a:ea typeface="Times New Roman" panose="02020603050405020304" pitchFamily="18" charset="0"/>
              </a:rPr>
              <a:t>.</a:t>
            </a:r>
            <a:endParaRPr lang="en-GB" sz="2400" dirty="0">
              <a:solidFill>
                <a:prstClr val="black"/>
              </a:solidFill>
              <a:latin typeface="Times New Roman" panose="02020603050405020304" pitchFamily="18" charset="0"/>
              <a:ea typeface="Times New Roman" panose="02020603050405020304" pitchFamily="18" charset="0"/>
            </a:endParaRPr>
          </a:p>
          <a:p>
            <a:pPr marL="342900" marR="5080" lvl="0" indent="-342900">
              <a:buFont typeface="Arial" panose="020B0604020202020204" pitchFamily="34" charset="0"/>
              <a:buChar char="•"/>
              <a:tabLst>
                <a:tab pos="5485765" algn="l"/>
              </a:tabLst>
            </a:pPr>
            <a:endParaRPr lang="en-GB" sz="2400" dirty="0">
              <a:solidFill>
                <a:prstClr val="black">
                  <a:lumMod val="75000"/>
                  <a:lumOff val="25000"/>
                </a:prst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47755"/>
          </a:xfrm>
          <a:prstGeom prst="rect">
            <a:avLst/>
          </a:prstGeom>
        </p:spPr>
        <p:txBody>
          <a:bodyPr vert="horz" wrap="square" lIns="0" tIns="0" rIns="0" bIns="0" rtlCol="0">
            <a:spAutoFit/>
          </a:bodyPr>
          <a:lstStyle/>
          <a:p>
            <a:pPr marL="342900" lvl="0" indent="-342900">
              <a:spcAft>
                <a:spcPts val="1200"/>
              </a:spcAft>
              <a:buFont typeface="Arial" panose="020B0604020202020204" pitchFamily="34" charset="0"/>
              <a:buChar char="•"/>
              <a:tabLst>
                <a:tab pos="936625" algn="l"/>
              </a:tabLst>
            </a:pPr>
            <a:r>
              <a:rPr lang="en-GB" sz="2400" dirty="0">
                <a:latin typeface="Arial" panose="020B0604020202020204" pitchFamily="34" charset="0"/>
                <a:ea typeface="Times New Roman" panose="02020603050405020304" pitchFamily="18" charset="0"/>
              </a:rPr>
              <a:t>In most local authorities, inclusion services have a clear vision for supporting vulnerable pupils and provide schools and PRUs with useful guidance on a range of issues including managed moves.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tabLst>
                <a:tab pos="936625" algn="l"/>
              </a:tabLst>
            </a:pPr>
            <a:r>
              <a:rPr lang="en-GB" sz="2400" dirty="0" smtClean="0">
                <a:latin typeface="Arial" panose="020B0604020202020204" pitchFamily="34" charset="0"/>
                <a:ea typeface="Times New Roman" panose="02020603050405020304" pitchFamily="18" charset="0"/>
              </a:rPr>
              <a:t>However</a:t>
            </a:r>
            <a:r>
              <a:rPr lang="en-GB" sz="2400" dirty="0">
                <a:latin typeface="Arial" panose="020B0604020202020204" pitchFamily="34" charset="0"/>
                <a:ea typeface="Times New Roman" panose="02020603050405020304" pitchFamily="18" charset="0"/>
              </a:rPr>
              <a:t>, in a few local authorities, this vision is not shared or understood well enough by a few schools.  In these authorities, home schools are unclear about their responsibilities around supporting and monitoring a managed move and often do not undertake this role effectively enough.</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276273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8392ebbd8a423a73e9b5919e7f60946f">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0821c796134344602d10bbb9c9cf99a1"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Nov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6</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7</Financial_x0020_Year>
    <Issue_x0020_Date xmlns="352d92a4-d745-4073-b537-e09129962258" xsi:nil="true"/>
  </documentManagement>
</p:properties>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CA9B7622-D688-49DD-B680-F21B1FC951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12C820-0342-4CB2-88FC-4AEEC26C1B5E}">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352d92a4-d745-4073-b537-e09129962258"/>
    <ds:schemaRef ds:uri="http://purl.org/dc/dcmitype/"/>
    <ds:schemaRef ds:uri="http://schemas.openxmlformats.org/package/2006/metadata/core-properties"/>
    <ds:schemaRef ds:uri="1bc25632-73ea-4e8a-9cf3-483e60546493"/>
    <ds:schemaRef ds:uri="4c2d5879-4e17-4934-9dac-90b30ab598df"/>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831</TotalTime>
  <Words>4095</Words>
  <Application>Microsoft Office PowerPoint</Application>
  <PresentationFormat>Custom</PresentationFormat>
  <Paragraphs>257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10 cwestiwn i  ddarparwyr</vt:lpstr>
      <vt:lpstr>10 cwestiwn i  ddarparwyr</vt:lpstr>
      <vt:lpstr>10 cwestiwn i  ddarparwyr</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ESTYN-LOCAL\andy.murphy-williams</cp:lastModifiedBy>
  <cp:revision>54</cp:revision>
  <cp:lastPrinted>2018-03-26T09:41:16Z</cp:lastPrinted>
  <dcterms:created xsi:type="dcterms:W3CDTF">2015-04-24T11:05:35Z</dcterms:created>
  <dcterms:modified xsi:type="dcterms:W3CDTF">2018-07-20T08:26:51Z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