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22"/>
  </p:handoutMasterIdLst>
  <p:sldIdLst>
    <p:sldId id="256" r:id="rId6"/>
    <p:sldId id="257" r:id="rId7"/>
    <p:sldId id="258" r:id="rId8"/>
    <p:sldId id="279" r:id="rId9"/>
    <p:sldId id="261" r:id="rId10"/>
    <p:sldId id="262" r:id="rId11"/>
    <p:sldId id="263" r:id="rId12"/>
    <p:sldId id="264" r:id="rId13"/>
    <p:sldId id="259" r:id="rId14"/>
    <p:sldId id="270" r:id="rId15"/>
    <p:sldId id="271" r:id="rId16"/>
    <p:sldId id="260" r:id="rId17"/>
    <p:sldId id="276" r:id="rId18"/>
    <p:sldId id="273" r:id="rId19"/>
    <p:sldId id="277" r:id="rId20"/>
    <p:sldId id="274" r:id="rId21"/>
  </p:sldIdLst>
  <p:sldSz cx="13004800" cy="97536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guide id="3" orient="horz" pos="2141">
          <p15:clr>
            <a:srgbClr val="A4A3A4"/>
          </p15:clr>
        </p15:guide>
        <p15:guide id="4"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44" y="102"/>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392" cy="339663"/>
          </a:xfrm>
          <a:prstGeom prst="rect">
            <a:avLst/>
          </a:prstGeom>
        </p:spPr>
        <p:txBody>
          <a:bodyPr vert="horz" lIns="67199" tIns="33600" rIns="67199" bIns="33600" rtlCol="0"/>
          <a:lstStyle>
            <a:lvl1pPr algn="l">
              <a:defRPr sz="900"/>
            </a:lvl1pPr>
          </a:lstStyle>
          <a:p>
            <a:endParaRPr lang="en-GB"/>
          </a:p>
        </p:txBody>
      </p:sp>
      <p:sp>
        <p:nvSpPr>
          <p:cNvPr id="3" name="Date Placeholder 2"/>
          <p:cNvSpPr>
            <a:spLocks noGrp="1"/>
          </p:cNvSpPr>
          <p:nvPr>
            <p:ph type="dt" sz="quarter" idx="1"/>
          </p:nvPr>
        </p:nvSpPr>
        <p:spPr>
          <a:xfrm>
            <a:off x="5623409" y="0"/>
            <a:ext cx="4302392" cy="339663"/>
          </a:xfrm>
          <a:prstGeom prst="rect">
            <a:avLst/>
          </a:prstGeom>
        </p:spPr>
        <p:txBody>
          <a:bodyPr vert="horz" lIns="67199" tIns="33600" rIns="67199" bIns="33600" rtlCol="0"/>
          <a:lstStyle>
            <a:lvl1pPr algn="r">
              <a:defRPr sz="900"/>
            </a:lvl1pPr>
          </a:lstStyle>
          <a:p>
            <a:fld id="{D3BA68DE-3BE2-4835-8826-891237B8176D}" type="datetimeFigureOut">
              <a:rPr lang="en-GB" smtClean="0"/>
              <a:t>20/07/2018</a:t>
            </a:fld>
            <a:endParaRPr lang="en-GB"/>
          </a:p>
        </p:txBody>
      </p:sp>
      <p:sp>
        <p:nvSpPr>
          <p:cNvPr id="4" name="Footer Placeholder 3"/>
          <p:cNvSpPr>
            <a:spLocks noGrp="1"/>
          </p:cNvSpPr>
          <p:nvPr>
            <p:ph type="ftr" sz="quarter" idx="2"/>
          </p:nvPr>
        </p:nvSpPr>
        <p:spPr>
          <a:xfrm>
            <a:off x="1" y="6456906"/>
            <a:ext cx="4302392" cy="339663"/>
          </a:xfrm>
          <a:prstGeom prst="rect">
            <a:avLst/>
          </a:prstGeom>
        </p:spPr>
        <p:txBody>
          <a:bodyPr vert="horz" lIns="67199" tIns="33600" rIns="67199" bIns="33600" rtlCol="0" anchor="b"/>
          <a:lstStyle>
            <a:lvl1pPr algn="l">
              <a:defRPr sz="900"/>
            </a:lvl1pPr>
          </a:lstStyle>
          <a:p>
            <a:endParaRPr lang="en-GB"/>
          </a:p>
        </p:txBody>
      </p:sp>
      <p:sp>
        <p:nvSpPr>
          <p:cNvPr id="5" name="Slide Number Placeholder 4"/>
          <p:cNvSpPr>
            <a:spLocks noGrp="1"/>
          </p:cNvSpPr>
          <p:nvPr>
            <p:ph type="sldNum" sz="quarter" idx="3"/>
          </p:nvPr>
        </p:nvSpPr>
        <p:spPr>
          <a:xfrm>
            <a:off x="5623409" y="6456906"/>
            <a:ext cx="4302392" cy="339663"/>
          </a:xfrm>
          <a:prstGeom prst="rect">
            <a:avLst/>
          </a:prstGeom>
        </p:spPr>
        <p:txBody>
          <a:bodyPr vert="horz" lIns="67199" tIns="33600" rIns="67199" bIns="33600" rtlCol="0" anchor="b"/>
          <a:lstStyle>
            <a:lvl1pPr algn="r">
              <a:defRPr sz="9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endParaRPr dirty="0"/>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endParaRPr dirty="0"/>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7/20/2018</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622" y="-209550"/>
            <a:ext cx="13795538" cy="13680000"/>
          </a:xfrm>
          <a:prstGeom prst="rect">
            <a:avLst/>
          </a:prstGeom>
        </p:spPr>
      </p:pic>
      <p:sp>
        <p:nvSpPr>
          <p:cNvPr id="2" name="object 2"/>
          <p:cNvSpPr txBox="1"/>
          <p:nvPr/>
        </p:nvSpPr>
        <p:spPr>
          <a:xfrm>
            <a:off x="527299" y="3054613"/>
            <a:ext cx="8854445" cy="2244204"/>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lnSpc>
                <a:spcPct val="100000"/>
              </a:lnSpc>
              <a:spcBef>
                <a:spcPts val="19"/>
              </a:spcBef>
              <a:spcAft>
                <a:spcPts val="600"/>
              </a:spcAft>
            </a:pPr>
            <a:r>
              <a:rPr lang="en-GB" sz="4500" b="1" spc="-5" dirty="0" err="1" smtClean="0">
                <a:latin typeface="Arial"/>
                <a:cs typeface="Arial"/>
              </a:rPr>
              <a:t>Cynnwys</a:t>
            </a:r>
            <a:r>
              <a:rPr lang="en-GB" sz="4500" b="1" spc="-5" dirty="0" smtClean="0">
                <a:latin typeface="Arial"/>
                <a:cs typeface="Arial"/>
              </a:rPr>
              <a:t> </a:t>
            </a:r>
            <a:r>
              <a:rPr lang="en-GB" sz="4500" b="1" spc="-5" dirty="0" err="1" smtClean="0">
                <a:latin typeface="Arial"/>
                <a:cs typeface="Arial"/>
              </a:rPr>
              <a:t>rhieni</a:t>
            </a:r>
            <a:r>
              <a:rPr lang="en-GB" sz="4500" b="1" spc="-5" dirty="0" smtClean="0">
                <a:solidFill>
                  <a:schemeClr val="tx1">
                    <a:lumMod val="85000"/>
                    <a:lumOff val="15000"/>
                  </a:schemeClr>
                </a:solidFill>
                <a:latin typeface="Arial"/>
                <a:cs typeface="Arial"/>
              </a:rPr>
              <a:t/>
            </a:r>
            <a:br>
              <a:rPr lang="en-GB" sz="4500" b="1" spc="-5" dirty="0" smtClean="0">
                <a:solidFill>
                  <a:schemeClr val="tx1">
                    <a:lumMod val="85000"/>
                    <a:lumOff val="15000"/>
                  </a:schemeClr>
                </a:solidFill>
                <a:latin typeface="Arial"/>
                <a:cs typeface="Arial"/>
              </a:rPr>
            </a:br>
            <a:endParaRPr sz="4500" b="1" spc="-5" dirty="0">
              <a:solidFill>
                <a:schemeClr val="tx1">
                  <a:lumMod val="75000"/>
                  <a:lumOff val="25000"/>
                </a:schemeClr>
              </a:solidFill>
              <a:latin typeface="Arial"/>
              <a:cs typeface="Arial"/>
            </a:endParaRPr>
          </a:p>
          <a:p>
            <a:pPr marL="12700" marR="2997200">
              <a:lnSpc>
                <a:spcPts val="3190"/>
              </a:lnSpc>
            </a:pPr>
            <a:r>
              <a:rPr lang="en-GB" sz="4500" b="1" spc="-5" dirty="0" smtClean="0">
                <a:solidFill>
                  <a:schemeClr val="tx1">
                    <a:lumMod val="75000"/>
                    <a:lumOff val="25000"/>
                  </a:schemeClr>
                </a:solidFill>
                <a:latin typeface="Arial"/>
                <a:cs typeface="Arial"/>
              </a:rPr>
              <a:t>Involving parents</a:t>
            </a: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R="5080">
              <a:tabLst>
                <a:tab pos="5485765" algn="l"/>
              </a:tabLst>
            </a:pPr>
            <a:r>
              <a:rPr lang="cy-GB" sz="2400" b="1" dirty="0" smtClean="0">
                <a:solidFill>
                  <a:schemeClr val="tx1">
                    <a:lumMod val="75000"/>
                    <a:lumOff val="25000"/>
                  </a:schemeClr>
                </a:solidFill>
                <a:latin typeface="Arial"/>
                <a:cs typeface="Arial"/>
              </a:rPr>
              <a:t>Dylai ysgolion (parhad)</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450850" marR="5080" indent="-450850">
              <a:tabLst>
                <a:tab pos="5485765" algn="l"/>
              </a:tabLst>
            </a:pPr>
            <a:r>
              <a:rPr lang="cy-GB" sz="2400" dirty="0" smtClean="0">
                <a:solidFill>
                  <a:schemeClr val="tx1">
                    <a:lumMod val="75000"/>
                    <a:lumOff val="25000"/>
                  </a:schemeClr>
                </a:solidFill>
                <a:latin typeface="Arial"/>
                <a:cs typeface="Arial"/>
              </a:rPr>
              <a:t>A5 </a:t>
            </a:r>
            <a:r>
              <a:rPr lang="cy-GB" sz="2400" dirty="0">
                <a:solidFill>
                  <a:schemeClr val="tx1">
                    <a:lumMod val="75000"/>
                    <a:lumOff val="25000"/>
                  </a:schemeClr>
                </a:solidFill>
                <a:latin typeface="Arial"/>
                <a:cs typeface="Arial"/>
              </a:rPr>
              <a:t>Ymgynghori ar brotocolau a’u rhoi ar waith ar gyfer rhieni, disgyblion a staff ar ddefnyddio sianeli cyfathrebu digidol, gan gynnwys cyfryngau </a:t>
            </a:r>
            <a:r>
              <a:rPr lang="cy-GB" sz="2400" dirty="0" smtClean="0">
                <a:solidFill>
                  <a:schemeClr val="tx1">
                    <a:lumMod val="75000"/>
                    <a:lumOff val="25000"/>
                  </a:schemeClr>
                </a:solidFill>
                <a:latin typeface="Arial"/>
                <a:cs typeface="Arial"/>
              </a:rPr>
              <a:t>cymdeithasol</a:t>
            </a:r>
          </a:p>
          <a:p>
            <a:pPr marL="450850" marR="5080" indent="-450850">
              <a:tabLst>
                <a:tab pos="5485765" algn="l"/>
              </a:tabLst>
            </a:pPr>
            <a:endParaRPr lang="cy-GB" sz="1200" dirty="0" smtClean="0">
              <a:solidFill>
                <a:schemeClr val="tx1">
                  <a:lumMod val="75000"/>
                  <a:lumOff val="25000"/>
                </a:schemeClr>
              </a:solidFill>
              <a:latin typeface="Arial"/>
              <a:cs typeface="Arial"/>
            </a:endParaRPr>
          </a:p>
          <a:p>
            <a:pPr marL="450850" marR="5080" indent="-450850">
              <a:tabLst>
                <a:tab pos="5485765" algn="l"/>
              </a:tabLst>
            </a:pPr>
            <a:r>
              <a:rPr lang="cy-GB" sz="2400" dirty="0" smtClean="0">
                <a:solidFill>
                  <a:schemeClr val="tx1">
                    <a:lumMod val="75000"/>
                    <a:lumOff val="25000"/>
                  </a:schemeClr>
                </a:solidFill>
                <a:latin typeface="Arial"/>
                <a:cs typeface="Arial"/>
              </a:rPr>
              <a:t>A6 </a:t>
            </a:r>
            <a:r>
              <a:rPr lang="cy-GB" sz="2400" dirty="0">
                <a:solidFill>
                  <a:schemeClr val="tx1">
                    <a:lumMod val="75000"/>
                    <a:lumOff val="25000"/>
                  </a:schemeClr>
                </a:solidFill>
                <a:latin typeface="Arial"/>
                <a:cs typeface="Arial"/>
              </a:rPr>
              <a:t>Chwilio am ffyrdd o sicrhau eu bod yn rhoi ystyriaeth dda i safbwyntiau ystod lawn y rhieni sy’n ffurfio cymysgedd economaidd gymdeithasol yr ysgol mewn hunanarfarnu ac ymarferion ymgynghori </a:t>
            </a:r>
            <a:r>
              <a:rPr lang="cy-GB" sz="2400" dirty="0" smtClean="0">
                <a:solidFill>
                  <a:schemeClr val="tx1">
                    <a:lumMod val="75000"/>
                    <a:lumOff val="25000"/>
                  </a:schemeClr>
                </a:solidFill>
                <a:latin typeface="Arial"/>
                <a:cs typeface="Arial"/>
              </a:rPr>
              <a:t>eraill</a:t>
            </a:r>
          </a:p>
          <a:p>
            <a:pPr marL="450850" marR="5080" indent="-450850">
              <a:tabLst>
                <a:tab pos="5485765" algn="l"/>
              </a:tabLst>
            </a:pPr>
            <a:endParaRPr lang="cy-GB" sz="1200" dirty="0" smtClean="0">
              <a:solidFill>
                <a:schemeClr val="tx1">
                  <a:lumMod val="75000"/>
                  <a:lumOff val="25000"/>
                </a:schemeClr>
              </a:solidFill>
              <a:latin typeface="Arial"/>
              <a:cs typeface="Arial"/>
            </a:endParaRPr>
          </a:p>
          <a:p>
            <a:pPr marL="450850" marR="5080" indent="-450850">
              <a:tabLst>
                <a:tab pos="5485765" algn="l"/>
              </a:tabLst>
            </a:pPr>
            <a:r>
              <a:rPr lang="cy-GB" sz="2400" dirty="0" smtClean="0">
                <a:solidFill>
                  <a:schemeClr val="tx1">
                    <a:lumMod val="75000"/>
                    <a:lumOff val="25000"/>
                  </a:schemeClr>
                </a:solidFill>
                <a:latin typeface="Arial"/>
                <a:cs typeface="Arial"/>
              </a:rPr>
              <a:t>A7 </a:t>
            </a:r>
            <a:r>
              <a:rPr lang="cy-GB" sz="2400" dirty="0">
                <a:solidFill>
                  <a:schemeClr val="tx1">
                    <a:lumMod val="75000"/>
                    <a:lumOff val="25000"/>
                  </a:schemeClr>
                </a:solidFill>
                <a:latin typeface="Arial"/>
                <a:cs typeface="Arial"/>
              </a:rPr>
              <a:t>Arfarnu dulliau cyfathrebu ac ymgysylltu â rhieni ar gyfer cynllunio gwelliant, i sicrhau eu bod yn cael effaith ar safonau </a:t>
            </a:r>
            <a:r>
              <a:rPr lang="cy-GB" sz="2400" dirty="0" smtClean="0">
                <a:solidFill>
                  <a:schemeClr val="tx1">
                    <a:lumMod val="75000"/>
                    <a:lumOff val="25000"/>
                  </a:schemeClr>
                </a:solidFill>
                <a:latin typeface="Arial"/>
                <a:cs typeface="Arial"/>
              </a:rPr>
              <a:t>disgyblion</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125301"/>
          </a:xfrm>
          <a:prstGeom prst="rect">
            <a:avLst/>
          </a:prstGeom>
        </p:spPr>
        <p:txBody>
          <a:bodyPr vert="horz" wrap="square" lIns="0" tIns="0" rIns="0" bIns="0" rtlCol="0">
            <a:spAutoFit/>
          </a:bodyPr>
          <a:lstStyle/>
          <a:p>
            <a:pPr marR="5080">
              <a:tabLst>
                <a:tab pos="5485765" algn="l"/>
              </a:tabLst>
            </a:pPr>
            <a:r>
              <a:rPr lang="en-GB" sz="2400" b="1" dirty="0" smtClean="0">
                <a:solidFill>
                  <a:schemeClr val="tx1">
                    <a:lumMod val="75000"/>
                    <a:lumOff val="25000"/>
                  </a:schemeClr>
                </a:solidFill>
                <a:latin typeface="Arial"/>
                <a:cs typeface="Arial"/>
              </a:rPr>
              <a:t>Schools should (cont.)</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75000"/>
                    <a:lumOff val="25000"/>
                  </a:schemeClr>
                </a:solidFill>
                <a:latin typeface="Arial"/>
                <a:cs typeface="Arial"/>
              </a:rPr>
              <a:t>R5 Consult </a:t>
            </a:r>
            <a:r>
              <a:rPr lang="en-GB" sz="2400" dirty="0">
                <a:solidFill>
                  <a:schemeClr val="tx1">
                    <a:lumMod val="75000"/>
                    <a:lumOff val="25000"/>
                  </a:schemeClr>
                </a:solidFill>
                <a:latin typeface="Arial"/>
                <a:cs typeface="Arial"/>
              </a:rPr>
              <a:t>on and put in place protocols for parents, pupils and staff on the use of digital communication channels, including social </a:t>
            </a:r>
            <a:r>
              <a:rPr lang="en-GB" sz="2400" dirty="0" smtClean="0">
                <a:solidFill>
                  <a:schemeClr val="tx1">
                    <a:lumMod val="75000"/>
                    <a:lumOff val="25000"/>
                  </a:schemeClr>
                </a:solidFill>
                <a:latin typeface="Arial"/>
                <a:cs typeface="Arial"/>
              </a:rPr>
              <a:t>media</a:t>
            </a:r>
          </a:p>
          <a:p>
            <a:pPr marL="450850" marR="5080" indent="-450850">
              <a:tabLst>
                <a:tab pos="5485765" algn="l"/>
              </a:tabLst>
            </a:pPr>
            <a:endParaRPr lang="en-GB" sz="1200" dirty="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75000"/>
                    <a:lumOff val="25000"/>
                  </a:schemeClr>
                </a:solidFill>
                <a:latin typeface="Arial"/>
                <a:cs typeface="Arial"/>
              </a:rPr>
              <a:t>R6 Seek </a:t>
            </a:r>
            <a:r>
              <a:rPr lang="en-GB" sz="2400" dirty="0">
                <a:solidFill>
                  <a:schemeClr val="tx1">
                    <a:lumMod val="75000"/>
                    <a:lumOff val="25000"/>
                  </a:schemeClr>
                </a:solidFill>
                <a:latin typeface="Arial"/>
                <a:cs typeface="Arial"/>
              </a:rPr>
              <a:t>ways to ensure that they take good account of the views of the full range of parents that make up the </a:t>
            </a:r>
            <a:r>
              <a:rPr lang="en-GB" sz="2400" dirty="0" smtClean="0">
                <a:solidFill>
                  <a:schemeClr val="tx1">
                    <a:lumMod val="75000"/>
                    <a:lumOff val="25000"/>
                  </a:schemeClr>
                </a:solidFill>
                <a:latin typeface="Arial"/>
                <a:cs typeface="Arial"/>
              </a:rPr>
              <a:t> socio-economic </a:t>
            </a:r>
            <a:r>
              <a:rPr lang="en-GB" sz="2400" dirty="0">
                <a:solidFill>
                  <a:schemeClr val="tx1">
                    <a:lumMod val="75000"/>
                    <a:lumOff val="25000"/>
                  </a:schemeClr>
                </a:solidFill>
                <a:latin typeface="Arial"/>
                <a:cs typeface="Arial"/>
              </a:rPr>
              <a:t>mix of the school in </a:t>
            </a:r>
            <a:r>
              <a:rPr lang="en-GB" sz="2400" dirty="0" smtClean="0">
                <a:solidFill>
                  <a:schemeClr val="tx1">
                    <a:lumMod val="75000"/>
                    <a:lumOff val="25000"/>
                  </a:schemeClr>
                </a:solidFill>
                <a:latin typeface="Arial"/>
                <a:cs typeface="Arial"/>
              </a:rPr>
              <a:t> self-evaluation </a:t>
            </a:r>
            <a:r>
              <a:rPr lang="en-GB" sz="2400" dirty="0">
                <a:solidFill>
                  <a:schemeClr val="tx1">
                    <a:lumMod val="75000"/>
                    <a:lumOff val="25000"/>
                  </a:schemeClr>
                </a:solidFill>
                <a:latin typeface="Arial"/>
                <a:cs typeface="Arial"/>
              </a:rPr>
              <a:t>and other consultation exercises</a:t>
            </a:r>
          </a:p>
          <a:p>
            <a:pPr marL="450850" marR="5080" indent="-450850">
              <a:tabLst>
                <a:tab pos="5485765" algn="l"/>
              </a:tabLst>
            </a:pPr>
            <a:endParaRPr lang="en-GB" sz="1200" dirty="0" smtClean="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75000"/>
                    <a:lumOff val="25000"/>
                  </a:schemeClr>
                </a:solidFill>
                <a:latin typeface="Arial"/>
                <a:cs typeface="Arial"/>
              </a:rPr>
              <a:t>R7 Evaluate </a:t>
            </a:r>
            <a:r>
              <a:rPr lang="en-GB" sz="2400" dirty="0">
                <a:solidFill>
                  <a:schemeClr val="tx1">
                    <a:lumMod val="75000"/>
                    <a:lumOff val="25000"/>
                  </a:schemeClr>
                </a:solidFill>
                <a:latin typeface="Arial"/>
                <a:cs typeface="Arial"/>
              </a:rPr>
              <a:t>parental communication and engagement approaches for the purpose of improvement planning to ensure </a:t>
            </a:r>
            <a:r>
              <a:rPr lang="en-GB" sz="2400" dirty="0" smtClean="0">
                <a:solidFill>
                  <a:schemeClr val="tx1">
                    <a:lumMod val="75000"/>
                    <a:lumOff val="25000"/>
                  </a:schemeClr>
                </a:solidFill>
                <a:latin typeface="Arial"/>
                <a:cs typeface="Arial"/>
              </a:rPr>
              <a:t>that they </a:t>
            </a:r>
            <a:r>
              <a:rPr lang="en-GB" sz="2400" dirty="0">
                <a:solidFill>
                  <a:schemeClr val="tx1">
                    <a:lumMod val="75000"/>
                    <a:lumOff val="25000"/>
                  </a:schemeClr>
                </a:solidFill>
                <a:latin typeface="Arial"/>
                <a:cs typeface="Arial"/>
              </a:rPr>
              <a:t>have an impact on pupils’ standards</a:t>
            </a:r>
          </a:p>
          <a:p>
            <a:pPr marR="5080">
              <a:tabLst>
                <a:tab pos="5485765" algn="l"/>
              </a:tabLst>
            </a:pPr>
            <a:r>
              <a:rPr lang="en-GB" sz="2400" dirty="0" smtClean="0">
                <a:solidFill>
                  <a:schemeClr val="tx1">
                    <a:lumMod val="75000"/>
                    <a:lumOff val="25000"/>
                  </a:schemeClr>
                </a:solidFill>
                <a:latin typeface="Arial"/>
                <a:cs typeface="Arial"/>
              </a:rPr>
              <a:t>  </a:t>
            </a:r>
            <a:br>
              <a:rPr lang="en-GB" sz="2400" dirty="0" smtClean="0">
                <a:solidFill>
                  <a:schemeClr val="tx1">
                    <a:lumMod val="75000"/>
                    <a:lumOff val="25000"/>
                  </a:schemeClr>
                </a:solidFill>
                <a:latin typeface="Arial"/>
                <a:cs typeface="Arial"/>
              </a:rPr>
            </a:b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62273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6278642"/>
          </a:xfrm>
          <a:prstGeom prst="rect">
            <a:avLst/>
          </a:prstGeom>
        </p:spPr>
        <p:txBody>
          <a:bodyPr vert="horz" wrap="square" lIns="0" tIns="0" rIns="0" bIns="0" rtlCol="0">
            <a:spAutoFit/>
          </a:bodyPr>
          <a:lstStyle/>
          <a:p>
            <a:pPr marR="5080">
              <a:tabLst>
                <a:tab pos="5485765" algn="l"/>
              </a:tabLst>
            </a:pPr>
            <a:r>
              <a:rPr lang="cy-GB" sz="2400" b="1" dirty="0" smtClean="0">
                <a:solidFill>
                  <a:schemeClr val="tx1">
                    <a:lumMod val="75000"/>
                    <a:lumOff val="25000"/>
                  </a:schemeClr>
                </a:solidFill>
                <a:latin typeface="Arial"/>
                <a:cs typeface="Arial"/>
              </a:rPr>
              <a:t>Dylai awdurdodau lleol:</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450850" marR="5080" indent="-450850">
              <a:tabLst>
                <a:tab pos="5485765" algn="l"/>
              </a:tabLst>
            </a:pPr>
            <a:r>
              <a:rPr lang="cy-GB" sz="2400" dirty="0" smtClean="0">
                <a:solidFill>
                  <a:schemeClr val="tx1">
                    <a:lumMod val="75000"/>
                    <a:lumOff val="25000"/>
                  </a:schemeClr>
                </a:solidFill>
                <a:latin typeface="Arial"/>
                <a:cs typeface="Arial"/>
              </a:rPr>
              <a:t>A8 </a:t>
            </a:r>
            <a:r>
              <a:rPr lang="cy-GB" sz="2400" dirty="0">
                <a:solidFill>
                  <a:schemeClr val="tx1">
                    <a:lumMod val="75000"/>
                    <a:lumOff val="25000"/>
                  </a:schemeClr>
                </a:solidFill>
                <a:latin typeface="Arial"/>
                <a:cs typeface="Arial"/>
              </a:rPr>
              <a:t>Ddarparu cymorth ar gyfer ysgolion i ddatblygu eu strategaethau ymgysylltu â rhieni, gan gynnwys defnyddio sianeli cyfathrebu electronig yn ddiogel ac effeithiol, yn enwedig cyfryngau </a:t>
            </a:r>
            <a:r>
              <a:rPr lang="cy-GB" sz="2400" dirty="0" smtClean="0">
                <a:solidFill>
                  <a:schemeClr val="tx1">
                    <a:lumMod val="75000"/>
                    <a:lumOff val="25000"/>
                  </a:schemeClr>
                </a:solidFill>
                <a:latin typeface="Arial"/>
                <a:cs typeface="Arial"/>
              </a:rPr>
              <a:t>cymdeithasol</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R="5080">
              <a:tabLst>
                <a:tab pos="5485765" algn="l"/>
              </a:tabLst>
            </a:pPr>
            <a:r>
              <a:rPr lang="cy-GB" sz="2400" b="1" dirty="0" smtClean="0">
                <a:solidFill>
                  <a:schemeClr val="tx1">
                    <a:lumMod val="75000"/>
                    <a:lumOff val="25000"/>
                  </a:schemeClr>
                </a:solidFill>
                <a:latin typeface="Arial"/>
                <a:cs typeface="Arial"/>
              </a:rPr>
              <a:t>Dylai Llywodraeth Cymru:</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450850" marR="5080" indent="-450850">
              <a:tabLst>
                <a:tab pos="5485765" algn="l"/>
              </a:tabLst>
            </a:pPr>
            <a:r>
              <a:rPr lang="cy-GB" sz="2400" dirty="0" smtClean="0">
                <a:solidFill>
                  <a:schemeClr val="tx1">
                    <a:lumMod val="75000"/>
                    <a:lumOff val="25000"/>
                  </a:schemeClr>
                </a:solidFill>
                <a:latin typeface="Arial"/>
                <a:cs typeface="Arial"/>
              </a:rPr>
              <a:t>A9 </a:t>
            </a:r>
            <a:r>
              <a:rPr lang="cy-GB" sz="2400" dirty="0">
                <a:solidFill>
                  <a:schemeClr val="tx1">
                    <a:lumMod val="75000"/>
                    <a:lumOff val="25000"/>
                  </a:schemeClr>
                </a:solidFill>
                <a:latin typeface="Arial"/>
                <a:cs typeface="Arial"/>
              </a:rPr>
              <a:t>Roi rhagor o arweiniad i ysgolion ar sut i sicrhau bod llywodraethwyr yn cynrychioli ac ymgysylltu â rhieni yn </a:t>
            </a:r>
            <a:r>
              <a:rPr lang="cy-GB" sz="2400" dirty="0" smtClean="0">
                <a:solidFill>
                  <a:schemeClr val="tx1">
                    <a:lumMod val="75000"/>
                    <a:lumOff val="25000"/>
                  </a:schemeClr>
                </a:solidFill>
                <a:latin typeface="Arial"/>
                <a:cs typeface="Arial"/>
              </a:rPr>
              <a:t>effeithiol</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R="5080">
              <a:tabLst>
                <a:tab pos="5485765" algn="l"/>
              </a:tabLst>
            </a:pPr>
            <a:r>
              <a:rPr lang="en-GB" sz="2400" b="1" dirty="0">
                <a:solidFill>
                  <a:schemeClr val="tx1">
                    <a:lumMod val="75000"/>
                    <a:lumOff val="25000"/>
                  </a:schemeClr>
                </a:solidFill>
                <a:latin typeface="Arial"/>
                <a:cs typeface="Arial"/>
              </a:rPr>
              <a:t>Local authorities should</a:t>
            </a:r>
            <a:r>
              <a:rPr lang="en-GB" sz="2400" b="1" dirty="0" smtClean="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75000"/>
                    <a:lumOff val="25000"/>
                  </a:schemeClr>
                </a:solidFill>
                <a:latin typeface="Arial"/>
                <a:cs typeface="Arial"/>
              </a:rPr>
              <a:t>R8 Provide </a:t>
            </a:r>
            <a:r>
              <a:rPr lang="en-GB" sz="2400" dirty="0">
                <a:solidFill>
                  <a:schemeClr val="tx1">
                    <a:lumMod val="75000"/>
                    <a:lumOff val="25000"/>
                  </a:schemeClr>
                </a:solidFill>
                <a:latin typeface="Arial"/>
                <a:cs typeface="Arial"/>
              </a:rPr>
              <a:t>support for schools to develop their parental engagement strategies, including the safe and effective use of electronic communication channels, particularly social </a:t>
            </a:r>
            <a:r>
              <a:rPr lang="en-GB" sz="2400" dirty="0" smtClean="0">
                <a:solidFill>
                  <a:schemeClr val="tx1">
                    <a:lumMod val="75000"/>
                    <a:lumOff val="25000"/>
                  </a:schemeClr>
                </a:solidFill>
                <a:latin typeface="Arial"/>
                <a:cs typeface="Arial"/>
              </a:rPr>
              <a:t>media</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R="5080">
              <a:tabLst>
                <a:tab pos="5485765" algn="l"/>
              </a:tabLst>
            </a:pPr>
            <a:r>
              <a:rPr lang="en-GB" sz="2400" b="1" dirty="0">
                <a:solidFill>
                  <a:schemeClr val="tx1">
                    <a:lumMod val="75000"/>
                    <a:lumOff val="25000"/>
                  </a:schemeClr>
                </a:solidFill>
                <a:latin typeface="Arial"/>
                <a:cs typeface="Arial"/>
              </a:rPr>
              <a:t>The Welsh Government should:</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75000"/>
                    <a:lumOff val="25000"/>
                  </a:schemeClr>
                </a:solidFill>
                <a:latin typeface="Arial"/>
                <a:cs typeface="Arial"/>
              </a:rPr>
              <a:t>R9 Give </a:t>
            </a:r>
            <a:r>
              <a:rPr lang="en-GB" sz="2400" dirty="0">
                <a:solidFill>
                  <a:schemeClr val="tx1">
                    <a:lumMod val="75000"/>
                    <a:lumOff val="25000"/>
                  </a:schemeClr>
                </a:solidFill>
                <a:latin typeface="Arial"/>
                <a:cs typeface="Arial"/>
              </a:rPr>
              <a:t>further guidance to schools on how to ensure that governors represent and engage with all parents effectively</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3699217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effeithiol</a:t>
            </a:r>
            <a:endParaRPr sz="4500" spc="-10" dirty="0">
              <a:solidFill>
                <a:schemeClr val="tx1">
                  <a:lumMod val="95000"/>
                  <a:lumOff val="5000"/>
                </a:schemeClr>
              </a:solidFill>
            </a:endParaRPr>
          </a:p>
        </p:txBody>
      </p:sp>
      <p:sp>
        <p:nvSpPr>
          <p:cNvPr id="3" name="object 3"/>
          <p:cNvSpPr txBox="1"/>
          <p:nvPr/>
        </p:nvSpPr>
        <p:spPr>
          <a:xfrm>
            <a:off x="527300" y="2642252"/>
            <a:ext cx="6016375" cy="6771084"/>
          </a:xfrm>
          <a:prstGeom prst="rect">
            <a:avLst/>
          </a:prstGeom>
        </p:spPr>
        <p:txBody>
          <a:bodyPr vert="horz" wrap="square" lIns="0" tIns="0" rIns="0" bIns="0" rtlCol="0">
            <a:spAutoFit/>
          </a:bodyPr>
          <a:lstStyle/>
          <a:p>
            <a:pPr marR="5080">
              <a:tabLst>
                <a:tab pos="5485765" algn="l"/>
              </a:tabLst>
            </a:pPr>
            <a:r>
              <a:rPr lang="cy-GB" sz="2400" dirty="0" smtClean="0">
                <a:solidFill>
                  <a:srgbClr val="414042"/>
                </a:solidFill>
                <a:latin typeface="Arial"/>
                <a:cs typeface="Arial"/>
              </a:rPr>
              <a:t>Fwyfwy, mae ysgolion yn defnyddio technoleg symudol fel cymwysiadau digidol mewn ffyrdd arloesol i helpu dileu’r rhwystrau traddodiadol rhwng y cartref a’r ysgol:</a:t>
            </a:r>
          </a:p>
          <a:p>
            <a:pPr marL="742950" lvl="1" indent="-285750">
              <a:buFont typeface="Arial" panose="020B0604020202020204" pitchFamily="34" charset="0"/>
              <a:buChar char="•"/>
            </a:pPr>
            <a:r>
              <a:rPr lang="cy-GB" sz="2000" dirty="0" smtClean="0">
                <a:latin typeface="Arial" panose="020B0604020202020204" pitchFamily="34" charset="0"/>
                <a:cs typeface="Arial" panose="020B0604020202020204" pitchFamily="34" charset="0"/>
              </a:rPr>
              <a:t>i anfon gwybodaeth am ddigwyddiadau sydd ar ddod neu gylchlythyrau</a:t>
            </a:r>
          </a:p>
          <a:p>
            <a:pPr marL="742950" lvl="1" indent="-285750">
              <a:buFont typeface="Arial" panose="020B0604020202020204" pitchFamily="34" charset="0"/>
              <a:buChar char="•"/>
            </a:pPr>
            <a:r>
              <a:rPr lang="cy-GB" sz="2000" dirty="0" smtClean="0">
                <a:latin typeface="Arial" panose="020B0604020202020204" pitchFamily="34" charset="0"/>
                <a:cs typeface="Arial" panose="020B0604020202020204" pitchFamily="34" charset="0"/>
              </a:rPr>
              <a:t>i rannu’r diweddaraf am bresenoldeb, ymddygiad neu wobrau a chanlyniadau profion</a:t>
            </a:r>
          </a:p>
          <a:p>
            <a:pPr marL="742950" lvl="1" indent="-285750">
              <a:buFont typeface="Arial" panose="020B0604020202020204" pitchFamily="34" charset="0"/>
              <a:buChar char="•"/>
            </a:pPr>
            <a:r>
              <a:rPr lang="cy-GB" sz="2000" dirty="0" smtClean="0">
                <a:latin typeface="Arial" panose="020B0604020202020204" pitchFamily="34" charset="0"/>
                <a:cs typeface="Arial" panose="020B0604020202020204" pitchFamily="34" charset="0"/>
              </a:rPr>
              <a:t>i rannu delweddau o waith disgyblion gyda rhieni ar eu dyfeisiau yn syth</a:t>
            </a:r>
          </a:p>
          <a:p>
            <a:pPr marL="742950" lvl="1" indent="-285750">
              <a:buFont typeface="Arial" panose="020B0604020202020204" pitchFamily="34" charset="0"/>
              <a:buChar char="•"/>
            </a:pPr>
            <a:r>
              <a:rPr lang="cy-GB" sz="2000" dirty="0" smtClean="0">
                <a:latin typeface="Arial" panose="020B0604020202020204" pitchFamily="34" charset="0"/>
                <a:cs typeface="Arial" panose="020B0604020202020204" pitchFamily="34" charset="0"/>
              </a:rPr>
              <a:t>i roi gwybod i rieni am anawsterau penodol plentyn fel y gallant gefnogi eu plentyn gartref</a:t>
            </a:r>
          </a:p>
          <a:p>
            <a:pPr marL="742950" lvl="1" indent="-285750">
              <a:buFont typeface="Arial" panose="020B0604020202020204" pitchFamily="34" charset="0"/>
              <a:buChar char="•"/>
            </a:pPr>
            <a:r>
              <a:rPr lang="cy-GB" sz="2000" dirty="0" smtClean="0">
                <a:latin typeface="Arial" panose="020B0604020202020204" pitchFamily="34" charset="0"/>
                <a:cs typeface="Arial" panose="020B0604020202020204" pitchFamily="34" charset="0"/>
              </a:rPr>
              <a:t>i rannu dolenni i adnoddau, fel fideos, taflenni gwaith a ffotograffau</a:t>
            </a:r>
          </a:p>
          <a:p>
            <a:pPr marL="742950" lvl="1" indent="-285750">
              <a:buFont typeface="Arial" panose="020B0604020202020204" pitchFamily="34" charset="0"/>
              <a:buChar char="•"/>
            </a:pPr>
            <a:r>
              <a:rPr lang="cy-GB" sz="2000" dirty="0" smtClean="0">
                <a:latin typeface="Arial" panose="020B0604020202020204" pitchFamily="34" charset="0"/>
                <a:cs typeface="Arial" panose="020B0604020202020204" pitchFamily="34" charset="0"/>
              </a:rPr>
              <a:t>fel dyddiadur gwaith cartref neu ddarllen</a:t>
            </a:r>
          </a:p>
          <a:p>
            <a:pPr marL="742950" lvl="1" indent="-285750">
              <a:buFont typeface="Arial" panose="020B0604020202020204" pitchFamily="34" charset="0"/>
              <a:buChar char="•"/>
            </a:pPr>
            <a:r>
              <a:rPr lang="cy-GB" sz="2000" dirty="0" smtClean="0">
                <a:latin typeface="Arial" panose="020B0604020202020204" pitchFamily="34" charset="0"/>
                <a:cs typeface="Arial" panose="020B0604020202020204" pitchFamily="34" charset="0"/>
              </a:rPr>
              <a:t>fel llyfr ysgol-cartref ar gyfer disgyblion ag anghenion dysgu ychwanegol</a:t>
            </a:r>
          </a:p>
          <a:p>
            <a:pPr marL="742950" lvl="1" indent="-285750">
              <a:buFont typeface="Arial" panose="020B0604020202020204" pitchFamily="34" charset="0"/>
              <a:buChar char="•"/>
            </a:pPr>
            <a:r>
              <a:rPr lang="cy-GB" sz="2000" dirty="0" smtClean="0">
                <a:latin typeface="Arial" panose="020B0604020202020204" pitchFamily="34" charset="0"/>
                <a:cs typeface="Arial" panose="020B0604020202020204" pitchFamily="34" charset="0"/>
              </a:rPr>
              <a:t>i alluogi rhieni i drefnu eu hapwyntiadau eu hunain mewn nosweithiau rhieni</a:t>
            </a:r>
          </a:p>
          <a:p>
            <a:pPr marL="742950" lvl="1" indent="-285750">
              <a:buFont typeface="Arial" panose="020B0604020202020204" pitchFamily="34" charset="0"/>
              <a:buChar char="•"/>
            </a:pPr>
            <a:r>
              <a:rPr lang="cy-GB" sz="2000" dirty="0" smtClean="0">
                <a:latin typeface="Arial" panose="020B0604020202020204" pitchFamily="34" charset="0"/>
                <a:cs typeface="Arial" panose="020B0604020202020204" pitchFamily="34" charset="0"/>
              </a:rPr>
              <a:t>i ymgynghori â rhieni ar bolisïau</a:t>
            </a:r>
            <a:endParaRPr lang="cy-GB" sz="2000" dirty="0">
              <a:latin typeface="Arial" panose="020B0604020202020204" pitchFamily="34" charset="0"/>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Effective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6073091" cy="7509748"/>
          </a:xfrm>
          <a:prstGeom prst="rect">
            <a:avLst/>
          </a:prstGeom>
        </p:spPr>
        <p:txBody>
          <a:bodyPr vert="horz" wrap="square" lIns="0" tIns="0" rIns="0" bIns="0" rtlCol="0">
            <a:spAutoFit/>
          </a:bodyPr>
          <a:lstStyle/>
          <a:p>
            <a:pPr marR="5080">
              <a:tabLst>
                <a:tab pos="5485765" algn="l"/>
              </a:tabLst>
            </a:pPr>
            <a:r>
              <a:rPr lang="en-GB" sz="2400" dirty="0" smtClean="0">
                <a:solidFill>
                  <a:srgbClr val="414042"/>
                </a:solidFill>
                <a:latin typeface="Arial"/>
                <a:cs typeface="Arial"/>
              </a:rPr>
              <a:t>Schools are increasingly using mobile technology such as digital applications in innovative </a:t>
            </a:r>
            <a:r>
              <a:rPr lang="en-GB" sz="2400" dirty="0">
                <a:solidFill>
                  <a:srgbClr val="414042"/>
                </a:solidFill>
                <a:latin typeface="Arial"/>
                <a:cs typeface="Arial"/>
              </a:rPr>
              <a:t>ways to help eliminate the traditional barriers between home and </a:t>
            </a:r>
            <a:r>
              <a:rPr lang="en-GB" sz="2400" dirty="0" smtClean="0">
                <a:solidFill>
                  <a:srgbClr val="414042"/>
                </a:solidFill>
                <a:latin typeface="Arial"/>
                <a:cs typeface="Arial"/>
              </a:rPr>
              <a:t>school:</a:t>
            </a:r>
          </a:p>
          <a:p>
            <a:pPr marL="742950" lvl="1"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t</a:t>
            </a:r>
            <a:r>
              <a:rPr lang="en-GB" sz="2000" dirty="0" smtClean="0">
                <a:latin typeface="Arial" panose="020B0604020202020204" pitchFamily="34" charset="0"/>
                <a:cs typeface="Arial" panose="020B0604020202020204" pitchFamily="34" charset="0"/>
              </a:rPr>
              <a:t>o send information on upcoming </a:t>
            </a:r>
            <a:r>
              <a:rPr lang="en-GB" sz="2000" dirty="0">
                <a:latin typeface="Arial" panose="020B0604020202020204" pitchFamily="34" charset="0"/>
                <a:cs typeface="Arial" panose="020B0604020202020204" pitchFamily="34" charset="0"/>
              </a:rPr>
              <a:t>events or newsletters</a:t>
            </a:r>
          </a:p>
          <a:p>
            <a:pPr marL="742950" lvl="1"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t</a:t>
            </a:r>
            <a:r>
              <a:rPr lang="en-GB" sz="2000" dirty="0" smtClean="0">
                <a:latin typeface="Arial" panose="020B0604020202020204" pitchFamily="34" charset="0"/>
                <a:cs typeface="Arial" panose="020B0604020202020204" pitchFamily="34" charset="0"/>
              </a:rPr>
              <a:t>o share updates on attendance, behaviour or rewards and </a:t>
            </a:r>
            <a:r>
              <a:rPr lang="en-GB" sz="2000" dirty="0">
                <a:latin typeface="Arial" panose="020B0604020202020204" pitchFamily="34" charset="0"/>
                <a:cs typeface="Arial" panose="020B0604020202020204" pitchFamily="34" charset="0"/>
              </a:rPr>
              <a:t>test </a:t>
            </a:r>
            <a:r>
              <a:rPr lang="en-GB" sz="2000" dirty="0" smtClean="0">
                <a:latin typeface="Arial" panose="020B0604020202020204" pitchFamily="34" charset="0"/>
                <a:cs typeface="Arial" panose="020B0604020202020204" pitchFamily="34" charset="0"/>
              </a:rPr>
              <a:t>results</a:t>
            </a:r>
            <a:endParaRPr lang="en-GB" sz="20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share images </a:t>
            </a:r>
            <a:r>
              <a:rPr lang="en-GB" sz="2000" dirty="0">
                <a:latin typeface="Arial" panose="020B0604020202020204" pitchFamily="34" charset="0"/>
                <a:cs typeface="Arial" panose="020B0604020202020204" pitchFamily="34" charset="0"/>
              </a:rPr>
              <a:t>of pupils’ work instantly with parents on their </a:t>
            </a:r>
            <a:r>
              <a:rPr lang="en-GB" sz="2000" dirty="0" smtClean="0">
                <a:latin typeface="Arial" panose="020B0604020202020204" pitchFamily="34" charset="0"/>
                <a:cs typeface="Arial" panose="020B0604020202020204" pitchFamily="34" charset="0"/>
              </a:rPr>
              <a:t>devices</a:t>
            </a:r>
            <a:endParaRPr lang="en-GB" sz="20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inform parents of a child’s specific </a:t>
            </a:r>
            <a:r>
              <a:rPr lang="en-GB" sz="2000" dirty="0">
                <a:latin typeface="Arial" panose="020B0604020202020204" pitchFamily="34" charset="0"/>
                <a:cs typeface="Arial" panose="020B0604020202020204" pitchFamily="34" charset="0"/>
              </a:rPr>
              <a:t>difficulties </a:t>
            </a:r>
            <a:r>
              <a:rPr lang="en-GB" sz="2000" dirty="0" smtClean="0">
                <a:latin typeface="Arial" panose="020B0604020202020204" pitchFamily="34" charset="0"/>
                <a:cs typeface="Arial" panose="020B0604020202020204" pitchFamily="34" charset="0"/>
              </a:rPr>
              <a:t>so </a:t>
            </a:r>
            <a:r>
              <a:rPr lang="en-GB" sz="2000" dirty="0">
                <a:latin typeface="Arial" panose="020B0604020202020204" pitchFamily="34" charset="0"/>
                <a:cs typeface="Arial" panose="020B0604020202020204" pitchFamily="34" charset="0"/>
              </a:rPr>
              <a:t>that </a:t>
            </a:r>
            <a:r>
              <a:rPr lang="en-GB" sz="2000" dirty="0" smtClean="0">
                <a:latin typeface="Arial" panose="020B0604020202020204" pitchFamily="34" charset="0"/>
                <a:cs typeface="Arial" panose="020B0604020202020204" pitchFamily="34" charset="0"/>
              </a:rPr>
              <a:t>they </a:t>
            </a:r>
            <a:r>
              <a:rPr lang="en-GB" sz="2000" dirty="0">
                <a:latin typeface="Arial" panose="020B0604020202020204" pitchFamily="34" charset="0"/>
                <a:cs typeface="Arial" panose="020B0604020202020204" pitchFamily="34" charset="0"/>
              </a:rPr>
              <a:t>can support their child at home</a:t>
            </a:r>
          </a:p>
          <a:p>
            <a:pPr marL="742950" lvl="1"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share links </a:t>
            </a:r>
            <a:r>
              <a:rPr lang="en-GB" sz="2000" dirty="0">
                <a:latin typeface="Arial" panose="020B0604020202020204" pitchFamily="34" charset="0"/>
                <a:cs typeface="Arial" panose="020B0604020202020204" pitchFamily="34" charset="0"/>
              </a:rPr>
              <a:t>to resources, such as videos, worksheets and photos</a:t>
            </a:r>
          </a:p>
          <a:p>
            <a:pPr marL="742950" lvl="1"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as a homework or reading </a:t>
            </a:r>
            <a:r>
              <a:rPr lang="en-GB" sz="2000" dirty="0">
                <a:latin typeface="Arial" panose="020B0604020202020204" pitchFamily="34" charset="0"/>
                <a:cs typeface="Arial" panose="020B0604020202020204" pitchFamily="34" charset="0"/>
              </a:rPr>
              <a:t>diary</a:t>
            </a:r>
          </a:p>
          <a:p>
            <a:pPr marL="742950" lvl="1"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as a </a:t>
            </a:r>
            <a:r>
              <a:rPr lang="en-GB" sz="2000" dirty="0" smtClean="0">
                <a:latin typeface="Arial" panose="020B0604020202020204" pitchFamily="34" charset="0"/>
                <a:cs typeface="Arial" panose="020B0604020202020204" pitchFamily="34" charset="0"/>
              </a:rPr>
              <a:t>home school </a:t>
            </a:r>
            <a:r>
              <a:rPr lang="en-GB" sz="2000" dirty="0">
                <a:latin typeface="Arial" panose="020B0604020202020204" pitchFamily="34" charset="0"/>
                <a:cs typeface="Arial" panose="020B0604020202020204" pitchFamily="34" charset="0"/>
              </a:rPr>
              <a:t>book for pupils with additional learning needs </a:t>
            </a:r>
          </a:p>
          <a:p>
            <a:pPr marL="742950" lvl="1"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to enable parents to make their own appointments at parents’ evenings </a:t>
            </a:r>
            <a:endParaRPr lang="en-GB" sz="2000" dirty="0" smtClean="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a:t>
            </a:r>
            <a:r>
              <a:rPr lang="en-GB" sz="2000" dirty="0">
                <a:latin typeface="Arial" panose="020B0604020202020204" pitchFamily="34" charset="0"/>
                <a:cs typeface="Arial" panose="020B0604020202020204" pitchFamily="34" charset="0"/>
              </a:rPr>
              <a:t>consult with </a:t>
            </a:r>
            <a:r>
              <a:rPr lang="en-GB" sz="2000" dirty="0" smtClean="0">
                <a:latin typeface="Arial" panose="020B0604020202020204" pitchFamily="34" charset="0"/>
                <a:cs typeface="Arial" panose="020B0604020202020204" pitchFamily="34" charset="0"/>
              </a:rPr>
              <a:t>parents on policies </a:t>
            </a:r>
            <a:endParaRPr lang="en-GB" sz="2000" dirty="0">
              <a:latin typeface="Arial" panose="020B0604020202020204" pitchFamily="34" charset="0"/>
              <a:cs typeface="Arial" panose="020B0604020202020204" pitchFamily="34" charset="0"/>
            </a:endParaRPr>
          </a:p>
          <a:p>
            <a:pPr marR="5080">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568942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smtClean="0">
                <a:solidFill>
                  <a:schemeClr val="tx1">
                    <a:lumMod val="95000"/>
                    <a:lumOff val="5000"/>
                  </a:schemeClr>
                </a:solidFill>
              </a:rPr>
              <a:t>Arfer effeithiol</a:t>
            </a:r>
            <a:endParaRPr lang="cy-GB" sz="4500" spc="-10" dirty="0">
              <a:solidFill>
                <a:schemeClr val="tx1">
                  <a:lumMod val="95000"/>
                  <a:lumOff val="5000"/>
                </a:schemeClr>
              </a:solidFill>
            </a:endParaRPr>
          </a:p>
        </p:txBody>
      </p:sp>
      <p:sp>
        <p:nvSpPr>
          <p:cNvPr id="3" name="object 3"/>
          <p:cNvSpPr txBox="1"/>
          <p:nvPr/>
        </p:nvSpPr>
        <p:spPr>
          <a:xfrm>
            <a:off x="238124" y="2642252"/>
            <a:ext cx="6248399" cy="7048083"/>
          </a:xfrm>
          <a:prstGeom prst="rect">
            <a:avLst/>
          </a:prstGeom>
        </p:spPr>
        <p:txBody>
          <a:bodyPr vert="horz" wrap="square" lIns="0" tIns="0" rIns="0" bIns="0" rtlCol="0">
            <a:spAutoFit/>
          </a:bodyPr>
          <a:lstStyle/>
          <a:p>
            <a:pPr lvl="0">
              <a:spcAft>
                <a:spcPts val="1200"/>
              </a:spcAft>
              <a:buSzPts val="1200"/>
            </a:pPr>
            <a:r>
              <a:rPr lang="cy-GB" sz="2400" dirty="0" smtClean="0">
                <a:latin typeface="Arial" panose="020B0604020202020204" pitchFamily="34" charset="0"/>
                <a:ea typeface="Times New Roman" panose="02020603050405020304" pitchFamily="18" charset="0"/>
              </a:rPr>
              <a:t>Mae rhieni yn gadarnhaol iawn am yr ohebiaeth a’r wybodaeth a gânt gan ysgolion sy’n defnyddio’r systemau hyn yn dda. </a:t>
            </a:r>
          </a:p>
          <a:p>
            <a:pPr lvl="0">
              <a:spcAft>
                <a:spcPts val="1200"/>
              </a:spcAft>
              <a:buSzPts val="1200"/>
            </a:pPr>
            <a:r>
              <a:rPr lang="cy-GB" sz="2400" dirty="0" smtClean="0">
                <a:latin typeface="Arial" panose="020B0604020202020204" pitchFamily="34" charset="0"/>
                <a:ea typeface="Times New Roman" panose="02020603050405020304" pitchFamily="18" charset="0"/>
              </a:rPr>
              <a:t>Mae ysgolion sy’n defnyddio apiau’n sôn am nifer o fanteision:  </a:t>
            </a:r>
          </a:p>
          <a:p>
            <a:pPr marL="342900" lvl="0" indent="-342900">
              <a:spcAft>
                <a:spcPts val="1200"/>
              </a:spcAft>
              <a:buSzPts val="1200"/>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nid oes angen iddyn nhw fod â gwybodaeth gyswllt gyfredol ar gyfer rhieni</a:t>
            </a:r>
          </a:p>
          <a:p>
            <a:pPr marL="342900" lvl="0" indent="-342900">
              <a:spcAft>
                <a:spcPts val="1200"/>
              </a:spcAft>
              <a:buSzPts val="1200"/>
              <a:buFont typeface="Arial" panose="020B0604020202020204" pitchFamily="34" charset="0"/>
              <a:buChar char="•"/>
            </a:pPr>
            <a:r>
              <a:rPr lang="cy-GB" sz="2400" dirty="0" smtClean="0">
                <a:latin typeface="Arial" panose="020B0604020202020204" pitchFamily="34" charset="0"/>
                <a:ea typeface="Times New Roman" panose="02020603050405020304" pitchFamily="18" charset="0"/>
              </a:rPr>
              <a:t>gall negeseuon gael eu hanfon at unigolion neu grwpiau, felly gallant fod yn rhai cyffredinol ynghyd â chael eu haddasu i blentyn unigol</a:t>
            </a:r>
          </a:p>
          <a:p>
            <a:pPr marL="342900" lvl="0" indent="-342900">
              <a:spcAft>
                <a:spcPts val="1200"/>
              </a:spcAft>
              <a:buSzPts val="1200"/>
              <a:buFont typeface="Arial" panose="020B0604020202020204" pitchFamily="34" charset="0"/>
              <a:buChar char="•"/>
            </a:pPr>
            <a:r>
              <a:rPr lang="cy-GB" sz="2400" dirty="0">
                <a:latin typeface="Arial" panose="020B0604020202020204" pitchFamily="34" charset="0"/>
                <a:ea typeface="Times New Roman" panose="02020603050405020304" pitchFamily="18" charset="0"/>
              </a:rPr>
              <a:t>m</a:t>
            </a:r>
            <a:r>
              <a:rPr lang="cy-GB" sz="2400" dirty="0" smtClean="0">
                <a:latin typeface="Arial" panose="020B0604020202020204" pitchFamily="34" charset="0"/>
                <a:ea typeface="Times New Roman" panose="02020603050405020304" pitchFamily="18" charset="0"/>
              </a:rPr>
              <a:t>aen nhw’n breifat rhwng yr ysgol a’r rhieni, felly’n llai tebygol o gael eu camddefnyddio</a:t>
            </a:r>
          </a:p>
          <a:p>
            <a:pPr marL="342900" lvl="0" indent="-342900">
              <a:spcAft>
                <a:spcPts val="1200"/>
              </a:spcAft>
              <a:buSzPts val="1200"/>
              <a:buFont typeface="Arial" panose="020B0604020202020204" pitchFamily="34" charset="0"/>
              <a:buChar char="•"/>
            </a:pPr>
            <a:r>
              <a:rPr lang="cy-GB" sz="2400" dirty="0">
                <a:latin typeface="Arial" panose="020B0604020202020204" pitchFamily="34" charset="0"/>
                <a:ea typeface="Times New Roman" panose="02020603050405020304" pitchFamily="18" charset="0"/>
              </a:rPr>
              <a:t>m</a:t>
            </a:r>
            <a:r>
              <a:rPr lang="cy-GB" sz="2400" dirty="0" smtClean="0">
                <a:latin typeface="Arial" panose="020B0604020202020204" pitchFamily="34" charset="0"/>
                <a:ea typeface="Times New Roman" panose="02020603050405020304" pitchFamily="18" charset="0"/>
              </a:rPr>
              <a:t>ae rhieni’n gwerthfawrogi’r cyfle i ddatblygu trafodaeth ddwy ffordd am ddysgu’u plant</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Effective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78751"/>
          </a:xfrm>
          <a:prstGeom prst="rect">
            <a:avLst/>
          </a:prstGeom>
        </p:spPr>
        <p:txBody>
          <a:bodyPr vert="horz" wrap="square" lIns="0" tIns="0" rIns="0" bIns="0" rtlCol="0">
            <a:spAutoFit/>
          </a:bodyPr>
          <a:lstStyle/>
          <a:p>
            <a:pPr lvl="0">
              <a:spcAft>
                <a:spcPts val="1200"/>
              </a:spcAft>
              <a:buSzPts val="1200"/>
            </a:pPr>
            <a:r>
              <a:rPr lang="en-GB" sz="2400" dirty="0" smtClean="0">
                <a:latin typeface="Arial" panose="020B0604020202020204" pitchFamily="34" charset="0"/>
                <a:ea typeface="Times New Roman" panose="02020603050405020304" pitchFamily="18" charset="0"/>
              </a:rPr>
              <a:t>Parents are very positive about the communication and information that they receive from schools that use these systems well. </a:t>
            </a:r>
          </a:p>
          <a:p>
            <a:pPr lvl="0">
              <a:spcAft>
                <a:spcPts val="1200"/>
              </a:spcAft>
              <a:buSzPts val="1200"/>
            </a:pPr>
            <a:r>
              <a:rPr lang="en-GB" sz="2400" dirty="0" smtClean="0">
                <a:latin typeface="Arial" panose="020B0604020202020204" pitchFamily="34" charset="0"/>
                <a:ea typeface="Times New Roman" panose="02020603050405020304" pitchFamily="18" charset="0"/>
              </a:rPr>
              <a:t>Schools that use apps report </a:t>
            </a:r>
            <a:r>
              <a:rPr lang="en-GB" sz="2400" dirty="0">
                <a:latin typeface="Arial" panose="020B0604020202020204" pitchFamily="34" charset="0"/>
                <a:ea typeface="Times New Roman" panose="02020603050405020304" pitchFamily="18" charset="0"/>
              </a:rPr>
              <a:t>a number of </a:t>
            </a:r>
            <a:r>
              <a:rPr lang="en-GB" sz="2400" dirty="0" smtClean="0">
                <a:latin typeface="Arial" panose="020B0604020202020204" pitchFamily="34" charset="0"/>
                <a:ea typeface="Times New Roman" panose="02020603050405020304" pitchFamily="18" charset="0"/>
              </a:rPr>
              <a:t>advantages:  </a:t>
            </a:r>
          </a:p>
          <a:p>
            <a:pPr marL="342900" lvl="0" indent="-342900">
              <a:spcAft>
                <a:spcPts val="1200"/>
              </a:spcAft>
              <a:buSzPts val="1200"/>
              <a:buFont typeface="Arial" panose="020B0604020202020204" pitchFamily="34" charset="0"/>
              <a:buChar char="•"/>
            </a:pPr>
            <a:r>
              <a:rPr lang="en-GB" sz="2400" dirty="0" smtClean="0">
                <a:latin typeface="Arial" panose="020B0604020202020204" pitchFamily="34" charset="0"/>
                <a:ea typeface="Times New Roman" panose="02020603050405020304" pitchFamily="18" charset="0"/>
              </a:rPr>
              <a:t>they </a:t>
            </a:r>
            <a:r>
              <a:rPr lang="en-GB" sz="2400" dirty="0">
                <a:latin typeface="Arial" panose="020B0604020202020204" pitchFamily="34" charset="0"/>
                <a:ea typeface="Times New Roman" panose="02020603050405020304" pitchFamily="18" charset="0"/>
              </a:rPr>
              <a:t>do not need to have up-to-date contact information for parents </a:t>
            </a:r>
            <a:endParaRPr lang="en-GB" sz="2400" dirty="0" smtClean="0">
              <a:latin typeface="Arial" panose="020B0604020202020204" pitchFamily="34" charset="0"/>
              <a:ea typeface="Times New Roman" panose="02020603050405020304" pitchFamily="18" charset="0"/>
            </a:endParaRPr>
          </a:p>
          <a:p>
            <a:pPr marL="342900" lvl="0" indent="-342900">
              <a:spcAft>
                <a:spcPts val="1200"/>
              </a:spcAft>
              <a:buSzPts val="1200"/>
              <a:buFont typeface="Arial" panose="020B0604020202020204" pitchFamily="34" charset="0"/>
              <a:buChar char="•"/>
            </a:pPr>
            <a:r>
              <a:rPr lang="en-GB" sz="2400" dirty="0">
                <a:latin typeface="Arial" panose="020B0604020202020204" pitchFamily="34" charset="0"/>
                <a:ea typeface="Times New Roman" panose="02020603050405020304" pitchFamily="18" charset="0"/>
              </a:rPr>
              <a:t>m</a:t>
            </a:r>
            <a:r>
              <a:rPr lang="en-GB" sz="2400" dirty="0" smtClean="0">
                <a:latin typeface="Arial" panose="020B0604020202020204" pitchFamily="34" charset="0"/>
                <a:ea typeface="Times New Roman" panose="02020603050405020304" pitchFamily="18" charset="0"/>
              </a:rPr>
              <a:t>essages </a:t>
            </a:r>
            <a:r>
              <a:rPr lang="en-GB" sz="2400" dirty="0">
                <a:latin typeface="Arial" panose="020B0604020202020204" pitchFamily="34" charset="0"/>
                <a:ea typeface="Times New Roman" panose="02020603050405020304" pitchFamily="18" charset="0"/>
              </a:rPr>
              <a:t>can be sent to individuals or </a:t>
            </a:r>
            <a:r>
              <a:rPr lang="en-GB" sz="2400" dirty="0" smtClean="0">
                <a:latin typeface="Arial" panose="020B0604020202020204" pitchFamily="34" charset="0"/>
                <a:ea typeface="Times New Roman" panose="02020603050405020304" pitchFamily="18" charset="0"/>
              </a:rPr>
              <a:t>groups, so can be generic as well as tailored to an individual child</a:t>
            </a:r>
          </a:p>
          <a:p>
            <a:pPr marL="342900" lvl="0" indent="-342900">
              <a:spcAft>
                <a:spcPts val="1200"/>
              </a:spcAft>
              <a:buSzPts val="1200"/>
              <a:buFont typeface="Arial" panose="020B0604020202020204" pitchFamily="34" charset="0"/>
              <a:buChar char="•"/>
            </a:pPr>
            <a:r>
              <a:rPr lang="en-GB" sz="2400" dirty="0" smtClean="0">
                <a:latin typeface="Arial" panose="020B0604020202020204" pitchFamily="34" charset="0"/>
                <a:ea typeface="Times New Roman" panose="02020603050405020304" pitchFamily="18" charset="0"/>
              </a:rPr>
              <a:t>they </a:t>
            </a:r>
            <a:r>
              <a:rPr lang="en-GB" sz="2400" dirty="0">
                <a:latin typeface="Arial" panose="020B0604020202020204" pitchFamily="34" charset="0"/>
                <a:ea typeface="Times New Roman" panose="02020603050405020304" pitchFamily="18" charset="0"/>
              </a:rPr>
              <a:t>remain private between the school and </a:t>
            </a:r>
            <a:r>
              <a:rPr lang="en-GB" sz="2400" dirty="0" smtClean="0">
                <a:latin typeface="Arial" panose="020B0604020202020204" pitchFamily="34" charset="0"/>
                <a:ea typeface="Times New Roman" panose="02020603050405020304" pitchFamily="18" charset="0"/>
              </a:rPr>
              <a:t>parents and are less open to abuse</a:t>
            </a:r>
          </a:p>
          <a:p>
            <a:pPr marL="342900" lvl="0" indent="-342900">
              <a:spcAft>
                <a:spcPts val="1200"/>
              </a:spcAft>
              <a:buSzPts val="1200"/>
              <a:buFont typeface="Arial" panose="020B0604020202020204" pitchFamily="34" charset="0"/>
              <a:buChar char="•"/>
            </a:pPr>
            <a:r>
              <a:rPr lang="en-GB" sz="2400" dirty="0">
                <a:latin typeface="Arial" panose="020B0604020202020204" pitchFamily="34" charset="0"/>
                <a:ea typeface="Times New Roman" panose="02020603050405020304" pitchFamily="18" charset="0"/>
              </a:rPr>
              <a:t>p</a:t>
            </a:r>
            <a:r>
              <a:rPr lang="en-GB" sz="2400" dirty="0" smtClean="0">
                <a:latin typeface="Arial" panose="020B0604020202020204" pitchFamily="34" charset="0"/>
                <a:ea typeface="Times New Roman" panose="02020603050405020304" pitchFamily="18" charset="0"/>
              </a:rPr>
              <a:t>arents value the opportunity to develop a two-way dialogue around their child’s learning</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015191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420714"/>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123826" y="2745480"/>
            <a:ext cx="6303260" cy="6647974"/>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A ydym ni wedi gofyn i rieni sut maen nhw am i ni gyfathrebu â nhw?</a:t>
            </a: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Pa mor effeithiol rydym ni’n cymryd rhan mewn trafodaeth ddwy ffordd â rhieni?</a:t>
            </a: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Pa gamau, ni waeth pa mor fach, gallem ni eu cymryd er mwyn hysbysu, cynnwys ac ymgysylltu â thadau yn well?</a:t>
            </a:r>
          </a:p>
          <a:p>
            <a:pPr marL="457200" marR="5080" indent="-457200">
              <a:buFont typeface="+mj-lt"/>
              <a:buAutoNum type="arabicPeriod"/>
              <a:tabLst>
                <a:tab pos="5485765" algn="l"/>
              </a:tabLst>
            </a:pPr>
            <a:r>
              <a:rPr lang="cy-GB" sz="2400" dirty="0" smtClean="0">
                <a:solidFill>
                  <a:srgbClr val="414042"/>
                </a:solidFill>
                <a:latin typeface="Arial"/>
                <a:cs typeface="Arial"/>
              </a:rPr>
              <a:t>A oes gennym ni brotocolau addas ar waith ar gyfer defnyddio sianeli cyfathrebu digidol?</a:t>
            </a:r>
            <a:endParaRPr lang="cy-GB" sz="2400" dirty="0" smtClean="0">
              <a:solidFill>
                <a:schemeClr val="tx1">
                  <a:lumMod val="75000"/>
                  <a:lumOff val="25000"/>
                </a:schemeClr>
              </a:solidFill>
              <a:latin typeface="Arial"/>
              <a:cs typeface="Arial"/>
            </a:endParaRP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A ydym ni’n mesur effaith ein strategaethau yn ddigon da?</a:t>
            </a: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Pa mor dda rydym ni’n defnyddio gwybodaeth am y pethau sy’n gweithio’n dda a’r hyn sydd ddim yn gweithio i wella’r hyn a wnawn?</a:t>
            </a:r>
          </a:p>
          <a:p>
            <a:pPr marL="457200" marR="5080" indent="-457200">
              <a:buFont typeface="+mj-lt"/>
              <a:buAutoNum type="arabicPeriod"/>
              <a:tabLst>
                <a:tab pos="5485765" algn="l"/>
              </a:tabLst>
            </a:pPr>
            <a:r>
              <a:rPr lang="cy-GB" sz="2400" dirty="0" smtClean="0">
                <a:solidFill>
                  <a:schemeClr val="tx1">
                    <a:lumMod val="75000"/>
                    <a:lumOff val="25000"/>
                  </a:schemeClr>
                </a:solidFill>
                <a:latin typeface="Arial"/>
                <a:cs typeface="Arial"/>
              </a:rPr>
              <a:t>Pa mor effeithiol rydym ni’n cynnwys rhieni mewn penderfyniadau?</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6278642"/>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en-GB" sz="2400" dirty="0" smtClean="0">
                <a:solidFill>
                  <a:schemeClr val="tx1">
                    <a:lumMod val="75000"/>
                    <a:lumOff val="25000"/>
                  </a:schemeClr>
                </a:solidFill>
                <a:latin typeface="Arial"/>
                <a:cs typeface="Arial"/>
              </a:rPr>
              <a:t>Have we asked parents how they want </a:t>
            </a:r>
            <a:r>
              <a:rPr lang="en-GB" sz="2400" dirty="0">
                <a:solidFill>
                  <a:schemeClr val="tx1">
                    <a:lumMod val="75000"/>
                    <a:lumOff val="25000"/>
                  </a:schemeClr>
                </a:solidFill>
                <a:latin typeface="Arial"/>
                <a:cs typeface="Arial"/>
              </a:rPr>
              <a:t>to be communicated with</a:t>
            </a:r>
            <a:r>
              <a:rPr lang="en-GB" sz="2400" dirty="0" smtClean="0">
                <a:solidFill>
                  <a:schemeClr val="tx1">
                    <a:lumMod val="75000"/>
                    <a:lumOff val="25000"/>
                  </a:schemeClr>
                </a:solidFill>
                <a:latin typeface="Arial"/>
                <a:cs typeface="Arial"/>
              </a:rPr>
              <a:t>?</a:t>
            </a:r>
          </a:p>
          <a:p>
            <a:pPr marL="457200" marR="5080" indent="-457200">
              <a:buFont typeface="+mj-lt"/>
              <a:buAutoNum type="arabicPeriod"/>
              <a:tabLst>
                <a:tab pos="5485765" algn="l"/>
              </a:tabLst>
            </a:pPr>
            <a:r>
              <a:rPr lang="en-GB" sz="2400" dirty="0">
                <a:solidFill>
                  <a:schemeClr val="tx1">
                    <a:lumMod val="75000"/>
                    <a:lumOff val="25000"/>
                  </a:schemeClr>
                </a:solidFill>
                <a:latin typeface="Arial"/>
                <a:cs typeface="Arial"/>
              </a:rPr>
              <a:t>How effectively do we </a:t>
            </a:r>
            <a:r>
              <a:rPr lang="en-GB" sz="2400" dirty="0" smtClean="0">
                <a:solidFill>
                  <a:schemeClr val="tx1">
                    <a:lumMod val="75000"/>
                    <a:lumOff val="25000"/>
                  </a:schemeClr>
                </a:solidFill>
                <a:latin typeface="Arial"/>
                <a:cs typeface="Arial"/>
              </a:rPr>
              <a:t>engage </a:t>
            </a:r>
            <a:r>
              <a:rPr lang="en-GB" sz="2400" dirty="0">
                <a:solidFill>
                  <a:schemeClr val="tx1">
                    <a:lumMod val="75000"/>
                    <a:lumOff val="25000"/>
                  </a:schemeClr>
                </a:solidFill>
                <a:latin typeface="Arial"/>
                <a:cs typeface="Arial"/>
              </a:rPr>
              <a:t>in a two way dialogue with parents</a:t>
            </a:r>
            <a:r>
              <a:rPr lang="en-GB" sz="2400" dirty="0" smtClean="0">
                <a:solidFill>
                  <a:schemeClr val="tx1">
                    <a:lumMod val="75000"/>
                    <a:lumOff val="25000"/>
                  </a:schemeClr>
                </a:solidFill>
                <a:latin typeface="Arial"/>
                <a:cs typeface="Arial"/>
              </a:rPr>
              <a:t>?</a:t>
            </a:r>
          </a:p>
          <a:p>
            <a:pPr marL="457200" marR="5080" indent="-457200">
              <a:buFont typeface="+mj-lt"/>
              <a:buAutoNum type="arabicPeriod"/>
              <a:tabLst>
                <a:tab pos="5485765" algn="l"/>
              </a:tabLst>
            </a:pPr>
            <a:r>
              <a:rPr lang="en-GB" sz="2400" dirty="0">
                <a:solidFill>
                  <a:schemeClr val="tx1">
                    <a:lumMod val="75000"/>
                    <a:lumOff val="25000"/>
                  </a:schemeClr>
                </a:solidFill>
                <a:latin typeface="Arial"/>
                <a:cs typeface="Arial"/>
              </a:rPr>
              <a:t>What steps could we take, however small, </a:t>
            </a:r>
            <a:r>
              <a:rPr lang="en-GB" sz="2400" dirty="0" smtClean="0">
                <a:solidFill>
                  <a:schemeClr val="tx1">
                    <a:lumMod val="75000"/>
                    <a:lumOff val="25000"/>
                  </a:schemeClr>
                </a:solidFill>
                <a:latin typeface="Arial"/>
                <a:cs typeface="Arial"/>
              </a:rPr>
              <a:t>better </a:t>
            </a:r>
            <a:r>
              <a:rPr lang="en-GB" sz="2400" dirty="0">
                <a:solidFill>
                  <a:schemeClr val="tx1">
                    <a:lumMod val="75000"/>
                    <a:lumOff val="25000"/>
                  </a:schemeClr>
                </a:solidFill>
                <a:latin typeface="Arial"/>
                <a:cs typeface="Arial"/>
              </a:rPr>
              <a:t>to inform, involve and engage fathers?</a:t>
            </a:r>
          </a:p>
          <a:p>
            <a:pPr marL="457200" marR="5080" indent="-457200">
              <a:buFont typeface="+mj-lt"/>
              <a:buAutoNum type="arabicPeriod"/>
              <a:tabLst>
                <a:tab pos="5485765" algn="l"/>
              </a:tabLst>
            </a:pPr>
            <a:r>
              <a:rPr lang="en-GB" sz="2400" dirty="0" smtClean="0">
                <a:solidFill>
                  <a:srgbClr val="414042"/>
                </a:solidFill>
                <a:latin typeface="Arial"/>
                <a:cs typeface="Arial"/>
              </a:rPr>
              <a:t>Do </a:t>
            </a:r>
            <a:r>
              <a:rPr lang="en-GB" sz="2400" dirty="0">
                <a:solidFill>
                  <a:srgbClr val="414042"/>
                </a:solidFill>
                <a:latin typeface="Arial"/>
                <a:cs typeface="Arial"/>
              </a:rPr>
              <a:t>we have suitable protocols in place for the use of digital communication channels</a:t>
            </a:r>
            <a:r>
              <a:rPr lang="en-GB" sz="2400" dirty="0" smtClean="0">
                <a:solidFill>
                  <a:srgbClr val="414042"/>
                </a:solidFill>
                <a:latin typeface="Arial"/>
                <a:cs typeface="Arial"/>
              </a:rPr>
              <a:t>?</a:t>
            </a:r>
            <a:endParaRPr lang="en-GB" sz="2400" dirty="0">
              <a:solidFill>
                <a:schemeClr val="tx1">
                  <a:lumMod val="75000"/>
                  <a:lumOff val="25000"/>
                </a:schemeClr>
              </a:solidFill>
              <a:latin typeface="Arial"/>
              <a:cs typeface="Arial"/>
            </a:endParaRPr>
          </a:p>
          <a:p>
            <a:pPr marL="457200" marR="5080" indent="-457200">
              <a:buFont typeface="+mj-lt"/>
              <a:buAutoNum type="arabicPeriod"/>
              <a:tabLst>
                <a:tab pos="5485765" algn="l"/>
              </a:tabLst>
            </a:pPr>
            <a:r>
              <a:rPr lang="en-GB" sz="2400" dirty="0" smtClean="0">
                <a:solidFill>
                  <a:schemeClr val="tx1">
                    <a:lumMod val="75000"/>
                    <a:lumOff val="25000"/>
                  </a:schemeClr>
                </a:solidFill>
                <a:latin typeface="Arial"/>
                <a:cs typeface="Arial"/>
              </a:rPr>
              <a:t>Do </a:t>
            </a:r>
            <a:r>
              <a:rPr lang="en-GB" sz="2400" dirty="0">
                <a:solidFill>
                  <a:schemeClr val="tx1">
                    <a:lumMod val="75000"/>
                    <a:lumOff val="25000"/>
                  </a:schemeClr>
                </a:solidFill>
                <a:latin typeface="Arial"/>
                <a:cs typeface="Arial"/>
              </a:rPr>
              <a:t>we measure the impact of our strategies </a:t>
            </a:r>
            <a:r>
              <a:rPr lang="en-GB" sz="2400" dirty="0" smtClean="0">
                <a:solidFill>
                  <a:schemeClr val="tx1">
                    <a:lumMod val="75000"/>
                    <a:lumOff val="25000"/>
                  </a:schemeClr>
                </a:solidFill>
                <a:latin typeface="Arial"/>
                <a:cs typeface="Arial"/>
              </a:rPr>
              <a:t>well enough?</a:t>
            </a:r>
            <a:endParaRPr lang="en-GB" sz="2400" dirty="0">
              <a:solidFill>
                <a:schemeClr val="tx1">
                  <a:lumMod val="75000"/>
                  <a:lumOff val="25000"/>
                </a:schemeClr>
              </a:solidFill>
              <a:latin typeface="Arial"/>
              <a:cs typeface="Arial"/>
            </a:endParaRPr>
          </a:p>
          <a:p>
            <a:pPr marL="457200" marR="5080" indent="-457200">
              <a:buFont typeface="+mj-lt"/>
              <a:buAutoNum type="arabicPeriod"/>
              <a:tabLst>
                <a:tab pos="5485765" algn="l"/>
              </a:tabLst>
            </a:pPr>
            <a:r>
              <a:rPr lang="en-GB" sz="2400" dirty="0">
                <a:solidFill>
                  <a:schemeClr val="tx1">
                    <a:lumMod val="75000"/>
                    <a:lumOff val="25000"/>
                  </a:schemeClr>
                </a:solidFill>
                <a:latin typeface="Arial"/>
                <a:cs typeface="Arial"/>
              </a:rPr>
              <a:t>How well are we using information on what works well and what doesn’t work to improve what we do?</a:t>
            </a:r>
          </a:p>
          <a:p>
            <a:pPr marL="457200" marR="5080" indent="-457200">
              <a:buFont typeface="+mj-lt"/>
              <a:buAutoNum type="arabicPeriod"/>
              <a:tabLst>
                <a:tab pos="5485765" algn="l"/>
              </a:tabLst>
            </a:pPr>
            <a:r>
              <a:rPr lang="en-GB" sz="2400" dirty="0" smtClean="0">
                <a:solidFill>
                  <a:schemeClr val="tx1">
                    <a:lumMod val="75000"/>
                    <a:lumOff val="25000"/>
                  </a:schemeClr>
                </a:solidFill>
                <a:latin typeface="Arial"/>
                <a:cs typeface="Arial"/>
              </a:rPr>
              <a:t>How effectively do we involve parents in decision-making?</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i</a:t>
            </a:r>
            <a:r>
              <a:rPr lang="en-GB" sz="4500" spc="-10" dirty="0" smtClean="0">
                <a:solidFill>
                  <a:schemeClr val="tx1">
                    <a:lumMod val="95000"/>
                    <a:lumOff val="5000"/>
                  </a:schemeClr>
                </a:solidFill>
              </a:rPr>
              <a:t> </a:t>
            </a:r>
            <a:br>
              <a:rPr lang="en-GB" sz="4500" spc="-10" dirty="0" smtClean="0">
                <a:solidFill>
                  <a:schemeClr val="tx1">
                    <a:lumMod val="95000"/>
                    <a:lumOff val="5000"/>
                  </a:schemeClr>
                </a:solidFill>
              </a:rPr>
            </a:b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6278642"/>
          </a:xfrm>
          <a:prstGeom prst="rect">
            <a:avLst/>
          </a:prstGeom>
        </p:spPr>
        <p:txBody>
          <a:bodyPr vert="horz" wrap="square" lIns="0" tIns="0" rIns="0" bIns="0" rtlCol="0">
            <a:spAutoFit/>
          </a:bodyPr>
          <a:lstStyle/>
          <a:p>
            <a:pPr marL="541338" marR="5080" indent="-541338">
              <a:tabLst>
                <a:tab pos="5485765" algn="l"/>
              </a:tabLst>
            </a:pPr>
            <a:r>
              <a:rPr lang="cy-GB" sz="2400" dirty="0" smtClean="0">
                <a:solidFill>
                  <a:srgbClr val="414042"/>
                </a:solidFill>
                <a:latin typeface="Arial"/>
                <a:cs typeface="Arial"/>
              </a:rPr>
              <a:t>8. 	A yw ein hadroddiadau a’r wybodaeth a rannwn mewn nosweithiau rhieni yn taro’r cydbwysedd cywir rhwng rhannu gwybodaeth am y cwricwlwm a chryfderau penodol plentyn a’i feysydd i’w ddatblygu? Sut rydym ni’n gwybod?</a:t>
            </a:r>
          </a:p>
          <a:p>
            <a:pPr marL="541338" marR="5080" indent="-541338">
              <a:tabLst>
                <a:tab pos="5485765" algn="l"/>
              </a:tabLst>
            </a:pPr>
            <a:endParaRPr lang="cy-GB" sz="2400" dirty="0" smtClean="0">
              <a:solidFill>
                <a:srgbClr val="414042"/>
              </a:solidFill>
              <a:latin typeface="Arial"/>
              <a:cs typeface="Arial"/>
            </a:endParaRPr>
          </a:p>
          <a:p>
            <a:pPr marL="541338" marR="5080" indent="-541338">
              <a:tabLst>
                <a:tab pos="5485765" algn="l"/>
              </a:tabLst>
            </a:pPr>
            <a:r>
              <a:rPr lang="cy-GB" sz="2400" dirty="0" smtClean="0">
                <a:solidFill>
                  <a:srgbClr val="414042"/>
                </a:solidFill>
                <a:latin typeface="Arial"/>
                <a:cs typeface="Arial"/>
              </a:rPr>
              <a:t>9. 	Sut rydym ni’n mesur cyrhaeddiad ac effaith ein corff llywodraethol?  Beth allem ni ei wneud i wella’r ffordd y mae’n cysylltu â rhieni?</a:t>
            </a:r>
          </a:p>
          <a:p>
            <a:pPr marL="541338" marR="5080" indent="-541338">
              <a:tabLst>
                <a:tab pos="5485765" algn="l"/>
              </a:tabLst>
            </a:pPr>
            <a:endParaRPr lang="cy-GB" sz="2400" dirty="0" smtClean="0">
              <a:solidFill>
                <a:schemeClr val="tx1">
                  <a:lumMod val="75000"/>
                  <a:lumOff val="25000"/>
                </a:schemeClr>
              </a:solidFill>
              <a:latin typeface="Arial"/>
              <a:cs typeface="Arial"/>
            </a:endParaRPr>
          </a:p>
          <a:p>
            <a:pPr marL="541338" marR="5080" indent="-541338">
              <a:tabLst>
                <a:tab pos="5485765" algn="l"/>
              </a:tabLst>
            </a:pPr>
            <a:r>
              <a:rPr lang="cy-GB" sz="2400" dirty="0" smtClean="0">
                <a:solidFill>
                  <a:schemeClr val="tx1">
                    <a:lumMod val="75000"/>
                    <a:lumOff val="25000"/>
                  </a:schemeClr>
                </a:solidFill>
                <a:latin typeface="Arial"/>
                <a:cs typeface="Arial"/>
              </a:rPr>
              <a:t>10. Pa mor glir a defnyddiol yw ein prosesau ar gyfer cysylltu â staff a rhiant-lywodraethwyr ac ar gyfer delio â chyfathrebu â rhieni?</a:t>
            </a: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6278642"/>
          </a:xfrm>
          <a:prstGeom prst="rect">
            <a:avLst/>
          </a:prstGeom>
        </p:spPr>
        <p:txBody>
          <a:bodyPr vert="horz" wrap="square" lIns="0" tIns="0" rIns="0" bIns="0" rtlCol="0">
            <a:spAutoFit/>
          </a:bodyPr>
          <a:lstStyle/>
          <a:p>
            <a:pPr marL="541338" marR="5080" indent="-541338">
              <a:tabLst>
                <a:tab pos="5485765" algn="l"/>
              </a:tabLst>
            </a:pPr>
            <a:r>
              <a:rPr lang="en-GB" sz="2400" dirty="0">
                <a:solidFill>
                  <a:srgbClr val="414042"/>
                </a:solidFill>
                <a:latin typeface="Arial"/>
                <a:cs typeface="Arial"/>
              </a:rPr>
              <a:t>8</a:t>
            </a:r>
            <a:r>
              <a:rPr lang="en-GB" sz="2400" dirty="0" smtClean="0">
                <a:solidFill>
                  <a:srgbClr val="414042"/>
                </a:solidFill>
                <a:latin typeface="Arial"/>
                <a:cs typeface="Arial"/>
              </a:rPr>
              <a:t>. 	Do our reports and the information we share in parents’ evenings strike the right balance between sharing curricular information and a child’s specific strengths and areas for development? How do we know?</a:t>
            </a:r>
          </a:p>
          <a:p>
            <a:pPr marL="541338" marR="5080" indent="-541338">
              <a:tabLst>
                <a:tab pos="5485765" algn="l"/>
              </a:tabLst>
            </a:pPr>
            <a:endParaRPr lang="en-GB" sz="2400" dirty="0" smtClean="0">
              <a:solidFill>
                <a:srgbClr val="414042"/>
              </a:solidFill>
              <a:latin typeface="Arial"/>
              <a:cs typeface="Arial"/>
            </a:endParaRPr>
          </a:p>
          <a:p>
            <a:pPr marL="541338" marR="5080" indent="-541338">
              <a:tabLst>
                <a:tab pos="5485765" algn="l"/>
              </a:tabLst>
            </a:pPr>
            <a:r>
              <a:rPr lang="en-GB" sz="2400" dirty="0" smtClean="0">
                <a:solidFill>
                  <a:srgbClr val="414042"/>
                </a:solidFill>
                <a:latin typeface="Arial"/>
                <a:cs typeface="Arial"/>
              </a:rPr>
              <a:t>9. 	How are we measuring the reach and impact of our governing body?  What could we do to improve how well they connect with parents?</a:t>
            </a:r>
          </a:p>
          <a:p>
            <a:pPr marL="541338" marR="5080" indent="-541338">
              <a:tabLst>
                <a:tab pos="5485765" algn="l"/>
              </a:tabLst>
            </a:pPr>
            <a:endParaRPr lang="en-GB" sz="2400" dirty="0" smtClean="0">
              <a:solidFill>
                <a:schemeClr val="tx1">
                  <a:lumMod val="75000"/>
                  <a:lumOff val="25000"/>
                </a:schemeClr>
              </a:solidFill>
              <a:latin typeface="Arial"/>
              <a:cs typeface="Arial"/>
            </a:endParaRPr>
          </a:p>
          <a:p>
            <a:pPr marL="541338" marR="5080" indent="-541338">
              <a:tabLst>
                <a:tab pos="5485765" algn="l"/>
              </a:tabLst>
            </a:pPr>
            <a:r>
              <a:rPr lang="en-GB" sz="2400" dirty="0" smtClean="0">
                <a:solidFill>
                  <a:schemeClr val="tx1">
                    <a:lumMod val="75000"/>
                    <a:lumOff val="25000"/>
                  </a:schemeClr>
                </a:solidFill>
                <a:latin typeface="Arial"/>
                <a:cs typeface="Arial"/>
              </a:rPr>
              <a:t>10. How clear and helpful are our processes for contacting staff </a:t>
            </a:r>
            <a:r>
              <a:rPr lang="en-GB" sz="2400" dirty="0">
                <a:solidFill>
                  <a:schemeClr val="tx1">
                    <a:lumMod val="75000"/>
                    <a:lumOff val="25000"/>
                  </a:schemeClr>
                </a:solidFill>
                <a:latin typeface="Arial"/>
                <a:cs typeface="Arial"/>
              </a:rPr>
              <a:t>and parent governors </a:t>
            </a:r>
            <a:r>
              <a:rPr lang="en-GB" sz="2400" dirty="0" smtClean="0">
                <a:solidFill>
                  <a:schemeClr val="tx1">
                    <a:lumMod val="75000"/>
                    <a:lumOff val="25000"/>
                  </a:schemeClr>
                </a:solidFill>
                <a:latin typeface="Arial"/>
                <a:cs typeface="Arial"/>
              </a:rPr>
              <a:t>and for </a:t>
            </a:r>
            <a:r>
              <a:rPr lang="en-GB" sz="2400" dirty="0">
                <a:solidFill>
                  <a:schemeClr val="tx1">
                    <a:lumMod val="75000"/>
                    <a:lumOff val="25000"/>
                  </a:schemeClr>
                </a:solidFill>
                <a:latin typeface="Arial"/>
                <a:cs typeface="Arial"/>
              </a:rPr>
              <a:t>dealing with parental </a:t>
            </a:r>
            <a:r>
              <a:rPr lang="en-GB" sz="2400" dirty="0" smtClean="0">
                <a:solidFill>
                  <a:schemeClr val="tx1">
                    <a:lumMod val="75000"/>
                    <a:lumOff val="25000"/>
                  </a:schemeClr>
                </a:solidFill>
                <a:latin typeface="Arial"/>
                <a:cs typeface="Arial"/>
              </a:rPr>
              <a:t>communication?</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76518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038931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323850" y="2642252"/>
            <a:ext cx="610323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Mae’r adroddiad yn adolygu pa mor effeithiol mae ysgolion yn cyfathrebu ac yn ymgysylltu â rhieni plant oedran ysgol ac yn archwilio barn rhieni am ddulliau ysgolion.</a:t>
            </a: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Cydnabyddir yn gyffredinol fod cefnogaeth rhieni’n gallu cael effaith arwyddocaol ar gyflawniad disgyblion</a:t>
            </a:r>
          </a:p>
          <a:p>
            <a:pPr marL="342900" marR="5080" indent="-342900">
              <a:buFont typeface="Arial" panose="020B0604020202020204" pitchFamily="34" charset="0"/>
              <a:buChar char="•"/>
              <a:tabLst>
                <a:tab pos="5485765" algn="l"/>
              </a:tabLst>
            </a:pPr>
            <a:r>
              <a:rPr lang="cy-GB" sz="2400" dirty="0" smtClean="0">
                <a:solidFill>
                  <a:srgbClr val="414042"/>
                </a:solidFill>
                <a:latin typeface="Arial"/>
                <a:cs typeface="Arial"/>
              </a:rPr>
              <a:t>Mae Llywodraeth Cymru wedi pwysleisio pwysigrwydd ymgysylltu â rhieni trwy bolisi a thrwy gyhoeddi pecyn cymorth Ymgysylltu â’r Gymuned a Theuluoedd (FaCE) i ysgolion yn 2015. </a:t>
            </a:r>
          </a:p>
          <a:p>
            <a:pPr marL="342900" marR="5080" lvl="0" indent="-342900">
              <a:buFont typeface="Arial" panose="020B0604020202020204" pitchFamily="34" charset="0"/>
              <a:buChar char="•"/>
              <a:tabLst>
                <a:tab pos="5485765" algn="l"/>
              </a:tabLst>
            </a:pPr>
            <a:r>
              <a:rPr lang="cy-GB" sz="2400" dirty="0" smtClean="0">
                <a:solidFill>
                  <a:srgbClr val="414042"/>
                </a:solidFill>
                <a:latin typeface="Arial"/>
                <a:cs typeface="Arial"/>
              </a:rPr>
              <a:t>Mae canfyddiadau’r adroddiad yn seiliedig ar ystod eang o dystiolaeth o arolygiadau ysgolion, cyfweliadau ffôn, arolwg ar-lein a chyfweliadau â ffocws gyda rhieni. Mae’n cynnwys astudiaethau achos o arfer effeithiol i ysgolion eu hystyried.</a:t>
            </a:r>
          </a:p>
          <a:p>
            <a:pPr marL="342900" marR="5080" lvl="0" indent="-342900">
              <a:buFont typeface="Arial" panose="020B0604020202020204" pitchFamily="34" charset="0"/>
              <a:buChar char="•"/>
              <a:tabLst>
                <a:tab pos="5485765" algn="l"/>
              </a:tabLst>
            </a:pPr>
            <a:endParaRPr lang="cy-GB" sz="2400" dirty="0" smtClean="0">
              <a:solidFill>
                <a:srgbClr val="414042"/>
              </a:solidFill>
              <a:latin typeface="Arial"/>
              <a:cs typeface="Arial"/>
            </a:endParaRPr>
          </a:p>
          <a:p>
            <a:pPr marR="5080" lvl="0">
              <a:tabLst>
                <a:tab pos="5485765" algn="l"/>
              </a:tabLst>
            </a:pPr>
            <a:endParaRPr lang="cy-GB" sz="2400" dirty="0">
              <a:solidFill>
                <a:srgbClr val="414042"/>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923329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rgbClr val="414042"/>
                </a:solidFill>
                <a:latin typeface="Arial"/>
                <a:cs typeface="Arial"/>
              </a:rPr>
              <a:t>The report reviews how effectively  schools communicate and engage with parents of school-aged children and explores parents’ views of the approaches taken by schools.</a:t>
            </a: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It </a:t>
            </a:r>
            <a:r>
              <a:rPr lang="en-GB" sz="2400" dirty="0">
                <a:solidFill>
                  <a:srgbClr val="414042"/>
                </a:solidFill>
                <a:latin typeface="Arial"/>
                <a:cs typeface="Arial"/>
              </a:rPr>
              <a:t>is generally recognised that parental support </a:t>
            </a:r>
            <a:r>
              <a:rPr lang="en-GB" sz="2400" dirty="0" smtClean="0">
                <a:solidFill>
                  <a:srgbClr val="414042"/>
                </a:solidFill>
                <a:latin typeface="Arial"/>
                <a:cs typeface="Arial"/>
              </a:rPr>
              <a:t>can </a:t>
            </a:r>
            <a:r>
              <a:rPr lang="en-GB" sz="2400" dirty="0">
                <a:solidFill>
                  <a:srgbClr val="414042"/>
                </a:solidFill>
                <a:latin typeface="Arial"/>
                <a:cs typeface="Arial"/>
              </a:rPr>
              <a:t>have a significant impact on </a:t>
            </a:r>
            <a:r>
              <a:rPr lang="en-GB" sz="2400" dirty="0" smtClean="0">
                <a:solidFill>
                  <a:srgbClr val="414042"/>
                </a:solidFill>
                <a:latin typeface="Arial"/>
                <a:cs typeface="Arial"/>
              </a:rPr>
              <a:t>pupils’ </a:t>
            </a:r>
            <a:r>
              <a:rPr lang="en-GB" sz="2400" dirty="0">
                <a:solidFill>
                  <a:srgbClr val="414042"/>
                </a:solidFill>
                <a:latin typeface="Arial"/>
                <a:cs typeface="Arial"/>
              </a:rPr>
              <a:t>achievement  </a:t>
            </a:r>
            <a:endParaRPr lang="en-GB" sz="2400" dirty="0" smtClean="0">
              <a:solidFill>
                <a:srgbClr val="414042"/>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rgbClr val="414042"/>
                </a:solidFill>
                <a:latin typeface="Arial"/>
                <a:cs typeface="Arial"/>
              </a:rPr>
              <a:t>The Welsh Government has emphasised the importance of engaging with parents through policy and by publishing a Family and Community Engagement (</a:t>
            </a:r>
            <a:r>
              <a:rPr lang="en-GB" sz="2400" dirty="0" err="1" smtClean="0">
                <a:solidFill>
                  <a:srgbClr val="414042"/>
                </a:solidFill>
                <a:latin typeface="Arial"/>
                <a:cs typeface="Arial"/>
              </a:rPr>
              <a:t>FaCE</a:t>
            </a:r>
            <a:r>
              <a:rPr lang="en-GB" sz="2400" dirty="0" smtClean="0">
                <a:solidFill>
                  <a:srgbClr val="414042"/>
                </a:solidFill>
                <a:latin typeface="Arial"/>
                <a:cs typeface="Arial"/>
              </a:rPr>
              <a:t>) toolkit for schools in 2015. </a:t>
            </a:r>
          </a:p>
          <a:p>
            <a:pPr marL="342900" marR="5080" lvl="0" indent="-342900">
              <a:buFont typeface="Arial" panose="020B0604020202020204" pitchFamily="34" charset="0"/>
              <a:buChar char="•"/>
              <a:tabLst>
                <a:tab pos="5485765" algn="l"/>
              </a:tabLst>
            </a:pPr>
            <a:r>
              <a:rPr lang="en-GB" sz="2400" dirty="0" smtClean="0">
                <a:solidFill>
                  <a:srgbClr val="414042"/>
                </a:solidFill>
                <a:latin typeface="Arial"/>
                <a:cs typeface="Arial"/>
              </a:rPr>
              <a:t>The </a:t>
            </a:r>
            <a:r>
              <a:rPr lang="en-GB" sz="2400" dirty="0">
                <a:solidFill>
                  <a:srgbClr val="414042"/>
                </a:solidFill>
                <a:latin typeface="Arial"/>
                <a:cs typeface="Arial"/>
              </a:rPr>
              <a:t>findings of the report are based on a wide range of school inspection evidence, telephone </a:t>
            </a:r>
            <a:r>
              <a:rPr lang="en-GB" sz="2400" dirty="0" smtClean="0">
                <a:solidFill>
                  <a:srgbClr val="414042"/>
                </a:solidFill>
                <a:latin typeface="Arial"/>
                <a:cs typeface="Arial"/>
              </a:rPr>
              <a:t>interviews, an online survey and focus interviews with parents. It includes </a:t>
            </a:r>
            <a:r>
              <a:rPr lang="en-GB" sz="2400" dirty="0">
                <a:solidFill>
                  <a:srgbClr val="414042"/>
                </a:solidFill>
                <a:latin typeface="Arial"/>
                <a:cs typeface="Arial"/>
              </a:rPr>
              <a:t>case studies of effective practice for schools to consider.</a:t>
            </a:r>
          </a:p>
          <a:p>
            <a:pPr marL="342900" marR="5080" lvl="0" indent="-342900">
              <a:buFont typeface="Arial" panose="020B0604020202020204" pitchFamily="34" charset="0"/>
              <a:buChar char="•"/>
              <a:tabLst>
                <a:tab pos="5485765" algn="l"/>
              </a:tabLst>
            </a:pPr>
            <a:endParaRPr lang="en-GB" sz="2400" dirty="0" smtClean="0">
              <a:solidFill>
                <a:srgbClr val="414042"/>
              </a:solidFill>
              <a:latin typeface="Arial"/>
              <a:cs typeface="Arial"/>
            </a:endParaRPr>
          </a:p>
          <a:p>
            <a:pPr marL="342900" marR="5080" lvl="0" indent="-342900">
              <a:buFont typeface="Arial" panose="020B0604020202020204" pitchFamily="34" charset="0"/>
              <a:buChar char="•"/>
              <a:tabLst>
                <a:tab pos="5485765" algn="l"/>
              </a:tabLst>
            </a:pPr>
            <a:endParaRPr lang="en-GB" sz="2400" dirty="0">
              <a:solidFill>
                <a:srgbClr val="414042"/>
              </a:solidFill>
              <a:latin typeface="Arial"/>
              <a:cs typeface="Arial"/>
            </a:endParaRPr>
          </a:p>
          <a:p>
            <a:pPr marR="5080" lvl="0">
              <a:tabLst>
                <a:tab pos="5485765" algn="l"/>
              </a:tabLst>
            </a:pP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342900" y="2457585"/>
            <a:ext cx="6084185" cy="6740307"/>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bron pob ysgol yn sefydlu perthnasoedd adeiladol â rhieni ac mae llawer ohonynt yn mabwysiadu ystod gynhwysfawr o strategaethau i gyfathrebu â rhieni.  </a:t>
            </a:r>
          </a:p>
          <a:p>
            <a:pPr marL="342900" marR="5080" indent="-342900">
              <a:buFont typeface="Arial" panose="020B0604020202020204" pitchFamily="34" charset="0"/>
              <a:buChar char="•"/>
              <a:tabLst>
                <a:tab pos="5485765" algn="l"/>
              </a:tabLst>
            </a:pPr>
            <a:endParaRPr lang="cy-GB"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Ychydig </a:t>
            </a:r>
            <a:r>
              <a:rPr lang="cy-GB" sz="2400" dirty="0">
                <a:solidFill>
                  <a:schemeClr val="tx1">
                    <a:lumMod val="75000"/>
                    <a:lumOff val="25000"/>
                  </a:schemeClr>
                </a:solidFill>
                <a:latin typeface="Arial"/>
                <a:cs typeface="Arial"/>
              </a:rPr>
              <a:t>o ysgolion yn unig sy’n mynd ati i ymgynghori â rhieni i nodi eu dulliau cyfathrebu dewisol.</a:t>
            </a: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Mae ysgolion uwchradd yn cyfathrebu cryn dipyn yn llai â rhieni plant na rhieni plant mewn ysgol gynradd.</a:t>
            </a: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Yn rhy aml, mae ysgolion yn cyfathrebu ag un rhiant yn unig, </a:t>
            </a:r>
            <a:r>
              <a:rPr lang="cy-GB" sz="2400" dirty="0" smtClean="0">
                <a:solidFill>
                  <a:schemeClr val="tx1">
                    <a:lumMod val="75000"/>
                    <a:lumOff val="25000"/>
                  </a:schemeClr>
                </a:solidFill>
                <a:latin typeface="Arial"/>
                <a:cs typeface="Arial"/>
              </a:rPr>
              <a:t>mamau fel arfer; ac mae gormod o ysgolion nad ydynt yn cynnwys mamau a thadau yn gyfartal yn nysgu eu plentyn.</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12530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Almost </a:t>
            </a:r>
            <a:r>
              <a:rPr lang="en-GB" sz="2400" dirty="0">
                <a:solidFill>
                  <a:schemeClr val="tx1">
                    <a:lumMod val="75000"/>
                    <a:lumOff val="25000"/>
                  </a:schemeClr>
                </a:solidFill>
                <a:latin typeface="Arial"/>
                <a:cs typeface="Arial"/>
              </a:rPr>
              <a:t>all schools establish constructive relationships with </a:t>
            </a:r>
            <a:r>
              <a:rPr lang="en-GB" sz="2400" dirty="0" smtClean="0">
                <a:solidFill>
                  <a:schemeClr val="tx1">
                    <a:lumMod val="75000"/>
                    <a:lumOff val="25000"/>
                  </a:schemeClr>
                </a:solidFill>
                <a:latin typeface="Arial"/>
                <a:cs typeface="Arial"/>
              </a:rPr>
              <a:t>parents and many are </a:t>
            </a:r>
            <a:r>
              <a:rPr lang="en-GB" sz="2400" dirty="0">
                <a:solidFill>
                  <a:schemeClr val="tx1">
                    <a:lumMod val="75000"/>
                    <a:lumOff val="25000"/>
                  </a:schemeClr>
                </a:solidFill>
                <a:latin typeface="Arial"/>
                <a:cs typeface="Arial"/>
              </a:rPr>
              <a:t>adopting </a:t>
            </a:r>
            <a:r>
              <a:rPr lang="en-GB" sz="2400" dirty="0" smtClean="0">
                <a:solidFill>
                  <a:schemeClr val="tx1">
                    <a:lumMod val="75000"/>
                    <a:lumOff val="25000"/>
                  </a:schemeClr>
                </a:solidFill>
                <a:latin typeface="Arial"/>
                <a:cs typeface="Arial"/>
              </a:rPr>
              <a:t>a comprehensive </a:t>
            </a:r>
            <a:r>
              <a:rPr lang="en-GB" sz="2400" dirty="0">
                <a:solidFill>
                  <a:schemeClr val="tx1">
                    <a:lumMod val="75000"/>
                    <a:lumOff val="25000"/>
                  </a:schemeClr>
                </a:solidFill>
                <a:latin typeface="Arial"/>
                <a:cs typeface="Arial"/>
              </a:rPr>
              <a:t>range of strategies to communicate </a:t>
            </a:r>
            <a:r>
              <a:rPr lang="en-GB" sz="2400" dirty="0" smtClean="0">
                <a:solidFill>
                  <a:schemeClr val="tx1">
                    <a:lumMod val="75000"/>
                    <a:lumOff val="25000"/>
                  </a:schemeClr>
                </a:solidFill>
                <a:latin typeface="Arial"/>
                <a:cs typeface="Arial"/>
              </a:rPr>
              <a:t>with </a:t>
            </a:r>
            <a:r>
              <a:rPr lang="en-GB" sz="2400" dirty="0">
                <a:solidFill>
                  <a:schemeClr val="tx1">
                    <a:lumMod val="75000"/>
                    <a:lumOff val="25000"/>
                  </a:schemeClr>
                </a:solidFill>
                <a:latin typeface="Arial"/>
                <a:cs typeface="Arial"/>
              </a:rPr>
              <a:t>parents.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Only a </a:t>
            </a:r>
            <a:r>
              <a:rPr lang="en-GB" sz="2400" dirty="0">
                <a:solidFill>
                  <a:schemeClr val="tx1">
                    <a:lumMod val="75000"/>
                    <a:lumOff val="25000"/>
                  </a:schemeClr>
                </a:solidFill>
                <a:latin typeface="Arial"/>
                <a:cs typeface="Arial"/>
              </a:rPr>
              <a:t>few schools actively consult with parents to identify their preferred methods of communication.</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Parents of secondary school children receive considerably less communication from their child’s school than parents of children at primary school.</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Too often schools communicate with one parent only, usually with </a:t>
            </a:r>
            <a:r>
              <a:rPr lang="en-GB" sz="2400" dirty="0" smtClean="0">
                <a:solidFill>
                  <a:schemeClr val="tx1">
                    <a:lumMod val="75000"/>
                    <a:lumOff val="25000"/>
                  </a:schemeClr>
                </a:solidFill>
                <a:latin typeface="Arial"/>
                <a:cs typeface="Arial"/>
              </a:rPr>
              <a:t>mothers; </a:t>
            </a:r>
            <a:r>
              <a:rPr lang="en-GB" sz="2400" dirty="0">
                <a:solidFill>
                  <a:schemeClr val="tx1">
                    <a:lumMod val="75000"/>
                    <a:lumOff val="25000"/>
                  </a:schemeClr>
                </a:solidFill>
                <a:latin typeface="Arial"/>
                <a:cs typeface="Arial"/>
              </a:rPr>
              <a:t>and too many schools do not involve mothers and fathers equally in their child’s </a:t>
            </a:r>
            <a:r>
              <a:rPr lang="en-GB" sz="2400" dirty="0" smtClean="0">
                <a:solidFill>
                  <a:schemeClr val="tx1">
                    <a:lumMod val="75000"/>
                    <a:lumOff val="25000"/>
                  </a:schemeClr>
                </a:solidFill>
                <a:latin typeface="Arial"/>
                <a:cs typeface="Arial"/>
              </a:rPr>
              <a:t>learning.</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323850" y="2537477"/>
            <a:ext cx="6103235" cy="840230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a:t>
            </a:r>
            <a:r>
              <a:rPr lang="cy-GB" sz="2400" dirty="0">
                <a:solidFill>
                  <a:schemeClr val="tx1">
                    <a:lumMod val="75000"/>
                    <a:lumOff val="25000"/>
                  </a:schemeClr>
                </a:solidFill>
                <a:latin typeface="Arial"/>
                <a:cs typeface="Arial"/>
              </a:rPr>
              <a:t>mwyafrif o ysgolion yn defnyddio negeseuon testun a llwyfannau cyfryngau cymdeithasol i </a:t>
            </a:r>
            <a:r>
              <a:rPr lang="cy-GB" sz="2400" dirty="0" smtClean="0">
                <a:solidFill>
                  <a:schemeClr val="tx1">
                    <a:lumMod val="75000"/>
                    <a:lumOff val="25000"/>
                  </a:schemeClr>
                </a:solidFill>
                <a:latin typeface="Arial"/>
                <a:cs typeface="Arial"/>
              </a:rPr>
              <a:t>hysbysu rhieni am fywyd yr ysgol.</a:t>
            </a:r>
          </a:p>
          <a:p>
            <a:pPr marR="5080">
              <a:tabLst>
                <a:tab pos="5485765" algn="l"/>
              </a:tabLst>
            </a:pPr>
            <a:r>
              <a:rPr lang="cy-GB" dirty="0" smtClean="0">
                <a:solidFill>
                  <a:schemeClr val="tx1">
                    <a:lumMod val="75000"/>
                    <a:lumOff val="25000"/>
                  </a:schemeClr>
                </a:solidFill>
                <a:latin typeface="Arial"/>
                <a:cs typeface="Arial"/>
              </a:rPr>
              <a:t> </a:t>
            </a:r>
            <a:r>
              <a:rPr lang="cy-GB" sz="12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Mae lleiafrif o ysgolion yn defnyddio ystod o sianeli cyfathrebu digidol i ddatblygu deialog ddwy ffordd werthfawr rhwng athrawon a </a:t>
            </a:r>
            <a:r>
              <a:rPr lang="cy-GB" sz="2400" dirty="0" smtClean="0">
                <a:solidFill>
                  <a:schemeClr val="tx1">
                    <a:lumMod val="75000"/>
                    <a:lumOff val="25000"/>
                  </a:schemeClr>
                </a:solidFill>
                <a:latin typeface="Arial"/>
                <a:cs typeface="Arial"/>
              </a:rPr>
              <a:t>rhieni.</a:t>
            </a:r>
          </a:p>
          <a:p>
            <a:pPr marL="342900" marR="5080" indent="-342900">
              <a:buFont typeface="Arial" panose="020B0604020202020204" pitchFamily="34" charset="0"/>
              <a:buChar char="•"/>
              <a:tabLst>
                <a:tab pos="5485765" algn="l"/>
              </a:tabLst>
            </a:pPr>
            <a:endParaRPr lang="cy-GB" sz="12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Ar </a:t>
            </a:r>
            <a:r>
              <a:rPr lang="cy-GB" sz="2400" dirty="0">
                <a:solidFill>
                  <a:schemeClr val="tx1">
                    <a:lumMod val="75000"/>
                    <a:lumOff val="25000"/>
                  </a:schemeClr>
                </a:solidFill>
                <a:latin typeface="Arial"/>
                <a:cs typeface="Arial"/>
              </a:rPr>
              <a:t>y cyfan, mae ysgolion wedi gallu elwa ar ychydig iawn o gymorth allanol ar gyfer sut i greu a </a:t>
            </a:r>
            <a:r>
              <a:rPr lang="cy-GB" sz="2400" dirty="0" smtClean="0">
                <a:solidFill>
                  <a:schemeClr val="tx1">
                    <a:lumMod val="75000"/>
                    <a:lumOff val="25000"/>
                  </a:schemeClr>
                </a:solidFill>
                <a:latin typeface="Arial"/>
                <a:cs typeface="Arial"/>
              </a:rPr>
              <a:t>rheoli eu cyfrifon cyfryngau cymdeithasol.  </a:t>
            </a:r>
          </a:p>
          <a:p>
            <a:pPr marL="342900" marR="5080" indent="-342900">
              <a:buFont typeface="Arial" panose="020B0604020202020204" pitchFamily="34" charset="0"/>
              <a:buChar char="•"/>
              <a:tabLst>
                <a:tab pos="5485765" algn="l"/>
              </a:tabLst>
            </a:pPr>
            <a:endParaRPr lang="cy-GB" sz="12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O ganlyniad, nid yw pob ysgol yn gwybod sut i ddefnyddio’r rhain a llwyfannau digidol eraill yn ddigon da ac nid oes ganddynt brotocolau clir ar waith i amddiffyn lles staff a disgyblion yn hyderus wrth eu defnyddio.</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502399" y="2642252"/>
            <a:ext cx="5937885" cy="812530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 </a:t>
            </a:r>
            <a:r>
              <a:rPr lang="en-GB" sz="2400" dirty="0">
                <a:solidFill>
                  <a:schemeClr val="tx1">
                    <a:lumMod val="75000"/>
                    <a:lumOff val="25000"/>
                  </a:schemeClr>
                </a:solidFill>
                <a:latin typeface="Arial"/>
                <a:cs typeface="Arial"/>
              </a:rPr>
              <a:t>majority of schools use text messaging and social media platforms to </a:t>
            </a:r>
            <a:r>
              <a:rPr lang="en-GB" sz="2400" dirty="0" smtClean="0">
                <a:solidFill>
                  <a:schemeClr val="tx1">
                    <a:lumMod val="75000"/>
                    <a:lumOff val="25000"/>
                  </a:schemeClr>
                </a:solidFill>
                <a:latin typeface="Arial"/>
                <a:cs typeface="Arial"/>
              </a:rPr>
              <a:t>inform </a:t>
            </a:r>
            <a:r>
              <a:rPr lang="en-GB" sz="2400" dirty="0">
                <a:solidFill>
                  <a:schemeClr val="tx1">
                    <a:lumMod val="75000"/>
                    <a:lumOff val="25000"/>
                  </a:schemeClr>
                </a:solidFill>
                <a:latin typeface="Arial"/>
                <a:cs typeface="Arial"/>
              </a:rPr>
              <a:t>parents </a:t>
            </a:r>
            <a:r>
              <a:rPr lang="en-GB" sz="2400" dirty="0" smtClean="0">
                <a:solidFill>
                  <a:schemeClr val="tx1">
                    <a:lumMod val="75000"/>
                    <a:lumOff val="25000"/>
                  </a:schemeClr>
                </a:solidFill>
                <a:latin typeface="Arial"/>
                <a:cs typeface="Arial"/>
              </a:rPr>
              <a:t>about </a:t>
            </a:r>
            <a:r>
              <a:rPr lang="en-GB" sz="2400" dirty="0">
                <a:solidFill>
                  <a:schemeClr val="tx1">
                    <a:lumMod val="75000"/>
                    <a:lumOff val="25000"/>
                  </a:schemeClr>
                </a:solidFill>
                <a:latin typeface="Arial"/>
                <a:cs typeface="Arial"/>
              </a:rPr>
              <a:t>school </a:t>
            </a:r>
            <a:r>
              <a:rPr lang="en-GB" sz="2400" dirty="0" smtClean="0">
                <a:solidFill>
                  <a:schemeClr val="tx1">
                    <a:lumMod val="75000"/>
                    <a:lumOff val="25000"/>
                  </a:schemeClr>
                </a:solidFill>
                <a:latin typeface="Arial"/>
                <a:cs typeface="Arial"/>
              </a:rPr>
              <a:t>life.</a:t>
            </a:r>
          </a:p>
          <a:p>
            <a:pPr marR="5080">
              <a:tabLst>
                <a:tab pos="5485765" algn="l"/>
              </a:tabLst>
            </a:pPr>
            <a:r>
              <a:rPr lang="en-GB" sz="2400" dirty="0" smtClean="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 </a:t>
            </a:r>
            <a:r>
              <a:rPr lang="en-GB" sz="2400" dirty="0">
                <a:solidFill>
                  <a:schemeClr val="tx1">
                    <a:lumMod val="75000"/>
                    <a:lumOff val="25000"/>
                  </a:schemeClr>
                </a:solidFill>
                <a:latin typeface="Arial"/>
                <a:cs typeface="Arial"/>
              </a:rPr>
              <a:t>minority of schools use a range of digital communication channels to develop a valuable two-way dialogue between teachers and </a:t>
            </a:r>
            <a:r>
              <a:rPr lang="en-GB" sz="2400" dirty="0" smtClean="0">
                <a:solidFill>
                  <a:schemeClr val="tx1">
                    <a:lumMod val="75000"/>
                    <a:lumOff val="25000"/>
                  </a:schemeClr>
                </a:solidFill>
                <a:latin typeface="Arial"/>
                <a:cs typeface="Arial"/>
              </a:rPr>
              <a:t>parents.</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In general, schools have </a:t>
            </a:r>
            <a:r>
              <a:rPr lang="en-GB" sz="2400" dirty="0">
                <a:solidFill>
                  <a:schemeClr val="tx1">
                    <a:lumMod val="75000"/>
                    <a:lumOff val="25000"/>
                  </a:schemeClr>
                </a:solidFill>
                <a:latin typeface="Arial"/>
                <a:cs typeface="Arial"/>
              </a:rPr>
              <a:t>been able to access little external support </a:t>
            </a:r>
            <a:r>
              <a:rPr lang="en-GB" sz="2400" dirty="0" smtClean="0">
                <a:solidFill>
                  <a:schemeClr val="tx1">
                    <a:lumMod val="75000"/>
                    <a:lumOff val="25000"/>
                  </a:schemeClr>
                </a:solidFill>
                <a:latin typeface="Arial"/>
                <a:cs typeface="Arial"/>
              </a:rPr>
              <a:t>with how </a:t>
            </a:r>
            <a:r>
              <a:rPr lang="en-GB" sz="2400" dirty="0">
                <a:solidFill>
                  <a:schemeClr val="tx1">
                    <a:lumMod val="75000"/>
                    <a:lumOff val="25000"/>
                  </a:schemeClr>
                </a:solidFill>
                <a:latin typeface="Arial"/>
                <a:cs typeface="Arial"/>
              </a:rPr>
              <a:t>to set up and manage their social media </a:t>
            </a:r>
            <a:r>
              <a:rPr lang="en-GB" sz="2400" dirty="0" smtClean="0">
                <a:solidFill>
                  <a:schemeClr val="tx1">
                    <a:lumMod val="75000"/>
                    <a:lumOff val="25000"/>
                  </a:schemeClr>
                </a:solidFill>
                <a:latin typeface="Arial"/>
                <a:cs typeface="Arial"/>
              </a:rPr>
              <a:t>accounts.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As </a:t>
            </a:r>
            <a:r>
              <a:rPr lang="en-GB" sz="2400" dirty="0">
                <a:solidFill>
                  <a:schemeClr val="tx1">
                    <a:lumMod val="75000"/>
                    <a:lumOff val="25000"/>
                  </a:schemeClr>
                </a:solidFill>
                <a:latin typeface="Arial"/>
                <a:cs typeface="Arial"/>
              </a:rPr>
              <a:t>a result, not all schools know how to use these and other digital platforms well enough or have clear protocols in place to protect the wellbeing of staff and pupils confidently when using them.</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682546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257176" y="2642252"/>
            <a:ext cx="6169910" cy="720197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Yn </a:t>
            </a:r>
            <a:r>
              <a:rPr lang="cy-GB" sz="2400" dirty="0">
                <a:solidFill>
                  <a:schemeClr val="tx1">
                    <a:lumMod val="75000"/>
                    <a:lumOff val="25000"/>
                  </a:schemeClr>
                </a:solidFill>
                <a:latin typeface="Arial"/>
                <a:cs typeface="Arial"/>
              </a:rPr>
              <a:t>gyffredinol, mae rhieni plant ysgol gynradd yn gweld adroddiadau a nosweithiau rhieni yn fwy defnyddiol na rhieni plant ysgol uwchradd. </a:t>
            </a: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Mewn gormod o ysgolion, mae adroddiadau a nosweithiau rhieni yn canolbwyntio’n ormodol ar yr hyn sy’n cael ei addysgu mewn gwersi </a:t>
            </a:r>
            <a:r>
              <a:rPr lang="cy-GB" sz="2400" dirty="0">
                <a:solidFill>
                  <a:schemeClr val="tx1">
                    <a:lumMod val="75000"/>
                    <a:lumOff val="25000"/>
                  </a:schemeClr>
                </a:solidFill>
                <a:latin typeface="Arial"/>
                <a:cs typeface="Arial"/>
              </a:rPr>
              <a:t>yn hytrach na pha mor dda y mae pob plentyn wedi datblygu ei fedrau, ei wybodaeth a’i ddealltwriaeth.</a:t>
            </a: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gan ysgolion sy’n rheoli’u gohebiaeth gan rieni yn dda brosesau clir ar gyfer cael amrywiaeth o ohebiaeth gan rieni ac </a:t>
            </a:r>
            <a:r>
              <a:rPr lang="cy-GB" sz="2400" dirty="0">
                <a:solidFill>
                  <a:schemeClr val="tx1">
                    <a:lumMod val="75000"/>
                    <a:lumOff val="25000"/>
                  </a:schemeClr>
                </a:solidFill>
                <a:latin typeface="Arial"/>
                <a:cs typeface="Arial"/>
              </a:rPr>
              <a:t>ymateb </a:t>
            </a:r>
            <a:r>
              <a:rPr lang="cy-GB" sz="2400" dirty="0" smtClean="0">
                <a:solidFill>
                  <a:schemeClr val="tx1">
                    <a:lumMod val="75000"/>
                    <a:lumOff val="25000"/>
                  </a:schemeClr>
                </a:solidFill>
                <a:latin typeface="Arial"/>
                <a:cs typeface="Arial"/>
              </a:rPr>
              <a:t>iddi, er enghraifft dulliau sy’n ei gwneud hi’n syml i rieni godi pryderon neu ofyn cwestiynau yn bersonol. </a:t>
            </a: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Generally</a:t>
            </a:r>
            <a:r>
              <a:rPr lang="en-GB" sz="2400" dirty="0">
                <a:solidFill>
                  <a:schemeClr val="tx1">
                    <a:lumMod val="75000"/>
                    <a:lumOff val="25000"/>
                  </a:schemeClr>
                </a:solidFill>
                <a:latin typeface="Arial"/>
                <a:cs typeface="Arial"/>
              </a:rPr>
              <a:t>, parents of primary school children find reports and parents’ evenings more useful than parents of secondary school children.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In </a:t>
            </a:r>
            <a:r>
              <a:rPr lang="en-GB" sz="2400" dirty="0">
                <a:solidFill>
                  <a:schemeClr val="tx1">
                    <a:lumMod val="75000"/>
                    <a:lumOff val="25000"/>
                  </a:schemeClr>
                </a:solidFill>
                <a:latin typeface="Arial"/>
                <a:cs typeface="Arial"/>
              </a:rPr>
              <a:t>too many schools, reports </a:t>
            </a:r>
            <a:r>
              <a:rPr lang="en-GB" sz="2400" dirty="0" smtClean="0">
                <a:solidFill>
                  <a:schemeClr val="tx1">
                    <a:lumMod val="75000"/>
                    <a:lumOff val="25000"/>
                  </a:schemeClr>
                </a:solidFill>
                <a:latin typeface="Arial"/>
                <a:cs typeface="Arial"/>
              </a:rPr>
              <a:t>and parents’ evenings focus too much on what </a:t>
            </a:r>
            <a:r>
              <a:rPr lang="en-GB" sz="2400" dirty="0">
                <a:solidFill>
                  <a:schemeClr val="tx1">
                    <a:lumMod val="75000"/>
                    <a:lumOff val="25000"/>
                  </a:schemeClr>
                </a:solidFill>
                <a:latin typeface="Arial"/>
                <a:cs typeface="Arial"/>
              </a:rPr>
              <a:t>is taught in lessons rather than how well each child has developed their skills, knowledge and understanding</a:t>
            </a:r>
            <a:r>
              <a:rPr lang="en-GB" sz="2400" dirty="0" smtClean="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Schools that manage their communication from parents well have </a:t>
            </a:r>
            <a:r>
              <a:rPr lang="en-GB" sz="2400" dirty="0" smtClean="0">
                <a:solidFill>
                  <a:schemeClr val="tx1">
                    <a:lumMod val="75000"/>
                    <a:lumOff val="25000"/>
                  </a:schemeClr>
                </a:solidFill>
                <a:latin typeface="Arial"/>
                <a:cs typeface="Arial"/>
              </a:rPr>
              <a:t>clear </a:t>
            </a:r>
            <a:r>
              <a:rPr lang="en-GB" sz="2400" dirty="0">
                <a:solidFill>
                  <a:schemeClr val="tx1">
                    <a:lumMod val="75000"/>
                    <a:lumOff val="25000"/>
                  </a:schemeClr>
                </a:solidFill>
                <a:latin typeface="Arial"/>
                <a:cs typeface="Arial"/>
              </a:rPr>
              <a:t>processes for </a:t>
            </a:r>
            <a:r>
              <a:rPr lang="en-GB" sz="2400" dirty="0" smtClean="0">
                <a:solidFill>
                  <a:schemeClr val="tx1">
                    <a:lumMod val="75000"/>
                    <a:lumOff val="25000"/>
                  </a:schemeClr>
                </a:solidFill>
                <a:latin typeface="Arial"/>
                <a:cs typeface="Arial"/>
              </a:rPr>
              <a:t>receiving and responding </a:t>
            </a:r>
            <a:r>
              <a:rPr lang="en-GB" sz="2400" dirty="0">
                <a:solidFill>
                  <a:schemeClr val="tx1">
                    <a:lumMod val="75000"/>
                    <a:lumOff val="25000"/>
                  </a:schemeClr>
                </a:solidFill>
                <a:latin typeface="Arial"/>
                <a:cs typeface="Arial"/>
              </a:rPr>
              <a:t>to a variety of communication from </a:t>
            </a:r>
            <a:r>
              <a:rPr lang="en-GB" sz="2400" dirty="0" smtClean="0">
                <a:solidFill>
                  <a:schemeClr val="tx1">
                    <a:lumMod val="75000"/>
                    <a:lumOff val="25000"/>
                  </a:schemeClr>
                </a:solidFill>
                <a:latin typeface="Arial"/>
                <a:cs typeface="Arial"/>
              </a:rPr>
              <a:t>parents, for example approaches that make </a:t>
            </a:r>
            <a:r>
              <a:rPr lang="en-GB" sz="2400" dirty="0">
                <a:solidFill>
                  <a:schemeClr val="tx1">
                    <a:lumMod val="75000"/>
                    <a:lumOff val="25000"/>
                  </a:schemeClr>
                </a:solidFill>
                <a:latin typeface="Arial"/>
                <a:cs typeface="Arial"/>
              </a:rPr>
              <a:t>it straightforward for parents to raise concerns or ask questions in person.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Dim ond tua hanner rhieni ysgolion cynradd a lleiafrif o rieni ysgolion uwchradd sy’n dweud bod yr ysgol yn effeithiol o ran eu helpu i gefnogi dysgu eu plentyn. </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Mae ysgolion yn mynd i’r afael â hyn trwy amrywiaeth o weithgareddau a strategaethau, er enghraifft trwy weithdau dysgu i rieni a phlant, grwpiau cyn ysgol a grwpiau annog, cyflogi cydlynydd y cartref a’r ysgol sy’n pontio rhwng yr ysgol a rhieni, neu drwy gymorth asiantaethau allanol.  </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Nid oes digon o ysgolion yn arfarnu effaith strategaethau i ymgysylltu â rhieni ynglŷn â safonau a lles </a:t>
            </a:r>
            <a:r>
              <a:rPr lang="cy-GB" sz="2400" dirty="0" smtClean="0">
                <a:solidFill>
                  <a:schemeClr val="tx1">
                    <a:lumMod val="75000"/>
                    <a:lumOff val="25000"/>
                  </a:schemeClr>
                </a:solidFill>
                <a:latin typeface="Arial"/>
                <a:cs typeface="Arial"/>
              </a:rPr>
              <a:t>disgyblion.</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Only around </a:t>
            </a:r>
            <a:r>
              <a:rPr lang="en-GB" sz="2400" dirty="0">
                <a:solidFill>
                  <a:schemeClr val="tx1">
                    <a:lumMod val="75000"/>
                    <a:lumOff val="25000"/>
                  </a:schemeClr>
                </a:solidFill>
                <a:latin typeface="Arial"/>
                <a:cs typeface="Arial"/>
              </a:rPr>
              <a:t>half of primary school parents and a minority of secondary school parents report that </a:t>
            </a:r>
            <a:r>
              <a:rPr lang="en-GB" sz="2400" dirty="0" smtClean="0">
                <a:solidFill>
                  <a:schemeClr val="tx1">
                    <a:lumMod val="75000"/>
                    <a:lumOff val="25000"/>
                  </a:schemeClr>
                </a:solidFill>
                <a:latin typeface="Arial"/>
                <a:cs typeface="Arial"/>
              </a:rPr>
              <a:t>their child’s </a:t>
            </a:r>
            <a:r>
              <a:rPr lang="en-GB" sz="2400" dirty="0">
                <a:solidFill>
                  <a:schemeClr val="tx1">
                    <a:lumMod val="75000"/>
                    <a:lumOff val="25000"/>
                  </a:schemeClr>
                </a:solidFill>
                <a:latin typeface="Arial"/>
                <a:cs typeface="Arial"/>
              </a:rPr>
              <a:t>school is effective in helping them to support their child’s learning.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Schools approach this through a range of activities and strategies, for example through parent and child learning workshops, pre-school and nurture groups, through the employment of a home-school co-ordinator who acts as a bridge between the school and parents, or through the help of outside agencies.  </a:t>
            </a:r>
          </a:p>
          <a:p>
            <a:pPr marR="5080">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Too few schools evaluate </a:t>
            </a:r>
            <a:r>
              <a:rPr lang="en-GB" sz="2400" dirty="0" smtClean="0">
                <a:solidFill>
                  <a:schemeClr val="tx1">
                    <a:lumMod val="75000"/>
                    <a:lumOff val="25000"/>
                  </a:schemeClr>
                </a:solidFill>
                <a:latin typeface="Arial"/>
                <a:cs typeface="Arial"/>
              </a:rPr>
              <a:t>the </a:t>
            </a:r>
            <a:r>
              <a:rPr lang="en-GB" sz="2400" dirty="0">
                <a:solidFill>
                  <a:schemeClr val="tx1">
                    <a:lumMod val="75000"/>
                    <a:lumOff val="25000"/>
                  </a:schemeClr>
                </a:solidFill>
                <a:latin typeface="Arial"/>
                <a:cs typeface="Arial"/>
              </a:rPr>
              <a:t>impact of strategies to engage parents on pupils’ standards and wellbeing.</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Nid </a:t>
            </a:r>
            <a:r>
              <a:rPr lang="cy-GB" sz="2400" dirty="0">
                <a:solidFill>
                  <a:schemeClr val="tx1">
                    <a:lumMod val="75000"/>
                    <a:lumOff val="25000"/>
                  </a:schemeClr>
                </a:solidFill>
                <a:latin typeface="Arial"/>
                <a:cs typeface="Arial"/>
              </a:rPr>
              <a:t>yw mwyafrif o rieni </a:t>
            </a:r>
            <a:r>
              <a:rPr lang="cy-GB" sz="2400" dirty="0" smtClean="0">
                <a:solidFill>
                  <a:schemeClr val="tx1">
                    <a:lumMod val="75000"/>
                    <a:lumOff val="25000"/>
                  </a:schemeClr>
                </a:solidFill>
                <a:latin typeface="Arial"/>
                <a:cs typeface="Arial"/>
              </a:rPr>
              <a:t>ysgolion </a:t>
            </a:r>
            <a:r>
              <a:rPr lang="cy-GB" sz="2400" dirty="0">
                <a:solidFill>
                  <a:schemeClr val="tx1">
                    <a:lumMod val="75000"/>
                    <a:lumOff val="25000"/>
                  </a:schemeClr>
                </a:solidFill>
                <a:latin typeface="Arial"/>
                <a:cs typeface="Arial"/>
              </a:rPr>
              <a:t>uwchradd a lleiafrif o rieni </a:t>
            </a:r>
            <a:r>
              <a:rPr lang="cy-GB" sz="2400" dirty="0" smtClean="0">
                <a:solidFill>
                  <a:schemeClr val="tx1">
                    <a:lumMod val="75000"/>
                    <a:lumOff val="25000"/>
                  </a:schemeClr>
                </a:solidFill>
                <a:latin typeface="Arial"/>
                <a:cs typeface="Arial"/>
              </a:rPr>
              <a:t>ysgolion cynradd </a:t>
            </a:r>
            <a:r>
              <a:rPr lang="cy-GB" sz="2400" dirty="0">
                <a:solidFill>
                  <a:schemeClr val="tx1">
                    <a:lumMod val="75000"/>
                    <a:lumOff val="25000"/>
                  </a:schemeClr>
                </a:solidFill>
                <a:latin typeface="Arial"/>
                <a:cs typeface="Arial"/>
              </a:rPr>
              <a:t>yn teimlo eu bod yn cael cyfleoedd addas i gael eu cynnwys ym mywyd yr </a:t>
            </a:r>
            <a:r>
              <a:rPr lang="cy-GB" sz="2400" dirty="0" smtClean="0">
                <a:solidFill>
                  <a:schemeClr val="tx1">
                    <a:lumMod val="75000"/>
                    <a:lumOff val="25000"/>
                  </a:schemeClr>
                </a:solidFill>
                <a:latin typeface="Arial"/>
                <a:cs typeface="Arial"/>
              </a:rPr>
              <a:t>ysgol.  Yn ogystal, lleiafrif </a:t>
            </a:r>
            <a:r>
              <a:rPr lang="cy-GB" sz="2400" dirty="0">
                <a:solidFill>
                  <a:schemeClr val="tx1">
                    <a:lumMod val="75000"/>
                    <a:lumOff val="25000"/>
                  </a:schemeClr>
                </a:solidFill>
                <a:latin typeface="Arial"/>
                <a:cs typeface="Arial"/>
              </a:rPr>
              <a:t>o rieni yn unig sy’n teimlo bod eu hysgol yn ymgynghori’n dda â nhw am addysg eu </a:t>
            </a:r>
            <a:r>
              <a:rPr lang="cy-GB" sz="2400" dirty="0" smtClean="0">
                <a:solidFill>
                  <a:schemeClr val="tx1">
                    <a:lumMod val="75000"/>
                    <a:lumOff val="25000"/>
                  </a:schemeClr>
                </a:solidFill>
                <a:latin typeface="Arial"/>
                <a:cs typeface="Arial"/>
              </a:rPr>
              <a:t>plentyn. </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Mae ysgolion yn adrodd am ymatebion cymysg i’w hymdrechion i gynnwys rhieni yn uniongyrchol ym mywyd yr </a:t>
            </a:r>
            <a:r>
              <a:rPr lang="cy-GB" sz="2400" dirty="0" smtClean="0">
                <a:solidFill>
                  <a:schemeClr val="tx1">
                    <a:lumMod val="75000"/>
                    <a:lumOff val="25000"/>
                  </a:schemeClr>
                </a:solidFill>
                <a:latin typeface="Arial"/>
                <a:cs typeface="Arial"/>
              </a:rPr>
              <a:t>ysgol neu mewn gweithgareddau ymgynghori.  </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Mae nifer gynyddol o ysgolion wedi sefydlu fforymau rhieni i’w galluogi i gydweithio’n fwy effeithiol â rhieni ar wella’r </a:t>
            </a:r>
            <a:r>
              <a:rPr lang="cy-GB" sz="2400" dirty="0" smtClean="0">
                <a:solidFill>
                  <a:schemeClr val="tx1">
                    <a:lumMod val="75000"/>
                    <a:lumOff val="25000"/>
                  </a:schemeClr>
                </a:solidFill>
                <a:latin typeface="Arial"/>
                <a:cs typeface="Arial"/>
              </a:rPr>
              <a:t>ysgol.</a:t>
            </a: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 </a:t>
            </a:r>
            <a:r>
              <a:rPr lang="en-GB" sz="2400" dirty="0">
                <a:solidFill>
                  <a:schemeClr val="tx1">
                    <a:lumMod val="75000"/>
                    <a:lumOff val="25000"/>
                  </a:schemeClr>
                </a:solidFill>
                <a:latin typeface="Arial"/>
                <a:cs typeface="Arial"/>
              </a:rPr>
              <a:t>majority of secondary school parents and a minority of primary school parents do not feel that they have suitable opportunities to become involved in the life of the school.  </a:t>
            </a:r>
            <a:r>
              <a:rPr lang="en-GB" sz="2400" dirty="0" smtClean="0">
                <a:solidFill>
                  <a:schemeClr val="tx1">
                    <a:lumMod val="75000"/>
                    <a:lumOff val="25000"/>
                  </a:schemeClr>
                </a:solidFill>
                <a:latin typeface="Arial"/>
                <a:cs typeface="Arial"/>
              </a:rPr>
              <a:t>In addition, only </a:t>
            </a:r>
            <a:r>
              <a:rPr lang="en-GB" sz="2400" dirty="0">
                <a:solidFill>
                  <a:schemeClr val="tx1">
                    <a:lumMod val="75000"/>
                    <a:lumOff val="25000"/>
                  </a:schemeClr>
                </a:solidFill>
                <a:latin typeface="Arial"/>
                <a:cs typeface="Arial"/>
              </a:rPr>
              <a:t>a minority of parents feel that their school consults well with them on their child’s </a:t>
            </a:r>
            <a:r>
              <a:rPr lang="en-GB" sz="2400" dirty="0" smtClean="0">
                <a:solidFill>
                  <a:schemeClr val="tx1">
                    <a:lumMod val="75000"/>
                    <a:lumOff val="25000"/>
                  </a:schemeClr>
                </a:solidFill>
                <a:latin typeface="Arial"/>
                <a:cs typeface="Arial"/>
              </a:rPr>
              <a:t>education. </a:t>
            </a:r>
          </a:p>
          <a:p>
            <a:pPr marL="342900" marR="5080" indent="-342900">
              <a:buFont typeface="Arial" panose="020B0604020202020204" pitchFamily="34" charset="0"/>
              <a:buChar char="•"/>
              <a:tabLst>
                <a:tab pos="5485765" algn="l"/>
              </a:tabLst>
            </a:pP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Schools </a:t>
            </a:r>
            <a:r>
              <a:rPr lang="en-GB" sz="2400" dirty="0">
                <a:solidFill>
                  <a:schemeClr val="tx1">
                    <a:lumMod val="75000"/>
                    <a:lumOff val="25000"/>
                  </a:schemeClr>
                </a:solidFill>
                <a:latin typeface="Arial"/>
                <a:cs typeface="Arial"/>
              </a:rPr>
              <a:t>report mixed responses to their efforts to involve parents directly in the life of the </a:t>
            </a:r>
            <a:r>
              <a:rPr lang="en-GB" sz="2400" dirty="0" smtClean="0">
                <a:solidFill>
                  <a:schemeClr val="tx1">
                    <a:lumMod val="75000"/>
                    <a:lumOff val="25000"/>
                  </a:schemeClr>
                </a:solidFill>
                <a:latin typeface="Arial"/>
                <a:cs typeface="Arial"/>
              </a:rPr>
              <a:t>school</a:t>
            </a:r>
            <a:r>
              <a:rPr lang="en-GB" sz="2400" dirty="0">
                <a:solidFill>
                  <a:schemeClr val="tx1">
                    <a:lumMod val="75000"/>
                    <a:lumOff val="25000"/>
                  </a:schemeClr>
                </a:solidFill>
                <a:latin typeface="Arial"/>
                <a:cs typeface="Arial"/>
              </a:rPr>
              <a:t> </a:t>
            </a:r>
            <a:r>
              <a:rPr lang="en-GB" sz="2400" dirty="0" smtClean="0">
                <a:solidFill>
                  <a:schemeClr val="tx1">
                    <a:lumMod val="75000"/>
                    <a:lumOff val="25000"/>
                  </a:schemeClr>
                </a:solidFill>
                <a:latin typeface="Arial"/>
                <a:cs typeface="Arial"/>
              </a:rPr>
              <a:t>or in consultation activities.  </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An increasing number of schools have set up parent forums to enable them to collaborate more effectively with parents on school improvement.</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Prif</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solidFill>
                  <a:schemeClr val="tx1">
                    <a:lumMod val="75000"/>
                    <a:lumOff val="25000"/>
                  </a:schemeClr>
                </a:solidFill>
                <a:latin typeface="Arial"/>
                <a:cs typeface="Arial"/>
              </a:rPr>
              <a:t>Ychydig </a:t>
            </a:r>
            <a:r>
              <a:rPr lang="cy-GB" sz="2400" dirty="0">
                <a:solidFill>
                  <a:schemeClr val="tx1">
                    <a:lumMod val="75000"/>
                    <a:lumOff val="25000"/>
                  </a:schemeClr>
                </a:solidFill>
                <a:latin typeface="Arial"/>
                <a:cs typeface="Arial"/>
              </a:rPr>
              <a:t>o ysgolion yn unig sy’n hyderus fod eu corff llywodraethol yn adlewyrchu’r cymysgedd economaidd gymdeithasol o rieni a disgyblion yn </a:t>
            </a:r>
            <a:r>
              <a:rPr lang="cy-GB" sz="2400" dirty="0" smtClean="0">
                <a:solidFill>
                  <a:schemeClr val="tx1">
                    <a:lumMod val="75000"/>
                    <a:lumOff val="25000"/>
                  </a:schemeClr>
                </a:solidFill>
                <a:latin typeface="Arial"/>
                <a:cs typeface="Arial"/>
              </a:rPr>
              <a:t>dda.  </a:t>
            </a: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rPr>
              <a:t>Nid yw tua hanner y rhieni y gwnaed arolwg ohonynt yn hyderus fod eu safbwyntiau’n cael eu cynrychioli’n dda gan gorff llywodraethol eu plentyn.  Mae hyn yn rhannol o ganlyniad i’w cyfansoddiad, neu am nad yw rhieni’n siŵr pwy yw eu llywodraethwyr na beth maent yn ei </a:t>
            </a:r>
            <a:r>
              <a:rPr lang="cy-GB" sz="2400" dirty="0" smtClean="0">
                <a:solidFill>
                  <a:schemeClr val="tx1">
                    <a:lumMod val="75000"/>
                    <a:lumOff val="25000"/>
                  </a:schemeClr>
                </a:solidFill>
                <a:latin typeface="Arial"/>
                <a:cs typeface="Arial"/>
              </a:rPr>
              <a:t>wneud.</a:t>
            </a:r>
          </a:p>
          <a:p>
            <a:pPr marR="5080">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Only </a:t>
            </a:r>
            <a:r>
              <a:rPr lang="en-GB" sz="2400" dirty="0">
                <a:solidFill>
                  <a:schemeClr val="tx1">
                    <a:lumMod val="75000"/>
                    <a:lumOff val="25000"/>
                  </a:schemeClr>
                </a:solidFill>
                <a:latin typeface="Arial"/>
                <a:cs typeface="Arial"/>
              </a:rPr>
              <a:t>a few schools are confident that their governing body reflects the socio-economic mix of parents and pupils well.  </a:t>
            </a:r>
            <a:endParaRPr lang="en-GB" sz="2400" dirty="0" smtClean="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smtClean="0">
                <a:solidFill>
                  <a:schemeClr val="tx1">
                    <a:lumMod val="75000"/>
                    <a:lumOff val="25000"/>
                  </a:schemeClr>
                </a:solidFill>
                <a:latin typeface="Arial"/>
                <a:cs typeface="Arial"/>
              </a:rPr>
              <a:t>Around </a:t>
            </a:r>
            <a:r>
              <a:rPr lang="en-GB" sz="2400" dirty="0">
                <a:solidFill>
                  <a:schemeClr val="tx1">
                    <a:lumMod val="75000"/>
                    <a:lumOff val="25000"/>
                  </a:schemeClr>
                </a:solidFill>
                <a:latin typeface="Arial"/>
                <a:cs typeface="Arial"/>
              </a:rPr>
              <a:t>half of parents surveyed are not confident that their views are represented well by their child’s governing </a:t>
            </a:r>
            <a:r>
              <a:rPr lang="en-GB" sz="2400" dirty="0" smtClean="0">
                <a:solidFill>
                  <a:schemeClr val="tx1">
                    <a:lumMod val="75000"/>
                    <a:lumOff val="25000"/>
                  </a:schemeClr>
                </a:solidFill>
                <a:latin typeface="Arial"/>
                <a:cs typeface="Arial"/>
              </a:rPr>
              <a:t>body.  This </a:t>
            </a:r>
            <a:r>
              <a:rPr lang="en-GB" sz="2400" dirty="0">
                <a:solidFill>
                  <a:schemeClr val="tx1">
                    <a:lumMod val="75000"/>
                    <a:lumOff val="25000"/>
                  </a:schemeClr>
                </a:solidFill>
                <a:latin typeface="Arial"/>
                <a:cs typeface="Arial"/>
              </a:rPr>
              <a:t>is in part due to their composition, or because parents are not sure who their governors are or what they do.</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12905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R="5080">
              <a:tabLst>
                <a:tab pos="5485765" algn="l"/>
              </a:tabLst>
            </a:pPr>
            <a:r>
              <a:rPr lang="cy-GB" sz="2400" b="1" dirty="0" smtClean="0">
                <a:solidFill>
                  <a:schemeClr val="tx1">
                    <a:lumMod val="75000"/>
                    <a:lumOff val="25000"/>
                  </a:schemeClr>
                </a:solidFill>
                <a:latin typeface="Arial"/>
                <a:cs typeface="Arial"/>
              </a:rPr>
              <a:t>Dylai ysgolion:</a:t>
            </a:r>
          </a:p>
          <a:p>
            <a:pPr marR="5080">
              <a:tabLst>
                <a:tab pos="5485765" algn="l"/>
              </a:tabLst>
            </a:pPr>
            <a:endParaRPr lang="cy-GB" sz="1200" dirty="0" smtClean="0">
              <a:solidFill>
                <a:schemeClr val="tx1">
                  <a:lumMod val="75000"/>
                  <a:lumOff val="25000"/>
                </a:schemeClr>
              </a:solidFill>
              <a:latin typeface="Arial"/>
              <a:cs typeface="Arial"/>
            </a:endParaRPr>
          </a:p>
          <a:p>
            <a:pPr marL="450850" marR="5080" indent="-450850">
              <a:tabLst>
                <a:tab pos="5485765" algn="l"/>
              </a:tabLst>
            </a:pPr>
            <a:r>
              <a:rPr lang="cy-GB" sz="2400" dirty="0" smtClean="0">
                <a:solidFill>
                  <a:schemeClr val="tx1">
                    <a:lumMod val="75000"/>
                    <a:lumOff val="25000"/>
                  </a:schemeClr>
                </a:solidFill>
                <a:latin typeface="Arial"/>
                <a:cs typeface="Arial"/>
              </a:rPr>
              <a:t>A1 </a:t>
            </a:r>
            <a:r>
              <a:rPr lang="cy-GB" sz="2400" dirty="0">
                <a:solidFill>
                  <a:schemeClr val="tx1">
                    <a:lumMod val="75000"/>
                    <a:lumOff val="25000"/>
                  </a:schemeClr>
                </a:solidFill>
                <a:latin typeface="Arial"/>
                <a:cs typeface="Arial"/>
              </a:rPr>
              <a:t>Ymgynghori â rhieni ynglŷn â’u hanghenion cyfathrebu ac ymgysylltu, ac adolygu eu dulliau yn unol â hynny i wella cyfathrebu dwy </a:t>
            </a:r>
            <a:r>
              <a:rPr lang="cy-GB" sz="2400" dirty="0" smtClean="0">
                <a:solidFill>
                  <a:schemeClr val="tx1">
                    <a:lumMod val="75000"/>
                    <a:lumOff val="25000"/>
                  </a:schemeClr>
                </a:solidFill>
                <a:latin typeface="Arial"/>
                <a:cs typeface="Arial"/>
              </a:rPr>
              <a:t>ffordd</a:t>
            </a:r>
          </a:p>
          <a:p>
            <a:pPr marL="450850" marR="5080" indent="-450850">
              <a:tabLst>
                <a:tab pos="5485765" algn="l"/>
              </a:tabLst>
            </a:pPr>
            <a:endParaRPr lang="cy-GB" sz="1200" dirty="0" smtClean="0">
              <a:solidFill>
                <a:schemeClr val="tx1">
                  <a:lumMod val="75000"/>
                  <a:lumOff val="25000"/>
                </a:schemeClr>
              </a:solidFill>
              <a:latin typeface="Arial"/>
              <a:cs typeface="Arial"/>
            </a:endParaRPr>
          </a:p>
          <a:p>
            <a:pPr marL="450850" marR="5080" indent="-450850">
              <a:tabLst>
                <a:tab pos="5485765" algn="l"/>
              </a:tabLst>
            </a:pPr>
            <a:r>
              <a:rPr lang="cy-GB" sz="2400" dirty="0" smtClean="0">
                <a:solidFill>
                  <a:schemeClr val="tx1">
                    <a:lumMod val="75000"/>
                    <a:lumOff val="25000"/>
                  </a:schemeClr>
                </a:solidFill>
                <a:latin typeface="Arial"/>
                <a:cs typeface="Arial"/>
              </a:rPr>
              <a:t>A2 </a:t>
            </a:r>
            <a:r>
              <a:rPr lang="cy-GB" sz="2400" dirty="0">
                <a:solidFill>
                  <a:schemeClr val="tx1">
                    <a:lumMod val="75000"/>
                    <a:lumOff val="25000"/>
                  </a:schemeClr>
                </a:solidFill>
                <a:latin typeface="Arial"/>
                <a:cs typeface="Arial"/>
              </a:rPr>
              <a:t>Gwella eu sianeli cyfathrebu er mwyn ymgysylltu â’r holl rieni a gwarcheidwaid, yn arbennig tadau </a:t>
            </a:r>
            <a:endParaRPr lang="cy-GB" sz="2400" dirty="0" smtClean="0">
              <a:solidFill>
                <a:schemeClr val="tx1">
                  <a:lumMod val="75000"/>
                  <a:lumOff val="25000"/>
                </a:schemeClr>
              </a:solidFill>
              <a:latin typeface="Arial"/>
              <a:cs typeface="Arial"/>
            </a:endParaRPr>
          </a:p>
          <a:p>
            <a:pPr marL="450850" marR="5080" indent="-450850">
              <a:tabLst>
                <a:tab pos="5485765" algn="l"/>
              </a:tabLst>
            </a:pPr>
            <a:endParaRPr lang="cy-GB" sz="1200" dirty="0" smtClean="0">
              <a:solidFill>
                <a:schemeClr val="tx1">
                  <a:lumMod val="75000"/>
                  <a:lumOff val="25000"/>
                </a:schemeClr>
              </a:solidFill>
              <a:latin typeface="Arial"/>
              <a:cs typeface="Arial"/>
            </a:endParaRPr>
          </a:p>
          <a:p>
            <a:pPr marL="450850" marR="5080" indent="-450850">
              <a:tabLst>
                <a:tab pos="5485765" algn="l"/>
              </a:tabLst>
            </a:pPr>
            <a:r>
              <a:rPr lang="cy-GB" sz="2400" dirty="0" smtClean="0">
                <a:solidFill>
                  <a:schemeClr val="tx1">
                    <a:lumMod val="75000"/>
                    <a:lumOff val="25000"/>
                  </a:schemeClr>
                </a:solidFill>
                <a:latin typeface="Arial"/>
                <a:cs typeface="Arial"/>
              </a:rPr>
              <a:t>A3 </a:t>
            </a:r>
            <a:r>
              <a:rPr lang="cy-GB" sz="2400" dirty="0">
                <a:solidFill>
                  <a:schemeClr val="tx1">
                    <a:lumMod val="75000"/>
                    <a:lumOff val="25000"/>
                  </a:schemeClr>
                </a:solidFill>
                <a:latin typeface="Arial"/>
                <a:cs typeface="Arial"/>
              </a:rPr>
              <a:t>Sicrhau bod adroddiadau a nosweithiau rhieni yn canolbwyntio ar gryfderau penodol plentyn a’i feysydd i’w </a:t>
            </a:r>
            <a:r>
              <a:rPr lang="cy-GB" sz="2400" dirty="0" smtClean="0">
                <a:solidFill>
                  <a:schemeClr val="tx1">
                    <a:lumMod val="75000"/>
                    <a:lumOff val="25000"/>
                  </a:schemeClr>
                </a:solidFill>
                <a:latin typeface="Arial"/>
                <a:cs typeface="Arial"/>
              </a:rPr>
              <a:t>datblygu</a:t>
            </a:r>
          </a:p>
          <a:p>
            <a:pPr marL="450850" marR="5080" indent="-450850">
              <a:tabLst>
                <a:tab pos="5485765" algn="l"/>
              </a:tabLst>
            </a:pPr>
            <a:endParaRPr lang="cy-GB" sz="1200" dirty="0" smtClean="0">
              <a:solidFill>
                <a:schemeClr val="tx1">
                  <a:lumMod val="75000"/>
                  <a:lumOff val="25000"/>
                </a:schemeClr>
              </a:solidFill>
              <a:latin typeface="Arial"/>
              <a:cs typeface="Arial"/>
            </a:endParaRPr>
          </a:p>
          <a:p>
            <a:pPr marL="450850" marR="5080" indent="-450850">
              <a:tabLst>
                <a:tab pos="5485765" algn="l"/>
              </a:tabLst>
            </a:pPr>
            <a:r>
              <a:rPr lang="cy-GB" sz="2400" dirty="0" smtClean="0">
                <a:solidFill>
                  <a:schemeClr val="tx1">
                    <a:lumMod val="75000"/>
                    <a:lumOff val="25000"/>
                  </a:schemeClr>
                </a:solidFill>
                <a:latin typeface="Arial"/>
                <a:cs typeface="Arial"/>
              </a:rPr>
              <a:t>A4 </a:t>
            </a:r>
            <a:r>
              <a:rPr lang="cy-GB" sz="2400" dirty="0">
                <a:solidFill>
                  <a:schemeClr val="tx1">
                    <a:lumMod val="75000"/>
                    <a:lumOff val="25000"/>
                  </a:schemeClr>
                </a:solidFill>
                <a:latin typeface="Arial"/>
                <a:cs typeface="Arial"/>
              </a:rPr>
              <a:t>Ei gwneud yn glir sut gellir cysylltu â staff a rhiant-lywodraethwyr, a rhoi prosesau buddiol a chlir ar waith ar gyfer delio â chyfathrebu â </a:t>
            </a:r>
            <a:r>
              <a:rPr lang="cy-GB" sz="2400" dirty="0" smtClean="0">
                <a:solidFill>
                  <a:schemeClr val="tx1">
                    <a:lumMod val="75000"/>
                    <a:lumOff val="25000"/>
                  </a:schemeClr>
                </a:solidFill>
                <a:latin typeface="Arial"/>
                <a:cs typeface="Arial"/>
              </a:rPr>
              <a:t>rhieni</a:t>
            </a: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19" y="2642252"/>
            <a:ext cx="5937885" cy="7386638"/>
          </a:xfrm>
          <a:prstGeom prst="rect">
            <a:avLst/>
          </a:prstGeom>
        </p:spPr>
        <p:txBody>
          <a:bodyPr vert="horz" wrap="square" lIns="0" tIns="0" rIns="0" bIns="0" rtlCol="0">
            <a:spAutoFit/>
          </a:bodyPr>
          <a:lstStyle/>
          <a:p>
            <a:pPr marR="5080">
              <a:tabLst>
                <a:tab pos="5485765" algn="l"/>
              </a:tabLst>
            </a:pPr>
            <a:r>
              <a:rPr lang="en-GB" sz="2400" b="1" dirty="0">
                <a:solidFill>
                  <a:schemeClr val="tx1">
                    <a:lumMod val="75000"/>
                    <a:lumOff val="25000"/>
                  </a:schemeClr>
                </a:solidFill>
                <a:latin typeface="Arial"/>
                <a:cs typeface="Arial"/>
              </a:rPr>
              <a:t>Schools should</a:t>
            </a:r>
            <a:r>
              <a:rPr lang="en-GB" sz="2400" b="1" dirty="0" smtClean="0">
                <a:solidFill>
                  <a:schemeClr val="tx1">
                    <a:lumMod val="75000"/>
                    <a:lumOff val="25000"/>
                  </a:schemeClr>
                </a:solidFill>
                <a:latin typeface="Arial"/>
                <a:cs typeface="Arial"/>
              </a:rPr>
              <a:t>:</a:t>
            </a:r>
          </a:p>
          <a:p>
            <a:pPr marR="5080">
              <a:tabLst>
                <a:tab pos="5485765" algn="l"/>
              </a:tabLst>
            </a:pPr>
            <a:endParaRPr lang="en-GB" sz="1200" dirty="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75000"/>
                    <a:lumOff val="25000"/>
                  </a:schemeClr>
                </a:solidFill>
                <a:latin typeface="Arial"/>
                <a:cs typeface="Arial"/>
              </a:rPr>
              <a:t>R1 Consult </a:t>
            </a:r>
            <a:r>
              <a:rPr lang="en-GB" sz="2400" dirty="0">
                <a:solidFill>
                  <a:schemeClr val="tx1">
                    <a:lumMod val="75000"/>
                    <a:lumOff val="25000"/>
                  </a:schemeClr>
                </a:solidFill>
                <a:latin typeface="Arial"/>
                <a:cs typeface="Arial"/>
              </a:rPr>
              <a:t>with parents about their communication and engagement needs and review their approaches accordingly to enhance two-way </a:t>
            </a:r>
            <a:r>
              <a:rPr lang="en-GB" sz="2400" dirty="0" smtClean="0">
                <a:solidFill>
                  <a:schemeClr val="tx1">
                    <a:lumMod val="75000"/>
                    <a:lumOff val="25000"/>
                  </a:schemeClr>
                </a:solidFill>
                <a:latin typeface="Arial"/>
                <a:cs typeface="Arial"/>
              </a:rPr>
              <a:t>communication</a:t>
            </a:r>
          </a:p>
          <a:p>
            <a:pPr marL="450850" marR="5080" indent="-450850">
              <a:tabLst>
                <a:tab pos="5485765" algn="l"/>
              </a:tabLst>
            </a:pPr>
            <a:endParaRPr lang="en-GB" sz="1200" dirty="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75000"/>
                    <a:lumOff val="25000"/>
                  </a:schemeClr>
                </a:solidFill>
                <a:latin typeface="Arial"/>
                <a:cs typeface="Arial"/>
              </a:rPr>
              <a:t>R2 Improve </a:t>
            </a:r>
            <a:r>
              <a:rPr lang="en-GB" sz="2400" dirty="0">
                <a:solidFill>
                  <a:schemeClr val="tx1">
                    <a:lumMod val="75000"/>
                    <a:lumOff val="25000"/>
                  </a:schemeClr>
                </a:solidFill>
                <a:latin typeface="Arial"/>
                <a:cs typeface="Arial"/>
              </a:rPr>
              <a:t>their channels of communication in order to engage with all parents and guardians, in particular </a:t>
            </a:r>
            <a:r>
              <a:rPr lang="en-GB" sz="2400" dirty="0" smtClean="0">
                <a:solidFill>
                  <a:schemeClr val="tx1">
                    <a:lumMod val="75000"/>
                    <a:lumOff val="25000"/>
                  </a:schemeClr>
                </a:solidFill>
                <a:latin typeface="Arial"/>
                <a:cs typeface="Arial"/>
              </a:rPr>
              <a:t>fathers</a:t>
            </a:r>
          </a:p>
          <a:p>
            <a:pPr marL="450850" marR="5080" indent="-450850">
              <a:tabLst>
                <a:tab pos="5485765" algn="l"/>
              </a:tabLst>
            </a:pPr>
            <a:endParaRPr lang="en-GB" sz="1200" dirty="0" smtClean="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75000"/>
                    <a:lumOff val="25000"/>
                  </a:schemeClr>
                </a:solidFill>
                <a:latin typeface="Arial"/>
                <a:cs typeface="Arial"/>
              </a:rPr>
              <a:t>R3 Ensure </a:t>
            </a:r>
            <a:r>
              <a:rPr lang="en-GB" sz="2400" dirty="0">
                <a:solidFill>
                  <a:schemeClr val="tx1">
                    <a:lumMod val="75000"/>
                    <a:lumOff val="25000"/>
                  </a:schemeClr>
                </a:solidFill>
                <a:latin typeface="Arial"/>
                <a:cs typeface="Arial"/>
              </a:rPr>
              <a:t>that reports and parents’ evenings focus on a child’s specific strengths and areas for development</a:t>
            </a:r>
          </a:p>
          <a:p>
            <a:pPr marL="450850" marR="5080" indent="-450850">
              <a:tabLst>
                <a:tab pos="5485765" algn="l"/>
              </a:tabLst>
            </a:pPr>
            <a:endParaRPr lang="en-GB" sz="1200" dirty="0" smtClean="0">
              <a:solidFill>
                <a:schemeClr val="tx1">
                  <a:lumMod val="75000"/>
                  <a:lumOff val="25000"/>
                </a:schemeClr>
              </a:solidFill>
              <a:latin typeface="Arial"/>
              <a:cs typeface="Arial"/>
            </a:endParaRPr>
          </a:p>
          <a:p>
            <a:pPr marL="450850" marR="5080" indent="-450850">
              <a:tabLst>
                <a:tab pos="5485765" algn="l"/>
              </a:tabLst>
            </a:pPr>
            <a:r>
              <a:rPr lang="en-GB" sz="2400" dirty="0" smtClean="0">
                <a:solidFill>
                  <a:schemeClr val="tx1">
                    <a:lumMod val="75000"/>
                    <a:lumOff val="25000"/>
                  </a:schemeClr>
                </a:solidFill>
                <a:latin typeface="Arial"/>
                <a:cs typeface="Arial"/>
              </a:rPr>
              <a:t>R4 Make </a:t>
            </a:r>
            <a:r>
              <a:rPr lang="en-GB" sz="2400" dirty="0">
                <a:solidFill>
                  <a:schemeClr val="tx1">
                    <a:lumMod val="75000"/>
                    <a:lumOff val="25000"/>
                  </a:schemeClr>
                </a:solidFill>
                <a:latin typeface="Arial"/>
                <a:cs typeface="Arial"/>
              </a:rPr>
              <a:t>clear how staff and parent governors can be contacted, and implement helpful and clear processes for dealing with parental communication</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949d87b4bed5be6e4177a71a2c88b27e">
  <xsd:schema xmlns:xsd="http://www.w3.org/2001/XMLSchema" xmlns:xs="http://www.w3.org/2001/XMLSchema" xmlns:p="http://schemas.microsoft.com/office/2006/metadata/properties" xmlns:ns2="4c2d5879-4e17-4934-9dac-90b30ab598df" targetNamespace="http://schemas.microsoft.com/office/2006/metadata/properties" ma:root="true" ma:fieldsID="f2d90f4067b54d083763851390a68a54"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readOnly="false" ma:showField="COBAS_x0020_Event0" ma:web="4c2d5879-4e17-4934-9dac-90b30ab598df">
      <xsd:simpleType>
        <xsd:restriction base="dms:Lookup"/>
      </xsd:simpleType>
    </xsd:element>
    <xsd:element name="COBAS_x0020_Event_x0020_ID" ma:index="5" nillable="true" ma:displayName="COBAS Event ID" ma:internalName="COBAS_x0020_Event_x0020_ID" ma:readOnly="false">
      <xsd:simpleType>
        <xsd:restriction base="dms:Text">
          <xsd:maxLength value="255"/>
        </xsd:restriction>
      </xsd:simpleType>
    </xsd:element>
    <xsd:element name="COBAS_x0020_Event_x0020_Short_x0020_Title" ma:index="6" nillable="true" ma:displayName="COBAS Event Short Title" ma:internalName="COBAS_x0020_Event_x0020_Short_x0020_Title" ma:readOnly="false">
      <xsd:simpleType>
        <xsd:restriction base="dms:Text">
          <xsd:maxLength value="255"/>
        </xsd:restriction>
      </xsd:simpleType>
    </xsd:element>
    <xsd:element name="COBAS_x0020_Event_x0020_Title" ma:index="7" nillable="true" ma:displayName="COBAS Event Title" ma:internalName="COBAS_x0020_Event_x0020_Title" ma:readOnly="false">
      <xsd:simpleType>
        <xsd:restriction base="dms:Text">
          <xsd:maxLength value="255"/>
        </xsd:restriction>
      </xsd:simpleType>
    </xsd:element>
    <xsd:element name="Lead_x0020_Inspector" ma:index="8"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9</Calendar_x0020_Year>
    <Retention_x0020_Year xmlns="4c2d5879-4e17-4934-9dac-90b30ab598df" xsi:nil="true"/>
    <TaxCatchAll xmlns="4c2d5879-4e17-4934-9dac-90b30ab598df">
      <Value>1</Value>
    </TaxCatchAll>
    <Academic_x0020_Year xmlns="4c2d5879-4e17-4934-9dac-90b30ab598df">8</Academic_x0020_Year>
    <Financial_x0020_Year xmlns="4c2d5879-4e17-4934-9dac-90b30ab598df">9</Financial_x0020_Year>
    <Year_x0020_of_x0020_Survey xmlns="4c2d5879-4e17-4934-9dac-90b30ab598df" xsi:nil="true"/>
    <Lead_x0020_Inspector xmlns="4c2d5879-4e17-4934-9dac-90b30ab598df">
      <UserInfo>
        <DisplayName>Mamta Arnott</DisplayName>
        <AccountId>491</AccountId>
        <AccountType/>
      </UserInfo>
    </Lead_x0020_Inspector>
    <COBAS_x0020_Event_x0020_Title xmlns="4c2d5879-4e17-4934-9dac-90b30ab598df">Communication with and for parents of school-aged children</COBAS_x0020_Event_x0020_Title>
    <COBAS_x0020_Event_x0020_Short_x0020_Title xmlns="4c2d5879-4e17-4934-9dac-90b30ab598df" xsi:nil="true"/>
    <COBAS_x0020_Event_x0020_ID xmlns="4c2d5879-4e17-4934-9dac-90b30ab598df">09013</COBAS_x0020_Event_x0020_ID>
    <COBAS_x0020_Thematic_x0020_Event_x0020_ID xmlns="4c2d5879-4e17-4934-9dac-90b30ab598df" xsi:nil="true"/>
  </documentManagement>
</p:properties>
</file>

<file path=customXml/item4.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Props1.xml><?xml version="1.0" encoding="utf-8"?>
<ds:datastoreItem xmlns:ds="http://schemas.openxmlformats.org/officeDocument/2006/customXml" ds:itemID="{3BF3BB20-CE31-4135-B727-7FB294CD4B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3.xml><?xml version="1.0" encoding="utf-8"?>
<ds:datastoreItem xmlns:ds="http://schemas.openxmlformats.org/officeDocument/2006/customXml" ds:itemID="{3912C820-0342-4CB2-88FC-4AEEC26C1B5E}">
  <ds:schemaRefs>
    <ds:schemaRef ds:uri="http://purl.org/dc/elements/1.1/"/>
    <ds:schemaRef ds:uri="http://schemas.microsoft.com/office/2006/metadata/properties"/>
    <ds:schemaRef ds:uri="http://purl.org/dc/term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4.xml><?xml version="1.0" encoding="utf-8"?>
<ds:datastoreItem xmlns:ds="http://schemas.openxmlformats.org/officeDocument/2006/customXml" ds:itemID="{B0A9BEDA-0825-49AB-AD83-3D5CFDD6CDE0}">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
  <TotalTime>958</TotalTime>
  <Words>2587</Words>
  <Application>Microsoft Office PowerPoint</Application>
  <PresentationFormat>Custom</PresentationFormat>
  <Paragraphs>280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PowerPoint Presentation</vt:lpstr>
      <vt:lpstr>Cefndir</vt:lpstr>
      <vt:lpstr>Prif ganfyddiadau</vt:lpstr>
      <vt:lpstr>Prif ganfyddiadau</vt:lpstr>
      <vt:lpstr>Prif ganfyddiadau</vt:lpstr>
      <vt:lpstr>Prif ganfyddiadau</vt:lpstr>
      <vt:lpstr>Prif ganfyddiadau</vt:lpstr>
      <vt:lpstr>Prif ganfyddiadau</vt:lpstr>
      <vt:lpstr>Argymhellion</vt:lpstr>
      <vt:lpstr>Argymhellion</vt:lpstr>
      <vt:lpstr>Argymhellion</vt:lpstr>
      <vt:lpstr>Arfer effeithiol</vt:lpstr>
      <vt:lpstr>Arfer effeithiol</vt:lpstr>
      <vt:lpstr>10 cwestiwn i  ddarparwyr</vt:lpstr>
      <vt:lpstr>10 cwestiwn i  ddarparwyr</vt:lpstr>
      <vt:lpstr>Cwestiynau…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 Point - updated Aug 2016</dc:title>
  <dc:creator>Gina Rathbone</dc:creator>
  <cp:lastModifiedBy>ESTYN-LOCAL\andy.murphy-williams</cp:lastModifiedBy>
  <cp:revision>63</cp:revision>
  <cp:lastPrinted>2018-05-30T13:10:05Z</cp:lastPrinted>
  <dcterms:created xsi:type="dcterms:W3CDTF">2015-04-24T11:05:35Z</dcterms:created>
  <dcterms:modified xsi:type="dcterms:W3CDTF">2018-07-20T08:25:37Z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