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0"/>
  </p:handoutMasterIdLst>
  <p:sldIdLst>
    <p:sldId id="256" r:id="rId6"/>
    <p:sldId id="257" r:id="rId7"/>
    <p:sldId id="258" r:id="rId8"/>
    <p:sldId id="261" r:id="rId9"/>
    <p:sldId id="262" r:id="rId10"/>
    <p:sldId id="263" r:id="rId11"/>
    <p:sldId id="264" r:id="rId12"/>
    <p:sldId id="265" r:id="rId13"/>
    <p:sldId id="266" r:id="rId14"/>
    <p:sldId id="267" r:id="rId15"/>
    <p:sldId id="268" r:id="rId16"/>
    <p:sldId id="269" r:id="rId17"/>
    <p:sldId id="279" r:id="rId18"/>
    <p:sldId id="280" r:id="rId19"/>
    <p:sldId id="259" r:id="rId20"/>
    <p:sldId id="270" r:id="rId21"/>
    <p:sldId id="271" r:id="rId22"/>
    <p:sldId id="260" r:id="rId23"/>
    <p:sldId id="276" r:id="rId24"/>
    <p:sldId id="273" r:id="rId25"/>
    <p:sldId id="277" r:id="rId26"/>
    <p:sldId id="278" r:id="rId27"/>
    <p:sldId id="281" r:id="rId28"/>
    <p:sldId id="274" r:id="rId29"/>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3" d="100"/>
          <a:sy n="93" d="100"/>
        </p:scale>
        <p:origin x="426" y="-19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04/10/2017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10/4/2017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5541" y="-209550"/>
            <a:ext cx="13795538" cy="13680000"/>
          </a:xfrm>
          <a:prstGeom prst="rect">
            <a:avLst/>
          </a:prstGeom>
        </p:spPr>
      </p:pic>
      <p:sp>
        <p:nvSpPr>
          <p:cNvPr id="2" name="object 2"/>
          <p:cNvSpPr txBox="1"/>
          <p:nvPr/>
        </p:nvSpPr>
        <p:spPr>
          <a:xfrm>
            <a:off x="527299" y="2294327"/>
            <a:ext cx="8854445" cy="4065215"/>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lvl="0">
              <a:spcBef>
                <a:spcPts val="19"/>
              </a:spcBef>
              <a:spcAft>
                <a:spcPts val="600"/>
              </a:spcAft>
            </a:pPr>
            <a:r>
              <a:rPr lang="cy-GB" sz="4500" b="1" spc="-5" dirty="0" smtClean="0">
                <a:solidFill>
                  <a:prstClr val="black">
                    <a:lumMod val="75000"/>
                    <a:lumOff val="25000"/>
                  </a:prstClr>
                </a:solidFill>
                <a:latin typeface="Arial"/>
                <a:cs typeface="Arial"/>
              </a:rPr>
              <a:t>Arfer dda yn y </a:t>
            </a:r>
          </a:p>
          <a:p>
            <a:pPr lvl="0">
              <a:spcBef>
                <a:spcPts val="19"/>
              </a:spcBef>
              <a:spcAft>
                <a:spcPts val="600"/>
              </a:spcAft>
            </a:pPr>
            <a:r>
              <a:rPr lang="cy-GB" sz="4500" b="1" spc="-5" dirty="0" smtClean="0">
                <a:solidFill>
                  <a:prstClr val="black">
                    <a:lumMod val="75000"/>
                    <a:lumOff val="25000"/>
                  </a:prstClr>
                </a:solidFill>
                <a:latin typeface="Arial"/>
                <a:cs typeface="Arial"/>
              </a:rPr>
              <a:t>dyniaethau</a:t>
            </a:r>
          </a:p>
          <a:p>
            <a:pPr>
              <a:lnSpc>
                <a:spcPct val="100000"/>
              </a:lnSpc>
              <a:spcBef>
                <a:spcPts val="19"/>
              </a:spcBef>
              <a:spcAft>
                <a:spcPts val="600"/>
              </a:spcAft>
            </a:pPr>
            <a:endParaRPr sz="4500" b="1" spc="-5" dirty="0">
              <a:solidFill>
                <a:schemeClr val="tx1">
                  <a:lumMod val="75000"/>
                  <a:lumOff val="25000"/>
                </a:schemeClr>
              </a:solidFill>
              <a:latin typeface="Arial"/>
              <a:cs typeface="Arial"/>
            </a:endParaRPr>
          </a:p>
          <a:p>
            <a:pPr marL="12700" marR="2997200" lvl="0"/>
            <a:r>
              <a:rPr lang="en-GB" sz="4500" b="1" spc="-5" dirty="0">
                <a:solidFill>
                  <a:prstClr val="black">
                    <a:lumMod val="75000"/>
                    <a:lumOff val="25000"/>
                  </a:prstClr>
                </a:solidFill>
                <a:latin typeface="Arial"/>
                <a:cs typeface="Arial"/>
              </a:rPr>
              <a:t>Good practice in the humanities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b="1" dirty="0" smtClean="0">
                <a:solidFill>
                  <a:srgbClr val="414042"/>
                </a:solidFill>
                <a:latin typeface="Arial"/>
                <a:cs typeface="Arial"/>
              </a:rPr>
              <a:t>Arweinyddiaeth a rheolaeth</a:t>
            </a: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Mewn lleiafrif o’r ysgolion yr ymwelwyd â nhw, mae arweinwyr yn mynegi’n glir egwyddorion arweiniol eu cynllun cwricwlwm.  Gallai’r egwyddorion hyn gynnwys cysylltiadau â dysgu bywyd go iawn, profiadau uniongyrchol a chyfleoedd ar gyfer ymchwilio a datrys problemau i greu dysgwyr annibynnol a gwydn.  Fodd bynnag, nid yw mwyafrif yr arweinwyr wedi mynegi, nac mewn rhai achosion, ystyried, y ‘dibenion craidd’ neu’r ‘egwyddorion arweiniol’ sydd wrth wraidd y ffordd y maent yn cynllunio’r cwricwlwm</a:t>
            </a:r>
            <a:r>
              <a:rPr lang="cy-GB" sz="2400" dirty="0" smtClean="0">
                <a:solidFill>
                  <a:srgbClr val="414042"/>
                </a:solidFill>
                <a:latin typeface="Arial" panose="020B0604020202020204" pitchFamily="34" charset="0"/>
                <a:cs typeface="Arial" panose="020B0604020202020204" pitchFamily="34" charset="0"/>
              </a:rPr>
              <a:t>. </a:t>
            </a: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a:tabLst>
                <a:tab pos="5485765" algn="l"/>
              </a:tabLst>
            </a:pPr>
            <a:r>
              <a:rPr lang="en-GB" sz="2400" b="1" dirty="0">
                <a:solidFill>
                  <a:srgbClr val="414042"/>
                </a:solidFill>
                <a:latin typeface="Arial"/>
                <a:cs typeface="Arial"/>
              </a:rPr>
              <a:t>Leadership and management</a:t>
            </a:r>
          </a:p>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In a minority of the schools visited, leaders clearly articulate the guiding principles of their curriculum design.  These principles may include links to real-life learning, first hand experiences and opportunities for investigation and problem solving to create independent, resilient learners.  However, the majority of leaders have not articulated, or in some cases, considered the ‘core purposes’ or ‘guiding principles’ that are at the heart of their curriculum planning. </a:t>
            </a: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49570" y="2642251"/>
            <a:ext cx="5899785" cy="784830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Yn yr ysgolion mwyaf effeithiol, mae uwch arweinwyr yn deall pwysigrwydd pynciau’r dyniaethau mewn cwricwlwm eang a chytbwys.  Mae’r uwch arweinwyr hyn yn deall y rôl gref y gall y dyniaethau ei chwarae o ran datblygu medrau disgyblion mewn cyd-destun </a:t>
            </a:r>
            <a:r>
              <a:rPr lang="cy-GB" sz="2200" dirty="0" smtClean="0">
                <a:latin typeface="Arial" panose="020B0604020202020204" pitchFamily="34" charset="0"/>
                <a:cs typeface="Arial" panose="020B0604020202020204" pitchFamily="34" charset="0"/>
              </a:rPr>
              <a:t>perthnasol.</a:t>
            </a:r>
            <a:r>
              <a:rPr lang="en-GB" sz="2200" dirty="0" smtClean="0">
                <a:solidFill>
                  <a:schemeClr val="tx1">
                    <a:lumMod val="95000"/>
                    <a:lumOff val="5000"/>
                  </a:schemeClr>
                </a:solidFill>
                <a:latin typeface="Arial" panose="020B0604020202020204" pitchFamily="34" charset="0"/>
                <a:cs typeface="Arial" panose="020B0604020202020204" pitchFamily="34" charset="0"/>
              </a:rPr>
              <a:t> </a:t>
            </a:r>
            <a:endParaRPr lang="en-GB" sz="22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Yn y rhan fwyaf o’r ysgolion cynradd yr ymwelwyd â nhw, ni roddwyd blaenoriaeth ddigon uchel i’r dyniaethau mewn cynllunio ysgol gyfan.  Mae hyn yn bennaf o ganlyniad i’r ffocws cryf a roddir i wella safonau mewn llythrennedd a rhifedd.  Yn y flwyddyn ddiwethaf, mae’r rhan fwyaf o’r ysgolion cynradd yr ymwelwyd â nhw wedi dechrau addasu eu cwricwlwm i ymateb i’r argymhellion o Dyfodol Llwyddiannus (Donaldson, 2015).  Yn y cynlluniau datblygu diweddaraf, mae’r dyniaethau’n cael eu hadolygu a’u cynllunio fel un o’r chwe maes </a:t>
            </a:r>
            <a:r>
              <a:rPr lang="cy-GB" sz="2200" dirty="0" smtClean="0">
                <a:latin typeface="Arial" panose="020B0604020202020204" pitchFamily="34" charset="0"/>
                <a:cs typeface="Arial" panose="020B0604020202020204" pitchFamily="34" charset="0"/>
              </a:rPr>
              <a:t>dysgu.</a:t>
            </a:r>
            <a:endParaRPr lang="en-GB" sz="22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108192" y="2642252"/>
            <a:ext cx="6675120"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the most effective schools, senior leaders understand the importance of the humanities subjects in a broad and balanced curriculum.  These senior leaders understand the strong role that the humanities can play in developing pupils’ skills within a relevant context.</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most primary schools visited, the humanities have not had a high enough priority in whole-school planning.  This is mainly due to the strong focus given to improving standards in literacy and numeracy.  In the last year, most of the primary schools visited have begun to adapt their curriculum to respond to the recommendations from Successful Futures (Donaldson, 2015).  In the most recent development plans, the humanities are being reviewed and planned for as one of the six areas of learning.</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Ym mhob un o’r ysgolion cynradd yr ymwelwyd â nhw, caiff ansawdd yr addysgu ei fonitro’n agos.  Fodd bynnag, mewn lleiafrif o achosion yn unig y ceir dealltwriaeth dda o’r cryfderau a’r meysydd i’w datblygu o ran addysgu’r dyniaethau.  Yn yr ysgolion hyn, caiff gwybodaeth o weithgareddau monitro ei defnyddio’n dda i rannu arfer dda a darparu cymorth yn ôl yr angen.  Mae lefel arbenigedd pwnc yn y dyniaethau yn amrywio’n fawr rhwng staff.  Fodd bynnag, mae pob un o’r ysgolion yn gwneud defnydd cryf o arbenigedd staff mewnol i sicrhau bod yr holl ddisgyblion yn cael profiad dysgu effeithiol yn eu gwersi </a:t>
            </a:r>
            <a:r>
              <a:rPr lang="cy-GB" sz="2400" dirty="0" smtClean="0">
                <a:latin typeface="Arial" panose="020B0604020202020204" pitchFamily="34" charset="0"/>
                <a:cs typeface="Arial" panose="020B0604020202020204" pitchFamily="34" charset="0"/>
              </a:rPr>
              <a:t>dyniaethau.</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all primary schools visited, the quality of teaching is monitored closely.  However, in only a minority of cases are the strengths and areas for development in humanities teaching well understood.  In these schools, information from monitoring activities is used well to share good practice and provide support as necessary.  The level of subject expertise in the humanities varies greatly between staff.  However, all schools make strong use of internal staff expertise to ensure that all pupils receive an effective learning experience in their humanities lessons.</a:t>
            </a:r>
            <a:endParaRPr lang="en-GB" sz="2400" dirty="0">
              <a:solidFill>
                <a:prstClr val="black"/>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190119" y="2526505"/>
            <a:ext cx="5899785" cy="747897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Mewn llawer o’r ysgolion uwchradd yr ymwelwyd â nhw, mae hunanarfarnu a chynllunio gwelliant ym mhynciau’r dyniaethau yn gryf.  Yn yr ysgolion hyn, mae prosesau hunanarfarnu wedi nodi’n glir effaith newidiadau i’r cwricwlwm ar ansawdd y ddarpariaeth a’r deilliannau.  Fodd bynnag, mewn lleiafrif o ysgolion, nid yw arfarnu newidiadau i’r cwricwlwm wedi’i ddatblygu’n </a:t>
            </a:r>
            <a:r>
              <a:rPr lang="cy-GB" sz="2200" dirty="0" smtClean="0">
                <a:latin typeface="Arial" panose="020B0604020202020204" pitchFamily="34" charset="0"/>
                <a:cs typeface="Arial" panose="020B0604020202020204" pitchFamily="34" charset="0"/>
              </a:rPr>
              <a:t>ddigonol.</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Bron ym mhob un o’r ysgolion uwchradd yr ymwelwyd â nhw, mae gan arweinwyr ddealltwriaeth glir o’r cryfderau a’r meysydd i’w datblygu mewn addysgu’r dyniaethau.  Mewn rhai adrannau, mae diffyg o ran rhannu arfer dda, ac mewn ychydig iawn o adrannau, mae anghysondeb yn ansawdd yr addysgu.  Mewn rhai o’r ysgolion uwchradd yr ymwelwyd â nhw, mae staff nad ydynt yn arbenigwyr pwnc yn addysgu’r dyniaethau, yn enwedig yng nghyfnod allweddol 3.  </a:t>
            </a:r>
            <a:endParaRPr lang="en-GB" sz="22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089904" y="2642252"/>
            <a:ext cx="6711696"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many secondary schools visited, self-evaluation and improvement planning in the humanities subjects is strong.  In these schools, self-evaluation processes have identified clearly the impact of curriculum changes on the quality of provision and outcomes.  However, in a minority of schools, the evaluation of changes to the curriculum is underdeveloped. </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nearly all secondary schools visited, leaders have a clear understanding of the strengths and areas for development in the teaching of humanities.  In a few departments there is a lack of sharing of good practice and in a very few there is inconsistency in the quality of teaching.  In a few of the secondary schools visited, non-subject specialists teach the humanities, especially at key stage 3.</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97141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ystod hyfforddiant cychwynnol i athrawon, caiff athrawon cynradd arweiniad cyfyngedig </a:t>
            </a:r>
            <a:r>
              <a:rPr lang="cy-GB" sz="2400" dirty="0" smtClean="0">
                <a:latin typeface="Arial" panose="020B0604020202020204" pitchFamily="34" charset="0"/>
                <a:cs typeface="Arial" panose="020B0604020202020204" pitchFamily="34" charset="0"/>
              </a:rPr>
              <a:t>ar </a:t>
            </a:r>
            <a:r>
              <a:rPr lang="cy-GB" sz="2400" dirty="0">
                <a:latin typeface="Arial" panose="020B0604020202020204" pitchFamily="34" charset="0"/>
                <a:cs typeface="Arial" panose="020B0604020202020204" pitchFamily="34" charset="0"/>
              </a:rPr>
              <a:t>addysgu’r dyniaethau.  Mewn ysgolion uwchradd, mae cyfleoedd ar gyfer ymestyn datblygiad proffesiynol athrawon yn y dyniaethau, heblaw cyrsiau sy’n gysylltiedig ag arholiadau, yn gyfyngedig.  </a:t>
            </a:r>
            <a:r>
              <a:rPr lang="cy-GB" sz="2400" dirty="0" smtClean="0">
                <a:latin typeface="Arial" panose="020B0604020202020204" pitchFamily="34" charset="0"/>
                <a:cs typeface="Arial" panose="020B0604020202020204" pitchFamily="34" charset="0"/>
              </a:rPr>
              <a:t>Mae diffyg cymorth </a:t>
            </a:r>
            <a:r>
              <a:rPr lang="cy-GB" sz="2400" dirty="0">
                <a:latin typeface="Arial" panose="020B0604020202020204" pitchFamily="34" charset="0"/>
                <a:cs typeface="Arial" panose="020B0604020202020204" pitchFamily="34" charset="0"/>
              </a:rPr>
              <a:t>sy’n benodol i bwnc ar gael gan lawer o awdurdodau lleol </a:t>
            </a:r>
            <a:r>
              <a:rPr lang="cy-GB" sz="2400" dirty="0" smtClean="0">
                <a:latin typeface="Arial" panose="020B0604020202020204" pitchFamily="34" charset="0"/>
                <a:cs typeface="Arial" panose="020B0604020202020204" pitchFamily="34" charset="0"/>
              </a:rPr>
              <a:t>neu gonsortia rhanbarthol.</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27085" y="2642252"/>
            <a:ext cx="5917316" cy="553997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During initial teacher training, primary teachers receive limited guidance in the teaching of humanities.  In secondary schools, opportunities for extending teachers’ professional development in the humanities, other than courses related to examinations, are limited.  There is a lack of subject specific support from many local authorities or regional consortia.</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754061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R="5080" lvl="0">
              <a:tabLst>
                <a:tab pos="5485765" algn="l"/>
              </a:tabLst>
            </a:pPr>
            <a:r>
              <a:rPr lang="cy-GB" sz="2400" b="1" dirty="0" smtClean="0">
                <a:solidFill>
                  <a:srgbClr val="414042"/>
                </a:solidFill>
                <a:latin typeface="Arial" panose="020B0604020202020204" pitchFamily="34" charset="0"/>
                <a:cs typeface="Arial" panose="020B0604020202020204" pitchFamily="34" charset="0"/>
              </a:rPr>
              <a:t>Dylai ysgolion:</a:t>
            </a: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Sicrhau cydbwysedd rhwng datblygu medrau disgyblion a’u gwybodaeth a’u dealltwriaeth o gynnwys </a:t>
            </a:r>
            <a:r>
              <a:rPr lang="cy-GB" sz="2400" dirty="0" smtClean="0">
                <a:latin typeface="Arial" panose="020B0604020202020204" pitchFamily="34" charset="0"/>
                <a:cs typeface="Arial" panose="020B0604020202020204" pitchFamily="34" charset="0"/>
              </a:rPr>
              <a:t>pwnc</a:t>
            </a:r>
            <a:endParaRPr lang="cy-GB" sz="2400" dirty="0" smtClean="0">
              <a:solidFill>
                <a:srgbClr val="000000"/>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Sicrhau bod profiadau dysgu disgyblion yn y dyniaethau yn amrywiol, diddorol, dilyniadol a heriol, yn enwedig yng nghyfnod allweddol </a:t>
            </a:r>
            <a:r>
              <a:rPr lang="cy-GB" sz="2400" dirty="0" smtClean="0">
                <a:latin typeface="Arial" panose="020B0604020202020204" pitchFamily="34" charset="0"/>
                <a:cs typeface="Arial" panose="020B0604020202020204" pitchFamily="34" charset="0"/>
              </a:rPr>
              <a:t>4</a:t>
            </a:r>
            <a:r>
              <a:rPr lang="cy-GB" sz="2400" dirty="0" smtClean="0">
                <a:solidFill>
                  <a:srgbClr val="000000"/>
                </a:solidFill>
                <a:latin typeface="Arial" panose="020B0604020202020204" pitchFamily="34" charset="0"/>
                <a:cs typeface="Arial" panose="020B0604020202020204" pitchFamily="34" charset="0"/>
              </a:rPr>
              <a:t> </a:t>
            </a:r>
            <a:endParaRPr lang="cy-GB" sz="2400" dirty="0" smtClean="0">
              <a:solidFill>
                <a:srgbClr val="414042"/>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Monitro’r cynnydd a wna disgyblion yn y dyniaethau yn </a:t>
            </a:r>
            <a:r>
              <a:rPr lang="cy-GB" sz="2400" dirty="0" smtClean="0">
                <a:latin typeface="Arial" panose="020B0604020202020204" pitchFamily="34" charset="0"/>
                <a:cs typeface="Arial" panose="020B0604020202020204" pitchFamily="34" charset="0"/>
              </a:rPr>
              <a:t>agosach</a:t>
            </a:r>
            <a:endParaRPr lang="cy-GB" sz="2400" dirty="0" smtClean="0">
              <a:solidFill>
                <a:srgbClr val="414042"/>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Arfarnu’r cwricwlwm ar gyfer y dyniaethau i baratoi ar gyfer datblygu a gweithredu’r maes newydd dysgu a </a:t>
            </a:r>
            <a:r>
              <a:rPr lang="cy-GB" sz="2400" dirty="0" smtClean="0">
                <a:latin typeface="Arial" panose="020B0604020202020204" pitchFamily="34" charset="0"/>
                <a:cs typeface="Arial" panose="020B0604020202020204" pitchFamily="34" charset="0"/>
              </a:rPr>
              <a:t>phrofiad </a:t>
            </a:r>
            <a:endParaRPr lang="cy-GB" sz="2400" dirty="0" smtClean="0">
              <a:solidFill>
                <a:srgbClr val="414042"/>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Sefydlu rhwydweithiau lleol arfer dda i rannu adnoddau ac arbenigedd, gan gynnwys gwneud defnydd gwell o ardal yr </a:t>
            </a:r>
            <a:r>
              <a:rPr lang="cy-GB" sz="2400" dirty="0" smtClean="0">
                <a:latin typeface="Arial" panose="020B0604020202020204" pitchFamily="34" charset="0"/>
                <a:cs typeface="Arial" panose="020B0604020202020204" pitchFamily="34" charset="0"/>
              </a:rPr>
              <a:t>ysgol </a:t>
            </a:r>
            <a:endParaRPr lang="cy-GB" sz="2400" dirty="0" smtClean="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R="5080" lvl="0">
              <a:tabLst>
                <a:tab pos="5485765" algn="l"/>
              </a:tabLst>
            </a:pPr>
            <a:r>
              <a:rPr lang="en-GB" sz="2400" b="1" dirty="0">
                <a:solidFill>
                  <a:srgbClr val="414042"/>
                </a:solidFill>
                <a:latin typeface="Arial"/>
                <a:cs typeface="Arial"/>
              </a:rPr>
              <a:t>Schools should:</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Ensure a balance between the development of pupils’ skills and of their knowledge and understanding of subject content</a:t>
            </a:r>
            <a:endParaRPr lang="en-GB" sz="2400" dirty="0">
              <a:solidFill>
                <a:srgbClr val="000000"/>
              </a:solidFill>
              <a:latin typeface="Arial" panose="020B0604020202020204" pitchFamily="34" charset="0"/>
            </a:endParaRPr>
          </a:p>
          <a:p>
            <a:pPr marL="342900" marR="5080" lvl="0" indent="-342900">
              <a:buFont typeface="Arial" panose="020B0604020202020204" pitchFamily="34" charset="0"/>
              <a:buChar char="•"/>
              <a:tabLst>
                <a:tab pos="5485765" algn="l"/>
              </a:tabLst>
            </a:pPr>
            <a:r>
              <a:rPr lang="en-GB" sz="2400" dirty="0">
                <a:solidFill>
                  <a:srgbClr val="000000"/>
                </a:solidFill>
                <a:latin typeface="Arial" panose="020B0604020202020204" pitchFamily="34" charset="0"/>
              </a:rPr>
              <a:t>Ensure that pupils’ learning experiences in the humanities are wide-ranging, interesting, progressive and challenging, particularly at key stage 4 </a:t>
            </a:r>
            <a:endParaRPr lang="en-GB" sz="2400" dirty="0">
              <a:solidFill>
                <a:srgbClr val="414042"/>
              </a:solidFill>
              <a:latin typeface="Arial"/>
              <a:cs typeface="Arial"/>
            </a:endParaRP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Monitor the progress that pupils make in the humanities more closely</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Evaluate the curriculum for humanities to prepare for the development and implementation of the new area of learning and experience</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Establish local networks of good practice to share resources and expertise, including making greater use of the schools’ locality</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4062651"/>
          </a:xfrm>
          <a:prstGeom prst="rect">
            <a:avLst/>
          </a:prstGeom>
        </p:spPr>
        <p:txBody>
          <a:bodyPr vert="horz" wrap="square" lIns="0" tIns="0" rIns="0" bIns="0" rtlCol="0">
            <a:spAutoFit/>
          </a:bodyPr>
          <a:lstStyle/>
          <a:p>
            <a:pPr marR="5080" lvl="0">
              <a:tabLst>
                <a:tab pos="5485765" algn="l"/>
              </a:tabLst>
            </a:pPr>
            <a:r>
              <a:rPr lang="cy-GB" sz="2400" b="1" dirty="0" smtClean="0">
                <a:solidFill>
                  <a:srgbClr val="414042"/>
                </a:solidFill>
                <a:latin typeface="Arial" panose="020B0604020202020204" pitchFamily="34" charset="0"/>
                <a:cs typeface="Arial" panose="020B0604020202020204" pitchFamily="34" charset="0"/>
              </a:rPr>
              <a:t>Dylai awdurdodau lleol a chonsortia rhanbarthol:</a:t>
            </a: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Ddarparu cyfleoedd dysgu proffesiynol gwell ar gyfer athrawon y </a:t>
            </a:r>
            <a:r>
              <a:rPr lang="cy-GB" sz="2400" dirty="0" smtClean="0">
                <a:latin typeface="Arial" panose="020B0604020202020204" pitchFamily="34" charset="0"/>
                <a:cs typeface="Arial" panose="020B0604020202020204" pitchFamily="34" charset="0"/>
              </a:rPr>
              <a:t>dyniaethau</a:t>
            </a:r>
            <a:endParaRPr lang="cy-GB" sz="2400" dirty="0" smtClean="0">
              <a:solidFill>
                <a:srgbClr val="414042"/>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Darparu mwy o gymorth i ysgolion arfarnu eu cwricwlwm a chynllunio ar gyfer datblygu maes dysgu a phrofiad y </a:t>
            </a:r>
            <a:r>
              <a:rPr lang="cy-GB" sz="2400" dirty="0" smtClean="0">
                <a:latin typeface="Arial" panose="020B0604020202020204" pitchFamily="34" charset="0"/>
                <a:cs typeface="Arial" panose="020B0604020202020204" pitchFamily="34" charset="0"/>
              </a:rPr>
              <a:t>dyniaethau</a:t>
            </a:r>
            <a:endParaRPr lang="cy-GB" sz="2400" dirty="0" smtClean="0">
              <a:solidFill>
                <a:srgbClr val="414042"/>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lvl="0">
              <a:tabLst>
                <a:tab pos="5485765" algn="l"/>
              </a:tabLst>
            </a:pPr>
            <a:r>
              <a:rPr lang="en-GB" sz="2400" b="1" dirty="0">
                <a:solidFill>
                  <a:srgbClr val="414042"/>
                </a:solidFill>
                <a:latin typeface="Arial"/>
                <a:cs typeface="Arial"/>
              </a:rPr>
              <a:t>Local authorities and regional consortia should:</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Provide better professional learning opportunities for teachers of the humanities</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Provide more support for schools to evaluate their curriculum and to plan for the development of the humanities area of learning and experience</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3693319"/>
          </a:xfrm>
          <a:prstGeom prst="rect">
            <a:avLst/>
          </a:prstGeom>
        </p:spPr>
        <p:txBody>
          <a:bodyPr vert="horz" wrap="square" lIns="0" tIns="0" rIns="0" bIns="0" rtlCol="0">
            <a:spAutoFit/>
          </a:bodyPr>
          <a:lstStyle/>
          <a:p>
            <a:pPr marR="5080" lvl="0">
              <a:tabLst>
                <a:tab pos="5485765" algn="l"/>
              </a:tabLst>
            </a:pPr>
            <a:r>
              <a:rPr lang="cy-GB" sz="2400" b="1" dirty="0" smtClean="0">
                <a:solidFill>
                  <a:srgbClr val="414042"/>
                </a:solidFill>
                <a:latin typeface="Arial" panose="020B0604020202020204" pitchFamily="34" charset="0"/>
                <a:cs typeface="Arial" panose="020B0604020202020204" pitchFamily="34" charset="0"/>
              </a:rPr>
              <a:t>Dylai Llywodraeth Cymru</a:t>
            </a:r>
            <a:r>
              <a:rPr lang="cy-GB" sz="2400" dirty="0" smtClean="0">
                <a:solidFill>
                  <a:srgbClr val="414042"/>
                </a:solidFill>
                <a:latin typeface="Arial" panose="020B0604020202020204" pitchFamily="34" charset="0"/>
                <a:cs typeface="Arial" panose="020B0604020202020204" pitchFamily="34" charset="0"/>
              </a:rPr>
              <a:t>:</a:t>
            </a: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Sicrhau bod cyrsiau addysg gychwynnol i athrawon </a:t>
            </a:r>
            <a:r>
              <a:rPr lang="cy-GB" sz="2400" dirty="0" smtClean="0">
                <a:latin typeface="Arial" panose="020B0604020202020204" pitchFamily="34" charset="0"/>
                <a:cs typeface="Arial" panose="020B0604020202020204" pitchFamily="34" charset="0"/>
              </a:rPr>
              <a:t>yn rhoi i </a:t>
            </a:r>
            <a:r>
              <a:rPr lang="cy-GB" sz="2400" dirty="0">
                <a:latin typeface="Arial" panose="020B0604020202020204" pitchFamily="34" charset="0"/>
                <a:cs typeface="Arial" panose="020B0604020202020204" pitchFamily="34" charset="0"/>
              </a:rPr>
              <a:t>athrawon newydd, gan gynnwys athrawon </a:t>
            </a:r>
            <a:r>
              <a:rPr lang="cy-GB" sz="2400" dirty="0" smtClean="0">
                <a:latin typeface="Arial" panose="020B0604020202020204" pitchFamily="34" charset="0"/>
                <a:cs typeface="Arial" panose="020B0604020202020204" pitchFamily="34" charset="0"/>
              </a:rPr>
              <a:t>cynradd, y </a:t>
            </a:r>
            <a:r>
              <a:rPr lang="cy-GB" sz="2400" dirty="0">
                <a:latin typeface="Arial" panose="020B0604020202020204" pitchFamily="34" charset="0"/>
                <a:cs typeface="Arial" panose="020B0604020202020204" pitchFamily="34" charset="0"/>
              </a:rPr>
              <a:t>medrau angenrheidiol i addysgu’r dyniaethau yn llwyddiannus ac ymateb i’r Cwricwlwm newydd i </a:t>
            </a:r>
            <a:r>
              <a:rPr lang="cy-GB" sz="2400" dirty="0" smtClean="0">
                <a:latin typeface="Arial" panose="020B0604020202020204" pitchFamily="34" charset="0"/>
                <a:cs typeface="Arial" panose="020B0604020202020204" pitchFamily="34" charset="0"/>
              </a:rPr>
              <a:t>Gymru</a:t>
            </a:r>
            <a:endParaRPr lang="cy-GB" sz="2400" dirty="0" smtClean="0">
              <a:solidFill>
                <a:srgbClr val="414042"/>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R="5080" lvl="0">
              <a:tabLst>
                <a:tab pos="5485765" algn="l"/>
              </a:tabLst>
            </a:pPr>
            <a:r>
              <a:rPr lang="en-GB" sz="2400" b="1" dirty="0">
                <a:solidFill>
                  <a:srgbClr val="414042"/>
                </a:solidFill>
                <a:latin typeface="Arial"/>
                <a:cs typeface="Arial"/>
              </a:rPr>
              <a:t>The Welsh Government should</a:t>
            </a:r>
            <a:r>
              <a:rPr lang="en-GB" sz="2400" dirty="0">
                <a:solidFill>
                  <a:srgbClr val="414042"/>
                </a:solidFill>
                <a:latin typeface="Arial"/>
                <a:cs typeface="Arial"/>
              </a:rPr>
              <a:t>:</a:t>
            </a:r>
          </a:p>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Ensure that initial teacher education courses provide new teachers including primary teachers with the necessary skills to teach the humanities successfully and to respond to the new Curriculum for Wales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Mae gan Ysgol Gynradd Rhiwbeina ddull thematig ymgorfforedig o gynllunio’r cwricwlwm, gan wneud defnydd hynod effeithiol o’r ardal </a:t>
            </a:r>
            <a:endParaRPr lang="cy-GB" sz="2400" dirty="0" smtClean="0">
              <a:latin typeface="Arial" panose="020B0604020202020204" pitchFamily="34" charset="0"/>
              <a:cs typeface="Arial" panose="020B0604020202020204" pitchFamily="34" charset="0"/>
            </a:endParaRPr>
          </a:p>
          <a:p>
            <a:pPr marR="5080">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Dros gyfnod estynedig, mae staff wedi datblygu a mireinio dull thematig ysgol gyfan yn barhaus wrth iddynt gyflwyno’r </a:t>
            </a:r>
            <a:r>
              <a:rPr lang="cy-GB" sz="2400" dirty="0" smtClean="0">
                <a:latin typeface="Arial" panose="020B0604020202020204" pitchFamily="34" charset="0"/>
                <a:cs typeface="Arial" panose="020B0604020202020204" pitchFamily="34" charset="0"/>
              </a:rPr>
              <a:t>cwricwlwm.</a:t>
            </a:r>
          </a:p>
          <a:p>
            <a:pPr marR="5080">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Mae’r dull hwn yn seiliedig ar yr athroniaeth y dylai disgyblion dderbyn cwricwlwm eang a chreadigol sy’n datblygu medrau (pynciol a      thrawsgwricwlaidd), gwybodaeth a dealltwriaeth, a brwdfrydedd ymhlith disgyblion i fod yn ddysgwyr gydol </a:t>
            </a:r>
            <a:r>
              <a:rPr lang="cy-GB" sz="2400" dirty="0" smtClean="0">
                <a:latin typeface="Arial" panose="020B0604020202020204" pitchFamily="34" charset="0"/>
                <a:cs typeface="Arial" panose="020B0604020202020204" pitchFamily="34" charset="0"/>
              </a:rPr>
              <a:t>oes.</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lvl="0">
              <a:tabLst>
                <a:tab pos="5485765" algn="l"/>
              </a:tabLst>
            </a:pPr>
            <a:r>
              <a:rPr lang="en-GB" sz="2400" dirty="0" err="1">
                <a:solidFill>
                  <a:prstClr val="black">
                    <a:lumMod val="75000"/>
                    <a:lumOff val="25000"/>
                  </a:prstClr>
                </a:solidFill>
                <a:latin typeface="Arial"/>
                <a:cs typeface="Arial"/>
              </a:rPr>
              <a:t>Rhiwbeina</a:t>
            </a:r>
            <a:r>
              <a:rPr lang="en-GB" sz="2400" dirty="0">
                <a:solidFill>
                  <a:prstClr val="black">
                    <a:lumMod val="75000"/>
                    <a:lumOff val="25000"/>
                  </a:prstClr>
                </a:solidFill>
                <a:latin typeface="Arial"/>
                <a:cs typeface="Arial"/>
              </a:rPr>
              <a:t> Primary has a well-embedded thematic approach to curriculum planning, making highly effective use of the locality</a:t>
            </a:r>
          </a:p>
          <a:p>
            <a:pPr marR="5080" lvl="0">
              <a:tabLst>
                <a:tab pos="5485765" algn="l"/>
              </a:tabLst>
            </a:pPr>
            <a:endParaRPr lang="en-GB" sz="2400" dirty="0">
              <a:solidFill>
                <a:prstClr val="black">
                  <a:lumMod val="75000"/>
                  <a:lumOff val="25000"/>
                </a:prstClr>
              </a:solidFill>
              <a:latin typeface="Arial"/>
              <a:cs typeface="Arial"/>
            </a:endParaRPr>
          </a:p>
          <a:p>
            <a:pPr marR="5080" lvl="0">
              <a:tabLst>
                <a:tab pos="5485765" algn="l"/>
              </a:tabLst>
            </a:pPr>
            <a:r>
              <a:rPr lang="en-GB" sz="2400" dirty="0">
                <a:solidFill>
                  <a:prstClr val="black">
                    <a:lumMod val="75000"/>
                    <a:lumOff val="25000"/>
                  </a:prstClr>
                </a:solidFill>
                <a:latin typeface="Arial"/>
                <a:cs typeface="Arial"/>
              </a:rPr>
              <a:t>Over an extended period, staff have developed and continually refined a whole-school thematic approach to their delivery of the curriculum.  </a:t>
            </a:r>
          </a:p>
          <a:p>
            <a:pPr marR="5080" lvl="0">
              <a:tabLst>
                <a:tab pos="5485765" algn="l"/>
              </a:tabLst>
            </a:pPr>
            <a:endParaRPr lang="en-GB" sz="2400" dirty="0">
              <a:solidFill>
                <a:prstClr val="black">
                  <a:lumMod val="75000"/>
                  <a:lumOff val="25000"/>
                </a:prstClr>
              </a:solidFill>
              <a:latin typeface="Arial"/>
              <a:cs typeface="Arial"/>
            </a:endParaRPr>
          </a:p>
          <a:p>
            <a:pPr marR="5080" lvl="0">
              <a:tabLst>
                <a:tab pos="5485765" algn="l"/>
              </a:tabLst>
            </a:pPr>
            <a:r>
              <a:rPr lang="en-GB" sz="2400" dirty="0">
                <a:solidFill>
                  <a:prstClr val="black">
                    <a:lumMod val="75000"/>
                    <a:lumOff val="25000"/>
                  </a:prstClr>
                </a:solidFill>
                <a:latin typeface="Arial"/>
                <a:cs typeface="Arial"/>
              </a:rPr>
              <a:t>This approach is based on the philosophy that pupils should receive a broad and creative curriculum that develops skills (subject and cross-curricular), knowledge and understanding, and a passion in pupils to become lifelong learners.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Mae’r cwricwlwm wedi’i strwythuro o gwmpas themâu ac fe gaiff medrau llythrennedd, rhifedd a TGCh disgyblion eu datblygu yng nghyd-destun y themâu </a:t>
            </a:r>
            <a:r>
              <a:rPr lang="cy-GB" sz="2400" dirty="0" smtClean="0">
                <a:latin typeface="Arial" panose="020B0604020202020204" pitchFamily="34" charset="0"/>
                <a:cs typeface="Arial" panose="020B0604020202020204" pitchFamily="34" charset="0"/>
              </a:rPr>
              <a:t>hyn.</a:t>
            </a:r>
          </a:p>
          <a:p>
            <a:pPr marR="5080">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Mae’r strategaeth hon wedi helpu i hyrwyddo pwysigrwydd medrau meddwl a datblygu meddwl lefel uchel disgyblion ar draws ystod o feysydd y </a:t>
            </a:r>
            <a:r>
              <a:rPr lang="cy-GB" sz="2400" dirty="0" smtClean="0">
                <a:latin typeface="Arial" panose="020B0604020202020204" pitchFamily="34" charset="0"/>
                <a:cs typeface="Arial" panose="020B0604020202020204" pitchFamily="34" charset="0"/>
              </a:rPr>
              <a:t>cwricwlwm.</a:t>
            </a:r>
          </a:p>
          <a:p>
            <a:pPr marR="5080">
              <a:tabLst>
                <a:tab pos="5485765" algn="l"/>
              </a:tabLst>
            </a:pPr>
            <a:endParaRPr lang="cy-GB" sz="2400" dirty="0">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Mae cyflymdra’r dysgu ac ehangder profiadau cynlluniedig yn sicrhau bod dysgwyr yn hynod lythrennog a rhifog a chanddynt safonau da iawn o gymhwysedd digidol, tra bod ganddynt ddealltwriaeth o gysyniadau allweddol mewn hanes a daearyddiaeth ar yr un </a:t>
            </a:r>
            <a:r>
              <a:rPr lang="cy-GB" sz="2400" dirty="0" smtClean="0">
                <a:latin typeface="Arial" panose="020B0604020202020204" pitchFamily="34" charset="0"/>
                <a:cs typeface="Arial" panose="020B0604020202020204" pitchFamily="34" charset="0"/>
              </a:rPr>
              <a:t>pryd.</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R="5080" lvl="0">
              <a:tabLst>
                <a:tab pos="5485765" algn="l"/>
              </a:tabLst>
            </a:pPr>
            <a:r>
              <a:rPr lang="en-GB" sz="2400" dirty="0">
                <a:solidFill>
                  <a:srgbClr val="414042"/>
                </a:solidFill>
                <a:latin typeface="Arial"/>
                <a:cs typeface="Arial"/>
              </a:rPr>
              <a:t>The curriculum is structured around themes and pupils’ literacy, numeracy and ICT skills are developed within the context of these themes. </a:t>
            </a:r>
          </a:p>
          <a:p>
            <a:pPr marR="5080" lvl="0">
              <a:tabLst>
                <a:tab pos="5485765" algn="l"/>
              </a:tabLst>
            </a:pPr>
            <a:endParaRPr lang="en-GB" sz="2400" dirty="0">
              <a:solidFill>
                <a:srgbClr val="414042"/>
              </a:solidFill>
              <a:latin typeface="Arial"/>
              <a:cs typeface="Arial"/>
            </a:endParaRPr>
          </a:p>
          <a:p>
            <a:pPr marR="5080" lvl="0">
              <a:tabLst>
                <a:tab pos="5485765" algn="l"/>
              </a:tabLst>
            </a:pPr>
            <a:r>
              <a:rPr lang="en-GB" sz="2400" dirty="0">
                <a:solidFill>
                  <a:prstClr val="black">
                    <a:lumMod val="75000"/>
                    <a:lumOff val="25000"/>
                  </a:prstClr>
                </a:solidFill>
                <a:latin typeface="Arial"/>
                <a:cs typeface="Arial"/>
              </a:rPr>
              <a:t>This strategy has helped to promote the importance of thinking skills and developed pupils’ high-level thinking across a range of curriculum areas. </a:t>
            </a:r>
          </a:p>
          <a:p>
            <a:pPr marR="5080" lvl="0">
              <a:tabLst>
                <a:tab pos="5485765" algn="l"/>
              </a:tabLst>
            </a:pPr>
            <a:endParaRPr lang="en-GB" sz="2400" dirty="0">
              <a:solidFill>
                <a:prstClr val="black">
                  <a:lumMod val="75000"/>
                  <a:lumOff val="25000"/>
                </a:prstClr>
              </a:solidFill>
              <a:latin typeface="Arial"/>
              <a:cs typeface="Arial"/>
            </a:endParaRPr>
          </a:p>
          <a:p>
            <a:pPr marR="5080" lvl="0">
              <a:tabLst>
                <a:tab pos="5485765" algn="l"/>
              </a:tabLst>
            </a:pPr>
            <a:r>
              <a:rPr lang="en-GB" sz="2400" dirty="0">
                <a:solidFill>
                  <a:prstClr val="black">
                    <a:lumMod val="75000"/>
                    <a:lumOff val="25000"/>
                  </a:prstClr>
                </a:solidFill>
                <a:latin typeface="Arial"/>
                <a:cs typeface="Arial"/>
              </a:rPr>
              <a:t>The pace of learning and the breadth of planned experiences ensure that learners are highly literate and numerate and have very good standards of digital competence while at the same time having an understanding of key concepts in history and geography.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Gallai’r adroddiad hwn </a:t>
            </a:r>
            <a:r>
              <a:rPr lang="cy-GB" sz="2400" dirty="0">
                <a:latin typeface="Arial" panose="020B0604020202020204" pitchFamily="34" charset="0"/>
                <a:cs typeface="Arial" panose="020B0604020202020204" pitchFamily="34" charset="0"/>
              </a:rPr>
              <a:t>fod o ddiddordeb i ysgolion sy’n gobeithio arloesi yng ngoleuni’r argymhellion a wnaed yn Dyfodol Llwyddiannus.  Mae’r adroddiad yn cynnwys astudiaethau achos o arfer ddiddorol neu arloesol i ysgolion eu hystyried.  Mae’r astudiaethau achos wedi’u bwriadu i annog ysgolion i fyfyrio ar eu harfer </a:t>
            </a:r>
            <a:r>
              <a:rPr lang="cy-GB" sz="2400" dirty="0" smtClean="0">
                <a:latin typeface="Arial" panose="020B0604020202020204" pitchFamily="34" charset="0"/>
                <a:cs typeface="Arial" panose="020B0604020202020204" pitchFamily="34" charset="0"/>
              </a:rPr>
              <a:t>bresennol</a:t>
            </a:r>
            <a:r>
              <a:rPr lang="cy-GB" sz="2400" dirty="0" smtClean="0">
                <a:solidFill>
                  <a:prstClr val="black">
                    <a:lumMod val="75000"/>
                    <a:lumOff val="25000"/>
                  </a:prstClr>
                </a:solidFill>
                <a:latin typeface="Arial" panose="020B0604020202020204" pitchFamily="34" charset="0"/>
                <a:cs typeface="Arial" panose="020B0604020202020204" pitchFamily="34" charset="0"/>
              </a:rPr>
              <a:t>.</a:t>
            </a:r>
          </a:p>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canfyddiadau’r adroddiad wedi’u seilio ar ddadansoddiad o ganfyddiadau o ymweliadau ag 19 ysgol.  Yn ystod yr ymweliadau, bu arolygwyr yn arsylwi gwersi, yn craffu ar gynlluniau’r cwricwlwm, yn cynnal trafodaethau ag uwch arweinwyr ac arweinwyr canol, yn cyfweld â disgyblion ac yn craffu ar waith disgyblion</a:t>
            </a:r>
            <a:r>
              <a:rPr lang="cy-GB" sz="2400" dirty="0" smtClean="0">
                <a:solidFill>
                  <a:prstClr val="black">
                    <a:lumMod val="75000"/>
                    <a:lumOff val="25000"/>
                  </a:prstClr>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This report may be of interest to schools looking to innovate in light of the recommendations made in Successful Futures.  The report includes case studies of interesting or innovative practice for schools to consider.  These case studies are intended to encourage schools to reflect on their current practice.</a:t>
            </a:r>
          </a:p>
          <a:p>
            <a:pPr marL="342900" marR="5080" lvl="0" indent="-342900">
              <a:buFont typeface="Arial" panose="020B0604020202020204" pitchFamily="34" charset="0"/>
              <a:buChar char="•"/>
              <a:tabLst>
                <a:tab pos="5485765" algn="l"/>
              </a:tabLst>
            </a:pPr>
            <a:r>
              <a:rPr lang="en-GB" sz="2400" dirty="0">
                <a:solidFill>
                  <a:prstClr val="black">
                    <a:lumMod val="75000"/>
                    <a:lumOff val="25000"/>
                  </a:prstClr>
                </a:solidFill>
                <a:latin typeface="Arial"/>
                <a:cs typeface="Arial"/>
              </a:rPr>
              <a:t>The findings of the report are based on an analysis of findings from visits to 19 schools.  During the visits, inspectors observed lessons, scrutinised curriculum plans, held discussions with senior and middle leaders, interviewed pupils and scrutinised pupils’ work.</a:t>
            </a: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143386"/>
            <a:ext cx="5899785" cy="7694414"/>
          </a:xfrm>
          <a:prstGeom prst="rect">
            <a:avLst/>
          </a:prstGeom>
        </p:spPr>
        <p:txBody>
          <a:bodyPr vert="horz" wrap="square" lIns="0" tIns="0" rIns="0" bIns="0" rtlCol="0">
            <a:spAutoFit/>
          </a:bodyPr>
          <a:lstStyle/>
          <a:p>
            <a:pPr marR="5080">
              <a:tabLst>
                <a:tab pos="5485765" algn="l"/>
              </a:tabLst>
            </a:pPr>
            <a:r>
              <a:rPr lang="cy-GB" sz="2200" b="1" dirty="0" smtClean="0">
                <a:latin typeface="Arial" panose="020B0604020202020204" pitchFamily="34" charset="0"/>
                <a:cs typeface="Arial" panose="020B0604020202020204" pitchFamily="34" charset="0"/>
              </a:rPr>
              <a:t>Safonau</a:t>
            </a:r>
          </a:p>
          <a:p>
            <a:pPr marL="457200" marR="5080" indent="-457200">
              <a:buFont typeface="+mj-lt"/>
              <a:buAutoNum type="arabicPeriod"/>
              <a:tabLst>
                <a:tab pos="5485765" algn="l"/>
              </a:tabLst>
            </a:pPr>
            <a:r>
              <a:rPr lang="cy-GB" sz="2200" dirty="0" smtClean="0">
                <a:latin typeface="Arial" panose="020B0604020202020204" pitchFamily="34" charset="0"/>
                <a:cs typeface="Arial" panose="020B0604020202020204" pitchFamily="34" charset="0"/>
              </a:rPr>
              <a:t>A yw arweinwyr ac athrawon yn gwybod pa safonau y mae disgyblion yn eu cyflawni yn y dyniaethau ym mhob cyfnod ar draws yr ysgol?</a:t>
            </a:r>
          </a:p>
          <a:p>
            <a:pPr marL="457200" marR="5080" indent="-457200">
              <a:buFont typeface="+mj-lt"/>
              <a:buAutoNum type="arabicPeriod"/>
              <a:tabLst>
                <a:tab pos="5485765" algn="l"/>
              </a:tabLst>
            </a:pPr>
            <a:r>
              <a:rPr lang="cy-GB" sz="2200" dirty="0" smtClean="0">
                <a:latin typeface="Arial" panose="020B0604020202020204" pitchFamily="34" charset="0"/>
                <a:cs typeface="Arial" panose="020B0604020202020204" pitchFamily="34" charset="0"/>
              </a:rPr>
              <a:t>A ydym wedi dadansoddi perfformiad gwahanol grwpiau o ddysgwyr yn ofalus a thros gyfnod?  Pa negeseuon y mae’r dadansoddiad hwn yn eu rhoi, ac a ydym yn gweithredu yn unol â chanfyddiadau yn drylwyr?</a:t>
            </a:r>
          </a:p>
          <a:p>
            <a:pPr marL="457200" marR="5080" indent="-457200">
              <a:buFont typeface="+mj-lt"/>
              <a:buAutoNum type="arabicPeriod"/>
              <a:tabLst>
                <a:tab pos="5485765" algn="l"/>
              </a:tabLst>
            </a:pPr>
            <a:r>
              <a:rPr lang="cy-GB" sz="2200" dirty="0" smtClean="0">
                <a:latin typeface="Arial" panose="020B0604020202020204" pitchFamily="34" charset="0"/>
                <a:cs typeface="Arial" panose="020B0604020202020204" pitchFamily="34" charset="0"/>
              </a:rPr>
              <a:t>A oes gennym ddisgwyliadau uchel o’r holl ddysgwyr, gan gynnwys y rhai mwy abl?</a:t>
            </a:r>
          </a:p>
          <a:p>
            <a:pPr marL="457200" marR="5080" indent="-457200">
              <a:buFont typeface="+mj-lt"/>
              <a:buAutoNum type="arabicPeriod"/>
              <a:tabLst>
                <a:tab pos="5485765" algn="l"/>
              </a:tabLst>
            </a:pPr>
            <a:r>
              <a:rPr lang="cy-GB" sz="2200" dirty="0" smtClean="0">
                <a:latin typeface="Arial" panose="020B0604020202020204" pitchFamily="34" charset="0"/>
                <a:cs typeface="Arial" panose="020B0604020202020204" pitchFamily="34" charset="0"/>
              </a:rPr>
              <a:t>A oes gennym ddealltwriaeth o’r hyn y mae disgyblion yn ei fwynhau neu ddim yn ei hoffi ynglŷn â gwersi’r dyniaethau? </a:t>
            </a:r>
            <a:r>
              <a:rPr lang="cy-GB" sz="2200" dirty="0">
                <a:latin typeface="Arial" panose="020B0604020202020204" pitchFamily="34" charset="0"/>
                <a:cs typeface="Arial" panose="020B0604020202020204" pitchFamily="34" charset="0"/>
              </a:rPr>
              <a:t>A gaiff disgyblion eu cynnwys yn yr hyn y maent yn ei ddysgu, a sut?  A yw disgyblion yn arwain eu dysgu</a:t>
            </a:r>
            <a:r>
              <a:rPr lang="cy-GB" sz="2200" dirty="0" smtClean="0">
                <a:latin typeface="Arial" panose="020B0604020202020204" pitchFamily="34" charset="0"/>
                <a:cs typeface="Arial" panose="020B0604020202020204" pitchFamily="34" charset="0"/>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marR="5080">
              <a:tabLst>
                <a:tab pos="5485765" algn="l"/>
              </a:tabLst>
            </a:pPr>
            <a:r>
              <a:rPr lang="en-GB" sz="2400" b="1" dirty="0">
                <a:latin typeface="Arial"/>
                <a:cs typeface="Arial"/>
              </a:rPr>
              <a:t>Standards</a:t>
            </a:r>
          </a:p>
          <a:p>
            <a:pPr marL="457200" marR="5080" indent="-457200">
              <a:buFont typeface="+mj-lt"/>
              <a:buAutoNum type="arabicPeriod"/>
              <a:tabLst>
                <a:tab pos="5485765" algn="l"/>
              </a:tabLst>
            </a:pPr>
            <a:r>
              <a:rPr lang="en-GB" sz="2400" dirty="0" smtClean="0">
                <a:latin typeface="Arial"/>
                <a:cs typeface="Arial"/>
              </a:rPr>
              <a:t>Do </a:t>
            </a:r>
            <a:r>
              <a:rPr lang="en-GB" sz="2400" dirty="0">
                <a:latin typeface="Arial"/>
                <a:cs typeface="Arial"/>
              </a:rPr>
              <a:t>leaders and teachers know the standards that pupils are achieving in the humanities at all stages across the school?</a:t>
            </a:r>
          </a:p>
          <a:p>
            <a:pPr marL="457200" marR="5080" indent="-457200">
              <a:buFont typeface="+mj-lt"/>
              <a:buAutoNum type="arabicPeriod"/>
              <a:tabLst>
                <a:tab pos="5485765" algn="l"/>
              </a:tabLst>
            </a:pPr>
            <a:r>
              <a:rPr lang="en-GB" sz="2400" dirty="0" smtClean="0">
                <a:latin typeface="Arial"/>
                <a:cs typeface="Arial"/>
              </a:rPr>
              <a:t>Have </a:t>
            </a:r>
            <a:r>
              <a:rPr lang="en-GB" sz="2400" dirty="0">
                <a:latin typeface="Arial"/>
                <a:cs typeface="Arial"/>
              </a:rPr>
              <a:t>we analysed the performance of different groups of learners carefully and over time?  What messages does this analysis give and are we acting on findings robustly?</a:t>
            </a:r>
          </a:p>
          <a:p>
            <a:pPr marL="457200" marR="5080" indent="-457200">
              <a:buFont typeface="+mj-lt"/>
              <a:buAutoNum type="arabicPeriod"/>
              <a:tabLst>
                <a:tab pos="5485765" algn="l"/>
              </a:tabLst>
            </a:pPr>
            <a:r>
              <a:rPr lang="en-GB" sz="2400" dirty="0" smtClean="0">
                <a:latin typeface="Arial"/>
                <a:cs typeface="Arial"/>
              </a:rPr>
              <a:t>Do </a:t>
            </a:r>
            <a:r>
              <a:rPr lang="en-GB" sz="2400" dirty="0">
                <a:latin typeface="Arial"/>
                <a:cs typeface="Arial"/>
              </a:rPr>
              <a:t>we have high expectations of all learners, including the more able?</a:t>
            </a:r>
          </a:p>
          <a:p>
            <a:pPr marL="457200" marR="5080" indent="-457200">
              <a:buFont typeface="+mj-lt"/>
              <a:buAutoNum type="arabicPeriod"/>
              <a:tabLst>
                <a:tab pos="5485765" algn="l"/>
              </a:tabLst>
            </a:pPr>
            <a:r>
              <a:rPr lang="en-GB" sz="2400" dirty="0" smtClean="0">
                <a:latin typeface="Arial"/>
                <a:cs typeface="Arial"/>
              </a:rPr>
              <a:t>Do </a:t>
            </a:r>
            <a:r>
              <a:rPr lang="en-GB" sz="2400" dirty="0">
                <a:latin typeface="Arial"/>
                <a:cs typeface="Arial"/>
              </a:rPr>
              <a:t>we have an understanding of what pupils enjoy or dislike about humanities lessons?  Are pupils involved in what and how they learn?  Do pupils lead their learning?</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539978"/>
          </a:xfrm>
          <a:prstGeom prst="rect">
            <a:avLst/>
          </a:prstGeom>
        </p:spPr>
        <p:txBody>
          <a:bodyPr vert="horz" wrap="square" lIns="0" tIns="0" rIns="0" bIns="0" rtlCol="0">
            <a:spAutoFit/>
          </a:bodyPr>
          <a:lstStyle/>
          <a:p>
            <a:pPr marR="5080" lvl="0">
              <a:tabLst>
                <a:tab pos="5485765" algn="l"/>
              </a:tabLst>
            </a:pPr>
            <a:r>
              <a:rPr lang="cy-GB" sz="2400" b="1" dirty="0" smtClean="0">
                <a:solidFill>
                  <a:prstClr val="black">
                    <a:lumMod val="75000"/>
                    <a:lumOff val="25000"/>
                  </a:prstClr>
                </a:solidFill>
                <a:latin typeface="Arial" panose="020B0604020202020204" pitchFamily="34" charset="0"/>
                <a:cs typeface="Arial" panose="020B0604020202020204" pitchFamily="34" charset="0"/>
              </a:rPr>
              <a:t>Darpariaeth</a:t>
            </a:r>
          </a:p>
          <a:p>
            <a:pPr marL="457200" marR="5080" lvl="0" indent="-457200">
              <a:buFont typeface="+mj-lt"/>
              <a:buAutoNum type="arabicPeriod" startAt="5"/>
              <a:tabLst>
                <a:tab pos="5485765" algn="l"/>
              </a:tabLst>
            </a:pPr>
            <a:r>
              <a:rPr lang="cy-GB" sz="2400" dirty="0">
                <a:latin typeface="Arial" panose="020B0604020202020204" pitchFamily="34" charset="0"/>
                <a:cs typeface="Arial" panose="020B0604020202020204" pitchFamily="34" charset="0"/>
              </a:rPr>
              <a:t>A ydym yn sicrhau parhad a dilyniant o un cyfnod allweddol i’r nesaf, ac yn sicrhau nad oes unrhyw ailadrodd</a:t>
            </a:r>
            <a:r>
              <a:rPr lang="cy-GB" sz="2400" dirty="0" smtClean="0">
                <a:solidFill>
                  <a:prstClr val="black">
                    <a:lumMod val="75000"/>
                    <a:lumOff val="25000"/>
                  </a:prstClr>
                </a:solidFill>
                <a:latin typeface="Arial" panose="020B0604020202020204" pitchFamily="34" charset="0"/>
                <a:cs typeface="Arial" panose="020B0604020202020204" pitchFamily="34" charset="0"/>
              </a:rPr>
              <a:t>?  </a:t>
            </a:r>
          </a:p>
          <a:p>
            <a:pPr marL="457200" marR="5080" lvl="0" indent="-457200">
              <a:buFont typeface="+mj-lt"/>
              <a:buAutoNum type="arabicPeriod" startAt="5"/>
              <a:tabLst>
                <a:tab pos="5485765" algn="l"/>
              </a:tabLst>
            </a:pPr>
            <a:r>
              <a:rPr lang="cy-GB" sz="2400" dirty="0">
                <a:latin typeface="Arial" panose="020B0604020202020204" pitchFamily="34" charset="0"/>
                <a:cs typeface="Arial" panose="020B0604020202020204" pitchFamily="34" charset="0"/>
              </a:rPr>
              <a:t>A oes gennym gynlluniau manwl i ddatblygu gwybodaeth, dealltwriaeth a medrau pynciol disgyblion yn y </a:t>
            </a:r>
            <a:r>
              <a:rPr lang="cy-GB" sz="2400" dirty="0" smtClean="0">
                <a:latin typeface="Arial" panose="020B0604020202020204" pitchFamily="34" charset="0"/>
                <a:cs typeface="Arial" panose="020B0604020202020204" pitchFamily="34" charset="0"/>
              </a:rPr>
              <a:t>dyniaethau</a:t>
            </a:r>
            <a:r>
              <a:rPr lang="cy-GB" sz="2400" dirty="0" smtClean="0">
                <a:solidFill>
                  <a:prstClr val="black">
                    <a:lumMod val="75000"/>
                    <a:lumOff val="25000"/>
                  </a:prstClr>
                </a:solidFill>
                <a:latin typeface="Arial" panose="020B0604020202020204" pitchFamily="34" charset="0"/>
                <a:cs typeface="Arial" panose="020B0604020202020204" pitchFamily="34" charset="0"/>
              </a:rPr>
              <a:t>?</a:t>
            </a:r>
          </a:p>
          <a:p>
            <a:pPr marL="457200" marR="5080" lvl="0" indent="-457200">
              <a:buFont typeface="+mj-lt"/>
              <a:buAutoNum type="arabicPeriod" startAt="5"/>
              <a:tabLst>
                <a:tab pos="5485765" algn="l"/>
              </a:tabLst>
            </a:pPr>
            <a:r>
              <a:rPr lang="cy-GB" sz="2400" dirty="0">
                <a:latin typeface="Arial" panose="020B0604020202020204" pitchFamily="34" charset="0"/>
                <a:cs typeface="Arial" panose="020B0604020202020204" pitchFamily="34" charset="0"/>
              </a:rPr>
              <a:t>A ydym yn defnyddio’r dyniaethau fel cyd-destun effeithiol i ddatblygu medrau llythrennedd, rhifedd, TGCh a meddwl </a:t>
            </a:r>
            <a:r>
              <a:rPr lang="cy-GB" sz="2400" dirty="0" smtClean="0">
                <a:latin typeface="Arial" panose="020B0604020202020204" pitchFamily="34" charset="0"/>
                <a:cs typeface="Arial" panose="020B0604020202020204" pitchFamily="34" charset="0"/>
              </a:rPr>
              <a:t>disgyblion</a:t>
            </a:r>
            <a:r>
              <a:rPr lang="cy-GB" sz="2400" dirty="0" smtClean="0">
                <a:solidFill>
                  <a:prstClr val="black">
                    <a:lumMod val="75000"/>
                    <a:lumOff val="25000"/>
                  </a:prstClr>
                </a:solidFill>
                <a:latin typeface="Arial" panose="020B0604020202020204" pitchFamily="34" charset="0"/>
                <a:cs typeface="Arial" panose="020B0604020202020204" pitchFamily="34" charset="0"/>
              </a:rPr>
              <a:t>?</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909310"/>
          </a:xfrm>
          <a:prstGeom prst="rect">
            <a:avLst/>
          </a:prstGeom>
        </p:spPr>
        <p:txBody>
          <a:bodyPr vert="horz" wrap="square" lIns="0" tIns="0" rIns="0" bIns="0" rtlCol="0">
            <a:spAutoFit/>
          </a:bodyPr>
          <a:lstStyle/>
          <a:p>
            <a:pPr marR="5080" lvl="0">
              <a:tabLst>
                <a:tab pos="5485765" algn="l"/>
              </a:tabLst>
            </a:pPr>
            <a:r>
              <a:rPr lang="en-GB" sz="2400" b="1" dirty="0">
                <a:solidFill>
                  <a:prstClr val="black">
                    <a:lumMod val="75000"/>
                    <a:lumOff val="25000"/>
                  </a:prstClr>
                </a:solidFill>
                <a:latin typeface="Arial"/>
                <a:cs typeface="Arial"/>
              </a:rPr>
              <a:t>Provision</a:t>
            </a:r>
          </a:p>
          <a:p>
            <a:pPr marL="457200" marR="5080" lvl="0" indent="-457200">
              <a:buFont typeface="+mj-lt"/>
              <a:buAutoNum type="arabicPeriod" startAt="5"/>
              <a:tabLst>
                <a:tab pos="5485765" algn="l"/>
              </a:tabLst>
            </a:pPr>
            <a:r>
              <a:rPr lang="en-GB" sz="2400" dirty="0" smtClean="0">
                <a:solidFill>
                  <a:prstClr val="black">
                    <a:lumMod val="75000"/>
                    <a:lumOff val="25000"/>
                  </a:prstClr>
                </a:solidFill>
                <a:latin typeface="Arial"/>
                <a:cs typeface="Arial"/>
              </a:rPr>
              <a:t>Do </a:t>
            </a:r>
            <a:r>
              <a:rPr lang="en-GB" sz="2400" dirty="0">
                <a:solidFill>
                  <a:prstClr val="black">
                    <a:lumMod val="75000"/>
                    <a:lumOff val="25000"/>
                  </a:prstClr>
                </a:solidFill>
                <a:latin typeface="Arial"/>
                <a:cs typeface="Arial"/>
              </a:rPr>
              <a:t>we ensure continuity and progression from one key stage to the next and ensure that there is no repetition?  </a:t>
            </a:r>
          </a:p>
          <a:p>
            <a:pPr marL="457200" marR="5080" lvl="0" indent="-457200">
              <a:buFont typeface="+mj-lt"/>
              <a:buAutoNum type="arabicPeriod" startAt="5"/>
              <a:tabLst>
                <a:tab pos="5485765" algn="l"/>
              </a:tabLst>
            </a:pPr>
            <a:r>
              <a:rPr lang="en-GB" sz="2400" dirty="0" smtClean="0">
                <a:solidFill>
                  <a:prstClr val="black">
                    <a:lumMod val="75000"/>
                    <a:lumOff val="25000"/>
                  </a:prstClr>
                </a:solidFill>
                <a:latin typeface="Arial"/>
                <a:cs typeface="Arial"/>
              </a:rPr>
              <a:t>Do </a:t>
            </a:r>
            <a:r>
              <a:rPr lang="en-GB" sz="2400" dirty="0">
                <a:solidFill>
                  <a:prstClr val="black">
                    <a:lumMod val="75000"/>
                    <a:lumOff val="25000"/>
                  </a:prstClr>
                </a:solidFill>
                <a:latin typeface="Arial"/>
                <a:cs typeface="Arial"/>
              </a:rPr>
              <a:t>we have detailed plans to develop pupils’ subject knowledge, understanding and skills in the humanities?</a:t>
            </a:r>
          </a:p>
          <a:p>
            <a:pPr marL="457200" marR="5080" lvl="0" indent="-457200">
              <a:buFont typeface="+mj-lt"/>
              <a:buAutoNum type="arabicPeriod" startAt="5"/>
              <a:tabLst>
                <a:tab pos="5485765" algn="l"/>
              </a:tabLst>
            </a:pPr>
            <a:r>
              <a:rPr lang="en-GB" sz="2400" dirty="0" smtClean="0">
                <a:solidFill>
                  <a:prstClr val="black">
                    <a:lumMod val="75000"/>
                    <a:lumOff val="25000"/>
                  </a:prstClr>
                </a:solidFill>
                <a:latin typeface="Arial"/>
                <a:cs typeface="Arial"/>
              </a:rPr>
              <a:t>Do </a:t>
            </a:r>
            <a:r>
              <a:rPr lang="en-GB" sz="2400" dirty="0">
                <a:solidFill>
                  <a:prstClr val="black">
                    <a:lumMod val="75000"/>
                    <a:lumOff val="25000"/>
                  </a:prstClr>
                </a:solidFill>
                <a:latin typeface="Arial"/>
                <a:cs typeface="Arial"/>
              </a:rPr>
              <a:t>we use the humanities as an effective context to develop pupils’ literacy, numeracy, ICT and thinking skills?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913545" y="3103634"/>
            <a:ext cx="6896607" cy="7201972"/>
          </a:xfrm>
          <a:prstGeom prst="rect">
            <a:avLst/>
          </a:prstGeom>
        </p:spPr>
        <p:txBody>
          <a:bodyPr vert="horz" wrap="square" lIns="0" tIns="0" rIns="0" bIns="0" rtlCol="0">
            <a:spAutoFit/>
          </a:bodyPr>
          <a:lstStyle/>
          <a:p>
            <a:pPr marL="457200" marR="5080" lvl="0" indent="-457200">
              <a:buFont typeface="+mj-lt"/>
              <a:buAutoNum type="arabicPeriod" startAt="8"/>
              <a:tabLst>
                <a:tab pos="5485765" algn="l"/>
              </a:tabLst>
            </a:pPr>
            <a:r>
              <a:rPr lang="en-GB" sz="2200" dirty="0" smtClean="0">
                <a:solidFill>
                  <a:srgbClr val="414042"/>
                </a:solidFill>
                <a:latin typeface="Arial"/>
                <a:cs typeface="Arial"/>
              </a:rPr>
              <a:t>Are </a:t>
            </a:r>
            <a:r>
              <a:rPr lang="en-GB" sz="2200" dirty="0">
                <a:solidFill>
                  <a:srgbClr val="414042"/>
                </a:solidFill>
                <a:latin typeface="Arial"/>
                <a:cs typeface="Arial"/>
              </a:rPr>
              <a:t>teachers encouraged to be innovative in </a:t>
            </a:r>
            <a:r>
              <a:rPr lang="en-GB" sz="2200" dirty="0" smtClean="0">
                <a:solidFill>
                  <a:srgbClr val="414042"/>
                </a:solidFill>
                <a:latin typeface="Arial"/>
                <a:cs typeface="Arial"/>
              </a:rPr>
              <a:t>     their </a:t>
            </a:r>
            <a:r>
              <a:rPr lang="en-GB" sz="2200" dirty="0">
                <a:solidFill>
                  <a:srgbClr val="414042"/>
                </a:solidFill>
                <a:latin typeface="Arial"/>
                <a:cs typeface="Arial"/>
              </a:rPr>
              <a:t>planning?  For example:</a:t>
            </a:r>
          </a:p>
          <a:p>
            <a:pPr marL="712788" marR="5080" lvl="0" indent="-182563">
              <a:buFont typeface="Arial" panose="020B0604020202020204" pitchFamily="34" charset="0"/>
              <a:buChar char="•"/>
              <a:tabLst>
                <a:tab pos="5485765" algn="l"/>
              </a:tabLst>
            </a:pPr>
            <a:r>
              <a:rPr lang="en-GB" sz="2200" dirty="0" smtClean="0">
                <a:solidFill>
                  <a:srgbClr val="414042"/>
                </a:solidFill>
                <a:latin typeface="Arial"/>
                <a:cs typeface="Arial"/>
              </a:rPr>
              <a:t>do </a:t>
            </a:r>
            <a:r>
              <a:rPr lang="en-GB" sz="2200" dirty="0">
                <a:solidFill>
                  <a:srgbClr val="414042"/>
                </a:solidFill>
                <a:latin typeface="Arial"/>
                <a:cs typeface="Arial"/>
              </a:rPr>
              <a:t>teachers relate pupils’ learning to their </a:t>
            </a:r>
            <a:r>
              <a:rPr lang="en-GB" sz="2200" dirty="0" smtClean="0">
                <a:solidFill>
                  <a:srgbClr val="414042"/>
                </a:solidFill>
                <a:latin typeface="Arial"/>
                <a:cs typeface="Arial"/>
              </a:rPr>
              <a:t>      local </a:t>
            </a:r>
            <a:r>
              <a:rPr lang="en-GB" sz="2200" dirty="0">
                <a:solidFill>
                  <a:srgbClr val="414042"/>
                </a:solidFill>
                <a:latin typeface="Arial"/>
                <a:cs typeface="Arial"/>
              </a:rPr>
              <a:t>context whenever possible?</a:t>
            </a:r>
          </a:p>
          <a:p>
            <a:pPr marL="712788" marR="5080" lvl="0" indent="-182563">
              <a:buFont typeface="Arial" panose="020B0604020202020204" pitchFamily="34" charset="0"/>
              <a:buChar char="•"/>
              <a:tabLst>
                <a:tab pos="5485765" algn="l"/>
              </a:tabLst>
            </a:pPr>
            <a:r>
              <a:rPr lang="en-GB" sz="2200" dirty="0" smtClean="0">
                <a:solidFill>
                  <a:srgbClr val="414042"/>
                </a:solidFill>
                <a:latin typeface="Arial"/>
                <a:cs typeface="Arial"/>
              </a:rPr>
              <a:t>are </a:t>
            </a:r>
            <a:r>
              <a:rPr lang="en-GB" sz="2200" dirty="0">
                <a:solidFill>
                  <a:srgbClr val="414042"/>
                </a:solidFill>
                <a:latin typeface="Arial"/>
                <a:cs typeface="Arial"/>
              </a:rPr>
              <a:t>the topics taught and examples used </a:t>
            </a:r>
            <a:r>
              <a:rPr lang="en-GB" sz="2200" dirty="0" smtClean="0">
                <a:solidFill>
                  <a:srgbClr val="414042"/>
                </a:solidFill>
                <a:latin typeface="Arial"/>
                <a:cs typeface="Arial"/>
              </a:rPr>
              <a:t>  relevant </a:t>
            </a:r>
            <a:r>
              <a:rPr lang="en-GB" sz="2200" dirty="0">
                <a:solidFill>
                  <a:srgbClr val="414042"/>
                </a:solidFill>
                <a:latin typeface="Arial"/>
                <a:cs typeface="Arial"/>
              </a:rPr>
              <a:t>to pupils and current?</a:t>
            </a:r>
          </a:p>
          <a:p>
            <a:pPr marL="712788" marR="5080" lvl="0" indent="-182563">
              <a:buFont typeface="Arial" panose="020B0604020202020204" pitchFamily="34" charset="0"/>
              <a:buChar char="•"/>
              <a:tabLst>
                <a:tab pos="5485765" algn="l"/>
              </a:tabLst>
            </a:pPr>
            <a:r>
              <a:rPr lang="en-GB" sz="2200" dirty="0" smtClean="0">
                <a:solidFill>
                  <a:srgbClr val="414042"/>
                </a:solidFill>
                <a:latin typeface="Arial"/>
                <a:cs typeface="Arial"/>
              </a:rPr>
              <a:t>is </a:t>
            </a:r>
            <a:r>
              <a:rPr lang="en-GB" sz="2200" dirty="0">
                <a:solidFill>
                  <a:srgbClr val="414042"/>
                </a:solidFill>
                <a:latin typeface="Arial"/>
                <a:cs typeface="Arial"/>
              </a:rPr>
              <a:t>teaching responsive and flexible?  Do </a:t>
            </a:r>
            <a:r>
              <a:rPr lang="en-GB" sz="2200" dirty="0" smtClean="0">
                <a:solidFill>
                  <a:srgbClr val="414042"/>
                </a:solidFill>
                <a:latin typeface="Arial"/>
                <a:cs typeface="Arial"/>
              </a:rPr>
              <a:t>  teachers </a:t>
            </a:r>
            <a:r>
              <a:rPr lang="en-GB" sz="2200" dirty="0">
                <a:solidFill>
                  <a:srgbClr val="414042"/>
                </a:solidFill>
                <a:latin typeface="Arial"/>
                <a:cs typeface="Arial"/>
              </a:rPr>
              <a:t>respond to local, national or </a:t>
            </a:r>
            <a:r>
              <a:rPr lang="en-GB" sz="2200" dirty="0" smtClean="0">
                <a:solidFill>
                  <a:srgbClr val="414042"/>
                </a:solidFill>
                <a:latin typeface="Arial"/>
                <a:cs typeface="Arial"/>
              </a:rPr>
              <a:t>          global </a:t>
            </a:r>
            <a:r>
              <a:rPr lang="en-GB" sz="2200" dirty="0">
                <a:solidFill>
                  <a:srgbClr val="414042"/>
                </a:solidFill>
                <a:latin typeface="Arial"/>
                <a:cs typeface="Arial"/>
              </a:rPr>
              <a:t>issues, for example a new housing development or the building of a new </a:t>
            </a:r>
            <a:r>
              <a:rPr lang="en-GB" sz="2200" dirty="0" smtClean="0">
                <a:solidFill>
                  <a:srgbClr val="414042"/>
                </a:solidFill>
                <a:latin typeface="Arial"/>
                <a:cs typeface="Arial"/>
              </a:rPr>
              <a:t>                by-pass</a:t>
            </a:r>
            <a:r>
              <a:rPr lang="en-GB" sz="2200" dirty="0">
                <a:solidFill>
                  <a:srgbClr val="414042"/>
                </a:solidFill>
                <a:latin typeface="Arial"/>
                <a:cs typeface="Arial"/>
              </a:rPr>
              <a:t>, national elections or a natural </a:t>
            </a:r>
            <a:r>
              <a:rPr lang="en-GB" sz="2200" dirty="0" smtClean="0">
                <a:solidFill>
                  <a:srgbClr val="414042"/>
                </a:solidFill>
                <a:latin typeface="Arial"/>
                <a:cs typeface="Arial"/>
              </a:rPr>
              <a:t>    disaster</a:t>
            </a:r>
            <a:r>
              <a:rPr lang="en-GB" sz="2200" dirty="0">
                <a:solidFill>
                  <a:srgbClr val="414042"/>
                </a:solidFill>
                <a:latin typeface="Arial"/>
                <a:cs typeface="Arial"/>
              </a:rPr>
              <a:t>?</a:t>
            </a:r>
          </a:p>
          <a:p>
            <a:pPr marL="712788" marR="5080" lvl="0" indent="-182563">
              <a:buFont typeface="Arial" panose="020B0604020202020204" pitchFamily="34" charset="0"/>
              <a:buChar char="•"/>
              <a:tabLst>
                <a:tab pos="5485765" algn="l"/>
              </a:tabLst>
            </a:pPr>
            <a:r>
              <a:rPr lang="en-GB" sz="2200" dirty="0" smtClean="0">
                <a:solidFill>
                  <a:srgbClr val="414042"/>
                </a:solidFill>
                <a:latin typeface="Arial"/>
                <a:cs typeface="Arial"/>
              </a:rPr>
              <a:t>do </a:t>
            </a:r>
            <a:r>
              <a:rPr lang="en-GB" sz="2200" dirty="0">
                <a:solidFill>
                  <a:srgbClr val="414042"/>
                </a:solidFill>
                <a:latin typeface="Arial"/>
                <a:cs typeface="Arial"/>
              </a:rPr>
              <a:t>pupils have opportunities to develop </a:t>
            </a:r>
            <a:r>
              <a:rPr lang="en-GB" sz="2200" dirty="0" smtClean="0">
                <a:solidFill>
                  <a:srgbClr val="414042"/>
                </a:solidFill>
                <a:latin typeface="Arial"/>
                <a:cs typeface="Arial"/>
              </a:rPr>
              <a:t>          their </a:t>
            </a:r>
            <a:r>
              <a:rPr lang="en-GB" sz="2200" dirty="0">
                <a:solidFill>
                  <a:srgbClr val="414042"/>
                </a:solidFill>
                <a:latin typeface="Arial"/>
                <a:cs typeface="Arial"/>
              </a:rPr>
              <a:t>work or ideas for a real-life context, developing the value of their work?</a:t>
            </a:r>
          </a:p>
          <a:p>
            <a:pPr marL="712788" marR="5080" lvl="0" indent="-182563">
              <a:buFont typeface="Arial" panose="020B0604020202020204" pitchFamily="34" charset="0"/>
              <a:buChar char="•"/>
              <a:tabLst>
                <a:tab pos="5485765" algn="l"/>
              </a:tabLst>
            </a:pPr>
            <a:r>
              <a:rPr lang="en-GB" sz="2200" dirty="0" smtClean="0">
                <a:solidFill>
                  <a:srgbClr val="414042"/>
                </a:solidFill>
                <a:latin typeface="Arial"/>
                <a:cs typeface="Arial"/>
              </a:rPr>
              <a:t>do </a:t>
            </a:r>
            <a:r>
              <a:rPr lang="en-GB" sz="2200" dirty="0">
                <a:solidFill>
                  <a:srgbClr val="414042"/>
                </a:solidFill>
                <a:latin typeface="Arial"/>
                <a:cs typeface="Arial"/>
              </a:rPr>
              <a:t>teachers use technology creatively to </a:t>
            </a:r>
            <a:r>
              <a:rPr lang="en-GB" sz="2200" dirty="0" smtClean="0">
                <a:solidFill>
                  <a:srgbClr val="414042"/>
                </a:solidFill>
                <a:latin typeface="Arial"/>
                <a:cs typeface="Arial"/>
              </a:rPr>
              <a:t>    support </a:t>
            </a:r>
            <a:r>
              <a:rPr lang="en-GB" sz="2200" dirty="0">
                <a:solidFill>
                  <a:srgbClr val="414042"/>
                </a:solidFill>
                <a:latin typeface="Arial"/>
                <a:cs typeface="Arial"/>
              </a:rPr>
              <a:t>learning, for example virtual </a:t>
            </a:r>
            <a:r>
              <a:rPr lang="en-GB" sz="2200" dirty="0" smtClean="0">
                <a:solidFill>
                  <a:srgbClr val="414042"/>
                </a:solidFill>
                <a:latin typeface="Arial"/>
                <a:cs typeface="Arial"/>
              </a:rPr>
              <a:t>       fieldtrips</a:t>
            </a:r>
            <a:r>
              <a:rPr lang="en-GB" sz="2200" dirty="0">
                <a:solidFill>
                  <a:srgbClr val="414042"/>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02019" y="3100984"/>
            <a:ext cx="6723476" cy="7201972"/>
          </a:xfrm>
          <a:prstGeom prst="rect">
            <a:avLst/>
          </a:prstGeom>
        </p:spPr>
        <p:txBody>
          <a:bodyPr vert="horz" wrap="square" lIns="0" tIns="0" rIns="0" bIns="0" rtlCol="0">
            <a:spAutoFit/>
          </a:bodyPr>
          <a:lstStyle/>
          <a:p>
            <a:pPr marL="457200" marR="5080" lvl="0" indent="-457200">
              <a:buFont typeface="+mj-lt"/>
              <a:buAutoNum type="arabicPeriod" startAt="8"/>
              <a:tabLst>
                <a:tab pos="5485765" algn="l"/>
              </a:tabLst>
            </a:pPr>
            <a:r>
              <a:rPr lang="cy-GB" sz="2200" dirty="0">
                <a:latin typeface="Arial" panose="020B0604020202020204" pitchFamily="34" charset="0"/>
                <a:cs typeface="Arial" panose="020B0604020202020204" pitchFamily="34" charset="0"/>
              </a:rPr>
              <a:t>A gaiff athrawon eu hannog i fod yn arloesol yn eu cynllunio?  Er </a:t>
            </a:r>
            <a:r>
              <a:rPr lang="cy-GB" sz="2200" dirty="0" smtClean="0">
                <a:latin typeface="Arial" panose="020B0604020202020204" pitchFamily="34" charset="0"/>
                <a:cs typeface="Arial" panose="020B0604020202020204" pitchFamily="34" charset="0"/>
              </a:rPr>
              <a:t>enghraifft</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712788" marR="5080" lvl="0" indent="-182563">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 yw athrawon yn cysylltu dysgu disgyblion â’u cyd-destun lleol ble bynnag y bo </a:t>
            </a:r>
            <a:r>
              <a:rPr lang="cy-GB" sz="2200" dirty="0" smtClean="0">
                <a:latin typeface="Arial" panose="020B0604020202020204" pitchFamily="34" charset="0"/>
                <a:cs typeface="Arial" panose="020B0604020202020204" pitchFamily="34" charset="0"/>
              </a:rPr>
              <a:t>modd</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712788" marR="5080" lvl="0" indent="-182563">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 yw’r testunau a addysgir a’r enghreifftiau a ddefnyddir yn berthnasol i ddisgyblion, ac yn </a:t>
            </a:r>
            <a:r>
              <a:rPr lang="cy-GB" sz="2200" dirty="0" smtClean="0">
                <a:latin typeface="Arial" panose="020B0604020202020204" pitchFamily="34" charset="0"/>
                <a:cs typeface="Arial" panose="020B0604020202020204" pitchFamily="34" charset="0"/>
              </a:rPr>
              <a:t>gyfredol</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712788" marR="5080" lvl="0" indent="-182563">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 yw’r addysgu yn ymatebol a hyblyg?  A yw athrawon yn ymateb i faterion lleol, cenedlaethol neu fyd-eang, er enghraifft datblygiad tai newydd neu adeiladu ffordd osgoi newydd, etholiadau cenedlaethol neu drychineb </a:t>
            </a:r>
            <a:r>
              <a:rPr lang="cy-GB" sz="2200" dirty="0" smtClean="0">
                <a:latin typeface="Arial" panose="020B0604020202020204" pitchFamily="34" charset="0"/>
                <a:cs typeface="Arial" panose="020B0604020202020204" pitchFamily="34" charset="0"/>
              </a:rPr>
              <a:t>naturiol</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712788" marR="5080" lvl="0" indent="-182563">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 gaiff disgyblion gyfleoedd i ddatblygu eu gwaith neu’u syniadau ar gyfer cyd-destun bywyd go iawn, sy’n datblygu gwerth eu </a:t>
            </a:r>
            <a:r>
              <a:rPr lang="cy-GB" sz="2200" dirty="0" smtClean="0">
                <a:latin typeface="Arial" panose="020B0604020202020204" pitchFamily="34" charset="0"/>
                <a:cs typeface="Arial" panose="020B0604020202020204" pitchFamily="34" charset="0"/>
              </a:rPr>
              <a:t>gwaith</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712788" marR="5080" lvl="0" indent="-182563">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 yw athrawon yn defnyddio technoleg yn greadigol i gefnogi dysgu, er enghraifft teithiau maes rhithwir</a:t>
            </a:r>
            <a:r>
              <a:rPr lang="en-GB" sz="2200" dirty="0" smtClean="0">
                <a:solidFill>
                  <a:srgbClr val="414042"/>
                </a:solidFill>
                <a:latin typeface="Arial" panose="020B0604020202020204" pitchFamily="34" charset="0"/>
                <a:cs typeface="Arial" panose="020B0604020202020204" pitchFamily="34" charset="0"/>
              </a:rPr>
              <a:t>?</a:t>
            </a:r>
            <a:endParaRPr lang="en-GB" sz="22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913546" y="3328052"/>
            <a:ext cx="5563954" cy="6647974"/>
          </a:xfrm>
          <a:prstGeom prst="rect">
            <a:avLst/>
          </a:prstGeom>
        </p:spPr>
        <p:txBody>
          <a:bodyPr vert="horz" wrap="square" lIns="0" tIns="0" rIns="0" bIns="0" rtlCol="0">
            <a:spAutoFit/>
          </a:bodyPr>
          <a:lstStyle/>
          <a:p>
            <a:pPr marL="457200" marR="5080" lvl="0" indent="-457200">
              <a:buFont typeface="+mj-lt"/>
              <a:buAutoNum type="arabicPeriod" startAt="9"/>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teachers broaden pupils’ understanding and experience by widening their experiences to include an international dimension where relevant?</a:t>
            </a:r>
          </a:p>
          <a:p>
            <a:pPr marL="457200" marR="5080" lvl="0" indent="-457200">
              <a:buFont typeface="+mj-lt"/>
              <a:buAutoNum type="arabicPeriod" startAt="9"/>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offer our pupils engaging and relevant enrichment experiences related to the humanities, making effective use of the local community?  For example:</a:t>
            </a:r>
          </a:p>
          <a:p>
            <a:pPr marL="873125"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links </a:t>
            </a:r>
            <a:r>
              <a:rPr lang="en-GB" sz="2400" dirty="0">
                <a:solidFill>
                  <a:srgbClr val="414042"/>
                </a:solidFill>
                <a:latin typeface="Arial"/>
                <a:cs typeface="Arial"/>
              </a:rPr>
              <a:t>with local societies, art galleries and museums  </a:t>
            </a:r>
          </a:p>
          <a:p>
            <a:pPr marL="873125"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visits </a:t>
            </a:r>
            <a:r>
              <a:rPr lang="en-GB" sz="2400" dirty="0">
                <a:solidFill>
                  <a:srgbClr val="414042"/>
                </a:solidFill>
                <a:latin typeface="Arial"/>
                <a:cs typeface="Arial"/>
              </a:rPr>
              <a:t>from local residents to share experiences of the locality across the generations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23284" y="3328052"/>
            <a:ext cx="6197915" cy="6278642"/>
          </a:xfrm>
          <a:prstGeom prst="rect">
            <a:avLst/>
          </a:prstGeom>
        </p:spPr>
        <p:txBody>
          <a:bodyPr vert="horz" wrap="square" lIns="0" tIns="0" rIns="0" bIns="0" rtlCol="0">
            <a:spAutoFit/>
          </a:bodyPr>
          <a:lstStyle/>
          <a:p>
            <a:pPr marL="457200" marR="5080" lvl="0" indent="-457200">
              <a:buFont typeface="+mj-lt"/>
              <a:buAutoNum type="arabicPeriod" startAt="9"/>
              <a:tabLst>
                <a:tab pos="5485765" algn="l"/>
              </a:tabLst>
            </a:pPr>
            <a:r>
              <a:rPr lang="cy-GB" sz="2400" dirty="0">
                <a:latin typeface="Arial" panose="020B0604020202020204" pitchFamily="34" charset="0"/>
                <a:cs typeface="Arial" panose="020B0604020202020204" pitchFamily="34" charset="0"/>
              </a:rPr>
              <a:t>A yw athrawon yn ehangu dealltwriaeth a phrofiad disgyblion trwy ehangu eu profiadau i gynnwys dimensiwn rhyngwladol lle bo’n berthnasol</a:t>
            </a:r>
            <a:r>
              <a:rPr lang="en-GB" sz="2400" dirty="0" smtClean="0">
                <a:solidFill>
                  <a:srgbClr val="414042"/>
                </a:solidFill>
                <a:latin typeface="Arial" panose="020B0604020202020204" pitchFamily="34" charset="0"/>
                <a:cs typeface="Arial" panose="020B0604020202020204" pitchFamily="34" charset="0"/>
              </a:rPr>
              <a:t>?</a:t>
            </a:r>
            <a:endParaRPr lang="en-GB" sz="2400" dirty="0">
              <a:solidFill>
                <a:srgbClr val="414042"/>
              </a:solidFill>
              <a:latin typeface="Arial" panose="020B0604020202020204" pitchFamily="34" charset="0"/>
              <a:cs typeface="Arial" panose="020B0604020202020204" pitchFamily="34" charset="0"/>
            </a:endParaRPr>
          </a:p>
          <a:p>
            <a:pPr marL="457200" marR="5080" lvl="0" indent="-457200">
              <a:buFont typeface="+mj-lt"/>
              <a:buAutoNum type="arabicPeriod" startAt="9"/>
              <a:tabLst>
                <a:tab pos="5485765" algn="l"/>
              </a:tabLst>
            </a:pPr>
            <a:r>
              <a:rPr lang="cy-GB" sz="2400" dirty="0">
                <a:latin typeface="Arial" panose="020B0604020202020204" pitchFamily="34" charset="0"/>
                <a:cs typeface="Arial" panose="020B0604020202020204" pitchFamily="34" charset="0"/>
              </a:rPr>
              <a:t>A ydym yn cynnig profiadau cyfoethogi difyr a pherthnasol sy’n gysylltiedig â’r dyniaethau i ddisgyblion, gan wneud defnydd effeithiol o’r gymuned leol?  Er </a:t>
            </a:r>
            <a:r>
              <a:rPr lang="cy-GB" sz="2400" dirty="0" smtClean="0">
                <a:latin typeface="Arial" panose="020B0604020202020204" pitchFamily="34" charset="0"/>
                <a:cs typeface="Arial" panose="020B0604020202020204" pitchFamily="34" charset="0"/>
              </a:rPr>
              <a:t>enghraifft</a:t>
            </a:r>
            <a:r>
              <a:rPr lang="en-GB" sz="2400" dirty="0" smtClean="0">
                <a:solidFill>
                  <a:srgbClr val="414042"/>
                </a:solidFill>
                <a:latin typeface="Arial" panose="020B0604020202020204" pitchFamily="34" charset="0"/>
                <a:cs typeface="Arial" panose="020B0604020202020204" pitchFamily="34" charset="0"/>
              </a:rPr>
              <a:t>:</a:t>
            </a:r>
            <a:endParaRPr lang="en-GB" sz="2400" dirty="0">
              <a:solidFill>
                <a:srgbClr val="414042"/>
              </a:solidFill>
              <a:latin typeface="Arial" panose="020B0604020202020204" pitchFamily="34" charset="0"/>
              <a:cs typeface="Arial" panose="020B0604020202020204" pitchFamily="34" charset="0"/>
            </a:endParaRPr>
          </a:p>
          <a:p>
            <a:pPr marL="873125"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cysylltiadau â chymdeithasau, orielau celf ac amgueddfeydd </a:t>
            </a:r>
            <a:r>
              <a:rPr lang="cy-GB" sz="2400" dirty="0" smtClean="0">
                <a:latin typeface="Arial" panose="020B0604020202020204" pitchFamily="34" charset="0"/>
                <a:cs typeface="Arial" panose="020B0604020202020204" pitchFamily="34" charset="0"/>
              </a:rPr>
              <a:t>lleol</a:t>
            </a:r>
            <a:r>
              <a:rPr lang="en-GB" sz="2400" dirty="0" smtClean="0">
                <a:solidFill>
                  <a:srgbClr val="414042"/>
                </a:solidFill>
                <a:latin typeface="Arial" panose="020B0604020202020204" pitchFamily="34" charset="0"/>
                <a:cs typeface="Arial" panose="020B0604020202020204" pitchFamily="34" charset="0"/>
              </a:rPr>
              <a:t>  </a:t>
            </a:r>
            <a:endParaRPr lang="en-GB" sz="2400" dirty="0">
              <a:solidFill>
                <a:srgbClr val="414042"/>
              </a:solidFill>
              <a:latin typeface="Arial" panose="020B0604020202020204" pitchFamily="34" charset="0"/>
              <a:cs typeface="Arial" panose="020B0604020202020204" pitchFamily="34" charset="0"/>
            </a:endParaRPr>
          </a:p>
          <a:p>
            <a:pPr marL="873125"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ymweliadau gan drigolion lleol i rannu profiadau o’r ardal ar draws y </a:t>
            </a:r>
            <a:r>
              <a:rPr lang="cy-GB" sz="2400" dirty="0" smtClean="0">
                <a:latin typeface="Arial" panose="020B0604020202020204" pitchFamily="34" charset="0"/>
                <a:cs typeface="Arial" panose="020B0604020202020204" pitchFamily="34" charset="0"/>
              </a:rPr>
              <a:t>cenedlaethau</a:t>
            </a:r>
            <a:endParaRPr lang="en-GB" sz="2400" dirty="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774233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r>
              <a:rPr lang="cy-GB" sz="2400" b="1" dirty="0" smtClean="0">
                <a:latin typeface="Arial" panose="020B0604020202020204" pitchFamily="34" charset="0"/>
                <a:cs typeface="Arial" panose="020B0604020202020204" pitchFamily="34" charset="0"/>
              </a:rPr>
              <a:t>Safonau</a:t>
            </a:r>
          </a:p>
          <a:p>
            <a:pPr marL="28575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Yn yr ysgolion yr ymwelwyd â nhw, mae gan y rhan fwyaf o ddisgyblion agwedd gadarnhaol tuag at y dyniaethau, ac maent yn llawn cymhelliant.  Mae disgyblion yn mwynhau’r amrywiaeth o dasgau, astudio materion cyfredol, a’r cyfle i gymryd rhan mewn dysgu y tu hwnt i’r ystafell ddosbarth</a:t>
            </a:r>
            <a:r>
              <a:rPr lang="cy-GB" sz="240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cy-GB" sz="2400" dirty="0">
                <a:latin typeface="Arial" panose="020B0604020202020204" pitchFamily="34" charset="0"/>
                <a:cs typeface="Arial" panose="020B0604020202020204" pitchFamily="34" charset="0"/>
              </a:rPr>
              <a:t>Yng nghyfnod allweddol 2, mae’r rhan fwyaf o ddisgyblion yn ddysgwyr annibynnol ac yn dangos gwydnwch pan fyddant yn gweld tasgau’n anodd.  Maent yn nodi elfennau tebyg a gwahaniaethau rhwng lleoedd ac yn defnyddio ystod o adnoddau diddorol i lunio casgliadau am leoedd neu ddigwyddiadau</a:t>
            </a:r>
            <a:r>
              <a:rPr lang="cy-GB" sz="2400" dirty="0" smtClean="0">
                <a:latin typeface="Arial" panose="020B0604020202020204" pitchFamily="34" charset="0"/>
                <a:cs typeface="Arial" panose="020B0604020202020204" pitchFamily="34" charset="0"/>
              </a:rPr>
              <a:t>.</a:t>
            </a: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Standards</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In the schools visited, most pupils have a positive attitude towards the humanities and are highly motivated.  Pupils enjoy the variety of tasks, the study of current issues, and the opportunity to engage in learning beyond the classroom.  </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At key stage 2, most pupils are independent learners and show resilience when they find tasks difficult.  They identify similarities and differences between places and use a range of interesting resources to draw conclusions about places or events</a:t>
            </a:r>
            <a:r>
              <a:rPr lang="en-GB" sz="2400" dirty="0" smtClean="0">
                <a:latin typeface="Arial" panose="020B0604020202020204" pitchFamily="34" charset="0"/>
                <a:cs typeface="Arial" panose="020B0604020202020204" pitchFamily="34" charset="0"/>
              </a:rPr>
              <a:t>.</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550606"/>
            <a:ext cx="5899785" cy="7817525"/>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cy-GB" sz="2300" dirty="0">
                <a:latin typeface="Arial" panose="020B0604020202020204" pitchFamily="34" charset="0"/>
                <a:cs typeface="Arial" panose="020B0604020202020204" pitchFamily="34" charset="0"/>
              </a:rPr>
              <a:t>Yng nghyfnod allweddol 3, mae llawer o ddisgyblion yn hyderus wrth wneud cysylltiadau rhwng ac o fewn testunau’r dyniaethau, er enghraifft cysylltu gweithgarwch tectonig ac amaethyddiaeth.  Mewn llawer o wersi, mae bron pob un o’r disgyblion yn brasddarllen ystod o destun i ddethol gwybodaeth berthnasol.  Mae’r rhan fwyaf o ddisgyblion yn rhannu eu syniadau’n glir ac yn cyfiawnhau eu barn</a:t>
            </a:r>
            <a:r>
              <a:rPr lang="cy-GB" sz="2300" dirty="0" smtClean="0">
                <a:solidFill>
                  <a:prstClr val="black"/>
                </a:solidFill>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cy-GB" sz="2300" dirty="0">
                <a:latin typeface="Arial" panose="020B0604020202020204" pitchFamily="34" charset="0"/>
                <a:cs typeface="Arial" panose="020B0604020202020204" pitchFamily="34" charset="0"/>
              </a:rPr>
              <a:t>Yng nghyfnod allweddol 4, mae’r rhan fwyaf o ddisgyblion yn dangos dysgu blaenorol cryf a gallant gymhwyso’r wybodaeth hon i gyd-destun newydd.  Mewn hanes, mae disgyblion yn dadansoddi ffynonellau yn graff ac </a:t>
            </a:r>
            <a:r>
              <a:rPr lang="cy-GB" sz="2300" dirty="0" smtClean="0">
                <a:latin typeface="Arial" panose="020B0604020202020204" pitchFamily="34" charset="0"/>
                <a:cs typeface="Arial" panose="020B0604020202020204" pitchFamily="34" charset="0"/>
              </a:rPr>
              <a:t>yn </a:t>
            </a:r>
            <a:r>
              <a:rPr lang="cy-GB" sz="2300" dirty="0">
                <a:latin typeface="Arial" panose="020B0604020202020204" pitchFamily="34" charset="0"/>
                <a:cs typeface="Arial" panose="020B0604020202020204" pitchFamily="34" charset="0"/>
              </a:rPr>
              <a:t>cynhyrchu ysgrifennu estynedig strwythuredig.  Mewn daearyddiaeth, maent yn datblygu eu dealltwriaeth o’r byd naturiol a’n perthynas ag ef</a:t>
            </a:r>
            <a:r>
              <a:rPr lang="cy-GB" sz="2300" dirty="0" smtClean="0">
                <a:solidFill>
                  <a:prstClr val="black"/>
                </a:solidFill>
                <a:latin typeface="Arial" panose="020B0604020202020204" pitchFamily="34" charset="0"/>
                <a:cs typeface="Arial" panose="020B0604020202020204" pitchFamily="34" charset="0"/>
              </a:rPr>
              <a:t>.</a:t>
            </a:r>
            <a:endParaRPr lang="cy-GB" sz="2300" dirty="0" smtClean="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At key stage 3, many pupils are confident in making links between and within humanities topics, for example linking tectonic activity and agriculture.  In many lessons, nearly all pupils skim a range of text to extract relevant information.  Most pupils share their ideas clearly and justify their opinions.</a:t>
            </a:r>
          </a:p>
          <a:p>
            <a:pPr marL="285750" lvl="0" indent="-285750">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At key stage 4, most pupils demonstrate strong prior learning and can apply this knowledge to a new context.  In history, pupils analyse sources perceptively and produce well-structured extended writing.  In geography, they develop their understanding of the natural world and our relationship with it.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411710"/>
            <a:ext cx="5899785" cy="8248412"/>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Darpariaeth</a:t>
            </a:r>
            <a:r>
              <a:rPr lang="cy-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Ar draws ysgolion, mae modelau cynllunio’r cwricwlwm yn amrywio.  Mae ysgolion cynradd yn mabwysiadu dull thematig o gynllunio’r cwricwlwm yn bennaf, ond mewn ysgolion uwchradd, ceir amrywiaeth o ddulliau gan gynnwys y dull thematig a dull traddodiadol o addysgu pynciau’r dyniaethau ar </a:t>
            </a:r>
            <a:r>
              <a:rPr lang="cy-GB" sz="2200" dirty="0" smtClean="0">
                <a:latin typeface="Arial" panose="020B0604020202020204" pitchFamily="34" charset="0"/>
                <a:cs typeface="Arial" panose="020B0604020202020204" pitchFamily="34" charset="0"/>
              </a:rPr>
              <a:t>wahân</a:t>
            </a:r>
            <a:r>
              <a:rPr lang="cy-GB" sz="2200" dirty="0" smtClean="0">
                <a:solidFill>
                  <a:schemeClr val="tx1">
                    <a:lumMod val="75000"/>
                    <a:lumOff val="25000"/>
                  </a:schemeClr>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Mae disgyblion yn gwerthfawrogi’r profiadau cyfoethogi a ddarperir gan y </a:t>
            </a:r>
            <a:r>
              <a:rPr lang="cy-GB" sz="2200" dirty="0" smtClean="0">
                <a:latin typeface="Arial" panose="020B0604020202020204" pitchFamily="34" charset="0"/>
                <a:cs typeface="Arial" panose="020B0604020202020204" pitchFamily="34" charset="0"/>
              </a:rPr>
              <a:t>dyniaethau.  </a:t>
            </a:r>
            <a:r>
              <a:rPr lang="cy-GB" sz="2200" dirty="0">
                <a:latin typeface="Arial" panose="020B0604020202020204" pitchFamily="34" charset="0"/>
                <a:cs typeface="Arial" panose="020B0604020202020204" pitchFamily="34" charset="0"/>
              </a:rPr>
              <a:t>Yn yr enghreifftiau gorau, mae athrawon yn sicrhau bod disgyblion yn meddu ar wybodaeth gadarn am eu hanes lleol a gwerthfawrogiad o’u hardal.  Mae disgyblion yn gwneud cysylltiad clir rhwng y gweithgareddau hyn a’u dysgu.  Mae’r rhan fwyaf o arweinwyr yn gwneud defnydd effeithiol o’r grant datblygu disgyblion (GDD) i sicrhau bod disgyblion yn cael yr un cyfle i elwa ar y cyfleoedd </a:t>
            </a:r>
            <a:r>
              <a:rPr lang="cy-GB" sz="2200" dirty="0" smtClean="0">
                <a:latin typeface="Arial" panose="020B0604020202020204" pitchFamily="34" charset="0"/>
                <a:cs typeface="Arial" panose="020B0604020202020204" pitchFamily="34" charset="0"/>
              </a:rPr>
              <a:t>hyn</a:t>
            </a:r>
            <a:r>
              <a:rPr lang="cy-GB" sz="2200" dirty="0" smtClean="0">
                <a:solidFill>
                  <a:schemeClr val="tx1">
                    <a:lumMod val="75000"/>
                    <a:lumOff val="25000"/>
                  </a:schemeClr>
                </a:solidFill>
                <a:latin typeface="Arial" panose="020B0604020202020204" pitchFamily="34" charset="0"/>
                <a:cs typeface="Arial" panose="020B0604020202020204" pitchFamily="34" charset="0"/>
              </a:rPr>
              <a:t>.</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309807" y="2402956"/>
            <a:ext cx="6167692" cy="7755969"/>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Provision</a:t>
            </a:r>
            <a:r>
              <a:rPr lang="en-GB" sz="24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Across schools, curriculum planning models vary.  Primary schools mainly adopt a thematic approach to curriculum planning, while in secondary schools there are a variety of approaches including the thematic approach and traditional teaching of the separate humanities subjects.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Pupils value the enrichment experiences provided by humanities.  In the best examples, teachers ensure that pupils have a secure knowledge of their local history and an appreciation of their locality.  Pupils make a clear link between these activities and their learning.  Most leaders make effective use of the pupil development grant (PDG) to ensure equal access to these opportunities.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cynllunio ar gyfer dilyniant yn y dyniaethau o’r Cyfnod Sylfaen i gyfnod allweddol 2 wedi’i ddatblygu’n dda.  Fodd bynnag, mae cynllunio ar gyfer dilyniant o gyfnod allweddol 2 i gyfnod allweddol 3 yn wan.  Y rheswm am hyn yw bod trefniadau pontio’r cwricwlwm yn canolbwyntio amlaf ar y pynciau craidd.  Ym mhob cyfnod allweddol, mae athrawon y dyniaethau yn cynllunio i sicrhau datblygiad medrau llythrennedd a rhifedd disgyblion.  Mae’r cynllunio ar gyfer datblygu medrau technoleg gwybodaeth a chyfathrebu (TGCh) disgyblion yn fwy amrywiol, yn enwedig yng nghyfnod allweddol 3 a chyfnod allweddol 4</a:t>
            </a:r>
            <a:r>
              <a:rPr lang="cy-GB" sz="2400" dirty="0" smtClean="0">
                <a:solidFill>
                  <a:srgbClr val="414042"/>
                </a:solidFill>
                <a:latin typeface="Arial" panose="020B0604020202020204" pitchFamily="34" charset="0"/>
                <a:cs typeface="Arial" panose="020B0604020202020204" pitchFamily="34" charset="0"/>
              </a:rPr>
              <a:t>.</a:t>
            </a:r>
            <a:endParaRPr lang="cy-GB" sz="2400" dirty="0" smtClean="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Planning for progression in humanities from the Foundation Phase to key stage 2 is well developed.  However, planning for progression from key stage 2 to key stage 3 is weak.  This is because curriculum transition arrangements most frequently focus on the core subjects.  At all key stages, humanities teachers plan to ensure the development of pupils’ literacy and numeracy skills.  The planning for the development of pupils’ information and communication technology (ICT) skills is more variable, particularly at key stage 3 and key stage 4.</a:t>
            </a:r>
            <a:endParaRPr lang="en-GB" sz="2400" dirty="0">
              <a:solidFill>
                <a:prstClr val="black"/>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disgyblion yn gwerthfawrogi’r profiadau cyfoethogi a ddarperir gan y </a:t>
            </a:r>
            <a:r>
              <a:rPr lang="cy-GB" sz="2400" dirty="0" smtClean="0">
                <a:latin typeface="Arial" panose="020B0604020202020204" pitchFamily="34" charset="0"/>
                <a:cs typeface="Arial" panose="020B0604020202020204" pitchFamily="34" charset="0"/>
              </a:rPr>
              <a:t>dyniaethau.  </a:t>
            </a:r>
            <a:r>
              <a:rPr lang="cy-GB" sz="2400" dirty="0">
                <a:latin typeface="Arial" panose="020B0604020202020204" pitchFamily="34" charset="0"/>
                <a:cs typeface="Arial" panose="020B0604020202020204" pitchFamily="34" charset="0"/>
              </a:rPr>
              <a:t>Yn yr enghreifftiau gorau, mae athrawon yn sicrhau bod disgyblion yn meddu ar wybodaeth gadarn am eu hanes lleol a gwerthfawrogiad o’u hardal.  Mae disgyblion yn gwneud cysylltiad clir rhwng y gweithgareddau hyn a’u dysgu.  Mae’r rhan fwyaf o arweinwyr yn gwneud defnydd effeithiol o’r grant datblygu disgyblion (GDD) i sicrhau bod disgyblion yn cael yr un cyfle i elwa ar y cyfleoedd hyn</a:t>
            </a:r>
            <a:r>
              <a:rPr lang="cy-GB" sz="2400" dirty="0" smtClean="0">
                <a:solidFill>
                  <a:srgbClr val="414042"/>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Pupils value the enrichment experiences provided by humanities.  In the best examples, teachers ensure that pupils have a secure knowledge of their local history and an appreciation of their locality.  Pupils make a clear link between these activities and their learning.  Most leaders make effective use of the pupil development grant (PDG) to ensure equal access to these opportunities.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30530" y="2549919"/>
            <a:ext cx="5899785" cy="784830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100" dirty="0">
                <a:latin typeface="Arial" panose="020B0604020202020204" pitchFamily="34" charset="0"/>
                <a:cs typeface="Arial" panose="020B0604020202020204" pitchFamily="34" charset="0"/>
              </a:rPr>
              <a:t>Mewn gwersi hynod effeithiol, mae athrawon yn cynllunio’n dda i adeiladu ar wybodaeth flaenorol a mwyhau cynnydd.  Mae’r gwersi hyn yn cynnwys cyfuniad medrus o wybodaeth bynciol a datblygu medrau disgyblion.  Yn arbennig yng nghyfnod allweddol 2, caiff disgyblion eu cynnwys yn rheolaidd mewn cynllunio eu dysgu, o fewn yr ystafell ddosbarth, a’r tu hwnt.  Mae disgyblion yn trafod gyda’u hathrawon y testunau y maent yn dymuno eu hastudio ac mae athrawon yn cynllunio gwersi diddorol sy’n gweddu i’r diddordebau ac yn ymateb i’r cwestiynau a godir gan ddisgyblion.  Gan ddefnyddio ymholiadau disgyblion, mae athrawon yn </a:t>
            </a:r>
            <a:r>
              <a:rPr lang="cy-GB" sz="2100" dirty="0" smtClean="0">
                <a:latin typeface="Arial" panose="020B0604020202020204" pitchFamily="34" charset="0"/>
                <a:cs typeface="Arial" panose="020B0604020202020204" pitchFamily="34" charset="0"/>
              </a:rPr>
              <a:t>rhannu </a:t>
            </a:r>
            <a:r>
              <a:rPr lang="cy-GB" sz="2100" dirty="0">
                <a:latin typeface="Arial" panose="020B0604020202020204" pitchFamily="34" charset="0"/>
                <a:cs typeface="Arial" panose="020B0604020202020204" pitchFamily="34" charset="0"/>
              </a:rPr>
              <a:t>ystod eang o brofiadau cyfoethogi </a:t>
            </a:r>
            <a:r>
              <a:rPr lang="cy-GB" sz="2100" dirty="0" smtClean="0">
                <a:latin typeface="Arial" panose="020B0604020202020204" pitchFamily="34" charset="0"/>
                <a:cs typeface="Arial" panose="020B0604020202020204" pitchFamily="34" charset="0"/>
              </a:rPr>
              <a:t>gyda disgyblion </a:t>
            </a:r>
            <a:r>
              <a:rPr lang="cy-GB" sz="2100" dirty="0">
                <a:latin typeface="Arial" panose="020B0604020202020204" pitchFamily="34" charset="0"/>
                <a:cs typeface="Arial" panose="020B0604020202020204" pitchFamily="34" charset="0"/>
              </a:rPr>
              <a:t>a </a:t>
            </a:r>
            <a:r>
              <a:rPr lang="cy-GB" sz="2100" dirty="0" smtClean="0">
                <a:latin typeface="Arial" panose="020B0604020202020204" pitchFamily="34" charset="0"/>
                <a:cs typeface="Arial" panose="020B0604020202020204" pitchFamily="34" charset="0"/>
              </a:rPr>
              <a:t>rhieni.  Mae </a:t>
            </a:r>
            <a:r>
              <a:rPr lang="cy-GB" sz="2100" dirty="0">
                <a:latin typeface="Arial" panose="020B0604020202020204" pitchFamily="34" charset="0"/>
                <a:cs typeface="Arial" panose="020B0604020202020204" pitchFamily="34" charset="0"/>
              </a:rPr>
              <a:t>disgyblion yn dewis cwblhau’r gweithgareddau hynny sydd o ddiddordeb iddynt.  Yng nghyfnod allweddol 4, mae’r pwyslais cryf ar dechnegau arholi a deilliannau yn cyfyngu ar ystod y profiadau dysgu a roddir i </a:t>
            </a:r>
            <a:r>
              <a:rPr lang="cy-GB" sz="2100" dirty="0" smtClean="0">
                <a:latin typeface="Arial" panose="020B0604020202020204" pitchFamily="34" charset="0"/>
                <a:cs typeface="Arial" panose="020B0604020202020204" pitchFamily="34" charset="0"/>
              </a:rPr>
              <a:t>ddisgyblion.</a:t>
            </a:r>
            <a:endParaRPr lang="en-GB" sz="21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089904" y="2642252"/>
            <a:ext cx="6748272" cy="7755969"/>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In highly-effective lessons, teachers plan well to build on prior knowledge and maximise progress.  These lessons include a skilful blend of subject knowledge and the development of pupils’ skills.  Particularly at key stage 2, pupils are frequently involved in the planning for their learning, within and beyond the classroom.  Pupils discuss with their teachers the topics they wish to study and teachers plan interesting lessons that match the interests and respond to the questions pupils raise.  Using pupils’ enquiries, teachers share a broad range of enrichment experiences with pupils and parents.  Pupils choose to complete those activities that interest them.  At key stage 4, the strong emphasis on examination technique and on outcomes limits the range of learning experiences provided to pupils. </a:t>
            </a: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gan lawer o ysgolion uwchradd systemau cynhwysfawr ac effeithiol ar waith i olrhain cynnydd disgyblion ar draws y dyniaethau.  Fodd bynnag, yng nghyfnod allweddol 2, nid yw’r arfer o olrhain cynnydd disgyblion ar draws y dyniaethau wedi’i datblygu’n ddigonol.  Yng nghyfnod allweddol 2 a chyfnod allweddol 3, ychydig iawn o safoni a chymedroli sy’n digwydd yng ngwaith disgyblion yn y </a:t>
            </a:r>
            <a:r>
              <a:rPr lang="cy-GB" sz="2400" dirty="0" smtClean="0">
                <a:latin typeface="Arial" panose="020B0604020202020204" pitchFamily="34" charset="0"/>
                <a:cs typeface="Arial" panose="020B0604020202020204" pitchFamily="34" charset="0"/>
              </a:rPr>
              <a:t>dyniaethau.</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srgbClr val="414042"/>
                </a:solidFill>
                <a:latin typeface="Arial"/>
                <a:cs typeface="Arial"/>
              </a:rPr>
              <a:t>Many secondary schools have comprehensive and effective systems in place to track the progress of pupils across the humanities.  However, at key stage 2, the tracking of pupil progress across the humanities is underdeveloped.  At both key stage 2 and key stage 3, there is very little standardisation and moderation of pupils’ humanities work.</a:t>
            </a:r>
            <a:endParaRPr lang="en-GB" sz="2400" dirty="0">
              <a:solidFill>
                <a:prstClr val="black">
                  <a:lumMod val="75000"/>
                  <a:lumOff val="25000"/>
                </a:prst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512a13ce2bb8ef84024fd9cac58967b6">
  <xsd:schema xmlns:xsd="http://www.w3.org/2001/XMLSchema" xmlns:xs="http://www.w3.org/2001/XMLSchema" xmlns:p="http://schemas.microsoft.com/office/2006/metadata/properties" xmlns:ns2="4c2d5879-4e17-4934-9dac-90b30ab598df" targetNamespace="http://schemas.microsoft.com/office/2006/metadata/properties" ma:root="true" ma:fieldsID="f7a57a7e2999f2a644e588463c5f1993"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3.xml><?xml version="1.0" encoding="utf-8"?>
<ds:datastoreItem xmlns:ds="http://schemas.openxmlformats.org/officeDocument/2006/customXml" ds:itemID="{6A8BADAD-8136-433C-9645-6EF3101DA5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912C820-0342-4CB2-88FC-4AEEC26C1B5E}">
  <ds:schemaRefs>
    <ds:schemaRef ds:uri="4c2d5879-4e17-4934-9dac-90b30ab598df"/>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93</TotalTime>
  <Words>4271</Words>
  <Application>Microsoft Office PowerPoint</Application>
  <PresentationFormat>Custom</PresentationFormat>
  <Paragraphs>316</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10 cwestiwn i  ddarparwyr</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Calum Carpenter</cp:lastModifiedBy>
  <cp:revision>15</cp:revision>
  <dcterms:created xsi:type="dcterms:W3CDTF">2017-09-06T09:23:14Z</dcterms:created>
  <dcterms:modified xsi:type="dcterms:W3CDTF">2017-10-04T12:50:03Z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