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78" r:id="rId8"/>
    <p:sldId id="279" r:id="rId9"/>
    <p:sldId id="280" r:id="rId10"/>
    <p:sldId id="281" r:id="rId11"/>
    <p:sldId id="258" r:id="rId12"/>
    <p:sldId id="262" r:id="rId13"/>
    <p:sldId id="263" r:id="rId14"/>
    <p:sldId id="264" r:id="rId15"/>
    <p:sldId id="265" r:id="rId16"/>
    <p:sldId id="266" r:id="rId17"/>
    <p:sldId id="267" r:id="rId18"/>
    <p:sldId id="268" r:id="rId19"/>
    <p:sldId id="269" r:id="rId20"/>
    <p:sldId id="270" r:id="rId21"/>
    <p:sldId id="259" r:id="rId22"/>
    <p:sldId id="271" r:id="rId23"/>
    <p:sldId id="272" r:id="rId24"/>
    <p:sldId id="261" r:id="rId25"/>
    <p:sldId id="275" r:id="rId26"/>
    <p:sldId id="282" r:id="rId27"/>
    <p:sldId id="276" r:id="rId28"/>
    <p:sldId id="277" r:id="rId29"/>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9" autoAdjust="0"/>
    <p:restoredTop sz="94660"/>
  </p:normalViewPr>
  <p:slideViewPr>
    <p:cSldViewPr snapToGrid="0">
      <p:cViewPr>
        <p:scale>
          <a:sx n="89" d="100"/>
          <a:sy n="89" d="100"/>
        </p:scale>
        <p:origin x="-1194" y="-78"/>
      </p:cViewPr>
      <p:guideLst>
        <p:guide orient="horz" pos="5712"/>
        <p:guide pos="3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8/7/2015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8/7/2015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endParaRPr/>
          </a:p>
        </p:txBody>
      </p:sp>
      <p:sp>
        <p:nvSpPr>
          <p:cNvPr id="3" name="Holder 3"/>
          <p:cNvSpPr>
            <a:spLocks noGrp="1"/>
          </p:cNvSpPr>
          <p:nvPr>
            <p:ph sz="half" idx="2"/>
          </p:nvPr>
        </p:nvSpPr>
        <p:spPr>
          <a:xfrm>
            <a:off x="527300" y="2642252"/>
            <a:ext cx="5728335" cy="6339840"/>
          </a:xfrm>
          <a:prstGeom prst="rect">
            <a:avLst/>
          </a:prstGeom>
        </p:spPr>
        <p:txBody>
          <a:bodyPr wrap="square" lIns="0" tIns="0" rIns="0" bIns="0">
            <a:spAutoFit/>
          </a:bodyPr>
          <a:lstStyle>
            <a:lvl1pPr>
              <a:defRPr sz="2200" b="0" i="0">
                <a:solidFill>
                  <a:srgbClr val="2EAAE1"/>
                </a:solidFill>
                <a:latin typeface="Arial"/>
                <a:cs typeface="Arial"/>
              </a:defRPr>
            </a:lvl1pPr>
          </a:lstStyle>
          <a:p>
            <a:endParaRP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8/7/2015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8/7/2015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3004800" cy="9753600"/>
          </a:xfrm>
          <a:custGeom>
            <a:avLst/>
            <a:gdLst/>
            <a:ahLst/>
            <a:cxnLst/>
            <a:rect l="l" t="t" r="r" b="b"/>
            <a:pathLst>
              <a:path w="13004800" h="9753600">
                <a:moveTo>
                  <a:pt x="0" y="9753485"/>
                </a:moveTo>
                <a:lnTo>
                  <a:pt x="13004647" y="9753485"/>
                </a:lnTo>
                <a:lnTo>
                  <a:pt x="13004647" y="0"/>
                </a:lnTo>
                <a:lnTo>
                  <a:pt x="0" y="0"/>
                </a:lnTo>
                <a:lnTo>
                  <a:pt x="0" y="9753485"/>
                </a:lnTo>
                <a:close/>
              </a:path>
            </a:pathLst>
          </a:custGeom>
          <a:solidFill>
            <a:srgbClr val="2EAAE1"/>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8/7/2015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329360"/>
            <a:ext cx="13004800" cy="8424545"/>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rgbClr val="E9F2FB"/>
          </a:solidFill>
        </p:spPr>
        <p:txBody>
          <a:bodyPr wrap="square" lIns="0" tIns="0" rIns="0" bIns="0" rtlCol="0"/>
          <a:lstStyle/>
          <a:p>
            <a:endParaRPr/>
          </a:p>
        </p:txBody>
      </p:sp>
      <p:sp>
        <p:nvSpPr>
          <p:cNvPr id="2" name="Holder 2"/>
          <p:cNvSpPr>
            <a:spLocks noGrp="1"/>
          </p:cNvSpPr>
          <p:nvPr>
            <p:ph type="title"/>
          </p:nvPr>
        </p:nvSpPr>
        <p:spPr>
          <a:xfrm>
            <a:off x="527300" y="1715989"/>
            <a:ext cx="11950199" cy="469900"/>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a:p>
        </p:txBody>
      </p:sp>
      <p:sp>
        <p:nvSpPr>
          <p:cNvPr id="3" name="Holder 3"/>
          <p:cNvSpPr>
            <a:spLocks noGrp="1"/>
          </p:cNvSpPr>
          <p:nvPr>
            <p:ph type="body" idx="1"/>
          </p:nvPr>
        </p:nvSpPr>
        <p:spPr>
          <a:xfrm>
            <a:off x="650240" y="2243328"/>
            <a:ext cx="11704320" cy="6437376"/>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8/7/2015</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7299" y="3054613"/>
            <a:ext cx="8025029" cy="2346796"/>
          </a:xfrm>
          <a:prstGeom prst="rect">
            <a:avLst/>
          </a:prstGeom>
        </p:spPr>
        <p:txBody>
          <a:bodyPr vert="horz" wrap="square" lIns="0" tIns="0" rIns="0" bIns="0" rtlCol="0">
            <a:spAutoFit/>
          </a:bodyPr>
          <a:lstStyle/>
          <a:p>
            <a:pPr marL="12700" marR="5080">
              <a:lnSpc>
                <a:spcPts val="2870"/>
              </a:lnSpc>
            </a:pPr>
            <a:r>
              <a:rPr lang="en-GB" sz="2850" b="1" spc="5" dirty="0">
                <a:solidFill>
                  <a:srgbClr val="FFFFFF"/>
                </a:solidFill>
                <a:latin typeface="Arial"/>
                <a:cs typeface="Arial"/>
              </a:rPr>
              <a:t>Pa </a:t>
            </a:r>
            <a:r>
              <a:rPr lang="en-GB" sz="2850" b="1" spc="5" dirty="0" err="1">
                <a:solidFill>
                  <a:srgbClr val="FFFFFF"/>
                </a:solidFill>
                <a:latin typeface="Arial"/>
                <a:cs typeface="Arial"/>
              </a:rPr>
              <a:t>mor</a:t>
            </a:r>
            <a:r>
              <a:rPr lang="en-GB" sz="2850" b="1" spc="5" dirty="0">
                <a:solidFill>
                  <a:srgbClr val="FFFFFF"/>
                </a:solidFill>
                <a:latin typeface="Arial"/>
                <a:cs typeface="Arial"/>
              </a:rPr>
              <a:t> </a:t>
            </a:r>
            <a:r>
              <a:rPr lang="en-GB" sz="2850" b="1" spc="5" dirty="0" err="1">
                <a:solidFill>
                  <a:srgbClr val="FFFFFF"/>
                </a:solidFill>
                <a:latin typeface="Arial"/>
                <a:cs typeface="Arial"/>
              </a:rPr>
              <a:t>dda</a:t>
            </a:r>
            <a:r>
              <a:rPr lang="en-GB" sz="2850" b="1" spc="5" dirty="0">
                <a:solidFill>
                  <a:srgbClr val="FFFFFF"/>
                </a:solidFill>
                <a:latin typeface="Arial"/>
                <a:cs typeface="Arial"/>
              </a:rPr>
              <a:t> y </a:t>
            </a:r>
            <a:r>
              <a:rPr lang="en-GB" sz="2850" b="1" spc="5" dirty="0" err="1">
                <a:solidFill>
                  <a:srgbClr val="FFFFFF"/>
                </a:solidFill>
                <a:latin typeface="Arial"/>
                <a:cs typeface="Arial"/>
              </a:rPr>
              <a:t>mae</a:t>
            </a:r>
            <a:r>
              <a:rPr lang="en-GB" sz="2850" b="1" spc="5" dirty="0">
                <a:solidFill>
                  <a:srgbClr val="FFFFFF"/>
                </a:solidFill>
                <a:latin typeface="Arial"/>
                <a:cs typeface="Arial"/>
              </a:rPr>
              <a:t> </a:t>
            </a:r>
            <a:r>
              <a:rPr lang="en-GB" sz="2850" b="1" spc="5" dirty="0" err="1">
                <a:solidFill>
                  <a:srgbClr val="FFFFFF"/>
                </a:solidFill>
                <a:latin typeface="Arial"/>
                <a:cs typeface="Arial"/>
              </a:rPr>
              <a:t>sefydliadau</a:t>
            </a:r>
            <a:r>
              <a:rPr lang="en-GB" sz="2850" b="1" spc="5" dirty="0">
                <a:solidFill>
                  <a:srgbClr val="FFFFFF"/>
                </a:solidFill>
                <a:latin typeface="Arial"/>
                <a:cs typeface="Arial"/>
              </a:rPr>
              <a:t> </a:t>
            </a:r>
            <a:endParaRPr lang="en-GB" sz="2850" b="1" spc="5" dirty="0" smtClean="0">
              <a:solidFill>
                <a:srgbClr val="FFFFFF"/>
              </a:solidFill>
              <a:latin typeface="Arial"/>
              <a:cs typeface="Arial"/>
            </a:endParaRPr>
          </a:p>
          <a:p>
            <a:pPr marL="12700" marR="5080">
              <a:lnSpc>
                <a:spcPts val="2870"/>
              </a:lnSpc>
            </a:pPr>
            <a:r>
              <a:rPr lang="en-GB" sz="2850" b="1" spc="5" dirty="0" err="1" smtClean="0">
                <a:solidFill>
                  <a:srgbClr val="FFFFFF"/>
                </a:solidFill>
                <a:latin typeface="Arial"/>
                <a:cs typeface="Arial"/>
              </a:rPr>
              <a:t>addysg</a:t>
            </a:r>
            <a:r>
              <a:rPr lang="en-GB" sz="2850" b="1" spc="5" dirty="0" smtClean="0">
                <a:solidFill>
                  <a:srgbClr val="FFFFFF"/>
                </a:solidFill>
                <a:latin typeface="Arial"/>
                <a:cs typeface="Arial"/>
              </a:rPr>
              <a:t> </a:t>
            </a:r>
            <a:r>
              <a:rPr lang="en-GB" sz="2850" b="1" spc="5" dirty="0" err="1">
                <a:solidFill>
                  <a:srgbClr val="FFFFFF"/>
                </a:solidFill>
                <a:latin typeface="Arial"/>
                <a:cs typeface="Arial"/>
              </a:rPr>
              <a:t>bellach</a:t>
            </a:r>
            <a:r>
              <a:rPr lang="en-GB" sz="2850" b="1" spc="5" dirty="0">
                <a:solidFill>
                  <a:srgbClr val="FFFFFF"/>
                </a:solidFill>
                <a:latin typeface="Arial"/>
                <a:cs typeface="Arial"/>
              </a:rPr>
              <a:t> </a:t>
            </a:r>
            <a:r>
              <a:rPr lang="en-GB" sz="2850" b="1" spc="5" dirty="0" err="1">
                <a:solidFill>
                  <a:srgbClr val="FFFFFF"/>
                </a:solidFill>
                <a:latin typeface="Arial"/>
                <a:cs typeface="Arial"/>
              </a:rPr>
              <a:t>yn</a:t>
            </a:r>
            <a:r>
              <a:rPr lang="en-GB" sz="2850" b="1" spc="5" dirty="0">
                <a:solidFill>
                  <a:srgbClr val="FFFFFF"/>
                </a:solidFill>
                <a:latin typeface="Arial"/>
                <a:cs typeface="Arial"/>
              </a:rPr>
              <a:t> </a:t>
            </a:r>
            <a:r>
              <a:rPr lang="en-GB" sz="2850" b="1" spc="5" dirty="0" err="1">
                <a:solidFill>
                  <a:srgbClr val="FFFFFF"/>
                </a:solidFill>
                <a:latin typeface="Arial"/>
                <a:cs typeface="Arial"/>
              </a:rPr>
              <a:t>rheoli</a:t>
            </a:r>
            <a:r>
              <a:rPr lang="en-GB" sz="2850" b="1" spc="5" dirty="0">
                <a:solidFill>
                  <a:srgbClr val="FFFFFF"/>
                </a:solidFill>
                <a:latin typeface="Arial"/>
                <a:cs typeface="Arial"/>
              </a:rPr>
              <a:t> </a:t>
            </a:r>
            <a:endParaRPr lang="en-GB" sz="2850" b="1" spc="5" dirty="0" smtClean="0">
              <a:solidFill>
                <a:srgbClr val="FFFFFF"/>
              </a:solidFill>
              <a:latin typeface="Arial"/>
              <a:cs typeface="Arial"/>
            </a:endParaRPr>
          </a:p>
          <a:p>
            <a:pPr marL="12700" marR="5080">
              <a:lnSpc>
                <a:spcPts val="2870"/>
              </a:lnSpc>
            </a:pPr>
            <a:r>
              <a:rPr lang="en-GB" sz="2850" b="1" spc="5" dirty="0" err="1" smtClean="0">
                <a:solidFill>
                  <a:srgbClr val="FFFFFF"/>
                </a:solidFill>
                <a:latin typeface="Arial"/>
                <a:cs typeface="Arial"/>
              </a:rPr>
              <a:t>cwynion</a:t>
            </a:r>
            <a:r>
              <a:rPr lang="en-GB" sz="2850" b="1" spc="5" dirty="0" smtClean="0">
                <a:solidFill>
                  <a:srgbClr val="FFFFFF"/>
                </a:solidFill>
                <a:latin typeface="Arial"/>
                <a:cs typeface="Arial"/>
              </a:rPr>
              <a:t> </a:t>
            </a:r>
            <a:r>
              <a:rPr lang="en-GB" sz="2850" b="1" spc="5" dirty="0" err="1">
                <a:solidFill>
                  <a:srgbClr val="FFFFFF"/>
                </a:solidFill>
                <a:latin typeface="Arial"/>
                <a:cs typeface="Arial"/>
              </a:rPr>
              <a:t>dysgwyr</a:t>
            </a:r>
            <a:r>
              <a:rPr lang="en-GB" sz="2850" b="1" spc="5" dirty="0">
                <a:solidFill>
                  <a:srgbClr val="FFFFFF"/>
                </a:solidFill>
                <a:latin typeface="Arial"/>
                <a:cs typeface="Arial"/>
              </a:rPr>
              <a:t>?</a:t>
            </a:r>
          </a:p>
          <a:p>
            <a:pPr marL="12700" marR="2997200">
              <a:lnSpc>
                <a:spcPts val="3190"/>
              </a:lnSpc>
            </a:pPr>
            <a:r>
              <a:rPr lang="en-GB" sz="2850" b="1" spc="5" dirty="0">
                <a:solidFill>
                  <a:srgbClr val="414042"/>
                </a:solidFill>
                <a:latin typeface="Arial"/>
                <a:cs typeface="Arial"/>
              </a:rPr>
              <a:t>How well do further education institutions manage learner complaints</a:t>
            </a:r>
            <a:r>
              <a:rPr lang="en-GB" sz="2850" b="1" spc="5" dirty="0" smtClean="0">
                <a:solidFill>
                  <a:srgbClr val="414042"/>
                </a:solidFill>
                <a:latin typeface="Arial"/>
                <a:cs typeface="Arial"/>
              </a:rPr>
              <a:t>?</a:t>
            </a:r>
            <a:endParaRPr lang="en-GB" sz="2850" b="1" spc="5" dirty="0">
              <a:solidFill>
                <a:srgbClr val="414042"/>
              </a:solidFill>
              <a:latin typeface="Arial"/>
              <a:cs typeface="Arial"/>
            </a:endParaRPr>
          </a:p>
        </p:txBody>
      </p:sp>
      <p:pic>
        <p:nvPicPr>
          <p:cNvPr id="17" name="Picture 16" descr="Untitled-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3562" y="-228600"/>
            <a:ext cx="14300837" cy="10728960"/>
          </a:xfrm>
          <a:prstGeom prst="rect">
            <a:avLst/>
          </a:prstGeom>
        </p:spPr>
      </p:pic>
      <p:pic>
        <p:nvPicPr>
          <p:cNvPr id="18" name="Picture 17"/>
          <p:cNvPicPr>
            <a:picLocks noChangeAspect="1"/>
          </p:cNvPicPr>
          <p:nvPr/>
        </p:nvPicPr>
        <p:blipFill>
          <a:blip r:embed="rId3"/>
          <a:stretch>
            <a:fillRect/>
          </a:stretch>
        </p:blipFill>
        <p:spPr>
          <a:xfrm>
            <a:off x="533400" y="8540750"/>
            <a:ext cx="2565400" cy="685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3046988"/>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a:t>Mae </a:t>
            </a:r>
            <a:r>
              <a:rPr lang="en-GB" spc="-5" dirty="0" err="1"/>
              <a:t>gan</a:t>
            </a:r>
            <a:r>
              <a:rPr lang="en-GB" spc="-5" dirty="0"/>
              <a:t> bob </a:t>
            </a:r>
            <a:r>
              <a:rPr lang="en-GB" spc="-5" dirty="0" err="1"/>
              <a:t>sefydliad</a:t>
            </a:r>
            <a:r>
              <a:rPr lang="en-GB" spc="-5" dirty="0"/>
              <a:t> </a:t>
            </a:r>
            <a:r>
              <a:rPr lang="en-GB" spc="-5" dirty="0" err="1"/>
              <a:t>ddiffiniad</a:t>
            </a:r>
            <a:r>
              <a:rPr lang="en-GB" spc="-5" dirty="0"/>
              <a:t> o </a:t>
            </a:r>
            <a:r>
              <a:rPr lang="en-GB" spc="-5" dirty="0" err="1"/>
              <a:t>beth</a:t>
            </a:r>
            <a:r>
              <a:rPr lang="en-GB" spc="-5" dirty="0"/>
              <a:t> </a:t>
            </a:r>
            <a:r>
              <a:rPr lang="en-GB" spc="-5" dirty="0" err="1"/>
              <a:t>sy’n</a:t>
            </a:r>
            <a:r>
              <a:rPr lang="en-GB" spc="-5" dirty="0"/>
              <a:t> </a:t>
            </a:r>
            <a:r>
              <a:rPr lang="en-GB" spc="-5" dirty="0" err="1"/>
              <a:t>gyfystyr</a:t>
            </a:r>
            <a:r>
              <a:rPr lang="en-GB" spc="-5" dirty="0"/>
              <a:t> â </a:t>
            </a:r>
            <a:r>
              <a:rPr lang="en-GB" spc="-5" dirty="0" err="1"/>
              <a:t>chwyn</a:t>
            </a:r>
            <a:r>
              <a:rPr lang="en-GB" spc="-5" dirty="0"/>
              <a:t>.  </a:t>
            </a:r>
            <a:r>
              <a:rPr lang="en-GB" spc="-5" dirty="0" err="1"/>
              <a:t>Mae’r</a:t>
            </a:r>
            <a:r>
              <a:rPr lang="en-GB" spc="-5" dirty="0"/>
              <a:t> </a:t>
            </a:r>
            <a:r>
              <a:rPr lang="en-GB" spc="-5" dirty="0" err="1"/>
              <a:t>rhain</a:t>
            </a:r>
            <a:r>
              <a:rPr lang="en-GB" spc="-5" dirty="0"/>
              <a:t> </a:t>
            </a:r>
            <a:r>
              <a:rPr lang="en-GB" spc="-5" dirty="0" err="1"/>
              <a:t>i</a:t>
            </a:r>
            <a:r>
              <a:rPr lang="en-GB" spc="-5" dirty="0"/>
              <a:t> </a:t>
            </a:r>
            <a:r>
              <a:rPr lang="en-GB" spc="-5" dirty="0" err="1"/>
              <a:t>gyd</a:t>
            </a:r>
            <a:r>
              <a:rPr lang="en-GB" spc="-5" dirty="0"/>
              <a:t> </a:t>
            </a:r>
            <a:r>
              <a:rPr lang="en-GB" spc="-5" dirty="0" err="1"/>
              <a:t>yn</a:t>
            </a:r>
            <a:r>
              <a:rPr lang="en-GB" spc="-5" dirty="0"/>
              <a:t> </a:t>
            </a:r>
            <a:r>
              <a:rPr lang="en-GB" spc="-5" dirty="0" err="1"/>
              <a:t>canolbwyntio</a:t>
            </a:r>
            <a:r>
              <a:rPr lang="en-GB" spc="-5" dirty="0"/>
              <a:t> </a:t>
            </a:r>
            <a:r>
              <a:rPr lang="en-GB" spc="-5" dirty="0" err="1"/>
              <a:t>ar</a:t>
            </a:r>
            <a:r>
              <a:rPr lang="en-GB" spc="-5" dirty="0"/>
              <a:t> </a:t>
            </a:r>
            <a:r>
              <a:rPr lang="en-GB" spc="-5" dirty="0" err="1"/>
              <a:t>anfodlonrwydd</a:t>
            </a:r>
            <a:r>
              <a:rPr lang="en-GB" spc="-5" dirty="0"/>
              <a:t> </a:t>
            </a:r>
            <a:r>
              <a:rPr lang="en-GB" spc="-5" dirty="0" err="1"/>
              <a:t>dysgwr</a:t>
            </a:r>
            <a:r>
              <a:rPr lang="en-GB" spc="-5" dirty="0"/>
              <a:t>.</a:t>
            </a:r>
          </a:p>
          <a:p>
            <a:pPr marL="482600" marR="5080" indent="-470534">
              <a:lnSpc>
                <a:spcPct val="100000"/>
              </a:lnSpc>
              <a:buFont typeface="Arial" panose="020B0604020202020204" pitchFamily="34" charset="0"/>
              <a:buChar char="•"/>
            </a:pPr>
            <a:r>
              <a:rPr lang="en-GB" spc="-5" dirty="0" err="1"/>
              <a:t>Fodd</a:t>
            </a:r>
            <a:r>
              <a:rPr lang="en-GB" spc="-5" dirty="0"/>
              <a:t> </a:t>
            </a:r>
            <a:r>
              <a:rPr lang="en-GB" spc="-5" dirty="0" err="1"/>
              <a:t>bynnag</a:t>
            </a:r>
            <a:r>
              <a:rPr lang="en-GB" spc="-5" dirty="0"/>
              <a:t>, </a:t>
            </a:r>
            <a:r>
              <a:rPr lang="en-GB" spc="-5" dirty="0" err="1"/>
              <a:t>nid</a:t>
            </a:r>
            <a:r>
              <a:rPr lang="en-GB" spc="-5" dirty="0"/>
              <a:t> </a:t>
            </a:r>
            <a:r>
              <a:rPr lang="en-GB" spc="-5" dirty="0" err="1"/>
              <a:t>yw’r</a:t>
            </a:r>
            <a:r>
              <a:rPr lang="en-GB" spc="-5" dirty="0"/>
              <a:t> un </a:t>
            </a:r>
            <a:r>
              <a:rPr lang="en-GB" spc="-5" dirty="0" err="1"/>
              <a:t>o’r</a:t>
            </a:r>
            <a:r>
              <a:rPr lang="en-GB" spc="-5" dirty="0"/>
              <a:t> </a:t>
            </a:r>
            <a:r>
              <a:rPr lang="en-GB" spc="-5" dirty="0" err="1"/>
              <a:t>diffiniadau</a:t>
            </a:r>
            <a:r>
              <a:rPr lang="en-GB" spc="-5" dirty="0"/>
              <a:t> </a:t>
            </a:r>
            <a:r>
              <a:rPr lang="en-GB" spc="-5" dirty="0" err="1"/>
              <a:t>hyn</a:t>
            </a:r>
            <a:r>
              <a:rPr lang="en-GB" spc="-5" dirty="0"/>
              <a:t> </a:t>
            </a:r>
            <a:r>
              <a:rPr lang="en-GB" spc="-5" dirty="0" err="1"/>
              <a:t>yn</a:t>
            </a:r>
            <a:r>
              <a:rPr lang="en-GB" spc="-5" dirty="0"/>
              <a:t> </a:t>
            </a:r>
            <a:r>
              <a:rPr lang="en-GB" spc="-5" dirty="0" err="1"/>
              <a:t>ddigon</a:t>
            </a:r>
            <a:r>
              <a:rPr lang="en-GB" spc="-5" dirty="0"/>
              <a:t> </a:t>
            </a:r>
            <a:r>
              <a:rPr lang="en-GB" spc="-5" dirty="0" err="1"/>
              <a:t>clir</a:t>
            </a:r>
            <a:r>
              <a:rPr lang="en-GB" spc="-5" dirty="0"/>
              <a:t> </a:t>
            </a:r>
            <a:r>
              <a:rPr lang="en-GB" spc="-5" dirty="0" err="1"/>
              <a:t>i</a:t>
            </a:r>
            <a:r>
              <a:rPr lang="en-GB" spc="-5" dirty="0"/>
              <a:t> </a:t>
            </a:r>
            <a:r>
              <a:rPr lang="en-GB" spc="-5" dirty="0" err="1"/>
              <a:t>wahaniaethu</a:t>
            </a:r>
            <a:r>
              <a:rPr lang="en-GB" spc="-5" dirty="0"/>
              <a:t> </a:t>
            </a:r>
            <a:r>
              <a:rPr lang="en-GB" spc="-5" dirty="0" err="1"/>
              <a:t>rhwng</a:t>
            </a:r>
            <a:r>
              <a:rPr lang="en-GB" spc="-5" dirty="0"/>
              <a:t> </a:t>
            </a:r>
            <a:r>
              <a:rPr lang="en-GB" spc="-5" dirty="0" err="1"/>
              <a:t>cwyn</a:t>
            </a:r>
            <a:r>
              <a:rPr lang="en-GB" spc="-5" dirty="0"/>
              <a:t> </a:t>
            </a:r>
            <a:r>
              <a:rPr lang="en-GB" spc="-5" dirty="0" err="1"/>
              <a:t>ddifrifol</a:t>
            </a:r>
            <a:r>
              <a:rPr lang="en-GB" spc="-5" dirty="0"/>
              <a:t> a </a:t>
            </a:r>
            <a:r>
              <a:rPr lang="en-GB" spc="-5" dirty="0" err="1"/>
              <a:t>chwyn</a:t>
            </a:r>
            <a:r>
              <a:rPr lang="en-GB" spc="-5" dirty="0"/>
              <a:t> </a:t>
            </a:r>
            <a:r>
              <a:rPr lang="en-GB" spc="-5" dirty="0" err="1"/>
              <a:t>sy’n</a:t>
            </a:r>
            <a:r>
              <a:rPr lang="en-GB" spc="-5" dirty="0"/>
              <a:t> </a:t>
            </a:r>
            <a:r>
              <a:rPr lang="en-GB" spc="-5" dirty="0" err="1"/>
              <a:t>llai</a:t>
            </a:r>
            <a:r>
              <a:rPr lang="en-GB" spc="-5" dirty="0"/>
              <a:t> </a:t>
            </a:r>
            <a:r>
              <a:rPr lang="en-GB" spc="-5" dirty="0" err="1"/>
              <a:t>difrifol</a:t>
            </a:r>
            <a:r>
              <a:rPr lang="en-GB" spc="-5" dirty="0"/>
              <a:t>.</a:t>
            </a:r>
          </a:p>
          <a:p>
            <a:pPr marL="482600" marR="5080" indent="-470534">
              <a:lnSpc>
                <a:spcPct val="100000"/>
              </a:lnSpc>
              <a:buFont typeface="Arial" panose="020B0604020202020204" pitchFamily="34" charset="0"/>
              <a:buChar char="•"/>
            </a:pPr>
            <a:r>
              <a:rPr lang="en-GB" spc="-5" dirty="0"/>
              <a:t>Mae </a:t>
            </a:r>
            <a:r>
              <a:rPr lang="en-GB" spc="-5" dirty="0" err="1"/>
              <a:t>hyn</a:t>
            </a:r>
            <a:r>
              <a:rPr lang="en-GB" spc="-5" dirty="0"/>
              <a:t> </a:t>
            </a:r>
            <a:r>
              <a:rPr lang="en-GB" spc="-5" dirty="0" err="1"/>
              <a:t>yn</a:t>
            </a:r>
            <a:r>
              <a:rPr lang="en-GB" spc="-5" dirty="0"/>
              <a:t> </a:t>
            </a:r>
            <a:r>
              <a:rPr lang="en-GB" spc="-5" dirty="0" err="1"/>
              <a:t>ei</a:t>
            </a:r>
            <a:r>
              <a:rPr lang="en-GB" spc="-5" dirty="0"/>
              <a:t> </a:t>
            </a:r>
            <a:r>
              <a:rPr lang="en-GB" spc="-5" dirty="0" err="1"/>
              <a:t>gwneud</a:t>
            </a:r>
            <a:r>
              <a:rPr lang="en-GB" spc="-5" dirty="0"/>
              <a:t> </a:t>
            </a:r>
            <a:r>
              <a:rPr lang="en-GB" spc="-5" dirty="0" err="1"/>
              <a:t>yn</a:t>
            </a:r>
            <a:r>
              <a:rPr lang="en-GB" spc="-5" dirty="0"/>
              <a:t> </a:t>
            </a:r>
            <a:r>
              <a:rPr lang="en-GB" spc="-5" dirty="0" err="1"/>
              <a:t>anodd</a:t>
            </a:r>
            <a:r>
              <a:rPr lang="en-GB" spc="-5" dirty="0"/>
              <a:t> </a:t>
            </a:r>
            <a:r>
              <a:rPr lang="en-GB" spc="-5" dirty="0" err="1"/>
              <a:t>i’r</a:t>
            </a:r>
            <a:r>
              <a:rPr lang="en-GB" spc="-5" dirty="0"/>
              <a:t> </a:t>
            </a:r>
            <a:r>
              <a:rPr lang="en-GB" spc="-5" dirty="0" err="1"/>
              <a:t>dysgwr</a:t>
            </a:r>
            <a:r>
              <a:rPr lang="en-GB" spc="-5" dirty="0"/>
              <a:t> </a:t>
            </a:r>
            <a:r>
              <a:rPr lang="en-GB" spc="-5" dirty="0" err="1"/>
              <a:t>a’r</a:t>
            </a:r>
            <a:r>
              <a:rPr lang="en-GB" spc="-5" dirty="0"/>
              <a:t> SAB </a:t>
            </a:r>
            <a:r>
              <a:rPr lang="en-GB" spc="-5" dirty="0" err="1"/>
              <a:t>reoli</a:t>
            </a:r>
            <a:r>
              <a:rPr lang="en-GB" spc="-5" dirty="0"/>
              <a:t> </a:t>
            </a:r>
            <a:r>
              <a:rPr lang="en-GB" spc="-5" dirty="0" err="1"/>
              <a:t>materion</a:t>
            </a:r>
            <a:r>
              <a:rPr lang="en-GB" spc="-5" dirty="0"/>
              <a:t> </a:t>
            </a:r>
            <a:r>
              <a:rPr lang="en-GB" spc="-5" dirty="0" err="1"/>
              <a:t>mwy</a:t>
            </a:r>
            <a:r>
              <a:rPr lang="en-GB" spc="-5" dirty="0"/>
              <a:t> </a:t>
            </a:r>
            <a:r>
              <a:rPr lang="en-GB" spc="-5" dirty="0" err="1"/>
              <a:t>difrifol</a:t>
            </a:r>
            <a:r>
              <a:rPr lang="en-GB" spc="-5" dirty="0"/>
              <a:t> a </a:t>
            </a:r>
            <a:r>
              <a:rPr lang="en-GB" spc="-5" dirty="0" err="1"/>
              <a:t>llai</a:t>
            </a:r>
            <a:r>
              <a:rPr lang="en-GB" spc="-5" dirty="0"/>
              <a:t> </a:t>
            </a:r>
            <a:r>
              <a:rPr lang="en-GB" spc="-5" dirty="0" err="1"/>
              <a:t>difrifol</a:t>
            </a:r>
            <a:r>
              <a:rPr lang="en-GB" spc="-5" dirty="0"/>
              <a:t> </a:t>
            </a:r>
            <a:r>
              <a:rPr lang="en-GB" spc="-5" dirty="0" err="1"/>
              <a:t>yn</a:t>
            </a:r>
            <a:r>
              <a:rPr lang="en-GB" spc="-5" dirty="0"/>
              <a:t> </a:t>
            </a:r>
            <a:r>
              <a:rPr lang="en-GB" spc="-5" dirty="0" err="1"/>
              <a:t>deg</a:t>
            </a:r>
            <a:r>
              <a:rPr lang="en-GB" spc="-5" dirty="0"/>
              <a:t> ac </a:t>
            </a:r>
            <a:r>
              <a:rPr lang="en-GB" spc="-5" dirty="0" err="1"/>
              <a:t>yn</a:t>
            </a:r>
            <a:r>
              <a:rPr lang="en-GB" spc="-5" dirty="0"/>
              <a:t> </a:t>
            </a:r>
            <a:r>
              <a:rPr lang="en-GB" spc="-5" dirty="0" err="1"/>
              <a:t>effeithiol</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3046988"/>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All institutions have a definition of what makes a complaint.  These all focus on a learner’s dissatisfaction.</a:t>
            </a:r>
          </a:p>
          <a:p>
            <a:pPr marL="482600" marR="44450" indent="-470534">
              <a:lnSpc>
                <a:spcPct val="100000"/>
              </a:lnSpc>
              <a:buFont typeface="Arial" panose="020B0604020202020204" pitchFamily="34" charset="0"/>
              <a:buChar char="•"/>
            </a:pPr>
            <a:r>
              <a:rPr lang="en-GB" spc="-5" dirty="0"/>
              <a:t>However, none of these definitions are clear enough to separate out a serious complaint from a less serious </a:t>
            </a:r>
            <a:r>
              <a:rPr lang="en-GB" spc="-5" dirty="0" smtClean="0"/>
              <a:t>moan.</a:t>
            </a:r>
            <a:endParaRPr lang="en-GB" spc="-5" dirty="0"/>
          </a:p>
          <a:p>
            <a:pPr marL="482600" marR="44450" indent="-470534">
              <a:lnSpc>
                <a:spcPct val="100000"/>
              </a:lnSpc>
              <a:buFont typeface="Arial" panose="020B0604020202020204" pitchFamily="34" charset="0"/>
              <a:buChar char="•"/>
            </a:pPr>
            <a:r>
              <a:rPr lang="en-GB" spc="-5" dirty="0"/>
              <a:t>This makes it hard for the leaner and the FEI to manage more serious and less serious issues fairly and </a:t>
            </a:r>
            <a:r>
              <a:rPr lang="en-GB" spc="-5" dirty="0" smtClean="0"/>
              <a:t>effectively.</a:t>
            </a:r>
            <a:endParaRPr dirty="0"/>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4739759"/>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a:t>Mae </a:t>
            </a:r>
            <a:r>
              <a:rPr lang="en-GB" spc="-5" dirty="0" err="1"/>
              <a:t>peidio</a:t>
            </a:r>
            <a:r>
              <a:rPr lang="en-GB" spc="-5" dirty="0"/>
              <a:t> â </a:t>
            </a:r>
            <a:r>
              <a:rPr lang="en-GB" spc="-5" dirty="0" err="1"/>
              <a:t>gwybod</a:t>
            </a:r>
            <a:r>
              <a:rPr lang="en-GB" spc="-5" dirty="0"/>
              <a:t> </a:t>
            </a:r>
            <a:r>
              <a:rPr lang="en-GB" spc="-5" dirty="0" err="1"/>
              <a:t>yn</a:t>
            </a:r>
            <a:r>
              <a:rPr lang="en-GB" spc="-5" dirty="0"/>
              <a:t> </a:t>
            </a:r>
            <a:r>
              <a:rPr lang="en-GB" spc="-5" dirty="0" err="1"/>
              <a:t>glir</a:t>
            </a:r>
            <a:r>
              <a:rPr lang="en-GB" spc="-5" dirty="0"/>
              <a:t> a </a:t>
            </a:r>
            <a:r>
              <a:rPr lang="en-GB" spc="-5" dirty="0" err="1"/>
              <a:t>phenderfynu’n</a:t>
            </a:r>
            <a:r>
              <a:rPr lang="en-GB" spc="-5" dirty="0"/>
              <a:t> </a:t>
            </a:r>
            <a:r>
              <a:rPr lang="en-GB" spc="-5" dirty="0" err="1"/>
              <a:t>gyson</a:t>
            </a:r>
            <a:r>
              <a:rPr lang="en-GB" spc="-5" dirty="0"/>
              <a:t> </a:t>
            </a:r>
            <a:r>
              <a:rPr lang="en-GB" spc="-5" dirty="0" err="1"/>
              <a:t>ar</a:t>
            </a:r>
            <a:r>
              <a:rPr lang="en-GB" spc="-5" dirty="0"/>
              <a:t> y </a:t>
            </a:r>
            <a:r>
              <a:rPr lang="en-GB" spc="-5" dirty="0" err="1"/>
              <a:t>gwahaniaeth</a:t>
            </a:r>
            <a:r>
              <a:rPr lang="en-GB" spc="-5" dirty="0"/>
              <a:t> </a:t>
            </a:r>
            <a:r>
              <a:rPr lang="en-GB" spc="-5" dirty="0" err="1"/>
              <a:t>rhwng</a:t>
            </a:r>
            <a:r>
              <a:rPr lang="en-GB" spc="-5" dirty="0"/>
              <a:t> </a:t>
            </a:r>
            <a:r>
              <a:rPr lang="en-GB" spc="-5" dirty="0" err="1"/>
              <a:t>cwyn</a:t>
            </a:r>
            <a:r>
              <a:rPr lang="en-GB" spc="-5" dirty="0"/>
              <a:t> </a:t>
            </a:r>
            <a:r>
              <a:rPr lang="en-GB" spc="-5" dirty="0" err="1"/>
              <a:t>ddifrifol</a:t>
            </a:r>
            <a:r>
              <a:rPr lang="en-GB" spc="-5" dirty="0"/>
              <a:t> a </a:t>
            </a:r>
            <a:r>
              <a:rPr lang="en-GB" spc="-5" dirty="0" err="1"/>
              <a:t>grwgnach</a:t>
            </a:r>
            <a:r>
              <a:rPr lang="en-GB" spc="-5" dirty="0"/>
              <a:t> </a:t>
            </a:r>
            <a:r>
              <a:rPr lang="en-GB" spc="-5" dirty="0" err="1"/>
              <a:t>llai</a:t>
            </a:r>
            <a:r>
              <a:rPr lang="en-GB" spc="-5" dirty="0"/>
              <a:t> </a:t>
            </a:r>
            <a:r>
              <a:rPr lang="en-GB" spc="-5" dirty="0" err="1"/>
              <a:t>difrifol</a:t>
            </a:r>
            <a:r>
              <a:rPr lang="en-GB" spc="-5" dirty="0"/>
              <a:t> </a:t>
            </a:r>
            <a:r>
              <a:rPr lang="en-GB" spc="-5" dirty="0" err="1"/>
              <a:t>yn</a:t>
            </a:r>
            <a:r>
              <a:rPr lang="en-GB" spc="-5" dirty="0"/>
              <a:t> </a:t>
            </a:r>
            <a:r>
              <a:rPr lang="en-GB" spc="-5" dirty="0" err="1"/>
              <a:t>golygu</a:t>
            </a:r>
            <a:r>
              <a:rPr lang="en-GB" spc="-5" dirty="0"/>
              <a:t> </a:t>
            </a:r>
            <a:r>
              <a:rPr lang="en-GB" spc="-5" dirty="0" err="1"/>
              <a:t>nad</a:t>
            </a:r>
            <a:r>
              <a:rPr lang="en-GB" spc="-5" dirty="0"/>
              <a:t> </a:t>
            </a:r>
            <a:r>
              <a:rPr lang="en-GB" spc="-5" dirty="0" err="1"/>
              <a:t>yw</a:t>
            </a:r>
            <a:r>
              <a:rPr lang="en-GB" spc="-5" dirty="0"/>
              <a:t> </a:t>
            </a:r>
            <a:r>
              <a:rPr lang="en-GB" spc="-5" dirty="0" err="1"/>
              <a:t>rheoli</a:t>
            </a:r>
            <a:r>
              <a:rPr lang="en-GB" spc="-5" dirty="0"/>
              <a:t>, </a:t>
            </a:r>
            <a:r>
              <a:rPr lang="en-GB" spc="-5" dirty="0" err="1"/>
              <a:t>monitro</a:t>
            </a:r>
            <a:r>
              <a:rPr lang="en-GB" spc="-5" dirty="0"/>
              <a:t>, </a:t>
            </a:r>
            <a:r>
              <a:rPr lang="en-GB" spc="-5" dirty="0" err="1"/>
              <a:t>dadansoddi</a:t>
            </a:r>
            <a:r>
              <a:rPr lang="en-GB" spc="-5" dirty="0"/>
              <a:t> ac </a:t>
            </a:r>
            <a:r>
              <a:rPr lang="en-GB" spc="-5" dirty="0" err="1"/>
              <a:t>adrodd</a:t>
            </a:r>
            <a:r>
              <a:rPr lang="en-GB" spc="-5" dirty="0"/>
              <a:t> am </a:t>
            </a:r>
            <a:r>
              <a:rPr lang="en-GB" spc="-5" dirty="0" err="1"/>
              <a:t>gŵynion</a:t>
            </a:r>
            <a:r>
              <a:rPr lang="en-GB" spc="-5" dirty="0"/>
              <a:t> </a:t>
            </a:r>
            <a:r>
              <a:rPr lang="en-GB" spc="-5" dirty="0" err="1"/>
              <a:t>yn</a:t>
            </a:r>
            <a:r>
              <a:rPr lang="en-GB" spc="-5" dirty="0"/>
              <a:t> </a:t>
            </a:r>
            <a:r>
              <a:rPr lang="en-GB" spc="-5" dirty="0" err="1"/>
              <a:t>gyson</a:t>
            </a:r>
            <a:r>
              <a:rPr lang="en-GB" spc="-5" dirty="0"/>
              <a:t>.</a:t>
            </a:r>
          </a:p>
          <a:p>
            <a:pPr marL="482600" marR="5080" indent="-470534">
              <a:lnSpc>
                <a:spcPct val="100000"/>
              </a:lnSpc>
              <a:buFont typeface="Arial" panose="020B0604020202020204" pitchFamily="34" charset="0"/>
              <a:buChar char="•"/>
            </a:pPr>
            <a:r>
              <a:rPr lang="en-GB" spc="-5" dirty="0"/>
              <a:t>Mae </a:t>
            </a:r>
            <a:r>
              <a:rPr lang="en-GB" spc="-5" dirty="0" err="1"/>
              <a:t>hefyd</a:t>
            </a:r>
            <a:r>
              <a:rPr lang="en-GB" spc="-5" dirty="0"/>
              <a:t> </a:t>
            </a:r>
            <a:r>
              <a:rPr lang="en-GB" spc="-5" dirty="0" err="1"/>
              <a:t>yn</a:t>
            </a:r>
            <a:r>
              <a:rPr lang="en-GB" spc="-5" dirty="0"/>
              <a:t> </a:t>
            </a:r>
            <a:r>
              <a:rPr lang="en-GB" spc="-5" dirty="0" err="1"/>
              <a:t>golygu</a:t>
            </a:r>
            <a:r>
              <a:rPr lang="en-GB" spc="-5" dirty="0"/>
              <a:t> y </a:t>
            </a:r>
            <a:r>
              <a:rPr lang="en-GB" spc="-5" dirty="0" err="1"/>
              <a:t>gallai</a:t>
            </a:r>
            <a:r>
              <a:rPr lang="en-GB" spc="-5" dirty="0"/>
              <a:t> </a:t>
            </a:r>
            <a:r>
              <a:rPr lang="en-GB" spc="-5" dirty="0" err="1"/>
              <a:t>materion</a:t>
            </a:r>
            <a:r>
              <a:rPr lang="en-GB" spc="-5" dirty="0"/>
              <a:t> </a:t>
            </a:r>
            <a:r>
              <a:rPr lang="en-GB" spc="-5" dirty="0" err="1"/>
              <a:t>mwy</a:t>
            </a:r>
            <a:r>
              <a:rPr lang="en-GB" spc="-5" dirty="0"/>
              <a:t> </a:t>
            </a:r>
            <a:r>
              <a:rPr lang="en-GB" spc="-5" dirty="0" err="1"/>
              <a:t>difrifol</a:t>
            </a:r>
            <a:r>
              <a:rPr lang="en-GB" spc="-5" dirty="0"/>
              <a:t> </a:t>
            </a:r>
            <a:r>
              <a:rPr lang="en-GB" spc="-5" dirty="0" err="1"/>
              <a:t>gael</a:t>
            </a:r>
            <a:r>
              <a:rPr lang="en-GB" spc="-5" dirty="0"/>
              <a:t> </a:t>
            </a:r>
            <a:r>
              <a:rPr lang="en-GB" spc="-5" dirty="0" err="1"/>
              <a:t>eu</a:t>
            </a:r>
            <a:r>
              <a:rPr lang="en-GB" spc="-5" dirty="0"/>
              <a:t> </a:t>
            </a:r>
            <a:r>
              <a:rPr lang="en-GB" spc="-5" dirty="0" err="1"/>
              <a:t>colli</a:t>
            </a:r>
            <a:r>
              <a:rPr lang="en-GB" spc="-5" dirty="0"/>
              <a:t> </a:t>
            </a:r>
            <a:r>
              <a:rPr lang="en-GB" spc="-5" dirty="0" err="1"/>
              <a:t>neu’u</a:t>
            </a:r>
            <a:r>
              <a:rPr lang="en-GB" spc="-5" dirty="0"/>
              <a:t> </a:t>
            </a:r>
            <a:r>
              <a:rPr lang="en-GB" spc="-5" dirty="0" err="1"/>
              <a:t>trin</a:t>
            </a:r>
            <a:r>
              <a:rPr lang="en-GB" spc="-5" dirty="0"/>
              <a:t> </a:t>
            </a:r>
            <a:r>
              <a:rPr lang="en-GB" spc="-5" dirty="0" err="1"/>
              <a:t>yn</a:t>
            </a:r>
            <a:r>
              <a:rPr lang="en-GB" spc="-5" dirty="0"/>
              <a:t> </a:t>
            </a:r>
            <a:r>
              <a:rPr lang="en-GB" spc="-5" dirty="0" err="1"/>
              <a:t>rhy</a:t>
            </a:r>
            <a:r>
              <a:rPr lang="en-GB" spc="-5" dirty="0"/>
              <a:t> </a:t>
            </a:r>
            <a:r>
              <a:rPr lang="en-GB" spc="-5" dirty="0" err="1"/>
              <a:t>ysgafn</a:t>
            </a:r>
            <a:r>
              <a:rPr lang="en-GB" spc="-5" dirty="0"/>
              <a:t>.</a:t>
            </a:r>
          </a:p>
          <a:p>
            <a:pPr marL="482600" marR="5080" indent="-470534">
              <a:lnSpc>
                <a:spcPct val="100000"/>
              </a:lnSpc>
              <a:buFont typeface="Arial" panose="020B0604020202020204" pitchFamily="34" charset="0"/>
              <a:buChar char="•"/>
            </a:pPr>
            <a:r>
              <a:rPr lang="en-GB" spc="-5" dirty="0" err="1"/>
              <a:t>Canlyniad</a:t>
            </a:r>
            <a:r>
              <a:rPr lang="en-GB" spc="-5" dirty="0"/>
              <a:t> </a:t>
            </a:r>
            <a:r>
              <a:rPr lang="en-GB" spc="-5" dirty="0" err="1"/>
              <a:t>arall</a:t>
            </a:r>
            <a:r>
              <a:rPr lang="en-GB" spc="-5" dirty="0"/>
              <a:t> </a:t>
            </a:r>
            <a:r>
              <a:rPr lang="en-GB" spc="-5" dirty="0" err="1"/>
              <a:t>yw</a:t>
            </a:r>
            <a:r>
              <a:rPr lang="en-GB" spc="-5" dirty="0"/>
              <a:t> </a:t>
            </a:r>
            <a:r>
              <a:rPr lang="en-GB" spc="-5" dirty="0" err="1"/>
              <a:t>nad</a:t>
            </a:r>
            <a:r>
              <a:rPr lang="en-GB" spc="-5" dirty="0"/>
              <a:t> </a:t>
            </a:r>
            <a:r>
              <a:rPr lang="en-GB" spc="-5" dirty="0" err="1"/>
              <a:t>oes</a:t>
            </a:r>
            <a:r>
              <a:rPr lang="en-GB" spc="-5" dirty="0"/>
              <a:t> </a:t>
            </a:r>
            <a:r>
              <a:rPr lang="en-GB" spc="-5" dirty="0" err="1"/>
              <a:t>gan</a:t>
            </a:r>
            <a:r>
              <a:rPr lang="en-GB" spc="-5" dirty="0"/>
              <a:t> </a:t>
            </a:r>
            <a:r>
              <a:rPr lang="en-GB" spc="-5" dirty="0" err="1"/>
              <a:t>ddysgwyr</a:t>
            </a:r>
            <a:r>
              <a:rPr lang="en-GB" spc="-5" dirty="0"/>
              <a:t> </a:t>
            </a:r>
            <a:r>
              <a:rPr lang="en-GB" spc="-5" dirty="0" err="1"/>
              <a:t>sylfaen</a:t>
            </a:r>
            <a:r>
              <a:rPr lang="en-GB" spc="-5" dirty="0"/>
              <a:t> </a:t>
            </a:r>
            <a:r>
              <a:rPr lang="en-GB" spc="-5" dirty="0" err="1"/>
              <a:t>glir</a:t>
            </a:r>
            <a:r>
              <a:rPr lang="en-GB" spc="-5" dirty="0"/>
              <a:t> </a:t>
            </a:r>
            <a:r>
              <a:rPr lang="en-GB" spc="-5" dirty="0" err="1"/>
              <a:t>ar</a:t>
            </a:r>
            <a:r>
              <a:rPr lang="en-GB" spc="-5" dirty="0"/>
              <a:t> </a:t>
            </a:r>
            <a:r>
              <a:rPr lang="en-GB" spc="-5" dirty="0" err="1"/>
              <a:t>gyfer</a:t>
            </a:r>
            <a:r>
              <a:rPr lang="en-GB" spc="-5" dirty="0"/>
              <a:t> </a:t>
            </a:r>
            <a:r>
              <a:rPr lang="en-GB" spc="-5" dirty="0" err="1"/>
              <a:t>apelio</a:t>
            </a:r>
            <a:r>
              <a:rPr lang="en-GB" spc="-5" dirty="0"/>
              <a:t> </a:t>
            </a:r>
            <a:r>
              <a:rPr lang="en-GB" spc="-5" dirty="0" err="1"/>
              <a:t>yn</a:t>
            </a:r>
            <a:r>
              <a:rPr lang="en-GB" spc="-5" dirty="0"/>
              <a:t> </a:t>
            </a:r>
            <a:r>
              <a:rPr lang="en-GB" spc="-5" dirty="0" err="1"/>
              <a:t>erbyn</a:t>
            </a:r>
            <a:r>
              <a:rPr lang="en-GB" spc="-5" dirty="0"/>
              <a:t> </a:t>
            </a:r>
            <a:r>
              <a:rPr lang="en-GB" spc="-5" dirty="0" err="1"/>
              <a:t>canlyniad</a:t>
            </a:r>
            <a:r>
              <a:rPr lang="en-GB" spc="-5" dirty="0"/>
              <a:t> </a:t>
            </a:r>
            <a:r>
              <a:rPr lang="en-GB" spc="-5" dirty="0" err="1"/>
              <a:t>neu</a:t>
            </a:r>
            <a:r>
              <a:rPr lang="en-GB" spc="-5" dirty="0"/>
              <a:t> </a:t>
            </a:r>
            <a:r>
              <a:rPr lang="en-GB" spc="-5" dirty="0" err="1"/>
              <a:t>beidio</a:t>
            </a:r>
            <a:r>
              <a:rPr lang="en-GB" spc="-5" dirty="0"/>
              <a:t>, ac </a:t>
            </a:r>
            <a:r>
              <a:rPr lang="en-GB" spc="-5" dirty="0" err="1"/>
              <a:t>nid</a:t>
            </a:r>
            <a:r>
              <a:rPr lang="en-GB" spc="-5" dirty="0"/>
              <a:t> </a:t>
            </a:r>
            <a:r>
              <a:rPr lang="en-GB" spc="-5" dirty="0" err="1"/>
              <a:t>oes</a:t>
            </a:r>
            <a:r>
              <a:rPr lang="en-GB" spc="-5" dirty="0"/>
              <a:t> </a:t>
            </a:r>
            <a:r>
              <a:rPr lang="en-GB" spc="-5" dirty="0" err="1"/>
              <a:t>gan</a:t>
            </a:r>
            <a:r>
              <a:rPr lang="en-GB" spc="-5" dirty="0"/>
              <a:t> y SAB </a:t>
            </a:r>
            <a:r>
              <a:rPr lang="en-GB" spc="-5" dirty="0" err="1"/>
              <a:t>fecanwaith</a:t>
            </a:r>
            <a:r>
              <a:rPr lang="en-GB" spc="-5" dirty="0"/>
              <a:t> </a:t>
            </a:r>
            <a:r>
              <a:rPr lang="en-GB" spc="-5" dirty="0" err="1"/>
              <a:t>clir</a:t>
            </a:r>
            <a:r>
              <a:rPr lang="en-GB" spc="-5" dirty="0"/>
              <a:t> </a:t>
            </a:r>
            <a:r>
              <a:rPr lang="en-GB" spc="-5" dirty="0" err="1"/>
              <a:t>i</a:t>
            </a:r>
            <a:r>
              <a:rPr lang="en-GB" spc="-5" dirty="0"/>
              <a:t> </a:t>
            </a:r>
            <a:r>
              <a:rPr lang="en-GB" spc="-5" dirty="0" err="1"/>
              <a:t>farnu</a:t>
            </a:r>
            <a:r>
              <a:rPr lang="en-GB" spc="-5" dirty="0"/>
              <a:t> </a:t>
            </a:r>
            <a:r>
              <a:rPr lang="en-GB" spc="-5" dirty="0" err="1"/>
              <a:t>p’un</a:t>
            </a:r>
            <a:r>
              <a:rPr lang="en-GB" spc="-5" dirty="0"/>
              <a:t> a </a:t>
            </a:r>
            <a:r>
              <a:rPr lang="en-GB" spc="-5" dirty="0" err="1"/>
              <a:t>yw</a:t>
            </a:r>
            <a:r>
              <a:rPr lang="en-GB" spc="-5" dirty="0"/>
              <a:t> </a:t>
            </a:r>
            <a:r>
              <a:rPr lang="en-GB" spc="-5" dirty="0" err="1"/>
              <a:t>wedi</a:t>
            </a:r>
            <a:r>
              <a:rPr lang="en-GB" spc="-5" dirty="0"/>
              <a:t> </a:t>
            </a:r>
            <a:r>
              <a:rPr lang="en-GB" spc="-5" dirty="0" err="1"/>
              <a:t>trin</a:t>
            </a:r>
            <a:r>
              <a:rPr lang="en-GB" spc="-5" dirty="0"/>
              <a:t> y </a:t>
            </a:r>
            <a:r>
              <a:rPr lang="en-GB" spc="-5" dirty="0" err="1"/>
              <a:t>gŵyn</a:t>
            </a:r>
            <a:r>
              <a:rPr lang="en-GB" spc="-5" dirty="0"/>
              <a:t> </a:t>
            </a:r>
            <a:r>
              <a:rPr lang="en-GB" spc="-5" dirty="0" err="1"/>
              <a:t>yn</a:t>
            </a:r>
            <a:r>
              <a:rPr lang="en-GB" spc="-5" dirty="0"/>
              <a:t> </a:t>
            </a:r>
            <a:r>
              <a:rPr lang="en-GB" spc="-5" dirty="0" err="1"/>
              <a:t>deg</a:t>
            </a:r>
            <a:r>
              <a:rPr lang="en-GB" spc="-5" dirty="0"/>
              <a:t> </a:t>
            </a:r>
            <a:r>
              <a:rPr lang="en-GB" spc="-5" dirty="0" err="1"/>
              <a:t>ai</a:t>
            </a:r>
            <a:r>
              <a:rPr lang="en-GB" spc="-5" dirty="0"/>
              <a:t> </a:t>
            </a:r>
            <a:r>
              <a:rPr lang="en-GB" spc="-5" dirty="0" err="1"/>
              <a:t>peidio</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4739759"/>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Not knowing clearly and deciding consistently  the difference between a serious complaint and a less serious moan means the management, monitoring, analysis and reporting of complaints is not consistent.</a:t>
            </a:r>
          </a:p>
          <a:p>
            <a:pPr marL="482600" marR="44450" indent="-470534">
              <a:lnSpc>
                <a:spcPct val="100000"/>
              </a:lnSpc>
              <a:buFont typeface="Arial" panose="020B0604020202020204" pitchFamily="34" charset="0"/>
              <a:buChar char="•"/>
            </a:pPr>
            <a:r>
              <a:rPr lang="en-GB" spc="-5" dirty="0"/>
              <a:t>It also means more serious issues may be missed or treated too lightly.</a:t>
            </a:r>
          </a:p>
          <a:p>
            <a:pPr marL="482600" marR="44450" indent="-470534">
              <a:lnSpc>
                <a:spcPct val="100000"/>
              </a:lnSpc>
              <a:buFont typeface="Arial" panose="020B0604020202020204" pitchFamily="34" charset="0"/>
              <a:buChar char="•"/>
            </a:pPr>
            <a:r>
              <a:rPr lang="en-GB" spc="-5" dirty="0"/>
              <a:t>Another consequence is that leaners do not have a clear basis upon which they can or cannot appeal an outcome, and the FEI does not have a clear mechanism to judge whether it has treated the complaint fairly or not.</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4062651"/>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a:t>Mae </a:t>
            </a:r>
            <a:r>
              <a:rPr lang="en-GB" spc="-5" dirty="0" err="1"/>
              <a:t>gan</a:t>
            </a:r>
            <a:r>
              <a:rPr lang="en-GB" spc="-5" dirty="0"/>
              <a:t> bob SAB </a:t>
            </a:r>
            <a:r>
              <a:rPr lang="en-GB" spc="-5" dirty="0" err="1"/>
              <a:t>systemau</a:t>
            </a:r>
            <a:r>
              <a:rPr lang="en-GB" spc="-5" dirty="0"/>
              <a:t> </a:t>
            </a:r>
            <a:r>
              <a:rPr lang="en-GB" spc="-5" dirty="0" err="1"/>
              <a:t>ar</a:t>
            </a:r>
            <a:r>
              <a:rPr lang="en-GB" spc="-5" dirty="0"/>
              <a:t> </a:t>
            </a:r>
            <a:r>
              <a:rPr lang="en-GB" spc="-5" dirty="0" err="1"/>
              <a:t>waith</a:t>
            </a:r>
            <a:r>
              <a:rPr lang="en-GB" spc="-5" dirty="0"/>
              <a:t> </a:t>
            </a:r>
            <a:r>
              <a:rPr lang="en-GB" spc="-5" dirty="0" err="1"/>
              <a:t>sy’n</a:t>
            </a:r>
            <a:r>
              <a:rPr lang="en-GB" spc="-5" dirty="0"/>
              <a:t> </a:t>
            </a:r>
            <a:r>
              <a:rPr lang="en-GB" spc="-5" dirty="0" err="1"/>
              <a:t>cadw</a:t>
            </a:r>
            <a:r>
              <a:rPr lang="en-GB" spc="-5" dirty="0"/>
              <a:t> </a:t>
            </a:r>
            <a:r>
              <a:rPr lang="en-GB" spc="-5" dirty="0" err="1"/>
              <a:t>golwg</a:t>
            </a:r>
            <a:r>
              <a:rPr lang="en-GB" spc="-5" dirty="0"/>
              <a:t> </a:t>
            </a:r>
            <a:r>
              <a:rPr lang="en-GB" spc="-5" dirty="0" err="1"/>
              <a:t>ar</a:t>
            </a:r>
            <a:r>
              <a:rPr lang="en-GB" spc="-5" dirty="0"/>
              <a:t> y </a:t>
            </a:r>
            <a:r>
              <a:rPr lang="en-GB" spc="-5" dirty="0" err="1"/>
              <a:t>cwynion</a:t>
            </a:r>
            <a:r>
              <a:rPr lang="en-GB" spc="-5" dirty="0"/>
              <a:t> </a:t>
            </a:r>
            <a:r>
              <a:rPr lang="en-GB" spc="-5" dirty="0" err="1"/>
              <a:t>ffurfiol</a:t>
            </a:r>
            <a:r>
              <a:rPr lang="en-GB" spc="-5" dirty="0"/>
              <a:t> a </a:t>
            </a:r>
            <a:r>
              <a:rPr lang="en-GB" spc="-5" dirty="0" err="1"/>
              <a:t>gânt</a:t>
            </a:r>
            <a:r>
              <a:rPr lang="en-GB" spc="-5" dirty="0"/>
              <a:t>.</a:t>
            </a:r>
          </a:p>
          <a:p>
            <a:pPr marL="482600" marR="5080" indent="-470534">
              <a:lnSpc>
                <a:spcPct val="100000"/>
              </a:lnSpc>
              <a:buFont typeface="Arial" panose="020B0604020202020204" pitchFamily="34" charset="0"/>
              <a:buChar char="•"/>
            </a:pPr>
            <a:r>
              <a:rPr lang="en-GB" spc="-5" dirty="0" err="1"/>
              <a:t>Fodd</a:t>
            </a:r>
            <a:r>
              <a:rPr lang="en-GB" spc="-5" dirty="0"/>
              <a:t> </a:t>
            </a:r>
            <a:r>
              <a:rPr lang="en-GB" spc="-5" dirty="0" err="1"/>
              <a:t>bynnag</a:t>
            </a:r>
            <a:r>
              <a:rPr lang="en-GB" spc="-5" dirty="0"/>
              <a:t>, </a:t>
            </a:r>
            <a:r>
              <a:rPr lang="en-GB" spc="-5" dirty="0" err="1"/>
              <a:t>nid</a:t>
            </a:r>
            <a:r>
              <a:rPr lang="en-GB" spc="-5" dirty="0"/>
              <a:t> </a:t>
            </a:r>
            <a:r>
              <a:rPr lang="en-GB" spc="-5" dirty="0" err="1"/>
              <a:t>yw</a:t>
            </a:r>
            <a:r>
              <a:rPr lang="en-GB" spc="-5" dirty="0"/>
              <a:t> </a:t>
            </a:r>
            <a:r>
              <a:rPr lang="en-GB" spc="-5" dirty="0" err="1"/>
              <a:t>unrhyw</a:t>
            </a:r>
            <a:r>
              <a:rPr lang="en-GB" spc="-5" dirty="0"/>
              <a:t> un </a:t>
            </a:r>
            <a:r>
              <a:rPr lang="en-GB" spc="-5" dirty="0" err="1"/>
              <a:t>o’r</a:t>
            </a:r>
            <a:r>
              <a:rPr lang="en-GB" spc="-5" dirty="0"/>
              <a:t> </a:t>
            </a:r>
            <a:r>
              <a:rPr lang="en-GB" spc="-5" dirty="0" err="1"/>
              <a:t>systemau</a:t>
            </a:r>
            <a:r>
              <a:rPr lang="en-GB" spc="-5" dirty="0"/>
              <a:t> </a:t>
            </a:r>
            <a:r>
              <a:rPr lang="en-GB" spc="-5" dirty="0" err="1"/>
              <a:t>hyn</a:t>
            </a:r>
            <a:r>
              <a:rPr lang="en-GB" spc="-5" dirty="0"/>
              <a:t> </a:t>
            </a:r>
            <a:r>
              <a:rPr lang="en-GB" spc="-5" dirty="0" err="1"/>
              <a:t>yn</a:t>
            </a:r>
            <a:r>
              <a:rPr lang="en-GB" spc="-5" dirty="0"/>
              <a:t> </a:t>
            </a:r>
            <a:r>
              <a:rPr lang="en-GB" spc="-5" dirty="0" err="1"/>
              <a:t>gwneud</a:t>
            </a:r>
            <a:r>
              <a:rPr lang="en-GB" spc="-5" dirty="0"/>
              <a:t> </a:t>
            </a:r>
            <a:r>
              <a:rPr lang="en-GB" spc="-5" dirty="0" err="1"/>
              <a:t>yn</a:t>
            </a:r>
            <a:r>
              <a:rPr lang="en-GB" spc="-5" dirty="0"/>
              <a:t> </a:t>
            </a:r>
            <a:r>
              <a:rPr lang="en-GB" spc="-5" dirty="0" err="1"/>
              <a:t>siwr</a:t>
            </a:r>
            <a:r>
              <a:rPr lang="en-GB" spc="-5" dirty="0"/>
              <a:t> </a:t>
            </a:r>
            <a:r>
              <a:rPr lang="en-GB" spc="-5" dirty="0" err="1"/>
              <a:t>yr</a:t>
            </a:r>
            <a:r>
              <a:rPr lang="en-GB" spc="-5" dirty="0"/>
              <a:t> </a:t>
            </a:r>
            <a:r>
              <a:rPr lang="en-GB" spc="-5" dirty="0" err="1"/>
              <a:t>ymdrinnir</a:t>
            </a:r>
            <a:r>
              <a:rPr lang="en-GB" spc="-5" dirty="0"/>
              <a:t> </a:t>
            </a:r>
            <a:r>
              <a:rPr lang="en-GB" spc="-5" dirty="0" err="1"/>
              <a:t>yn</a:t>
            </a:r>
            <a:r>
              <a:rPr lang="en-GB" spc="-5" dirty="0"/>
              <a:t> </a:t>
            </a:r>
            <a:r>
              <a:rPr lang="en-GB" spc="-5" dirty="0" err="1"/>
              <a:t>gyson</a:t>
            </a:r>
            <a:r>
              <a:rPr lang="en-GB" spc="-5" dirty="0"/>
              <a:t> â </a:t>
            </a:r>
            <a:r>
              <a:rPr lang="en-GB" spc="-5" dirty="0" err="1"/>
              <a:t>phob</a:t>
            </a:r>
            <a:r>
              <a:rPr lang="en-GB" spc="-5" dirty="0"/>
              <a:t> </a:t>
            </a:r>
            <a:r>
              <a:rPr lang="en-GB" spc="-5" dirty="0" err="1"/>
              <a:t>cwyn</a:t>
            </a:r>
            <a:r>
              <a:rPr lang="en-GB" spc="-5" dirty="0"/>
              <a:t>, </a:t>
            </a:r>
            <a:r>
              <a:rPr lang="en-GB" spc="-5" dirty="0" err="1"/>
              <a:t>yn</a:t>
            </a:r>
            <a:r>
              <a:rPr lang="en-GB" spc="-5" dirty="0"/>
              <a:t> </a:t>
            </a:r>
            <a:r>
              <a:rPr lang="en-GB" spc="-5" dirty="0" err="1"/>
              <a:t>enwedig</a:t>
            </a:r>
            <a:r>
              <a:rPr lang="en-GB" spc="-5" dirty="0"/>
              <a:t> </a:t>
            </a:r>
            <a:r>
              <a:rPr lang="en-GB" spc="-5" dirty="0" err="1"/>
              <a:t>ar</a:t>
            </a:r>
            <a:r>
              <a:rPr lang="en-GB" spc="-5" dirty="0"/>
              <a:t> draws </a:t>
            </a:r>
            <a:r>
              <a:rPr lang="en-GB" spc="-5" dirty="0" err="1"/>
              <a:t>gwahanol</a:t>
            </a:r>
            <a:r>
              <a:rPr lang="en-GB" spc="-5" dirty="0"/>
              <a:t> </a:t>
            </a:r>
            <a:r>
              <a:rPr lang="en-GB" spc="-5" dirty="0" err="1"/>
              <a:t>gampysau</a:t>
            </a:r>
            <a:r>
              <a:rPr lang="en-GB" spc="-5" dirty="0"/>
              <a:t> a </a:t>
            </a:r>
            <a:r>
              <a:rPr lang="en-GB" spc="-5" dirty="0" err="1"/>
              <a:t>thimau</a:t>
            </a:r>
            <a:r>
              <a:rPr lang="en-GB" spc="-5" dirty="0"/>
              <a:t> </a:t>
            </a:r>
            <a:r>
              <a:rPr lang="en-GB" spc="-5" dirty="0" err="1"/>
              <a:t>rheoli</a:t>
            </a:r>
            <a:r>
              <a:rPr lang="en-GB" spc="-5" dirty="0"/>
              <a:t>.</a:t>
            </a:r>
          </a:p>
          <a:p>
            <a:pPr marL="482600" marR="5080" indent="-470534">
              <a:lnSpc>
                <a:spcPct val="100000"/>
              </a:lnSpc>
              <a:buFont typeface="Arial" panose="020B0604020202020204" pitchFamily="34" charset="0"/>
              <a:buChar char="•"/>
            </a:pPr>
            <a:r>
              <a:rPr lang="en-GB" spc="-5" dirty="0" err="1"/>
              <a:t>Mae’r</a:t>
            </a:r>
            <a:r>
              <a:rPr lang="en-GB" spc="-5" dirty="0"/>
              <a:t> </a:t>
            </a:r>
            <a:r>
              <a:rPr lang="en-GB" spc="-5" dirty="0" err="1"/>
              <a:t>systemau</a:t>
            </a:r>
            <a:r>
              <a:rPr lang="en-GB" spc="-5" dirty="0"/>
              <a:t> </a:t>
            </a:r>
            <a:r>
              <a:rPr lang="en-GB" spc="-5" dirty="0" err="1"/>
              <a:t>gorau</a:t>
            </a:r>
            <a:r>
              <a:rPr lang="en-GB" spc="-5" dirty="0"/>
              <a:t> </a:t>
            </a:r>
            <a:r>
              <a:rPr lang="en-GB" spc="-5" dirty="0" err="1"/>
              <a:t>ar</a:t>
            </a:r>
            <a:r>
              <a:rPr lang="en-GB" spc="-5" dirty="0"/>
              <a:t> </a:t>
            </a:r>
            <a:r>
              <a:rPr lang="en-GB" spc="-5" dirty="0" err="1"/>
              <a:t>gyfer</a:t>
            </a:r>
            <a:r>
              <a:rPr lang="en-GB" spc="-5" dirty="0"/>
              <a:t> </a:t>
            </a:r>
            <a:r>
              <a:rPr lang="en-GB" spc="-5" dirty="0" err="1"/>
              <a:t>rheoli</a:t>
            </a:r>
            <a:r>
              <a:rPr lang="en-GB" spc="-5" dirty="0"/>
              <a:t> </a:t>
            </a:r>
            <a:r>
              <a:rPr lang="en-GB" spc="-5" dirty="0" err="1"/>
              <a:t>cwynion</a:t>
            </a:r>
            <a:r>
              <a:rPr lang="en-GB" spc="-5" dirty="0"/>
              <a:t> </a:t>
            </a:r>
            <a:r>
              <a:rPr lang="en-GB" spc="-5" dirty="0" err="1"/>
              <a:t>dysgwyr</a:t>
            </a:r>
            <a:r>
              <a:rPr lang="en-GB" spc="-5" dirty="0"/>
              <a:t> </a:t>
            </a:r>
            <a:r>
              <a:rPr lang="en-GB" spc="-5" dirty="0" err="1"/>
              <a:t>yn</a:t>
            </a:r>
            <a:r>
              <a:rPr lang="en-GB" spc="-5" dirty="0"/>
              <a:t> </a:t>
            </a:r>
            <a:r>
              <a:rPr lang="en-GB" spc="-5" dirty="0" err="1"/>
              <a:t>trin</a:t>
            </a:r>
            <a:r>
              <a:rPr lang="en-GB" spc="-5" dirty="0"/>
              <a:t> y </a:t>
            </a:r>
            <a:r>
              <a:rPr lang="en-GB" spc="-5" dirty="0" err="1"/>
              <a:t>rhain</a:t>
            </a:r>
            <a:r>
              <a:rPr lang="en-GB" spc="-5" dirty="0"/>
              <a:t> </a:t>
            </a:r>
            <a:r>
              <a:rPr lang="en-GB" spc="-5" dirty="0" err="1"/>
              <a:t>fel</a:t>
            </a:r>
            <a:r>
              <a:rPr lang="en-GB" spc="-5" dirty="0"/>
              <a:t> </a:t>
            </a:r>
            <a:r>
              <a:rPr lang="en-GB" spc="-5" dirty="0" err="1"/>
              <a:t>gwybodaeth</a:t>
            </a:r>
            <a:r>
              <a:rPr lang="en-GB" spc="-5" dirty="0"/>
              <a:t> </a:t>
            </a:r>
            <a:r>
              <a:rPr lang="en-GB" spc="-5" dirty="0" err="1"/>
              <a:t>bwysig</a:t>
            </a:r>
            <a:r>
              <a:rPr lang="en-GB" spc="-5" dirty="0"/>
              <a:t> am </a:t>
            </a:r>
            <a:r>
              <a:rPr lang="en-GB" spc="-5" dirty="0" err="1"/>
              <a:t>berfformiad</a:t>
            </a:r>
            <a:r>
              <a:rPr lang="en-GB" spc="-5" dirty="0"/>
              <a:t>, </a:t>
            </a:r>
            <a:r>
              <a:rPr lang="en-GB" spc="-5" dirty="0" err="1"/>
              <a:t>yn</a:t>
            </a:r>
            <a:r>
              <a:rPr lang="en-GB" spc="-5" dirty="0"/>
              <a:t> </a:t>
            </a:r>
            <a:r>
              <a:rPr lang="en-GB" spc="-5" dirty="0" err="1"/>
              <a:t>cysylltu’r</a:t>
            </a:r>
            <a:r>
              <a:rPr lang="en-GB" spc="-5" dirty="0"/>
              <a:t> </a:t>
            </a:r>
            <a:r>
              <a:rPr lang="en-GB" spc="-5" dirty="0" err="1"/>
              <a:t>wybodaeth</a:t>
            </a:r>
            <a:r>
              <a:rPr lang="en-GB" spc="-5" dirty="0"/>
              <a:t> â </a:t>
            </a:r>
            <a:r>
              <a:rPr lang="en-GB" spc="-5" dirty="0" err="1"/>
              <a:t>rheoli</a:t>
            </a:r>
            <a:r>
              <a:rPr lang="en-GB" spc="-5" dirty="0"/>
              <a:t> </a:t>
            </a:r>
            <a:r>
              <a:rPr lang="en-GB" spc="-5" dirty="0" err="1"/>
              <a:t>risg</a:t>
            </a:r>
            <a:r>
              <a:rPr lang="en-GB" spc="-5" dirty="0"/>
              <a:t>, ac </a:t>
            </a:r>
            <a:r>
              <a:rPr lang="en-GB" spc="-5" dirty="0" err="1"/>
              <a:t>yn</a:t>
            </a:r>
            <a:r>
              <a:rPr lang="en-GB" spc="-5" dirty="0"/>
              <a:t> </a:t>
            </a:r>
            <a:r>
              <a:rPr lang="en-GB" spc="-5" dirty="0" err="1"/>
              <a:t>defnyddio</a:t>
            </a:r>
            <a:r>
              <a:rPr lang="en-GB" spc="-5" dirty="0"/>
              <a:t> dull </a:t>
            </a:r>
            <a:r>
              <a:rPr lang="en-GB" spc="-5" dirty="0" err="1"/>
              <a:t>gwasanaeth</a:t>
            </a:r>
            <a:r>
              <a:rPr lang="en-GB" spc="-5" dirty="0"/>
              <a:t> </a:t>
            </a:r>
            <a:r>
              <a:rPr lang="en-GB" spc="-5" dirty="0" err="1"/>
              <a:t>cwsmeriaid</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4062651"/>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All FEIs have systems in place which keep track of the formal complaints they receive.</a:t>
            </a:r>
          </a:p>
          <a:p>
            <a:pPr marL="482600" marR="44450" indent="-470534">
              <a:lnSpc>
                <a:spcPct val="100000"/>
              </a:lnSpc>
              <a:buFont typeface="Arial" panose="020B0604020202020204" pitchFamily="34" charset="0"/>
              <a:buChar char="•"/>
            </a:pPr>
            <a:r>
              <a:rPr lang="en-GB" spc="-5" dirty="0"/>
              <a:t>However, none of these systems makes sure all complaints are handled consistently, especially across different campuses and management teams.</a:t>
            </a:r>
          </a:p>
          <a:p>
            <a:pPr marL="482600" marR="44450" indent="-470534">
              <a:lnSpc>
                <a:spcPct val="100000"/>
              </a:lnSpc>
              <a:buFont typeface="Arial" panose="020B0604020202020204" pitchFamily="34" charset="0"/>
              <a:buChar char="•"/>
            </a:pPr>
            <a:r>
              <a:rPr lang="en-GB" spc="-5" dirty="0"/>
              <a:t>The best systems for managing learner complaints treat these as important performance information, link the intelligence to risk management, and take a customer service approach.</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4401205"/>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a:t>Mae </a:t>
            </a:r>
            <a:r>
              <a:rPr lang="en-GB" spc="-5" dirty="0" err="1"/>
              <a:t>SABau</a:t>
            </a:r>
            <a:r>
              <a:rPr lang="en-GB" spc="-5" dirty="0"/>
              <a:t> </a:t>
            </a:r>
            <a:r>
              <a:rPr lang="en-GB" spc="-5" dirty="0" err="1"/>
              <a:t>yn</a:t>
            </a:r>
            <a:r>
              <a:rPr lang="en-GB" spc="-5" dirty="0"/>
              <a:t> </a:t>
            </a:r>
            <a:r>
              <a:rPr lang="en-GB" spc="-5" dirty="0" err="1"/>
              <a:t>dda</a:t>
            </a:r>
            <a:r>
              <a:rPr lang="en-GB" spc="-5" dirty="0"/>
              <a:t> </a:t>
            </a:r>
            <a:r>
              <a:rPr lang="en-GB" spc="-5" dirty="0" err="1"/>
              <a:t>ar</a:t>
            </a:r>
            <a:r>
              <a:rPr lang="en-GB" spc="-5" dirty="0"/>
              <a:t> y </a:t>
            </a:r>
            <a:r>
              <a:rPr lang="en-GB" spc="-5" dirty="0" err="1"/>
              <a:t>cyfan</a:t>
            </a:r>
            <a:r>
              <a:rPr lang="en-GB" spc="-5" dirty="0"/>
              <a:t> am </a:t>
            </a:r>
            <a:r>
              <a:rPr lang="en-GB" spc="-5" dirty="0" err="1"/>
              <a:t>siarad</a:t>
            </a:r>
            <a:r>
              <a:rPr lang="en-GB" spc="-5" dirty="0"/>
              <a:t> â </a:t>
            </a:r>
            <a:r>
              <a:rPr lang="en-GB" spc="-5" dirty="0" err="1"/>
              <a:t>myfyrwyr</a:t>
            </a:r>
            <a:r>
              <a:rPr lang="en-GB" spc="-5" dirty="0"/>
              <a:t> am </a:t>
            </a:r>
            <a:r>
              <a:rPr lang="en-GB" spc="-5" dirty="0" err="1"/>
              <a:t>eu</a:t>
            </a:r>
            <a:r>
              <a:rPr lang="en-GB" spc="-5" dirty="0"/>
              <a:t> </a:t>
            </a:r>
            <a:r>
              <a:rPr lang="en-GB" spc="-5" dirty="0" err="1"/>
              <a:t>profiadau</a:t>
            </a:r>
            <a:r>
              <a:rPr lang="en-GB" spc="-5" dirty="0"/>
              <a:t> </a:t>
            </a:r>
            <a:r>
              <a:rPr lang="en-GB" spc="-5" dirty="0" err="1"/>
              <a:t>fel</a:t>
            </a:r>
            <a:r>
              <a:rPr lang="en-GB" spc="-5" dirty="0"/>
              <a:t> </a:t>
            </a:r>
            <a:r>
              <a:rPr lang="en-GB" spc="-5" dirty="0" err="1"/>
              <a:t>dysgwyr</a:t>
            </a:r>
            <a:r>
              <a:rPr lang="en-GB" spc="-5" dirty="0"/>
              <a:t>.</a:t>
            </a:r>
          </a:p>
          <a:p>
            <a:pPr marL="482600" marR="5080" indent="-470534">
              <a:lnSpc>
                <a:spcPct val="100000"/>
              </a:lnSpc>
              <a:buFont typeface="Arial" panose="020B0604020202020204" pitchFamily="34" charset="0"/>
              <a:buChar char="•"/>
            </a:pPr>
            <a:r>
              <a:rPr lang="en-GB" spc="-5" dirty="0" err="1"/>
              <a:t>Fodd</a:t>
            </a:r>
            <a:r>
              <a:rPr lang="en-GB" spc="-5" dirty="0"/>
              <a:t> </a:t>
            </a:r>
            <a:r>
              <a:rPr lang="en-GB" spc="-5" dirty="0" err="1"/>
              <a:t>bynnag</a:t>
            </a:r>
            <a:r>
              <a:rPr lang="en-GB" spc="-5" dirty="0"/>
              <a:t>, </a:t>
            </a:r>
            <a:r>
              <a:rPr lang="en-GB" spc="-5" dirty="0" err="1"/>
              <a:t>nid</a:t>
            </a:r>
            <a:r>
              <a:rPr lang="en-GB" spc="-5" dirty="0"/>
              <a:t> </a:t>
            </a:r>
            <a:r>
              <a:rPr lang="en-GB" spc="-5" dirty="0" err="1"/>
              <a:t>yw’r</a:t>
            </a:r>
            <a:r>
              <a:rPr lang="en-GB" spc="-5" dirty="0"/>
              <a:t> </a:t>
            </a:r>
            <a:r>
              <a:rPr lang="en-GB" spc="-5" dirty="0" err="1"/>
              <a:t>rhan</a:t>
            </a:r>
            <a:r>
              <a:rPr lang="en-GB" spc="-5" dirty="0"/>
              <a:t> </a:t>
            </a:r>
            <a:r>
              <a:rPr lang="en-GB" spc="-5" dirty="0" err="1"/>
              <a:t>fwyaf</a:t>
            </a:r>
            <a:r>
              <a:rPr lang="en-GB" spc="-5" dirty="0"/>
              <a:t> o </a:t>
            </a:r>
            <a:r>
              <a:rPr lang="en-GB" spc="-5" dirty="0" err="1"/>
              <a:t>SABau</a:t>
            </a:r>
            <a:r>
              <a:rPr lang="en-GB" spc="-5" dirty="0"/>
              <a:t> </a:t>
            </a:r>
            <a:r>
              <a:rPr lang="en-GB" spc="-5" dirty="0" err="1"/>
              <a:t>yn</a:t>
            </a:r>
            <a:r>
              <a:rPr lang="en-GB" spc="-5" dirty="0"/>
              <a:t> </a:t>
            </a:r>
            <a:r>
              <a:rPr lang="en-GB" spc="-5" dirty="0" err="1"/>
              <a:t>holi</a:t>
            </a:r>
            <a:r>
              <a:rPr lang="en-GB" spc="-5" dirty="0"/>
              <a:t> </a:t>
            </a:r>
            <a:r>
              <a:rPr lang="en-GB" spc="-5" dirty="0" err="1"/>
              <a:t>dysgwyr</a:t>
            </a:r>
            <a:r>
              <a:rPr lang="en-GB" spc="-5" dirty="0"/>
              <a:t> </a:t>
            </a:r>
            <a:r>
              <a:rPr lang="en-GB" spc="-5" dirty="0" err="1"/>
              <a:t>yn</a:t>
            </a:r>
            <a:r>
              <a:rPr lang="en-GB" spc="-5" dirty="0"/>
              <a:t> </a:t>
            </a:r>
            <a:r>
              <a:rPr lang="en-GB" spc="-5" dirty="0" err="1"/>
              <a:t>glir</a:t>
            </a:r>
            <a:r>
              <a:rPr lang="en-GB" spc="-5" dirty="0"/>
              <a:t> </a:t>
            </a:r>
            <a:r>
              <a:rPr lang="en-GB" spc="-5" dirty="0" err="1"/>
              <a:t>nac</a:t>
            </a:r>
            <a:r>
              <a:rPr lang="en-GB" spc="-5" dirty="0"/>
              <a:t> </a:t>
            </a:r>
            <a:r>
              <a:rPr lang="en-GB" spc="-5" dirty="0" err="1"/>
              <a:t>yn</a:t>
            </a:r>
            <a:r>
              <a:rPr lang="en-GB" spc="-5" dirty="0"/>
              <a:t> </a:t>
            </a:r>
            <a:r>
              <a:rPr lang="en-GB" spc="-5" dirty="0" err="1"/>
              <a:t>ddigon</a:t>
            </a:r>
            <a:r>
              <a:rPr lang="en-GB" spc="-5" dirty="0"/>
              <a:t> </a:t>
            </a:r>
            <a:r>
              <a:rPr lang="en-GB" spc="-5" dirty="0" err="1"/>
              <a:t>aml</a:t>
            </a:r>
            <a:r>
              <a:rPr lang="en-GB" spc="-5" dirty="0"/>
              <a:t> am </a:t>
            </a:r>
            <a:r>
              <a:rPr lang="en-GB" spc="-5" dirty="0" err="1"/>
              <a:t>eu</a:t>
            </a:r>
            <a:r>
              <a:rPr lang="en-GB" spc="-5" dirty="0"/>
              <a:t> </a:t>
            </a:r>
            <a:r>
              <a:rPr lang="en-GB" spc="-5" dirty="0" err="1"/>
              <a:t>profiadau</a:t>
            </a:r>
            <a:r>
              <a:rPr lang="en-GB" spc="-5" dirty="0"/>
              <a:t> </a:t>
            </a:r>
            <a:r>
              <a:rPr lang="en-GB" spc="-5" dirty="0" err="1"/>
              <a:t>wrth</a:t>
            </a:r>
            <a:r>
              <a:rPr lang="en-GB" spc="-5" dirty="0"/>
              <a:t> </a:t>
            </a:r>
            <a:r>
              <a:rPr lang="en-GB" spc="-5" dirty="0" err="1"/>
              <a:t>wneud</a:t>
            </a:r>
            <a:r>
              <a:rPr lang="en-GB" spc="-5" dirty="0"/>
              <a:t> </a:t>
            </a:r>
            <a:r>
              <a:rPr lang="en-GB" spc="-5" dirty="0" err="1"/>
              <a:t>cwyn</a:t>
            </a:r>
            <a:r>
              <a:rPr lang="en-GB" spc="-5" dirty="0"/>
              <a:t>. </a:t>
            </a:r>
          </a:p>
          <a:p>
            <a:pPr marL="482600" marR="5080" indent="-470534">
              <a:lnSpc>
                <a:spcPct val="100000"/>
              </a:lnSpc>
              <a:buFont typeface="Arial" panose="020B0604020202020204" pitchFamily="34" charset="0"/>
              <a:buChar char="•"/>
            </a:pPr>
            <a:r>
              <a:rPr lang="en-GB" spc="-5" dirty="0"/>
              <a:t>Mae </a:t>
            </a:r>
            <a:r>
              <a:rPr lang="en-GB" spc="-5" dirty="0" err="1"/>
              <a:t>hyn</a:t>
            </a:r>
            <a:r>
              <a:rPr lang="en-GB" spc="-5" dirty="0"/>
              <a:t> </a:t>
            </a:r>
            <a:r>
              <a:rPr lang="en-GB" spc="-5" dirty="0" err="1"/>
              <a:t>yn</a:t>
            </a:r>
            <a:r>
              <a:rPr lang="en-GB" spc="-5" dirty="0"/>
              <a:t> </a:t>
            </a:r>
            <a:r>
              <a:rPr lang="en-GB" spc="-5" dirty="0" err="1"/>
              <a:t>golygu</a:t>
            </a:r>
            <a:r>
              <a:rPr lang="en-GB" spc="-5" dirty="0"/>
              <a:t> bod y </a:t>
            </a:r>
            <a:r>
              <a:rPr lang="en-GB" spc="-5" dirty="0" err="1"/>
              <a:t>rhan</a:t>
            </a:r>
            <a:r>
              <a:rPr lang="en-GB" spc="-5" dirty="0"/>
              <a:t> </a:t>
            </a:r>
            <a:r>
              <a:rPr lang="en-GB" spc="-5" dirty="0" err="1"/>
              <a:t>fwyaf</a:t>
            </a:r>
            <a:r>
              <a:rPr lang="en-GB" spc="-5" dirty="0"/>
              <a:t> o </a:t>
            </a:r>
            <a:r>
              <a:rPr lang="en-GB" spc="-5" dirty="0" err="1"/>
              <a:t>SABau</a:t>
            </a:r>
            <a:r>
              <a:rPr lang="en-GB" spc="-5" dirty="0"/>
              <a:t> </a:t>
            </a:r>
            <a:r>
              <a:rPr lang="en-GB" spc="-5" dirty="0" err="1"/>
              <a:t>yn</a:t>
            </a:r>
            <a:r>
              <a:rPr lang="en-GB" spc="-5" dirty="0"/>
              <a:t> </a:t>
            </a:r>
            <a:r>
              <a:rPr lang="en-GB" spc="-5" dirty="0" err="1"/>
              <a:t>cymryd</a:t>
            </a:r>
            <a:r>
              <a:rPr lang="en-GB" spc="-5" dirty="0"/>
              <a:t> y </a:t>
            </a:r>
            <a:r>
              <a:rPr lang="en-GB" spc="-5" dirty="0" err="1"/>
              <a:t>rhan</a:t>
            </a:r>
            <a:r>
              <a:rPr lang="en-GB" spc="-5" dirty="0"/>
              <a:t> </a:t>
            </a:r>
            <a:r>
              <a:rPr lang="en-GB" spc="-5" dirty="0" err="1"/>
              <a:t>honno</a:t>
            </a:r>
            <a:r>
              <a:rPr lang="en-GB" spc="-5" dirty="0"/>
              <a:t> </a:t>
            </a:r>
            <a:r>
              <a:rPr lang="en-GB" spc="-5" dirty="0" err="1"/>
              <a:t>o’r</a:t>
            </a:r>
            <a:r>
              <a:rPr lang="en-GB" spc="-5" dirty="0"/>
              <a:t> broses </a:t>
            </a:r>
            <a:r>
              <a:rPr lang="en-GB" spc="-5" dirty="0" err="1"/>
              <a:t>yn</a:t>
            </a:r>
            <a:r>
              <a:rPr lang="en-GB" spc="-5" dirty="0"/>
              <a:t> </a:t>
            </a:r>
            <a:r>
              <a:rPr lang="en-GB" spc="-5" dirty="0" err="1"/>
              <a:t>rhy</a:t>
            </a:r>
            <a:r>
              <a:rPr lang="en-GB" spc="-5" dirty="0"/>
              <a:t> </a:t>
            </a:r>
            <a:r>
              <a:rPr lang="en-GB" spc="-5" dirty="0" err="1"/>
              <a:t>ganiataol</a:t>
            </a:r>
            <a:r>
              <a:rPr lang="en-GB" spc="-5" dirty="0"/>
              <a:t>.   </a:t>
            </a:r>
          </a:p>
          <a:p>
            <a:pPr marL="482600" marR="5080" indent="-470534">
              <a:lnSpc>
                <a:spcPct val="100000"/>
              </a:lnSpc>
              <a:buFont typeface="Arial" panose="020B0604020202020204" pitchFamily="34" charset="0"/>
              <a:buChar char="•"/>
            </a:pPr>
            <a:r>
              <a:rPr lang="en-GB" spc="-5" dirty="0" err="1"/>
              <a:t>Yn</a:t>
            </a:r>
            <a:r>
              <a:rPr lang="en-GB" spc="-5" dirty="0"/>
              <a:t> </a:t>
            </a:r>
            <a:r>
              <a:rPr lang="en-GB" spc="-5" dirty="0" err="1"/>
              <a:t>gyffredinol</a:t>
            </a:r>
            <a:r>
              <a:rPr lang="en-GB" spc="-5" dirty="0"/>
              <a:t>, </a:t>
            </a:r>
            <a:r>
              <a:rPr lang="en-GB" spc="-5" dirty="0" err="1"/>
              <a:t>maent</a:t>
            </a:r>
            <a:r>
              <a:rPr lang="en-GB" spc="-5" dirty="0"/>
              <a:t> </a:t>
            </a:r>
            <a:r>
              <a:rPr lang="en-GB" spc="-5" dirty="0" err="1"/>
              <a:t>yn</a:t>
            </a:r>
            <a:r>
              <a:rPr lang="en-GB" spc="-5" dirty="0"/>
              <a:t> </a:t>
            </a:r>
            <a:r>
              <a:rPr lang="en-GB" spc="-5" dirty="0" err="1"/>
              <a:t>canolbwyntio</a:t>
            </a:r>
            <a:r>
              <a:rPr lang="en-GB" spc="-5" dirty="0"/>
              <a:t> </a:t>
            </a:r>
            <a:r>
              <a:rPr lang="en-GB" spc="-5" dirty="0" err="1"/>
              <a:t>mwy</a:t>
            </a:r>
            <a:r>
              <a:rPr lang="en-GB" spc="-5" dirty="0"/>
              <a:t> </a:t>
            </a:r>
            <a:r>
              <a:rPr lang="en-GB" spc="-5" dirty="0" err="1"/>
              <a:t>ar</a:t>
            </a:r>
            <a:r>
              <a:rPr lang="en-GB" spc="-5" dirty="0"/>
              <a:t> </a:t>
            </a:r>
            <a:r>
              <a:rPr lang="en-GB" spc="-5" dirty="0" err="1"/>
              <a:t>gynnwys</a:t>
            </a:r>
            <a:r>
              <a:rPr lang="en-GB" spc="-5" dirty="0"/>
              <a:t> y </a:t>
            </a:r>
            <a:r>
              <a:rPr lang="en-GB" spc="-5" dirty="0" err="1"/>
              <a:t>gŵyn</a:t>
            </a:r>
            <a:r>
              <a:rPr lang="en-GB" spc="-5" dirty="0"/>
              <a:t> </a:t>
            </a:r>
            <a:r>
              <a:rPr lang="en-GB" spc="-5" dirty="0" err="1"/>
              <a:t>heb</a:t>
            </a:r>
            <a:r>
              <a:rPr lang="en-GB" spc="-5" dirty="0"/>
              <a:t> </a:t>
            </a:r>
            <a:r>
              <a:rPr lang="en-GB" spc="-5" dirty="0" err="1"/>
              <a:t>sicrhau</a:t>
            </a:r>
            <a:r>
              <a:rPr lang="en-GB" spc="-5" dirty="0"/>
              <a:t> </a:t>
            </a:r>
            <a:r>
              <a:rPr lang="en-GB" spc="-5" dirty="0" err="1"/>
              <a:t>ansawdd</a:t>
            </a:r>
            <a:r>
              <a:rPr lang="en-GB" spc="-5" dirty="0"/>
              <a:t> y broses </a:t>
            </a:r>
            <a:r>
              <a:rPr lang="en-GB" spc="-5" dirty="0" err="1"/>
              <a:t>yn</a:t>
            </a:r>
            <a:r>
              <a:rPr lang="en-GB" spc="-5" dirty="0"/>
              <a:t> </a:t>
            </a:r>
            <a:r>
              <a:rPr lang="en-GB" spc="-5" dirty="0" err="1"/>
              <a:t>briodol</a:t>
            </a:r>
            <a:r>
              <a:rPr lang="en-GB" spc="-5" dirty="0"/>
              <a:t> a </a:t>
            </a:r>
            <a:r>
              <a:rPr lang="en-GB" spc="-5" dirty="0" err="1"/>
              <a:t>pha</a:t>
            </a:r>
            <a:r>
              <a:rPr lang="en-GB" spc="-5" dirty="0"/>
              <a:t> </a:t>
            </a:r>
            <a:r>
              <a:rPr lang="en-GB" spc="-5" dirty="0" err="1"/>
              <a:t>mor</a:t>
            </a:r>
            <a:r>
              <a:rPr lang="en-GB" spc="-5" dirty="0"/>
              <a:t> </a:t>
            </a:r>
            <a:r>
              <a:rPr lang="en-GB" spc="-5" dirty="0" err="1"/>
              <a:t>dda</a:t>
            </a:r>
            <a:r>
              <a:rPr lang="en-GB" spc="-5" dirty="0"/>
              <a:t> y </a:t>
            </a:r>
            <a:r>
              <a:rPr lang="en-GB" spc="-5" dirty="0" err="1"/>
              <a:t>mae’n</a:t>
            </a:r>
            <a:r>
              <a:rPr lang="en-GB" spc="-5" dirty="0"/>
              <a:t> </a:t>
            </a:r>
            <a:r>
              <a:rPr lang="en-GB" spc="-5" dirty="0" err="1"/>
              <a:t>cynorthwyo’r</a:t>
            </a:r>
            <a:r>
              <a:rPr lang="en-GB" spc="-5" dirty="0"/>
              <a:t> </a:t>
            </a:r>
            <a:r>
              <a:rPr lang="en-GB" spc="-5" dirty="0" err="1"/>
              <a:t>dysgwr</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4062651"/>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FEIs are generally good at talking to students about their experiences as leaners.</a:t>
            </a:r>
          </a:p>
          <a:p>
            <a:pPr marL="482600" marR="44450" indent="-470534">
              <a:lnSpc>
                <a:spcPct val="100000"/>
              </a:lnSpc>
              <a:buFont typeface="Arial" panose="020B0604020202020204" pitchFamily="34" charset="0"/>
              <a:buChar char="•"/>
            </a:pPr>
            <a:r>
              <a:rPr lang="en-GB" spc="-5" dirty="0"/>
              <a:t>However, most FEIs don’t ask leaners clearly or often enough about their experiences when making a complaint. </a:t>
            </a:r>
          </a:p>
          <a:p>
            <a:pPr marL="482600" marR="44450" indent="-470534">
              <a:lnSpc>
                <a:spcPct val="100000"/>
              </a:lnSpc>
              <a:buFont typeface="Arial" panose="020B0604020202020204" pitchFamily="34" charset="0"/>
              <a:buChar char="•"/>
            </a:pPr>
            <a:r>
              <a:rPr lang="en-GB" spc="-5" dirty="0"/>
              <a:t>This means most FEIs take that part of the process too much for granted.   </a:t>
            </a:r>
          </a:p>
          <a:p>
            <a:pPr marL="482600" marR="44450" indent="-470534">
              <a:lnSpc>
                <a:spcPct val="100000"/>
              </a:lnSpc>
              <a:buFont typeface="Arial" panose="020B0604020202020204" pitchFamily="34" charset="0"/>
              <a:buChar char="•"/>
            </a:pPr>
            <a:r>
              <a:rPr lang="en-GB" spc="-5" dirty="0"/>
              <a:t>They generally focus more on the content of the complaint without properly quality assuring the process and how well it supports the learner.</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4062651"/>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err="1"/>
              <a:t>Mae’r</a:t>
            </a:r>
            <a:r>
              <a:rPr lang="en-GB" spc="-5" dirty="0"/>
              <a:t> </a:t>
            </a:r>
            <a:r>
              <a:rPr lang="en-GB" spc="-5" dirty="0" err="1"/>
              <a:t>rhan</a:t>
            </a:r>
            <a:r>
              <a:rPr lang="en-GB" spc="-5" dirty="0"/>
              <a:t> </a:t>
            </a:r>
            <a:r>
              <a:rPr lang="en-GB" spc="-5" dirty="0" err="1"/>
              <a:t>fwyaf</a:t>
            </a:r>
            <a:r>
              <a:rPr lang="en-GB" spc="-5" dirty="0"/>
              <a:t> o </a:t>
            </a:r>
            <a:r>
              <a:rPr lang="en-GB" spc="-5" dirty="0" err="1"/>
              <a:t>SABau</a:t>
            </a:r>
            <a:r>
              <a:rPr lang="en-GB" spc="-5" dirty="0"/>
              <a:t> </a:t>
            </a:r>
            <a:r>
              <a:rPr lang="en-GB" spc="-5" dirty="0" err="1"/>
              <a:t>yn</a:t>
            </a:r>
            <a:r>
              <a:rPr lang="en-GB" spc="-5" dirty="0"/>
              <a:t> </a:t>
            </a:r>
            <a:r>
              <a:rPr lang="en-GB" spc="-5" dirty="0" err="1"/>
              <a:t>adrodd</a:t>
            </a:r>
            <a:r>
              <a:rPr lang="en-GB" spc="-5" dirty="0"/>
              <a:t> </a:t>
            </a:r>
            <a:r>
              <a:rPr lang="en-GB" spc="-5" dirty="0" err="1"/>
              <a:t>yn</a:t>
            </a:r>
            <a:r>
              <a:rPr lang="en-GB" spc="-5" dirty="0"/>
              <a:t> </a:t>
            </a:r>
            <a:r>
              <a:rPr lang="en-GB" spc="-5" dirty="0" err="1"/>
              <a:t>rheolaidd</a:t>
            </a:r>
            <a:r>
              <a:rPr lang="en-GB" spc="-5" dirty="0"/>
              <a:t> </a:t>
            </a:r>
            <a:r>
              <a:rPr lang="en-GB" spc="-5" dirty="0" err="1"/>
              <a:t>wrth</a:t>
            </a:r>
            <a:r>
              <a:rPr lang="en-GB" spc="-5" dirty="0"/>
              <a:t> </a:t>
            </a:r>
            <a:r>
              <a:rPr lang="en-GB" spc="-5" dirty="0" err="1"/>
              <a:t>dimau</a:t>
            </a:r>
            <a:r>
              <a:rPr lang="en-GB" spc="-5" dirty="0"/>
              <a:t> </a:t>
            </a:r>
            <a:r>
              <a:rPr lang="en-GB" spc="-5" dirty="0" err="1"/>
              <a:t>rheoli</a:t>
            </a:r>
            <a:r>
              <a:rPr lang="en-GB" spc="-5" dirty="0"/>
              <a:t> </a:t>
            </a:r>
            <a:r>
              <a:rPr lang="en-GB" spc="-5" dirty="0" err="1"/>
              <a:t>a’u</a:t>
            </a:r>
            <a:r>
              <a:rPr lang="en-GB" spc="-5" dirty="0"/>
              <a:t> </a:t>
            </a:r>
            <a:r>
              <a:rPr lang="en-GB" spc="-5" dirty="0" err="1"/>
              <a:t>cyrff</a:t>
            </a:r>
            <a:r>
              <a:rPr lang="en-GB" spc="-5" dirty="0"/>
              <a:t> </a:t>
            </a:r>
            <a:r>
              <a:rPr lang="en-GB" spc="-5" dirty="0" err="1"/>
              <a:t>llywodraethol</a:t>
            </a:r>
            <a:r>
              <a:rPr lang="en-GB" spc="-5" dirty="0"/>
              <a:t> am </a:t>
            </a:r>
            <a:r>
              <a:rPr lang="en-GB" spc="-5" dirty="0" err="1"/>
              <a:t>gŵynion</a:t>
            </a:r>
            <a:r>
              <a:rPr lang="en-GB" spc="-5" dirty="0"/>
              <a:t>.</a:t>
            </a:r>
          </a:p>
          <a:p>
            <a:pPr marL="482600" marR="5080" indent="-470534">
              <a:lnSpc>
                <a:spcPct val="100000"/>
              </a:lnSpc>
              <a:buFont typeface="Arial" panose="020B0604020202020204" pitchFamily="34" charset="0"/>
              <a:buChar char="•"/>
            </a:pPr>
            <a:r>
              <a:rPr lang="en-GB" spc="-5" dirty="0" err="1"/>
              <a:t>Fodd</a:t>
            </a:r>
            <a:r>
              <a:rPr lang="en-GB" spc="-5" dirty="0"/>
              <a:t> </a:t>
            </a:r>
            <a:r>
              <a:rPr lang="en-GB" spc="-5" dirty="0" err="1"/>
              <a:t>bynnag</a:t>
            </a:r>
            <a:r>
              <a:rPr lang="en-GB" spc="-5" dirty="0"/>
              <a:t>, </a:t>
            </a:r>
            <a:r>
              <a:rPr lang="en-GB" spc="-5" dirty="0" err="1"/>
              <a:t>mae</a:t>
            </a:r>
            <a:r>
              <a:rPr lang="en-GB" spc="-5" dirty="0"/>
              <a:t> </a:t>
            </a:r>
            <a:r>
              <a:rPr lang="en-GB" spc="-5" dirty="0" err="1"/>
              <a:t>adroddiadau</a:t>
            </a:r>
            <a:r>
              <a:rPr lang="en-GB" spc="-5" dirty="0"/>
              <a:t> </a:t>
            </a:r>
            <a:r>
              <a:rPr lang="en-GB" spc="-5" dirty="0" err="1"/>
              <a:t>rheoli</a:t>
            </a:r>
            <a:r>
              <a:rPr lang="en-GB" spc="-5" dirty="0"/>
              <a:t> </a:t>
            </a:r>
            <a:r>
              <a:rPr lang="en-GB" spc="-5" dirty="0" err="1"/>
              <a:t>yn</a:t>
            </a:r>
            <a:r>
              <a:rPr lang="en-GB" spc="-5" dirty="0"/>
              <a:t> </a:t>
            </a:r>
            <a:r>
              <a:rPr lang="en-GB" spc="-5" dirty="0" err="1"/>
              <a:t>canolbwyntio</a:t>
            </a:r>
            <a:r>
              <a:rPr lang="en-GB" spc="-5" dirty="0"/>
              <a:t> </a:t>
            </a:r>
            <a:r>
              <a:rPr lang="en-GB" spc="-5" dirty="0" err="1"/>
              <a:t>gormod</a:t>
            </a:r>
            <a:r>
              <a:rPr lang="en-GB" spc="-5" dirty="0"/>
              <a:t> </a:t>
            </a:r>
            <a:r>
              <a:rPr lang="en-GB" spc="-5" dirty="0" err="1"/>
              <a:t>ar</a:t>
            </a:r>
            <a:r>
              <a:rPr lang="en-GB" spc="-5" dirty="0"/>
              <a:t> </a:t>
            </a:r>
            <a:r>
              <a:rPr lang="en-GB" spc="-5" dirty="0" err="1"/>
              <a:t>gyfrif</a:t>
            </a:r>
            <a:r>
              <a:rPr lang="en-GB" spc="-5" dirty="0"/>
              <a:t> </a:t>
            </a:r>
            <a:r>
              <a:rPr lang="en-GB" spc="-5" dirty="0" err="1"/>
              <a:t>cwynion</a:t>
            </a:r>
            <a:r>
              <a:rPr lang="en-GB" spc="-5" dirty="0"/>
              <a:t>, a dim </a:t>
            </a:r>
            <a:r>
              <a:rPr lang="en-GB" spc="-5" dirty="0" err="1"/>
              <a:t>digon</a:t>
            </a:r>
            <a:r>
              <a:rPr lang="en-GB" spc="-5" dirty="0"/>
              <a:t> </a:t>
            </a:r>
            <a:r>
              <a:rPr lang="en-GB" spc="-5" dirty="0" err="1"/>
              <a:t>ar</a:t>
            </a:r>
            <a:r>
              <a:rPr lang="en-GB" spc="-5" dirty="0"/>
              <a:t> </a:t>
            </a:r>
            <a:r>
              <a:rPr lang="en-GB" spc="-5" dirty="0" err="1"/>
              <a:t>ganfod</a:t>
            </a:r>
            <a:r>
              <a:rPr lang="en-GB" spc="-5" dirty="0"/>
              <a:t> </a:t>
            </a:r>
            <a:r>
              <a:rPr lang="en-GB" spc="-5" dirty="0" err="1"/>
              <a:t>beth</a:t>
            </a:r>
            <a:r>
              <a:rPr lang="en-GB" spc="-5" dirty="0"/>
              <a:t> </a:t>
            </a:r>
            <a:r>
              <a:rPr lang="en-GB" spc="-5" dirty="0" err="1"/>
              <a:t>sydd</a:t>
            </a:r>
            <a:r>
              <a:rPr lang="en-GB" spc="-5" dirty="0"/>
              <a:t> </a:t>
            </a:r>
            <a:r>
              <a:rPr lang="en-GB" spc="-5" dirty="0" err="1"/>
              <a:t>wrth</a:t>
            </a:r>
            <a:r>
              <a:rPr lang="en-GB" spc="-5" dirty="0"/>
              <a:t> </a:t>
            </a:r>
            <a:r>
              <a:rPr lang="en-GB" spc="-5" dirty="0" err="1"/>
              <a:t>wraidd</a:t>
            </a:r>
            <a:r>
              <a:rPr lang="en-GB" spc="-5" dirty="0"/>
              <a:t> y </a:t>
            </a:r>
            <a:r>
              <a:rPr lang="en-GB" spc="-5" dirty="0" err="1"/>
              <a:t>cwynion</a:t>
            </a:r>
            <a:r>
              <a:rPr lang="en-GB" spc="-5" dirty="0"/>
              <a:t>.  </a:t>
            </a:r>
          </a:p>
          <a:p>
            <a:pPr marL="482600" marR="5080" indent="-470534">
              <a:lnSpc>
                <a:spcPct val="100000"/>
              </a:lnSpc>
              <a:buFont typeface="Arial" panose="020B0604020202020204" pitchFamily="34" charset="0"/>
              <a:buChar char="•"/>
            </a:pPr>
            <a:r>
              <a:rPr lang="en-GB" spc="-5" dirty="0" err="1"/>
              <a:t>Nid</a:t>
            </a:r>
            <a:r>
              <a:rPr lang="en-GB" spc="-5" dirty="0"/>
              <a:t> </a:t>
            </a:r>
            <a:r>
              <a:rPr lang="en-GB" spc="-5" dirty="0" err="1"/>
              <a:t>oes</a:t>
            </a:r>
            <a:r>
              <a:rPr lang="en-GB" spc="-5" dirty="0"/>
              <a:t> </a:t>
            </a:r>
            <a:r>
              <a:rPr lang="en-GB" spc="-5" dirty="0" err="1"/>
              <a:t>digon</a:t>
            </a:r>
            <a:r>
              <a:rPr lang="en-GB" spc="-5" dirty="0"/>
              <a:t> o </a:t>
            </a:r>
            <a:r>
              <a:rPr lang="en-GB" spc="-5" dirty="0" err="1"/>
              <a:t>ddadansoddi</a:t>
            </a:r>
            <a:r>
              <a:rPr lang="en-GB" spc="-5" dirty="0"/>
              <a:t> </a:t>
            </a:r>
            <a:r>
              <a:rPr lang="en-GB" spc="-5" dirty="0" err="1"/>
              <a:t>tueddiadau</a:t>
            </a:r>
            <a:r>
              <a:rPr lang="en-GB" spc="-5" dirty="0"/>
              <a:t>, ac </a:t>
            </a:r>
            <a:r>
              <a:rPr lang="en-GB" spc="-5" dirty="0" err="1"/>
              <a:t>ychydig</a:t>
            </a:r>
            <a:r>
              <a:rPr lang="en-GB" spc="-5" dirty="0"/>
              <a:t> </a:t>
            </a:r>
            <a:r>
              <a:rPr lang="en-GB" spc="-5" dirty="0" err="1"/>
              <a:t>iawn</a:t>
            </a:r>
            <a:r>
              <a:rPr lang="en-GB" spc="-5" dirty="0"/>
              <a:t> o </a:t>
            </a:r>
            <a:r>
              <a:rPr lang="en-GB" spc="-5" dirty="0" err="1"/>
              <a:t>arfarnu</a:t>
            </a:r>
            <a:r>
              <a:rPr lang="en-GB" spc="-5" dirty="0"/>
              <a:t> pa </a:t>
            </a:r>
            <a:r>
              <a:rPr lang="en-GB" spc="-5" dirty="0" err="1"/>
              <a:t>mor</a:t>
            </a:r>
            <a:r>
              <a:rPr lang="en-GB" spc="-5" dirty="0"/>
              <a:t> </a:t>
            </a:r>
            <a:r>
              <a:rPr lang="en-GB" spc="-5" dirty="0" err="1"/>
              <a:t>dda</a:t>
            </a:r>
            <a:r>
              <a:rPr lang="en-GB" spc="-5" dirty="0"/>
              <a:t> y </a:t>
            </a:r>
            <a:r>
              <a:rPr lang="en-GB" spc="-5" dirty="0" err="1"/>
              <a:t>caiff</a:t>
            </a:r>
            <a:r>
              <a:rPr lang="en-GB" spc="-5" dirty="0"/>
              <a:t> </a:t>
            </a:r>
            <a:r>
              <a:rPr lang="en-GB" spc="-5" dirty="0" err="1"/>
              <a:t>cwynion</a:t>
            </a:r>
            <a:r>
              <a:rPr lang="en-GB" spc="-5" dirty="0"/>
              <a:t> </a:t>
            </a:r>
            <a:r>
              <a:rPr lang="en-GB" spc="-5" dirty="0" err="1"/>
              <a:t>eu</a:t>
            </a:r>
            <a:r>
              <a:rPr lang="en-GB" spc="-5" dirty="0"/>
              <a:t> </a:t>
            </a:r>
            <a:r>
              <a:rPr lang="en-GB" spc="-5" dirty="0" err="1"/>
              <a:t>rheoli</a:t>
            </a:r>
            <a:r>
              <a:rPr lang="en-GB" spc="-5" dirty="0"/>
              <a:t> </a:t>
            </a:r>
            <a:r>
              <a:rPr lang="en-GB" spc="-5" dirty="0" err="1"/>
              <a:t>ar</a:t>
            </a:r>
            <a:r>
              <a:rPr lang="en-GB" spc="-5" dirty="0"/>
              <a:t> draws </a:t>
            </a:r>
            <a:r>
              <a:rPr lang="en-GB" spc="-5" dirty="0" err="1"/>
              <a:t>safleoedd</a:t>
            </a:r>
            <a:r>
              <a:rPr lang="en-GB" spc="-5" dirty="0"/>
              <a:t> </a:t>
            </a:r>
            <a:r>
              <a:rPr lang="en-GB" spc="-5" dirty="0" err="1"/>
              <a:t>campysau</a:t>
            </a:r>
            <a:r>
              <a:rPr lang="en-GB" spc="-5" dirty="0"/>
              <a:t>, </a:t>
            </a:r>
            <a:r>
              <a:rPr lang="en-GB" spc="-5" dirty="0" err="1"/>
              <a:t>os</a:t>
            </a:r>
            <a:r>
              <a:rPr lang="en-GB" spc="-5" dirty="0"/>
              <a:t> o </a:t>
            </a:r>
            <a:r>
              <a:rPr lang="en-GB" spc="-5" dirty="0" err="1"/>
              <a:t>gwbl</a:t>
            </a:r>
            <a:r>
              <a:rPr lang="en-GB" spc="-5" dirty="0"/>
              <a:t>, </a:t>
            </a:r>
            <a:r>
              <a:rPr lang="en-GB" spc="-5" dirty="0" err="1"/>
              <a:t>neu</a:t>
            </a:r>
            <a:r>
              <a:rPr lang="en-GB" spc="-5" dirty="0"/>
              <a:t> </a:t>
            </a:r>
            <a:r>
              <a:rPr lang="en-GB" spc="-5" dirty="0" err="1"/>
              <a:t>effaith</a:t>
            </a:r>
            <a:r>
              <a:rPr lang="en-GB" spc="-5" dirty="0"/>
              <a:t> </a:t>
            </a:r>
            <a:r>
              <a:rPr lang="en-GB" spc="-5" dirty="0" err="1"/>
              <a:t>gwahanol</a:t>
            </a:r>
            <a:r>
              <a:rPr lang="en-GB" spc="-5" dirty="0"/>
              <a:t> </a:t>
            </a:r>
            <a:r>
              <a:rPr lang="en-GB" spc="-5" dirty="0" err="1"/>
              <a:t>hawliau</a:t>
            </a:r>
            <a:r>
              <a:rPr lang="en-GB" spc="-5" dirty="0"/>
              <a:t> </a:t>
            </a:r>
            <a:r>
              <a:rPr lang="en-GB" spc="-5" dirty="0" err="1"/>
              <a:t>dysgwyr</a:t>
            </a:r>
            <a:r>
              <a:rPr lang="en-GB" spc="-5" dirty="0"/>
              <a:t> AB ac AU.</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3724096"/>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Most FEIs report regularly to management teams and their governing bodies about complaints.</a:t>
            </a:r>
          </a:p>
          <a:p>
            <a:pPr marL="482600" marR="44450" indent="-470534">
              <a:lnSpc>
                <a:spcPct val="100000"/>
              </a:lnSpc>
              <a:buFont typeface="Arial" panose="020B0604020202020204" pitchFamily="34" charset="0"/>
              <a:buChar char="•"/>
            </a:pPr>
            <a:r>
              <a:rPr lang="en-GB" spc="-5" dirty="0"/>
              <a:t>However management reports focus too much on counting complaints, and too little on finding out what lies behind them.  </a:t>
            </a:r>
          </a:p>
          <a:p>
            <a:pPr marL="482600" marR="44450" indent="-470534">
              <a:lnSpc>
                <a:spcPct val="100000"/>
              </a:lnSpc>
              <a:buFont typeface="Arial" panose="020B0604020202020204" pitchFamily="34" charset="0"/>
              <a:buChar char="•"/>
            </a:pPr>
            <a:r>
              <a:rPr lang="en-GB" spc="-5" dirty="0"/>
              <a:t>There is too little trend analysis, and little or no evaluation of how well complaints are managed across campus sites, or the impact of the different rights of FE and HE </a:t>
            </a:r>
            <a:r>
              <a:rPr lang="en-GB" spc="-5" dirty="0" smtClean="0"/>
              <a:t>leaners.</a:t>
            </a:r>
            <a:endParaRPr lang="en-GB" spc="-5" dirty="0"/>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2369880"/>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a:t>Mae </a:t>
            </a:r>
            <a:r>
              <a:rPr lang="en-GB" spc="-5" dirty="0" err="1"/>
              <a:t>hyn</a:t>
            </a:r>
            <a:r>
              <a:rPr lang="en-GB" spc="-5" dirty="0"/>
              <a:t> </a:t>
            </a:r>
            <a:r>
              <a:rPr lang="en-GB" spc="-5" dirty="0" err="1"/>
              <a:t>yn</a:t>
            </a:r>
            <a:r>
              <a:rPr lang="en-GB" spc="-5" dirty="0"/>
              <a:t> </a:t>
            </a:r>
            <a:r>
              <a:rPr lang="en-GB" spc="-5" dirty="0" err="1"/>
              <a:t>golygu</a:t>
            </a:r>
            <a:r>
              <a:rPr lang="en-GB" spc="-5" dirty="0"/>
              <a:t> </a:t>
            </a:r>
            <a:r>
              <a:rPr lang="en-GB" spc="-5" dirty="0" err="1"/>
              <a:t>nad</a:t>
            </a:r>
            <a:r>
              <a:rPr lang="en-GB" spc="-5" dirty="0"/>
              <a:t> </a:t>
            </a:r>
            <a:r>
              <a:rPr lang="en-GB" spc="-5" dirty="0" err="1"/>
              <a:t>yw</a:t>
            </a:r>
            <a:r>
              <a:rPr lang="en-GB" spc="-5" dirty="0"/>
              <a:t> </a:t>
            </a:r>
            <a:r>
              <a:rPr lang="en-GB" spc="-5" dirty="0" err="1"/>
              <a:t>uwch</a:t>
            </a:r>
            <a:r>
              <a:rPr lang="en-GB" spc="-5" dirty="0"/>
              <a:t> </a:t>
            </a:r>
            <a:r>
              <a:rPr lang="en-GB" spc="-5" dirty="0" err="1"/>
              <a:t>reolwyr</a:t>
            </a:r>
            <a:r>
              <a:rPr lang="en-GB" spc="-5" dirty="0"/>
              <a:t> a </a:t>
            </a:r>
            <a:r>
              <a:rPr lang="en-GB" spc="-5" dirty="0" err="1"/>
              <a:t>chyrff</a:t>
            </a:r>
            <a:r>
              <a:rPr lang="en-GB" spc="-5" dirty="0"/>
              <a:t> </a:t>
            </a:r>
            <a:r>
              <a:rPr lang="en-GB" spc="-5" dirty="0" err="1"/>
              <a:t>llywodraethol</a:t>
            </a:r>
            <a:r>
              <a:rPr lang="en-GB" spc="-5" dirty="0"/>
              <a:t> bob </a:t>
            </a:r>
            <a:r>
              <a:rPr lang="en-GB" spc="-5" dirty="0" err="1"/>
              <a:t>amser</a:t>
            </a:r>
            <a:r>
              <a:rPr lang="en-GB" spc="-5" dirty="0"/>
              <a:t> </a:t>
            </a:r>
            <a:r>
              <a:rPr lang="en-GB" spc="-5" dirty="0" err="1"/>
              <a:t>yn</a:t>
            </a:r>
            <a:r>
              <a:rPr lang="en-GB" spc="-5" dirty="0"/>
              <a:t> </a:t>
            </a:r>
            <a:r>
              <a:rPr lang="en-GB" spc="-5" dirty="0" err="1"/>
              <a:t>holi’r</a:t>
            </a:r>
            <a:r>
              <a:rPr lang="en-GB" spc="-5" dirty="0"/>
              <a:t> </a:t>
            </a:r>
            <a:r>
              <a:rPr lang="en-GB" spc="-5" dirty="0" err="1"/>
              <a:t>cwestiynau</a:t>
            </a:r>
            <a:r>
              <a:rPr lang="en-GB" spc="-5" dirty="0"/>
              <a:t> </a:t>
            </a:r>
            <a:r>
              <a:rPr lang="en-GB" spc="-5" dirty="0" err="1"/>
              <a:t>cywir</a:t>
            </a:r>
            <a:r>
              <a:rPr lang="en-GB" spc="-5" dirty="0"/>
              <a:t> </a:t>
            </a:r>
            <a:r>
              <a:rPr lang="en-GB" spc="-5" dirty="0" err="1"/>
              <a:t>i</a:t>
            </a:r>
            <a:r>
              <a:rPr lang="en-GB" spc="-5" dirty="0"/>
              <a:t> </a:t>
            </a:r>
            <a:r>
              <a:rPr lang="en-GB" spc="-5" dirty="0" err="1"/>
              <a:t>wneud</a:t>
            </a:r>
            <a:r>
              <a:rPr lang="en-GB" spc="-5" dirty="0"/>
              <a:t> y </a:t>
            </a:r>
            <a:r>
              <a:rPr lang="en-GB" spc="-5" dirty="0" err="1"/>
              <a:t>defnydd</a:t>
            </a:r>
            <a:r>
              <a:rPr lang="en-GB" spc="-5" dirty="0"/>
              <a:t> </a:t>
            </a:r>
            <a:r>
              <a:rPr lang="en-GB" spc="-5" dirty="0" err="1"/>
              <a:t>gorau</a:t>
            </a:r>
            <a:r>
              <a:rPr lang="en-GB" spc="-5" dirty="0"/>
              <a:t> o </a:t>
            </a:r>
            <a:r>
              <a:rPr lang="en-GB" spc="-5" dirty="0" err="1"/>
              <a:t>beth</a:t>
            </a:r>
            <a:r>
              <a:rPr lang="en-GB" spc="-5" dirty="0"/>
              <a:t> </a:t>
            </a:r>
            <a:r>
              <a:rPr lang="en-GB" spc="-5" dirty="0" err="1"/>
              <a:t>mae</a:t>
            </a:r>
            <a:r>
              <a:rPr lang="en-GB" spc="-5" dirty="0"/>
              <a:t> proses </a:t>
            </a:r>
            <a:r>
              <a:rPr lang="en-GB" spc="-5" dirty="0" err="1"/>
              <a:t>gwyno</a:t>
            </a:r>
            <a:r>
              <a:rPr lang="en-GB" spc="-5" dirty="0"/>
              <a:t> </a:t>
            </a:r>
            <a:r>
              <a:rPr lang="en-GB" spc="-5" dirty="0" err="1"/>
              <a:t>dda</a:t>
            </a:r>
            <a:r>
              <a:rPr lang="en-GB" spc="-5" dirty="0"/>
              <a:t> </a:t>
            </a:r>
            <a:r>
              <a:rPr lang="en-GB" spc="-5" dirty="0" err="1"/>
              <a:t>yn</a:t>
            </a:r>
            <a:r>
              <a:rPr lang="en-GB" spc="-5" dirty="0"/>
              <a:t> </a:t>
            </a:r>
            <a:r>
              <a:rPr lang="en-GB" spc="-5" dirty="0" err="1"/>
              <a:t>ei</a:t>
            </a:r>
            <a:r>
              <a:rPr lang="en-GB" spc="-5" dirty="0"/>
              <a:t> </a:t>
            </a:r>
            <a:r>
              <a:rPr lang="en-GB" spc="-5" dirty="0" err="1"/>
              <a:t>ddweud</a:t>
            </a:r>
            <a:r>
              <a:rPr lang="en-GB" spc="-5" dirty="0"/>
              <a:t> </a:t>
            </a:r>
            <a:r>
              <a:rPr lang="en-GB" spc="-5" dirty="0" err="1"/>
              <a:t>wrthym</a:t>
            </a:r>
            <a:r>
              <a:rPr lang="en-GB" spc="-5" dirty="0"/>
              <a:t> am y </a:t>
            </a:r>
            <a:r>
              <a:rPr lang="en-GB" spc="-5" dirty="0" err="1"/>
              <a:t>gwasanaethau</a:t>
            </a:r>
            <a:r>
              <a:rPr lang="en-GB" spc="-5" dirty="0"/>
              <a:t> y </a:t>
            </a:r>
            <a:r>
              <a:rPr lang="en-GB" spc="-5" dirty="0" err="1"/>
              <a:t>maent</a:t>
            </a:r>
            <a:r>
              <a:rPr lang="en-GB" spc="-5" dirty="0"/>
              <a:t> </a:t>
            </a:r>
            <a:r>
              <a:rPr lang="en-GB" spc="-5" dirty="0" err="1"/>
              <a:t>yn</a:t>
            </a:r>
            <a:r>
              <a:rPr lang="en-GB" spc="-5" dirty="0"/>
              <a:t> </a:t>
            </a:r>
            <a:r>
              <a:rPr lang="en-GB" spc="-5" dirty="0" err="1"/>
              <a:t>eu</a:t>
            </a:r>
            <a:r>
              <a:rPr lang="en-GB" spc="-5" dirty="0"/>
              <a:t> </a:t>
            </a:r>
            <a:r>
              <a:rPr lang="en-GB" spc="-5" dirty="0" err="1"/>
              <a:t>darparu</a:t>
            </a:r>
            <a:r>
              <a:rPr lang="en-GB" spc="-5" dirty="0"/>
              <a:t> ac </a:t>
            </a:r>
            <a:r>
              <a:rPr lang="en-GB" spc="-5" dirty="0" err="1"/>
              <a:t>effaith</a:t>
            </a:r>
            <a:r>
              <a:rPr lang="en-GB" spc="-5" dirty="0"/>
              <a:t> </a:t>
            </a:r>
            <a:r>
              <a:rPr lang="en-GB" spc="-5" dirty="0" err="1"/>
              <a:t>yr</a:t>
            </a:r>
            <a:r>
              <a:rPr lang="en-GB" spc="-5" dirty="0"/>
              <a:t> </a:t>
            </a:r>
            <a:r>
              <a:rPr lang="en-GB" spc="-5" dirty="0" err="1"/>
              <a:t>hyn</a:t>
            </a:r>
            <a:r>
              <a:rPr lang="en-GB" spc="-5" dirty="0"/>
              <a:t> y </a:t>
            </a:r>
            <a:r>
              <a:rPr lang="en-GB" spc="-5" dirty="0" err="1"/>
              <a:t>maent</a:t>
            </a:r>
            <a:r>
              <a:rPr lang="en-GB" spc="-5" dirty="0"/>
              <a:t> </a:t>
            </a:r>
            <a:r>
              <a:rPr lang="en-GB" spc="-5" dirty="0" err="1"/>
              <a:t>yn</a:t>
            </a:r>
            <a:r>
              <a:rPr lang="en-GB" spc="-5" dirty="0"/>
              <a:t> </a:t>
            </a:r>
            <a:r>
              <a:rPr lang="en-GB" spc="-5" dirty="0" err="1"/>
              <a:t>ei</a:t>
            </a:r>
            <a:r>
              <a:rPr lang="en-GB" spc="-5" dirty="0"/>
              <a:t> </a:t>
            </a:r>
            <a:r>
              <a:rPr lang="en-GB" spc="-5" dirty="0" err="1"/>
              <a:t>wneud</a:t>
            </a:r>
            <a:r>
              <a:rPr lang="en-GB" spc="-5" dirty="0"/>
              <a:t> </a:t>
            </a:r>
            <a:r>
              <a:rPr lang="en-GB" spc="-5" dirty="0" err="1"/>
              <a:t>fel</a:t>
            </a:r>
            <a:r>
              <a:rPr lang="en-GB" spc="-5" dirty="0"/>
              <a:t> SAB </a:t>
            </a:r>
            <a:r>
              <a:rPr lang="en-GB" spc="-5" dirty="0" err="1"/>
              <a:t>ar</a:t>
            </a:r>
            <a:r>
              <a:rPr lang="en-GB" spc="-5" dirty="0"/>
              <a:t> </a:t>
            </a:r>
            <a:r>
              <a:rPr lang="en-GB" spc="-5" dirty="0" err="1"/>
              <a:t>ddysgwyr</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2031325"/>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This means senior managers and governing bodies don’t always ask the right questions to make best use of what a good complaints process tells them about the services they provide and the impact of what they do as an FEI on </a:t>
            </a:r>
            <a:r>
              <a:rPr lang="en-GB" spc="-5" dirty="0" smtClean="0"/>
              <a:t>leaners.</a:t>
            </a:r>
            <a:endParaRPr lang="en-GB" spc="-5" dirty="0"/>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3045236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3724096"/>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err="1"/>
              <a:t>Dywed</a:t>
            </a:r>
            <a:r>
              <a:rPr lang="en-GB" spc="-5" dirty="0"/>
              <a:t> </a:t>
            </a:r>
            <a:r>
              <a:rPr lang="en-GB" spc="-5" dirty="0" err="1"/>
              <a:t>tua</a:t>
            </a:r>
            <a:r>
              <a:rPr lang="en-GB" spc="-5" dirty="0"/>
              <a:t> </a:t>
            </a:r>
            <a:r>
              <a:rPr lang="en-GB" spc="-5" dirty="0" err="1"/>
              <a:t>hanner</a:t>
            </a:r>
            <a:r>
              <a:rPr lang="en-GB" spc="-5" dirty="0"/>
              <a:t> y </a:t>
            </a:r>
            <a:r>
              <a:rPr lang="en-GB" spc="-5" dirty="0" err="1"/>
              <a:t>SABau</a:t>
            </a:r>
            <a:r>
              <a:rPr lang="en-GB" spc="-5" dirty="0"/>
              <a:t> y </a:t>
            </a:r>
            <a:r>
              <a:rPr lang="en-GB" spc="-5" dirty="0" err="1"/>
              <a:t>byddai</a:t>
            </a:r>
            <a:r>
              <a:rPr lang="en-GB" spc="-5" dirty="0"/>
              <a:t> </a:t>
            </a:r>
            <a:r>
              <a:rPr lang="en-GB" spc="-5" dirty="0" err="1"/>
              <a:t>corff</a:t>
            </a:r>
            <a:r>
              <a:rPr lang="en-GB" spc="-5" dirty="0"/>
              <a:t> </a:t>
            </a:r>
            <a:r>
              <a:rPr lang="en-GB" spc="-5" dirty="0" err="1"/>
              <a:t>apeliadau</a:t>
            </a:r>
            <a:r>
              <a:rPr lang="en-GB" spc="-5" dirty="0"/>
              <a:t> </a:t>
            </a:r>
            <a:r>
              <a:rPr lang="en-GB" spc="-5" dirty="0" err="1"/>
              <a:t>allanol</a:t>
            </a:r>
            <a:r>
              <a:rPr lang="en-GB" spc="-5" dirty="0"/>
              <a:t> </a:t>
            </a:r>
            <a:r>
              <a:rPr lang="en-GB" spc="-5" dirty="0" err="1"/>
              <a:t>yn</a:t>
            </a:r>
            <a:r>
              <a:rPr lang="en-GB" spc="-5" dirty="0"/>
              <a:t> </a:t>
            </a:r>
            <a:r>
              <a:rPr lang="en-GB" spc="-5" dirty="0" err="1"/>
              <a:t>ddefnyddiol</a:t>
            </a:r>
            <a:r>
              <a:rPr lang="en-GB" spc="-5" dirty="0"/>
              <a:t>, </a:t>
            </a:r>
            <a:r>
              <a:rPr lang="en-GB" spc="-5" dirty="0" err="1"/>
              <a:t>tra</a:t>
            </a:r>
            <a:r>
              <a:rPr lang="en-GB" spc="-5" dirty="0"/>
              <a:t> bod </a:t>
            </a:r>
            <a:r>
              <a:rPr lang="en-GB" spc="-5" dirty="0" err="1"/>
              <a:t>llawer</a:t>
            </a:r>
            <a:r>
              <a:rPr lang="en-GB" spc="-5" dirty="0"/>
              <a:t> o </a:t>
            </a:r>
            <a:r>
              <a:rPr lang="en-GB" spc="-5" dirty="0" err="1"/>
              <a:t>fyfyrwyr</a:t>
            </a:r>
            <a:r>
              <a:rPr lang="en-GB" spc="-5" dirty="0"/>
              <a:t> </a:t>
            </a:r>
            <a:r>
              <a:rPr lang="en-GB" spc="-5" dirty="0" err="1"/>
              <a:t>yn</a:t>
            </a:r>
            <a:r>
              <a:rPr lang="en-GB" spc="-5" dirty="0"/>
              <a:t> </a:t>
            </a:r>
            <a:r>
              <a:rPr lang="en-GB" spc="-5" dirty="0" err="1"/>
              <a:t>dweud</a:t>
            </a:r>
            <a:r>
              <a:rPr lang="en-GB" spc="-5" dirty="0"/>
              <a:t> </a:t>
            </a:r>
            <a:r>
              <a:rPr lang="en-GB" spc="-5" dirty="0" err="1"/>
              <a:t>eu</a:t>
            </a:r>
            <a:r>
              <a:rPr lang="en-GB" spc="-5" dirty="0"/>
              <a:t> bod </a:t>
            </a:r>
            <a:r>
              <a:rPr lang="en-GB" spc="-5" dirty="0" err="1"/>
              <a:t>yn</a:t>
            </a:r>
            <a:r>
              <a:rPr lang="en-GB" spc="-5" dirty="0"/>
              <a:t> ‘</a:t>
            </a:r>
            <a:r>
              <a:rPr lang="en-GB" spc="-5" dirty="0" err="1"/>
              <a:t>ymddiried</a:t>
            </a:r>
            <a:r>
              <a:rPr lang="en-GB" spc="-5" dirty="0"/>
              <a:t>’ </a:t>
            </a:r>
            <a:r>
              <a:rPr lang="en-GB" spc="-5" dirty="0" err="1"/>
              <a:t>yn</a:t>
            </a:r>
            <a:r>
              <a:rPr lang="en-GB" spc="-5" dirty="0"/>
              <a:t> </a:t>
            </a:r>
            <a:r>
              <a:rPr lang="en-GB" spc="-5" dirty="0" err="1"/>
              <a:t>eu</a:t>
            </a:r>
            <a:r>
              <a:rPr lang="en-GB" spc="-5" dirty="0"/>
              <a:t> SAB </a:t>
            </a:r>
            <a:r>
              <a:rPr lang="en-GB" spc="-5" dirty="0" err="1"/>
              <a:t>i</a:t>
            </a:r>
            <a:r>
              <a:rPr lang="en-GB" spc="-5" dirty="0"/>
              <a:t> </a:t>
            </a:r>
            <a:r>
              <a:rPr lang="en-GB" spc="-5" dirty="0" err="1"/>
              <a:t>ddatrys</a:t>
            </a:r>
            <a:r>
              <a:rPr lang="en-GB" spc="-5" dirty="0"/>
              <a:t> </a:t>
            </a:r>
            <a:r>
              <a:rPr lang="en-GB" spc="-5" dirty="0" err="1"/>
              <a:t>unrhyw</a:t>
            </a:r>
            <a:r>
              <a:rPr lang="en-GB" spc="-5" dirty="0"/>
              <a:t> </a:t>
            </a:r>
            <a:r>
              <a:rPr lang="en-GB" spc="-5" dirty="0" err="1"/>
              <a:t>faterion</a:t>
            </a:r>
            <a:r>
              <a:rPr lang="en-GB" spc="-5" dirty="0"/>
              <a:t> ac </a:t>
            </a:r>
            <a:r>
              <a:rPr lang="en-GB" spc="-5" dirty="0" err="1"/>
              <a:t>yn</a:t>
            </a:r>
            <a:r>
              <a:rPr lang="en-GB" spc="-5" dirty="0"/>
              <a:t> </a:t>
            </a:r>
            <a:r>
              <a:rPr lang="en-GB" spc="-5" dirty="0" err="1"/>
              <a:t>ystyried</a:t>
            </a:r>
            <a:r>
              <a:rPr lang="en-GB" spc="-5" dirty="0"/>
              <a:t> y </a:t>
            </a:r>
            <a:r>
              <a:rPr lang="en-GB" spc="-5" dirty="0" err="1"/>
              <a:t>gallai’r</a:t>
            </a:r>
            <a:r>
              <a:rPr lang="en-GB" spc="-5" dirty="0"/>
              <a:t> </a:t>
            </a:r>
            <a:r>
              <a:rPr lang="en-GB" spc="-5" dirty="0" err="1"/>
              <a:t>defnydd</a:t>
            </a:r>
            <a:r>
              <a:rPr lang="en-GB" spc="-5" dirty="0"/>
              <a:t> a </a:t>
            </a:r>
            <a:r>
              <a:rPr lang="en-GB" spc="-5" dirty="0" err="1"/>
              <a:t>wneir</a:t>
            </a:r>
            <a:r>
              <a:rPr lang="en-GB" spc="-5" dirty="0"/>
              <a:t> o </a:t>
            </a:r>
            <a:r>
              <a:rPr lang="en-GB" spc="-5" dirty="0" err="1"/>
              <a:t>gorff</a:t>
            </a:r>
            <a:r>
              <a:rPr lang="en-GB" spc="-5" dirty="0"/>
              <a:t> </a:t>
            </a:r>
            <a:r>
              <a:rPr lang="en-GB" spc="-5" dirty="0" err="1"/>
              <a:t>apeliadau</a:t>
            </a:r>
            <a:r>
              <a:rPr lang="en-GB" spc="-5" dirty="0"/>
              <a:t> </a:t>
            </a:r>
            <a:r>
              <a:rPr lang="en-GB" spc="-5" dirty="0" err="1"/>
              <a:t>fod</a:t>
            </a:r>
            <a:r>
              <a:rPr lang="en-GB" spc="-5" dirty="0"/>
              <a:t> </a:t>
            </a:r>
            <a:r>
              <a:rPr lang="en-GB" spc="-5" dirty="0" err="1"/>
              <a:t>yn</a:t>
            </a:r>
            <a:r>
              <a:rPr lang="en-GB" spc="-5" dirty="0"/>
              <a:t> </a:t>
            </a:r>
            <a:r>
              <a:rPr lang="en-GB" spc="-5" dirty="0" err="1"/>
              <a:t>gyfyngedig</a:t>
            </a:r>
            <a:r>
              <a:rPr lang="en-GB" spc="-5" dirty="0"/>
              <a:t>.</a:t>
            </a:r>
          </a:p>
          <a:p>
            <a:pPr marL="482600" marR="5080" indent="-470534">
              <a:lnSpc>
                <a:spcPct val="100000"/>
              </a:lnSpc>
              <a:buFont typeface="Arial" panose="020B0604020202020204" pitchFamily="34" charset="0"/>
              <a:buChar char="•"/>
            </a:pPr>
            <a:r>
              <a:rPr lang="en-GB" spc="-5" dirty="0"/>
              <a:t>Mae </a:t>
            </a:r>
            <a:r>
              <a:rPr lang="en-GB" spc="-5" dirty="0" err="1"/>
              <a:t>llawer</a:t>
            </a:r>
            <a:r>
              <a:rPr lang="en-GB" spc="-5" dirty="0"/>
              <a:t> o </a:t>
            </a:r>
            <a:r>
              <a:rPr lang="en-GB" spc="-5" dirty="0" err="1"/>
              <a:t>SABau</a:t>
            </a:r>
            <a:r>
              <a:rPr lang="en-GB" spc="-5" dirty="0"/>
              <a:t>, </a:t>
            </a:r>
            <a:r>
              <a:rPr lang="en-GB" spc="-5" dirty="0" err="1"/>
              <a:t>fodd</a:t>
            </a:r>
            <a:r>
              <a:rPr lang="en-GB" spc="-5" dirty="0"/>
              <a:t> </a:t>
            </a:r>
            <a:r>
              <a:rPr lang="en-GB" spc="-5" dirty="0" err="1"/>
              <a:t>bynnag</a:t>
            </a:r>
            <a:r>
              <a:rPr lang="en-GB" spc="-5" dirty="0"/>
              <a:t>, </a:t>
            </a:r>
            <a:r>
              <a:rPr lang="en-GB" spc="-5" dirty="0" err="1"/>
              <a:t>yn</a:t>
            </a:r>
            <a:r>
              <a:rPr lang="en-GB" spc="-5" dirty="0"/>
              <a:t> </a:t>
            </a:r>
            <a:r>
              <a:rPr lang="en-GB" spc="-5" dirty="0" err="1"/>
              <a:t>holi</a:t>
            </a:r>
            <a:r>
              <a:rPr lang="en-GB" spc="-5" dirty="0"/>
              <a:t> </a:t>
            </a:r>
            <a:r>
              <a:rPr lang="en-GB" spc="-5" dirty="0" err="1"/>
              <a:t>p’un</a:t>
            </a:r>
            <a:r>
              <a:rPr lang="en-GB" spc="-5" dirty="0"/>
              <a:t> a </a:t>
            </a:r>
            <a:r>
              <a:rPr lang="en-GB" spc="-5" dirty="0" err="1"/>
              <a:t>fyddai</a:t>
            </a:r>
            <a:r>
              <a:rPr lang="en-GB" spc="-5" dirty="0"/>
              <a:t> </a:t>
            </a:r>
            <a:r>
              <a:rPr lang="en-GB" spc="-5" dirty="0" err="1"/>
              <a:t>corff</a:t>
            </a:r>
            <a:r>
              <a:rPr lang="en-GB" spc="-5" dirty="0"/>
              <a:t> </a:t>
            </a:r>
            <a:r>
              <a:rPr lang="en-GB" spc="-5" dirty="0" err="1"/>
              <a:t>o’r</a:t>
            </a:r>
            <a:r>
              <a:rPr lang="en-GB" spc="-5" dirty="0"/>
              <a:t> </a:t>
            </a:r>
            <a:r>
              <a:rPr lang="en-GB" spc="-5" dirty="0" err="1"/>
              <a:t>fath</a:t>
            </a:r>
            <a:r>
              <a:rPr lang="en-GB" spc="-5" dirty="0"/>
              <a:t> </a:t>
            </a:r>
            <a:r>
              <a:rPr lang="en-GB" spc="-5" dirty="0" err="1"/>
              <a:t>yn</a:t>
            </a:r>
            <a:r>
              <a:rPr lang="en-GB" spc="-5" dirty="0"/>
              <a:t> </a:t>
            </a:r>
            <a:r>
              <a:rPr lang="en-GB" spc="-5" dirty="0" err="1"/>
              <a:t>cynnig</a:t>
            </a:r>
            <a:r>
              <a:rPr lang="en-GB" spc="-5" dirty="0"/>
              <a:t> </a:t>
            </a:r>
            <a:r>
              <a:rPr lang="en-GB" spc="-5" dirty="0" err="1"/>
              <a:t>unrhyw</a:t>
            </a:r>
            <a:r>
              <a:rPr lang="en-GB" spc="-5" dirty="0"/>
              <a:t> </a:t>
            </a:r>
            <a:r>
              <a:rPr lang="en-GB" spc="-5" dirty="0" err="1"/>
              <a:t>werth</a:t>
            </a:r>
            <a:r>
              <a:rPr lang="en-GB" spc="-5" dirty="0"/>
              <a:t> </a:t>
            </a:r>
            <a:r>
              <a:rPr lang="en-GB" spc="-5" dirty="0" err="1"/>
              <a:t>ychwanegol</a:t>
            </a:r>
            <a:r>
              <a:rPr lang="en-GB" spc="-5" dirty="0"/>
              <a:t>, a </a:t>
            </a:r>
            <a:r>
              <a:rPr lang="en-GB" spc="-5" dirty="0" err="1"/>
              <a:t>ph’un</a:t>
            </a:r>
            <a:r>
              <a:rPr lang="en-GB" spc="-5" dirty="0"/>
              <a:t> a </a:t>
            </a:r>
            <a:r>
              <a:rPr lang="en-GB" spc="-5" dirty="0" err="1"/>
              <a:t>fyddai’r</a:t>
            </a:r>
            <a:r>
              <a:rPr lang="en-GB" spc="-5" dirty="0"/>
              <a:t> </a:t>
            </a:r>
            <a:r>
              <a:rPr lang="en-GB" spc="-5" dirty="0" err="1"/>
              <a:t>gost</a:t>
            </a:r>
            <a:r>
              <a:rPr lang="en-GB" spc="-5" dirty="0"/>
              <a:t> </a:t>
            </a:r>
            <a:r>
              <a:rPr lang="en-GB" spc="-5" dirty="0" err="1"/>
              <a:t>yn</a:t>
            </a:r>
            <a:r>
              <a:rPr lang="en-GB" spc="-5" dirty="0"/>
              <a:t> </a:t>
            </a:r>
            <a:r>
              <a:rPr lang="en-GB" spc="-5" dirty="0" err="1"/>
              <a:t>cael</a:t>
            </a:r>
            <a:r>
              <a:rPr lang="en-GB" spc="-5" dirty="0"/>
              <a:t> </a:t>
            </a:r>
            <a:r>
              <a:rPr lang="en-GB" spc="-5" dirty="0" err="1"/>
              <a:t>ei</a:t>
            </a:r>
            <a:r>
              <a:rPr lang="en-GB" spc="-5" dirty="0"/>
              <a:t> </a:t>
            </a:r>
            <a:r>
              <a:rPr lang="en-GB" spc="-5" dirty="0" err="1"/>
              <a:t>chyfiawnhau</a:t>
            </a:r>
            <a:r>
              <a:rPr lang="en-GB" spc="-5" dirty="0"/>
              <a:t> </a:t>
            </a:r>
            <a:r>
              <a:rPr lang="en-GB" spc="-5" dirty="0" err="1"/>
              <a:t>mewn</a:t>
            </a:r>
            <a:r>
              <a:rPr lang="en-GB" spc="-5" dirty="0"/>
              <a:t> </a:t>
            </a:r>
            <a:r>
              <a:rPr lang="en-GB" spc="-5" dirty="0" err="1"/>
              <a:t>cyfnod</a:t>
            </a:r>
            <a:r>
              <a:rPr lang="en-GB" spc="-5" dirty="0"/>
              <a:t> o </a:t>
            </a:r>
            <a:r>
              <a:rPr lang="en-GB" spc="-5" dirty="0" err="1"/>
              <a:t>galedi</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3046988"/>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About half of the FEIs say an external appeals body would be useful, whereas many students say they ‘trust’ their FEI to resolve any issues and consider that an appeals body may be of limited use.</a:t>
            </a:r>
          </a:p>
          <a:p>
            <a:pPr marL="482600" marR="44450" indent="-470534">
              <a:lnSpc>
                <a:spcPct val="100000"/>
              </a:lnSpc>
              <a:buFont typeface="Arial" panose="020B0604020202020204" pitchFamily="34" charset="0"/>
              <a:buChar char="•"/>
            </a:pPr>
            <a:r>
              <a:rPr lang="en-GB" spc="-5" dirty="0"/>
              <a:t>Many FEIs however, do question whether such a body would add any extra value, and whether in austere times the expense would be </a:t>
            </a:r>
            <a:r>
              <a:rPr lang="en-GB" spc="-5" dirty="0" smtClean="0"/>
              <a:t>justified.</a:t>
            </a:r>
            <a:endParaRPr lang="en-GB" spc="-5" dirty="0"/>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3045236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4739759"/>
          </a:xfrm>
          <a:prstGeom prst="rect">
            <a:avLst/>
          </a:prstGeom>
        </p:spPr>
        <p:txBody>
          <a:bodyPr vert="horz" wrap="square" lIns="0" tIns="0" rIns="0" bIns="0" rtlCol="0">
            <a:spAutoFit/>
          </a:bodyPr>
          <a:lstStyle/>
          <a:p>
            <a:pPr marL="482600" marR="5080" indent="-470534">
              <a:lnSpc>
                <a:spcPct val="100000"/>
              </a:lnSpc>
            </a:pPr>
            <a:r>
              <a:rPr lang="en-GB" b="1" dirty="0" err="1"/>
              <a:t>Dylai</a:t>
            </a:r>
            <a:r>
              <a:rPr lang="en-GB" b="1" dirty="0"/>
              <a:t> </a:t>
            </a:r>
            <a:r>
              <a:rPr lang="en-GB" b="1" dirty="0" err="1"/>
              <a:t>Llywodraeth</a:t>
            </a:r>
            <a:r>
              <a:rPr lang="en-GB" b="1" dirty="0"/>
              <a:t> </a:t>
            </a:r>
            <a:r>
              <a:rPr lang="en-GB" b="1" dirty="0" err="1"/>
              <a:t>Cymru</a:t>
            </a:r>
            <a:r>
              <a:rPr lang="en-GB" b="1" dirty="0"/>
              <a:t>:</a:t>
            </a:r>
          </a:p>
          <a:p>
            <a:pPr marL="482600" marR="5080" indent="-470534">
              <a:lnSpc>
                <a:spcPct val="100000"/>
              </a:lnSpc>
              <a:buFont typeface="Arial" panose="020B0604020202020204" pitchFamily="34" charset="0"/>
              <a:buChar char="•"/>
            </a:pPr>
            <a:r>
              <a:rPr lang="en-GB" dirty="0" err="1" smtClean="0"/>
              <a:t>gyhoeddi</a:t>
            </a:r>
            <a:r>
              <a:rPr lang="en-GB" dirty="0" smtClean="0"/>
              <a:t> </a:t>
            </a:r>
            <a:r>
              <a:rPr lang="en-GB" dirty="0" err="1"/>
              <a:t>rhagor</a:t>
            </a:r>
            <a:r>
              <a:rPr lang="en-GB" dirty="0"/>
              <a:t> o </a:t>
            </a:r>
            <a:r>
              <a:rPr lang="en-GB" dirty="0" err="1"/>
              <a:t>arweiniad</a:t>
            </a:r>
            <a:r>
              <a:rPr lang="en-GB" dirty="0"/>
              <a:t> </a:t>
            </a:r>
            <a:r>
              <a:rPr lang="en-GB" dirty="0" err="1"/>
              <a:t>i</a:t>
            </a:r>
            <a:r>
              <a:rPr lang="en-GB" dirty="0"/>
              <a:t> </a:t>
            </a:r>
            <a:r>
              <a:rPr lang="en-GB" dirty="0" err="1"/>
              <a:t>helpu</a:t>
            </a:r>
            <a:r>
              <a:rPr lang="en-GB" dirty="0"/>
              <a:t> </a:t>
            </a:r>
            <a:r>
              <a:rPr lang="en-GB" dirty="0" err="1"/>
              <a:t>sefydliadau</a:t>
            </a:r>
            <a:r>
              <a:rPr lang="en-GB" dirty="0"/>
              <a:t> </a:t>
            </a:r>
            <a:r>
              <a:rPr lang="en-GB" dirty="0" err="1"/>
              <a:t>i</a:t>
            </a:r>
            <a:r>
              <a:rPr lang="en-GB" dirty="0"/>
              <a:t> </a:t>
            </a:r>
            <a:r>
              <a:rPr lang="en-GB" dirty="0" err="1"/>
              <a:t>ddatblygu</a:t>
            </a:r>
            <a:r>
              <a:rPr lang="en-GB" dirty="0"/>
              <a:t> </a:t>
            </a:r>
            <a:r>
              <a:rPr lang="en-GB" dirty="0" err="1"/>
              <a:t>eu</a:t>
            </a:r>
            <a:r>
              <a:rPr lang="en-GB" dirty="0"/>
              <a:t> </a:t>
            </a:r>
            <a:r>
              <a:rPr lang="en-GB" dirty="0" err="1"/>
              <a:t>gweithdrefnau</a:t>
            </a:r>
            <a:r>
              <a:rPr lang="en-GB" dirty="0"/>
              <a:t> </a:t>
            </a:r>
            <a:r>
              <a:rPr lang="en-GB" dirty="0" err="1"/>
              <a:t>cwyno</a:t>
            </a:r>
            <a:r>
              <a:rPr lang="en-GB" dirty="0"/>
              <a:t> </a:t>
            </a:r>
            <a:r>
              <a:rPr lang="en-GB" dirty="0" err="1"/>
              <a:t>ar</a:t>
            </a:r>
            <a:r>
              <a:rPr lang="en-GB" dirty="0"/>
              <a:t> </a:t>
            </a:r>
            <a:r>
              <a:rPr lang="en-GB" dirty="0" err="1"/>
              <a:t>gyfer</a:t>
            </a:r>
            <a:r>
              <a:rPr lang="en-GB" dirty="0"/>
              <a:t> </a:t>
            </a:r>
            <a:r>
              <a:rPr lang="en-GB" dirty="0" err="1"/>
              <a:t>dysgwyr</a:t>
            </a:r>
            <a:r>
              <a:rPr lang="en-GB" dirty="0"/>
              <a:t>, </a:t>
            </a:r>
            <a:r>
              <a:rPr lang="en-GB" dirty="0" err="1"/>
              <a:t>gan</a:t>
            </a:r>
            <a:r>
              <a:rPr lang="en-GB" dirty="0"/>
              <a:t> </a:t>
            </a:r>
            <a:r>
              <a:rPr lang="en-GB" dirty="0" err="1"/>
              <a:t>gynnwys</a:t>
            </a:r>
            <a:r>
              <a:rPr lang="en-GB" dirty="0"/>
              <a:t> </a:t>
            </a:r>
            <a:r>
              <a:rPr lang="en-GB" dirty="0" err="1"/>
              <a:t>diffiniadau</a:t>
            </a:r>
            <a:r>
              <a:rPr lang="en-GB" dirty="0"/>
              <a:t> o </a:t>
            </a:r>
            <a:r>
              <a:rPr lang="en-GB" dirty="0" err="1"/>
              <a:t>fathau</a:t>
            </a:r>
            <a:r>
              <a:rPr lang="en-GB" dirty="0"/>
              <a:t> </a:t>
            </a:r>
            <a:r>
              <a:rPr lang="en-GB" dirty="0" err="1"/>
              <a:t>penodol</a:t>
            </a:r>
            <a:r>
              <a:rPr lang="en-GB" dirty="0"/>
              <a:t> o </a:t>
            </a:r>
            <a:r>
              <a:rPr lang="en-GB" dirty="0" err="1"/>
              <a:t>gŵynion</a:t>
            </a:r>
            <a:endParaRPr lang="en-GB" dirty="0"/>
          </a:p>
          <a:p>
            <a:pPr marL="482600" marR="5080" indent="-470534">
              <a:lnSpc>
                <a:spcPct val="100000"/>
              </a:lnSpc>
              <a:buFont typeface="Arial" panose="020B0604020202020204" pitchFamily="34" charset="0"/>
              <a:buChar char="•"/>
            </a:pPr>
            <a:r>
              <a:rPr lang="en-GB" dirty="0" err="1"/>
              <a:t>sicrhau</a:t>
            </a:r>
            <a:r>
              <a:rPr lang="en-GB" dirty="0"/>
              <a:t> bod </a:t>
            </a:r>
            <a:r>
              <a:rPr lang="en-GB" dirty="0" err="1"/>
              <a:t>arolwg</a:t>
            </a:r>
            <a:r>
              <a:rPr lang="en-GB" dirty="0"/>
              <a:t> </a:t>
            </a:r>
            <a:r>
              <a:rPr lang="en-GB" dirty="0" err="1"/>
              <a:t>blynyddol</a:t>
            </a:r>
            <a:r>
              <a:rPr lang="en-GB" dirty="0"/>
              <a:t> </a:t>
            </a:r>
            <a:r>
              <a:rPr lang="en-GB" dirty="0" err="1"/>
              <a:t>Llais</a:t>
            </a:r>
            <a:r>
              <a:rPr lang="en-GB" dirty="0"/>
              <a:t> y </a:t>
            </a:r>
            <a:r>
              <a:rPr lang="en-GB" dirty="0" err="1"/>
              <a:t>Dysgwr</a:t>
            </a:r>
            <a:r>
              <a:rPr lang="en-GB" dirty="0"/>
              <a:t> </a:t>
            </a:r>
            <a:r>
              <a:rPr lang="en-GB" dirty="0" err="1"/>
              <a:t>Cymru</a:t>
            </a:r>
            <a:r>
              <a:rPr lang="en-GB" dirty="0"/>
              <a:t> </a:t>
            </a:r>
            <a:r>
              <a:rPr lang="en-GB" dirty="0" err="1"/>
              <a:t>yn</a:t>
            </a:r>
            <a:r>
              <a:rPr lang="en-GB" dirty="0"/>
              <a:t> </a:t>
            </a:r>
            <a:r>
              <a:rPr lang="en-GB" dirty="0" err="1"/>
              <a:t>cofnodi</a:t>
            </a:r>
            <a:r>
              <a:rPr lang="en-GB" dirty="0"/>
              <a:t> </a:t>
            </a:r>
            <a:r>
              <a:rPr lang="en-GB" dirty="0" err="1"/>
              <a:t>profiadau</a:t>
            </a:r>
            <a:r>
              <a:rPr lang="en-GB" dirty="0"/>
              <a:t> </a:t>
            </a:r>
            <a:r>
              <a:rPr lang="en-GB" dirty="0" err="1"/>
              <a:t>dysgwyr</a:t>
            </a:r>
            <a:r>
              <a:rPr lang="en-GB" dirty="0"/>
              <a:t> o </a:t>
            </a:r>
            <a:r>
              <a:rPr lang="en-GB" dirty="0" err="1"/>
              <a:t>wneud</a:t>
            </a:r>
            <a:r>
              <a:rPr lang="en-GB" dirty="0"/>
              <a:t> </a:t>
            </a:r>
            <a:r>
              <a:rPr lang="en-GB" dirty="0" err="1"/>
              <a:t>cwynion</a:t>
            </a:r>
            <a:r>
              <a:rPr lang="en-GB" dirty="0"/>
              <a:t> </a:t>
            </a:r>
            <a:r>
              <a:rPr lang="en-GB" dirty="0" err="1"/>
              <a:t>a’u</a:t>
            </a:r>
            <a:r>
              <a:rPr lang="en-GB" dirty="0"/>
              <a:t> </a:t>
            </a:r>
            <a:r>
              <a:rPr lang="en-GB" dirty="0" err="1"/>
              <a:t>boddhad</a:t>
            </a:r>
            <a:r>
              <a:rPr lang="en-GB" dirty="0"/>
              <a:t> </a:t>
            </a:r>
            <a:r>
              <a:rPr lang="en-GB" dirty="0" err="1"/>
              <a:t>â’r</a:t>
            </a:r>
            <a:r>
              <a:rPr lang="en-GB" dirty="0"/>
              <a:t> broses </a:t>
            </a:r>
            <a:r>
              <a:rPr lang="en-GB" dirty="0" err="1"/>
              <a:t>yn</a:t>
            </a:r>
            <a:r>
              <a:rPr lang="en-GB" dirty="0"/>
              <a:t> </a:t>
            </a:r>
            <a:r>
              <a:rPr lang="en-GB" dirty="0" err="1"/>
              <a:t>ddigonol</a:t>
            </a:r>
            <a:endParaRPr lang="en-GB" dirty="0"/>
          </a:p>
          <a:p>
            <a:pPr marL="482600" marR="5080" indent="-470534">
              <a:lnSpc>
                <a:spcPct val="100000"/>
              </a:lnSpc>
              <a:buFont typeface="Arial" panose="020B0604020202020204" pitchFamily="34" charset="0"/>
              <a:buChar char="•"/>
            </a:pPr>
            <a:r>
              <a:rPr lang="en-GB" dirty="0" err="1"/>
              <a:t>gweithio</a:t>
            </a:r>
            <a:r>
              <a:rPr lang="en-GB" dirty="0"/>
              <a:t> </a:t>
            </a:r>
            <a:r>
              <a:rPr lang="en-GB" dirty="0" err="1"/>
              <a:t>gyda’r</a:t>
            </a:r>
            <a:r>
              <a:rPr lang="en-GB" dirty="0"/>
              <a:t> sector </a:t>
            </a:r>
            <a:r>
              <a:rPr lang="en-GB" dirty="0" err="1"/>
              <a:t>i</a:t>
            </a:r>
            <a:r>
              <a:rPr lang="en-GB" dirty="0"/>
              <a:t> </a:t>
            </a:r>
            <a:r>
              <a:rPr lang="en-GB" dirty="0" err="1"/>
              <a:t>ystyried</a:t>
            </a:r>
            <a:r>
              <a:rPr lang="en-GB" dirty="0"/>
              <a:t> </a:t>
            </a:r>
            <a:r>
              <a:rPr lang="en-GB" dirty="0" err="1"/>
              <a:t>dichonolrwydd</a:t>
            </a:r>
            <a:r>
              <a:rPr lang="en-GB" dirty="0"/>
              <a:t> </a:t>
            </a:r>
            <a:r>
              <a:rPr lang="en-GB" dirty="0" err="1"/>
              <a:t>corff</a:t>
            </a:r>
            <a:r>
              <a:rPr lang="en-GB" dirty="0"/>
              <a:t> </a:t>
            </a:r>
            <a:r>
              <a:rPr lang="en-GB" dirty="0" err="1"/>
              <a:t>apeliadau</a:t>
            </a:r>
            <a:r>
              <a:rPr lang="en-GB" dirty="0"/>
              <a:t> </a:t>
            </a:r>
            <a:r>
              <a:rPr lang="en-GB" dirty="0" err="1"/>
              <a:t>ar</a:t>
            </a:r>
            <a:r>
              <a:rPr lang="en-GB" dirty="0"/>
              <a:t> </a:t>
            </a:r>
            <a:r>
              <a:rPr lang="en-GB" dirty="0" err="1"/>
              <a:t>gyfer</a:t>
            </a:r>
            <a:r>
              <a:rPr lang="en-GB" dirty="0"/>
              <a:t> </a:t>
            </a:r>
            <a:r>
              <a:rPr lang="en-GB" dirty="0" err="1"/>
              <a:t>dysgwyr</a:t>
            </a:r>
            <a:r>
              <a:rPr lang="en-GB" dirty="0"/>
              <a:t> AB ôl-16 </a:t>
            </a:r>
            <a:r>
              <a:rPr lang="en-GB" dirty="0" err="1"/>
              <a:t>yng</a:t>
            </a:r>
            <a:r>
              <a:rPr lang="en-GB" dirty="0"/>
              <a:t> </a:t>
            </a:r>
            <a:r>
              <a:rPr lang="en-GB" dirty="0" err="1"/>
              <a:t>Nghymru</a:t>
            </a:r>
            <a:r>
              <a:rPr lang="en-GB" dirty="0"/>
              <a:t>, </a:t>
            </a:r>
            <a:r>
              <a:rPr lang="en-GB" dirty="0" err="1"/>
              <a:t>gyda</a:t>
            </a:r>
            <a:r>
              <a:rPr lang="en-GB" dirty="0"/>
              <a:t> </a:t>
            </a:r>
            <a:r>
              <a:rPr lang="en-GB" dirty="0" err="1"/>
              <a:t>phwerau</a:t>
            </a:r>
            <a:r>
              <a:rPr lang="en-GB" dirty="0"/>
              <a:t> </a:t>
            </a:r>
            <a:r>
              <a:rPr lang="en-GB" dirty="0" err="1"/>
              <a:t>i</a:t>
            </a:r>
            <a:r>
              <a:rPr lang="en-GB" dirty="0"/>
              <a:t> </a:t>
            </a:r>
            <a:r>
              <a:rPr lang="en-GB" dirty="0" err="1"/>
              <a:t>adolygu</a:t>
            </a:r>
            <a:r>
              <a:rPr lang="en-GB" dirty="0"/>
              <a:t> </a:t>
            </a:r>
            <a:r>
              <a:rPr lang="en-GB" dirty="0" err="1"/>
              <a:t>cwynion</a:t>
            </a:r>
            <a:r>
              <a:rPr lang="en-GB" dirty="0"/>
              <a:t> </a:t>
            </a:r>
            <a:r>
              <a:rPr lang="en-GB" dirty="0" err="1"/>
              <a:t>myfyrwyr</a:t>
            </a:r>
            <a:r>
              <a:rPr lang="en-GB" dirty="0"/>
              <a:t> </a:t>
            </a:r>
            <a:r>
              <a:rPr lang="en-GB" dirty="0" err="1"/>
              <a:t>a’u</a:t>
            </a:r>
            <a:r>
              <a:rPr lang="en-GB" dirty="0"/>
              <a:t> </a:t>
            </a:r>
            <a:r>
              <a:rPr lang="en-GB" dirty="0" err="1" smtClean="0"/>
              <a:t>deilliannau</a:t>
            </a:r>
            <a:endParaRPr lang="en-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5416868"/>
          </a:xfrm>
          <a:prstGeom prst="rect">
            <a:avLst/>
          </a:prstGeom>
        </p:spPr>
        <p:txBody>
          <a:bodyPr vert="horz" wrap="square" lIns="0" tIns="0" rIns="0" bIns="0" rtlCol="0">
            <a:spAutoFit/>
          </a:bodyPr>
          <a:lstStyle/>
          <a:p>
            <a:pPr marL="482600" marR="44450" indent="-470534">
              <a:lnSpc>
                <a:spcPct val="100000"/>
              </a:lnSpc>
            </a:pPr>
            <a:r>
              <a:rPr lang="en-GB" b="1" dirty="0" smtClean="0"/>
              <a:t>The Welsh </a:t>
            </a:r>
            <a:r>
              <a:rPr lang="en-GB" b="1" dirty="0"/>
              <a:t>Government should:</a:t>
            </a:r>
          </a:p>
          <a:p>
            <a:pPr marL="482600" marR="44450" indent="-470534">
              <a:lnSpc>
                <a:spcPct val="100000"/>
              </a:lnSpc>
              <a:buFont typeface="Arial" panose="020B0604020202020204" pitchFamily="34" charset="0"/>
              <a:buChar char="•"/>
            </a:pPr>
            <a:r>
              <a:rPr lang="en-GB" dirty="0"/>
              <a:t>publish further guidance to help institutions develop their learner complaints procedures including definitions of particular types of complaints</a:t>
            </a:r>
          </a:p>
          <a:p>
            <a:pPr marL="482600" marR="44450" indent="-470534">
              <a:lnSpc>
                <a:spcPct val="100000"/>
              </a:lnSpc>
              <a:buFont typeface="Arial" panose="020B0604020202020204" pitchFamily="34" charset="0"/>
              <a:buChar char="•"/>
            </a:pPr>
            <a:r>
              <a:rPr lang="en-GB" dirty="0"/>
              <a:t>ensure that the annual Learner Voice Wales survey adequately captures learners’ experiences of making complaints and their satisfaction with the process </a:t>
            </a:r>
          </a:p>
          <a:p>
            <a:pPr marL="482600" marR="44450" indent="-470534">
              <a:lnSpc>
                <a:spcPct val="100000"/>
              </a:lnSpc>
              <a:buFont typeface="Arial" panose="020B0604020202020204" pitchFamily="34" charset="0"/>
              <a:buChar char="•"/>
            </a:pPr>
            <a:r>
              <a:rPr lang="en-GB" dirty="0"/>
              <a:t>work with the sector to consider the feasibility of an external appeals body for post-16 FE learners in Wales, with powers to review student complaints and their </a:t>
            </a:r>
            <a:r>
              <a:rPr lang="en-GB" dirty="0" smtClean="0"/>
              <a:t>outcomes</a:t>
            </a:r>
            <a:endParaRPr lang="en-GB" dirty="0"/>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2004448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3046988"/>
          </a:xfrm>
          <a:prstGeom prst="rect">
            <a:avLst/>
          </a:prstGeom>
        </p:spPr>
        <p:txBody>
          <a:bodyPr vert="horz" wrap="square" lIns="0" tIns="0" rIns="0" bIns="0" rtlCol="0">
            <a:spAutoFit/>
          </a:bodyPr>
          <a:lstStyle/>
          <a:p>
            <a:pPr marL="482600" marR="5080" indent="-470534">
              <a:lnSpc>
                <a:spcPct val="100000"/>
              </a:lnSpc>
            </a:pPr>
            <a:r>
              <a:rPr lang="en-GB" b="1" dirty="0" err="1"/>
              <a:t>Dylai</a:t>
            </a:r>
            <a:r>
              <a:rPr lang="en-GB" b="1" dirty="0"/>
              <a:t> </a:t>
            </a:r>
            <a:r>
              <a:rPr lang="en-GB" b="1" dirty="0" err="1"/>
              <a:t>sefydliadau</a:t>
            </a:r>
            <a:r>
              <a:rPr lang="en-GB" b="1" dirty="0"/>
              <a:t>:</a:t>
            </a:r>
          </a:p>
          <a:p>
            <a:pPr marL="482600" marR="5080" indent="-470534">
              <a:lnSpc>
                <a:spcPct val="100000"/>
              </a:lnSpc>
              <a:buFont typeface="Arial" panose="020B0604020202020204" pitchFamily="34" charset="0"/>
              <a:buChar char="•"/>
            </a:pPr>
            <a:r>
              <a:rPr lang="en-GB" dirty="0" err="1"/>
              <a:t>fwrw</a:t>
            </a:r>
            <a:r>
              <a:rPr lang="en-GB" dirty="0"/>
              <a:t> </a:t>
            </a:r>
            <a:r>
              <a:rPr lang="en-GB" dirty="0" err="1"/>
              <a:t>ymlaen</a:t>
            </a:r>
            <a:r>
              <a:rPr lang="en-GB" dirty="0"/>
              <a:t> </a:t>
            </a:r>
            <a:r>
              <a:rPr lang="en-GB" dirty="0" err="1"/>
              <a:t>â’r</a:t>
            </a:r>
            <a:r>
              <a:rPr lang="en-GB" dirty="0"/>
              <a:t> </a:t>
            </a:r>
            <a:r>
              <a:rPr lang="en-GB" dirty="0" err="1"/>
              <a:t>materion</a:t>
            </a:r>
            <a:r>
              <a:rPr lang="en-GB" dirty="0"/>
              <a:t> a </a:t>
            </a:r>
            <a:r>
              <a:rPr lang="en-GB" dirty="0" err="1"/>
              <a:t>nodwyd</a:t>
            </a:r>
            <a:r>
              <a:rPr lang="en-GB" dirty="0"/>
              <a:t> </a:t>
            </a:r>
            <a:r>
              <a:rPr lang="en-GB" dirty="0" err="1"/>
              <a:t>gan</a:t>
            </a:r>
            <a:r>
              <a:rPr lang="en-GB" dirty="0"/>
              <a:t> </a:t>
            </a:r>
            <a:r>
              <a:rPr lang="en-GB" dirty="0" err="1"/>
              <a:t>Undeb</a:t>
            </a:r>
            <a:r>
              <a:rPr lang="en-GB" dirty="0"/>
              <a:t> </a:t>
            </a:r>
            <a:r>
              <a:rPr lang="en-GB" dirty="0" err="1"/>
              <a:t>Cenedlaethol</a:t>
            </a:r>
            <a:r>
              <a:rPr lang="en-GB" dirty="0"/>
              <a:t> y </a:t>
            </a:r>
            <a:r>
              <a:rPr lang="en-GB" dirty="0" err="1"/>
              <a:t>Myfyrwyr</a:t>
            </a:r>
            <a:r>
              <a:rPr lang="en-GB" dirty="0"/>
              <a:t> </a:t>
            </a:r>
            <a:r>
              <a:rPr lang="en-GB" dirty="0" err="1"/>
              <a:t>yn</a:t>
            </a:r>
            <a:r>
              <a:rPr lang="en-GB" dirty="0"/>
              <a:t> </a:t>
            </a:r>
            <a:r>
              <a:rPr lang="en-GB" dirty="0" err="1"/>
              <a:t>eu</a:t>
            </a:r>
            <a:r>
              <a:rPr lang="en-GB" dirty="0"/>
              <a:t> </a:t>
            </a:r>
            <a:r>
              <a:rPr lang="en-GB" dirty="0" err="1"/>
              <a:t>hadroddiad</a:t>
            </a:r>
            <a:r>
              <a:rPr lang="en-GB" dirty="0"/>
              <a:t> </a:t>
            </a:r>
            <a:r>
              <a:rPr lang="en-GB" dirty="0" err="1"/>
              <a:t>yn</a:t>
            </a:r>
            <a:r>
              <a:rPr lang="en-GB" dirty="0"/>
              <a:t> 2011 </a:t>
            </a:r>
            <a:r>
              <a:rPr lang="en-GB" dirty="0" err="1"/>
              <a:t>ar</a:t>
            </a:r>
            <a:r>
              <a:rPr lang="en-GB" dirty="0"/>
              <a:t> </a:t>
            </a:r>
            <a:r>
              <a:rPr lang="en-GB" dirty="0" err="1"/>
              <a:t>gŵynion</a:t>
            </a:r>
            <a:r>
              <a:rPr lang="en-GB" dirty="0"/>
              <a:t> </a:t>
            </a:r>
            <a:r>
              <a:rPr lang="en-GB" dirty="0" err="1"/>
              <a:t>myfyrwyr</a:t>
            </a:r>
            <a:endParaRPr lang="en-GB" dirty="0"/>
          </a:p>
          <a:p>
            <a:pPr marL="482600" marR="5080" indent="-470534">
              <a:lnSpc>
                <a:spcPct val="100000"/>
              </a:lnSpc>
              <a:buFont typeface="Arial" panose="020B0604020202020204" pitchFamily="34" charset="0"/>
              <a:buChar char="•"/>
            </a:pPr>
            <a:r>
              <a:rPr lang="en-GB" dirty="0" err="1"/>
              <a:t>gwneud</a:t>
            </a:r>
            <a:r>
              <a:rPr lang="en-GB" dirty="0"/>
              <a:t> </a:t>
            </a:r>
            <a:r>
              <a:rPr lang="en-GB" dirty="0" err="1"/>
              <a:t>yn</a:t>
            </a:r>
            <a:r>
              <a:rPr lang="en-GB" dirty="0"/>
              <a:t> </a:t>
            </a:r>
            <a:r>
              <a:rPr lang="en-GB" dirty="0" err="1"/>
              <a:t>siwr</a:t>
            </a:r>
            <a:r>
              <a:rPr lang="en-GB" dirty="0"/>
              <a:t> bod </a:t>
            </a:r>
            <a:r>
              <a:rPr lang="en-GB" dirty="0" err="1"/>
              <a:t>yr</a:t>
            </a:r>
            <a:r>
              <a:rPr lang="en-GB" dirty="0"/>
              <a:t> </a:t>
            </a:r>
            <a:r>
              <a:rPr lang="en-GB" dirty="0" err="1"/>
              <a:t>holl</a:t>
            </a:r>
            <a:r>
              <a:rPr lang="en-GB" dirty="0"/>
              <a:t> </a:t>
            </a:r>
            <a:r>
              <a:rPr lang="en-GB" dirty="0" err="1"/>
              <a:t>ddeunyddiau</a:t>
            </a:r>
            <a:r>
              <a:rPr lang="en-GB" dirty="0"/>
              <a:t> </a:t>
            </a:r>
            <a:r>
              <a:rPr lang="en-GB" dirty="0" err="1"/>
              <a:t>ynghylch</a:t>
            </a:r>
            <a:r>
              <a:rPr lang="en-GB" dirty="0"/>
              <a:t> </a:t>
            </a:r>
            <a:r>
              <a:rPr lang="en-GB" dirty="0" err="1"/>
              <a:t>sut</a:t>
            </a:r>
            <a:r>
              <a:rPr lang="en-GB" dirty="0"/>
              <a:t> </a:t>
            </a:r>
            <a:r>
              <a:rPr lang="en-GB" dirty="0" err="1"/>
              <a:t>i</a:t>
            </a:r>
            <a:r>
              <a:rPr lang="en-GB" dirty="0"/>
              <a:t> </a:t>
            </a:r>
            <a:r>
              <a:rPr lang="en-GB" dirty="0" err="1"/>
              <a:t>wneud</a:t>
            </a:r>
            <a:r>
              <a:rPr lang="en-GB" dirty="0"/>
              <a:t> </a:t>
            </a:r>
            <a:r>
              <a:rPr lang="en-GB" dirty="0" err="1"/>
              <a:t>cwyn</a:t>
            </a:r>
            <a:r>
              <a:rPr lang="en-GB" dirty="0"/>
              <a:t> </a:t>
            </a:r>
            <a:r>
              <a:rPr lang="en-GB" dirty="0" err="1"/>
              <a:t>ar</a:t>
            </a:r>
            <a:r>
              <a:rPr lang="en-GB" dirty="0"/>
              <a:t> </a:t>
            </a:r>
            <a:r>
              <a:rPr lang="en-GB" dirty="0" err="1"/>
              <a:t>gael</a:t>
            </a:r>
            <a:r>
              <a:rPr lang="en-GB" dirty="0"/>
              <a:t> </a:t>
            </a:r>
            <a:r>
              <a:rPr lang="en-GB" dirty="0" err="1"/>
              <a:t>yn</a:t>
            </a:r>
            <a:r>
              <a:rPr lang="en-GB" dirty="0"/>
              <a:t> </a:t>
            </a:r>
            <a:r>
              <a:rPr lang="en-GB" dirty="0" err="1"/>
              <a:t>hawdd</a:t>
            </a:r>
            <a:r>
              <a:rPr lang="en-GB" dirty="0"/>
              <a:t> </a:t>
            </a:r>
            <a:r>
              <a:rPr lang="en-GB" dirty="0" err="1"/>
              <a:t>trwy</a:t>
            </a:r>
            <a:r>
              <a:rPr lang="en-GB" dirty="0"/>
              <a:t> </a:t>
            </a:r>
            <a:r>
              <a:rPr lang="en-GB" dirty="0" err="1"/>
              <a:t>adrannau</a:t>
            </a:r>
            <a:r>
              <a:rPr lang="en-GB" dirty="0"/>
              <a:t> </a:t>
            </a:r>
            <a:r>
              <a:rPr lang="en-GB" dirty="0" err="1"/>
              <a:t>cyhoeddus</a:t>
            </a:r>
            <a:r>
              <a:rPr lang="en-GB" dirty="0"/>
              <a:t> </a:t>
            </a:r>
            <a:r>
              <a:rPr lang="en-GB" dirty="0" err="1"/>
              <a:t>eu</a:t>
            </a:r>
            <a:r>
              <a:rPr lang="en-GB" dirty="0"/>
              <a:t> </a:t>
            </a:r>
            <a:r>
              <a:rPr lang="en-GB" dirty="0" err="1"/>
              <a:t>gwefannau</a:t>
            </a:r>
            <a:r>
              <a:rPr lang="en-GB" dirty="0"/>
              <a:t>, </a:t>
            </a:r>
            <a:r>
              <a:rPr lang="en-GB" dirty="0" err="1"/>
              <a:t>a’u</a:t>
            </a:r>
            <a:r>
              <a:rPr lang="en-GB" dirty="0"/>
              <a:t> bod </a:t>
            </a:r>
            <a:r>
              <a:rPr lang="en-GB" dirty="0" err="1"/>
              <a:t>ar</a:t>
            </a:r>
            <a:r>
              <a:rPr lang="en-GB" dirty="0"/>
              <a:t> </a:t>
            </a:r>
            <a:r>
              <a:rPr lang="en-GB" dirty="0" err="1"/>
              <a:t>gael</a:t>
            </a:r>
            <a:r>
              <a:rPr lang="en-GB" dirty="0"/>
              <a:t> </a:t>
            </a:r>
            <a:r>
              <a:rPr lang="en-GB" dirty="0" err="1"/>
              <a:t>trwy</a:t>
            </a:r>
            <a:r>
              <a:rPr lang="en-GB" dirty="0"/>
              <a:t> </a:t>
            </a:r>
            <a:r>
              <a:rPr lang="en-GB" dirty="0" err="1"/>
              <a:t>gyfrwng</a:t>
            </a:r>
            <a:r>
              <a:rPr lang="en-GB" dirty="0"/>
              <a:t> y </a:t>
            </a:r>
            <a:r>
              <a:rPr lang="en-GB" dirty="0" err="1"/>
              <a:t>Gymraeg</a:t>
            </a:r>
            <a:r>
              <a:rPr lang="en-GB" dirty="0"/>
              <a:t> </a:t>
            </a:r>
            <a:r>
              <a:rPr lang="en-GB" dirty="0" err="1" smtClean="0"/>
              <a:t>hefyd</a:t>
            </a:r>
            <a:endParaRPr lang="en-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3046988"/>
          </a:xfrm>
          <a:prstGeom prst="rect">
            <a:avLst/>
          </a:prstGeom>
        </p:spPr>
        <p:txBody>
          <a:bodyPr vert="horz" wrap="square" lIns="0" tIns="0" rIns="0" bIns="0" rtlCol="0">
            <a:spAutoFit/>
          </a:bodyPr>
          <a:lstStyle/>
          <a:p>
            <a:pPr marL="482600" marR="44450" indent="-470534">
              <a:lnSpc>
                <a:spcPct val="100000"/>
              </a:lnSpc>
            </a:pPr>
            <a:r>
              <a:rPr lang="en-GB" b="1" dirty="0"/>
              <a:t>Institutions should:</a:t>
            </a:r>
          </a:p>
          <a:p>
            <a:pPr marL="482600" marR="44450" indent="-470534">
              <a:lnSpc>
                <a:spcPct val="100000"/>
              </a:lnSpc>
              <a:buFont typeface="Arial" panose="020B0604020202020204" pitchFamily="34" charset="0"/>
              <a:buChar char="•"/>
            </a:pPr>
            <a:r>
              <a:rPr lang="en-GB" dirty="0"/>
              <a:t>take forward the issues identified by the NUS in their 2011 report on student complaints</a:t>
            </a:r>
          </a:p>
          <a:p>
            <a:pPr marL="482600" marR="44450" indent="-470534">
              <a:lnSpc>
                <a:spcPct val="100000"/>
              </a:lnSpc>
              <a:buFont typeface="Arial" panose="020B0604020202020204" pitchFamily="34" charset="0"/>
              <a:buChar char="•"/>
            </a:pPr>
            <a:r>
              <a:rPr lang="en-GB" dirty="0"/>
              <a:t>make sure all materials about how to make a complaint are easily available through the public-facing sections of their websites, and are also available through the medium of Welsh</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05124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7448193"/>
          </a:xfrm>
          <a:prstGeom prst="rect">
            <a:avLst/>
          </a:prstGeom>
        </p:spPr>
        <p:txBody>
          <a:bodyPr vert="horz" wrap="square" lIns="0" tIns="0" rIns="0" bIns="0" rtlCol="0">
            <a:spAutoFit/>
          </a:bodyPr>
          <a:lstStyle/>
          <a:p>
            <a:pPr marL="482600" marR="5080" indent="-470534">
              <a:lnSpc>
                <a:spcPct val="100000"/>
              </a:lnSpc>
            </a:pPr>
            <a:r>
              <a:rPr lang="en-GB" b="1" dirty="0" err="1"/>
              <a:t>Dylai</a:t>
            </a:r>
            <a:r>
              <a:rPr lang="en-GB" b="1" dirty="0"/>
              <a:t> </a:t>
            </a:r>
            <a:r>
              <a:rPr lang="en-GB" b="1" dirty="0" err="1"/>
              <a:t>sefydliadau</a:t>
            </a:r>
            <a:r>
              <a:rPr lang="en-GB" b="1" dirty="0"/>
              <a:t>:</a:t>
            </a:r>
          </a:p>
          <a:p>
            <a:pPr marL="482600" marR="5080" indent="-470534">
              <a:lnSpc>
                <a:spcPct val="100000"/>
              </a:lnSpc>
              <a:buFont typeface="Arial" panose="020B0604020202020204" pitchFamily="34" charset="0"/>
              <a:buChar char="•"/>
            </a:pPr>
            <a:r>
              <a:rPr lang="en-GB" dirty="0" err="1" smtClean="0"/>
              <a:t>ofyn</a:t>
            </a:r>
            <a:r>
              <a:rPr lang="en-GB" dirty="0" smtClean="0"/>
              <a:t> </a:t>
            </a:r>
            <a:r>
              <a:rPr lang="en-GB" dirty="0" err="1"/>
              <a:t>i</a:t>
            </a:r>
            <a:r>
              <a:rPr lang="en-GB" dirty="0"/>
              <a:t> </a:t>
            </a:r>
            <a:r>
              <a:rPr lang="en-GB" dirty="0" err="1"/>
              <a:t>uwch</a:t>
            </a:r>
            <a:r>
              <a:rPr lang="en-GB" dirty="0"/>
              <a:t> </a:t>
            </a:r>
            <a:r>
              <a:rPr lang="en-GB" dirty="0" err="1"/>
              <a:t>reolwyr</a:t>
            </a:r>
            <a:r>
              <a:rPr lang="en-GB" dirty="0"/>
              <a:t> </a:t>
            </a:r>
            <a:r>
              <a:rPr lang="en-GB" dirty="0" err="1"/>
              <a:t>wirio</a:t>
            </a:r>
            <a:r>
              <a:rPr lang="en-GB" dirty="0"/>
              <a:t> pa </a:t>
            </a:r>
            <a:r>
              <a:rPr lang="en-GB" dirty="0" err="1"/>
              <a:t>mor</a:t>
            </a:r>
            <a:r>
              <a:rPr lang="en-GB" dirty="0"/>
              <a:t> </a:t>
            </a:r>
            <a:r>
              <a:rPr lang="en-GB" dirty="0" err="1"/>
              <a:t>gyson</a:t>
            </a:r>
            <a:r>
              <a:rPr lang="en-GB" dirty="0"/>
              <a:t> a </a:t>
            </a:r>
            <a:r>
              <a:rPr lang="en-GB" dirty="0" err="1"/>
              <a:t>thrylwyr</a:t>
            </a:r>
            <a:r>
              <a:rPr lang="en-GB" dirty="0"/>
              <a:t> y </a:t>
            </a:r>
            <a:r>
              <a:rPr lang="en-GB" dirty="0" err="1"/>
              <a:t>caiff</a:t>
            </a:r>
            <a:r>
              <a:rPr lang="en-GB" dirty="0"/>
              <a:t> </a:t>
            </a:r>
            <a:r>
              <a:rPr lang="en-GB" dirty="0" err="1"/>
              <a:t>ymchwiliadau</a:t>
            </a:r>
            <a:r>
              <a:rPr lang="en-GB" dirty="0"/>
              <a:t> </a:t>
            </a:r>
            <a:r>
              <a:rPr lang="en-GB" dirty="0" err="1"/>
              <a:t>i</a:t>
            </a:r>
            <a:r>
              <a:rPr lang="en-GB" dirty="0"/>
              <a:t> </a:t>
            </a:r>
            <a:r>
              <a:rPr lang="en-GB" dirty="0" err="1"/>
              <a:t>gŵynion</a:t>
            </a:r>
            <a:r>
              <a:rPr lang="en-GB" dirty="0"/>
              <a:t> </a:t>
            </a:r>
            <a:r>
              <a:rPr lang="en-GB" dirty="0" err="1"/>
              <a:t>eu</a:t>
            </a:r>
            <a:r>
              <a:rPr lang="en-GB" dirty="0"/>
              <a:t> </a:t>
            </a:r>
            <a:r>
              <a:rPr lang="en-GB" dirty="0" err="1"/>
              <a:t>cynnal</a:t>
            </a:r>
            <a:r>
              <a:rPr lang="en-GB" dirty="0"/>
              <a:t> </a:t>
            </a:r>
            <a:r>
              <a:rPr lang="en-GB" dirty="0" err="1"/>
              <a:t>gan</a:t>
            </a:r>
            <a:r>
              <a:rPr lang="en-GB" dirty="0"/>
              <a:t> bob un </a:t>
            </a:r>
            <a:r>
              <a:rPr lang="en-GB" dirty="0" err="1"/>
              <a:t>o’u</a:t>
            </a:r>
            <a:r>
              <a:rPr lang="en-GB" dirty="0"/>
              <a:t> staff, ac </a:t>
            </a:r>
            <a:r>
              <a:rPr lang="en-GB" dirty="0" err="1"/>
              <a:t>ar</a:t>
            </a:r>
            <a:r>
              <a:rPr lang="en-GB" dirty="0"/>
              <a:t> draws </a:t>
            </a:r>
            <a:r>
              <a:rPr lang="en-GB" dirty="0" err="1"/>
              <a:t>pob</a:t>
            </a:r>
            <a:r>
              <a:rPr lang="en-GB" dirty="0"/>
              <a:t> </a:t>
            </a:r>
            <a:r>
              <a:rPr lang="en-GB" dirty="0" err="1"/>
              <a:t>safle</a:t>
            </a:r>
            <a:r>
              <a:rPr lang="en-GB" dirty="0"/>
              <a:t> </a:t>
            </a:r>
            <a:r>
              <a:rPr lang="en-GB" dirty="0" err="1"/>
              <a:t>campws</a:t>
            </a:r>
            <a:endParaRPr lang="en-GB" dirty="0"/>
          </a:p>
          <a:p>
            <a:pPr marL="482600" marR="5080" indent="-470534">
              <a:lnSpc>
                <a:spcPct val="100000"/>
              </a:lnSpc>
              <a:buFont typeface="Arial" panose="020B0604020202020204" pitchFamily="34" charset="0"/>
              <a:buChar char="•"/>
            </a:pPr>
            <a:r>
              <a:rPr lang="en-GB" dirty="0" err="1" smtClean="0"/>
              <a:t>hyfforddi</a:t>
            </a:r>
            <a:r>
              <a:rPr lang="en-GB" dirty="0" smtClean="0"/>
              <a:t> </a:t>
            </a:r>
            <a:r>
              <a:rPr lang="en-GB" dirty="0" err="1"/>
              <a:t>pob</a:t>
            </a:r>
            <a:r>
              <a:rPr lang="en-GB" dirty="0"/>
              <a:t> </a:t>
            </a:r>
            <a:r>
              <a:rPr lang="en-GB" dirty="0" err="1"/>
              <a:t>aelod</a:t>
            </a:r>
            <a:r>
              <a:rPr lang="en-GB" dirty="0"/>
              <a:t> o staff a </a:t>
            </a:r>
            <a:r>
              <a:rPr lang="en-GB" dirty="0" err="1"/>
              <a:t>chynrychiolwyr</a:t>
            </a:r>
            <a:r>
              <a:rPr lang="en-GB" dirty="0"/>
              <a:t> </a:t>
            </a:r>
            <a:r>
              <a:rPr lang="en-GB" dirty="0" err="1"/>
              <a:t>dysgwyr</a:t>
            </a:r>
            <a:r>
              <a:rPr lang="en-GB" dirty="0"/>
              <a:t> </a:t>
            </a:r>
            <a:r>
              <a:rPr lang="en-GB" dirty="0" err="1"/>
              <a:t>mewn</a:t>
            </a:r>
            <a:r>
              <a:rPr lang="en-GB" dirty="0"/>
              <a:t> </a:t>
            </a:r>
            <a:r>
              <a:rPr lang="en-GB" dirty="0" err="1"/>
              <a:t>rheoli</a:t>
            </a:r>
            <a:r>
              <a:rPr lang="en-GB" dirty="0"/>
              <a:t> </a:t>
            </a:r>
            <a:r>
              <a:rPr lang="en-GB" dirty="0" err="1"/>
              <a:t>gweithdrefnau</a:t>
            </a:r>
            <a:r>
              <a:rPr lang="en-GB" dirty="0"/>
              <a:t> </a:t>
            </a:r>
            <a:r>
              <a:rPr lang="en-GB" dirty="0" err="1"/>
              <a:t>cwynion</a:t>
            </a:r>
            <a:r>
              <a:rPr lang="en-GB" dirty="0"/>
              <a:t> y </a:t>
            </a:r>
            <a:r>
              <a:rPr lang="en-GB" dirty="0" err="1" smtClean="0"/>
              <a:t>sefydliad</a:t>
            </a:r>
            <a:endParaRPr lang="en-GB" dirty="0" smtClean="0"/>
          </a:p>
          <a:p>
            <a:pPr marL="482600" marR="5080" indent="-470534">
              <a:lnSpc>
                <a:spcPct val="100000"/>
              </a:lnSpc>
              <a:buFont typeface="Arial" panose="020B0604020202020204" pitchFamily="34" charset="0"/>
              <a:buChar char="•"/>
            </a:pPr>
            <a:r>
              <a:rPr lang="en-GB" dirty="0" err="1"/>
              <a:t>wneud</a:t>
            </a:r>
            <a:r>
              <a:rPr lang="en-GB" dirty="0"/>
              <a:t> </a:t>
            </a:r>
            <a:r>
              <a:rPr lang="en-GB" dirty="0" err="1"/>
              <a:t>yn</a:t>
            </a:r>
            <a:r>
              <a:rPr lang="en-GB" dirty="0"/>
              <a:t> </a:t>
            </a:r>
            <a:r>
              <a:rPr lang="en-GB" dirty="0" err="1"/>
              <a:t>siwr</a:t>
            </a:r>
            <a:r>
              <a:rPr lang="en-GB" dirty="0"/>
              <a:t> bod </a:t>
            </a:r>
            <a:r>
              <a:rPr lang="en-GB" dirty="0" err="1"/>
              <a:t>mecanweithiau</a:t>
            </a:r>
            <a:r>
              <a:rPr lang="en-GB" dirty="0"/>
              <a:t> </a:t>
            </a:r>
            <a:r>
              <a:rPr lang="en-GB" dirty="0" err="1"/>
              <a:t>ar</a:t>
            </a:r>
            <a:r>
              <a:rPr lang="en-GB" dirty="0"/>
              <a:t> </a:t>
            </a:r>
            <a:r>
              <a:rPr lang="en-GB" dirty="0" err="1"/>
              <a:t>waith</a:t>
            </a:r>
            <a:r>
              <a:rPr lang="en-GB" dirty="0"/>
              <a:t> </a:t>
            </a:r>
            <a:r>
              <a:rPr lang="en-GB" dirty="0" err="1"/>
              <a:t>i</a:t>
            </a:r>
            <a:r>
              <a:rPr lang="en-GB" dirty="0"/>
              <a:t> </a:t>
            </a:r>
            <a:r>
              <a:rPr lang="en-GB" dirty="0" err="1"/>
              <a:t>wahaniaethu</a:t>
            </a:r>
            <a:r>
              <a:rPr lang="en-GB" dirty="0"/>
              <a:t> </a:t>
            </a:r>
            <a:r>
              <a:rPr lang="en-GB" dirty="0" err="1"/>
              <a:t>rhwng</a:t>
            </a:r>
            <a:r>
              <a:rPr lang="en-GB" dirty="0"/>
              <a:t> </a:t>
            </a:r>
            <a:r>
              <a:rPr lang="en-GB" dirty="0" err="1"/>
              <a:t>cwynion</a:t>
            </a:r>
            <a:r>
              <a:rPr lang="en-GB" dirty="0"/>
              <a:t> </a:t>
            </a:r>
            <a:r>
              <a:rPr lang="en-GB" dirty="0" err="1"/>
              <a:t>lefel</a:t>
            </a:r>
            <a:r>
              <a:rPr lang="en-GB" dirty="0"/>
              <a:t> </a:t>
            </a:r>
            <a:r>
              <a:rPr lang="en-GB" dirty="0" err="1"/>
              <a:t>isel</a:t>
            </a:r>
            <a:r>
              <a:rPr lang="en-GB" dirty="0"/>
              <a:t> a </a:t>
            </a:r>
            <a:r>
              <a:rPr lang="en-GB" dirty="0" err="1"/>
              <a:t>chwynion</a:t>
            </a:r>
            <a:r>
              <a:rPr lang="en-GB" dirty="0"/>
              <a:t> </a:t>
            </a:r>
            <a:r>
              <a:rPr lang="en-GB" dirty="0" err="1"/>
              <a:t>mwy</a:t>
            </a:r>
            <a:r>
              <a:rPr lang="en-GB" dirty="0"/>
              <a:t> </a:t>
            </a:r>
            <a:r>
              <a:rPr lang="en-GB" dirty="0" err="1"/>
              <a:t>difrifol</a:t>
            </a:r>
            <a:r>
              <a:rPr lang="en-GB" dirty="0"/>
              <a:t>, a </a:t>
            </a:r>
            <a:r>
              <a:rPr lang="en-GB" dirty="0" err="1"/>
              <a:t>chofnodi</a:t>
            </a:r>
            <a:r>
              <a:rPr lang="en-GB" dirty="0"/>
              <a:t> </a:t>
            </a:r>
            <a:r>
              <a:rPr lang="en-GB" dirty="0" err="1"/>
              <a:t>pob</a:t>
            </a:r>
            <a:r>
              <a:rPr lang="en-GB" dirty="0"/>
              <a:t> </a:t>
            </a:r>
            <a:r>
              <a:rPr lang="en-GB" dirty="0" err="1"/>
              <a:t>cwyn</a:t>
            </a:r>
            <a:r>
              <a:rPr lang="en-GB" dirty="0"/>
              <a:t>, </a:t>
            </a:r>
            <a:r>
              <a:rPr lang="en-GB" dirty="0" err="1"/>
              <a:t>p’un</a:t>
            </a:r>
            <a:r>
              <a:rPr lang="en-GB" dirty="0"/>
              <a:t> a </a:t>
            </a:r>
            <a:r>
              <a:rPr lang="en-GB" dirty="0" err="1"/>
              <a:t>ydynt</a:t>
            </a:r>
            <a:r>
              <a:rPr lang="en-GB" dirty="0"/>
              <a:t> </a:t>
            </a:r>
            <a:r>
              <a:rPr lang="en-GB" dirty="0" err="1"/>
              <a:t>yn</a:t>
            </a:r>
            <a:r>
              <a:rPr lang="en-GB" dirty="0"/>
              <a:t> </a:t>
            </a:r>
            <a:r>
              <a:rPr lang="en-GB" dirty="0" err="1"/>
              <a:t>cael</a:t>
            </a:r>
            <a:r>
              <a:rPr lang="en-GB" dirty="0"/>
              <a:t> </a:t>
            </a:r>
            <a:r>
              <a:rPr lang="en-GB" dirty="0" err="1"/>
              <a:t>eu</a:t>
            </a:r>
            <a:r>
              <a:rPr lang="en-GB" dirty="0"/>
              <a:t> </a:t>
            </a:r>
            <a:r>
              <a:rPr lang="en-GB" dirty="0" err="1"/>
              <a:t>gwneud</a:t>
            </a:r>
            <a:r>
              <a:rPr lang="en-GB" dirty="0"/>
              <a:t> </a:t>
            </a:r>
            <a:r>
              <a:rPr lang="en-GB" dirty="0" err="1"/>
              <a:t>ar</a:t>
            </a:r>
            <a:r>
              <a:rPr lang="en-GB" dirty="0"/>
              <a:t> </a:t>
            </a:r>
            <a:r>
              <a:rPr lang="en-GB" dirty="0" err="1"/>
              <a:t>lafar</a:t>
            </a:r>
            <a:r>
              <a:rPr lang="en-GB" dirty="0"/>
              <a:t> </a:t>
            </a:r>
            <a:r>
              <a:rPr lang="en-GB" dirty="0" err="1"/>
              <a:t>neu’n</a:t>
            </a:r>
            <a:r>
              <a:rPr lang="en-GB" dirty="0"/>
              <a:t> </a:t>
            </a:r>
            <a:r>
              <a:rPr lang="en-GB" dirty="0" err="1" smtClean="0"/>
              <a:t>ysgrifenedig</a:t>
            </a:r>
            <a:endParaRPr lang="en-GB" dirty="0" smtClean="0"/>
          </a:p>
          <a:p>
            <a:pPr marL="482600" marR="5080" indent="-470534">
              <a:lnSpc>
                <a:spcPct val="100000"/>
              </a:lnSpc>
              <a:buFont typeface="Arial" panose="020B0604020202020204" pitchFamily="34" charset="0"/>
              <a:buChar char="•"/>
            </a:pPr>
            <a:r>
              <a:rPr lang="en-GB" dirty="0" err="1"/>
              <a:t>ddefnyddio’r</a:t>
            </a:r>
            <a:r>
              <a:rPr lang="en-GB" dirty="0"/>
              <a:t> </a:t>
            </a:r>
            <a:r>
              <a:rPr lang="en-GB" dirty="0" err="1"/>
              <a:t>holl</a:t>
            </a:r>
            <a:r>
              <a:rPr lang="en-GB" dirty="0"/>
              <a:t> </a:t>
            </a:r>
            <a:r>
              <a:rPr lang="en-GB" dirty="0" err="1"/>
              <a:t>dystiolaeth</a:t>
            </a:r>
            <a:r>
              <a:rPr lang="en-GB" dirty="0"/>
              <a:t> </a:t>
            </a:r>
            <a:r>
              <a:rPr lang="en-GB" dirty="0" err="1"/>
              <a:t>sydd</a:t>
            </a:r>
            <a:r>
              <a:rPr lang="en-GB" dirty="0"/>
              <a:t> </a:t>
            </a:r>
            <a:r>
              <a:rPr lang="en-GB" dirty="0" err="1"/>
              <a:t>ar</a:t>
            </a:r>
            <a:r>
              <a:rPr lang="en-GB" dirty="0"/>
              <a:t> </a:t>
            </a:r>
            <a:r>
              <a:rPr lang="en-GB" dirty="0" err="1"/>
              <a:t>gael</a:t>
            </a:r>
            <a:r>
              <a:rPr lang="en-GB" dirty="0"/>
              <a:t>, </a:t>
            </a:r>
            <a:r>
              <a:rPr lang="en-GB" dirty="0" err="1"/>
              <a:t>gan</a:t>
            </a:r>
            <a:r>
              <a:rPr lang="en-GB" dirty="0"/>
              <a:t> </a:t>
            </a:r>
            <a:r>
              <a:rPr lang="en-GB" dirty="0" err="1"/>
              <a:t>gynnwys</a:t>
            </a:r>
            <a:r>
              <a:rPr lang="en-GB" dirty="0"/>
              <a:t> </a:t>
            </a:r>
            <a:r>
              <a:rPr lang="en-GB" dirty="0" err="1"/>
              <a:t>adborth</a:t>
            </a:r>
            <a:r>
              <a:rPr lang="en-GB" dirty="0"/>
              <a:t> </a:t>
            </a:r>
            <a:r>
              <a:rPr lang="en-GB" dirty="0" err="1"/>
              <a:t>dysgwyr</a:t>
            </a:r>
            <a:r>
              <a:rPr lang="en-GB" dirty="0"/>
              <a:t>, </a:t>
            </a:r>
            <a:r>
              <a:rPr lang="en-GB" dirty="0" err="1"/>
              <a:t>i</a:t>
            </a:r>
            <a:r>
              <a:rPr lang="en-GB" dirty="0"/>
              <a:t> </a:t>
            </a:r>
            <a:r>
              <a:rPr lang="en-GB" dirty="0" err="1"/>
              <a:t>lywio’r</a:t>
            </a:r>
            <a:r>
              <a:rPr lang="en-GB" dirty="0"/>
              <a:t> </a:t>
            </a:r>
            <a:r>
              <a:rPr lang="en-GB" dirty="0" err="1"/>
              <a:t>dadansoddiad</a:t>
            </a:r>
            <a:r>
              <a:rPr lang="en-GB" dirty="0"/>
              <a:t> </a:t>
            </a:r>
            <a:r>
              <a:rPr lang="en-GB" dirty="0" err="1"/>
              <a:t>manwl</a:t>
            </a:r>
            <a:r>
              <a:rPr lang="en-GB" dirty="0"/>
              <a:t> o </a:t>
            </a:r>
            <a:r>
              <a:rPr lang="en-GB" dirty="0" err="1"/>
              <a:t>ansawdd</a:t>
            </a:r>
            <a:r>
              <a:rPr lang="en-GB" dirty="0"/>
              <a:t> y </a:t>
            </a:r>
            <a:r>
              <a:rPr lang="en-GB" dirty="0" err="1"/>
              <a:t>polisi</a:t>
            </a:r>
            <a:r>
              <a:rPr lang="en-GB" dirty="0"/>
              <a:t> </a:t>
            </a:r>
            <a:r>
              <a:rPr lang="en-GB" dirty="0" err="1"/>
              <a:t>a’r</a:t>
            </a:r>
            <a:r>
              <a:rPr lang="en-GB" dirty="0"/>
              <a:t> </a:t>
            </a:r>
            <a:r>
              <a:rPr lang="en-GB" dirty="0" err="1"/>
              <a:t>gweithdrefnau</a:t>
            </a:r>
            <a:r>
              <a:rPr lang="en-GB" dirty="0"/>
              <a:t> </a:t>
            </a:r>
            <a:r>
              <a:rPr lang="en-GB" dirty="0" err="1"/>
              <a:t>cwyno</a:t>
            </a:r>
            <a:r>
              <a:rPr lang="en-GB" dirty="0"/>
              <a:t>, </a:t>
            </a:r>
            <a:r>
              <a:rPr lang="en-GB" dirty="0" err="1"/>
              <a:t>yn</a:t>
            </a:r>
            <a:r>
              <a:rPr lang="en-GB" dirty="0"/>
              <a:t> </a:t>
            </a:r>
            <a:r>
              <a:rPr lang="en-GB" dirty="0" err="1"/>
              <a:t>ogystal</a:t>
            </a:r>
            <a:r>
              <a:rPr lang="en-GB" dirty="0"/>
              <a:t> </a:t>
            </a:r>
            <a:r>
              <a:rPr lang="en-GB" dirty="0" err="1"/>
              <a:t>â’r</a:t>
            </a:r>
            <a:r>
              <a:rPr lang="en-GB" dirty="0"/>
              <a:t> </a:t>
            </a:r>
            <a:r>
              <a:rPr lang="en-GB" dirty="0" err="1"/>
              <a:t>patrymau</a:t>
            </a:r>
            <a:r>
              <a:rPr lang="en-GB" dirty="0"/>
              <a:t>, y </a:t>
            </a:r>
            <a:r>
              <a:rPr lang="en-GB" dirty="0" err="1"/>
              <a:t>tueddiadau</a:t>
            </a:r>
            <a:r>
              <a:rPr lang="en-GB" dirty="0"/>
              <a:t> </a:t>
            </a:r>
            <a:r>
              <a:rPr lang="en-GB" dirty="0" err="1"/>
              <a:t>a’r</a:t>
            </a:r>
            <a:r>
              <a:rPr lang="en-GB" dirty="0"/>
              <a:t> </a:t>
            </a:r>
            <a:r>
              <a:rPr lang="en-GB" dirty="0" err="1"/>
              <a:t>rhesymau</a:t>
            </a:r>
            <a:r>
              <a:rPr lang="en-GB" dirty="0"/>
              <a:t> </a:t>
            </a:r>
            <a:r>
              <a:rPr lang="en-GB" dirty="0" err="1"/>
              <a:t>gwaelodol</a:t>
            </a:r>
            <a:r>
              <a:rPr lang="en-GB" dirty="0"/>
              <a:t> </a:t>
            </a:r>
            <a:r>
              <a:rPr lang="en-GB" dirty="0" err="1"/>
              <a:t>dros</a:t>
            </a:r>
            <a:r>
              <a:rPr lang="en-GB" dirty="0"/>
              <a:t> </a:t>
            </a:r>
            <a:r>
              <a:rPr lang="en-GB" dirty="0" err="1"/>
              <a:t>gŵynion</a:t>
            </a:r>
            <a:r>
              <a:rPr lang="en-GB" dirty="0"/>
              <a:t> </a:t>
            </a:r>
            <a:r>
              <a:rPr lang="en-GB" dirty="0" err="1"/>
              <a:t>i</a:t>
            </a:r>
            <a:r>
              <a:rPr lang="en-GB" dirty="0"/>
              <a:t> </a:t>
            </a:r>
            <a:r>
              <a:rPr lang="en-GB" dirty="0" err="1"/>
              <a:t>lywio</a:t>
            </a:r>
            <a:r>
              <a:rPr lang="en-GB" dirty="0"/>
              <a:t> </a:t>
            </a:r>
            <a:r>
              <a:rPr lang="en-GB" dirty="0" err="1"/>
              <a:t>systemau</a:t>
            </a:r>
            <a:r>
              <a:rPr lang="en-GB" dirty="0"/>
              <a:t> </a:t>
            </a:r>
            <a:r>
              <a:rPr lang="en-GB" dirty="0" err="1"/>
              <a:t>ansawdd</a:t>
            </a:r>
            <a:r>
              <a:rPr lang="en-GB" dirty="0"/>
              <a:t> a </a:t>
            </a:r>
            <a:r>
              <a:rPr lang="en-GB" dirty="0" err="1"/>
              <a:t>chynllunio</a:t>
            </a:r>
            <a:r>
              <a:rPr lang="en-GB" dirty="0"/>
              <a:t> </a:t>
            </a:r>
            <a:r>
              <a:rPr lang="en-GB" dirty="0" err="1" smtClean="0"/>
              <a:t>strategol</a:t>
            </a:r>
            <a:endParaRPr lang="en-GB" dirty="0"/>
          </a:p>
          <a:p>
            <a:pPr marL="482600" marR="5080" indent="-470534">
              <a:lnSpc>
                <a:spcPct val="100000"/>
              </a:lnSpc>
              <a:buFont typeface="Arial" panose="020B0604020202020204" pitchFamily="34" charset="0"/>
              <a:buChar char="•"/>
            </a:pPr>
            <a:endParaRPr lang="en-GB" dirty="0"/>
          </a:p>
          <a:p>
            <a:pPr marL="482600" marR="5080" indent="-470534">
              <a:lnSpc>
                <a:spcPct val="100000"/>
              </a:lnSpc>
              <a:buFont typeface="Arial" panose="020B0604020202020204" pitchFamily="34" charset="0"/>
              <a:buChar char="•"/>
            </a:pPr>
            <a:endParaRPr lang="en-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7109639"/>
          </a:xfrm>
          <a:prstGeom prst="rect">
            <a:avLst/>
          </a:prstGeom>
        </p:spPr>
        <p:txBody>
          <a:bodyPr vert="horz" wrap="square" lIns="0" tIns="0" rIns="0" bIns="0" rtlCol="0">
            <a:spAutoFit/>
          </a:bodyPr>
          <a:lstStyle/>
          <a:p>
            <a:pPr marL="482600" marR="44450" indent="-470534">
              <a:lnSpc>
                <a:spcPct val="100000"/>
              </a:lnSpc>
            </a:pPr>
            <a:r>
              <a:rPr lang="en-GB" b="1" dirty="0"/>
              <a:t>Institutions should:</a:t>
            </a:r>
          </a:p>
          <a:p>
            <a:pPr marL="482600" marR="44450" indent="-470534">
              <a:lnSpc>
                <a:spcPct val="100000"/>
              </a:lnSpc>
              <a:buFont typeface="Arial" panose="020B0604020202020204" pitchFamily="34" charset="0"/>
              <a:buChar char="•"/>
            </a:pPr>
            <a:r>
              <a:rPr lang="en-GB" dirty="0"/>
              <a:t>require senior managers to check on how consistently and rigorously investigations of complaints are carried out by all their staff, and across all campuses sites</a:t>
            </a:r>
          </a:p>
          <a:p>
            <a:pPr marL="482600" marR="44450" indent="-470534">
              <a:lnSpc>
                <a:spcPct val="100000"/>
              </a:lnSpc>
              <a:buFont typeface="Arial" panose="020B0604020202020204" pitchFamily="34" charset="0"/>
              <a:buChar char="•"/>
            </a:pPr>
            <a:r>
              <a:rPr lang="en-GB" dirty="0"/>
              <a:t>train all staff and learner representatives in the management of the institution’s complaints </a:t>
            </a:r>
            <a:r>
              <a:rPr lang="en-GB" dirty="0" smtClean="0"/>
              <a:t>procedures</a:t>
            </a:r>
          </a:p>
          <a:p>
            <a:pPr marL="482600" marR="44450" indent="-470534">
              <a:lnSpc>
                <a:spcPct val="100000"/>
              </a:lnSpc>
              <a:buFont typeface="Arial" panose="020B0604020202020204" pitchFamily="34" charset="0"/>
              <a:buChar char="•"/>
            </a:pPr>
            <a:r>
              <a:rPr lang="en-GB" dirty="0"/>
              <a:t>make sure mechanisms are in place to differentiate between low-level and more serious complaints, and record all complaints, whether made orally or in </a:t>
            </a:r>
            <a:r>
              <a:rPr lang="en-GB" dirty="0" smtClean="0"/>
              <a:t>writing</a:t>
            </a:r>
          </a:p>
          <a:p>
            <a:pPr marL="482600" marR="44450" indent="-470534">
              <a:lnSpc>
                <a:spcPct val="100000"/>
              </a:lnSpc>
              <a:buFont typeface="Arial" panose="020B0604020202020204" pitchFamily="34" charset="0"/>
              <a:buChar char="•"/>
            </a:pPr>
            <a:r>
              <a:rPr lang="en-GB" dirty="0"/>
              <a:t>use all the evidence available including learner feedback to inform the in-depth analysis of the quality of the complaints policy and procedures, as well as the patterns, trends and underlying reasons for complaints to inform quality systems and strategic </a:t>
            </a:r>
            <a:r>
              <a:rPr lang="en-GB" dirty="0" smtClean="0"/>
              <a:t>planning</a:t>
            </a:r>
            <a:endParaRPr lang="en-GB" dirty="0"/>
          </a:p>
          <a:p>
            <a:pPr marL="482600" marR="44450" indent="-470534">
              <a:lnSpc>
                <a:spcPct val="100000"/>
              </a:lnSpc>
              <a:buFont typeface="Arial" panose="020B0604020202020204" pitchFamily="34" charset="0"/>
              <a:buChar char="•"/>
            </a:pPr>
            <a:endParaRPr lang="en-GB" dirty="0"/>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05124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dirty="0" err="1"/>
              <a:t>Cefndir</a:t>
            </a:r>
            <a:endParaRPr dirty="0"/>
          </a:p>
        </p:txBody>
      </p:sp>
      <p:sp>
        <p:nvSpPr>
          <p:cNvPr id="4" name="object 4"/>
          <p:cNvSpPr txBox="1"/>
          <p:nvPr/>
        </p:nvSpPr>
        <p:spPr>
          <a:xfrm>
            <a:off x="527298" y="2642252"/>
            <a:ext cx="5589905" cy="4760278"/>
          </a:xfrm>
          <a:prstGeom prst="rect">
            <a:avLst/>
          </a:prstGeom>
        </p:spPr>
        <p:txBody>
          <a:bodyPr vert="horz" wrap="square" lIns="0" tIns="0" rIns="0" bIns="0" rtlCol="0">
            <a:spAutoFit/>
          </a:bodyPr>
          <a:lstStyle/>
          <a:p>
            <a:pPr marL="342900" marR="5080" indent="-342900">
              <a:lnSpc>
                <a:spcPct val="100000"/>
              </a:lnSpc>
              <a:buFont typeface="Arial" panose="020B0604020202020204" pitchFamily="34" charset="0"/>
              <a:buChar char="•"/>
              <a:tabLst>
                <a:tab pos="5485765" algn="l"/>
              </a:tabLst>
            </a:pPr>
            <a:r>
              <a:rPr lang="en-GB" sz="2200" dirty="0">
                <a:solidFill>
                  <a:srgbClr val="2EAAE1"/>
                </a:solidFill>
                <a:latin typeface="Arial"/>
                <a:cs typeface="Arial"/>
              </a:rPr>
              <a:t>Mae </a:t>
            </a:r>
            <a:r>
              <a:rPr lang="en-GB" sz="2200" dirty="0" err="1">
                <a:solidFill>
                  <a:srgbClr val="2EAAE1"/>
                </a:solidFill>
                <a:latin typeface="Arial"/>
                <a:cs typeface="Arial"/>
              </a:rPr>
              <a:t>cwynion</a:t>
            </a:r>
            <a:r>
              <a:rPr lang="en-GB" sz="2200" dirty="0">
                <a:solidFill>
                  <a:srgbClr val="2EAAE1"/>
                </a:solidFill>
                <a:latin typeface="Arial"/>
                <a:cs typeface="Arial"/>
              </a:rPr>
              <a:t> </a:t>
            </a:r>
            <a:r>
              <a:rPr lang="en-GB" sz="2200" dirty="0" err="1">
                <a:solidFill>
                  <a:srgbClr val="2EAAE1"/>
                </a:solidFill>
                <a:latin typeface="Arial"/>
                <a:cs typeface="Arial"/>
              </a:rPr>
              <a:t>dysgwyr</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ffynhonnell</a:t>
            </a:r>
            <a:r>
              <a:rPr lang="en-GB" sz="2200" dirty="0">
                <a:solidFill>
                  <a:srgbClr val="2EAAE1"/>
                </a:solidFill>
                <a:latin typeface="Arial"/>
                <a:cs typeface="Arial"/>
              </a:rPr>
              <a:t> </a:t>
            </a:r>
            <a:r>
              <a:rPr lang="en-GB" sz="2200" dirty="0" err="1">
                <a:solidFill>
                  <a:srgbClr val="2EAAE1"/>
                </a:solidFill>
                <a:latin typeface="Arial"/>
                <a:cs typeface="Arial"/>
              </a:rPr>
              <a:t>wybodaeth</a:t>
            </a:r>
            <a:r>
              <a:rPr lang="en-GB" sz="2200" dirty="0">
                <a:solidFill>
                  <a:srgbClr val="2EAAE1"/>
                </a:solidFill>
                <a:latin typeface="Arial"/>
                <a:cs typeface="Arial"/>
              </a:rPr>
              <a:t> </a:t>
            </a:r>
            <a:r>
              <a:rPr lang="en-GB" sz="2200" dirty="0" err="1">
                <a:solidFill>
                  <a:srgbClr val="2EAAE1"/>
                </a:solidFill>
                <a:latin typeface="Arial"/>
                <a:cs typeface="Arial"/>
              </a:rPr>
              <a:t>bwysig</a:t>
            </a:r>
            <a:r>
              <a:rPr lang="en-GB" sz="2200" dirty="0">
                <a:solidFill>
                  <a:srgbClr val="2EAAE1"/>
                </a:solidFill>
                <a:latin typeface="Arial"/>
                <a:cs typeface="Arial"/>
              </a:rPr>
              <a:t> </a:t>
            </a:r>
            <a:r>
              <a:rPr lang="en-GB" sz="2200" dirty="0" err="1">
                <a:solidFill>
                  <a:srgbClr val="2EAAE1"/>
                </a:solidFill>
                <a:latin typeface="Arial"/>
                <a:cs typeface="Arial"/>
              </a:rPr>
              <a:t>ar</a:t>
            </a:r>
            <a:r>
              <a:rPr lang="en-GB" sz="2200" dirty="0">
                <a:solidFill>
                  <a:srgbClr val="2EAAE1"/>
                </a:solidFill>
                <a:latin typeface="Arial"/>
                <a:cs typeface="Arial"/>
              </a:rPr>
              <a:t> </a:t>
            </a:r>
            <a:r>
              <a:rPr lang="en-GB" sz="2200" dirty="0" err="1">
                <a:solidFill>
                  <a:srgbClr val="2EAAE1"/>
                </a:solidFill>
                <a:latin typeface="Arial"/>
                <a:cs typeface="Arial"/>
              </a:rPr>
              <a:t>gyfer</a:t>
            </a:r>
            <a:r>
              <a:rPr lang="en-GB" sz="2200" dirty="0">
                <a:solidFill>
                  <a:srgbClr val="2EAAE1"/>
                </a:solidFill>
                <a:latin typeface="Arial"/>
                <a:cs typeface="Arial"/>
              </a:rPr>
              <a:t> </a:t>
            </a:r>
            <a:r>
              <a:rPr lang="en-GB" sz="2200" dirty="0" err="1">
                <a:solidFill>
                  <a:srgbClr val="2EAAE1"/>
                </a:solidFill>
                <a:latin typeface="Arial"/>
                <a:cs typeface="Arial"/>
              </a:rPr>
              <a:t>Sefydliadau</a:t>
            </a:r>
            <a:r>
              <a:rPr lang="en-GB" sz="2200" dirty="0">
                <a:solidFill>
                  <a:srgbClr val="2EAAE1"/>
                </a:solidFill>
                <a:latin typeface="Arial"/>
                <a:cs typeface="Arial"/>
              </a:rPr>
              <a:t> </a:t>
            </a:r>
            <a:r>
              <a:rPr lang="en-GB" sz="2200" dirty="0" err="1">
                <a:solidFill>
                  <a:srgbClr val="2EAAE1"/>
                </a:solidFill>
                <a:latin typeface="Arial"/>
                <a:cs typeface="Arial"/>
              </a:rPr>
              <a:t>Addysg</a:t>
            </a:r>
            <a:r>
              <a:rPr lang="en-GB" sz="2200" dirty="0">
                <a:solidFill>
                  <a:srgbClr val="2EAAE1"/>
                </a:solidFill>
                <a:latin typeface="Arial"/>
                <a:cs typeface="Arial"/>
              </a:rPr>
              <a:t> </a:t>
            </a:r>
            <a:r>
              <a:rPr lang="en-GB" sz="2200" dirty="0" err="1">
                <a:solidFill>
                  <a:srgbClr val="2EAAE1"/>
                </a:solidFill>
                <a:latin typeface="Arial"/>
                <a:cs typeface="Arial"/>
              </a:rPr>
              <a:t>Bellach</a:t>
            </a:r>
            <a:r>
              <a:rPr lang="en-GB" sz="2200" dirty="0">
                <a:solidFill>
                  <a:srgbClr val="2EAAE1"/>
                </a:solidFill>
                <a:latin typeface="Arial"/>
                <a:cs typeface="Arial"/>
              </a:rPr>
              <a:t> am </a:t>
            </a:r>
            <a:r>
              <a:rPr lang="en-GB" sz="2200" dirty="0" err="1">
                <a:solidFill>
                  <a:srgbClr val="2EAAE1"/>
                </a:solidFill>
                <a:latin typeface="Arial"/>
                <a:cs typeface="Arial"/>
              </a:rPr>
              <a:t>ansawdd</a:t>
            </a:r>
            <a:r>
              <a:rPr lang="en-GB" sz="2200" dirty="0">
                <a:solidFill>
                  <a:srgbClr val="2EAAE1"/>
                </a:solidFill>
                <a:latin typeface="Arial"/>
                <a:cs typeface="Arial"/>
              </a:rPr>
              <a:t> y </a:t>
            </a:r>
            <a:r>
              <a:rPr lang="en-GB" sz="2200" dirty="0" err="1">
                <a:solidFill>
                  <a:srgbClr val="2EAAE1"/>
                </a:solidFill>
                <a:latin typeface="Arial"/>
                <a:cs typeface="Arial"/>
              </a:rPr>
              <a:t>gwasanaethau</a:t>
            </a:r>
            <a:r>
              <a:rPr lang="en-GB" sz="2200" dirty="0">
                <a:solidFill>
                  <a:srgbClr val="2EAAE1"/>
                </a:solidFill>
                <a:latin typeface="Arial"/>
                <a:cs typeface="Arial"/>
              </a:rPr>
              <a:t> y </a:t>
            </a:r>
            <a:r>
              <a:rPr lang="en-GB" sz="2200" dirty="0" err="1">
                <a:solidFill>
                  <a:srgbClr val="2EAAE1"/>
                </a:solidFill>
                <a:latin typeface="Arial"/>
                <a:cs typeface="Arial"/>
              </a:rPr>
              <a:t>maent</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eu</a:t>
            </a:r>
            <a:r>
              <a:rPr lang="en-GB" sz="2200" dirty="0">
                <a:solidFill>
                  <a:srgbClr val="2EAAE1"/>
                </a:solidFill>
                <a:latin typeface="Arial"/>
                <a:cs typeface="Arial"/>
              </a:rPr>
              <a:t> </a:t>
            </a:r>
            <a:r>
              <a:rPr lang="en-GB" sz="2200" dirty="0" err="1">
                <a:solidFill>
                  <a:srgbClr val="2EAAE1"/>
                </a:solidFill>
                <a:latin typeface="Arial"/>
                <a:cs typeface="Arial"/>
              </a:rPr>
              <a:t>darparu</a:t>
            </a:r>
            <a:r>
              <a:rPr lang="en-GB" sz="2200" dirty="0">
                <a:solidFill>
                  <a:srgbClr val="2EAAE1"/>
                </a:solidFill>
                <a:latin typeface="Arial"/>
                <a:cs typeface="Arial"/>
              </a:rPr>
              <a:t>, ac am y </a:t>
            </a:r>
            <a:r>
              <a:rPr lang="en-GB" sz="2200" dirty="0" err="1">
                <a:solidFill>
                  <a:srgbClr val="2EAAE1"/>
                </a:solidFill>
                <a:latin typeface="Arial"/>
                <a:cs typeface="Arial"/>
              </a:rPr>
              <a:t>modd</a:t>
            </a:r>
            <a:r>
              <a:rPr lang="en-GB" sz="2200" dirty="0">
                <a:solidFill>
                  <a:srgbClr val="2EAAE1"/>
                </a:solidFill>
                <a:latin typeface="Arial"/>
                <a:cs typeface="Arial"/>
              </a:rPr>
              <a:t> y </a:t>
            </a:r>
            <a:r>
              <a:rPr lang="en-GB" sz="2200" dirty="0" err="1">
                <a:solidFill>
                  <a:srgbClr val="2EAAE1"/>
                </a:solidFill>
                <a:latin typeface="Arial"/>
                <a:cs typeface="Arial"/>
              </a:rPr>
              <a:t>caiff</a:t>
            </a:r>
            <a:r>
              <a:rPr lang="en-GB" sz="2200" dirty="0">
                <a:solidFill>
                  <a:srgbClr val="2EAAE1"/>
                </a:solidFill>
                <a:latin typeface="Arial"/>
                <a:cs typeface="Arial"/>
              </a:rPr>
              <a:t> </a:t>
            </a:r>
            <a:r>
              <a:rPr lang="en-GB" sz="2200" dirty="0" err="1">
                <a:solidFill>
                  <a:srgbClr val="2EAAE1"/>
                </a:solidFill>
                <a:latin typeface="Arial"/>
                <a:cs typeface="Arial"/>
              </a:rPr>
              <a:t>dysgwyr</a:t>
            </a:r>
            <a:r>
              <a:rPr lang="en-GB" sz="2200" dirty="0">
                <a:solidFill>
                  <a:srgbClr val="2EAAE1"/>
                </a:solidFill>
                <a:latin typeface="Arial"/>
                <a:cs typeface="Arial"/>
              </a:rPr>
              <a:t> </a:t>
            </a:r>
            <a:r>
              <a:rPr lang="en-GB" sz="2200" dirty="0" err="1">
                <a:solidFill>
                  <a:srgbClr val="2EAAE1"/>
                </a:solidFill>
                <a:latin typeface="Arial"/>
                <a:cs typeface="Arial"/>
              </a:rPr>
              <a:t>eu</a:t>
            </a:r>
            <a:r>
              <a:rPr lang="en-GB" sz="2200" dirty="0">
                <a:solidFill>
                  <a:srgbClr val="2EAAE1"/>
                </a:solidFill>
                <a:latin typeface="Arial"/>
                <a:cs typeface="Arial"/>
              </a:rPr>
              <a:t> </a:t>
            </a:r>
            <a:r>
              <a:rPr lang="en-GB" sz="2200" dirty="0" err="1">
                <a:solidFill>
                  <a:srgbClr val="2EAAE1"/>
                </a:solidFill>
                <a:latin typeface="Arial"/>
                <a:cs typeface="Arial"/>
              </a:rPr>
              <a:t>gwerthfawrogi</a:t>
            </a:r>
            <a:r>
              <a:rPr lang="en-GB" sz="2200" dirty="0">
                <a:solidFill>
                  <a:srgbClr val="2EAAE1"/>
                </a:solidFill>
                <a:latin typeface="Arial"/>
                <a:cs typeface="Arial"/>
              </a:rPr>
              <a:t>.</a:t>
            </a:r>
          </a:p>
          <a:p>
            <a:pPr marL="342900" marR="5080" indent="-342900">
              <a:lnSpc>
                <a:spcPct val="100000"/>
              </a:lnSpc>
              <a:buFont typeface="Arial" panose="020B0604020202020204" pitchFamily="34" charset="0"/>
              <a:buChar char="•"/>
              <a:tabLst>
                <a:tab pos="5485765" algn="l"/>
              </a:tabLst>
            </a:pPr>
            <a:r>
              <a:rPr lang="en-GB" sz="2200" dirty="0" err="1">
                <a:solidFill>
                  <a:srgbClr val="2EAAE1"/>
                </a:solidFill>
                <a:latin typeface="Arial"/>
                <a:cs typeface="Arial"/>
              </a:rPr>
              <a:t>Bydd</a:t>
            </a:r>
            <a:r>
              <a:rPr lang="en-GB" sz="2200" dirty="0">
                <a:solidFill>
                  <a:srgbClr val="2EAAE1"/>
                </a:solidFill>
                <a:latin typeface="Arial"/>
                <a:cs typeface="Arial"/>
              </a:rPr>
              <a:t> </a:t>
            </a:r>
            <a:r>
              <a:rPr lang="en-GB" sz="2200" dirty="0" err="1">
                <a:solidFill>
                  <a:srgbClr val="2EAAE1"/>
                </a:solidFill>
                <a:latin typeface="Arial"/>
                <a:cs typeface="Arial"/>
              </a:rPr>
              <a:t>yr</a:t>
            </a:r>
            <a:r>
              <a:rPr lang="en-GB" sz="2200" dirty="0">
                <a:solidFill>
                  <a:srgbClr val="2EAAE1"/>
                </a:solidFill>
                <a:latin typeface="Arial"/>
                <a:cs typeface="Arial"/>
              </a:rPr>
              <a:t> </a:t>
            </a:r>
            <a:r>
              <a:rPr lang="en-GB" sz="2200" dirty="0" err="1">
                <a:solidFill>
                  <a:srgbClr val="2EAAE1"/>
                </a:solidFill>
                <a:latin typeface="Arial"/>
                <a:cs typeface="Arial"/>
              </a:rPr>
              <a:t>adroddiad</a:t>
            </a:r>
            <a:r>
              <a:rPr lang="en-GB" sz="2200" dirty="0">
                <a:solidFill>
                  <a:srgbClr val="2EAAE1"/>
                </a:solidFill>
                <a:latin typeface="Arial"/>
                <a:cs typeface="Arial"/>
              </a:rPr>
              <a:t> </a:t>
            </a:r>
            <a:r>
              <a:rPr lang="en-GB" sz="2200" dirty="0" err="1">
                <a:solidFill>
                  <a:srgbClr val="2EAAE1"/>
                </a:solidFill>
                <a:latin typeface="Arial"/>
                <a:cs typeface="Arial"/>
              </a:rPr>
              <a:t>cylch</a:t>
            </a:r>
            <a:r>
              <a:rPr lang="en-GB" sz="2200" dirty="0">
                <a:solidFill>
                  <a:srgbClr val="2EAAE1"/>
                </a:solidFill>
                <a:latin typeface="Arial"/>
                <a:cs typeface="Arial"/>
              </a:rPr>
              <a:t> </a:t>
            </a:r>
            <a:r>
              <a:rPr lang="en-GB" sz="2200" dirty="0" err="1">
                <a:solidFill>
                  <a:srgbClr val="2EAAE1"/>
                </a:solidFill>
                <a:latin typeface="Arial"/>
                <a:cs typeface="Arial"/>
              </a:rPr>
              <a:t>gwaith</a:t>
            </a:r>
            <a:r>
              <a:rPr lang="en-GB" sz="2200" dirty="0">
                <a:solidFill>
                  <a:srgbClr val="2EAAE1"/>
                </a:solidFill>
                <a:latin typeface="Arial"/>
                <a:cs typeface="Arial"/>
              </a:rPr>
              <a:t> </a:t>
            </a:r>
            <a:r>
              <a:rPr lang="en-GB" sz="2200" dirty="0" err="1">
                <a:solidFill>
                  <a:srgbClr val="2EAAE1"/>
                </a:solidFill>
                <a:latin typeface="Arial"/>
                <a:cs typeface="Arial"/>
              </a:rPr>
              <a:t>hwn</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helpu</a:t>
            </a:r>
            <a:r>
              <a:rPr lang="en-GB" sz="2200" dirty="0">
                <a:solidFill>
                  <a:srgbClr val="2EAAE1"/>
                </a:solidFill>
                <a:latin typeface="Arial"/>
                <a:cs typeface="Arial"/>
              </a:rPr>
              <a:t> </a:t>
            </a:r>
            <a:r>
              <a:rPr lang="en-GB" sz="2200" dirty="0" err="1">
                <a:solidFill>
                  <a:srgbClr val="2EAAE1"/>
                </a:solidFill>
                <a:latin typeface="Arial"/>
                <a:cs typeface="Arial"/>
              </a:rPr>
              <a:t>Llywodraeth</a:t>
            </a:r>
            <a:r>
              <a:rPr lang="en-GB" sz="2200" dirty="0">
                <a:solidFill>
                  <a:srgbClr val="2EAAE1"/>
                </a:solidFill>
                <a:latin typeface="Arial"/>
                <a:cs typeface="Arial"/>
              </a:rPr>
              <a:t> </a:t>
            </a:r>
            <a:r>
              <a:rPr lang="en-GB" sz="2200" dirty="0" err="1">
                <a:solidFill>
                  <a:srgbClr val="2EAAE1"/>
                </a:solidFill>
                <a:latin typeface="Arial"/>
                <a:cs typeface="Arial"/>
              </a:rPr>
              <a:t>Cymru</a:t>
            </a:r>
            <a:r>
              <a:rPr lang="en-GB" sz="2200" dirty="0">
                <a:solidFill>
                  <a:srgbClr val="2EAAE1"/>
                </a:solidFill>
                <a:latin typeface="Arial"/>
                <a:cs typeface="Arial"/>
              </a:rPr>
              <a:t> a </a:t>
            </a:r>
            <a:r>
              <a:rPr lang="en-GB" sz="2200" dirty="0" err="1">
                <a:solidFill>
                  <a:srgbClr val="2EAAE1"/>
                </a:solidFill>
                <a:latin typeface="Arial"/>
                <a:cs typeface="Arial"/>
              </a:rPr>
              <a:t>Sefydliadau</a:t>
            </a:r>
            <a:r>
              <a:rPr lang="en-GB" sz="2200" dirty="0">
                <a:solidFill>
                  <a:srgbClr val="2EAAE1"/>
                </a:solidFill>
                <a:latin typeface="Arial"/>
                <a:cs typeface="Arial"/>
              </a:rPr>
              <a:t> </a:t>
            </a:r>
            <a:r>
              <a:rPr lang="en-GB" sz="2200" dirty="0" err="1">
                <a:solidFill>
                  <a:srgbClr val="2EAAE1"/>
                </a:solidFill>
                <a:latin typeface="Arial"/>
                <a:cs typeface="Arial"/>
              </a:rPr>
              <a:t>Addysg</a:t>
            </a:r>
            <a:r>
              <a:rPr lang="en-GB" sz="2200" dirty="0">
                <a:solidFill>
                  <a:srgbClr val="2EAAE1"/>
                </a:solidFill>
                <a:latin typeface="Arial"/>
                <a:cs typeface="Arial"/>
              </a:rPr>
              <a:t> </a:t>
            </a:r>
            <a:r>
              <a:rPr lang="en-GB" sz="2200" dirty="0" err="1">
                <a:solidFill>
                  <a:srgbClr val="2EAAE1"/>
                </a:solidFill>
                <a:latin typeface="Arial"/>
                <a:cs typeface="Arial"/>
              </a:rPr>
              <a:t>Bellach</a:t>
            </a:r>
            <a:r>
              <a:rPr lang="en-GB" sz="2200" dirty="0">
                <a:solidFill>
                  <a:srgbClr val="2EAAE1"/>
                </a:solidFill>
                <a:latin typeface="Arial"/>
                <a:cs typeface="Arial"/>
              </a:rPr>
              <a:t> (</a:t>
            </a:r>
            <a:r>
              <a:rPr lang="en-GB" sz="2200" dirty="0" err="1">
                <a:solidFill>
                  <a:srgbClr val="2EAAE1"/>
                </a:solidFill>
                <a:latin typeface="Arial"/>
                <a:cs typeface="Arial"/>
              </a:rPr>
              <a:t>SABau</a:t>
            </a:r>
            <a:r>
              <a:rPr lang="en-GB" sz="2200" dirty="0">
                <a:solidFill>
                  <a:srgbClr val="2EAAE1"/>
                </a:solidFill>
                <a:latin typeface="Arial"/>
                <a:cs typeface="Arial"/>
              </a:rPr>
              <a:t>) </a:t>
            </a: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ddatblygu</a:t>
            </a:r>
            <a:r>
              <a:rPr lang="en-GB" sz="2200" dirty="0">
                <a:solidFill>
                  <a:srgbClr val="2EAAE1"/>
                </a:solidFill>
                <a:latin typeface="Arial"/>
                <a:cs typeface="Arial"/>
              </a:rPr>
              <a:t> </a:t>
            </a:r>
            <a:r>
              <a:rPr lang="en-GB" sz="2200" dirty="0" err="1">
                <a:solidFill>
                  <a:srgbClr val="2EAAE1"/>
                </a:solidFill>
                <a:latin typeface="Arial"/>
                <a:cs typeface="Arial"/>
              </a:rPr>
              <a:t>arweiniad</a:t>
            </a:r>
            <a:r>
              <a:rPr lang="en-GB" sz="2200" dirty="0">
                <a:solidFill>
                  <a:srgbClr val="2EAAE1"/>
                </a:solidFill>
                <a:latin typeface="Arial"/>
                <a:cs typeface="Arial"/>
              </a:rPr>
              <a:t> </a:t>
            </a:r>
            <a:r>
              <a:rPr lang="en-GB" sz="2200" dirty="0" err="1">
                <a:solidFill>
                  <a:srgbClr val="2EAAE1"/>
                </a:solidFill>
                <a:latin typeface="Arial"/>
                <a:cs typeface="Arial"/>
              </a:rPr>
              <a:t>ychwanegol</a:t>
            </a:r>
            <a:r>
              <a:rPr lang="en-GB" sz="2200" dirty="0">
                <a:solidFill>
                  <a:srgbClr val="2EAAE1"/>
                </a:solidFill>
                <a:latin typeface="Arial"/>
                <a:cs typeface="Arial"/>
              </a:rPr>
              <a:t> a </a:t>
            </a:r>
            <a:r>
              <a:rPr lang="en-GB" sz="2200" dirty="0" err="1">
                <a:solidFill>
                  <a:srgbClr val="2EAAE1"/>
                </a:solidFill>
                <a:latin typeface="Arial"/>
                <a:cs typeface="Arial"/>
              </a:rPr>
              <a:t>gwella’r</a:t>
            </a:r>
            <a:r>
              <a:rPr lang="en-GB" sz="2200" dirty="0">
                <a:solidFill>
                  <a:srgbClr val="2EAAE1"/>
                </a:solidFill>
                <a:latin typeface="Arial"/>
                <a:cs typeface="Arial"/>
              </a:rPr>
              <a:t> </a:t>
            </a:r>
            <a:r>
              <a:rPr lang="en-GB" sz="2200" dirty="0" err="1">
                <a:solidFill>
                  <a:srgbClr val="2EAAE1"/>
                </a:solidFill>
                <a:latin typeface="Arial"/>
                <a:cs typeface="Arial"/>
              </a:rPr>
              <a:t>ffordd</a:t>
            </a:r>
            <a:r>
              <a:rPr lang="en-GB" sz="2200" dirty="0">
                <a:solidFill>
                  <a:srgbClr val="2EAAE1"/>
                </a:solidFill>
                <a:latin typeface="Arial"/>
                <a:cs typeface="Arial"/>
              </a:rPr>
              <a:t> y </a:t>
            </a:r>
            <a:r>
              <a:rPr lang="en-GB" sz="2200" dirty="0" err="1">
                <a:solidFill>
                  <a:srgbClr val="2EAAE1"/>
                </a:solidFill>
                <a:latin typeface="Arial"/>
                <a:cs typeface="Arial"/>
              </a:rPr>
              <a:t>caiff</a:t>
            </a:r>
            <a:r>
              <a:rPr lang="en-GB" sz="2200" dirty="0">
                <a:solidFill>
                  <a:srgbClr val="2EAAE1"/>
                </a:solidFill>
                <a:latin typeface="Arial"/>
                <a:cs typeface="Arial"/>
              </a:rPr>
              <a:t> </a:t>
            </a:r>
            <a:r>
              <a:rPr lang="en-GB" sz="2200" dirty="0" err="1">
                <a:solidFill>
                  <a:srgbClr val="2EAAE1"/>
                </a:solidFill>
                <a:latin typeface="Arial"/>
                <a:cs typeface="Arial"/>
              </a:rPr>
              <a:t>cwynion</a:t>
            </a:r>
            <a:r>
              <a:rPr lang="en-GB" sz="2200" dirty="0">
                <a:solidFill>
                  <a:srgbClr val="2EAAE1"/>
                </a:solidFill>
                <a:latin typeface="Arial"/>
                <a:cs typeface="Arial"/>
              </a:rPr>
              <a:t> </a:t>
            </a:r>
            <a:r>
              <a:rPr lang="en-GB" sz="2200" dirty="0" err="1">
                <a:solidFill>
                  <a:srgbClr val="2EAAE1"/>
                </a:solidFill>
                <a:latin typeface="Arial"/>
                <a:cs typeface="Arial"/>
              </a:rPr>
              <a:t>gan</a:t>
            </a:r>
            <a:r>
              <a:rPr lang="en-GB" sz="2200" dirty="0">
                <a:solidFill>
                  <a:srgbClr val="2EAAE1"/>
                </a:solidFill>
                <a:latin typeface="Arial"/>
                <a:cs typeface="Arial"/>
              </a:rPr>
              <a:t> </a:t>
            </a:r>
            <a:r>
              <a:rPr lang="en-GB" sz="2200" dirty="0" err="1">
                <a:solidFill>
                  <a:srgbClr val="2EAAE1"/>
                </a:solidFill>
                <a:latin typeface="Arial"/>
                <a:cs typeface="Arial"/>
              </a:rPr>
              <a:t>ddysgwyr</a:t>
            </a:r>
            <a:r>
              <a:rPr lang="en-GB" sz="2200" dirty="0">
                <a:solidFill>
                  <a:srgbClr val="2EAAE1"/>
                </a:solidFill>
                <a:latin typeface="Arial"/>
                <a:cs typeface="Arial"/>
              </a:rPr>
              <a:t> </a:t>
            </a:r>
            <a:r>
              <a:rPr lang="en-GB" sz="2200" dirty="0" err="1">
                <a:solidFill>
                  <a:srgbClr val="2EAAE1"/>
                </a:solidFill>
                <a:latin typeface="Arial"/>
                <a:cs typeface="Arial"/>
              </a:rPr>
              <a:t>eu</a:t>
            </a:r>
            <a:r>
              <a:rPr lang="en-GB" sz="2200" dirty="0">
                <a:solidFill>
                  <a:srgbClr val="2EAAE1"/>
                </a:solidFill>
                <a:latin typeface="Arial"/>
                <a:cs typeface="Arial"/>
              </a:rPr>
              <a:t> </a:t>
            </a:r>
            <a:r>
              <a:rPr lang="en-GB" sz="2200" dirty="0" err="1">
                <a:solidFill>
                  <a:srgbClr val="2EAAE1"/>
                </a:solidFill>
                <a:latin typeface="Arial"/>
                <a:cs typeface="Arial"/>
              </a:rPr>
              <a:t>rheoli</a:t>
            </a:r>
            <a:r>
              <a:rPr lang="en-GB" sz="2200" dirty="0">
                <a:solidFill>
                  <a:srgbClr val="2EAAE1"/>
                </a:solidFill>
                <a:latin typeface="Arial"/>
                <a:cs typeface="Arial"/>
              </a:rPr>
              <a:t>.</a:t>
            </a:r>
          </a:p>
          <a:p>
            <a:pPr marR="5080">
              <a:lnSpc>
                <a:spcPct val="100000"/>
              </a:lnSpc>
              <a:tabLst>
                <a:tab pos="5485765" algn="l"/>
              </a:tabLst>
            </a:pPr>
            <a:r>
              <a:rPr sz="2200" dirty="0">
                <a:solidFill>
                  <a:srgbClr val="2EAAE1"/>
                </a:solidFill>
                <a:latin typeface="Arial"/>
                <a:cs typeface="Arial"/>
              </a:rPr>
              <a:t>	 </a:t>
            </a:r>
            <a:endParaRPr sz="2200" dirty="0">
              <a:latin typeface="Arial"/>
              <a:cs typeface="Arial"/>
            </a:endParaRPr>
          </a:p>
          <a:p>
            <a:pPr>
              <a:lnSpc>
                <a:spcPct val="100000"/>
              </a:lnSpc>
              <a:spcBef>
                <a:spcPts val="52"/>
              </a:spcBef>
            </a:pPr>
            <a:endParaRPr sz="2250" dirty="0">
              <a:latin typeface="Times New Roman"/>
              <a:cs typeface="Times New Roman"/>
            </a:endParaRPr>
          </a:p>
          <a:p>
            <a:pPr marR="5080" algn="r">
              <a:lnSpc>
                <a:spcPct val="100000"/>
              </a:lnSpc>
              <a:tabLst>
                <a:tab pos="456565" algn="l"/>
              </a:tabLst>
            </a:pPr>
            <a:r>
              <a:rPr sz="2200" dirty="0">
                <a:solidFill>
                  <a:srgbClr val="2EAAE1"/>
                </a:solidFill>
                <a:latin typeface="Arial"/>
                <a:cs typeface="Arial"/>
              </a:rPr>
              <a:t> 	 </a:t>
            </a:r>
            <a:endParaRPr sz="2200" dirty="0">
              <a:latin typeface="Arial"/>
              <a:cs typeface="Arial"/>
            </a:endParaRPr>
          </a:p>
        </p:txBody>
      </p:sp>
      <p:sp>
        <p:nvSpPr>
          <p:cNvPr id="5" name="object 5"/>
          <p:cNvSpPr txBox="1"/>
          <p:nvPr/>
        </p:nvSpPr>
        <p:spPr>
          <a:xfrm>
            <a:off x="527300" y="7336173"/>
            <a:ext cx="4874260" cy="338554"/>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301434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620" y="2642252"/>
            <a:ext cx="5937885" cy="2708434"/>
          </a:xfrm>
          <a:prstGeom prst="rect">
            <a:avLst/>
          </a:prstGeom>
        </p:spPr>
        <p:txBody>
          <a:bodyPr vert="horz" wrap="square" lIns="0" tIns="0" rIns="0" bIns="0" rtlCol="0">
            <a:spAutoFit/>
          </a:bodyPr>
          <a:lstStyle/>
          <a:p>
            <a:pPr marL="355600" indent="-342900">
              <a:lnSpc>
                <a:spcPct val="100000"/>
              </a:lnSpc>
              <a:buFont typeface="Arial" panose="020B0604020202020204" pitchFamily="34" charset="0"/>
              <a:buChar char="•"/>
            </a:pPr>
            <a:r>
              <a:rPr lang="en-GB" sz="2200" dirty="0">
                <a:solidFill>
                  <a:srgbClr val="414042"/>
                </a:solidFill>
                <a:latin typeface="Arial"/>
                <a:cs typeface="Arial"/>
              </a:rPr>
              <a:t>Learner complaints are an important source of information for FEIs about the quality of the services they provide, and about how learners are valued.</a:t>
            </a:r>
          </a:p>
          <a:p>
            <a:pPr marL="355600" indent="-342900">
              <a:lnSpc>
                <a:spcPct val="100000"/>
              </a:lnSpc>
              <a:buFont typeface="Arial" panose="020B0604020202020204" pitchFamily="34" charset="0"/>
              <a:buChar char="•"/>
            </a:pPr>
            <a:r>
              <a:rPr lang="en-GB" sz="2200" dirty="0">
                <a:solidFill>
                  <a:srgbClr val="414042"/>
                </a:solidFill>
                <a:latin typeface="Arial"/>
                <a:cs typeface="Arial"/>
              </a:rPr>
              <a:t>This remit will help the Welsh Government and Further Education Institutions (FEIs) develop additional guidance and improve the management of complaints from learners.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0" name="Picture 9"/>
          <p:cNvPicPr>
            <a:picLocks noChangeAspect="1"/>
          </p:cNvPicPr>
          <p:nvPr/>
        </p:nvPicPr>
        <p:blipFill>
          <a:blip r:embed="rId2"/>
          <a:stretch>
            <a:fillRect/>
          </a:stretch>
        </p:blipFill>
        <p:spPr>
          <a:xfrm>
            <a:off x="548189" y="457200"/>
            <a:ext cx="11925300" cy="5715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smtClean="0"/>
              <a:t>Cwestiynau</a:t>
            </a:r>
            <a:r>
              <a:rPr lang="en-GB" spc="-10" dirty="0" smtClean="0"/>
              <a:t> </a:t>
            </a:r>
            <a:r>
              <a:rPr lang="en-GB" spc="-10" dirty="0" err="1"/>
              <a:t>i</a:t>
            </a:r>
            <a:r>
              <a:rPr lang="en-GB" spc="-10" dirty="0"/>
              <a:t> </a:t>
            </a:r>
            <a:r>
              <a:rPr lang="en-GB" spc="-10" dirty="0" err="1"/>
              <a:t>ddarparwyr</a:t>
            </a:r>
            <a:endParaRPr spc="-10" dirty="0"/>
          </a:p>
        </p:txBody>
      </p:sp>
      <p:sp>
        <p:nvSpPr>
          <p:cNvPr id="3" name="object 3"/>
          <p:cNvSpPr txBox="1">
            <a:spLocks noGrp="1"/>
          </p:cNvSpPr>
          <p:nvPr>
            <p:ph sz="half" idx="2"/>
          </p:nvPr>
        </p:nvSpPr>
        <p:spPr>
          <a:xfrm>
            <a:off x="527300" y="2642252"/>
            <a:ext cx="5728335" cy="5755422"/>
          </a:xfrm>
          <a:prstGeom prst="rect">
            <a:avLst/>
          </a:prstGeom>
        </p:spPr>
        <p:txBody>
          <a:bodyPr vert="horz" wrap="square" lIns="0" tIns="0" rIns="0" bIns="0" rtlCol="0">
            <a:spAutoFit/>
          </a:bodyPr>
          <a:lstStyle/>
          <a:p>
            <a:pPr marL="482600" marR="5080" indent="-470534">
              <a:lnSpc>
                <a:spcPct val="100000"/>
              </a:lnSpc>
              <a:buFont typeface="+mj-lt"/>
              <a:buAutoNum type="arabicPeriod"/>
            </a:pPr>
            <a:r>
              <a:rPr lang="en-GB" spc="-5" dirty="0" err="1"/>
              <a:t>Sut</a:t>
            </a:r>
            <a:r>
              <a:rPr lang="en-GB" spc="-5" dirty="0"/>
              <a:t> </a:t>
            </a:r>
            <a:r>
              <a:rPr lang="en-GB" spc="-5" dirty="0" err="1"/>
              <a:t>ydym</a:t>
            </a:r>
            <a:r>
              <a:rPr lang="en-GB" spc="-5" dirty="0"/>
              <a:t> </a:t>
            </a:r>
            <a:r>
              <a:rPr lang="en-GB" spc="-5" dirty="0" err="1"/>
              <a:t>ni’n</a:t>
            </a:r>
            <a:r>
              <a:rPr lang="en-GB" spc="-5" dirty="0"/>
              <a:t> </a:t>
            </a:r>
            <a:r>
              <a:rPr lang="en-GB" spc="-5" dirty="0" err="1"/>
              <a:t>gwella</a:t>
            </a:r>
            <a:r>
              <a:rPr lang="en-GB" spc="-5" dirty="0"/>
              <a:t> </a:t>
            </a:r>
            <a:r>
              <a:rPr lang="en-GB" spc="-5" dirty="0" err="1"/>
              <a:t>ein</a:t>
            </a:r>
            <a:r>
              <a:rPr lang="en-GB" spc="-5" dirty="0"/>
              <a:t> </a:t>
            </a:r>
            <a:r>
              <a:rPr lang="en-GB" spc="-5" dirty="0" err="1"/>
              <a:t>prosesau</a:t>
            </a:r>
            <a:r>
              <a:rPr lang="en-GB" spc="-5" dirty="0"/>
              <a:t> </a:t>
            </a:r>
            <a:r>
              <a:rPr lang="en-GB" spc="-5" dirty="0" err="1"/>
              <a:t>rheoli</a:t>
            </a:r>
            <a:r>
              <a:rPr lang="en-GB" spc="-5" dirty="0"/>
              <a:t> </a:t>
            </a:r>
            <a:r>
              <a:rPr lang="en-GB" spc="-5" dirty="0" err="1"/>
              <a:t>cwynion</a:t>
            </a:r>
            <a:r>
              <a:rPr lang="en-GB" spc="-5" dirty="0"/>
              <a:t> </a:t>
            </a:r>
            <a:r>
              <a:rPr lang="en-GB" spc="-5" dirty="0" err="1"/>
              <a:t>i</a:t>
            </a:r>
            <a:r>
              <a:rPr lang="en-GB" spc="-5" dirty="0"/>
              <a:t> </a:t>
            </a:r>
            <a:r>
              <a:rPr lang="en-GB" spc="-5" dirty="0" err="1"/>
              <a:t>sicrhau</a:t>
            </a:r>
            <a:r>
              <a:rPr lang="en-GB" spc="-5" dirty="0"/>
              <a:t> bod </a:t>
            </a:r>
            <a:r>
              <a:rPr lang="en-GB" spc="-5" dirty="0" err="1"/>
              <a:t>ein</a:t>
            </a:r>
            <a:r>
              <a:rPr lang="en-GB" spc="-5" dirty="0"/>
              <a:t> </a:t>
            </a:r>
            <a:r>
              <a:rPr lang="en-GB" spc="-5" dirty="0" err="1"/>
              <a:t>rheolwyr</a:t>
            </a:r>
            <a:r>
              <a:rPr lang="en-GB" spc="-5" dirty="0"/>
              <a:t> </a:t>
            </a:r>
            <a:r>
              <a:rPr lang="en-GB" spc="-5" dirty="0" err="1"/>
              <a:t>uchaf</a:t>
            </a:r>
            <a:r>
              <a:rPr lang="en-GB" spc="-5" dirty="0"/>
              <a:t> </a:t>
            </a:r>
            <a:r>
              <a:rPr lang="en-GB" spc="-5" dirty="0" err="1"/>
              <a:t>a’n</a:t>
            </a:r>
            <a:r>
              <a:rPr lang="en-GB" spc="-5" dirty="0"/>
              <a:t> </a:t>
            </a:r>
            <a:r>
              <a:rPr lang="en-GB" spc="-5" dirty="0" err="1"/>
              <a:t>llywodraethwyr</a:t>
            </a:r>
            <a:r>
              <a:rPr lang="en-GB" spc="-5" dirty="0"/>
              <a:t> </a:t>
            </a:r>
            <a:r>
              <a:rPr lang="en-GB" spc="-5" dirty="0" err="1"/>
              <a:t>yn</a:t>
            </a:r>
            <a:r>
              <a:rPr lang="en-GB" spc="-5" dirty="0"/>
              <a:t> </a:t>
            </a:r>
            <a:r>
              <a:rPr lang="en-GB" spc="-5" dirty="0" err="1"/>
              <a:t>gwybod</a:t>
            </a:r>
            <a:r>
              <a:rPr lang="en-GB" spc="-5" dirty="0"/>
              <a:t> </a:t>
            </a:r>
            <a:r>
              <a:rPr lang="en-GB" spc="-5" dirty="0" err="1"/>
              <a:t>yn</a:t>
            </a:r>
            <a:r>
              <a:rPr lang="en-GB" spc="-5" dirty="0"/>
              <a:t> </a:t>
            </a:r>
            <a:r>
              <a:rPr lang="en-GB" spc="-5" dirty="0" err="1"/>
              <a:t>ddigon</a:t>
            </a:r>
            <a:r>
              <a:rPr lang="en-GB" spc="-5" dirty="0"/>
              <a:t> da </a:t>
            </a:r>
            <a:r>
              <a:rPr lang="en-GB" spc="-5" dirty="0" err="1"/>
              <a:t>beth</a:t>
            </a:r>
            <a:r>
              <a:rPr lang="en-GB" spc="-5" dirty="0"/>
              <a:t> </a:t>
            </a:r>
            <a:r>
              <a:rPr lang="en-GB" spc="-5" dirty="0" err="1"/>
              <a:t>mae</a:t>
            </a:r>
            <a:r>
              <a:rPr lang="en-GB" spc="-5" dirty="0"/>
              <a:t> </a:t>
            </a:r>
            <a:r>
              <a:rPr lang="en-GB" spc="-5" dirty="0" err="1"/>
              <a:t>cwynion</a:t>
            </a:r>
            <a:r>
              <a:rPr lang="en-GB" spc="-5" dirty="0"/>
              <a:t> </a:t>
            </a:r>
            <a:r>
              <a:rPr lang="en-GB" spc="-5" dirty="0" err="1"/>
              <a:t>dysgwyr</a:t>
            </a:r>
            <a:r>
              <a:rPr lang="en-GB" spc="-5" dirty="0"/>
              <a:t> </a:t>
            </a:r>
            <a:r>
              <a:rPr lang="en-GB" spc="-5" dirty="0" err="1"/>
              <a:t>yn</a:t>
            </a:r>
            <a:r>
              <a:rPr lang="en-GB" spc="-5" dirty="0"/>
              <a:t> </a:t>
            </a:r>
            <a:r>
              <a:rPr lang="en-GB" spc="-5" dirty="0" err="1"/>
              <a:t>ei</a:t>
            </a:r>
            <a:r>
              <a:rPr lang="en-GB" spc="-5" dirty="0"/>
              <a:t> </a:t>
            </a:r>
            <a:r>
              <a:rPr lang="en-GB" spc="-5" dirty="0" err="1"/>
              <a:t>ddweud</a:t>
            </a:r>
            <a:r>
              <a:rPr lang="en-GB" spc="-5" dirty="0"/>
              <a:t> </a:t>
            </a:r>
            <a:r>
              <a:rPr lang="en-GB" spc="-5" dirty="0" err="1"/>
              <a:t>wrthym</a:t>
            </a:r>
            <a:r>
              <a:rPr lang="en-GB" spc="-5" dirty="0"/>
              <a:t> am </a:t>
            </a:r>
            <a:r>
              <a:rPr lang="en-GB" spc="-5" dirty="0" err="1"/>
              <a:t>ein</a:t>
            </a:r>
            <a:r>
              <a:rPr lang="en-GB" spc="-5" dirty="0"/>
              <a:t> </a:t>
            </a:r>
            <a:r>
              <a:rPr lang="en-GB" spc="-5" dirty="0" err="1"/>
              <a:t>darpariaeth</a:t>
            </a:r>
            <a:r>
              <a:rPr lang="en-GB" spc="-5" dirty="0"/>
              <a:t> </a:t>
            </a:r>
            <a:r>
              <a:rPr lang="en-GB" spc="-5" dirty="0" err="1"/>
              <a:t>mewn</a:t>
            </a:r>
            <a:r>
              <a:rPr lang="en-GB" spc="-5" dirty="0"/>
              <a:t> </a:t>
            </a:r>
            <a:r>
              <a:rPr lang="en-GB" spc="-5" dirty="0" err="1"/>
              <a:t>gwirionedd</a:t>
            </a:r>
            <a:r>
              <a:rPr lang="en-GB" spc="-5" dirty="0"/>
              <a:t>?</a:t>
            </a:r>
          </a:p>
          <a:p>
            <a:pPr marL="482600" marR="5080" indent="-470534">
              <a:lnSpc>
                <a:spcPct val="100000"/>
              </a:lnSpc>
              <a:buFont typeface="+mj-lt"/>
              <a:buAutoNum type="arabicPeriod"/>
            </a:pPr>
            <a:r>
              <a:rPr lang="en-GB" spc="-5" dirty="0"/>
              <a:t>Pa </a:t>
            </a:r>
            <a:r>
              <a:rPr lang="en-GB" spc="-5" dirty="0" err="1"/>
              <a:t>mor</a:t>
            </a:r>
            <a:r>
              <a:rPr lang="en-GB" spc="-5" dirty="0"/>
              <a:t> </a:t>
            </a:r>
            <a:r>
              <a:rPr lang="en-GB" spc="-5" dirty="0" err="1"/>
              <a:t>dda</a:t>
            </a:r>
            <a:r>
              <a:rPr lang="en-GB" spc="-5" dirty="0"/>
              <a:t> </a:t>
            </a:r>
            <a:r>
              <a:rPr lang="en-GB" spc="-5" dirty="0" err="1"/>
              <a:t>yw</a:t>
            </a:r>
            <a:r>
              <a:rPr lang="en-GB" spc="-5" dirty="0"/>
              <a:t> </a:t>
            </a:r>
            <a:r>
              <a:rPr lang="en-GB" spc="-5" dirty="0" err="1"/>
              <a:t>ein</a:t>
            </a:r>
            <a:r>
              <a:rPr lang="en-GB" spc="-5" dirty="0"/>
              <a:t> </a:t>
            </a:r>
            <a:r>
              <a:rPr lang="en-GB" spc="-5" dirty="0" err="1"/>
              <a:t>prosesau</a:t>
            </a:r>
            <a:r>
              <a:rPr lang="en-GB" spc="-5" dirty="0"/>
              <a:t> </a:t>
            </a:r>
            <a:r>
              <a:rPr lang="en-GB" spc="-5" dirty="0" err="1"/>
              <a:t>sicrhau</a:t>
            </a:r>
            <a:r>
              <a:rPr lang="en-GB" spc="-5" dirty="0"/>
              <a:t> </a:t>
            </a:r>
            <a:r>
              <a:rPr lang="en-GB" spc="-5" dirty="0" err="1"/>
              <a:t>ansawdd</a:t>
            </a:r>
            <a:r>
              <a:rPr lang="en-GB" spc="-5" dirty="0"/>
              <a:t> o ran </a:t>
            </a:r>
            <a:r>
              <a:rPr lang="en-GB" spc="-5" dirty="0" err="1"/>
              <a:t>sicrhau</a:t>
            </a:r>
            <a:r>
              <a:rPr lang="en-GB" spc="-5" dirty="0"/>
              <a:t> bod </a:t>
            </a:r>
            <a:r>
              <a:rPr lang="en-GB" spc="-5" dirty="0" err="1"/>
              <a:t>adroddiadau</a:t>
            </a:r>
            <a:r>
              <a:rPr lang="en-GB" spc="-5" dirty="0"/>
              <a:t> </a:t>
            </a:r>
            <a:r>
              <a:rPr lang="en-GB" spc="-5" dirty="0" err="1"/>
              <a:t>rheoli</a:t>
            </a:r>
            <a:r>
              <a:rPr lang="en-GB" spc="-5" dirty="0"/>
              <a:t> am </a:t>
            </a:r>
            <a:r>
              <a:rPr lang="en-GB" spc="-5" dirty="0" err="1"/>
              <a:t>gŵynion</a:t>
            </a:r>
            <a:r>
              <a:rPr lang="en-GB" spc="-5" dirty="0"/>
              <a:t> </a:t>
            </a:r>
            <a:r>
              <a:rPr lang="en-GB" spc="-5" dirty="0" err="1"/>
              <a:t>yn</a:t>
            </a:r>
            <a:r>
              <a:rPr lang="en-GB" spc="-5" dirty="0"/>
              <a:t> </a:t>
            </a:r>
            <a:r>
              <a:rPr lang="en-GB" spc="-5" dirty="0" err="1"/>
              <a:t>archwilio’r</a:t>
            </a:r>
            <a:r>
              <a:rPr lang="en-GB" spc="-5" dirty="0"/>
              <a:t> </a:t>
            </a:r>
            <a:r>
              <a:rPr lang="en-GB" spc="-5" dirty="0" err="1"/>
              <a:t>rhesymau</a:t>
            </a:r>
            <a:r>
              <a:rPr lang="en-GB" spc="-5" dirty="0"/>
              <a:t> y </a:t>
            </a:r>
            <a:r>
              <a:rPr lang="en-GB" spc="-5" dirty="0" err="1"/>
              <a:t>tu</a:t>
            </a:r>
            <a:r>
              <a:rPr lang="en-GB" spc="-5" dirty="0"/>
              <a:t> </a:t>
            </a:r>
            <a:r>
              <a:rPr lang="en-GB" spc="-5" dirty="0" err="1"/>
              <a:t>ôl</a:t>
            </a:r>
            <a:r>
              <a:rPr lang="en-GB" spc="-5" dirty="0"/>
              <a:t> </a:t>
            </a:r>
            <a:r>
              <a:rPr lang="en-GB" spc="-5" dirty="0" err="1"/>
              <a:t>i</a:t>
            </a:r>
            <a:r>
              <a:rPr lang="en-GB" spc="-5" dirty="0"/>
              <a:t> </a:t>
            </a:r>
            <a:r>
              <a:rPr lang="en-GB" spc="-5" dirty="0" err="1"/>
              <a:t>gŵyn</a:t>
            </a:r>
            <a:r>
              <a:rPr lang="en-GB" spc="-5" dirty="0"/>
              <a:t> </a:t>
            </a:r>
            <a:r>
              <a:rPr lang="en-GB" spc="-5" dirty="0" err="1"/>
              <a:t>yn</a:t>
            </a:r>
            <a:r>
              <a:rPr lang="en-GB" spc="-5" dirty="0"/>
              <a:t> </a:t>
            </a:r>
            <a:r>
              <a:rPr lang="en-GB" spc="-5" dirty="0" err="1"/>
              <a:t>briodol</a:t>
            </a:r>
            <a:r>
              <a:rPr lang="en-GB" spc="-5" dirty="0"/>
              <a:t>, ac </a:t>
            </a:r>
            <a:r>
              <a:rPr lang="en-GB" spc="-5" dirty="0" err="1"/>
              <a:t>yn</a:t>
            </a:r>
            <a:r>
              <a:rPr lang="en-GB" spc="-5" dirty="0"/>
              <a:t> </a:t>
            </a:r>
            <a:r>
              <a:rPr lang="en-GB" spc="-5" dirty="0" err="1"/>
              <a:t>nodi’n</a:t>
            </a:r>
            <a:r>
              <a:rPr lang="en-GB" spc="-5" dirty="0"/>
              <a:t> </a:t>
            </a:r>
            <a:r>
              <a:rPr lang="en-GB" spc="-5" dirty="0" err="1"/>
              <a:t>gyflym</a:t>
            </a:r>
            <a:r>
              <a:rPr lang="en-GB" spc="-5" dirty="0"/>
              <a:t> </a:t>
            </a:r>
            <a:r>
              <a:rPr lang="en-GB" spc="-5" dirty="0" err="1"/>
              <a:t>ble</a:t>
            </a:r>
            <a:r>
              <a:rPr lang="en-GB" spc="-5" dirty="0"/>
              <a:t> </a:t>
            </a:r>
            <a:r>
              <a:rPr lang="en-GB" spc="-5" dirty="0" err="1"/>
              <a:t>gallai</a:t>
            </a:r>
            <a:r>
              <a:rPr lang="en-GB" spc="-5" dirty="0"/>
              <a:t> </a:t>
            </a:r>
            <a:r>
              <a:rPr lang="en-GB" spc="-5" dirty="0" err="1"/>
              <a:t>methiant</a:t>
            </a:r>
            <a:r>
              <a:rPr lang="en-GB" spc="-5" dirty="0"/>
              <a:t> </a:t>
            </a:r>
            <a:r>
              <a:rPr lang="en-GB" spc="-5" dirty="0" err="1"/>
              <a:t>mewn</a:t>
            </a:r>
            <a:r>
              <a:rPr lang="en-GB" spc="-5" dirty="0"/>
              <a:t> </a:t>
            </a:r>
            <a:r>
              <a:rPr lang="en-GB" spc="-5" dirty="0" err="1"/>
              <a:t>systemau</a:t>
            </a:r>
            <a:r>
              <a:rPr lang="en-GB" spc="-5" dirty="0"/>
              <a:t> </a:t>
            </a:r>
            <a:r>
              <a:rPr lang="en-GB" spc="-5" dirty="0" err="1"/>
              <a:t>ddod</a:t>
            </a:r>
            <a:r>
              <a:rPr lang="en-GB" spc="-5" dirty="0"/>
              <a:t> </a:t>
            </a:r>
            <a:r>
              <a:rPr lang="en-GB" spc="-5" dirty="0" err="1"/>
              <a:t>i’r</a:t>
            </a:r>
            <a:r>
              <a:rPr lang="en-GB" spc="-5" dirty="0"/>
              <a:t> </a:t>
            </a:r>
            <a:r>
              <a:rPr lang="en-GB" spc="-5" dirty="0" err="1"/>
              <a:t>amlwg</a:t>
            </a:r>
            <a:r>
              <a:rPr lang="en-GB" spc="-5" dirty="0"/>
              <a:t> y </a:t>
            </a:r>
            <a:r>
              <a:rPr lang="en-GB" spc="-5" dirty="0" err="1"/>
              <a:t>tu</a:t>
            </a:r>
            <a:r>
              <a:rPr lang="en-GB" spc="-5" dirty="0"/>
              <a:t> </a:t>
            </a:r>
            <a:r>
              <a:rPr lang="en-GB" spc="-5" dirty="0" err="1"/>
              <a:t>ôl</a:t>
            </a:r>
            <a:r>
              <a:rPr lang="en-GB" spc="-5" dirty="0"/>
              <a:t> </a:t>
            </a:r>
            <a:r>
              <a:rPr lang="en-GB" spc="-5" dirty="0" err="1"/>
              <a:t>i</a:t>
            </a:r>
            <a:r>
              <a:rPr lang="en-GB" spc="-5" dirty="0"/>
              <a:t> </a:t>
            </a:r>
            <a:r>
              <a:rPr lang="en-GB" spc="-5" dirty="0" err="1"/>
              <a:t>gŵynion</a:t>
            </a:r>
            <a:r>
              <a:rPr lang="en-GB" spc="-5" dirty="0"/>
              <a:t> </a:t>
            </a:r>
            <a:r>
              <a:rPr lang="en-GB" spc="-5" dirty="0" err="1"/>
              <a:t>lluosog</a:t>
            </a:r>
            <a:r>
              <a:rPr lang="en-GB" spc="-5" dirty="0"/>
              <a:t>?</a:t>
            </a:r>
          </a:p>
          <a:p>
            <a:pPr marL="482600" marR="5080" indent="-470534">
              <a:lnSpc>
                <a:spcPct val="100000"/>
              </a:lnSpc>
              <a:buFont typeface="+mj-lt"/>
              <a:buAutoNum type="arabicPeriod"/>
            </a:pPr>
            <a:r>
              <a:rPr lang="en-GB" spc="-5" dirty="0"/>
              <a:t>Pa </a:t>
            </a:r>
            <a:r>
              <a:rPr lang="en-GB" spc="-5" dirty="0" err="1"/>
              <a:t>mor</a:t>
            </a:r>
            <a:r>
              <a:rPr lang="en-GB" spc="-5" dirty="0"/>
              <a:t> </a:t>
            </a:r>
            <a:r>
              <a:rPr lang="en-GB" spc="-5" dirty="0" err="1"/>
              <a:t>effeithiol</a:t>
            </a:r>
            <a:r>
              <a:rPr lang="en-GB" spc="-5" dirty="0"/>
              <a:t> y </a:t>
            </a:r>
            <a:r>
              <a:rPr lang="en-GB" spc="-5" dirty="0" err="1"/>
              <a:t>mae</a:t>
            </a:r>
            <a:r>
              <a:rPr lang="en-GB" spc="-5" dirty="0"/>
              <a:t> </a:t>
            </a:r>
            <a:r>
              <a:rPr lang="en-GB" spc="-5" dirty="0" err="1"/>
              <a:t>ein</a:t>
            </a:r>
            <a:r>
              <a:rPr lang="en-GB" spc="-5" dirty="0"/>
              <a:t> </a:t>
            </a:r>
            <a:r>
              <a:rPr lang="en-GB" spc="-5" dirty="0" err="1"/>
              <a:t>rheolwyr</a:t>
            </a:r>
            <a:r>
              <a:rPr lang="en-GB" spc="-5" dirty="0"/>
              <a:t> </a:t>
            </a:r>
            <a:r>
              <a:rPr lang="en-GB" spc="-5" dirty="0" err="1"/>
              <a:t>yn</a:t>
            </a:r>
            <a:r>
              <a:rPr lang="en-GB" spc="-5" dirty="0"/>
              <a:t> </a:t>
            </a:r>
            <a:r>
              <a:rPr lang="en-GB" spc="-5" dirty="0" err="1"/>
              <a:t>cysylltu</a:t>
            </a:r>
            <a:r>
              <a:rPr lang="en-GB" spc="-5" dirty="0"/>
              <a:t> </a:t>
            </a:r>
            <a:r>
              <a:rPr lang="en-GB" spc="-5" dirty="0" err="1"/>
              <a:t>cwynion</a:t>
            </a:r>
            <a:r>
              <a:rPr lang="en-GB" spc="-5" dirty="0"/>
              <a:t> </a:t>
            </a:r>
            <a:r>
              <a:rPr lang="en-GB" spc="-5" dirty="0" err="1"/>
              <a:t>ag</a:t>
            </a:r>
            <a:r>
              <a:rPr lang="en-GB" spc="-5" dirty="0"/>
              <a:t> </a:t>
            </a:r>
            <a:r>
              <a:rPr lang="en-GB" spc="-5" dirty="0" err="1"/>
              <a:t>unrhyw</a:t>
            </a:r>
            <a:r>
              <a:rPr lang="en-GB" spc="-5" dirty="0"/>
              <a:t> </a:t>
            </a:r>
            <a:r>
              <a:rPr lang="en-GB" spc="-5" dirty="0" err="1"/>
              <a:t>risgiau</a:t>
            </a:r>
            <a:r>
              <a:rPr lang="en-GB" spc="-5" dirty="0"/>
              <a:t> </a:t>
            </a:r>
            <a:r>
              <a:rPr lang="en-GB" spc="-5" dirty="0" err="1"/>
              <a:t>ar</a:t>
            </a:r>
            <a:r>
              <a:rPr lang="en-GB" spc="-5" dirty="0"/>
              <a:t> </a:t>
            </a:r>
            <a:r>
              <a:rPr lang="en-GB" spc="-5" dirty="0" err="1"/>
              <a:t>gyfer</a:t>
            </a:r>
            <a:r>
              <a:rPr lang="en-GB" spc="-5" dirty="0"/>
              <a:t> y SAB </a:t>
            </a:r>
            <a:r>
              <a:rPr lang="en-GB" spc="-5" dirty="0" err="1"/>
              <a:t>a’i</a:t>
            </a:r>
            <a:r>
              <a:rPr lang="en-GB" spc="-5" dirty="0"/>
              <a:t> </a:t>
            </a:r>
            <a:r>
              <a:rPr lang="en-GB" spc="-5" dirty="0" err="1"/>
              <a:t>fusnes</a:t>
            </a:r>
            <a:r>
              <a:rPr lang="en-GB" spc="-5" dirty="0"/>
              <a:t>, ac â </a:t>
            </a:r>
            <a:r>
              <a:rPr lang="en-GB" spc="-5" dirty="0" err="1"/>
              <a:t>dysgwyr</a:t>
            </a:r>
            <a:r>
              <a:rPr lang="en-GB" spc="-5" dirty="0"/>
              <a:t> </a:t>
            </a:r>
            <a:r>
              <a:rPr lang="en-GB" spc="-5" dirty="0" err="1"/>
              <a:t>a’u</a:t>
            </a:r>
            <a:r>
              <a:rPr lang="en-GB" spc="-5" dirty="0"/>
              <a:t> </a:t>
            </a:r>
            <a:r>
              <a:rPr lang="en-GB" spc="-5" dirty="0" err="1"/>
              <a:t>deilliannau</a:t>
            </a:r>
            <a:r>
              <a:rPr lang="en-GB" spc="-5" dirty="0"/>
              <a:t> </a:t>
            </a:r>
            <a:r>
              <a:rPr lang="en-GB" spc="-5" dirty="0" err="1"/>
              <a:t>dysgu</a:t>
            </a:r>
            <a:r>
              <a:rPr lang="en-GB" spc="-5" dirty="0"/>
              <a:t>?</a:t>
            </a:r>
          </a:p>
          <a:p>
            <a:pPr marL="482600" marR="5080" indent="-470534">
              <a:lnSpc>
                <a:spcPct val="100000"/>
              </a:lnSpc>
            </a:pPr>
            <a:endParaRPr lang="en-GB" b="1" spc="-5" dirty="0"/>
          </a:p>
        </p:txBody>
      </p:sp>
      <p:sp>
        <p:nvSpPr>
          <p:cNvPr id="4" name="object 4"/>
          <p:cNvSpPr txBox="1"/>
          <p:nvPr/>
        </p:nvSpPr>
        <p:spPr>
          <a:xfrm>
            <a:off x="6615620" y="1715989"/>
            <a:ext cx="6196738" cy="538609"/>
          </a:xfrm>
          <a:prstGeom prst="rect">
            <a:avLst/>
          </a:prstGeom>
        </p:spPr>
        <p:txBody>
          <a:bodyPr vert="horz" wrap="square" lIns="0" tIns="0" rIns="0" bIns="0" rtlCol="0">
            <a:spAutoFit/>
          </a:bodyPr>
          <a:lstStyle/>
          <a:p>
            <a:pPr marL="12700">
              <a:lnSpc>
                <a:spcPct val="100000"/>
              </a:lnSpc>
            </a:pPr>
            <a:r>
              <a:rPr lang="en-GB" sz="3500" b="1" spc="-5" dirty="0" smtClean="0">
                <a:solidFill>
                  <a:srgbClr val="414042"/>
                </a:solidFill>
                <a:latin typeface="Arial"/>
                <a:cs typeface="Arial"/>
              </a:rPr>
              <a:t>Questions </a:t>
            </a:r>
            <a:r>
              <a:rPr lang="en-GB" sz="3500" b="1" spc="-5" dirty="0">
                <a:solidFill>
                  <a:srgbClr val="414042"/>
                </a:solidFill>
                <a:latin typeface="Arial"/>
                <a:cs typeface="Arial"/>
              </a:rPr>
              <a:t>for providers</a:t>
            </a:r>
            <a:endParaRPr sz="3500" dirty="0">
              <a:latin typeface="Arial"/>
              <a:cs typeface="Arial"/>
            </a:endParaRPr>
          </a:p>
        </p:txBody>
      </p:sp>
      <p:sp>
        <p:nvSpPr>
          <p:cNvPr id="5" name="object 5"/>
          <p:cNvSpPr txBox="1">
            <a:spLocks noGrp="1"/>
          </p:cNvSpPr>
          <p:nvPr>
            <p:ph sz="half" idx="3"/>
          </p:nvPr>
        </p:nvSpPr>
        <p:spPr>
          <a:xfrm>
            <a:off x="6615620" y="2642252"/>
            <a:ext cx="5782945" cy="5416868"/>
          </a:xfrm>
          <a:prstGeom prst="rect">
            <a:avLst/>
          </a:prstGeom>
        </p:spPr>
        <p:txBody>
          <a:bodyPr vert="horz" wrap="square" lIns="0" tIns="0" rIns="0" bIns="0" rtlCol="0">
            <a:spAutoFit/>
          </a:bodyPr>
          <a:lstStyle/>
          <a:p>
            <a:pPr marL="457200" marR="44450" indent="-457200">
              <a:lnSpc>
                <a:spcPct val="100000"/>
              </a:lnSpc>
              <a:buFont typeface="+mj-lt"/>
              <a:buAutoNum type="arabicPeriod"/>
            </a:pPr>
            <a:r>
              <a:rPr lang="en-GB" dirty="0"/>
              <a:t>How do we improve our complaints management processes to ensure our most senior managers and our governors know well enough what leaner complaints are really telling us about our provision?</a:t>
            </a:r>
          </a:p>
          <a:p>
            <a:pPr marL="457200" marR="44450" indent="-457200">
              <a:lnSpc>
                <a:spcPct val="100000"/>
              </a:lnSpc>
              <a:buFont typeface="+mj-lt"/>
              <a:buAutoNum type="arabicPeriod"/>
            </a:pPr>
            <a:r>
              <a:rPr lang="en-GB" dirty="0"/>
              <a:t>How good are our quality assurance processes at ensuring management reports about complaints properly probe the reasons behind a complaint, and identify quickly where there may be an emerging systems failure behind multiple complaints?</a:t>
            </a:r>
          </a:p>
          <a:p>
            <a:pPr marL="457200" marR="44450" indent="-457200">
              <a:lnSpc>
                <a:spcPct val="100000"/>
              </a:lnSpc>
              <a:buFont typeface="+mj-lt"/>
              <a:buAutoNum type="arabicPeriod"/>
            </a:pPr>
            <a:r>
              <a:rPr lang="en-GB" dirty="0"/>
              <a:t>How effective are our managers in linking complaints to any risks for the FEI and its business, and to leaners and their learning outcomes?</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2004448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smtClean="0"/>
              <a:t>Cwestiynau</a:t>
            </a:r>
            <a:r>
              <a:rPr lang="en-GB" spc="-10" dirty="0" smtClean="0"/>
              <a:t> </a:t>
            </a:r>
            <a:r>
              <a:rPr lang="en-GB" spc="-10" dirty="0" err="1"/>
              <a:t>i</a:t>
            </a:r>
            <a:r>
              <a:rPr lang="en-GB" spc="-10" dirty="0"/>
              <a:t> </a:t>
            </a:r>
            <a:r>
              <a:rPr lang="en-GB" spc="-10" dirty="0" err="1"/>
              <a:t>ddarparwyr</a:t>
            </a:r>
            <a:endParaRPr spc="-10" dirty="0"/>
          </a:p>
        </p:txBody>
      </p:sp>
      <p:sp>
        <p:nvSpPr>
          <p:cNvPr id="3" name="object 3"/>
          <p:cNvSpPr txBox="1">
            <a:spLocks noGrp="1"/>
          </p:cNvSpPr>
          <p:nvPr>
            <p:ph sz="half" idx="2"/>
          </p:nvPr>
        </p:nvSpPr>
        <p:spPr>
          <a:xfrm>
            <a:off x="527300" y="2642252"/>
            <a:ext cx="5728335" cy="3724096"/>
          </a:xfrm>
          <a:prstGeom prst="rect">
            <a:avLst/>
          </a:prstGeom>
        </p:spPr>
        <p:txBody>
          <a:bodyPr vert="horz" wrap="square" lIns="0" tIns="0" rIns="0" bIns="0" rtlCol="0">
            <a:spAutoFit/>
          </a:bodyPr>
          <a:lstStyle/>
          <a:p>
            <a:pPr marL="452438" marR="5080" indent="-441325">
              <a:lnSpc>
                <a:spcPct val="100000"/>
              </a:lnSpc>
            </a:pPr>
            <a:r>
              <a:rPr lang="en-GB" spc="-5" dirty="0" smtClean="0"/>
              <a:t>4.	Pa </a:t>
            </a:r>
            <a:r>
              <a:rPr lang="en-GB" spc="-5" dirty="0" err="1"/>
              <a:t>mor</a:t>
            </a:r>
            <a:r>
              <a:rPr lang="en-GB" spc="-5" dirty="0"/>
              <a:t> </a:t>
            </a:r>
            <a:r>
              <a:rPr lang="en-GB" spc="-5" dirty="0" err="1"/>
              <a:t>dda</a:t>
            </a:r>
            <a:r>
              <a:rPr lang="en-GB" spc="-5" dirty="0"/>
              <a:t> </a:t>
            </a:r>
            <a:r>
              <a:rPr lang="en-GB" spc="-5" dirty="0" err="1"/>
              <a:t>yw</a:t>
            </a:r>
            <a:r>
              <a:rPr lang="en-GB" spc="-5" dirty="0"/>
              <a:t> </a:t>
            </a:r>
            <a:r>
              <a:rPr lang="en-GB" spc="-5" dirty="0" err="1"/>
              <a:t>ein</a:t>
            </a:r>
            <a:r>
              <a:rPr lang="en-GB" spc="-5" dirty="0"/>
              <a:t> </a:t>
            </a:r>
            <a:r>
              <a:rPr lang="en-GB" spc="-5" dirty="0" err="1"/>
              <a:t>diffiniad</a:t>
            </a:r>
            <a:r>
              <a:rPr lang="en-GB" spc="-5" dirty="0"/>
              <a:t> o </a:t>
            </a:r>
            <a:r>
              <a:rPr lang="en-GB" spc="-5" dirty="0" err="1"/>
              <a:t>gŵynion</a:t>
            </a:r>
            <a:r>
              <a:rPr lang="en-GB" spc="-5" dirty="0"/>
              <a:t>?  A </a:t>
            </a:r>
            <a:r>
              <a:rPr lang="en-GB" spc="-5" dirty="0" err="1"/>
              <a:t>yw’n</a:t>
            </a:r>
            <a:r>
              <a:rPr lang="en-GB" spc="-5" dirty="0"/>
              <a:t> </a:t>
            </a:r>
            <a:r>
              <a:rPr lang="en-GB" spc="-5" dirty="0" err="1"/>
              <a:t>gwahaniaethu’n</a:t>
            </a:r>
            <a:r>
              <a:rPr lang="en-GB" spc="-5" dirty="0"/>
              <a:t> </a:t>
            </a:r>
            <a:r>
              <a:rPr lang="en-GB" spc="-5" dirty="0" err="1"/>
              <a:t>ddigon</a:t>
            </a:r>
            <a:r>
              <a:rPr lang="en-GB" spc="-5" dirty="0"/>
              <a:t> da </a:t>
            </a:r>
            <a:r>
              <a:rPr lang="en-GB" spc="-5" dirty="0" err="1"/>
              <a:t>rhwng</a:t>
            </a:r>
            <a:r>
              <a:rPr lang="en-GB" spc="-5" dirty="0"/>
              <a:t> y </a:t>
            </a:r>
            <a:r>
              <a:rPr lang="en-GB" spc="-5" dirty="0" err="1"/>
              <a:t>materion</a:t>
            </a:r>
            <a:r>
              <a:rPr lang="en-GB" spc="-5" dirty="0"/>
              <a:t> </a:t>
            </a:r>
            <a:r>
              <a:rPr lang="en-GB" spc="-5" dirty="0" err="1"/>
              <a:t>pwysig</a:t>
            </a:r>
            <a:r>
              <a:rPr lang="en-GB" spc="-5" dirty="0"/>
              <a:t>, </a:t>
            </a:r>
            <a:r>
              <a:rPr lang="en-GB" spc="-5" dirty="0" err="1"/>
              <a:t>sy’n</a:t>
            </a:r>
            <a:r>
              <a:rPr lang="en-GB" spc="-5" dirty="0"/>
              <a:t> </a:t>
            </a:r>
            <a:r>
              <a:rPr lang="en-GB" spc="-5" dirty="0" err="1"/>
              <a:t>tanseilio</a:t>
            </a:r>
            <a:r>
              <a:rPr lang="en-GB" spc="-5" dirty="0"/>
              <a:t> </a:t>
            </a:r>
            <a:r>
              <a:rPr lang="en-GB" spc="-5" dirty="0" err="1"/>
              <a:t>profiad</a:t>
            </a:r>
            <a:r>
              <a:rPr lang="en-GB" spc="-5" dirty="0"/>
              <a:t> </a:t>
            </a:r>
            <a:r>
              <a:rPr lang="en-GB" spc="-5" dirty="0" err="1"/>
              <a:t>dysgwr</a:t>
            </a:r>
            <a:r>
              <a:rPr lang="en-GB" spc="-5" dirty="0"/>
              <a:t> </a:t>
            </a:r>
            <a:r>
              <a:rPr lang="en-GB" spc="-5" dirty="0" err="1"/>
              <a:t>o’n</a:t>
            </a:r>
            <a:r>
              <a:rPr lang="en-GB" spc="-5" dirty="0"/>
              <a:t> </a:t>
            </a:r>
            <a:r>
              <a:rPr lang="en-GB" spc="-5" dirty="0" err="1"/>
              <a:t>gwasanaethau</a:t>
            </a:r>
            <a:r>
              <a:rPr lang="en-GB" spc="-5" dirty="0"/>
              <a:t> </a:t>
            </a:r>
            <a:r>
              <a:rPr lang="en-GB" spc="-5" dirty="0" err="1"/>
              <a:t>a’n</a:t>
            </a:r>
            <a:r>
              <a:rPr lang="en-GB" spc="-5" dirty="0"/>
              <a:t> </a:t>
            </a:r>
            <a:r>
              <a:rPr lang="en-GB" spc="-5" dirty="0" err="1"/>
              <a:t>darpariaeth</a:t>
            </a:r>
            <a:r>
              <a:rPr lang="en-GB" spc="-5" dirty="0"/>
              <a:t>, </a:t>
            </a:r>
            <a:r>
              <a:rPr lang="en-GB" spc="-5" dirty="0" err="1"/>
              <a:t>a’r</a:t>
            </a:r>
            <a:r>
              <a:rPr lang="en-GB" spc="-5" dirty="0"/>
              <a:t> </a:t>
            </a:r>
            <a:r>
              <a:rPr lang="en-GB" spc="-5" dirty="0" err="1"/>
              <a:t>mân</a:t>
            </a:r>
            <a:r>
              <a:rPr lang="en-GB" spc="-5" dirty="0"/>
              <a:t> </a:t>
            </a:r>
            <a:r>
              <a:rPr lang="en-GB" spc="-5" dirty="0" err="1"/>
              <a:t>bethau</a:t>
            </a:r>
            <a:r>
              <a:rPr lang="en-GB" spc="-5" dirty="0"/>
              <a:t> </a:t>
            </a:r>
            <a:r>
              <a:rPr lang="en-GB" spc="-5" dirty="0" err="1"/>
              <a:t>hynny</a:t>
            </a:r>
            <a:r>
              <a:rPr lang="en-GB" spc="-5" dirty="0"/>
              <a:t> </a:t>
            </a:r>
            <a:r>
              <a:rPr lang="en-GB" spc="-5" dirty="0" err="1"/>
              <a:t>sy’n</a:t>
            </a:r>
            <a:r>
              <a:rPr lang="en-GB" spc="-5" dirty="0"/>
              <a:t> </a:t>
            </a:r>
            <a:r>
              <a:rPr lang="en-GB" spc="-5" dirty="0" err="1"/>
              <a:t>cael</a:t>
            </a:r>
            <a:r>
              <a:rPr lang="en-GB" spc="-5" dirty="0"/>
              <a:t> </a:t>
            </a:r>
            <a:r>
              <a:rPr lang="en-GB" spc="-5" dirty="0" err="1"/>
              <a:t>effaith</a:t>
            </a:r>
            <a:r>
              <a:rPr lang="en-GB" spc="-5" dirty="0"/>
              <a:t> </a:t>
            </a:r>
            <a:r>
              <a:rPr lang="en-GB" spc="-5" dirty="0" err="1"/>
              <a:t>fach</a:t>
            </a:r>
            <a:r>
              <a:rPr lang="en-GB" spc="-5" dirty="0"/>
              <a:t> </a:t>
            </a:r>
            <a:r>
              <a:rPr lang="en-GB" spc="-5" dirty="0" err="1"/>
              <a:t>ar</a:t>
            </a:r>
            <a:r>
              <a:rPr lang="en-GB" spc="-5" dirty="0"/>
              <a:t> </a:t>
            </a:r>
            <a:r>
              <a:rPr lang="en-GB" spc="-5" dirty="0" err="1"/>
              <a:t>ddysgwyr</a:t>
            </a:r>
            <a:r>
              <a:rPr lang="en-GB" spc="-5" dirty="0"/>
              <a:t> </a:t>
            </a:r>
            <a:r>
              <a:rPr lang="en-GB" spc="-5" dirty="0" err="1"/>
              <a:t>a’r</a:t>
            </a:r>
            <a:r>
              <a:rPr lang="en-GB" spc="-5" dirty="0"/>
              <a:t> SAB?</a:t>
            </a:r>
          </a:p>
          <a:p>
            <a:pPr marL="452438" marR="5080" indent="-441325">
              <a:lnSpc>
                <a:spcPct val="100000"/>
              </a:lnSpc>
            </a:pPr>
            <a:r>
              <a:rPr lang="en-GB" spc="-5" dirty="0" smtClean="0"/>
              <a:t>5.	Pa </a:t>
            </a:r>
            <a:r>
              <a:rPr lang="en-GB" spc="-5" dirty="0" err="1"/>
              <a:t>mor</a:t>
            </a:r>
            <a:r>
              <a:rPr lang="en-GB" spc="-5" dirty="0"/>
              <a:t> </a:t>
            </a:r>
            <a:r>
              <a:rPr lang="en-GB" spc="-5" dirty="0" err="1"/>
              <a:t>dda</a:t>
            </a:r>
            <a:r>
              <a:rPr lang="en-GB" spc="-5" dirty="0"/>
              <a:t> </a:t>
            </a:r>
            <a:r>
              <a:rPr lang="en-GB" spc="-5" dirty="0" err="1"/>
              <a:t>yw</a:t>
            </a:r>
            <a:r>
              <a:rPr lang="en-GB" spc="-5" dirty="0"/>
              <a:t> </a:t>
            </a:r>
            <a:r>
              <a:rPr lang="en-GB" spc="-5" dirty="0" err="1"/>
              <a:t>ein</a:t>
            </a:r>
            <a:r>
              <a:rPr lang="en-GB" spc="-5" dirty="0"/>
              <a:t> </a:t>
            </a:r>
            <a:r>
              <a:rPr lang="en-GB" spc="-5" dirty="0" err="1"/>
              <a:t>cyngor</a:t>
            </a:r>
            <a:r>
              <a:rPr lang="en-GB" spc="-5" dirty="0"/>
              <a:t> </a:t>
            </a:r>
            <a:r>
              <a:rPr lang="en-GB" spc="-5" dirty="0" err="1"/>
              <a:t>ynghylch</a:t>
            </a:r>
            <a:r>
              <a:rPr lang="en-GB" spc="-5" dirty="0"/>
              <a:t> </a:t>
            </a:r>
            <a:r>
              <a:rPr lang="en-GB" spc="-5" dirty="0" err="1"/>
              <a:t>sut</a:t>
            </a:r>
            <a:r>
              <a:rPr lang="en-GB" spc="-5" dirty="0"/>
              <a:t> </a:t>
            </a:r>
            <a:r>
              <a:rPr lang="en-GB" spc="-5" dirty="0" err="1"/>
              <a:t>i</a:t>
            </a:r>
            <a:r>
              <a:rPr lang="en-GB" spc="-5" dirty="0"/>
              <a:t> </a:t>
            </a:r>
            <a:r>
              <a:rPr lang="en-GB" spc="-5" dirty="0" err="1"/>
              <a:t>wneud</a:t>
            </a:r>
            <a:r>
              <a:rPr lang="en-GB" spc="-5" dirty="0"/>
              <a:t> </a:t>
            </a:r>
            <a:r>
              <a:rPr lang="en-GB" spc="-5" dirty="0" err="1"/>
              <a:t>cwyn</a:t>
            </a:r>
            <a:r>
              <a:rPr lang="en-GB" spc="-5" dirty="0"/>
              <a:t>? A </a:t>
            </a:r>
            <a:r>
              <a:rPr lang="en-GB" spc="-5" dirty="0" err="1"/>
              <a:t>yw’n</a:t>
            </a:r>
            <a:r>
              <a:rPr lang="en-GB" spc="-5" dirty="0"/>
              <a:t> </a:t>
            </a:r>
            <a:r>
              <a:rPr lang="en-GB" spc="-5" dirty="0" err="1"/>
              <a:t>ddigon</a:t>
            </a:r>
            <a:r>
              <a:rPr lang="en-GB" spc="-5" dirty="0"/>
              <a:t> </a:t>
            </a:r>
            <a:r>
              <a:rPr lang="en-GB" spc="-5" dirty="0" err="1"/>
              <a:t>clir</a:t>
            </a:r>
            <a:r>
              <a:rPr lang="en-GB" spc="-5" dirty="0"/>
              <a:t>?  A </a:t>
            </a:r>
            <a:r>
              <a:rPr lang="en-GB" spc="-5" dirty="0" err="1"/>
              <a:t>yw’n</a:t>
            </a:r>
            <a:r>
              <a:rPr lang="en-GB" spc="-5" dirty="0"/>
              <a:t> </a:t>
            </a:r>
            <a:r>
              <a:rPr lang="en-GB" spc="-5" dirty="0" err="1"/>
              <a:t>hawdd</a:t>
            </a:r>
            <a:r>
              <a:rPr lang="en-GB" spc="-5" dirty="0"/>
              <a:t> </a:t>
            </a:r>
            <a:r>
              <a:rPr lang="en-GB" spc="-5" dirty="0" err="1"/>
              <a:t>dod</a:t>
            </a:r>
            <a:r>
              <a:rPr lang="en-GB" spc="-5" dirty="0"/>
              <a:t> o </a:t>
            </a:r>
            <a:r>
              <a:rPr lang="en-GB" spc="-5" dirty="0" err="1"/>
              <a:t>hyd</a:t>
            </a:r>
            <a:r>
              <a:rPr lang="en-GB" spc="-5" dirty="0"/>
              <a:t> </a:t>
            </a:r>
            <a:r>
              <a:rPr lang="en-GB" spc="-5" dirty="0" err="1"/>
              <a:t>iddo</a:t>
            </a:r>
            <a:r>
              <a:rPr lang="en-GB" spc="-5" dirty="0"/>
              <a:t>?  Ac a </a:t>
            </a:r>
            <a:r>
              <a:rPr lang="en-GB" spc="-5" dirty="0" err="1"/>
              <a:t>yw</a:t>
            </a:r>
            <a:r>
              <a:rPr lang="en-GB" spc="-5" dirty="0"/>
              <a:t> </a:t>
            </a:r>
            <a:r>
              <a:rPr lang="en-GB" spc="-5" dirty="0" err="1"/>
              <a:t>ar</a:t>
            </a:r>
            <a:r>
              <a:rPr lang="en-GB" spc="-5" dirty="0"/>
              <a:t> </a:t>
            </a:r>
            <a:r>
              <a:rPr lang="en-GB" spc="-5" dirty="0" err="1"/>
              <a:t>gael</a:t>
            </a:r>
            <a:r>
              <a:rPr lang="en-GB" spc="-5" dirty="0"/>
              <a:t> </a:t>
            </a:r>
            <a:r>
              <a:rPr lang="en-GB" spc="-5" dirty="0" err="1"/>
              <a:t>yn</a:t>
            </a:r>
            <a:r>
              <a:rPr lang="en-GB" spc="-5" dirty="0"/>
              <a:t> </a:t>
            </a:r>
            <a:r>
              <a:rPr lang="en-GB" spc="-5" dirty="0" err="1"/>
              <a:t>yr</a:t>
            </a:r>
            <a:r>
              <a:rPr lang="en-GB" spc="-5" dirty="0"/>
              <a:t> </a:t>
            </a:r>
            <a:r>
              <a:rPr lang="en-GB" spc="-5" dirty="0" err="1"/>
              <a:t>ieithoedd</a:t>
            </a:r>
            <a:r>
              <a:rPr lang="en-GB" spc="-5" dirty="0"/>
              <a:t> </a:t>
            </a:r>
            <a:r>
              <a:rPr lang="en-GB" spc="-5" dirty="0" err="1"/>
              <a:t>priodol</a:t>
            </a:r>
            <a:r>
              <a:rPr lang="en-GB" spc="-5" dirty="0"/>
              <a:t> </a:t>
            </a:r>
            <a:r>
              <a:rPr lang="en-GB" spc="-5" dirty="0" err="1"/>
              <a:t>ar</a:t>
            </a:r>
            <a:r>
              <a:rPr lang="en-GB" spc="-5" dirty="0"/>
              <a:t> </a:t>
            </a:r>
            <a:r>
              <a:rPr lang="en-GB" spc="-5" dirty="0" err="1"/>
              <a:t>gyfer</a:t>
            </a:r>
            <a:r>
              <a:rPr lang="en-GB" spc="-5" dirty="0"/>
              <a:t> </a:t>
            </a:r>
            <a:r>
              <a:rPr lang="en-GB" spc="-5" dirty="0" err="1"/>
              <a:t>ein</a:t>
            </a:r>
            <a:r>
              <a:rPr lang="en-GB" spc="-5" dirty="0"/>
              <a:t> </a:t>
            </a:r>
            <a:r>
              <a:rPr lang="en-GB" spc="-5" dirty="0" err="1"/>
              <a:t>dysgwyr</a:t>
            </a:r>
            <a:r>
              <a:rPr lang="en-GB" spc="-5" dirty="0"/>
              <a:t>?</a:t>
            </a:r>
          </a:p>
        </p:txBody>
      </p:sp>
      <p:sp>
        <p:nvSpPr>
          <p:cNvPr id="4" name="object 4"/>
          <p:cNvSpPr txBox="1"/>
          <p:nvPr/>
        </p:nvSpPr>
        <p:spPr>
          <a:xfrm>
            <a:off x="6615620" y="1715989"/>
            <a:ext cx="6196738" cy="538609"/>
          </a:xfrm>
          <a:prstGeom prst="rect">
            <a:avLst/>
          </a:prstGeom>
        </p:spPr>
        <p:txBody>
          <a:bodyPr vert="horz" wrap="square" lIns="0" tIns="0" rIns="0" bIns="0" rtlCol="0">
            <a:spAutoFit/>
          </a:bodyPr>
          <a:lstStyle/>
          <a:p>
            <a:pPr marL="12700">
              <a:lnSpc>
                <a:spcPct val="100000"/>
              </a:lnSpc>
            </a:pPr>
            <a:r>
              <a:rPr lang="en-GB" sz="3500" b="1" spc="-5" dirty="0" smtClean="0">
                <a:solidFill>
                  <a:srgbClr val="414042"/>
                </a:solidFill>
                <a:latin typeface="Arial"/>
                <a:cs typeface="Arial"/>
              </a:rPr>
              <a:t>Questions </a:t>
            </a:r>
            <a:r>
              <a:rPr lang="en-GB" sz="3500" b="1" spc="-5" dirty="0">
                <a:solidFill>
                  <a:srgbClr val="414042"/>
                </a:solidFill>
                <a:latin typeface="Arial"/>
                <a:cs typeface="Arial"/>
              </a:rPr>
              <a:t>for providers</a:t>
            </a:r>
            <a:endParaRPr sz="3500" dirty="0">
              <a:latin typeface="Arial"/>
              <a:cs typeface="Arial"/>
            </a:endParaRPr>
          </a:p>
        </p:txBody>
      </p:sp>
      <p:sp>
        <p:nvSpPr>
          <p:cNvPr id="5" name="object 5"/>
          <p:cNvSpPr txBox="1">
            <a:spLocks noGrp="1"/>
          </p:cNvSpPr>
          <p:nvPr>
            <p:ph sz="half" idx="3"/>
          </p:nvPr>
        </p:nvSpPr>
        <p:spPr>
          <a:xfrm>
            <a:off x="6615620" y="2642252"/>
            <a:ext cx="5782945" cy="3724096"/>
          </a:xfrm>
          <a:prstGeom prst="rect">
            <a:avLst/>
          </a:prstGeom>
        </p:spPr>
        <p:txBody>
          <a:bodyPr vert="horz" wrap="square" lIns="0" tIns="0" rIns="0" bIns="0" rtlCol="0">
            <a:spAutoFit/>
          </a:bodyPr>
          <a:lstStyle/>
          <a:p>
            <a:pPr marL="538163" marR="44450" indent="-525463">
              <a:lnSpc>
                <a:spcPct val="100000"/>
              </a:lnSpc>
            </a:pPr>
            <a:r>
              <a:rPr lang="en-GB" dirty="0" smtClean="0"/>
              <a:t>4.	How </a:t>
            </a:r>
            <a:r>
              <a:rPr lang="en-GB" dirty="0"/>
              <a:t>good is our definition of complaints?  Does it differentiate well enough between the important issues, which undermine a learner’s experience of our services and provision, and those minor things, which have a minimal impact on leaners and the FEI?</a:t>
            </a:r>
          </a:p>
          <a:p>
            <a:pPr marL="538163" marR="44450" indent="-525463">
              <a:lnSpc>
                <a:spcPct val="100000"/>
              </a:lnSpc>
            </a:pPr>
            <a:r>
              <a:rPr lang="en-GB" dirty="0" smtClean="0"/>
              <a:t>5.	How </a:t>
            </a:r>
            <a:r>
              <a:rPr lang="en-GB" dirty="0"/>
              <a:t>good is our advice about how to make a complaint?  Is clear enough?  Is it easily found?  and Is available it in the appropriate languages for our leaners?</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11559274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smtClean="0"/>
              <a:t>Cwestiynau</a:t>
            </a:r>
            <a:r>
              <a:rPr lang="en-GB" spc="-10" dirty="0" smtClean="0"/>
              <a:t> </a:t>
            </a:r>
            <a:r>
              <a:rPr lang="en-GB" spc="-10" dirty="0" err="1"/>
              <a:t>i</a:t>
            </a:r>
            <a:r>
              <a:rPr lang="en-GB" spc="-10" dirty="0"/>
              <a:t> </a:t>
            </a:r>
            <a:r>
              <a:rPr lang="en-GB" spc="-10" dirty="0" err="1"/>
              <a:t>ddarparwyr</a:t>
            </a:r>
            <a:endParaRPr spc="-10" dirty="0"/>
          </a:p>
        </p:txBody>
      </p:sp>
      <p:sp>
        <p:nvSpPr>
          <p:cNvPr id="3" name="object 3"/>
          <p:cNvSpPr txBox="1">
            <a:spLocks noGrp="1"/>
          </p:cNvSpPr>
          <p:nvPr>
            <p:ph sz="half" idx="2"/>
          </p:nvPr>
        </p:nvSpPr>
        <p:spPr>
          <a:xfrm>
            <a:off x="527300" y="2642252"/>
            <a:ext cx="5728335" cy="3046988"/>
          </a:xfrm>
          <a:prstGeom prst="rect">
            <a:avLst/>
          </a:prstGeom>
        </p:spPr>
        <p:txBody>
          <a:bodyPr vert="horz" wrap="square" lIns="0" tIns="0" rIns="0" bIns="0" rtlCol="0">
            <a:spAutoFit/>
          </a:bodyPr>
          <a:lstStyle/>
          <a:p>
            <a:pPr marL="452438" marR="5080" indent="-441325">
              <a:lnSpc>
                <a:spcPct val="100000"/>
              </a:lnSpc>
            </a:pPr>
            <a:r>
              <a:rPr lang="en-GB" spc="-5" dirty="0" smtClean="0"/>
              <a:t>6.	Pa </a:t>
            </a:r>
            <a:r>
              <a:rPr lang="en-GB" spc="-5" dirty="0" err="1"/>
              <a:t>mor</a:t>
            </a:r>
            <a:r>
              <a:rPr lang="en-GB" spc="-5" dirty="0"/>
              <a:t> </a:t>
            </a:r>
            <a:r>
              <a:rPr lang="en-GB" spc="-5" dirty="0" err="1"/>
              <a:t>dda</a:t>
            </a:r>
            <a:r>
              <a:rPr lang="en-GB" spc="-5" dirty="0"/>
              <a:t> y </a:t>
            </a:r>
            <a:r>
              <a:rPr lang="en-GB" spc="-5" dirty="0" err="1"/>
              <a:t>caiff</a:t>
            </a:r>
            <a:r>
              <a:rPr lang="en-GB" spc="-5" dirty="0"/>
              <a:t> </a:t>
            </a:r>
            <a:r>
              <a:rPr lang="en-GB" spc="-5" dirty="0" err="1"/>
              <a:t>hyfforddiant</a:t>
            </a:r>
            <a:r>
              <a:rPr lang="en-GB" spc="-5" dirty="0"/>
              <a:t> </a:t>
            </a:r>
            <a:r>
              <a:rPr lang="en-GB" spc="-5" dirty="0" err="1"/>
              <a:t>mewn</a:t>
            </a:r>
            <a:r>
              <a:rPr lang="en-GB" spc="-5" dirty="0"/>
              <a:t> </a:t>
            </a:r>
            <a:r>
              <a:rPr lang="en-GB" spc="-5" dirty="0" err="1"/>
              <a:t>rheoli</a:t>
            </a:r>
            <a:r>
              <a:rPr lang="en-GB" spc="-5" dirty="0"/>
              <a:t> </a:t>
            </a:r>
            <a:r>
              <a:rPr lang="en-GB" spc="-5" dirty="0" err="1"/>
              <a:t>cwynion</a:t>
            </a:r>
            <a:r>
              <a:rPr lang="en-GB" spc="-5" dirty="0"/>
              <a:t> </a:t>
            </a:r>
            <a:r>
              <a:rPr lang="en-GB" spc="-5" dirty="0" err="1"/>
              <a:t>ei</a:t>
            </a:r>
            <a:r>
              <a:rPr lang="en-GB" spc="-5" dirty="0"/>
              <a:t> </a:t>
            </a:r>
            <a:r>
              <a:rPr lang="en-GB" spc="-5" dirty="0" err="1"/>
              <a:t>ymgorffori</a:t>
            </a:r>
            <a:r>
              <a:rPr lang="en-GB" spc="-5" dirty="0"/>
              <a:t> </a:t>
            </a:r>
            <a:r>
              <a:rPr lang="en-GB" spc="-5" dirty="0" err="1"/>
              <a:t>yn</a:t>
            </a:r>
            <a:r>
              <a:rPr lang="en-GB" spc="-5" dirty="0"/>
              <a:t> </a:t>
            </a:r>
            <a:r>
              <a:rPr lang="en-GB" spc="-5" dirty="0" err="1"/>
              <a:t>ein</a:t>
            </a:r>
            <a:r>
              <a:rPr lang="en-GB" spc="-5" dirty="0"/>
              <a:t> </a:t>
            </a:r>
            <a:r>
              <a:rPr lang="en-GB" spc="-5" dirty="0" err="1"/>
              <a:t>prosesau</a:t>
            </a:r>
            <a:r>
              <a:rPr lang="en-GB" spc="-5" dirty="0"/>
              <a:t> DPP?  A </a:t>
            </a:r>
            <a:r>
              <a:rPr lang="en-GB" spc="-5" dirty="0" err="1"/>
              <a:t>yw’n</a:t>
            </a:r>
            <a:r>
              <a:rPr lang="en-GB" spc="-5" dirty="0"/>
              <a:t> </a:t>
            </a:r>
            <a:r>
              <a:rPr lang="en-GB" spc="-5" dirty="0" err="1"/>
              <a:t>canolbwyntio’n</a:t>
            </a:r>
            <a:r>
              <a:rPr lang="en-GB" spc="-5" dirty="0"/>
              <a:t> </a:t>
            </a:r>
            <a:r>
              <a:rPr lang="en-GB" spc="-5" dirty="0" err="1"/>
              <a:t>ddigon</a:t>
            </a:r>
            <a:r>
              <a:rPr lang="en-GB" spc="-5" dirty="0"/>
              <a:t> da </a:t>
            </a:r>
            <a:r>
              <a:rPr lang="en-GB" spc="-5" dirty="0" err="1"/>
              <a:t>ar</a:t>
            </a:r>
            <a:r>
              <a:rPr lang="en-GB" spc="-5" dirty="0"/>
              <a:t> </a:t>
            </a:r>
            <a:r>
              <a:rPr lang="en-GB" spc="-5" dirty="0" err="1"/>
              <a:t>ofal</a:t>
            </a:r>
            <a:r>
              <a:rPr lang="en-GB" spc="-5" dirty="0"/>
              <a:t> </a:t>
            </a:r>
            <a:r>
              <a:rPr lang="en-GB" spc="-5" dirty="0" err="1"/>
              <a:t>cwsmeriaid</a:t>
            </a:r>
            <a:r>
              <a:rPr lang="en-GB" spc="-5" dirty="0"/>
              <a:t> da?</a:t>
            </a:r>
          </a:p>
          <a:p>
            <a:pPr marL="452438" marR="5080" indent="-441325">
              <a:lnSpc>
                <a:spcPct val="100000"/>
              </a:lnSpc>
            </a:pPr>
            <a:r>
              <a:rPr lang="en-GB" spc="-5" dirty="0" smtClean="0"/>
              <a:t>7.	Pa </a:t>
            </a:r>
            <a:r>
              <a:rPr lang="en-GB" spc="-5" dirty="0" err="1"/>
              <a:t>mor</a:t>
            </a:r>
            <a:r>
              <a:rPr lang="en-GB" spc="-5" dirty="0"/>
              <a:t> </a:t>
            </a:r>
            <a:r>
              <a:rPr lang="en-GB" spc="-5" dirty="0" err="1"/>
              <a:t>dda</a:t>
            </a:r>
            <a:r>
              <a:rPr lang="en-GB" spc="-5" dirty="0"/>
              <a:t> </a:t>
            </a:r>
            <a:r>
              <a:rPr lang="en-GB" spc="-5" dirty="0" err="1"/>
              <a:t>ydym</a:t>
            </a:r>
            <a:r>
              <a:rPr lang="en-GB" spc="-5" dirty="0"/>
              <a:t> </a:t>
            </a:r>
            <a:r>
              <a:rPr lang="en-GB" spc="-5" dirty="0" err="1"/>
              <a:t>ni’n</a:t>
            </a:r>
            <a:r>
              <a:rPr lang="en-GB" spc="-5" dirty="0"/>
              <a:t> </a:t>
            </a:r>
            <a:r>
              <a:rPr lang="en-GB" spc="-5" dirty="0" err="1"/>
              <a:t>cofnodi</a:t>
            </a:r>
            <a:r>
              <a:rPr lang="en-GB" spc="-5" dirty="0"/>
              <a:t> </a:t>
            </a:r>
            <a:r>
              <a:rPr lang="en-GB" spc="-5" dirty="0" err="1"/>
              <a:t>profiad</a:t>
            </a:r>
            <a:r>
              <a:rPr lang="en-GB" spc="-5" dirty="0"/>
              <a:t> </a:t>
            </a:r>
            <a:r>
              <a:rPr lang="en-GB" spc="-5" dirty="0" err="1"/>
              <a:t>ein</a:t>
            </a:r>
            <a:r>
              <a:rPr lang="en-GB" spc="-5" dirty="0"/>
              <a:t> </a:t>
            </a:r>
            <a:r>
              <a:rPr lang="en-GB" spc="-5" dirty="0" err="1"/>
              <a:t>dysgwyr</a:t>
            </a:r>
            <a:r>
              <a:rPr lang="en-GB" spc="-5" dirty="0"/>
              <a:t> o </a:t>
            </a:r>
            <a:r>
              <a:rPr lang="en-GB" spc="-5" dirty="0" err="1"/>
              <a:t>wneud</a:t>
            </a:r>
            <a:r>
              <a:rPr lang="en-GB" spc="-5" dirty="0"/>
              <a:t> </a:t>
            </a:r>
            <a:r>
              <a:rPr lang="en-GB" spc="-5" dirty="0" err="1"/>
              <a:t>cwyn</a:t>
            </a:r>
            <a:r>
              <a:rPr lang="en-GB" spc="-5" dirty="0"/>
              <a:t>?</a:t>
            </a:r>
          </a:p>
          <a:p>
            <a:pPr marL="452438" marR="5080" indent="-441325">
              <a:lnSpc>
                <a:spcPct val="100000"/>
              </a:lnSpc>
            </a:pPr>
            <a:r>
              <a:rPr lang="en-GB" spc="-5" dirty="0" smtClean="0"/>
              <a:t>8.	A </a:t>
            </a:r>
            <a:r>
              <a:rPr lang="en-GB" spc="-5" dirty="0" err="1"/>
              <a:t>ydym</a:t>
            </a:r>
            <a:r>
              <a:rPr lang="en-GB" spc="-5" dirty="0"/>
              <a:t> </a:t>
            </a:r>
            <a:r>
              <a:rPr lang="en-GB" spc="-5" dirty="0" err="1"/>
              <a:t>ni’n</a:t>
            </a:r>
            <a:r>
              <a:rPr lang="en-GB" spc="-5" dirty="0"/>
              <a:t> </a:t>
            </a:r>
            <a:r>
              <a:rPr lang="en-GB" spc="-5" dirty="0" err="1"/>
              <a:t>gwneud</a:t>
            </a:r>
            <a:r>
              <a:rPr lang="en-GB" spc="-5" dirty="0"/>
              <a:t> </a:t>
            </a:r>
            <a:r>
              <a:rPr lang="en-GB" spc="-5" dirty="0" err="1"/>
              <a:t>digon</a:t>
            </a:r>
            <a:r>
              <a:rPr lang="en-GB" spc="-5" dirty="0"/>
              <a:t> </a:t>
            </a:r>
            <a:r>
              <a:rPr lang="en-GB" spc="-5" dirty="0" err="1"/>
              <a:t>i</a:t>
            </a:r>
            <a:r>
              <a:rPr lang="en-GB" spc="-5" dirty="0"/>
              <a:t> </a:t>
            </a:r>
            <a:r>
              <a:rPr lang="en-GB" spc="-5" dirty="0" err="1"/>
              <a:t>gynorthwyo</a:t>
            </a:r>
            <a:r>
              <a:rPr lang="en-GB" spc="-5" dirty="0"/>
              <a:t> </a:t>
            </a:r>
            <a:r>
              <a:rPr lang="en-GB" spc="-5" dirty="0" err="1"/>
              <a:t>ein</a:t>
            </a:r>
            <a:r>
              <a:rPr lang="en-GB" spc="-5" dirty="0"/>
              <a:t> </a:t>
            </a:r>
            <a:r>
              <a:rPr lang="en-GB" spc="-5" dirty="0" err="1"/>
              <a:t>dysgwyr</a:t>
            </a:r>
            <a:r>
              <a:rPr lang="en-GB" spc="-5" dirty="0"/>
              <a:t> </a:t>
            </a:r>
            <a:r>
              <a:rPr lang="en-GB" spc="-5" dirty="0" err="1"/>
              <a:t>fel</a:t>
            </a:r>
            <a:r>
              <a:rPr lang="en-GB" spc="-5" dirty="0"/>
              <a:t> bod </a:t>
            </a:r>
            <a:r>
              <a:rPr lang="en-GB" spc="-5" dirty="0" err="1"/>
              <a:t>gwneud</a:t>
            </a:r>
            <a:r>
              <a:rPr lang="en-GB" spc="-5" dirty="0"/>
              <a:t> </a:t>
            </a:r>
            <a:r>
              <a:rPr lang="en-GB" spc="-5" dirty="0" err="1"/>
              <a:t>cwyn</a:t>
            </a:r>
            <a:r>
              <a:rPr lang="en-GB" spc="-5" dirty="0"/>
              <a:t> </a:t>
            </a:r>
            <a:r>
              <a:rPr lang="en-GB" spc="-5" dirty="0" err="1"/>
              <a:t>yn</a:t>
            </a:r>
            <a:r>
              <a:rPr lang="en-GB" spc="-5" dirty="0"/>
              <a:t> </a:t>
            </a:r>
            <a:r>
              <a:rPr lang="en-GB" spc="-5" dirty="0" err="1"/>
              <a:t>brofiad</a:t>
            </a:r>
            <a:r>
              <a:rPr lang="en-GB" spc="-5" dirty="0"/>
              <a:t> </a:t>
            </a:r>
            <a:r>
              <a:rPr lang="en-GB" spc="-5" dirty="0" err="1"/>
              <a:t>didrafferth</a:t>
            </a:r>
            <a:r>
              <a:rPr lang="en-GB" spc="-5" dirty="0"/>
              <a:t> a </a:t>
            </a:r>
            <a:r>
              <a:rPr lang="en-GB" spc="-5" dirty="0" err="1"/>
              <a:t>chadarnhaol</a:t>
            </a:r>
            <a:r>
              <a:rPr lang="en-GB" spc="-5" dirty="0"/>
              <a:t>?</a:t>
            </a:r>
          </a:p>
        </p:txBody>
      </p:sp>
      <p:sp>
        <p:nvSpPr>
          <p:cNvPr id="4" name="object 4"/>
          <p:cNvSpPr txBox="1"/>
          <p:nvPr/>
        </p:nvSpPr>
        <p:spPr>
          <a:xfrm>
            <a:off x="6615620" y="1715989"/>
            <a:ext cx="6196738" cy="538609"/>
          </a:xfrm>
          <a:prstGeom prst="rect">
            <a:avLst/>
          </a:prstGeom>
        </p:spPr>
        <p:txBody>
          <a:bodyPr vert="horz" wrap="square" lIns="0" tIns="0" rIns="0" bIns="0" rtlCol="0">
            <a:spAutoFit/>
          </a:bodyPr>
          <a:lstStyle/>
          <a:p>
            <a:pPr marL="12700">
              <a:lnSpc>
                <a:spcPct val="100000"/>
              </a:lnSpc>
            </a:pPr>
            <a:r>
              <a:rPr lang="en-GB" sz="3500" b="1" spc="-5" dirty="0" smtClean="0">
                <a:solidFill>
                  <a:srgbClr val="414042"/>
                </a:solidFill>
                <a:latin typeface="Arial"/>
                <a:cs typeface="Arial"/>
              </a:rPr>
              <a:t>Questions </a:t>
            </a:r>
            <a:r>
              <a:rPr lang="en-GB" sz="3500" b="1" spc="-5" dirty="0">
                <a:solidFill>
                  <a:srgbClr val="414042"/>
                </a:solidFill>
                <a:latin typeface="Arial"/>
                <a:cs typeface="Arial"/>
              </a:rPr>
              <a:t>for providers</a:t>
            </a:r>
            <a:endParaRPr sz="3500" dirty="0">
              <a:latin typeface="Arial"/>
              <a:cs typeface="Arial"/>
            </a:endParaRPr>
          </a:p>
        </p:txBody>
      </p:sp>
      <p:sp>
        <p:nvSpPr>
          <p:cNvPr id="5" name="object 5"/>
          <p:cNvSpPr txBox="1">
            <a:spLocks noGrp="1"/>
          </p:cNvSpPr>
          <p:nvPr>
            <p:ph sz="half" idx="3"/>
          </p:nvPr>
        </p:nvSpPr>
        <p:spPr>
          <a:xfrm>
            <a:off x="6615620" y="2642252"/>
            <a:ext cx="5782945" cy="3046988"/>
          </a:xfrm>
          <a:prstGeom prst="rect">
            <a:avLst/>
          </a:prstGeom>
        </p:spPr>
        <p:txBody>
          <a:bodyPr vert="horz" wrap="square" lIns="0" tIns="0" rIns="0" bIns="0" rtlCol="0">
            <a:spAutoFit/>
          </a:bodyPr>
          <a:lstStyle/>
          <a:p>
            <a:pPr marL="538163" marR="44450" indent="-525463">
              <a:lnSpc>
                <a:spcPct val="100000"/>
              </a:lnSpc>
            </a:pPr>
            <a:r>
              <a:rPr lang="en-GB" dirty="0" smtClean="0"/>
              <a:t>6.	How </a:t>
            </a:r>
            <a:r>
              <a:rPr lang="en-GB" dirty="0"/>
              <a:t>well embedded in our CPD processes is complaints management training?  Does focus well enough on good customer care?</a:t>
            </a:r>
          </a:p>
          <a:p>
            <a:pPr marL="538163" marR="44450" indent="-525463">
              <a:lnSpc>
                <a:spcPct val="100000"/>
              </a:lnSpc>
            </a:pPr>
            <a:r>
              <a:rPr lang="en-GB" dirty="0" smtClean="0"/>
              <a:t>7.	How </a:t>
            </a:r>
            <a:r>
              <a:rPr lang="en-GB" dirty="0"/>
              <a:t>well do we capture our learner's experience of making a compliant?</a:t>
            </a:r>
          </a:p>
          <a:p>
            <a:pPr marL="538163" marR="44450" indent="-525463">
              <a:lnSpc>
                <a:spcPct val="100000"/>
              </a:lnSpc>
            </a:pPr>
            <a:r>
              <a:rPr lang="en-GB" dirty="0" smtClean="0"/>
              <a:t>8.	Do </a:t>
            </a:r>
            <a:r>
              <a:rPr lang="en-GB" dirty="0"/>
              <a:t>we do enough to support our leaners so that making a complaint is a smooth and positive experience?</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291961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2693045"/>
          </a:xfrm>
          <a:prstGeom prst="rect">
            <a:avLst/>
          </a:prstGeom>
        </p:spPr>
        <p:txBody>
          <a:bodyPr vert="horz" wrap="square" lIns="0" tIns="0" rIns="0" bIns="0" rtlCol="0">
            <a:spAutoFit/>
          </a:bodyPr>
          <a:lstStyle/>
          <a:p>
            <a:pPr marL="12700">
              <a:lnSpc>
                <a:spcPct val="100000"/>
              </a:lnSpc>
            </a:pPr>
            <a:r>
              <a:rPr lang="en-GB" spc="-10" dirty="0" err="1"/>
              <a:t>Dolen</a:t>
            </a:r>
            <a:r>
              <a:rPr lang="en-GB" spc="-10" dirty="0"/>
              <a:t> we </a:t>
            </a:r>
            <a:r>
              <a:rPr lang="en-GB" spc="-10" dirty="0" err="1"/>
              <a:t>i’r</a:t>
            </a:r>
            <a:r>
              <a:rPr lang="en-GB" spc="-10" dirty="0"/>
              <a:t> </a:t>
            </a:r>
            <a:r>
              <a:rPr lang="en-GB" spc="-10" dirty="0" err="1"/>
              <a:t>adroddiad</a:t>
            </a:r>
            <a:r>
              <a:rPr lang="en-GB" spc="-10" dirty="0"/>
              <a:t> </a:t>
            </a:r>
            <a:br>
              <a:rPr lang="en-GB" spc="-10" dirty="0"/>
            </a:br>
            <a:r>
              <a:rPr lang="en-GB" spc="-10" dirty="0" err="1"/>
              <a:t>llawn</a:t>
            </a:r>
            <a:r>
              <a:rPr lang="en-GB" spc="-10" dirty="0"/>
              <a:t>:</a:t>
            </a:r>
            <a:br>
              <a:rPr lang="en-GB" spc="-10" dirty="0"/>
            </a:br>
            <a:r>
              <a:rPr lang="en-GB" spc="-10" dirty="0"/>
              <a:t/>
            </a:r>
            <a:br>
              <a:rPr lang="en-GB" spc="-10" dirty="0"/>
            </a:br>
            <a:r>
              <a:rPr lang="en-GB" spc="-10" dirty="0"/>
              <a:t>www.</a:t>
            </a:r>
            <a:br>
              <a:rPr lang="en-GB" spc="-10" dirty="0"/>
            </a:br>
            <a:endParaRPr lang="en-GB" spc="-10" dirty="0"/>
          </a:p>
        </p:txBody>
      </p:sp>
      <p:sp>
        <p:nvSpPr>
          <p:cNvPr id="4" name="object 4"/>
          <p:cNvSpPr txBox="1"/>
          <p:nvPr/>
        </p:nvSpPr>
        <p:spPr>
          <a:xfrm>
            <a:off x="6615620" y="1715989"/>
            <a:ext cx="6196738" cy="2154436"/>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Web-link to full report:</a:t>
            </a:r>
          </a:p>
          <a:p>
            <a:pPr marL="12700">
              <a:lnSpc>
                <a:spcPct val="100000"/>
              </a:lnSpc>
            </a:pPr>
            <a:endParaRPr lang="en-GB" sz="3500" b="1" spc="-5" dirty="0">
              <a:solidFill>
                <a:srgbClr val="414042"/>
              </a:solidFill>
              <a:latin typeface="Arial"/>
              <a:cs typeface="Arial"/>
            </a:endParaRPr>
          </a:p>
          <a:p>
            <a:pPr marL="12700">
              <a:lnSpc>
                <a:spcPct val="100000"/>
              </a:lnSpc>
            </a:pPr>
            <a:endParaRPr lang="en-GB" sz="3500" b="1" spc="-5" dirty="0">
              <a:solidFill>
                <a:srgbClr val="414042"/>
              </a:solidFill>
              <a:latin typeface="Arial"/>
              <a:cs typeface="Arial"/>
            </a:endParaRPr>
          </a:p>
          <a:p>
            <a:pPr marL="12700">
              <a:lnSpc>
                <a:spcPct val="100000"/>
              </a:lnSpc>
            </a:pPr>
            <a:r>
              <a:rPr lang="en-GB" sz="3500" b="1" spc="-5" dirty="0">
                <a:solidFill>
                  <a:srgbClr val="414042"/>
                </a:solidFill>
                <a:latin typeface="Arial"/>
                <a:cs typeface="Arial"/>
              </a:rPr>
              <a:t>www.</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4108034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Cwestiynau</a:t>
            </a:r>
            <a:r>
              <a:rPr lang="en-GB" spc="-10" dirty="0"/>
              <a:t>...</a:t>
            </a:r>
          </a:p>
        </p:txBody>
      </p:sp>
      <p:sp>
        <p:nvSpPr>
          <p:cNvPr id="4" name="object 4"/>
          <p:cNvSpPr txBox="1"/>
          <p:nvPr/>
        </p:nvSpPr>
        <p:spPr>
          <a:xfrm>
            <a:off x="6615620" y="1715989"/>
            <a:ext cx="6196738" cy="538609"/>
          </a:xfrm>
          <a:prstGeom prst="rect">
            <a:avLst/>
          </a:prstGeom>
        </p:spPr>
        <p:txBody>
          <a:bodyPr vert="horz" wrap="square" lIns="0" tIns="0" rIns="0" bIns="0" rtlCol="0">
            <a:spAutoFit/>
          </a:bodyPr>
          <a:lstStyle/>
          <a:p>
            <a:pPr marL="12700"/>
            <a:r>
              <a:rPr lang="en-GB" sz="3500" b="1" spc="-5" dirty="0">
                <a:solidFill>
                  <a:srgbClr val="414042"/>
                </a:solidFill>
                <a:latin typeface="Arial"/>
                <a:cs typeface="Arial"/>
              </a:rPr>
              <a:t>Questions…</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2373656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dirty="0" err="1"/>
              <a:t>Cefndir</a:t>
            </a:r>
            <a:endParaRPr dirty="0"/>
          </a:p>
        </p:txBody>
      </p:sp>
      <p:sp>
        <p:nvSpPr>
          <p:cNvPr id="4" name="object 4"/>
          <p:cNvSpPr txBox="1"/>
          <p:nvPr/>
        </p:nvSpPr>
        <p:spPr>
          <a:xfrm>
            <a:off x="527298" y="2642252"/>
            <a:ext cx="5589905" cy="5437386"/>
          </a:xfrm>
          <a:prstGeom prst="rect">
            <a:avLst/>
          </a:prstGeom>
        </p:spPr>
        <p:txBody>
          <a:bodyPr vert="horz" wrap="square" lIns="0" tIns="0" rIns="0" bIns="0" rtlCol="0">
            <a:spAutoFit/>
          </a:bodyPr>
          <a:lstStyle/>
          <a:p>
            <a:pPr marL="342900" marR="5080" indent="-342900">
              <a:lnSpc>
                <a:spcPct val="100000"/>
              </a:lnSpc>
              <a:buFont typeface="Arial" panose="020B0604020202020204" pitchFamily="34" charset="0"/>
              <a:buChar char="•"/>
              <a:tabLst>
                <a:tab pos="5485765" algn="l"/>
              </a:tabLst>
            </a:pPr>
            <a:r>
              <a:rPr lang="en-GB" sz="2200" dirty="0" err="1">
                <a:solidFill>
                  <a:srgbClr val="2EAAE1"/>
                </a:solidFill>
                <a:latin typeface="Arial"/>
                <a:cs typeface="Arial"/>
              </a:rPr>
              <a:t>Yn</a:t>
            </a:r>
            <a:r>
              <a:rPr lang="en-GB" sz="2200" dirty="0">
                <a:solidFill>
                  <a:srgbClr val="2EAAE1"/>
                </a:solidFill>
                <a:latin typeface="Arial"/>
                <a:cs typeface="Arial"/>
              </a:rPr>
              <a:t> 2010, </a:t>
            </a:r>
            <a:r>
              <a:rPr lang="en-GB" sz="2200" dirty="0" err="1">
                <a:solidFill>
                  <a:srgbClr val="2EAAE1"/>
                </a:solidFill>
                <a:latin typeface="Arial"/>
                <a:cs typeface="Arial"/>
              </a:rPr>
              <a:t>cyhoeddodd</a:t>
            </a:r>
            <a:r>
              <a:rPr lang="en-GB" sz="2200" dirty="0">
                <a:solidFill>
                  <a:srgbClr val="2EAAE1"/>
                </a:solidFill>
                <a:latin typeface="Arial"/>
                <a:cs typeface="Arial"/>
              </a:rPr>
              <a:t> </a:t>
            </a:r>
            <a:r>
              <a:rPr lang="en-GB" sz="2200" dirty="0" err="1">
                <a:solidFill>
                  <a:srgbClr val="2EAAE1"/>
                </a:solidFill>
                <a:latin typeface="Arial"/>
                <a:cs typeface="Arial"/>
              </a:rPr>
              <a:t>Llywodraeth</a:t>
            </a:r>
            <a:r>
              <a:rPr lang="en-GB" sz="2200" dirty="0">
                <a:solidFill>
                  <a:srgbClr val="2EAAE1"/>
                </a:solidFill>
                <a:latin typeface="Arial"/>
                <a:cs typeface="Arial"/>
              </a:rPr>
              <a:t> </a:t>
            </a:r>
            <a:r>
              <a:rPr lang="en-GB" sz="2200" dirty="0" err="1">
                <a:solidFill>
                  <a:srgbClr val="2EAAE1"/>
                </a:solidFill>
                <a:latin typeface="Arial"/>
                <a:cs typeface="Arial"/>
              </a:rPr>
              <a:t>Cymru</a:t>
            </a:r>
            <a:r>
              <a:rPr lang="en-GB" sz="2200" dirty="0">
                <a:solidFill>
                  <a:srgbClr val="2EAAE1"/>
                </a:solidFill>
                <a:latin typeface="Arial"/>
                <a:cs typeface="Arial"/>
              </a:rPr>
              <a:t> </a:t>
            </a:r>
            <a:r>
              <a:rPr lang="en-GB" sz="2200" dirty="0" err="1">
                <a:solidFill>
                  <a:srgbClr val="2EAAE1"/>
                </a:solidFill>
                <a:latin typeface="Arial"/>
                <a:cs typeface="Arial"/>
              </a:rPr>
              <a:t>ddogfen</a:t>
            </a:r>
            <a:r>
              <a:rPr lang="en-GB" sz="2200" dirty="0">
                <a:solidFill>
                  <a:srgbClr val="2EAAE1"/>
                </a:solidFill>
                <a:latin typeface="Arial"/>
                <a:cs typeface="Arial"/>
              </a:rPr>
              <a:t> </a:t>
            </a:r>
            <a:r>
              <a:rPr lang="en-GB" sz="2200" dirty="0" err="1">
                <a:solidFill>
                  <a:srgbClr val="2EAAE1"/>
                </a:solidFill>
                <a:latin typeface="Arial"/>
                <a:cs typeface="Arial"/>
              </a:rPr>
              <a:t>arweiniad</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amlinellu</a:t>
            </a:r>
            <a:r>
              <a:rPr lang="en-GB" sz="2200" dirty="0">
                <a:solidFill>
                  <a:srgbClr val="2EAAE1"/>
                </a:solidFill>
                <a:latin typeface="Arial"/>
                <a:cs typeface="Arial"/>
              </a:rPr>
              <a:t> </a:t>
            </a:r>
            <a:r>
              <a:rPr lang="en-GB" sz="2200" dirty="0" err="1">
                <a:solidFill>
                  <a:srgbClr val="2EAAE1"/>
                </a:solidFill>
                <a:latin typeface="Arial"/>
                <a:cs typeface="Arial"/>
              </a:rPr>
              <a:t>awgrymiadau</a:t>
            </a:r>
            <a:r>
              <a:rPr lang="en-GB" sz="2200" dirty="0">
                <a:solidFill>
                  <a:srgbClr val="2EAAE1"/>
                </a:solidFill>
                <a:latin typeface="Arial"/>
                <a:cs typeface="Arial"/>
              </a:rPr>
              <a:t> am y </a:t>
            </a:r>
            <a:r>
              <a:rPr lang="en-GB" sz="2200" dirty="0" err="1">
                <a:solidFill>
                  <a:srgbClr val="2EAAE1"/>
                </a:solidFill>
                <a:latin typeface="Arial"/>
                <a:cs typeface="Arial"/>
              </a:rPr>
              <a:t>modd</a:t>
            </a:r>
            <a:r>
              <a:rPr lang="en-GB" sz="2200" dirty="0">
                <a:solidFill>
                  <a:srgbClr val="2EAAE1"/>
                </a:solidFill>
                <a:latin typeface="Arial"/>
                <a:cs typeface="Arial"/>
              </a:rPr>
              <a:t> y </a:t>
            </a:r>
            <a:r>
              <a:rPr lang="en-GB" sz="2200" dirty="0" err="1">
                <a:solidFill>
                  <a:srgbClr val="2EAAE1"/>
                </a:solidFill>
                <a:latin typeface="Arial"/>
                <a:cs typeface="Arial"/>
              </a:rPr>
              <a:t>dylai</a:t>
            </a:r>
            <a:r>
              <a:rPr lang="en-GB" sz="2200" dirty="0">
                <a:solidFill>
                  <a:srgbClr val="2EAAE1"/>
                </a:solidFill>
                <a:latin typeface="Arial"/>
                <a:cs typeface="Arial"/>
              </a:rPr>
              <a:t> </a:t>
            </a:r>
            <a:r>
              <a:rPr lang="en-GB" sz="2200" dirty="0" err="1">
                <a:solidFill>
                  <a:srgbClr val="2EAAE1"/>
                </a:solidFill>
                <a:latin typeface="Arial"/>
                <a:cs typeface="Arial"/>
              </a:rPr>
              <a:t>sefydliad</a:t>
            </a:r>
            <a:r>
              <a:rPr lang="en-GB" sz="2200" dirty="0">
                <a:solidFill>
                  <a:srgbClr val="2EAAE1"/>
                </a:solidFill>
                <a:latin typeface="Arial"/>
                <a:cs typeface="Arial"/>
              </a:rPr>
              <a:t> </a:t>
            </a:r>
            <a:r>
              <a:rPr lang="en-GB" sz="2200" dirty="0" err="1">
                <a:solidFill>
                  <a:srgbClr val="2EAAE1"/>
                </a:solidFill>
                <a:latin typeface="Arial"/>
                <a:cs typeface="Arial"/>
              </a:rPr>
              <a:t>gofnodi</a:t>
            </a:r>
            <a:r>
              <a:rPr lang="en-GB" sz="2200" dirty="0">
                <a:solidFill>
                  <a:srgbClr val="2EAAE1"/>
                </a:solidFill>
                <a:latin typeface="Arial"/>
                <a:cs typeface="Arial"/>
              </a:rPr>
              <a:t> ac </a:t>
            </a:r>
            <a:r>
              <a:rPr lang="en-GB" sz="2200" dirty="0" err="1">
                <a:solidFill>
                  <a:srgbClr val="2EAAE1"/>
                </a:solidFill>
                <a:latin typeface="Arial"/>
                <a:cs typeface="Arial"/>
              </a:rPr>
              <a:t>wedyn</a:t>
            </a:r>
            <a:r>
              <a:rPr lang="en-GB" sz="2200" dirty="0">
                <a:solidFill>
                  <a:srgbClr val="2EAAE1"/>
                </a:solidFill>
                <a:latin typeface="Arial"/>
                <a:cs typeface="Arial"/>
              </a:rPr>
              <a:t> </a:t>
            </a:r>
            <a:r>
              <a:rPr lang="en-GB" sz="2200" dirty="0" err="1">
                <a:solidFill>
                  <a:srgbClr val="2EAAE1"/>
                </a:solidFill>
                <a:latin typeface="Arial"/>
                <a:cs typeface="Arial"/>
              </a:rPr>
              <a:t>defnyddio</a:t>
            </a:r>
            <a:r>
              <a:rPr lang="en-GB" sz="2200" dirty="0">
                <a:solidFill>
                  <a:srgbClr val="2EAAE1"/>
                </a:solidFill>
                <a:latin typeface="Arial"/>
                <a:cs typeface="Arial"/>
              </a:rPr>
              <a:t> </a:t>
            </a:r>
            <a:r>
              <a:rPr lang="en-GB" sz="2200" dirty="0" err="1">
                <a:solidFill>
                  <a:srgbClr val="2EAAE1"/>
                </a:solidFill>
                <a:latin typeface="Arial"/>
                <a:cs typeface="Arial"/>
              </a:rPr>
              <a:t>adborth</a:t>
            </a:r>
            <a:r>
              <a:rPr lang="en-GB" sz="2200" dirty="0">
                <a:solidFill>
                  <a:srgbClr val="2EAAE1"/>
                </a:solidFill>
                <a:latin typeface="Arial"/>
                <a:cs typeface="Arial"/>
              </a:rPr>
              <a:t> </a:t>
            </a:r>
            <a:r>
              <a:rPr lang="en-GB" sz="2200" dirty="0" err="1">
                <a:solidFill>
                  <a:srgbClr val="2EAAE1"/>
                </a:solidFill>
                <a:latin typeface="Arial"/>
                <a:cs typeface="Arial"/>
              </a:rPr>
              <a:t>gan</a:t>
            </a:r>
            <a:r>
              <a:rPr lang="en-GB" sz="2200" dirty="0">
                <a:solidFill>
                  <a:srgbClr val="2EAAE1"/>
                </a:solidFill>
                <a:latin typeface="Arial"/>
                <a:cs typeface="Arial"/>
              </a:rPr>
              <a:t> </a:t>
            </a:r>
            <a:r>
              <a:rPr lang="en-GB" sz="2200" dirty="0" err="1">
                <a:solidFill>
                  <a:srgbClr val="2EAAE1"/>
                </a:solidFill>
                <a:latin typeface="Arial"/>
                <a:cs typeface="Arial"/>
              </a:rPr>
              <a:t>fyfyrwyr</a:t>
            </a:r>
            <a:r>
              <a:rPr lang="en-GB" sz="2200" dirty="0">
                <a:solidFill>
                  <a:srgbClr val="2EAAE1"/>
                </a:solidFill>
                <a:latin typeface="Arial"/>
                <a:cs typeface="Arial"/>
              </a:rPr>
              <a:t> </a:t>
            </a:r>
            <a:r>
              <a:rPr lang="en-GB" sz="2200" dirty="0" err="1">
                <a:solidFill>
                  <a:srgbClr val="2EAAE1"/>
                </a:solidFill>
                <a:latin typeface="Arial"/>
                <a:cs typeface="Arial"/>
              </a:rPr>
              <a:t>er</a:t>
            </a:r>
            <a:r>
              <a:rPr lang="en-GB" sz="2200" dirty="0">
                <a:solidFill>
                  <a:srgbClr val="2EAAE1"/>
                </a:solidFill>
                <a:latin typeface="Arial"/>
                <a:cs typeface="Arial"/>
              </a:rPr>
              <a:t> </a:t>
            </a:r>
            <a:r>
              <a:rPr lang="en-GB" sz="2200" dirty="0" err="1">
                <a:solidFill>
                  <a:srgbClr val="2EAAE1"/>
                </a:solidFill>
                <a:latin typeface="Arial"/>
                <a:cs typeface="Arial"/>
              </a:rPr>
              <a:t>mwyn</a:t>
            </a:r>
            <a:r>
              <a:rPr lang="en-GB" sz="2200" dirty="0">
                <a:solidFill>
                  <a:srgbClr val="2EAAE1"/>
                </a:solidFill>
                <a:latin typeface="Arial"/>
                <a:cs typeface="Arial"/>
              </a:rPr>
              <a:t> </a:t>
            </a:r>
            <a:r>
              <a:rPr lang="en-GB" sz="2200" dirty="0" err="1">
                <a:solidFill>
                  <a:srgbClr val="2EAAE1"/>
                </a:solidFill>
                <a:latin typeface="Arial"/>
                <a:cs typeface="Arial"/>
              </a:rPr>
              <a:t>gwella</a:t>
            </a:r>
            <a:r>
              <a:rPr lang="en-GB" sz="2200" dirty="0">
                <a:solidFill>
                  <a:srgbClr val="2EAAE1"/>
                </a:solidFill>
                <a:latin typeface="Arial"/>
                <a:cs typeface="Arial"/>
              </a:rPr>
              <a:t>.  </a:t>
            </a:r>
          </a:p>
          <a:p>
            <a:pPr marL="342900" marR="5080" indent="-342900">
              <a:lnSpc>
                <a:spcPct val="100000"/>
              </a:lnSpc>
              <a:buFont typeface="Arial" panose="020B0604020202020204" pitchFamily="34" charset="0"/>
              <a:buChar char="•"/>
              <a:tabLst>
                <a:tab pos="5485765" algn="l"/>
              </a:tabLst>
            </a:pP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wahanol</a:t>
            </a:r>
            <a:r>
              <a:rPr lang="en-GB" sz="2200" dirty="0">
                <a:solidFill>
                  <a:srgbClr val="2EAAE1"/>
                </a:solidFill>
                <a:latin typeface="Arial"/>
                <a:cs typeface="Arial"/>
              </a:rPr>
              <a:t> </a:t>
            </a: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ddadansoddiad</a:t>
            </a:r>
            <a:r>
              <a:rPr lang="en-GB" sz="2200" dirty="0">
                <a:solidFill>
                  <a:srgbClr val="2EAAE1"/>
                </a:solidFill>
                <a:latin typeface="Arial"/>
                <a:cs typeface="Arial"/>
              </a:rPr>
              <a:t> o </a:t>
            </a:r>
            <a:r>
              <a:rPr lang="en-GB" sz="2200" dirty="0" err="1">
                <a:solidFill>
                  <a:srgbClr val="2EAAE1"/>
                </a:solidFill>
                <a:latin typeface="Arial"/>
                <a:cs typeface="Arial"/>
              </a:rPr>
              <a:t>ddata</a:t>
            </a:r>
            <a:r>
              <a:rPr lang="en-GB" sz="2200" dirty="0">
                <a:solidFill>
                  <a:srgbClr val="2EAAE1"/>
                </a:solidFill>
                <a:latin typeface="Arial"/>
                <a:cs typeface="Arial"/>
              </a:rPr>
              <a:t> </a:t>
            </a:r>
            <a:r>
              <a:rPr lang="en-GB" sz="2200" dirty="0" err="1">
                <a:solidFill>
                  <a:srgbClr val="2EAAE1"/>
                </a:solidFill>
                <a:latin typeface="Arial"/>
                <a:cs typeface="Arial"/>
              </a:rPr>
              <a:t>arholiadau</a:t>
            </a:r>
            <a:r>
              <a:rPr lang="en-GB" sz="2200" dirty="0">
                <a:solidFill>
                  <a:srgbClr val="2EAAE1"/>
                </a:solidFill>
                <a:latin typeface="Arial"/>
                <a:cs typeface="Arial"/>
              </a:rPr>
              <a:t>, </a:t>
            </a:r>
            <a:r>
              <a:rPr lang="en-GB" sz="2200" dirty="0" err="1">
                <a:solidFill>
                  <a:srgbClr val="2EAAE1"/>
                </a:solidFill>
                <a:latin typeface="Arial"/>
                <a:cs typeface="Arial"/>
              </a:rPr>
              <a:t>sy’n</a:t>
            </a:r>
            <a:r>
              <a:rPr lang="en-GB" sz="2200" dirty="0">
                <a:solidFill>
                  <a:srgbClr val="2EAAE1"/>
                </a:solidFill>
                <a:latin typeface="Arial"/>
                <a:cs typeface="Arial"/>
              </a:rPr>
              <a:t> </a:t>
            </a:r>
            <a:r>
              <a:rPr lang="en-GB" sz="2200" dirty="0" err="1">
                <a:solidFill>
                  <a:srgbClr val="2EAAE1"/>
                </a:solidFill>
                <a:latin typeface="Arial"/>
                <a:cs typeface="Arial"/>
              </a:rPr>
              <a:t>dweud</a:t>
            </a:r>
            <a:r>
              <a:rPr lang="en-GB" sz="2200" dirty="0">
                <a:solidFill>
                  <a:srgbClr val="2EAAE1"/>
                </a:solidFill>
                <a:latin typeface="Arial"/>
                <a:cs typeface="Arial"/>
              </a:rPr>
              <a:t> </a:t>
            </a:r>
            <a:r>
              <a:rPr lang="en-GB" sz="2200" dirty="0" err="1">
                <a:solidFill>
                  <a:srgbClr val="2EAAE1"/>
                </a:solidFill>
                <a:latin typeface="Arial"/>
                <a:cs typeface="Arial"/>
              </a:rPr>
              <a:t>wrth</a:t>
            </a:r>
            <a:r>
              <a:rPr lang="en-GB" sz="2200" dirty="0">
                <a:solidFill>
                  <a:srgbClr val="2EAAE1"/>
                </a:solidFill>
                <a:latin typeface="Arial"/>
                <a:cs typeface="Arial"/>
              </a:rPr>
              <a:t> SAB pa </a:t>
            </a:r>
            <a:r>
              <a:rPr lang="en-GB" sz="2200" dirty="0" err="1">
                <a:solidFill>
                  <a:srgbClr val="2EAAE1"/>
                </a:solidFill>
                <a:latin typeface="Arial"/>
                <a:cs typeface="Arial"/>
              </a:rPr>
              <a:t>mor</a:t>
            </a:r>
            <a:r>
              <a:rPr lang="en-GB" sz="2200" dirty="0">
                <a:solidFill>
                  <a:srgbClr val="2EAAE1"/>
                </a:solidFill>
                <a:latin typeface="Arial"/>
                <a:cs typeface="Arial"/>
              </a:rPr>
              <a:t> </a:t>
            </a:r>
            <a:r>
              <a:rPr lang="en-GB" sz="2200" dirty="0" err="1">
                <a:solidFill>
                  <a:srgbClr val="2EAAE1"/>
                </a:solidFill>
                <a:latin typeface="Arial"/>
                <a:cs typeface="Arial"/>
              </a:rPr>
              <a:t>dda</a:t>
            </a:r>
            <a:r>
              <a:rPr lang="en-GB" sz="2200" dirty="0">
                <a:solidFill>
                  <a:srgbClr val="2EAAE1"/>
                </a:solidFill>
                <a:latin typeface="Arial"/>
                <a:cs typeface="Arial"/>
              </a:rPr>
              <a:t> y </a:t>
            </a:r>
            <a:r>
              <a:rPr lang="en-GB" sz="2200" dirty="0" err="1">
                <a:solidFill>
                  <a:srgbClr val="2EAAE1"/>
                </a:solidFill>
                <a:latin typeface="Arial"/>
                <a:cs typeface="Arial"/>
              </a:rPr>
              <a:t>mae</a:t>
            </a:r>
            <a:r>
              <a:rPr lang="en-GB" sz="2200" dirty="0">
                <a:solidFill>
                  <a:srgbClr val="2EAAE1"/>
                </a:solidFill>
                <a:latin typeface="Arial"/>
                <a:cs typeface="Arial"/>
              </a:rPr>
              <a:t> </a:t>
            </a:r>
            <a:r>
              <a:rPr lang="en-GB" sz="2200" dirty="0" err="1">
                <a:solidFill>
                  <a:srgbClr val="2EAAE1"/>
                </a:solidFill>
                <a:latin typeface="Arial"/>
                <a:cs typeface="Arial"/>
              </a:rPr>
              <a:t>ei</a:t>
            </a:r>
            <a:r>
              <a:rPr lang="en-GB" sz="2200" dirty="0">
                <a:solidFill>
                  <a:srgbClr val="2EAAE1"/>
                </a:solidFill>
                <a:latin typeface="Arial"/>
                <a:cs typeface="Arial"/>
              </a:rPr>
              <a:t> </a:t>
            </a:r>
            <a:r>
              <a:rPr lang="en-GB" sz="2200" dirty="0" err="1">
                <a:solidFill>
                  <a:srgbClr val="2EAAE1"/>
                </a:solidFill>
                <a:latin typeface="Arial"/>
                <a:cs typeface="Arial"/>
              </a:rPr>
              <a:t>ddysgwyr</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perfformio</a:t>
            </a:r>
            <a:r>
              <a:rPr lang="en-GB" sz="2200" dirty="0">
                <a:solidFill>
                  <a:srgbClr val="2EAAE1"/>
                </a:solidFill>
                <a:latin typeface="Arial"/>
                <a:cs typeface="Arial"/>
              </a:rPr>
              <a:t>, </a:t>
            </a:r>
            <a:r>
              <a:rPr lang="en-GB" sz="2200" dirty="0" err="1">
                <a:solidFill>
                  <a:srgbClr val="2EAAE1"/>
                </a:solidFill>
                <a:latin typeface="Arial"/>
                <a:cs typeface="Arial"/>
              </a:rPr>
              <a:t>bydd</a:t>
            </a:r>
            <a:r>
              <a:rPr lang="en-GB" sz="2200" dirty="0">
                <a:solidFill>
                  <a:srgbClr val="2EAAE1"/>
                </a:solidFill>
                <a:latin typeface="Arial"/>
                <a:cs typeface="Arial"/>
              </a:rPr>
              <a:t> y </a:t>
            </a:r>
            <a:r>
              <a:rPr lang="en-GB" sz="2200" dirty="0" err="1">
                <a:solidFill>
                  <a:srgbClr val="2EAAE1"/>
                </a:solidFill>
                <a:latin typeface="Arial"/>
                <a:cs typeface="Arial"/>
              </a:rPr>
              <a:t>dadansoddiad</a:t>
            </a:r>
            <a:r>
              <a:rPr lang="en-GB" sz="2200" dirty="0">
                <a:solidFill>
                  <a:srgbClr val="2EAAE1"/>
                </a:solidFill>
                <a:latin typeface="Arial"/>
                <a:cs typeface="Arial"/>
              </a:rPr>
              <a:t> o </a:t>
            </a:r>
            <a:r>
              <a:rPr lang="en-GB" sz="2200" dirty="0" err="1">
                <a:solidFill>
                  <a:srgbClr val="2EAAE1"/>
                </a:solidFill>
                <a:latin typeface="Arial"/>
                <a:cs typeface="Arial"/>
              </a:rPr>
              <a:t>gŵynion</a:t>
            </a:r>
            <a:r>
              <a:rPr lang="en-GB" sz="2200" dirty="0">
                <a:solidFill>
                  <a:srgbClr val="2EAAE1"/>
                </a:solidFill>
                <a:latin typeface="Arial"/>
                <a:cs typeface="Arial"/>
              </a:rPr>
              <a:t> </a:t>
            </a:r>
            <a:r>
              <a:rPr lang="en-GB" sz="2200" dirty="0" err="1">
                <a:solidFill>
                  <a:srgbClr val="2EAAE1"/>
                </a:solidFill>
                <a:latin typeface="Arial"/>
                <a:cs typeface="Arial"/>
              </a:rPr>
              <a:t>dysgwyr</a:t>
            </a:r>
            <a:r>
              <a:rPr lang="en-GB" sz="2200" dirty="0">
                <a:solidFill>
                  <a:srgbClr val="2EAAE1"/>
                </a:solidFill>
                <a:latin typeface="Arial"/>
                <a:cs typeface="Arial"/>
              </a:rPr>
              <a:t>, </a:t>
            </a:r>
            <a:r>
              <a:rPr lang="en-GB" sz="2200" dirty="0" err="1">
                <a:solidFill>
                  <a:srgbClr val="2EAAE1"/>
                </a:solidFill>
                <a:latin typeface="Arial"/>
                <a:cs typeface="Arial"/>
              </a:rPr>
              <a:t>eu</a:t>
            </a:r>
            <a:r>
              <a:rPr lang="en-GB" sz="2200" dirty="0">
                <a:solidFill>
                  <a:srgbClr val="2EAAE1"/>
                </a:solidFill>
                <a:latin typeface="Arial"/>
                <a:cs typeface="Arial"/>
              </a:rPr>
              <a:t> </a:t>
            </a:r>
            <a:r>
              <a:rPr lang="en-GB" sz="2200" dirty="0" err="1">
                <a:solidFill>
                  <a:srgbClr val="2EAAE1"/>
                </a:solidFill>
                <a:latin typeface="Arial"/>
                <a:cs typeface="Arial"/>
              </a:rPr>
              <a:t>ffocws</a:t>
            </a:r>
            <a:r>
              <a:rPr lang="en-GB" sz="2200" dirty="0">
                <a:solidFill>
                  <a:srgbClr val="2EAAE1"/>
                </a:solidFill>
                <a:latin typeface="Arial"/>
                <a:cs typeface="Arial"/>
              </a:rPr>
              <a:t>, </a:t>
            </a:r>
            <a:r>
              <a:rPr lang="en-GB" sz="2200" dirty="0" err="1">
                <a:solidFill>
                  <a:srgbClr val="2EAAE1"/>
                </a:solidFill>
                <a:latin typeface="Arial"/>
                <a:cs typeface="Arial"/>
              </a:rPr>
              <a:t>yr</a:t>
            </a:r>
            <a:r>
              <a:rPr lang="en-GB" sz="2200" dirty="0">
                <a:solidFill>
                  <a:srgbClr val="2EAAE1"/>
                </a:solidFill>
                <a:latin typeface="Arial"/>
                <a:cs typeface="Arial"/>
              </a:rPr>
              <a:t> </a:t>
            </a:r>
            <a:r>
              <a:rPr lang="en-GB" sz="2200" dirty="0" err="1">
                <a:solidFill>
                  <a:srgbClr val="2EAAE1"/>
                </a:solidFill>
                <a:latin typeface="Arial"/>
                <a:cs typeface="Arial"/>
              </a:rPr>
              <a:t>amlder</a:t>
            </a:r>
            <a:r>
              <a:rPr lang="en-GB" sz="2200" dirty="0">
                <a:solidFill>
                  <a:srgbClr val="2EAAE1"/>
                </a:solidFill>
                <a:latin typeface="Arial"/>
                <a:cs typeface="Arial"/>
              </a:rPr>
              <a:t> </a:t>
            </a:r>
            <a:r>
              <a:rPr lang="en-GB" sz="2200" dirty="0" err="1">
                <a:solidFill>
                  <a:srgbClr val="2EAAE1"/>
                </a:solidFill>
                <a:latin typeface="Arial"/>
                <a:cs typeface="Arial"/>
              </a:rPr>
              <a:t>a’r</a:t>
            </a:r>
            <a:r>
              <a:rPr lang="en-GB" sz="2200" dirty="0">
                <a:solidFill>
                  <a:srgbClr val="2EAAE1"/>
                </a:solidFill>
                <a:latin typeface="Arial"/>
                <a:cs typeface="Arial"/>
              </a:rPr>
              <a:t> </a:t>
            </a:r>
            <a:r>
              <a:rPr lang="en-GB" sz="2200" dirty="0" err="1">
                <a:solidFill>
                  <a:srgbClr val="2EAAE1"/>
                </a:solidFill>
                <a:latin typeface="Arial"/>
                <a:cs typeface="Arial"/>
              </a:rPr>
              <a:t>materion</a:t>
            </a:r>
            <a:r>
              <a:rPr lang="en-GB" sz="2200" dirty="0">
                <a:solidFill>
                  <a:srgbClr val="2EAAE1"/>
                </a:solidFill>
                <a:latin typeface="Arial"/>
                <a:cs typeface="Arial"/>
              </a:rPr>
              <a:t> y </a:t>
            </a:r>
            <a:r>
              <a:rPr lang="en-GB" sz="2200" dirty="0" err="1">
                <a:solidFill>
                  <a:srgbClr val="2EAAE1"/>
                </a:solidFill>
                <a:latin typeface="Arial"/>
                <a:cs typeface="Arial"/>
              </a:rPr>
              <a:t>maent</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eu</a:t>
            </a:r>
            <a:r>
              <a:rPr lang="en-GB" sz="2200" dirty="0">
                <a:solidFill>
                  <a:srgbClr val="2EAAE1"/>
                </a:solidFill>
                <a:latin typeface="Arial"/>
                <a:cs typeface="Arial"/>
              </a:rPr>
              <a:t> </a:t>
            </a:r>
            <a:r>
              <a:rPr lang="en-GB" sz="2200" dirty="0" err="1">
                <a:solidFill>
                  <a:srgbClr val="2EAAE1"/>
                </a:solidFill>
                <a:latin typeface="Arial"/>
                <a:cs typeface="Arial"/>
              </a:rPr>
              <a:t>codi</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dweud</a:t>
            </a:r>
            <a:r>
              <a:rPr lang="en-GB" sz="2200" dirty="0">
                <a:solidFill>
                  <a:srgbClr val="2EAAE1"/>
                </a:solidFill>
                <a:latin typeface="Arial"/>
                <a:cs typeface="Arial"/>
              </a:rPr>
              <a:t> </a:t>
            </a:r>
            <a:r>
              <a:rPr lang="en-GB" sz="2200" dirty="0" err="1">
                <a:solidFill>
                  <a:srgbClr val="2EAAE1"/>
                </a:solidFill>
                <a:latin typeface="Arial"/>
                <a:cs typeface="Arial"/>
              </a:rPr>
              <a:t>wrth</a:t>
            </a:r>
            <a:r>
              <a:rPr lang="en-GB" sz="2200" dirty="0">
                <a:solidFill>
                  <a:srgbClr val="2EAAE1"/>
                </a:solidFill>
                <a:latin typeface="Arial"/>
                <a:cs typeface="Arial"/>
              </a:rPr>
              <a:t> SAB pa </a:t>
            </a:r>
            <a:r>
              <a:rPr lang="en-GB" sz="2200" dirty="0" err="1">
                <a:solidFill>
                  <a:srgbClr val="2EAAE1"/>
                </a:solidFill>
                <a:latin typeface="Arial"/>
                <a:cs typeface="Arial"/>
              </a:rPr>
              <a:t>mor</a:t>
            </a:r>
            <a:r>
              <a:rPr lang="en-GB" sz="2200" dirty="0">
                <a:solidFill>
                  <a:srgbClr val="2EAAE1"/>
                </a:solidFill>
                <a:latin typeface="Arial"/>
                <a:cs typeface="Arial"/>
              </a:rPr>
              <a:t> </a:t>
            </a:r>
            <a:r>
              <a:rPr lang="en-GB" sz="2200" dirty="0" err="1">
                <a:solidFill>
                  <a:srgbClr val="2EAAE1"/>
                </a:solidFill>
                <a:latin typeface="Arial"/>
                <a:cs typeface="Arial"/>
              </a:rPr>
              <a:t>lwyddiannus</a:t>
            </a:r>
            <a:r>
              <a:rPr lang="en-GB" sz="2200" dirty="0">
                <a:solidFill>
                  <a:srgbClr val="2EAAE1"/>
                </a:solidFill>
                <a:latin typeface="Arial"/>
                <a:cs typeface="Arial"/>
              </a:rPr>
              <a:t> </a:t>
            </a:r>
            <a:r>
              <a:rPr lang="en-GB" sz="2200" dirty="0" err="1">
                <a:solidFill>
                  <a:srgbClr val="2EAAE1"/>
                </a:solidFill>
                <a:latin typeface="Arial"/>
                <a:cs typeface="Arial"/>
              </a:rPr>
              <a:t>ydyw</a:t>
            </a:r>
            <a:r>
              <a:rPr lang="en-GB" sz="2200" dirty="0">
                <a:solidFill>
                  <a:srgbClr val="2EAAE1"/>
                </a:solidFill>
                <a:latin typeface="Arial"/>
                <a:cs typeface="Arial"/>
              </a:rPr>
              <a:t> </a:t>
            </a:r>
            <a:r>
              <a:rPr lang="en-GB" sz="2200" dirty="0" err="1">
                <a:solidFill>
                  <a:srgbClr val="2EAAE1"/>
                </a:solidFill>
                <a:latin typeface="Arial"/>
                <a:cs typeface="Arial"/>
              </a:rPr>
              <a:t>fel</a:t>
            </a:r>
            <a:r>
              <a:rPr lang="en-GB" sz="2200" dirty="0">
                <a:solidFill>
                  <a:srgbClr val="2EAAE1"/>
                </a:solidFill>
                <a:latin typeface="Arial"/>
                <a:cs typeface="Arial"/>
              </a:rPr>
              <a:t> </a:t>
            </a:r>
            <a:r>
              <a:rPr lang="en-GB" sz="2200" dirty="0" err="1">
                <a:solidFill>
                  <a:srgbClr val="2EAAE1"/>
                </a:solidFill>
                <a:latin typeface="Arial"/>
                <a:cs typeface="Arial"/>
              </a:rPr>
              <a:t>sefydliad</a:t>
            </a:r>
            <a:r>
              <a:rPr lang="en-GB" sz="2200" dirty="0">
                <a:solidFill>
                  <a:srgbClr val="2EAAE1"/>
                </a:solidFill>
                <a:latin typeface="Arial"/>
                <a:cs typeface="Arial"/>
              </a:rPr>
              <a:t> </a:t>
            </a:r>
            <a:r>
              <a:rPr lang="en-GB" sz="2200" dirty="0" err="1">
                <a:solidFill>
                  <a:srgbClr val="2EAAE1"/>
                </a:solidFill>
                <a:latin typeface="Arial"/>
                <a:cs typeface="Arial"/>
              </a:rPr>
              <a:t>sy’n</a:t>
            </a:r>
            <a:r>
              <a:rPr lang="en-GB" sz="2200" dirty="0">
                <a:solidFill>
                  <a:srgbClr val="2EAAE1"/>
                </a:solidFill>
                <a:latin typeface="Arial"/>
                <a:cs typeface="Arial"/>
              </a:rPr>
              <a:t> </a:t>
            </a:r>
            <a:r>
              <a:rPr lang="en-GB" sz="2200" dirty="0" err="1">
                <a:solidFill>
                  <a:srgbClr val="2EAAE1"/>
                </a:solidFill>
                <a:latin typeface="Arial"/>
                <a:cs typeface="Arial"/>
              </a:rPr>
              <a:t>canolbwyntio</a:t>
            </a:r>
            <a:r>
              <a:rPr lang="en-GB" sz="2200" dirty="0">
                <a:solidFill>
                  <a:srgbClr val="2EAAE1"/>
                </a:solidFill>
                <a:latin typeface="Arial"/>
                <a:cs typeface="Arial"/>
              </a:rPr>
              <a:t> </a:t>
            </a:r>
            <a:r>
              <a:rPr lang="en-GB" sz="2200" dirty="0" err="1">
                <a:solidFill>
                  <a:srgbClr val="2EAAE1"/>
                </a:solidFill>
                <a:latin typeface="Arial"/>
                <a:cs typeface="Arial"/>
              </a:rPr>
              <a:t>ar</a:t>
            </a:r>
            <a:r>
              <a:rPr lang="en-GB" sz="2200" dirty="0">
                <a:solidFill>
                  <a:srgbClr val="2EAAE1"/>
                </a:solidFill>
                <a:latin typeface="Arial"/>
                <a:cs typeface="Arial"/>
              </a:rPr>
              <a:t> y </a:t>
            </a:r>
            <a:r>
              <a:rPr lang="en-GB" sz="2200" dirty="0" err="1">
                <a:solidFill>
                  <a:srgbClr val="2EAAE1"/>
                </a:solidFill>
                <a:latin typeface="Arial"/>
                <a:cs typeface="Arial"/>
              </a:rPr>
              <a:t>dysgwr</a:t>
            </a:r>
            <a:r>
              <a:rPr lang="en-GB" sz="2200" dirty="0">
                <a:solidFill>
                  <a:srgbClr val="2EAAE1"/>
                </a:solidFill>
                <a:latin typeface="Arial"/>
                <a:cs typeface="Arial"/>
              </a:rPr>
              <a:t>.</a:t>
            </a:r>
          </a:p>
          <a:p>
            <a:pPr marR="5080">
              <a:lnSpc>
                <a:spcPct val="100000"/>
              </a:lnSpc>
              <a:tabLst>
                <a:tab pos="5485765" algn="l"/>
              </a:tabLst>
            </a:pPr>
            <a:r>
              <a:rPr sz="2200" dirty="0">
                <a:solidFill>
                  <a:srgbClr val="2EAAE1"/>
                </a:solidFill>
                <a:latin typeface="Arial"/>
                <a:cs typeface="Arial"/>
              </a:rPr>
              <a:t>	 </a:t>
            </a:r>
            <a:endParaRPr sz="2200" dirty="0">
              <a:latin typeface="Arial"/>
              <a:cs typeface="Arial"/>
            </a:endParaRPr>
          </a:p>
          <a:p>
            <a:pPr>
              <a:lnSpc>
                <a:spcPct val="100000"/>
              </a:lnSpc>
              <a:spcBef>
                <a:spcPts val="52"/>
              </a:spcBef>
            </a:pPr>
            <a:endParaRPr sz="2250" dirty="0">
              <a:latin typeface="Times New Roman"/>
              <a:cs typeface="Times New Roman"/>
            </a:endParaRPr>
          </a:p>
          <a:p>
            <a:pPr marR="5080" algn="r">
              <a:lnSpc>
                <a:spcPct val="100000"/>
              </a:lnSpc>
              <a:tabLst>
                <a:tab pos="456565" algn="l"/>
              </a:tabLst>
            </a:pPr>
            <a:r>
              <a:rPr sz="2200" dirty="0">
                <a:solidFill>
                  <a:srgbClr val="2EAAE1"/>
                </a:solidFill>
                <a:latin typeface="Arial"/>
                <a:cs typeface="Arial"/>
              </a:rPr>
              <a:t> 	 </a:t>
            </a:r>
            <a:endParaRPr sz="2200" dirty="0">
              <a:latin typeface="Arial"/>
              <a:cs typeface="Arial"/>
            </a:endParaRPr>
          </a:p>
        </p:txBody>
      </p:sp>
      <p:sp>
        <p:nvSpPr>
          <p:cNvPr id="5" name="object 5"/>
          <p:cNvSpPr txBox="1"/>
          <p:nvPr/>
        </p:nvSpPr>
        <p:spPr>
          <a:xfrm>
            <a:off x="527300" y="7336173"/>
            <a:ext cx="4874260" cy="338554"/>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301434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620" y="2642252"/>
            <a:ext cx="5937885" cy="4062651"/>
          </a:xfrm>
          <a:prstGeom prst="rect">
            <a:avLst/>
          </a:prstGeom>
        </p:spPr>
        <p:txBody>
          <a:bodyPr vert="horz" wrap="square" lIns="0" tIns="0" rIns="0" bIns="0" rtlCol="0">
            <a:spAutoFit/>
          </a:bodyPr>
          <a:lstStyle/>
          <a:p>
            <a:pPr marL="355600" indent="-342900">
              <a:lnSpc>
                <a:spcPct val="100000"/>
              </a:lnSpc>
              <a:buFont typeface="Arial" panose="020B0604020202020204" pitchFamily="34" charset="0"/>
              <a:buChar char="•"/>
            </a:pPr>
            <a:r>
              <a:rPr lang="en-GB" sz="2200" dirty="0">
                <a:solidFill>
                  <a:srgbClr val="414042"/>
                </a:solidFill>
                <a:latin typeface="Arial"/>
                <a:cs typeface="Arial"/>
              </a:rPr>
              <a:t>In 2010, the Welsh Government issued a guidance document setting out suggestions for how an institution should capture and then make use of feedback from students for improvement purposes.  </a:t>
            </a:r>
          </a:p>
          <a:p>
            <a:pPr marL="355600" indent="-342900">
              <a:lnSpc>
                <a:spcPct val="100000"/>
              </a:lnSpc>
              <a:buFont typeface="Arial" panose="020B0604020202020204" pitchFamily="34" charset="0"/>
              <a:buChar char="•"/>
            </a:pPr>
            <a:r>
              <a:rPr lang="en-GB" sz="2200" dirty="0">
                <a:solidFill>
                  <a:srgbClr val="414042"/>
                </a:solidFill>
                <a:latin typeface="Arial"/>
                <a:cs typeface="Arial"/>
              </a:rPr>
              <a:t>Unlike an analysis of examination data, which tells an FEI how well its learners are performing, the analysis of leaner complaints, their focus, the frequency and the issues they raise will tell an FEI how successful it is as a learner focussed organisation.</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0" name="Picture 9"/>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3491888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dirty="0" err="1"/>
              <a:t>Cefndir</a:t>
            </a:r>
            <a:endParaRPr dirty="0"/>
          </a:p>
        </p:txBody>
      </p:sp>
      <p:sp>
        <p:nvSpPr>
          <p:cNvPr id="4" name="object 4"/>
          <p:cNvSpPr txBox="1"/>
          <p:nvPr/>
        </p:nvSpPr>
        <p:spPr>
          <a:xfrm>
            <a:off x="527298" y="2642252"/>
            <a:ext cx="5589905" cy="5437386"/>
          </a:xfrm>
          <a:prstGeom prst="rect">
            <a:avLst/>
          </a:prstGeom>
        </p:spPr>
        <p:txBody>
          <a:bodyPr vert="horz" wrap="square" lIns="0" tIns="0" rIns="0" bIns="0" rtlCol="0">
            <a:spAutoFit/>
          </a:bodyPr>
          <a:lstStyle/>
          <a:p>
            <a:pPr marL="342900" marR="5080" indent="-342900">
              <a:lnSpc>
                <a:spcPct val="100000"/>
              </a:lnSpc>
              <a:buFont typeface="Arial" panose="020B0604020202020204" pitchFamily="34" charset="0"/>
              <a:buChar char="•"/>
              <a:tabLst>
                <a:tab pos="5485765" algn="l"/>
              </a:tabLst>
            </a:pP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ystod</a:t>
            </a:r>
            <a:r>
              <a:rPr lang="en-GB" sz="2200" dirty="0">
                <a:solidFill>
                  <a:srgbClr val="2EAAE1"/>
                </a:solidFill>
                <a:latin typeface="Arial"/>
                <a:cs typeface="Arial"/>
              </a:rPr>
              <a:t> 2010 a 2011, </a:t>
            </a:r>
            <a:r>
              <a:rPr lang="en-GB" sz="2200" dirty="0" err="1">
                <a:solidFill>
                  <a:srgbClr val="2EAAE1"/>
                </a:solidFill>
                <a:latin typeface="Arial"/>
                <a:cs typeface="Arial"/>
              </a:rPr>
              <a:t>cynhaliodd</a:t>
            </a:r>
            <a:r>
              <a:rPr lang="en-GB" sz="2200" dirty="0">
                <a:solidFill>
                  <a:srgbClr val="2EAAE1"/>
                </a:solidFill>
                <a:latin typeface="Arial"/>
                <a:cs typeface="Arial"/>
              </a:rPr>
              <a:t> </a:t>
            </a:r>
            <a:r>
              <a:rPr lang="en-GB" sz="2200" dirty="0" err="1">
                <a:solidFill>
                  <a:srgbClr val="2EAAE1"/>
                </a:solidFill>
                <a:latin typeface="Arial"/>
                <a:cs typeface="Arial"/>
              </a:rPr>
              <a:t>Undeb</a:t>
            </a:r>
            <a:r>
              <a:rPr lang="en-GB" sz="2200" dirty="0">
                <a:solidFill>
                  <a:srgbClr val="2EAAE1"/>
                </a:solidFill>
                <a:latin typeface="Arial"/>
                <a:cs typeface="Arial"/>
              </a:rPr>
              <a:t> </a:t>
            </a:r>
            <a:r>
              <a:rPr lang="en-GB" sz="2200" dirty="0" err="1">
                <a:solidFill>
                  <a:srgbClr val="2EAAE1"/>
                </a:solidFill>
                <a:latin typeface="Arial"/>
                <a:cs typeface="Arial"/>
              </a:rPr>
              <a:t>Cenedlaethol</a:t>
            </a:r>
            <a:r>
              <a:rPr lang="en-GB" sz="2200" dirty="0">
                <a:solidFill>
                  <a:srgbClr val="2EAAE1"/>
                </a:solidFill>
                <a:latin typeface="Arial"/>
                <a:cs typeface="Arial"/>
              </a:rPr>
              <a:t> y </a:t>
            </a:r>
            <a:r>
              <a:rPr lang="en-GB" sz="2200" dirty="0" err="1">
                <a:solidFill>
                  <a:srgbClr val="2EAAE1"/>
                </a:solidFill>
                <a:latin typeface="Arial"/>
                <a:cs typeface="Arial"/>
              </a:rPr>
              <a:t>Myfyrwyr</a:t>
            </a:r>
            <a:r>
              <a:rPr lang="en-GB" sz="2200" dirty="0">
                <a:solidFill>
                  <a:srgbClr val="2EAAE1"/>
                </a:solidFill>
                <a:latin typeface="Arial"/>
                <a:cs typeface="Arial"/>
              </a:rPr>
              <a:t> </a:t>
            </a:r>
            <a:r>
              <a:rPr lang="en-GB" sz="2200" dirty="0" err="1">
                <a:solidFill>
                  <a:srgbClr val="2EAAE1"/>
                </a:solidFill>
                <a:latin typeface="Arial"/>
                <a:cs typeface="Arial"/>
              </a:rPr>
              <a:t>arolwg</a:t>
            </a:r>
            <a:r>
              <a:rPr lang="en-GB" sz="2200" dirty="0">
                <a:solidFill>
                  <a:srgbClr val="2EAAE1"/>
                </a:solidFill>
                <a:latin typeface="Arial"/>
                <a:cs typeface="Arial"/>
              </a:rPr>
              <a:t> </a:t>
            </a:r>
            <a:r>
              <a:rPr lang="en-GB" sz="2200" dirty="0" err="1">
                <a:solidFill>
                  <a:srgbClr val="2EAAE1"/>
                </a:solidFill>
                <a:latin typeface="Arial"/>
                <a:cs typeface="Arial"/>
              </a:rPr>
              <a:t>o’r</a:t>
            </a:r>
            <a:r>
              <a:rPr lang="en-GB" sz="2200" dirty="0">
                <a:solidFill>
                  <a:srgbClr val="2EAAE1"/>
                </a:solidFill>
                <a:latin typeface="Arial"/>
                <a:cs typeface="Arial"/>
              </a:rPr>
              <a:t> </a:t>
            </a:r>
            <a:r>
              <a:rPr lang="en-GB" sz="2200" dirty="0" err="1">
                <a:solidFill>
                  <a:srgbClr val="2EAAE1"/>
                </a:solidFill>
                <a:latin typeface="Arial"/>
                <a:cs typeface="Arial"/>
              </a:rPr>
              <a:t>holl</a:t>
            </a:r>
            <a:r>
              <a:rPr lang="en-GB" sz="2200" dirty="0">
                <a:solidFill>
                  <a:srgbClr val="2EAAE1"/>
                </a:solidFill>
                <a:latin typeface="Arial"/>
                <a:cs typeface="Arial"/>
              </a:rPr>
              <a:t> </a:t>
            </a:r>
            <a:r>
              <a:rPr lang="en-GB" sz="2200" dirty="0" err="1">
                <a:solidFill>
                  <a:srgbClr val="2EAAE1"/>
                </a:solidFill>
                <a:latin typeface="Arial"/>
                <a:cs typeface="Arial"/>
              </a:rPr>
              <a:t>SABau</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y DU,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gofyn</a:t>
            </a:r>
            <a:r>
              <a:rPr lang="en-GB" sz="2200" dirty="0">
                <a:solidFill>
                  <a:srgbClr val="2EAAE1"/>
                </a:solidFill>
                <a:latin typeface="Arial"/>
                <a:cs typeface="Arial"/>
              </a:rPr>
              <a:t> </a:t>
            </a:r>
            <a:r>
              <a:rPr lang="en-GB" sz="2200" dirty="0" err="1">
                <a:solidFill>
                  <a:srgbClr val="2EAAE1"/>
                </a:solidFill>
                <a:latin typeface="Arial"/>
                <a:cs typeface="Arial"/>
              </a:rPr>
              <a:t>iddynt</a:t>
            </a:r>
            <a:r>
              <a:rPr lang="en-GB" sz="2200" dirty="0">
                <a:solidFill>
                  <a:srgbClr val="2EAAE1"/>
                </a:solidFill>
                <a:latin typeface="Arial"/>
                <a:cs typeface="Arial"/>
              </a:rPr>
              <a:t> am y </a:t>
            </a:r>
            <a:r>
              <a:rPr lang="en-GB" sz="2200" dirty="0" err="1">
                <a:solidFill>
                  <a:srgbClr val="2EAAE1"/>
                </a:solidFill>
                <a:latin typeface="Arial"/>
                <a:cs typeface="Arial"/>
              </a:rPr>
              <a:t>ffordd</a:t>
            </a:r>
            <a:r>
              <a:rPr lang="en-GB" sz="2200" dirty="0">
                <a:solidFill>
                  <a:srgbClr val="2EAAE1"/>
                </a:solidFill>
                <a:latin typeface="Arial"/>
                <a:cs typeface="Arial"/>
              </a:rPr>
              <a:t> y </a:t>
            </a:r>
            <a:r>
              <a:rPr lang="en-GB" sz="2200" dirty="0" err="1">
                <a:solidFill>
                  <a:srgbClr val="2EAAE1"/>
                </a:solidFill>
                <a:latin typeface="Arial"/>
                <a:cs typeface="Arial"/>
              </a:rPr>
              <a:t>maent</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ymdrin</a:t>
            </a:r>
            <a:r>
              <a:rPr lang="en-GB" sz="2200" dirty="0">
                <a:solidFill>
                  <a:srgbClr val="2EAAE1"/>
                </a:solidFill>
                <a:latin typeface="Arial"/>
                <a:cs typeface="Arial"/>
              </a:rPr>
              <a:t> â </a:t>
            </a:r>
            <a:r>
              <a:rPr lang="en-GB" sz="2200" dirty="0" err="1">
                <a:solidFill>
                  <a:srgbClr val="2EAAE1"/>
                </a:solidFill>
                <a:latin typeface="Arial"/>
                <a:cs typeface="Arial"/>
              </a:rPr>
              <a:t>chwynion</a:t>
            </a:r>
            <a:r>
              <a:rPr lang="en-GB" sz="2200" dirty="0">
                <a:solidFill>
                  <a:srgbClr val="2EAAE1"/>
                </a:solidFill>
                <a:latin typeface="Arial"/>
                <a:cs typeface="Arial"/>
              </a:rPr>
              <a:t> </a:t>
            </a:r>
            <a:r>
              <a:rPr lang="en-GB" sz="2200" dirty="0" err="1">
                <a:solidFill>
                  <a:srgbClr val="2EAAE1"/>
                </a:solidFill>
                <a:latin typeface="Arial"/>
                <a:cs typeface="Arial"/>
              </a:rPr>
              <a:t>dysgwyr</a:t>
            </a:r>
            <a:r>
              <a:rPr lang="en-GB" sz="2200" dirty="0">
                <a:solidFill>
                  <a:srgbClr val="2EAAE1"/>
                </a:solidFill>
                <a:latin typeface="Arial"/>
                <a:cs typeface="Arial"/>
              </a:rPr>
              <a:t>.</a:t>
            </a:r>
          </a:p>
          <a:p>
            <a:pPr marL="342900" marR="5080" indent="-342900">
              <a:lnSpc>
                <a:spcPct val="100000"/>
              </a:lnSpc>
              <a:buFont typeface="Arial" panose="020B0604020202020204" pitchFamily="34" charset="0"/>
              <a:buChar char="•"/>
              <a:tabLst>
                <a:tab pos="5485765" algn="l"/>
              </a:tabLst>
            </a:pPr>
            <a:r>
              <a:rPr lang="en-GB" sz="2200" dirty="0" err="1">
                <a:solidFill>
                  <a:srgbClr val="2EAAE1"/>
                </a:solidFill>
                <a:latin typeface="Arial"/>
                <a:cs typeface="Arial"/>
              </a:rPr>
              <a:t>Daeth</a:t>
            </a:r>
            <a:r>
              <a:rPr lang="en-GB" sz="2200" dirty="0">
                <a:solidFill>
                  <a:srgbClr val="2EAAE1"/>
                </a:solidFill>
                <a:latin typeface="Arial"/>
                <a:cs typeface="Arial"/>
              </a:rPr>
              <a:t> </a:t>
            </a:r>
            <a:r>
              <a:rPr lang="en-GB" sz="2200" dirty="0" err="1">
                <a:solidFill>
                  <a:srgbClr val="2EAAE1"/>
                </a:solidFill>
                <a:latin typeface="Arial"/>
                <a:cs typeface="Arial"/>
              </a:rPr>
              <a:t>Undeb</a:t>
            </a:r>
            <a:r>
              <a:rPr lang="en-GB" sz="2200" dirty="0">
                <a:solidFill>
                  <a:srgbClr val="2EAAE1"/>
                </a:solidFill>
                <a:latin typeface="Arial"/>
                <a:cs typeface="Arial"/>
              </a:rPr>
              <a:t> </a:t>
            </a:r>
            <a:r>
              <a:rPr lang="en-GB" sz="2200" dirty="0" err="1">
                <a:solidFill>
                  <a:srgbClr val="2EAAE1"/>
                </a:solidFill>
                <a:latin typeface="Arial"/>
                <a:cs typeface="Arial"/>
              </a:rPr>
              <a:t>Cenedlaethol</a:t>
            </a:r>
            <a:r>
              <a:rPr lang="en-GB" sz="2200" dirty="0">
                <a:solidFill>
                  <a:srgbClr val="2EAAE1"/>
                </a:solidFill>
                <a:latin typeface="Arial"/>
                <a:cs typeface="Arial"/>
              </a:rPr>
              <a:t> y </a:t>
            </a:r>
            <a:r>
              <a:rPr lang="en-GB" sz="2200" dirty="0" err="1">
                <a:solidFill>
                  <a:srgbClr val="2EAAE1"/>
                </a:solidFill>
                <a:latin typeface="Arial"/>
                <a:cs typeface="Arial"/>
              </a:rPr>
              <a:t>Myfyrwyr</a:t>
            </a:r>
            <a:r>
              <a:rPr lang="en-GB" sz="2200" dirty="0">
                <a:solidFill>
                  <a:srgbClr val="2EAAE1"/>
                </a:solidFill>
                <a:latin typeface="Arial"/>
                <a:cs typeface="Arial"/>
              </a:rPr>
              <a:t> </a:t>
            </a:r>
            <a:r>
              <a:rPr lang="en-GB" sz="2200" dirty="0" err="1">
                <a:solidFill>
                  <a:srgbClr val="2EAAE1"/>
                </a:solidFill>
                <a:latin typeface="Arial"/>
                <a:cs typeface="Arial"/>
              </a:rPr>
              <a:t>i’r</a:t>
            </a:r>
            <a:r>
              <a:rPr lang="en-GB" sz="2200" dirty="0">
                <a:solidFill>
                  <a:srgbClr val="2EAAE1"/>
                </a:solidFill>
                <a:latin typeface="Arial"/>
                <a:cs typeface="Arial"/>
              </a:rPr>
              <a:t> </a:t>
            </a:r>
            <a:r>
              <a:rPr lang="en-GB" sz="2200" dirty="0" err="1">
                <a:solidFill>
                  <a:srgbClr val="2EAAE1"/>
                </a:solidFill>
                <a:latin typeface="Arial"/>
                <a:cs typeface="Arial"/>
              </a:rPr>
              <a:t>casgliad</a:t>
            </a:r>
            <a:r>
              <a:rPr lang="en-GB" sz="2200" dirty="0">
                <a:solidFill>
                  <a:srgbClr val="2EAAE1"/>
                </a:solidFill>
                <a:latin typeface="Arial"/>
                <a:cs typeface="Arial"/>
              </a:rPr>
              <a:t> y </a:t>
            </a:r>
            <a:r>
              <a:rPr lang="en-GB" sz="2200" dirty="0" err="1">
                <a:solidFill>
                  <a:srgbClr val="2EAAE1"/>
                </a:solidFill>
                <a:latin typeface="Arial"/>
                <a:cs typeface="Arial"/>
              </a:rPr>
              <a:t>gallai</a:t>
            </a:r>
            <a:r>
              <a:rPr lang="en-GB" sz="2200" dirty="0">
                <a:solidFill>
                  <a:srgbClr val="2EAAE1"/>
                </a:solidFill>
                <a:latin typeface="Arial"/>
                <a:cs typeface="Arial"/>
              </a:rPr>
              <a:t> </a:t>
            </a:r>
            <a:r>
              <a:rPr lang="en-GB" sz="2200" dirty="0" err="1">
                <a:solidFill>
                  <a:srgbClr val="2EAAE1"/>
                </a:solidFill>
                <a:latin typeface="Arial"/>
                <a:cs typeface="Arial"/>
              </a:rPr>
              <a:t>SABau</a:t>
            </a:r>
            <a:r>
              <a:rPr lang="en-GB" sz="2200" dirty="0">
                <a:solidFill>
                  <a:srgbClr val="2EAAE1"/>
                </a:solidFill>
                <a:latin typeface="Arial"/>
                <a:cs typeface="Arial"/>
              </a:rPr>
              <a:t> </a:t>
            </a:r>
            <a:r>
              <a:rPr lang="en-GB" sz="2200" dirty="0" err="1">
                <a:solidFill>
                  <a:srgbClr val="2EAAE1"/>
                </a:solidFill>
                <a:latin typeface="Arial"/>
                <a:cs typeface="Arial"/>
              </a:rPr>
              <a:t>yng</a:t>
            </a:r>
            <a:r>
              <a:rPr lang="en-GB" sz="2200" dirty="0">
                <a:solidFill>
                  <a:srgbClr val="2EAAE1"/>
                </a:solidFill>
                <a:latin typeface="Arial"/>
                <a:cs typeface="Arial"/>
              </a:rPr>
              <a:t> </a:t>
            </a:r>
            <a:r>
              <a:rPr lang="en-GB" sz="2200" dirty="0" err="1">
                <a:solidFill>
                  <a:srgbClr val="2EAAE1"/>
                </a:solidFill>
                <a:latin typeface="Arial"/>
                <a:cs typeface="Arial"/>
              </a:rPr>
              <a:t>Nghymru</a:t>
            </a:r>
            <a:r>
              <a:rPr lang="en-GB" sz="2200" dirty="0">
                <a:solidFill>
                  <a:srgbClr val="2EAAE1"/>
                </a:solidFill>
                <a:latin typeface="Arial"/>
                <a:cs typeface="Arial"/>
              </a:rPr>
              <a:t> </a:t>
            </a:r>
            <a:r>
              <a:rPr lang="en-GB" sz="2200" dirty="0" err="1">
                <a:solidFill>
                  <a:srgbClr val="2EAAE1"/>
                </a:solidFill>
                <a:latin typeface="Arial"/>
                <a:cs typeface="Arial"/>
              </a:rPr>
              <a:t>wneud</a:t>
            </a:r>
            <a:r>
              <a:rPr lang="en-GB" sz="2200" dirty="0">
                <a:solidFill>
                  <a:srgbClr val="2EAAE1"/>
                </a:solidFill>
                <a:latin typeface="Arial"/>
                <a:cs typeface="Arial"/>
              </a:rPr>
              <a:t> </a:t>
            </a:r>
            <a:r>
              <a:rPr lang="en-GB" sz="2200" dirty="0" err="1">
                <a:solidFill>
                  <a:srgbClr val="2EAAE1"/>
                </a:solidFill>
                <a:latin typeface="Arial"/>
                <a:cs typeface="Arial"/>
              </a:rPr>
              <a:t>mwy</a:t>
            </a:r>
            <a:r>
              <a:rPr lang="en-GB" sz="2200" dirty="0">
                <a:solidFill>
                  <a:srgbClr val="2EAAE1"/>
                </a:solidFill>
                <a:latin typeface="Arial"/>
                <a:cs typeface="Arial"/>
              </a:rPr>
              <a:t>:</a:t>
            </a:r>
          </a:p>
          <a:p>
            <a:pPr marL="720725" marR="5080" indent="-365125">
              <a:lnSpc>
                <a:spcPct val="100000"/>
              </a:lnSpc>
              <a:buFont typeface="Arial" panose="020B0604020202020204" pitchFamily="34" charset="0"/>
              <a:buChar char="•"/>
              <a:tabLst>
                <a:tab pos="5485765" algn="l"/>
              </a:tabLst>
            </a:pP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roi</a:t>
            </a:r>
            <a:r>
              <a:rPr lang="en-GB" sz="2200" dirty="0">
                <a:solidFill>
                  <a:srgbClr val="2EAAE1"/>
                </a:solidFill>
                <a:latin typeface="Arial"/>
                <a:cs typeface="Arial"/>
              </a:rPr>
              <a:t> </a:t>
            </a:r>
            <a:r>
              <a:rPr lang="en-GB" sz="2200" dirty="0" err="1">
                <a:solidFill>
                  <a:srgbClr val="2EAAE1"/>
                </a:solidFill>
                <a:latin typeface="Arial"/>
                <a:cs typeface="Arial"/>
              </a:rPr>
              <a:t>gwybod</a:t>
            </a:r>
            <a:r>
              <a:rPr lang="en-GB" sz="2200" dirty="0">
                <a:solidFill>
                  <a:srgbClr val="2EAAE1"/>
                </a:solidFill>
                <a:latin typeface="Arial"/>
                <a:cs typeface="Arial"/>
              </a:rPr>
              <a:t> </a:t>
            </a: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ddysgwyr</a:t>
            </a:r>
            <a:r>
              <a:rPr lang="en-GB" sz="2200" dirty="0">
                <a:solidFill>
                  <a:srgbClr val="2EAAE1"/>
                </a:solidFill>
                <a:latin typeface="Arial"/>
                <a:cs typeface="Arial"/>
              </a:rPr>
              <a:t> am </a:t>
            </a:r>
            <a:r>
              <a:rPr lang="en-GB" sz="2200" dirty="0" err="1">
                <a:solidFill>
                  <a:srgbClr val="2EAAE1"/>
                </a:solidFill>
                <a:latin typeface="Arial"/>
                <a:cs typeface="Arial"/>
              </a:rPr>
              <a:t>eu</a:t>
            </a:r>
            <a:r>
              <a:rPr lang="en-GB" sz="2200" dirty="0">
                <a:solidFill>
                  <a:srgbClr val="2EAAE1"/>
                </a:solidFill>
                <a:latin typeface="Arial"/>
                <a:cs typeface="Arial"/>
              </a:rPr>
              <a:t> </a:t>
            </a:r>
            <a:r>
              <a:rPr lang="en-GB" sz="2200" dirty="0" err="1">
                <a:solidFill>
                  <a:srgbClr val="2EAAE1"/>
                </a:solidFill>
                <a:latin typeface="Arial"/>
                <a:cs typeface="Arial"/>
              </a:rPr>
              <a:t>hawliau</a:t>
            </a:r>
            <a:r>
              <a:rPr lang="en-GB" sz="2200" dirty="0">
                <a:solidFill>
                  <a:srgbClr val="2EAAE1"/>
                </a:solidFill>
                <a:latin typeface="Arial"/>
                <a:cs typeface="Arial"/>
              </a:rPr>
              <a:t> </a:t>
            </a: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gwyno</a:t>
            </a:r>
            <a:endParaRPr lang="en-GB" sz="2200" dirty="0">
              <a:solidFill>
                <a:srgbClr val="2EAAE1"/>
              </a:solidFill>
              <a:latin typeface="Arial"/>
              <a:cs typeface="Arial"/>
            </a:endParaRPr>
          </a:p>
          <a:p>
            <a:pPr marL="720725" marR="5080" indent="-365125">
              <a:lnSpc>
                <a:spcPct val="100000"/>
              </a:lnSpc>
              <a:buFont typeface="Arial" panose="020B0604020202020204" pitchFamily="34" charset="0"/>
              <a:buChar char="•"/>
              <a:tabLst>
                <a:tab pos="5485765" algn="l"/>
              </a:tabLst>
            </a:pP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esbonio</a:t>
            </a:r>
            <a:r>
              <a:rPr lang="en-GB" sz="2200" dirty="0">
                <a:solidFill>
                  <a:srgbClr val="2EAAE1"/>
                </a:solidFill>
                <a:latin typeface="Arial"/>
                <a:cs typeface="Arial"/>
              </a:rPr>
              <a:t> </a:t>
            </a:r>
            <a:r>
              <a:rPr lang="en-GB" sz="2200" dirty="0" err="1">
                <a:solidFill>
                  <a:srgbClr val="2EAAE1"/>
                </a:solidFill>
                <a:latin typeface="Arial"/>
                <a:cs typeface="Arial"/>
              </a:rPr>
              <a:t>sut</a:t>
            </a:r>
            <a:r>
              <a:rPr lang="en-GB" sz="2200" dirty="0">
                <a:solidFill>
                  <a:srgbClr val="2EAAE1"/>
                </a:solidFill>
                <a:latin typeface="Arial"/>
                <a:cs typeface="Arial"/>
              </a:rPr>
              <a:t> </a:t>
            </a: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wneud</a:t>
            </a:r>
            <a:r>
              <a:rPr lang="en-GB" sz="2200" dirty="0">
                <a:solidFill>
                  <a:srgbClr val="2EAAE1"/>
                </a:solidFill>
                <a:latin typeface="Arial"/>
                <a:cs typeface="Arial"/>
              </a:rPr>
              <a:t> </a:t>
            </a:r>
            <a:r>
              <a:rPr lang="en-GB" sz="2200" dirty="0" err="1">
                <a:solidFill>
                  <a:srgbClr val="2EAAE1"/>
                </a:solidFill>
                <a:latin typeface="Arial"/>
                <a:cs typeface="Arial"/>
              </a:rPr>
              <a:t>cwyn</a:t>
            </a:r>
            <a:r>
              <a:rPr lang="en-GB" sz="2200" dirty="0">
                <a:solidFill>
                  <a:srgbClr val="2EAAE1"/>
                </a:solidFill>
                <a:latin typeface="Arial"/>
                <a:cs typeface="Arial"/>
              </a:rPr>
              <a:t> </a:t>
            </a:r>
            <a:r>
              <a:rPr lang="en-GB" sz="2200" dirty="0" err="1">
                <a:solidFill>
                  <a:srgbClr val="2EAAE1"/>
                </a:solidFill>
                <a:latin typeface="Arial"/>
                <a:cs typeface="Arial"/>
              </a:rPr>
              <a:t>effeithiol</a:t>
            </a:r>
            <a:endParaRPr lang="en-GB" sz="2200" dirty="0">
              <a:solidFill>
                <a:srgbClr val="2EAAE1"/>
              </a:solidFill>
              <a:latin typeface="Arial"/>
              <a:cs typeface="Arial"/>
            </a:endParaRPr>
          </a:p>
          <a:p>
            <a:pPr marL="720725" marR="5080" indent="-365125">
              <a:lnSpc>
                <a:spcPct val="100000"/>
              </a:lnSpc>
              <a:buFont typeface="Arial" panose="020B0604020202020204" pitchFamily="34" charset="0"/>
              <a:buChar char="•"/>
              <a:tabLst>
                <a:tab pos="5485765" algn="l"/>
              </a:tabLst>
            </a:pP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ddatrys</a:t>
            </a:r>
            <a:r>
              <a:rPr lang="en-GB" sz="2200" dirty="0">
                <a:solidFill>
                  <a:srgbClr val="2EAAE1"/>
                </a:solidFill>
                <a:latin typeface="Arial"/>
                <a:cs typeface="Arial"/>
              </a:rPr>
              <a:t> </a:t>
            </a:r>
            <a:r>
              <a:rPr lang="en-GB" sz="2200" dirty="0" err="1">
                <a:solidFill>
                  <a:srgbClr val="2EAAE1"/>
                </a:solidFill>
                <a:latin typeface="Arial"/>
                <a:cs typeface="Arial"/>
              </a:rPr>
              <a:t>cwynion</a:t>
            </a:r>
            <a:r>
              <a:rPr lang="en-GB" sz="2200" dirty="0">
                <a:solidFill>
                  <a:srgbClr val="2EAAE1"/>
                </a:solidFill>
                <a:latin typeface="Arial"/>
                <a:cs typeface="Arial"/>
              </a:rPr>
              <a:t> </a:t>
            </a:r>
            <a:r>
              <a:rPr lang="en-GB" sz="2200" dirty="0" err="1">
                <a:solidFill>
                  <a:srgbClr val="2EAAE1"/>
                </a:solidFill>
                <a:latin typeface="Arial"/>
                <a:cs typeface="Arial"/>
              </a:rPr>
              <a:t>mor</a:t>
            </a:r>
            <a:r>
              <a:rPr lang="en-GB" sz="2200" dirty="0">
                <a:solidFill>
                  <a:srgbClr val="2EAAE1"/>
                </a:solidFill>
                <a:latin typeface="Arial"/>
                <a:cs typeface="Arial"/>
              </a:rPr>
              <a:t> </a:t>
            </a:r>
            <a:r>
              <a:rPr lang="en-GB" sz="2200" dirty="0" err="1">
                <a:solidFill>
                  <a:srgbClr val="2EAAE1"/>
                </a:solidFill>
                <a:latin typeface="Arial"/>
                <a:cs typeface="Arial"/>
              </a:rPr>
              <a:t>gyflym</a:t>
            </a:r>
            <a:r>
              <a:rPr lang="en-GB" sz="2200" dirty="0">
                <a:solidFill>
                  <a:srgbClr val="2EAAE1"/>
                </a:solidFill>
                <a:latin typeface="Arial"/>
                <a:cs typeface="Arial"/>
              </a:rPr>
              <a:t> ac </a:t>
            </a:r>
            <a:r>
              <a:rPr lang="en-GB" sz="2200" dirty="0" err="1">
                <a:solidFill>
                  <a:srgbClr val="2EAAE1"/>
                </a:solidFill>
                <a:latin typeface="Arial"/>
                <a:cs typeface="Arial"/>
              </a:rPr>
              <a:t>mor</a:t>
            </a:r>
            <a:r>
              <a:rPr lang="en-GB" sz="2200" dirty="0">
                <a:solidFill>
                  <a:srgbClr val="2EAAE1"/>
                </a:solidFill>
                <a:latin typeface="Arial"/>
                <a:cs typeface="Arial"/>
              </a:rPr>
              <a:t> </a:t>
            </a:r>
            <a:r>
              <a:rPr lang="en-GB" sz="2200" dirty="0" err="1">
                <a:solidFill>
                  <a:srgbClr val="2EAAE1"/>
                </a:solidFill>
                <a:latin typeface="Arial"/>
                <a:cs typeface="Arial"/>
              </a:rPr>
              <a:t>deg</a:t>
            </a:r>
            <a:r>
              <a:rPr lang="en-GB" sz="2200" dirty="0">
                <a:solidFill>
                  <a:srgbClr val="2EAAE1"/>
                </a:solidFill>
                <a:latin typeface="Arial"/>
                <a:cs typeface="Arial"/>
              </a:rPr>
              <a:t> </a:t>
            </a:r>
            <a:r>
              <a:rPr lang="en-GB" sz="2200" dirty="0" err="1">
                <a:solidFill>
                  <a:srgbClr val="2EAAE1"/>
                </a:solidFill>
                <a:latin typeface="Arial"/>
                <a:cs typeface="Arial"/>
              </a:rPr>
              <a:t>ag</a:t>
            </a:r>
            <a:r>
              <a:rPr lang="en-GB" sz="2200" dirty="0">
                <a:solidFill>
                  <a:srgbClr val="2EAAE1"/>
                </a:solidFill>
                <a:latin typeface="Arial"/>
                <a:cs typeface="Arial"/>
              </a:rPr>
              <a:t> y </a:t>
            </a:r>
            <a:r>
              <a:rPr lang="en-GB" sz="2200" dirty="0" err="1">
                <a:solidFill>
                  <a:srgbClr val="2EAAE1"/>
                </a:solidFill>
                <a:latin typeface="Arial"/>
                <a:cs typeface="Arial"/>
              </a:rPr>
              <a:t>bo</a:t>
            </a:r>
            <a:r>
              <a:rPr lang="en-GB" sz="2200" dirty="0">
                <a:solidFill>
                  <a:srgbClr val="2EAAE1"/>
                </a:solidFill>
                <a:latin typeface="Arial"/>
                <a:cs typeface="Arial"/>
              </a:rPr>
              <a:t> </a:t>
            </a:r>
            <a:r>
              <a:rPr lang="en-GB" sz="2200" dirty="0" err="1">
                <a:solidFill>
                  <a:srgbClr val="2EAAE1"/>
                </a:solidFill>
                <a:latin typeface="Arial"/>
                <a:cs typeface="Arial"/>
              </a:rPr>
              <a:t>modd</a:t>
            </a:r>
            <a:r>
              <a:rPr lang="en-GB" sz="2200" dirty="0">
                <a:solidFill>
                  <a:srgbClr val="2EAAE1"/>
                </a:solidFill>
                <a:latin typeface="Arial"/>
                <a:cs typeface="Arial"/>
              </a:rPr>
              <a:t>.</a:t>
            </a:r>
          </a:p>
          <a:p>
            <a:pPr marR="5080">
              <a:lnSpc>
                <a:spcPct val="100000"/>
              </a:lnSpc>
              <a:tabLst>
                <a:tab pos="5485765" algn="l"/>
              </a:tabLst>
            </a:pPr>
            <a:r>
              <a:rPr sz="2200" dirty="0">
                <a:solidFill>
                  <a:srgbClr val="2EAAE1"/>
                </a:solidFill>
                <a:latin typeface="Arial"/>
                <a:cs typeface="Arial"/>
              </a:rPr>
              <a:t>	 </a:t>
            </a:r>
            <a:endParaRPr sz="2200" dirty="0">
              <a:latin typeface="Arial"/>
              <a:cs typeface="Arial"/>
            </a:endParaRPr>
          </a:p>
          <a:p>
            <a:pPr>
              <a:lnSpc>
                <a:spcPct val="100000"/>
              </a:lnSpc>
              <a:spcBef>
                <a:spcPts val="52"/>
              </a:spcBef>
            </a:pPr>
            <a:endParaRPr sz="2250" dirty="0">
              <a:latin typeface="Times New Roman"/>
              <a:cs typeface="Times New Roman"/>
            </a:endParaRPr>
          </a:p>
          <a:p>
            <a:pPr marR="5080" algn="r">
              <a:lnSpc>
                <a:spcPct val="100000"/>
              </a:lnSpc>
              <a:tabLst>
                <a:tab pos="456565" algn="l"/>
              </a:tabLst>
            </a:pPr>
            <a:r>
              <a:rPr sz="2200" dirty="0">
                <a:solidFill>
                  <a:srgbClr val="2EAAE1"/>
                </a:solidFill>
                <a:latin typeface="Arial"/>
                <a:cs typeface="Arial"/>
              </a:rPr>
              <a:t> 	 </a:t>
            </a:r>
            <a:endParaRPr sz="2200" dirty="0">
              <a:latin typeface="Arial"/>
              <a:cs typeface="Arial"/>
            </a:endParaRPr>
          </a:p>
        </p:txBody>
      </p:sp>
      <p:sp>
        <p:nvSpPr>
          <p:cNvPr id="5" name="object 5"/>
          <p:cNvSpPr txBox="1"/>
          <p:nvPr/>
        </p:nvSpPr>
        <p:spPr>
          <a:xfrm>
            <a:off x="527300" y="7336173"/>
            <a:ext cx="4874260" cy="338554"/>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301434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620" y="2642252"/>
            <a:ext cx="5937885" cy="3724096"/>
          </a:xfrm>
          <a:prstGeom prst="rect">
            <a:avLst/>
          </a:prstGeom>
        </p:spPr>
        <p:txBody>
          <a:bodyPr vert="horz" wrap="square" lIns="0" tIns="0" rIns="0" bIns="0" rtlCol="0">
            <a:spAutoFit/>
          </a:bodyPr>
          <a:lstStyle/>
          <a:p>
            <a:pPr marL="355600" indent="-342900">
              <a:lnSpc>
                <a:spcPct val="100000"/>
              </a:lnSpc>
              <a:buFont typeface="Arial" panose="020B0604020202020204" pitchFamily="34" charset="0"/>
              <a:buChar char="•"/>
            </a:pPr>
            <a:r>
              <a:rPr lang="en-GB" sz="2200" dirty="0">
                <a:solidFill>
                  <a:srgbClr val="414042"/>
                </a:solidFill>
                <a:latin typeface="Arial"/>
                <a:cs typeface="Arial"/>
              </a:rPr>
              <a:t>During 2010 and 2011, the NUS surveyed all FEIs in the UK, asking them about their management of learner complaints.</a:t>
            </a:r>
          </a:p>
          <a:p>
            <a:pPr marL="355600" indent="-342900">
              <a:lnSpc>
                <a:spcPct val="100000"/>
              </a:lnSpc>
              <a:buFont typeface="Arial" panose="020B0604020202020204" pitchFamily="34" charset="0"/>
              <a:buChar char="•"/>
            </a:pPr>
            <a:r>
              <a:rPr lang="en-GB" sz="2200" dirty="0">
                <a:solidFill>
                  <a:srgbClr val="414042"/>
                </a:solidFill>
                <a:latin typeface="Arial"/>
                <a:cs typeface="Arial"/>
              </a:rPr>
              <a:t>The NUS concluded that FEIs in Wales could do more:</a:t>
            </a:r>
          </a:p>
          <a:p>
            <a:pPr marL="720725" indent="-268288">
              <a:lnSpc>
                <a:spcPct val="100000"/>
              </a:lnSpc>
              <a:buFont typeface="Arial" panose="020B0604020202020204" pitchFamily="34" charset="0"/>
              <a:buChar char="•"/>
            </a:pPr>
            <a:r>
              <a:rPr lang="en-GB" sz="2200" dirty="0">
                <a:solidFill>
                  <a:srgbClr val="414042"/>
                </a:solidFill>
                <a:latin typeface="Arial"/>
                <a:cs typeface="Arial"/>
              </a:rPr>
              <a:t>to inform learners about their rights to complain</a:t>
            </a:r>
          </a:p>
          <a:p>
            <a:pPr marL="720725" indent="-268288">
              <a:lnSpc>
                <a:spcPct val="100000"/>
              </a:lnSpc>
              <a:buFont typeface="Arial" panose="020B0604020202020204" pitchFamily="34" charset="0"/>
              <a:buChar char="•"/>
            </a:pPr>
            <a:r>
              <a:rPr lang="en-GB" sz="2200" dirty="0">
                <a:solidFill>
                  <a:srgbClr val="414042"/>
                </a:solidFill>
                <a:latin typeface="Arial"/>
                <a:cs typeface="Arial"/>
              </a:rPr>
              <a:t>to explain how to make an effective complaint</a:t>
            </a:r>
          </a:p>
          <a:p>
            <a:pPr marL="720725" indent="-268288">
              <a:lnSpc>
                <a:spcPct val="100000"/>
              </a:lnSpc>
              <a:buFont typeface="Arial" panose="020B0604020202020204" pitchFamily="34" charset="0"/>
              <a:buChar char="•"/>
            </a:pPr>
            <a:r>
              <a:rPr lang="en-GB" sz="2200" dirty="0">
                <a:solidFill>
                  <a:srgbClr val="414042"/>
                </a:solidFill>
                <a:latin typeface="Arial"/>
                <a:cs typeface="Arial"/>
              </a:rPr>
              <a:t>to resolve complaints as quickly and as fairly as possible.</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0" name="Picture 9"/>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3648155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dirty="0" err="1"/>
              <a:t>Cefndir</a:t>
            </a:r>
            <a:endParaRPr dirty="0"/>
          </a:p>
        </p:txBody>
      </p:sp>
      <p:sp>
        <p:nvSpPr>
          <p:cNvPr id="4" name="object 4"/>
          <p:cNvSpPr txBox="1"/>
          <p:nvPr/>
        </p:nvSpPr>
        <p:spPr>
          <a:xfrm>
            <a:off x="527298" y="2642252"/>
            <a:ext cx="5589905" cy="5437386"/>
          </a:xfrm>
          <a:prstGeom prst="rect">
            <a:avLst/>
          </a:prstGeom>
        </p:spPr>
        <p:txBody>
          <a:bodyPr vert="horz" wrap="square" lIns="0" tIns="0" rIns="0" bIns="0" rtlCol="0">
            <a:spAutoFit/>
          </a:bodyPr>
          <a:lstStyle/>
          <a:p>
            <a:pPr marL="342900" marR="5080" indent="-342900">
              <a:lnSpc>
                <a:spcPct val="100000"/>
              </a:lnSpc>
              <a:buFont typeface="Arial" panose="020B0604020202020204" pitchFamily="34" charset="0"/>
              <a:buChar char="•"/>
              <a:tabLst>
                <a:tab pos="5485765" algn="l"/>
              </a:tabLst>
            </a:pP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Lloegr</a:t>
            </a:r>
            <a:r>
              <a:rPr lang="en-GB" sz="2200" dirty="0">
                <a:solidFill>
                  <a:srgbClr val="2EAAE1"/>
                </a:solidFill>
                <a:latin typeface="Arial"/>
                <a:cs typeface="Arial"/>
              </a:rPr>
              <a:t> </a:t>
            </a:r>
            <a:r>
              <a:rPr lang="en-GB" sz="2200" dirty="0" err="1">
                <a:solidFill>
                  <a:srgbClr val="2EAAE1"/>
                </a:solidFill>
                <a:latin typeface="Arial"/>
                <a:cs typeface="Arial"/>
              </a:rPr>
              <a:t>a’r</a:t>
            </a:r>
            <a:r>
              <a:rPr lang="en-GB" sz="2200" dirty="0">
                <a:solidFill>
                  <a:srgbClr val="2EAAE1"/>
                </a:solidFill>
                <a:latin typeface="Arial"/>
                <a:cs typeface="Arial"/>
              </a:rPr>
              <a:t> Alban, gall </a:t>
            </a:r>
            <a:r>
              <a:rPr lang="en-GB" sz="2200" dirty="0" err="1">
                <a:solidFill>
                  <a:srgbClr val="2EAAE1"/>
                </a:solidFill>
                <a:latin typeface="Arial"/>
                <a:cs typeface="Arial"/>
              </a:rPr>
              <a:t>dysgwyr</a:t>
            </a:r>
            <a:r>
              <a:rPr lang="en-GB" sz="2200" dirty="0">
                <a:solidFill>
                  <a:srgbClr val="2EAAE1"/>
                </a:solidFill>
                <a:latin typeface="Arial"/>
                <a:cs typeface="Arial"/>
              </a:rPr>
              <a:t> </a:t>
            </a:r>
            <a:r>
              <a:rPr lang="en-GB" sz="2200" dirty="0" err="1">
                <a:solidFill>
                  <a:srgbClr val="2EAAE1"/>
                </a:solidFill>
                <a:latin typeface="Arial"/>
                <a:cs typeface="Arial"/>
              </a:rPr>
              <a:t>mewn</a:t>
            </a:r>
            <a:r>
              <a:rPr lang="en-GB" sz="2200" dirty="0">
                <a:solidFill>
                  <a:srgbClr val="2EAAE1"/>
                </a:solidFill>
                <a:latin typeface="Arial"/>
                <a:cs typeface="Arial"/>
              </a:rPr>
              <a:t> </a:t>
            </a:r>
            <a:r>
              <a:rPr lang="en-GB" sz="2200" dirty="0" err="1">
                <a:solidFill>
                  <a:srgbClr val="2EAAE1"/>
                </a:solidFill>
                <a:latin typeface="Arial"/>
                <a:cs typeface="Arial"/>
              </a:rPr>
              <a:t>SABau</a:t>
            </a:r>
            <a:r>
              <a:rPr lang="en-GB" sz="2200" dirty="0">
                <a:solidFill>
                  <a:srgbClr val="2EAAE1"/>
                </a:solidFill>
                <a:latin typeface="Arial"/>
                <a:cs typeface="Arial"/>
              </a:rPr>
              <a:t> </a:t>
            </a:r>
            <a:r>
              <a:rPr lang="en-GB" sz="2200" dirty="0" err="1">
                <a:solidFill>
                  <a:srgbClr val="2EAAE1"/>
                </a:solidFill>
                <a:latin typeface="Arial"/>
                <a:cs typeface="Arial"/>
              </a:rPr>
              <a:t>apelio</a:t>
            </a:r>
            <a:r>
              <a:rPr lang="en-GB" sz="2200" dirty="0">
                <a:solidFill>
                  <a:srgbClr val="2EAAE1"/>
                </a:solidFill>
                <a:latin typeface="Arial"/>
                <a:cs typeface="Arial"/>
              </a:rPr>
              <a:t> </a:t>
            </a: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asiantaeth</a:t>
            </a:r>
            <a:r>
              <a:rPr lang="en-GB" sz="2200" dirty="0">
                <a:solidFill>
                  <a:srgbClr val="2EAAE1"/>
                </a:solidFill>
                <a:latin typeface="Arial"/>
                <a:cs typeface="Arial"/>
              </a:rPr>
              <a:t> </a:t>
            </a:r>
            <a:r>
              <a:rPr lang="en-GB" sz="2200" dirty="0" err="1">
                <a:solidFill>
                  <a:srgbClr val="2EAAE1"/>
                </a:solidFill>
                <a:latin typeface="Arial"/>
                <a:cs typeface="Arial"/>
              </a:rPr>
              <a:t>allanol</a:t>
            </a:r>
            <a:r>
              <a:rPr lang="en-GB" sz="2200" dirty="0">
                <a:solidFill>
                  <a:srgbClr val="2EAAE1"/>
                </a:solidFill>
                <a:latin typeface="Arial"/>
                <a:cs typeface="Arial"/>
              </a:rPr>
              <a:t> pan </a:t>
            </a:r>
            <a:r>
              <a:rPr lang="en-GB" sz="2200" dirty="0" err="1">
                <a:solidFill>
                  <a:srgbClr val="2EAAE1"/>
                </a:solidFill>
                <a:latin typeface="Arial"/>
                <a:cs typeface="Arial"/>
              </a:rPr>
              <a:t>fyddant</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meddwl</a:t>
            </a:r>
            <a:r>
              <a:rPr lang="en-GB" sz="2200" dirty="0">
                <a:solidFill>
                  <a:srgbClr val="2EAAE1"/>
                </a:solidFill>
                <a:latin typeface="Arial"/>
                <a:cs typeface="Arial"/>
              </a:rPr>
              <a:t> </a:t>
            </a:r>
            <a:r>
              <a:rPr lang="en-GB" sz="2200" dirty="0" err="1">
                <a:solidFill>
                  <a:srgbClr val="2EAAE1"/>
                </a:solidFill>
                <a:latin typeface="Arial"/>
                <a:cs typeface="Arial"/>
              </a:rPr>
              <a:t>nad</a:t>
            </a:r>
            <a:r>
              <a:rPr lang="en-GB" sz="2200" dirty="0">
                <a:solidFill>
                  <a:srgbClr val="2EAAE1"/>
                </a:solidFill>
                <a:latin typeface="Arial"/>
                <a:cs typeface="Arial"/>
              </a:rPr>
              <a:t> </a:t>
            </a:r>
            <a:r>
              <a:rPr lang="en-GB" sz="2200" dirty="0" err="1">
                <a:solidFill>
                  <a:srgbClr val="2EAAE1"/>
                </a:solidFill>
                <a:latin typeface="Arial"/>
                <a:cs typeface="Arial"/>
              </a:rPr>
              <a:t>ymdriniwyd</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briodol</a:t>
            </a:r>
            <a:r>
              <a:rPr lang="en-GB" sz="2200" dirty="0">
                <a:solidFill>
                  <a:srgbClr val="2EAAE1"/>
                </a:solidFill>
                <a:latin typeface="Arial"/>
                <a:cs typeface="Arial"/>
              </a:rPr>
              <a:t> </a:t>
            </a:r>
            <a:r>
              <a:rPr lang="en-GB" sz="2200" dirty="0" err="1">
                <a:solidFill>
                  <a:srgbClr val="2EAAE1"/>
                </a:solidFill>
                <a:latin typeface="Arial"/>
                <a:cs typeface="Arial"/>
              </a:rPr>
              <a:t>â’u</a:t>
            </a:r>
            <a:r>
              <a:rPr lang="en-GB" sz="2200" dirty="0">
                <a:solidFill>
                  <a:srgbClr val="2EAAE1"/>
                </a:solidFill>
                <a:latin typeface="Arial"/>
                <a:cs typeface="Arial"/>
              </a:rPr>
              <a:t> </a:t>
            </a:r>
            <a:r>
              <a:rPr lang="en-GB" sz="2200" dirty="0" err="1">
                <a:solidFill>
                  <a:srgbClr val="2EAAE1"/>
                </a:solidFill>
                <a:latin typeface="Arial"/>
                <a:cs typeface="Arial"/>
              </a:rPr>
              <a:t>cwyn</a:t>
            </a:r>
            <a:r>
              <a:rPr lang="en-GB" sz="2200" dirty="0">
                <a:solidFill>
                  <a:srgbClr val="2EAAE1"/>
                </a:solidFill>
                <a:latin typeface="Arial"/>
                <a:cs typeface="Arial"/>
              </a:rPr>
              <a:t> </a:t>
            </a:r>
          </a:p>
          <a:p>
            <a:pPr marL="342900" marR="5080" indent="-342900">
              <a:lnSpc>
                <a:spcPct val="100000"/>
              </a:lnSpc>
              <a:buFont typeface="Arial" panose="020B0604020202020204" pitchFamily="34" charset="0"/>
              <a:buChar char="•"/>
              <a:tabLst>
                <a:tab pos="5485765" algn="l"/>
              </a:tabLst>
            </a:pPr>
            <a:r>
              <a:rPr lang="en-GB" sz="2200" dirty="0" err="1">
                <a:solidFill>
                  <a:srgbClr val="2EAAE1"/>
                </a:solidFill>
                <a:latin typeface="Arial"/>
                <a:cs typeface="Arial"/>
              </a:rPr>
              <a:t>Yng</a:t>
            </a:r>
            <a:r>
              <a:rPr lang="en-GB" sz="2200" dirty="0">
                <a:solidFill>
                  <a:srgbClr val="2EAAE1"/>
                </a:solidFill>
                <a:latin typeface="Arial"/>
                <a:cs typeface="Arial"/>
              </a:rPr>
              <a:t> </a:t>
            </a:r>
            <a:r>
              <a:rPr lang="en-GB" sz="2200" dirty="0" err="1">
                <a:solidFill>
                  <a:srgbClr val="2EAAE1"/>
                </a:solidFill>
                <a:latin typeface="Arial"/>
                <a:cs typeface="Arial"/>
              </a:rPr>
              <a:t>Nghymru</a:t>
            </a:r>
            <a:r>
              <a:rPr lang="en-GB" sz="2200" dirty="0">
                <a:solidFill>
                  <a:srgbClr val="2EAAE1"/>
                </a:solidFill>
                <a:latin typeface="Arial"/>
                <a:cs typeface="Arial"/>
              </a:rPr>
              <a:t>, </a:t>
            </a:r>
            <a:r>
              <a:rPr lang="en-GB" sz="2200" dirty="0" err="1">
                <a:solidFill>
                  <a:srgbClr val="2EAAE1"/>
                </a:solidFill>
                <a:latin typeface="Arial"/>
                <a:cs typeface="Arial"/>
              </a:rPr>
              <a:t>nid</a:t>
            </a:r>
            <a:r>
              <a:rPr lang="en-GB" sz="2200" dirty="0">
                <a:solidFill>
                  <a:srgbClr val="2EAAE1"/>
                </a:solidFill>
                <a:latin typeface="Arial"/>
                <a:cs typeface="Arial"/>
              </a:rPr>
              <a:t> </a:t>
            </a:r>
            <a:r>
              <a:rPr lang="en-GB" sz="2200" dirty="0" err="1">
                <a:solidFill>
                  <a:srgbClr val="2EAAE1"/>
                </a:solidFill>
                <a:latin typeface="Arial"/>
                <a:cs typeface="Arial"/>
              </a:rPr>
              <a:t>oes</a:t>
            </a:r>
            <a:r>
              <a:rPr lang="en-GB" sz="2200" dirty="0">
                <a:solidFill>
                  <a:srgbClr val="2EAAE1"/>
                </a:solidFill>
                <a:latin typeface="Arial"/>
                <a:cs typeface="Arial"/>
              </a:rPr>
              <a:t> </a:t>
            </a:r>
            <a:r>
              <a:rPr lang="en-GB" sz="2200" dirty="0" err="1">
                <a:solidFill>
                  <a:srgbClr val="2EAAE1"/>
                </a:solidFill>
                <a:latin typeface="Arial"/>
                <a:cs typeface="Arial"/>
              </a:rPr>
              <a:t>corff</a:t>
            </a:r>
            <a:r>
              <a:rPr lang="en-GB" sz="2200" dirty="0">
                <a:solidFill>
                  <a:srgbClr val="2EAAE1"/>
                </a:solidFill>
                <a:latin typeface="Arial"/>
                <a:cs typeface="Arial"/>
              </a:rPr>
              <a:t> </a:t>
            </a:r>
            <a:r>
              <a:rPr lang="en-GB" sz="2200" dirty="0" err="1">
                <a:solidFill>
                  <a:srgbClr val="2EAAE1"/>
                </a:solidFill>
                <a:latin typeface="Arial"/>
                <a:cs typeface="Arial"/>
              </a:rPr>
              <a:t>allanol</a:t>
            </a:r>
            <a:r>
              <a:rPr lang="en-GB" sz="2200" dirty="0">
                <a:solidFill>
                  <a:srgbClr val="2EAAE1"/>
                </a:solidFill>
                <a:latin typeface="Arial"/>
                <a:cs typeface="Arial"/>
              </a:rPr>
              <a:t> </a:t>
            </a:r>
            <a:r>
              <a:rPr lang="en-GB" sz="2200" dirty="0" err="1">
                <a:solidFill>
                  <a:srgbClr val="2EAAE1"/>
                </a:solidFill>
                <a:latin typeface="Arial"/>
                <a:cs typeface="Arial"/>
              </a:rPr>
              <a:t>cyfatebol</a:t>
            </a:r>
            <a:r>
              <a:rPr lang="en-GB" sz="2200" dirty="0">
                <a:solidFill>
                  <a:srgbClr val="2EAAE1"/>
                </a:solidFill>
                <a:latin typeface="Arial"/>
                <a:cs typeface="Arial"/>
              </a:rPr>
              <a:t> y gall </a:t>
            </a:r>
            <a:r>
              <a:rPr lang="en-GB" sz="2200" dirty="0" err="1">
                <a:solidFill>
                  <a:srgbClr val="2EAAE1"/>
                </a:solidFill>
                <a:latin typeface="Arial"/>
                <a:cs typeface="Arial"/>
              </a:rPr>
              <a:t>dysgwyr</a:t>
            </a:r>
            <a:r>
              <a:rPr lang="en-GB" sz="2200" dirty="0">
                <a:solidFill>
                  <a:srgbClr val="2EAAE1"/>
                </a:solidFill>
                <a:latin typeface="Arial"/>
                <a:cs typeface="Arial"/>
              </a:rPr>
              <a:t> </a:t>
            </a:r>
            <a:r>
              <a:rPr lang="en-GB" sz="2200" dirty="0" err="1">
                <a:solidFill>
                  <a:srgbClr val="2EAAE1"/>
                </a:solidFill>
                <a:latin typeface="Arial"/>
                <a:cs typeface="Arial"/>
              </a:rPr>
              <a:t>sy’n</a:t>
            </a:r>
            <a:r>
              <a:rPr lang="en-GB" sz="2200" dirty="0">
                <a:solidFill>
                  <a:srgbClr val="2EAAE1"/>
                </a:solidFill>
                <a:latin typeface="Arial"/>
                <a:cs typeface="Arial"/>
              </a:rPr>
              <a:t> </a:t>
            </a:r>
            <a:r>
              <a:rPr lang="en-GB" sz="2200" dirty="0" err="1">
                <a:solidFill>
                  <a:srgbClr val="2EAAE1"/>
                </a:solidFill>
                <a:latin typeface="Arial"/>
                <a:cs typeface="Arial"/>
              </a:rPr>
              <a:t>gwneud</a:t>
            </a:r>
            <a:r>
              <a:rPr lang="en-GB" sz="2200" dirty="0">
                <a:solidFill>
                  <a:srgbClr val="2EAAE1"/>
                </a:solidFill>
                <a:latin typeface="Arial"/>
                <a:cs typeface="Arial"/>
              </a:rPr>
              <a:t> </a:t>
            </a:r>
            <a:r>
              <a:rPr lang="en-GB" sz="2200" dirty="0" err="1">
                <a:solidFill>
                  <a:srgbClr val="2EAAE1"/>
                </a:solidFill>
                <a:latin typeface="Arial"/>
                <a:cs typeface="Arial"/>
              </a:rPr>
              <a:t>cyrsiau</a:t>
            </a:r>
            <a:r>
              <a:rPr lang="en-GB" sz="2200" dirty="0">
                <a:solidFill>
                  <a:srgbClr val="2EAAE1"/>
                </a:solidFill>
                <a:latin typeface="Arial"/>
                <a:cs typeface="Arial"/>
              </a:rPr>
              <a:t> </a:t>
            </a:r>
            <a:r>
              <a:rPr lang="en-GB" sz="2200" dirty="0" err="1">
                <a:solidFill>
                  <a:srgbClr val="2EAAE1"/>
                </a:solidFill>
                <a:latin typeface="Arial"/>
                <a:cs typeface="Arial"/>
              </a:rPr>
              <a:t>addysg</a:t>
            </a:r>
            <a:r>
              <a:rPr lang="en-GB" sz="2200" dirty="0">
                <a:solidFill>
                  <a:srgbClr val="2EAAE1"/>
                </a:solidFill>
                <a:latin typeface="Arial"/>
                <a:cs typeface="Arial"/>
              </a:rPr>
              <a:t> </a:t>
            </a:r>
            <a:r>
              <a:rPr lang="en-GB" sz="2200" dirty="0" err="1">
                <a:solidFill>
                  <a:srgbClr val="2EAAE1"/>
                </a:solidFill>
                <a:latin typeface="Arial"/>
                <a:cs typeface="Arial"/>
              </a:rPr>
              <a:t>bellach</a:t>
            </a:r>
            <a:r>
              <a:rPr lang="en-GB" sz="2200" dirty="0">
                <a:solidFill>
                  <a:srgbClr val="2EAAE1"/>
                </a:solidFill>
                <a:latin typeface="Arial"/>
                <a:cs typeface="Arial"/>
              </a:rPr>
              <a:t> </a:t>
            </a:r>
            <a:r>
              <a:rPr lang="en-GB" sz="2200" dirty="0" err="1">
                <a:solidFill>
                  <a:srgbClr val="2EAAE1"/>
                </a:solidFill>
                <a:latin typeface="Arial"/>
                <a:cs typeface="Arial"/>
              </a:rPr>
              <a:t>apelio</a:t>
            </a:r>
            <a:r>
              <a:rPr lang="en-GB" sz="2200" dirty="0">
                <a:solidFill>
                  <a:srgbClr val="2EAAE1"/>
                </a:solidFill>
                <a:latin typeface="Arial"/>
                <a:cs typeface="Arial"/>
              </a:rPr>
              <a:t> </a:t>
            </a:r>
            <a:r>
              <a:rPr lang="en-GB" sz="2200" dirty="0" err="1">
                <a:solidFill>
                  <a:srgbClr val="2EAAE1"/>
                </a:solidFill>
                <a:latin typeface="Arial"/>
                <a:cs typeface="Arial"/>
              </a:rPr>
              <a:t>iddo</a:t>
            </a:r>
            <a:r>
              <a:rPr lang="en-GB" sz="2200" dirty="0">
                <a:solidFill>
                  <a:srgbClr val="2EAAE1"/>
                </a:solidFill>
                <a:latin typeface="Arial"/>
                <a:cs typeface="Arial"/>
              </a:rPr>
              <a:t>.</a:t>
            </a:r>
          </a:p>
          <a:p>
            <a:pPr marL="342900" marR="5080" indent="-342900">
              <a:lnSpc>
                <a:spcPct val="100000"/>
              </a:lnSpc>
              <a:buFont typeface="Arial" panose="020B0604020202020204" pitchFamily="34" charset="0"/>
              <a:buChar char="•"/>
              <a:tabLst>
                <a:tab pos="5485765" algn="l"/>
              </a:tabLst>
            </a:pPr>
            <a:r>
              <a:rPr lang="en-GB" sz="2200" dirty="0" err="1">
                <a:solidFill>
                  <a:srgbClr val="2EAAE1"/>
                </a:solidFill>
                <a:latin typeface="Arial"/>
                <a:cs typeface="Arial"/>
              </a:rPr>
              <a:t>Yng</a:t>
            </a:r>
            <a:r>
              <a:rPr lang="en-GB" sz="2200" dirty="0">
                <a:solidFill>
                  <a:srgbClr val="2EAAE1"/>
                </a:solidFill>
                <a:latin typeface="Arial"/>
                <a:cs typeface="Arial"/>
              </a:rPr>
              <a:t> </a:t>
            </a:r>
            <a:r>
              <a:rPr lang="en-GB" sz="2200" dirty="0" err="1">
                <a:solidFill>
                  <a:srgbClr val="2EAAE1"/>
                </a:solidFill>
                <a:latin typeface="Arial"/>
                <a:cs typeface="Arial"/>
              </a:rPr>
              <a:t>Nghymru</a:t>
            </a:r>
            <a:r>
              <a:rPr lang="en-GB" sz="2200" dirty="0">
                <a:solidFill>
                  <a:srgbClr val="2EAAE1"/>
                </a:solidFill>
                <a:latin typeface="Arial"/>
                <a:cs typeface="Arial"/>
              </a:rPr>
              <a:t>, dim </a:t>
            </a:r>
            <a:r>
              <a:rPr lang="en-GB" sz="2200" dirty="0" err="1">
                <a:solidFill>
                  <a:srgbClr val="2EAAE1"/>
                </a:solidFill>
                <a:latin typeface="Arial"/>
                <a:cs typeface="Arial"/>
              </a:rPr>
              <a:t>ond</a:t>
            </a:r>
            <a:r>
              <a:rPr lang="en-GB" sz="2200" dirty="0">
                <a:solidFill>
                  <a:srgbClr val="2EAAE1"/>
                </a:solidFill>
                <a:latin typeface="Arial"/>
                <a:cs typeface="Arial"/>
              </a:rPr>
              <a:t> </a:t>
            </a:r>
            <a:r>
              <a:rPr lang="en-GB" sz="2200" dirty="0" err="1">
                <a:solidFill>
                  <a:srgbClr val="2EAAE1"/>
                </a:solidFill>
                <a:latin typeface="Arial"/>
                <a:cs typeface="Arial"/>
              </a:rPr>
              <a:t>dysgwyr</a:t>
            </a:r>
            <a:r>
              <a:rPr lang="en-GB" sz="2200" dirty="0">
                <a:solidFill>
                  <a:srgbClr val="2EAAE1"/>
                </a:solidFill>
                <a:latin typeface="Arial"/>
                <a:cs typeface="Arial"/>
              </a:rPr>
              <a:t> </a:t>
            </a:r>
            <a:r>
              <a:rPr lang="en-GB" sz="2200" dirty="0" err="1">
                <a:solidFill>
                  <a:srgbClr val="2EAAE1"/>
                </a:solidFill>
                <a:latin typeface="Arial"/>
                <a:cs typeface="Arial"/>
              </a:rPr>
              <a:t>sy’n</a:t>
            </a:r>
            <a:r>
              <a:rPr lang="en-GB" sz="2200" dirty="0">
                <a:solidFill>
                  <a:srgbClr val="2EAAE1"/>
                </a:solidFill>
                <a:latin typeface="Arial"/>
                <a:cs typeface="Arial"/>
              </a:rPr>
              <a:t> </a:t>
            </a:r>
            <a:r>
              <a:rPr lang="en-GB" sz="2200" dirty="0" err="1">
                <a:solidFill>
                  <a:srgbClr val="2EAAE1"/>
                </a:solidFill>
                <a:latin typeface="Arial"/>
                <a:cs typeface="Arial"/>
              </a:rPr>
              <a:t>dilyn</a:t>
            </a:r>
            <a:r>
              <a:rPr lang="en-GB" sz="2200" dirty="0">
                <a:solidFill>
                  <a:srgbClr val="2EAAE1"/>
                </a:solidFill>
                <a:latin typeface="Arial"/>
                <a:cs typeface="Arial"/>
              </a:rPr>
              <a:t> </a:t>
            </a:r>
            <a:r>
              <a:rPr lang="en-GB" sz="2200" dirty="0" err="1">
                <a:solidFill>
                  <a:srgbClr val="2EAAE1"/>
                </a:solidFill>
                <a:latin typeface="Arial"/>
                <a:cs typeface="Arial"/>
              </a:rPr>
              <a:t>cyrsiau</a:t>
            </a:r>
            <a:r>
              <a:rPr lang="en-GB" sz="2200" dirty="0">
                <a:solidFill>
                  <a:srgbClr val="2EAAE1"/>
                </a:solidFill>
                <a:latin typeface="Arial"/>
                <a:cs typeface="Arial"/>
              </a:rPr>
              <a:t> </a:t>
            </a:r>
            <a:r>
              <a:rPr lang="en-GB" sz="2200" dirty="0" err="1">
                <a:solidFill>
                  <a:srgbClr val="2EAAE1"/>
                </a:solidFill>
                <a:latin typeface="Arial"/>
                <a:cs typeface="Arial"/>
              </a:rPr>
              <a:t>addysg</a:t>
            </a:r>
            <a:r>
              <a:rPr lang="en-GB" sz="2200" dirty="0">
                <a:solidFill>
                  <a:srgbClr val="2EAAE1"/>
                </a:solidFill>
                <a:latin typeface="Arial"/>
                <a:cs typeface="Arial"/>
              </a:rPr>
              <a:t> </a:t>
            </a:r>
            <a:r>
              <a:rPr lang="en-GB" sz="2200" dirty="0" err="1">
                <a:solidFill>
                  <a:srgbClr val="2EAAE1"/>
                </a:solidFill>
                <a:latin typeface="Arial"/>
                <a:cs typeface="Arial"/>
              </a:rPr>
              <a:t>uwch</a:t>
            </a:r>
            <a:r>
              <a:rPr lang="en-GB" sz="2200" dirty="0">
                <a:solidFill>
                  <a:srgbClr val="2EAAE1"/>
                </a:solidFill>
                <a:latin typeface="Arial"/>
                <a:cs typeface="Arial"/>
              </a:rPr>
              <a:t> </a:t>
            </a:r>
            <a:r>
              <a:rPr lang="en-GB" sz="2200" dirty="0" err="1">
                <a:solidFill>
                  <a:srgbClr val="2EAAE1"/>
                </a:solidFill>
                <a:latin typeface="Arial"/>
                <a:cs typeface="Arial"/>
              </a:rPr>
              <a:t>mewn</a:t>
            </a:r>
            <a:r>
              <a:rPr lang="en-GB" sz="2200" dirty="0">
                <a:solidFill>
                  <a:srgbClr val="2EAAE1"/>
                </a:solidFill>
                <a:latin typeface="Arial"/>
                <a:cs typeface="Arial"/>
              </a:rPr>
              <a:t> </a:t>
            </a:r>
            <a:r>
              <a:rPr lang="en-GB" sz="2200" dirty="0" err="1">
                <a:solidFill>
                  <a:srgbClr val="2EAAE1"/>
                </a:solidFill>
                <a:latin typeface="Arial"/>
                <a:cs typeface="Arial"/>
              </a:rPr>
              <a:t>Prifysgolion</a:t>
            </a:r>
            <a:r>
              <a:rPr lang="en-GB" sz="2200" dirty="0">
                <a:solidFill>
                  <a:srgbClr val="2EAAE1"/>
                </a:solidFill>
                <a:latin typeface="Arial"/>
                <a:cs typeface="Arial"/>
              </a:rPr>
              <a:t> ac </a:t>
            </a:r>
            <a:r>
              <a:rPr lang="en-GB" sz="2200" dirty="0" err="1">
                <a:solidFill>
                  <a:srgbClr val="2EAAE1"/>
                </a:solidFill>
                <a:latin typeface="Arial"/>
                <a:cs typeface="Arial"/>
              </a:rPr>
              <a:t>mewn</a:t>
            </a:r>
            <a:r>
              <a:rPr lang="en-GB" sz="2200" dirty="0">
                <a:solidFill>
                  <a:srgbClr val="2EAAE1"/>
                </a:solidFill>
                <a:latin typeface="Arial"/>
                <a:cs typeface="Arial"/>
              </a:rPr>
              <a:t> </a:t>
            </a:r>
            <a:r>
              <a:rPr lang="en-GB" sz="2200" dirty="0" err="1">
                <a:solidFill>
                  <a:srgbClr val="2EAAE1"/>
                </a:solidFill>
                <a:latin typeface="Arial"/>
                <a:cs typeface="Arial"/>
              </a:rPr>
              <a:t>SABau</a:t>
            </a:r>
            <a:r>
              <a:rPr lang="en-GB" sz="2200" dirty="0">
                <a:solidFill>
                  <a:srgbClr val="2EAAE1"/>
                </a:solidFill>
                <a:latin typeface="Arial"/>
                <a:cs typeface="Arial"/>
              </a:rPr>
              <a:t> </a:t>
            </a:r>
            <a:r>
              <a:rPr lang="en-GB" sz="2200" dirty="0" err="1">
                <a:solidFill>
                  <a:srgbClr val="2EAAE1"/>
                </a:solidFill>
                <a:latin typeface="Arial"/>
                <a:cs typeface="Arial"/>
              </a:rPr>
              <a:t>sy’n</a:t>
            </a:r>
            <a:r>
              <a:rPr lang="en-GB" sz="2200" dirty="0">
                <a:solidFill>
                  <a:srgbClr val="2EAAE1"/>
                </a:solidFill>
                <a:latin typeface="Arial"/>
                <a:cs typeface="Arial"/>
              </a:rPr>
              <a:t> </a:t>
            </a:r>
            <a:r>
              <a:rPr lang="en-GB" sz="2200" dirty="0" err="1">
                <a:solidFill>
                  <a:srgbClr val="2EAAE1"/>
                </a:solidFill>
                <a:latin typeface="Arial"/>
                <a:cs typeface="Arial"/>
              </a:rPr>
              <a:t>gallu</a:t>
            </a:r>
            <a:r>
              <a:rPr lang="en-GB" sz="2200" dirty="0">
                <a:solidFill>
                  <a:srgbClr val="2EAAE1"/>
                </a:solidFill>
                <a:latin typeface="Arial"/>
                <a:cs typeface="Arial"/>
              </a:rPr>
              <a:t> </a:t>
            </a:r>
            <a:r>
              <a:rPr lang="en-GB" sz="2200" dirty="0" err="1">
                <a:solidFill>
                  <a:srgbClr val="2EAAE1"/>
                </a:solidFill>
                <a:latin typeface="Arial"/>
                <a:cs typeface="Arial"/>
              </a:rPr>
              <a:t>apelio</a:t>
            </a:r>
            <a:r>
              <a:rPr lang="en-GB" sz="2200" dirty="0">
                <a:solidFill>
                  <a:srgbClr val="2EAAE1"/>
                </a:solidFill>
                <a:latin typeface="Arial"/>
                <a:cs typeface="Arial"/>
              </a:rPr>
              <a:t> </a:t>
            </a: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gorff</a:t>
            </a:r>
            <a:r>
              <a:rPr lang="en-GB" sz="2200" dirty="0">
                <a:solidFill>
                  <a:srgbClr val="2EAAE1"/>
                </a:solidFill>
                <a:latin typeface="Arial"/>
                <a:cs typeface="Arial"/>
              </a:rPr>
              <a:t> </a:t>
            </a:r>
            <a:r>
              <a:rPr lang="en-GB" sz="2200" dirty="0" err="1">
                <a:solidFill>
                  <a:srgbClr val="2EAAE1"/>
                </a:solidFill>
                <a:latin typeface="Arial"/>
                <a:cs typeface="Arial"/>
              </a:rPr>
              <a:t>allanol</a:t>
            </a:r>
            <a:endParaRPr lang="en-GB" sz="2200" dirty="0">
              <a:solidFill>
                <a:srgbClr val="2EAAE1"/>
              </a:solidFill>
              <a:latin typeface="Arial"/>
              <a:cs typeface="Arial"/>
            </a:endParaRPr>
          </a:p>
          <a:p>
            <a:pPr marL="342900" marR="5080" indent="-342900">
              <a:lnSpc>
                <a:spcPct val="100000"/>
              </a:lnSpc>
              <a:buFont typeface="Arial" panose="020B0604020202020204" pitchFamily="34" charset="0"/>
              <a:buChar char="•"/>
              <a:tabLst>
                <a:tab pos="5485765" algn="l"/>
              </a:tabLst>
            </a:pPr>
            <a:r>
              <a:rPr lang="en-GB" sz="2200" dirty="0">
                <a:solidFill>
                  <a:srgbClr val="2EAAE1"/>
                </a:solidFill>
                <a:latin typeface="Arial"/>
                <a:cs typeface="Arial"/>
              </a:rPr>
              <a:t>Mae </a:t>
            </a:r>
            <a:r>
              <a:rPr lang="en-GB" sz="2200" dirty="0" err="1">
                <a:solidFill>
                  <a:srgbClr val="2EAAE1"/>
                </a:solidFill>
                <a:latin typeface="Arial"/>
                <a:cs typeface="Arial"/>
              </a:rPr>
              <a:t>hyn</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golygu</a:t>
            </a:r>
            <a:r>
              <a:rPr lang="en-GB" sz="2200" dirty="0">
                <a:solidFill>
                  <a:srgbClr val="2EAAE1"/>
                </a:solidFill>
                <a:latin typeface="Arial"/>
                <a:cs typeface="Arial"/>
              </a:rPr>
              <a:t> </a:t>
            </a:r>
            <a:r>
              <a:rPr lang="en-GB" sz="2200" dirty="0" err="1">
                <a:solidFill>
                  <a:srgbClr val="2EAAE1"/>
                </a:solidFill>
                <a:latin typeface="Arial"/>
                <a:cs typeface="Arial"/>
              </a:rPr>
              <a:t>nad</a:t>
            </a:r>
            <a:r>
              <a:rPr lang="en-GB" sz="2200" dirty="0">
                <a:solidFill>
                  <a:srgbClr val="2EAAE1"/>
                </a:solidFill>
                <a:latin typeface="Arial"/>
                <a:cs typeface="Arial"/>
              </a:rPr>
              <a:t> </a:t>
            </a:r>
            <a:r>
              <a:rPr lang="en-GB" sz="2200" dirty="0" err="1">
                <a:solidFill>
                  <a:srgbClr val="2EAAE1"/>
                </a:solidFill>
                <a:latin typeface="Arial"/>
                <a:cs typeface="Arial"/>
              </a:rPr>
              <a:t>oes</a:t>
            </a:r>
            <a:r>
              <a:rPr lang="en-GB" sz="2200" dirty="0">
                <a:solidFill>
                  <a:srgbClr val="2EAAE1"/>
                </a:solidFill>
                <a:latin typeface="Arial"/>
                <a:cs typeface="Arial"/>
              </a:rPr>
              <a:t> </a:t>
            </a:r>
            <a:r>
              <a:rPr lang="en-GB" sz="2200" dirty="0" err="1">
                <a:solidFill>
                  <a:srgbClr val="2EAAE1"/>
                </a:solidFill>
                <a:latin typeface="Arial"/>
                <a:cs typeface="Arial"/>
              </a:rPr>
              <a:t>gan</a:t>
            </a:r>
            <a:r>
              <a:rPr lang="en-GB" sz="2200" dirty="0">
                <a:solidFill>
                  <a:srgbClr val="2EAAE1"/>
                </a:solidFill>
                <a:latin typeface="Arial"/>
                <a:cs typeface="Arial"/>
              </a:rPr>
              <a:t> </a:t>
            </a:r>
            <a:r>
              <a:rPr lang="en-GB" sz="2200" dirty="0" err="1">
                <a:solidFill>
                  <a:srgbClr val="2EAAE1"/>
                </a:solidFill>
                <a:latin typeface="Arial"/>
                <a:cs typeface="Arial"/>
              </a:rPr>
              <a:t>ddysgwyr</a:t>
            </a:r>
            <a:r>
              <a:rPr lang="en-GB" sz="2200" dirty="0">
                <a:solidFill>
                  <a:srgbClr val="2EAAE1"/>
                </a:solidFill>
                <a:latin typeface="Arial"/>
                <a:cs typeface="Arial"/>
              </a:rPr>
              <a:t> </a:t>
            </a:r>
            <a:r>
              <a:rPr lang="en-GB" sz="2200" dirty="0" err="1">
                <a:solidFill>
                  <a:srgbClr val="2EAAE1"/>
                </a:solidFill>
                <a:latin typeface="Arial"/>
                <a:cs typeface="Arial"/>
              </a:rPr>
              <a:t>yr</a:t>
            </a:r>
            <a:r>
              <a:rPr lang="en-GB" sz="2200" dirty="0">
                <a:solidFill>
                  <a:srgbClr val="2EAAE1"/>
                </a:solidFill>
                <a:latin typeface="Arial"/>
                <a:cs typeface="Arial"/>
              </a:rPr>
              <a:t> un </a:t>
            </a:r>
            <a:r>
              <a:rPr lang="en-GB" sz="2200" dirty="0" err="1">
                <a:solidFill>
                  <a:srgbClr val="2EAAE1"/>
                </a:solidFill>
                <a:latin typeface="Arial"/>
                <a:cs typeface="Arial"/>
              </a:rPr>
              <a:t>hawliau</a:t>
            </a:r>
            <a:r>
              <a:rPr lang="en-GB" sz="2200" dirty="0">
                <a:solidFill>
                  <a:srgbClr val="2EAAE1"/>
                </a:solidFill>
                <a:latin typeface="Arial"/>
                <a:cs typeface="Arial"/>
              </a:rPr>
              <a:t> </a:t>
            </a:r>
            <a:r>
              <a:rPr lang="en-GB" sz="2200" dirty="0" err="1">
                <a:solidFill>
                  <a:srgbClr val="2EAAE1"/>
                </a:solidFill>
                <a:latin typeface="Arial"/>
                <a:cs typeface="Arial"/>
              </a:rPr>
              <a:t>lle</a:t>
            </a:r>
            <a:r>
              <a:rPr lang="en-GB" sz="2200" dirty="0">
                <a:solidFill>
                  <a:srgbClr val="2EAAE1"/>
                </a:solidFill>
                <a:latin typeface="Arial"/>
                <a:cs typeface="Arial"/>
              </a:rPr>
              <a:t> </a:t>
            </a:r>
            <a:r>
              <a:rPr lang="en-GB" sz="2200" dirty="0" err="1">
                <a:solidFill>
                  <a:srgbClr val="2EAAE1"/>
                </a:solidFill>
                <a:latin typeface="Arial"/>
                <a:cs typeface="Arial"/>
              </a:rPr>
              <a:t>mae</a:t>
            </a:r>
            <a:r>
              <a:rPr lang="en-GB" sz="2200" dirty="0">
                <a:solidFill>
                  <a:srgbClr val="2EAAE1"/>
                </a:solidFill>
                <a:latin typeface="Arial"/>
                <a:cs typeface="Arial"/>
              </a:rPr>
              <a:t> </a:t>
            </a:r>
            <a:r>
              <a:rPr lang="en-GB" sz="2200" dirty="0" err="1">
                <a:solidFill>
                  <a:srgbClr val="2EAAE1"/>
                </a:solidFill>
                <a:latin typeface="Arial"/>
                <a:cs typeface="Arial"/>
              </a:rPr>
              <a:t>cyrsiau</a:t>
            </a:r>
            <a:r>
              <a:rPr lang="en-GB" sz="2200" dirty="0">
                <a:solidFill>
                  <a:srgbClr val="2EAAE1"/>
                </a:solidFill>
                <a:latin typeface="Arial"/>
                <a:cs typeface="Arial"/>
              </a:rPr>
              <a:t> AB ac AU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yr</a:t>
            </a:r>
            <a:r>
              <a:rPr lang="en-GB" sz="2200" dirty="0">
                <a:solidFill>
                  <a:srgbClr val="2EAAE1"/>
                </a:solidFill>
                <a:latin typeface="Arial"/>
                <a:cs typeface="Arial"/>
              </a:rPr>
              <a:t> un SAB</a:t>
            </a:r>
          </a:p>
          <a:p>
            <a:pPr>
              <a:lnSpc>
                <a:spcPct val="100000"/>
              </a:lnSpc>
              <a:spcBef>
                <a:spcPts val="52"/>
              </a:spcBef>
            </a:pPr>
            <a:endParaRPr sz="2250" dirty="0">
              <a:latin typeface="Times New Roman"/>
              <a:cs typeface="Times New Roman"/>
            </a:endParaRPr>
          </a:p>
          <a:p>
            <a:pPr marR="5080" algn="r">
              <a:lnSpc>
                <a:spcPct val="100000"/>
              </a:lnSpc>
              <a:tabLst>
                <a:tab pos="456565" algn="l"/>
              </a:tabLst>
            </a:pPr>
            <a:r>
              <a:rPr sz="2200" dirty="0">
                <a:solidFill>
                  <a:srgbClr val="2EAAE1"/>
                </a:solidFill>
                <a:latin typeface="Arial"/>
                <a:cs typeface="Arial"/>
              </a:rPr>
              <a:t> 	 </a:t>
            </a:r>
            <a:endParaRPr sz="2200" dirty="0">
              <a:latin typeface="Arial"/>
              <a:cs typeface="Arial"/>
            </a:endParaRPr>
          </a:p>
        </p:txBody>
      </p:sp>
      <p:sp>
        <p:nvSpPr>
          <p:cNvPr id="5" name="object 5"/>
          <p:cNvSpPr txBox="1"/>
          <p:nvPr/>
        </p:nvSpPr>
        <p:spPr>
          <a:xfrm>
            <a:off x="527300" y="7336173"/>
            <a:ext cx="4874260" cy="338554"/>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301434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620" y="2642252"/>
            <a:ext cx="5937885" cy="4739759"/>
          </a:xfrm>
          <a:prstGeom prst="rect">
            <a:avLst/>
          </a:prstGeom>
        </p:spPr>
        <p:txBody>
          <a:bodyPr vert="horz" wrap="square" lIns="0" tIns="0" rIns="0" bIns="0" rtlCol="0">
            <a:spAutoFit/>
          </a:bodyPr>
          <a:lstStyle/>
          <a:p>
            <a:pPr marL="355600" indent="-342900">
              <a:lnSpc>
                <a:spcPct val="100000"/>
              </a:lnSpc>
              <a:buFont typeface="Arial" panose="020B0604020202020204" pitchFamily="34" charset="0"/>
              <a:buChar char="•"/>
            </a:pPr>
            <a:r>
              <a:rPr lang="en-GB" sz="2200" dirty="0">
                <a:solidFill>
                  <a:srgbClr val="414042"/>
                </a:solidFill>
                <a:latin typeface="Arial"/>
                <a:cs typeface="Arial"/>
              </a:rPr>
              <a:t>In England and Scotland, learners in FEIs can appeal to an external agency when they think their complaint has not been dealt with properly </a:t>
            </a:r>
          </a:p>
          <a:p>
            <a:pPr marL="355600" indent="-342900">
              <a:lnSpc>
                <a:spcPct val="100000"/>
              </a:lnSpc>
              <a:buFont typeface="Arial" panose="020B0604020202020204" pitchFamily="34" charset="0"/>
              <a:buChar char="•"/>
            </a:pPr>
            <a:r>
              <a:rPr lang="en-GB" sz="2200" dirty="0">
                <a:solidFill>
                  <a:srgbClr val="414042"/>
                </a:solidFill>
                <a:latin typeface="Arial"/>
                <a:cs typeface="Arial"/>
              </a:rPr>
              <a:t>In Wales, there is no equivalent external body to which learners doing further education courses can appeal.</a:t>
            </a:r>
          </a:p>
          <a:p>
            <a:pPr marL="355600" indent="-342900">
              <a:lnSpc>
                <a:spcPct val="100000"/>
              </a:lnSpc>
              <a:buFont typeface="Arial" panose="020B0604020202020204" pitchFamily="34" charset="0"/>
              <a:buChar char="•"/>
            </a:pPr>
            <a:r>
              <a:rPr lang="en-GB" sz="2200" dirty="0">
                <a:solidFill>
                  <a:srgbClr val="414042"/>
                </a:solidFill>
                <a:latin typeface="Arial"/>
                <a:cs typeface="Arial"/>
              </a:rPr>
              <a:t>In Wales only learners following higher education courses in Universities and in FEIs can appeal to an external body</a:t>
            </a:r>
          </a:p>
          <a:p>
            <a:pPr marL="355600" indent="-342900">
              <a:lnSpc>
                <a:spcPct val="100000"/>
              </a:lnSpc>
              <a:buFont typeface="Arial" panose="020B0604020202020204" pitchFamily="34" charset="0"/>
              <a:buChar char="•"/>
            </a:pPr>
            <a:r>
              <a:rPr lang="en-GB" sz="2200" dirty="0">
                <a:solidFill>
                  <a:srgbClr val="414042"/>
                </a:solidFill>
                <a:latin typeface="Arial"/>
                <a:cs typeface="Arial"/>
              </a:rPr>
              <a:t>This means leaners do not have the same rights where there is both FE and HE courses in the same FEI</a:t>
            </a:r>
          </a:p>
          <a:p>
            <a:pPr marL="12700">
              <a:lnSpc>
                <a:spcPct val="100000"/>
              </a:lnSpc>
            </a:pPr>
            <a:endParaRPr lang="en-GB" sz="2200" dirty="0">
              <a:solidFill>
                <a:srgbClr val="414042"/>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0" name="Picture 9"/>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344940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dirty="0" err="1"/>
              <a:t>Cefndir</a:t>
            </a:r>
            <a:endParaRPr dirty="0"/>
          </a:p>
        </p:txBody>
      </p:sp>
      <p:sp>
        <p:nvSpPr>
          <p:cNvPr id="4" name="object 4"/>
          <p:cNvSpPr txBox="1"/>
          <p:nvPr/>
        </p:nvSpPr>
        <p:spPr>
          <a:xfrm>
            <a:off x="527298" y="2642252"/>
            <a:ext cx="5589905" cy="3744615"/>
          </a:xfrm>
          <a:prstGeom prst="rect">
            <a:avLst/>
          </a:prstGeom>
        </p:spPr>
        <p:txBody>
          <a:bodyPr vert="horz" wrap="square" lIns="0" tIns="0" rIns="0" bIns="0" rtlCol="0">
            <a:spAutoFit/>
          </a:bodyPr>
          <a:lstStyle/>
          <a:p>
            <a:pPr marL="342900" marR="5080" indent="-342900">
              <a:lnSpc>
                <a:spcPct val="100000"/>
              </a:lnSpc>
              <a:buFont typeface="Arial" panose="020B0604020202020204" pitchFamily="34" charset="0"/>
              <a:buChar char="•"/>
              <a:tabLst>
                <a:tab pos="5485765" algn="l"/>
              </a:tabLst>
            </a:pPr>
            <a:r>
              <a:rPr lang="en-GB" sz="2200" dirty="0" err="1">
                <a:solidFill>
                  <a:srgbClr val="2EAAE1"/>
                </a:solidFill>
                <a:latin typeface="Arial"/>
                <a:cs typeface="Arial"/>
              </a:rPr>
              <a:t>Weithiau</a:t>
            </a:r>
            <a:r>
              <a:rPr lang="en-GB" sz="2200" dirty="0">
                <a:solidFill>
                  <a:srgbClr val="2EAAE1"/>
                </a:solidFill>
                <a:latin typeface="Arial"/>
                <a:cs typeface="Arial"/>
              </a:rPr>
              <a:t>, </a:t>
            </a:r>
            <a:r>
              <a:rPr lang="en-GB" sz="2200" dirty="0" err="1">
                <a:solidFill>
                  <a:srgbClr val="2EAAE1"/>
                </a:solidFill>
                <a:latin typeface="Arial"/>
                <a:cs typeface="Arial"/>
              </a:rPr>
              <a:t>mae</a:t>
            </a:r>
            <a:r>
              <a:rPr lang="en-GB" sz="2200" dirty="0">
                <a:solidFill>
                  <a:srgbClr val="2EAAE1"/>
                </a:solidFill>
                <a:latin typeface="Arial"/>
                <a:cs typeface="Arial"/>
              </a:rPr>
              <a:t> </a:t>
            </a:r>
            <a:r>
              <a:rPr lang="en-GB" sz="2200" dirty="0" err="1">
                <a:solidFill>
                  <a:srgbClr val="2EAAE1"/>
                </a:solidFill>
                <a:latin typeface="Arial"/>
                <a:cs typeface="Arial"/>
              </a:rPr>
              <a:t>dysgwyr</a:t>
            </a:r>
            <a:r>
              <a:rPr lang="en-GB" sz="2200" dirty="0">
                <a:solidFill>
                  <a:srgbClr val="2EAAE1"/>
                </a:solidFill>
                <a:latin typeface="Arial"/>
                <a:cs typeface="Arial"/>
              </a:rPr>
              <a:t> AB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apelio</a:t>
            </a:r>
            <a:r>
              <a:rPr lang="en-GB" sz="2200" dirty="0">
                <a:solidFill>
                  <a:srgbClr val="2EAAE1"/>
                </a:solidFill>
                <a:latin typeface="Arial"/>
                <a:cs typeface="Arial"/>
              </a:rPr>
              <a:t> </a:t>
            </a: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Lywodraeth</a:t>
            </a:r>
            <a:r>
              <a:rPr lang="en-GB" sz="2200" dirty="0">
                <a:solidFill>
                  <a:srgbClr val="2EAAE1"/>
                </a:solidFill>
                <a:latin typeface="Arial"/>
                <a:cs typeface="Arial"/>
              </a:rPr>
              <a:t> </a:t>
            </a:r>
            <a:r>
              <a:rPr lang="en-GB" sz="2200" dirty="0" err="1">
                <a:solidFill>
                  <a:srgbClr val="2EAAE1"/>
                </a:solidFill>
                <a:latin typeface="Arial"/>
                <a:cs typeface="Arial"/>
              </a:rPr>
              <a:t>Cymru</a:t>
            </a:r>
            <a:r>
              <a:rPr lang="en-GB" sz="2200" dirty="0">
                <a:solidFill>
                  <a:srgbClr val="2EAAE1"/>
                </a:solidFill>
                <a:latin typeface="Arial"/>
                <a:cs typeface="Arial"/>
              </a:rPr>
              <a:t> a/</a:t>
            </a:r>
            <a:r>
              <a:rPr lang="en-GB" sz="2200" dirty="0" err="1">
                <a:solidFill>
                  <a:srgbClr val="2EAAE1"/>
                </a:solidFill>
                <a:latin typeface="Arial"/>
                <a:cs typeface="Arial"/>
              </a:rPr>
              <a:t>neu</a:t>
            </a:r>
            <a:r>
              <a:rPr lang="en-GB" sz="2200" dirty="0">
                <a:solidFill>
                  <a:srgbClr val="2EAAE1"/>
                </a:solidFill>
                <a:latin typeface="Arial"/>
                <a:cs typeface="Arial"/>
              </a:rPr>
              <a:t> </a:t>
            </a:r>
            <a:r>
              <a:rPr lang="en-GB" sz="2200" dirty="0" err="1">
                <a:solidFill>
                  <a:srgbClr val="2EAAE1"/>
                </a:solidFill>
                <a:latin typeface="Arial"/>
                <a:cs typeface="Arial"/>
              </a:rPr>
              <a:t>Estyn</a:t>
            </a:r>
            <a:r>
              <a:rPr lang="en-GB" sz="2200" dirty="0">
                <a:solidFill>
                  <a:srgbClr val="2EAAE1"/>
                </a:solidFill>
                <a:latin typeface="Arial"/>
                <a:cs typeface="Arial"/>
              </a:rPr>
              <a:t> pan </a:t>
            </a:r>
            <a:r>
              <a:rPr lang="en-GB" sz="2200" dirty="0" err="1">
                <a:solidFill>
                  <a:srgbClr val="2EAAE1"/>
                </a:solidFill>
                <a:latin typeface="Arial"/>
                <a:cs typeface="Arial"/>
              </a:rPr>
              <a:t>fydd</a:t>
            </a:r>
            <a:r>
              <a:rPr lang="en-GB" sz="2200" dirty="0">
                <a:solidFill>
                  <a:srgbClr val="2EAAE1"/>
                </a:solidFill>
                <a:latin typeface="Arial"/>
                <a:cs typeface="Arial"/>
              </a:rPr>
              <a:t> </a:t>
            </a:r>
            <a:r>
              <a:rPr lang="en-GB" sz="2200" dirty="0" err="1">
                <a:solidFill>
                  <a:srgbClr val="2EAAE1"/>
                </a:solidFill>
                <a:latin typeface="Arial"/>
                <a:cs typeface="Arial"/>
              </a:rPr>
              <a:t>ganddynt</a:t>
            </a:r>
            <a:r>
              <a:rPr lang="en-GB" sz="2200" dirty="0">
                <a:solidFill>
                  <a:srgbClr val="2EAAE1"/>
                </a:solidFill>
                <a:latin typeface="Arial"/>
                <a:cs typeface="Arial"/>
              </a:rPr>
              <a:t> </a:t>
            </a:r>
            <a:r>
              <a:rPr lang="en-GB" sz="2200" dirty="0" err="1">
                <a:solidFill>
                  <a:srgbClr val="2EAAE1"/>
                </a:solidFill>
                <a:latin typeface="Arial"/>
                <a:cs typeface="Arial"/>
              </a:rPr>
              <a:t>gŵyn</a:t>
            </a:r>
            <a:r>
              <a:rPr lang="en-GB" sz="2200" dirty="0">
                <a:solidFill>
                  <a:srgbClr val="2EAAE1"/>
                </a:solidFill>
                <a:latin typeface="Arial"/>
                <a:cs typeface="Arial"/>
              </a:rPr>
              <a:t>, </a:t>
            </a:r>
            <a:r>
              <a:rPr lang="en-GB" sz="2200" dirty="0" err="1">
                <a:solidFill>
                  <a:srgbClr val="2EAAE1"/>
                </a:solidFill>
                <a:latin typeface="Arial"/>
                <a:cs typeface="Arial"/>
              </a:rPr>
              <a:t>neu’n</a:t>
            </a:r>
            <a:r>
              <a:rPr lang="en-GB" sz="2200" dirty="0">
                <a:solidFill>
                  <a:srgbClr val="2EAAE1"/>
                </a:solidFill>
                <a:latin typeface="Arial"/>
                <a:cs typeface="Arial"/>
              </a:rPr>
              <a:t> </a:t>
            </a:r>
            <a:r>
              <a:rPr lang="en-GB" sz="2200" dirty="0" err="1">
                <a:solidFill>
                  <a:srgbClr val="2EAAE1"/>
                </a:solidFill>
                <a:latin typeface="Arial"/>
                <a:cs typeface="Arial"/>
              </a:rPr>
              <a:t>teimlo</a:t>
            </a:r>
            <a:r>
              <a:rPr lang="en-GB" sz="2200" dirty="0">
                <a:solidFill>
                  <a:srgbClr val="2EAAE1"/>
                </a:solidFill>
                <a:latin typeface="Arial"/>
                <a:cs typeface="Arial"/>
              </a:rPr>
              <a:t> </a:t>
            </a:r>
            <a:r>
              <a:rPr lang="en-GB" sz="2200" dirty="0" err="1">
                <a:solidFill>
                  <a:srgbClr val="2EAAE1"/>
                </a:solidFill>
                <a:latin typeface="Arial"/>
                <a:cs typeface="Arial"/>
              </a:rPr>
              <a:t>nad</a:t>
            </a:r>
            <a:r>
              <a:rPr lang="en-GB" sz="2200" dirty="0">
                <a:solidFill>
                  <a:srgbClr val="2EAAE1"/>
                </a:solidFill>
                <a:latin typeface="Arial"/>
                <a:cs typeface="Arial"/>
              </a:rPr>
              <a:t> </a:t>
            </a:r>
            <a:r>
              <a:rPr lang="en-GB" sz="2200" dirty="0" err="1">
                <a:solidFill>
                  <a:srgbClr val="2EAAE1"/>
                </a:solidFill>
                <a:latin typeface="Arial"/>
                <a:cs typeface="Arial"/>
              </a:rPr>
              <a:t>ymdriniwyd</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briodol</a:t>
            </a:r>
            <a:r>
              <a:rPr lang="en-GB" sz="2200" dirty="0">
                <a:solidFill>
                  <a:srgbClr val="2EAAE1"/>
                </a:solidFill>
                <a:latin typeface="Arial"/>
                <a:cs typeface="Arial"/>
              </a:rPr>
              <a:t> </a:t>
            </a:r>
            <a:r>
              <a:rPr lang="en-GB" sz="2200" dirty="0" err="1">
                <a:solidFill>
                  <a:srgbClr val="2EAAE1"/>
                </a:solidFill>
                <a:latin typeface="Arial"/>
                <a:cs typeface="Arial"/>
              </a:rPr>
              <a:t>â’u</a:t>
            </a:r>
            <a:r>
              <a:rPr lang="en-GB" sz="2200" dirty="0">
                <a:solidFill>
                  <a:srgbClr val="2EAAE1"/>
                </a:solidFill>
                <a:latin typeface="Arial"/>
                <a:cs typeface="Arial"/>
              </a:rPr>
              <a:t> </a:t>
            </a:r>
            <a:r>
              <a:rPr lang="en-GB" sz="2200" dirty="0" err="1">
                <a:solidFill>
                  <a:srgbClr val="2EAAE1"/>
                </a:solidFill>
                <a:latin typeface="Arial"/>
                <a:cs typeface="Arial"/>
              </a:rPr>
              <a:t>cwyn</a:t>
            </a:r>
            <a:r>
              <a:rPr lang="en-GB" sz="2200" dirty="0">
                <a:solidFill>
                  <a:srgbClr val="2EAAE1"/>
                </a:solidFill>
                <a:latin typeface="Arial"/>
                <a:cs typeface="Arial"/>
              </a:rPr>
              <a:t> </a:t>
            </a:r>
            <a:r>
              <a:rPr lang="en-GB" sz="2200" dirty="0" err="1">
                <a:solidFill>
                  <a:srgbClr val="2EAAE1"/>
                </a:solidFill>
                <a:latin typeface="Arial"/>
                <a:cs typeface="Arial"/>
              </a:rPr>
              <a:t>wreiddiol</a:t>
            </a:r>
            <a:r>
              <a:rPr lang="en-GB" sz="2200" dirty="0">
                <a:solidFill>
                  <a:srgbClr val="2EAAE1"/>
                </a:solidFill>
                <a:latin typeface="Arial"/>
                <a:cs typeface="Arial"/>
              </a:rPr>
              <a:t>.  </a:t>
            </a:r>
          </a:p>
          <a:p>
            <a:pPr marL="342900" marR="5080" indent="-342900">
              <a:lnSpc>
                <a:spcPct val="100000"/>
              </a:lnSpc>
              <a:buFont typeface="Arial" panose="020B0604020202020204" pitchFamily="34" charset="0"/>
              <a:buChar char="•"/>
              <a:tabLst>
                <a:tab pos="5485765" algn="l"/>
              </a:tabLst>
            </a:pPr>
            <a:r>
              <a:rPr lang="en-GB" sz="2200" dirty="0" err="1">
                <a:solidFill>
                  <a:srgbClr val="2EAAE1"/>
                </a:solidFill>
                <a:latin typeface="Arial"/>
                <a:cs typeface="Arial"/>
              </a:rPr>
              <a:t>Maent</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gwneud</a:t>
            </a:r>
            <a:r>
              <a:rPr lang="en-GB" sz="2200" dirty="0">
                <a:solidFill>
                  <a:srgbClr val="2EAAE1"/>
                </a:solidFill>
                <a:latin typeface="Arial"/>
                <a:cs typeface="Arial"/>
              </a:rPr>
              <a:t> </a:t>
            </a:r>
            <a:r>
              <a:rPr lang="en-GB" sz="2200" dirty="0" err="1">
                <a:solidFill>
                  <a:srgbClr val="2EAAE1"/>
                </a:solidFill>
                <a:latin typeface="Arial"/>
                <a:cs typeface="Arial"/>
              </a:rPr>
              <a:t>hyn</a:t>
            </a:r>
            <a:r>
              <a:rPr lang="en-GB" sz="2200" dirty="0">
                <a:solidFill>
                  <a:srgbClr val="2EAAE1"/>
                </a:solidFill>
                <a:latin typeface="Arial"/>
                <a:cs typeface="Arial"/>
              </a:rPr>
              <a:t> </a:t>
            </a:r>
            <a:r>
              <a:rPr lang="en-GB" sz="2200" dirty="0" err="1">
                <a:solidFill>
                  <a:srgbClr val="2EAAE1"/>
                </a:solidFill>
                <a:latin typeface="Arial"/>
                <a:cs typeface="Arial"/>
              </a:rPr>
              <a:t>gan</a:t>
            </a:r>
            <a:r>
              <a:rPr lang="en-GB" sz="2200" dirty="0">
                <a:solidFill>
                  <a:srgbClr val="2EAAE1"/>
                </a:solidFill>
                <a:latin typeface="Arial"/>
                <a:cs typeface="Arial"/>
              </a:rPr>
              <a:t> </a:t>
            </a:r>
            <a:r>
              <a:rPr lang="en-GB" sz="2200" dirty="0" err="1">
                <a:solidFill>
                  <a:srgbClr val="2EAAE1"/>
                </a:solidFill>
                <a:latin typeface="Arial"/>
                <a:cs typeface="Arial"/>
              </a:rPr>
              <a:t>ddisgwyl</a:t>
            </a:r>
            <a:r>
              <a:rPr lang="en-GB" sz="2200" dirty="0">
                <a:solidFill>
                  <a:srgbClr val="2EAAE1"/>
                </a:solidFill>
                <a:latin typeface="Arial"/>
                <a:cs typeface="Arial"/>
              </a:rPr>
              <a:t> y </a:t>
            </a:r>
            <a:r>
              <a:rPr lang="en-GB" sz="2200" dirty="0" err="1">
                <a:solidFill>
                  <a:srgbClr val="2EAAE1"/>
                </a:solidFill>
                <a:latin typeface="Arial"/>
                <a:cs typeface="Arial"/>
              </a:rPr>
              <a:t>bydd</a:t>
            </a:r>
            <a:r>
              <a:rPr lang="en-GB" sz="2200" dirty="0">
                <a:solidFill>
                  <a:srgbClr val="2EAAE1"/>
                </a:solidFill>
                <a:latin typeface="Arial"/>
                <a:cs typeface="Arial"/>
              </a:rPr>
              <a:t> y mater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cael</a:t>
            </a:r>
            <a:r>
              <a:rPr lang="en-GB" sz="2200" dirty="0">
                <a:solidFill>
                  <a:srgbClr val="2EAAE1"/>
                </a:solidFill>
                <a:latin typeface="Arial"/>
                <a:cs typeface="Arial"/>
              </a:rPr>
              <a:t> </a:t>
            </a:r>
            <a:r>
              <a:rPr lang="en-GB" sz="2200" dirty="0" err="1">
                <a:solidFill>
                  <a:srgbClr val="2EAAE1"/>
                </a:solidFill>
                <a:latin typeface="Arial"/>
                <a:cs typeface="Arial"/>
              </a:rPr>
              <a:t>ei</a:t>
            </a:r>
            <a:r>
              <a:rPr lang="en-GB" sz="2200" dirty="0">
                <a:solidFill>
                  <a:srgbClr val="2EAAE1"/>
                </a:solidFill>
                <a:latin typeface="Arial"/>
                <a:cs typeface="Arial"/>
              </a:rPr>
              <a:t> </a:t>
            </a:r>
            <a:r>
              <a:rPr lang="en-GB" sz="2200" dirty="0" err="1">
                <a:solidFill>
                  <a:srgbClr val="2EAAE1"/>
                </a:solidFill>
                <a:latin typeface="Arial"/>
                <a:cs typeface="Arial"/>
              </a:rPr>
              <a:t>unioni</a:t>
            </a:r>
            <a:r>
              <a:rPr lang="en-GB" sz="2200" dirty="0">
                <a:solidFill>
                  <a:srgbClr val="2EAAE1"/>
                </a:solidFill>
                <a:latin typeface="Arial"/>
                <a:cs typeface="Arial"/>
              </a:rPr>
              <a:t>.  </a:t>
            </a:r>
            <a:r>
              <a:rPr lang="en-GB" sz="2200" dirty="0" err="1">
                <a:solidFill>
                  <a:srgbClr val="2EAAE1"/>
                </a:solidFill>
                <a:latin typeface="Arial"/>
                <a:cs typeface="Arial"/>
              </a:rPr>
              <a:t>Fodd</a:t>
            </a:r>
            <a:r>
              <a:rPr lang="en-GB" sz="2200" dirty="0">
                <a:solidFill>
                  <a:srgbClr val="2EAAE1"/>
                </a:solidFill>
                <a:latin typeface="Arial"/>
                <a:cs typeface="Arial"/>
              </a:rPr>
              <a:t> </a:t>
            </a:r>
            <a:r>
              <a:rPr lang="en-GB" sz="2200" dirty="0" err="1">
                <a:solidFill>
                  <a:srgbClr val="2EAAE1"/>
                </a:solidFill>
                <a:latin typeface="Arial"/>
                <a:cs typeface="Arial"/>
              </a:rPr>
              <a:t>bynnag</a:t>
            </a:r>
            <a:r>
              <a:rPr lang="en-GB" sz="2200" dirty="0">
                <a:solidFill>
                  <a:srgbClr val="2EAAE1"/>
                </a:solidFill>
                <a:latin typeface="Arial"/>
                <a:cs typeface="Arial"/>
              </a:rPr>
              <a:t>, </a:t>
            </a:r>
            <a:r>
              <a:rPr lang="en-GB" sz="2200" dirty="0" err="1">
                <a:solidFill>
                  <a:srgbClr val="2EAAE1"/>
                </a:solidFill>
                <a:latin typeface="Arial"/>
                <a:cs typeface="Arial"/>
              </a:rPr>
              <a:t>nid</a:t>
            </a:r>
            <a:r>
              <a:rPr lang="en-GB" sz="2200" dirty="0">
                <a:solidFill>
                  <a:srgbClr val="2EAAE1"/>
                </a:solidFill>
                <a:latin typeface="Arial"/>
                <a:cs typeface="Arial"/>
              </a:rPr>
              <a:t> </a:t>
            </a:r>
            <a:r>
              <a:rPr lang="en-GB" sz="2200" dirty="0" err="1">
                <a:solidFill>
                  <a:srgbClr val="2EAAE1"/>
                </a:solidFill>
                <a:latin typeface="Arial"/>
                <a:cs typeface="Arial"/>
              </a:rPr>
              <a:t>oes</a:t>
            </a:r>
            <a:r>
              <a:rPr lang="en-GB" sz="2200" dirty="0">
                <a:solidFill>
                  <a:srgbClr val="2EAAE1"/>
                </a:solidFill>
                <a:latin typeface="Arial"/>
                <a:cs typeface="Arial"/>
              </a:rPr>
              <a:t> </a:t>
            </a:r>
            <a:r>
              <a:rPr lang="en-GB" sz="2200" dirty="0" err="1">
                <a:solidFill>
                  <a:srgbClr val="2EAAE1"/>
                </a:solidFill>
                <a:latin typeface="Arial"/>
                <a:cs typeface="Arial"/>
              </a:rPr>
              <a:t>gan</a:t>
            </a:r>
            <a:r>
              <a:rPr lang="en-GB" sz="2200" dirty="0">
                <a:solidFill>
                  <a:srgbClr val="2EAAE1"/>
                </a:solidFill>
                <a:latin typeface="Arial"/>
                <a:cs typeface="Arial"/>
              </a:rPr>
              <a:t> y </a:t>
            </a:r>
            <a:r>
              <a:rPr lang="en-GB" sz="2200" dirty="0" err="1">
                <a:solidFill>
                  <a:srgbClr val="2EAAE1"/>
                </a:solidFill>
                <a:latin typeface="Arial"/>
                <a:cs typeface="Arial"/>
              </a:rPr>
              <a:t>naill</a:t>
            </a:r>
            <a:r>
              <a:rPr lang="en-GB" sz="2200" dirty="0">
                <a:solidFill>
                  <a:srgbClr val="2EAAE1"/>
                </a:solidFill>
                <a:latin typeface="Arial"/>
                <a:cs typeface="Arial"/>
              </a:rPr>
              <a:t> </a:t>
            </a:r>
            <a:r>
              <a:rPr lang="en-GB" sz="2200" dirty="0" err="1">
                <a:solidFill>
                  <a:srgbClr val="2EAAE1"/>
                </a:solidFill>
                <a:latin typeface="Arial"/>
                <a:cs typeface="Arial"/>
              </a:rPr>
              <a:t>gorff</a:t>
            </a:r>
            <a:r>
              <a:rPr lang="en-GB" sz="2200" dirty="0">
                <a:solidFill>
                  <a:srgbClr val="2EAAE1"/>
                </a:solidFill>
                <a:latin typeface="Arial"/>
                <a:cs typeface="Arial"/>
              </a:rPr>
              <a:t> </a:t>
            </a:r>
            <a:r>
              <a:rPr lang="en-GB" sz="2200" dirty="0" err="1">
                <a:solidFill>
                  <a:srgbClr val="2EAAE1"/>
                </a:solidFill>
                <a:latin typeface="Arial"/>
                <a:cs typeface="Arial"/>
              </a:rPr>
              <a:t>na’r</a:t>
            </a:r>
            <a:r>
              <a:rPr lang="en-GB" sz="2200" dirty="0">
                <a:solidFill>
                  <a:srgbClr val="2EAAE1"/>
                </a:solidFill>
                <a:latin typeface="Arial"/>
                <a:cs typeface="Arial"/>
              </a:rPr>
              <a:t> </a:t>
            </a:r>
            <a:r>
              <a:rPr lang="en-GB" sz="2200" dirty="0" err="1">
                <a:solidFill>
                  <a:srgbClr val="2EAAE1"/>
                </a:solidFill>
                <a:latin typeface="Arial"/>
                <a:cs typeface="Arial"/>
              </a:rPr>
              <a:t>llall</a:t>
            </a:r>
            <a:r>
              <a:rPr lang="en-GB" sz="2200" dirty="0">
                <a:solidFill>
                  <a:srgbClr val="2EAAE1"/>
                </a:solidFill>
                <a:latin typeface="Arial"/>
                <a:cs typeface="Arial"/>
              </a:rPr>
              <a:t> y </a:t>
            </a:r>
            <a:r>
              <a:rPr lang="en-GB" sz="2200" dirty="0" err="1">
                <a:solidFill>
                  <a:srgbClr val="2EAAE1"/>
                </a:solidFill>
                <a:latin typeface="Arial"/>
                <a:cs typeface="Arial"/>
              </a:rPr>
              <a:t>pwerau</a:t>
            </a:r>
            <a:r>
              <a:rPr lang="en-GB" sz="2200" dirty="0">
                <a:solidFill>
                  <a:srgbClr val="2EAAE1"/>
                </a:solidFill>
                <a:latin typeface="Arial"/>
                <a:cs typeface="Arial"/>
              </a:rPr>
              <a:t> </a:t>
            </a:r>
            <a:r>
              <a:rPr lang="en-GB" sz="2200" dirty="0" err="1">
                <a:solidFill>
                  <a:srgbClr val="2EAAE1"/>
                </a:solidFill>
                <a:latin typeface="Arial"/>
                <a:cs typeface="Arial"/>
              </a:rPr>
              <a:t>angenrheidiol</a:t>
            </a:r>
            <a:r>
              <a:rPr lang="en-GB" sz="2200" dirty="0">
                <a:solidFill>
                  <a:srgbClr val="2EAAE1"/>
                </a:solidFill>
                <a:latin typeface="Arial"/>
                <a:cs typeface="Arial"/>
              </a:rPr>
              <a:t> </a:t>
            </a: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ymchwilio</a:t>
            </a:r>
            <a:r>
              <a:rPr lang="en-GB" sz="2200" dirty="0">
                <a:solidFill>
                  <a:srgbClr val="2EAAE1"/>
                </a:solidFill>
                <a:latin typeface="Arial"/>
                <a:cs typeface="Arial"/>
              </a:rPr>
              <a:t> </a:t>
            </a:r>
            <a:r>
              <a:rPr lang="en-GB" sz="2200" dirty="0" err="1">
                <a:solidFill>
                  <a:srgbClr val="2EAAE1"/>
                </a:solidFill>
                <a:latin typeface="Arial"/>
                <a:cs typeface="Arial"/>
              </a:rPr>
              <a:t>i’w</a:t>
            </a:r>
            <a:r>
              <a:rPr lang="en-GB" sz="2200" dirty="0">
                <a:solidFill>
                  <a:srgbClr val="2EAAE1"/>
                </a:solidFill>
                <a:latin typeface="Arial"/>
                <a:cs typeface="Arial"/>
              </a:rPr>
              <a:t> </a:t>
            </a:r>
            <a:r>
              <a:rPr lang="en-GB" sz="2200" dirty="0" err="1">
                <a:solidFill>
                  <a:srgbClr val="2EAAE1"/>
                </a:solidFill>
                <a:latin typeface="Arial"/>
                <a:cs typeface="Arial"/>
              </a:rPr>
              <a:t>cwynion</a:t>
            </a:r>
            <a:r>
              <a:rPr lang="en-GB" sz="2200" dirty="0">
                <a:solidFill>
                  <a:srgbClr val="2EAAE1"/>
                </a:solidFill>
                <a:latin typeface="Arial"/>
                <a:cs typeface="Arial"/>
              </a:rPr>
              <a:t>.</a:t>
            </a:r>
          </a:p>
          <a:p>
            <a:pPr>
              <a:lnSpc>
                <a:spcPct val="100000"/>
              </a:lnSpc>
              <a:spcBef>
                <a:spcPts val="52"/>
              </a:spcBef>
            </a:pPr>
            <a:endParaRPr sz="2250" dirty="0">
              <a:latin typeface="Times New Roman"/>
              <a:cs typeface="Times New Roman"/>
            </a:endParaRPr>
          </a:p>
          <a:p>
            <a:pPr marR="5080" algn="r">
              <a:lnSpc>
                <a:spcPct val="100000"/>
              </a:lnSpc>
              <a:tabLst>
                <a:tab pos="456565" algn="l"/>
              </a:tabLst>
            </a:pPr>
            <a:r>
              <a:rPr sz="2200" dirty="0">
                <a:solidFill>
                  <a:srgbClr val="2EAAE1"/>
                </a:solidFill>
                <a:latin typeface="Arial"/>
                <a:cs typeface="Arial"/>
              </a:rPr>
              <a:t> 	 </a:t>
            </a:r>
            <a:endParaRPr sz="2200" dirty="0">
              <a:latin typeface="Arial"/>
              <a:cs typeface="Arial"/>
            </a:endParaRPr>
          </a:p>
        </p:txBody>
      </p:sp>
      <p:sp>
        <p:nvSpPr>
          <p:cNvPr id="5" name="object 5"/>
          <p:cNvSpPr txBox="1"/>
          <p:nvPr/>
        </p:nvSpPr>
        <p:spPr>
          <a:xfrm>
            <a:off x="527300" y="7336173"/>
            <a:ext cx="4874260" cy="338554"/>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301434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620" y="2642252"/>
            <a:ext cx="5937885" cy="2708434"/>
          </a:xfrm>
          <a:prstGeom prst="rect">
            <a:avLst/>
          </a:prstGeom>
        </p:spPr>
        <p:txBody>
          <a:bodyPr vert="horz" wrap="square" lIns="0" tIns="0" rIns="0" bIns="0" rtlCol="0">
            <a:spAutoFit/>
          </a:bodyPr>
          <a:lstStyle/>
          <a:p>
            <a:pPr marL="355600" indent="-342900">
              <a:lnSpc>
                <a:spcPct val="100000"/>
              </a:lnSpc>
              <a:buFont typeface="Arial" panose="020B0604020202020204" pitchFamily="34" charset="0"/>
              <a:buChar char="•"/>
            </a:pPr>
            <a:r>
              <a:rPr lang="en-GB" sz="2200" dirty="0">
                <a:solidFill>
                  <a:srgbClr val="414042"/>
                </a:solidFill>
                <a:latin typeface="Arial"/>
                <a:cs typeface="Arial"/>
              </a:rPr>
              <a:t>Sometimes FE learners appeal to the Welsh Government and/or </a:t>
            </a:r>
            <a:r>
              <a:rPr lang="en-GB" sz="2200" dirty="0" err="1">
                <a:solidFill>
                  <a:srgbClr val="414042"/>
                </a:solidFill>
                <a:latin typeface="Arial"/>
                <a:cs typeface="Arial"/>
              </a:rPr>
              <a:t>Estyn</a:t>
            </a:r>
            <a:r>
              <a:rPr lang="en-GB" sz="2200" dirty="0">
                <a:solidFill>
                  <a:srgbClr val="414042"/>
                </a:solidFill>
                <a:latin typeface="Arial"/>
                <a:cs typeface="Arial"/>
              </a:rPr>
              <a:t> when they have a compliant, or feel their original complaint has not been properly dealt with.  </a:t>
            </a:r>
          </a:p>
          <a:p>
            <a:pPr marL="355600" indent="-342900">
              <a:lnSpc>
                <a:spcPct val="100000"/>
              </a:lnSpc>
              <a:buFont typeface="Arial" panose="020B0604020202020204" pitchFamily="34" charset="0"/>
              <a:buChar char="•"/>
            </a:pPr>
            <a:r>
              <a:rPr lang="en-GB" sz="2200" dirty="0">
                <a:solidFill>
                  <a:srgbClr val="414042"/>
                </a:solidFill>
                <a:latin typeface="Arial"/>
                <a:cs typeface="Arial"/>
              </a:rPr>
              <a:t>They do this with the expectation of redress.  However, neither body has the powers necessary to investigate their complaints.</a:t>
            </a:r>
          </a:p>
          <a:p>
            <a:pPr marL="12700">
              <a:lnSpc>
                <a:spcPct val="100000"/>
              </a:lnSpc>
            </a:pPr>
            <a:endParaRPr lang="en-GB" sz="2200" dirty="0">
              <a:solidFill>
                <a:srgbClr val="414042"/>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0" name="Picture 9"/>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22166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4062651"/>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a:t>Mae </a:t>
            </a:r>
            <a:r>
              <a:rPr lang="en-GB" spc="-5" dirty="0" err="1"/>
              <a:t>gan</a:t>
            </a:r>
            <a:r>
              <a:rPr lang="en-GB" spc="-5" dirty="0"/>
              <a:t> bob SAB </a:t>
            </a:r>
            <a:r>
              <a:rPr lang="en-GB" spc="-5" dirty="0" err="1"/>
              <a:t>bolisi</a:t>
            </a:r>
            <a:r>
              <a:rPr lang="en-GB" spc="-5" dirty="0"/>
              <a:t> a </a:t>
            </a:r>
            <a:r>
              <a:rPr lang="en-GB" spc="-5" dirty="0" err="1"/>
              <a:t>gweithdrefnau</a:t>
            </a:r>
            <a:r>
              <a:rPr lang="en-GB" spc="-5" dirty="0"/>
              <a:t> </a:t>
            </a:r>
            <a:r>
              <a:rPr lang="en-GB" spc="-5" dirty="0" err="1"/>
              <a:t>cyhoeddedig</a:t>
            </a:r>
            <a:r>
              <a:rPr lang="en-GB" spc="-5" dirty="0"/>
              <a:t> </a:t>
            </a:r>
            <a:r>
              <a:rPr lang="en-GB" spc="-5" dirty="0" err="1"/>
              <a:t>i</a:t>
            </a:r>
            <a:r>
              <a:rPr lang="en-GB" spc="-5" dirty="0"/>
              <a:t> </a:t>
            </a:r>
            <a:r>
              <a:rPr lang="en-GB" spc="-5" dirty="0" err="1"/>
              <a:t>reoli</a:t>
            </a:r>
            <a:r>
              <a:rPr lang="en-GB" spc="-5" dirty="0"/>
              <a:t> </a:t>
            </a:r>
            <a:r>
              <a:rPr lang="en-GB" spc="-5" dirty="0" err="1"/>
              <a:t>cwynion</a:t>
            </a:r>
            <a:r>
              <a:rPr lang="en-GB" spc="-5" dirty="0"/>
              <a:t> </a:t>
            </a:r>
            <a:r>
              <a:rPr lang="en-GB" spc="-5" dirty="0" err="1"/>
              <a:t>dysgwyr</a:t>
            </a:r>
            <a:r>
              <a:rPr lang="en-GB" spc="-5" dirty="0"/>
              <a:t>.</a:t>
            </a:r>
          </a:p>
          <a:p>
            <a:pPr marL="482600" marR="5080" indent="-470534">
              <a:lnSpc>
                <a:spcPct val="100000"/>
              </a:lnSpc>
              <a:buFont typeface="Arial" panose="020B0604020202020204" pitchFamily="34" charset="0"/>
              <a:buChar char="•"/>
            </a:pPr>
            <a:r>
              <a:rPr lang="en-GB" spc="-5" dirty="0" err="1"/>
              <a:t>Yn</a:t>
            </a:r>
            <a:r>
              <a:rPr lang="en-GB" spc="-5" dirty="0"/>
              <a:t> </a:t>
            </a:r>
            <a:r>
              <a:rPr lang="en-GB" spc="-5" dirty="0" err="1"/>
              <a:t>gyffredinol</a:t>
            </a:r>
            <a:r>
              <a:rPr lang="en-GB" spc="-5" dirty="0"/>
              <a:t>, </a:t>
            </a:r>
            <a:r>
              <a:rPr lang="en-GB" spc="-5" dirty="0" err="1"/>
              <a:t>mae’r</a:t>
            </a:r>
            <a:r>
              <a:rPr lang="en-GB" spc="-5" dirty="0"/>
              <a:t> </a:t>
            </a:r>
            <a:r>
              <a:rPr lang="en-GB" spc="-5" dirty="0" err="1"/>
              <a:t>rhain</a:t>
            </a:r>
            <a:r>
              <a:rPr lang="en-GB" spc="-5" dirty="0"/>
              <a:t> </a:t>
            </a:r>
            <a:r>
              <a:rPr lang="en-GB" spc="-5" dirty="0" err="1"/>
              <a:t>yn</a:t>
            </a:r>
            <a:r>
              <a:rPr lang="en-GB" spc="-5" dirty="0"/>
              <a:t> </a:t>
            </a:r>
            <a:r>
              <a:rPr lang="en-GB" spc="-5" dirty="0" err="1"/>
              <a:t>glir</a:t>
            </a:r>
            <a:r>
              <a:rPr lang="en-GB" spc="-5" dirty="0"/>
              <a:t> a </a:t>
            </a:r>
            <a:r>
              <a:rPr lang="en-GB" spc="-5" dirty="0" err="1"/>
              <a:t>chynhwysfawr</a:t>
            </a:r>
            <a:r>
              <a:rPr lang="en-GB" spc="-5" dirty="0"/>
              <a:t>.  </a:t>
            </a:r>
          </a:p>
          <a:p>
            <a:pPr marL="482600" marR="5080" indent="-470534">
              <a:lnSpc>
                <a:spcPct val="100000"/>
              </a:lnSpc>
              <a:buFont typeface="Arial" panose="020B0604020202020204" pitchFamily="34" charset="0"/>
              <a:buChar char="•"/>
            </a:pPr>
            <a:r>
              <a:rPr lang="en-GB" spc="-5" dirty="0"/>
              <a:t>Mae </a:t>
            </a:r>
            <a:r>
              <a:rPr lang="en-GB" spc="-5" dirty="0" err="1"/>
              <a:t>SABau</a:t>
            </a:r>
            <a:r>
              <a:rPr lang="en-GB" spc="-5" dirty="0"/>
              <a:t> </a:t>
            </a:r>
            <a:r>
              <a:rPr lang="en-GB" spc="-5" dirty="0" err="1"/>
              <a:t>wedi</a:t>
            </a:r>
            <a:r>
              <a:rPr lang="en-GB" spc="-5" dirty="0"/>
              <a:t> </a:t>
            </a:r>
            <a:r>
              <a:rPr lang="en-GB" spc="-5" dirty="0" err="1"/>
              <a:t>rhoi</a:t>
            </a:r>
            <a:r>
              <a:rPr lang="en-GB" spc="-5" dirty="0"/>
              <a:t> </a:t>
            </a:r>
            <a:r>
              <a:rPr lang="en-GB" spc="-5" dirty="0" err="1"/>
              <a:t>gwybod</a:t>
            </a:r>
            <a:r>
              <a:rPr lang="en-GB" spc="-5" dirty="0"/>
              <a:t> </a:t>
            </a:r>
            <a:r>
              <a:rPr lang="en-GB" spc="-5" dirty="0" err="1"/>
              <a:t>i</a:t>
            </a:r>
            <a:r>
              <a:rPr lang="en-GB" spc="-5" dirty="0"/>
              <a:t> </a:t>
            </a:r>
            <a:r>
              <a:rPr lang="en-GB" spc="-5" dirty="0" err="1"/>
              <a:t>ddysgwyr</a:t>
            </a:r>
            <a:r>
              <a:rPr lang="en-GB" spc="-5" dirty="0"/>
              <a:t> am y </a:t>
            </a:r>
            <a:r>
              <a:rPr lang="en-GB" spc="-5" dirty="0" err="1"/>
              <a:t>rhain</a:t>
            </a:r>
            <a:r>
              <a:rPr lang="en-GB" spc="-5" dirty="0"/>
              <a:t> </a:t>
            </a:r>
            <a:r>
              <a:rPr lang="en-GB" spc="-5" dirty="0" err="1"/>
              <a:t>mewn</a:t>
            </a:r>
            <a:r>
              <a:rPr lang="en-GB" spc="-5" dirty="0"/>
              <a:t> </a:t>
            </a:r>
            <a:r>
              <a:rPr lang="en-GB" spc="-5" dirty="0" err="1"/>
              <a:t>llawer</a:t>
            </a:r>
            <a:r>
              <a:rPr lang="en-GB" spc="-5" dirty="0"/>
              <a:t> o </a:t>
            </a:r>
            <a:r>
              <a:rPr lang="en-GB" spc="-5" dirty="0" err="1"/>
              <a:t>ffyrdd</a:t>
            </a:r>
            <a:r>
              <a:rPr lang="en-GB" spc="-5" dirty="0"/>
              <a:t> </a:t>
            </a:r>
            <a:r>
              <a:rPr lang="en-GB" spc="-5" dirty="0" err="1"/>
              <a:t>defnyddiol</a:t>
            </a:r>
            <a:r>
              <a:rPr lang="en-GB" spc="-5" dirty="0"/>
              <a:t>.</a:t>
            </a:r>
          </a:p>
          <a:p>
            <a:pPr marL="482600" marR="5080" indent="-470534">
              <a:lnSpc>
                <a:spcPct val="100000"/>
              </a:lnSpc>
              <a:buFont typeface="Arial" panose="020B0604020202020204" pitchFamily="34" charset="0"/>
              <a:buChar char="•"/>
            </a:pPr>
            <a:r>
              <a:rPr lang="en-GB" spc="-5" dirty="0" err="1"/>
              <a:t>Fodd</a:t>
            </a:r>
            <a:r>
              <a:rPr lang="en-GB" spc="-5" dirty="0"/>
              <a:t> </a:t>
            </a:r>
            <a:r>
              <a:rPr lang="en-GB" spc="-5" dirty="0" err="1"/>
              <a:t>bynnag</a:t>
            </a:r>
            <a:r>
              <a:rPr lang="en-GB" spc="-5" dirty="0"/>
              <a:t>, </a:t>
            </a:r>
            <a:r>
              <a:rPr lang="en-GB" spc="-5" dirty="0" err="1"/>
              <a:t>nid</a:t>
            </a:r>
            <a:r>
              <a:rPr lang="en-GB" spc="-5" dirty="0"/>
              <a:t> </a:t>
            </a:r>
            <a:r>
              <a:rPr lang="en-GB" spc="-5" dirty="0" err="1"/>
              <a:t>ydynt</a:t>
            </a:r>
            <a:r>
              <a:rPr lang="en-GB" spc="-5" dirty="0"/>
              <a:t> bob </a:t>
            </a:r>
            <a:r>
              <a:rPr lang="en-GB" spc="-5" dirty="0" err="1"/>
              <a:t>amser</a:t>
            </a:r>
            <a:r>
              <a:rPr lang="en-GB" spc="-5" dirty="0"/>
              <a:t> </a:t>
            </a:r>
            <a:r>
              <a:rPr lang="en-GB" spc="-5" dirty="0" err="1"/>
              <a:t>yn</a:t>
            </a:r>
            <a:r>
              <a:rPr lang="en-GB" spc="-5" dirty="0"/>
              <a:t> </a:t>
            </a:r>
            <a:r>
              <a:rPr lang="en-GB" spc="-5" dirty="0" err="1"/>
              <a:t>gyfoes</a:t>
            </a:r>
            <a:r>
              <a:rPr lang="en-GB" spc="-5" dirty="0"/>
              <a:t> ac </a:t>
            </a:r>
            <a:r>
              <a:rPr lang="en-GB" spc="-5" dirty="0" err="1"/>
              <a:t>nid</a:t>
            </a:r>
            <a:r>
              <a:rPr lang="en-GB" spc="-5" dirty="0"/>
              <a:t> </a:t>
            </a:r>
            <a:r>
              <a:rPr lang="en-GB" spc="-5" dirty="0" err="1"/>
              <a:t>yw’n</a:t>
            </a:r>
            <a:r>
              <a:rPr lang="en-GB" spc="-5" dirty="0"/>
              <a:t> </a:t>
            </a:r>
            <a:r>
              <a:rPr lang="en-GB" spc="-5" dirty="0" err="1"/>
              <a:t>hawdd</a:t>
            </a:r>
            <a:r>
              <a:rPr lang="en-GB" spc="-5" dirty="0"/>
              <a:t> </a:t>
            </a:r>
            <a:r>
              <a:rPr lang="en-GB" spc="-5" dirty="0" err="1"/>
              <a:t>dod</a:t>
            </a:r>
            <a:r>
              <a:rPr lang="en-GB" spc="-5" dirty="0"/>
              <a:t> o </a:t>
            </a:r>
            <a:r>
              <a:rPr lang="en-GB" spc="-5" dirty="0" err="1"/>
              <a:t>hyd</a:t>
            </a:r>
            <a:r>
              <a:rPr lang="en-GB" spc="-5" dirty="0"/>
              <a:t> </a:t>
            </a:r>
            <a:r>
              <a:rPr lang="en-GB" spc="-5" dirty="0" err="1"/>
              <a:t>iddynt</a:t>
            </a:r>
            <a:r>
              <a:rPr lang="en-GB" spc="-5" dirty="0"/>
              <a:t> </a:t>
            </a:r>
            <a:r>
              <a:rPr lang="en-GB" spc="-5" dirty="0" err="1"/>
              <a:t>ar</a:t>
            </a:r>
            <a:r>
              <a:rPr lang="en-GB" spc="-5" dirty="0"/>
              <a:t> </a:t>
            </a:r>
            <a:r>
              <a:rPr lang="en-GB" spc="-5" dirty="0" err="1"/>
              <a:t>wefannau</a:t>
            </a:r>
            <a:r>
              <a:rPr lang="en-GB" spc="-5" dirty="0"/>
              <a:t> </a:t>
            </a:r>
            <a:r>
              <a:rPr lang="en-GB" spc="-5" dirty="0" err="1"/>
              <a:t>SABau</a:t>
            </a:r>
            <a:r>
              <a:rPr lang="en-GB" spc="-5" dirty="0"/>
              <a:t>.  </a:t>
            </a:r>
          </a:p>
          <a:p>
            <a:pPr marL="482600" marR="5080" indent="-470534">
              <a:lnSpc>
                <a:spcPct val="100000"/>
              </a:lnSpc>
              <a:buFont typeface="Arial" panose="020B0604020202020204" pitchFamily="34" charset="0"/>
              <a:buChar char="•"/>
            </a:pPr>
            <a:r>
              <a:rPr lang="en-GB" spc="-5" dirty="0" err="1"/>
              <a:t>Nid</a:t>
            </a:r>
            <a:r>
              <a:rPr lang="en-GB" spc="-5" dirty="0"/>
              <a:t> </a:t>
            </a:r>
            <a:r>
              <a:rPr lang="en-GB" spc="-5" dirty="0" err="1"/>
              <a:t>yw</a:t>
            </a:r>
            <a:r>
              <a:rPr lang="en-GB" spc="-5" dirty="0"/>
              <a:t> </a:t>
            </a:r>
            <a:r>
              <a:rPr lang="en-GB" spc="-5" dirty="0" err="1"/>
              <a:t>pob</a:t>
            </a:r>
            <a:r>
              <a:rPr lang="en-GB" spc="-5" dirty="0"/>
              <a:t> SAB </a:t>
            </a:r>
            <a:r>
              <a:rPr lang="en-GB" spc="-5" dirty="0" err="1"/>
              <a:t>yn</a:t>
            </a:r>
            <a:r>
              <a:rPr lang="en-GB" spc="-5" dirty="0"/>
              <a:t> </a:t>
            </a:r>
            <a:r>
              <a:rPr lang="en-GB" spc="-5" dirty="0" err="1"/>
              <a:t>trefnu</a:t>
            </a:r>
            <a:r>
              <a:rPr lang="en-GB" spc="-5" dirty="0"/>
              <a:t> bod y </a:t>
            </a:r>
            <a:r>
              <a:rPr lang="en-GB" spc="-5" dirty="0" err="1"/>
              <a:t>dogfennau</a:t>
            </a:r>
            <a:r>
              <a:rPr lang="en-GB" spc="-5" dirty="0"/>
              <a:t> </a:t>
            </a:r>
            <a:r>
              <a:rPr lang="en-GB" spc="-5" dirty="0" err="1"/>
              <a:t>hyn</a:t>
            </a:r>
            <a:r>
              <a:rPr lang="en-GB" spc="-5" dirty="0"/>
              <a:t> </a:t>
            </a:r>
            <a:r>
              <a:rPr lang="en-GB" spc="-5" dirty="0" err="1"/>
              <a:t>ar</a:t>
            </a:r>
            <a:r>
              <a:rPr lang="en-GB" spc="-5" dirty="0"/>
              <a:t> </a:t>
            </a:r>
            <a:r>
              <a:rPr lang="en-GB" spc="-5" dirty="0" err="1"/>
              <a:t>gael</a:t>
            </a:r>
            <a:r>
              <a:rPr lang="en-GB" spc="-5" dirty="0"/>
              <a:t> </a:t>
            </a:r>
            <a:r>
              <a:rPr lang="en-GB" spc="-5" dirty="0" err="1"/>
              <a:t>yn</a:t>
            </a:r>
            <a:r>
              <a:rPr lang="en-GB" spc="-5" dirty="0"/>
              <a:t> </a:t>
            </a:r>
            <a:r>
              <a:rPr lang="en-GB" spc="-5" dirty="0" err="1"/>
              <a:t>Gymraeg</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3385542"/>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All FEIs have a published policy and procedures to manage leaners complaints</a:t>
            </a:r>
          </a:p>
          <a:p>
            <a:pPr marL="482600" marR="44450" indent="-470534">
              <a:lnSpc>
                <a:spcPct val="100000"/>
              </a:lnSpc>
              <a:buFont typeface="Arial" panose="020B0604020202020204" pitchFamily="34" charset="0"/>
              <a:buChar char="•"/>
            </a:pPr>
            <a:r>
              <a:rPr lang="en-GB" spc="-5" dirty="0"/>
              <a:t>Generally these are clear and comprehensive.  </a:t>
            </a:r>
          </a:p>
          <a:p>
            <a:pPr marL="482600" marR="44450" indent="-470534">
              <a:lnSpc>
                <a:spcPct val="100000"/>
              </a:lnSpc>
              <a:buFont typeface="Arial" panose="020B0604020202020204" pitchFamily="34" charset="0"/>
              <a:buChar char="•"/>
            </a:pPr>
            <a:r>
              <a:rPr lang="en-GB" spc="-5" dirty="0"/>
              <a:t>FEIs make these known to leaners in many useful ways</a:t>
            </a:r>
          </a:p>
          <a:p>
            <a:pPr marL="482600" marR="44450" indent="-470534">
              <a:lnSpc>
                <a:spcPct val="100000"/>
              </a:lnSpc>
              <a:buFont typeface="Arial" panose="020B0604020202020204" pitchFamily="34" charset="0"/>
              <a:buChar char="•"/>
            </a:pPr>
            <a:r>
              <a:rPr lang="en-GB" spc="-5" dirty="0"/>
              <a:t>However, they are not always up to date or easy to find on FEI websites.  </a:t>
            </a:r>
          </a:p>
          <a:p>
            <a:pPr marL="482600" marR="44450" indent="-470534">
              <a:lnSpc>
                <a:spcPct val="100000"/>
              </a:lnSpc>
              <a:buFont typeface="Arial" panose="020B0604020202020204" pitchFamily="34" charset="0"/>
              <a:buChar char="•"/>
            </a:pPr>
            <a:r>
              <a:rPr lang="en-GB" spc="-5" dirty="0"/>
              <a:t>Not all FEIs make these documents available in Welsh</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3385542"/>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err="1"/>
              <a:t>Mae’r</a:t>
            </a:r>
            <a:r>
              <a:rPr lang="en-GB" spc="-5" dirty="0"/>
              <a:t> </a:t>
            </a:r>
            <a:r>
              <a:rPr lang="en-GB" spc="-5" dirty="0" err="1"/>
              <a:t>rhan</a:t>
            </a:r>
            <a:r>
              <a:rPr lang="en-GB" spc="-5" dirty="0"/>
              <a:t> </a:t>
            </a:r>
            <a:r>
              <a:rPr lang="en-GB" spc="-5" dirty="0" err="1"/>
              <a:t>fwyaf</a:t>
            </a:r>
            <a:r>
              <a:rPr lang="en-GB" spc="-5" dirty="0"/>
              <a:t> o </a:t>
            </a:r>
            <a:r>
              <a:rPr lang="en-GB" spc="-5" dirty="0" err="1"/>
              <a:t>ddysgwyr</a:t>
            </a:r>
            <a:r>
              <a:rPr lang="en-GB" spc="-5" dirty="0"/>
              <a:t> </a:t>
            </a:r>
            <a:r>
              <a:rPr lang="en-GB" spc="-5" dirty="0" err="1"/>
              <a:t>yn</a:t>
            </a:r>
            <a:r>
              <a:rPr lang="en-GB" spc="-5" dirty="0"/>
              <a:t> </a:t>
            </a:r>
            <a:r>
              <a:rPr lang="en-GB" spc="-5" dirty="0" err="1"/>
              <a:t>gwybod</a:t>
            </a:r>
            <a:r>
              <a:rPr lang="en-GB" spc="-5" dirty="0"/>
              <a:t> y gallant </a:t>
            </a:r>
            <a:r>
              <a:rPr lang="en-GB" spc="-5" dirty="0" err="1"/>
              <a:t>godi</a:t>
            </a:r>
            <a:r>
              <a:rPr lang="en-GB" spc="-5" dirty="0"/>
              <a:t> </a:t>
            </a:r>
            <a:r>
              <a:rPr lang="en-GB" spc="-5" dirty="0" err="1"/>
              <a:t>cwyn</a:t>
            </a:r>
            <a:r>
              <a:rPr lang="en-GB" spc="-5" dirty="0"/>
              <a:t> </a:t>
            </a:r>
            <a:r>
              <a:rPr lang="en-GB" spc="-5" dirty="0" err="1"/>
              <a:t>trwy</a:t>
            </a:r>
            <a:r>
              <a:rPr lang="en-GB" spc="-5" dirty="0"/>
              <a:t> </a:t>
            </a:r>
            <a:r>
              <a:rPr lang="en-GB" spc="-5" dirty="0" err="1"/>
              <a:t>eu</a:t>
            </a:r>
            <a:r>
              <a:rPr lang="en-GB" spc="-5" dirty="0"/>
              <a:t> </a:t>
            </a:r>
            <a:r>
              <a:rPr lang="en-GB" spc="-5" dirty="0" err="1"/>
              <a:t>tiwtor</a:t>
            </a:r>
            <a:r>
              <a:rPr lang="en-GB" spc="-5" dirty="0"/>
              <a:t> </a:t>
            </a:r>
            <a:r>
              <a:rPr lang="en-GB" spc="-5" dirty="0" err="1"/>
              <a:t>cwrs</a:t>
            </a:r>
            <a:r>
              <a:rPr lang="en-GB" spc="-5" dirty="0"/>
              <a:t> </a:t>
            </a:r>
            <a:r>
              <a:rPr lang="en-GB" spc="-5" dirty="0" err="1"/>
              <a:t>neu’u</a:t>
            </a:r>
            <a:r>
              <a:rPr lang="en-GB" spc="-5" dirty="0"/>
              <a:t> </a:t>
            </a:r>
            <a:r>
              <a:rPr lang="en-GB" spc="-5" dirty="0" err="1"/>
              <a:t>cynrychiolydd</a:t>
            </a:r>
            <a:r>
              <a:rPr lang="en-GB" spc="-5" dirty="0"/>
              <a:t> </a:t>
            </a:r>
            <a:r>
              <a:rPr lang="en-GB" spc="-5" dirty="0" err="1"/>
              <a:t>dysgwyr</a:t>
            </a:r>
            <a:r>
              <a:rPr lang="en-GB" spc="-5" dirty="0"/>
              <a:t>, ac </a:t>
            </a:r>
            <a:r>
              <a:rPr lang="en-GB" spc="-5" dirty="0" err="1"/>
              <a:t>mae’r</a:t>
            </a:r>
            <a:r>
              <a:rPr lang="en-GB" spc="-5" dirty="0"/>
              <a:t> </a:t>
            </a:r>
            <a:r>
              <a:rPr lang="en-GB" spc="-5" dirty="0" err="1"/>
              <a:t>rhan</a:t>
            </a:r>
            <a:r>
              <a:rPr lang="en-GB" spc="-5" dirty="0"/>
              <a:t> </a:t>
            </a:r>
            <a:r>
              <a:rPr lang="en-GB" spc="-5" dirty="0" err="1"/>
              <a:t>fwyaf</a:t>
            </a:r>
            <a:r>
              <a:rPr lang="en-GB" spc="-5" dirty="0"/>
              <a:t> </a:t>
            </a:r>
            <a:r>
              <a:rPr lang="en-GB" spc="-5" dirty="0" err="1"/>
              <a:t>yn</a:t>
            </a:r>
            <a:r>
              <a:rPr lang="en-GB" spc="-5" dirty="0"/>
              <a:t> </a:t>
            </a:r>
            <a:r>
              <a:rPr lang="en-GB" spc="-5" dirty="0" err="1"/>
              <a:t>teimlo</a:t>
            </a:r>
            <a:r>
              <a:rPr lang="en-GB" spc="-5" dirty="0"/>
              <a:t> </a:t>
            </a:r>
            <a:r>
              <a:rPr lang="en-GB" spc="-5" dirty="0" err="1"/>
              <a:t>eu</a:t>
            </a:r>
            <a:r>
              <a:rPr lang="en-GB" spc="-5" dirty="0"/>
              <a:t> bod </a:t>
            </a:r>
            <a:r>
              <a:rPr lang="en-GB" spc="-5" dirty="0" err="1"/>
              <a:t>yn</a:t>
            </a:r>
            <a:r>
              <a:rPr lang="en-GB" spc="-5" dirty="0"/>
              <a:t> </a:t>
            </a:r>
            <a:r>
              <a:rPr lang="en-GB" spc="-5" dirty="0" err="1"/>
              <a:t>cael</a:t>
            </a:r>
            <a:r>
              <a:rPr lang="en-GB" spc="-5" dirty="0"/>
              <a:t> y </a:t>
            </a:r>
            <a:r>
              <a:rPr lang="en-GB" spc="-5" dirty="0" err="1"/>
              <a:t>gefnogaeth</a:t>
            </a:r>
            <a:r>
              <a:rPr lang="en-GB" spc="-5" dirty="0"/>
              <a:t> </a:t>
            </a:r>
            <a:r>
              <a:rPr lang="en-GB" spc="-5" dirty="0" err="1"/>
              <a:t>fwyaf</a:t>
            </a:r>
            <a:r>
              <a:rPr lang="en-GB" spc="-5" dirty="0"/>
              <a:t> pan </a:t>
            </a:r>
            <a:r>
              <a:rPr lang="en-GB" spc="-5" dirty="0" err="1"/>
              <a:t>fyddant</a:t>
            </a:r>
            <a:r>
              <a:rPr lang="en-GB" spc="-5" dirty="0"/>
              <a:t> </a:t>
            </a:r>
            <a:r>
              <a:rPr lang="en-GB" spc="-5" dirty="0" err="1"/>
              <a:t>yn</a:t>
            </a:r>
            <a:r>
              <a:rPr lang="en-GB" spc="-5" dirty="0"/>
              <a:t> </a:t>
            </a:r>
            <a:r>
              <a:rPr lang="en-GB" spc="-5" dirty="0" err="1"/>
              <a:t>gwneud</a:t>
            </a:r>
            <a:r>
              <a:rPr lang="en-GB" spc="-5" dirty="0"/>
              <a:t> </a:t>
            </a:r>
            <a:r>
              <a:rPr lang="en-GB" spc="-5" dirty="0" err="1"/>
              <a:t>hynny</a:t>
            </a:r>
            <a:r>
              <a:rPr lang="en-GB" spc="-5" dirty="0"/>
              <a:t>.  </a:t>
            </a:r>
          </a:p>
          <a:p>
            <a:pPr marL="482600" marR="5080" indent="-470534">
              <a:lnSpc>
                <a:spcPct val="100000"/>
              </a:lnSpc>
              <a:buFont typeface="Arial" panose="020B0604020202020204" pitchFamily="34" charset="0"/>
              <a:buChar char="•"/>
            </a:pPr>
            <a:r>
              <a:rPr lang="en-GB" spc="-5" dirty="0" err="1"/>
              <a:t>Fodd</a:t>
            </a:r>
            <a:r>
              <a:rPr lang="en-GB" spc="-5" dirty="0"/>
              <a:t> </a:t>
            </a:r>
            <a:r>
              <a:rPr lang="en-GB" spc="-5" dirty="0" err="1"/>
              <a:t>bynnag</a:t>
            </a:r>
            <a:r>
              <a:rPr lang="en-GB" spc="-5" dirty="0"/>
              <a:t>, </a:t>
            </a:r>
            <a:r>
              <a:rPr lang="en-GB" spc="-5" dirty="0" err="1"/>
              <a:t>nid</a:t>
            </a:r>
            <a:r>
              <a:rPr lang="en-GB" spc="-5" dirty="0"/>
              <a:t> </a:t>
            </a:r>
            <a:r>
              <a:rPr lang="en-GB" spc="-5" dirty="0" err="1"/>
              <a:t>yw</a:t>
            </a:r>
            <a:r>
              <a:rPr lang="en-GB" spc="-5" dirty="0"/>
              <a:t> staff </a:t>
            </a:r>
            <a:r>
              <a:rPr lang="en-GB" spc="-5" dirty="0" err="1"/>
              <a:t>SABau</a:t>
            </a:r>
            <a:r>
              <a:rPr lang="en-GB" spc="-5" dirty="0"/>
              <a:t> a </a:t>
            </a:r>
            <a:r>
              <a:rPr lang="en-GB" spc="-5" dirty="0" err="1"/>
              <a:t>chynrychiolwyr</a:t>
            </a:r>
            <a:r>
              <a:rPr lang="en-GB" spc="-5" dirty="0"/>
              <a:t> </a:t>
            </a:r>
            <a:r>
              <a:rPr lang="en-GB" spc="-5" dirty="0" err="1"/>
              <a:t>dysgwyr</a:t>
            </a:r>
            <a:r>
              <a:rPr lang="en-GB" spc="-5" dirty="0"/>
              <a:t> </a:t>
            </a:r>
            <a:r>
              <a:rPr lang="en-GB" spc="-5" dirty="0" err="1"/>
              <a:t>wedi</a:t>
            </a:r>
            <a:r>
              <a:rPr lang="en-GB" spc="-5" dirty="0"/>
              <a:t> </a:t>
            </a:r>
            <a:r>
              <a:rPr lang="en-GB" spc="-5" dirty="0" err="1"/>
              <a:t>cael</a:t>
            </a:r>
            <a:r>
              <a:rPr lang="en-GB" spc="-5" dirty="0"/>
              <a:t> </a:t>
            </a:r>
            <a:r>
              <a:rPr lang="en-GB" spc="-5" dirty="0" err="1"/>
              <a:t>eu</a:t>
            </a:r>
            <a:r>
              <a:rPr lang="en-GB" spc="-5" dirty="0"/>
              <a:t> </a:t>
            </a:r>
            <a:r>
              <a:rPr lang="en-GB" spc="-5" dirty="0" err="1"/>
              <a:t>hyfforddi’n</a:t>
            </a:r>
            <a:r>
              <a:rPr lang="en-GB" spc="-5" dirty="0"/>
              <a:t> </a:t>
            </a:r>
            <a:r>
              <a:rPr lang="en-GB" spc="-5" dirty="0" err="1"/>
              <a:t>ddigon</a:t>
            </a:r>
            <a:r>
              <a:rPr lang="en-GB" spc="-5" dirty="0"/>
              <a:t> da o ran </a:t>
            </a:r>
            <a:r>
              <a:rPr lang="en-GB" spc="-5" dirty="0" err="1"/>
              <a:t>sut</a:t>
            </a:r>
            <a:r>
              <a:rPr lang="en-GB" spc="-5" dirty="0"/>
              <a:t> </a:t>
            </a:r>
            <a:r>
              <a:rPr lang="en-GB" spc="-5" dirty="0" err="1"/>
              <a:t>i</a:t>
            </a:r>
            <a:r>
              <a:rPr lang="en-GB" spc="-5" dirty="0"/>
              <a:t> </a:t>
            </a:r>
            <a:r>
              <a:rPr lang="en-GB" spc="-5" dirty="0" err="1"/>
              <a:t>reoli</a:t>
            </a:r>
            <a:r>
              <a:rPr lang="en-GB" spc="-5" dirty="0"/>
              <a:t> </a:t>
            </a:r>
            <a:r>
              <a:rPr lang="en-GB" spc="-5" dirty="0" err="1"/>
              <a:t>cwynion</a:t>
            </a:r>
            <a:r>
              <a:rPr lang="en-GB" spc="-5" dirty="0"/>
              <a:t> </a:t>
            </a:r>
            <a:r>
              <a:rPr lang="en-GB" spc="-5" dirty="0" err="1"/>
              <a:t>yn</a:t>
            </a:r>
            <a:r>
              <a:rPr lang="en-GB" spc="-5" dirty="0"/>
              <a:t> </a:t>
            </a:r>
            <a:r>
              <a:rPr lang="en-GB" spc="-5" dirty="0" err="1"/>
              <a:t>effeithiol</a:t>
            </a:r>
            <a:r>
              <a:rPr lang="en-GB" spc="-5" dirty="0"/>
              <a:t> ac </a:t>
            </a:r>
            <a:r>
              <a:rPr lang="en-GB" spc="-5" dirty="0" err="1"/>
              <a:t>adrodd</a:t>
            </a:r>
            <a:r>
              <a:rPr lang="en-GB" spc="-5" dirty="0"/>
              <a:t> </a:t>
            </a:r>
            <a:r>
              <a:rPr lang="en-GB" spc="-5" dirty="0" err="1"/>
              <a:t>amdanynt</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2708434"/>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Most learners know they can raise a complaint through their course tutor or learner representative, and most feel supported when they do.  </a:t>
            </a:r>
          </a:p>
          <a:p>
            <a:pPr marL="482600" marR="44450" indent="-470534">
              <a:lnSpc>
                <a:spcPct val="100000"/>
              </a:lnSpc>
              <a:buFont typeface="Arial" panose="020B0604020202020204" pitchFamily="34" charset="0"/>
              <a:buChar char="•"/>
            </a:pPr>
            <a:r>
              <a:rPr lang="en-GB" spc="-5" dirty="0"/>
              <a:t>However FEI staff and learner representatives are not trained well enough in how to effectively manage and report complaints.</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1692771"/>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err="1"/>
              <a:t>Yn</a:t>
            </a:r>
            <a:r>
              <a:rPr lang="en-GB" spc="-5" dirty="0"/>
              <a:t> </a:t>
            </a:r>
            <a:r>
              <a:rPr lang="en-GB" spc="-5" dirty="0" err="1"/>
              <a:t>gyffredinol</a:t>
            </a:r>
            <a:r>
              <a:rPr lang="en-GB" spc="-5" dirty="0"/>
              <a:t>, </a:t>
            </a:r>
            <a:r>
              <a:rPr lang="en-GB" spc="-5" dirty="0" err="1"/>
              <a:t>ni</a:t>
            </a:r>
            <a:r>
              <a:rPr lang="en-GB" spc="-5" dirty="0"/>
              <a:t> </a:t>
            </a:r>
            <a:r>
              <a:rPr lang="en-GB" spc="-5" dirty="0" err="1"/>
              <a:t>roddir</a:t>
            </a:r>
            <a:r>
              <a:rPr lang="en-GB" spc="-5" dirty="0"/>
              <a:t> </a:t>
            </a:r>
            <a:r>
              <a:rPr lang="en-GB" spc="-5" dirty="0" err="1"/>
              <a:t>cyhoeddusrwydd</a:t>
            </a:r>
            <a:r>
              <a:rPr lang="en-GB" spc="-5" dirty="0"/>
              <a:t> </a:t>
            </a:r>
            <a:r>
              <a:rPr lang="en-GB" spc="-5" dirty="0" err="1"/>
              <a:t>digon</a:t>
            </a:r>
            <a:r>
              <a:rPr lang="en-GB" spc="-5" dirty="0"/>
              <a:t> da </a:t>
            </a:r>
            <a:r>
              <a:rPr lang="en-GB" spc="-5" dirty="0" err="1"/>
              <a:t>i</a:t>
            </a:r>
            <a:r>
              <a:rPr lang="en-GB" spc="-5" dirty="0"/>
              <a:t> </a:t>
            </a:r>
            <a:r>
              <a:rPr lang="en-GB" spc="-5" dirty="0" err="1"/>
              <a:t>hawl</a:t>
            </a:r>
            <a:r>
              <a:rPr lang="en-GB" spc="-5" dirty="0"/>
              <a:t> </a:t>
            </a:r>
            <a:r>
              <a:rPr lang="en-GB" spc="-5" dirty="0" err="1"/>
              <a:t>dysgwr</a:t>
            </a:r>
            <a:r>
              <a:rPr lang="en-GB" spc="-5" dirty="0"/>
              <a:t> </a:t>
            </a:r>
            <a:r>
              <a:rPr lang="en-GB" spc="-5" dirty="0" err="1"/>
              <a:t>i</a:t>
            </a:r>
            <a:r>
              <a:rPr lang="en-GB" spc="-5" dirty="0"/>
              <a:t> </a:t>
            </a:r>
            <a:r>
              <a:rPr lang="en-GB" spc="-5" dirty="0" err="1"/>
              <a:t>apelio</a:t>
            </a:r>
            <a:r>
              <a:rPr lang="en-GB" spc="-5" dirty="0"/>
              <a:t> </a:t>
            </a:r>
            <a:r>
              <a:rPr lang="en-GB" spc="-5" dirty="0" err="1"/>
              <a:t>ynghylch</a:t>
            </a:r>
            <a:r>
              <a:rPr lang="en-GB" spc="-5" dirty="0"/>
              <a:t> </a:t>
            </a:r>
            <a:r>
              <a:rPr lang="en-GB" spc="-5" dirty="0" err="1"/>
              <a:t>canlyniad</a:t>
            </a:r>
            <a:r>
              <a:rPr lang="en-GB" spc="-5" dirty="0"/>
              <a:t> </a:t>
            </a:r>
            <a:r>
              <a:rPr lang="en-GB" spc="-5" dirty="0" err="1"/>
              <a:t>ei</a:t>
            </a:r>
            <a:r>
              <a:rPr lang="en-GB" spc="-5" dirty="0"/>
              <a:t> </a:t>
            </a:r>
            <a:r>
              <a:rPr lang="en-GB" spc="-5" dirty="0" err="1"/>
              <a:t>gŵyn</a:t>
            </a:r>
            <a:r>
              <a:rPr lang="en-GB" spc="-5" dirty="0"/>
              <a:t>. </a:t>
            </a:r>
          </a:p>
          <a:p>
            <a:pPr marL="482600" marR="5080" indent="-470534">
              <a:lnSpc>
                <a:spcPct val="100000"/>
              </a:lnSpc>
              <a:buFont typeface="Arial" panose="020B0604020202020204" pitchFamily="34" charset="0"/>
              <a:buChar char="•"/>
            </a:pPr>
            <a:r>
              <a:rPr lang="en-GB" spc="-5" dirty="0" err="1"/>
              <a:t>Nid</a:t>
            </a:r>
            <a:r>
              <a:rPr lang="en-GB" spc="-5" dirty="0"/>
              <a:t> </a:t>
            </a:r>
            <a:r>
              <a:rPr lang="en-GB" spc="-5" dirty="0" err="1"/>
              <a:t>oes</a:t>
            </a:r>
            <a:r>
              <a:rPr lang="en-GB" spc="-5" dirty="0"/>
              <a:t> </a:t>
            </a:r>
            <a:r>
              <a:rPr lang="en-GB" spc="-5" dirty="0" err="1"/>
              <a:t>llawer</a:t>
            </a:r>
            <a:r>
              <a:rPr lang="en-GB" spc="-5" dirty="0"/>
              <a:t> o </a:t>
            </a:r>
            <a:r>
              <a:rPr lang="en-GB" spc="-5" dirty="0" err="1"/>
              <a:t>ddysgwyr</a:t>
            </a:r>
            <a:r>
              <a:rPr lang="en-GB" spc="-5" dirty="0"/>
              <a:t> </a:t>
            </a:r>
            <a:r>
              <a:rPr lang="en-GB" spc="-5" dirty="0" err="1"/>
              <a:t>yn</a:t>
            </a:r>
            <a:r>
              <a:rPr lang="en-GB" spc="-5" dirty="0"/>
              <a:t> </a:t>
            </a:r>
            <a:r>
              <a:rPr lang="en-GB" spc="-5" dirty="0" err="1"/>
              <a:t>gwybod</a:t>
            </a:r>
            <a:r>
              <a:rPr lang="en-GB" spc="-5" dirty="0"/>
              <a:t> </a:t>
            </a:r>
            <a:r>
              <a:rPr lang="en-GB" spc="-5" dirty="0" err="1"/>
              <a:t>eu</a:t>
            </a:r>
            <a:r>
              <a:rPr lang="en-GB" spc="-5" dirty="0"/>
              <a:t> bod </a:t>
            </a:r>
            <a:r>
              <a:rPr lang="en-GB" spc="-5" dirty="0" err="1"/>
              <a:t>yn</a:t>
            </a:r>
            <a:r>
              <a:rPr lang="en-GB" spc="-5" dirty="0"/>
              <a:t> </a:t>
            </a:r>
            <a:r>
              <a:rPr lang="en-GB" spc="-5" dirty="0" err="1"/>
              <a:t>gallu</a:t>
            </a:r>
            <a:r>
              <a:rPr lang="en-GB" spc="-5" dirty="0"/>
              <a:t> </a:t>
            </a:r>
            <a:r>
              <a:rPr lang="en-GB" spc="-5" dirty="0" err="1"/>
              <a:t>apelio</a:t>
            </a:r>
            <a:r>
              <a:rPr lang="en-GB" spc="-5" dirty="0"/>
              <a:t>, </a:t>
            </a:r>
            <a:r>
              <a:rPr lang="en-GB" spc="-5" dirty="0" err="1"/>
              <a:t>neu</a:t>
            </a:r>
            <a:r>
              <a:rPr lang="en-GB" spc="-5" dirty="0"/>
              <a:t> </a:t>
            </a:r>
            <a:r>
              <a:rPr lang="en-GB" spc="-5" dirty="0" err="1"/>
              <a:t>sut</a:t>
            </a:r>
            <a:r>
              <a:rPr lang="en-GB" spc="-5" dirty="0"/>
              <a:t> </a:t>
            </a:r>
            <a:r>
              <a:rPr lang="en-GB" spc="-5" dirty="0" err="1"/>
              <a:t>i</a:t>
            </a:r>
            <a:r>
              <a:rPr lang="en-GB" spc="-5" dirty="0"/>
              <a:t> </a:t>
            </a:r>
            <a:r>
              <a:rPr lang="en-GB" spc="-5" dirty="0" err="1"/>
              <a:t>fynd</a:t>
            </a:r>
            <a:r>
              <a:rPr lang="en-GB" spc="-5" dirty="0"/>
              <a:t> </a:t>
            </a:r>
            <a:r>
              <a:rPr lang="en-GB" spc="-5" dirty="0" err="1"/>
              <a:t>ati</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1692771"/>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A learner’s right to appeal the outcome of their complaint, is generally not publicised well enough.</a:t>
            </a:r>
          </a:p>
          <a:p>
            <a:pPr marL="482600" marR="44450" indent="-470534">
              <a:lnSpc>
                <a:spcPct val="100000"/>
              </a:lnSpc>
              <a:buFont typeface="Arial" panose="020B0604020202020204" pitchFamily="34" charset="0"/>
              <a:buChar char="•"/>
            </a:pPr>
            <a:r>
              <a:rPr lang="en-GB" spc="-5" dirty="0"/>
              <a:t>Not many learners know they can make an appeal, or how to go about this.</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ntns:customXsn xmlns:ntns="http://schemas.microsoft.com/office/2006/metadata/customXsn">
  <ntns:xsnLocation>http://estynintranet/_cts/Thematic Survey Blank Document/5b585864708d8d4acustomXsn.xsn</ntns:xsnLocation>
  <ntns:cached>False</ntns:cached>
  <ntns:openByDefault>False</ntns:openByDefault>
  <ntns:xsnScope>http://estynintranet</ntns:xsnScope>
</ntns:customXsn>
</file>

<file path=customXml/item2.xml><?xml version="1.0" encoding="utf-8"?>
<ct:contentTypeSchema xmlns:ct="http://schemas.microsoft.com/office/2006/metadata/contentType" xmlns:ma="http://schemas.microsoft.com/office/2006/metadata/properties/metaAttributes" ct:_="" ma:_="" ma:contentTypeName="Thematic Survey Blank Document" ma:contentTypeID="0x0101004FF563581D1EBA4688BFE70077AFADA6030E00E3A30D3821A554409B376A8ECA62A0C2" ma:contentTypeVersion="65" ma:contentTypeDescription="" ma:contentTypeScope="" ma:versionID="8d9572156218438a6483415091ce8fe9">
  <xsd:schema xmlns:xsd="http://www.w3.org/2001/XMLSchema" xmlns:xs="http://www.w3.org/2001/XMLSchema" xmlns:p="http://schemas.microsoft.com/office/2006/metadata/properties" xmlns:ns2="4c2d5879-4e17-4934-9dac-90b30ab598df" targetNamespace="http://schemas.microsoft.com/office/2006/metadata/properties" ma:root="true" ma:fieldsID="e005b59d9d5c7a10464de03fe8f249c2"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lendar_x0020_Year" ma:index="9"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0" nillable="true" ma:displayName="Retention Year" ma:format="DateOnly" ma:internalName="Retention_x0020_Year">
      <xsd:simpleType>
        <xsd:restriction base="dms:DateTime"/>
      </xsd:simpleType>
    </xsd:element>
    <xsd:element name="Year_x0020_of_x0020_Survey" ma:index="11" nillable="true" ma:displayName="Year of Survey" ma:internalName="Year_x0020_of_x0020_Survey">
      <xsd:simpleType>
        <xsd:restriction base="dms:Text">
          <xsd:maxLength value="255"/>
        </xsd:restriction>
      </xsd:simpleType>
    </xsd:element>
    <xsd:element name="TaxCatchAllLabel" ma:index="12"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4"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1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 xsi:nil="true"/>
    <COBAS_x0020_Thematic_x0020_Event_x0020_ID xmlns="4c2d5879-4e17-4934-9dac-90b30ab598df" xsi:nil="true"/>
    <COBAS_x0020_Event_x0020_Short_x0020_Title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Lead_x0020_Inspector xmlns="4c2d5879-4e17-4934-9dac-90b30ab598df">
      <UserInfo>
        <DisplayName>Gerard Kerslake</DisplayName>
        <AccountId>96</AccountId>
        <AccountType/>
      </UserInfo>
    </Lead_x0020_Inspector>
    <Calendar_x0020_Year xmlns="4c2d5879-4e17-4934-9dac-90b30ab598df">6</Calendar_x0020_Year>
    <Retention_x0020_Year xmlns="4c2d5879-4e17-4934-9dac-90b30ab598df" xsi:nil="true"/>
    <Year_x0020_of_x0020_Survey xmlns="4c2d5879-4e17-4934-9dac-90b30ab598df" xsi:nil="true"/>
    <TaxCatchAll xmlns="4c2d5879-4e17-4934-9dac-90b30ab598df">
      <Value>1</Value>
    </TaxCatchAll>
    <COBAS_x0020_Event_x0020_ID xmlns="4c2d5879-4e17-4934-9dac-90b30ab598df">4912</COBAS_x0020_Event_x0020_ID>
    <COBAS_x0020_Event_x0020_Title xmlns="4c2d5879-4e17-4934-9dac-90b30ab598df"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CFE29F-6B53-4733-82B9-B12981D7DA73}">
  <ds:schemaRefs>
    <ds:schemaRef ds:uri="http://schemas.microsoft.com/office/2006/metadata/customXsn"/>
  </ds:schemaRefs>
</ds:datastoreItem>
</file>

<file path=customXml/itemProps2.xml><?xml version="1.0" encoding="utf-8"?>
<ds:datastoreItem xmlns:ds="http://schemas.openxmlformats.org/officeDocument/2006/customXml" ds:itemID="{ADD1E5EB-0BFA-450E-8805-45207CB775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291E3CD-0AAF-4384-BB8D-4198BA57721B}">
  <ds:schemaRefs>
    <ds:schemaRef ds:uri="http://purl.org/dc/elements/1.1/"/>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4c2d5879-4e17-4934-9dac-90b30ab598df"/>
    <ds:schemaRef ds:uri="http://schemas.microsoft.com/office/2006/metadata/properties"/>
    <ds:schemaRef ds:uri="http://www.w3.org/XML/1998/namespace"/>
    <ds:schemaRef ds:uri="http://purl.org/dc/dcmitype/"/>
  </ds:schemaRefs>
</ds:datastoreItem>
</file>

<file path=customXml/itemProps4.xml><?xml version="1.0" encoding="utf-8"?>
<ds:datastoreItem xmlns:ds="http://schemas.openxmlformats.org/officeDocument/2006/customXml" ds:itemID="{64D70755-2AC1-4497-B21D-A68E4FB927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53</TotalTime>
  <Words>2851</Words>
  <Application>Microsoft Office PowerPoint</Application>
  <PresentationFormat>Custom</PresentationFormat>
  <Paragraphs>207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Cefndir</vt:lpstr>
      <vt:lpstr>Cefndir</vt:lpstr>
      <vt:lpstr>Cefndir</vt:lpstr>
      <vt:lpstr>Cefndir</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Cwestiynau i ddarparwyr</vt:lpstr>
      <vt:lpstr>Cwestiynau i ddarparwyr</vt:lpstr>
      <vt:lpstr>Cwestiynau i ddarparwyr</vt:lpstr>
      <vt:lpstr>Dolen we i’r adroddiad  llawn:  www. </vt:lpstr>
      <vt:lpstr>Cwestiynau...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Robert Gairey</cp:lastModifiedBy>
  <cp:revision>8</cp:revision>
  <dcterms:created xsi:type="dcterms:W3CDTF">2015-04-24T11:05:35Z</dcterms:created>
  <dcterms:modified xsi:type="dcterms:W3CDTF">2015-08-07T08:44:01Z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0x0101004FF563581D1EBA4688BFE70077AFADA6030E00E3A30D3821A554409B376A8ECA62A0C2</vt:lpwstr>
  </property>
  <property fmtid="{D5CDD505-2E9C-101B-9397-08002B2CF9AE}" pid="6" name="Estyn Language">
    <vt:lpwstr>1;#English|777de1d1-cd30-4966-a2e3-f61db4c431e8</vt:lpwstr>
  </property>
</Properties>
</file>