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handoutMasterIdLst>
    <p:handoutMasterId r:id="rId21"/>
  </p:handoutMasterIdLst>
  <p:sldIdLst>
    <p:sldId id="256" r:id="rId6"/>
    <p:sldId id="257" r:id="rId7"/>
    <p:sldId id="276" r:id="rId8"/>
    <p:sldId id="277" r:id="rId9"/>
    <p:sldId id="278" r:id="rId10"/>
    <p:sldId id="279" r:id="rId11"/>
    <p:sldId id="280" r:id="rId12"/>
    <p:sldId id="281" r:id="rId13"/>
    <p:sldId id="266" r:id="rId14"/>
    <p:sldId id="269" r:id="rId15"/>
    <p:sldId id="275" r:id="rId16"/>
    <p:sldId id="270" r:id="rId17"/>
    <p:sldId id="273" r:id="rId18"/>
    <p:sldId id="282" r:id="rId19"/>
  </p:sldIdLst>
  <p:sldSz cx="13004800" cy="97536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12">
          <p15:clr>
            <a:srgbClr val="A4A3A4"/>
          </p15:clr>
        </p15:guide>
        <p15:guide id="2" pos="336">
          <p15:clr>
            <a:srgbClr val="A4A3A4"/>
          </p15:clr>
        </p15:guide>
      </p15:sldGuideLst>
    </p:ext>
    <p:ext uri="{2D200454-40CA-4A62-9FC3-DE9A4176ACB9}">
      <p15:notesGuideLst xmlns=""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2601" autoAdjust="0"/>
  </p:normalViewPr>
  <p:slideViewPr>
    <p:cSldViewPr snapToGrid="0">
      <p:cViewPr>
        <p:scale>
          <a:sx n="75" d="100"/>
          <a:sy n="75" d="100"/>
        </p:scale>
        <p:origin x="-1638" y="294"/>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770" cy="496088"/>
          </a:xfrm>
          <a:prstGeom prst="rect">
            <a:avLst/>
          </a:prstGeom>
        </p:spPr>
        <p:txBody>
          <a:bodyPr vert="horz" lIns="66047" tIns="33024" rIns="66047" bIns="33024" rtlCol="0"/>
          <a:lstStyle>
            <a:lvl1pPr algn="l">
              <a:defRPr sz="900"/>
            </a:lvl1pPr>
          </a:lstStyle>
          <a:p>
            <a:endParaRPr lang="en-GB"/>
          </a:p>
        </p:txBody>
      </p:sp>
      <p:sp>
        <p:nvSpPr>
          <p:cNvPr id="3" name="Date Placeholder 2"/>
          <p:cNvSpPr>
            <a:spLocks noGrp="1"/>
          </p:cNvSpPr>
          <p:nvPr>
            <p:ph type="dt" sz="quarter" idx="1"/>
          </p:nvPr>
        </p:nvSpPr>
        <p:spPr>
          <a:xfrm>
            <a:off x="3850246" y="2"/>
            <a:ext cx="2945770" cy="496088"/>
          </a:xfrm>
          <a:prstGeom prst="rect">
            <a:avLst/>
          </a:prstGeom>
        </p:spPr>
        <p:txBody>
          <a:bodyPr vert="horz" lIns="66047" tIns="33024" rIns="66047" bIns="33024" rtlCol="0"/>
          <a:lstStyle>
            <a:lvl1pPr algn="r">
              <a:defRPr sz="900"/>
            </a:lvl1pPr>
          </a:lstStyle>
          <a:p>
            <a:fld id="{D3BA68DE-3BE2-4835-8826-891237B8176D}" type="datetimeFigureOut">
              <a:rPr lang="en-GB" smtClean="0"/>
              <a:t>07/06/2019</a:t>
            </a:fld>
            <a:endParaRPr lang="en-GB"/>
          </a:p>
        </p:txBody>
      </p:sp>
      <p:sp>
        <p:nvSpPr>
          <p:cNvPr id="4" name="Footer Placeholder 3"/>
          <p:cNvSpPr>
            <a:spLocks noGrp="1"/>
          </p:cNvSpPr>
          <p:nvPr>
            <p:ph type="ftr" sz="quarter" idx="2"/>
          </p:nvPr>
        </p:nvSpPr>
        <p:spPr>
          <a:xfrm>
            <a:off x="0" y="9430524"/>
            <a:ext cx="2945770" cy="496088"/>
          </a:xfrm>
          <a:prstGeom prst="rect">
            <a:avLst/>
          </a:prstGeom>
        </p:spPr>
        <p:txBody>
          <a:bodyPr vert="horz" lIns="66047" tIns="33024" rIns="66047" bIns="33024" rtlCol="0" anchor="b"/>
          <a:lstStyle>
            <a:lvl1pPr algn="l">
              <a:defRPr sz="900"/>
            </a:lvl1pPr>
          </a:lstStyle>
          <a:p>
            <a:endParaRPr lang="en-GB"/>
          </a:p>
        </p:txBody>
      </p:sp>
      <p:sp>
        <p:nvSpPr>
          <p:cNvPr id="5" name="Slide Number Placeholder 4"/>
          <p:cNvSpPr>
            <a:spLocks noGrp="1"/>
          </p:cNvSpPr>
          <p:nvPr>
            <p:ph type="sldNum" sz="quarter" idx="3"/>
          </p:nvPr>
        </p:nvSpPr>
        <p:spPr>
          <a:xfrm>
            <a:off x="3850246" y="9430524"/>
            <a:ext cx="2945770" cy="496088"/>
          </a:xfrm>
          <a:prstGeom prst="rect">
            <a:avLst/>
          </a:prstGeom>
        </p:spPr>
        <p:txBody>
          <a:bodyPr vert="horz" lIns="66047" tIns="33024" rIns="66047" bIns="33024"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770" cy="497704"/>
          </a:xfrm>
          <a:prstGeom prst="rect">
            <a:avLst/>
          </a:prstGeom>
        </p:spPr>
        <p:txBody>
          <a:bodyPr vert="horz" lIns="66047" tIns="33024" rIns="66047" bIns="33024" rtlCol="0"/>
          <a:lstStyle>
            <a:lvl1pPr algn="l">
              <a:defRPr sz="900"/>
            </a:lvl1pPr>
          </a:lstStyle>
          <a:p>
            <a:endParaRPr lang="en-GB"/>
          </a:p>
        </p:txBody>
      </p:sp>
      <p:sp>
        <p:nvSpPr>
          <p:cNvPr id="3" name="Date Placeholder 2"/>
          <p:cNvSpPr>
            <a:spLocks noGrp="1"/>
          </p:cNvSpPr>
          <p:nvPr>
            <p:ph type="dt" idx="1"/>
          </p:nvPr>
        </p:nvSpPr>
        <p:spPr>
          <a:xfrm>
            <a:off x="3850246" y="1"/>
            <a:ext cx="2945770" cy="497704"/>
          </a:xfrm>
          <a:prstGeom prst="rect">
            <a:avLst/>
          </a:prstGeom>
        </p:spPr>
        <p:txBody>
          <a:bodyPr vert="horz" lIns="66047" tIns="33024" rIns="66047" bIns="33024" rtlCol="0"/>
          <a:lstStyle>
            <a:lvl1pPr algn="r">
              <a:defRPr sz="900"/>
            </a:lvl1pPr>
          </a:lstStyle>
          <a:p>
            <a:fld id="{812CC1F7-F3F4-4D7C-8556-4996105A9C7C}" type="datetimeFigureOut">
              <a:rPr lang="en-GB" smtClean="0"/>
              <a:t>07/06/2019</a:t>
            </a:fld>
            <a:endParaRPr lang="en-GB"/>
          </a:p>
        </p:txBody>
      </p:sp>
      <p:sp>
        <p:nvSpPr>
          <p:cNvPr id="4" name="Slide Image Placeholder 3"/>
          <p:cNvSpPr>
            <a:spLocks noGrp="1" noRot="1" noChangeAspect="1"/>
          </p:cNvSpPr>
          <p:nvPr>
            <p:ph type="sldImg" idx="2"/>
          </p:nvPr>
        </p:nvSpPr>
        <p:spPr>
          <a:xfrm>
            <a:off x="1163638" y="1239838"/>
            <a:ext cx="4470400" cy="3352800"/>
          </a:xfrm>
          <a:prstGeom prst="rect">
            <a:avLst/>
          </a:prstGeom>
          <a:noFill/>
          <a:ln w="12700">
            <a:solidFill>
              <a:prstClr val="black"/>
            </a:solidFill>
          </a:ln>
        </p:spPr>
        <p:txBody>
          <a:bodyPr vert="horz" lIns="66047" tIns="33024" rIns="66047" bIns="33024" rtlCol="0" anchor="ctr"/>
          <a:lstStyle/>
          <a:p>
            <a:endParaRPr lang="en-GB"/>
          </a:p>
        </p:txBody>
      </p:sp>
      <p:sp>
        <p:nvSpPr>
          <p:cNvPr id="5" name="Notes Placeholder 4"/>
          <p:cNvSpPr>
            <a:spLocks noGrp="1"/>
          </p:cNvSpPr>
          <p:nvPr>
            <p:ph type="body" sz="quarter" idx="3"/>
          </p:nvPr>
        </p:nvSpPr>
        <p:spPr>
          <a:xfrm>
            <a:off x="679603" y="4778282"/>
            <a:ext cx="5438471" cy="3908915"/>
          </a:xfrm>
          <a:prstGeom prst="rect">
            <a:avLst/>
          </a:prstGeom>
        </p:spPr>
        <p:txBody>
          <a:bodyPr vert="horz" lIns="66047" tIns="33024" rIns="66047" bIns="3302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523"/>
            <a:ext cx="2945770" cy="497704"/>
          </a:xfrm>
          <a:prstGeom prst="rect">
            <a:avLst/>
          </a:prstGeom>
        </p:spPr>
        <p:txBody>
          <a:bodyPr vert="horz" lIns="66047" tIns="33024" rIns="66047" bIns="33024" rtlCol="0" anchor="b"/>
          <a:lstStyle>
            <a:lvl1pPr algn="l">
              <a:defRPr sz="900"/>
            </a:lvl1pPr>
          </a:lstStyle>
          <a:p>
            <a:endParaRPr lang="en-GB"/>
          </a:p>
        </p:txBody>
      </p:sp>
      <p:sp>
        <p:nvSpPr>
          <p:cNvPr id="7" name="Slide Number Placeholder 6"/>
          <p:cNvSpPr>
            <a:spLocks noGrp="1"/>
          </p:cNvSpPr>
          <p:nvPr>
            <p:ph type="sldNum" sz="quarter" idx="5"/>
          </p:nvPr>
        </p:nvSpPr>
        <p:spPr>
          <a:xfrm>
            <a:off x="3850246" y="9430523"/>
            <a:ext cx="2945770" cy="497704"/>
          </a:xfrm>
          <a:prstGeom prst="rect">
            <a:avLst/>
          </a:prstGeom>
        </p:spPr>
        <p:txBody>
          <a:bodyPr vert="horz" lIns="66047" tIns="33024" rIns="66047" bIns="33024" rtlCol="0" anchor="b"/>
          <a:lstStyle>
            <a:lvl1pPr algn="r">
              <a:defRPr sz="9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a:t>
            </a:fld>
            <a:endParaRPr lang="en-GB"/>
          </a:p>
        </p:txBody>
      </p:sp>
    </p:spTree>
    <p:extLst>
      <p:ext uri="{BB962C8B-B14F-4D97-AF65-F5344CB8AC3E}">
        <p14:creationId xmlns:p14="http://schemas.microsoft.com/office/powerpoint/2010/main" val="2198609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2</a:t>
            </a:fld>
            <a:endParaRPr lang="en-GB"/>
          </a:p>
        </p:txBody>
      </p:sp>
    </p:spTree>
    <p:extLst>
      <p:ext uri="{BB962C8B-B14F-4D97-AF65-F5344CB8AC3E}">
        <p14:creationId xmlns:p14="http://schemas.microsoft.com/office/powerpoint/2010/main" val="2069369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3</a:t>
            </a:fld>
            <a:endParaRPr lang="en-GB"/>
          </a:p>
        </p:txBody>
      </p:sp>
    </p:spTree>
    <p:extLst>
      <p:ext uri="{BB962C8B-B14F-4D97-AF65-F5344CB8AC3E}">
        <p14:creationId xmlns:p14="http://schemas.microsoft.com/office/powerpoint/2010/main" val="3734719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4</a:t>
            </a:fld>
            <a:endParaRPr lang="en-GB"/>
          </a:p>
        </p:txBody>
      </p:sp>
    </p:spTree>
    <p:extLst>
      <p:ext uri="{BB962C8B-B14F-4D97-AF65-F5344CB8AC3E}">
        <p14:creationId xmlns:p14="http://schemas.microsoft.com/office/powerpoint/2010/main" val="4067864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5</a:t>
            </a:fld>
            <a:endParaRPr lang="en-GB"/>
          </a:p>
        </p:txBody>
      </p:sp>
    </p:spTree>
    <p:extLst>
      <p:ext uri="{BB962C8B-B14F-4D97-AF65-F5344CB8AC3E}">
        <p14:creationId xmlns:p14="http://schemas.microsoft.com/office/powerpoint/2010/main" val="174015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6</a:t>
            </a:fld>
            <a:endParaRPr lang="en-GB"/>
          </a:p>
        </p:txBody>
      </p:sp>
    </p:spTree>
    <p:extLst>
      <p:ext uri="{BB962C8B-B14F-4D97-AF65-F5344CB8AC3E}">
        <p14:creationId xmlns:p14="http://schemas.microsoft.com/office/powerpoint/2010/main" val="97560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7</a:t>
            </a:fld>
            <a:endParaRPr lang="en-GB"/>
          </a:p>
        </p:txBody>
      </p:sp>
    </p:spTree>
    <p:extLst>
      <p:ext uri="{BB962C8B-B14F-4D97-AF65-F5344CB8AC3E}">
        <p14:creationId xmlns:p14="http://schemas.microsoft.com/office/powerpoint/2010/main" val="2114933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8</a:t>
            </a:fld>
            <a:endParaRPr lang="en-GB"/>
          </a:p>
        </p:txBody>
      </p:sp>
    </p:spTree>
    <p:extLst>
      <p:ext uri="{BB962C8B-B14F-4D97-AF65-F5344CB8AC3E}">
        <p14:creationId xmlns:p14="http://schemas.microsoft.com/office/powerpoint/2010/main" val="387664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251" y="-209550"/>
            <a:ext cx="13795538" cy="13680000"/>
          </a:xfrm>
          <a:prstGeom prst="rect">
            <a:avLst/>
          </a:prstGeom>
        </p:spPr>
      </p:pic>
      <p:sp>
        <p:nvSpPr>
          <p:cNvPr id="2" name="object 2"/>
          <p:cNvSpPr txBox="1"/>
          <p:nvPr/>
        </p:nvSpPr>
        <p:spPr>
          <a:xfrm>
            <a:off x="467354" y="1438441"/>
            <a:ext cx="11963541" cy="4847481"/>
          </a:xfrm>
          <a:prstGeom prst="rect">
            <a:avLst/>
          </a:prstGeom>
        </p:spPr>
        <p:txBody>
          <a:bodyPr vert="horz" wrap="square" lIns="0" tIns="0" rIns="0" bIns="0" rtlCol="0">
            <a:spAutoFit/>
          </a:bodyPr>
          <a:lstStyle/>
          <a:p>
            <a:pPr marL="12700" marR="5080"/>
            <a:r>
              <a:rPr lang="cy-GB" sz="4500" b="1" spc="-5" dirty="0" smtClean="0">
                <a:solidFill>
                  <a:schemeClr val="tx1">
                    <a:lumMod val="75000"/>
                    <a:lumOff val="25000"/>
                  </a:schemeClr>
                </a:solidFill>
                <a:latin typeface="Arial"/>
                <a:cs typeface="Arial"/>
              </a:rPr>
              <a:t>Iach a hapus</a:t>
            </a:r>
          </a:p>
          <a:p>
            <a:pPr marL="12700" marR="2997200"/>
            <a:r>
              <a:rPr lang="cy-GB" sz="4500" spc="-5" dirty="0" smtClean="0">
                <a:solidFill>
                  <a:schemeClr val="tx1">
                    <a:lumMod val="75000"/>
                    <a:lumOff val="25000"/>
                  </a:schemeClr>
                </a:solidFill>
                <a:latin typeface="Arial"/>
                <a:cs typeface="Arial"/>
              </a:rPr>
              <a:t>Effaith yr ysgol ar iechyd a llesiant disgyblion</a:t>
            </a:r>
            <a:endParaRPr lang="cy-GB" sz="4500" b="1" spc="-5" dirty="0" smtClean="0">
              <a:solidFill>
                <a:schemeClr val="tx1">
                  <a:lumMod val="75000"/>
                  <a:lumOff val="25000"/>
                </a:schemeClr>
              </a:solidFill>
              <a:latin typeface="Arial"/>
              <a:cs typeface="Arial"/>
            </a:endParaRPr>
          </a:p>
          <a:p>
            <a:pPr marL="12700" marR="2997200"/>
            <a:endParaRPr lang="en-GB" sz="4500" b="1" spc="-5" dirty="0" smtClean="0">
              <a:solidFill>
                <a:schemeClr val="tx1">
                  <a:lumMod val="75000"/>
                  <a:lumOff val="25000"/>
                </a:schemeClr>
              </a:solidFill>
              <a:latin typeface="Arial"/>
              <a:cs typeface="Arial"/>
            </a:endParaRPr>
          </a:p>
          <a:p>
            <a:pPr marL="12700" marR="2997200"/>
            <a:r>
              <a:rPr lang="en-GB" sz="4500" b="1" spc="-5" dirty="0" smtClean="0">
                <a:solidFill>
                  <a:schemeClr val="tx1">
                    <a:lumMod val="75000"/>
                    <a:lumOff val="25000"/>
                  </a:schemeClr>
                </a:solidFill>
                <a:latin typeface="Arial"/>
                <a:cs typeface="Arial"/>
              </a:rPr>
              <a:t>Healthy and happ</a:t>
            </a:r>
            <a:r>
              <a:rPr lang="en-GB" sz="4500" b="1" spc="-5" dirty="0">
                <a:solidFill>
                  <a:schemeClr val="tx1">
                    <a:lumMod val="75000"/>
                    <a:lumOff val="25000"/>
                  </a:schemeClr>
                </a:solidFill>
                <a:latin typeface="Arial"/>
                <a:cs typeface="Arial"/>
              </a:rPr>
              <a:t>y</a:t>
            </a:r>
            <a:endParaRPr lang="en-GB" sz="4500" b="1" spc="-5" dirty="0" smtClean="0">
              <a:solidFill>
                <a:schemeClr val="tx1">
                  <a:lumMod val="75000"/>
                  <a:lumOff val="25000"/>
                </a:schemeClr>
              </a:solidFill>
              <a:latin typeface="Arial"/>
              <a:cs typeface="Arial"/>
            </a:endParaRPr>
          </a:p>
          <a:p>
            <a:pPr marL="12700" marR="2997200"/>
            <a:r>
              <a:rPr lang="en-GB" sz="4500" spc="-5" dirty="0" smtClean="0">
                <a:solidFill>
                  <a:schemeClr val="tx1">
                    <a:lumMod val="75000"/>
                    <a:lumOff val="25000"/>
                  </a:schemeClr>
                </a:solidFill>
                <a:latin typeface="Arial"/>
                <a:cs typeface="Arial"/>
              </a:rPr>
              <a:t>School impact on pupils’ health and wellbeing</a:t>
            </a:r>
            <a:endParaRPr sz="4500"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13220" y="1488091"/>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03478"/>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256417"/>
            <a:ext cx="6277420" cy="4062651"/>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Local authorities and regional consortia should:</a:t>
            </a: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r>
              <a:rPr lang="en-US" sz="2400" dirty="0" smtClean="0">
                <a:solidFill>
                  <a:schemeClr val="tx1">
                    <a:lumMod val="75000"/>
                    <a:lumOff val="25000"/>
                  </a:schemeClr>
                </a:solidFill>
                <a:latin typeface="Arial"/>
                <a:cs typeface="Arial"/>
              </a:rPr>
              <a:t>R6 Support </a:t>
            </a:r>
            <a:r>
              <a:rPr lang="en-US" sz="2400" dirty="0">
                <a:solidFill>
                  <a:schemeClr val="tx1">
                    <a:lumMod val="75000"/>
                    <a:lumOff val="25000"/>
                  </a:schemeClr>
                </a:solidFill>
                <a:latin typeface="Arial"/>
                <a:cs typeface="Arial"/>
              </a:rPr>
              <a:t>schools to develop a whole-school approach to health and wellbeing </a:t>
            </a:r>
            <a:endParaRPr lang="en-US" sz="2400" dirty="0" smtClean="0">
              <a:solidFill>
                <a:schemeClr val="tx1">
                  <a:lumMod val="75000"/>
                  <a:lumOff val="25000"/>
                </a:schemeClr>
              </a:solidFill>
              <a:latin typeface="Arial"/>
              <a:cs typeface="Arial"/>
            </a:endParaRPr>
          </a:p>
          <a:p>
            <a:pPr marR="5080">
              <a:tabLst>
                <a:tab pos="5485765" algn="l"/>
              </a:tabLst>
            </a:pPr>
            <a:endParaRPr lang="en-US" sz="2400" dirty="0">
              <a:solidFill>
                <a:schemeClr val="tx1">
                  <a:lumMod val="75000"/>
                  <a:lumOff val="25000"/>
                </a:schemeClr>
              </a:solidFill>
              <a:latin typeface="Arial"/>
              <a:cs typeface="Arial"/>
            </a:endParaRPr>
          </a:p>
          <a:p>
            <a:pPr marR="5080">
              <a:tabLst>
                <a:tab pos="5485765" algn="l"/>
              </a:tabLst>
            </a:pPr>
            <a:r>
              <a:rPr lang="en-US" sz="2400" dirty="0" smtClean="0">
                <a:solidFill>
                  <a:schemeClr val="tx1">
                    <a:lumMod val="75000"/>
                    <a:lumOff val="25000"/>
                  </a:schemeClr>
                </a:solidFill>
                <a:latin typeface="Arial"/>
                <a:cs typeface="Arial"/>
              </a:rPr>
              <a:t>R7 Support </a:t>
            </a:r>
            <a:r>
              <a:rPr lang="en-US" sz="2400" dirty="0">
                <a:solidFill>
                  <a:schemeClr val="tx1">
                    <a:lumMod val="75000"/>
                    <a:lumOff val="25000"/>
                  </a:schemeClr>
                </a:solidFill>
                <a:latin typeface="Arial"/>
                <a:cs typeface="Arial"/>
              </a:rPr>
              <a:t>effective working between schools and other agencies in the best interests of children and young people and their families</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4" name="Rectangle 3"/>
          <p:cNvSpPr/>
          <p:nvPr/>
        </p:nvSpPr>
        <p:spPr>
          <a:xfrm>
            <a:off x="113220" y="2256417"/>
            <a:ext cx="6502400" cy="3416320"/>
          </a:xfrm>
          <a:prstGeom prst="rect">
            <a:avLst/>
          </a:prstGeom>
        </p:spPr>
        <p:txBody>
          <a:bodyPr>
            <a:spAutoFit/>
          </a:bodyPr>
          <a:lstStyle/>
          <a:p>
            <a:pPr marR="5080">
              <a:tabLst>
                <a:tab pos="5485765" algn="l"/>
              </a:tabLst>
            </a:pPr>
            <a:r>
              <a:rPr lang="cy-GB" sz="2400" b="1" dirty="0" smtClean="0">
                <a:solidFill>
                  <a:schemeClr val="tx1">
                    <a:lumMod val="75000"/>
                    <a:lumOff val="25000"/>
                  </a:schemeClr>
                </a:solidFill>
                <a:latin typeface="Arial"/>
                <a:cs typeface="Arial"/>
              </a:rPr>
              <a:t>Dylai awdurdodau lleol a chonsortia rhanbarthol:</a:t>
            </a:r>
          </a:p>
          <a:p>
            <a:pPr marR="5080">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r>
              <a:rPr lang="cy-GB" sz="2400" dirty="0" smtClean="0">
                <a:solidFill>
                  <a:schemeClr val="tx1">
                    <a:lumMod val="75000"/>
                    <a:lumOff val="25000"/>
                  </a:schemeClr>
                </a:solidFill>
                <a:latin typeface="Arial"/>
                <a:cs typeface="Arial"/>
              </a:rPr>
              <a:t>A6</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Gynorthwyo</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ysgolion</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i</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ddatblygu</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ymagwedd</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ysgol</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gyfan</a:t>
            </a:r>
            <a:r>
              <a:rPr lang="en-US" sz="2400" dirty="0">
                <a:solidFill>
                  <a:schemeClr val="tx1">
                    <a:lumMod val="75000"/>
                    <a:lumOff val="25000"/>
                  </a:schemeClr>
                </a:solidFill>
                <a:latin typeface="Arial"/>
                <a:cs typeface="Arial"/>
              </a:rPr>
              <a:t> at </a:t>
            </a:r>
            <a:r>
              <a:rPr lang="en-US" sz="2400" dirty="0" err="1">
                <a:solidFill>
                  <a:schemeClr val="tx1">
                    <a:lumMod val="75000"/>
                    <a:lumOff val="25000"/>
                  </a:schemeClr>
                </a:solidFill>
                <a:latin typeface="Arial"/>
                <a:cs typeface="Arial"/>
              </a:rPr>
              <a:t>iechyd</a:t>
            </a:r>
            <a:r>
              <a:rPr lang="en-US" sz="2400" dirty="0">
                <a:solidFill>
                  <a:schemeClr val="tx1">
                    <a:lumMod val="75000"/>
                    <a:lumOff val="25000"/>
                  </a:schemeClr>
                </a:solidFill>
                <a:latin typeface="Arial"/>
                <a:cs typeface="Arial"/>
              </a:rPr>
              <a:t> a </a:t>
            </a:r>
            <a:r>
              <a:rPr lang="en-US" sz="2400" dirty="0" err="1" smtClean="0">
                <a:solidFill>
                  <a:schemeClr val="tx1">
                    <a:lumMod val="75000"/>
                    <a:lumOff val="25000"/>
                  </a:schemeClr>
                </a:solidFill>
                <a:latin typeface="Arial"/>
                <a:cs typeface="Arial"/>
              </a:rPr>
              <a:t>llesiant</a:t>
            </a:r>
            <a:endParaRPr lang="en-US" sz="2400" dirty="0">
              <a:solidFill>
                <a:schemeClr val="tx1">
                  <a:lumMod val="75000"/>
                  <a:lumOff val="25000"/>
                </a:schemeClr>
              </a:solidFill>
              <a:latin typeface="Arial"/>
              <a:cs typeface="Arial"/>
            </a:endParaRPr>
          </a:p>
          <a:p>
            <a:pPr marR="5080">
              <a:tabLst>
                <a:tab pos="5485765" algn="l"/>
              </a:tabLst>
            </a:pPr>
            <a:endParaRPr lang="en-US" sz="2400" dirty="0">
              <a:solidFill>
                <a:schemeClr val="tx1">
                  <a:lumMod val="75000"/>
                  <a:lumOff val="25000"/>
                </a:schemeClr>
              </a:solidFill>
              <a:latin typeface="Arial"/>
              <a:cs typeface="Arial"/>
            </a:endParaRPr>
          </a:p>
          <a:p>
            <a:pPr marR="5080">
              <a:tabLst>
                <a:tab pos="5485765" algn="l"/>
              </a:tabLst>
            </a:pPr>
            <a:r>
              <a:rPr lang="en-US" sz="2400" dirty="0">
                <a:solidFill>
                  <a:schemeClr val="tx1">
                    <a:lumMod val="75000"/>
                    <a:lumOff val="25000"/>
                  </a:schemeClr>
                </a:solidFill>
                <a:latin typeface="Arial"/>
                <a:cs typeface="Arial"/>
              </a:rPr>
              <a:t>A7 </a:t>
            </a:r>
            <a:r>
              <a:rPr lang="en-US" sz="2400" dirty="0" err="1">
                <a:solidFill>
                  <a:schemeClr val="tx1">
                    <a:lumMod val="75000"/>
                    <a:lumOff val="25000"/>
                  </a:schemeClr>
                </a:solidFill>
                <a:latin typeface="Arial"/>
                <a:cs typeface="Arial"/>
              </a:rPr>
              <a:t>Cefnogi</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gweithio</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effeithiol</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rhwng</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ysgolion</a:t>
            </a:r>
            <a:r>
              <a:rPr lang="en-US" sz="2400" dirty="0">
                <a:solidFill>
                  <a:schemeClr val="tx1">
                    <a:lumMod val="75000"/>
                    <a:lumOff val="25000"/>
                  </a:schemeClr>
                </a:solidFill>
                <a:latin typeface="Arial"/>
                <a:cs typeface="Arial"/>
              </a:rPr>
              <a:t> ac </a:t>
            </a:r>
            <a:r>
              <a:rPr lang="en-US" sz="2400" dirty="0" err="1">
                <a:solidFill>
                  <a:schemeClr val="tx1">
                    <a:lumMod val="75000"/>
                    <a:lumOff val="25000"/>
                  </a:schemeClr>
                </a:solidFill>
                <a:latin typeface="Arial"/>
                <a:cs typeface="Arial"/>
              </a:rPr>
              <a:t>asiantaethau</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eraill</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er</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lles</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pennaf</a:t>
            </a:r>
            <a:r>
              <a:rPr lang="en-US" sz="2400" dirty="0">
                <a:solidFill>
                  <a:schemeClr val="tx1">
                    <a:lumMod val="75000"/>
                    <a:lumOff val="25000"/>
                  </a:schemeClr>
                </a:solidFill>
                <a:latin typeface="Arial"/>
                <a:cs typeface="Arial"/>
              </a:rPr>
              <a:t> plant a </a:t>
            </a:r>
            <a:r>
              <a:rPr lang="en-US" sz="2400" dirty="0" err="1">
                <a:solidFill>
                  <a:schemeClr val="tx1">
                    <a:lumMod val="75000"/>
                    <a:lumOff val="25000"/>
                  </a:schemeClr>
                </a:solidFill>
                <a:latin typeface="Arial"/>
                <a:cs typeface="Arial"/>
              </a:rPr>
              <a:t>phobl</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ifanc</a:t>
            </a:r>
            <a:r>
              <a:rPr lang="en-US" sz="2400" dirty="0">
                <a:solidFill>
                  <a:schemeClr val="tx1">
                    <a:lumMod val="75000"/>
                    <a:lumOff val="25000"/>
                  </a:schemeClr>
                </a:solidFill>
                <a:latin typeface="Arial"/>
                <a:cs typeface="Arial"/>
              </a:rPr>
              <a:t> </a:t>
            </a:r>
            <a:r>
              <a:rPr lang="en-US" sz="2400" dirty="0" err="1">
                <a:solidFill>
                  <a:schemeClr val="tx1">
                    <a:lumMod val="75000"/>
                    <a:lumOff val="25000"/>
                  </a:schemeClr>
                </a:solidFill>
                <a:latin typeface="Arial"/>
                <a:cs typeface="Arial"/>
              </a:rPr>
              <a:t>a’u</a:t>
            </a:r>
            <a:r>
              <a:rPr lang="en-US" sz="2400" dirty="0">
                <a:solidFill>
                  <a:schemeClr val="tx1">
                    <a:lumMod val="75000"/>
                    <a:lumOff val="25000"/>
                  </a:schemeClr>
                </a:solidFill>
                <a:latin typeface="Arial"/>
                <a:cs typeface="Arial"/>
              </a:rPr>
              <a:t> </a:t>
            </a:r>
            <a:r>
              <a:rPr lang="en-US" sz="2400" dirty="0" err="1" smtClean="0">
                <a:solidFill>
                  <a:schemeClr val="tx1">
                    <a:lumMod val="75000"/>
                    <a:lumOff val="25000"/>
                  </a:schemeClr>
                </a:solidFill>
                <a:latin typeface="Arial"/>
                <a:cs typeface="Arial"/>
              </a:rPr>
              <a:t>teuluoedd</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36340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13220" y="1503478"/>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03478"/>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256417"/>
            <a:ext cx="6290483" cy="2954655"/>
          </a:xfrm>
          <a:prstGeom prst="rect">
            <a:avLst/>
          </a:prstGeom>
        </p:spPr>
        <p:txBody>
          <a:bodyPr vert="horz" wrap="square" lIns="0" tIns="0" rIns="0" bIns="0" rtlCol="0">
            <a:spAutoFit/>
          </a:bodyPr>
          <a:lstStyle/>
          <a:p>
            <a:pPr marR="5080">
              <a:tabLst>
                <a:tab pos="5485765" algn="l"/>
              </a:tabLst>
            </a:pPr>
            <a:r>
              <a:rPr lang="en-US" sz="2400" b="1" dirty="0">
                <a:solidFill>
                  <a:schemeClr val="tx1">
                    <a:lumMod val="75000"/>
                    <a:lumOff val="25000"/>
                  </a:schemeClr>
                </a:solidFill>
                <a:latin typeface="Arial"/>
                <a:cs typeface="Arial"/>
              </a:rPr>
              <a:t>Initial teacher education providers should:</a:t>
            </a:r>
          </a:p>
          <a:p>
            <a:pPr marR="5080">
              <a:tabLst>
                <a:tab pos="5485765" algn="l"/>
              </a:tabLst>
            </a:pPr>
            <a:endParaRPr lang="en-US" sz="2400" b="1" dirty="0" smtClean="0">
              <a:solidFill>
                <a:schemeClr val="tx1">
                  <a:lumMod val="75000"/>
                  <a:lumOff val="25000"/>
                </a:schemeClr>
              </a:solidFill>
              <a:latin typeface="Arial"/>
              <a:cs typeface="Arial"/>
            </a:endParaRPr>
          </a:p>
          <a:p>
            <a:pPr marR="5080">
              <a:tabLst>
                <a:tab pos="5485765" algn="l"/>
              </a:tabLst>
            </a:pPr>
            <a:r>
              <a:rPr lang="en-US" sz="2400" dirty="0" smtClean="0">
                <a:solidFill>
                  <a:schemeClr val="tx1">
                    <a:lumMod val="75000"/>
                    <a:lumOff val="25000"/>
                  </a:schemeClr>
                </a:solidFill>
                <a:latin typeface="Arial"/>
                <a:cs typeface="Arial"/>
              </a:rPr>
              <a:t>R8 Ensure </a:t>
            </a:r>
            <a:r>
              <a:rPr lang="en-US" sz="2400" dirty="0">
                <a:solidFill>
                  <a:schemeClr val="tx1">
                    <a:lumMod val="75000"/>
                    <a:lumOff val="25000"/>
                  </a:schemeClr>
                </a:solidFill>
                <a:latin typeface="Arial"/>
                <a:cs typeface="Arial"/>
              </a:rPr>
              <a:t>that new teachers are trained to understand child and adolescent development and prepared to support pupils’ health and wellbeing</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4" name="Rectangle 3"/>
          <p:cNvSpPr/>
          <p:nvPr/>
        </p:nvSpPr>
        <p:spPr>
          <a:xfrm>
            <a:off x="113220" y="2316859"/>
            <a:ext cx="6313865" cy="3046988"/>
          </a:xfrm>
          <a:prstGeom prst="rect">
            <a:avLst/>
          </a:prstGeom>
        </p:spPr>
        <p:txBody>
          <a:bodyPr wrap="square">
            <a:spAutoFit/>
          </a:bodyPr>
          <a:lstStyle/>
          <a:p>
            <a:pPr marR="5080">
              <a:tabLst>
                <a:tab pos="5485765" algn="l"/>
              </a:tabLst>
            </a:pPr>
            <a:r>
              <a:rPr lang="cy-GB" sz="2400" b="1" dirty="0" smtClean="0">
                <a:solidFill>
                  <a:schemeClr val="tx1">
                    <a:lumMod val="75000"/>
                    <a:lumOff val="25000"/>
                  </a:schemeClr>
                </a:solidFill>
                <a:latin typeface="Arial"/>
                <a:cs typeface="Arial"/>
              </a:rPr>
              <a:t>Dylai darparwyr addysg gychwynnol athrawon:</a:t>
            </a:r>
          </a:p>
          <a:p>
            <a:pPr marR="5080">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r>
              <a:rPr lang="cy-GB" sz="2400" dirty="0" smtClean="0">
                <a:solidFill>
                  <a:schemeClr val="tx1">
                    <a:lumMod val="75000"/>
                    <a:lumOff val="25000"/>
                  </a:schemeClr>
                </a:solidFill>
                <a:latin typeface="Arial"/>
                <a:cs typeface="Arial"/>
              </a:rPr>
              <a:t>A8 Sicrhau bod athrawon newydd wedi’u hyfforddi i ddeall datblygiad plant a’r glasoed a’u bod wedi’u paratoi i gefnogi iechyd a llesiant disgyblion</a:t>
            </a:r>
          </a:p>
          <a:p>
            <a:pPr marR="5080">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87725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85858" y="1429849"/>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85858" y="2228821"/>
            <a:ext cx="6139702" cy="2169825"/>
          </a:xfrm>
          <a:prstGeom prst="rect">
            <a:avLst/>
          </a:prstGeom>
        </p:spPr>
        <p:txBody>
          <a:bodyPr vert="horz" wrap="square" lIns="0" tIns="0" rIns="0" bIns="0" rtlCol="0">
            <a:spAutoFit/>
          </a:bodyPr>
          <a:lstStyle/>
          <a:p>
            <a:pPr marR="5080">
              <a:tabLst>
                <a:tab pos="5485765" algn="l"/>
              </a:tabLst>
            </a:pPr>
            <a:r>
              <a:rPr lang="cy-GB" sz="2300" b="1" dirty="0" smtClean="0">
                <a:solidFill>
                  <a:schemeClr val="tx1">
                    <a:lumMod val="75000"/>
                    <a:lumOff val="25000"/>
                  </a:schemeClr>
                </a:solidFill>
                <a:latin typeface="Arial"/>
                <a:cs typeface="Arial"/>
              </a:rPr>
              <a:t>Dylai Llywodraeth Cymru:</a:t>
            </a:r>
          </a:p>
          <a:p>
            <a:pPr marR="5080">
              <a:tabLst>
                <a:tab pos="5485765" algn="l"/>
              </a:tabLst>
            </a:pPr>
            <a:endParaRPr lang="cy-GB" sz="2300" dirty="0" smtClean="0">
              <a:solidFill>
                <a:schemeClr val="tx1">
                  <a:lumMod val="75000"/>
                  <a:lumOff val="25000"/>
                </a:schemeClr>
              </a:solidFill>
              <a:latin typeface="Arial"/>
              <a:cs typeface="Arial"/>
            </a:endParaRPr>
          </a:p>
          <a:p>
            <a:pPr marR="5080">
              <a:tabLst>
                <a:tab pos="5485765" algn="l"/>
              </a:tabLst>
            </a:pPr>
            <a:r>
              <a:rPr lang="cy-GB" sz="2400" dirty="0" smtClean="0">
                <a:solidFill>
                  <a:schemeClr val="tx1">
                    <a:lumMod val="75000"/>
                    <a:lumOff val="25000"/>
                  </a:schemeClr>
                </a:solidFill>
                <a:latin typeface="Arial"/>
                <a:cs typeface="Arial"/>
              </a:rPr>
              <a:t>A9 Sicrhau bod y dulliau atebolrwydd a ddefnyddir yn y system addysg yn rhoi pwys ar iechyd a llesiant disgyblion</a:t>
            </a:r>
          </a:p>
          <a:p>
            <a:pPr marR="5080">
              <a:tabLst>
                <a:tab pos="5485765" algn="l"/>
              </a:tabLst>
            </a:pPr>
            <a:endParaRPr lang="cy-GB" sz="23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42985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228821"/>
            <a:ext cx="6264357" cy="2585323"/>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Welsh Government should:</a:t>
            </a: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R9 </a:t>
            </a:r>
            <a:r>
              <a:rPr lang="en-US" sz="2400" dirty="0" smtClean="0">
                <a:solidFill>
                  <a:schemeClr val="tx1">
                    <a:lumMod val="75000"/>
                    <a:lumOff val="25000"/>
                  </a:schemeClr>
                </a:solidFill>
                <a:latin typeface="Arial"/>
                <a:cs typeface="Arial"/>
              </a:rPr>
              <a:t>Ensure </a:t>
            </a:r>
            <a:r>
              <a:rPr lang="en-US" sz="2400" dirty="0">
                <a:solidFill>
                  <a:schemeClr val="tx1">
                    <a:lumMod val="75000"/>
                    <a:lumOff val="25000"/>
                  </a:schemeClr>
                </a:solidFill>
                <a:latin typeface="Arial"/>
                <a:cs typeface="Arial"/>
              </a:rPr>
              <a:t>that pupils’ health and wellbeing is valued in accountability approaches used in the education system</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521305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96672" y="1369739"/>
            <a:ext cx="5899785" cy="2077492"/>
          </a:xfrm>
          <a:prstGeom prst="rect">
            <a:avLst/>
          </a:prstGeom>
        </p:spPr>
        <p:txBody>
          <a:bodyPr vert="horz" wrap="square" lIns="0" tIns="0" rIns="0" bIns="0" rtlCol="0">
            <a:spAutoFit/>
          </a:bodyPr>
          <a:lstStyle/>
          <a:p>
            <a:pPr marL="12700"/>
            <a:r>
              <a:rPr lang="cy-GB" sz="4500" b="1" spc="-5" dirty="0" smtClean="0">
                <a:solidFill>
                  <a:schemeClr val="tx1">
                    <a:lumMod val="75000"/>
                    <a:lumOff val="25000"/>
                  </a:schemeClr>
                </a:solidFill>
                <a:latin typeface="Arial"/>
                <a:cs typeface="Arial"/>
              </a:rPr>
              <a:t>Cwestiynau i ysgolion</a:t>
            </a:r>
            <a:r>
              <a:rPr lang="en-GB" sz="4500" dirty="0">
                <a:solidFill>
                  <a:schemeClr val="tx1">
                    <a:lumMod val="75000"/>
                    <a:lumOff val="25000"/>
                  </a:schemeClr>
                </a:solidFill>
                <a:latin typeface="Arial"/>
                <a:cs typeface="Arial"/>
              </a:rPr>
              <a:t/>
            </a:r>
            <a:br>
              <a:rPr lang="en-GB" sz="4500" dirty="0">
                <a:solidFill>
                  <a:schemeClr val="tx1">
                    <a:lumMod val="75000"/>
                    <a:lumOff val="25000"/>
                  </a:schemeClr>
                </a:solidFill>
                <a:latin typeface="Arial"/>
                <a:cs typeface="Arial"/>
              </a:rPr>
            </a:b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endParaRPr lang="cy-GB" sz="2400" dirty="0" smtClean="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I ba raddau y mae gan yr ysgol ymagwedd ysgol gyfan at gefnogi iechyd a llesiant disgyblion?</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effeithiol yw’r profiadau dysgu y mae’r ysgol yn eu darparu i gefnogi iechyd a llesiant?</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dda y mae’r ysgol yn hybu agweddau cadarnhaol at yr ysgol a mwynhad dysgu i bawb?</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llwyddiannus yw’r ysgol wrth sefydlu amgylchedd dysgu cynhwysol?</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dda y mae’r ysgol yn sicrhau bod gan ddysgwyr ddigon o gyfleoedd i fod yn gorfforol weithgar ac yn iach?</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gadarnhaol yw’r perthnasoedd rhwng staff a disgyblion?</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39"/>
            <a:ext cx="5834380"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8" name="object 8"/>
          <p:cNvSpPr txBox="1"/>
          <p:nvPr/>
        </p:nvSpPr>
        <p:spPr>
          <a:xfrm>
            <a:off x="6615620" y="3091034"/>
            <a:ext cx="6199043" cy="7017306"/>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US" sz="2400" dirty="0" smtClean="0">
                <a:solidFill>
                  <a:schemeClr val="tx1">
                    <a:lumMod val="75000"/>
                    <a:lumOff val="25000"/>
                  </a:schemeClr>
                </a:solidFill>
                <a:latin typeface="Arial"/>
                <a:cs typeface="Arial"/>
              </a:rPr>
              <a:t>To what extent does the school have a whole-school approach to support pupils’ health and wellbeing?</a:t>
            </a:r>
          </a:p>
          <a:p>
            <a:pPr marL="457200" marR="5080" indent="-457200">
              <a:buFont typeface="+mj-lt"/>
              <a:buAutoNum type="arabicPeriod"/>
              <a:tabLst>
                <a:tab pos="5485765" algn="l"/>
              </a:tabLst>
            </a:pPr>
            <a:r>
              <a:rPr lang="en-US" sz="2400" dirty="0" smtClean="0">
                <a:solidFill>
                  <a:schemeClr val="tx1">
                    <a:lumMod val="75000"/>
                    <a:lumOff val="25000"/>
                  </a:schemeClr>
                </a:solidFill>
                <a:latin typeface="Arial"/>
                <a:cs typeface="Arial"/>
              </a:rPr>
              <a:t>How effective are the learning experiences that the school provides to support health and wellbeing?</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well does the school promote positive attitudes to school and enjoyment of learning for all</a:t>
            </a:r>
            <a:r>
              <a:rPr lang="en-US" sz="2400" dirty="0" smtClean="0">
                <a:solidFill>
                  <a:schemeClr val="tx1">
                    <a:lumMod val="75000"/>
                    <a:lumOff val="25000"/>
                  </a:schemeClr>
                </a:solidFill>
                <a:latin typeface="Arial"/>
                <a:cs typeface="Arial"/>
              </a:rPr>
              <a:t>?</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successful </a:t>
            </a:r>
            <a:r>
              <a:rPr lang="en-US" sz="2400" dirty="0" smtClean="0">
                <a:solidFill>
                  <a:schemeClr val="tx1">
                    <a:lumMod val="75000"/>
                    <a:lumOff val="25000"/>
                  </a:schemeClr>
                </a:solidFill>
                <a:latin typeface="Arial"/>
                <a:cs typeface="Arial"/>
              </a:rPr>
              <a:t>is the school in establishing </a:t>
            </a:r>
            <a:r>
              <a:rPr lang="en-US" sz="2400" dirty="0">
                <a:solidFill>
                  <a:schemeClr val="tx1">
                    <a:lumMod val="75000"/>
                    <a:lumOff val="25000"/>
                  </a:schemeClr>
                </a:solidFill>
                <a:latin typeface="Arial"/>
                <a:cs typeface="Arial"/>
              </a:rPr>
              <a:t>an inclusive learning environment</a:t>
            </a:r>
            <a:r>
              <a:rPr lang="en-US" sz="2400" dirty="0" smtClean="0">
                <a:solidFill>
                  <a:schemeClr val="tx1">
                    <a:lumMod val="75000"/>
                    <a:lumOff val="25000"/>
                  </a:schemeClr>
                </a:solidFill>
                <a:latin typeface="Arial"/>
                <a:cs typeface="Arial"/>
              </a:rPr>
              <a:t>?</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a:t>
            </a:r>
            <a:r>
              <a:rPr lang="en-US" sz="2400" dirty="0" smtClean="0">
                <a:solidFill>
                  <a:schemeClr val="tx1">
                    <a:lumMod val="75000"/>
                    <a:lumOff val="25000"/>
                  </a:schemeClr>
                </a:solidFill>
                <a:latin typeface="Arial"/>
                <a:cs typeface="Arial"/>
              </a:rPr>
              <a:t>well does the school ensure that </a:t>
            </a:r>
            <a:r>
              <a:rPr lang="en-US" sz="2400" dirty="0">
                <a:solidFill>
                  <a:schemeClr val="tx1">
                    <a:lumMod val="75000"/>
                    <a:lumOff val="25000"/>
                  </a:schemeClr>
                </a:solidFill>
                <a:latin typeface="Arial"/>
                <a:cs typeface="Arial"/>
              </a:rPr>
              <a:t>learners have sufficient opportunities to be physically active and </a:t>
            </a:r>
            <a:r>
              <a:rPr lang="en-US" sz="2400" dirty="0" smtClean="0">
                <a:solidFill>
                  <a:schemeClr val="tx1">
                    <a:lumMod val="75000"/>
                    <a:lumOff val="25000"/>
                  </a:schemeClr>
                </a:solidFill>
                <a:latin typeface="Arial"/>
                <a:cs typeface="Arial"/>
              </a:rPr>
              <a:t>healthy?</a:t>
            </a:r>
          </a:p>
          <a:p>
            <a:pPr marL="457200" marR="5080" indent="-457200">
              <a:buFont typeface="+mj-lt"/>
              <a:buAutoNum type="arabicPeriod"/>
              <a:tabLst>
                <a:tab pos="5485765" algn="l"/>
              </a:tabLst>
            </a:pPr>
            <a:r>
              <a:rPr lang="en-US" sz="2400" dirty="0" smtClean="0">
                <a:solidFill>
                  <a:schemeClr val="tx1">
                    <a:lumMod val="75000"/>
                    <a:lumOff val="25000"/>
                  </a:schemeClr>
                </a:solidFill>
                <a:latin typeface="Arial"/>
                <a:cs typeface="Arial"/>
              </a:rPr>
              <a:t>How positive are relationships between staff and pupils?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747052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96672" y="1369739"/>
            <a:ext cx="5899785" cy="2077492"/>
          </a:xfrm>
          <a:prstGeom prst="rect">
            <a:avLst/>
          </a:prstGeom>
        </p:spPr>
        <p:txBody>
          <a:bodyPr vert="horz" wrap="square" lIns="0" tIns="0" rIns="0" bIns="0" rtlCol="0">
            <a:spAutoFit/>
          </a:bodyPr>
          <a:lstStyle/>
          <a:p>
            <a:pPr marL="12700"/>
            <a:r>
              <a:rPr lang="cy-GB" sz="4500" b="1" spc="-5" dirty="0" smtClean="0">
                <a:solidFill>
                  <a:schemeClr val="tx1">
                    <a:lumMod val="75000"/>
                    <a:lumOff val="25000"/>
                  </a:schemeClr>
                </a:solidFill>
                <a:latin typeface="Arial"/>
                <a:cs typeface="Arial"/>
              </a:rPr>
              <a:t>Cwestiynau i ysgolion</a:t>
            </a:r>
            <a:r>
              <a:rPr lang="en-GB" sz="4500" dirty="0">
                <a:solidFill>
                  <a:schemeClr val="tx1">
                    <a:lumMod val="75000"/>
                    <a:lumOff val="25000"/>
                  </a:schemeClr>
                </a:solidFill>
                <a:latin typeface="Arial"/>
                <a:cs typeface="Arial"/>
              </a:rPr>
              <a:t/>
            </a:r>
            <a:br>
              <a:rPr lang="en-GB" sz="4500" dirty="0">
                <a:solidFill>
                  <a:schemeClr val="tx1">
                    <a:lumMod val="75000"/>
                    <a:lumOff val="25000"/>
                  </a:schemeClr>
                </a:solidFill>
                <a:latin typeface="Arial"/>
                <a:cs typeface="Arial"/>
              </a:rPr>
            </a:b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endParaRPr lang="cy-GB" sz="2400" dirty="0" smtClean="0">
              <a:solidFill>
                <a:schemeClr val="tx1">
                  <a:lumMod val="75000"/>
                  <a:lumOff val="25000"/>
                </a:schemeClr>
              </a:solidFill>
              <a:latin typeface="Arial"/>
              <a:cs typeface="Arial"/>
            </a:endParaRP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yn gwrando ar ddysgwyr ac yn galluogi dysgwyr i ddylanwadu ar faterion sy’n effeithio arnynt?</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yn monitro pob agwedd ar iechyd a llesiant dysgwyr?</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yn ymgysylltu â rhieni/gofalwyr i wella iechyd a llesiant eu plant?</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yn hybu ac yn cynnal hawliau plant a phobl ifanc?</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 amgylchedd a chyfleusterau’r ysgol yn cefnogi iechyd a llesiant da? </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yn cefnogi dysgu proffesiynol ym maes iechyd a llesiant i’r holl staff?</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39"/>
            <a:ext cx="5834380"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8" name="object 8"/>
          <p:cNvSpPr txBox="1"/>
          <p:nvPr/>
        </p:nvSpPr>
        <p:spPr>
          <a:xfrm>
            <a:off x="6615620" y="3076354"/>
            <a:ext cx="6212106" cy="6278642"/>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r>
              <a:rPr lang="en-US" sz="2400" dirty="0">
                <a:solidFill>
                  <a:schemeClr val="tx1">
                    <a:lumMod val="75000"/>
                    <a:lumOff val="25000"/>
                  </a:schemeClr>
                </a:solidFill>
                <a:latin typeface="Arial"/>
                <a:cs typeface="Arial"/>
              </a:rPr>
              <a:t>How well </a:t>
            </a:r>
            <a:r>
              <a:rPr lang="en-US" sz="2400" dirty="0" smtClean="0">
                <a:solidFill>
                  <a:schemeClr val="tx1">
                    <a:lumMod val="75000"/>
                    <a:lumOff val="25000"/>
                  </a:schemeClr>
                </a:solidFill>
                <a:latin typeface="Arial"/>
                <a:cs typeface="Arial"/>
              </a:rPr>
              <a:t>does the school </a:t>
            </a:r>
            <a:r>
              <a:rPr lang="en-US" sz="2400" dirty="0">
                <a:solidFill>
                  <a:schemeClr val="tx1">
                    <a:lumMod val="75000"/>
                    <a:lumOff val="25000"/>
                  </a:schemeClr>
                </a:solidFill>
                <a:latin typeface="Arial"/>
                <a:cs typeface="Arial"/>
              </a:rPr>
              <a:t>listen to learners and enable learners to influence matters that affect them</a:t>
            </a:r>
            <a:r>
              <a:rPr lang="en-US" sz="2400" dirty="0" smtClean="0">
                <a:solidFill>
                  <a:schemeClr val="tx1">
                    <a:lumMod val="75000"/>
                    <a:lumOff val="25000"/>
                  </a:schemeClr>
                </a:solidFill>
                <a:latin typeface="Arial"/>
                <a:cs typeface="Arial"/>
              </a:rPr>
              <a:t>?</a:t>
            </a:r>
          </a:p>
          <a:p>
            <a:pPr marL="457200" marR="5080" indent="-457200">
              <a:buFont typeface="+mj-lt"/>
              <a:buAutoNum type="arabicPeriod" startAt="6"/>
              <a:tabLst>
                <a:tab pos="5485765" algn="l"/>
              </a:tabLst>
            </a:pPr>
            <a:r>
              <a:rPr lang="en-US" sz="2400" dirty="0">
                <a:solidFill>
                  <a:schemeClr val="tx1">
                    <a:lumMod val="75000"/>
                    <a:lumOff val="25000"/>
                  </a:schemeClr>
                </a:solidFill>
                <a:latin typeface="Arial"/>
                <a:cs typeface="Arial"/>
              </a:rPr>
              <a:t>How well </a:t>
            </a:r>
            <a:r>
              <a:rPr lang="en-US" sz="2400" dirty="0" smtClean="0">
                <a:solidFill>
                  <a:schemeClr val="tx1">
                    <a:lumMod val="75000"/>
                    <a:lumOff val="25000"/>
                  </a:schemeClr>
                </a:solidFill>
                <a:latin typeface="Arial"/>
                <a:cs typeface="Arial"/>
              </a:rPr>
              <a:t>does the school </a:t>
            </a:r>
            <a:r>
              <a:rPr lang="en-US" sz="2400" dirty="0">
                <a:solidFill>
                  <a:schemeClr val="tx1">
                    <a:lumMod val="75000"/>
                    <a:lumOff val="25000"/>
                  </a:schemeClr>
                </a:solidFill>
                <a:latin typeface="Arial"/>
                <a:cs typeface="Arial"/>
              </a:rPr>
              <a:t>monitor all aspects of learners’ </a:t>
            </a:r>
            <a:r>
              <a:rPr lang="en-US" sz="2400" dirty="0" smtClean="0">
                <a:solidFill>
                  <a:schemeClr val="tx1">
                    <a:lumMod val="75000"/>
                    <a:lumOff val="25000"/>
                  </a:schemeClr>
                </a:solidFill>
                <a:latin typeface="Arial"/>
                <a:cs typeface="Arial"/>
              </a:rPr>
              <a:t>health and wellbeing?</a:t>
            </a:r>
          </a:p>
          <a:p>
            <a:pPr marL="457200" marR="5080" indent="-457200">
              <a:buFont typeface="+mj-lt"/>
              <a:buAutoNum type="arabicPeriod" startAt="6"/>
              <a:tabLst>
                <a:tab pos="5485765" algn="l"/>
              </a:tabLst>
            </a:pPr>
            <a:r>
              <a:rPr lang="en-US" sz="2400" dirty="0">
                <a:solidFill>
                  <a:schemeClr val="tx1">
                    <a:lumMod val="75000"/>
                    <a:lumOff val="25000"/>
                  </a:schemeClr>
                </a:solidFill>
                <a:latin typeface="Arial"/>
                <a:cs typeface="Arial"/>
              </a:rPr>
              <a:t>How well </a:t>
            </a:r>
            <a:r>
              <a:rPr lang="en-US" sz="2400" dirty="0" smtClean="0">
                <a:solidFill>
                  <a:schemeClr val="tx1">
                    <a:lumMod val="75000"/>
                    <a:lumOff val="25000"/>
                  </a:schemeClr>
                </a:solidFill>
                <a:latin typeface="Arial"/>
                <a:cs typeface="Arial"/>
              </a:rPr>
              <a:t>does the school </a:t>
            </a:r>
            <a:r>
              <a:rPr lang="en-US" sz="2400" dirty="0">
                <a:solidFill>
                  <a:schemeClr val="tx1">
                    <a:lumMod val="75000"/>
                    <a:lumOff val="25000"/>
                  </a:schemeClr>
                </a:solidFill>
                <a:latin typeface="Arial"/>
                <a:cs typeface="Arial"/>
              </a:rPr>
              <a:t>engage with parents/carers to enhance their children’s </a:t>
            </a:r>
            <a:r>
              <a:rPr lang="en-US" sz="2400" dirty="0" smtClean="0">
                <a:solidFill>
                  <a:schemeClr val="tx1">
                    <a:lumMod val="75000"/>
                    <a:lumOff val="25000"/>
                  </a:schemeClr>
                </a:solidFill>
                <a:latin typeface="Arial"/>
                <a:cs typeface="Arial"/>
              </a:rPr>
              <a:t>health and wellbeing?</a:t>
            </a:r>
          </a:p>
          <a:p>
            <a:pPr marL="457200" marR="5080" indent="-457200">
              <a:buFont typeface="+mj-lt"/>
              <a:buAutoNum type="arabicPeriod" startAt="6"/>
              <a:tabLst>
                <a:tab pos="5485765" algn="l"/>
              </a:tabLst>
            </a:pPr>
            <a:r>
              <a:rPr lang="en-US" sz="2400" dirty="0">
                <a:solidFill>
                  <a:schemeClr val="tx1">
                    <a:lumMod val="75000"/>
                    <a:lumOff val="25000"/>
                  </a:schemeClr>
                </a:solidFill>
                <a:latin typeface="Arial"/>
                <a:cs typeface="Arial"/>
              </a:rPr>
              <a:t>How </a:t>
            </a:r>
            <a:r>
              <a:rPr lang="en-US" sz="2400" dirty="0" smtClean="0">
                <a:solidFill>
                  <a:schemeClr val="tx1">
                    <a:lumMod val="75000"/>
                    <a:lumOff val="25000"/>
                  </a:schemeClr>
                </a:solidFill>
                <a:latin typeface="Arial"/>
                <a:cs typeface="Arial"/>
              </a:rPr>
              <a:t>well does the school promote </a:t>
            </a:r>
            <a:r>
              <a:rPr lang="en-US" sz="2400" dirty="0">
                <a:solidFill>
                  <a:schemeClr val="tx1">
                    <a:lumMod val="75000"/>
                    <a:lumOff val="25000"/>
                  </a:schemeClr>
                </a:solidFill>
                <a:latin typeface="Arial"/>
                <a:cs typeface="Arial"/>
              </a:rPr>
              <a:t>and uphold the rights of children and young people</a:t>
            </a:r>
            <a:r>
              <a:rPr lang="en-US" sz="2400" dirty="0" smtClean="0">
                <a:solidFill>
                  <a:schemeClr val="tx1">
                    <a:lumMod val="75000"/>
                    <a:lumOff val="25000"/>
                  </a:schemeClr>
                </a:solidFill>
                <a:latin typeface="Arial"/>
                <a:cs typeface="Arial"/>
              </a:rPr>
              <a:t>?</a:t>
            </a:r>
          </a:p>
          <a:p>
            <a:pPr marL="457200" marR="5080" indent="-457200">
              <a:buFont typeface="+mj-lt"/>
              <a:buAutoNum type="arabicPeriod" startAt="6"/>
              <a:tabLst>
                <a:tab pos="5485765" algn="l"/>
              </a:tabLst>
            </a:pPr>
            <a:r>
              <a:rPr lang="en-US" sz="2400" dirty="0">
                <a:solidFill>
                  <a:schemeClr val="tx1">
                    <a:lumMod val="75000"/>
                    <a:lumOff val="25000"/>
                  </a:schemeClr>
                </a:solidFill>
                <a:latin typeface="Arial"/>
                <a:cs typeface="Arial"/>
              </a:rPr>
              <a:t>How well </a:t>
            </a:r>
            <a:r>
              <a:rPr lang="en-US" sz="2400" dirty="0" smtClean="0">
                <a:solidFill>
                  <a:schemeClr val="tx1">
                    <a:lumMod val="75000"/>
                    <a:lumOff val="25000"/>
                  </a:schemeClr>
                </a:solidFill>
                <a:latin typeface="Arial"/>
                <a:cs typeface="Arial"/>
              </a:rPr>
              <a:t>does the school </a:t>
            </a:r>
            <a:r>
              <a:rPr lang="en-US" sz="2400" dirty="0">
                <a:solidFill>
                  <a:schemeClr val="tx1">
                    <a:lumMod val="75000"/>
                    <a:lumOff val="25000"/>
                  </a:schemeClr>
                </a:solidFill>
                <a:latin typeface="Arial"/>
                <a:cs typeface="Arial"/>
              </a:rPr>
              <a:t>environment and facilities </a:t>
            </a:r>
            <a:r>
              <a:rPr lang="en-US" sz="2400" dirty="0" smtClean="0">
                <a:solidFill>
                  <a:schemeClr val="tx1">
                    <a:lumMod val="75000"/>
                    <a:lumOff val="25000"/>
                  </a:schemeClr>
                </a:solidFill>
                <a:latin typeface="Arial"/>
                <a:cs typeface="Arial"/>
              </a:rPr>
              <a:t>support </a:t>
            </a:r>
            <a:r>
              <a:rPr lang="en-US" sz="2400" dirty="0">
                <a:solidFill>
                  <a:schemeClr val="tx1">
                    <a:lumMod val="75000"/>
                    <a:lumOff val="25000"/>
                  </a:schemeClr>
                </a:solidFill>
                <a:latin typeface="Arial"/>
                <a:cs typeface="Arial"/>
              </a:rPr>
              <a:t>good health and wellbeing? </a:t>
            </a:r>
            <a:endParaRPr lang="en-US" sz="2400" dirty="0" smtClean="0">
              <a:solidFill>
                <a:schemeClr val="tx1">
                  <a:lumMod val="75000"/>
                  <a:lumOff val="25000"/>
                </a:schemeClr>
              </a:solidFill>
              <a:latin typeface="Arial"/>
              <a:cs typeface="Arial"/>
            </a:endParaRPr>
          </a:p>
          <a:p>
            <a:pPr marL="457200" marR="5080" indent="-457200">
              <a:buFont typeface="+mj-lt"/>
              <a:buAutoNum type="arabicPeriod" startAt="6"/>
              <a:tabLst>
                <a:tab pos="5485765" algn="l"/>
              </a:tabLst>
            </a:pPr>
            <a:r>
              <a:rPr lang="en-US" sz="2400" dirty="0" smtClean="0">
                <a:solidFill>
                  <a:schemeClr val="tx1">
                    <a:lumMod val="75000"/>
                    <a:lumOff val="25000"/>
                  </a:schemeClr>
                </a:solidFill>
                <a:latin typeface="Arial"/>
                <a:cs typeface="Arial"/>
              </a:rPr>
              <a:t>How well does the school support professional learning in health and wellbeing for all staff?</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540386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smtClean="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193155"/>
            <a:ext cx="5899785" cy="757130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oddeutu dwy o bob tair ysgol gynradd a thraean o ysgolion uwchradd yng Nghymru ymagwedd ysgol gyfan, gynhwysol at gefnogi iechyd a llesiant disgyblion.</a:t>
            </a:r>
          </a:p>
          <a:p>
            <a:pPr marR="5080">
              <a:tabLst>
                <a:tab pos="5485765" algn="l"/>
              </a:tabLst>
            </a:pPr>
            <a:r>
              <a:rPr lang="cy-GB"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yr ysgolion hyn:</a:t>
            </a: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800100" marR="5080" lvl="1"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bolisïau </a:t>
            </a:r>
            <a:r>
              <a:rPr lang="cy-GB" sz="2400" dirty="0">
                <a:solidFill>
                  <a:schemeClr val="tx1">
                    <a:lumMod val="75000"/>
                    <a:lumOff val="25000"/>
                  </a:schemeClr>
                </a:solidFill>
                <a:latin typeface="Arial"/>
                <a:cs typeface="Arial"/>
              </a:rPr>
              <a:t>ac arferion sy’n sicrhau bod disgyblion yn gwneud cynnydd da yn eu </a:t>
            </a:r>
            <a:r>
              <a:rPr lang="cy-GB" sz="2400" dirty="0" smtClean="0">
                <a:solidFill>
                  <a:schemeClr val="tx1">
                    <a:lumMod val="75000"/>
                    <a:lumOff val="25000"/>
                  </a:schemeClr>
                </a:solidFill>
                <a:latin typeface="Arial"/>
                <a:cs typeface="Arial"/>
              </a:rPr>
              <a:t>dysgu</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arweinwyr sy’n ‘gwneud y dweud’ ynghylch cefnogi iechyd a llesiant </a:t>
            </a:r>
            <a:r>
              <a:rPr lang="cy-GB" sz="2400" dirty="0" smtClean="0">
                <a:solidFill>
                  <a:schemeClr val="tx1">
                    <a:lumMod val="75000"/>
                    <a:lumOff val="25000"/>
                  </a:schemeClr>
                </a:solidFill>
                <a:latin typeface="Arial"/>
                <a:cs typeface="Arial"/>
              </a:rPr>
              <a:t>disgyblion</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diwylliant anogol, lle y mae perthnasoedd cadarnhaol yn galluogi disgyblion i </a:t>
            </a:r>
            <a:r>
              <a:rPr lang="cy-GB" sz="2400" dirty="0" smtClean="0">
                <a:solidFill>
                  <a:schemeClr val="tx1">
                    <a:lumMod val="75000"/>
                    <a:lumOff val="25000"/>
                  </a:schemeClr>
                </a:solidFill>
                <a:latin typeface="Arial"/>
                <a:cs typeface="Arial"/>
              </a:rPr>
              <a:t>ffynnu</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cymuned ac ethos </a:t>
            </a:r>
            <a:r>
              <a:rPr lang="cy-GB" sz="2400" dirty="0" smtClean="0">
                <a:solidFill>
                  <a:schemeClr val="tx1">
                    <a:lumMod val="75000"/>
                    <a:lumOff val="25000"/>
                  </a:schemeClr>
                </a:solidFill>
                <a:latin typeface="Arial"/>
                <a:cs typeface="Arial"/>
              </a:rPr>
              <a:t>cynhwysol</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gwybodaeth fanwl am iechyd a llesiant disgyblion sy’n dylanwadu ar bolisïau a chamau </a:t>
            </a:r>
            <a:r>
              <a:rPr lang="cy-GB" sz="2400" dirty="0" smtClean="0">
                <a:solidFill>
                  <a:schemeClr val="tx1">
                    <a:lumMod val="75000"/>
                    <a:lumOff val="25000"/>
                  </a:schemeClr>
                </a:solidFill>
                <a:latin typeface="Arial"/>
                <a:cs typeface="Arial"/>
              </a:rPr>
              <a:t>gweithredu</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Around </a:t>
            </a:r>
            <a:r>
              <a:rPr lang="en-US" sz="2400" dirty="0">
                <a:solidFill>
                  <a:schemeClr val="tx1">
                    <a:lumMod val="75000"/>
                    <a:lumOff val="25000"/>
                  </a:schemeClr>
                </a:solidFill>
                <a:latin typeface="Arial"/>
                <a:cs typeface="Arial"/>
              </a:rPr>
              <a:t>two-thirds of primary schools and a third of secondary schools in Wales have an inclusive whole-school approach to supporting pupils’ health and wellbeing</a:t>
            </a:r>
            <a:r>
              <a:rPr lang="en-US" sz="2400" dirty="0" smtClean="0">
                <a:solidFill>
                  <a:schemeClr val="tx1">
                    <a:lumMod val="75000"/>
                    <a:lumOff val="25000"/>
                  </a:schemeClr>
                </a:solidFill>
                <a:latin typeface="Arial"/>
                <a:cs typeface="Arial"/>
              </a:rPr>
              <a:t>.</a:t>
            </a:r>
          </a:p>
          <a:p>
            <a:pPr marR="5080">
              <a:tabLst>
                <a:tab pos="5485765" algn="l"/>
              </a:tabLst>
            </a:pPr>
            <a:r>
              <a:rPr lang="en-US"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These schools </a:t>
            </a:r>
            <a:r>
              <a:rPr lang="en-US" sz="2400" dirty="0">
                <a:solidFill>
                  <a:schemeClr val="tx1">
                    <a:lumMod val="75000"/>
                    <a:lumOff val="25000"/>
                  </a:schemeClr>
                </a:solidFill>
                <a:latin typeface="Arial"/>
                <a:cs typeface="Arial"/>
              </a:rPr>
              <a:t>have</a:t>
            </a:r>
            <a:r>
              <a:rPr lang="en-US"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policies </a:t>
            </a:r>
            <a:r>
              <a:rPr lang="en-US" sz="2400" dirty="0">
                <a:solidFill>
                  <a:schemeClr val="tx1">
                    <a:lumMod val="75000"/>
                    <a:lumOff val="25000"/>
                  </a:schemeClr>
                </a:solidFill>
                <a:latin typeface="Arial"/>
                <a:cs typeface="Arial"/>
              </a:rPr>
              <a:t>and practices that ensure pupils make good progress in their </a:t>
            </a:r>
            <a:r>
              <a:rPr lang="en-US" sz="2400" dirty="0" smtClean="0">
                <a:solidFill>
                  <a:schemeClr val="tx1">
                    <a:lumMod val="75000"/>
                    <a:lumOff val="25000"/>
                  </a:schemeClr>
                </a:solidFill>
                <a:latin typeface="Arial"/>
                <a:cs typeface="Arial"/>
              </a:rPr>
              <a:t>learning</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leaders </a:t>
            </a:r>
            <a:r>
              <a:rPr lang="en-US" sz="2400" dirty="0">
                <a:solidFill>
                  <a:schemeClr val="tx1">
                    <a:lumMod val="75000"/>
                    <a:lumOff val="25000"/>
                  </a:schemeClr>
                </a:solidFill>
                <a:latin typeface="Arial"/>
                <a:cs typeface="Arial"/>
              </a:rPr>
              <a:t>who ‘walk the talk’ about supporting pupils’ health and </a:t>
            </a:r>
            <a:r>
              <a:rPr lang="en-US" sz="2400" dirty="0" smtClean="0">
                <a:solidFill>
                  <a:schemeClr val="tx1">
                    <a:lumMod val="75000"/>
                    <a:lumOff val="25000"/>
                  </a:schemeClr>
                </a:solidFill>
                <a:latin typeface="Arial"/>
                <a:cs typeface="Arial"/>
              </a:rPr>
              <a:t>wellbeing</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 </a:t>
            </a:r>
            <a:r>
              <a:rPr lang="en-US" sz="2400" dirty="0">
                <a:solidFill>
                  <a:schemeClr val="tx1">
                    <a:lumMod val="75000"/>
                    <a:lumOff val="25000"/>
                  </a:schemeClr>
                </a:solidFill>
                <a:latin typeface="Arial"/>
                <a:cs typeface="Arial"/>
              </a:rPr>
              <a:t>nurturing culture, where positive relationships enable pupils to </a:t>
            </a:r>
            <a:r>
              <a:rPr lang="en-US" sz="2400" dirty="0" smtClean="0">
                <a:solidFill>
                  <a:schemeClr val="tx1">
                    <a:lumMod val="75000"/>
                    <a:lumOff val="25000"/>
                  </a:schemeClr>
                </a:solidFill>
                <a:latin typeface="Arial"/>
                <a:cs typeface="Arial"/>
              </a:rPr>
              <a:t>thrive</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an </a:t>
            </a:r>
            <a:r>
              <a:rPr lang="en-US" sz="2400" dirty="0">
                <a:solidFill>
                  <a:schemeClr val="tx1">
                    <a:lumMod val="75000"/>
                    <a:lumOff val="25000"/>
                  </a:schemeClr>
                </a:solidFill>
                <a:latin typeface="Arial"/>
                <a:cs typeface="Arial"/>
              </a:rPr>
              <a:t>inclusive community and </a:t>
            </a:r>
            <a:r>
              <a:rPr lang="en-US" sz="2400" dirty="0" smtClean="0">
                <a:solidFill>
                  <a:schemeClr val="tx1">
                    <a:lumMod val="75000"/>
                    <a:lumOff val="25000"/>
                  </a:schemeClr>
                </a:solidFill>
                <a:latin typeface="Arial"/>
                <a:cs typeface="Arial"/>
              </a:rPr>
              <a:t>ethos</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detailed </a:t>
            </a:r>
            <a:r>
              <a:rPr lang="en-US" sz="2400" dirty="0">
                <a:solidFill>
                  <a:schemeClr val="tx1">
                    <a:lumMod val="75000"/>
                    <a:lumOff val="25000"/>
                  </a:schemeClr>
                </a:solidFill>
                <a:latin typeface="Arial"/>
                <a:cs typeface="Arial"/>
              </a:rPr>
              <a:t>knowledge about pupils’ health and wellbeing that influences policies and actions and </a:t>
            </a:r>
            <a:r>
              <a:rPr lang="en-US" sz="2400" dirty="0" smtClean="0">
                <a:solidFill>
                  <a:schemeClr val="tx1">
                    <a:lumMod val="75000"/>
                    <a:lumOff val="25000"/>
                  </a:schemeClr>
                </a:solidFill>
                <a:latin typeface="Arial"/>
                <a:cs typeface="Arial"/>
              </a:rPr>
              <a:t>policy</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193155"/>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yr ysgolion hyn: </a:t>
            </a:r>
            <a:r>
              <a:rPr lang="cy-GB" sz="2400" i="1" dirty="0" smtClean="0">
                <a:solidFill>
                  <a:schemeClr val="tx1">
                    <a:lumMod val="75000"/>
                    <a:lumOff val="25000"/>
                  </a:schemeClr>
                </a:solidFill>
                <a:latin typeface="Arial"/>
                <a:cs typeface="Arial"/>
              </a:rPr>
              <a:t>(parhad)</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800100" marR="5080" lvl="1"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amgylchedd a chyfleusterau sy’n hybu iechyd a llesiant da, fell le i chwarae, cymdeithasu ac ymlacio amser egwyl</a:t>
            </a:r>
          </a:p>
          <a:p>
            <a:pPr marL="800100" marR="5080" lvl="1"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cwricwlwm eang a chytbwys, sy’n cynnwys profiadau dysgu unigol, yn seiliedig ar dystiolaeth, sy’n hybu iechyd a llesiant</a:t>
            </a:r>
          </a:p>
          <a:p>
            <a:pPr marL="800100" marR="5080" lvl="1"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gofal bugeiliol cefnogol ac ymyriadau targedig i ddisgyblion sydd angen cymorth ychwanegol</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cysylltiadau effeithiol ag asiantaethau </a:t>
            </a:r>
            <a:r>
              <a:rPr lang="cy-GB" sz="2400" dirty="0" smtClean="0">
                <a:solidFill>
                  <a:schemeClr val="tx1">
                    <a:lumMod val="75000"/>
                    <a:lumOff val="25000"/>
                  </a:schemeClr>
                </a:solidFill>
                <a:latin typeface="Arial"/>
                <a:cs typeface="Arial"/>
              </a:rPr>
              <a:t>allanol</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partneriaethau agos â rhieni a </a:t>
            </a:r>
            <a:r>
              <a:rPr lang="cy-GB" sz="2400" dirty="0" smtClean="0">
                <a:solidFill>
                  <a:schemeClr val="tx1">
                    <a:lumMod val="75000"/>
                    <a:lumOff val="25000"/>
                  </a:schemeClr>
                </a:solidFill>
                <a:latin typeface="Arial"/>
                <a:cs typeface="Arial"/>
              </a:rPr>
              <a:t>gofalwyr</a:t>
            </a:r>
          </a:p>
          <a:p>
            <a:pPr marL="800100" marR="5080" lvl="1"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dysgu proffesiynol parhaus i’r holl staff, sy’n eu galluogi i gefnogi iechyd a llesiant </a:t>
            </a:r>
            <a:r>
              <a:rPr lang="cy-GB" sz="2400" dirty="0" smtClean="0">
                <a:solidFill>
                  <a:schemeClr val="tx1">
                    <a:lumMod val="75000"/>
                    <a:lumOff val="25000"/>
                  </a:schemeClr>
                </a:solidFill>
                <a:latin typeface="Arial"/>
                <a:cs typeface="Arial"/>
              </a:rPr>
              <a:t>disgyblion</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These schools </a:t>
            </a:r>
            <a:r>
              <a:rPr lang="en-US" sz="2400" dirty="0">
                <a:solidFill>
                  <a:schemeClr val="tx1">
                    <a:lumMod val="75000"/>
                    <a:lumOff val="25000"/>
                  </a:schemeClr>
                </a:solidFill>
                <a:latin typeface="Arial"/>
                <a:cs typeface="Arial"/>
              </a:rPr>
              <a:t>have</a:t>
            </a:r>
            <a:r>
              <a:rPr lang="en-US" sz="2400" dirty="0" smtClean="0">
                <a:solidFill>
                  <a:schemeClr val="tx1">
                    <a:lumMod val="75000"/>
                    <a:lumOff val="25000"/>
                  </a:schemeClr>
                </a:solidFill>
                <a:latin typeface="Arial"/>
                <a:cs typeface="Arial"/>
              </a:rPr>
              <a:t>: </a:t>
            </a:r>
            <a:r>
              <a:rPr lang="en-US" sz="2400" i="1" dirty="0" smtClean="0">
                <a:solidFill>
                  <a:schemeClr val="tx1">
                    <a:lumMod val="75000"/>
                    <a:lumOff val="25000"/>
                  </a:schemeClr>
                </a:solidFill>
                <a:latin typeface="Arial"/>
                <a:cs typeface="Arial"/>
              </a:rPr>
              <a:t>(continued)</a:t>
            </a: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environment </a:t>
            </a:r>
            <a:r>
              <a:rPr lang="en-US" sz="2400" dirty="0">
                <a:solidFill>
                  <a:schemeClr val="tx1">
                    <a:lumMod val="75000"/>
                    <a:lumOff val="25000"/>
                  </a:schemeClr>
                </a:solidFill>
                <a:latin typeface="Arial"/>
                <a:cs typeface="Arial"/>
              </a:rPr>
              <a:t>and facilities that promote good health and wellbeing, such as space to play, </a:t>
            </a:r>
            <a:r>
              <a:rPr lang="en-US" sz="2400" dirty="0" err="1">
                <a:solidFill>
                  <a:schemeClr val="tx1">
                    <a:lumMod val="75000"/>
                    <a:lumOff val="25000"/>
                  </a:schemeClr>
                </a:solidFill>
                <a:latin typeface="Arial"/>
                <a:cs typeface="Arial"/>
              </a:rPr>
              <a:t>socialise</a:t>
            </a:r>
            <a:r>
              <a:rPr lang="en-US" sz="2400" dirty="0">
                <a:solidFill>
                  <a:schemeClr val="tx1">
                    <a:lumMod val="75000"/>
                    <a:lumOff val="25000"/>
                  </a:schemeClr>
                </a:solidFill>
                <a:latin typeface="Arial"/>
                <a:cs typeface="Arial"/>
              </a:rPr>
              <a:t> and relax at break times</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a </a:t>
            </a:r>
            <a:r>
              <a:rPr lang="en-US" sz="2400" dirty="0">
                <a:solidFill>
                  <a:schemeClr val="tx1">
                    <a:lumMod val="75000"/>
                    <a:lumOff val="25000"/>
                  </a:schemeClr>
                </a:solidFill>
                <a:latin typeface="Arial"/>
                <a:cs typeface="Arial"/>
              </a:rPr>
              <a:t>broad and balanced curriculum, that includes discrete, evidence-based learning experiences that promote health and wellbeing</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supportive </a:t>
            </a:r>
            <a:r>
              <a:rPr lang="en-US" sz="2400" dirty="0">
                <a:solidFill>
                  <a:schemeClr val="tx1">
                    <a:lumMod val="75000"/>
                    <a:lumOff val="25000"/>
                  </a:schemeClr>
                </a:solidFill>
                <a:latin typeface="Arial"/>
                <a:cs typeface="Arial"/>
              </a:rPr>
              <a:t>pastoral care and targeted interventions for pupils that need additional support </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effective </a:t>
            </a:r>
            <a:r>
              <a:rPr lang="en-US" sz="2400" dirty="0">
                <a:solidFill>
                  <a:schemeClr val="tx1">
                    <a:lumMod val="75000"/>
                    <a:lumOff val="25000"/>
                  </a:schemeClr>
                </a:solidFill>
                <a:latin typeface="Arial"/>
                <a:cs typeface="Arial"/>
              </a:rPr>
              <a:t>links with external agencies</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close </a:t>
            </a:r>
            <a:r>
              <a:rPr lang="en-US" sz="2400" dirty="0">
                <a:solidFill>
                  <a:schemeClr val="tx1">
                    <a:lumMod val="75000"/>
                    <a:lumOff val="25000"/>
                  </a:schemeClr>
                </a:solidFill>
                <a:latin typeface="Arial"/>
                <a:cs typeface="Arial"/>
              </a:rPr>
              <a:t>partnerships with parents and carers</a:t>
            </a:r>
          </a:p>
          <a:p>
            <a:pPr marL="800100" marR="5080" lvl="1"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continuing </a:t>
            </a:r>
            <a:r>
              <a:rPr lang="en-US" sz="2400" dirty="0">
                <a:solidFill>
                  <a:schemeClr val="tx1">
                    <a:lumMod val="75000"/>
                    <a:lumOff val="25000"/>
                  </a:schemeClr>
                </a:solidFill>
                <a:latin typeface="Arial"/>
                <a:cs typeface="Arial"/>
              </a:rPr>
              <a:t>professional learning for all staff that enables them to support pupils’ health and wellbeing</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469450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070992"/>
            <a:ext cx="5899785" cy="766363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 rhan fwyaf o ysgolion eraill nifer o agweddau cryf yn eu cymorth ar gyfer iechyd a llesiant disgyblion, er nad yw eu hymagwedd yn un gwbl ysgol gyfan. </a:t>
            </a: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Rheswm allweddol pam mae ysgolion uwchradd yn cefnogi iechyd a llesiant disgyblion yn llai llwyddiannus nag ysgolion cynradd yw’r anghysondeb rhwng y negeseuon allweddol sy’n cael eu rhoi a’r profiad a gaiff disgyblion.  Hefyd, mae’r newidiadau a ddaw gyda’r glasoed yn ei gwneud hi’n fwy heriol i ysgolion uwchradd gefnogi iechyd a llesiant disgyblion.  Gallai hyn hefyd esbonio’n rhannol pam mae ysgolion uwchradd yn llai llwyddiannus ar y cyfan nag ysgolion cynradd wrth gefnogi iechyd a llesiant disgyblion, er na ddylid ei ddefnyddio’n esgus.</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Most other schools have several strong aspects to their support for pupils’ health and wellbeing, despite their approach not being fully whole-school. </a:t>
            </a:r>
          </a:p>
          <a:p>
            <a:pPr marL="342900" marR="5080" indent="-342900">
              <a:buFont typeface="Arial" panose="020B0604020202020204" pitchFamily="34" charset="0"/>
              <a:buChar char="•"/>
              <a:tabLst>
                <a:tab pos="5485765" algn="l"/>
              </a:tabLst>
            </a:pPr>
            <a:endParaRPr lang="en-US"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Discrepancy between the messages given and the lived experience of pupils is a key reason why secondary schools are less successful than primary schools in supporting pupils’ health and wellbeing.  The changes that come with adolescence also make it more challenging for secondary schools to support pupils’ health and wellbeing.  This too may partly explain why secondary schools are generally less successful than primary schools at supporting pupils’ health and wellbeing, though it should not be used as an excuse.</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246906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193155"/>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ysgolion sy’n cefnogi llesiant disgyblion yn effeithiol yn tueddu i gefnogi llesiant staff yn gryf hefyd.</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cynnwys disgyblion yn ystyrlon mewn gwerthuso a datblygu gwaith ysgol i gefnogi’u hiechyd a’u llesiant yn ffactor allweddol ar gyfer llwyddiant.  Mae ymdeimlad disgyblion o berthyn ac o werth yn aml wedi’i wreiddio yn y graddau y teimlant fod staff yn poeni amdanynt, yn cymryd amser i ddod i’w hadnabod, ac yn gwrando ar eu barn.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ansawdd perthnasoedd rhwng staff a disgyblion a pherthnasoedd disgyblion a chymheiriaid yn ffactor hanfodol o safbwynt p’un a yw disgyblion yn ffynnu ai peidio yn yr </a:t>
            </a:r>
            <a:r>
              <a:rPr lang="cy-GB" sz="2400" dirty="0" smtClean="0">
                <a:solidFill>
                  <a:schemeClr val="tx1">
                    <a:lumMod val="75000"/>
                    <a:lumOff val="25000"/>
                  </a:schemeClr>
                </a:solidFill>
                <a:latin typeface="Arial"/>
                <a:cs typeface="Arial"/>
              </a:rPr>
              <a:t>ysgol.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Schools where pupil wellbeing is supported effectively tend also to provide strong support for staff wellbeing</a:t>
            </a:r>
            <a:r>
              <a:rPr lang="en-US" sz="2400" dirty="0" smtClean="0">
                <a:solidFill>
                  <a:schemeClr val="tx1">
                    <a:lumMod val="75000"/>
                    <a:lumOff val="25000"/>
                  </a:schemeClr>
                </a:solidFill>
                <a:latin typeface="Arial"/>
                <a:cs typeface="Arial"/>
              </a:rPr>
              <a:t>.</a:t>
            </a:r>
          </a:p>
          <a:p>
            <a:pPr marR="5080">
              <a:tabLst>
                <a:tab pos="5485765" algn="l"/>
              </a:tabLst>
            </a:pPr>
            <a:endParaRPr lang="en-US"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Involving </a:t>
            </a:r>
            <a:r>
              <a:rPr lang="en-US" sz="2400" dirty="0">
                <a:solidFill>
                  <a:schemeClr val="tx1">
                    <a:lumMod val="75000"/>
                    <a:lumOff val="25000"/>
                  </a:schemeClr>
                </a:solidFill>
                <a:latin typeface="Arial"/>
                <a:cs typeface="Arial"/>
              </a:rPr>
              <a:t>pupils meaningfully in the evaluation and development of a school’s work to support their health and wellbeing is a key factor for success.  Pupils’ sense of belonging and value is often rooted in the extent to which they feel that staff care about them, take time to get to know them, and listen to their views. </a:t>
            </a:r>
            <a:endParaRPr lang="en-US"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The </a:t>
            </a:r>
            <a:r>
              <a:rPr lang="en-US" sz="2400" dirty="0">
                <a:solidFill>
                  <a:schemeClr val="tx1">
                    <a:lumMod val="75000"/>
                    <a:lumOff val="25000"/>
                  </a:schemeClr>
                </a:solidFill>
                <a:latin typeface="Arial"/>
                <a:cs typeface="Arial"/>
              </a:rPr>
              <a:t>quality of relationships between staff and pupils and in peer relationships between pupils is a critical factor in whether or not pupils thrive in school. </a:t>
            </a:r>
            <a:endParaRPr lang="en-US"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24670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193155"/>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ychydig ysgolion, mae arweinwyr yn dirprwyo cyfrifoldeb am iechyd a llesiant yn ormodol i un aelod staff, neu dîm bach o staff.  Mae’r ysgolion hyn yn colli’r ymdeimlad bod iechyd a llesiant yn gyfrifoldeb ar bawb, ac yn rhoi’r argraff i ddisgyblion nad yw pawb yn poeni.</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ysgolion cynradd yn tueddu i ddarparu profiadau o ansawdd gwell mewn ABCh ac mae ysgolion uwchradd yn tueddu i ddarparu profiadau o ansawdd gwell mewn addysg gorfforol.  Fodd bynnag, nid yw ysgolion cynradd ar y cyfan yn addysgu addysg rhyw a pherthynas yn dda, ac nid yw ysgolion uwchradd yn neilltuo digon o amser i addysg gorfforol wrth i ddisgyblion fynd yn hŷn.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In </a:t>
            </a:r>
            <a:r>
              <a:rPr lang="en-US" sz="2400" dirty="0">
                <a:solidFill>
                  <a:schemeClr val="tx1">
                    <a:lumMod val="75000"/>
                    <a:lumOff val="25000"/>
                  </a:schemeClr>
                </a:solidFill>
                <a:latin typeface="Arial"/>
                <a:cs typeface="Arial"/>
              </a:rPr>
              <a:t>a few schools, leaders devolve responsibility for health and wellbeing too much to one member of staff, or a small team of staff.  These schools lose the sense that health and wellbeing is everyone’s business, and leave pupils with a perception that not everyone cares</a:t>
            </a:r>
            <a:r>
              <a:rPr lang="en-US"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Primary schools tend to provide better quality experiences in PSE, whereas secondary schools tend to provide better quality experiences in PE.  However, primary schools generally do not teach sex and relationships education well, and secondary schools do not give enough time to PE as pupils get older.</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046473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80999" y="2062237"/>
            <a:ext cx="6197069"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ogystal â’u gwaith eu hunain, mae’r holl ysgolion yn gweithio gyda staff o asiantaethau allanol amrywiol, fel cwnselwyr, nyrsys, swyddogion yr heddlu, gweithwyr cymdeithasol a gweithwyr ieuenctid.  Mae’r gwaith amlasiantaeth hwn yn cefnogi iechyd a llesiant disgyblion yn fwyaf effeithiol pan fydd y naill ochr yn ymddiried yn ei gilydd ac yn deall sut orau i gydweithio er lles pennaf disgyblion.  Yn yr un modd, mae gwaith ysgolion gyda rhieni yn gweithio orau pan fydd ysgolion wedi meithrin ymddiriedaeth ac yn cyfathrebu’n effeithiol.</a:t>
            </a: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Roedd disgyblion mewn tua hanner yr ysgolion a holwyd – ysgolion uwchradd yn bennaf – wedi mynegi pryder am doiledau. Mae gan ddisgyblion farn gref am doiledau, ond nid yw ysgolion bob amser wedi cyfrif yn ddigon am eu barn.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In addition to their own work, all schools work with staff from various external agencies, such as counsellors, nurses, police officers, social workers and youth workers.  This multi-agency work is most effective in supporting pupils’ health and wellbeing when each party trusts each other and understands how best to work together in the pupils’ best interests.  Schools’ work with parents similarly works well when schools have built trust and communicate effectively</a:t>
            </a:r>
            <a:r>
              <a:rPr lang="en-US"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US"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US" sz="2400" dirty="0">
                <a:solidFill>
                  <a:schemeClr val="tx1">
                    <a:lumMod val="75000"/>
                    <a:lumOff val="25000"/>
                  </a:schemeClr>
                </a:solidFill>
                <a:latin typeface="Arial"/>
                <a:cs typeface="Arial"/>
              </a:rPr>
              <a:t>Pupils in around half of the schools surveyed – mainly secondary schools – expressed concern about toilets. </a:t>
            </a:r>
            <a:r>
              <a:rPr lang="en-US" sz="2400" dirty="0" smtClean="0">
                <a:solidFill>
                  <a:schemeClr val="tx1">
                    <a:lumMod val="75000"/>
                    <a:lumOff val="25000"/>
                  </a:schemeClr>
                </a:solidFill>
                <a:latin typeface="Arial"/>
                <a:cs typeface="Arial"/>
              </a:rPr>
              <a:t> Pupils </a:t>
            </a:r>
            <a:r>
              <a:rPr lang="en-US" sz="2400" dirty="0">
                <a:solidFill>
                  <a:schemeClr val="tx1">
                    <a:lumMod val="75000"/>
                    <a:lumOff val="25000"/>
                  </a:schemeClr>
                </a:solidFill>
                <a:latin typeface="Arial"/>
                <a:cs typeface="Arial"/>
              </a:rPr>
              <a:t>have strong views about toilets, but schools have not always taken enough account of their views.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013768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8" y="1369740"/>
            <a:ext cx="5899785"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8" y="2193155"/>
            <a:ext cx="58997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Ychydig athrawon sy’n ymuno â’r proffesiwn gyda hyfforddiant cefndir sylweddol ym maes datblygiad plant neu’r glasoed, neu’r ffordd orau o gefnogi iechyd a llesiant plant.  Dim ond lleiafrif o staff mewn ysgolion sydd o’r farn bod yr hyfforddiant neu’r arweiniad a gawsant ar y cychwyn neu mewn swydd wedi’u helpu i gynorthwyo disgyblion â’u llesiant a’u hiechyd meddwl.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40"/>
            <a:ext cx="5834380" cy="692497"/>
          </a:xfrm>
          <a:prstGeom prst="rect">
            <a:avLst/>
          </a:prstGeom>
        </p:spPr>
        <p:txBody>
          <a:bodyPr vert="horz" wrap="square" lIns="0" tIns="0" rIns="0" bIns="0" rtlCol="0">
            <a:spAutoFit/>
          </a:bodyPr>
          <a:lstStyle/>
          <a:p>
            <a:pPr marL="12700">
              <a:lnSpc>
                <a:spcPct val="100000"/>
              </a:lnSpc>
            </a:pPr>
            <a:r>
              <a:rPr lang="en-US"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78069" y="2193155"/>
            <a:ext cx="60129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US" sz="2400" dirty="0" smtClean="0">
                <a:solidFill>
                  <a:schemeClr val="tx1">
                    <a:lumMod val="75000"/>
                    <a:lumOff val="25000"/>
                  </a:schemeClr>
                </a:solidFill>
                <a:latin typeface="Arial"/>
                <a:cs typeface="Arial"/>
              </a:rPr>
              <a:t>Few </a:t>
            </a:r>
            <a:r>
              <a:rPr lang="en-US" sz="2400" dirty="0">
                <a:solidFill>
                  <a:schemeClr val="tx1">
                    <a:lumMod val="75000"/>
                    <a:lumOff val="25000"/>
                  </a:schemeClr>
                </a:solidFill>
                <a:latin typeface="Arial"/>
                <a:cs typeface="Arial"/>
              </a:rPr>
              <a:t>teachers enter the profession with substantial background training in child or adolescent development, or how best to support children’s health and wellbeing.  Only a minority of staff in schools think that the training or guidance they have received initially or in-service has helped them to support pupils with their wellbeing and mental health</a:t>
            </a:r>
            <a:r>
              <a:rPr lang="en-US" sz="2400" dirty="0" smtClean="0">
                <a:solidFill>
                  <a:schemeClr val="tx1">
                    <a:lumMod val="75000"/>
                    <a:lumOff val="25000"/>
                  </a:schemeClr>
                </a:solidFill>
                <a:latin typeface="Arial"/>
                <a:cs typeface="Arial"/>
              </a:rPr>
              <a:t>.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450074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08547" y="1359730"/>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03478"/>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256417"/>
            <a:ext cx="6238231" cy="7417415"/>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Schools should:</a:t>
            </a:r>
          </a:p>
          <a:p>
            <a:pPr marR="5080">
              <a:tabLst>
                <a:tab pos="5485765" algn="l"/>
              </a:tabLst>
            </a:pPr>
            <a:endParaRPr lang="en-GB" sz="2400" dirty="0" smtClean="0">
              <a:solidFill>
                <a:schemeClr val="tx1">
                  <a:lumMod val="75000"/>
                  <a:lumOff val="25000"/>
                </a:schemeClr>
              </a:solidFill>
              <a:latin typeface="Arial"/>
              <a:cs typeface="Arial"/>
            </a:endParaRPr>
          </a:p>
          <a:p>
            <a:pPr lvl="0">
              <a:spcAft>
                <a:spcPts val="1200"/>
              </a:spcAft>
              <a:buSzPts val="1200"/>
            </a:pPr>
            <a:r>
              <a:rPr lang="en-US" sz="2400" dirty="0" smtClean="0">
                <a:latin typeface="Arial" panose="020B0604020202020204" pitchFamily="34" charset="0"/>
                <a:ea typeface="Times New Roman" panose="02020603050405020304" pitchFamily="18" charset="0"/>
                <a:cs typeface="Arial" panose="020B0604020202020204" pitchFamily="34" charset="0"/>
              </a:rPr>
              <a:t>R1</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smtClean="0">
                <a:latin typeface="Arial" panose="020B0604020202020204" pitchFamily="34" charset="0"/>
                <a:ea typeface="Times New Roman" panose="02020603050405020304" pitchFamily="18" charset="0"/>
                <a:cs typeface="Arial" panose="020B0604020202020204" pitchFamily="34" charset="0"/>
              </a:rPr>
              <a:t>Develop </a:t>
            </a:r>
            <a:r>
              <a:rPr lang="en-US" sz="2400" dirty="0">
                <a:latin typeface="Arial" panose="020B0604020202020204" pitchFamily="34" charset="0"/>
                <a:ea typeface="Times New Roman" panose="02020603050405020304" pitchFamily="18" charset="0"/>
                <a:cs typeface="Arial" panose="020B0604020202020204" pitchFamily="34" charset="0"/>
              </a:rPr>
              <a:t>a coherent whole-school approach that supports all pupils’ health and wellbeing </a:t>
            </a:r>
          </a:p>
          <a:p>
            <a:pPr lvl="0">
              <a:spcAft>
                <a:spcPts val="1200"/>
              </a:spcAft>
              <a:buSzPts val="1200"/>
            </a:pPr>
            <a:r>
              <a:rPr lang="en-US" sz="2400" dirty="0">
                <a:latin typeface="Arial" panose="020B0604020202020204" pitchFamily="34" charset="0"/>
                <a:ea typeface="Times New Roman" panose="02020603050405020304" pitchFamily="18" charset="0"/>
                <a:cs typeface="Arial" panose="020B0604020202020204" pitchFamily="34" charset="0"/>
              </a:rPr>
              <a:t>R2	</a:t>
            </a:r>
            <a:r>
              <a:rPr lang="en-US" sz="2400" dirty="0" smtClean="0">
                <a:latin typeface="Arial" panose="020B0604020202020204" pitchFamily="34" charset="0"/>
                <a:ea typeface="Times New Roman" panose="02020603050405020304" pitchFamily="18" charset="0"/>
                <a:cs typeface="Arial" panose="020B0604020202020204" pitchFamily="34" charset="0"/>
              </a:rPr>
              <a:t>Strengthen </a:t>
            </a:r>
            <a:r>
              <a:rPr lang="en-US" sz="2400" dirty="0">
                <a:latin typeface="Arial" panose="020B0604020202020204" pitchFamily="34" charset="0"/>
                <a:ea typeface="Times New Roman" panose="02020603050405020304" pitchFamily="18" charset="0"/>
                <a:cs typeface="Arial" panose="020B0604020202020204" pitchFamily="34" charset="0"/>
              </a:rPr>
              <a:t>relationships between staff and pupils and peer relationships between pupils</a:t>
            </a:r>
          </a:p>
          <a:p>
            <a:pPr lvl="0">
              <a:spcAft>
                <a:spcPts val="1200"/>
              </a:spcAft>
              <a:buSzPts val="1200"/>
            </a:pPr>
            <a:r>
              <a:rPr lang="en-US" sz="2400" dirty="0">
                <a:latin typeface="Arial" panose="020B0604020202020204" pitchFamily="34" charset="0"/>
                <a:ea typeface="Times New Roman" panose="02020603050405020304" pitchFamily="18" charset="0"/>
                <a:cs typeface="Arial" panose="020B0604020202020204" pitchFamily="34" charset="0"/>
              </a:rPr>
              <a:t>R3	</a:t>
            </a:r>
            <a:r>
              <a:rPr lang="en-US" sz="2400" dirty="0" smtClean="0">
                <a:latin typeface="Arial" panose="020B0604020202020204" pitchFamily="34" charset="0"/>
                <a:ea typeface="Times New Roman" panose="02020603050405020304" pitchFamily="18" charset="0"/>
                <a:cs typeface="Arial" panose="020B0604020202020204" pitchFamily="34" charset="0"/>
              </a:rPr>
              <a:t>Improve </a:t>
            </a:r>
            <a:r>
              <a:rPr lang="en-US" sz="2400" dirty="0">
                <a:latin typeface="Arial" panose="020B0604020202020204" pitchFamily="34" charset="0"/>
                <a:ea typeface="Times New Roman" panose="02020603050405020304" pitchFamily="18" charset="0"/>
                <a:cs typeface="Arial" panose="020B0604020202020204" pitchFamily="34" charset="0"/>
              </a:rPr>
              <a:t>the quality of teaching and learning experiences on health and wellbeing, within a broad </a:t>
            </a:r>
            <a:r>
              <a:rPr lang="en-US" sz="2400" dirty="0" smtClean="0">
                <a:latin typeface="Arial" panose="020B0604020202020204" pitchFamily="34" charset="0"/>
                <a:ea typeface="Times New Roman" panose="02020603050405020304" pitchFamily="18" charset="0"/>
                <a:cs typeface="Arial" panose="020B0604020202020204" pitchFamily="34" charset="0"/>
              </a:rPr>
              <a:t>and </a:t>
            </a:r>
            <a:r>
              <a:rPr lang="en-US" sz="2400" dirty="0">
                <a:latin typeface="Arial" panose="020B0604020202020204" pitchFamily="34" charset="0"/>
                <a:ea typeface="Times New Roman" panose="02020603050405020304" pitchFamily="18" charset="0"/>
                <a:cs typeface="Arial" panose="020B0604020202020204" pitchFamily="34" charset="0"/>
              </a:rPr>
              <a:t>balanced curriculum</a:t>
            </a:r>
          </a:p>
          <a:p>
            <a:pPr lvl="0">
              <a:spcAft>
                <a:spcPts val="1200"/>
              </a:spcAft>
              <a:buSzPts val="1200"/>
            </a:pPr>
            <a:r>
              <a:rPr lang="en-US" sz="2400" dirty="0">
                <a:latin typeface="Arial" panose="020B0604020202020204" pitchFamily="34" charset="0"/>
                <a:ea typeface="Times New Roman" panose="02020603050405020304" pitchFamily="18" charset="0"/>
                <a:cs typeface="Arial" panose="020B0604020202020204" pitchFamily="34" charset="0"/>
              </a:rPr>
              <a:t>R4	</a:t>
            </a:r>
            <a:r>
              <a:rPr lang="en-US" sz="2400" dirty="0" smtClean="0">
                <a:latin typeface="Arial" panose="020B0604020202020204" pitchFamily="34" charset="0"/>
                <a:ea typeface="Times New Roman" panose="02020603050405020304" pitchFamily="18" charset="0"/>
                <a:cs typeface="Arial" panose="020B0604020202020204" pitchFamily="34" charset="0"/>
              </a:rPr>
              <a:t>Take </a:t>
            </a:r>
            <a:r>
              <a:rPr lang="en-US" sz="2400" dirty="0">
                <a:latin typeface="Arial" panose="020B0604020202020204" pitchFamily="34" charset="0"/>
                <a:ea typeface="Times New Roman" panose="02020603050405020304" pitchFamily="18" charset="0"/>
                <a:cs typeface="Arial" panose="020B0604020202020204" pitchFamily="34" charset="0"/>
              </a:rPr>
              <a:t>better account of pupils’ views and academic research in developing their approaches to supporting pupils’ health and wellbeing </a:t>
            </a:r>
          </a:p>
          <a:p>
            <a:pPr lvl="0">
              <a:spcAft>
                <a:spcPts val="1200"/>
              </a:spcAft>
              <a:buSzPts val="1200"/>
            </a:pPr>
            <a:r>
              <a:rPr lang="en-US" sz="2400" dirty="0" smtClean="0">
                <a:latin typeface="Arial" panose="020B0604020202020204" pitchFamily="34" charset="0"/>
                <a:ea typeface="Times New Roman" panose="02020603050405020304" pitchFamily="18" charset="0"/>
                <a:cs typeface="Arial" panose="020B0604020202020204" pitchFamily="34" charset="0"/>
              </a:rPr>
              <a:t>R5	Ensure </a:t>
            </a:r>
            <a:r>
              <a:rPr lang="en-US" sz="2400" dirty="0">
                <a:latin typeface="Arial" panose="020B0604020202020204" pitchFamily="34" charset="0"/>
                <a:ea typeface="Times New Roman" panose="02020603050405020304" pitchFamily="18" charset="0"/>
                <a:cs typeface="Arial" panose="020B0604020202020204" pitchFamily="34" charset="0"/>
              </a:rPr>
              <a:t>that the school’s environment and services support pupils’ health and wellbeing</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4" name="Rectangle 3"/>
          <p:cNvSpPr/>
          <p:nvPr/>
        </p:nvSpPr>
        <p:spPr>
          <a:xfrm>
            <a:off x="104502" y="2195975"/>
            <a:ext cx="6322583" cy="6986528"/>
          </a:xfrm>
          <a:prstGeom prst="rect">
            <a:avLst/>
          </a:prstGeom>
        </p:spPr>
        <p:txBody>
          <a:bodyPr wrap="square">
            <a:spAutoFit/>
          </a:bodyPr>
          <a:lstStyle/>
          <a:p>
            <a:pPr marR="5080">
              <a:tabLst>
                <a:tab pos="5485765" algn="l"/>
              </a:tabLst>
            </a:pPr>
            <a:r>
              <a:rPr lang="cy-GB" sz="2400" b="1" dirty="0" smtClean="0">
                <a:solidFill>
                  <a:schemeClr val="tx1">
                    <a:lumMod val="75000"/>
                    <a:lumOff val="25000"/>
                  </a:schemeClr>
                </a:solidFill>
                <a:latin typeface="Arial"/>
                <a:cs typeface="Arial"/>
              </a:rPr>
              <a:t>Dylai ysgolion:</a:t>
            </a:r>
          </a:p>
          <a:p>
            <a:pPr marR="5080">
              <a:tabLst>
                <a:tab pos="5485765" algn="l"/>
              </a:tabLst>
            </a:pPr>
            <a:endParaRPr lang="cy-GB" sz="2400" dirty="0" smtClean="0">
              <a:solidFill>
                <a:schemeClr val="tx1">
                  <a:lumMod val="75000"/>
                  <a:lumOff val="25000"/>
                </a:schemeClr>
              </a:solidFill>
              <a:latin typeface="Arial"/>
              <a:cs typeface="Arial"/>
            </a:endParaRPr>
          </a:p>
          <a:p>
            <a:pPr lvl="0">
              <a:spcAft>
                <a:spcPts val="1200"/>
              </a:spcAft>
              <a:buSzPts val="1200"/>
            </a:pPr>
            <a:r>
              <a:rPr lang="cy-GB" sz="2400" dirty="0" smtClean="0">
                <a:latin typeface="Arial" panose="020B0604020202020204" pitchFamily="34" charset="0"/>
                <a:ea typeface="Times New Roman" panose="02020603050405020304" pitchFamily="18" charset="0"/>
                <a:cs typeface="Arial" panose="020B0604020202020204" pitchFamily="34" charset="0"/>
              </a:rPr>
              <a:t>A1	Ddatblygu ymagwedd drefnus, ysgol gyfan, sy’n cefnogi iechyd a llesiant pob disgybl</a:t>
            </a:r>
          </a:p>
          <a:p>
            <a:pPr lvl="0">
              <a:spcAft>
                <a:spcPts val="1200"/>
              </a:spcAft>
              <a:buSzPts val="1200"/>
            </a:pPr>
            <a:r>
              <a:rPr lang="cy-GB" sz="2400" dirty="0" smtClean="0">
                <a:latin typeface="Arial" panose="020B0604020202020204" pitchFamily="34" charset="0"/>
                <a:ea typeface="Times New Roman" panose="02020603050405020304" pitchFamily="18" charset="0"/>
                <a:cs typeface="Arial" panose="020B0604020202020204" pitchFamily="34" charset="0"/>
              </a:rPr>
              <a:t>A2	Cryfhau’r perthnasoedd rhwng staff a disgyblion a pherthnasoedd cymheiriaid rhwng disgyblion</a:t>
            </a:r>
          </a:p>
          <a:p>
            <a:pPr lvl="0">
              <a:spcAft>
                <a:spcPts val="1200"/>
              </a:spcAft>
              <a:buSzPts val="1200"/>
            </a:pPr>
            <a:r>
              <a:rPr lang="cy-GB" sz="2400" dirty="0" smtClean="0">
                <a:latin typeface="Arial" panose="020B0604020202020204" pitchFamily="34" charset="0"/>
                <a:ea typeface="Times New Roman" panose="02020603050405020304" pitchFamily="18" charset="0"/>
                <a:cs typeface="Arial" panose="020B0604020202020204" pitchFamily="34" charset="0"/>
              </a:rPr>
              <a:t>A3	Gwella ansawdd addysgu a phrofiadau dysgu o ran iechyd a llesiant, o fewn cwricwlwm eang a chytbwys</a:t>
            </a:r>
          </a:p>
          <a:p>
            <a:pPr lvl="0">
              <a:spcAft>
                <a:spcPts val="1200"/>
              </a:spcAft>
              <a:buSzPts val="1200"/>
            </a:pPr>
            <a:r>
              <a:rPr lang="cy-GB" sz="2400" dirty="0" smtClean="0">
                <a:latin typeface="Arial" panose="020B0604020202020204" pitchFamily="34" charset="0"/>
                <a:ea typeface="Times New Roman" panose="02020603050405020304" pitchFamily="18" charset="0"/>
                <a:cs typeface="Arial" panose="020B0604020202020204" pitchFamily="34" charset="0"/>
              </a:rPr>
              <a:t>A4	Cyfrif yn well am farn disgyblion ac ymchwil academaidd wrth ddatblygu’u dulliau o gefnogi iechyd a llesiant disgyblion</a:t>
            </a:r>
          </a:p>
          <a:p>
            <a:pPr lvl="0">
              <a:spcAft>
                <a:spcPts val="1200"/>
              </a:spcAft>
              <a:buSzPts val="1200"/>
            </a:pPr>
            <a:r>
              <a:rPr lang="cy-GB" sz="2400" dirty="0" smtClean="0">
                <a:latin typeface="Arial" panose="020B0604020202020204" pitchFamily="34" charset="0"/>
                <a:ea typeface="Times New Roman" panose="02020603050405020304" pitchFamily="18" charset="0"/>
                <a:cs typeface="Arial" panose="020B0604020202020204" pitchFamily="34" charset="0"/>
              </a:rPr>
              <a:t>A5	Sicrhau bod amgylchedd yr ysgol a’i gwasanaethau yn cefnogi iechyd a llesiant disgyblion</a:t>
            </a:r>
            <a:endParaRPr lang="cy-GB"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51771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Healthy and happy thematic report presentation</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9</Calendar_x0020_Year>
    <Retention_x0020_Year xmlns="4c2d5879-4e17-4934-9dac-90b30ab598df" xsi:nil="true"/>
    <TaxCatchAll xmlns="4c2d5879-4e17-4934-9dac-90b30ab598df">
      <Value>1</Value>
    </TaxCatchAll>
    <Academic_x0020_Year xmlns="4c2d5879-4e17-4934-9dac-90b30ab598df">9</Academic_x0020_Year>
    <Financial_x0020_Year xmlns="4c2d5879-4e17-4934-9dac-90b30ab598df">10</Financial_x0020_Year>
    <Year_x0020_of_x0020_Survey xmlns="4c2d5879-4e17-4934-9dac-90b30ab598df" xsi:nil="true"/>
    <Lead_x0020_Inspector xmlns="4c2d5879-4e17-4934-9dac-90b30ab598df">
      <UserInfo>
        <DisplayName/>
        <AccountId xsi:nil="true"/>
        <AccountType/>
      </UserInfo>
    </Lead_x0020_Inspector>
    <COBAS_x0020_Event_x0020_Title xmlns="4c2d5879-4e17-4934-9dac-90b30ab598df" xsi:nil="true"/>
    <COBAS_x0020_Event_x0020_Short_x0020_Title xmlns="4c2d5879-4e17-4934-9dac-90b30ab598df" xsi:nil="true"/>
    <COBAS_x0020_Event_x0020_ID xmlns="4c2d5879-4e17-4934-9dac-90b30ab598df" xsi:nil="true"/>
    <COBAS_x0020_Thematic_x0020_Event_x0020_ID xmlns="4c2d5879-4e17-4934-9dac-90b30ab598d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6F00-51CF-4298-BDF3-97C6FE920D1D}">
  <ds:schemaRefs>
    <ds:schemaRef ds:uri="http://schemas.microsoft.com/office/2006/metadata/customXsn"/>
  </ds:schemaRefs>
</ds:datastoreItem>
</file>

<file path=customXml/itemProps2.xml><?xml version="1.0" encoding="utf-8"?>
<ds:datastoreItem xmlns:ds="http://schemas.openxmlformats.org/officeDocument/2006/customXml" ds:itemID="{3912C820-0342-4CB2-88FC-4AEEC26C1B5E}">
  <ds:schemaRefs>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 ds:uri="4c2d5879-4e17-4934-9dac-90b30ab598df"/>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CEB914B3-B79E-449F-8707-5ABBBCAA5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2589</TotalTime>
  <Words>2085</Words>
  <Application>Microsoft Office PowerPoint</Application>
  <PresentationFormat>Custom</PresentationFormat>
  <Paragraphs>194</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Cwestiynau i ysgolion </vt:lpstr>
      <vt:lpstr>Cwestiynau i ysgolion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and happy thematic report presentation</dc:title>
  <dc:creator>mark.campion@estyn.gov.uk</dc:creator>
  <cp:lastModifiedBy>Llinos Phillips</cp:lastModifiedBy>
  <cp:revision>82</cp:revision>
  <cp:lastPrinted>2019-06-07T14:02:06Z</cp:lastPrinted>
  <dcterms:created xsi:type="dcterms:W3CDTF">2015-04-24T11:05:35Z</dcterms:created>
  <dcterms:modified xsi:type="dcterms:W3CDTF">2019-06-07T16:06:05Z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