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1"/>
  </p:handoutMasterIdLst>
  <p:sldIdLst>
    <p:sldId id="256" r:id="rId5"/>
    <p:sldId id="257" r:id="rId6"/>
    <p:sldId id="258" r:id="rId7"/>
    <p:sldId id="259" r:id="rId8"/>
    <p:sldId id="260" r:id="rId9"/>
    <p:sldId id="272" r:id="rId10"/>
    <p:sldId id="261" r:id="rId11"/>
    <p:sldId id="262" r:id="rId12"/>
    <p:sldId id="263" r:id="rId13"/>
    <p:sldId id="273" r:id="rId14"/>
    <p:sldId id="274" r:id="rId15"/>
    <p:sldId id="275" r:id="rId16"/>
    <p:sldId id="276" r:id="rId17"/>
    <p:sldId id="277" r:id="rId18"/>
    <p:sldId id="278" r:id="rId19"/>
    <p:sldId id="279" r:id="rId20"/>
  </p:sldIdLst>
  <p:sldSz cx="13004800" cy="9753600"/>
  <p:notesSz cx="13004800" cy="9753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712">
          <p15:clr>
            <a:srgbClr val="A4A3A4"/>
          </p15:clr>
        </p15:guide>
        <p15:guide id="2" pos="336">
          <p15:clr>
            <a:srgbClr val="A4A3A4"/>
          </p15:clr>
        </p15:guide>
      </p15:sldGuideLst>
    </p:ext>
    <p:ext uri="{2D200454-40CA-4A62-9FC3-DE9A4176ACB9}">
      <p15:notesGuideLst xmlns:p15="http://schemas.microsoft.com/office/powerpoint/2012/main">
        <p15:guide id="1" orient="horz" pos="3072">
          <p15:clr>
            <a:srgbClr val="A4A3A4"/>
          </p15:clr>
        </p15:guide>
        <p15:guide id="2" pos="409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7AB0"/>
    <a:srgbClr val="27AAE0"/>
    <a:srgbClr val="E94141"/>
    <a:srgbClr val="E62626"/>
    <a:srgbClr val="F6F5EE"/>
    <a:srgbClr val="E6413E"/>
    <a:srgbClr val="F1F2F2"/>
    <a:srgbClr val="A2C83A"/>
    <a:srgbClr val="414042"/>
    <a:srgbClr val="EE6C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954" y="96"/>
      </p:cViewPr>
      <p:guideLst>
        <p:guide orient="horz" pos="5712"/>
        <p:guide pos="336"/>
      </p:guideLst>
    </p:cSldViewPr>
  </p:slideViewPr>
  <p:notesTextViewPr>
    <p:cViewPr>
      <p:scale>
        <a:sx n="100" d="100"/>
        <a:sy n="100" d="100"/>
      </p:scale>
      <p:origin x="0" y="0"/>
    </p:cViewPr>
  </p:notesTextViewPr>
  <p:notesViewPr>
    <p:cSldViewPr snapToGrid="0">
      <p:cViewPr varScale="1">
        <p:scale>
          <a:sx n="50" d="100"/>
          <a:sy n="50" d="100"/>
        </p:scale>
        <p:origin x="-1411" y="-72"/>
      </p:cViewPr>
      <p:guideLst>
        <p:guide orient="horz" pos="3072"/>
        <p:guide pos="409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635625" cy="4873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7366000" y="0"/>
            <a:ext cx="5635625" cy="487363"/>
          </a:xfrm>
          <a:prstGeom prst="rect">
            <a:avLst/>
          </a:prstGeom>
        </p:spPr>
        <p:txBody>
          <a:bodyPr vert="horz" lIns="91440" tIns="45720" rIns="91440" bIns="45720" rtlCol="0"/>
          <a:lstStyle>
            <a:lvl1pPr algn="r">
              <a:defRPr sz="1200"/>
            </a:lvl1pPr>
          </a:lstStyle>
          <a:p>
            <a:fld id="{D3BA68DE-3BE2-4835-8826-891237B8176D}" type="datetimeFigureOut">
              <a:rPr lang="en-GB" smtClean="0"/>
              <a:t>20/06/2017</a:t>
            </a:fld>
            <a:endParaRPr lang="en-GB"/>
          </a:p>
        </p:txBody>
      </p:sp>
      <p:sp>
        <p:nvSpPr>
          <p:cNvPr id="4" name="Footer Placeholder 3"/>
          <p:cNvSpPr>
            <a:spLocks noGrp="1"/>
          </p:cNvSpPr>
          <p:nvPr>
            <p:ph type="ftr" sz="quarter" idx="2"/>
          </p:nvPr>
        </p:nvSpPr>
        <p:spPr>
          <a:xfrm>
            <a:off x="0" y="9264650"/>
            <a:ext cx="5635625" cy="4873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7366000" y="9264650"/>
            <a:ext cx="5635625" cy="487363"/>
          </a:xfrm>
          <a:prstGeom prst="rect">
            <a:avLst/>
          </a:prstGeom>
        </p:spPr>
        <p:txBody>
          <a:bodyPr vert="horz" lIns="91440" tIns="45720" rIns="91440" bIns="45720" rtlCol="0" anchor="b"/>
          <a:lstStyle>
            <a:lvl1pPr algn="r">
              <a:defRPr sz="1200"/>
            </a:lvl1pPr>
          </a:lstStyle>
          <a:p>
            <a:fld id="{FE0471B6-559A-4253-B89F-F506DC6AB7A7}" type="slidenum">
              <a:rPr lang="en-GB" smtClean="0"/>
              <a:t>‹#›</a:t>
            </a:fld>
            <a:endParaRPr lang="en-GB"/>
          </a:p>
        </p:txBody>
      </p:sp>
    </p:spTree>
    <p:extLst>
      <p:ext uri="{BB962C8B-B14F-4D97-AF65-F5344CB8AC3E}">
        <p14:creationId xmlns:p14="http://schemas.microsoft.com/office/powerpoint/2010/main" val="2582697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538609"/>
          </a:xfrm>
          <a:prstGeom prst="rect">
            <a:avLst/>
          </a:prstGeom>
        </p:spPr>
        <p:txBody>
          <a:bodyPr wrap="square" lIns="0" tIns="0" rIns="0" bIns="0">
            <a:spAutoFit/>
          </a:bodyPr>
          <a:lstStyle>
            <a:lvl1pPr>
              <a:defRPr>
                <a:solidFill>
                  <a:srgbClr val="E94141"/>
                </a:solidFill>
              </a:defRPr>
            </a:lvl1pPr>
          </a:lstStyle>
          <a:p>
            <a:endParaRPr dirty="0"/>
          </a:p>
        </p:txBody>
      </p:sp>
      <p:sp>
        <p:nvSpPr>
          <p:cNvPr id="3" name="Holder 3"/>
          <p:cNvSpPr>
            <a:spLocks noGrp="1"/>
          </p:cNvSpPr>
          <p:nvPr>
            <p:ph type="subTitle" idx="4"/>
          </p:nvPr>
        </p:nvSpPr>
        <p:spPr>
          <a:xfrm>
            <a:off x="1950720" y="5462016"/>
            <a:ext cx="9103360" cy="24384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00" b="1" i="0">
                <a:solidFill>
                  <a:srgbClr val="E94141"/>
                </a:solidFill>
                <a:latin typeface="Arial"/>
                <a:cs typeface="Arial"/>
              </a:defRPr>
            </a:lvl1pPr>
          </a:lstStyle>
          <a:p>
            <a:endParaRPr dirty="0"/>
          </a:p>
        </p:txBody>
      </p:sp>
      <p:sp>
        <p:nvSpPr>
          <p:cNvPr id="3" name="Holder 3"/>
          <p:cNvSpPr>
            <a:spLocks noGrp="1"/>
          </p:cNvSpPr>
          <p:nvPr>
            <p:ph sz="half" idx="2"/>
          </p:nvPr>
        </p:nvSpPr>
        <p:spPr>
          <a:xfrm>
            <a:off x="527300" y="2642252"/>
            <a:ext cx="5728335" cy="338554"/>
          </a:xfrm>
          <a:prstGeom prst="rect">
            <a:avLst/>
          </a:prstGeom>
        </p:spPr>
        <p:txBody>
          <a:bodyPr wrap="square" lIns="0" tIns="0" rIns="0" bIns="0">
            <a:spAutoFit/>
          </a:bodyPr>
          <a:lstStyle>
            <a:lvl1pPr>
              <a:defRPr sz="2200" b="0" i="0">
                <a:solidFill>
                  <a:srgbClr val="E94141"/>
                </a:solidFill>
                <a:latin typeface="Arial"/>
                <a:cs typeface="Arial"/>
              </a:defRPr>
            </a:lvl1pPr>
          </a:lstStyle>
          <a:p>
            <a:endParaRPr dirty="0"/>
          </a:p>
        </p:txBody>
      </p:sp>
      <p:sp>
        <p:nvSpPr>
          <p:cNvPr id="4" name="Holder 4"/>
          <p:cNvSpPr>
            <a:spLocks noGrp="1"/>
          </p:cNvSpPr>
          <p:nvPr>
            <p:ph sz="half" idx="3"/>
          </p:nvPr>
        </p:nvSpPr>
        <p:spPr>
          <a:xfrm>
            <a:off x="6615620" y="2642252"/>
            <a:ext cx="5782945" cy="6339840"/>
          </a:xfrm>
          <a:prstGeom prst="rect">
            <a:avLst/>
          </a:prstGeom>
        </p:spPr>
        <p:txBody>
          <a:bodyPr wrap="square" lIns="0" tIns="0" rIns="0" bIns="0">
            <a:spAutoFit/>
          </a:bodyPr>
          <a:lstStyle>
            <a:lvl1pPr>
              <a:defRPr sz="2200" b="0" i="0">
                <a:solidFill>
                  <a:srgbClr val="414042"/>
                </a:solidFill>
                <a:latin typeface="Arial"/>
                <a:cs typeface="Arial"/>
              </a:defRPr>
            </a:lvl1pPr>
          </a:lstStyle>
          <a:p>
            <a:endParaRPr dirty="0"/>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bk object 16"/>
          <p:cNvSpPr/>
          <p:nvPr userDrawn="1"/>
        </p:nvSpPr>
        <p:spPr>
          <a:xfrm>
            <a:off x="0" y="1320612"/>
            <a:ext cx="13004800" cy="8432987"/>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chemeClr val="bg1"/>
          </a:solidFill>
        </p:spPr>
        <p:txBody>
          <a:bodyPr wrap="square" lIns="0" tIns="0" rIns="0" bIns="0" rtlCol="0"/>
          <a:lstStyle/>
          <a:p>
            <a:endParaRPr/>
          </a:p>
        </p:txBody>
      </p:sp>
      <p:sp>
        <p:nvSpPr>
          <p:cNvPr id="2" name="Holder 2"/>
          <p:cNvSpPr>
            <a:spLocks noGrp="1"/>
          </p:cNvSpPr>
          <p:nvPr>
            <p:ph type="title"/>
          </p:nvPr>
        </p:nvSpPr>
        <p:spPr>
          <a:xfrm>
            <a:off x="527300" y="1715989"/>
            <a:ext cx="11950199" cy="538609"/>
          </a:xfrm>
          <a:prstGeom prst="rect">
            <a:avLst/>
          </a:prstGeom>
        </p:spPr>
        <p:txBody>
          <a:bodyPr wrap="square" lIns="0" tIns="0" rIns="0" bIns="0">
            <a:spAutoFit/>
          </a:bodyPr>
          <a:lstStyle>
            <a:lvl1pPr>
              <a:defRPr sz="3500" b="1" i="0">
                <a:solidFill>
                  <a:srgbClr val="2EAAE1"/>
                </a:solidFill>
                <a:latin typeface="Arial"/>
                <a:cs typeface="Arial"/>
              </a:defRPr>
            </a:lvl1pPr>
          </a:lstStyle>
          <a:p>
            <a:endParaRPr dirty="0"/>
          </a:p>
        </p:txBody>
      </p:sp>
      <p:sp>
        <p:nvSpPr>
          <p:cNvPr id="3" name="Holder 3"/>
          <p:cNvSpPr>
            <a:spLocks noGrp="1"/>
          </p:cNvSpPr>
          <p:nvPr>
            <p:ph type="body" idx="1"/>
          </p:nvPr>
        </p:nvSpPr>
        <p:spPr>
          <a:xfrm>
            <a:off x="650240" y="2243328"/>
            <a:ext cx="5344160" cy="6437376"/>
          </a:xfrm>
          <a:prstGeom prst="rect">
            <a:avLst/>
          </a:prstGeom>
        </p:spPr>
        <p:txBody>
          <a:bodyPr wrap="square" lIns="0" tIns="0" rIns="0" bIns="0">
            <a:spAutoFit/>
          </a:bodyPr>
          <a:lstStyle>
            <a:lvl1pPr>
              <a:defRPr/>
            </a:lvl1pPr>
          </a:lstStyle>
          <a:p>
            <a:endParaRPr dirty="0"/>
          </a:p>
        </p:txBody>
      </p:sp>
      <p:sp>
        <p:nvSpPr>
          <p:cNvPr id="4" name="Holder 4"/>
          <p:cNvSpPr>
            <a:spLocks noGrp="1"/>
          </p:cNvSpPr>
          <p:nvPr>
            <p:ph type="ftr" sz="quarter" idx="5"/>
          </p:nvPr>
        </p:nvSpPr>
        <p:spPr>
          <a:xfrm>
            <a:off x="4421632" y="9070848"/>
            <a:ext cx="4161536" cy="48768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50240" y="9070848"/>
            <a:ext cx="2991104" cy="48768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6/20/2017</a:t>
            </a:fld>
            <a:endParaRPr lang="en-US"/>
          </a:p>
        </p:txBody>
      </p:sp>
      <p:sp>
        <p:nvSpPr>
          <p:cNvPr id="6" name="Holder 6"/>
          <p:cNvSpPr>
            <a:spLocks noGrp="1"/>
          </p:cNvSpPr>
          <p:nvPr>
            <p:ph type="sldNum" sz="quarter" idx="7"/>
          </p:nvPr>
        </p:nvSpPr>
        <p:spPr>
          <a:xfrm>
            <a:off x="9363456" y="9070848"/>
            <a:ext cx="2991104" cy="48768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cxnSp>
        <p:nvCxnSpPr>
          <p:cNvPr id="10" name="Straight Connector 9"/>
          <p:cNvCxnSpPr/>
          <p:nvPr userDrawn="1"/>
        </p:nvCxnSpPr>
        <p:spPr>
          <a:xfrm>
            <a:off x="5439" y="1277064"/>
            <a:ext cx="13004800" cy="0"/>
          </a:xfrm>
          <a:prstGeom prst="line">
            <a:avLst/>
          </a:prstGeom>
          <a:ln w="28575">
            <a:solidFill>
              <a:srgbClr val="2A7AB0"/>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pic>
        <p:nvPicPr>
          <p:cNvPr id="7" name="Picture 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7705" y="225541"/>
            <a:ext cx="2884615" cy="90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solidFill>
            <a:srgbClr val="E9414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622" y="-209550"/>
            <a:ext cx="13795538" cy="13680000"/>
          </a:xfrm>
          <a:prstGeom prst="rect">
            <a:avLst/>
          </a:prstGeom>
        </p:spPr>
      </p:pic>
      <p:sp>
        <p:nvSpPr>
          <p:cNvPr id="2" name="object 2"/>
          <p:cNvSpPr txBox="1"/>
          <p:nvPr/>
        </p:nvSpPr>
        <p:spPr>
          <a:xfrm>
            <a:off x="709725" y="1774984"/>
            <a:ext cx="14843331" cy="4911601"/>
          </a:xfrm>
          <a:prstGeom prst="rect">
            <a:avLst/>
          </a:prstGeom>
        </p:spPr>
        <p:txBody>
          <a:bodyPr vert="horz" wrap="square" lIns="0" tIns="0" rIns="0" bIns="0" rtlCol="0">
            <a:spAutoFit/>
          </a:bodyPr>
          <a:lstStyle/>
          <a:p>
            <a:pPr marL="12700" marR="5080">
              <a:lnSpc>
                <a:spcPts val="2870"/>
              </a:lnSpc>
            </a:pPr>
            <a:r>
              <a:rPr lang="en-GB" sz="4500" b="1" spc="5" dirty="0" smtClean="0">
                <a:solidFill>
                  <a:schemeClr val="bg1"/>
                </a:solidFill>
                <a:latin typeface="Arial"/>
                <a:cs typeface="Arial"/>
              </a:rPr>
              <a:t>Title Welsh point 45</a:t>
            </a:r>
          </a:p>
          <a:p>
            <a:pPr>
              <a:lnSpc>
                <a:spcPct val="100000"/>
              </a:lnSpc>
              <a:spcBef>
                <a:spcPts val="19"/>
              </a:spcBef>
              <a:spcAft>
                <a:spcPts val="600"/>
              </a:spcAft>
            </a:pPr>
            <a:r>
              <a:rPr lang="en-GB" sz="4500" b="1" spc="-5" dirty="0" err="1">
                <a:latin typeface="Arial"/>
                <a:cs typeface="Arial"/>
              </a:rPr>
              <a:t>Adolygiad</a:t>
            </a:r>
            <a:r>
              <a:rPr lang="en-GB" sz="4500" b="1" spc="-5" dirty="0">
                <a:latin typeface="Arial"/>
                <a:cs typeface="Arial"/>
              </a:rPr>
              <a:t> o </a:t>
            </a:r>
            <a:r>
              <a:rPr lang="en-GB" sz="4500" b="1" spc="-5" dirty="0" err="1">
                <a:latin typeface="Arial"/>
                <a:cs typeface="Arial"/>
              </a:rPr>
              <a:t>Addysg</a:t>
            </a:r>
            <a:r>
              <a:rPr lang="en-GB" sz="4500" b="1" spc="-5" dirty="0">
                <a:latin typeface="Arial"/>
                <a:cs typeface="Arial"/>
              </a:rPr>
              <a:t> </a:t>
            </a:r>
          </a:p>
          <a:p>
            <a:pPr>
              <a:spcBef>
                <a:spcPts val="19"/>
              </a:spcBef>
              <a:spcAft>
                <a:spcPts val="600"/>
              </a:spcAft>
            </a:pPr>
            <a:r>
              <a:rPr lang="en-GB" sz="4500" b="1" spc="-5" dirty="0" err="1">
                <a:latin typeface="Arial"/>
                <a:cs typeface="Arial"/>
              </a:rPr>
              <a:t>Perthnasoedd</a:t>
            </a:r>
            <a:r>
              <a:rPr lang="en-GB" sz="4500" b="1" spc="-5" dirty="0">
                <a:latin typeface="Arial"/>
                <a:cs typeface="Arial"/>
              </a:rPr>
              <a:t> </a:t>
            </a:r>
            <a:r>
              <a:rPr lang="en-GB" sz="4500" b="1" spc="-5" dirty="0" err="1">
                <a:latin typeface="Arial"/>
                <a:cs typeface="Arial"/>
              </a:rPr>
              <a:t>Iach</a:t>
            </a:r>
            <a:endParaRPr lang="en-GB" sz="4500" b="1" spc="-5" dirty="0">
              <a:latin typeface="Arial"/>
              <a:cs typeface="Arial"/>
            </a:endParaRPr>
          </a:p>
          <a:p>
            <a:pPr>
              <a:spcBef>
                <a:spcPts val="19"/>
              </a:spcBef>
              <a:spcAft>
                <a:spcPts val="600"/>
              </a:spcAft>
            </a:pPr>
            <a:endParaRPr lang="en-GB" sz="4500" b="1" spc="-5" dirty="0">
              <a:latin typeface="Arial"/>
              <a:cs typeface="Arial"/>
            </a:endParaRPr>
          </a:p>
          <a:p>
            <a:pPr marR="2997200">
              <a:spcBef>
                <a:spcPts val="19"/>
              </a:spcBef>
              <a:spcAft>
                <a:spcPts val="600"/>
              </a:spcAft>
            </a:pPr>
            <a:r>
              <a:rPr lang="en-GB" sz="4500" b="1" spc="-5" dirty="0">
                <a:solidFill>
                  <a:schemeClr val="tx1">
                    <a:lumMod val="75000"/>
                    <a:lumOff val="25000"/>
                  </a:schemeClr>
                </a:solidFill>
                <a:latin typeface="Arial"/>
                <a:cs typeface="Arial"/>
              </a:rPr>
              <a:t>A Review of </a:t>
            </a:r>
            <a:r>
              <a:rPr lang="en-GB" sz="4500" b="1" spc="-5" dirty="0" smtClean="0">
                <a:solidFill>
                  <a:schemeClr val="tx1">
                    <a:lumMod val="75000"/>
                    <a:lumOff val="25000"/>
                  </a:schemeClr>
                </a:solidFill>
                <a:latin typeface="Arial"/>
                <a:cs typeface="Arial"/>
              </a:rPr>
              <a:t>Healthy</a:t>
            </a:r>
          </a:p>
          <a:p>
            <a:pPr marR="2997200">
              <a:spcBef>
                <a:spcPts val="19"/>
              </a:spcBef>
              <a:spcAft>
                <a:spcPts val="600"/>
              </a:spcAft>
            </a:pPr>
            <a:r>
              <a:rPr lang="en-GB" sz="4500" b="1" spc="-5" dirty="0" smtClean="0">
                <a:solidFill>
                  <a:schemeClr val="tx1">
                    <a:lumMod val="75000"/>
                    <a:lumOff val="25000"/>
                  </a:schemeClr>
                </a:solidFill>
                <a:latin typeface="Arial"/>
                <a:cs typeface="Arial"/>
              </a:rPr>
              <a:t>Relationships</a:t>
            </a:r>
            <a:endParaRPr lang="en-GB" sz="4500" b="1" spc="-5" dirty="0">
              <a:solidFill>
                <a:schemeClr val="tx1">
                  <a:lumMod val="75000"/>
                  <a:lumOff val="25000"/>
                </a:schemeClr>
              </a:solidFill>
              <a:latin typeface="Arial"/>
              <a:cs typeface="Arial"/>
            </a:endParaRPr>
          </a:p>
          <a:p>
            <a:pPr marR="2997200">
              <a:spcBef>
                <a:spcPts val="19"/>
              </a:spcBef>
              <a:spcAft>
                <a:spcPts val="600"/>
              </a:spcAft>
            </a:pPr>
            <a:r>
              <a:rPr lang="en-GB" sz="4500" b="1" spc="-5" dirty="0">
                <a:solidFill>
                  <a:schemeClr val="tx1">
                    <a:lumMod val="75000"/>
                    <a:lumOff val="25000"/>
                  </a:schemeClr>
                </a:solidFill>
                <a:latin typeface="Arial"/>
                <a:cs typeface="Arial"/>
              </a:rPr>
              <a:t>Education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286" y="202507"/>
            <a:ext cx="4246154" cy="1324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11"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7" name="object 3"/>
          <p:cNvSpPr txBox="1"/>
          <p:nvPr/>
        </p:nvSpPr>
        <p:spPr>
          <a:xfrm>
            <a:off x="527300" y="2508140"/>
            <a:ext cx="5899785" cy="8586966"/>
          </a:xfrm>
          <a:prstGeom prst="rect">
            <a:avLst/>
          </a:prstGeom>
        </p:spPr>
        <p:txBody>
          <a:bodyPr vert="horz" wrap="square" lIns="0" tIns="0" rIns="0" bIns="0" rtlCol="0">
            <a:spAutoFit/>
          </a:bodyPr>
          <a:lstStyle/>
          <a:p>
            <a:r>
              <a:rPr lang="cy-GB" sz="2200" b="1" dirty="0" smtClean="0">
                <a:latin typeface="Arial" panose="020B0604020202020204" pitchFamily="34" charset="0"/>
                <a:cs typeface="Arial" panose="020B0604020202020204" pitchFamily="34" charset="0"/>
              </a:rPr>
              <a:t>Dylai Llywodraeth Cymru:</a:t>
            </a:r>
            <a:endParaRPr lang="cy-GB" sz="2200" dirty="0" smtClean="0">
              <a:latin typeface="Arial" panose="020B0604020202020204" pitchFamily="34" charset="0"/>
              <a:cs typeface="Arial" panose="020B0604020202020204" pitchFamily="34" charset="0"/>
            </a:endParaRPr>
          </a:p>
          <a:p>
            <a:r>
              <a:rPr lang="cy-GB" sz="2200" b="1" dirty="0" smtClean="0">
                <a:latin typeface="Arial" panose="020B0604020202020204" pitchFamily="34" charset="0"/>
                <a:cs typeface="Arial" panose="020B0604020202020204" pitchFamily="34" charset="0"/>
              </a:rPr>
              <a:t> </a:t>
            </a:r>
            <a:endParaRPr lang="cy-GB" sz="2200" dirty="0" smtClean="0">
              <a:latin typeface="Arial" panose="020B0604020202020204" pitchFamily="34" charset="0"/>
              <a:cs typeface="Arial" panose="020B0604020202020204" pitchFamily="34" charset="0"/>
            </a:endParaRPr>
          </a:p>
          <a:p>
            <a:pPr lvl="0"/>
            <a:r>
              <a:rPr lang="cy-GB" sz="2200" dirty="0" smtClean="0">
                <a:latin typeface="Arial" panose="020B0604020202020204" pitchFamily="34" charset="0"/>
                <a:cs typeface="Arial" panose="020B0604020202020204" pitchFamily="34" charset="0"/>
              </a:rPr>
              <a:t>Roi cyhoeddusrwydd pellach i ganllawiau i sicrhau bod ysgolion a chyrff llywodraethol yn ymwybodol o’r cyngor a’r arweiniad y maent yn eu cynnwys</a:t>
            </a:r>
          </a:p>
          <a:p>
            <a:r>
              <a:rPr lang="cy-GB" sz="2200" dirty="0" smtClean="0">
                <a:latin typeface="Arial" panose="020B0604020202020204" pitchFamily="34" charset="0"/>
                <a:cs typeface="Arial" panose="020B0604020202020204" pitchFamily="34" charset="0"/>
              </a:rPr>
              <a:t> </a:t>
            </a:r>
          </a:p>
          <a:p>
            <a:pPr lvl="0"/>
            <a:r>
              <a:rPr lang="cy-GB" sz="2200" dirty="0" smtClean="0">
                <a:latin typeface="Arial" panose="020B0604020202020204" pitchFamily="34" charset="0"/>
                <a:cs typeface="Arial" panose="020B0604020202020204" pitchFamily="34" charset="0"/>
              </a:rPr>
              <a:t>Sicrhau bod y rheiny sy’n ymwneud â chynllunio’r cwricwlwm a datblygiad ar gyfer y maes dysgu iechyd a lles a phrofiadau yn ymwybodol o rôl bwysig ysgolion o ran rhoi Deddf Trais yn Erbyn Menywod, Cam-drin Domestig a Thrais Rhywiol 2015 (Cynulliad Cenedlaethol Cymru, 2015) ar waith, a chynnwys addysg perthnasoedd iach yn eu gwaith</a:t>
            </a:r>
          </a:p>
          <a:p>
            <a:r>
              <a:rPr lang="cy-GB" sz="2200" dirty="0" smtClean="0">
                <a:latin typeface="Arial" panose="020B0604020202020204" pitchFamily="34" charset="0"/>
                <a:cs typeface="Arial" panose="020B0604020202020204" pitchFamily="34" charset="0"/>
              </a:rPr>
              <a:t> </a:t>
            </a:r>
          </a:p>
          <a:p>
            <a:pPr lvl="0"/>
            <a:r>
              <a:rPr lang="cy-GB" sz="2200" dirty="0" smtClean="0">
                <a:latin typeface="Arial" panose="020B0604020202020204" pitchFamily="34" charset="0"/>
                <a:cs typeface="Arial" panose="020B0604020202020204" pitchFamily="34" charset="0"/>
              </a:rPr>
              <a:t>Galluogi staff sy’n gweithio mewn ysgolion a cholegau annibynnol i ddefnyddio’r Fframwaith Hyfforddiant Cenedlaethol (Llywodraeth Cymru, 2016a)</a:t>
            </a:r>
          </a:p>
          <a:p>
            <a:r>
              <a:rPr lang="en-GB" sz="2400" dirty="0"/>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8" name="object 8"/>
          <p:cNvSpPr txBox="1"/>
          <p:nvPr/>
        </p:nvSpPr>
        <p:spPr>
          <a:xfrm>
            <a:off x="6667372" y="2642252"/>
            <a:ext cx="5937885" cy="7171194"/>
          </a:xfrm>
          <a:prstGeom prst="rect">
            <a:avLst/>
          </a:prstGeom>
        </p:spPr>
        <p:txBody>
          <a:bodyPr vert="horz" wrap="square" lIns="0" tIns="0" rIns="0" bIns="0" rtlCol="0">
            <a:spAutoFit/>
          </a:bodyPr>
          <a:lstStyle/>
          <a:p>
            <a:r>
              <a:rPr lang="en-GB" sz="2200" b="1" dirty="0">
                <a:solidFill>
                  <a:schemeClr val="tx1">
                    <a:lumMod val="75000"/>
                    <a:lumOff val="25000"/>
                  </a:schemeClr>
                </a:solidFill>
                <a:latin typeface="Arial" panose="020B0604020202020204" pitchFamily="34" charset="0"/>
                <a:cs typeface="Arial" panose="020B0604020202020204" pitchFamily="34" charset="0"/>
              </a:rPr>
              <a:t>Welsh Government should:</a:t>
            </a: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r>
              <a:rPr lang="en-GB" sz="2200" b="1" dirty="0">
                <a:solidFill>
                  <a:schemeClr val="tx1">
                    <a:lumMod val="75000"/>
                    <a:lumOff val="25000"/>
                  </a:schemeClr>
                </a:solidFill>
                <a:latin typeface="Arial" panose="020B0604020202020204" pitchFamily="34" charset="0"/>
                <a:cs typeface="Arial" panose="020B0604020202020204" pitchFamily="34" charset="0"/>
              </a:rPr>
              <a:t> </a:t>
            </a:r>
            <a:endParaRPr lang="en-GB" sz="2200" dirty="0">
              <a:solidFill>
                <a:schemeClr val="tx1">
                  <a:lumMod val="75000"/>
                  <a:lumOff val="25000"/>
                </a:schemeClr>
              </a:solidFill>
              <a:latin typeface="Arial" panose="020B0604020202020204" pitchFamily="34" charset="0"/>
              <a:cs typeface="Arial" panose="020B0604020202020204" pitchFamily="34" charset="0"/>
            </a:endParaRPr>
          </a:p>
          <a:p>
            <a:pPr lvl="0"/>
            <a:r>
              <a:rPr lang="en-GB" sz="2200" dirty="0">
                <a:solidFill>
                  <a:schemeClr val="tx1">
                    <a:lumMod val="75000"/>
                    <a:lumOff val="25000"/>
                  </a:schemeClr>
                </a:solidFill>
                <a:latin typeface="Arial" panose="020B0604020202020204" pitchFamily="34" charset="0"/>
                <a:cs typeface="Arial" panose="020B0604020202020204" pitchFamily="34" charset="0"/>
              </a:rPr>
              <a:t>Publicise guidance further to ensure that schools and governing bodies are aware of the advice and guidance they contain</a:t>
            </a:r>
          </a:p>
          <a:p>
            <a:r>
              <a:rPr lang="en-GB" sz="22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200" dirty="0">
                <a:solidFill>
                  <a:schemeClr val="tx1">
                    <a:lumMod val="75000"/>
                    <a:lumOff val="25000"/>
                  </a:schemeClr>
                </a:solidFill>
                <a:latin typeface="Arial" panose="020B0604020202020204" pitchFamily="34" charset="0"/>
                <a:cs typeface="Arial" panose="020B0604020202020204" pitchFamily="34" charset="0"/>
              </a:rPr>
              <a:t>Ensure that those involved in curriculum design and development for the health and wellbeing area of learning and experiences are aware of the important role schools have in implementing the VAWDASV Act 2015 (National Assembly for Wales, 2015) and include healthy relationships education in their work</a:t>
            </a:r>
          </a:p>
          <a:p>
            <a:r>
              <a:rPr lang="en-GB" sz="22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200" dirty="0">
                <a:solidFill>
                  <a:schemeClr val="tx1">
                    <a:lumMod val="75000"/>
                    <a:lumOff val="25000"/>
                  </a:schemeClr>
                </a:solidFill>
                <a:latin typeface="Arial" panose="020B0604020202020204" pitchFamily="34" charset="0"/>
                <a:cs typeface="Arial" panose="020B0604020202020204" pitchFamily="34" charset="0"/>
              </a:rPr>
              <a:t>Provide access for staff who work in independent schools and colleges to the National Training Framework (Welsh Government, 2016a)</a:t>
            </a:r>
          </a:p>
          <a:p>
            <a:r>
              <a:rPr lang="en-GB" sz="2200" dirty="0">
                <a:solidFill>
                  <a:schemeClr val="tx1">
                    <a:lumMod val="75000"/>
                    <a:lumOff val="25000"/>
                  </a:schemeClr>
                </a:solidFill>
              </a:rPr>
              <a:t>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434047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11"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7" name="object 3"/>
          <p:cNvSpPr txBox="1"/>
          <p:nvPr/>
        </p:nvSpPr>
        <p:spPr>
          <a:xfrm>
            <a:off x="527300" y="2642252"/>
            <a:ext cx="5899785" cy="1846659"/>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cy-GB" sz="2400" dirty="0" smtClean="0">
                <a:latin typeface="Arial"/>
                <a:cs typeface="Arial"/>
              </a:rPr>
              <a:t>Rhestru’r holl argymhellion o’r adroddiad.</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3" name="object 8"/>
          <p:cNvSpPr txBox="1"/>
          <p:nvPr/>
        </p:nvSpPr>
        <p:spPr>
          <a:xfrm>
            <a:off x="6615620" y="2642252"/>
            <a:ext cx="5937885" cy="1477328"/>
          </a:xfrm>
          <a:prstGeom prst="rect">
            <a:avLst/>
          </a:prstGeom>
        </p:spPr>
        <p:txBody>
          <a:bodyPr vert="horz" wrap="square" lIns="0" tIns="0" rIns="0" bIns="0" rtlCol="0">
            <a:spAutoFit/>
          </a:bodyPr>
          <a:lstStyle/>
          <a:p>
            <a:pPr marL="342900" marR="5080" indent="-342900">
              <a:buFont typeface="Arial" panose="020B0604020202020204" pitchFamily="34" charset="0"/>
              <a:buChar char="•"/>
              <a:tabLst>
                <a:tab pos="5485765" algn="l"/>
              </a:tabLst>
            </a:pPr>
            <a:r>
              <a:rPr lang="en-GB" sz="2400" dirty="0">
                <a:solidFill>
                  <a:schemeClr val="tx1">
                    <a:lumMod val="75000"/>
                    <a:lumOff val="25000"/>
                  </a:schemeClr>
                </a:solidFill>
                <a:latin typeface="Arial"/>
                <a:cs typeface="Arial"/>
              </a:rPr>
              <a:t>List all the recommendations from the report.</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610508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Arfer</a:t>
            </a:r>
            <a:r>
              <a:rPr lang="en-GB" sz="4500" spc="-10" dirty="0" smtClean="0">
                <a:solidFill>
                  <a:schemeClr val="tx1">
                    <a:lumMod val="95000"/>
                    <a:lumOff val="5000"/>
                  </a:schemeClr>
                </a:solidFill>
              </a:rPr>
              <a:t> </a:t>
            </a:r>
            <a:r>
              <a:rPr lang="en-GB" sz="4500" spc="-10" dirty="0" err="1" smtClean="0">
                <a:solidFill>
                  <a:schemeClr val="tx1">
                    <a:lumMod val="95000"/>
                    <a:lumOff val="5000"/>
                  </a:schemeClr>
                </a:solidFill>
              </a:rPr>
              <a:t>orau</a:t>
            </a:r>
            <a:endParaRPr sz="4500" spc="-10" dirty="0">
              <a:solidFill>
                <a:schemeClr val="tx1">
                  <a:lumMod val="95000"/>
                  <a:lumOff val="5000"/>
                </a:schemeClr>
              </a:solidFill>
            </a:endParaRPr>
          </a:p>
        </p:txBody>
      </p:sp>
      <p:sp>
        <p:nvSpPr>
          <p:cNvPr id="11"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Best practice</a:t>
            </a:r>
            <a:endParaRPr sz="4500" dirty="0">
              <a:solidFill>
                <a:schemeClr val="tx1">
                  <a:lumMod val="75000"/>
                  <a:lumOff val="25000"/>
                </a:schemeClr>
              </a:solidFill>
              <a:latin typeface="Arial"/>
              <a:cs typeface="Arial"/>
            </a:endParaRPr>
          </a:p>
        </p:txBody>
      </p:sp>
      <p:sp>
        <p:nvSpPr>
          <p:cNvPr id="8" name="object 3"/>
          <p:cNvSpPr txBox="1"/>
          <p:nvPr/>
        </p:nvSpPr>
        <p:spPr>
          <a:xfrm>
            <a:off x="527300" y="2595607"/>
            <a:ext cx="5899785" cy="8217634"/>
          </a:xfrm>
          <a:prstGeom prst="rect">
            <a:avLst/>
          </a:prstGeom>
        </p:spPr>
        <p:txBody>
          <a:bodyPr vert="horz" wrap="square" lIns="0" tIns="0" rIns="0" bIns="0" rtlCol="0">
            <a:spAutoFit/>
          </a:bodyPr>
          <a:lstStyle/>
          <a:p>
            <a:pPr marR="5080">
              <a:tabLst>
                <a:tab pos="5485765" algn="l"/>
              </a:tabLst>
            </a:pPr>
            <a:r>
              <a:rPr lang="cy-GB" sz="2100" b="1" dirty="0" smtClean="0">
                <a:latin typeface="Arial" panose="020B0604020202020204" pitchFamily="34" charset="0"/>
                <a:cs typeface="Arial" panose="020B0604020202020204" pitchFamily="34" charset="0"/>
              </a:rPr>
              <a:t>Ysgol Uwchradd Pen-Y- Dre </a:t>
            </a:r>
          </a:p>
          <a:p>
            <a:pPr marR="5080">
              <a:tabLst>
                <a:tab pos="5485765" algn="l"/>
              </a:tabLst>
            </a:pPr>
            <a:endParaRPr lang="cy-GB" sz="1100" b="1" dirty="0" smtClean="0">
              <a:latin typeface="Arial" panose="020B0604020202020204" pitchFamily="34" charset="0"/>
              <a:cs typeface="Arial" panose="020B0604020202020204" pitchFamily="34" charset="0"/>
            </a:endParaRPr>
          </a:p>
          <a:p>
            <a:pPr marR="5080">
              <a:tabLst>
                <a:tab pos="5485765" algn="l"/>
              </a:tabLst>
            </a:pPr>
            <a:r>
              <a:rPr lang="cy-GB" sz="2100" dirty="0" smtClean="0">
                <a:latin typeface="Arial" panose="020B0604020202020204" pitchFamily="34" charset="0"/>
                <a:cs typeface="Arial" panose="020B0604020202020204" pitchFamily="34" charset="0"/>
              </a:rPr>
              <a:t>Mae’r ysgol wedi meithrin partneriaethau cryf gydag asiantaethau arbenigol sy’n cynorthwyo’r ysgol i roi naw elfen dull addysg gyfan ar gyfer mynd i’r afael â thrais yn erbyn menywod, cam-drin domestig a thrais rhywiol ar waith.  Mae’r ysgol yn hyrwyddo perthnasoedd iach trwy ystod eang o weithgareddau, gan gynnwys gwasanaethau, diwrnodau thema, ei gwefan, gweithdai rhieni a thrwy wersi ar draws y cwricwlwm.  Mae athrawon mewn ystod eang o bynciau yn cyflwyno addysg perthnasoedd iach i ddisgyblion ym mhob grŵp blwyddyn i sicrhau yr edrychir o’r newydd ar negeseuon pwysig yn rheolaidd ar draws y cwricwlwm.  Mae’r ysgol wedi datblygu ethos cynhwysol yn llwyddiannus ble mae disgyblion yn ymwybodol o bwysigrwydd perthnasoedd iach ac yn parchu cydraddoldeb ac amrywiaeth.  Mae gan ddisgyblion yr hyder i leisio pryderon ac maent yn deall pwysigrwydd herio trais a cham-drin rhywiol.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2" name="object 8"/>
          <p:cNvSpPr txBox="1"/>
          <p:nvPr/>
        </p:nvSpPr>
        <p:spPr>
          <a:xfrm>
            <a:off x="6719124" y="2642250"/>
            <a:ext cx="6285675" cy="7940635"/>
          </a:xfrm>
          <a:prstGeom prst="rect">
            <a:avLst/>
          </a:prstGeom>
        </p:spPr>
        <p:txBody>
          <a:bodyPr vert="horz" wrap="square" lIns="0" tIns="0" rIns="0" bIns="0" rtlCol="0">
            <a:spAutoFit/>
          </a:bodyPr>
          <a:lstStyle/>
          <a:p>
            <a:pPr marR="5080">
              <a:tabLst>
                <a:tab pos="5485765" algn="l"/>
              </a:tabLst>
            </a:pPr>
            <a:r>
              <a:rPr lang="en-GB" sz="2100" b="1" dirty="0" smtClean="0">
                <a:solidFill>
                  <a:schemeClr val="tx1">
                    <a:lumMod val="75000"/>
                    <a:lumOff val="25000"/>
                  </a:schemeClr>
                </a:solidFill>
                <a:latin typeface="Arial" panose="020B0604020202020204" pitchFamily="34" charset="0"/>
                <a:cs typeface="Arial" panose="020B0604020202020204" pitchFamily="34" charset="0"/>
              </a:rPr>
              <a:t>Pen-Y- Dre High School</a:t>
            </a:r>
          </a:p>
          <a:p>
            <a:pPr marR="5080">
              <a:tabLst>
                <a:tab pos="5485765" algn="l"/>
              </a:tabLst>
            </a:pPr>
            <a:endParaRPr lang="en-GB" sz="1100" b="1"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100" dirty="0" smtClean="0">
                <a:solidFill>
                  <a:schemeClr val="tx1">
                    <a:lumMod val="75000"/>
                    <a:lumOff val="25000"/>
                  </a:schemeClr>
                </a:solidFill>
                <a:latin typeface="Arial" panose="020B0604020202020204" pitchFamily="34" charset="0"/>
                <a:cs typeface="Arial" panose="020B0604020202020204" pitchFamily="34" charset="0"/>
              </a:rPr>
              <a:t>The </a:t>
            </a:r>
            <a:r>
              <a:rPr lang="en-GB" sz="2100" dirty="0">
                <a:solidFill>
                  <a:schemeClr val="tx1">
                    <a:lumMod val="75000"/>
                    <a:lumOff val="25000"/>
                  </a:schemeClr>
                </a:solidFill>
                <a:latin typeface="Arial" panose="020B0604020202020204" pitchFamily="34" charset="0"/>
                <a:cs typeface="Arial" panose="020B0604020202020204" pitchFamily="34" charset="0"/>
              </a:rPr>
              <a:t>school has built strong partnerships with specialist agencies who support the school to implement the nine elements of a whole-education approach to tackling violence against women, domestic abuse and sexual </a:t>
            </a:r>
            <a:r>
              <a:rPr lang="en-GB" sz="2100" dirty="0" smtClean="0">
                <a:solidFill>
                  <a:schemeClr val="tx1">
                    <a:lumMod val="75000"/>
                    <a:lumOff val="25000"/>
                  </a:schemeClr>
                </a:solidFill>
                <a:latin typeface="Arial" panose="020B0604020202020204" pitchFamily="34" charset="0"/>
                <a:cs typeface="Arial" panose="020B0604020202020204" pitchFamily="34" charset="0"/>
              </a:rPr>
              <a:t>violence.  The </a:t>
            </a:r>
            <a:r>
              <a:rPr lang="en-GB" sz="2100" dirty="0">
                <a:solidFill>
                  <a:schemeClr val="tx1">
                    <a:lumMod val="75000"/>
                    <a:lumOff val="25000"/>
                  </a:schemeClr>
                </a:solidFill>
                <a:latin typeface="Arial" panose="020B0604020202020204" pitchFamily="34" charset="0"/>
                <a:cs typeface="Arial" panose="020B0604020202020204" pitchFamily="34" charset="0"/>
              </a:rPr>
              <a:t>school promotes healthy relationships through a wide range of activities including assemblies, themed days, its website, parent workshops and through lessons across the curriculum. Teachers in a wide range of subjects deliver healthy relationships education to pupils in all year groups to ensure that important messages are revisited regularly across the curriculum. The school has successfully developed an inclusive ethos in which pupils are aware of the importance of healthy relationships and respect equality and diversity. Pupils have the confidence to voice concerns and understand the importance of challenging sexual violence and abuse. </a:t>
            </a:r>
          </a:p>
          <a:p>
            <a:pPr marR="5080">
              <a:tabLst>
                <a:tab pos="5485765" algn="l"/>
              </a:tabLst>
            </a:pPr>
            <a:endParaRPr lang="en-GB" sz="2400" dirty="0" smtClean="0"/>
          </a:p>
          <a:p>
            <a:pPr marR="5080">
              <a:tabLst>
                <a:tab pos="5485765" algn="l"/>
              </a:tabLst>
            </a:pPr>
            <a:endParaRPr lang="en-GB" sz="2400" dirty="0"/>
          </a:p>
          <a:p>
            <a:pPr marR="5080">
              <a:tabLst>
                <a:tab pos="5485765" algn="l"/>
              </a:tabLst>
            </a:pPr>
            <a:endParaRPr lang="en-GB" sz="2400" b="1"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401178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1" y="1715989"/>
            <a:ext cx="6088320"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i </a:t>
            </a: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11"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10 questions for providers</a:t>
            </a:r>
            <a:endParaRPr sz="4500" b="1" dirty="0">
              <a:solidFill>
                <a:schemeClr val="tx1">
                  <a:lumMod val="75000"/>
                  <a:lumOff val="25000"/>
                </a:schemeClr>
              </a:solidFill>
              <a:latin typeface="Arial"/>
              <a:cs typeface="Arial"/>
            </a:endParaRPr>
          </a:p>
        </p:txBody>
      </p:sp>
      <p:sp>
        <p:nvSpPr>
          <p:cNvPr id="13" name="object 3"/>
          <p:cNvSpPr txBox="1"/>
          <p:nvPr/>
        </p:nvSpPr>
        <p:spPr>
          <a:xfrm>
            <a:off x="527300" y="3380915"/>
            <a:ext cx="5899785" cy="5909310"/>
          </a:xfrm>
          <a:prstGeom prst="rect">
            <a:avLst/>
          </a:prstGeom>
        </p:spPr>
        <p:txBody>
          <a:bodyPr vert="horz" wrap="square" lIns="0" tIns="0" rIns="0" bIns="0" rtlCol="0">
            <a:spAutoFit/>
          </a:bodyPr>
          <a:lstStyle/>
          <a:p>
            <a:pPr marR="5080">
              <a:tabLst>
                <a:tab pos="5485765" algn="l"/>
              </a:tabLst>
            </a:pPr>
            <a:r>
              <a:rPr lang="cy-GB" sz="2400" dirty="0" smtClean="0">
                <a:latin typeface="Arial"/>
                <a:cs typeface="Arial"/>
              </a:rPr>
              <a:t>A yw staff wedi cael y lefel briodol o hyfforddiant a amlinellir yn y Fframwaith Cenedlaethol ar gyfer trais yn erbyn menywod, cam-drin domestig a thrais rhywiol (TEMCDThRh)?</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yw staff yn meddu ar y wybodaeth a’r medrau i gydnabod cyflawnwyr a dioddefwyr TEMCDThRh?</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oes gan yr ysgol weithdrefnau effeithiol ar gyfer cynorthwyo disgyblion sy’n profi neu’n dioddef TEMCDThRh?</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5" name="object 8"/>
          <p:cNvSpPr txBox="1"/>
          <p:nvPr/>
        </p:nvSpPr>
        <p:spPr>
          <a:xfrm>
            <a:off x="6615619" y="3380915"/>
            <a:ext cx="5937885" cy="517064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Have staff received the appropriate level of training set out in the National Framework for violence against women, domestic abuse and sexual violence (VAWDASV)?</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Do staff have the knowledge and skills to recognise both perpetrators and victims of VAWDASV?</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Does the school have effective procedures for supporting pupils who experience or who are victims of VAWDASV?</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80204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1" y="1715989"/>
            <a:ext cx="6088320"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i </a:t>
            </a: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11"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10 questions for providers</a:t>
            </a:r>
            <a:endParaRPr sz="4500" b="1" dirty="0">
              <a:solidFill>
                <a:schemeClr val="tx1">
                  <a:lumMod val="75000"/>
                  <a:lumOff val="25000"/>
                </a:schemeClr>
              </a:solidFill>
              <a:latin typeface="Arial"/>
              <a:cs typeface="Arial"/>
            </a:endParaRPr>
          </a:p>
        </p:txBody>
      </p:sp>
      <p:sp>
        <p:nvSpPr>
          <p:cNvPr id="12" name="object 3"/>
          <p:cNvSpPr txBox="1"/>
          <p:nvPr/>
        </p:nvSpPr>
        <p:spPr>
          <a:xfrm>
            <a:off x="527300" y="3380915"/>
            <a:ext cx="5899785" cy="5539978"/>
          </a:xfrm>
          <a:prstGeom prst="rect">
            <a:avLst/>
          </a:prstGeom>
        </p:spPr>
        <p:txBody>
          <a:bodyPr vert="horz" wrap="square" lIns="0" tIns="0" rIns="0" bIns="0" rtlCol="0">
            <a:spAutoFit/>
          </a:bodyPr>
          <a:lstStyle/>
          <a:p>
            <a:pPr marR="5080">
              <a:tabLst>
                <a:tab pos="5485765" algn="l"/>
              </a:tabLst>
            </a:pPr>
            <a:r>
              <a:rPr lang="cy-GB" sz="2400" dirty="0" smtClean="0">
                <a:latin typeface="Arial"/>
                <a:cs typeface="Arial"/>
              </a:rPr>
              <a:t>A oes gan yr ysgol bolisïau a gweithdrefnau effeithiol i gynorthwyo staff a allai brofi </a:t>
            </a:r>
            <a:r>
              <a:rPr lang="cy-GB" sz="2400" dirty="0">
                <a:latin typeface="Arial"/>
                <a:cs typeface="Arial"/>
              </a:rPr>
              <a:t>TEMCDThRh</a:t>
            </a:r>
            <a:r>
              <a:rPr lang="cy-GB" sz="2400" dirty="0" smtClean="0">
                <a:latin typeface="Arial"/>
                <a:cs typeface="Arial"/>
              </a:rPr>
              <a:t>?</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oes yna raglen wedi’i chynllunio’n dda ar gyfer cyflwyno addysg perthnasoedd iach i bob disgybl?</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ailedrychir ar negeseuon pwysig ar draws y cwricwlwm i sicrhau bod y negeseuon hyn yn cael eu cynnal, gan adeiladu arnynt, wrth i blant dyfu ac aeddfedu?</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6" name="object 8"/>
          <p:cNvSpPr txBox="1"/>
          <p:nvPr/>
        </p:nvSpPr>
        <p:spPr>
          <a:xfrm>
            <a:off x="6615619" y="3380915"/>
            <a:ext cx="5937885" cy="517064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Does the school have effective policies and procedures to support staff who may experience VAWDASV?</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Is there are well planned programme for the delivery of healthy relationships education to all pupils?</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Are important messages revisited across the curriculum to ensure that these messages are sustained and built upon as children grow and mature?</a:t>
            </a:r>
            <a:endParaRPr lang="en-GB" sz="2400" dirty="0">
              <a:solidFill>
                <a:schemeClr val="tx1">
                  <a:lumMod val="75000"/>
                  <a:lumOff val="25000"/>
                </a:schemeClr>
              </a:solidFill>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678246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1" y="1715989"/>
            <a:ext cx="6088320" cy="1384995"/>
          </a:xfrm>
          <a:prstGeom prst="rect">
            <a:avLst/>
          </a:prstGeom>
        </p:spPr>
        <p:txBody>
          <a:bodyPr vert="horz" wrap="square" lIns="0" tIns="0" rIns="0" bIns="0" rtlCol="0">
            <a:spAutoFit/>
          </a:bodyPr>
          <a:lstStyle/>
          <a:p>
            <a:pPr marL="12700">
              <a:lnSpc>
                <a:spcPct val="100000"/>
              </a:lnSpc>
            </a:pPr>
            <a:r>
              <a:rPr lang="en-GB" sz="4500" spc="-10" dirty="0" smtClean="0">
                <a:solidFill>
                  <a:schemeClr val="tx1">
                    <a:lumMod val="95000"/>
                    <a:lumOff val="5000"/>
                  </a:schemeClr>
                </a:solidFill>
              </a:rPr>
              <a:t>10 </a:t>
            </a:r>
            <a:r>
              <a:rPr lang="en-GB" sz="4500" spc="-10" dirty="0" err="1" smtClean="0">
                <a:solidFill>
                  <a:schemeClr val="tx1">
                    <a:lumMod val="95000"/>
                    <a:lumOff val="5000"/>
                  </a:schemeClr>
                </a:solidFill>
              </a:rPr>
              <a:t>cwestiwn</a:t>
            </a:r>
            <a:r>
              <a:rPr lang="en-GB" sz="4500" spc="-10" dirty="0" smtClean="0">
                <a:solidFill>
                  <a:schemeClr val="tx1">
                    <a:lumMod val="95000"/>
                    <a:lumOff val="5000"/>
                  </a:schemeClr>
                </a:solidFill>
              </a:rPr>
              <a:t> i </a:t>
            </a:r>
            <a:r>
              <a:rPr lang="en-GB" sz="4500" spc="-10" dirty="0" err="1" smtClean="0">
                <a:solidFill>
                  <a:schemeClr val="tx1">
                    <a:lumMod val="95000"/>
                    <a:lumOff val="5000"/>
                  </a:schemeClr>
                </a:solidFill>
              </a:rPr>
              <a:t>ddarparwyr</a:t>
            </a:r>
            <a:endParaRPr sz="4500" spc="-10" dirty="0">
              <a:solidFill>
                <a:schemeClr val="tx1">
                  <a:lumMod val="95000"/>
                  <a:lumOff val="5000"/>
                </a:schemeClr>
              </a:solidFill>
            </a:endParaRPr>
          </a:p>
        </p:txBody>
      </p:sp>
      <p:sp>
        <p:nvSpPr>
          <p:cNvPr id="11" name="object 7"/>
          <p:cNvSpPr txBox="1"/>
          <p:nvPr/>
        </p:nvSpPr>
        <p:spPr>
          <a:xfrm>
            <a:off x="6615620" y="1715989"/>
            <a:ext cx="5937885" cy="1384995"/>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10 questions for providers</a:t>
            </a:r>
            <a:endParaRPr sz="4500" b="1" dirty="0">
              <a:solidFill>
                <a:schemeClr val="tx1">
                  <a:lumMod val="75000"/>
                  <a:lumOff val="25000"/>
                </a:schemeClr>
              </a:solidFill>
              <a:latin typeface="Arial"/>
              <a:cs typeface="Arial"/>
            </a:endParaRPr>
          </a:p>
        </p:txBody>
      </p:sp>
      <p:sp>
        <p:nvSpPr>
          <p:cNvPr id="12" name="object 3"/>
          <p:cNvSpPr txBox="1"/>
          <p:nvPr/>
        </p:nvSpPr>
        <p:spPr>
          <a:xfrm>
            <a:off x="527300" y="3380915"/>
            <a:ext cx="5899785" cy="6647974"/>
          </a:xfrm>
          <a:prstGeom prst="rect">
            <a:avLst/>
          </a:prstGeom>
        </p:spPr>
        <p:txBody>
          <a:bodyPr vert="horz" wrap="square" lIns="0" tIns="0" rIns="0" bIns="0" rtlCol="0">
            <a:spAutoFit/>
          </a:bodyPr>
          <a:lstStyle/>
          <a:p>
            <a:pPr marR="5080">
              <a:tabLst>
                <a:tab pos="5485765" algn="l"/>
              </a:tabLst>
            </a:pPr>
            <a:r>
              <a:rPr lang="cy-GB" sz="2400" dirty="0" smtClean="0">
                <a:latin typeface="Arial"/>
                <a:cs typeface="Arial"/>
              </a:rPr>
              <a:t>A yw staff sy’n cyflwyno addysg perthnasoedd iach yn meddu ar wybodaeth gadarn am </a:t>
            </a:r>
            <a:r>
              <a:rPr lang="cy-GB" sz="2400" dirty="0">
                <a:latin typeface="Arial"/>
                <a:cs typeface="Arial"/>
              </a:rPr>
              <a:t>TEMCDThRh</a:t>
            </a:r>
            <a:r>
              <a:rPr lang="cy-GB" sz="2400" dirty="0" smtClean="0">
                <a:latin typeface="Arial"/>
                <a:cs typeface="Arial"/>
              </a:rPr>
              <a:t>?</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Beth yw’r ffynonellau cyngor arbenigol lleol y gallwn eu defnyddio i gefnogi cyflwyno addysg perthnasoedd iach?</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oes gweithdrefnau effeithiol ar gyfer cynnwys disgyblion mewn cynllunio a chyflwyno addysg perthnasoedd iach?</a:t>
            </a:r>
          </a:p>
          <a:p>
            <a:pPr marR="5080">
              <a:tabLst>
                <a:tab pos="5485765" algn="l"/>
              </a:tabLst>
            </a:pPr>
            <a:endParaRPr lang="cy-GB" sz="2400" dirty="0" smtClean="0">
              <a:latin typeface="Arial"/>
              <a:cs typeface="Arial"/>
            </a:endParaRPr>
          </a:p>
          <a:p>
            <a:pPr marR="5080">
              <a:tabLst>
                <a:tab pos="5485765" algn="l"/>
              </a:tabLst>
            </a:pPr>
            <a:r>
              <a:rPr lang="cy-GB" sz="2400" dirty="0" smtClean="0">
                <a:latin typeface="Arial"/>
                <a:cs typeface="Arial"/>
              </a:rPr>
              <a:t>A oes gweithdrefnau effeithiol ar waith i arfarnu darpariaeth yr ysgol ar gyfer addysg perthnasoedd iach?</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6" name="object 8"/>
          <p:cNvSpPr txBox="1"/>
          <p:nvPr/>
        </p:nvSpPr>
        <p:spPr>
          <a:xfrm>
            <a:off x="6615619" y="3380915"/>
            <a:ext cx="5937885" cy="7017306"/>
          </a:xfrm>
          <a:prstGeom prst="rect">
            <a:avLst/>
          </a:prstGeom>
        </p:spPr>
        <p:txBody>
          <a:bodyPr vert="horz" wrap="square" lIns="0" tIns="0" rIns="0" bIns="0" rtlCol="0">
            <a:spAutoFit/>
          </a:bodyPr>
          <a:lstStyle/>
          <a:p>
            <a:pPr marR="5080">
              <a:tabLst>
                <a:tab pos="5485765" algn="l"/>
              </a:tabLst>
            </a:pPr>
            <a:r>
              <a:rPr lang="en-GB" sz="2400" dirty="0" smtClean="0">
                <a:solidFill>
                  <a:schemeClr val="tx1">
                    <a:lumMod val="75000"/>
                    <a:lumOff val="25000"/>
                  </a:schemeClr>
                </a:solidFill>
                <a:latin typeface="Arial"/>
                <a:cs typeface="Arial"/>
              </a:rPr>
              <a:t>Do staff who deliver healthy relationships education have a secure knowledge of VAWDASV?</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What are the local sources of specialist advice that we can access to support the delivery of healthy relationships education?</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Are there effective procedures for involving pupils in the planning and delivery of healthy relationships education?</a:t>
            </a:r>
          </a:p>
          <a:p>
            <a:pPr marR="5080">
              <a:tabLst>
                <a:tab pos="5485765" algn="l"/>
              </a:tabLst>
            </a:pPr>
            <a:endParaRPr lang="en-GB" sz="2400" dirty="0">
              <a:solidFill>
                <a:schemeClr val="tx1">
                  <a:lumMod val="75000"/>
                  <a:lumOff val="25000"/>
                </a:schemeClr>
              </a:solidFill>
              <a:latin typeface="Arial"/>
              <a:cs typeface="Arial"/>
            </a:endParaRPr>
          </a:p>
          <a:p>
            <a:pPr marR="5080">
              <a:tabLst>
                <a:tab pos="5485765" algn="l"/>
              </a:tabLst>
            </a:pPr>
            <a:r>
              <a:rPr lang="en-GB" sz="2400" dirty="0" smtClean="0">
                <a:solidFill>
                  <a:schemeClr val="tx1">
                    <a:lumMod val="75000"/>
                    <a:lumOff val="25000"/>
                  </a:schemeClr>
                </a:solidFill>
                <a:latin typeface="Arial"/>
                <a:cs typeface="Arial"/>
              </a:rPr>
              <a:t>Are there effective procedures in place to evaluate the school’s provision for healthy relationships education?</a:t>
            </a:r>
          </a:p>
          <a:p>
            <a:pPr marR="5080">
              <a:tabLst>
                <a:tab pos="5485765" algn="l"/>
              </a:tabLst>
            </a:pPr>
            <a:endParaRPr lang="en-GB" sz="2400" dirty="0">
              <a:solidFill>
                <a:srgbClr val="414042"/>
              </a:solidFill>
              <a:latin typeface="Arial"/>
              <a:cs typeface="Arial"/>
            </a:endParaRPr>
          </a:p>
          <a:p>
            <a:pPr marR="5080">
              <a:tabLst>
                <a:tab pos="5485765" algn="l"/>
              </a:tabLst>
            </a:pP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7290698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1" y="1715989"/>
            <a:ext cx="6088320"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Cwestiynau</a:t>
            </a:r>
            <a:r>
              <a:rPr lang="en-GB" sz="4500" spc="-10" dirty="0" smtClean="0">
                <a:solidFill>
                  <a:schemeClr val="tx1">
                    <a:lumMod val="95000"/>
                    <a:lumOff val="5000"/>
                  </a:schemeClr>
                </a:solidFill>
              </a:rPr>
              <a:t>…</a:t>
            </a:r>
            <a:endParaRPr sz="4500" spc="-10" dirty="0">
              <a:solidFill>
                <a:schemeClr val="tx1">
                  <a:lumMod val="95000"/>
                  <a:lumOff val="5000"/>
                </a:schemeClr>
              </a:solidFill>
            </a:endParaRPr>
          </a:p>
        </p:txBody>
      </p:sp>
      <p:sp>
        <p:nvSpPr>
          <p:cNvPr id="11"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dirty="0" smtClean="0">
                <a:solidFill>
                  <a:schemeClr val="tx1">
                    <a:lumMod val="75000"/>
                    <a:lumOff val="25000"/>
                  </a:schemeClr>
                </a:solidFill>
                <a:latin typeface="Arial"/>
                <a:cs typeface="Arial"/>
              </a:rPr>
              <a:t>Questions…</a:t>
            </a:r>
            <a:endParaRPr sz="4500" b="1"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89905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nvSpPr>
        <p:spPr>
          <a:xfrm>
            <a:off x="527300" y="1340162"/>
            <a:ext cx="11950199" cy="692497"/>
          </a:xfrm>
          <a:prstGeom prst="rect">
            <a:avLst/>
          </a:prstGeom>
        </p:spPr>
        <p:txBody>
          <a:bodyPr vert="horz" wrap="square" lIns="0" tIns="0" rIns="0" bIns="0" rtlCol="0">
            <a:spAutoFit/>
          </a:bodyPr>
          <a:lstStyle>
            <a:lvl1pPr>
              <a:defRPr sz="3500" b="1" i="0">
                <a:solidFill>
                  <a:srgbClr val="E94141"/>
                </a:solidFill>
                <a:latin typeface="Arial"/>
                <a:ea typeface="+mj-ea"/>
                <a:cs typeface="Arial"/>
              </a:defRPr>
            </a:lvl1pPr>
          </a:lstStyle>
          <a:p>
            <a:pPr marL="12700">
              <a:lnSpc>
                <a:spcPct val="100000"/>
              </a:lnSpc>
            </a:pPr>
            <a:r>
              <a:rPr lang="en-GB" sz="4500" spc="-10" dirty="0" err="1" smtClean="0">
                <a:solidFill>
                  <a:schemeClr val="tx1">
                    <a:lumMod val="95000"/>
                    <a:lumOff val="5000"/>
                  </a:schemeClr>
                </a:solidFill>
              </a:rPr>
              <a:t>Cefndir</a:t>
            </a:r>
            <a:endParaRPr sz="4500" spc="-10" dirty="0">
              <a:solidFill>
                <a:schemeClr val="tx1">
                  <a:lumMod val="95000"/>
                  <a:lumOff val="5000"/>
                </a:schemeClr>
              </a:solidFill>
            </a:endParaRPr>
          </a:p>
        </p:txBody>
      </p:sp>
      <p:sp>
        <p:nvSpPr>
          <p:cNvPr id="11" name="object 7"/>
          <p:cNvSpPr txBox="1"/>
          <p:nvPr/>
        </p:nvSpPr>
        <p:spPr>
          <a:xfrm>
            <a:off x="6615619" y="1340161"/>
            <a:ext cx="5937885" cy="692497"/>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12700">
              <a:lnSpc>
                <a:spcPct val="100000"/>
              </a:lnSpc>
            </a:pPr>
            <a:r>
              <a:rPr lang="en-GB" sz="4500" b="1" spc="-5" dirty="0" smtClean="0">
                <a:solidFill>
                  <a:schemeClr val="tx1">
                    <a:lumMod val="75000"/>
                    <a:lumOff val="25000"/>
                  </a:schemeClr>
                </a:solidFill>
                <a:latin typeface="Arial"/>
                <a:cs typeface="Arial"/>
              </a:rPr>
              <a:t>Background</a:t>
            </a:r>
            <a:endParaRPr sz="4500" dirty="0">
              <a:solidFill>
                <a:schemeClr val="tx1">
                  <a:lumMod val="75000"/>
                  <a:lumOff val="25000"/>
                </a:schemeClr>
              </a:solidFill>
              <a:latin typeface="Arial"/>
              <a:cs typeface="Arial"/>
            </a:endParaRPr>
          </a:p>
        </p:txBody>
      </p:sp>
      <p:sp>
        <p:nvSpPr>
          <p:cNvPr id="12" name="object 3"/>
          <p:cNvSpPr txBox="1"/>
          <p:nvPr/>
        </p:nvSpPr>
        <p:spPr>
          <a:xfrm>
            <a:off x="527300" y="2237347"/>
            <a:ext cx="5899785" cy="8494633"/>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cy-GB" sz="2400" dirty="0" smtClean="0">
                <a:latin typeface="Arial" panose="020B0604020202020204" pitchFamily="34" charset="0"/>
                <a:cs typeface="Arial" panose="020B0604020202020204" pitchFamily="34" charset="0"/>
              </a:rPr>
              <a:t>Mae’r adroddiad yn arfarnu ansawdd y ddarpariaeth ar gyfer addysg perthnasoedd iach mewn ysgolion yng Nghymru.  Mae’n nodi strategaethau i gynorthwyo ysgolion i wella darpariaeth a deilliannau ar gyfer disgyblion.  Mae cyfres o astudiaethau achos arfer orau yn dangos y modd y mae ysgolion yn cynorthwyo disgyblion yn llwyddiannus i ddatblygu a chynnal perthnasoedd iach.</a:t>
            </a:r>
          </a:p>
          <a:p>
            <a:endParaRPr lang="cy-GB" sz="2400" dirty="0" smtClean="0">
              <a:latin typeface="Arial" panose="020B0604020202020204" pitchFamily="34" charset="0"/>
              <a:cs typeface="Arial" panose="020B0604020202020204" pitchFamily="34" charset="0"/>
            </a:endParaRPr>
          </a:p>
          <a:p>
            <a:r>
              <a:rPr lang="cy-GB" sz="2400" dirty="0" smtClean="0">
                <a:latin typeface="Arial" panose="020B0604020202020204" pitchFamily="34" charset="0"/>
                <a:cs typeface="Arial" panose="020B0604020202020204" pitchFamily="34" charset="0"/>
              </a:rPr>
              <a:t>Addysg perthnasoedd iach yw’r term a ddefnyddir i ddisgrifio ystod y profiadau dysgu a’r cymorth y mae ysgolion yn eu darparu ar gyfer disgyblion i ddatblygu perthnasoedd personol diogel a pharchus.  Mae hyn yn cynnwys cymryd cyfrifoldeb am eu hymddygiad yn eu perthnasoedd personol a sut i adnabod ymddygiad amhriodol.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3" name="object 8"/>
          <p:cNvSpPr txBox="1"/>
          <p:nvPr/>
        </p:nvSpPr>
        <p:spPr>
          <a:xfrm>
            <a:off x="6615619" y="2237347"/>
            <a:ext cx="5937885" cy="7386638"/>
          </a:xfrm>
          <a:prstGeom prst="rect">
            <a:avLst/>
          </a:prstGeom>
        </p:spPr>
        <p:txBody>
          <a:bodyPr vert="horz"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2400" dirty="0">
                <a:solidFill>
                  <a:schemeClr val="tx1">
                    <a:lumMod val="75000"/>
                    <a:lumOff val="25000"/>
                  </a:schemeClr>
                </a:solidFill>
                <a:latin typeface="Arial" panose="020B0604020202020204" pitchFamily="34" charset="0"/>
                <a:cs typeface="Arial" panose="020B0604020202020204" pitchFamily="34" charset="0"/>
              </a:rPr>
              <a:t>The report evaluates the quality of provision for healthy relationships education in schools in Wales.  It identifies strategies to support schools in improving provision and outcomes for pupils.  A series of best practice case studies exemplifies how schools successfully support pupils to develop and maintain healthy relationships</a:t>
            </a:r>
            <a:r>
              <a:rPr lang="en-GB" sz="2400" dirty="0" smtClean="0">
                <a:solidFill>
                  <a:schemeClr val="tx1">
                    <a:lumMod val="75000"/>
                    <a:lumOff val="25000"/>
                  </a:schemeClr>
                </a:solidFill>
                <a:latin typeface="Arial" panose="020B0604020202020204" pitchFamily="34" charset="0"/>
                <a:cs typeface="Arial" panose="020B0604020202020204" pitchFamily="34" charset="0"/>
              </a:rPr>
              <a:t>.</a:t>
            </a:r>
          </a:p>
          <a:p>
            <a:endParaRPr lang="en-GB" sz="2400" dirty="0">
              <a:solidFill>
                <a:schemeClr val="tx1">
                  <a:lumMod val="75000"/>
                  <a:lumOff val="25000"/>
                </a:schemeClr>
              </a:solidFill>
              <a:latin typeface="Arial" panose="020B0604020202020204" pitchFamily="34" charset="0"/>
              <a:cs typeface="Arial" panose="020B0604020202020204" pitchFamily="34" charset="0"/>
            </a:endParaRPr>
          </a:p>
          <a:p>
            <a:r>
              <a:rPr lang="en-GB" sz="2400" dirty="0">
                <a:solidFill>
                  <a:schemeClr val="tx1">
                    <a:lumMod val="75000"/>
                    <a:lumOff val="25000"/>
                  </a:schemeClr>
                </a:solidFill>
                <a:latin typeface="Arial" panose="020B0604020202020204" pitchFamily="34" charset="0"/>
                <a:cs typeface="Arial" panose="020B0604020202020204" pitchFamily="34" charset="0"/>
              </a:rPr>
              <a:t>Healthy relationships education is the term used to describe the range of learning experiences and support that schools provide for pupils to develop safe, respectful personal relationships.  This includes taking responsibility for their behaviour in their personal relationships and how to recognise inappropriate behaviour.</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11" name="object 8"/>
          <p:cNvSpPr txBox="1"/>
          <p:nvPr/>
        </p:nvSpPr>
        <p:spPr>
          <a:xfrm>
            <a:off x="6615620" y="2642252"/>
            <a:ext cx="5937885" cy="5909310"/>
          </a:xfrm>
          <a:prstGeom prst="rect">
            <a:avLst/>
          </a:prstGeom>
        </p:spPr>
        <p:txBody>
          <a:bodyPr vert="horz" wrap="square" lIns="0" tIns="0" rIns="0" bIns="0" rtlCol="0">
            <a:spAutoFit/>
          </a:bodyPr>
          <a:lstStyle/>
          <a:p>
            <a:pPr lvl="0"/>
            <a:r>
              <a:rPr lang="en-GB" sz="2400" dirty="0">
                <a:solidFill>
                  <a:schemeClr val="tx1">
                    <a:lumMod val="75000"/>
                    <a:lumOff val="25000"/>
                  </a:schemeClr>
                </a:solidFill>
                <a:latin typeface="Arial" panose="020B0604020202020204" pitchFamily="34" charset="0"/>
                <a:cs typeface="Arial" panose="020B0604020202020204" pitchFamily="34" charset="0"/>
              </a:rPr>
              <a:t>The content and delivery of healthy relationships education varies too widely in schools across Wales.  Overall, schools do not allocate enough time or importance to this aspect of personal and social education.</a:t>
            </a:r>
          </a:p>
          <a:p>
            <a:r>
              <a:rPr lang="en-GB" sz="24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400" dirty="0">
                <a:solidFill>
                  <a:schemeClr val="tx1">
                    <a:lumMod val="75000"/>
                    <a:lumOff val="25000"/>
                  </a:schemeClr>
                </a:solidFill>
                <a:latin typeface="Arial" panose="020B0604020202020204" pitchFamily="34" charset="0"/>
                <a:cs typeface="Arial" panose="020B0604020202020204" pitchFamily="34" charset="0"/>
              </a:rPr>
              <a:t>Schools that are most effective in delivering healthy relationships education create an ethos where pupils understand the importance of equality and respect the rights of others.  In these schools, pupils build resilience and grow in self-esteem and confidence.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
        <p:nvSpPr>
          <p:cNvPr id="12" name="object 3"/>
          <p:cNvSpPr txBox="1"/>
          <p:nvPr/>
        </p:nvSpPr>
        <p:spPr>
          <a:xfrm>
            <a:off x="527300" y="2642252"/>
            <a:ext cx="5899785" cy="7017306"/>
          </a:xfrm>
          <a:prstGeom prst="rect">
            <a:avLst/>
          </a:prstGeom>
        </p:spPr>
        <p:txBody>
          <a:bodyPr vert="horz" wrap="square" lIns="0" tIns="0" rIns="0" bIns="0" rtlCol="0">
            <a:spAutoFit/>
          </a:bodyPr>
          <a:lstStyle/>
          <a:p>
            <a:pPr lvl="0"/>
            <a:r>
              <a:rPr lang="cy-GB" sz="2400" dirty="0" smtClean="0">
                <a:latin typeface="Arial" panose="020B0604020202020204" pitchFamily="34" charset="0"/>
                <a:cs typeface="Arial" panose="020B0604020202020204" pitchFamily="34" charset="0"/>
              </a:rPr>
              <a:t>Mae cynnwys addysg perthnasoedd iach, a’r ffordd y caiff ei chyflwyno, yn amrywio gormod mewn ysgolion ledled Cymru.  At ei gilydd, nid yw ysgolion yn neilltuo digon o amser nac yn rhoi digon o bwysigrwydd i’r agwedd hon ar gynhwysiant personol a chymdeithasol.</a:t>
            </a:r>
          </a:p>
          <a:p>
            <a:r>
              <a:rPr lang="cy-GB" sz="2400" dirty="0" smtClean="0">
                <a:latin typeface="Arial" panose="020B0604020202020204" pitchFamily="34" charset="0"/>
                <a:cs typeface="Arial" panose="020B0604020202020204" pitchFamily="34" charset="0"/>
              </a:rPr>
              <a:t> </a:t>
            </a:r>
          </a:p>
          <a:p>
            <a:pPr lvl="0"/>
            <a:r>
              <a:rPr lang="cy-GB" sz="2400" dirty="0" smtClean="0">
                <a:latin typeface="Arial" panose="020B0604020202020204" pitchFamily="34" charset="0"/>
                <a:cs typeface="Arial" panose="020B0604020202020204" pitchFamily="34" charset="0"/>
              </a:rPr>
              <a:t>Mae ysgolion sydd fwyaf effeithiol o ran  cyflwyno addysg perthnasoedd iach yn creu ethos ble mae disgyblion yn deall pwysigrwydd cydraddoldeb ac yn parchu hawliau pobl eraill.  Yn yr ysgolion hyn, mae disgyblion yn meithrin gwydnwch ac yn magu hunan-barch a hyder. </a:t>
            </a:r>
          </a:p>
          <a:p>
            <a:pPr marR="5080">
              <a:tabLst>
                <a:tab pos="5485765" algn="l"/>
              </a:tabLst>
            </a:pPr>
            <a:r>
              <a:rPr lang="en-GB" sz="2400" dirty="0" smtClean="0">
                <a:solidFill>
                  <a:schemeClr val="tx1">
                    <a:lumMod val="95000"/>
                    <a:lumOff val="5000"/>
                  </a:schemeClr>
                </a:solidFill>
                <a:latin typeface="Arial"/>
                <a:cs typeface="Arial"/>
              </a:rPr>
              <a:t> </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273056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10" name="object 3"/>
          <p:cNvSpPr txBox="1"/>
          <p:nvPr/>
        </p:nvSpPr>
        <p:spPr>
          <a:xfrm>
            <a:off x="527300" y="2642252"/>
            <a:ext cx="5899785" cy="7017306"/>
          </a:xfrm>
          <a:prstGeom prst="rect">
            <a:avLst/>
          </a:prstGeom>
        </p:spPr>
        <p:txBody>
          <a:bodyPr vert="horz" wrap="square" lIns="0" tIns="0" rIns="0" bIns="0" rtlCol="0">
            <a:spAutoFit/>
          </a:bodyPr>
          <a:lstStyle/>
          <a:p>
            <a:pPr marR="5080">
              <a:tabLst>
                <a:tab pos="5485765" algn="l"/>
              </a:tabLst>
            </a:pPr>
            <a:r>
              <a:rPr lang="cy-GB" sz="2400" dirty="0" smtClean="0">
                <a:latin typeface="Arial" panose="020B0604020202020204" pitchFamily="34" charset="0"/>
                <a:cs typeface="Arial" panose="020B0604020202020204" pitchFamily="34" charset="0"/>
              </a:rPr>
              <a:t>Mae bron pob ysgol yn addysgu disgyblion am gydraddoldeb o ran rhywedd.  Mae pob ysgol uwchradd a llawer o ysgolion cynradd yn addysgu disgyblion am gam-drin domestig.  Fodd bynnag, nid yw pob ysgol yn addysgu disgyblion am fathau o drais yn erbyn menywod fel priodas dan orfod, anffurfio organau cenhedlu benywod a thrais ar sail anrhydedd.  Nid yw llawer o ysgolion, yn enwedig mewn ardaloedd ble nad yw cymunedau’n amrywiol, yn cydnabod y dylid rhoi blaenoriaeth uchel i broblemau’n ymwneud â thrais yn erbyn menywod.  Nid ydynt yn paratoi disgyblion yn ddigon da i fyw mewn cymdeithas amrywiol. </a:t>
            </a:r>
          </a:p>
          <a:p>
            <a:pPr marR="5080">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1" name="object 8"/>
          <p:cNvSpPr txBox="1"/>
          <p:nvPr/>
        </p:nvSpPr>
        <p:spPr>
          <a:xfrm>
            <a:off x="6615620" y="2642252"/>
            <a:ext cx="5937885" cy="5539978"/>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panose="020B0604020202020204" pitchFamily="34" charset="0"/>
                <a:cs typeface="Arial" panose="020B0604020202020204" pitchFamily="34" charset="0"/>
              </a:rPr>
              <a:t>Nearly all schools teach pupils about gender equality.  All secondary and many primary schools teach pupils about domestic abuse.  However, not all schools teach pupils about forms of violence against women such as forced marriage, female genital mutilation and honour‑based violence.  Too many schools, particularly in areas where communities are not diverse, do not recognise issues of violence against women as high priority.  They do not prepare pupils well enough to live in a diverse society. </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201683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12" name="object 3"/>
          <p:cNvSpPr txBox="1"/>
          <p:nvPr/>
        </p:nvSpPr>
        <p:spPr>
          <a:xfrm>
            <a:off x="527300" y="2620213"/>
            <a:ext cx="5899785" cy="7894469"/>
          </a:xfrm>
          <a:prstGeom prst="rect">
            <a:avLst/>
          </a:prstGeom>
        </p:spPr>
        <p:txBody>
          <a:bodyPr vert="horz" wrap="square" lIns="0" tIns="0" rIns="0" bIns="0" rtlCol="0">
            <a:spAutoFit/>
          </a:bodyPr>
          <a:lstStyle/>
          <a:p>
            <a:pPr marR="5080">
              <a:tabLst>
                <a:tab pos="5485765" algn="l"/>
              </a:tabLst>
            </a:pPr>
            <a:r>
              <a:rPr lang="cy-GB" sz="2100" dirty="0" smtClean="0">
                <a:latin typeface="Arial" panose="020B0604020202020204" pitchFamily="34" charset="0"/>
                <a:cs typeface="Arial" panose="020B0604020202020204" pitchFamily="34" charset="0"/>
              </a:rPr>
              <a:t>Nid yw ysgolion sy’n cyflwyno addysg perthnasoedd iach mewn gwasanaethau unigol, diwrnodau thema neu flociau bach o wersi mewn pynciau ar wahân, yn rhoi digon o gyfle i ddisgyblion archwilio agweddau cymdeithasol ac emosiynol pwysig ar berthnasoedd.</a:t>
            </a:r>
          </a:p>
          <a:p>
            <a:pPr marR="5080">
              <a:tabLst>
                <a:tab pos="5485765" algn="l"/>
              </a:tabLst>
            </a:pPr>
            <a:endParaRPr lang="cy-GB" sz="2100" dirty="0" smtClean="0">
              <a:latin typeface="Arial" panose="020B0604020202020204" pitchFamily="34" charset="0"/>
              <a:cs typeface="Arial" panose="020B0604020202020204" pitchFamily="34" charset="0"/>
            </a:endParaRPr>
          </a:p>
          <a:p>
            <a:pPr marR="5080">
              <a:tabLst>
                <a:tab pos="5485765" algn="l"/>
              </a:tabLst>
            </a:pPr>
            <a:r>
              <a:rPr lang="cy-GB" sz="2100" dirty="0" smtClean="0">
                <a:latin typeface="Arial" panose="020B0604020202020204" pitchFamily="34" charset="0"/>
                <a:cs typeface="Arial" panose="020B0604020202020204" pitchFamily="34" charset="0"/>
              </a:rPr>
              <a:t>Mae llawer o ysgolion yn gwneud defnydd effeithiol o asiantaethau arbenigol i gyflwyno agweddau pwysig ar addysg perthnasoedd iach.  Mae asiantaethau arbenigol yn darparu ystod eang o gymorth ar gyfer ysgolion, gan gynnwys hyfforddiant ar gyfer staff, gwersi sy’n briodol i oedran ar gyfer disgyblion ac yn cyfeirio disgyblion at ffynonellau cymorth priodol.  Pan fydd ysgolion yn cysylltu’n effeithiol ag asiantaethau arbenigol, gyda’i gilydd, maent yn darparu ymdriniaeth gynhwysfawr o ran addysg perthnasoedd iach, gan gynnwys gwaith sy’n briodol i oedran ar gam-drin domestig, trais yn erbyn menywod, a thrais rhywiol.</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3" name="object 8"/>
          <p:cNvSpPr txBox="1"/>
          <p:nvPr/>
        </p:nvSpPr>
        <p:spPr>
          <a:xfrm>
            <a:off x="6615620" y="2620213"/>
            <a:ext cx="5937885" cy="7248138"/>
          </a:xfrm>
          <a:prstGeom prst="rect">
            <a:avLst/>
          </a:prstGeom>
        </p:spPr>
        <p:txBody>
          <a:bodyPr vert="horz" wrap="square" lIns="0" tIns="0" rIns="0" bIns="0" rtlCol="0">
            <a:spAutoFit/>
          </a:bodyPr>
          <a:lstStyle/>
          <a:p>
            <a:pPr marR="5080">
              <a:tabLst>
                <a:tab pos="5485765" algn="l"/>
              </a:tabLst>
            </a:pPr>
            <a:r>
              <a:rPr lang="en-GB" sz="2100" dirty="0">
                <a:solidFill>
                  <a:schemeClr val="tx1">
                    <a:lumMod val="75000"/>
                    <a:lumOff val="25000"/>
                  </a:schemeClr>
                </a:solidFill>
                <a:latin typeface="Arial" panose="020B0604020202020204" pitchFamily="34" charset="0"/>
                <a:cs typeface="Arial" panose="020B0604020202020204" pitchFamily="34" charset="0"/>
              </a:rPr>
              <a:t>Schools that deliver healthy relationships education in stand-alone assemblies, themed days or small blocks of lessons in discrete subjects, do not give pupils enough opportunity to explore important social and emotional aspects of relationships</a:t>
            </a:r>
            <a:r>
              <a:rPr lang="en-GB" sz="2100" dirty="0" smtClean="0">
                <a:solidFill>
                  <a:schemeClr val="tx1">
                    <a:lumMod val="75000"/>
                    <a:lumOff val="25000"/>
                  </a:schemeClr>
                </a:solidFill>
                <a:latin typeface="Arial" panose="020B0604020202020204" pitchFamily="34" charset="0"/>
                <a:cs typeface="Arial" panose="020B0604020202020204" pitchFamily="34" charset="0"/>
              </a:rPr>
              <a:t>.</a:t>
            </a:r>
          </a:p>
          <a:p>
            <a:pPr marR="5080">
              <a:tabLst>
                <a:tab pos="5485765" algn="l"/>
              </a:tabLst>
            </a:pPr>
            <a:endParaRPr lang="en-GB" sz="21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100" dirty="0">
                <a:solidFill>
                  <a:schemeClr val="tx1">
                    <a:lumMod val="75000"/>
                    <a:lumOff val="25000"/>
                  </a:schemeClr>
                </a:solidFill>
                <a:latin typeface="Arial" panose="020B0604020202020204" pitchFamily="34" charset="0"/>
                <a:cs typeface="Arial" panose="020B0604020202020204" pitchFamily="34" charset="0"/>
              </a:rPr>
              <a:t>Many schools make effective use of specialist agencies to deliver important aspects of healthy relationships education.  Specialist agencies provide schools with a wide range of support including training for staff, age‑appropriate lessons for pupils and signposting victims to sources of appropriate support.  Where schools liaise effectively with specialist agencies, together, they provide comprehensive coverage of healthy relationships education including age appropriate work on domestic abuse, violence against women and sexual violence.</a:t>
            </a:r>
          </a:p>
          <a:p>
            <a:pPr marR="5080">
              <a:tabLst>
                <a:tab pos="5485765" algn="l"/>
              </a:tabLst>
            </a:pPr>
            <a:endParaRPr lang="en-GB" sz="2400" dirty="0"/>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3657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11" name="object 3"/>
          <p:cNvSpPr txBox="1"/>
          <p:nvPr/>
        </p:nvSpPr>
        <p:spPr>
          <a:xfrm>
            <a:off x="527300" y="2642252"/>
            <a:ext cx="5899785" cy="6647974"/>
          </a:xfrm>
          <a:prstGeom prst="rect">
            <a:avLst/>
          </a:prstGeom>
        </p:spPr>
        <p:txBody>
          <a:bodyPr vert="horz" wrap="square" lIns="0" tIns="0" rIns="0" bIns="0" rtlCol="0">
            <a:spAutoFit/>
          </a:bodyPr>
          <a:lstStyle/>
          <a:p>
            <a:pPr marR="5080">
              <a:tabLst>
                <a:tab pos="5485765" algn="l"/>
              </a:tabLst>
            </a:pPr>
            <a:r>
              <a:rPr lang="cy-GB" sz="2400" dirty="0" smtClean="0">
                <a:latin typeface="Arial" panose="020B0604020202020204" pitchFamily="34" charset="0"/>
                <a:cs typeface="Arial" panose="020B0604020202020204" pitchFamily="34" charset="0"/>
              </a:rPr>
              <a:t>Mewn ysgolion ble gwelir arfer orau, mae athrawon yn ychwanegu at fewnbwn gweithwyr proffesiynol iechyd ac asiantaethau arbenigol yn dda i gynllunio gweithgareddau i ddisgyblion archwilio agweddau pwysig ar berthnasoedd iach mewn gwersi ar draws y cwricwlwm.  </a:t>
            </a:r>
          </a:p>
          <a:p>
            <a:pPr marR="5080">
              <a:tabLst>
                <a:tab pos="5485765" algn="l"/>
              </a:tabLst>
            </a:pP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cy-GB" sz="2400" dirty="0" smtClean="0">
                <a:latin typeface="Arial" panose="020B0604020202020204" pitchFamily="34" charset="0"/>
                <a:cs typeface="Arial" panose="020B0604020202020204" pitchFamily="34" charset="0"/>
              </a:rPr>
              <a:t>Mae gan y rhan fwyaf o ysgolion drefniadau ar waith i gynorthwyo disgyblion sydd wedi profi cam-drin domestig neu drais rhywiol. Mae llawer o ysgolion yn yr arolwg wedi ffurfio partneriaethau strategol gwerthfawr sy’n darparu cymorth a chyngor priodol i ddisgyblion. </a:t>
            </a:r>
            <a:endParaRPr lang="cy-GB" sz="2400" dirty="0" smtClean="0">
              <a:solidFill>
                <a:schemeClr val="tx1">
                  <a:lumMod val="75000"/>
                  <a:lumOff val="2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panose="020B0604020202020204" pitchFamily="34" charset="0"/>
              <a:cs typeface="Arial" panose="020B0604020202020204" pitchFamily="34" charset="0"/>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5" name="object 8"/>
          <p:cNvSpPr txBox="1"/>
          <p:nvPr/>
        </p:nvSpPr>
        <p:spPr>
          <a:xfrm>
            <a:off x="6615619" y="2642252"/>
            <a:ext cx="5937885" cy="5539978"/>
          </a:xfrm>
          <a:prstGeom prst="rect">
            <a:avLst/>
          </a:prstGeom>
        </p:spPr>
        <p:txBody>
          <a:bodyPr vert="horz" wrap="square" lIns="0" tIns="0" rIns="0" bIns="0" rtlCol="0">
            <a:spAutoFit/>
          </a:bodyPr>
          <a:lstStyle/>
          <a:p>
            <a:pPr marR="5080">
              <a:tabLst>
                <a:tab pos="5485765" algn="l"/>
              </a:tabLst>
            </a:pPr>
            <a:r>
              <a:rPr lang="en-GB" sz="2400" dirty="0">
                <a:solidFill>
                  <a:schemeClr val="tx1">
                    <a:lumMod val="75000"/>
                    <a:lumOff val="25000"/>
                  </a:schemeClr>
                </a:solidFill>
                <a:latin typeface="Arial" panose="020B0604020202020204" pitchFamily="34" charset="0"/>
                <a:cs typeface="Arial" panose="020B0604020202020204" pitchFamily="34" charset="0"/>
              </a:rPr>
              <a:t>In schools with the best practice, teachers supplement the input of health professionals and specialist agencies well to plan activities for pupils to explore important aspects of healthy relationships in lessons across the curriculum.  </a:t>
            </a: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dirty="0">
                <a:solidFill>
                  <a:schemeClr val="tx1">
                    <a:lumMod val="75000"/>
                    <a:lumOff val="25000"/>
                  </a:schemeClr>
                </a:solidFill>
                <a:latin typeface="Arial" panose="020B0604020202020204" pitchFamily="34" charset="0"/>
                <a:cs typeface="Arial" panose="020B0604020202020204" pitchFamily="34" charset="0"/>
              </a:rPr>
              <a:t>Most schools have arrangements in place to support pupils who have experienced domestic abuse or sexual violence.  Many schools in the survey have formed valuable strategic partnerships with specialist agencies that provide appropriate support and advice for pupils. </a:t>
            </a: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34859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a:solidFill>
                  <a:schemeClr val="tx1">
                    <a:lumMod val="95000"/>
                    <a:lumOff val="5000"/>
                  </a:schemeClr>
                </a:solidFill>
              </a:rPr>
              <a:t>Prif</a:t>
            </a:r>
            <a:r>
              <a:rPr lang="en-GB" sz="4500" spc="-10" dirty="0">
                <a:solidFill>
                  <a:schemeClr val="tx1">
                    <a:lumMod val="95000"/>
                    <a:lumOff val="5000"/>
                  </a:schemeClr>
                </a:solidFill>
              </a:rPr>
              <a:t> </a:t>
            </a:r>
            <a:r>
              <a:rPr lang="en-GB" sz="4500" spc="-10" dirty="0" err="1">
                <a:solidFill>
                  <a:schemeClr val="tx1">
                    <a:lumMod val="95000"/>
                    <a:lumOff val="5000"/>
                  </a:schemeClr>
                </a:solidFill>
              </a:rPr>
              <a:t>ganfyddiadau</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Main findings</a:t>
            </a:r>
            <a:endParaRPr sz="4500" dirty="0">
              <a:solidFill>
                <a:schemeClr val="tx1">
                  <a:lumMod val="75000"/>
                  <a:lumOff val="25000"/>
                </a:schemeClr>
              </a:solidFill>
              <a:latin typeface="Arial"/>
              <a:cs typeface="Arial"/>
            </a:endParaRPr>
          </a:p>
        </p:txBody>
      </p:sp>
      <p:sp>
        <p:nvSpPr>
          <p:cNvPr id="10" name="object 3"/>
          <p:cNvSpPr txBox="1"/>
          <p:nvPr/>
        </p:nvSpPr>
        <p:spPr>
          <a:xfrm>
            <a:off x="527300" y="2642252"/>
            <a:ext cx="5899785" cy="7832914"/>
          </a:xfrm>
          <a:prstGeom prst="rect">
            <a:avLst/>
          </a:prstGeom>
        </p:spPr>
        <p:txBody>
          <a:bodyPr vert="horz" wrap="square" lIns="0" tIns="0" rIns="0" bIns="0" rtlCol="0">
            <a:spAutoFit/>
          </a:bodyPr>
          <a:lstStyle/>
          <a:p>
            <a:pPr marR="5080">
              <a:tabLst>
                <a:tab pos="5485765" algn="l"/>
              </a:tabLst>
            </a:pPr>
            <a:r>
              <a:rPr lang="cy-GB" sz="2300" dirty="0" smtClean="0">
                <a:latin typeface="Arial" panose="020B0604020202020204" pitchFamily="34" charset="0"/>
                <a:cs typeface="Arial" panose="020B0604020202020204" pitchFamily="34" charset="0"/>
              </a:rPr>
              <a:t>Yn gyffredinol, nid yw’r trefniadau i ddisgyblion ddylanwadu ar yr hyn y maent yn ei ddysgu mewn addysg perthnasoedd iach wedi’u datblygu’n ddigonol mewn ysgolion ledled Cymru.  Yn y nifer fach iawn o ysgolion ble mae disgyblion yn llysgenhadon cydraddoldeb rhywedd, mae disgyblion yn gweithredu fel hyrwyddwyr perthnasoedd iach, yn darparu cymorth i gyfoedion ac yn gwneud cyfraniad pwysig at waith ataliol yn yr ysgol a’r gymuned ehangach.</a:t>
            </a:r>
          </a:p>
          <a:p>
            <a:pPr marR="5080">
              <a:tabLst>
                <a:tab pos="5485765" algn="l"/>
              </a:tabLst>
            </a:pPr>
            <a:endParaRPr lang="cy-GB" sz="23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cy-GB" sz="2300" dirty="0" smtClean="0">
                <a:latin typeface="Arial" panose="020B0604020202020204" pitchFamily="34" charset="0"/>
                <a:cs typeface="Arial" panose="020B0604020202020204" pitchFamily="34" charset="0"/>
              </a:rPr>
              <a:t>Yn gyffredinol, mae ysgolion mewn cymunedau sy’n ddiwylliannol amrywiol yn meithrin perthnasoedd cryf gyda rhieni ac arweinwyr cymunedol.  Mae hyn yn helpu i wella ymgysylltiad rhieni â’r ysgol, yn lleihau tensiynau diwylliannol ac yn hyrwyddo ethos ble caiff amrywiaeth ei pharchu.</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1" name="object 8"/>
          <p:cNvSpPr txBox="1"/>
          <p:nvPr/>
        </p:nvSpPr>
        <p:spPr>
          <a:xfrm>
            <a:off x="6615620" y="2642252"/>
            <a:ext cx="5937885" cy="6755696"/>
          </a:xfrm>
          <a:prstGeom prst="rect">
            <a:avLst/>
          </a:prstGeom>
        </p:spPr>
        <p:txBody>
          <a:bodyPr vert="horz" wrap="square" lIns="0" tIns="0" rIns="0" bIns="0" rtlCol="0">
            <a:spAutoFit/>
          </a:bodyPr>
          <a:lstStyle/>
          <a:p>
            <a:pPr marR="5080">
              <a:tabLst>
                <a:tab pos="5485765" algn="l"/>
              </a:tabLst>
            </a:pPr>
            <a:r>
              <a:rPr lang="en-GB" sz="2300" dirty="0">
                <a:solidFill>
                  <a:schemeClr val="tx1">
                    <a:lumMod val="75000"/>
                    <a:lumOff val="25000"/>
                  </a:schemeClr>
                </a:solidFill>
                <a:latin typeface="Arial" panose="020B0604020202020204" pitchFamily="34" charset="0"/>
                <a:cs typeface="Arial" panose="020B0604020202020204" pitchFamily="34" charset="0"/>
              </a:rPr>
              <a:t>Generally, arrangements for pupils to influence what they learn in healthy relationships education are underdeveloped in schools across Wales.  In the very few schools where pupils are ambassadors of gender equality, pupils act as champions of healthy relationships, provide peer-to-peer support and make an important contribution to preventative work in school and the wider community</a:t>
            </a:r>
            <a:r>
              <a:rPr lang="en-GB" sz="2300" dirty="0" smtClean="0">
                <a:solidFill>
                  <a:schemeClr val="tx1">
                    <a:lumMod val="75000"/>
                    <a:lumOff val="25000"/>
                  </a:schemeClr>
                </a:solidFill>
                <a:latin typeface="Arial" panose="020B0604020202020204" pitchFamily="34" charset="0"/>
                <a:cs typeface="Arial" panose="020B0604020202020204" pitchFamily="34" charset="0"/>
              </a:rPr>
              <a:t>.</a:t>
            </a:r>
          </a:p>
          <a:p>
            <a:pPr marR="5080">
              <a:tabLst>
                <a:tab pos="5485765" algn="l"/>
              </a:tabLst>
            </a:pPr>
            <a:endParaRPr lang="en-GB" sz="23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300" dirty="0">
                <a:solidFill>
                  <a:schemeClr val="tx1">
                    <a:lumMod val="75000"/>
                    <a:lumOff val="25000"/>
                  </a:schemeClr>
                </a:solidFill>
                <a:latin typeface="Arial" panose="020B0604020202020204" pitchFamily="34" charset="0"/>
                <a:cs typeface="Arial" panose="020B0604020202020204" pitchFamily="34" charset="0"/>
              </a:rPr>
              <a:t>Generally, schools in culturally diverse communities build strong relationships with parents and community leaders.  This helps to improve parental engagement with the school, reduce cultural tensions and promote an ethos where diversity is respected.</a:t>
            </a: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646849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7"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8"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10" name="object 3"/>
          <p:cNvSpPr txBox="1"/>
          <p:nvPr/>
        </p:nvSpPr>
        <p:spPr>
          <a:xfrm>
            <a:off x="527300" y="2642252"/>
            <a:ext cx="5899785" cy="6278642"/>
          </a:xfrm>
          <a:prstGeom prst="rect">
            <a:avLst/>
          </a:prstGeom>
        </p:spPr>
        <p:txBody>
          <a:bodyPr vert="horz" wrap="square" lIns="0" tIns="0" rIns="0" bIns="0" rtlCol="0">
            <a:spAutoFit/>
          </a:bodyPr>
          <a:lstStyle/>
          <a:p>
            <a:r>
              <a:rPr lang="cy-GB" sz="2400" b="1" dirty="0" smtClean="0">
                <a:latin typeface="Arial" panose="020B0604020202020204" pitchFamily="34" charset="0"/>
                <a:cs typeface="Arial" panose="020B0604020202020204" pitchFamily="34" charset="0"/>
              </a:rPr>
              <a:t>Dylai ysgolion:</a:t>
            </a:r>
            <a:endParaRPr lang="cy-GB" sz="2400" dirty="0" smtClean="0">
              <a:latin typeface="Arial" panose="020B0604020202020204" pitchFamily="34" charset="0"/>
              <a:cs typeface="Arial" panose="020B0604020202020204" pitchFamily="34" charset="0"/>
            </a:endParaRPr>
          </a:p>
          <a:p>
            <a:r>
              <a:rPr lang="cy-GB" sz="2400" dirty="0" smtClean="0">
                <a:latin typeface="Arial" panose="020B0604020202020204" pitchFamily="34" charset="0"/>
                <a:cs typeface="Arial" panose="020B0604020202020204" pitchFamily="34" charset="0"/>
              </a:rPr>
              <a:t> </a:t>
            </a:r>
          </a:p>
          <a:p>
            <a:pPr lvl="0"/>
            <a:r>
              <a:rPr lang="cy-GB" sz="2400" dirty="0" smtClean="0">
                <a:latin typeface="Arial" panose="020B0604020202020204" pitchFamily="34" charset="0"/>
                <a:cs typeface="Arial" panose="020B0604020202020204" pitchFamily="34" charset="0"/>
              </a:rPr>
              <a:t>Roi arweiniad Llywodraeth Cymru ar waith i ddarparu dull ysgol gyfan ar gyfer atal trais yn erbyn menywod, cam-drin domestig a thrais rhywiol</a:t>
            </a:r>
          </a:p>
          <a:p>
            <a:r>
              <a:rPr lang="cy-GB" sz="2400" dirty="0" smtClean="0">
                <a:latin typeface="Arial" panose="020B0604020202020204" pitchFamily="34" charset="0"/>
                <a:cs typeface="Arial" panose="020B0604020202020204" pitchFamily="34" charset="0"/>
              </a:rPr>
              <a:t> </a:t>
            </a:r>
          </a:p>
          <a:p>
            <a:pPr lvl="0"/>
            <a:r>
              <a:rPr lang="cy-GB" sz="2400" dirty="0" smtClean="0">
                <a:latin typeface="Arial" panose="020B0604020202020204" pitchFamily="34" charset="0"/>
                <a:cs typeface="Arial" panose="020B0604020202020204" pitchFamily="34" charset="0"/>
              </a:rPr>
              <a:t>Sicrhau bod negeseuon allweddol yn ymwneud â pherthnasoedd iach yn cael eu hymgorffori yn y cwricwlwm, a’u hatgyfnerthu’n rheolaidd</a:t>
            </a:r>
          </a:p>
          <a:p>
            <a:r>
              <a:rPr lang="cy-GB" sz="2400" dirty="0" smtClean="0">
                <a:latin typeface="Arial" panose="020B0604020202020204" pitchFamily="34" charset="0"/>
                <a:cs typeface="Arial" panose="020B0604020202020204" pitchFamily="34" charset="0"/>
              </a:rPr>
              <a:t> </a:t>
            </a:r>
          </a:p>
          <a:p>
            <a:pPr lvl="0"/>
            <a:r>
              <a:rPr lang="cy-GB" sz="2400" dirty="0" smtClean="0">
                <a:latin typeface="Arial" panose="020B0604020202020204" pitchFamily="34" charset="0"/>
                <a:cs typeface="Arial" panose="020B0604020202020204" pitchFamily="34" charset="0"/>
              </a:rPr>
              <a:t>Adeiladu ar yr arfer orau a nodwyd yn yr adroddiad hwn</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1" name="object 8"/>
          <p:cNvSpPr txBox="1"/>
          <p:nvPr/>
        </p:nvSpPr>
        <p:spPr>
          <a:xfrm>
            <a:off x="6615620" y="2642252"/>
            <a:ext cx="5937885" cy="5909310"/>
          </a:xfrm>
          <a:prstGeom prst="rect">
            <a:avLst/>
          </a:prstGeom>
        </p:spPr>
        <p:txBody>
          <a:bodyPr vert="horz" wrap="square" lIns="0" tIns="0" rIns="0" bIns="0" rtlCol="0">
            <a:spAutoFit/>
          </a:bodyPr>
          <a:lstStyle/>
          <a:p>
            <a:r>
              <a:rPr lang="en-GB" sz="2400" b="1" dirty="0">
                <a:solidFill>
                  <a:schemeClr val="tx1">
                    <a:lumMod val="75000"/>
                    <a:lumOff val="25000"/>
                  </a:schemeClr>
                </a:solidFill>
                <a:latin typeface="Arial" panose="020B0604020202020204" pitchFamily="34" charset="0"/>
                <a:cs typeface="Arial" panose="020B0604020202020204" pitchFamily="34" charset="0"/>
              </a:rPr>
              <a:t>Schools should:</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r>
              <a:rPr lang="en-GB" sz="24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400" dirty="0">
                <a:solidFill>
                  <a:schemeClr val="tx1">
                    <a:lumMod val="75000"/>
                    <a:lumOff val="25000"/>
                  </a:schemeClr>
                </a:solidFill>
                <a:latin typeface="Arial" panose="020B0604020202020204" pitchFamily="34" charset="0"/>
                <a:cs typeface="Arial" panose="020B0604020202020204" pitchFamily="34" charset="0"/>
              </a:rPr>
              <a:t>Implement Welsh Government guidance to provide a whole-school approach to preventing violence against women, domestic abuse and sexual violence</a:t>
            </a:r>
          </a:p>
          <a:p>
            <a:r>
              <a:rPr lang="en-GB" sz="24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400" dirty="0">
                <a:solidFill>
                  <a:schemeClr val="tx1">
                    <a:lumMod val="75000"/>
                    <a:lumOff val="25000"/>
                  </a:schemeClr>
                </a:solidFill>
                <a:latin typeface="Arial" panose="020B0604020202020204" pitchFamily="34" charset="0"/>
                <a:cs typeface="Arial" panose="020B0604020202020204" pitchFamily="34" charset="0"/>
              </a:rPr>
              <a:t>Ensure that key messages around healthy relationships are embedded in the curriculum and reinforced regularly</a:t>
            </a:r>
          </a:p>
          <a:p>
            <a:r>
              <a:rPr lang="en-GB" sz="2400" dirty="0">
                <a:solidFill>
                  <a:schemeClr val="tx1">
                    <a:lumMod val="75000"/>
                    <a:lumOff val="25000"/>
                  </a:schemeClr>
                </a:solidFill>
                <a:latin typeface="Arial" panose="020B0604020202020204" pitchFamily="34" charset="0"/>
                <a:cs typeface="Arial" panose="020B0604020202020204" pitchFamily="34" charset="0"/>
              </a:rPr>
              <a:t> </a:t>
            </a:r>
          </a:p>
          <a:p>
            <a:pPr lvl="0"/>
            <a:r>
              <a:rPr lang="en-GB" sz="2400" dirty="0">
                <a:solidFill>
                  <a:schemeClr val="tx1">
                    <a:lumMod val="75000"/>
                    <a:lumOff val="25000"/>
                  </a:schemeClr>
                </a:solidFill>
                <a:latin typeface="Arial" panose="020B0604020202020204" pitchFamily="34" charset="0"/>
                <a:cs typeface="Arial" panose="020B0604020202020204" pitchFamily="34" charset="0"/>
              </a:rPr>
              <a:t>Build on the best practice identified in this report</a:t>
            </a:r>
          </a:p>
          <a:p>
            <a:pPr marR="5080">
              <a:tabLst>
                <a:tab pos="5485765" algn="l"/>
              </a:tabLst>
            </a:pPr>
            <a:endParaRPr lang="en-GB" sz="2400" dirty="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283611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527300" y="8799212"/>
            <a:ext cx="103505" cy="304800"/>
          </a:xfrm>
          <a:prstGeom prst="rect">
            <a:avLst/>
          </a:prstGeom>
        </p:spPr>
        <p:txBody>
          <a:bodyPr vert="horz" wrap="square" lIns="0" tIns="0" rIns="0" bIns="0" rtlCol="0">
            <a:spAutoFit/>
          </a:bodyPr>
          <a:lstStyle/>
          <a:p>
            <a:pPr marL="12700">
              <a:lnSpc>
                <a:spcPct val="100000"/>
              </a:lnSpc>
            </a:pPr>
            <a:r>
              <a:rPr sz="2200" dirty="0">
                <a:solidFill>
                  <a:srgbClr val="2EAAE1"/>
                </a:solidFill>
                <a:latin typeface="Arial"/>
                <a:cs typeface="Arial"/>
              </a:rPr>
              <a:t> </a:t>
            </a:r>
            <a:endParaRPr sz="2200">
              <a:latin typeface="Arial"/>
              <a:cs typeface="Arial"/>
            </a:endParaRPr>
          </a:p>
        </p:txBody>
      </p:sp>
      <p:sp>
        <p:nvSpPr>
          <p:cNvPr id="9" name="object 9"/>
          <p:cNvSpPr txBox="1"/>
          <p:nvPr/>
        </p:nvSpPr>
        <p:spPr>
          <a:xfrm>
            <a:off x="6615620" y="8463932"/>
            <a:ext cx="103505" cy="304800"/>
          </a:xfrm>
          <a:prstGeom prst="rect">
            <a:avLst/>
          </a:prstGeom>
        </p:spPr>
        <p:txBody>
          <a:bodyPr vert="horz" wrap="square" lIns="0" tIns="0" rIns="0" bIns="0" rtlCol="0">
            <a:spAutoFit/>
          </a:bodyPr>
          <a:lstStyle/>
          <a:p>
            <a:pPr marL="12700">
              <a:lnSpc>
                <a:spcPct val="100000"/>
              </a:lnSpc>
            </a:pPr>
            <a:r>
              <a:rPr sz="2200" dirty="0">
                <a:solidFill>
                  <a:srgbClr val="414042"/>
                </a:solidFill>
                <a:latin typeface="Arial"/>
                <a:cs typeface="Arial"/>
              </a:rPr>
              <a:t> </a:t>
            </a:r>
            <a:endParaRPr sz="2200">
              <a:latin typeface="Arial"/>
              <a:cs typeface="Arial"/>
            </a:endParaRPr>
          </a:p>
        </p:txBody>
      </p:sp>
      <p:sp>
        <p:nvSpPr>
          <p:cNvPr id="14" name="TextBox 13"/>
          <p:cNvSpPr txBox="1"/>
          <p:nvPr/>
        </p:nvSpPr>
        <p:spPr>
          <a:xfrm>
            <a:off x="10361849" y="317326"/>
            <a:ext cx="2191656" cy="707886"/>
          </a:xfrm>
          <a:prstGeom prst="rect">
            <a:avLst/>
          </a:prstGeom>
          <a:noFill/>
        </p:spPr>
        <p:txBody>
          <a:bodyPr wrap="square" rtlCol="0">
            <a:spAutoFit/>
          </a:bodyPr>
          <a:lstStyle/>
          <a:p>
            <a:pPr marL="12700"/>
            <a:r>
              <a:rPr lang="en-GB" sz="2000" dirty="0" err="1">
                <a:solidFill>
                  <a:schemeClr val="tx1">
                    <a:lumMod val="95000"/>
                    <a:lumOff val="5000"/>
                  </a:schemeClr>
                </a:solidFill>
                <a:latin typeface="Arial"/>
                <a:cs typeface="Arial"/>
              </a:rPr>
              <a:t>estyn.llyw.cymru</a:t>
            </a:r>
            <a:endParaRPr lang="en-GB" sz="2000" dirty="0">
              <a:solidFill>
                <a:schemeClr val="tx1">
                  <a:lumMod val="95000"/>
                  <a:lumOff val="5000"/>
                </a:schemeClr>
              </a:solidFill>
              <a:latin typeface="Arial"/>
              <a:cs typeface="Arial"/>
            </a:endParaRPr>
          </a:p>
          <a:p>
            <a:pPr marL="12700"/>
            <a:r>
              <a:rPr lang="en-GB" sz="2000" dirty="0" err="1">
                <a:solidFill>
                  <a:schemeClr val="tx1">
                    <a:lumMod val="75000"/>
                    <a:lumOff val="25000"/>
                  </a:schemeClr>
                </a:solidFill>
                <a:latin typeface="Arial"/>
                <a:cs typeface="Arial"/>
              </a:rPr>
              <a:t>estyn.gov.wales</a:t>
            </a:r>
            <a:endParaRPr lang="en-GB" sz="2000" dirty="0">
              <a:solidFill>
                <a:schemeClr val="tx1">
                  <a:lumMod val="75000"/>
                  <a:lumOff val="25000"/>
                </a:schemeClr>
              </a:solidFill>
              <a:latin typeface="Arial"/>
              <a:cs typeface="Arial"/>
            </a:endParaRPr>
          </a:p>
        </p:txBody>
      </p:sp>
      <p:sp>
        <p:nvSpPr>
          <p:cNvPr id="10" name="object 2"/>
          <p:cNvSpPr txBox="1">
            <a:spLocks noGrp="1"/>
          </p:cNvSpPr>
          <p:nvPr>
            <p:ph type="title"/>
          </p:nvPr>
        </p:nvSpPr>
        <p:spPr>
          <a:xfrm>
            <a:off x="527300" y="1715989"/>
            <a:ext cx="11950199" cy="692497"/>
          </a:xfrm>
          <a:prstGeom prst="rect">
            <a:avLst/>
          </a:prstGeom>
        </p:spPr>
        <p:txBody>
          <a:bodyPr vert="horz" wrap="square" lIns="0" tIns="0" rIns="0" bIns="0" rtlCol="0">
            <a:spAutoFit/>
          </a:bodyPr>
          <a:lstStyle/>
          <a:p>
            <a:pPr marL="12700">
              <a:lnSpc>
                <a:spcPct val="100000"/>
              </a:lnSpc>
            </a:pPr>
            <a:r>
              <a:rPr lang="en-GB" sz="4500" spc="-10" dirty="0" err="1" smtClean="0">
                <a:solidFill>
                  <a:schemeClr val="tx1">
                    <a:lumMod val="95000"/>
                    <a:lumOff val="5000"/>
                  </a:schemeClr>
                </a:solidFill>
              </a:rPr>
              <a:t>Argymhellion</a:t>
            </a:r>
            <a:endParaRPr sz="4500" spc="-10" dirty="0">
              <a:solidFill>
                <a:schemeClr val="tx1">
                  <a:lumMod val="95000"/>
                  <a:lumOff val="5000"/>
                </a:schemeClr>
              </a:solidFill>
            </a:endParaRPr>
          </a:p>
        </p:txBody>
      </p:sp>
      <p:sp>
        <p:nvSpPr>
          <p:cNvPr id="11" name="object 7"/>
          <p:cNvSpPr txBox="1"/>
          <p:nvPr/>
        </p:nvSpPr>
        <p:spPr>
          <a:xfrm>
            <a:off x="6615620" y="1715989"/>
            <a:ext cx="5937885" cy="692497"/>
          </a:xfrm>
          <a:prstGeom prst="rect">
            <a:avLst/>
          </a:prstGeom>
        </p:spPr>
        <p:txBody>
          <a:bodyPr vert="horz" wrap="square" lIns="0" tIns="0" rIns="0" bIns="0" rtlCol="0">
            <a:spAutoFit/>
          </a:bodyPr>
          <a:lstStyle/>
          <a:p>
            <a:pPr marL="12700">
              <a:lnSpc>
                <a:spcPct val="100000"/>
              </a:lnSpc>
            </a:pPr>
            <a:r>
              <a:rPr lang="en-GB" sz="4500" b="1" spc="-5" dirty="0" smtClean="0">
                <a:solidFill>
                  <a:schemeClr val="tx1">
                    <a:lumMod val="75000"/>
                    <a:lumOff val="25000"/>
                  </a:schemeClr>
                </a:solidFill>
                <a:latin typeface="Arial"/>
                <a:cs typeface="Arial"/>
              </a:rPr>
              <a:t>Recommendations</a:t>
            </a:r>
            <a:endParaRPr sz="4500" dirty="0">
              <a:solidFill>
                <a:schemeClr val="tx1">
                  <a:lumMod val="75000"/>
                  <a:lumOff val="25000"/>
                </a:schemeClr>
              </a:solidFill>
              <a:latin typeface="Arial"/>
              <a:cs typeface="Arial"/>
            </a:endParaRPr>
          </a:p>
        </p:txBody>
      </p:sp>
      <p:sp>
        <p:nvSpPr>
          <p:cNvPr id="12" name="object 3"/>
          <p:cNvSpPr txBox="1"/>
          <p:nvPr/>
        </p:nvSpPr>
        <p:spPr>
          <a:xfrm>
            <a:off x="527300" y="2826917"/>
            <a:ext cx="5899785" cy="3693319"/>
          </a:xfrm>
          <a:prstGeom prst="rect">
            <a:avLst/>
          </a:prstGeom>
        </p:spPr>
        <p:txBody>
          <a:bodyPr vert="horz" wrap="square" lIns="0" tIns="0" rIns="0" bIns="0" rtlCol="0">
            <a:spAutoFit/>
          </a:bodyPr>
          <a:lstStyle/>
          <a:p>
            <a:pPr marR="5080">
              <a:tabLst>
                <a:tab pos="5485765" algn="l"/>
              </a:tabLst>
            </a:pPr>
            <a:r>
              <a:rPr lang="cy-GB" sz="2400" b="1" dirty="0" smtClean="0">
                <a:latin typeface="Arial" panose="020B0604020202020204" pitchFamily="34" charset="0"/>
                <a:cs typeface="Arial" panose="020B0604020202020204" pitchFamily="34" charset="0"/>
              </a:rPr>
              <a:t>Dylai awdurdodau lleol a chonsortia rhanbarthol:</a:t>
            </a:r>
            <a:endParaRPr lang="cy-GB" sz="2400" dirty="0" smtClean="0">
              <a:latin typeface="Arial" panose="020B0604020202020204" pitchFamily="34" charset="0"/>
              <a:cs typeface="Arial" panose="020B0604020202020204" pitchFamily="34" charset="0"/>
            </a:endParaRPr>
          </a:p>
          <a:p>
            <a:pPr marR="5080">
              <a:tabLst>
                <a:tab pos="5485765" algn="l"/>
              </a:tabLst>
            </a:pPr>
            <a:endParaRPr lang="cy-GB" sz="2400" dirty="0" smtClean="0">
              <a:latin typeface="Arial" panose="020B0604020202020204" pitchFamily="34" charset="0"/>
              <a:cs typeface="Arial" panose="020B0604020202020204" pitchFamily="34" charset="0"/>
            </a:endParaRPr>
          </a:p>
          <a:p>
            <a:pPr marR="5080">
              <a:tabLst>
                <a:tab pos="5485765" algn="l"/>
              </a:tabLst>
            </a:pPr>
            <a:r>
              <a:rPr lang="cy-GB" sz="2400" dirty="0" smtClean="0">
                <a:latin typeface="Arial" panose="020B0604020202020204" pitchFamily="34" charset="0"/>
                <a:cs typeface="Arial" panose="020B0604020202020204" pitchFamily="34" charset="0"/>
              </a:rPr>
              <a:t>Sicrhau bod pob un o’r staff sy’n gweithio mewn ysgolion yn cwblhau’r hyfforddiant a amlinellir yn y Fframwaith Hyfforddiant Cenedlaethol (Llywodraeth Cymru, 2016a)</a:t>
            </a: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95000"/>
                  <a:lumOff val="5000"/>
                </a:schemeClr>
              </a:solidFill>
              <a:latin typeface="Arial"/>
              <a:cs typeface="Arial"/>
            </a:endParaRPr>
          </a:p>
          <a:p>
            <a:pPr marL="342900" marR="5080" indent="-342900">
              <a:buFont typeface="Arial" panose="020B0604020202020204" pitchFamily="34" charset="0"/>
              <a:buChar char="•"/>
              <a:tabLst>
                <a:tab pos="5485765" algn="l"/>
              </a:tabLst>
            </a:pPr>
            <a:endParaRPr sz="2400" dirty="0">
              <a:solidFill>
                <a:schemeClr val="tx1">
                  <a:lumMod val="95000"/>
                  <a:lumOff val="5000"/>
                </a:schemeClr>
              </a:solidFill>
              <a:latin typeface="Arial"/>
              <a:cs typeface="Arial"/>
            </a:endParaRPr>
          </a:p>
        </p:txBody>
      </p:sp>
      <p:sp>
        <p:nvSpPr>
          <p:cNvPr id="13" name="object 8"/>
          <p:cNvSpPr txBox="1"/>
          <p:nvPr/>
        </p:nvSpPr>
        <p:spPr>
          <a:xfrm>
            <a:off x="6615620" y="2826917"/>
            <a:ext cx="5937885" cy="4062651"/>
          </a:xfrm>
          <a:prstGeom prst="rect">
            <a:avLst/>
          </a:prstGeom>
        </p:spPr>
        <p:txBody>
          <a:bodyPr vert="horz" wrap="square" lIns="0" tIns="0" rIns="0" bIns="0" rtlCol="0">
            <a:spAutoFit/>
          </a:bodyPr>
          <a:lstStyle/>
          <a:p>
            <a:pPr marR="5080">
              <a:tabLst>
                <a:tab pos="5485765" algn="l"/>
              </a:tabLst>
            </a:pPr>
            <a:r>
              <a:rPr lang="en-GB" sz="2400" b="1" dirty="0">
                <a:solidFill>
                  <a:schemeClr val="tx1">
                    <a:lumMod val="75000"/>
                    <a:lumOff val="25000"/>
                  </a:schemeClr>
                </a:solidFill>
                <a:latin typeface="Arial" panose="020B0604020202020204" pitchFamily="34" charset="0"/>
                <a:cs typeface="Arial" panose="020B0604020202020204" pitchFamily="34" charset="0"/>
              </a:rPr>
              <a:t>Local authorities and regional consortia should:</a:t>
            </a:r>
            <a:endParaRPr lang="en-GB" sz="2400" dirty="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endParaRPr lang="en-GB" sz="2400" dirty="0" smtClean="0">
              <a:solidFill>
                <a:schemeClr val="tx1">
                  <a:lumMod val="75000"/>
                  <a:lumOff val="25000"/>
                </a:schemeClr>
              </a:solidFill>
              <a:latin typeface="Arial" panose="020B0604020202020204" pitchFamily="34" charset="0"/>
              <a:cs typeface="Arial" panose="020B0604020202020204" pitchFamily="34" charset="0"/>
            </a:endParaRPr>
          </a:p>
          <a:p>
            <a:pPr marR="5080">
              <a:tabLst>
                <a:tab pos="5485765" algn="l"/>
              </a:tabLst>
            </a:pPr>
            <a:r>
              <a:rPr lang="en-GB" sz="2400" dirty="0">
                <a:solidFill>
                  <a:schemeClr val="tx1">
                    <a:lumMod val="75000"/>
                    <a:lumOff val="25000"/>
                  </a:schemeClr>
                </a:solidFill>
                <a:latin typeface="Arial" panose="020B0604020202020204" pitchFamily="34" charset="0"/>
                <a:cs typeface="Arial" panose="020B0604020202020204" pitchFamily="34" charset="0"/>
              </a:rPr>
              <a:t>Ensure that all staff who work in schools complete the training set out in the National Training Framework (Welsh Government, 2016a)</a:t>
            </a:r>
          </a:p>
          <a:p>
            <a:pPr marR="5080">
              <a:tabLst>
                <a:tab pos="5485765" algn="l"/>
              </a:tabLst>
            </a:pPr>
            <a:endParaRPr lang="en-GB" sz="2400" dirty="0" smtClean="0">
              <a:latin typeface="Arial"/>
              <a:cs typeface="Arial"/>
            </a:endParaRPr>
          </a:p>
          <a:p>
            <a:pPr marR="5080">
              <a:tabLst>
                <a:tab pos="5485765" algn="l"/>
              </a:tabLst>
            </a:pPr>
            <a:endParaRPr lang="en-GB" sz="2400" dirty="0" smtClean="0">
              <a:latin typeface="Arial"/>
              <a:cs typeface="Arial"/>
            </a:endParaRPr>
          </a:p>
          <a:p>
            <a:pPr marR="5080">
              <a:tabLst>
                <a:tab pos="5485765" algn="l"/>
              </a:tabLst>
            </a:pPr>
            <a:endParaRPr lang="en-GB" sz="2400" dirty="0">
              <a:solidFill>
                <a:schemeClr val="tx1">
                  <a:lumMod val="75000"/>
                  <a:lumOff val="25000"/>
                </a:schemeClr>
              </a:solidFill>
              <a:latin typeface="Arial"/>
              <a:cs typeface="Arial"/>
            </a:endParaRPr>
          </a:p>
          <a:p>
            <a:pPr marL="342900" marR="5080" indent="-342900">
              <a:buFont typeface="Arial" panose="020B0604020202020204" pitchFamily="34" charset="0"/>
              <a:buChar char="•"/>
              <a:tabLst>
                <a:tab pos="5485765" algn="l"/>
              </a:tabLst>
            </a:pPr>
            <a:endParaRPr lang="en-GB" sz="24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444794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itle_x0020__x0028_Welsh_x0029_ xmlns="4c2d5879-4e17-4934-9dac-90b30ab598df">Standard Power Point - updated Nov 2016</Title_x0020__x0028_Welsh_x0029_>
    <Months xmlns="1bc25632-73ea-4e8a-9cf3-483e60546493">11 November</Months>
    <Type_x0020_of_x0020_Communication xmlns="352d92a4-d745-4073-b537-e09129962258"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alendar_x0020_Year xmlns="4c2d5879-4e17-4934-9dac-90b30ab598df">7</Calendar_x0020_Year>
    <Retention_x0020_Year xmlns="4c2d5879-4e17-4934-9dac-90b30ab598df" xsi:nil="true"/>
    <Publication xmlns="352d92a4-d745-4073-b537-e09129962258" xsi:nil="true"/>
    <Process_x0020_-_x0020_COMM xmlns="1bc25632-73ea-4e8a-9cf3-483e60546493">22</Process_x0020_-_x0020_COMM>
    <Project xmlns="352d92a4-d745-4073-b537-e09129962258" xsi:nil="true"/>
    <System_x0020_-_x0020_COMM xmlns="1bc25632-73ea-4e8a-9cf3-483e60546493">2</System_x0020_-_x0020_COMM>
    <TaxCatchAll xmlns="4c2d5879-4e17-4934-9dac-90b30ab598df">
      <Value>1</Value>
    </TaxCatchAll>
    <Academic_x0020_Year xmlns="4c2d5879-4e17-4934-9dac-90b30ab598df">6</Academic_x0020_Year>
    <Section xmlns="352d92a4-d745-4073-b537-e09129962258" xsi:nil="true"/>
    <Newsletter_x0020_Type xmlns="352d92a4-d745-4073-b537-e09129962258">Your Estyn</Newsletter_x0020_Type>
    <Media_x0020_Outlet xmlns="352d92a4-d745-4073-b537-e09129962258" xsi:nil="true"/>
    <Type_x0020_of_x0020_E_x002d_shot xmlns="352d92a4-d745-4073-b537-e09129962258" xsi:nil="true"/>
    <Financial_x0020_Year xmlns="4c2d5879-4e17-4934-9dac-90b30ab598df">7</Financial_x0020_Year>
    <Issue_x0020_Date xmlns="352d92a4-d745-4073-b537-e091299622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Communications Standard Document" ma:contentTypeID="0x0101004FF563581D1EBA4688BFE70077AFADA61400616626E74CDE7E45B3325C9A710867D9" ma:contentTypeVersion="34" ma:contentTypeDescription="A standard document type for Communications Team" ma:contentTypeScope="" ma:versionID="b25607fa4b8588a3412421de3027884e">
  <xsd:schema xmlns:xsd="http://www.w3.org/2001/XMLSchema" xmlns:xs="http://www.w3.org/2001/XMLSchema" xmlns:p="http://schemas.microsoft.com/office/2006/metadata/properties" xmlns:ns2="4c2d5879-4e17-4934-9dac-90b30ab598df" xmlns:ns3="1bc25632-73ea-4e8a-9cf3-483e60546493" xmlns:ns4="352d92a4-d745-4073-b537-e09129962258" targetNamespace="http://schemas.microsoft.com/office/2006/metadata/properties" ma:root="true" ma:fieldsID="ff8e5a2f7ddf0b5c4e6f6259aa444363" ns2:_="" ns3:_="" ns4:_="">
    <xsd:import namespace="4c2d5879-4e17-4934-9dac-90b30ab598df"/>
    <xsd:import namespace="1bc25632-73ea-4e8a-9cf3-483e60546493"/>
    <xsd:import namespace="352d92a4-d745-4073-b537-e09129962258"/>
    <xsd:element name="properties">
      <xsd:complexType>
        <xsd:sequence>
          <xsd:element name="documentManagement">
            <xsd:complexType>
              <xsd:all>
                <xsd:element ref="ns2:Title_x0020__x0028_Welsh_x0029_" minOccurs="0"/>
                <xsd:element ref="ns3:System_x0020_-_x0020_COMM"/>
                <xsd:element ref="ns3:Process_x0020_-_x0020_COMM"/>
                <xsd:element ref="ns2:Academic_x0020_Year" minOccurs="0"/>
                <xsd:element ref="ns2:Financial_x0020_Year" minOccurs="0"/>
                <xsd:element ref="ns2:Calendar_x0020_Year" minOccurs="0"/>
                <xsd:element ref="ns2:Retention_x0020_Year" minOccurs="0"/>
                <xsd:element ref="ns4:Section" minOccurs="0"/>
                <xsd:element ref="ns4:Newsletter_x0020_Type" minOccurs="0"/>
                <xsd:element ref="ns4:Type_x0020_of_x0020_E_x002d_shot" minOccurs="0"/>
                <xsd:element ref="ns4:Publication" minOccurs="0"/>
                <xsd:element ref="ns4:Project" minOccurs="0"/>
                <xsd:element ref="ns4:Type_x0020_of_x0020_Communication" minOccurs="0"/>
                <xsd:element ref="ns4:Media_x0020_Outlet" minOccurs="0"/>
                <xsd:element ref="ns2:TaxCatchAll" minOccurs="0"/>
                <xsd:element ref="ns2:TaxCatchAllLabel" minOccurs="0"/>
                <xsd:element ref="ns2:b6bad8d7342d4cc5ae5d0cd685ebd519" minOccurs="0"/>
                <xsd:element ref="ns4:Issue_x0020_Date" minOccurs="0"/>
                <xsd:element ref="ns3:Month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Academic_x0020_Year" ma:index="6"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7"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8"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9" nillable="true" ma:displayName="Retention Year" ma:format="DateOnly" ma:internalName="Retention_x0020_Year">
      <xsd:simpleType>
        <xsd:restriction base="dms:DateTime"/>
      </xsd:simpleType>
    </xsd:element>
    <xsd:element name="TaxCatchAll" ma:index="19"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Label" ma:index="20"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5"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bc25632-73ea-4e8a-9cf3-483e60546493" elementFormDefault="qualified">
    <xsd:import namespace="http://schemas.microsoft.com/office/2006/documentManagement/types"/>
    <xsd:import namespace="http://schemas.microsoft.com/office/infopath/2007/PartnerControls"/>
    <xsd:element name="System_x0020_-_x0020_COMM" ma:index="4" ma:displayName="System" ma:list="{6a2a08a9-52d5-4818-bca2-2abccf5fee4e}" ma:internalName="System_x0020__x002d__x0020_COMM" ma:showField="Title" ma:web="1bc25632-73ea-4e8a-9cf3-483e60546493">
      <xsd:simpleType>
        <xsd:restriction base="dms:Lookup"/>
      </xsd:simpleType>
    </xsd:element>
    <xsd:element name="Process_x0020_-_x0020_COMM" ma:index="5" ma:displayName="Process" ma:list="{ec1d7192-6186-4caf-9451-bb54d71fb533}" ma:internalName="Process_x0020__x002d__x0020_COMM" ma:showField="Title" ma:web="1bc25632-73ea-4e8a-9cf3-483e60546493">
      <xsd:simpleType>
        <xsd:restriction base="dms:Lookup"/>
      </xsd:simpleType>
    </xsd:element>
    <xsd:element name="Months" ma:index="27" nillable="true" ma:displayName="Months" ma:format="Dropdown" ma:internalName="Months">
      <xsd:simpleType>
        <xsd:restriction base="dms:Choice">
          <xsd:enumeration value="01 January"/>
          <xsd:enumeration value="02 February"/>
          <xsd:enumeration value="03 March"/>
          <xsd:enumeration value="04 April"/>
          <xsd:enumeration value="05 May"/>
          <xsd:enumeration value="06 June"/>
          <xsd:enumeration value="07 July"/>
          <xsd:enumeration value="08 August"/>
          <xsd:enumeration value="09 September"/>
          <xsd:enumeration value="10 October"/>
          <xsd:enumeration value="11 November"/>
          <xsd:enumeration value="12 December"/>
        </xsd:restriction>
      </xsd:simpleType>
    </xsd:element>
  </xsd:schema>
  <xsd:schema xmlns:xsd="http://www.w3.org/2001/XMLSchema" xmlns:xs="http://www.w3.org/2001/XMLSchema" xmlns:dms="http://schemas.microsoft.com/office/2006/documentManagement/types" xmlns:pc="http://schemas.microsoft.com/office/infopath/2007/PartnerControls" targetNamespace="352d92a4-d745-4073-b537-e09129962258" elementFormDefault="qualified">
    <xsd:import namespace="http://schemas.microsoft.com/office/2006/documentManagement/types"/>
    <xsd:import namespace="http://schemas.microsoft.com/office/infopath/2007/PartnerControls"/>
    <xsd:element name="Section" ma:index="10" nillable="true" ma:displayName="Section" ma:format="Dropdown" ma:internalName="Section">
      <xsd:simpleType>
        <xsd:restriction base="dms:Choice">
          <xsd:enumeration value="In the Spotlight"/>
          <xsd:enumeration value="From the Editor"/>
          <xsd:enumeration value="Meetings"/>
          <xsd:enumeration value="Past Lives"/>
          <xsd:enumeration value="Social News"/>
          <xsd:enumeration value="Health and Wellbeing"/>
          <xsd:enumeration value="Talking Equally"/>
          <xsd:enumeration value="Sector Updates"/>
          <xsd:enumeration value="Planning"/>
          <xsd:enumeration value="Welsh Language"/>
          <xsd:enumeration value="Business"/>
        </xsd:restriction>
      </xsd:simpleType>
    </xsd:element>
    <xsd:element name="Newsletter_x0020_Type" ma:index="11" nillable="true" ma:displayName="Newsletter Type" ma:default="Your Estyn" ma:format="Dropdown" ma:internalName="Newsletter_x0020_Type">
      <xsd:simpleType>
        <xsd:restriction base="dms:Choice">
          <xsd:enumeration value="Estyn News"/>
          <xsd:enumeration value="Your Estyn"/>
        </xsd:restriction>
      </xsd:simpleType>
    </xsd:element>
    <xsd:element name="Type_x0020_of_x0020_E_x002d_shot" ma:index="12" nillable="true" ma:displayName="Type of E-shot" ma:format="Dropdown" ma:hidden="true" ma:internalName="Type_x0020_of_x0020_E_x002d_shot" ma:readOnly="false">
      <xsd:simpleType>
        <xsd:restriction base="dms:Choice">
          <xsd:enumeration value="Guidance updates"/>
          <xsd:enumeration value="Estyn update"/>
          <xsd:enumeration value="Thematic report"/>
          <xsd:enumeration value="Estyn news"/>
          <xsd:enumeration value="Recruitment"/>
          <xsd:enumeration value="Annual Report"/>
          <xsd:enumeration value="Ad hoc"/>
        </xsd:restriction>
      </xsd:simpleType>
    </xsd:element>
    <xsd:element name="Publication" ma:index="13" nillable="true" ma:displayName="Publication" ma:hidden="true" ma:internalName="Publication" ma:readOnly="false">
      <xsd:simpleType>
        <xsd:restriction base="dms:Text">
          <xsd:maxLength value="255"/>
        </xsd:restriction>
      </xsd:simpleType>
    </xsd:element>
    <xsd:element name="Project" ma:index="14" nillable="true" ma:displayName="Project" ma:format="Dropdown" ma:hidden="true" ma:internalName="Project" ma:readOnly="false">
      <xsd:simpleType>
        <xsd:restriction base="dms:Choice">
          <xsd:enumeration value="Training DVDS"/>
        </xsd:restriction>
      </xsd:simpleType>
    </xsd:element>
    <xsd:element name="Type_x0020_of_x0020_Communication" ma:index="15" nillable="true" ma:displayName="Type of Communication" ma:format="Dropdown" ma:hidden="true" ma:internalName="Type_x0020_of_x0020_Communication" ma:readOnly="false">
      <xsd:simpleType>
        <xsd:restriction base="dms:Choice">
          <xsd:enumeration value="Internal"/>
          <xsd:enumeration value="External"/>
        </xsd:restriction>
      </xsd:simpleType>
    </xsd:element>
    <xsd:element name="Media_x0020_Outlet" ma:index="16" nillable="true" ma:displayName="Media Outlet" ma:format="Dropdown" ma:hidden="true" ma:internalName="Media_x0020_Outlet" ma:readOnly="false">
      <xsd:simpleType>
        <xsd:restriction base="dms:Choice">
          <xsd:enumeration value="Western Mail"/>
          <xsd:enumeration value="Daily Post"/>
          <xsd:enumeration value="South Wales Evening Post"/>
          <xsd:enumeration value="SW Argus"/>
        </xsd:restriction>
      </xsd:simpleType>
    </xsd:element>
    <xsd:element name="Issue_x0020_Date" ma:index="26" nillable="true" ma:displayName="Issue Date" ma:format="DateOnly" ma:hidden="true" ma:internalName="Issue_x0020_Date"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FBD8F2-F90A-4C1F-8595-DFA4488FCDAC}">
  <ds:schemaRefs>
    <ds:schemaRef ds:uri="http://schemas.microsoft.com/sharepoint/v3/contenttype/forms"/>
  </ds:schemaRefs>
</ds:datastoreItem>
</file>

<file path=customXml/itemProps2.xml><?xml version="1.0" encoding="utf-8"?>
<ds:datastoreItem xmlns:ds="http://schemas.openxmlformats.org/officeDocument/2006/customXml" ds:itemID="{3912C820-0342-4CB2-88FC-4AEEC26C1B5E}">
  <ds:schemaRefs>
    <ds:schemaRef ds:uri="http://purl.org/dc/elements/1.1/"/>
    <ds:schemaRef ds:uri="http://schemas.microsoft.com/office/2006/metadata/properties"/>
    <ds:schemaRef ds:uri="4c2d5879-4e17-4934-9dac-90b30ab598df"/>
    <ds:schemaRef ds:uri="http://schemas.microsoft.com/office/infopath/2007/PartnerControls"/>
    <ds:schemaRef ds:uri="http://purl.org/dc/terms/"/>
    <ds:schemaRef ds:uri="1bc25632-73ea-4e8a-9cf3-483e60546493"/>
    <ds:schemaRef ds:uri="http://schemas.microsoft.com/office/2006/documentManagement/types"/>
    <ds:schemaRef ds:uri="352d92a4-d745-4073-b537-e09129962258"/>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4C34D94-A667-4EA0-81ED-434C2D27E9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1bc25632-73ea-4e8a-9cf3-483e60546493"/>
    <ds:schemaRef ds:uri="352d92a4-d745-4073-b537-e091299622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560</TotalTime>
  <Words>2012</Words>
  <Application>Microsoft Office PowerPoint</Application>
  <PresentationFormat>Custom</PresentationFormat>
  <Paragraphs>230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PowerPoint Presentation</vt:lpstr>
      <vt:lpstr>PowerPoint Presentation</vt:lpstr>
      <vt:lpstr>Prif ganfyddiadau</vt:lpstr>
      <vt:lpstr>Prif ganfyddiadau</vt:lpstr>
      <vt:lpstr>Prif ganfyddiadau</vt:lpstr>
      <vt:lpstr>Prif ganfyddiadau</vt:lpstr>
      <vt:lpstr>Prif ganfyddiadau</vt:lpstr>
      <vt:lpstr>Argymhellion</vt:lpstr>
      <vt:lpstr>Argymhellion</vt:lpstr>
      <vt:lpstr>Argymhellion</vt:lpstr>
      <vt:lpstr>Argymhellion</vt:lpstr>
      <vt:lpstr>Arfer orau</vt:lpstr>
      <vt:lpstr>10 cwestiwn i ddarparwyr</vt:lpstr>
      <vt:lpstr>10 cwestiwn i ddarparwyr</vt:lpstr>
      <vt:lpstr>10 cwestiwn i ddarparwyr</vt:lpstr>
      <vt:lpstr>Cwestiynau…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 Point - updated Nov 2016</dc:title>
  <dc:creator>Gina Rathbone</dc:creator>
  <cp:lastModifiedBy>Elora Elphick</cp:lastModifiedBy>
  <cp:revision>39</cp:revision>
  <dcterms:created xsi:type="dcterms:W3CDTF">2015-04-24T11:05:35Z</dcterms:created>
  <dcterms:modified xsi:type="dcterms:W3CDTF">2017-06-20T10:27:52Z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0x0101004FF563581D1EBA4688BFE70077AFADA61400616626E74CDE7E45B3325C9A710867D9</vt:lpwstr>
  </property>
  <property fmtid="{D5CDD505-2E9C-101B-9397-08002B2CF9AE}" pid="6" name="Estyn Language">
    <vt:lpwstr>1;#English|777de1d1-cd30-4966-a2e3-f61db4c431e8</vt:lpwstr>
  </property>
</Properties>
</file>