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8" r:id="rId15"/>
    <p:sldId id="269" r:id="rId16"/>
    <p:sldId id="266" r:id="rId17"/>
    <p:sldId id="26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312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782743-CF6C-40A4-B0E4-CA7A9A65276F}" type="datetimeFigureOut">
              <a:rPr lang="cy-GB"/>
              <a:pPr>
                <a:defRPr/>
              </a:pPr>
              <a:t>18/07/2014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y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67AA1E-A4CD-417E-8BC4-17AC59789BD5}" type="slidenum">
              <a:rPr lang="cy-GB"/>
              <a:pPr>
                <a:defRPr/>
              </a:pPr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4692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99E543-943D-407A-B9BF-D73283270D00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y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BD56B-BCA1-444B-9B89-FECAFEE79EEB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y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AF4FF9-B90C-4664-BD2D-B7170F2B6682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y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D7DF4-B44B-4F3B-901D-4C21A9A4742D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y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B4B43-3738-4019-8E19-8396399120B2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y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43F26-BD6E-4E7E-A788-37A192024786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y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CE32E-FC25-4CBD-BB00-DBDE47204A50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y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F040D-5E28-4B6C-A702-EC6381F55249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y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85368-5E96-4670-9BCE-B9E89000C1E5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y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FE8155-E462-4926-9FEA-314E5FF5FE9B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y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D9B451-4589-46CC-8C36-B2FF01F2761C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y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E9570-7DEE-49D3-AEC5-47FF558C1389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y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2FA7C-6C0E-46B1-B1D6-0E1E917B65E8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y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D7DF7A-D1AF-4AB1-A80F-E5EF8E66EEE7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y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350573-63E1-4099-B8E8-2B34A5DAB172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y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96DF65-A52E-4CB3-B85B-C7F7621D5A8B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y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4EDB1E-0F01-4A58-9F46-30DD87E7B9D3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y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y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F5BF7-7C2E-4421-9E8E-F3257768E4DB}" type="slidenum">
              <a:rPr lang="cy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y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B8B2-8F54-47E5-89F7-E3555F37928A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C3D8-35E7-455C-9FFD-F88FD347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5438-CB57-4CF5-B666-CDA845421E79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03E4-E3A6-4E81-9C51-DCD79BA17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BB4B-5EB2-4EB5-8EAF-C6403A3C235D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2BAE-6314-4793-921A-22F6E791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C5A6-B0C8-4F90-BDDF-B710C8E993AB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CBD-DC76-4083-BF08-EEE629E5D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4911-63E1-431A-956B-2D8C65C2A2C9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1AF2-78B6-4C2C-BECB-86DEDD3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2AB4-6E60-494D-A9A3-E5F8B0F02E73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8ADB-9180-4D18-B598-F1D58EA5F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D95E-63B7-4331-8989-59ABB0BA723C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BBEA-C1DD-4BA7-8C3A-A69B3634B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8561-25BC-4817-BCCB-53DD5B838E72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F356-7B4E-45D4-B68D-DC1B1398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346F-E355-49A5-86CB-470B00D6AE1C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21F9-FD2B-4FC9-BBC5-EC755ECE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4122-1A3D-4316-9831-944DD11408C4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2079-5511-49C7-A644-2FDA909DB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F0B1-5A3E-4766-9EDB-615D9C5299CF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07CD-5E0D-49E4-A916-5CC4B3751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654D8-D8B3-45EC-BCA3-8134A09A7C9E}" type="datetimeFigureOut">
              <a:rPr lang="en-US"/>
              <a:pPr>
                <a:defRPr/>
              </a:pPr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B0F7E-F5BA-4049-9886-25A026BD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Ysgol Esgob Gore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/>
              <a:t>Gweithio</a:t>
            </a:r>
            <a:r>
              <a:rPr lang="en-US" dirty="0" smtClean="0"/>
              <a:t> </a:t>
            </a:r>
            <a:r>
              <a:rPr lang="en-US" dirty="0" err="1" smtClean="0"/>
              <a:t>gyda’n</a:t>
            </a:r>
            <a:r>
              <a:rPr lang="en-US" dirty="0" smtClean="0"/>
              <a:t> </a:t>
            </a:r>
            <a:r>
              <a:rPr lang="en-US" dirty="0" err="1" smtClean="0"/>
              <a:t>gilydd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a </a:t>
            </a:r>
            <a:r>
              <a:rPr lang="en-US" dirty="0" err="1" smtClean="0"/>
              <a:t>chodi</a:t>
            </a:r>
            <a:r>
              <a:rPr lang="en-US" dirty="0" smtClean="0"/>
              <a:t> </a:t>
            </a:r>
            <a:r>
              <a:rPr lang="en-US" dirty="0" err="1" smtClean="0"/>
              <a:t>safonau</a:t>
            </a:r>
            <a:endParaRPr lang="en-US" dirty="0"/>
          </a:p>
        </p:txBody>
      </p:sp>
      <p:pic>
        <p:nvPicPr>
          <p:cNvPr id="14339" name="Picture 3" descr="bishopgore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11779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– </a:t>
            </a:r>
            <a:r>
              <a:rPr lang="en-US" dirty="0" err="1" smtClean="0"/>
              <a:t>Cwricwlwm</a:t>
            </a:r>
            <a:endParaRPr lang="en-US" dirty="0"/>
          </a:p>
        </p:txBody>
      </p:sp>
      <p:pic>
        <p:nvPicPr>
          <p:cNvPr id="32770" name="Picture 15" descr="Screen Shot 2014-04-30 at 18.11.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417638"/>
            <a:ext cx="7785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– </a:t>
            </a:r>
            <a:r>
              <a:rPr lang="en-US" dirty="0" err="1" smtClean="0"/>
              <a:t>Cwricwlwm</a:t>
            </a:r>
            <a:endParaRPr lang="en-US" dirty="0"/>
          </a:p>
        </p:txBody>
      </p:sp>
      <p:pic>
        <p:nvPicPr>
          <p:cNvPr id="34818" name="Picture 3" descr="Screen Shot 2014-04-30 at 18.11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285875"/>
            <a:ext cx="7543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err="1" smtClean="0"/>
              <a:t>Mynd</a:t>
            </a:r>
            <a:r>
              <a:rPr lang="en-US" sz="4900" dirty="0" smtClean="0"/>
              <a:t> </a:t>
            </a:r>
            <a:r>
              <a:rPr lang="en-US" sz="4900" dirty="0" err="1" smtClean="0"/>
              <a:t>i’r</a:t>
            </a:r>
            <a:r>
              <a:rPr lang="en-US" sz="4900" dirty="0" smtClean="0"/>
              <a:t> </a:t>
            </a:r>
            <a:r>
              <a:rPr lang="en-US" sz="4900" dirty="0" err="1" smtClean="0"/>
              <a:t>afael</a:t>
            </a:r>
            <a:r>
              <a:rPr lang="en-US" sz="4900" dirty="0" smtClean="0"/>
              <a:t> â </a:t>
            </a:r>
            <a:r>
              <a:rPr lang="en-US" sz="4900" dirty="0" err="1" smtClean="0"/>
              <a:t>difreintedd</a:t>
            </a:r>
            <a:r>
              <a:rPr lang="en-US" dirty="0" smtClean="0"/>
              <a:t> – </a:t>
            </a:r>
            <a:r>
              <a:rPr lang="en-US" dirty="0" err="1" smtClean="0"/>
              <a:t>Cwricwlwm</a:t>
            </a:r>
            <a:endParaRPr lang="en-US" dirty="0"/>
          </a:p>
        </p:txBody>
      </p:sp>
      <p:pic>
        <p:nvPicPr>
          <p:cNvPr id="36866" name="Picture 3" descr="Screen Shot 2014-04-30 at 18.12.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600200"/>
            <a:ext cx="6896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– </a:t>
            </a:r>
            <a:r>
              <a:rPr lang="en-US" dirty="0" err="1" smtClean="0"/>
              <a:t>partneriaethau</a:t>
            </a:r>
            <a:r>
              <a:rPr lang="en-US" dirty="0" smtClean="0"/>
              <a:t> </a:t>
            </a:r>
            <a:r>
              <a:rPr lang="en-US" dirty="0" err="1" smtClean="0"/>
              <a:t>rhieni</a:t>
            </a:r>
            <a:r>
              <a:rPr lang="en-US" dirty="0" smtClean="0"/>
              <a:t>/</a:t>
            </a:r>
            <a:r>
              <a:rPr lang="en-US" dirty="0" err="1" smtClean="0"/>
              <a:t>gofalwyr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Cymorthfeydd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Diwrnodau Adolygu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– </a:t>
            </a:r>
            <a:r>
              <a:rPr lang="en-US" dirty="0" err="1" smtClean="0"/>
              <a:t>Gweithio</a:t>
            </a:r>
            <a:r>
              <a:rPr lang="en-US" dirty="0" smtClean="0"/>
              <a:t> </a:t>
            </a:r>
            <a:r>
              <a:rPr lang="en-US" dirty="0" err="1" smtClean="0"/>
              <a:t>gyda</a:t>
            </a:r>
            <a:r>
              <a:rPr lang="en-US" dirty="0" smtClean="0"/>
              <a:t> </a:t>
            </a:r>
            <a:r>
              <a:rPr lang="en-US" dirty="0" err="1" smtClean="0"/>
              <a:t>grwpiau</a:t>
            </a:r>
            <a:r>
              <a:rPr lang="en-US" dirty="0" smtClean="0"/>
              <a:t> </a:t>
            </a:r>
            <a:r>
              <a:rPr lang="en-US" dirty="0" err="1" smtClean="0"/>
              <a:t>cymunedol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Tîm Cymorth Pobl Ifanc Ethnig</a:t>
            </a:r>
          </a:p>
          <a:p>
            <a:r>
              <a:rPr lang="en-US" smtClean="0"/>
              <a:t>Cefnogi disgyblion a theuluoedd o’r gr</a:t>
            </a:r>
            <a:r>
              <a:rPr lang="en-US" smtClean="0">
                <a:latin typeface="Arial" charset="0"/>
                <a:cs typeface="Arial" charset="0"/>
              </a:rPr>
              <a:t>ŵ</a:t>
            </a:r>
            <a:r>
              <a:rPr lang="en-US" smtClean="0"/>
              <a:t>p pobl dduon a lleiafrifoedd ethnig</a:t>
            </a:r>
          </a:p>
          <a:p>
            <a:r>
              <a:rPr lang="en-US" smtClean="0"/>
              <a:t>Pontio rhwng yr ysgol a’r cartref</a:t>
            </a:r>
          </a:p>
          <a:p>
            <a:r>
              <a:rPr lang="en-US" smtClean="0"/>
              <a:t>Diwylliant o gyflawniad uchel yn adlewyrchu ein dyheadau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perfformiad</a:t>
            </a:r>
          </a:p>
        </p:txBody>
      </p:sp>
      <p:pic>
        <p:nvPicPr>
          <p:cNvPr id="43010" name="Picture 4" descr="Screen Shot 2014-04-30 at 18.32.3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0375"/>
            <a:ext cx="9144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perfformiad</a:t>
            </a:r>
          </a:p>
        </p:txBody>
      </p:sp>
      <p:pic>
        <p:nvPicPr>
          <p:cNvPr id="45058" name="Picture 3" descr="Screen Shot 2014-04-30 at 18.33.4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631950"/>
            <a:ext cx="88106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 descr="Screen Shot 2014-04-30 at 18.33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3788"/>
            <a:ext cx="91440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perfformiad</a:t>
            </a:r>
          </a:p>
        </p:txBody>
      </p:sp>
      <p:pic>
        <p:nvPicPr>
          <p:cNvPr id="47106" name="Picture 3" descr="Screen Shot 2014-04-30 at 22.29.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1000"/>
            <a:ext cx="90328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perfformiad</a:t>
            </a:r>
          </a:p>
        </p:txBody>
      </p:sp>
      <p:pic>
        <p:nvPicPr>
          <p:cNvPr id="49154" name="Picture 3" descr="Screen Shot 2014-04-30 at 22.28.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1190625"/>
            <a:ext cx="91598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lleoliad</a:t>
            </a:r>
          </a:p>
        </p:txBody>
      </p:sp>
      <p:pic>
        <p:nvPicPr>
          <p:cNvPr id="16386" name="Content Placeholder 9" descr="Screen Shot 2014-04-29 at 17.06.46.png"/>
          <p:cNvPicPr>
            <a:picLocks noGrp="1" noChangeAspect="1"/>
          </p:cNvPicPr>
          <p:nvPr>
            <p:ph idx="1"/>
          </p:nvPr>
        </p:nvPicPr>
        <p:blipFill>
          <a:blip r:embed="rId3"/>
          <a:srcRect t="10503" b="10503"/>
          <a:stretch>
            <a:fillRect/>
          </a:stretch>
        </p:blipFill>
        <p:spPr/>
      </p:pic>
      <p:sp>
        <p:nvSpPr>
          <p:cNvPr id="11" name="5-Point Star 10"/>
          <p:cNvSpPr/>
          <p:nvPr/>
        </p:nvSpPr>
        <p:spPr>
          <a:xfrm>
            <a:off x="3841750" y="4032250"/>
            <a:ext cx="412750" cy="47625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/>
              <a:t>Ein cyd-destun – Prydau Ysgol am Ddim (PYDd)</a:t>
            </a:r>
          </a:p>
        </p:txBody>
      </p:sp>
      <p:pic>
        <p:nvPicPr>
          <p:cNvPr id="18434" name="Picture 8" descr="Screen Shot 2014-04-29 at 17.10.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320800"/>
            <a:ext cx="82042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873875" y="1320800"/>
            <a:ext cx="1190625" cy="12350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594475" y="4465638"/>
            <a:ext cx="1470025" cy="135572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cyd-destun - Ethnigrwydd</a:t>
            </a:r>
          </a:p>
        </p:txBody>
      </p:sp>
      <p:pic>
        <p:nvPicPr>
          <p:cNvPr id="20482" name="Picture 3" descr="Screen Shot 2014-04-29 at 18.54.4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66913"/>
            <a:ext cx="802322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Screen Shot 2014-04-29 at 19.06.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1417638"/>
            <a:ext cx="38004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Ein cyd-destun – AAA a Symudedd</a:t>
            </a:r>
          </a:p>
        </p:txBody>
      </p:sp>
      <p:pic>
        <p:nvPicPr>
          <p:cNvPr id="22530" name="Picture 3" descr="Screen Shot 2014-04-29 at 18.55.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68513"/>
            <a:ext cx="74406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Screen Shot 2014-04-29 at 18.58.5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13200"/>
            <a:ext cx="74406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Screen Shot 2014-04-29 at 19.06.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7338" y="1438275"/>
            <a:ext cx="38004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cyd-destun</a:t>
            </a:r>
            <a:r>
              <a:rPr lang="en-US" dirty="0" smtClean="0"/>
              <a:t> – </a:t>
            </a:r>
            <a:r>
              <a:rPr lang="en-US" dirty="0" err="1" smtClean="0"/>
              <a:t>proffil</a:t>
            </a:r>
            <a:r>
              <a:rPr lang="en-US" dirty="0" smtClean="0"/>
              <a:t> </a:t>
            </a:r>
            <a:r>
              <a:rPr lang="en-US" dirty="0" err="1" smtClean="0"/>
              <a:t>gallu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(B11 2013)</a:t>
            </a:r>
            <a:endParaRPr lang="en-US" dirty="0"/>
          </a:p>
        </p:txBody>
      </p:sp>
      <p:pic>
        <p:nvPicPr>
          <p:cNvPr id="24578" name="Picture 3" descr="Screen Shot 2014-04-30 at 07.46.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38288"/>
            <a:ext cx="76358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cyd-destun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proffil</a:t>
            </a:r>
            <a:r>
              <a:rPr lang="en-US" dirty="0" smtClean="0"/>
              <a:t> </a:t>
            </a:r>
            <a:r>
              <a:rPr lang="en-US" dirty="0" err="1" smtClean="0"/>
              <a:t>gallu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(B11 2014)</a:t>
            </a:r>
            <a:endParaRPr lang="en-US" dirty="0"/>
          </a:p>
        </p:txBody>
      </p:sp>
      <p:pic>
        <p:nvPicPr>
          <p:cNvPr id="26626" name="Picture 3" descr="Screen Shot 2014-04-30 at 07.53.4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1681163"/>
            <a:ext cx="7661275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dull </a:t>
            </a:r>
            <a:r>
              <a:rPr lang="en-US" dirty="0" err="1" smtClean="0"/>
              <a:t>strategol</a:t>
            </a:r>
            <a:r>
              <a:rPr lang="en-US" dirty="0" smtClean="0"/>
              <a:t> – </a:t>
            </a:r>
            <a:r>
              <a:rPr lang="en-US" dirty="0" err="1" smtClean="0"/>
              <a:t>pam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/>
              <a:t>Mae’r</a:t>
            </a:r>
            <a:r>
              <a:rPr lang="en-US" dirty="0" smtClean="0"/>
              <a:t> </a:t>
            </a:r>
            <a:r>
              <a:rPr lang="en-US" dirty="0" err="1" smtClean="0"/>
              <a:t>berthynas</a:t>
            </a:r>
            <a:r>
              <a:rPr lang="en-US" dirty="0" smtClean="0"/>
              <a:t> </a:t>
            </a:r>
            <a:r>
              <a:rPr lang="en-US" dirty="0" err="1" smtClean="0"/>
              <a:t>rhwng</a:t>
            </a:r>
            <a:r>
              <a:rPr lang="en-US" dirty="0" smtClean="0"/>
              <a:t> </a:t>
            </a:r>
            <a:r>
              <a:rPr lang="en-US" dirty="0" err="1" smtClean="0"/>
              <a:t>difreintedd</a:t>
            </a:r>
            <a:r>
              <a:rPr lang="en-US" dirty="0" smtClean="0"/>
              <a:t> ac </a:t>
            </a:r>
            <a:r>
              <a:rPr lang="en-US" dirty="0" err="1" smtClean="0"/>
              <a:t>addysg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hollbwysig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gyfer</a:t>
            </a:r>
            <a:r>
              <a:rPr lang="en-US" dirty="0" smtClean="0"/>
              <a:t> </a:t>
            </a:r>
            <a:r>
              <a:rPr lang="en-US" dirty="0" err="1" smtClean="0"/>
              <a:t>deall</a:t>
            </a:r>
            <a:r>
              <a:rPr lang="en-US" dirty="0" smtClean="0"/>
              <a:t> yr </a:t>
            </a:r>
            <a:r>
              <a:rPr lang="en-US" dirty="0" err="1" smtClean="0"/>
              <a:t>effaith</a:t>
            </a:r>
            <a:r>
              <a:rPr lang="en-US" dirty="0" smtClean="0"/>
              <a:t> </a:t>
            </a:r>
            <a:r>
              <a:rPr lang="en-US" dirty="0" err="1" smtClean="0"/>
              <a:t>sylweddol</a:t>
            </a:r>
            <a:r>
              <a:rPr lang="en-US" dirty="0" smtClean="0"/>
              <a:t> a </a:t>
            </a:r>
            <a:r>
              <a:rPr lang="en-US" dirty="0" err="1" smtClean="0"/>
              <a:t>gaiff</a:t>
            </a:r>
            <a:r>
              <a:rPr lang="en-US" dirty="0" smtClean="0"/>
              <a:t> </a:t>
            </a:r>
            <a:r>
              <a:rPr lang="en-US" dirty="0" err="1" smtClean="0"/>
              <a:t>difreintedd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ddeilliannau</a:t>
            </a:r>
            <a:r>
              <a:rPr lang="en-US" dirty="0" smtClean="0"/>
              <a:t> </a:t>
            </a:r>
            <a:r>
              <a:rPr lang="en-US" dirty="0" err="1" smtClean="0"/>
              <a:t>diweddarach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ystod</a:t>
            </a:r>
            <a:r>
              <a:rPr lang="en-US" dirty="0" smtClean="0"/>
              <a:t> </a:t>
            </a:r>
            <a:r>
              <a:rPr lang="en-US" dirty="0" err="1" smtClean="0"/>
              <a:t>oedolaeth</a:t>
            </a:r>
            <a:r>
              <a:rPr lang="en-US" dirty="0" smtClean="0"/>
              <a:t>. Mae </a:t>
            </a:r>
            <a:r>
              <a:rPr lang="en-US" dirty="0" err="1" smtClean="0"/>
              <a:t>llwybr</a:t>
            </a:r>
            <a:r>
              <a:rPr lang="en-US" dirty="0" smtClean="0"/>
              <a:t> </a:t>
            </a:r>
            <a:r>
              <a:rPr lang="en-US" dirty="0" err="1" smtClean="0"/>
              <a:t>clir</a:t>
            </a:r>
            <a:r>
              <a:rPr lang="en-US" dirty="0" smtClean="0"/>
              <a:t> </a:t>
            </a:r>
            <a:r>
              <a:rPr lang="en-US" dirty="0" err="1" smtClean="0"/>
              <a:t>iawn</a:t>
            </a:r>
            <a:r>
              <a:rPr lang="en-US" dirty="0" smtClean="0"/>
              <a:t> o </a:t>
            </a:r>
            <a:r>
              <a:rPr lang="en-US" dirty="0" err="1" smtClean="0"/>
              <a:t>dlodi</a:t>
            </a:r>
            <a:r>
              <a:rPr lang="en-US" dirty="0" smtClean="0"/>
              <a:t> </a:t>
            </a:r>
            <a:r>
              <a:rPr lang="en-US" dirty="0" err="1" smtClean="0"/>
              <a:t>plentyndod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o </a:t>
            </a:r>
            <a:r>
              <a:rPr lang="en-US" dirty="0" err="1" smtClean="0"/>
              <a:t>gyfleoedd</a:t>
            </a:r>
            <a:r>
              <a:rPr lang="en-US" dirty="0" smtClean="0"/>
              <a:t> </a:t>
            </a:r>
            <a:r>
              <a:rPr lang="en-US" dirty="0" err="1" smtClean="0"/>
              <a:t>cyflogaeth</a:t>
            </a:r>
            <a:r>
              <a:rPr lang="en-US" dirty="0" smtClean="0"/>
              <a:t>, ac </a:t>
            </a:r>
            <a:r>
              <a:rPr lang="en-US" dirty="0" err="1" smtClean="0"/>
              <a:t>amcangyfrifir</a:t>
            </a:r>
            <a:r>
              <a:rPr lang="en-US" dirty="0" smtClean="0"/>
              <a:t> </a:t>
            </a:r>
            <a:r>
              <a:rPr lang="en-US" dirty="0" err="1" smtClean="0"/>
              <a:t>bod</a:t>
            </a:r>
            <a:r>
              <a:rPr lang="en-US" dirty="0" smtClean="0"/>
              <a:t> </a:t>
            </a:r>
            <a:r>
              <a:rPr lang="en-US" dirty="0" err="1" smtClean="0"/>
              <a:t>enillion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llai</a:t>
            </a:r>
            <a:r>
              <a:rPr lang="en-US" dirty="0" smtClean="0"/>
              <a:t> o </a:t>
            </a:r>
            <a:r>
              <a:rPr lang="en-US" dirty="0" err="1" smtClean="0"/>
              <a:t>rhwng</a:t>
            </a:r>
            <a:r>
              <a:rPr lang="en-US" dirty="0" smtClean="0"/>
              <a:t> 15 a 28%, </a:t>
            </a:r>
            <a:r>
              <a:rPr lang="en-US" dirty="0" err="1" smtClean="0"/>
              <a:t>a’r</a:t>
            </a:r>
            <a:r>
              <a:rPr lang="en-US" dirty="0" smtClean="0"/>
              <a:t> </a:t>
            </a:r>
            <a:r>
              <a:rPr lang="en-US" dirty="0" err="1" smtClean="0"/>
              <a:t>tebygolrwydd</a:t>
            </a:r>
            <a:r>
              <a:rPr lang="en-US" dirty="0" smtClean="0"/>
              <a:t> o </a:t>
            </a:r>
            <a:r>
              <a:rPr lang="en-US" dirty="0" err="1" smtClean="0"/>
              <a:t>fod</a:t>
            </a:r>
            <a:r>
              <a:rPr lang="en-US" dirty="0" smtClean="0"/>
              <a:t> </a:t>
            </a:r>
            <a:r>
              <a:rPr lang="en-US" dirty="0" err="1" smtClean="0"/>
              <a:t>mewn</a:t>
            </a:r>
            <a:r>
              <a:rPr lang="en-US" dirty="0" smtClean="0"/>
              <a:t> </a:t>
            </a:r>
            <a:r>
              <a:rPr lang="en-US" dirty="0" err="1" smtClean="0"/>
              <a:t>cyflogaeth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34 </a:t>
            </a:r>
            <a:r>
              <a:rPr lang="en-US" dirty="0" err="1" smtClean="0"/>
              <a:t>oed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llai</a:t>
            </a:r>
            <a:r>
              <a:rPr lang="en-US" dirty="0" smtClean="0"/>
              <a:t> o </a:t>
            </a:r>
            <a:r>
              <a:rPr lang="en-US" dirty="0" err="1" smtClean="0"/>
              <a:t>rhwng</a:t>
            </a:r>
            <a:r>
              <a:rPr lang="en-US" dirty="0" smtClean="0"/>
              <a:t> 4 a 7% </a:t>
            </a:r>
            <a:r>
              <a:rPr lang="en-US" dirty="0"/>
              <a:t>(</a:t>
            </a:r>
            <a:r>
              <a:rPr lang="en-US" dirty="0" err="1"/>
              <a:t>Blanden</a:t>
            </a:r>
            <a:r>
              <a:rPr lang="en-US" dirty="0"/>
              <a:t>, Hansen &amp; </a:t>
            </a:r>
            <a:r>
              <a:rPr lang="en-US" dirty="0" err="1"/>
              <a:t>Machin</a:t>
            </a:r>
            <a:r>
              <a:rPr lang="en-US" dirty="0"/>
              <a:t>, 2008).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Mynd</a:t>
            </a:r>
            <a:r>
              <a:rPr lang="en-US" dirty="0" smtClean="0"/>
              <a:t> </a:t>
            </a:r>
            <a:r>
              <a:rPr lang="en-US" dirty="0" err="1" smtClean="0"/>
              <a:t>i’r</a:t>
            </a:r>
            <a:r>
              <a:rPr lang="en-US" dirty="0" smtClean="0"/>
              <a:t> </a:t>
            </a:r>
            <a:r>
              <a:rPr lang="en-US" dirty="0" err="1" smtClean="0"/>
              <a:t>afael</a:t>
            </a:r>
            <a:r>
              <a:rPr lang="en-US" dirty="0" smtClean="0"/>
              <a:t> â </a:t>
            </a:r>
            <a:r>
              <a:rPr lang="en-US" dirty="0" err="1" smtClean="0"/>
              <a:t>difreintedd</a:t>
            </a:r>
            <a:r>
              <a:rPr lang="en-US" dirty="0" smtClean="0"/>
              <a:t> - </a:t>
            </a:r>
            <a:r>
              <a:rPr lang="en-US" dirty="0" err="1" smtClean="0"/>
              <a:t>targedau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Y </a:t>
            </a:r>
            <a:r>
              <a:rPr lang="en-US" sz="2400" dirty="0" err="1" smtClean="0"/>
              <a:t>radd</a:t>
            </a:r>
            <a:r>
              <a:rPr lang="en-US" sz="2400" dirty="0" smtClean="0"/>
              <a:t> </a:t>
            </a:r>
            <a:r>
              <a:rPr lang="en-US" sz="2400" dirty="0" err="1" smtClean="0"/>
              <a:t>gyffredinol</a:t>
            </a:r>
            <a:r>
              <a:rPr lang="en-US" sz="2400" dirty="0" smtClean="0"/>
              <a:t> </a:t>
            </a:r>
            <a:r>
              <a:rPr lang="en-US" sz="2400" dirty="0" err="1" smtClean="0"/>
              <a:t>yw’r</a:t>
            </a:r>
            <a:r>
              <a:rPr lang="en-US" sz="2400" dirty="0" smtClean="0"/>
              <a:t> </a:t>
            </a:r>
            <a:r>
              <a:rPr lang="en-US" sz="2400" dirty="0" err="1" smtClean="0"/>
              <a:t>radd</a:t>
            </a:r>
            <a:r>
              <a:rPr lang="en-US" sz="2400" dirty="0" smtClean="0"/>
              <a:t> y </a:t>
            </a:r>
            <a:r>
              <a:rPr lang="en-US" sz="2400" dirty="0" err="1" smtClean="0"/>
              <a:t>disgwyliwn</a:t>
            </a:r>
            <a:r>
              <a:rPr lang="en-US" sz="2400" dirty="0" smtClean="0"/>
              <a:t> </a:t>
            </a:r>
            <a:r>
              <a:rPr lang="en-US" sz="2400" dirty="0" err="1" smtClean="0"/>
              <a:t>i’r</a:t>
            </a:r>
            <a:r>
              <a:rPr lang="en-US" sz="2400" dirty="0" smtClean="0"/>
              <a:t> </a:t>
            </a:r>
            <a:r>
              <a:rPr lang="en-US" sz="2400" dirty="0" err="1" smtClean="0"/>
              <a:t>dysgwr</a:t>
            </a:r>
            <a:r>
              <a:rPr lang="en-US" sz="2400" dirty="0" smtClean="0"/>
              <a:t> </a:t>
            </a:r>
            <a:r>
              <a:rPr lang="en-US" sz="2400" dirty="0" err="1" smtClean="0"/>
              <a:t>anelu</a:t>
            </a:r>
            <a:r>
              <a:rPr lang="en-US" sz="2400" dirty="0" smtClean="0"/>
              <a:t> </a:t>
            </a:r>
            <a:r>
              <a:rPr lang="en-US" sz="2400" dirty="0" err="1" smtClean="0"/>
              <a:t>ati</a:t>
            </a:r>
            <a:r>
              <a:rPr lang="en-US" sz="2400" dirty="0" smtClean="0"/>
              <a:t> </a:t>
            </a:r>
            <a:r>
              <a:rPr lang="en-US" sz="2400" dirty="0" err="1" smtClean="0"/>
              <a:t>ym</a:t>
            </a:r>
            <a:r>
              <a:rPr lang="en-US" sz="2400" dirty="0" smtClean="0"/>
              <a:t> </a:t>
            </a:r>
            <a:r>
              <a:rPr lang="en-US" sz="2400" dirty="0" err="1" smtClean="0"/>
              <a:t>mhob</a:t>
            </a:r>
            <a:r>
              <a:rPr lang="en-US" sz="2400" dirty="0" smtClean="0"/>
              <a:t> </a:t>
            </a:r>
            <a:r>
              <a:rPr lang="en-US" sz="2400" dirty="0" err="1" smtClean="0"/>
              <a:t>pwnc</a:t>
            </a:r>
            <a:r>
              <a:rPr lang="en-US" sz="2400" dirty="0" smtClean="0"/>
              <a:t>, </a:t>
            </a:r>
            <a:r>
              <a:rPr lang="en-US" sz="2400" dirty="0" err="1" smtClean="0"/>
              <a:t>sy’n</a:t>
            </a:r>
            <a:r>
              <a:rPr lang="en-US" sz="2400" dirty="0" smtClean="0"/>
              <a:t> </a:t>
            </a:r>
            <a:r>
              <a:rPr lang="en-US" sz="2400" dirty="0" err="1" smtClean="0"/>
              <a:t>sicrhau</a:t>
            </a:r>
            <a:r>
              <a:rPr lang="en-US" sz="2400" dirty="0" smtClean="0"/>
              <a:t> </a:t>
            </a:r>
            <a:r>
              <a:rPr lang="en-US" sz="2400" dirty="0" err="1" smtClean="0"/>
              <a:t>bod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disgwyliadau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mewn</a:t>
            </a:r>
            <a:r>
              <a:rPr lang="en-US" sz="2400" dirty="0" smtClean="0"/>
              <a:t> </a:t>
            </a:r>
            <a:r>
              <a:rPr lang="en-US" sz="2400" dirty="0" err="1" smtClean="0"/>
              <a:t>perthynas</a:t>
            </a:r>
            <a:r>
              <a:rPr lang="en-US" sz="2400" dirty="0" smtClean="0"/>
              <a:t>  â </a:t>
            </a:r>
            <a:r>
              <a:rPr lang="en-US" sz="2400" dirty="0" err="1" smtClean="0"/>
              <a:t>safonau</a:t>
            </a:r>
            <a:r>
              <a:rPr lang="en-US" sz="2400" dirty="0" smtClean="0"/>
              <a:t> </a:t>
            </a:r>
            <a:r>
              <a:rPr lang="en-US" sz="2400" dirty="0" err="1" smtClean="0"/>
              <a:t>dysgu</a:t>
            </a:r>
            <a:r>
              <a:rPr lang="en-US" sz="2400" dirty="0" smtClean="0"/>
              <a:t> ac </a:t>
            </a:r>
            <a:r>
              <a:rPr lang="en-US" sz="2400" dirty="0" err="1" smtClean="0"/>
              <a:t>addysgu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parhau’n</a:t>
            </a:r>
            <a:r>
              <a:rPr lang="en-US" sz="2400" dirty="0" smtClean="0"/>
              <a:t> </a:t>
            </a:r>
            <a:r>
              <a:rPr lang="en-US" sz="2400" dirty="0" err="1" smtClean="0"/>
              <a:t>uchel</a:t>
            </a:r>
            <a:r>
              <a:rPr lang="en-US" sz="2400" dirty="0" smtClean="0"/>
              <a:t>. 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bod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dweud</a:t>
            </a:r>
            <a:r>
              <a:rPr lang="en-US" sz="2400" dirty="0" smtClean="0"/>
              <a:t> </a:t>
            </a:r>
            <a:r>
              <a:rPr lang="en-US" sz="2400" dirty="0" err="1" smtClean="0"/>
              <a:t>bod</a:t>
            </a:r>
            <a:r>
              <a:rPr lang="en-US" sz="2400" dirty="0" smtClean="0"/>
              <a:t> </a:t>
            </a:r>
            <a:r>
              <a:rPr lang="en-US" sz="2400" dirty="0" err="1" smtClean="0"/>
              <a:t>gan</a:t>
            </a:r>
            <a:r>
              <a:rPr lang="en-US" sz="2400" dirty="0" smtClean="0"/>
              <a:t> </a:t>
            </a:r>
            <a:r>
              <a:rPr lang="en-US" sz="2400" dirty="0" err="1" smtClean="0"/>
              <a:t>ddysgwyr</a:t>
            </a:r>
            <a:r>
              <a:rPr lang="en-US" sz="2400" dirty="0" smtClean="0"/>
              <a:t> </a:t>
            </a:r>
            <a:r>
              <a:rPr lang="en-US" sz="2400" dirty="0" err="1" smtClean="0"/>
              <a:t>gryfderau</a:t>
            </a:r>
            <a:r>
              <a:rPr lang="en-US" sz="2400" dirty="0" smtClean="0"/>
              <a:t> a </a:t>
            </a:r>
            <a:r>
              <a:rPr lang="en-US" sz="2400" dirty="0" err="1" smtClean="0"/>
              <a:t>gwendidau</a:t>
            </a:r>
            <a:r>
              <a:rPr lang="en-US" sz="2400" dirty="0" smtClean="0"/>
              <a:t> </a:t>
            </a:r>
            <a:r>
              <a:rPr lang="en-US" sz="2400" dirty="0" err="1" smtClean="0"/>
              <a:t>mewn</a:t>
            </a:r>
            <a:r>
              <a:rPr lang="en-US" sz="2400" dirty="0" smtClean="0"/>
              <a:t> </a:t>
            </a:r>
            <a:r>
              <a:rPr lang="en-US" sz="2400" dirty="0" err="1" smtClean="0"/>
              <a:t>pynciau</a:t>
            </a:r>
            <a:r>
              <a:rPr lang="en-US" sz="2400" dirty="0" smtClean="0"/>
              <a:t> </a:t>
            </a:r>
            <a:r>
              <a:rPr lang="en-US" sz="2400" dirty="0" err="1" smtClean="0"/>
              <a:t>gwahanol</a:t>
            </a:r>
            <a:r>
              <a:rPr lang="en-US" sz="2400" dirty="0" smtClean="0"/>
              <a:t>, </a:t>
            </a:r>
            <a:r>
              <a:rPr lang="en-US" sz="2400" dirty="0" err="1" smtClean="0"/>
              <a:t>mae’r</a:t>
            </a:r>
            <a:r>
              <a:rPr lang="en-US" sz="2400" dirty="0" smtClean="0"/>
              <a:t> </a:t>
            </a:r>
            <a:r>
              <a:rPr lang="en-US" sz="2400" dirty="0" err="1" smtClean="0"/>
              <a:t>radd</a:t>
            </a:r>
            <a:r>
              <a:rPr lang="en-US" sz="2400" dirty="0" smtClean="0"/>
              <a:t> </a:t>
            </a:r>
            <a:r>
              <a:rPr lang="en-US" sz="2400" dirty="0" err="1" smtClean="0"/>
              <a:t>gyffredinol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rhoi</a:t>
            </a:r>
            <a:r>
              <a:rPr lang="en-US" sz="2400" dirty="0" smtClean="0"/>
              <a:t> </a:t>
            </a:r>
            <a:r>
              <a:rPr lang="en-US" sz="2400" dirty="0" err="1" smtClean="0"/>
              <a:t>syniad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o’r</a:t>
            </a:r>
            <a:r>
              <a:rPr lang="en-US" sz="2400" dirty="0" smtClean="0"/>
              <a:t> </a:t>
            </a:r>
            <a:r>
              <a:rPr lang="en-US" sz="2400" dirty="0" err="1" smtClean="0"/>
              <a:t>hyn</a:t>
            </a:r>
            <a:r>
              <a:rPr lang="en-US" sz="2400" dirty="0" smtClean="0"/>
              <a:t> y </a:t>
            </a:r>
            <a:r>
              <a:rPr lang="en-US" sz="2400" dirty="0" err="1" smtClean="0"/>
              <a:t>gellir</a:t>
            </a:r>
            <a:r>
              <a:rPr lang="en-US" sz="2400" dirty="0" smtClean="0"/>
              <a:t>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gyflawni</a:t>
            </a:r>
            <a:r>
              <a:rPr lang="en-US" sz="2400" dirty="0" smtClean="0"/>
              <a:t>, </a:t>
            </a:r>
            <a:r>
              <a:rPr lang="en-US" sz="2400" dirty="0" err="1" smtClean="0"/>
              <a:t>gyda’r</a:t>
            </a:r>
            <a:r>
              <a:rPr lang="en-US" sz="2400" dirty="0" smtClean="0"/>
              <a:t> </a:t>
            </a:r>
            <a:r>
              <a:rPr lang="en-US" sz="2400" dirty="0" err="1" smtClean="0"/>
              <a:t>ymrwymiad</a:t>
            </a:r>
            <a:r>
              <a:rPr lang="en-US" sz="2400" dirty="0" smtClean="0"/>
              <a:t>, yr </a:t>
            </a:r>
            <a:r>
              <a:rPr lang="en-US" sz="2400" dirty="0" err="1" smtClean="0"/>
              <a:t>ymdrech</a:t>
            </a:r>
            <a:r>
              <a:rPr lang="en-US" sz="2400" dirty="0" smtClean="0"/>
              <a:t>, yr her </a:t>
            </a:r>
            <a:r>
              <a:rPr lang="en-US" sz="2400" dirty="0" err="1" smtClean="0"/>
              <a:t>a’r</a:t>
            </a:r>
            <a:r>
              <a:rPr lang="en-US" sz="2400" dirty="0" smtClean="0"/>
              <a:t> </a:t>
            </a:r>
            <a:r>
              <a:rPr lang="en-US" sz="2400" dirty="0" err="1" smtClean="0"/>
              <a:t>cymorth</a:t>
            </a:r>
            <a:r>
              <a:rPr lang="en-US" sz="2400" dirty="0" smtClean="0"/>
              <a:t> </a:t>
            </a:r>
            <a:r>
              <a:rPr lang="en-US" sz="2400" dirty="0" err="1" smtClean="0"/>
              <a:t>priodol</a:t>
            </a:r>
            <a:r>
              <a:rPr lang="en-US" sz="2400" dirty="0" smtClean="0"/>
              <a:t>.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/>
              <a:t>Credwn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gadarn</a:t>
            </a:r>
            <a:r>
              <a:rPr lang="en-US" sz="2400" dirty="0" smtClean="0"/>
              <a:t> y </a:t>
            </a:r>
            <a:r>
              <a:rPr lang="en-US" sz="2400" dirty="0" err="1" smtClean="0"/>
              <a:t>dylai</a:t>
            </a:r>
            <a:r>
              <a:rPr lang="en-US" sz="2400" dirty="0" smtClean="0"/>
              <a:t> </a:t>
            </a:r>
            <a:r>
              <a:rPr lang="en-US" sz="2400" dirty="0" err="1" smtClean="0"/>
              <a:t>pob</a:t>
            </a:r>
            <a:r>
              <a:rPr lang="en-US" sz="2400" dirty="0" smtClean="0"/>
              <a:t> </a:t>
            </a:r>
            <a:r>
              <a:rPr lang="en-US" sz="2400" dirty="0" err="1" smtClean="0"/>
              <a:t>dysgwr</a:t>
            </a:r>
            <a:r>
              <a:rPr lang="en-US" sz="2400" dirty="0" smtClean="0"/>
              <a:t> </a:t>
            </a:r>
            <a:r>
              <a:rPr lang="en-US" sz="2400" dirty="0" err="1" smtClean="0"/>
              <a:t>gael</a:t>
            </a:r>
            <a:r>
              <a:rPr lang="en-US" sz="2400" dirty="0" smtClean="0"/>
              <a:t> y </a:t>
            </a:r>
            <a:r>
              <a:rPr lang="en-US" sz="2400" dirty="0" err="1" smtClean="0"/>
              <a:t>cyfle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gyrraedd</a:t>
            </a:r>
            <a:r>
              <a:rPr lang="en-US" sz="2400" dirty="0" smtClean="0"/>
              <a:t>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botensial</a:t>
            </a:r>
            <a:r>
              <a:rPr lang="en-US" sz="2400" dirty="0" smtClean="0"/>
              <a:t>/</a:t>
            </a:r>
            <a:r>
              <a:rPr lang="en-US" sz="2400" dirty="0" err="1" smtClean="0"/>
              <a:t>photensial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llawn</a:t>
            </a:r>
            <a:r>
              <a:rPr lang="en-US" sz="2400" dirty="0" smtClean="0"/>
              <a:t>, ac y </a:t>
            </a:r>
            <a:r>
              <a:rPr lang="en-US" sz="2400" dirty="0" err="1" smtClean="0"/>
              <a:t>dylai</a:t>
            </a:r>
            <a:r>
              <a:rPr lang="en-US" sz="2400" dirty="0" smtClean="0"/>
              <a:t> </a:t>
            </a:r>
            <a:r>
              <a:rPr lang="en-US" sz="2400" dirty="0" err="1" smtClean="0"/>
              <a:t>disgwyliadau</a:t>
            </a:r>
            <a:r>
              <a:rPr lang="en-US" sz="2400" dirty="0" smtClean="0"/>
              <a:t> o ran </a:t>
            </a:r>
            <a:r>
              <a:rPr lang="en-US" sz="2400" i="1" dirty="0" err="1" smtClean="0"/>
              <a:t>pob</a:t>
            </a:r>
            <a:r>
              <a:rPr lang="en-US" sz="2400" dirty="0" smtClean="0"/>
              <a:t> </a:t>
            </a:r>
            <a:r>
              <a:rPr lang="en-US" sz="2400" dirty="0" err="1" smtClean="0"/>
              <a:t>dysgwr</a:t>
            </a:r>
            <a:r>
              <a:rPr lang="en-US" sz="2400" dirty="0" smtClean="0"/>
              <a:t> </a:t>
            </a:r>
            <a:r>
              <a:rPr lang="en-US" sz="2400" dirty="0" err="1" smtClean="0"/>
              <a:t>barhau’n</a:t>
            </a:r>
            <a:r>
              <a:rPr lang="en-US" sz="2400" dirty="0" smtClean="0"/>
              <a:t> </a:t>
            </a:r>
            <a:r>
              <a:rPr lang="en-US" sz="2400" dirty="0" err="1" smtClean="0"/>
              <a:t>uchel</a:t>
            </a:r>
            <a:r>
              <a:rPr lang="en-US" sz="2400" dirty="0" smtClean="0"/>
              <a:t>.  Mae </a:t>
            </a:r>
            <a:r>
              <a:rPr lang="en-US" sz="2400" dirty="0" err="1" smtClean="0"/>
              <a:t>nodi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trwy</a:t>
            </a:r>
            <a:r>
              <a:rPr lang="en-US" sz="2400" dirty="0" smtClean="0"/>
              <a:t> </a:t>
            </a:r>
            <a:r>
              <a:rPr lang="en-US" sz="2400" dirty="0" err="1" smtClean="0"/>
              <a:t>gyfrwng</a:t>
            </a:r>
            <a:r>
              <a:rPr lang="en-US" sz="2400" dirty="0" smtClean="0"/>
              <a:t> </a:t>
            </a:r>
            <a:r>
              <a:rPr lang="en-US" sz="2400" dirty="0" err="1" smtClean="0"/>
              <a:t>profion</a:t>
            </a:r>
            <a:r>
              <a:rPr lang="en-US" sz="2400" dirty="0" smtClean="0"/>
              <a:t> </a:t>
            </a:r>
            <a:r>
              <a:rPr lang="en-US" sz="2400" dirty="0" err="1" smtClean="0"/>
              <a:t>gwrthrychol</a:t>
            </a:r>
            <a:r>
              <a:rPr lang="en-US" sz="2400" dirty="0" smtClean="0"/>
              <a:t>, </a:t>
            </a:r>
            <a:r>
              <a:rPr lang="en-US" sz="2400" dirty="0" err="1" smtClean="0"/>
              <a:t>daroganol</a:t>
            </a:r>
            <a:r>
              <a:rPr lang="en-US" sz="2400" dirty="0" smtClean="0"/>
              <a:t>,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bennaf</a:t>
            </a:r>
            <a:r>
              <a:rPr lang="en-US" sz="2400" dirty="0" smtClean="0"/>
              <a:t>,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sicrhau</a:t>
            </a:r>
            <a:r>
              <a:rPr lang="en-US" sz="2400" dirty="0" smtClean="0"/>
              <a:t> </a:t>
            </a:r>
            <a:r>
              <a:rPr lang="en-US" sz="2400" dirty="0" err="1" smtClean="0"/>
              <a:t>bod</a:t>
            </a:r>
            <a:r>
              <a:rPr lang="en-US" sz="2400" dirty="0" smtClean="0"/>
              <a:t> </a:t>
            </a:r>
            <a:r>
              <a:rPr lang="en-US" sz="2400" dirty="0" err="1" smtClean="0"/>
              <a:t>cyfleoedd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bawb</a:t>
            </a:r>
            <a:r>
              <a:rPr lang="en-US" sz="2400" dirty="0" smtClean="0"/>
              <a:t> </a:t>
            </a:r>
            <a:r>
              <a:rPr lang="en-US" sz="2400" dirty="0" err="1" smtClean="0"/>
              <a:t>yn</a:t>
            </a:r>
            <a:r>
              <a:rPr lang="en-US" sz="2400" dirty="0" smtClean="0"/>
              <a:t> </a:t>
            </a:r>
            <a:r>
              <a:rPr lang="en-US" sz="2400" dirty="0" err="1" smtClean="0"/>
              <a:t>gyfartal</a:t>
            </a:r>
            <a:r>
              <a:rPr lang="en-US" sz="2400" baseline="30000" dirty="0" smtClean="0"/>
              <a:t>.</a:t>
            </a:r>
            <a:endParaRPr lang="en-US" sz="2400" baseline="30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900" b="1" dirty="0" err="1" smtClean="0"/>
              <a:t>Polisi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Asesu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Ysgol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Esgob</a:t>
            </a:r>
            <a:r>
              <a:rPr lang="en-US" sz="1900" b="1" dirty="0" smtClean="0"/>
              <a:t> Gore</a:t>
            </a:r>
            <a:endParaRPr lang="en-US" sz="1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s Standard Document" ma:contentTypeID="0x0101004FF563581D1EBA4688BFE70077AFADA60F00E544CC5A3007DA46AA5A86B2D5298B46" ma:contentTypeVersion="8" ma:contentTypeDescription="" ma:contentTypeScope="" ma:versionID="9bc3c8db5dda290c9e6b99c4165e2440">
  <xsd:schema xmlns:xsd="http://www.w3.org/2001/XMLSchema" xmlns:xs="http://www.w3.org/2001/XMLSchema" xmlns:p="http://schemas.microsoft.com/office/2006/metadata/properties" xmlns:ns2="4c2d5879-4e17-4934-9dac-90b30ab598df" xmlns:ns3="7a1d43f2-460a-4856-ba52-b632e8cb8017" targetNamespace="http://schemas.microsoft.com/office/2006/metadata/properties" ma:root="true" ma:fieldsID="7ce6fbc54d1f27cca640448d41403c80" ns2:_="" ns3:_="">
    <xsd:import namespace="4c2d5879-4e17-4934-9dac-90b30ab598df"/>
    <xsd:import namespace="7a1d43f2-460a-4856-ba52-b632e8cb8017"/>
    <xsd:element name="properties">
      <xsd:complexType>
        <xsd:sequence>
          <xsd:element name="documentManagement">
            <xsd:complexType>
              <xsd:all>
                <xsd:element ref="ns2:Title_x0020__x0028_Welsh_x0029_" minOccurs="0"/>
                <xsd:element ref="ns2:b6bad8d7342d4cc5ae5d0cd685ebd519" minOccurs="0"/>
                <xsd:element ref="ns2:TaxCatchAll" minOccurs="0"/>
                <xsd:element ref="ns2:TaxCatchAllLabel" minOccurs="0"/>
                <xsd:element ref="ns2:Academic_x0020_Year" minOccurs="0"/>
                <xsd:element ref="ns2:Financial_x0020_Year" minOccurs="0"/>
                <xsd:element ref="ns2:Calendar_x0020_Year" minOccurs="0"/>
                <xsd:element ref="ns2:Retention_x0020_Year" minOccurs="0"/>
                <xsd:element ref="ns3:System_x0020_-_x0020_EV" minOccurs="0"/>
                <xsd:element ref="ns3:Process_x0020_-_x0020_EV" minOccurs="0"/>
                <xsd:element ref="ns2:Sector" minOccurs="0"/>
                <xsd:element ref="ns3:Type_x0020_of_x0020_Event" minOccurs="0"/>
                <xsd:element ref="ns2:Inspector_x0020_Type" minOccurs="0"/>
                <xsd:element ref="ns3:_x0031_st_x0020_Day_x0020_of_x0020_training" minOccurs="0"/>
                <xsd:element ref="ns2:COBAS_x0020_Event_x0020_ID" minOccurs="0"/>
                <xsd:element ref="ns3:Venu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d5879-4e17-4934-9dac-90b30ab598df" elementFormDefault="qualified">
    <xsd:import namespace="http://schemas.microsoft.com/office/2006/documentManagement/types"/>
    <xsd:import namespace="http://schemas.microsoft.com/office/infopath/2007/PartnerControls"/>
    <xsd:element name="Title_x0020__x0028_Welsh_x0029_" ma:index="8" nillable="true" ma:displayName="Title (Welsh)" ma:internalName="Title_x0020__x0028_Welsh_x0029_" ma:readOnly="false">
      <xsd:simpleType>
        <xsd:restriction base="dms:Text">
          <xsd:maxLength value="255"/>
        </xsd:restriction>
      </xsd:simpleType>
    </xsd:element>
    <xsd:element name="b6bad8d7342d4cc5ae5d0cd685ebd519" ma:index="9" nillable="true" ma:taxonomy="true" ma:internalName="b6bad8d7342d4cc5ae5d0cd685ebd519" ma:taxonomyFieldName="Estyn_x0020_Language" ma:displayName="Estyn Language" ma:default="1;#English|777de1d1-cd30-4966-a2e3-f61db4c431e8" ma:fieldId="{b6bad8d7-342d-4cc5-ae5d-0cd685ebd519}" ma:sspId="5738bd62-a19a-4655-9560-0b73e07f5850" ma:termSetId="eb424e29-e252-4e5d-8539-61dc1fceb1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eee9cb75-98a5-42be-a321-a89add8f77db}" ma:internalName="TaxCatchAll" ma:showField="CatchAllData" ma:web="4c2d5879-4e17-4934-9dac-90b30ab59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eee9cb75-98a5-42be-a321-a89add8f77db}" ma:internalName="TaxCatchAllLabel" ma:readOnly="true" ma:showField="CatchAllDataLabel" ma:web="4c2d5879-4e17-4934-9dac-90b30ab59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ademic_x0020_Year" ma:index="13" nillable="true" ma:displayName="Academic Year" ma:list="{6898bcd6-8000-4fcf-a942-abceb10dcfac}" ma:internalName="Academic_x0020_Year" ma:readOnly="false" ma:showField="Title" ma:web="4c2d5879-4e17-4934-9dac-90b30ab598df">
      <xsd:simpleType>
        <xsd:restriction base="dms:Lookup"/>
      </xsd:simpleType>
    </xsd:element>
    <xsd:element name="Financial_x0020_Year" ma:index="14" nillable="true" ma:displayName="Financial Year" ma:list="{d67f7af0-7e37-411d-b0f7-68a159549fd4}" ma:internalName="Financial_x0020_Year" ma:readOnly="false" ma:showField="Title" ma:web="4c2d5879-4e17-4934-9dac-90b30ab598df">
      <xsd:simpleType>
        <xsd:restriction base="dms:Lookup"/>
      </xsd:simpleType>
    </xsd:element>
    <xsd:element name="Calendar_x0020_Year" ma:index="15" nillable="true" ma:displayName="Calendar Year" ma:list="{8616dad4-7983-4cd6-aa6b-8cfbe2eb9d6e}" ma:internalName="Calendar_x0020_Year" ma:readOnly="false" ma:showField="Title" ma:web="4c2d5879-4e17-4934-9dac-90b30ab598df">
      <xsd:simpleType>
        <xsd:restriction base="dms:Lookup"/>
      </xsd:simpleType>
    </xsd:element>
    <xsd:element name="Retention_x0020_Year" ma:index="16" nillable="true" ma:displayName="Retention Year" ma:format="DateOnly" ma:internalName="Retention_x0020_Year">
      <xsd:simpleType>
        <xsd:restriction base="dms:DateTime"/>
      </xsd:simpleType>
    </xsd:element>
    <xsd:element name="Sector" ma:index="19" nillable="true" ma:displayName="Sector" ma:format="Dropdown" ma:internalName="Sector">
      <xsd:simpleType>
        <xsd:restriction base="dms:Choice">
          <xsd:enumeration value="Adult Community Learning"/>
          <xsd:enumeration value="Careers"/>
          <xsd:enumeration value="FE"/>
          <xsd:enumeration value="Independent"/>
          <xsd:enumeration value="Independent Special"/>
          <xsd:enumeration value="Independent Special College"/>
          <xsd:enumeration value="Local Authority"/>
          <xsd:enumeration value="Non-Maintained Nurseries"/>
          <xsd:enumeration value="Maintained Nurseries"/>
          <xsd:enumeration value="Offender Learning"/>
          <xsd:enumeration value="Primary"/>
          <xsd:enumeration value="Pupil Referral Unit"/>
          <xsd:enumeration value="Secondary"/>
          <xsd:enumeration value="Special"/>
          <xsd:enumeration value="Teacher Education and Training"/>
          <xsd:enumeration value="Welsh for Adults"/>
          <xsd:enumeration value="Work Based Learning"/>
          <xsd:enumeration value="Other/Non specific"/>
          <xsd:enumeration value="X-Sector (Cross-Sector)"/>
        </xsd:restriction>
      </xsd:simpleType>
    </xsd:element>
    <xsd:element name="Inspector_x0020_Type" ma:index="21" nillable="true" ma:displayName="Inspector Type" ma:format="Dropdown" ma:internalName="Inspector_x0020_Type">
      <xsd:simpleType>
        <xsd:restriction base="dms:Choice">
          <xsd:enumeration value="AI (Additional inspectors)"/>
          <xsd:enumeration value="LA officers on EM visits"/>
          <xsd:enumeration value="LI (Lay inspectors)"/>
          <xsd:enumeration value="PI (Peer Inspectors)"/>
          <xsd:enumeration value="RgI (Registered Inspectors)"/>
          <xsd:enumeration value="RgNI (Registered Nursery Inspectors)"/>
          <xsd:enumeration value="SL (System Leader)"/>
          <xsd:enumeration value="HMI (Her Majesties Inspector)"/>
        </xsd:restriction>
      </xsd:simpleType>
    </xsd:element>
    <xsd:element name="COBAS_x0020_Event_x0020_ID" ma:index="23" nillable="true" ma:displayName="COBAS Event ID" ma:internalName="COBAS_x0020_Even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d43f2-460a-4856-ba52-b632e8cb8017" elementFormDefault="qualified">
    <xsd:import namespace="http://schemas.microsoft.com/office/2006/documentManagement/types"/>
    <xsd:import namespace="http://schemas.microsoft.com/office/infopath/2007/PartnerControls"/>
    <xsd:element name="System_x0020_-_x0020_EV" ma:index="17" nillable="true" ma:displayName="System - EV" ma:list="{680eb6eb-fee7-448d-aae5-2b2d56daebf1}" ma:internalName="System_x0020__x002d__x0020_EV" ma:readOnly="false" ma:showField="Title" ma:web="7a1d43f2-460a-4856-ba52-b632e8cb8017">
      <xsd:simpleType>
        <xsd:restriction base="dms:Lookup"/>
      </xsd:simpleType>
    </xsd:element>
    <xsd:element name="Process_x0020_-_x0020_EV" ma:index="18" nillable="true" ma:displayName="Process - EV" ma:list="{397fac23-c972-4a25-9e4c-9567a3d5d55a}" ma:internalName="Process_x0020__x002d__x0020_EV" ma:readOnly="false" ma:showField="Title" ma:web="7a1d43f2-460a-4856-ba52-b632e8cb8017">
      <xsd:simpleType>
        <xsd:restriction base="dms:Lookup"/>
      </xsd:simpleType>
    </xsd:element>
    <xsd:element name="Type_x0020_of_x0020_Event" ma:index="20" nillable="true" ma:displayName="Type of Event" ma:format="Dropdown" ma:internalName="Type_x0020_of_x0020_Event">
      <xsd:simpleType>
        <xsd:restriction base="dms:Choice">
          <xsd:enumeration value="Initial"/>
          <xsd:enumeration value="Update &amp; routine"/>
          <xsd:enumeration value="Annual forums"/>
          <xsd:enumeration value="Building capacity"/>
          <xsd:enumeration value="Estyn forums"/>
        </xsd:restriction>
      </xsd:simpleType>
    </xsd:element>
    <xsd:element name="_x0031_st_x0020_Day_x0020_of_x0020_training" ma:index="22" nillable="true" ma:displayName="1st Day of training" ma:format="DateOnly" ma:internalName="_x0031_st_x0020_Day_x0020_of_x0020_training">
      <xsd:simpleType>
        <xsd:restriction base="dms:DateTime"/>
      </xsd:simpleType>
    </xsd:element>
    <xsd:element name="Venue_x0020_Name" ma:index="24" nillable="true" ma:displayName="Venue Name" ma:list="{8b5a81d5-f063-401d-92b1-c7516704b15a}" ma:internalName="Venue_x0020_Name" ma:showField="Venue_x0020_Name_x0020_for_x0020" ma:web="7a1d43f2-460a-4856-ba52-b632e8cb801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le_x0020__x0028_Welsh_x0029_ xmlns="4c2d5879-4e17-4934-9dac-90b30ab598df" xsi:nil="true"/>
    <b6bad8d7342d4cc5ae5d0cd685ebd519 xmlns="4c2d5879-4e17-4934-9dac-90b30ab598df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777de1d1-cd30-4966-a2e3-f61db4c431e8</TermId>
        </TermInfo>
      </Terms>
    </b6bad8d7342d4cc5ae5d0cd685ebd519>
    <Process_x0020_-_x0020_EV xmlns="7a1d43f2-460a-4856-ba52-b632e8cb8017" xsi:nil="true"/>
    <Calendar_x0020_Year xmlns="4c2d5879-4e17-4934-9dac-90b30ab598df" xsi:nil="true"/>
    <Inspector_x0020_Type xmlns="4c2d5879-4e17-4934-9dac-90b30ab598df" xsi:nil="true"/>
    <Retention_x0020_Year xmlns="4c2d5879-4e17-4934-9dac-90b30ab598df" xsi:nil="true"/>
    <Type_x0020_of_x0020_Event xmlns="7a1d43f2-460a-4856-ba52-b632e8cb8017" xsi:nil="true"/>
    <Venue_x0020_Name xmlns="7a1d43f2-460a-4856-ba52-b632e8cb8017" xsi:nil="true"/>
    <TaxCatchAll xmlns="4c2d5879-4e17-4934-9dac-90b30ab598df">
      <Value>1</Value>
    </TaxCatchAll>
    <Academic_x0020_Year xmlns="4c2d5879-4e17-4934-9dac-90b30ab598df" xsi:nil="true"/>
    <_x0031_st_x0020_Day_x0020_of_x0020_training xmlns="7a1d43f2-460a-4856-ba52-b632e8cb8017" xsi:nil="true"/>
    <COBAS_x0020_Event_x0020_ID xmlns="4c2d5879-4e17-4934-9dac-90b30ab598df" xsi:nil="true"/>
    <System_x0020_-_x0020_EV xmlns="7a1d43f2-460a-4856-ba52-b632e8cb8017" xsi:nil="true"/>
    <Financial_x0020_Year xmlns="4c2d5879-4e17-4934-9dac-90b30ab598df" xsi:nil="true"/>
    <Sector xmlns="4c2d5879-4e17-4934-9dac-90b30ab598df" xsi:nil="true"/>
  </documentManagement>
</p:properties>
</file>

<file path=customXml/itemProps1.xml><?xml version="1.0" encoding="utf-8"?>
<ds:datastoreItem xmlns:ds="http://schemas.openxmlformats.org/officeDocument/2006/customXml" ds:itemID="{EF1056D1-3109-4F9F-926A-125EE0D0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d5879-4e17-4934-9dac-90b30ab598df"/>
    <ds:schemaRef ds:uri="7a1d43f2-460a-4856-ba52-b632e8cb8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60A874-569D-4E9F-A712-FF91B1304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92112-2BC5-406F-BA1D-382149E6B47F}">
  <ds:schemaRefs>
    <ds:schemaRef ds:uri="http://schemas.microsoft.com/office/2006/documentManagement/types"/>
    <ds:schemaRef ds:uri="http://purl.org/dc/elements/1.1/"/>
    <ds:schemaRef ds:uri="7a1d43f2-460a-4856-ba52-b632e8cb8017"/>
    <ds:schemaRef ds:uri="http://purl.org/dc/dcmitype/"/>
    <ds:schemaRef ds:uri="4c2d5879-4e17-4934-9dac-90b30ab598d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361</Words>
  <Application>Microsoft Office PowerPoint</Application>
  <PresentationFormat>On-screen Show (4:3)</PresentationFormat>
  <Paragraphs>48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Ysgol Esgob Gore</vt:lpstr>
      <vt:lpstr>Ein lleoliad</vt:lpstr>
      <vt:lpstr>Ein cyd-destun – Prydau Ysgol am Ddim (PYDd)</vt:lpstr>
      <vt:lpstr>Ein cyd-destun - Ethnigrwydd</vt:lpstr>
      <vt:lpstr>Ein cyd-destun – AAA a Symudedd</vt:lpstr>
      <vt:lpstr>Ein cyd-destun – proffil gallu (B11 2013)</vt:lpstr>
      <vt:lpstr>Ein cyd-destun – proffil gallu (B11 2014)</vt:lpstr>
      <vt:lpstr>Mynd i’r afael â difreintedd –  dull strategol – pam?</vt:lpstr>
      <vt:lpstr>Mynd i’r afael â difreintedd - targedau</vt:lpstr>
      <vt:lpstr>Mynd i’r afael â difreintedd – Cwricwlwm</vt:lpstr>
      <vt:lpstr>Mynd i’r afael â difreintedd – Cwricwlwm</vt:lpstr>
      <vt:lpstr>Mynd i’r afael â difreintedd – Cwricwlwm</vt:lpstr>
      <vt:lpstr>Mynd i’r afael â difreintedd – partneriaethau rhieni/gofalwyr</vt:lpstr>
      <vt:lpstr>Mynd i’r afael â difreintedd – Gweithio gyda grwpiau cymunedol</vt:lpstr>
      <vt:lpstr>Ein perfformiad</vt:lpstr>
      <vt:lpstr>Ein perfformiad</vt:lpstr>
      <vt:lpstr>Ein perfformiad</vt:lpstr>
      <vt:lpstr>Ein perfformiad</vt:lpstr>
    </vt:vector>
  </TitlesOfParts>
  <Company>Bishop Gore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Bishop Gore School</dc:title>
  <dc:creator>Ryan Davies</dc:creator>
  <cp:lastModifiedBy>Dean George</cp:lastModifiedBy>
  <cp:revision>26</cp:revision>
  <dcterms:created xsi:type="dcterms:W3CDTF">2014-04-29T15:50:57Z</dcterms:created>
  <dcterms:modified xsi:type="dcterms:W3CDTF">2014-07-18T10:59:45Z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0x0101004FF563581D1EBA4688BFE70077AFADA60F00E544CC5A3007DA46AA5A86B2D5298B46</vt:lpwstr>
  </property>
  <property fmtid="{D5CDD505-2E9C-101B-9397-08002B2CF9AE}" pid="3" name="Estyn Language">
    <vt:lpwstr>1;#English|777de1d1-cd30-4966-a2e3-f61db4c431e8</vt:lpwstr>
  </property>
</Properties>
</file>