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handoutMasterIdLst>
    <p:handoutMasterId r:id="rId20"/>
  </p:handoutMasterIdLst>
  <p:sldIdLst>
    <p:sldId id="256" r:id="rId6"/>
    <p:sldId id="258" r:id="rId7"/>
    <p:sldId id="261" r:id="rId8"/>
    <p:sldId id="262" r:id="rId9"/>
    <p:sldId id="263" r:id="rId10"/>
    <p:sldId id="264" r:id="rId11"/>
    <p:sldId id="265" r:id="rId12"/>
    <p:sldId id="266" r:id="rId13"/>
    <p:sldId id="267" r:id="rId14"/>
    <p:sldId id="259" r:id="rId15"/>
    <p:sldId id="270" r:id="rId16"/>
    <p:sldId id="276" r:id="rId17"/>
    <p:sldId id="277" r:id="rId18"/>
    <p:sldId id="278" r:id="rId19"/>
  </p:sldIdLst>
  <p:sldSz cx="13004800" cy="9753600"/>
  <p:notesSz cx="9928225" cy="67976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712">
          <p15:clr>
            <a:srgbClr val="A4A3A4"/>
          </p15:clr>
        </p15:guide>
        <p15:guide id="2" pos="336">
          <p15:clr>
            <a:srgbClr val="A4A3A4"/>
          </p15:clr>
        </p15:guide>
      </p15:sldGuideLst>
    </p:ext>
    <p:ext uri="{2D200454-40CA-4A62-9FC3-DE9A4176ACB9}">
      <p15:notesGuideLst xmlns:p15="http://schemas.microsoft.com/office/powerpoint/2012/main">
        <p15:guide id="1" orient="horz" pos="3072">
          <p15:clr>
            <a:srgbClr val="A4A3A4"/>
          </p15:clr>
        </p15:guide>
        <p15:guide id="2" pos="4096">
          <p15:clr>
            <a:srgbClr val="A4A3A4"/>
          </p15:clr>
        </p15:guide>
        <p15:guide id="3" orient="horz" pos="2141">
          <p15:clr>
            <a:srgbClr val="A4A3A4"/>
          </p15:clr>
        </p15:guide>
        <p15:guide id="4" pos="312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A7AB0"/>
    <a:srgbClr val="27AAE0"/>
    <a:srgbClr val="E94141"/>
    <a:srgbClr val="E62626"/>
    <a:srgbClr val="F6F5EE"/>
    <a:srgbClr val="E6413E"/>
    <a:srgbClr val="F1F2F2"/>
    <a:srgbClr val="A2C83A"/>
    <a:srgbClr val="414042"/>
    <a:srgbClr val="EE6C6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5" autoAdjust="0"/>
    <p:restoredTop sz="94660"/>
  </p:normalViewPr>
  <p:slideViewPr>
    <p:cSldViewPr snapToGrid="0">
      <p:cViewPr varScale="1">
        <p:scale>
          <a:sx n="97" d="100"/>
          <a:sy n="97" d="100"/>
        </p:scale>
        <p:origin x="72" y="84"/>
      </p:cViewPr>
      <p:guideLst>
        <p:guide orient="horz" pos="5712"/>
        <p:guide pos="336"/>
      </p:guideLst>
    </p:cSldViewPr>
  </p:slideViewPr>
  <p:notesTextViewPr>
    <p:cViewPr>
      <p:scale>
        <a:sx n="100" d="100"/>
        <a:sy n="100" d="100"/>
      </p:scale>
      <p:origin x="0" y="0"/>
    </p:cViewPr>
  </p:notesTextViewPr>
  <p:notesViewPr>
    <p:cSldViewPr snapToGrid="0">
      <p:cViewPr varScale="1">
        <p:scale>
          <a:sx n="50" d="100"/>
          <a:sy n="50" d="100"/>
        </p:scale>
        <p:origin x="-1411" y="-72"/>
      </p:cViewPr>
      <p:guideLst>
        <p:guide orient="horz" pos="3072"/>
        <p:guide pos="4096"/>
        <p:guide orient="horz" pos="2141"/>
        <p:guide pos="312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302392" cy="339663"/>
          </a:xfrm>
          <a:prstGeom prst="rect">
            <a:avLst/>
          </a:prstGeom>
        </p:spPr>
        <p:txBody>
          <a:bodyPr vert="horz" lIns="67199" tIns="33600" rIns="67199" bIns="33600" rtlCol="0"/>
          <a:lstStyle>
            <a:lvl1pPr algn="l">
              <a:defRPr sz="900"/>
            </a:lvl1pPr>
          </a:lstStyle>
          <a:p>
            <a:endParaRPr lang="en-GB"/>
          </a:p>
        </p:txBody>
      </p:sp>
      <p:sp>
        <p:nvSpPr>
          <p:cNvPr id="3" name="Date Placeholder 2"/>
          <p:cNvSpPr>
            <a:spLocks noGrp="1"/>
          </p:cNvSpPr>
          <p:nvPr>
            <p:ph type="dt" sz="quarter" idx="1"/>
          </p:nvPr>
        </p:nvSpPr>
        <p:spPr>
          <a:xfrm>
            <a:off x="5623409" y="0"/>
            <a:ext cx="4302392" cy="339663"/>
          </a:xfrm>
          <a:prstGeom prst="rect">
            <a:avLst/>
          </a:prstGeom>
        </p:spPr>
        <p:txBody>
          <a:bodyPr vert="horz" lIns="67199" tIns="33600" rIns="67199" bIns="33600" rtlCol="0"/>
          <a:lstStyle>
            <a:lvl1pPr algn="r">
              <a:defRPr sz="900"/>
            </a:lvl1pPr>
          </a:lstStyle>
          <a:p>
            <a:fld id="{D3BA68DE-3BE2-4835-8826-891237B8176D}" type="datetimeFigureOut">
              <a:rPr lang="en-GB" smtClean="0"/>
              <a:t>01/04/2019</a:t>
            </a:fld>
            <a:endParaRPr lang="en-GB"/>
          </a:p>
        </p:txBody>
      </p:sp>
      <p:sp>
        <p:nvSpPr>
          <p:cNvPr id="4" name="Footer Placeholder 3"/>
          <p:cNvSpPr>
            <a:spLocks noGrp="1"/>
          </p:cNvSpPr>
          <p:nvPr>
            <p:ph type="ftr" sz="quarter" idx="2"/>
          </p:nvPr>
        </p:nvSpPr>
        <p:spPr>
          <a:xfrm>
            <a:off x="1" y="6456906"/>
            <a:ext cx="4302392" cy="339663"/>
          </a:xfrm>
          <a:prstGeom prst="rect">
            <a:avLst/>
          </a:prstGeom>
        </p:spPr>
        <p:txBody>
          <a:bodyPr vert="horz" lIns="67199" tIns="33600" rIns="67199" bIns="33600" rtlCol="0" anchor="b"/>
          <a:lstStyle>
            <a:lvl1pPr algn="l">
              <a:defRPr sz="900"/>
            </a:lvl1pPr>
          </a:lstStyle>
          <a:p>
            <a:endParaRPr lang="en-GB"/>
          </a:p>
        </p:txBody>
      </p:sp>
      <p:sp>
        <p:nvSpPr>
          <p:cNvPr id="5" name="Slide Number Placeholder 4"/>
          <p:cNvSpPr>
            <a:spLocks noGrp="1"/>
          </p:cNvSpPr>
          <p:nvPr>
            <p:ph type="sldNum" sz="quarter" idx="3"/>
          </p:nvPr>
        </p:nvSpPr>
        <p:spPr>
          <a:xfrm>
            <a:off x="5623409" y="6456906"/>
            <a:ext cx="4302392" cy="339663"/>
          </a:xfrm>
          <a:prstGeom prst="rect">
            <a:avLst/>
          </a:prstGeom>
        </p:spPr>
        <p:txBody>
          <a:bodyPr vert="horz" lIns="67199" tIns="33600" rIns="67199" bIns="33600" rtlCol="0" anchor="b"/>
          <a:lstStyle>
            <a:lvl1pPr algn="r">
              <a:defRPr sz="900"/>
            </a:lvl1pPr>
          </a:lstStyle>
          <a:p>
            <a:fld id="{FE0471B6-559A-4253-B89F-F506DC6AB7A7}" type="slidenum">
              <a:rPr lang="en-GB" smtClean="0"/>
              <a:t>‹#›</a:t>
            </a:fld>
            <a:endParaRPr lang="en-GB"/>
          </a:p>
        </p:txBody>
      </p:sp>
    </p:spTree>
    <p:extLst>
      <p:ext uri="{BB962C8B-B14F-4D97-AF65-F5344CB8AC3E}">
        <p14:creationId xmlns:p14="http://schemas.microsoft.com/office/powerpoint/2010/main" val="25826977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75360" y="3023616"/>
            <a:ext cx="11054080" cy="538609"/>
          </a:xfrm>
          <a:prstGeom prst="rect">
            <a:avLst/>
          </a:prstGeom>
        </p:spPr>
        <p:txBody>
          <a:bodyPr wrap="square" lIns="0" tIns="0" rIns="0" bIns="0">
            <a:spAutoFit/>
          </a:bodyPr>
          <a:lstStyle>
            <a:lvl1pPr>
              <a:defRPr>
                <a:solidFill>
                  <a:srgbClr val="E94141"/>
                </a:solidFill>
              </a:defRPr>
            </a:lvl1pPr>
          </a:lstStyle>
          <a:p>
            <a:r>
              <a:rPr lang="en-US" smtClean="0"/>
              <a:t>Click to edit Master title style</a:t>
            </a:r>
            <a:endParaRPr dirty="0"/>
          </a:p>
        </p:txBody>
      </p:sp>
      <p:sp>
        <p:nvSpPr>
          <p:cNvPr id="3" name="Holder 3"/>
          <p:cNvSpPr>
            <a:spLocks noGrp="1"/>
          </p:cNvSpPr>
          <p:nvPr>
            <p:ph type="subTitle" idx="4"/>
          </p:nvPr>
        </p:nvSpPr>
        <p:spPr>
          <a:xfrm>
            <a:off x="1950720" y="5462016"/>
            <a:ext cx="9103360" cy="2438400"/>
          </a:xfrm>
          <a:prstGeom prst="rect">
            <a:avLst/>
          </a:prstGeom>
        </p:spPr>
        <p:txBody>
          <a:bodyPr wrap="square" lIns="0" tIns="0" rIns="0" bIns="0">
            <a:spAutoFit/>
          </a:bodyPr>
          <a:lstStyle>
            <a:lvl1pPr>
              <a:defRPr/>
            </a:lvl1pPr>
          </a:lstStyle>
          <a:p>
            <a:r>
              <a:rPr lang="en-US" smtClean="0"/>
              <a:t>Click to edit Master subtitle style</a:t>
            </a:r>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4/1/2019</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500" b="1" i="0">
                <a:solidFill>
                  <a:srgbClr val="E94141"/>
                </a:solidFill>
                <a:latin typeface="Arial"/>
                <a:cs typeface="Arial"/>
              </a:defRPr>
            </a:lvl1pPr>
          </a:lstStyle>
          <a:p>
            <a:r>
              <a:rPr lang="en-US" smtClean="0"/>
              <a:t>Click to edit Master title style</a:t>
            </a:r>
            <a:endParaRPr dirty="0"/>
          </a:p>
        </p:txBody>
      </p:sp>
      <p:sp>
        <p:nvSpPr>
          <p:cNvPr id="3" name="Holder 3"/>
          <p:cNvSpPr>
            <a:spLocks noGrp="1"/>
          </p:cNvSpPr>
          <p:nvPr>
            <p:ph type="body" idx="1"/>
          </p:nvPr>
        </p:nvSpPr>
        <p:spPr/>
        <p:txBody>
          <a:bodyPr lIns="0" tIns="0" rIns="0" bIns="0"/>
          <a:lstStyle>
            <a:lvl1pPr>
              <a:defRPr/>
            </a:lvl1pPr>
          </a:lstStyle>
          <a:p>
            <a:pPr lvl="0"/>
            <a:r>
              <a:rPr lang="en-US" smtClean="0"/>
              <a:t>Edit Master text styles</a:t>
            </a: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4/1/2019</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500" b="1" i="0">
                <a:solidFill>
                  <a:srgbClr val="E94141"/>
                </a:solidFill>
                <a:latin typeface="Arial"/>
                <a:cs typeface="Arial"/>
              </a:defRPr>
            </a:lvl1pPr>
          </a:lstStyle>
          <a:p>
            <a:r>
              <a:rPr lang="en-US" smtClean="0"/>
              <a:t>Click to edit Master title style</a:t>
            </a:r>
            <a:endParaRPr dirty="0"/>
          </a:p>
        </p:txBody>
      </p:sp>
      <p:sp>
        <p:nvSpPr>
          <p:cNvPr id="3" name="Holder 3"/>
          <p:cNvSpPr>
            <a:spLocks noGrp="1"/>
          </p:cNvSpPr>
          <p:nvPr>
            <p:ph sz="half" idx="2"/>
          </p:nvPr>
        </p:nvSpPr>
        <p:spPr>
          <a:xfrm>
            <a:off x="527300" y="2642252"/>
            <a:ext cx="5728335" cy="338554"/>
          </a:xfrm>
          <a:prstGeom prst="rect">
            <a:avLst/>
          </a:prstGeom>
        </p:spPr>
        <p:txBody>
          <a:bodyPr wrap="square" lIns="0" tIns="0" rIns="0" bIns="0">
            <a:spAutoFit/>
          </a:bodyPr>
          <a:lstStyle>
            <a:lvl1pPr>
              <a:defRPr sz="2200" b="0" i="0">
                <a:solidFill>
                  <a:srgbClr val="E94141"/>
                </a:solidFill>
                <a:latin typeface="Arial"/>
                <a:cs typeface="Arial"/>
              </a:defRPr>
            </a:lvl1pPr>
          </a:lstStyle>
          <a:p>
            <a:pPr lvl="0"/>
            <a:r>
              <a:rPr lang="en-US" smtClean="0"/>
              <a:t>Edit Master text styles</a:t>
            </a:r>
          </a:p>
        </p:txBody>
      </p:sp>
      <p:sp>
        <p:nvSpPr>
          <p:cNvPr id="4" name="Holder 4"/>
          <p:cNvSpPr>
            <a:spLocks noGrp="1"/>
          </p:cNvSpPr>
          <p:nvPr>
            <p:ph sz="half" idx="3"/>
          </p:nvPr>
        </p:nvSpPr>
        <p:spPr>
          <a:xfrm>
            <a:off x="6615620" y="2642252"/>
            <a:ext cx="5782945" cy="6339840"/>
          </a:xfrm>
          <a:prstGeom prst="rect">
            <a:avLst/>
          </a:prstGeom>
        </p:spPr>
        <p:txBody>
          <a:bodyPr wrap="square" lIns="0" tIns="0" rIns="0" bIns="0">
            <a:spAutoFit/>
          </a:bodyPr>
          <a:lstStyle>
            <a:lvl1pPr>
              <a:defRPr sz="2200" b="0" i="0">
                <a:solidFill>
                  <a:srgbClr val="414042"/>
                </a:solidFill>
                <a:latin typeface="Arial"/>
                <a:cs typeface="Arial"/>
              </a:defRPr>
            </a:lvl1pPr>
          </a:lstStyle>
          <a:p>
            <a:pPr lvl="0"/>
            <a:r>
              <a:rPr lang="en-US" smtClean="0"/>
              <a:t>Edit Master text styles</a:t>
            </a: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4/1/2019</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4/1/2019</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bk object 16"/>
          <p:cNvSpPr/>
          <p:nvPr userDrawn="1"/>
        </p:nvSpPr>
        <p:spPr>
          <a:xfrm>
            <a:off x="0" y="1320612"/>
            <a:ext cx="13004800" cy="8432987"/>
          </a:xfrm>
          <a:custGeom>
            <a:avLst/>
            <a:gdLst/>
            <a:ahLst/>
            <a:cxnLst/>
            <a:rect l="l" t="t" r="r" b="b"/>
            <a:pathLst>
              <a:path w="13004800" h="8424545">
                <a:moveTo>
                  <a:pt x="0" y="8424125"/>
                </a:moveTo>
                <a:lnTo>
                  <a:pt x="13004647" y="8424125"/>
                </a:lnTo>
                <a:lnTo>
                  <a:pt x="13004647" y="0"/>
                </a:lnTo>
                <a:lnTo>
                  <a:pt x="0" y="0"/>
                </a:lnTo>
                <a:lnTo>
                  <a:pt x="0" y="8424125"/>
                </a:lnTo>
                <a:close/>
              </a:path>
            </a:pathLst>
          </a:custGeom>
          <a:solidFill>
            <a:schemeClr val="bg1"/>
          </a:solidFill>
        </p:spPr>
        <p:txBody>
          <a:bodyPr wrap="square" lIns="0" tIns="0" rIns="0" bIns="0" rtlCol="0"/>
          <a:lstStyle/>
          <a:p>
            <a:endParaRPr/>
          </a:p>
        </p:txBody>
      </p:sp>
      <p:sp>
        <p:nvSpPr>
          <p:cNvPr id="2" name="Holder 2"/>
          <p:cNvSpPr>
            <a:spLocks noGrp="1"/>
          </p:cNvSpPr>
          <p:nvPr>
            <p:ph type="title"/>
          </p:nvPr>
        </p:nvSpPr>
        <p:spPr>
          <a:xfrm>
            <a:off x="527300" y="1715989"/>
            <a:ext cx="11950199" cy="538609"/>
          </a:xfrm>
          <a:prstGeom prst="rect">
            <a:avLst/>
          </a:prstGeom>
        </p:spPr>
        <p:txBody>
          <a:bodyPr wrap="square" lIns="0" tIns="0" rIns="0" bIns="0">
            <a:spAutoFit/>
          </a:bodyPr>
          <a:lstStyle>
            <a:lvl1pPr>
              <a:defRPr sz="3500" b="1" i="0">
                <a:solidFill>
                  <a:srgbClr val="2EAAE1"/>
                </a:solidFill>
                <a:latin typeface="Arial"/>
                <a:cs typeface="Arial"/>
              </a:defRPr>
            </a:lvl1pPr>
          </a:lstStyle>
          <a:p>
            <a:endParaRPr dirty="0"/>
          </a:p>
        </p:txBody>
      </p:sp>
      <p:sp>
        <p:nvSpPr>
          <p:cNvPr id="3" name="Holder 3"/>
          <p:cNvSpPr>
            <a:spLocks noGrp="1"/>
          </p:cNvSpPr>
          <p:nvPr>
            <p:ph type="body" idx="1"/>
          </p:nvPr>
        </p:nvSpPr>
        <p:spPr>
          <a:xfrm>
            <a:off x="650240" y="2243328"/>
            <a:ext cx="5344160" cy="6437376"/>
          </a:xfrm>
          <a:prstGeom prst="rect">
            <a:avLst/>
          </a:prstGeom>
        </p:spPr>
        <p:txBody>
          <a:bodyPr wrap="square" lIns="0" tIns="0" rIns="0" bIns="0">
            <a:spAutoFit/>
          </a:bodyPr>
          <a:lstStyle>
            <a:lvl1pPr>
              <a:defRPr/>
            </a:lvl1pPr>
          </a:lstStyle>
          <a:p>
            <a:endParaRPr dirty="0"/>
          </a:p>
        </p:txBody>
      </p:sp>
      <p:sp>
        <p:nvSpPr>
          <p:cNvPr id="4" name="Holder 4"/>
          <p:cNvSpPr>
            <a:spLocks noGrp="1"/>
          </p:cNvSpPr>
          <p:nvPr>
            <p:ph type="ftr" sz="quarter" idx="5"/>
          </p:nvPr>
        </p:nvSpPr>
        <p:spPr>
          <a:xfrm>
            <a:off x="4421632" y="9070848"/>
            <a:ext cx="4161536" cy="487680"/>
          </a:xfrm>
          <a:prstGeom prst="rect">
            <a:avLst/>
          </a:prstGeom>
        </p:spPr>
        <p:txBody>
          <a:bodyPr wrap="square" lIns="0" tIns="0" rIns="0" bIns="0">
            <a:spAutoFit/>
          </a:bodyPr>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a:xfrm>
            <a:off x="650240" y="9070848"/>
            <a:ext cx="2991104" cy="48768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4/1/2019</a:t>
            </a:fld>
            <a:endParaRPr lang="en-US"/>
          </a:p>
        </p:txBody>
      </p:sp>
      <p:sp>
        <p:nvSpPr>
          <p:cNvPr id="6" name="Holder 6"/>
          <p:cNvSpPr>
            <a:spLocks noGrp="1"/>
          </p:cNvSpPr>
          <p:nvPr>
            <p:ph type="sldNum" sz="quarter" idx="7"/>
          </p:nvPr>
        </p:nvSpPr>
        <p:spPr>
          <a:xfrm>
            <a:off x="9363456" y="9070848"/>
            <a:ext cx="2991104" cy="48768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cxnSp>
        <p:nvCxnSpPr>
          <p:cNvPr id="10" name="Straight Connector 9"/>
          <p:cNvCxnSpPr/>
          <p:nvPr userDrawn="1"/>
        </p:nvCxnSpPr>
        <p:spPr>
          <a:xfrm>
            <a:off x="5439" y="1277064"/>
            <a:ext cx="13004800" cy="0"/>
          </a:xfrm>
          <a:prstGeom prst="line">
            <a:avLst/>
          </a:prstGeom>
          <a:ln w="28575">
            <a:solidFill>
              <a:srgbClr val="2A7AB0"/>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pic>
        <p:nvPicPr>
          <p:cNvPr id="7" name="Picture 6"/>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437705" y="225541"/>
            <a:ext cx="2884615" cy="900000"/>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5" r:id="rId4"/>
  </p:sldLayoutIdLst>
  <p:txStyles>
    <p:titleStyle>
      <a:lvl1pPr eaLnBrk="1" hangingPunct="1">
        <a:defRPr>
          <a:solidFill>
            <a:srgbClr val="E94141"/>
          </a:solidFill>
          <a:latin typeface="+mj-lt"/>
          <a:ea typeface="+mj-ea"/>
          <a:cs typeface="+mj-cs"/>
        </a:defRPr>
      </a:lvl1pPr>
    </p:titleStyle>
    <p:bodyStyle>
      <a:lvl1pPr marL="0" eaLnBrk="1" hangingPunct="1">
        <a:defRPr>
          <a:latin typeface="+mn-lt"/>
          <a:ea typeface="+mn-ea"/>
          <a:cs typeface="+mn-cs"/>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p:bodyStyle>
    <p:otherStyle>
      <a:lvl1pPr marL="0" eaLnBrk="1" hangingPunct="1">
        <a:defRPr>
          <a:latin typeface="+mn-lt"/>
          <a:ea typeface="+mn-ea"/>
          <a:cs typeface="+mn-cs"/>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33622" y="-209550"/>
            <a:ext cx="13795538" cy="13680000"/>
          </a:xfrm>
          <a:prstGeom prst="rect">
            <a:avLst/>
          </a:prstGeom>
        </p:spPr>
      </p:pic>
      <p:sp>
        <p:nvSpPr>
          <p:cNvPr id="2" name="object 2"/>
          <p:cNvSpPr txBox="1"/>
          <p:nvPr/>
        </p:nvSpPr>
        <p:spPr>
          <a:xfrm>
            <a:off x="527299" y="3054613"/>
            <a:ext cx="8854445" cy="5296322"/>
          </a:xfrm>
          <a:prstGeom prst="rect">
            <a:avLst/>
          </a:prstGeom>
        </p:spPr>
        <p:txBody>
          <a:bodyPr vert="horz" wrap="square" lIns="0" tIns="0" rIns="0" bIns="0" rtlCol="0">
            <a:spAutoFit/>
          </a:bodyPr>
          <a:lstStyle/>
          <a:p>
            <a:pPr marL="12700" marR="5080">
              <a:lnSpc>
                <a:spcPts val="2870"/>
              </a:lnSpc>
            </a:pPr>
            <a:r>
              <a:rPr lang="en-GB" sz="4500" b="1" spc="5" dirty="0" smtClean="0">
                <a:solidFill>
                  <a:schemeClr val="bg1"/>
                </a:solidFill>
                <a:latin typeface="Arial"/>
                <a:cs typeface="Arial"/>
              </a:rPr>
              <a:t>Title Welsh point 45</a:t>
            </a:r>
          </a:p>
          <a:p>
            <a:pPr>
              <a:lnSpc>
                <a:spcPct val="100000"/>
              </a:lnSpc>
              <a:spcBef>
                <a:spcPts val="19"/>
              </a:spcBef>
              <a:spcAft>
                <a:spcPts val="600"/>
              </a:spcAft>
            </a:pPr>
            <a:r>
              <a:rPr lang="cy-GB" sz="4500" b="1" spc="-5" dirty="0" smtClean="0">
                <a:latin typeface="Arial"/>
                <a:cs typeface="Arial"/>
              </a:rPr>
              <a:t>Darpariaeth ar gyfer disgyblion Sipsi, Roma a Theithwyr oed ysgol uwchradd</a:t>
            </a:r>
            <a:r>
              <a:rPr lang="en-GB" sz="4500" b="1" spc="-5" dirty="0" smtClean="0">
                <a:solidFill>
                  <a:schemeClr val="tx1">
                    <a:lumMod val="85000"/>
                    <a:lumOff val="15000"/>
                  </a:schemeClr>
                </a:solidFill>
                <a:latin typeface="Arial"/>
                <a:cs typeface="Arial"/>
              </a:rPr>
              <a:t/>
            </a:r>
            <a:br>
              <a:rPr lang="en-GB" sz="4500" b="1" spc="-5" dirty="0" smtClean="0">
                <a:solidFill>
                  <a:schemeClr val="tx1">
                    <a:lumMod val="85000"/>
                    <a:lumOff val="15000"/>
                  </a:schemeClr>
                </a:solidFill>
                <a:latin typeface="Arial"/>
                <a:cs typeface="Arial"/>
              </a:rPr>
            </a:br>
            <a:endParaRPr sz="4500" b="1" spc="-5" dirty="0">
              <a:solidFill>
                <a:schemeClr val="tx1">
                  <a:lumMod val="75000"/>
                  <a:lumOff val="25000"/>
                </a:schemeClr>
              </a:solidFill>
              <a:latin typeface="Arial"/>
              <a:cs typeface="Arial"/>
            </a:endParaRPr>
          </a:p>
          <a:p>
            <a:r>
              <a:rPr lang="en-GB" sz="4500" b="1" dirty="0">
                <a:latin typeface="Arial" panose="020B0604020202020204" pitchFamily="34" charset="0"/>
                <a:cs typeface="Arial" panose="020B0604020202020204" pitchFamily="34" charset="0"/>
              </a:rPr>
              <a:t>Provision for secondary school-aged Gypsy, Roma and Traveller pupils</a:t>
            </a: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2286" y="202507"/>
            <a:ext cx="4246154" cy="132480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Argymhellion</a:t>
            </a:r>
            <a:endParaRPr sz="4500" spc="-10" dirty="0">
              <a:solidFill>
                <a:schemeClr val="tx1">
                  <a:lumMod val="95000"/>
                  <a:lumOff val="5000"/>
                </a:schemeClr>
              </a:solidFill>
            </a:endParaRPr>
          </a:p>
        </p:txBody>
      </p:sp>
      <p:sp>
        <p:nvSpPr>
          <p:cNvPr id="3" name="object 3"/>
          <p:cNvSpPr txBox="1"/>
          <p:nvPr/>
        </p:nvSpPr>
        <p:spPr>
          <a:xfrm>
            <a:off x="527300" y="2642252"/>
            <a:ext cx="5899785" cy="6463308"/>
          </a:xfrm>
          <a:prstGeom prst="rect">
            <a:avLst/>
          </a:prstGeom>
        </p:spPr>
        <p:txBody>
          <a:bodyPr vert="horz" wrap="square" lIns="0" tIns="0" rIns="0" bIns="0" rtlCol="0">
            <a:spAutoFit/>
          </a:bodyPr>
          <a:lstStyle/>
          <a:p>
            <a:pPr lvl="0">
              <a:spcAft>
                <a:spcPts val="1200"/>
              </a:spcAft>
              <a:tabLst>
                <a:tab pos="2637155" algn="ctr"/>
                <a:tab pos="5274310" algn="r"/>
                <a:tab pos="457200" algn="l"/>
              </a:tabLst>
            </a:pPr>
            <a:r>
              <a:rPr lang="cy-GB" sz="2000" b="1" dirty="0" smtClean="0">
                <a:solidFill>
                  <a:srgbClr val="000000"/>
                </a:solidFill>
                <a:latin typeface="Arial" panose="020B0604020202020204" pitchFamily="34" charset="0"/>
                <a:ea typeface="Times New Roman" panose="02020603050405020304" pitchFamily="18" charset="0"/>
              </a:rPr>
              <a:t>Dylai awdurdodau lleol ac ysgolion:</a:t>
            </a:r>
            <a:endParaRPr lang="cy-GB" sz="2000" dirty="0" smtClean="0">
              <a:solidFill>
                <a:prstClr val="black"/>
              </a:solidFill>
              <a:latin typeface="Times New Roman" panose="02020603050405020304" pitchFamily="18" charset="0"/>
              <a:ea typeface="Times New Roman" panose="02020603050405020304" pitchFamily="18" charset="0"/>
            </a:endParaRPr>
          </a:p>
          <a:p>
            <a:pPr marL="342900" lvl="0" indent="-342900">
              <a:spcAft>
                <a:spcPts val="1200"/>
              </a:spcAft>
              <a:buSzPts val="1200"/>
              <a:buFont typeface="Arial" panose="020B0604020202020204" pitchFamily="34" charset="0"/>
              <a:buChar char="•"/>
            </a:pPr>
            <a:r>
              <a:rPr lang="cy-GB" sz="2000" dirty="0" smtClean="0">
                <a:solidFill>
                  <a:prstClr val="black"/>
                </a:solidFill>
                <a:latin typeface="Arial" panose="020B0604020202020204" pitchFamily="34" charset="0"/>
                <a:ea typeface="Times New Roman" panose="02020603050405020304" pitchFamily="18" charset="0"/>
              </a:rPr>
              <a:t>A1 Sicrhau eu bod yn gwerthuso effeithiolrwydd eu strategaethau i wella cyflawniad, pontio a phresenoldeb</a:t>
            </a:r>
            <a:r>
              <a:rPr lang="cy-GB" sz="2000" dirty="0" smtClean="0">
                <a:solidFill>
                  <a:prstClr val="black"/>
                </a:solidFill>
                <a:latin typeface="Times New Roman" panose="02020603050405020304" pitchFamily="18" charset="0"/>
                <a:ea typeface="Times New Roman" panose="02020603050405020304" pitchFamily="18" charset="0"/>
              </a:rPr>
              <a:t>* </a:t>
            </a:r>
            <a:r>
              <a:rPr lang="cy-GB" sz="2000" dirty="0" smtClean="0">
                <a:solidFill>
                  <a:prstClr val="black"/>
                </a:solidFill>
                <a:latin typeface="Arial" panose="020B0604020202020204" pitchFamily="34" charset="0"/>
                <a:ea typeface="Times New Roman" panose="02020603050405020304" pitchFamily="18" charset="0"/>
              </a:rPr>
              <a:t>disygblion SRTh a gwneud gwelliannau pan nad yw strategaethau’n arwain at y deilliannau a ddymunir</a:t>
            </a:r>
            <a:endParaRPr lang="cy-GB" sz="2000" dirty="0" smtClean="0">
              <a:solidFill>
                <a:prstClr val="black"/>
              </a:solidFill>
              <a:latin typeface="Times New Roman" panose="02020603050405020304" pitchFamily="18" charset="0"/>
              <a:ea typeface="Times New Roman" panose="02020603050405020304" pitchFamily="18" charset="0"/>
            </a:endParaRPr>
          </a:p>
          <a:p>
            <a:pPr marL="342900" lvl="0" indent="-342900">
              <a:spcAft>
                <a:spcPts val="1200"/>
              </a:spcAft>
              <a:buSzPts val="1200"/>
              <a:buFont typeface="Arial" panose="020B0604020202020204" pitchFamily="34" charset="0"/>
              <a:buChar char="•"/>
            </a:pPr>
            <a:r>
              <a:rPr lang="cy-GB" sz="2000" dirty="0" smtClean="0">
                <a:solidFill>
                  <a:prstClr val="black"/>
                </a:solidFill>
                <a:latin typeface="Arial" panose="020B0604020202020204" pitchFamily="34" charset="0"/>
                <a:ea typeface="Times New Roman" panose="02020603050405020304" pitchFamily="18" charset="0"/>
              </a:rPr>
              <a:t>A2 Sicrhau bod polisïau cydraddoldeb a gwrthfwlio yn cyfrif am anghenion penodol disgyblion SRTh</a:t>
            </a:r>
            <a:r>
              <a:rPr lang="cy-GB" sz="2000" dirty="0" smtClean="0">
                <a:solidFill>
                  <a:prstClr val="black"/>
                </a:solidFill>
                <a:latin typeface="Times New Roman" panose="02020603050405020304" pitchFamily="18" charset="0"/>
                <a:ea typeface="Times New Roman" panose="02020603050405020304" pitchFamily="18" charset="0"/>
              </a:rPr>
              <a:t>*</a:t>
            </a:r>
            <a:r>
              <a:rPr lang="cy-GB" sz="2000" dirty="0" smtClean="0">
                <a:solidFill>
                  <a:prstClr val="black"/>
                </a:solidFill>
                <a:latin typeface="Arial" panose="020B0604020202020204" pitchFamily="34" charset="0"/>
                <a:ea typeface="Times New Roman" panose="02020603050405020304" pitchFamily="18" charset="0"/>
              </a:rPr>
              <a:t> </a:t>
            </a:r>
            <a:endParaRPr lang="cy-GB" sz="2000" dirty="0" smtClean="0">
              <a:solidFill>
                <a:prstClr val="black"/>
              </a:solidFill>
              <a:latin typeface="Times New Roman" panose="02020603050405020304" pitchFamily="18" charset="0"/>
              <a:ea typeface="Times New Roman" panose="02020603050405020304" pitchFamily="18" charset="0"/>
            </a:endParaRPr>
          </a:p>
          <a:p>
            <a:pPr marL="342900" lvl="0" indent="-342900">
              <a:spcAft>
                <a:spcPts val="1200"/>
              </a:spcAft>
              <a:buSzPts val="1200"/>
              <a:buFont typeface="Arial" panose="020B0604020202020204" pitchFamily="34" charset="0"/>
              <a:buChar char="•"/>
            </a:pPr>
            <a:r>
              <a:rPr lang="cy-GB" sz="2000" dirty="0" smtClean="0">
                <a:solidFill>
                  <a:prstClr val="black"/>
                </a:solidFill>
                <a:latin typeface="Arial" panose="020B0604020202020204" pitchFamily="34" charset="0"/>
                <a:ea typeface="Times New Roman" panose="02020603050405020304" pitchFamily="18" charset="0"/>
              </a:rPr>
              <a:t>A3 Sicrhau bod ysgolion yn hyrwyddo diwylliant SRTh ar draws cwricwlwm yr ysgol</a:t>
            </a:r>
            <a:r>
              <a:rPr lang="cy-GB" sz="2000" dirty="0" smtClean="0">
                <a:solidFill>
                  <a:prstClr val="black"/>
                </a:solidFill>
                <a:latin typeface="Times New Roman" panose="02020603050405020304" pitchFamily="18" charset="0"/>
                <a:ea typeface="Times New Roman" panose="02020603050405020304" pitchFamily="18" charset="0"/>
              </a:rPr>
              <a:t>*</a:t>
            </a:r>
          </a:p>
          <a:p>
            <a:pPr marL="342900" lvl="0" indent="-342900">
              <a:spcAft>
                <a:spcPts val="1200"/>
              </a:spcAft>
              <a:buSzPts val="1200"/>
              <a:buFont typeface="Arial" panose="020B0604020202020204" pitchFamily="34" charset="0"/>
              <a:buChar char="•"/>
            </a:pPr>
            <a:r>
              <a:rPr lang="cy-GB" sz="2000" dirty="0" smtClean="0">
                <a:solidFill>
                  <a:prstClr val="black"/>
                </a:solidFill>
                <a:latin typeface="Arial" panose="020B0604020202020204" pitchFamily="34" charset="0"/>
                <a:ea typeface="Times New Roman" panose="02020603050405020304" pitchFamily="18" charset="0"/>
              </a:rPr>
              <a:t>A4 Sicrhau bod disgyblion SRTh yn cael cyfleoedd i fynegi eu barn am eu profiadau dysgu</a:t>
            </a:r>
            <a:endParaRPr lang="cy-GB" sz="2000" dirty="0" smtClean="0">
              <a:solidFill>
                <a:prstClr val="black"/>
              </a:solidFill>
              <a:latin typeface="Times New Roman" panose="02020603050405020304" pitchFamily="18" charset="0"/>
              <a:ea typeface="Times New Roman" panose="02020603050405020304" pitchFamily="18" charset="0"/>
            </a:endParaRPr>
          </a:p>
          <a:p>
            <a:pPr marL="342900" lvl="0" indent="-342900">
              <a:spcAft>
                <a:spcPts val="1200"/>
              </a:spcAft>
              <a:buSzPts val="1200"/>
              <a:buFont typeface="Arial" panose="020B0604020202020204" pitchFamily="34" charset="0"/>
              <a:buChar char="•"/>
            </a:pPr>
            <a:r>
              <a:rPr lang="cy-GB" sz="2000" dirty="0" smtClean="0">
                <a:solidFill>
                  <a:prstClr val="black"/>
                </a:solidFill>
                <a:latin typeface="Arial" panose="020B0604020202020204" pitchFamily="34" charset="0"/>
                <a:ea typeface="Times New Roman" panose="02020603050405020304" pitchFamily="18" charset="0"/>
              </a:rPr>
              <a:t>A5 Gweithio’n gydweithrediadol i gyflwyno a gwella gwasanaethau i ddisgyblion SRTh</a:t>
            </a:r>
            <a:endParaRPr lang="cy-GB" sz="2000" dirty="0" smtClean="0">
              <a:solidFill>
                <a:prstClr val="black"/>
              </a:solidFill>
              <a:latin typeface="Times New Roman" panose="02020603050405020304" pitchFamily="18" charset="0"/>
              <a:ea typeface="Times New Roman" panose="02020603050405020304" pitchFamily="18" charset="0"/>
            </a:endParaRPr>
          </a:p>
          <a:p>
            <a:pPr marL="342900" lvl="0" indent="-342900">
              <a:spcAft>
                <a:spcPts val="1200"/>
              </a:spcAft>
              <a:buSzPts val="1200"/>
              <a:buFont typeface="Arial" panose="020B0604020202020204" pitchFamily="34" charset="0"/>
              <a:buChar char="•"/>
            </a:pPr>
            <a:r>
              <a:rPr lang="cy-GB" sz="2000" dirty="0" smtClean="0">
                <a:solidFill>
                  <a:prstClr val="black"/>
                </a:solidFill>
                <a:latin typeface="Arial" panose="020B0604020202020204" pitchFamily="34" charset="0"/>
                <a:ea typeface="Times New Roman" panose="02020603050405020304" pitchFamily="18" charset="0"/>
              </a:rPr>
              <a:t>A6 Archwilio ffyrdd o feithrin hyder disgyblion SRTh a’u rhieni i briodoli eu hunaniaeth ethnig yn gywir</a:t>
            </a:r>
            <a:endParaRPr lang="cy-GB" sz="2400" dirty="0">
              <a:solidFill>
                <a:prstClr val="black">
                  <a:lumMod val="75000"/>
                  <a:lumOff val="25000"/>
                </a:prst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Recommendations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6463308"/>
          </a:xfrm>
          <a:prstGeom prst="rect">
            <a:avLst/>
          </a:prstGeom>
        </p:spPr>
        <p:txBody>
          <a:bodyPr vert="horz" wrap="square" lIns="0" tIns="0" rIns="0" bIns="0" rtlCol="0">
            <a:spAutoFit/>
          </a:bodyPr>
          <a:lstStyle/>
          <a:p>
            <a:pPr>
              <a:spcAft>
                <a:spcPts val="1200"/>
              </a:spcAft>
              <a:tabLst>
                <a:tab pos="2637155" algn="ctr"/>
                <a:tab pos="5274310" algn="r"/>
                <a:tab pos="457200" algn="l"/>
              </a:tabLst>
            </a:pPr>
            <a:r>
              <a:rPr lang="en-GB" sz="2000" b="1" dirty="0">
                <a:solidFill>
                  <a:srgbClr val="000000"/>
                </a:solidFill>
                <a:latin typeface="Arial" panose="020B0604020202020204" pitchFamily="34" charset="0"/>
                <a:ea typeface="Times New Roman" panose="02020603050405020304" pitchFamily="18" charset="0"/>
              </a:rPr>
              <a:t>Local authorities and schools should:</a:t>
            </a:r>
            <a:endParaRPr lang="en-GB" sz="2000" dirty="0">
              <a:latin typeface="Times New Roman" panose="02020603050405020304" pitchFamily="18" charset="0"/>
              <a:ea typeface="Times New Roman" panose="02020603050405020304" pitchFamily="18" charset="0"/>
            </a:endParaRPr>
          </a:p>
          <a:p>
            <a:pPr marL="342900" lvl="0" indent="-342900">
              <a:spcAft>
                <a:spcPts val="1200"/>
              </a:spcAft>
              <a:buSzPts val="1200"/>
              <a:buFont typeface="Arial" panose="020B0604020202020204" pitchFamily="34" charset="0"/>
              <a:buChar char="•"/>
            </a:pPr>
            <a:r>
              <a:rPr lang="en-GB" sz="2000" dirty="0" smtClean="0">
                <a:latin typeface="Arial" panose="020B0604020202020204" pitchFamily="34" charset="0"/>
                <a:ea typeface="Times New Roman" panose="02020603050405020304" pitchFamily="18" charset="0"/>
              </a:rPr>
              <a:t>R1 Ensure </a:t>
            </a:r>
            <a:r>
              <a:rPr lang="en-GB" sz="2000" dirty="0">
                <a:latin typeface="Arial" panose="020B0604020202020204" pitchFamily="34" charset="0"/>
                <a:ea typeface="Times New Roman" panose="02020603050405020304" pitchFamily="18" charset="0"/>
              </a:rPr>
              <a:t>that they evaluate the effectiveness of their strategies to improve the achievement, transition and attendance</a:t>
            </a:r>
            <a:r>
              <a:rPr lang="en-GB" sz="2000" dirty="0">
                <a:latin typeface="Times New Roman" panose="02020603050405020304" pitchFamily="18" charset="0"/>
                <a:ea typeface="Times New Roman" panose="02020603050405020304" pitchFamily="18" charset="0"/>
              </a:rPr>
              <a:t>* </a:t>
            </a:r>
            <a:r>
              <a:rPr lang="en-GB" sz="2000" dirty="0">
                <a:latin typeface="Arial" panose="020B0604020202020204" pitchFamily="34" charset="0"/>
                <a:ea typeface="Times New Roman" panose="02020603050405020304" pitchFamily="18" charset="0"/>
              </a:rPr>
              <a:t>of GRT pupils and make improvements when strategies are not bringing about the desired outcomes</a:t>
            </a:r>
            <a:endParaRPr lang="en-GB" sz="2000" dirty="0">
              <a:latin typeface="Times New Roman" panose="02020603050405020304" pitchFamily="18" charset="0"/>
              <a:ea typeface="Times New Roman" panose="02020603050405020304" pitchFamily="18" charset="0"/>
            </a:endParaRPr>
          </a:p>
          <a:p>
            <a:pPr marL="342900" lvl="0" indent="-342900">
              <a:spcAft>
                <a:spcPts val="1200"/>
              </a:spcAft>
              <a:buSzPts val="1200"/>
              <a:buFont typeface="Arial" panose="020B0604020202020204" pitchFamily="34" charset="0"/>
              <a:buChar char="•"/>
            </a:pPr>
            <a:r>
              <a:rPr lang="en-GB" sz="2000" dirty="0" smtClean="0">
                <a:latin typeface="Arial" panose="020B0604020202020204" pitchFamily="34" charset="0"/>
                <a:ea typeface="Times New Roman" panose="02020603050405020304" pitchFamily="18" charset="0"/>
              </a:rPr>
              <a:t>R2 Ensure </a:t>
            </a:r>
            <a:r>
              <a:rPr lang="en-GB" sz="2000" dirty="0">
                <a:latin typeface="Arial" panose="020B0604020202020204" pitchFamily="34" charset="0"/>
                <a:ea typeface="Times New Roman" panose="02020603050405020304" pitchFamily="18" charset="0"/>
              </a:rPr>
              <a:t>that anti-bullying and equality policies take account of the specific needs of GRT pupils</a:t>
            </a:r>
            <a:r>
              <a:rPr lang="en-GB" sz="2000" dirty="0">
                <a:latin typeface="Times New Roman" panose="02020603050405020304" pitchFamily="18" charset="0"/>
                <a:ea typeface="Times New Roman" panose="02020603050405020304" pitchFamily="18" charset="0"/>
              </a:rPr>
              <a:t>*</a:t>
            </a:r>
            <a:r>
              <a:rPr lang="en-GB" sz="2000" dirty="0">
                <a:latin typeface="Arial" panose="020B0604020202020204" pitchFamily="34" charset="0"/>
                <a:ea typeface="Times New Roman" panose="02020603050405020304" pitchFamily="18" charset="0"/>
              </a:rPr>
              <a:t> </a:t>
            </a:r>
            <a:endParaRPr lang="en-GB" sz="2000" dirty="0">
              <a:latin typeface="Times New Roman" panose="02020603050405020304" pitchFamily="18" charset="0"/>
              <a:ea typeface="Times New Roman" panose="02020603050405020304" pitchFamily="18" charset="0"/>
            </a:endParaRPr>
          </a:p>
          <a:p>
            <a:pPr marL="342900" lvl="0" indent="-342900">
              <a:spcAft>
                <a:spcPts val="1200"/>
              </a:spcAft>
              <a:buSzPts val="1200"/>
              <a:buFont typeface="Arial" panose="020B0604020202020204" pitchFamily="34" charset="0"/>
              <a:buChar char="•"/>
            </a:pPr>
            <a:r>
              <a:rPr lang="en-GB" sz="2000" dirty="0" smtClean="0">
                <a:latin typeface="Arial" panose="020B0604020202020204" pitchFamily="34" charset="0"/>
                <a:ea typeface="Times New Roman" panose="02020603050405020304" pitchFamily="18" charset="0"/>
              </a:rPr>
              <a:t>R3 Ensure </a:t>
            </a:r>
            <a:r>
              <a:rPr lang="en-GB" sz="2000" dirty="0">
                <a:latin typeface="Arial" panose="020B0604020202020204" pitchFamily="34" charset="0"/>
                <a:ea typeface="Times New Roman" panose="02020603050405020304" pitchFamily="18" charset="0"/>
              </a:rPr>
              <a:t>that schools promote GRT culture throughout the school curriculum</a:t>
            </a:r>
            <a:r>
              <a:rPr lang="en-GB" sz="2000" dirty="0">
                <a:latin typeface="Times New Roman" panose="02020603050405020304" pitchFamily="18" charset="0"/>
                <a:ea typeface="Times New Roman" panose="02020603050405020304" pitchFamily="18" charset="0"/>
              </a:rPr>
              <a:t>*</a:t>
            </a:r>
          </a:p>
          <a:p>
            <a:pPr marL="342900" lvl="0" indent="-342900">
              <a:spcAft>
                <a:spcPts val="1200"/>
              </a:spcAft>
              <a:buSzPts val="1200"/>
              <a:buFont typeface="Arial" panose="020B0604020202020204" pitchFamily="34" charset="0"/>
              <a:buChar char="•"/>
            </a:pPr>
            <a:r>
              <a:rPr lang="en-GB" sz="2000" dirty="0" smtClean="0">
                <a:latin typeface="Arial" panose="020B0604020202020204" pitchFamily="34" charset="0"/>
                <a:ea typeface="Times New Roman" panose="02020603050405020304" pitchFamily="18" charset="0"/>
              </a:rPr>
              <a:t>R4 Ensure </a:t>
            </a:r>
            <a:r>
              <a:rPr lang="en-GB" sz="2000" dirty="0">
                <a:latin typeface="Arial" panose="020B0604020202020204" pitchFamily="34" charset="0"/>
                <a:ea typeface="Times New Roman" panose="02020603050405020304" pitchFamily="18" charset="0"/>
              </a:rPr>
              <a:t>that GRT pupils have opportunities to express their views about their learning experiences </a:t>
            </a:r>
            <a:endParaRPr lang="en-GB" sz="2000" dirty="0">
              <a:latin typeface="Times New Roman" panose="02020603050405020304" pitchFamily="18" charset="0"/>
              <a:ea typeface="Times New Roman" panose="02020603050405020304" pitchFamily="18" charset="0"/>
            </a:endParaRPr>
          </a:p>
          <a:p>
            <a:pPr marL="342900" lvl="0" indent="-342900">
              <a:spcAft>
                <a:spcPts val="1200"/>
              </a:spcAft>
              <a:buSzPts val="1200"/>
              <a:buFont typeface="Arial" panose="020B0604020202020204" pitchFamily="34" charset="0"/>
              <a:buChar char="•"/>
            </a:pPr>
            <a:r>
              <a:rPr lang="en-GB" sz="2000" dirty="0" smtClean="0">
                <a:latin typeface="Arial" panose="020B0604020202020204" pitchFamily="34" charset="0"/>
                <a:ea typeface="Times New Roman" panose="02020603050405020304" pitchFamily="18" charset="0"/>
              </a:rPr>
              <a:t>R5 Work </a:t>
            </a:r>
            <a:r>
              <a:rPr lang="en-GB" sz="2000" dirty="0">
                <a:latin typeface="Arial" panose="020B0604020202020204" pitchFamily="34" charset="0"/>
                <a:ea typeface="Times New Roman" panose="02020603050405020304" pitchFamily="18" charset="0"/>
              </a:rPr>
              <a:t>collaboratively to deliver and enhance services for GRT pupils  </a:t>
            </a:r>
            <a:endParaRPr lang="en-GB" sz="2000" dirty="0">
              <a:latin typeface="Times New Roman" panose="02020603050405020304" pitchFamily="18" charset="0"/>
              <a:ea typeface="Times New Roman" panose="02020603050405020304" pitchFamily="18" charset="0"/>
            </a:endParaRPr>
          </a:p>
          <a:p>
            <a:pPr marL="342900" lvl="0" indent="-342900">
              <a:spcAft>
                <a:spcPts val="1200"/>
              </a:spcAft>
              <a:buSzPts val="1200"/>
              <a:buFont typeface="Arial" panose="020B0604020202020204" pitchFamily="34" charset="0"/>
              <a:buChar char="•"/>
            </a:pPr>
            <a:r>
              <a:rPr lang="en-GB" sz="2000" dirty="0" smtClean="0">
                <a:latin typeface="Arial" panose="020B0604020202020204" pitchFamily="34" charset="0"/>
                <a:ea typeface="Times New Roman" panose="02020603050405020304" pitchFamily="18" charset="0"/>
              </a:rPr>
              <a:t>R6 Explore </a:t>
            </a:r>
            <a:r>
              <a:rPr lang="en-GB" sz="2000" dirty="0">
                <a:latin typeface="Arial" panose="020B0604020202020204" pitchFamily="34" charset="0"/>
                <a:ea typeface="Times New Roman" panose="02020603050405020304" pitchFamily="18" charset="0"/>
              </a:rPr>
              <a:t>ways of building the confidence of GRT pupils and parents to self‑ascribe their ethnic identity </a:t>
            </a:r>
            <a:r>
              <a:rPr lang="en-GB" sz="2000" dirty="0" smtClean="0">
                <a:latin typeface="Arial" panose="020B0604020202020204" pitchFamily="34" charset="0"/>
                <a:ea typeface="Times New Roman" panose="02020603050405020304" pitchFamily="18" charset="0"/>
              </a:rPr>
              <a:t>accurately</a:t>
            </a: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2862852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Argymhellion</a:t>
            </a:r>
            <a:endParaRPr sz="4500" spc="-10" dirty="0">
              <a:solidFill>
                <a:schemeClr val="tx1">
                  <a:lumMod val="95000"/>
                  <a:lumOff val="5000"/>
                </a:schemeClr>
              </a:solidFill>
            </a:endParaRPr>
          </a:p>
        </p:txBody>
      </p:sp>
      <p:sp>
        <p:nvSpPr>
          <p:cNvPr id="3" name="object 3"/>
          <p:cNvSpPr txBox="1"/>
          <p:nvPr/>
        </p:nvSpPr>
        <p:spPr>
          <a:xfrm>
            <a:off x="527300" y="2642252"/>
            <a:ext cx="5899785" cy="3785652"/>
          </a:xfrm>
          <a:prstGeom prst="rect">
            <a:avLst/>
          </a:prstGeom>
        </p:spPr>
        <p:txBody>
          <a:bodyPr vert="horz" wrap="square" lIns="0" tIns="0" rIns="0" bIns="0" rtlCol="0">
            <a:spAutoFit/>
          </a:bodyPr>
          <a:lstStyle/>
          <a:p>
            <a:pPr>
              <a:spcAft>
                <a:spcPts val="1200"/>
              </a:spcAft>
              <a:tabLst>
                <a:tab pos="2637155" algn="ctr"/>
                <a:tab pos="5274310" algn="r"/>
                <a:tab pos="457200" algn="l"/>
              </a:tabLst>
            </a:pPr>
            <a:r>
              <a:rPr lang="cy-GB" sz="2400" b="1" dirty="0" smtClean="0">
                <a:solidFill>
                  <a:srgbClr val="000000"/>
                </a:solidFill>
                <a:latin typeface="Arial" panose="020B0604020202020204" pitchFamily="34" charset="0"/>
                <a:ea typeface="Times New Roman" panose="02020603050405020304" pitchFamily="18" charset="0"/>
              </a:rPr>
              <a:t>Dylai Llywodraeth Cymru:</a:t>
            </a:r>
            <a:endParaRPr lang="cy-GB" sz="2400" dirty="0" smtClean="0">
              <a:latin typeface="Times New Roman" panose="02020603050405020304" pitchFamily="18" charset="0"/>
              <a:ea typeface="Times New Roman" panose="02020603050405020304" pitchFamily="18" charset="0"/>
            </a:endParaRPr>
          </a:p>
          <a:p>
            <a:pPr marL="342900" lvl="0" indent="-342900">
              <a:spcAft>
                <a:spcPts val="1200"/>
              </a:spcAft>
              <a:buSzPts val="1200"/>
              <a:buFont typeface="Arial" panose="020B0604020202020204" pitchFamily="34" charset="0"/>
              <a:buChar char="•"/>
            </a:pPr>
            <a:r>
              <a:rPr lang="cy-GB" sz="2400" dirty="0" smtClean="0">
                <a:latin typeface="Arial" panose="020B0604020202020204" pitchFamily="34" charset="0"/>
                <a:ea typeface="Times New Roman" panose="02020603050405020304" pitchFamily="18" charset="0"/>
                <a:cs typeface="Arial" panose="020B0604020202020204" pitchFamily="34" charset="0"/>
              </a:rPr>
              <a:t>A7 Ddiweddaru arweiniad 2008 ‘Symud Ymlaen – Addysg Sipsiwn-Teithwyr’ </a:t>
            </a:r>
          </a:p>
          <a:p>
            <a:pPr>
              <a:spcAft>
                <a:spcPts val="1200"/>
              </a:spcAft>
            </a:pPr>
            <a:r>
              <a:rPr lang="cy-GB" sz="2400" dirty="0" smtClean="0">
                <a:latin typeface="Arial" panose="020B0604020202020204" pitchFamily="34" charset="0"/>
                <a:ea typeface="Times New Roman" panose="02020603050405020304" pitchFamily="18" charset="0"/>
              </a:rPr>
              <a:t>*  Argymhellion yn adroddiadau 2005 a 2011 Estyn</a:t>
            </a:r>
            <a:br>
              <a:rPr lang="cy-GB" sz="2400" dirty="0" smtClean="0">
                <a:latin typeface="Arial" panose="020B0604020202020204" pitchFamily="34" charset="0"/>
                <a:ea typeface="Times New Roman" panose="02020603050405020304" pitchFamily="18" charset="0"/>
              </a:rPr>
            </a:br>
            <a:r>
              <a:rPr lang="cy-GB" sz="2400" dirty="0" smtClean="0">
                <a:solidFill>
                  <a:schemeClr val="tx1">
                    <a:lumMod val="75000"/>
                    <a:lumOff val="25000"/>
                  </a:schemeClr>
                </a:solidFill>
                <a:latin typeface="Arial"/>
                <a:cs typeface="Arial"/>
              </a:rPr>
              <a:t/>
            </a:r>
            <a:br>
              <a:rPr lang="cy-GB" sz="2400" dirty="0" smtClean="0">
                <a:solidFill>
                  <a:schemeClr val="tx1">
                    <a:lumMod val="75000"/>
                    <a:lumOff val="25000"/>
                  </a:schemeClr>
                </a:solidFill>
                <a:latin typeface="Arial"/>
                <a:cs typeface="Arial"/>
              </a:rPr>
            </a:br>
            <a:endParaRPr lang="cy-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cy-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cy-GB" sz="2400" dirty="0">
              <a:solidFill>
                <a:schemeClr val="tx1">
                  <a:lumMod val="75000"/>
                  <a:lumOff val="2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Recommendations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3785652"/>
          </a:xfrm>
          <a:prstGeom prst="rect">
            <a:avLst/>
          </a:prstGeom>
        </p:spPr>
        <p:txBody>
          <a:bodyPr vert="horz" wrap="square" lIns="0" tIns="0" rIns="0" bIns="0" rtlCol="0">
            <a:spAutoFit/>
          </a:bodyPr>
          <a:lstStyle/>
          <a:p>
            <a:pPr>
              <a:spcAft>
                <a:spcPts val="1200"/>
              </a:spcAft>
              <a:tabLst>
                <a:tab pos="2637155" algn="ctr"/>
                <a:tab pos="5274310" algn="r"/>
                <a:tab pos="457200" algn="l"/>
              </a:tabLst>
            </a:pPr>
            <a:r>
              <a:rPr lang="en-GB" sz="2400" b="1" dirty="0">
                <a:solidFill>
                  <a:srgbClr val="000000"/>
                </a:solidFill>
                <a:latin typeface="Arial" panose="020B0604020202020204" pitchFamily="34" charset="0"/>
                <a:ea typeface="Times New Roman" panose="02020603050405020304" pitchFamily="18" charset="0"/>
              </a:rPr>
              <a:t>The Welsh Government should:</a:t>
            </a:r>
            <a:endParaRPr lang="en-GB" sz="2400" dirty="0">
              <a:latin typeface="Times New Roman" panose="02020603050405020304" pitchFamily="18" charset="0"/>
              <a:ea typeface="Times New Roman" panose="02020603050405020304" pitchFamily="18" charset="0"/>
            </a:endParaRPr>
          </a:p>
          <a:p>
            <a:pPr marL="342900" lvl="0" indent="-342900">
              <a:spcAft>
                <a:spcPts val="1200"/>
              </a:spcAft>
              <a:buSzPts val="1200"/>
              <a:buFont typeface="Arial" panose="020B0604020202020204" pitchFamily="34" charset="0"/>
              <a:buChar char="•"/>
            </a:pPr>
            <a:r>
              <a:rPr lang="en-GB" sz="2400" dirty="0" smtClean="0">
                <a:latin typeface="Arial" panose="020B0604020202020204" pitchFamily="34" charset="0"/>
                <a:ea typeface="Times New Roman" panose="02020603050405020304" pitchFamily="18" charset="0"/>
                <a:cs typeface="Arial" panose="020B0604020202020204" pitchFamily="34" charset="0"/>
              </a:rPr>
              <a:t>R7 Update </a:t>
            </a:r>
            <a:r>
              <a:rPr lang="en-GB" sz="2400" dirty="0">
                <a:latin typeface="Arial" panose="020B0604020202020204" pitchFamily="34" charset="0"/>
                <a:ea typeface="Times New Roman" panose="02020603050405020304" pitchFamily="18" charset="0"/>
                <a:cs typeface="Arial" panose="020B0604020202020204" pitchFamily="34" charset="0"/>
              </a:rPr>
              <a:t>the 2008 guidance ‘Moving Forward – Gypsy Traveller Education’ </a:t>
            </a:r>
          </a:p>
          <a:p>
            <a:pPr>
              <a:spcAft>
                <a:spcPts val="1200"/>
              </a:spcAft>
            </a:pPr>
            <a:r>
              <a:rPr lang="en-GB" sz="2400" dirty="0">
                <a:latin typeface="Arial" panose="020B0604020202020204" pitchFamily="34" charset="0"/>
                <a:ea typeface="Times New Roman" panose="02020603050405020304" pitchFamily="18" charset="0"/>
              </a:rPr>
              <a:t>*  </a:t>
            </a:r>
            <a:r>
              <a:rPr lang="en-GB" sz="2400" dirty="0">
                <a:solidFill>
                  <a:srgbClr val="000000"/>
                </a:solidFill>
                <a:latin typeface="Arial" panose="020B0604020202020204" pitchFamily="34" charset="0"/>
                <a:ea typeface="Arial" panose="020B0604020202020204" pitchFamily="34" charset="0"/>
              </a:rPr>
              <a:t>Recommendation in the 2005 and 2011 Estyn reports </a:t>
            </a:r>
            <a:r>
              <a:rPr lang="en-GB" sz="2400" dirty="0">
                <a:latin typeface="Arial" panose="020B0604020202020204" pitchFamily="34" charset="0"/>
                <a:ea typeface="Times New Roman" panose="02020603050405020304" pitchFamily="18" charset="0"/>
              </a:rPr>
              <a:t/>
            </a:r>
            <a:br>
              <a:rPr lang="en-GB" sz="2400" dirty="0">
                <a:latin typeface="Arial" panose="020B0604020202020204" pitchFamily="34" charset="0"/>
                <a:ea typeface="Times New Roman" panose="02020603050405020304" pitchFamily="18" charset="0"/>
              </a:rPr>
            </a:br>
            <a:r>
              <a:rPr lang="en-GB" sz="2400" dirty="0" smtClean="0">
                <a:solidFill>
                  <a:schemeClr val="tx1">
                    <a:lumMod val="75000"/>
                    <a:lumOff val="25000"/>
                  </a:schemeClr>
                </a:solidFill>
                <a:latin typeface="Arial"/>
                <a:cs typeface="Arial"/>
              </a:rPr>
              <a:t/>
            </a:r>
            <a:br>
              <a:rPr lang="en-GB" sz="2400" dirty="0" smtClean="0">
                <a:solidFill>
                  <a:schemeClr val="tx1">
                    <a:lumMod val="75000"/>
                    <a:lumOff val="25000"/>
                  </a:schemeClr>
                </a:solidFill>
                <a:latin typeface="Arial"/>
                <a:cs typeface="Arial"/>
              </a:rPr>
            </a:b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11622739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Arfer</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orau</a:t>
            </a:r>
            <a:endParaRPr sz="4500" spc="-10" dirty="0">
              <a:solidFill>
                <a:schemeClr val="tx1">
                  <a:lumMod val="95000"/>
                  <a:lumOff val="5000"/>
                </a:schemeClr>
              </a:solidFill>
            </a:endParaRPr>
          </a:p>
        </p:txBody>
      </p:sp>
      <p:sp>
        <p:nvSpPr>
          <p:cNvPr id="3" name="object 3"/>
          <p:cNvSpPr txBox="1"/>
          <p:nvPr/>
        </p:nvSpPr>
        <p:spPr>
          <a:xfrm>
            <a:off x="527300" y="2642252"/>
            <a:ext cx="5899785" cy="6801862"/>
          </a:xfrm>
          <a:prstGeom prst="rect">
            <a:avLst/>
          </a:prstGeom>
        </p:spPr>
        <p:txBody>
          <a:bodyPr vert="horz" wrap="square" lIns="0" tIns="0" rIns="0" bIns="0" rtlCol="0">
            <a:spAutoFit/>
          </a:bodyPr>
          <a:lstStyle/>
          <a:p>
            <a:pPr>
              <a:spcAft>
                <a:spcPts val="1200"/>
              </a:spcAft>
            </a:pPr>
            <a:r>
              <a:rPr lang="cy-GB" sz="2400" b="1" dirty="0" smtClean="0">
                <a:latin typeface="Arial" panose="020B0604020202020204" pitchFamily="34" charset="0"/>
                <a:ea typeface="Times New Roman" panose="02020603050405020304" pitchFamily="18" charset="0"/>
              </a:rPr>
              <a:t>Arfer dda mewn trefniadau pontio yng Nghyngor Caerdydd</a:t>
            </a:r>
            <a:endParaRPr lang="cy-GB" sz="2400" dirty="0" smtClean="0">
              <a:latin typeface="Times New Roman" panose="02020603050405020304" pitchFamily="18" charset="0"/>
              <a:ea typeface="Times New Roman" panose="02020603050405020304" pitchFamily="18" charset="0"/>
            </a:endParaRPr>
          </a:p>
          <a:p>
            <a:pPr>
              <a:spcAft>
                <a:spcPts val="0"/>
              </a:spcAft>
            </a:pPr>
            <a:r>
              <a:rPr lang="cy-GB" sz="2400" dirty="0" smtClean="0">
                <a:latin typeface="Arial" panose="020B0604020202020204" pitchFamily="34" charset="0"/>
                <a:ea typeface="Times New Roman" panose="02020603050405020304" pitchFamily="18" charset="0"/>
              </a:rPr>
              <a:t>Mae gwasanaeth addysg teithwyr Caerdydd yn ymgymryd â gwaith pontio fel proses barhaus trwy gydol blwyddyn olaf ysgol gynradd.  Maent yn sicrhau eu bod yn cydweithio’n agos â rhieni ac yn cefnogi rhieni trwy gydol y broses bontio.  Maent yn trefnu bod disgyblion a rhieni’n ymweld â’r ysgol uwchradd, yn llenwi ffurflenni derbyn gyda rhieni ac yn helpu i gywiro camsyniadau a lleddfu ofnau sydd gan rieni am addysg ysgol uwchradd. O ganlyniad i hyn, bu cynnydd o 38 pwynt canran yn nifer y disgyblion SRTh sy’n trosglwyddo i ysgolion uwchradd Caerdydd dros y tair blynedd diwethaf, o 50% yn 2014 i 88% yn 2017.</a:t>
            </a:r>
            <a:r>
              <a:rPr lang="cy-GB" sz="2400" dirty="0" smtClean="0">
                <a:solidFill>
                  <a:schemeClr val="tx1">
                    <a:lumMod val="75000"/>
                    <a:lumOff val="25000"/>
                  </a:schemeClr>
                </a:solidFill>
                <a:latin typeface="Arial"/>
                <a:cs typeface="Arial"/>
              </a:rPr>
              <a:t>  </a:t>
            </a:r>
            <a:endParaRPr lang="cy-GB" sz="2400" dirty="0">
              <a:latin typeface="Times New Roman" panose="02020603050405020304" pitchFamily="18" charset="0"/>
              <a:ea typeface="Times New Roman" panose="02020603050405020304" pitchFamily="18" charset="0"/>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Best practice</a:t>
            </a:r>
            <a:endParaRPr sz="4500" dirty="0">
              <a:solidFill>
                <a:schemeClr val="tx1">
                  <a:lumMod val="75000"/>
                  <a:lumOff val="25000"/>
                </a:schemeClr>
              </a:solidFill>
              <a:latin typeface="Arial"/>
              <a:cs typeface="Arial"/>
            </a:endParaRPr>
          </a:p>
        </p:txBody>
      </p:sp>
      <p:sp>
        <p:nvSpPr>
          <p:cNvPr id="8" name="object 8"/>
          <p:cNvSpPr txBox="1"/>
          <p:nvPr/>
        </p:nvSpPr>
        <p:spPr>
          <a:xfrm>
            <a:off x="6615619" y="2519588"/>
            <a:ext cx="5937885" cy="6801862"/>
          </a:xfrm>
          <a:prstGeom prst="rect">
            <a:avLst/>
          </a:prstGeom>
        </p:spPr>
        <p:txBody>
          <a:bodyPr vert="horz" wrap="square" lIns="0" tIns="0" rIns="0" bIns="0" rtlCol="0">
            <a:spAutoFit/>
          </a:bodyPr>
          <a:lstStyle/>
          <a:p>
            <a:pPr>
              <a:spcAft>
                <a:spcPts val="1200"/>
              </a:spcAft>
            </a:pPr>
            <a:r>
              <a:rPr lang="en-GB" sz="2400" b="1" dirty="0">
                <a:latin typeface="Arial" panose="020B0604020202020204" pitchFamily="34" charset="0"/>
                <a:ea typeface="Times New Roman" panose="02020603050405020304" pitchFamily="18" charset="0"/>
              </a:rPr>
              <a:t>Good practice in transition arrangements in Cardiff Council</a:t>
            </a:r>
            <a:endParaRPr lang="en-GB" sz="2400" dirty="0">
              <a:latin typeface="Times New Roman" panose="02020603050405020304" pitchFamily="18" charset="0"/>
              <a:ea typeface="Times New Roman" panose="02020603050405020304" pitchFamily="18" charset="0"/>
            </a:endParaRPr>
          </a:p>
          <a:p>
            <a:pPr>
              <a:spcAft>
                <a:spcPts val="0"/>
              </a:spcAft>
            </a:pPr>
            <a:r>
              <a:rPr lang="en-GB" sz="2400" dirty="0">
                <a:latin typeface="Arial" panose="020B0604020202020204" pitchFamily="34" charset="0"/>
                <a:ea typeface="Times New Roman" panose="02020603050405020304" pitchFamily="18" charset="0"/>
              </a:rPr>
              <a:t>Cardiff traveller education service undertakes transition work as a continuous process throughout the final year of primary school.  They ensure close liaison with parents and support parents throughout the whole transition process.  They arrange visits for pupils and parents to the secondary school, complete admission forms with parents and help to allay any misconceptions and fears that parents may have about secondary school education. This has resulted in a 38 percentage point increase in the number of GRT pupils transferring to Cardiff secondary schools over the last three years, from 50% in 2014 to 88% in 2017</a:t>
            </a:r>
            <a:r>
              <a:rPr lang="en-GB" sz="2400" dirty="0" smtClean="0">
                <a:latin typeface="Arial" panose="020B0604020202020204" pitchFamily="34" charset="0"/>
                <a:ea typeface="Times New Roman" panose="02020603050405020304" pitchFamily="18" charset="0"/>
              </a:rPr>
              <a:t>.</a:t>
            </a:r>
            <a:r>
              <a:rPr lang="en-GB" sz="2400" dirty="0">
                <a:solidFill>
                  <a:schemeClr val="tx1">
                    <a:lumMod val="75000"/>
                    <a:lumOff val="25000"/>
                  </a:schemeClr>
                </a:solidFill>
                <a:latin typeface="Arial"/>
                <a:cs typeface="Arial"/>
              </a:rPr>
              <a:t> </a:t>
            </a:r>
            <a:r>
              <a:rPr lang="en-GB" sz="2400" dirty="0" smtClean="0">
                <a:solidFill>
                  <a:schemeClr val="tx1">
                    <a:lumMod val="75000"/>
                    <a:lumOff val="25000"/>
                  </a:schemeClr>
                </a:solidFill>
                <a:latin typeface="Arial"/>
                <a:cs typeface="Arial"/>
              </a:rPr>
              <a:t> </a:t>
            </a:r>
            <a:endParaRPr lang="en-GB" sz="2400" dirty="0">
              <a:latin typeface="Times New Roman" panose="02020603050405020304" pitchFamily="18" charset="0"/>
              <a:ea typeface="Times New Roman" panose="02020603050405020304" pitchFamily="18" charset="0"/>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40151914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1384995"/>
          </a:xfrm>
          <a:prstGeom prst="rect">
            <a:avLst/>
          </a:prstGeom>
        </p:spPr>
        <p:txBody>
          <a:bodyPr vert="horz" wrap="square" lIns="0" tIns="0" rIns="0" bIns="0" rtlCol="0">
            <a:spAutoFit/>
          </a:bodyPr>
          <a:lstStyle/>
          <a:p>
            <a:pPr marL="12700">
              <a:lnSpc>
                <a:spcPct val="100000"/>
              </a:lnSpc>
            </a:pPr>
            <a:r>
              <a:rPr lang="cy-GB" sz="4500" spc="-10" dirty="0" smtClean="0">
                <a:solidFill>
                  <a:schemeClr val="tx1">
                    <a:lumMod val="95000"/>
                    <a:lumOff val="5000"/>
                  </a:schemeClr>
                </a:solidFill>
              </a:rPr>
              <a:t>Cwestiynau i </a:t>
            </a:r>
            <a:br>
              <a:rPr lang="cy-GB" sz="4500" spc="-10" dirty="0" smtClean="0">
                <a:solidFill>
                  <a:schemeClr val="tx1">
                    <a:lumMod val="95000"/>
                    <a:lumOff val="5000"/>
                  </a:schemeClr>
                </a:solidFill>
              </a:rPr>
            </a:br>
            <a:r>
              <a:rPr lang="cy-GB" sz="4500" spc="-10" dirty="0" smtClean="0">
                <a:solidFill>
                  <a:schemeClr val="tx1">
                    <a:lumMod val="95000"/>
                    <a:lumOff val="5000"/>
                  </a:schemeClr>
                </a:solidFill>
              </a:rPr>
              <a:t>ddarparwyr</a:t>
            </a:r>
            <a:endParaRPr lang="cy-GB" sz="4500" spc="-10" dirty="0">
              <a:solidFill>
                <a:schemeClr val="tx1">
                  <a:lumMod val="95000"/>
                  <a:lumOff val="5000"/>
                </a:schemeClr>
              </a:solidFill>
            </a:endParaRPr>
          </a:p>
        </p:txBody>
      </p:sp>
      <p:sp>
        <p:nvSpPr>
          <p:cNvPr id="3" name="object 3"/>
          <p:cNvSpPr txBox="1"/>
          <p:nvPr/>
        </p:nvSpPr>
        <p:spPr>
          <a:xfrm>
            <a:off x="361950" y="3328052"/>
            <a:ext cx="6065135" cy="6001643"/>
          </a:xfrm>
          <a:prstGeom prst="rect">
            <a:avLst/>
          </a:prstGeom>
        </p:spPr>
        <p:txBody>
          <a:bodyPr vert="horz" wrap="square" lIns="0" tIns="0" rIns="0" bIns="0" rtlCol="0">
            <a:spAutoFit/>
          </a:bodyPr>
          <a:lstStyle/>
          <a:p>
            <a:pPr marL="457200" lvl="0" indent="-457200">
              <a:spcAft>
                <a:spcPts val="1200"/>
              </a:spcAft>
              <a:buSzPts val="1200"/>
              <a:buFont typeface="+mj-lt"/>
              <a:buAutoNum type="arabicPeriod"/>
            </a:pPr>
            <a:r>
              <a:rPr lang="cy-GB" sz="2400" dirty="0" smtClean="0">
                <a:latin typeface="Arial" panose="020B0604020202020204" pitchFamily="34" charset="0"/>
                <a:ea typeface="Times New Roman" panose="02020603050405020304" pitchFamily="18" charset="0"/>
                <a:cs typeface="Arial" panose="020B0604020202020204" pitchFamily="34" charset="0"/>
              </a:rPr>
              <a:t>Pa mor dda rydym ni’n gwerthuso effeithiolrwydd ein strategaethau i wella cyflawniad, pontio a phresenoldeb disgyblion SRTh ac yn gwneud gwelliannau pan na fydd strategaethau’n arwain at y deilliannau a ddymunir?</a:t>
            </a:r>
          </a:p>
          <a:p>
            <a:pPr marL="457200" lvl="0" indent="-457200">
              <a:spcAft>
                <a:spcPts val="1200"/>
              </a:spcAft>
              <a:buSzPts val="1200"/>
              <a:buFont typeface="+mj-lt"/>
              <a:buAutoNum type="arabicPeriod"/>
            </a:pPr>
            <a:r>
              <a:rPr lang="cy-GB" sz="2400" dirty="0" smtClean="0">
                <a:latin typeface="Arial" panose="020B0604020202020204" pitchFamily="34" charset="0"/>
                <a:ea typeface="Times New Roman" panose="02020603050405020304" pitchFamily="18" charset="0"/>
                <a:cs typeface="Arial" panose="020B0604020202020204" pitchFamily="34" charset="0"/>
              </a:rPr>
              <a:t>Pa mor effeithiol rydym ni’n sicrhau bod polisïau ar gydraddoldeb a gwrthfwlio yn cyfrif am anghenion penodol disgyblion SRTh? </a:t>
            </a:r>
          </a:p>
          <a:p>
            <a:pPr marL="457200" lvl="0" indent="-457200">
              <a:spcAft>
                <a:spcPts val="1200"/>
              </a:spcAft>
              <a:buSzPts val="1200"/>
              <a:buFont typeface="+mj-lt"/>
              <a:buAutoNum type="arabicPeriod"/>
            </a:pPr>
            <a:r>
              <a:rPr lang="cy-GB" sz="2400" dirty="0" smtClean="0">
                <a:latin typeface="Arial" panose="020B0604020202020204" pitchFamily="34" charset="0"/>
                <a:ea typeface="Times New Roman" panose="02020603050405020304" pitchFamily="18" charset="0"/>
                <a:cs typeface="Arial" panose="020B0604020202020204" pitchFamily="34" charset="0"/>
              </a:rPr>
              <a:t>Beth rydym ni’n ei wneud i annog ysgolion i hyrwyddo diwylliant SRTh ar draws cwricwlwm yr ysgol?</a:t>
            </a:r>
          </a:p>
          <a:p>
            <a:pPr marL="457200" lvl="0" indent="-457200">
              <a:spcAft>
                <a:spcPts val="1200"/>
              </a:spcAft>
              <a:buSzPts val="1200"/>
              <a:buFont typeface="+mj-lt"/>
              <a:buAutoNum type="arabicPeriod"/>
            </a:pPr>
            <a:r>
              <a:rPr lang="cy-GB" sz="2400" dirty="0" smtClean="0">
                <a:latin typeface="Arial" panose="020B0604020202020204" pitchFamily="34" charset="0"/>
                <a:ea typeface="Times New Roman" panose="02020603050405020304" pitchFamily="18" charset="0"/>
                <a:cs typeface="Arial" panose="020B0604020202020204" pitchFamily="34" charset="0"/>
              </a:rPr>
              <a:t>Pa mor dda rydym ni’n gwrando ar farn disgyblion SRTh am eu profiadau dysgu</a:t>
            </a:r>
            <a:r>
              <a:rPr lang="cy-GB" sz="2400" dirty="0" smtClean="0">
                <a:latin typeface="Arial" panose="020B0604020202020204" pitchFamily="34" charset="0"/>
                <a:ea typeface="Times New Roman" panose="02020603050405020304" pitchFamily="18" charset="0"/>
              </a:rPr>
              <a:t>?</a:t>
            </a:r>
            <a:endParaRPr lang="cy-GB" sz="2400" dirty="0">
              <a:latin typeface="Times New Roman" panose="02020603050405020304" pitchFamily="18" charset="0"/>
              <a:ea typeface="Times New Roman" panose="02020603050405020304" pitchFamily="18" charset="0"/>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1384995"/>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Q</a:t>
            </a:r>
            <a:r>
              <a:rPr lang="en-GB" sz="4500" b="1" spc="-5" dirty="0" smtClean="0">
                <a:solidFill>
                  <a:schemeClr val="tx1">
                    <a:lumMod val="75000"/>
                    <a:lumOff val="25000"/>
                  </a:schemeClr>
                </a:solidFill>
                <a:latin typeface="Arial"/>
                <a:cs typeface="Arial"/>
              </a:rPr>
              <a:t>uestions for providers</a:t>
            </a:r>
            <a:endParaRPr sz="4500" dirty="0">
              <a:solidFill>
                <a:schemeClr val="tx1">
                  <a:lumMod val="75000"/>
                  <a:lumOff val="25000"/>
                </a:schemeClr>
              </a:solidFill>
              <a:latin typeface="Arial"/>
              <a:cs typeface="Arial"/>
            </a:endParaRPr>
          </a:p>
        </p:txBody>
      </p:sp>
      <p:sp>
        <p:nvSpPr>
          <p:cNvPr id="8" name="object 8"/>
          <p:cNvSpPr txBox="1"/>
          <p:nvPr/>
        </p:nvSpPr>
        <p:spPr>
          <a:xfrm>
            <a:off x="6615619" y="3328052"/>
            <a:ext cx="5937885" cy="6001643"/>
          </a:xfrm>
          <a:prstGeom prst="rect">
            <a:avLst/>
          </a:prstGeom>
        </p:spPr>
        <p:txBody>
          <a:bodyPr vert="horz" wrap="square" lIns="0" tIns="0" rIns="0" bIns="0" rtlCol="0">
            <a:spAutoFit/>
          </a:bodyPr>
          <a:lstStyle/>
          <a:p>
            <a:pPr marL="457200" lvl="0" indent="-457200">
              <a:spcAft>
                <a:spcPts val="1200"/>
              </a:spcAft>
              <a:buSzPts val="1200"/>
              <a:buFont typeface="+mj-lt"/>
              <a:buAutoNum type="arabicPeriod"/>
            </a:pPr>
            <a:r>
              <a:rPr lang="en-GB" sz="2400" dirty="0" smtClean="0">
                <a:latin typeface="Arial" panose="020B0604020202020204" pitchFamily="34" charset="0"/>
                <a:ea typeface="Times New Roman" panose="02020603050405020304" pitchFamily="18" charset="0"/>
                <a:cs typeface="Arial" panose="020B0604020202020204" pitchFamily="34" charset="0"/>
              </a:rPr>
              <a:t>How well do we evaluate </a:t>
            </a:r>
            <a:r>
              <a:rPr lang="en-GB" sz="2400" dirty="0">
                <a:latin typeface="Arial" panose="020B0604020202020204" pitchFamily="34" charset="0"/>
                <a:ea typeface="Times New Roman" panose="02020603050405020304" pitchFamily="18" charset="0"/>
                <a:cs typeface="Arial" panose="020B0604020202020204" pitchFamily="34" charset="0"/>
              </a:rPr>
              <a:t>the effectiveness of </a:t>
            </a:r>
            <a:r>
              <a:rPr lang="en-GB" sz="2400" dirty="0" smtClean="0">
                <a:latin typeface="Arial" panose="020B0604020202020204" pitchFamily="34" charset="0"/>
                <a:ea typeface="Times New Roman" panose="02020603050405020304" pitchFamily="18" charset="0"/>
                <a:cs typeface="Arial" panose="020B0604020202020204" pitchFamily="34" charset="0"/>
              </a:rPr>
              <a:t>our </a:t>
            </a:r>
            <a:r>
              <a:rPr lang="en-GB" sz="2400" dirty="0">
                <a:latin typeface="Arial" panose="020B0604020202020204" pitchFamily="34" charset="0"/>
                <a:ea typeface="Times New Roman" panose="02020603050405020304" pitchFamily="18" charset="0"/>
                <a:cs typeface="Arial" panose="020B0604020202020204" pitchFamily="34" charset="0"/>
              </a:rPr>
              <a:t>strategies to improve the achievement, transition and </a:t>
            </a:r>
            <a:r>
              <a:rPr lang="en-GB" sz="2400" dirty="0" smtClean="0">
                <a:latin typeface="Arial" panose="020B0604020202020204" pitchFamily="34" charset="0"/>
                <a:ea typeface="Times New Roman" panose="02020603050405020304" pitchFamily="18" charset="0"/>
                <a:cs typeface="Arial" panose="020B0604020202020204" pitchFamily="34" charset="0"/>
              </a:rPr>
              <a:t>attendance </a:t>
            </a:r>
            <a:r>
              <a:rPr lang="en-GB" sz="2400" dirty="0">
                <a:latin typeface="Arial" panose="020B0604020202020204" pitchFamily="34" charset="0"/>
                <a:ea typeface="Times New Roman" panose="02020603050405020304" pitchFamily="18" charset="0"/>
                <a:cs typeface="Arial" panose="020B0604020202020204" pitchFamily="34" charset="0"/>
              </a:rPr>
              <a:t>of GRT pupils and make improvements when strategies are not bringing about the desired </a:t>
            </a:r>
            <a:r>
              <a:rPr lang="en-GB" sz="2400" dirty="0" smtClean="0">
                <a:latin typeface="Arial" panose="020B0604020202020204" pitchFamily="34" charset="0"/>
                <a:ea typeface="Times New Roman" panose="02020603050405020304" pitchFamily="18" charset="0"/>
                <a:cs typeface="Arial" panose="020B0604020202020204" pitchFamily="34" charset="0"/>
              </a:rPr>
              <a:t>outcomes?</a:t>
            </a:r>
          </a:p>
          <a:p>
            <a:pPr marL="457200" lvl="0" indent="-457200">
              <a:spcAft>
                <a:spcPts val="1200"/>
              </a:spcAft>
              <a:buSzPts val="1200"/>
              <a:buFont typeface="+mj-lt"/>
              <a:buAutoNum type="arabicPeriod"/>
            </a:pPr>
            <a:r>
              <a:rPr lang="en-GB" sz="2400" dirty="0" smtClean="0">
                <a:latin typeface="Arial" panose="020B0604020202020204" pitchFamily="34" charset="0"/>
                <a:ea typeface="Times New Roman" panose="02020603050405020304" pitchFamily="18" charset="0"/>
                <a:cs typeface="Arial" panose="020B0604020202020204" pitchFamily="34" charset="0"/>
              </a:rPr>
              <a:t>How effectively do we make sure </a:t>
            </a:r>
            <a:r>
              <a:rPr lang="en-GB" sz="2400" dirty="0">
                <a:latin typeface="Arial" panose="020B0604020202020204" pitchFamily="34" charset="0"/>
                <a:ea typeface="Times New Roman" panose="02020603050405020304" pitchFamily="18" charset="0"/>
                <a:cs typeface="Arial" panose="020B0604020202020204" pitchFamily="34" charset="0"/>
              </a:rPr>
              <a:t>that anti-bullying and equality policies take account of the specific needs of GRT </a:t>
            </a:r>
            <a:r>
              <a:rPr lang="en-GB" sz="2400" dirty="0" smtClean="0">
                <a:latin typeface="Arial" panose="020B0604020202020204" pitchFamily="34" charset="0"/>
                <a:ea typeface="Times New Roman" panose="02020603050405020304" pitchFamily="18" charset="0"/>
                <a:cs typeface="Arial" panose="020B0604020202020204" pitchFamily="34" charset="0"/>
              </a:rPr>
              <a:t>pupils</a:t>
            </a:r>
            <a:r>
              <a:rPr lang="en-GB" sz="2400" dirty="0">
                <a:latin typeface="Arial" panose="020B0604020202020204" pitchFamily="34" charset="0"/>
                <a:ea typeface="Times New Roman" panose="02020603050405020304" pitchFamily="18" charset="0"/>
                <a:cs typeface="Arial" panose="020B0604020202020204" pitchFamily="34" charset="0"/>
              </a:rPr>
              <a:t>?</a:t>
            </a:r>
            <a:r>
              <a:rPr lang="en-GB" sz="2400" dirty="0" smtClean="0">
                <a:latin typeface="Arial" panose="020B0604020202020204" pitchFamily="34" charset="0"/>
                <a:ea typeface="Times New Roman" panose="02020603050405020304" pitchFamily="18" charset="0"/>
                <a:cs typeface="Arial" panose="020B0604020202020204" pitchFamily="34" charset="0"/>
              </a:rPr>
              <a:t> </a:t>
            </a:r>
          </a:p>
          <a:p>
            <a:pPr marL="457200" lvl="0" indent="-457200">
              <a:spcAft>
                <a:spcPts val="1200"/>
              </a:spcAft>
              <a:buSzPts val="1200"/>
              <a:buFont typeface="+mj-lt"/>
              <a:buAutoNum type="arabicPeriod"/>
            </a:pPr>
            <a:r>
              <a:rPr lang="en-GB" sz="2400" dirty="0" smtClean="0">
                <a:latin typeface="Arial" panose="020B0604020202020204" pitchFamily="34" charset="0"/>
                <a:ea typeface="Times New Roman" panose="02020603050405020304" pitchFamily="18" charset="0"/>
                <a:cs typeface="Arial" panose="020B0604020202020204" pitchFamily="34" charset="0"/>
              </a:rPr>
              <a:t>What do we do to encourage schools to promote </a:t>
            </a:r>
            <a:r>
              <a:rPr lang="en-GB" sz="2400" dirty="0">
                <a:latin typeface="Arial" panose="020B0604020202020204" pitchFamily="34" charset="0"/>
                <a:ea typeface="Times New Roman" panose="02020603050405020304" pitchFamily="18" charset="0"/>
                <a:cs typeface="Arial" panose="020B0604020202020204" pitchFamily="34" charset="0"/>
              </a:rPr>
              <a:t>GRT culture throughout the school </a:t>
            </a:r>
            <a:r>
              <a:rPr lang="en-GB" sz="2400" dirty="0" smtClean="0">
                <a:latin typeface="Arial" panose="020B0604020202020204" pitchFamily="34" charset="0"/>
                <a:ea typeface="Times New Roman" panose="02020603050405020304" pitchFamily="18" charset="0"/>
                <a:cs typeface="Arial" panose="020B0604020202020204" pitchFamily="34" charset="0"/>
              </a:rPr>
              <a:t>curriculum?</a:t>
            </a:r>
          </a:p>
          <a:p>
            <a:pPr marL="457200" lvl="0" indent="-457200">
              <a:spcAft>
                <a:spcPts val="1200"/>
              </a:spcAft>
              <a:buSzPts val="1200"/>
              <a:buFont typeface="+mj-lt"/>
              <a:buAutoNum type="arabicPeriod"/>
            </a:pPr>
            <a:r>
              <a:rPr lang="en-GB" sz="2400" dirty="0" smtClean="0">
                <a:latin typeface="Arial" panose="020B0604020202020204" pitchFamily="34" charset="0"/>
                <a:ea typeface="Times New Roman" panose="02020603050405020304" pitchFamily="18" charset="0"/>
                <a:cs typeface="Arial" panose="020B0604020202020204" pitchFamily="34" charset="0"/>
              </a:rPr>
              <a:t>How well do we listen to GRT pupils’ </a:t>
            </a:r>
            <a:r>
              <a:rPr lang="en-GB" sz="2400" dirty="0">
                <a:latin typeface="Arial" panose="020B0604020202020204" pitchFamily="34" charset="0"/>
                <a:ea typeface="Times New Roman" panose="02020603050405020304" pitchFamily="18" charset="0"/>
                <a:cs typeface="Arial" panose="020B0604020202020204" pitchFamily="34" charset="0"/>
              </a:rPr>
              <a:t>views about their learning </a:t>
            </a:r>
            <a:r>
              <a:rPr lang="en-GB" sz="2400" dirty="0" smtClean="0">
                <a:latin typeface="Arial" panose="020B0604020202020204" pitchFamily="34" charset="0"/>
                <a:ea typeface="Times New Roman" panose="02020603050405020304" pitchFamily="18" charset="0"/>
                <a:cs typeface="Arial" panose="020B0604020202020204" pitchFamily="34" charset="0"/>
              </a:rPr>
              <a:t>experiences</a:t>
            </a:r>
            <a:r>
              <a:rPr lang="en-GB" sz="2400" dirty="0" smtClean="0">
                <a:latin typeface="Arial" panose="020B0604020202020204" pitchFamily="34" charset="0"/>
                <a:ea typeface="Times New Roman" panose="02020603050405020304" pitchFamily="18" charset="0"/>
              </a:rPr>
              <a:t>?</a:t>
            </a:r>
            <a:endParaRPr lang="en-GB" sz="2400" dirty="0">
              <a:latin typeface="Times New Roman" panose="02020603050405020304" pitchFamily="18" charset="0"/>
              <a:ea typeface="Times New Roman" panose="02020603050405020304" pitchFamily="18" charset="0"/>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3765185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1384995"/>
          </a:xfrm>
          <a:prstGeom prst="rect">
            <a:avLst/>
          </a:prstGeom>
        </p:spPr>
        <p:txBody>
          <a:bodyPr vert="horz" wrap="square" lIns="0" tIns="0" rIns="0" bIns="0" rtlCol="0">
            <a:spAutoFit/>
          </a:bodyPr>
          <a:lstStyle/>
          <a:p>
            <a:pPr marL="12700">
              <a:lnSpc>
                <a:spcPct val="100000"/>
              </a:lnSpc>
            </a:pPr>
            <a:r>
              <a:rPr lang="cy-GB" sz="4500" spc="-10" dirty="0" smtClean="0">
                <a:solidFill>
                  <a:schemeClr val="tx1">
                    <a:lumMod val="95000"/>
                    <a:lumOff val="5000"/>
                  </a:schemeClr>
                </a:solidFill>
              </a:rPr>
              <a:t>Cwestiynau i </a:t>
            </a:r>
            <a:br>
              <a:rPr lang="cy-GB" sz="4500" spc="-10" dirty="0" smtClean="0">
                <a:solidFill>
                  <a:schemeClr val="tx1">
                    <a:lumMod val="95000"/>
                    <a:lumOff val="5000"/>
                  </a:schemeClr>
                </a:solidFill>
              </a:rPr>
            </a:br>
            <a:r>
              <a:rPr lang="cy-GB" sz="4500" spc="-10" dirty="0" smtClean="0">
                <a:solidFill>
                  <a:schemeClr val="tx1">
                    <a:lumMod val="95000"/>
                    <a:lumOff val="5000"/>
                  </a:schemeClr>
                </a:solidFill>
              </a:rPr>
              <a:t>ddarparwyr</a:t>
            </a:r>
            <a:endParaRPr lang="cy-GB" sz="4500" spc="-10" dirty="0">
              <a:solidFill>
                <a:schemeClr val="tx1">
                  <a:lumMod val="95000"/>
                  <a:lumOff val="5000"/>
                </a:schemeClr>
              </a:solidFill>
            </a:endParaRPr>
          </a:p>
        </p:txBody>
      </p:sp>
      <p:sp>
        <p:nvSpPr>
          <p:cNvPr id="3" name="object 3"/>
          <p:cNvSpPr txBox="1"/>
          <p:nvPr/>
        </p:nvSpPr>
        <p:spPr>
          <a:xfrm>
            <a:off x="527300" y="3328052"/>
            <a:ext cx="5899785" cy="3262432"/>
          </a:xfrm>
          <a:prstGeom prst="rect">
            <a:avLst/>
          </a:prstGeom>
        </p:spPr>
        <p:txBody>
          <a:bodyPr vert="horz" wrap="square" lIns="0" tIns="0" rIns="0" bIns="0" rtlCol="0">
            <a:spAutoFit/>
          </a:bodyPr>
          <a:lstStyle/>
          <a:p>
            <a:pPr marL="457200" lvl="0" indent="-457200">
              <a:spcAft>
                <a:spcPts val="1200"/>
              </a:spcAft>
              <a:buSzPts val="1200"/>
              <a:buFont typeface="+mj-lt"/>
              <a:buAutoNum type="arabicPeriod" startAt="5"/>
            </a:pPr>
            <a:r>
              <a:rPr lang="cy-GB" sz="2400" dirty="0" smtClean="0">
                <a:latin typeface="Arial" panose="020B0604020202020204" pitchFamily="34" charset="0"/>
                <a:ea typeface="Times New Roman" panose="02020603050405020304" pitchFamily="18" charset="0"/>
                <a:cs typeface="Arial" panose="020B0604020202020204" pitchFamily="34" charset="0"/>
              </a:rPr>
              <a:t>Pa mor dda rydym ni’n gweithio gyda darparwyr eraill i gyflwyno a gwella gwasanaethau i ddisgyblion SRTh?</a:t>
            </a:r>
          </a:p>
          <a:p>
            <a:pPr marL="457200" lvl="0" indent="-457200">
              <a:spcAft>
                <a:spcPts val="1200"/>
              </a:spcAft>
              <a:buSzPts val="1200"/>
              <a:buFont typeface="+mj-lt"/>
              <a:buAutoNum type="arabicPeriod" startAt="5"/>
            </a:pPr>
            <a:r>
              <a:rPr lang="cy-GB" sz="2400" dirty="0" smtClean="0">
                <a:latin typeface="Arial" panose="020B0604020202020204" pitchFamily="34" charset="0"/>
                <a:ea typeface="Times New Roman" panose="02020603050405020304" pitchFamily="18" charset="0"/>
                <a:cs typeface="Arial" panose="020B0604020202020204" pitchFamily="34" charset="0"/>
              </a:rPr>
              <a:t>Sut gallwn ni wneud yn siwr bod disgyblion SRTh a’u rhieni yn p</a:t>
            </a:r>
            <a:r>
              <a:rPr lang="cy-GB" sz="2400" dirty="0" smtClean="0">
                <a:solidFill>
                  <a:prstClr val="black"/>
                </a:solidFill>
                <a:latin typeface="Arial" panose="020B0604020202020204" pitchFamily="34" charset="0"/>
                <a:ea typeface="Times New Roman" panose="02020603050405020304" pitchFamily="18" charset="0"/>
              </a:rPr>
              <a:t>riodoli eu hunaniaeth ethnig yn gywir</a:t>
            </a:r>
            <a:r>
              <a:rPr lang="cy-GB" sz="2400" dirty="0" smtClean="0">
                <a:latin typeface="Arial" panose="020B0604020202020204" pitchFamily="34" charset="0"/>
                <a:ea typeface="Times New Roman" panose="02020603050405020304" pitchFamily="18" charset="0"/>
                <a:cs typeface="Arial" panose="020B0604020202020204" pitchFamily="34" charset="0"/>
              </a:rPr>
              <a:t>?</a:t>
            </a:r>
          </a:p>
          <a:p>
            <a:pPr marR="5080">
              <a:tabLst>
                <a:tab pos="5485765" algn="l"/>
              </a:tabLst>
            </a:pPr>
            <a:endParaRPr lang="cy-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cy-GB" sz="2400" dirty="0">
              <a:solidFill>
                <a:schemeClr val="tx1">
                  <a:lumMod val="75000"/>
                  <a:lumOff val="2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1384995"/>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Q</a:t>
            </a:r>
            <a:r>
              <a:rPr lang="en-GB" sz="4500" b="1" spc="-5" dirty="0" smtClean="0">
                <a:solidFill>
                  <a:schemeClr val="tx1">
                    <a:lumMod val="75000"/>
                    <a:lumOff val="25000"/>
                  </a:schemeClr>
                </a:solidFill>
                <a:latin typeface="Arial"/>
                <a:cs typeface="Arial"/>
              </a:rPr>
              <a:t>uestions for providers</a:t>
            </a:r>
            <a:endParaRPr sz="4500" dirty="0">
              <a:solidFill>
                <a:schemeClr val="tx1">
                  <a:lumMod val="75000"/>
                  <a:lumOff val="25000"/>
                </a:schemeClr>
              </a:solidFill>
              <a:latin typeface="Arial"/>
              <a:cs typeface="Arial"/>
            </a:endParaRPr>
          </a:p>
        </p:txBody>
      </p:sp>
      <p:sp>
        <p:nvSpPr>
          <p:cNvPr id="8" name="object 8"/>
          <p:cNvSpPr txBox="1"/>
          <p:nvPr/>
        </p:nvSpPr>
        <p:spPr>
          <a:xfrm>
            <a:off x="6615619" y="3328052"/>
            <a:ext cx="5937885" cy="3631763"/>
          </a:xfrm>
          <a:prstGeom prst="rect">
            <a:avLst/>
          </a:prstGeom>
        </p:spPr>
        <p:txBody>
          <a:bodyPr vert="horz" wrap="square" lIns="0" tIns="0" rIns="0" bIns="0" rtlCol="0">
            <a:spAutoFit/>
          </a:bodyPr>
          <a:lstStyle/>
          <a:p>
            <a:pPr marL="457200" lvl="0" indent="-457200">
              <a:spcAft>
                <a:spcPts val="1200"/>
              </a:spcAft>
              <a:buSzPts val="1200"/>
              <a:buFont typeface="+mj-lt"/>
              <a:buAutoNum type="arabicPeriod" startAt="5"/>
            </a:pPr>
            <a:r>
              <a:rPr lang="en-GB" sz="2400" dirty="0" smtClean="0">
                <a:latin typeface="Arial" panose="020B0604020202020204" pitchFamily="34" charset="0"/>
                <a:ea typeface="Times New Roman" panose="02020603050405020304" pitchFamily="18" charset="0"/>
                <a:cs typeface="Arial" panose="020B0604020202020204" pitchFamily="34" charset="0"/>
              </a:rPr>
              <a:t>How well do we work with other providers to </a:t>
            </a:r>
            <a:r>
              <a:rPr lang="en-GB" sz="2400" dirty="0">
                <a:latin typeface="Arial" panose="020B0604020202020204" pitchFamily="34" charset="0"/>
                <a:ea typeface="Times New Roman" panose="02020603050405020304" pitchFamily="18" charset="0"/>
                <a:cs typeface="Arial" panose="020B0604020202020204" pitchFamily="34" charset="0"/>
              </a:rPr>
              <a:t>deliver and enhance services for GRT </a:t>
            </a:r>
            <a:r>
              <a:rPr lang="en-GB" sz="2400" dirty="0" smtClean="0">
                <a:latin typeface="Arial" panose="020B0604020202020204" pitchFamily="34" charset="0"/>
                <a:ea typeface="Times New Roman" panose="02020603050405020304" pitchFamily="18" charset="0"/>
                <a:cs typeface="Arial" panose="020B0604020202020204" pitchFamily="34" charset="0"/>
              </a:rPr>
              <a:t>pupils?</a:t>
            </a:r>
            <a:endParaRPr lang="en-GB" sz="2400" dirty="0">
              <a:latin typeface="Arial" panose="020B0604020202020204" pitchFamily="34" charset="0"/>
              <a:ea typeface="Times New Roman" panose="02020603050405020304" pitchFamily="18" charset="0"/>
              <a:cs typeface="Arial" panose="020B0604020202020204" pitchFamily="34" charset="0"/>
            </a:endParaRPr>
          </a:p>
          <a:p>
            <a:pPr marL="457200" lvl="0" indent="-457200">
              <a:spcAft>
                <a:spcPts val="1200"/>
              </a:spcAft>
              <a:buSzPts val="1200"/>
              <a:buFont typeface="+mj-lt"/>
              <a:buAutoNum type="arabicPeriod" startAt="5"/>
            </a:pPr>
            <a:r>
              <a:rPr lang="en-GB" sz="2400" dirty="0" smtClean="0">
                <a:latin typeface="Arial" panose="020B0604020202020204" pitchFamily="34" charset="0"/>
                <a:ea typeface="Times New Roman" panose="02020603050405020304" pitchFamily="18" charset="0"/>
                <a:cs typeface="Arial" panose="020B0604020202020204" pitchFamily="34" charset="0"/>
              </a:rPr>
              <a:t>How can we make sure that GRT </a:t>
            </a:r>
            <a:r>
              <a:rPr lang="en-GB" sz="2400" dirty="0">
                <a:latin typeface="Arial" panose="020B0604020202020204" pitchFamily="34" charset="0"/>
                <a:ea typeface="Times New Roman" panose="02020603050405020304" pitchFamily="18" charset="0"/>
                <a:cs typeface="Arial" panose="020B0604020202020204" pitchFamily="34" charset="0"/>
              </a:rPr>
              <a:t>pupils and parents </a:t>
            </a:r>
            <a:r>
              <a:rPr lang="en-GB" sz="2400" dirty="0" smtClean="0">
                <a:latin typeface="Arial" panose="020B0604020202020204" pitchFamily="34" charset="0"/>
                <a:ea typeface="Times New Roman" panose="02020603050405020304" pitchFamily="18" charset="0"/>
                <a:cs typeface="Arial" panose="020B0604020202020204" pitchFamily="34" charset="0"/>
              </a:rPr>
              <a:t>self‑ascribe </a:t>
            </a:r>
            <a:r>
              <a:rPr lang="en-GB" sz="2400" dirty="0">
                <a:latin typeface="Arial" panose="020B0604020202020204" pitchFamily="34" charset="0"/>
                <a:ea typeface="Times New Roman" panose="02020603050405020304" pitchFamily="18" charset="0"/>
                <a:cs typeface="Arial" panose="020B0604020202020204" pitchFamily="34" charset="0"/>
              </a:rPr>
              <a:t>their ethnic identity </a:t>
            </a:r>
            <a:r>
              <a:rPr lang="en-GB" sz="2400" dirty="0" smtClean="0">
                <a:latin typeface="Arial" panose="020B0604020202020204" pitchFamily="34" charset="0"/>
                <a:ea typeface="Times New Roman" panose="02020603050405020304" pitchFamily="18" charset="0"/>
                <a:cs typeface="Arial" panose="020B0604020202020204" pitchFamily="34" charset="0"/>
              </a:rPr>
              <a:t>accurately?</a:t>
            </a:r>
            <a:endParaRPr lang="en-GB" sz="2400" dirty="0">
              <a:latin typeface="Arial" panose="020B0604020202020204" pitchFamily="34" charset="0"/>
              <a:ea typeface="Times New Roman" panose="02020603050405020304" pitchFamily="18" charset="0"/>
              <a:cs typeface="Arial" panose="020B0604020202020204" pitchFamily="34" charset="0"/>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5666925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337625" y="2428518"/>
            <a:ext cx="6277993" cy="7325082"/>
          </a:xfrm>
          <a:prstGeom prst="rect">
            <a:avLst/>
          </a:prstGeom>
        </p:spPr>
        <p:txBody>
          <a:bodyPr vert="horz" wrap="square" lIns="0" tIns="0" rIns="0" bIns="0" rtlCol="0">
            <a:spAutoFit/>
          </a:bodyPr>
          <a:lstStyle/>
          <a:p>
            <a:pPr marL="342900" lvl="0" indent="-342900">
              <a:spcAft>
                <a:spcPts val="1200"/>
              </a:spcAft>
              <a:buFont typeface="Arial" panose="020B0604020202020204" pitchFamily="34" charset="0"/>
              <a:buChar char="•"/>
            </a:pPr>
            <a:r>
              <a:rPr lang="cy-GB" sz="2400" dirty="0" smtClean="0">
                <a:latin typeface="Arial" panose="020B0604020202020204" pitchFamily="34" charset="0"/>
                <a:ea typeface="Times New Roman" panose="02020603050405020304" pitchFamily="18" charset="0"/>
              </a:rPr>
              <a:t>Ar draws Cymru, dim ond tua hanner disgyblion Sipsi, Roma a Theithwyr (SRTh) Blwyddyn 6 sy’n symud ymlaen i addysg uwchradd ym Mlwyddyn 7. </a:t>
            </a:r>
            <a:r>
              <a:rPr lang="cy-GB" sz="2400" dirty="0" smtClean="0">
                <a:latin typeface="Times New Roman" panose="02020603050405020304" pitchFamily="18" charset="0"/>
                <a:ea typeface="Times New Roman" panose="02020603050405020304" pitchFamily="18" charset="0"/>
              </a:rPr>
              <a:t> </a:t>
            </a:r>
          </a:p>
          <a:p>
            <a:pPr marL="342900" lvl="0" indent="-342900">
              <a:spcAft>
                <a:spcPts val="1200"/>
              </a:spcAft>
              <a:buFont typeface="Arial" panose="020B0604020202020204" pitchFamily="34" charset="0"/>
              <a:buChar char="•"/>
            </a:pPr>
            <a:r>
              <a:rPr lang="cy-GB" sz="2400" dirty="0" smtClean="0">
                <a:latin typeface="Arial" panose="020B0604020202020204" pitchFamily="34" charset="0"/>
                <a:ea typeface="Times New Roman" panose="02020603050405020304" pitchFamily="18" charset="0"/>
              </a:rPr>
              <a:t>Mae tua hanner yr awdurdodau lleol yn gwneud trefniadau i wella’r cyfraddau pontio i’r disgyblion hyn, er enghraifft trwy drefnu ymweliadau pontio ychwanegol i ddisgyblion SRTh Blwyddyn 6 a’u teuluoedd.  Ar y cyfan, nid yw’r trefniadau hyn wedi cael fawr o effaith ar wella cyfraddau pontio’r disgyblion hyn.  </a:t>
            </a:r>
            <a:endParaRPr lang="cy-GB" sz="2400" dirty="0" smtClean="0">
              <a:latin typeface="Times New Roman" panose="02020603050405020304" pitchFamily="18" charset="0"/>
              <a:ea typeface="Times New Roman" panose="02020603050405020304" pitchFamily="18" charset="0"/>
            </a:endParaRPr>
          </a:p>
          <a:p>
            <a:pPr marL="342900" lvl="0" indent="-342900">
              <a:spcAft>
                <a:spcPts val="1200"/>
              </a:spcAft>
              <a:buFont typeface="Arial" panose="020B0604020202020204" pitchFamily="34" charset="0"/>
              <a:buChar char="•"/>
            </a:pPr>
            <a:r>
              <a:rPr lang="cy-GB" sz="2400" dirty="0" smtClean="0">
                <a:latin typeface="Arial" panose="020B0604020202020204" pitchFamily="34" charset="0"/>
                <a:ea typeface="Times New Roman" panose="02020603050405020304" pitchFamily="18" charset="0"/>
                <a:cs typeface="Arial" panose="020B0604020202020204" pitchFamily="34" charset="0"/>
              </a:rPr>
              <a:t>Er 2011, mae nifer y disgyblion</a:t>
            </a:r>
            <a:r>
              <a:rPr lang="cy-GB" sz="2400" dirty="0" smtClean="0">
                <a:latin typeface="Arial" panose="020B0604020202020204" pitchFamily="34" charset="0"/>
                <a:ea typeface="Times New Roman" panose="02020603050405020304" pitchFamily="18" charset="0"/>
              </a:rPr>
              <a:t> SRTh mewn ysgolion uwchradd wedi cynyddu gan bron </a:t>
            </a:r>
            <a:r>
              <a:rPr lang="cy-GB" sz="2400" dirty="0" smtClean="0">
                <a:latin typeface="Arial" panose="020B0604020202020204" pitchFamily="34" charset="0"/>
                <a:ea typeface="Times New Roman" panose="02020603050405020304" pitchFamily="18" charset="0"/>
                <a:cs typeface="Arial" panose="020B0604020202020204" pitchFamily="34" charset="0"/>
              </a:rPr>
              <a:t>35%.  Fodd bynnag, efallai nad yw’r data’n rhoi darlun cywir, oherwydd dywed lleiafrif o rieni a disgyblion nad ydynt yn datgan eu bod yn dod o’r cymunedau hyn oherwydd ofn erledigaeth neu fwlio.</a:t>
            </a:r>
            <a:endParaRPr lang="cy-GB" sz="2400" dirty="0">
              <a:solidFill>
                <a:schemeClr val="tx1">
                  <a:lumMod val="75000"/>
                  <a:lumOff val="2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19" y="2428518"/>
            <a:ext cx="5937885" cy="7325082"/>
          </a:xfrm>
          <a:prstGeom prst="rect">
            <a:avLst/>
          </a:prstGeom>
        </p:spPr>
        <p:txBody>
          <a:bodyPr vert="horz" wrap="square" lIns="0" tIns="0" rIns="0" bIns="0" rtlCol="0">
            <a:spAutoFit/>
          </a:bodyPr>
          <a:lstStyle/>
          <a:p>
            <a:pPr marL="342900" lvl="0" indent="-342900">
              <a:spcAft>
                <a:spcPts val="1200"/>
              </a:spcAft>
              <a:buFont typeface="Arial" panose="020B0604020202020204" pitchFamily="34" charset="0"/>
              <a:buChar char="•"/>
            </a:pPr>
            <a:r>
              <a:rPr lang="en-GB" sz="2400" dirty="0">
                <a:latin typeface="Arial" panose="020B0604020202020204" pitchFamily="34" charset="0"/>
                <a:ea typeface="Times New Roman" panose="02020603050405020304" pitchFamily="18" charset="0"/>
              </a:rPr>
              <a:t>Across Wales, only around half of Year 6 GRT pupils move on to secondary education in Year 7. </a:t>
            </a:r>
            <a:r>
              <a:rPr lang="en-GB" sz="2400" dirty="0">
                <a:latin typeface="Times New Roman" panose="02020603050405020304" pitchFamily="18" charset="0"/>
                <a:ea typeface="Times New Roman" panose="02020603050405020304" pitchFamily="18" charset="0"/>
              </a:rPr>
              <a:t> </a:t>
            </a:r>
            <a:endParaRPr lang="en-GB" sz="2400" dirty="0" smtClean="0">
              <a:latin typeface="Times New Roman" panose="02020603050405020304" pitchFamily="18" charset="0"/>
              <a:ea typeface="Times New Roman" panose="02020603050405020304" pitchFamily="18" charset="0"/>
            </a:endParaRPr>
          </a:p>
          <a:p>
            <a:pPr marL="342900" lvl="0" indent="-342900">
              <a:spcAft>
                <a:spcPts val="1200"/>
              </a:spcAft>
              <a:buFont typeface="Arial" panose="020B0604020202020204" pitchFamily="34" charset="0"/>
              <a:buChar char="•"/>
            </a:pPr>
            <a:r>
              <a:rPr lang="en-GB" sz="2400" dirty="0">
                <a:latin typeface="Arial" panose="020B0604020202020204" pitchFamily="34" charset="0"/>
                <a:ea typeface="Times New Roman" panose="02020603050405020304" pitchFamily="18" charset="0"/>
              </a:rPr>
              <a:t>Around half of local authorities make arrangements to improve transition rates for GRT pupils, for example by arranging additional transition visits for Year 6 GRT pupils and their parents.  Overall, these arrangements have had little impact on improving the rates of transition for GRT pupils.  </a:t>
            </a:r>
            <a:endParaRPr lang="en-GB" sz="2400" dirty="0">
              <a:latin typeface="Times New Roman" panose="02020603050405020304" pitchFamily="18" charset="0"/>
              <a:ea typeface="Times New Roman" panose="02020603050405020304" pitchFamily="18" charset="0"/>
            </a:endParaRPr>
          </a:p>
          <a:p>
            <a:pPr marL="342900" lvl="0" indent="-342900">
              <a:spcAft>
                <a:spcPts val="1200"/>
              </a:spcAft>
              <a:buFont typeface="Arial" panose="020B0604020202020204" pitchFamily="34" charset="0"/>
              <a:buChar char="•"/>
            </a:pPr>
            <a:r>
              <a:rPr lang="en-GB" sz="2400" dirty="0">
                <a:latin typeface="Arial" panose="020B0604020202020204" pitchFamily="34" charset="0"/>
                <a:ea typeface="Times New Roman" panose="02020603050405020304" pitchFamily="18" charset="0"/>
                <a:cs typeface="Arial" panose="020B0604020202020204" pitchFamily="34" charset="0"/>
              </a:rPr>
              <a:t>Since 2011, the numbers of GRT pupils in secondary schools have increased by almost 35%  However, the data may not provide an accurate picture, as a minority of parents and pupils say that they do not identify themselves as being from these communities due to fear of persecution or bullying</a:t>
            </a:r>
            <a:r>
              <a:rPr lang="en-GB" sz="2400" dirty="0" smtClean="0">
                <a:latin typeface="Arial" panose="020B0604020202020204" pitchFamily="34" charset="0"/>
                <a:ea typeface="Times New Roman" panose="02020603050405020304" pitchFamily="18" charset="0"/>
                <a:cs typeface="Arial" panose="020B0604020202020204" pitchFamily="34" charset="0"/>
              </a:rPr>
              <a:t>.</a:t>
            </a:r>
            <a:endParaRPr lang="en-GB" sz="2400" dirty="0" smtClean="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28479116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228600" y="2408486"/>
            <a:ext cx="6198485" cy="7325082"/>
          </a:xfrm>
          <a:prstGeom prst="rect">
            <a:avLst/>
          </a:prstGeom>
        </p:spPr>
        <p:txBody>
          <a:bodyPr vert="horz" wrap="square" lIns="0" tIns="0" rIns="0" bIns="0" rtlCol="0">
            <a:spAutoFit/>
          </a:bodyPr>
          <a:lstStyle/>
          <a:p>
            <a:pPr marL="342900" lvl="0" indent="-342900">
              <a:spcAft>
                <a:spcPts val="1200"/>
              </a:spcAft>
              <a:buFont typeface="Arial" panose="020B0604020202020204" pitchFamily="34" charset="0"/>
              <a:buChar char="•"/>
            </a:pPr>
            <a:r>
              <a:rPr lang="cy-GB" sz="2400" dirty="0" smtClean="0">
                <a:latin typeface="Arial" panose="020B0604020202020204" pitchFamily="34" charset="0"/>
                <a:ea typeface="Times New Roman" panose="02020603050405020304" pitchFamily="18" charset="0"/>
              </a:rPr>
              <a:t>Dim ond tua hanner polisïau cydraddoldeb a gwrthfwlio ysgolion sy’n ystyried anghenion penodol disgyblion SRTh.</a:t>
            </a:r>
          </a:p>
          <a:p>
            <a:pPr marL="342900" lvl="0" indent="-342900">
              <a:spcAft>
                <a:spcPts val="1200"/>
              </a:spcAft>
              <a:buFont typeface="Arial" panose="020B0604020202020204" pitchFamily="34" charset="0"/>
              <a:buChar char="•"/>
            </a:pPr>
            <a:r>
              <a:rPr lang="cy-GB" sz="2400" dirty="0" smtClean="0">
                <a:latin typeface="Arial" panose="020B0604020202020204" pitchFamily="34" charset="0"/>
                <a:ea typeface="Times New Roman" panose="02020603050405020304" pitchFamily="18" charset="0"/>
              </a:rPr>
              <a:t>Mae llawer o ysgolion yn codi ymwybyddiaeth o ddiwylliant a ffyrdd SRTh o fyw trwy wasanaethau, gwersi addysg bersonol a chymdeithasol (ABCh) a dathlu digwyddiadau penodol, fel mis hanes SRTh.  Ar y cyfan, fodd bynnag, nid yw ysgolion yn hyrwyddo diwylliant SRTh yn ddigon da drwy ran ffurfiol y cwricwlwm ysgol, sy’n seiliedig ar bwnc.  </a:t>
            </a:r>
            <a:endParaRPr lang="cy-GB" sz="2400" dirty="0" smtClean="0">
              <a:latin typeface="Times New Roman" panose="02020603050405020304" pitchFamily="18" charset="0"/>
              <a:ea typeface="Times New Roman" panose="02020603050405020304" pitchFamily="18" charset="0"/>
            </a:endParaRPr>
          </a:p>
          <a:p>
            <a:pPr marL="342900" lvl="0" indent="-342900">
              <a:spcAft>
                <a:spcPts val="1200"/>
              </a:spcAft>
              <a:buFont typeface="Arial" panose="020B0604020202020204" pitchFamily="34" charset="0"/>
              <a:buChar char="•"/>
            </a:pPr>
            <a:r>
              <a:rPr lang="cy-GB" sz="2400" dirty="0" smtClean="0">
                <a:latin typeface="Arial" panose="020B0604020202020204" pitchFamily="34" charset="0"/>
                <a:ea typeface="Times New Roman" panose="02020603050405020304" pitchFamily="18" charset="0"/>
              </a:rPr>
              <a:t>Mae presenoldeb disgyblion SRTh yn yr ysgol uwchradd wedi gwella dros yr ychydig flynyddoedd diwethaf er, ar y cyfan, mae eu presenoldeb yn rhy isel ac ymhell islaw’r cyfartaledd ar gyfer disgyblion oed ysgol uwchradd yng Nghymru.  </a:t>
            </a:r>
            <a:endParaRPr lang="cy-GB" sz="2400" dirty="0">
              <a:latin typeface="Times New Roman" panose="02020603050405020304" pitchFamily="18" charset="0"/>
              <a:ea typeface="Times New Roman" panose="02020603050405020304" pitchFamily="18" charset="0"/>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19" y="2408486"/>
            <a:ext cx="5937885" cy="6955750"/>
          </a:xfrm>
          <a:prstGeom prst="rect">
            <a:avLst/>
          </a:prstGeom>
        </p:spPr>
        <p:txBody>
          <a:bodyPr vert="horz" wrap="square" lIns="0" tIns="0" rIns="0" bIns="0" rtlCol="0">
            <a:spAutoFit/>
          </a:bodyPr>
          <a:lstStyle/>
          <a:p>
            <a:pPr marL="342900" lvl="0" indent="-342900">
              <a:spcAft>
                <a:spcPts val="1200"/>
              </a:spcAft>
              <a:buFont typeface="Arial" panose="020B0604020202020204" pitchFamily="34" charset="0"/>
              <a:buChar char="•"/>
            </a:pPr>
            <a:r>
              <a:rPr lang="en-GB" sz="2400" dirty="0">
                <a:latin typeface="Arial" panose="020B0604020202020204" pitchFamily="34" charset="0"/>
                <a:ea typeface="Times New Roman" panose="02020603050405020304" pitchFamily="18" charset="0"/>
              </a:rPr>
              <a:t>Only around half of schools’ anti-bullying and equality policies take account of the particular needs of GRT </a:t>
            </a:r>
            <a:r>
              <a:rPr lang="en-GB" sz="2400" dirty="0" smtClean="0">
                <a:latin typeface="Arial" panose="020B0604020202020204" pitchFamily="34" charset="0"/>
                <a:ea typeface="Times New Roman" panose="02020603050405020304" pitchFamily="18" charset="0"/>
              </a:rPr>
              <a:t>pupils.</a:t>
            </a:r>
          </a:p>
          <a:p>
            <a:pPr marL="342900" lvl="0" indent="-342900">
              <a:spcAft>
                <a:spcPts val="1200"/>
              </a:spcAft>
              <a:buFont typeface="Arial" panose="020B0604020202020204" pitchFamily="34" charset="0"/>
              <a:buChar char="•"/>
            </a:pPr>
            <a:r>
              <a:rPr lang="en-GB" sz="2400" dirty="0" smtClean="0">
                <a:latin typeface="Arial" panose="020B0604020202020204" pitchFamily="34" charset="0"/>
                <a:ea typeface="Times New Roman" panose="02020603050405020304" pitchFamily="18" charset="0"/>
              </a:rPr>
              <a:t> </a:t>
            </a:r>
            <a:r>
              <a:rPr lang="en-US" sz="2400" dirty="0" smtClean="0">
                <a:latin typeface="Arial" panose="020B0604020202020204" pitchFamily="34" charset="0"/>
                <a:ea typeface="Times New Roman" panose="02020603050405020304" pitchFamily="18" charset="0"/>
              </a:rPr>
              <a:t>Many </a:t>
            </a:r>
            <a:r>
              <a:rPr lang="en-US" sz="2400" dirty="0">
                <a:latin typeface="Arial" panose="020B0604020202020204" pitchFamily="34" charset="0"/>
                <a:ea typeface="Times New Roman" panose="02020603050405020304" pitchFamily="18" charset="0"/>
              </a:rPr>
              <a:t>schools raise awareness of GRT culture and lifestyle through assemblies, through personal and social education (PSE) lessons, and through celebrating particular events such as the GRT history month.  However overall, schools do not promote GRT culture well enough throughout the formal subject-based part of the school curriculum.  </a:t>
            </a:r>
            <a:endParaRPr lang="en-GB" sz="2400" dirty="0">
              <a:latin typeface="Times New Roman" panose="02020603050405020304" pitchFamily="18" charset="0"/>
              <a:ea typeface="Times New Roman" panose="02020603050405020304" pitchFamily="18" charset="0"/>
            </a:endParaRPr>
          </a:p>
          <a:p>
            <a:pPr marL="342900" lvl="0" indent="-342900">
              <a:spcAft>
                <a:spcPts val="1200"/>
              </a:spcAft>
              <a:buFont typeface="Arial" panose="020B0604020202020204" pitchFamily="34" charset="0"/>
              <a:buChar char="•"/>
            </a:pPr>
            <a:r>
              <a:rPr lang="en-GB" sz="2400" dirty="0">
                <a:latin typeface="Arial" panose="020B0604020202020204" pitchFamily="34" charset="0"/>
                <a:ea typeface="Times New Roman" panose="02020603050405020304" pitchFamily="18" charset="0"/>
              </a:rPr>
              <a:t>Attendance of GRT pupils at secondary school has improved over the past few years, although overall their attendance is too low and is well below the average for secondary school-aged pupils in Wales.  </a:t>
            </a:r>
            <a:endParaRPr lang="en-GB" sz="2400" dirty="0">
              <a:latin typeface="Times New Roman" panose="02020603050405020304" pitchFamily="18" charset="0"/>
              <a:ea typeface="Times New Roman" panose="02020603050405020304" pitchFamily="18" charset="0"/>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7495615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336884" y="2526632"/>
            <a:ext cx="6278736" cy="7171194"/>
          </a:xfrm>
          <a:prstGeom prst="rect">
            <a:avLst/>
          </a:prstGeom>
        </p:spPr>
        <p:txBody>
          <a:bodyPr vert="horz" wrap="square" lIns="0" tIns="0" rIns="0" bIns="0" rtlCol="0">
            <a:spAutoFit/>
          </a:bodyPr>
          <a:lstStyle/>
          <a:p>
            <a:pPr marL="342900" lvl="0" indent="-342900">
              <a:spcAft>
                <a:spcPts val="1200"/>
              </a:spcAft>
              <a:buFont typeface="Arial" panose="020B0604020202020204" pitchFamily="34" charset="0"/>
              <a:buChar char="•"/>
            </a:pPr>
            <a:r>
              <a:rPr lang="cy-GB" sz="2400" dirty="0" smtClean="0">
                <a:latin typeface="Arial" panose="020B0604020202020204" pitchFamily="34" charset="0"/>
                <a:ea typeface="Times New Roman" panose="02020603050405020304" pitchFamily="18" charset="0"/>
              </a:rPr>
              <a:t>Mae tua hanner yr ysgolion ac awdurdodau lleol o’r farn bod anawsterau cludiant yn effeithio ar bresenoldeb disgyblion SRTh. Mae lleiafrif o awdurdodau lleol yn darparu cludiant i ddisgyblion i helpu gyda phresenoldeb.  Lle y mae’r ysgol neu’r awdurdod lleol yn cynnig cludiant, mae presenoldeb ac ymgysylltiad disgyblion yn uwch o lawer.</a:t>
            </a:r>
            <a:endParaRPr lang="cy-GB" sz="2400" dirty="0" smtClean="0">
              <a:latin typeface="Times New Roman" panose="02020603050405020304" pitchFamily="18" charset="0"/>
              <a:ea typeface="Times New Roman" panose="02020603050405020304" pitchFamily="18" charset="0"/>
            </a:endParaRPr>
          </a:p>
          <a:p>
            <a:pPr marL="342900" lvl="0" indent="-342900">
              <a:spcAft>
                <a:spcPts val="1200"/>
              </a:spcAft>
              <a:buFont typeface="Arial" panose="020B0604020202020204" pitchFamily="34" charset="0"/>
              <a:buChar char="•"/>
            </a:pPr>
            <a:r>
              <a:rPr lang="cy-GB" sz="2400" dirty="0" smtClean="0">
                <a:latin typeface="Arial" panose="020B0604020202020204" pitchFamily="34" charset="0"/>
                <a:ea typeface="Times New Roman" panose="02020603050405020304" pitchFamily="18" charset="0"/>
              </a:rPr>
              <a:t>Mae gan fwyafrif o awdurdodau lleol ac ysgolion gynlluniau cymorth bugeiliol (CCBau) ar gyfer disgyblion SRTh.  Mae’r rhan fwyaf ohonynt yn defnyddio CCBau yn briodol i gefnogi presenoldeb, gan gynnwys gosod targedau realistig.  Mae disgyblion, rhieni, ysgolion ac asiantaethau allanol yn cytuno ar y strategaethau ar gyfer gwella.  Mae awdurdodau lleol yn monitro’r strategaethau hyn yn addas. </a:t>
            </a:r>
            <a:endParaRPr lang="cy-GB" sz="2400" dirty="0">
              <a:latin typeface="Times New Roman" panose="02020603050405020304" pitchFamily="18" charset="0"/>
              <a:ea typeface="Times New Roman" panose="02020603050405020304" pitchFamily="18" charset="0"/>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6432530"/>
          </a:xfrm>
          <a:prstGeom prst="rect">
            <a:avLst/>
          </a:prstGeom>
        </p:spPr>
        <p:txBody>
          <a:bodyPr vert="horz" wrap="square" lIns="0" tIns="0" rIns="0" bIns="0" rtlCol="0">
            <a:spAutoFit/>
          </a:bodyPr>
          <a:lstStyle/>
          <a:p>
            <a:pPr marL="342900" lvl="0" indent="-342900">
              <a:spcAft>
                <a:spcPts val="1200"/>
              </a:spcAft>
              <a:buFont typeface="Arial" panose="020B0604020202020204" pitchFamily="34" charset="0"/>
              <a:buChar char="•"/>
            </a:pPr>
            <a:r>
              <a:rPr lang="en-GB" sz="2400" dirty="0">
                <a:latin typeface="Arial" panose="020B0604020202020204" pitchFamily="34" charset="0"/>
                <a:ea typeface="Times New Roman" panose="02020603050405020304" pitchFamily="18" charset="0"/>
              </a:rPr>
              <a:t>Around half of schools and local authorities believe that transport difficulties impact on the attendance of GRT pupils. </a:t>
            </a:r>
            <a:r>
              <a:rPr lang="en-GB" sz="2400" dirty="0" smtClean="0">
                <a:latin typeface="Arial" panose="020B0604020202020204" pitchFamily="34" charset="0"/>
                <a:ea typeface="Times New Roman" panose="02020603050405020304" pitchFamily="18" charset="0"/>
              </a:rPr>
              <a:t>A </a:t>
            </a:r>
            <a:r>
              <a:rPr lang="en-GB" sz="2400" dirty="0">
                <a:latin typeface="Arial" panose="020B0604020202020204" pitchFamily="34" charset="0"/>
                <a:ea typeface="Times New Roman" panose="02020603050405020304" pitchFamily="18" charset="0"/>
              </a:rPr>
              <a:t>minority of local authorities provide transport for pupils to help with attendance.  Where the school or local authority offers transport, attendance and engagement of pupils are much higher.</a:t>
            </a:r>
            <a:endParaRPr lang="en-GB" sz="2400" dirty="0">
              <a:latin typeface="Times New Roman" panose="02020603050405020304" pitchFamily="18" charset="0"/>
              <a:ea typeface="Times New Roman" panose="02020603050405020304" pitchFamily="18" charset="0"/>
            </a:endParaRPr>
          </a:p>
          <a:p>
            <a:pPr marL="342900" lvl="0" indent="-342900">
              <a:spcAft>
                <a:spcPts val="1200"/>
              </a:spcAft>
              <a:buFont typeface="Arial" panose="020B0604020202020204" pitchFamily="34" charset="0"/>
              <a:buChar char="•"/>
            </a:pPr>
            <a:r>
              <a:rPr lang="en-GB" sz="2400" dirty="0">
                <a:latin typeface="Arial" panose="020B0604020202020204" pitchFamily="34" charset="0"/>
                <a:ea typeface="Times New Roman" panose="02020603050405020304" pitchFamily="18" charset="0"/>
              </a:rPr>
              <a:t>A majority of local authorities and schools have pastoral support plans (PSPs) for GRT pupils.  Most use PSPs appropriately to support attendance, including setting realistic targets. </a:t>
            </a:r>
            <a:r>
              <a:rPr lang="en-GB" sz="2400" dirty="0" smtClean="0">
                <a:latin typeface="Arial" panose="020B0604020202020204" pitchFamily="34" charset="0"/>
                <a:ea typeface="Times New Roman" panose="02020603050405020304" pitchFamily="18" charset="0"/>
              </a:rPr>
              <a:t> Pupils, parents, schools and outside agencies</a:t>
            </a:r>
            <a:r>
              <a:rPr lang="en-GB" sz="2400" dirty="0" smtClean="0">
                <a:latin typeface="Times New Roman" panose="02020603050405020304" pitchFamily="18" charset="0"/>
                <a:ea typeface="Times New Roman" panose="02020603050405020304" pitchFamily="18" charset="0"/>
              </a:rPr>
              <a:t> </a:t>
            </a:r>
            <a:r>
              <a:rPr lang="en-GB" sz="2400" dirty="0" smtClean="0">
                <a:latin typeface="Arial" panose="020B0604020202020204" pitchFamily="34" charset="0"/>
                <a:ea typeface="Times New Roman" panose="02020603050405020304" pitchFamily="18" charset="0"/>
              </a:rPr>
              <a:t>agree the strategies for improvement.  Local authorities monitor these strategies suitably. </a:t>
            </a:r>
            <a:endParaRPr lang="en-GB" sz="2400" dirty="0" smtClean="0">
              <a:latin typeface="Times New Roman" panose="02020603050405020304" pitchFamily="18" charset="0"/>
              <a:ea typeface="Times New Roman" panose="02020603050405020304" pitchFamily="18" charset="0"/>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23705080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6063198"/>
          </a:xfrm>
          <a:prstGeom prst="rect">
            <a:avLst/>
          </a:prstGeom>
        </p:spPr>
        <p:txBody>
          <a:bodyPr vert="horz" wrap="square" lIns="0" tIns="0" rIns="0" bIns="0" rtlCol="0">
            <a:spAutoFit/>
          </a:bodyPr>
          <a:lstStyle/>
          <a:p>
            <a:pPr marL="342900" lvl="0" indent="-342900">
              <a:spcAft>
                <a:spcPts val="1200"/>
              </a:spcAft>
              <a:buFont typeface="Arial" panose="020B0604020202020204" pitchFamily="34" charset="0"/>
              <a:buChar char="•"/>
            </a:pPr>
            <a:r>
              <a:rPr lang="cy-GB" sz="2400" dirty="0" smtClean="0">
                <a:latin typeface="Arial" panose="020B0604020202020204" pitchFamily="34" charset="0"/>
                <a:ea typeface="Times New Roman" panose="02020603050405020304" pitchFamily="18" charset="0"/>
              </a:rPr>
              <a:t>Bu rhai gwelliannau arwyddocaol ym mherfformiad disgyblion Sipsi a Sipsi Roma mewn arholiadau yng nghyfnod allweddol 4 dros yr ychydig flynyddoedd diwethaf, er dyma’r isaf o hyd o bob grŵp ethnig yng Nghymru ac mae islaw cyfartaledd Cymru.  Mae nifer bach y disgyblion sy’n Deithwyr yn golygu na ellir llunio cymariaethau tebyg</a:t>
            </a:r>
            <a:r>
              <a:rPr lang="en-US" sz="2400" dirty="0" smtClean="0">
                <a:latin typeface="Arial" panose="020B0604020202020204" pitchFamily="34" charset="0"/>
                <a:ea typeface="Times New Roman" panose="02020603050405020304" pitchFamily="18" charset="0"/>
              </a:rPr>
              <a:t>.</a:t>
            </a:r>
            <a:endParaRPr lang="en-GB" sz="2400" dirty="0">
              <a:latin typeface="Times New Roman" panose="02020603050405020304" pitchFamily="18" charset="0"/>
              <a:ea typeface="Times New Roman" panose="02020603050405020304" pitchFamily="18" charset="0"/>
            </a:endParaRPr>
          </a:p>
          <a:p>
            <a:pPr marL="342900" lvl="0" indent="-342900">
              <a:spcAft>
                <a:spcPts val="1200"/>
              </a:spcAft>
              <a:buFont typeface="Arial" panose="020B0604020202020204" pitchFamily="34" charset="0"/>
              <a:buChar char="•"/>
            </a:pPr>
            <a:r>
              <a:rPr lang="cy-GB" sz="2400" dirty="0" smtClean="0">
                <a:latin typeface="Arial" panose="020B0604020202020204" pitchFamily="34" charset="0"/>
                <a:ea typeface="Times New Roman" panose="02020603050405020304" pitchFamily="18" charset="0"/>
              </a:rPr>
              <a:t>Er bod y rhan fwyaf o ysgolion ac awdurdodau lleol yn casglu ac yn dadansoddi data ar bresenoldeb a chyrhaeddiad disgyblion SRTh, nid ydynt yn defnyddio’r data hwn i werthuso effeithiolrwydd eu strategaethau gwella yn dda</a:t>
            </a:r>
            <a:r>
              <a:rPr lang="en-GB" sz="2400" dirty="0" smtClean="0">
                <a:latin typeface="Arial" panose="020B0604020202020204" pitchFamily="34" charset="0"/>
                <a:ea typeface="Times New Roman" panose="02020603050405020304" pitchFamily="18" charset="0"/>
              </a:rPr>
              <a:t>. </a:t>
            </a:r>
            <a:endParaRPr lang="en-GB" sz="2400" dirty="0">
              <a:solidFill>
                <a:schemeClr val="tx1">
                  <a:lumMod val="75000"/>
                  <a:lumOff val="2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6063198"/>
          </a:xfrm>
          <a:prstGeom prst="rect">
            <a:avLst/>
          </a:prstGeom>
        </p:spPr>
        <p:txBody>
          <a:bodyPr vert="horz" wrap="square" lIns="0" tIns="0" rIns="0" bIns="0" rtlCol="0">
            <a:spAutoFit/>
          </a:bodyPr>
          <a:lstStyle/>
          <a:p>
            <a:pPr marL="342900" lvl="0" indent="-342900">
              <a:spcAft>
                <a:spcPts val="1200"/>
              </a:spcAft>
              <a:buFont typeface="Arial" panose="020B0604020202020204" pitchFamily="34" charset="0"/>
              <a:buChar char="•"/>
            </a:pPr>
            <a:r>
              <a:rPr lang="en-US" sz="2400" dirty="0">
                <a:latin typeface="Arial" panose="020B0604020202020204" pitchFamily="34" charset="0"/>
                <a:ea typeface="Times New Roman" panose="02020603050405020304" pitchFamily="18" charset="0"/>
              </a:rPr>
              <a:t>There have been some significant improvements in the examination performance of Gypsy and Gypsy Roma pupils at key stage 4 over the last few years, although overall it continues to be the lowest of all ethnic groups in Wales and is below the Wales average.  The small number of Traveller pupils means that similar comparisons cannot be drawn.</a:t>
            </a:r>
            <a:endParaRPr lang="en-GB" sz="2400" dirty="0">
              <a:latin typeface="Times New Roman" panose="02020603050405020304" pitchFamily="18" charset="0"/>
              <a:ea typeface="Times New Roman" panose="02020603050405020304" pitchFamily="18" charset="0"/>
            </a:endParaRPr>
          </a:p>
          <a:p>
            <a:pPr marL="342900" lvl="0" indent="-342900">
              <a:spcAft>
                <a:spcPts val="1200"/>
              </a:spcAft>
              <a:buFont typeface="Arial" panose="020B0604020202020204" pitchFamily="34" charset="0"/>
              <a:buChar char="•"/>
            </a:pPr>
            <a:r>
              <a:rPr lang="en-GB" sz="2400" dirty="0">
                <a:latin typeface="Arial" panose="020B0604020202020204" pitchFamily="34" charset="0"/>
                <a:ea typeface="Times New Roman" panose="02020603050405020304" pitchFamily="18" charset="0"/>
              </a:rPr>
              <a:t>Although most schools and local authorities collect and analyse data on the attendance and attainment of GRT pupils, they do not use this data to evaluate the effectiveness of their improvement strategies </a:t>
            </a:r>
            <a:r>
              <a:rPr lang="en-GB" sz="2400" dirty="0" smtClean="0">
                <a:latin typeface="Arial" panose="020B0604020202020204" pitchFamily="34" charset="0"/>
                <a:ea typeface="Times New Roman" panose="02020603050405020304" pitchFamily="18" charset="0"/>
              </a:rPr>
              <a:t>well. </a:t>
            </a: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19371535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276726" y="2611633"/>
            <a:ext cx="6338894" cy="6586418"/>
          </a:xfrm>
          <a:prstGeom prst="rect">
            <a:avLst/>
          </a:prstGeom>
        </p:spPr>
        <p:txBody>
          <a:bodyPr vert="horz" wrap="square" lIns="0" tIns="0" rIns="0" bIns="0" rtlCol="0">
            <a:spAutoFit/>
          </a:bodyPr>
          <a:lstStyle/>
          <a:p>
            <a:pPr marL="342900" lvl="0" indent="-342900">
              <a:spcAft>
                <a:spcPts val="1200"/>
              </a:spcAft>
              <a:buFont typeface="Arial" panose="020B0604020202020204" pitchFamily="34" charset="0"/>
              <a:buChar char="•"/>
            </a:pPr>
            <a:r>
              <a:rPr lang="cy-GB" sz="2200" dirty="0" smtClean="0">
                <a:latin typeface="Arial" panose="020B0604020202020204" pitchFamily="34" charset="0"/>
                <a:ea typeface="Times New Roman" panose="02020603050405020304" pitchFamily="18" charset="0"/>
              </a:rPr>
              <a:t>Mae’r rhan fwyaf o awdurdodau lleol yn rhoi cymorth defnyddiol yn yr ysgol i ddisgyblion SRTh trwy wasanaeth addysg teithwyr.  Mae staff o’r gwasanaethau hyn yn cysylltu’n dda â theuluoedd disgyblion SRTh ac yn helpu disgyblion i wella’u presenoldeb a’u cyrhaeddiad.  Mae’r rhan fwyaf o awdurdodau lleol yn dosbarthu’u staff arbenigol i ysgolion ar sail nifer y disgyblion SRTh sy’n mynychu.  Nid yw ychydig awdurdodau lleol yn glir ynghylch sut maent yn dyrannu’r staff hyn i ysgolion.  </a:t>
            </a:r>
            <a:endParaRPr lang="cy-GB" sz="2200" dirty="0" smtClean="0">
              <a:latin typeface="Times New Roman" panose="02020603050405020304" pitchFamily="18" charset="0"/>
              <a:ea typeface="Times New Roman" panose="02020603050405020304" pitchFamily="18" charset="0"/>
            </a:endParaRPr>
          </a:p>
          <a:p>
            <a:pPr marL="342900" lvl="0" indent="-342900">
              <a:spcAft>
                <a:spcPts val="1200"/>
              </a:spcAft>
              <a:buFont typeface="Arial" panose="020B0604020202020204" pitchFamily="34" charset="0"/>
              <a:buChar char="•"/>
            </a:pPr>
            <a:r>
              <a:rPr lang="cy-GB" sz="2200" dirty="0" smtClean="0">
                <a:latin typeface="Arial" panose="020B0604020202020204" pitchFamily="34" charset="0"/>
                <a:ea typeface="Times New Roman" panose="02020603050405020304" pitchFamily="18" charset="0"/>
              </a:rPr>
              <a:t>Dim ond ychydig bach iawn o awdurdodau lleol sy’n gweithio mewn partneriaeth ag awdurdodau lleol eraill i gyflwyno gwasanaethau cysylltiedig i ddisgyblion SRTh.  Mae dau awdurdod lleol yn cydweithio ac yn rhannu gwybodaeth am deuluoedd sy’n teithio rhwng y ddau awdurdod, er enghraifft. Mae hyn yn helpu i sicrhau parhad addysg i’r disgyblion hyn.</a:t>
            </a:r>
            <a:endParaRPr lang="cy-GB" sz="2200" dirty="0">
              <a:solidFill>
                <a:schemeClr val="tx1">
                  <a:lumMod val="75000"/>
                  <a:lumOff val="2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582406"/>
            <a:ext cx="5937885" cy="7171194"/>
          </a:xfrm>
          <a:prstGeom prst="rect">
            <a:avLst/>
          </a:prstGeom>
        </p:spPr>
        <p:txBody>
          <a:bodyPr vert="horz" wrap="square" lIns="0" tIns="0" rIns="0" bIns="0" rtlCol="0">
            <a:spAutoFit/>
          </a:bodyPr>
          <a:lstStyle/>
          <a:p>
            <a:pPr marL="342900" lvl="0" indent="-342900">
              <a:spcAft>
                <a:spcPts val="1200"/>
              </a:spcAft>
              <a:buFont typeface="Arial" panose="020B0604020202020204" pitchFamily="34" charset="0"/>
              <a:buChar char="•"/>
            </a:pPr>
            <a:r>
              <a:rPr lang="en-GB" sz="2400" dirty="0">
                <a:latin typeface="Arial" panose="020B0604020202020204" pitchFamily="34" charset="0"/>
                <a:ea typeface="Times New Roman" panose="02020603050405020304" pitchFamily="18" charset="0"/>
              </a:rPr>
              <a:t>Most local authorities provide useful school-based support for GRT pupils through a traveller education service.  Staff from these services liaise well with the families of GRT pupils and help pupils to improve their attendance and attainment.  Most local authorities deploy their specialist staff to schools based on the number of GRT pupils attending.  A few local authorities lack clarity about how they allocate these staff to schools.  </a:t>
            </a:r>
            <a:endParaRPr lang="en-GB" sz="2400" dirty="0">
              <a:latin typeface="Times New Roman" panose="02020603050405020304" pitchFamily="18" charset="0"/>
              <a:ea typeface="Times New Roman" panose="02020603050405020304" pitchFamily="18" charset="0"/>
            </a:endParaRPr>
          </a:p>
          <a:p>
            <a:pPr marL="342900" lvl="0" indent="-342900">
              <a:spcAft>
                <a:spcPts val="1200"/>
              </a:spcAft>
              <a:buFont typeface="Arial" panose="020B0604020202020204" pitchFamily="34" charset="0"/>
              <a:buChar char="•"/>
            </a:pPr>
            <a:r>
              <a:rPr lang="en-US" sz="2400" dirty="0">
                <a:latin typeface="Arial" panose="020B0604020202020204" pitchFamily="34" charset="0"/>
                <a:ea typeface="Times New Roman" panose="02020603050405020304" pitchFamily="18" charset="0"/>
              </a:rPr>
              <a:t>Only a very few local authorities work in partnership with other local authorities to deliver joined-up services for GRT pupils.  Two local authorities collaborate and share information on families who travel between the two authorities, for example. This helps to ensure continuity of education for these pupils</a:t>
            </a:r>
            <a:r>
              <a:rPr lang="en-US" sz="2400" dirty="0" smtClean="0">
                <a:latin typeface="Arial" panose="020B0604020202020204" pitchFamily="34" charset="0"/>
                <a:ea typeface="Times New Roman" panose="02020603050405020304" pitchFamily="18" charset="0"/>
              </a:rPr>
              <a:t>.</a:t>
            </a: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1129058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6801862"/>
          </a:xfrm>
          <a:prstGeom prst="rect">
            <a:avLst/>
          </a:prstGeom>
        </p:spPr>
        <p:txBody>
          <a:bodyPr vert="horz" wrap="square" lIns="0" tIns="0" rIns="0" bIns="0" rtlCol="0">
            <a:spAutoFit/>
          </a:bodyPr>
          <a:lstStyle/>
          <a:p>
            <a:pPr marL="342900" lvl="0" indent="-342900">
              <a:spcAft>
                <a:spcPts val="1200"/>
              </a:spcAft>
              <a:buFont typeface="Arial" panose="020B0604020202020204" pitchFamily="34" charset="0"/>
              <a:buChar char="•"/>
            </a:pPr>
            <a:r>
              <a:rPr lang="cy-GB" sz="2400" dirty="0" smtClean="0">
                <a:latin typeface="Arial" panose="020B0604020202020204" pitchFamily="34" charset="0"/>
                <a:ea typeface="Times New Roman" panose="02020603050405020304" pitchFamily="18" charset="0"/>
                <a:cs typeface="Arial" panose="020B0604020202020204" pitchFamily="34" charset="0"/>
              </a:rPr>
              <a:t>Mae llawer o ysgolion ac awdurdodau lleol wedi gwneud defnydd da o arweiniad Llywodraeth Cymru ‘Symud Ymlaen – Addysg i Sipsiwn-Teithwyr’ i gefnogi addysg disgyblion SRTh.  Mae wedi helpu i roi dealltwriaeth i ddarllenwyr o ddiwylliant Sipiswn-Teithwyr a materion sy’n benodol i ddisgyblion Sipsiwn-Teithwyr a’u teuluoedd.  Fodd bynnag, mae’r ddogfen hon dros 10 oed ac mae llawer o’r wybodaeth ynddi wedi dyddio.  </a:t>
            </a:r>
          </a:p>
          <a:p>
            <a:pPr marL="342900" lvl="0" indent="-342900">
              <a:spcAft>
                <a:spcPts val="1200"/>
              </a:spcAft>
              <a:buFont typeface="Arial" panose="020B0604020202020204" pitchFamily="34" charset="0"/>
              <a:buChar char="•"/>
            </a:pPr>
            <a:r>
              <a:rPr lang="cy-GB" sz="2400" dirty="0" smtClean="0">
                <a:latin typeface="Arial" panose="020B0604020202020204" pitchFamily="34" charset="0"/>
                <a:ea typeface="Times New Roman" panose="02020603050405020304" pitchFamily="18" charset="0"/>
                <a:cs typeface="Arial" panose="020B0604020202020204" pitchFamily="34" charset="0"/>
              </a:rPr>
              <a:t>Mae tua hanner yr awdurdodau lleol ac ysgolion yn gweithio mewn partneriaeth ag ysgol leol neu ddarparwr dysgu yn y gwaith i ymestyn cyfleoedd dysgu i ddisgyblion SRth yng nghyfnod allweddol 4.  </a:t>
            </a:r>
            <a:endParaRPr lang="cy-GB" sz="2400" dirty="0">
              <a:solidFill>
                <a:schemeClr val="tx1">
                  <a:lumMod val="75000"/>
                  <a:lumOff val="2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6801862"/>
          </a:xfrm>
          <a:prstGeom prst="rect">
            <a:avLst/>
          </a:prstGeom>
        </p:spPr>
        <p:txBody>
          <a:bodyPr vert="horz" wrap="square" lIns="0" tIns="0" rIns="0" bIns="0" rtlCol="0">
            <a:spAutoFit/>
          </a:bodyPr>
          <a:lstStyle/>
          <a:p>
            <a:pPr marL="342900" lvl="0" indent="-342900">
              <a:spcAft>
                <a:spcPts val="1200"/>
              </a:spcAft>
              <a:buFont typeface="Arial" panose="020B0604020202020204" pitchFamily="34" charset="0"/>
              <a:buChar char="•"/>
            </a:pPr>
            <a:r>
              <a:rPr lang="en-GB" sz="2400" dirty="0">
                <a:latin typeface="Arial" panose="020B0604020202020204" pitchFamily="34" charset="0"/>
                <a:ea typeface="Times New Roman" panose="02020603050405020304" pitchFamily="18" charset="0"/>
                <a:cs typeface="Arial" panose="020B0604020202020204" pitchFamily="34" charset="0"/>
              </a:rPr>
              <a:t>Many schools and local authorities have made good use of the Welsh Government guidance ‘Moving Forward – Gypsy Traveller Education’ to support the education of GRT pupils.  It has helped to provide readers with an understanding of the Gypsy Traveller culture and of issues specific to Gypsy Traveller pupils and their families.  However, this document is over 10 years old and much of the information in it is out of date.  </a:t>
            </a:r>
          </a:p>
          <a:p>
            <a:pPr marL="342900" lvl="0" indent="-342900">
              <a:spcAft>
                <a:spcPts val="1200"/>
              </a:spcAft>
              <a:buFont typeface="Arial" panose="020B0604020202020204" pitchFamily="34" charset="0"/>
              <a:buChar char="•"/>
            </a:pPr>
            <a:r>
              <a:rPr lang="en-GB" sz="2400" dirty="0">
                <a:latin typeface="Arial" panose="020B0604020202020204" pitchFamily="34" charset="0"/>
                <a:ea typeface="Times New Roman" panose="02020603050405020304" pitchFamily="18" charset="0"/>
                <a:cs typeface="Arial" panose="020B0604020202020204" pitchFamily="34" charset="0"/>
              </a:rPr>
              <a:t>Around half of local authorities and schools work in partnership with a local college or a work-based learning provider to enhance learning opportunities for GRT pupils at key stage </a:t>
            </a:r>
            <a:r>
              <a:rPr lang="en-GB" sz="2400" dirty="0" smtClean="0">
                <a:latin typeface="Arial" panose="020B0604020202020204" pitchFamily="34" charset="0"/>
                <a:ea typeface="Times New Roman" panose="02020603050405020304" pitchFamily="18" charset="0"/>
                <a:cs typeface="Arial" panose="020B0604020202020204" pitchFamily="34" charset="0"/>
              </a:rPr>
              <a:t>4.  </a:t>
            </a: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7767803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6432530"/>
          </a:xfrm>
          <a:prstGeom prst="rect">
            <a:avLst/>
          </a:prstGeom>
        </p:spPr>
        <p:txBody>
          <a:bodyPr vert="horz" wrap="square" lIns="0" tIns="0" rIns="0" bIns="0" rtlCol="0">
            <a:spAutoFit/>
          </a:bodyPr>
          <a:lstStyle/>
          <a:p>
            <a:pPr marL="342900" lvl="0" indent="-342900">
              <a:spcAft>
                <a:spcPts val="1200"/>
              </a:spcAft>
              <a:buFont typeface="Arial" panose="020B0604020202020204" pitchFamily="34" charset="0"/>
              <a:buChar char="•"/>
            </a:pPr>
            <a:r>
              <a:rPr lang="cy-GB" sz="2400" dirty="0" smtClean="0">
                <a:latin typeface="Arial" panose="020B0604020202020204" pitchFamily="34" charset="0"/>
                <a:ea typeface="Times New Roman" panose="02020603050405020304" pitchFamily="18" charset="0"/>
              </a:rPr>
              <a:t>Lle y mae angen cryfhau medrau llythrennedd a rhifedd disgyblion SRTh, mae’r rhan fwyaf o ysgolion yn cynnig cymorth trwy eu hymyriadau safonol, fel rhaglenni dal i fyny.  Pan nodir y posibilrwydd bod </a:t>
            </a:r>
            <a:r>
              <a:rPr lang="cy-GB" sz="2400" dirty="0">
                <a:latin typeface="Arial" panose="020B0604020202020204" pitchFamily="34" charset="0"/>
                <a:ea typeface="Times New Roman" panose="02020603050405020304" pitchFamily="18" charset="0"/>
              </a:rPr>
              <a:t>gan ddisgybl SRTh angen </a:t>
            </a:r>
            <a:r>
              <a:rPr lang="cy-GB" sz="2400" dirty="0" smtClean="0">
                <a:latin typeface="Arial" panose="020B0604020202020204" pitchFamily="34" charset="0"/>
                <a:ea typeface="Times New Roman" panose="02020603050405020304" pitchFamily="18" charset="0"/>
              </a:rPr>
              <a:t>dysgu ychwanegol, mae cyswllt rhwng staff yr awdurdod lleol a chydlynydd anghenion dysgu ychwanegol yr ysgol a’r gwasanaeth addysg teithwyr yn sicrhau yn gyffredinol bod y disgybl yn cael asesiadau perthnasol sy’n arwain at ddarparu cymorth addas. </a:t>
            </a:r>
            <a:endParaRPr lang="cy-GB" sz="2400" dirty="0" smtClean="0">
              <a:latin typeface="Times New Roman" panose="02020603050405020304" pitchFamily="18" charset="0"/>
              <a:ea typeface="Times New Roman" panose="02020603050405020304" pitchFamily="18" charset="0"/>
            </a:endParaRPr>
          </a:p>
          <a:p>
            <a:pPr>
              <a:spcAft>
                <a:spcPts val="0"/>
              </a:spcAft>
            </a:pPr>
            <a:r>
              <a:rPr lang="cy-GB" sz="2400" b="1" dirty="0" smtClean="0">
                <a:latin typeface="Times New Roman" panose="02020603050405020304" pitchFamily="18" charset="0"/>
                <a:ea typeface="Times New Roman" panose="02020603050405020304" pitchFamily="18" charset="0"/>
              </a:rPr>
              <a:t/>
            </a:r>
            <a:br>
              <a:rPr lang="cy-GB" sz="2400" b="1" dirty="0" smtClean="0">
                <a:latin typeface="Times New Roman" panose="02020603050405020304" pitchFamily="18" charset="0"/>
                <a:ea typeface="Times New Roman" panose="02020603050405020304" pitchFamily="18" charset="0"/>
              </a:rPr>
            </a:br>
            <a:r>
              <a:rPr lang="cy-GB" sz="2400" dirty="0" smtClean="0">
                <a:latin typeface="Arial" panose="020B0604020202020204" pitchFamily="34" charset="0"/>
                <a:ea typeface="Times New Roman" panose="02020603050405020304" pitchFamily="18" charset="0"/>
              </a:rPr>
              <a:t> </a:t>
            </a:r>
            <a:endParaRPr lang="cy-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cy-GB" sz="2400" dirty="0">
              <a:solidFill>
                <a:schemeClr val="tx1">
                  <a:lumMod val="75000"/>
                  <a:lumOff val="2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6063198"/>
          </a:xfrm>
          <a:prstGeom prst="rect">
            <a:avLst/>
          </a:prstGeom>
        </p:spPr>
        <p:txBody>
          <a:bodyPr vert="horz" wrap="square" lIns="0" tIns="0" rIns="0" bIns="0" rtlCol="0">
            <a:spAutoFit/>
          </a:bodyPr>
          <a:lstStyle/>
          <a:p>
            <a:pPr marL="342900" lvl="0" indent="-342900">
              <a:spcAft>
                <a:spcPts val="1200"/>
              </a:spcAft>
              <a:buFont typeface="Arial" panose="020B0604020202020204" pitchFamily="34" charset="0"/>
              <a:buChar char="•"/>
            </a:pPr>
            <a:r>
              <a:rPr lang="en-GB" sz="2400" dirty="0">
                <a:latin typeface="Arial" panose="020B0604020202020204" pitchFamily="34" charset="0"/>
                <a:ea typeface="Times New Roman" panose="02020603050405020304" pitchFamily="18" charset="0"/>
              </a:rPr>
              <a:t>Where the literacy and numeracy skills of GRT pupils need strengthening, most schools offer support through their standard interventions such as catch-up programmes.  When a GRT pupil is identified as potentially having an additional learning need, liaison between local authority staff and the school’s additional learning needs co-ordinator and the traveller education service generally ensures that the pupil undertakes relevant assessments that lead to suitable support being provided.  </a:t>
            </a:r>
            <a:endParaRPr lang="en-GB" sz="2400" dirty="0">
              <a:latin typeface="Times New Roman" panose="02020603050405020304" pitchFamily="18" charset="0"/>
              <a:ea typeface="Times New Roman" panose="02020603050405020304" pitchFamily="18" charset="0"/>
            </a:endParaRPr>
          </a:p>
          <a:p>
            <a:pPr>
              <a:spcAft>
                <a:spcPts val="0"/>
              </a:spcAft>
            </a:pPr>
            <a:r>
              <a:rPr lang="en-GB" sz="2400" b="1" dirty="0">
                <a:latin typeface="Times New Roman" panose="02020603050405020304" pitchFamily="18" charset="0"/>
                <a:ea typeface="Times New Roman" panose="02020603050405020304" pitchFamily="18" charset="0"/>
              </a:rPr>
              <a:t/>
            </a:r>
            <a:br>
              <a:rPr lang="en-GB" sz="2400" b="1" dirty="0">
                <a:latin typeface="Times New Roman" panose="02020603050405020304" pitchFamily="18" charset="0"/>
                <a:ea typeface="Times New Roman" panose="02020603050405020304" pitchFamily="18" charset="0"/>
              </a:rPr>
            </a:br>
            <a:r>
              <a:rPr lang="en-GB" sz="2400" dirty="0">
                <a:latin typeface="Arial" panose="020B0604020202020204" pitchFamily="34" charset="0"/>
                <a:ea typeface="Times New Roman" panose="02020603050405020304" pitchFamily="18" charset="0"/>
              </a:rPr>
              <a:t> </a:t>
            </a: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19616438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6647974"/>
          </a:xfrm>
          <a:prstGeom prst="rect">
            <a:avLst/>
          </a:prstGeom>
        </p:spPr>
        <p:txBody>
          <a:bodyPr vert="horz" wrap="square" lIns="0" tIns="0" rIns="0" bIns="0" rtlCol="0">
            <a:spAutoFit/>
          </a:bodyPr>
          <a:lstStyle/>
          <a:p>
            <a:pPr marL="342900" lvl="0" indent="-342900">
              <a:spcAft>
                <a:spcPts val="1200"/>
              </a:spcAft>
              <a:buFont typeface="Arial" panose="020B0604020202020204" pitchFamily="34" charset="0"/>
              <a:buChar char="•"/>
            </a:pPr>
            <a:r>
              <a:rPr lang="cy-GB" sz="2400" dirty="0" smtClean="0">
                <a:latin typeface="Arial" panose="020B0604020202020204" pitchFamily="34" charset="0"/>
                <a:ea typeface="Times New Roman" panose="02020603050405020304" pitchFamily="18" charset="0"/>
              </a:rPr>
              <a:t>Nid yw mwyafrif o awdurdodau lleol o’r farn bod uno’r Grant Addysg Plant Sipsiwn a Phlant Teithwyr â’r Grant Gwella Addysg yn 2014 wedi bod yn effeithiol.  Mae hyn am eu bod o’r farn y bu gostyngiad cyffredinol mewn cyllid, a gafodd effaith negyddol ar y gwasanaethau yr oeddent yn gallu’u cynnig.  Er bod lefel gyffredinol y cyllid a ddarparwyd gan Lywodraeth Cymru drwy’r Grant Gwella Addysg wedi’i chynnal, roedd disgresiwn o fewn y grant hwn i awdurdodau lleol neilltuo cyllid ar lefel a oedd yn briodol, yn eu barn nhw, ar sail angen lleol.  Mewn ambell achos, neilltuodd awdurdodau lleol gyllid ychwanegol i’r grwpiau hyn o ddisgyblion trwy eu cyllidebau craidd.</a:t>
            </a:r>
            <a:r>
              <a:rPr lang="cy-GB" sz="2400" dirty="0" smtClean="0">
                <a:solidFill>
                  <a:schemeClr val="tx1">
                    <a:lumMod val="75000"/>
                    <a:lumOff val="25000"/>
                  </a:schemeClr>
                </a:solidFill>
                <a:latin typeface="Arial"/>
                <a:cs typeface="Arial"/>
              </a:rPr>
              <a:t>  </a:t>
            </a:r>
            <a:endParaRPr lang="cy-GB" sz="2400" dirty="0">
              <a:solidFill>
                <a:schemeClr val="tx1">
                  <a:lumMod val="75000"/>
                  <a:lumOff val="2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6647974"/>
          </a:xfrm>
          <a:prstGeom prst="rect">
            <a:avLst/>
          </a:prstGeom>
        </p:spPr>
        <p:txBody>
          <a:bodyPr vert="horz" wrap="square" lIns="0" tIns="0" rIns="0" bIns="0" rtlCol="0">
            <a:spAutoFit/>
          </a:bodyPr>
          <a:lstStyle/>
          <a:p>
            <a:pPr marL="342900" lvl="0" indent="-342900">
              <a:spcAft>
                <a:spcPts val="1200"/>
              </a:spcAft>
              <a:buFont typeface="Arial" panose="020B0604020202020204" pitchFamily="34" charset="0"/>
              <a:buChar char="•"/>
            </a:pPr>
            <a:r>
              <a:rPr lang="en-GB" sz="2400" dirty="0">
                <a:latin typeface="Arial" panose="020B0604020202020204" pitchFamily="34" charset="0"/>
                <a:ea typeface="Times New Roman" panose="02020603050405020304" pitchFamily="18" charset="0"/>
              </a:rPr>
              <a:t>A majority of local authorities do not believe that the merging of the Gypsy Children and Traveller Children Education Grant into the EIG in 2014 was effective.  This is because they think there was an overall reduction of funding that had a negative impact on the services that they were able to provide.  Whilst the overall level of funding provided by the Welsh Government via the EIG was maintained, within the EIG there was discretion for local authorities to allocate funding at a level they considered appropriate based on local need.  In some cases, local authorities allocated additional funding for these groups of pupils through their core budgets</a:t>
            </a:r>
            <a:r>
              <a:rPr lang="en-GB" sz="2400" dirty="0" smtClean="0">
                <a:latin typeface="Arial" panose="020B0604020202020204" pitchFamily="34" charset="0"/>
                <a:ea typeface="Times New Roman" panose="02020603050405020304" pitchFamily="18" charset="0"/>
              </a:rPr>
              <a:t>.</a:t>
            </a:r>
            <a:r>
              <a:rPr lang="en-GB" sz="2400" dirty="0">
                <a:solidFill>
                  <a:schemeClr val="tx1">
                    <a:lumMod val="75000"/>
                    <a:lumOff val="25000"/>
                  </a:schemeClr>
                </a:solidFill>
                <a:latin typeface="Arial"/>
                <a:cs typeface="Arial"/>
              </a:rPr>
              <a:t> </a:t>
            </a:r>
            <a:r>
              <a:rPr lang="en-GB" sz="2400" dirty="0" smtClean="0">
                <a:solidFill>
                  <a:schemeClr val="tx1">
                    <a:lumMod val="75000"/>
                    <a:lumOff val="25000"/>
                  </a:schemeClr>
                </a:solidFill>
                <a:latin typeface="Arial"/>
                <a:cs typeface="Arial"/>
              </a:rPr>
              <a:t> </a:t>
            </a: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86988365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Title_x0020__x0028_Welsh_x0029_ xmlns="4c2d5879-4e17-4934-9dac-90b30ab598df">Standard Power Point - updated Aug 2016</Title_x0020__x0028_Welsh_x0029_>
    <b6bad8d7342d4cc5ae5d0cd685ebd519 xmlns="4c2d5879-4e17-4934-9dac-90b30ab598df">
      <Terms xmlns="http://schemas.microsoft.com/office/infopath/2007/PartnerControls">
        <TermInfo xmlns="http://schemas.microsoft.com/office/infopath/2007/PartnerControls">
          <TermName xmlns="http://schemas.microsoft.com/office/infopath/2007/PartnerControls">English</TermName>
          <TermId xmlns="http://schemas.microsoft.com/office/infopath/2007/PartnerControls">777de1d1-cd30-4966-a2e3-f61db4c431e8</TermId>
        </TermInfo>
      </Terms>
    </b6bad8d7342d4cc5ae5d0cd685ebd519>
    <Calendar_x0020_Year xmlns="4c2d5879-4e17-4934-9dac-90b30ab598df">7</Calendar_x0020_Year>
    <Retention_x0020_Year xmlns="4c2d5879-4e17-4934-9dac-90b30ab598df" xsi:nil="true"/>
    <TaxCatchAll xmlns="4c2d5879-4e17-4934-9dac-90b30ab598df">
      <Value>1</Value>
    </TaxCatchAll>
    <Academic_x0020_Year xmlns="4c2d5879-4e17-4934-9dac-90b30ab598df">6</Academic_x0020_Year>
    <Financial_x0020_Year xmlns="4c2d5879-4e17-4934-9dac-90b30ab598df">7</Financial_x0020_Year>
    <COBAS_x0020_Thematic_x0020_Event_x0020_ID xmlns="4c2d5879-4e17-4934-9dac-90b30ab598df" xsi:nil="true"/>
    <COBAS_x0020_Event_x0020_Short_x0020_Title xmlns="4c2d5879-4e17-4934-9dac-90b30ab598df" xsi:nil="true"/>
    <Lead_x0020_Inspector xmlns="4c2d5879-4e17-4934-9dac-90b30ab598df">
      <UserInfo>
        <DisplayName/>
        <AccountId xsi:nil="true"/>
        <AccountType/>
      </UserInfo>
    </Lead_x0020_Inspector>
    <Year_x0020_of_x0020_Survey xmlns="4c2d5879-4e17-4934-9dac-90b30ab598df" xsi:nil="true"/>
    <COBAS_x0020_Event_x0020_ID xmlns="4c2d5879-4e17-4934-9dac-90b30ab598df" xsi:nil="true"/>
    <COBAS_x0020_Event_x0020_Title xmlns="4c2d5879-4e17-4934-9dac-90b30ab598df" xsi:nil="true"/>
  </documentManagement>
</p:properties>
</file>

<file path=customXml/item2.xml><?xml version="1.0" encoding="utf-8"?>
<ct:contentTypeSchema xmlns:ct="http://schemas.microsoft.com/office/2006/metadata/contentType" xmlns:ma="http://schemas.microsoft.com/office/2006/metadata/properties/metaAttributes" ct:_="" ma:_="" ma:contentTypeName="Thematic survey PPT Presentation" ma:contentTypeID="0x0101004FF563581D1EBA4688BFE70077AFADA60312000AAD7F076E450E48B5A0AC7B3FF907F3" ma:contentTypeVersion="46" ma:contentTypeDescription="Thematic survey PPT" ma:contentTypeScope="" ma:versionID="949d87b4bed5be6e4177a71a2c88b27e">
  <xsd:schema xmlns:xsd="http://www.w3.org/2001/XMLSchema" xmlns:xs="http://www.w3.org/2001/XMLSchema" xmlns:p="http://schemas.microsoft.com/office/2006/metadata/properties" xmlns:ns2="4c2d5879-4e17-4934-9dac-90b30ab598df" targetNamespace="http://schemas.microsoft.com/office/2006/metadata/properties" ma:root="true" ma:fieldsID="f2d90f4067b54d083763851390a68a54" ns2:_="">
    <xsd:import namespace="4c2d5879-4e17-4934-9dac-90b30ab598df"/>
    <xsd:element name="properties">
      <xsd:complexType>
        <xsd:sequence>
          <xsd:element name="documentManagement">
            <xsd:complexType>
              <xsd:all>
                <xsd:element ref="ns2:Title_x0020__x0028_Welsh_x0029_" minOccurs="0"/>
                <xsd:element ref="ns2:COBAS_x0020_Thematic_x0020_Event_x0020_ID" minOccurs="0"/>
                <xsd:element ref="ns2:COBAS_x0020_Event_x0020_ID" minOccurs="0"/>
                <xsd:element ref="ns2:COBAS_x0020_Event_x0020_Short_x0020_Title" minOccurs="0"/>
                <xsd:element ref="ns2:COBAS_x0020_Event_x0020_Title" minOccurs="0"/>
                <xsd:element ref="ns2:Lead_x0020_Inspector" minOccurs="0"/>
                <xsd:element ref="ns2:Academic_x0020_Year" minOccurs="0"/>
                <xsd:element ref="ns2:Financial_x0020_Year" minOccurs="0"/>
                <xsd:element ref="ns2:Calendar_x0020_Year" minOccurs="0"/>
                <xsd:element ref="ns2:Retention_x0020_Year" minOccurs="0"/>
                <xsd:element ref="ns2:Year_x0020_of_x0020_Survey" minOccurs="0"/>
                <xsd:element ref="ns2:TaxCatchAllLabel" minOccurs="0"/>
                <xsd:element ref="ns2:TaxCatchAll" minOccurs="0"/>
                <xsd:element ref="ns2:b6bad8d7342d4cc5ae5d0cd685ebd519"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c2d5879-4e17-4934-9dac-90b30ab598df" elementFormDefault="qualified">
    <xsd:import namespace="http://schemas.microsoft.com/office/2006/documentManagement/types"/>
    <xsd:import namespace="http://schemas.microsoft.com/office/infopath/2007/PartnerControls"/>
    <xsd:element name="Title_x0020__x0028_Welsh_x0029_" ma:index="2" nillable="true" ma:displayName="Title (Welsh)" ma:internalName="Title_x0020__x0028_Welsh_x0029_" ma:readOnly="false">
      <xsd:simpleType>
        <xsd:restriction base="dms:Text">
          <xsd:maxLength value="255"/>
        </xsd:restriction>
      </xsd:simpleType>
    </xsd:element>
    <xsd:element name="COBAS_x0020_Thematic_x0020_Event_x0020_ID" ma:index="4" nillable="true" ma:displayName="COBAS Thematic Event ID" ma:list="{4c1312f1-6c26-4b47-802c-751cc69a4bf0}" ma:internalName="COBAS_x0020_Thematic_x0020_Event_x0020_ID" ma:readOnly="false" ma:showField="COBAS_x0020_Event0" ma:web="4c2d5879-4e17-4934-9dac-90b30ab598df">
      <xsd:simpleType>
        <xsd:restriction base="dms:Lookup"/>
      </xsd:simpleType>
    </xsd:element>
    <xsd:element name="COBAS_x0020_Event_x0020_ID" ma:index="5" nillable="true" ma:displayName="COBAS Event ID" ma:internalName="COBAS_x0020_Event_x0020_ID" ma:readOnly="false">
      <xsd:simpleType>
        <xsd:restriction base="dms:Text">
          <xsd:maxLength value="255"/>
        </xsd:restriction>
      </xsd:simpleType>
    </xsd:element>
    <xsd:element name="COBAS_x0020_Event_x0020_Short_x0020_Title" ma:index="6" nillable="true" ma:displayName="COBAS Event Short Title" ma:internalName="COBAS_x0020_Event_x0020_Short_x0020_Title" ma:readOnly="false">
      <xsd:simpleType>
        <xsd:restriction base="dms:Text">
          <xsd:maxLength value="255"/>
        </xsd:restriction>
      </xsd:simpleType>
    </xsd:element>
    <xsd:element name="COBAS_x0020_Event_x0020_Title" ma:index="7" nillable="true" ma:displayName="COBAS Event Title" ma:internalName="COBAS_x0020_Event_x0020_Title" ma:readOnly="false">
      <xsd:simpleType>
        <xsd:restriction base="dms:Text">
          <xsd:maxLength value="255"/>
        </xsd:restriction>
      </xsd:simpleType>
    </xsd:element>
    <xsd:element name="Lead_x0020_Inspector" ma:index="8" nillable="true" ma:displayName="Lead Inspector" ma:list="UserInfo" ma:SharePointGroup="0" ma:internalName="Lead_x0020_Inspecto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cademic_x0020_Year" ma:index="9" nillable="true" ma:displayName="Academic Year" ma:list="{6898bcd6-8000-4fcf-a942-abceb10dcfac}" ma:internalName="Academic_x0020_Year" ma:readOnly="false" ma:showField="Title" ma:web="4c2d5879-4e17-4934-9dac-90b30ab598df">
      <xsd:simpleType>
        <xsd:restriction base="dms:Lookup"/>
      </xsd:simpleType>
    </xsd:element>
    <xsd:element name="Financial_x0020_Year" ma:index="10" nillable="true" ma:displayName="Financial Year" ma:list="{d67f7af0-7e37-411d-b0f7-68a159549fd4}" ma:internalName="Financial_x0020_Year" ma:readOnly="false" ma:showField="Title" ma:web="4c2d5879-4e17-4934-9dac-90b30ab598df">
      <xsd:simpleType>
        <xsd:restriction base="dms:Lookup"/>
      </xsd:simpleType>
    </xsd:element>
    <xsd:element name="Calendar_x0020_Year" ma:index="11" nillable="true" ma:displayName="Calendar Year" ma:list="{8616dad4-7983-4cd6-aa6b-8cfbe2eb9d6e}" ma:internalName="Calendar_x0020_Year" ma:readOnly="false" ma:showField="Title" ma:web="4c2d5879-4e17-4934-9dac-90b30ab598df">
      <xsd:simpleType>
        <xsd:restriction base="dms:Lookup"/>
      </xsd:simpleType>
    </xsd:element>
    <xsd:element name="Retention_x0020_Year" ma:index="12" nillable="true" ma:displayName="Retention Year" ma:format="DateOnly" ma:internalName="Retention_x0020_Year">
      <xsd:simpleType>
        <xsd:restriction base="dms:DateTime"/>
      </xsd:simpleType>
    </xsd:element>
    <xsd:element name="Year_x0020_of_x0020_Survey" ma:index="13" nillable="true" ma:displayName="Year of Survey" ma:internalName="Year_x0020_of_x0020_Survey">
      <xsd:simpleType>
        <xsd:restriction base="dms:Text">
          <xsd:maxLength value="255"/>
        </xsd:restriction>
      </xsd:simpleType>
    </xsd:element>
    <xsd:element name="TaxCatchAllLabel" ma:index="14" nillable="true" ma:displayName="Taxonomy Catch All Column1" ma:description="" ma:hidden="true" ma:list="{eee9cb75-98a5-42be-a321-a89add8f77db}" ma:internalName="TaxCatchAllLabel" ma:readOnly="true" ma:showField="CatchAllDataLabel" ma:web="4c2d5879-4e17-4934-9dac-90b30ab598df">
      <xsd:complexType>
        <xsd:complexContent>
          <xsd:extension base="dms:MultiChoiceLookup">
            <xsd:sequence>
              <xsd:element name="Value" type="dms:Lookup" maxOccurs="unbounded" minOccurs="0" nillable="true"/>
            </xsd:sequence>
          </xsd:extension>
        </xsd:complexContent>
      </xsd:complexType>
    </xsd:element>
    <xsd:element name="TaxCatchAll" ma:index="16" nillable="true" ma:displayName="Taxonomy Catch All Column" ma:description="" ma:hidden="true" ma:list="{eee9cb75-98a5-42be-a321-a89add8f77db}" ma:internalName="TaxCatchAll" ma:readOnly="false" ma:showField="CatchAllData" ma:web="4c2d5879-4e17-4934-9dac-90b30ab598df">
      <xsd:complexType>
        <xsd:complexContent>
          <xsd:extension base="dms:MultiChoiceLookup">
            <xsd:sequence>
              <xsd:element name="Value" type="dms:Lookup" maxOccurs="unbounded" minOccurs="0" nillable="true"/>
            </xsd:sequence>
          </xsd:extension>
        </xsd:complexContent>
      </xsd:complexType>
    </xsd:element>
    <xsd:element name="b6bad8d7342d4cc5ae5d0cd685ebd519" ma:index="21" nillable="true" ma:taxonomy="true" ma:internalName="b6bad8d7342d4cc5ae5d0cd685ebd519" ma:taxonomyFieldName="Estyn_x0020_Language" ma:displayName="Estyn Language" ma:default="1;#English|777de1d1-cd30-4966-a2e3-f61db4c431e8" ma:fieldId="{b6bad8d7-342d-4cc5-ae5d-0cd685ebd519}" ma:sspId="5738bd62-a19a-4655-9560-0b73e07f5850" ma:termSetId="eb424e29-e252-4e5d-8539-61dc1fceb106" ma:anchorId="00000000-0000-0000-0000-000000000000" ma:open="fals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7"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customXsn xmlns="http://schemas.microsoft.com/office/2006/metadata/customXsn">
  <xsnLocation>http://estynintranet/_cts/Thematic Survey Document/387e660eeef6f03acustomXsn.xsn</xsnLocation>
  <cached>True</cached>
  <openByDefault>True</openByDefault>
  <xsnScope>http://estynintranet</xsnScope>
</customXsn>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912C820-0342-4CB2-88FC-4AEEC26C1B5E}">
  <ds:schemaRefs>
    <ds:schemaRef ds:uri="4c2d5879-4e17-4934-9dac-90b30ab598df"/>
    <ds:schemaRef ds:uri="http://purl.org/dc/terms/"/>
    <ds:schemaRef ds:uri="http://schemas.microsoft.com/office/infopath/2007/PartnerControls"/>
    <ds:schemaRef ds:uri="http://purl.org/dc/dcmitype/"/>
    <ds:schemaRef ds:uri="http://purl.org/dc/elements/1.1/"/>
    <ds:schemaRef ds:uri="http://schemas.microsoft.com/office/2006/documentManagement/types"/>
    <ds:schemaRef ds:uri="http://schemas.openxmlformats.org/package/2006/metadata/core-properties"/>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30BEABDD-437A-44BB-956F-1B8B7AB0B27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c2d5879-4e17-4934-9dac-90b30ab598d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A5C1CED-B421-437F-B768-861C7093E61E}">
  <ds:schemaRefs>
    <ds:schemaRef ds:uri="http://schemas.microsoft.com/office/2006/metadata/customXsn"/>
  </ds:schemaRefs>
</ds:datastoreItem>
</file>

<file path=customXml/itemProps4.xml><?xml version="1.0" encoding="utf-8"?>
<ds:datastoreItem xmlns:ds="http://schemas.openxmlformats.org/officeDocument/2006/customXml" ds:itemID="{D7FBD8F2-F90A-4C1F-8595-DFA4488FCDA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Thematic report Power Point - updated Nov 2016</Template>
  <TotalTime>302</TotalTime>
  <Words>2448</Words>
  <Application>Microsoft Office PowerPoint</Application>
  <PresentationFormat>Custom</PresentationFormat>
  <Paragraphs>152</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Times New Roman</vt:lpstr>
      <vt:lpstr>Office Theme</vt:lpstr>
      <vt:lpstr>PowerPoint Presentation</vt:lpstr>
      <vt:lpstr>Prif ganfyddiadau</vt:lpstr>
      <vt:lpstr>Prif ganfyddiadau</vt:lpstr>
      <vt:lpstr>Prif ganfyddiadau</vt:lpstr>
      <vt:lpstr>Prif ganfyddiadau</vt:lpstr>
      <vt:lpstr>Prif ganfyddiadau</vt:lpstr>
      <vt:lpstr>Prif ganfyddiadau</vt:lpstr>
      <vt:lpstr>Prif ganfyddiadau</vt:lpstr>
      <vt:lpstr>Prif ganfyddiadau</vt:lpstr>
      <vt:lpstr>Argymhellion</vt:lpstr>
      <vt:lpstr>Argymhellion</vt:lpstr>
      <vt:lpstr>Arfer orau</vt:lpstr>
      <vt:lpstr>Cwestiynau i  ddarparwyr</vt:lpstr>
      <vt:lpstr>Cwestiynau i  ddarparwyr</vt:lpstr>
    </vt:vector>
  </TitlesOfParts>
  <Company>Estyn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Robert Gairey</dc:creator>
  <cp:lastModifiedBy>Andy Murphy-Williams</cp:lastModifiedBy>
  <cp:revision>32</cp:revision>
  <cp:lastPrinted>2019-03-25T09:47:26Z</cp:lastPrinted>
  <dcterms:created xsi:type="dcterms:W3CDTF">2019-03-12T09:10:36Z</dcterms:created>
  <dcterms:modified xsi:type="dcterms:W3CDTF">2019-04-01T08:47:31Z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2015-04-24T00:00:00Z</vt:filetime>
  </property>
  <property fmtid="{D5CDD505-2E9C-101B-9397-08002B2CF9AE}" pid="3" name="Creator">
    <vt:lpwstr>Adobe InDesign CS5 (7.0)</vt:lpwstr>
  </property>
  <property fmtid="{D5CDD505-2E9C-101B-9397-08002B2CF9AE}" pid="4" name="LastSaved">
    <vt:filetime>2015-04-24T00:00:00Z</vt:filetime>
  </property>
  <property fmtid="{D5CDD505-2E9C-101B-9397-08002B2CF9AE}" pid="5" name="ContentTypeId">
    <vt:lpwstr>0x0101004FF563581D1EBA4688BFE70077AFADA60312000AAD7F076E450E48B5A0AC7B3FF907F3</vt:lpwstr>
  </property>
  <property fmtid="{D5CDD505-2E9C-101B-9397-08002B2CF9AE}" pid="6" name="Estyn Language">
    <vt:lpwstr>1;#English|777de1d1-cd30-4966-a2e3-f61db4c431e8</vt:lpwstr>
  </property>
  <property fmtid="{D5CDD505-2E9C-101B-9397-08002B2CF9AE}" pid="7" name="System - COMM">
    <vt:lpwstr>2</vt:lpwstr>
  </property>
  <property fmtid="{D5CDD505-2E9C-101B-9397-08002B2CF9AE}" pid="8" name="Process - COMM">
    <vt:lpwstr>22</vt:lpwstr>
  </property>
</Properties>
</file>