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21"/>
  </p:notesMasterIdLst>
  <p:sldIdLst>
    <p:sldId id="305" r:id="rId6"/>
    <p:sldId id="292" r:id="rId7"/>
    <p:sldId id="270" r:id="rId8"/>
    <p:sldId id="311" r:id="rId9"/>
    <p:sldId id="312" r:id="rId10"/>
    <p:sldId id="313" r:id="rId11"/>
    <p:sldId id="314" r:id="rId12"/>
    <p:sldId id="315" r:id="rId13"/>
    <p:sldId id="316" r:id="rId14"/>
    <p:sldId id="317" r:id="rId15"/>
    <p:sldId id="318" r:id="rId16"/>
    <p:sldId id="319" r:id="rId17"/>
    <p:sldId id="296" r:id="rId18"/>
    <p:sldId id="291" r:id="rId19"/>
    <p:sldId id="308" r:id="rId20"/>
  </p:sldIdLst>
  <p:sldSz cx="9144000" cy="6858000" type="screen4x3"/>
  <p:notesSz cx="6797675" cy="9928225"/>
  <p:defaultTextStyle>
    <a:defPPr>
      <a:defRPr lang="en-GB"/>
    </a:defPPr>
    <a:lvl1pPr algn="l" rtl="0" fontAlgn="base">
      <a:spcBef>
        <a:spcPct val="0"/>
      </a:spcBef>
      <a:spcAft>
        <a:spcPct val="0"/>
      </a:spcAft>
      <a:defRPr sz="4400" kern="1200">
        <a:solidFill>
          <a:schemeClr val="accent2"/>
        </a:solidFill>
        <a:latin typeface="Arial" charset="0"/>
        <a:ea typeface="+mn-ea"/>
        <a:cs typeface="Arial" charset="0"/>
      </a:defRPr>
    </a:lvl1pPr>
    <a:lvl2pPr marL="457200" algn="l" rtl="0" fontAlgn="base">
      <a:spcBef>
        <a:spcPct val="0"/>
      </a:spcBef>
      <a:spcAft>
        <a:spcPct val="0"/>
      </a:spcAft>
      <a:defRPr sz="4400" kern="1200">
        <a:solidFill>
          <a:schemeClr val="accent2"/>
        </a:solidFill>
        <a:latin typeface="Arial" charset="0"/>
        <a:ea typeface="+mn-ea"/>
        <a:cs typeface="Arial" charset="0"/>
      </a:defRPr>
    </a:lvl2pPr>
    <a:lvl3pPr marL="914400" algn="l" rtl="0" fontAlgn="base">
      <a:spcBef>
        <a:spcPct val="0"/>
      </a:spcBef>
      <a:spcAft>
        <a:spcPct val="0"/>
      </a:spcAft>
      <a:defRPr sz="4400" kern="1200">
        <a:solidFill>
          <a:schemeClr val="accent2"/>
        </a:solidFill>
        <a:latin typeface="Arial" charset="0"/>
        <a:ea typeface="+mn-ea"/>
        <a:cs typeface="Arial" charset="0"/>
      </a:defRPr>
    </a:lvl3pPr>
    <a:lvl4pPr marL="1371600" algn="l" rtl="0" fontAlgn="base">
      <a:spcBef>
        <a:spcPct val="0"/>
      </a:spcBef>
      <a:spcAft>
        <a:spcPct val="0"/>
      </a:spcAft>
      <a:defRPr sz="4400" kern="1200">
        <a:solidFill>
          <a:schemeClr val="accent2"/>
        </a:solidFill>
        <a:latin typeface="Arial" charset="0"/>
        <a:ea typeface="+mn-ea"/>
        <a:cs typeface="Arial" charset="0"/>
      </a:defRPr>
    </a:lvl4pPr>
    <a:lvl5pPr marL="1828800" algn="l" rtl="0" fontAlgn="base">
      <a:spcBef>
        <a:spcPct val="0"/>
      </a:spcBef>
      <a:spcAft>
        <a:spcPct val="0"/>
      </a:spcAft>
      <a:defRPr sz="4400" kern="1200">
        <a:solidFill>
          <a:schemeClr val="accent2"/>
        </a:solidFill>
        <a:latin typeface="Arial" charset="0"/>
        <a:ea typeface="+mn-ea"/>
        <a:cs typeface="Arial" charset="0"/>
      </a:defRPr>
    </a:lvl5pPr>
    <a:lvl6pPr marL="2286000" algn="l" defTabSz="914400" rtl="0" eaLnBrk="1" latinLnBrk="0" hangingPunct="1">
      <a:defRPr sz="4400" kern="1200">
        <a:solidFill>
          <a:schemeClr val="accent2"/>
        </a:solidFill>
        <a:latin typeface="Arial" charset="0"/>
        <a:ea typeface="+mn-ea"/>
        <a:cs typeface="Arial" charset="0"/>
      </a:defRPr>
    </a:lvl6pPr>
    <a:lvl7pPr marL="2743200" algn="l" defTabSz="914400" rtl="0" eaLnBrk="1" latinLnBrk="0" hangingPunct="1">
      <a:defRPr sz="4400" kern="1200">
        <a:solidFill>
          <a:schemeClr val="accent2"/>
        </a:solidFill>
        <a:latin typeface="Arial" charset="0"/>
        <a:ea typeface="+mn-ea"/>
        <a:cs typeface="Arial" charset="0"/>
      </a:defRPr>
    </a:lvl7pPr>
    <a:lvl8pPr marL="3200400" algn="l" defTabSz="914400" rtl="0" eaLnBrk="1" latinLnBrk="0" hangingPunct="1">
      <a:defRPr sz="4400" kern="1200">
        <a:solidFill>
          <a:schemeClr val="accent2"/>
        </a:solidFill>
        <a:latin typeface="Arial" charset="0"/>
        <a:ea typeface="+mn-ea"/>
        <a:cs typeface="Arial" charset="0"/>
      </a:defRPr>
    </a:lvl8pPr>
    <a:lvl9pPr marL="3657600" algn="l" defTabSz="914400" rtl="0" eaLnBrk="1" latinLnBrk="0" hangingPunct="1">
      <a:defRPr sz="4400" kern="1200">
        <a:solidFill>
          <a:schemeClr val="accent2"/>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15284"/>
    <a:srgbClr val="D60134"/>
    <a:srgbClr val="CCEC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15" autoAdjust="0"/>
    <p:restoredTop sz="91636" autoAdjust="0"/>
  </p:normalViewPr>
  <p:slideViewPr>
    <p:cSldViewPr>
      <p:cViewPr>
        <p:scale>
          <a:sx n="90" d="100"/>
          <a:sy n="90" d="100"/>
        </p:scale>
        <p:origin x="-2160" y="-7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cs typeface="+mn-cs"/>
              </a:defRPr>
            </a:lvl1pPr>
          </a:lstStyle>
          <a:p>
            <a:pPr>
              <a:defRPr/>
            </a:pPr>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cs typeface="+mn-cs"/>
              </a:defRPr>
            </a:lvl1pPr>
          </a:lstStyle>
          <a:p>
            <a:pPr>
              <a:defRPr/>
            </a:pPr>
            <a:fld id="{829705FB-742E-4DE5-9C44-352A71531A89}" type="datetimeFigureOut">
              <a:rPr lang="en-US"/>
              <a:pPr>
                <a:defRPr/>
              </a:pPr>
              <a:t>8/7/2015</a:t>
            </a:fld>
            <a:endParaRPr lang="en-US"/>
          </a:p>
        </p:txBody>
      </p:sp>
      <p:sp>
        <p:nvSpPr>
          <p:cNvPr id="4" name="Slide Image Placeholder 3"/>
          <p:cNvSpPr>
            <a:spLocks noGrp="1" noRot="1" noChangeAspect="1"/>
          </p:cNvSpPr>
          <p:nvPr>
            <p:ph type="sldImg" idx="2"/>
          </p:nvPr>
        </p:nvSpPr>
        <p:spPr>
          <a:xfrm>
            <a:off x="915988" y="744538"/>
            <a:ext cx="4965700" cy="3722687"/>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79450" y="4716463"/>
            <a:ext cx="5438775" cy="4467225"/>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cs typeface="+mn-cs"/>
              </a:defRPr>
            </a:lvl1pPr>
          </a:lstStyle>
          <a:p>
            <a:pPr>
              <a:defRPr/>
            </a:pPr>
            <a:endParaRPr lang="en-US"/>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cs typeface="+mn-cs"/>
              </a:defRPr>
            </a:lvl1pPr>
          </a:lstStyle>
          <a:p>
            <a:pPr>
              <a:defRPr/>
            </a:pPr>
            <a:fld id="{041485D0-6576-4A2A-8AEB-62E72137F5D0}" type="slidenum">
              <a:rPr lang="en-US"/>
              <a:pPr>
                <a:defRPr/>
              </a:pPr>
              <a:t>‹#›</a:t>
            </a:fld>
            <a:endParaRPr lang="en-US"/>
          </a:p>
        </p:txBody>
      </p:sp>
    </p:spTree>
    <p:extLst>
      <p:ext uri="{BB962C8B-B14F-4D97-AF65-F5344CB8AC3E}">
        <p14:creationId xmlns:p14="http://schemas.microsoft.com/office/powerpoint/2010/main" val="6003095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4129863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65558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7488" y="1484313"/>
            <a:ext cx="1960562" cy="53736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4213" y="1484313"/>
            <a:ext cx="5730875" cy="53736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459619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4213" y="1484313"/>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755650" y="2743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18050" y="2743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71588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4148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60401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55650" y="2743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18050" y="2743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35214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85955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461502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756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172859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642656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CECFF"/>
        </a:solidFill>
        <a:effectLst/>
      </p:bgPr>
    </p:bg>
    <p:spTree>
      <p:nvGrpSpPr>
        <p:cNvPr id="1" name=""/>
        <p:cNvGrpSpPr/>
        <p:nvPr/>
      </p:nvGrpSpPr>
      <p:grpSpPr>
        <a:xfrm>
          <a:off x="0" y="0"/>
          <a:ext cx="0" cy="0"/>
          <a:chOff x="0" y="0"/>
          <a:chExt cx="0" cy="0"/>
        </a:xfrm>
      </p:grpSpPr>
      <p:pic>
        <p:nvPicPr>
          <p:cNvPr id="1026" name="Picture 20" descr="estyn_powerpoint_01"/>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684213" y="1484313"/>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text styles</a:t>
            </a:r>
          </a:p>
        </p:txBody>
      </p:sp>
      <p:sp>
        <p:nvSpPr>
          <p:cNvPr id="1028" name="Rectangle 3"/>
          <p:cNvSpPr>
            <a:spLocks noGrp="1" noChangeArrowheads="1"/>
          </p:cNvSpPr>
          <p:nvPr>
            <p:ph type="body" idx="1"/>
          </p:nvPr>
        </p:nvSpPr>
        <p:spPr bwMode="auto">
          <a:xfrm>
            <a:off x="755650" y="2743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rgbClr val="D60134"/>
          </a:solidFill>
          <a:latin typeface="+mj-lt"/>
          <a:ea typeface="+mj-ea"/>
          <a:cs typeface="+mj-cs"/>
        </a:defRPr>
      </a:lvl1pPr>
      <a:lvl2pPr algn="ctr" rtl="0" eaLnBrk="0" fontAlgn="base" hangingPunct="0">
        <a:spcBef>
          <a:spcPct val="0"/>
        </a:spcBef>
        <a:spcAft>
          <a:spcPct val="0"/>
        </a:spcAft>
        <a:defRPr sz="4400">
          <a:solidFill>
            <a:srgbClr val="D60134"/>
          </a:solidFill>
          <a:latin typeface="Arial" charset="0"/>
        </a:defRPr>
      </a:lvl2pPr>
      <a:lvl3pPr algn="ctr" rtl="0" eaLnBrk="0" fontAlgn="base" hangingPunct="0">
        <a:spcBef>
          <a:spcPct val="0"/>
        </a:spcBef>
        <a:spcAft>
          <a:spcPct val="0"/>
        </a:spcAft>
        <a:defRPr sz="4400">
          <a:solidFill>
            <a:srgbClr val="D60134"/>
          </a:solidFill>
          <a:latin typeface="Arial" charset="0"/>
        </a:defRPr>
      </a:lvl3pPr>
      <a:lvl4pPr algn="ctr" rtl="0" eaLnBrk="0" fontAlgn="base" hangingPunct="0">
        <a:spcBef>
          <a:spcPct val="0"/>
        </a:spcBef>
        <a:spcAft>
          <a:spcPct val="0"/>
        </a:spcAft>
        <a:defRPr sz="4400">
          <a:solidFill>
            <a:srgbClr val="D60134"/>
          </a:solidFill>
          <a:latin typeface="Arial" charset="0"/>
        </a:defRPr>
      </a:lvl4pPr>
      <a:lvl5pPr algn="ctr" rtl="0" eaLnBrk="0" fontAlgn="base" hangingPunct="0">
        <a:spcBef>
          <a:spcPct val="0"/>
        </a:spcBef>
        <a:spcAft>
          <a:spcPct val="0"/>
        </a:spcAft>
        <a:defRPr sz="4400">
          <a:solidFill>
            <a:srgbClr val="D60134"/>
          </a:solidFill>
          <a:latin typeface="Arial" charset="0"/>
        </a:defRPr>
      </a:lvl5pPr>
      <a:lvl6pPr marL="457200" algn="ctr" rtl="0" fontAlgn="base">
        <a:spcBef>
          <a:spcPct val="0"/>
        </a:spcBef>
        <a:spcAft>
          <a:spcPct val="0"/>
        </a:spcAft>
        <a:defRPr sz="4400">
          <a:solidFill>
            <a:srgbClr val="D60134"/>
          </a:solidFill>
          <a:latin typeface="Arial" charset="0"/>
        </a:defRPr>
      </a:lvl6pPr>
      <a:lvl7pPr marL="914400" algn="ctr" rtl="0" fontAlgn="base">
        <a:spcBef>
          <a:spcPct val="0"/>
        </a:spcBef>
        <a:spcAft>
          <a:spcPct val="0"/>
        </a:spcAft>
        <a:defRPr sz="4400">
          <a:solidFill>
            <a:srgbClr val="D60134"/>
          </a:solidFill>
          <a:latin typeface="Arial" charset="0"/>
        </a:defRPr>
      </a:lvl7pPr>
      <a:lvl8pPr marL="1371600" algn="ctr" rtl="0" fontAlgn="base">
        <a:spcBef>
          <a:spcPct val="0"/>
        </a:spcBef>
        <a:spcAft>
          <a:spcPct val="0"/>
        </a:spcAft>
        <a:defRPr sz="4400">
          <a:solidFill>
            <a:srgbClr val="D60134"/>
          </a:solidFill>
          <a:latin typeface="Arial" charset="0"/>
        </a:defRPr>
      </a:lvl8pPr>
      <a:lvl9pPr marL="1828800" algn="ctr" rtl="0" fontAlgn="base">
        <a:spcBef>
          <a:spcPct val="0"/>
        </a:spcBef>
        <a:spcAft>
          <a:spcPct val="0"/>
        </a:spcAft>
        <a:defRPr sz="4400">
          <a:solidFill>
            <a:srgbClr val="D60134"/>
          </a:solidFill>
          <a:latin typeface="Arial" charset="0"/>
        </a:defRPr>
      </a:lvl9pPr>
    </p:titleStyle>
    <p:bodyStyle>
      <a:lvl1pPr marL="342900" indent="-342900" algn="l" rtl="0" eaLnBrk="0" fontAlgn="base" hangingPunct="0">
        <a:spcBef>
          <a:spcPct val="20000"/>
        </a:spcBef>
        <a:spcAft>
          <a:spcPct val="0"/>
        </a:spcAft>
        <a:buChar char="•"/>
        <a:defRPr sz="3200">
          <a:solidFill>
            <a:srgbClr val="015284"/>
          </a:solidFill>
          <a:latin typeface="+mn-lt"/>
          <a:ea typeface="+mn-ea"/>
          <a:cs typeface="+mn-cs"/>
        </a:defRPr>
      </a:lvl1pPr>
      <a:lvl2pPr marL="742950" indent="-285750" algn="l" rtl="0" eaLnBrk="0" fontAlgn="base" hangingPunct="0">
        <a:spcBef>
          <a:spcPct val="20000"/>
        </a:spcBef>
        <a:spcAft>
          <a:spcPct val="0"/>
        </a:spcAft>
        <a:buChar char="–"/>
        <a:defRPr sz="2800">
          <a:solidFill>
            <a:srgbClr val="015284"/>
          </a:solidFill>
          <a:latin typeface="+mn-lt"/>
        </a:defRPr>
      </a:lvl2pPr>
      <a:lvl3pPr marL="1143000" indent="-228600" algn="l" rtl="0" eaLnBrk="0" fontAlgn="base" hangingPunct="0">
        <a:spcBef>
          <a:spcPct val="20000"/>
        </a:spcBef>
        <a:spcAft>
          <a:spcPct val="0"/>
        </a:spcAft>
        <a:buChar char="•"/>
        <a:defRPr sz="2400">
          <a:solidFill>
            <a:srgbClr val="015284"/>
          </a:solidFill>
          <a:latin typeface="+mn-lt"/>
        </a:defRPr>
      </a:lvl3pPr>
      <a:lvl4pPr marL="1600200" indent="-228600" algn="l" rtl="0" eaLnBrk="0" fontAlgn="base" hangingPunct="0">
        <a:spcBef>
          <a:spcPct val="20000"/>
        </a:spcBef>
        <a:spcAft>
          <a:spcPct val="0"/>
        </a:spcAft>
        <a:buChar char="–"/>
        <a:defRPr sz="2000">
          <a:solidFill>
            <a:srgbClr val="015284"/>
          </a:solidFill>
          <a:latin typeface="+mn-lt"/>
        </a:defRPr>
      </a:lvl4pPr>
      <a:lvl5pPr marL="2057400" indent="-228600" algn="l" rtl="0" eaLnBrk="0" fontAlgn="base" hangingPunct="0">
        <a:spcBef>
          <a:spcPct val="20000"/>
        </a:spcBef>
        <a:spcAft>
          <a:spcPct val="0"/>
        </a:spcAft>
        <a:buChar char="»"/>
        <a:defRPr sz="2000">
          <a:solidFill>
            <a:srgbClr val="015284"/>
          </a:solidFill>
          <a:latin typeface="+mn-lt"/>
        </a:defRPr>
      </a:lvl5pPr>
      <a:lvl6pPr marL="2514600" indent="-228600" algn="l" rtl="0" fontAlgn="base">
        <a:spcBef>
          <a:spcPct val="20000"/>
        </a:spcBef>
        <a:spcAft>
          <a:spcPct val="0"/>
        </a:spcAft>
        <a:buChar char="»"/>
        <a:defRPr sz="2000">
          <a:solidFill>
            <a:srgbClr val="015284"/>
          </a:solidFill>
          <a:latin typeface="+mn-lt"/>
        </a:defRPr>
      </a:lvl6pPr>
      <a:lvl7pPr marL="2971800" indent="-228600" algn="l" rtl="0" fontAlgn="base">
        <a:spcBef>
          <a:spcPct val="20000"/>
        </a:spcBef>
        <a:spcAft>
          <a:spcPct val="0"/>
        </a:spcAft>
        <a:buChar char="»"/>
        <a:defRPr sz="2000">
          <a:solidFill>
            <a:srgbClr val="015284"/>
          </a:solidFill>
          <a:latin typeface="+mn-lt"/>
        </a:defRPr>
      </a:lvl7pPr>
      <a:lvl8pPr marL="3429000" indent="-228600" algn="l" rtl="0" fontAlgn="base">
        <a:spcBef>
          <a:spcPct val="20000"/>
        </a:spcBef>
        <a:spcAft>
          <a:spcPct val="0"/>
        </a:spcAft>
        <a:buChar char="»"/>
        <a:defRPr sz="2000">
          <a:solidFill>
            <a:srgbClr val="015284"/>
          </a:solidFill>
          <a:latin typeface="+mn-lt"/>
        </a:defRPr>
      </a:lvl8pPr>
      <a:lvl9pPr marL="3886200" indent="-228600" algn="l" rtl="0" fontAlgn="base">
        <a:spcBef>
          <a:spcPct val="20000"/>
        </a:spcBef>
        <a:spcAft>
          <a:spcPct val="0"/>
        </a:spcAft>
        <a:buChar char="»"/>
        <a:defRPr sz="2000">
          <a:solidFill>
            <a:srgbClr val="015284"/>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http://www.estyn.gov.uk/english/docViewer/329620.2/Effective%20classroom%20observation%20in%20primary%20and%20secondary%20schools%20-%20October%202014/?navmap=30,163," TargetMode="External"/><Relationship Id="rId2" Type="http://schemas.openxmlformats.org/officeDocument/2006/relationships/hyperlink" Target="http://www.estyn.gov.uk/cymraeg/docViewer-w/329647.5/arsylwi-ystafelloedd-dosbarth-yn-effeithiol-mewn-ysgolion-cynradd-ac-uwchradd-hydref-2014/?navmap=30,163," TargetMode="Externa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Title 6"/>
          <p:cNvSpPr>
            <a:spLocks noGrp="1"/>
          </p:cNvSpPr>
          <p:nvPr>
            <p:ph type="title"/>
          </p:nvPr>
        </p:nvSpPr>
        <p:spPr/>
        <p:txBody>
          <a:bodyPr/>
          <a:lstStyle/>
          <a:p>
            <a:r>
              <a:rPr lang="en-GB" sz="3600" dirty="0" smtClean="0"/>
              <a:t/>
            </a:r>
            <a:br>
              <a:rPr lang="en-GB" sz="3600" dirty="0" smtClean="0"/>
            </a:br>
            <a:r>
              <a:rPr lang="en-GB" sz="3600" dirty="0" smtClean="0"/>
              <a:t/>
            </a:r>
            <a:br>
              <a:rPr lang="en-GB" sz="3600" dirty="0" smtClean="0"/>
            </a:br>
            <a:r>
              <a:rPr lang="en-GB" sz="3600" dirty="0" smtClean="0"/>
              <a:t/>
            </a:r>
            <a:br>
              <a:rPr lang="en-GB" sz="3600" dirty="0" smtClean="0"/>
            </a:br>
            <a:r>
              <a:rPr lang="en-GB" sz="3600" dirty="0" err="1" smtClean="0">
                <a:solidFill>
                  <a:srgbClr val="015284"/>
                </a:solidFill>
              </a:rPr>
              <a:t>Arsylwi</a:t>
            </a:r>
            <a:r>
              <a:rPr lang="en-GB" sz="3600" dirty="0" smtClean="0">
                <a:solidFill>
                  <a:srgbClr val="015284"/>
                </a:solidFill>
              </a:rPr>
              <a:t> </a:t>
            </a:r>
            <a:r>
              <a:rPr lang="en-GB" sz="3600" dirty="0" err="1" smtClean="0">
                <a:solidFill>
                  <a:srgbClr val="015284"/>
                </a:solidFill>
              </a:rPr>
              <a:t>Ystafelloedd</a:t>
            </a:r>
            <a:r>
              <a:rPr lang="en-GB" sz="3600" dirty="0" smtClean="0">
                <a:solidFill>
                  <a:srgbClr val="015284"/>
                </a:solidFill>
              </a:rPr>
              <a:t> </a:t>
            </a:r>
            <a:r>
              <a:rPr lang="en-GB" sz="3600" dirty="0" err="1" smtClean="0">
                <a:solidFill>
                  <a:srgbClr val="015284"/>
                </a:solidFill>
              </a:rPr>
              <a:t>Dosbarth</a:t>
            </a:r>
            <a:r>
              <a:rPr lang="en-GB" sz="3600" dirty="0" smtClean="0">
                <a:solidFill>
                  <a:srgbClr val="015284"/>
                </a:solidFill>
              </a:rPr>
              <a:t> </a:t>
            </a:r>
            <a:br>
              <a:rPr lang="en-GB" sz="3600" dirty="0" smtClean="0">
                <a:solidFill>
                  <a:srgbClr val="015284"/>
                </a:solidFill>
              </a:rPr>
            </a:br>
            <a:r>
              <a:rPr lang="en-GB" sz="3600" dirty="0" err="1" smtClean="0">
                <a:solidFill>
                  <a:srgbClr val="015284"/>
                </a:solidFill>
              </a:rPr>
              <a:t>yn</a:t>
            </a:r>
            <a:r>
              <a:rPr lang="en-GB" sz="3600" dirty="0" smtClean="0">
                <a:solidFill>
                  <a:srgbClr val="015284"/>
                </a:solidFill>
              </a:rPr>
              <a:t> </a:t>
            </a:r>
            <a:r>
              <a:rPr lang="en-GB" sz="3600" dirty="0" err="1" smtClean="0">
                <a:solidFill>
                  <a:srgbClr val="015284"/>
                </a:solidFill>
              </a:rPr>
              <a:t>Effeithiol</a:t>
            </a:r>
            <a:endParaRPr lang="en-GB" sz="3400" dirty="0" smtClean="0">
              <a:solidFill>
                <a:srgbClr val="015284"/>
              </a:solidFill>
            </a:endParaRPr>
          </a:p>
        </p:txBody>
      </p:sp>
      <p:sp>
        <p:nvSpPr>
          <p:cNvPr id="2" name="Rectangle 1"/>
          <p:cNvSpPr/>
          <p:nvPr/>
        </p:nvSpPr>
        <p:spPr>
          <a:xfrm>
            <a:off x="2411760" y="3501008"/>
            <a:ext cx="4348708" cy="1200329"/>
          </a:xfrm>
          <a:prstGeom prst="rect">
            <a:avLst/>
          </a:prstGeom>
        </p:spPr>
        <p:txBody>
          <a:bodyPr wrap="square">
            <a:spAutoFit/>
          </a:bodyPr>
          <a:lstStyle/>
          <a:p>
            <a:pPr algn="ctr"/>
            <a:r>
              <a:rPr lang="en-GB" sz="3600" kern="0" dirty="0" smtClean="0">
                <a:solidFill>
                  <a:srgbClr val="D60134"/>
                </a:solidFill>
                <a:latin typeface="Arial"/>
                <a:ea typeface="+mj-ea"/>
                <a:cs typeface="+mj-cs"/>
              </a:rPr>
              <a:t>Effective Classroom Observation</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67544" y="260648"/>
            <a:ext cx="7772400" cy="936104"/>
          </a:xfrm>
        </p:spPr>
        <p:txBody>
          <a:bodyPr/>
          <a:lstStyle/>
          <a:p>
            <a:pPr eaLnBrk="1" hangingPunct="1"/>
            <a:r>
              <a:rPr lang="en-GB" sz="3600" dirty="0" err="1" smtClean="0">
                <a:solidFill>
                  <a:srgbClr val="015284"/>
                </a:solidFill>
              </a:rPr>
              <a:t>Argymhellion</a:t>
            </a:r>
            <a:r>
              <a:rPr lang="en-GB" sz="3600" dirty="0">
                <a:solidFill>
                  <a:srgbClr val="015284"/>
                </a:solidFill>
              </a:rPr>
              <a:t/>
            </a:r>
            <a:br>
              <a:rPr lang="en-GB" sz="3600" dirty="0">
                <a:solidFill>
                  <a:srgbClr val="015284"/>
                </a:solidFill>
              </a:rPr>
            </a:br>
            <a:r>
              <a:rPr lang="en-GB" sz="3600" dirty="0" smtClean="0">
                <a:solidFill>
                  <a:srgbClr val="FF0000"/>
                </a:solidFill>
              </a:rPr>
              <a:t>Recommendations</a:t>
            </a:r>
            <a:endParaRPr lang="en-US" sz="3600" dirty="0" smtClean="0">
              <a:solidFill>
                <a:srgbClr val="FF0000"/>
              </a:solidFill>
            </a:endParaRPr>
          </a:p>
        </p:txBody>
      </p:sp>
      <p:sp>
        <p:nvSpPr>
          <p:cNvPr id="4099" name="Rectangle 4"/>
          <p:cNvSpPr>
            <a:spLocks noGrp="1" noChangeArrowheads="1"/>
          </p:cNvSpPr>
          <p:nvPr>
            <p:ph type="body" sz="half" idx="2"/>
          </p:nvPr>
        </p:nvSpPr>
        <p:spPr>
          <a:xfrm>
            <a:off x="467544" y="1484784"/>
            <a:ext cx="4248150" cy="4968875"/>
          </a:xfrm>
        </p:spPr>
        <p:txBody>
          <a:bodyPr/>
          <a:lstStyle/>
          <a:p>
            <a:pPr eaLnBrk="1" hangingPunct="1"/>
            <a:r>
              <a:rPr lang="en-GB" sz="1800" dirty="0" err="1" smtClean="0"/>
              <a:t>Trefnu</a:t>
            </a:r>
            <a:r>
              <a:rPr lang="en-GB" sz="1800" dirty="0" smtClean="0"/>
              <a:t> </a:t>
            </a:r>
            <a:r>
              <a:rPr lang="en-GB" sz="1800" dirty="0" err="1" smtClean="0"/>
              <a:t>cyfleoedd</a:t>
            </a:r>
            <a:r>
              <a:rPr lang="en-GB" sz="1800" dirty="0" smtClean="0"/>
              <a:t> </a:t>
            </a:r>
            <a:r>
              <a:rPr lang="en-GB" sz="1800" dirty="0" err="1" smtClean="0"/>
              <a:t>datblygiad</a:t>
            </a:r>
            <a:r>
              <a:rPr lang="en-GB" sz="1800" dirty="0" smtClean="0"/>
              <a:t> </a:t>
            </a:r>
            <a:r>
              <a:rPr lang="en-GB" sz="1800" dirty="0" err="1" smtClean="0"/>
              <a:t>proffesiynol</a:t>
            </a:r>
            <a:r>
              <a:rPr lang="en-GB" sz="1800" dirty="0" smtClean="0"/>
              <a:t> </a:t>
            </a:r>
            <a:r>
              <a:rPr lang="en-GB" sz="1800" dirty="0" err="1" smtClean="0"/>
              <a:t>wedi</a:t>
            </a:r>
            <a:r>
              <a:rPr lang="en-GB" sz="1800" dirty="0" smtClean="0"/>
              <a:t> </a:t>
            </a:r>
            <a:r>
              <a:rPr lang="en-GB" sz="1800" dirty="0" err="1" smtClean="0"/>
              <a:t>eu</a:t>
            </a:r>
            <a:r>
              <a:rPr lang="en-GB" sz="1800" dirty="0" smtClean="0"/>
              <a:t> </a:t>
            </a:r>
            <a:r>
              <a:rPr lang="en-GB" sz="1800" dirty="0" err="1" smtClean="0"/>
              <a:t>seilio</a:t>
            </a:r>
            <a:r>
              <a:rPr lang="en-GB" sz="1800" dirty="0" smtClean="0"/>
              <a:t> </a:t>
            </a:r>
            <a:r>
              <a:rPr lang="en-GB" sz="1800" dirty="0" err="1" smtClean="0"/>
              <a:t>ar</a:t>
            </a:r>
            <a:r>
              <a:rPr lang="en-GB" sz="1800" dirty="0" smtClean="0"/>
              <a:t> </a:t>
            </a:r>
            <a:r>
              <a:rPr lang="en-GB" sz="1800" dirty="0" err="1" smtClean="0"/>
              <a:t>dystiolaeth</a:t>
            </a:r>
            <a:r>
              <a:rPr lang="en-GB" sz="1800" dirty="0" smtClean="0"/>
              <a:t> </a:t>
            </a:r>
            <a:r>
              <a:rPr lang="en-GB" sz="1800" dirty="0" err="1" smtClean="0"/>
              <a:t>sy’n</a:t>
            </a:r>
            <a:r>
              <a:rPr lang="en-GB" sz="1800" dirty="0" smtClean="0"/>
              <a:t> </a:t>
            </a:r>
            <a:r>
              <a:rPr lang="en-GB" sz="1800" dirty="0" err="1" smtClean="0"/>
              <a:t>cynnwys</a:t>
            </a:r>
            <a:r>
              <a:rPr lang="en-GB" sz="1800" dirty="0" smtClean="0"/>
              <a:t> </a:t>
            </a:r>
            <a:r>
              <a:rPr lang="en-GB" sz="1800" dirty="0" err="1" smtClean="0"/>
              <a:t>deilliannau</a:t>
            </a:r>
            <a:r>
              <a:rPr lang="en-GB" sz="1800" dirty="0" smtClean="0"/>
              <a:t> </a:t>
            </a:r>
            <a:r>
              <a:rPr lang="en-GB" sz="1800" dirty="0" err="1" smtClean="0"/>
              <a:t>arsylwadau</a:t>
            </a:r>
            <a:r>
              <a:rPr lang="en-GB" sz="1800" dirty="0" smtClean="0"/>
              <a:t> </a:t>
            </a:r>
            <a:r>
              <a:rPr lang="en-GB" sz="1800" dirty="0" err="1" smtClean="0"/>
              <a:t>dosbarth</a:t>
            </a:r>
            <a:r>
              <a:rPr lang="en-GB" sz="1800" dirty="0" smtClean="0"/>
              <a:t> ac </a:t>
            </a:r>
            <a:r>
              <a:rPr lang="en-GB" sz="1800" dirty="0" err="1" smtClean="0"/>
              <a:t>sy’n</a:t>
            </a:r>
            <a:r>
              <a:rPr lang="en-GB" sz="1800" dirty="0" smtClean="0"/>
              <a:t> </a:t>
            </a:r>
            <a:r>
              <a:rPr lang="en-GB" sz="1800" dirty="0" err="1" smtClean="0"/>
              <a:t>cyfateb</a:t>
            </a:r>
            <a:r>
              <a:rPr lang="en-GB" sz="1800" dirty="0" smtClean="0"/>
              <a:t> </a:t>
            </a:r>
            <a:r>
              <a:rPr lang="en-GB" sz="1800" dirty="0" err="1" smtClean="0"/>
              <a:t>i</a:t>
            </a:r>
            <a:r>
              <a:rPr lang="en-GB" sz="1800" dirty="0" smtClean="0"/>
              <a:t> </a:t>
            </a:r>
            <a:r>
              <a:rPr lang="en-GB" sz="1800" dirty="0" err="1" smtClean="0"/>
              <a:t>flaenoriaethau’r</a:t>
            </a:r>
            <a:r>
              <a:rPr lang="en-GB" sz="1800" dirty="0" smtClean="0"/>
              <a:t> </a:t>
            </a:r>
            <a:r>
              <a:rPr lang="en-GB" sz="1800" dirty="0" err="1" smtClean="0"/>
              <a:t>ysgol</a:t>
            </a:r>
            <a:r>
              <a:rPr lang="en-GB" sz="1800" dirty="0" smtClean="0"/>
              <a:t> ac </a:t>
            </a:r>
            <a:r>
              <a:rPr lang="en-GB" sz="1800" dirty="0" err="1" smtClean="0"/>
              <a:t>unigolion</a:t>
            </a:r>
            <a:endParaRPr lang="en-GB" sz="1800" dirty="0" smtClean="0"/>
          </a:p>
          <a:p>
            <a:pPr eaLnBrk="1" hangingPunct="1"/>
            <a:r>
              <a:rPr lang="en-GB" sz="1800" dirty="0" err="1" smtClean="0"/>
              <a:t>Ar</a:t>
            </a:r>
            <a:r>
              <a:rPr lang="en-GB" sz="1800" dirty="0" smtClean="0"/>
              <a:t> </a:t>
            </a:r>
            <a:r>
              <a:rPr lang="en-GB" sz="1800" dirty="0" err="1" smtClean="0"/>
              <a:t>gyfer</a:t>
            </a:r>
            <a:r>
              <a:rPr lang="en-GB" sz="1800" dirty="0" smtClean="0"/>
              <a:t> </a:t>
            </a:r>
            <a:r>
              <a:rPr lang="en-GB" sz="1800" dirty="0" err="1" smtClean="0"/>
              <a:t>arsylwadau</a:t>
            </a:r>
            <a:r>
              <a:rPr lang="en-GB" sz="1800" dirty="0" smtClean="0"/>
              <a:t> </a:t>
            </a:r>
            <a:r>
              <a:rPr lang="en-GB" sz="1800" dirty="0" err="1" smtClean="0"/>
              <a:t>dosbarth</a:t>
            </a:r>
            <a:r>
              <a:rPr lang="en-GB" sz="1800" dirty="0" smtClean="0"/>
              <a:t> y </a:t>
            </a:r>
            <a:r>
              <a:rPr lang="en-GB" sz="1800" dirty="0" err="1" smtClean="0"/>
              <a:t>mae</a:t>
            </a:r>
            <a:r>
              <a:rPr lang="en-GB" sz="1800" dirty="0" smtClean="0"/>
              <a:t> </a:t>
            </a:r>
            <a:r>
              <a:rPr lang="en-GB" sz="1800" dirty="0" err="1" smtClean="0"/>
              <a:t>angen</a:t>
            </a:r>
            <a:r>
              <a:rPr lang="en-GB" sz="1800" dirty="0" smtClean="0"/>
              <a:t> </a:t>
            </a:r>
            <a:r>
              <a:rPr lang="en-GB" sz="1800" dirty="0" err="1" smtClean="0"/>
              <a:t>barnau</a:t>
            </a:r>
            <a:r>
              <a:rPr lang="en-GB" sz="1800" dirty="0" smtClean="0"/>
              <a:t> </a:t>
            </a:r>
            <a:r>
              <a:rPr lang="en-GB" sz="1800" dirty="0" err="1" smtClean="0"/>
              <a:t>arnynt</a:t>
            </a:r>
            <a:r>
              <a:rPr lang="en-GB" sz="1800" dirty="0" smtClean="0"/>
              <a:t>, </a:t>
            </a:r>
            <a:r>
              <a:rPr lang="en-GB" sz="1800" dirty="0" err="1" smtClean="0"/>
              <a:t>datblygu</a:t>
            </a:r>
            <a:r>
              <a:rPr lang="en-GB" sz="1800" dirty="0" smtClean="0"/>
              <a:t> </a:t>
            </a:r>
            <a:r>
              <a:rPr lang="en-GB" sz="1800" dirty="0" err="1" smtClean="0"/>
              <a:t>disgrifwyr</a:t>
            </a:r>
            <a:r>
              <a:rPr lang="en-GB" sz="1800" dirty="0" smtClean="0"/>
              <a:t> barn a </a:t>
            </a:r>
            <a:r>
              <a:rPr lang="en-GB" sz="1800" dirty="0" err="1" smtClean="0"/>
              <a:t>chymedroli</a:t>
            </a:r>
            <a:r>
              <a:rPr lang="en-GB" sz="1800" dirty="0" smtClean="0"/>
              <a:t> </a:t>
            </a:r>
            <a:r>
              <a:rPr lang="en-GB" sz="1800" dirty="0" err="1" smtClean="0"/>
              <a:t>er</a:t>
            </a:r>
            <a:r>
              <a:rPr lang="en-GB" sz="1800" dirty="0" smtClean="0"/>
              <a:t> </a:t>
            </a:r>
            <a:r>
              <a:rPr lang="en-GB" sz="1800" dirty="0" err="1" smtClean="0"/>
              <a:t>mwyn</a:t>
            </a:r>
            <a:r>
              <a:rPr lang="en-GB" sz="1800" dirty="0" smtClean="0"/>
              <a:t> </a:t>
            </a:r>
            <a:r>
              <a:rPr lang="en-GB" sz="1800" dirty="0" err="1" smtClean="0"/>
              <a:t>sicrhau</a:t>
            </a:r>
            <a:r>
              <a:rPr lang="en-GB" sz="1800" dirty="0" smtClean="0"/>
              <a:t> </a:t>
            </a:r>
            <a:r>
              <a:rPr lang="en-GB" sz="1800" dirty="0" err="1" smtClean="0"/>
              <a:t>cysondeb</a:t>
            </a:r>
            <a:endParaRPr lang="en-GB" sz="1800" dirty="0" smtClean="0"/>
          </a:p>
          <a:p>
            <a:pPr eaLnBrk="1" hangingPunct="1"/>
            <a:r>
              <a:rPr lang="en-GB" sz="1800" dirty="0" err="1" smtClean="0"/>
              <a:t>Hyfforddiant</a:t>
            </a:r>
            <a:r>
              <a:rPr lang="en-GB" sz="1800" dirty="0" smtClean="0"/>
              <a:t> </a:t>
            </a:r>
            <a:r>
              <a:rPr lang="en-GB" sz="1800" dirty="0" err="1" smtClean="0"/>
              <a:t>fel</a:t>
            </a:r>
            <a:r>
              <a:rPr lang="en-GB" sz="1800" dirty="0" smtClean="0"/>
              <a:t> </a:t>
            </a:r>
            <a:r>
              <a:rPr lang="en-GB" sz="1800" dirty="0" err="1" smtClean="0"/>
              <a:t>arolygwyr</a:t>
            </a:r>
            <a:r>
              <a:rPr lang="en-GB" sz="1800" dirty="0" smtClean="0"/>
              <a:t> </a:t>
            </a:r>
            <a:r>
              <a:rPr lang="en-GB" sz="1800" dirty="0" err="1" smtClean="0"/>
              <a:t>cymheiriaid</a:t>
            </a:r>
            <a:r>
              <a:rPr lang="en-GB" sz="1800" dirty="0" smtClean="0"/>
              <a:t> </a:t>
            </a:r>
            <a:r>
              <a:rPr lang="en-GB" sz="1800" dirty="0" err="1" smtClean="0"/>
              <a:t>er</a:t>
            </a:r>
            <a:r>
              <a:rPr lang="en-GB" sz="1800" dirty="0" smtClean="0"/>
              <a:t> </a:t>
            </a:r>
            <a:r>
              <a:rPr lang="en-GB" sz="1800" dirty="0" err="1" smtClean="0"/>
              <a:t>mwyn</a:t>
            </a:r>
            <a:r>
              <a:rPr lang="en-GB" sz="1800" dirty="0" smtClean="0"/>
              <a:t> </a:t>
            </a:r>
            <a:r>
              <a:rPr lang="en-GB" sz="1800" dirty="0" err="1" smtClean="0"/>
              <a:t>gallu</a:t>
            </a:r>
            <a:r>
              <a:rPr lang="en-GB" sz="1800" dirty="0" smtClean="0"/>
              <a:t> </a:t>
            </a:r>
            <a:r>
              <a:rPr lang="en-GB" sz="1800" dirty="0" err="1" smtClean="0"/>
              <a:t>alinio</a:t>
            </a:r>
            <a:r>
              <a:rPr lang="en-GB" sz="1800" dirty="0" smtClean="0"/>
              <a:t> a </a:t>
            </a:r>
            <a:r>
              <a:rPr lang="en-GB" sz="1800" dirty="0" err="1" smtClean="0"/>
              <a:t>rhannu</a:t>
            </a:r>
            <a:r>
              <a:rPr lang="en-GB" sz="1800" dirty="0" smtClean="0"/>
              <a:t> </a:t>
            </a:r>
            <a:r>
              <a:rPr lang="en-GB" sz="1800" dirty="0" err="1" smtClean="0"/>
              <a:t>arfer</a:t>
            </a:r>
            <a:r>
              <a:rPr lang="en-GB" sz="1800" dirty="0" smtClean="0"/>
              <a:t> </a:t>
            </a:r>
            <a:r>
              <a:rPr lang="en-GB" sz="1800" dirty="0" err="1" smtClean="0"/>
              <a:t>ag</a:t>
            </a:r>
            <a:r>
              <a:rPr lang="en-GB" sz="1800" dirty="0" smtClean="0"/>
              <a:t> </a:t>
            </a:r>
            <a:r>
              <a:rPr lang="en-GB" sz="1800" dirty="0" err="1" smtClean="0"/>
              <a:t>arfer</a:t>
            </a:r>
            <a:r>
              <a:rPr lang="en-GB" sz="1800" dirty="0" smtClean="0"/>
              <a:t> </a:t>
            </a:r>
            <a:r>
              <a:rPr lang="en-GB" sz="1800" dirty="0" err="1" smtClean="0"/>
              <a:t>eraill</a:t>
            </a:r>
            <a:r>
              <a:rPr lang="en-GB" sz="1800" dirty="0" smtClean="0"/>
              <a:t> </a:t>
            </a:r>
            <a:r>
              <a:rPr lang="en-GB" sz="1800" dirty="0" err="1" smtClean="0"/>
              <a:t>fel</a:t>
            </a:r>
            <a:r>
              <a:rPr lang="en-GB" sz="1800" dirty="0" smtClean="0"/>
              <a:t> </a:t>
            </a:r>
            <a:r>
              <a:rPr lang="en-GB" sz="1800" dirty="0" err="1" smtClean="0"/>
              <a:t>arolygwyr</a:t>
            </a:r>
            <a:endParaRPr lang="en-GB" sz="1800" dirty="0" smtClean="0"/>
          </a:p>
          <a:p>
            <a:pPr eaLnBrk="1" hangingPunct="1">
              <a:buNone/>
            </a:pPr>
            <a:r>
              <a:rPr lang="en-GB" sz="1800" dirty="0" err="1" smtClean="0"/>
              <a:t>Dylai</a:t>
            </a:r>
            <a:r>
              <a:rPr lang="en-GB" sz="1800" dirty="0" smtClean="0"/>
              <a:t> </a:t>
            </a:r>
            <a:r>
              <a:rPr lang="en-GB" sz="1800" dirty="0" err="1" smtClean="0"/>
              <a:t>awdurdodau</a:t>
            </a:r>
            <a:r>
              <a:rPr lang="en-GB" sz="1800" dirty="0" smtClean="0"/>
              <a:t> </a:t>
            </a:r>
            <a:r>
              <a:rPr lang="en-GB" sz="1800" dirty="0" err="1" smtClean="0"/>
              <a:t>lleol</a:t>
            </a:r>
            <a:r>
              <a:rPr lang="en-GB" sz="1800" dirty="0" smtClean="0"/>
              <a:t>:</a:t>
            </a:r>
          </a:p>
          <a:p>
            <a:pPr eaLnBrk="1" hangingPunct="1"/>
            <a:r>
              <a:rPr lang="en-GB" sz="1800" dirty="0" err="1" smtClean="0"/>
              <a:t>Helpu</a:t>
            </a:r>
            <a:r>
              <a:rPr lang="en-GB" sz="1800" dirty="0" smtClean="0"/>
              <a:t> </a:t>
            </a:r>
            <a:r>
              <a:rPr lang="en-GB" sz="1800" dirty="0" err="1" smtClean="0"/>
              <a:t>ysgolion</a:t>
            </a:r>
            <a:r>
              <a:rPr lang="en-GB" sz="1800" dirty="0" smtClean="0"/>
              <a:t> â </a:t>
            </a:r>
            <a:r>
              <a:rPr lang="en-GB" sz="1800" dirty="0" err="1" smtClean="0"/>
              <a:t>diwylliannau</a:t>
            </a:r>
            <a:r>
              <a:rPr lang="en-GB" sz="1800" dirty="0" smtClean="0"/>
              <a:t> </a:t>
            </a:r>
            <a:r>
              <a:rPr lang="en-GB" sz="1800" dirty="0" err="1" smtClean="0"/>
              <a:t>proffesiynol</a:t>
            </a:r>
            <a:r>
              <a:rPr lang="en-GB" sz="1800" dirty="0" smtClean="0"/>
              <a:t> </a:t>
            </a:r>
            <a:r>
              <a:rPr lang="en-GB" sz="1800" dirty="0" err="1" smtClean="0"/>
              <a:t>cryf</a:t>
            </a:r>
            <a:r>
              <a:rPr lang="en-GB" sz="1800" dirty="0" smtClean="0"/>
              <a:t> </a:t>
            </a:r>
            <a:r>
              <a:rPr lang="en-GB" sz="1800" dirty="0" err="1" smtClean="0"/>
              <a:t>i</a:t>
            </a:r>
            <a:r>
              <a:rPr lang="en-GB" sz="1800" dirty="0" smtClean="0"/>
              <a:t> </a:t>
            </a:r>
            <a:r>
              <a:rPr lang="en-GB" sz="1800" dirty="0" err="1" smtClean="0"/>
              <a:t>rannu</a:t>
            </a:r>
            <a:r>
              <a:rPr lang="en-GB" sz="1800" dirty="0" smtClean="0"/>
              <a:t> </a:t>
            </a:r>
            <a:r>
              <a:rPr lang="en-GB" sz="1800" dirty="0" err="1" smtClean="0"/>
              <a:t>eu</a:t>
            </a:r>
            <a:r>
              <a:rPr lang="en-GB" sz="1800" dirty="0" smtClean="0"/>
              <a:t> </a:t>
            </a:r>
            <a:r>
              <a:rPr lang="en-GB" sz="1800" dirty="0" err="1" smtClean="0"/>
              <a:t>harfer</a:t>
            </a:r>
            <a:endParaRPr lang="en-GB" sz="1800" dirty="0" smtClean="0"/>
          </a:p>
          <a:p>
            <a:pPr eaLnBrk="1" hangingPunct="1"/>
            <a:endParaRPr lang="en-US" dirty="0" smtClean="0"/>
          </a:p>
        </p:txBody>
      </p:sp>
      <p:sp>
        <p:nvSpPr>
          <p:cNvPr id="4" name="Rectangle 4"/>
          <p:cNvSpPr txBox="1">
            <a:spLocks noChangeArrowheads="1"/>
          </p:cNvSpPr>
          <p:nvPr/>
        </p:nvSpPr>
        <p:spPr bwMode="auto">
          <a:xfrm>
            <a:off x="4895850" y="1556792"/>
            <a:ext cx="4068638" cy="5040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rgbClr val="015284"/>
                </a:solidFill>
                <a:latin typeface="+mn-lt"/>
                <a:ea typeface="+mn-ea"/>
                <a:cs typeface="+mn-cs"/>
              </a:defRPr>
            </a:lvl1pPr>
            <a:lvl2pPr marL="742950" indent="-285750" algn="l" rtl="0" eaLnBrk="0" fontAlgn="base" hangingPunct="0">
              <a:spcBef>
                <a:spcPct val="20000"/>
              </a:spcBef>
              <a:spcAft>
                <a:spcPct val="0"/>
              </a:spcAft>
              <a:buChar char="–"/>
              <a:defRPr sz="2400">
                <a:solidFill>
                  <a:srgbClr val="015284"/>
                </a:solidFill>
                <a:latin typeface="+mn-lt"/>
              </a:defRPr>
            </a:lvl2pPr>
            <a:lvl3pPr marL="1143000" indent="-228600" algn="l" rtl="0" eaLnBrk="0" fontAlgn="base" hangingPunct="0">
              <a:spcBef>
                <a:spcPct val="20000"/>
              </a:spcBef>
              <a:spcAft>
                <a:spcPct val="0"/>
              </a:spcAft>
              <a:buChar char="•"/>
              <a:defRPr sz="2000">
                <a:solidFill>
                  <a:srgbClr val="015284"/>
                </a:solidFill>
                <a:latin typeface="+mn-lt"/>
              </a:defRPr>
            </a:lvl3pPr>
            <a:lvl4pPr marL="1600200" indent="-228600" algn="l" rtl="0" eaLnBrk="0" fontAlgn="base" hangingPunct="0">
              <a:spcBef>
                <a:spcPct val="20000"/>
              </a:spcBef>
              <a:spcAft>
                <a:spcPct val="0"/>
              </a:spcAft>
              <a:buChar char="–"/>
              <a:defRPr sz="1800">
                <a:solidFill>
                  <a:srgbClr val="015284"/>
                </a:solidFill>
                <a:latin typeface="+mn-lt"/>
              </a:defRPr>
            </a:lvl4pPr>
            <a:lvl5pPr marL="2057400" indent="-228600" algn="l" rtl="0" eaLnBrk="0" fontAlgn="base" hangingPunct="0">
              <a:spcBef>
                <a:spcPct val="20000"/>
              </a:spcBef>
              <a:spcAft>
                <a:spcPct val="0"/>
              </a:spcAft>
              <a:buChar char="»"/>
              <a:defRPr sz="1800">
                <a:solidFill>
                  <a:srgbClr val="015284"/>
                </a:solidFill>
                <a:latin typeface="+mn-lt"/>
              </a:defRPr>
            </a:lvl5pPr>
            <a:lvl6pPr marL="2514600" indent="-228600" algn="l" rtl="0" fontAlgn="base">
              <a:spcBef>
                <a:spcPct val="20000"/>
              </a:spcBef>
              <a:spcAft>
                <a:spcPct val="0"/>
              </a:spcAft>
              <a:buChar char="»"/>
              <a:defRPr sz="1800">
                <a:solidFill>
                  <a:srgbClr val="015284"/>
                </a:solidFill>
                <a:latin typeface="+mn-lt"/>
              </a:defRPr>
            </a:lvl6pPr>
            <a:lvl7pPr marL="2971800" indent="-228600" algn="l" rtl="0" fontAlgn="base">
              <a:spcBef>
                <a:spcPct val="20000"/>
              </a:spcBef>
              <a:spcAft>
                <a:spcPct val="0"/>
              </a:spcAft>
              <a:buChar char="»"/>
              <a:defRPr sz="1800">
                <a:solidFill>
                  <a:srgbClr val="015284"/>
                </a:solidFill>
                <a:latin typeface="+mn-lt"/>
              </a:defRPr>
            </a:lvl7pPr>
            <a:lvl8pPr marL="3429000" indent="-228600" algn="l" rtl="0" fontAlgn="base">
              <a:spcBef>
                <a:spcPct val="20000"/>
              </a:spcBef>
              <a:spcAft>
                <a:spcPct val="0"/>
              </a:spcAft>
              <a:buChar char="»"/>
              <a:defRPr sz="1800">
                <a:solidFill>
                  <a:srgbClr val="015284"/>
                </a:solidFill>
                <a:latin typeface="+mn-lt"/>
              </a:defRPr>
            </a:lvl8pPr>
            <a:lvl9pPr marL="3886200" indent="-228600" algn="l" rtl="0" fontAlgn="base">
              <a:spcBef>
                <a:spcPct val="20000"/>
              </a:spcBef>
              <a:spcAft>
                <a:spcPct val="0"/>
              </a:spcAft>
              <a:buChar char="»"/>
              <a:defRPr sz="1800">
                <a:solidFill>
                  <a:srgbClr val="015284"/>
                </a:solidFill>
                <a:latin typeface="+mn-lt"/>
              </a:defRPr>
            </a:lvl9pPr>
          </a:lstStyle>
          <a:p>
            <a:pPr eaLnBrk="1" hangingPunct="1"/>
            <a:r>
              <a:rPr lang="en-US" sz="1800" kern="0" dirty="0" smtClean="0">
                <a:solidFill>
                  <a:srgbClr val="FF0000"/>
                </a:solidFill>
              </a:rPr>
              <a:t>Arrange professional development opportunities based on evidence that includes outcomes of classroom observation and are matched to school and individual priorities</a:t>
            </a:r>
          </a:p>
          <a:p>
            <a:pPr eaLnBrk="1" hangingPunct="1"/>
            <a:r>
              <a:rPr lang="en-US" sz="1800" kern="0" dirty="0" smtClean="0">
                <a:solidFill>
                  <a:srgbClr val="D60134"/>
                </a:solidFill>
              </a:rPr>
              <a:t>For classroom observations that require </a:t>
            </a:r>
            <a:r>
              <a:rPr lang="en-US" sz="1800" kern="0" dirty="0" err="1" smtClean="0">
                <a:solidFill>
                  <a:srgbClr val="D60134"/>
                </a:solidFill>
              </a:rPr>
              <a:t>judgements</a:t>
            </a:r>
            <a:r>
              <a:rPr lang="en-US" sz="1800" kern="0" dirty="0" smtClean="0">
                <a:solidFill>
                  <a:srgbClr val="D60134"/>
                </a:solidFill>
              </a:rPr>
              <a:t>, develop </a:t>
            </a:r>
            <a:r>
              <a:rPr lang="en-US" sz="1800" kern="0" dirty="0" err="1" smtClean="0">
                <a:solidFill>
                  <a:srgbClr val="D60134"/>
                </a:solidFill>
              </a:rPr>
              <a:t>judgement</a:t>
            </a:r>
            <a:r>
              <a:rPr lang="en-US" sz="1800" kern="0" dirty="0" smtClean="0">
                <a:solidFill>
                  <a:srgbClr val="D60134"/>
                </a:solidFill>
              </a:rPr>
              <a:t> descriptors and moderation to ensure consistency</a:t>
            </a:r>
          </a:p>
          <a:p>
            <a:pPr eaLnBrk="1" hangingPunct="1"/>
            <a:r>
              <a:rPr lang="en-US" sz="1800" kern="0" dirty="0" smtClean="0">
                <a:solidFill>
                  <a:srgbClr val="D60134"/>
                </a:solidFill>
              </a:rPr>
              <a:t>Train as peer inspectors to be able to align and share practice with that of others as inspectors</a:t>
            </a:r>
          </a:p>
          <a:p>
            <a:pPr marL="0" indent="0" eaLnBrk="1" hangingPunct="1">
              <a:buNone/>
            </a:pPr>
            <a:r>
              <a:rPr lang="en-US" sz="1800" kern="0" dirty="0" smtClean="0">
                <a:solidFill>
                  <a:srgbClr val="D60134"/>
                </a:solidFill>
              </a:rPr>
              <a:t>Local authorities should:</a:t>
            </a:r>
          </a:p>
          <a:p>
            <a:pPr eaLnBrk="1" hangingPunct="1"/>
            <a:r>
              <a:rPr lang="en-US" sz="1800" kern="0" dirty="0" smtClean="0">
                <a:solidFill>
                  <a:srgbClr val="D60134"/>
                </a:solidFill>
              </a:rPr>
              <a:t>Help schools with strong professional cultures share their practice</a:t>
            </a:r>
            <a:endParaRPr lang="en-GB" sz="1800" kern="0" dirty="0" smtClean="0">
              <a:solidFill>
                <a:srgbClr val="D60134"/>
              </a:solidFill>
            </a:endParaRPr>
          </a:p>
        </p:txBody>
      </p:sp>
    </p:spTree>
    <p:extLst>
      <p:ext uri="{BB962C8B-B14F-4D97-AF65-F5344CB8AC3E}">
        <p14:creationId xmlns:p14="http://schemas.microsoft.com/office/powerpoint/2010/main" val="24281914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23850" y="116632"/>
            <a:ext cx="8352606" cy="1152128"/>
          </a:xfrm>
        </p:spPr>
        <p:txBody>
          <a:bodyPr/>
          <a:lstStyle/>
          <a:p>
            <a:pPr eaLnBrk="1" hangingPunct="1"/>
            <a:r>
              <a:rPr lang="en-GB" sz="3600" dirty="0" err="1" smtClean="0">
                <a:solidFill>
                  <a:srgbClr val="015284"/>
                </a:solidFill>
              </a:rPr>
              <a:t>Arfer</a:t>
            </a:r>
            <a:r>
              <a:rPr lang="en-GB" sz="3600" dirty="0" smtClean="0">
                <a:solidFill>
                  <a:srgbClr val="015284"/>
                </a:solidFill>
              </a:rPr>
              <a:t> </a:t>
            </a:r>
            <a:r>
              <a:rPr lang="en-GB" sz="3600" dirty="0" err="1" smtClean="0">
                <a:solidFill>
                  <a:srgbClr val="015284"/>
                </a:solidFill>
              </a:rPr>
              <a:t>effeithiol</a:t>
            </a:r>
            <a:r>
              <a:rPr lang="en-GB" sz="3600" dirty="0">
                <a:solidFill>
                  <a:srgbClr val="015284"/>
                </a:solidFill>
              </a:rPr>
              <a:t/>
            </a:r>
            <a:br>
              <a:rPr lang="en-GB" sz="3600" dirty="0">
                <a:solidFill>
                  <a:srgbClr val="015284"/>
                </a:solidFill>
              </a:rPr>
            </a:br>
            <a:r>
              <a:rPr lang="en-GB" sz="3600" dirty="0" smtClean="0"/>
              <a:t>Effective practice</a:t>
            </a:r>
            <a:endParaRPr lang="en-US" sz="3600" dirty="0" smtClean="0">
              <a:solidFill>
                <a:srgbClr val="015284"/>
              </a:solidFill>
            </a:endParaRPr>
          </a:p>
        </p:txBody>
      </p:sp>
      <p:sp>
        <p:nvSpPr>
          <p:cNvPr id="4" name="Rectangle 4"/>
          <p:cNvSpPr txBox="1">
            <a:spLocks noChangeArrowheads="1"/>
          </p:cNvSpPr>
          <p:nvPr/>
        </p:nvSpPr>
        <p:spPr bwMode="auto">
          <a:xfrm>
            <a:off x="4861240" y="1438128"/>
            <a:ext cx="4248150"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rgbClr val="015284"/>
                </a:solidFill>
                <a:latin typeface="+mn-lt"/>
                <a:ea typeface="+mn-ea"/>
                <a:cs typeface="+mn-cs"/>
              </a:defRPr>
            </a:lvl1pPr>
            <a:lvl2pPr marL="742950" indent="-285750" algn="l" rtl="0" eaLnBrk="0" fontAlgn="base" hangingPunct="0">
              <a:spcBef>
                <a:spcPct val="20000"/>
              </a:spcBef>
              <a:spcAft>
                <a:spcPct val="0"/>
              </a:spcAft>
              <a:buChar char="–"/>
              <a:defRPr sz="2400">
                <a:solidFill>
                  <a:srgbClr val="015284"/>
                </a:solidFill>
                <a:latin typeface="+mn-lt"/>
              </a:defRPr>
            </a:lvl2pPr>
            <a:lvl3pPr marL="1143000" indent="-228600" algn="l" rtl="0" eaLnBrk="0" fontAlgn="base" hangingPunct="0">
              <a:spcBef>
                <a:spcPct val="20000"/>
              </a:spcBef>
              <a:spcAft>
                <a:spcPct val="0"/>
              </a:spcAft>
              <a:buChar char="•"/>
              <a:defRPr sz="2000">
                <a:solidFill>
                  <a:srgbClr val="015284"/>
                </a:solidFill>
                <a:latin typeface="+mn-lt"/>
              </a:defRPr>
            </a:lvl3pPr>
            <a:lvl4pPr marL="1600200" indent="-228600" algn="l" rtl="0" eaLnBrk="0" fontAlgn="base" hangingPunct="0">
              <a:spcBef>
                <a:spcPct val="20000"/>
              </a:spcBef>
              <a:spcAft>
                <a:spcPct val="0"/>
              </a:spcAft>
              <a:buChar char="–"/>
              <a:defRPr sz="1800">
                <a:solidFill>
                  <a:srgbClr val="015284"/>
                </a:solidFill>
                <a:latin typeface="+mn-lt"/>
              </a:defRPr>
            </a:lvl4pPr>
            <a:lvl5pPr marL="2057400" indent="-228600" algn="l" rtl="0" eaLnBrk="0" fontAlgn="base" hangingPunct="0">
              <a:spcBef>
                <a:spcPct val="20000"/>
              </a:spcBef>
              <a:spcAft>
                <a:spcPct val="0"/>
              </a:spcAft>
              <a:buChar char="»"/>
              <a:defRPr sz="1800">
                <a:solidFill>
                  <a:srgbClr val="015284"/>
                </a:solidFill>
                <a:latin typeface="+mn-lt"/>
              </a:defRPr>
            </a:lvl5pPr>
            <a:lvl6pPr marL="2514600" indent="-228600" algn="l" rtl="0" fontAlgn="base">
              <a:spcBef>
                <a:spcPct val="20000"/>
              </a:spcBef>
              <a:spcAft>
                <a:spcPct val="0"/>
              </a:spcAft>
              <a:buChar char="»"/>
              <a:defRPr sz="1800">
                <a:solidFill>
                  <a:srgbClr val="015284"/>
                </a:solidFill>
                <a:latin typeface="+mn-lt"/>
              </a:defRPr>
            </a:lvl6pPr>
            <a:lvl7pPr marL="2971800" indent="-228600" algn="l" rtl="0" fontAlgn="base">
              <a:spcBef>
                <a:spcPct val="20000"/>
              </a:spcBef>
              <a:spcAft>
                <a:spcPct val="0"/>
              </a:spcAft>
              <a:buChar char="»"/>
              <a:defRPr sz="1800">
                <a:solidFill>
                  <a:srgbClr val="015284"/>
                </a:solidFill>
                <a:latin typeface="+mn-lt"/>
              </a:defRPr>
            </a:lvl7pPr>
            <a:lvl8pPr marL="3429000" indent="-228600" algn="l" rtl="0" fontAlgn="base">
              <a:spcBef>
                <a:spcPct val="20000"/>
              </a:spcBef>
              <a:spcAft>
                <a:spcPct val="0"/>
              </a:spcAft>
              <a:buChar char="»"/>
              <a:defRPr sz="1800">
                <a:solidFill>
                  <a:srgbClr val="015284"/>
                </a:solidFill>
                <a:latin typeface="+mn-lt"/>
              </a:defRPr>
            </a:lvl8pPr>
            <a:lvl9pPr marL="3886200" indent="-228600" algn="l" rtl="0" fontAlgn="base">
              <a:spcBef>
                <a:spcPct val="20000"/>
              </a:spcBef>
              <a:spcAft>
                <a:spcPct val="0"/>
              </a:spcAft>
              <a:buChar char="»"/>
              <a:defRPr sz="1800">
                <a:solidFill>
                  <a:srgbClr val="015284"/>
                </a:solidFill>
                <a:latin typeface="+mn-lt"/>
              </a:defRPr>
            </a:lvl9pPr>
          </a:lstStyle>
          <a:p>
            <a:pPr marL="0" indent="0" eaLnBrk="1" hangingPunct="1">
              <a:buNone/>
            </a:pPr>
            <a:endParaRPr lang="en-GB" sz="1600" kern="0" dirty="0" smtClean="0">
              <a:solidFill>
                <a:srgbClr val="D60134"/>
              </a:solidFill>
            </a:endParaRPr>
          </a:p>
          <a:p>
            <a:pPr marL="457200" indent="-457200" eaLnBrk="1" hangingPunct="1">
              <a:buFont typeface="+mj-lt"/>
              <a:buAutoNum type="arabicPeriod"/>
            </a:pPr>
            <a:endParaRPr lang="en-GB" sz="1600" kern="0" dirty="0" smtClean="0">
              <a:solidFill>
                <a:srgbClr val="D60134"/>
              </a:solidFill>
            </a:endParaRPr>
          </a:p>
          <a:p>
            <a:pPr marL="457200" indent="-457200" eaLnBrk="1" hangingPunct="1">
              <a:buFont typeface="+mj-lt"/>
              <a:buAutoNum type="arabicPeriod"/>
            </a:pPr>
            <a:endParaRPr lang="en-GB" sz="2000" kern="0" dirty="0" smtClean="0">
              <a:solidFill>
                <a:srgbClr val="D60134"/>
              </a:solidFill>
            </a:endParaRPr>
          </a:p>
          <a:p>
            <a:pPr eaLnBrk="1" hangingPunct="1"/>
            <a:endParaRPr lang="en-US" kern="0" dirty="0" smtClean="0"/>
          </a:p>
        </p:txBody>
      </p:sp>
      <p:sp>
        <p:nvSpPr>
          <p:cNvPr id="2" name="Content Placeholder 1"/>
          <p:cNvSpPr>
            <a:spLocks noGrp="1"/>
          </p:cNvSpPr>
          <p:nvPr>
            <p:ph sz="half" idx="2"/>
          </p:nvPr>
        </p:nvSpPr>
        <p:spPr>
          <a:xfrm>
            <a:off x="4355976" y="1268760"/>
            <a:ext cx="4392488" cy="4896544"/>
          </a:xfrm>
        </p:spPr>
        <p:txBody>
          <a:bodyPr/>
          <a:lstStyle/>
          <a:p>
            <a:pPr marL="0" indent="0" algn="ctr">
              <a:buNone/>
            </a:pPr>
            <a:r>
              <a:rPr lang="en-GB" sz="1400" b="1" dirty="0" err="1" smtClean="0">
                <a:solidFill>
                  <a:srgbClr val="FF0000"/>
                </a:solidFill>
              </a:rPr>
              <a:t>Deri</a:t>
            </a:r>
            <a:r>
              <a:rPr lang="en-GB" sz="1400" b="1" dirty="0" smtClean="0">
                <a:solidFill>
                  <a:srgbClr val="FF0000"/>
                </a:solidFill>
              </a:rPr>
              <a:t> View Primary School, 3 – 11, 42% FSM</a:t>
            </a:r>
          </a:p>
          <a:p>
            <a:pPr marL="0" indent="0" algn="ctr">
              <a:buNone/>
            </a:pPr>
            <a:r>
              <a:rPr lang="en-GB" sz="1400" b="1" dirty="0" smtClean="0">
                <a:solidFill>
                  <a:srgbClr val="FF0000"/>
                </a:solidFill>
              </a:rPr>
              <a:t> Monmouthshire local authority </a:t>
            </a:r>
          </a:p>
          <a:p>
            <a:pPr marL="0" indent="0" algn="ctr">
              <a:buNone/>
            </a:pPr>
            <a:r>
              <a:rPr lang="en-GB" sz="1400" b="1" dirty="0" smtClean="0">
                <a:solidFill>
                  <a:srgbClr val="FF0000"/>
                </a:solidFill>
              </a:rPr>
              <a:t>Coaching </a:t>
            </a:r>
          </a:p>
          <a:p>
            <a:pPr marL="0" indent="0">
              <a:buNone/>
            </a:pPr>
            <a:r>
              <a:rPr lang="en-GB" sz="1400" dirty="0" smtClean="0">
                <a:solidFill>
                  <a:srgbClr val="FF0000"/>
                </a:solidFill>
              </a:rPr>
              <a:t>On taking up post, the new </a:t>
            </a:r>
            <a:r>
              <a:rPr lang="en-GB" sz="1400" dirty="0" err="1" smtClean="0">
                <a:solidFill>
                  <a:srgbClr val="FF0000"/>
                </a:solidFill>
              </a:rPr>
              <a:t>headteacher</a:t>
            </a:r>
            <a:r>
              <a:rPr lang="en-GB" sz="1400" dirty="0" smtClean="0">
                <a:solidFill>
                  <a:srgbClr val="FF0000"/>
                </a:solidFill>
              </a:rPr>
              <a:t> analysed the school data and realised pupils’ attainment was not as high as might be expected.</a:t>
            </a:r>
          </a:p>
          <a:p>
            <a:pPr marL="0" indent="0">
              <a:buNone/>
            </a:pPr>
            <a:endParaRPr lang="en-GB" sz="1400" dirty="0">
              <a:solidFill>
                <a:srgbClr val="FF0000"/>
              </a:solidFill>
            </a:endParaRPr>
          </a:p>
          <a:p>
            <a:pPr marL="0" indent="0">
              <a:buNone/>
            </a:pPr>
            <a:r>
              <a:rPr lang="en-GB" sz="1400" dirty="0" smtClean="0">
                <a:solidFill>
                  <a:srgbClr val="FF0000"/>
                </a:solidFill>
              </a:rPr>
              <a:t>To support teachers to improve their practice and pupils’ learning, the </a:t>
            </a:r>
            <a:r>
              <a:rPr lang="en-GB" sz="1400" dirty="0" err="1" smtClean="0">
                <a:solidFill>
                  <a:srgbClr val="FF0000"/>
                </a:solidFill>
              </a:rPr>
              <a:t>headteacher</a:t>
            </a:r>
            <a:r>
              <a:rPr lang="en-GB" sz="1400" dirty="0" smtClean="0">
                <a:solidFill>
                  <a:srgbClr val="FF0000"/>
                </a:solidFill>
              </a:rPr>
              <a:t> brought in an adviser.  The adviser observed identified teachers and, in discussion with the teacher, highlighted one or two areas that if changed would improve pupil motivation and achievement.  The adviser and the teacher planned a lesson together.  The adviser then taught the agreed section, while the teacher observed.  The teacher and adviser discussed the teacher’s observations. They planned a subsequent lesson together with a focus on the agreed strategy.  This time the teacher taught the lesson and the adviser observed. </a:t>
            </a:r>
          </a:p>
          <a:p>
            <a:pPr marL="0" indent="0">
              <a:buNone/>
            </a:pPr>
            <a:endParaRPr lang="en-GB" sz="1400" dirty="0">
              <a:solidFill>
                <a:srgbClr val="FF0000"/>
              </a:solidFill>
            </a:endParaRPr>
          </a:p>
          <a:p>
            <a:pPr marL="0" indent="0">
              <a:buNone/>
            </a:pPr>
            <a:r>
              <a:rPr lang="en-GB" sz="1400" dirty="0" smtClean="0">
                <a:solidFill>
                  <a:srgbClr val="FF0000"/>
                </a:solidFill>
              </a:rPr>
              <a:t>In this way, by means of small focused steps, classroom observation helped teacher to improve their practice and pupils’ achievements. </a:t>
            </a:r>
            <a:endParaRPr lang="en-GB" sz="1400" dirty="0">
              <a:solidFill>
                <a:srgbClr val="FF0000"/>
              </a:solidFill>
            </a:endParaRPr>
          </a:p>
        </p:txBody>
      </p:sp>
      <p:sp>
        <p:nvSpPr>
          <p:cNvPr id="5" name="Content Placeholder 1"/>
          <p:cNvSpPr>
            <a:spLocks noGrp="1"/>
          </p:cNvSpPr>
          <p:nvPr>
            <p:ph sz="half" idx="2"/>
          </p:nvPr>
        </p:nvSpPr>
        <p:spPr>
          <a:xfrm>
            <a:off x="107504" y="1268760"/>
            <a:ext cx="4392488" cy="4896544"/>
          </a:xfrm>
        </p:spPr>
        <p:txBody>
          <a:bodyPr/>
          <a:lstStyle/>
          <a:p>
            <a:pPr marL="0" indent="0" algn="ctr">
              <a:buNone/>
            </a:pPr>
            <a:r>
              <a:rPr lang="en-GB" sz="1400" b="1" dirty="0" err="1" smtClean="0"/>
              <a:t>Ysgol</a:t>
            </a:r>
            <a:r>
              <a:rPr lang="en-GB" sz="1400" b="1" dirty="0" smtClean="0"/>
              <a:t> </a:t>
            </a:r>
            <a:r>
              <a:rPr lang="en-GB" sz="1400" b="1" dirty="0" err="1" smtClean="0"/>
              <a:t>Gynradd</a:t>
            </a:r>
            <a:r>
              <a:rPr lang="en-GB" sz="1400" b="1" dirty="0" smtClean="0"/>
              <a:t> </a:t>
            </a:r>
            <a:r>
              <a:rPr lang="en-GB" sz="1400" b="1" dirty="0" err="1" smtClean="0"/>
              <a:t>Deri</a:t>
            </a:r>
            <a:r>
              <a:rPr lang="en-GB" sz="1400" b="1" dirty="0" smtClean="0"/>
              <a:t> View, 3 – 11, 42% </a:t>
            </a:r>
            <a:r>
              <a:rPr lang="en-GB" sz="1400" b="1" dirty="0" err="1" smtClean="0"/>
              <a:t>PYaDd</a:t>
            </a:r>
            <a:endParaRPr lang="en-GB" sz="1400" b="1" dirty="0" smtClean="0"/>
          </a:p>
          <a:p>
            <a:pPr marL="0" indent="0" algn="ctr">
              <a:buNone/>
            </a:pPr>
            <a:r>
              <a:rPr lang="en-GB" sz="1400" b="1" dirty="0" err="1" smtClean="0"/>
              <a:t>Awdurdod</a:t>
            </a:r>
            <a:r>
              <a:rPr lang="en-GB" sz="1400" b="1" dirty="0" smtClean="0"/>
              <a:t> </a:t>
            </a:r>
            <a:r>
              <a:rPr lang="en-GB" sz="1400" b="1" dirty="0" err="1" smtClean="0"/>
              <a:t>lleol</a:t>
            </a:r>
            <a:r>
              <a:rPr lang="en-GB" sz="1400" b="1" dirty="0" smtClean="0"/>
              <a:t> Sir </a:t>
            </a:r>
            <a:r>
              <a:rPr lang="en-GB" sz="1400" b="1" dirty="0" err="1" smtClean="0"/>
              <a:t>Fynwy</a:t>
            </a:r>
            <a:endParaRPr lang="en-GB" sz="1400" b="1" dirty="0" smtClean="0"/>
          </a:p>
          <a:p>
            <a:pPr marL="0" indent="0" algn="ctr">
              <a:buNone/>
            </a:pPr>
            <a:r>
              <a:rPr lang="en-GB" sz="1400" b="1" dirty="0" err="1" smtClean="0"/>
              <a:t>Hyfforddi</a:t>
            </a:r>
            <a:endParaRPr lang="en-GB" sz="1400" b="1" dirty="0" smtClean="0"/>
          </a:p>
          <a:p>
            <a:pPr marL="0" indent="0">
              <a:buNone/>
            </a:pPr>
            <a:r>
              <a:rPr lang="en-GB" sz="1400" dirty="0" err="1" smtClean="0"/>
              <a:t>Wrth</a:t>
            </a:r>
            <a:r>
              <a:rPr lang="en-GB" sz="1400" dirty="0" smtClean="0"/>
              <a:t> </a:t>
            </a:r>
            <a:r>
              <a:rPr lang="en-GB" sz="1400" dirty="0" err="1" smtClean="0"/>
              <a:t>ymgymryd</a:t>
            </a:r>
            <a:r>
              <a:rPr lang="en-GB" sz="1400" dirty="0" smtClean="0"/>
              <a:t> </a:t>
            </a:r>
            <a:r>
              <a:rPr lang="en-GB" sz="1400" dirty="0" err="1" smtClean="0"/>
              <a:t>â’r</a:t>
            </a:r>
            <a:r>
              <a:rPr lang="en-GB" sz="1400" dirty="0" smtClean="0"/>
              <a:t> </a:t>
            </a:r>
            <a:r>
              <a:rPr lang="en-GB" sz="1400" dirty="0" err="1" smtClean="0"/>
              <a:t>swydd</a:t>
            </a:r>
            <a:r>
              <a:rPr lang="en-GB" sz="1400" dirty="0" smtClean="0"/>
              <a:t>, </a:t>
            </a:r>
            <a:r>
              <a:rPr lang="en-GB" sz="1400" dirty="0" err="1" smtClean="0"/>
              <a:t>dadansoddodd</a:t>
            </a:r>
            <a:r>
              <a:rPr lang="en-GB" sz="1400" dirty="0" smtClean="0"/>
              <a:t> y </a:t>
            </a:r>
            <a:r>
              <a:rPr lang="en-GB" sz="1400" dirty="0" err="1" smtClean="0"/>
              <a:t>pennaeth</a:t>
            </a:r>
            <a:r>
              <a:rPr lang="en-GB" sz="1400" dirty="0" smtClean="0"/>
              <a:t> </a:t>
            </a:r>
            <a:r>
              <a:rPr lang="en-GB" sz="1400" dirty="0" err="1" smtClean="0"/>
              <a:t>newydd</a:t>
            </a:r>
            <a:r>
              <a:rPr lang="en-GB" sz="1400" dirty="0" smtClean="0"/>
              <a:t> </a:t>
            </a:r>
            <a:r>
              <a:rPr lang="en-GB" sz="1400" dirty="0" err="1" smtClean="0"/>
              <a:t>ddata’r</a:t>
            </a:r>
            <a:r>
              <a:rPr lang="en-GB" sz="1400" dirty="0" smtClean="0"/>
              <a:t> </a:t>
            </a:r>
            <a:r>
              <a:rPr lang="en-GB" sz="1400" dirty="0" err="1" smtClean="0"/>
              <a:t>ysgol</a:t>
            </a:r>
            <a:r>
              <a:rPr lang="en-GB" sz="1400" dirty="0" smtClean="0"/>
              <a:t> a </a:t>
            </a:r>
            <a:r>
              <a:rPr lang="en-GB" sz="1400" dirty="0" err="1" smtClean="0"/>
              <a:t>sylweddolodd</a:t>
            </a:r>
            <a:r>
              <a:rPr lang="en-GB" sz="1400" dirty="0" smtClean="0"/>
              <a:t> </a:t>
            </a:r>
            <a:r>
              <a:rPr lang="en-GB" sz="1400" dirty="0" err="1" smtClean="0"/>
              <a:t>nad</a:t>
            </a:r>
            <a:r>
              <a:rPr lang="en-GB" sz="1400" dirty="0" smtClean="0"/>
              <a:t> </a:t>
            </a:r>
            <a:r>
              <a:rPr lang="en-GB" sz="1400" dirty="0" err="1" smtClean="0"/>
              <a:t>oedd</a:t>
            </a:r>
            <a:r>
              <a:rPr lang="en-GB" sz="1400" dirty="0" smtClean="0"/>
              <a:t> </a:t>
            </a:r>
            <a:r>
              <a:rPr lang="en-GB" sz="1400" dirty="0" err="1" smtClean="0"/>
              <a:t>cyrhaeddiad</a:t>
            </a:r>
            <a:r>
              <a:rPr lang="en-GB" sz="1400" dirty="0" smtClean="0"/>
              <a:t> </a:t>
            </a:r>
            <a:r>
              <a:rPr lang="en-GB" sz="1400" dirty="0" err="1" smtClean="0"/>
              <a:t>disgyblion</a:t>
            </a:r>
            <a:r>
              <a:rPr lang="en-GB" sz="1400" dirty="0" smtClean="0"/>
              <a:t> </a:t>
            </a:r>
            <a:r>
              <a:rPr lang="en-GB" sz="1400" dirty="0" err="1" smtClean="0"/>
              <a:t>cystal</a:t>
            </a:r>
            <a:r>
              <a:rPr lang="en-GB" sz="1400" dirty="0" smtClean="0"/>
              <a:t> </a:t>
            </a:r>
            <a:r>
              <a:rPr lang="en-GB" sz="1400" dirty="0" err="1" smtClean="0"/>
              <a:t>â’r</a:t>
            </a:r>
            <a:r>
              <a:rPr lang="en-GB" sz="1400" dirty="0" smtClean="0"/>
              <a:t> </a:t>
            </a:r>
            <a:r>
              <a:rPr lang="en-GB" sz="1400" dirty="0" err="1" smtClean="0"/>
              <a:t>disgwyl</a:t>
            </a:r>
            <a:r>
              <a:rPr lang="en-GB" sz="1400" dirty="0" smtClean="0"/>
              <a:t>.</a:t>
            </a:r>
          </a:p>
          <a:p>
            <a:pPr marL="0" indent="0">
              <a:buNone/>
            </a:pPr>
            <a:endParaRPr lang="en-GB" sz="800" dirty="0" smtClean="0"/>
          </a:p>
          <a:p>
            <a:pPr marL="0" indent="0">
              <a:buNone/>
            </a:pPr>
            <a:r>
              <a:rPr lang="en-GB" sz="1400" dirty="0" smtClean="0"/>
              <a:t>I </a:t>
            </a:r>
            <a:r>
              <a:rPr lang="en-GB" sz="1400" dirty="0" err="1" smtClean="0"/>
              <a:t>gynorthwyo</a:t>
            </a:r>
            <a:r>
              <a:rPr lang="en-GB" sz="1400" dirty="0" smtClean="0"/>
              <a:t> </a:t>
            </a:r>
            <a:r>
              <a:rPr lang="en-GB" sz="1400" dirty="0" err="1" smtClean="0"/>
              <a:t>athrawon</a:t>
            </a:r>
            <a:r>
              <a:rPr lang="en-GB" sz="1400" dirty="0" smtClean="0"/>
              <a:t> </a:t>
            </a:r>
            <a:r>
              <a:rPr lang="en-GB" sz="1400" dirty="0" err="1" smtClean="0"/>
              <a:t>i</a:t>
            </a:r>
            <a:r>
              <a:rPr lang="en-GB" sz="1400" dirty="0" smtClean="0"/>
              <a:t> </a:t>
            </a:r>
            <a:r>
              <a:rPr lang="en-GB" sz="1400" dirty="0" err="1" smtClean="0"/>
              <a:t>wella</a:t>
            </a:r>
            <a:r>
              <a:rPr lang="en-GB" sz="1400" dirty="0" smtClean="0"/>
              <a:t> </a:t>
            </a:r>
            <a:r>
              <a:rPr lang="en-GB" sz="1400" dirty="0" err="1" smtClean="0"/>
              <a:t>eu</a:t>
            </a:r>
            <a:r>
              <a:rPr lang="en-GB" sz="1400" dirty="0" smtClean="0"/>
              <a:t> </a:t>
            </a:r>
            <a:r>
              <a:rPr lang="en-GB" sz="1400" dirty="0" err="1" smtClean="0"/>
              <a:t>harfer</a:t>
            </a:r>
            <a:r>
              <a:rPr lang="en-GB" sz="1400" dirty="0" smtClean="0"/>
              <a:t> a </a:t>
            </a:r>
            <a:r>
              <a:rPr lang="en-GB" sz="1400" dirty="0" err="1" smtClean="0"/>
              <a:t>dysgu</a:t>
            </a:r>
            <a:r>
              <a:rPr lang="en-GB" sz="1400" dirty="0" smtClean="0"/>
              <a:t> </a:t>
            </a:r>
            <a:r>
              <a:rPr lang="en-GB" sz="1400" dirty="0" err="1" smtClean="0"/>
              <a:t>disgyblion</a:t>
            </a:r>
            <a:r>
              <a:rPr lang="en-GB" sz="1400" dirty="0" smtClean="0"/>
              <a:t>, </a:t>
            </a:r>
            <a:r>
              <a:rPr lang="en-GB" sz="1400" dirty="0" err="1" smtClean="0"/>
              <a:t>daeth</a:t>
            </a:r>
            <a:r>
              <a:rPr lang="en-GB" sz="1400" dirty="0" smtClean="0"/>
              <a:t> y </a:t>
            </a:r>
            <a:r>
              <a:rPr lang="en-GB" sz="1400" dirty="0" err="1" smtClean="0"/>
              <a:t>pennaeth</a:t>
            </a:r>
            <a:r>
              <a:rPr lang="en-GB" sz="1400" dirty="0" smtClean="0"/>
              <a:t> â </a:t>
            </a:r>
            <a:r>
              <a:rPr lang="en-GB" sz="1400" dirty="0" err="1" smtClean="0"/>
              <a:t>chynghorydd</a:t>
            </a:r>
            <a:r>
              <a:rPr lang="en-GB" sz="1400" dirty="0" smtClean="0"/>
              <a:t> </a:t>
            </a:r>
            <a:r>
              <a:rPr lang="en-GB" sz="1400" dirty="0" err="1" smtClean="0"/>
              <a:t>i</a:t>
            </a:r>
            <a:r>
              <a:rPr lang="en-GB" sz="1400" dirty="0" smtClean="0"/>
              <a:t> </a:t>
            </a:r>
            <a:r>
              <a:rPr lang="en-GB" sz="1400" dirty="0" err="1" smtClean="0"/>
              <a:t>mewn</a:t>
            </a:r>
            <a:r>
              <a:rPr lang="en-GB" sz="1400" dirty="0" smtClean="0"/>
              <a:t> </a:t>
            </a:r>
            <a:r>
              <a:rPr lang="en-GB" sz="1400" dirty="0" err="1" smtClean="0"/>
              <a:t>i’r</a:t>
            </a:r>
            <a:r>
              <a:rPr lang="en-GB" sz="1400" dirty="0" smtClean="0"/>
              <a:t> </a:t>
            </a:r>
            <a:r>
              <a:rPr lang="en-GB" sz="1400" dirty="0" err="1" smtClean="0"/>
              <a:t>ysgol</a:t>
            </a:r>
            <a:r>
              <a:rPr lang="en-GB" sz="1400" dirty="0" smtClean="0"/>
              <a:t>.  </a:t>
            </a:r>
            <a:r>
              <a:rPr lang="en-GB" sz="1400" dirty="0" err="1" smtClean="0"/>
              <a:t>Arsylwodd</a:t>
            </a:r>
            <a:r>
              <a:rPr lang="en-GB" sz="1400" dirty="0" smtClean="0"/>
              <a:t> y </a:t>
            </a:r>
            <a:r>
              <a:rPr lang="en-GB" sz="1400" dirty="0" err="1" smtClean="0"/>
              <a:t>cynghorydd</a:t>
            </a:r>
            <a:r>
              <a:rPr lang="en-GB" sz="1400" dirty="0" smtClean="0"/>
              <a:t> </a:t>
            </a:r>
            <a:r>
              <a:rPr lang="en-GB" sz="1400" dirty="0" err="1" smtClean="0"/>
              <a:t>athrawon</a:t>
            </a:r>
            <a:r>
              <a:rPr lang="en-GB" sz="1400" dirty="0" smtClean="0"/>
              <a:t> a </a:t>
            </a:r>
            <a:r>
              <a:rPr lang="en-GB" sz="1400" dirty="0" err="1" smtClean="0"/>
              <a:t>nodwyd</a:t>
            </a:r>
            <a:r>
              <a:rPr lang="en-GB" sz="1400" dirty="0" smtClean="0"/>
              <a:t> a, </a:t>
            </a:r>
            <a:r>
              <a:rPr lang="en-GB" sz="1400" dirty="0" err="1" smtClean="0"/>
              <a:t>thrwy</a:t>
            </a:r>
            <a:r>
              <a:rPr lang="en-GB" sz="1400" dirty="0" smtClean="0"/>
              <a:t> </a:t>
            </a:r>
            <a:r>
              <a:rPr lang="en-GB" sz="1400" dirty="0" err="1" smtClean="0"/>
              <a:t>drafod</a:t>
            </a:r>
            <a:r>
              <a:rPr lang="en-GB" sz="1400" dirty="0" smtClean="0"/>
              <a:t> </a:t>
            </a:r>
            <a:r>
              <a:rPr lang="en-GB" sz="1400" dirty="0" err="1" smtClean="0"/>
              <a:t>â’r</a:t>
            </a:r>
            <a:r>
              <a:rPr lang="en-GB" sz="1400" dirty="0" smtClean="0"/>
              <a:t> </a:t>
            </a:r>
            <a:r>
              <a:rPr lang="en-GB" sz="1400" dirty="0" err="1" smtClean="0"/>
              <a:t>athro</a:t>
            </a:r>
            <a:r>
              <a:rPr lang="en-GB" sz="1400" dirty="0" smtClean="0"/>
              <a:t>, </a:t>
            </a:r>
            <a:r>
              <a:rPr lang="en-GB" sz="1400" dirty="0" err="1" smtClean="0"/>
              <a:t>amlygodd</a:t>
            </a:r>
            <a:r>
              <a:rPr lang="en-GB" sz="1400" dirty="0" smtClean="0"/>
              <a:t> un </a:t>
            </a:r>
            <a:r>
              <a:rPr lang="en-GB" sz="1400" dirty="0" err="1" smtClean="0"/>
              <a:t>neu</a:t>
            </a:r>
            <a:r>
              <a:rPr lang="en-GB" sz="1400" dirty="0" smtClean="0"/>
              <a:t> </a:t>
            </a:r>
            <a:r>
              <a:rPr lang="en-GB" sz="1400" dirty="0" err="1" smtClean="0"/>
              <a:t>ddau</a:t>
            </a:r>
            <a:r>
              <a:rPr lang="en-GB" sz="1400" dirty="0" smtClean="0"/>
              <a:t> o </a:t>
            </a:r>
            <a:r>
              <a:rPr lang="en-GB" sz="1400" dirty="0" err="1" smtClean="0"/>
              <a:t>feysydd</a:t>
            </a:r>
            <a:r>
              <a:rPr lang="en-GB" sz="1400" dirty="0" smtClean="0"/>
              <a:t> a </a:t>
            </a:r>
            <a:r>
              <a:rPr lang="en-GB" sz="1400" dirty="0" err="1" smtClean="0"/>
              <a:t>fyddai’n</a:t>
            </a:r>
            <a:r>
              <a:rPr lang="en-GB" sz="1400" dirty="0" smtClean="0"/>
              <a:t> </a:t>
            </a:r>
            <a:r>
              <a:rPr lang="en-GB" sz="1400" dirty="0" err="1" smtClean="0"/>
              <a:t>gwella</a:t>
            </a:r>
            <a:r>
              <a:rPr lang="en-GB" sz="1400" dirty="0" smtClean="0"/>
              <a:t> </a:t>
            </a:r>
            <a:r>
              <a:rPr lang="en-GB" sz="1400" dirty="0" err="1" smtClean="0"/>
              <a:t>cymhelliant</a:t>
            </a:r>
            <a:r>
              <a:rPr lang="en-GB" sz="1400" dirty="0" smtClean="0"/>
              <a:t> a </a:t>
            </a:r>
            <a:r>
              <a:rPr lang="en-GB" sz="1400" dirty="0" err="1" smtClean="0"/>
              <a:t>chyflawniad</a:t>
            </a:r>
            <a:r>
              <a:rPr lang="en-GB" sz="1400" dirty="0" smtClean="0"/>
              <a:t> </a:t>
            </a:r>
            <a:r>
              <a:rPr lang="en-GB" sz="1400" dirty="0" err="1" smtClean="0"/>
              <a:t>disgyblion</a:t>
            </a:r>
            <a:r>
              <a:rPr lang="en-GB" sz="1400" dirty="0" smtClean="0"/>
              <a:t> </a:t>
            </a:r>
            <a:r>
              <a:rPr lang="en-GB" sz="1400" dirty="0" err="1" smtClean="0"/>
              <a:t>pe</a:t>
            </a:r>
            <a:r>
              <a:rPr lang="en-GB" sz="1400" dirty="0" smtClean="0"/>
              <a:t> </a:t>
            </a:r>
            <a:r>
              <a:rPr lang="en-GB" sz="1400" dirty="0" err="1" smtClean="0"/>
              <a:t>byddant</a:t>
            </a:r>
            <a:r>
              <a:rPr lang="en-GB" sz="1400" dirty="0" smtClean="0"/>
              <a:t> </a:t>
            </a:r>
            <a:r>
              <a:rPr lang="en-GB" sz="1400" dirty="0" err="1" smtClean="0"/>
              <a:t>yn</a:t>
            </a:r>
            <a:r>
              <a:rPr lang="en-GB" sz="1400" dirty="0" smtClean="0"/>
              <a:t> </a:t>
            </a:r>
            <a:r>
              <a:rPr lang="en-GB" sz="1400" dirty="0" err="1" smtClean="0"/>
              <a:t>cael</a:t>
            </a:r>
            <a:r>
              <a:rPr lang="en-GB" sz="1400" dirty="0" smtClean="0"/>
              <a:t> </a:t>
            </a:r>
            <a:r>
              <a:rPr lang="en-GB" sz="1400" dirty="0" err="1" smtClean="0"/>
              <a:t>eu</a:t>
            </a:r>
            <a:r>
              <a:rPr lang="en-GB" sz="1400" dirty="0" smtClean="0"/>
              <a:t> </a:t>
            </a:r>
            <a:r>
              <a:rPr lang="en-GB" sz="1400" dirty="0" err="1" smtClean="0"/>
              <a:t>newid</a:t>
            </a:r>
            <a:r>
              <a:rPr lang="en-GB" sz="1400" dirty="0" smtClean="0"/>
              <a:t>.  </a:t>
            </a:r>
            <a:r>
              <a:rPr lang="en-GB" sz="1400" dirty="0" err="1" smtClean="0"/>
              <a:t>Cynlluniodd</a:t>
            </a:r>
            <a:r>
              <a:rPr lang="en-GB" sz="1400" dirty="0" smtClean="0"/>
              <a:t> y </a:t>
            </a:r>
            <a:r>
              <a:rPr lang="en-GB" sz="1400" dirty="0" err="1" smtClean="0"/>
              <a:t>cynghorydd</a:t>
            </a:r>
            <a:r>
              <a:rPr lang="en-GB" sz="1400" dirty="0" smtClean="0"/>
              <a:t> </a:t>
            </a:r>
            <a:r>
              <a:rPr lang="en-GB" sz="1400" dirty="0" err="1" smtClean="0"/>
              <a:t>a’r</a:t>
            </a:r>
            <a:r>
              <a:rPr lang="en-GB" sz="1400" dirty="0" smtClean="0"/>
              <a:t> </a:t>
            </a:r>
            <a:r>
              <a:rPr lang="en-GB" sz="1400" dirty="0" err="1" smtClean="0"/>
              <a:t>athro</a:t>
            </a:r>
            <a:r>
              <a:rPr lang="en-GB" sz="1400" dirty="0" smtClean="0"/>
              <a:t> </a:t>
            </a:r>
            <a:r>
              <a:rPr lang="en-GB" sz="1400" dirty="0" err="1" smtClean="0"/>
              <a:t>wers</a:t>
            </a:r>
            <a:r>
              <a:rPr lang="en-GB" sz="1400" dirty="0" smtClean="0"/>
              <a:t> </a:t>
            </a:r>
            <a:r>
              <a:rPr lang="en-GB" sz="1400" dirty="0" err="1" smtClean="0"/>
              <a:t>gyda’i</a:t>
            </a:r>
            <a:r>
              <a:rPr lang="en-GB" sz="1400" dirty="0" smtClean="0"/>
              <a:t> </a:t>
            </a:r>
            <a:r>
              <a:rPr lang="en-GB" sz="1400" dirty="0" err="1" smtClean="0"/>
              <a:t>gilydd</a:t>
            </a:r>
            <a:r>
              <a:rPr lang="en-GB" sz="1400" dirty="0" smtClean="0"/>
              <a:t>.  </a:t>
            </a:r>
            <a:r>
              <a:rPr lang="en-GB" sz="1400" dirty="0" err="1" smtClean="0"/>
              <a:t>Yna</a:t>
            </a:r>
            <a:r>
              <a:rPr lang="en-GB" sz="1400" dirty="0" smtClean="0"/>
              <a:t>, </a:t>
            </a:r>
            <a:r>
              <a:rPr lang="en-GB" sz="1400" dirty="0" err="1" smtClean="0"/>
              <a:t>addysgodd</a:t>
            </a:r>
            <a:r>
              <a:rPr lang="en-GB" sz="1400" dirty="0" smtClean="0"/>
              <a:t> y </a:t>
            </a:r>
            <a:r>
              <a:rPr lang="en-GB" sz="1400" dirty="0" err="1" smtClean="0"/>
              <a:t>cynghorydd</a:t>
            </a:r>
            <a:r>
              <a:rPr lang="en-GB" sz="1400" dirty="0" smtClean="0"/>
              <a:t> y </a:t>
            </a:r>
            <a:r>
              <a:rPr lang="en-GB" sz="1400" dirty="0" err="1" smtClean="0"/>
              <a:t>rhan</a:t>
            </a:r>
            <a:r>
              <a:rPr lang="en-GB" sz="1400" dirty="0" smtClean="0"/>
              <a:t> </a:t>
            </a:r>
            <a:r>
              <a:rPr lang="en-GB" sz="1400" dirty="0" err="1" smtClean="0"/>
              <a:t>gytûn</a:t>
            </a:r>
            <a:r>
              <a:rPr lang="en-GB" sz="1400" dirty="0" smtClean="0"/>
              <a:t>, </a:t>
            </a:r>
            <a:r>
              <a:rPr lang="en-GB" sz="1400" dirty="0" err="1" smtClean="0"/>
              <a:t>wrth</a:t>
            </a:r>
            <a:r>
              <a:rPr lang="en-GB" sz="1400" dirty="0" smtClean="0"/>
              <a:t> </a:t>
            </a:r>
            <a:r>
              <a:rPr lang="en-GB" sz="1400" dirty="0" err="1" smtClean="0"/>
              <a:t>i’r</a:t>
            </a:r>
            <a:r>
              <a:rPr lang="en-GB" sz="1400" dirty="0" smtClean="0"/>
              <a:t> </a:t>
            </a:r>
            <a:r>
              <a:rPr lang="en-GB" sz="1400" dirty="0" err="1" smtClean="0"/>
              <a:t>athro</a:t>
            </a:r>
            <a:r>
              <a:rPr lang="en-GB" sz="1400" dirty="0" smtClean="0"/>
              <a:t> </a:t>
            </a:r>
            <a:r>
              <a:rPr lang="en-GB" sz="1400" dirty="0" err="1" smtClean="0"/>
              <a:t>arsylwi</a:t>
            </a:r>
            <a:r>
              <a:rPr lang="en-GB" sz="1400" dirty="0" smtClean="0"/>
              <a:t>.  </a:t>
            </a:r>
            <a:r>
              <a:rPr lang="en-GB" sz="1400" dirty="0" err="1" smtClean="0"/>
              <a:t>Trafododd</a:t>
            </a:r>
            <a:r>
              <a:rPr lang="en-GB" sz="1400" dirty="0" smtClean="0"/>
              <a:t> yr </a:t>
            </a:r>
            <a:r>
              <a:rPr lang="en-GB" sz="1400" dirty="0" err="1" smtClean="0"/>
              <a:t>athro</a:t>
            </a:r>
            <a:r>
              <a:rPr lang="en-GB" sz="1400" dirty="0" smtClean="0"/>
              <a:t> </a:t>
            </a:r>
            <a:r>
              <a:rPr lang="en-GB" sz="1400" dirty="0" err="1" smtClean="0"/>
              <a:t>a’r</a:t>
            </a:r>
            <a:r>
              <a:rPr lang="en-GB" sz="1400" dirty="0" smtClean="0"/>
              <a:t> </a:t>
            </a:r>
            <a:r>
              <a:rPr lang="en-GB" sz="1400" dirty="0" err="1" smtClean="0"/>
              <a:t>cynghorydd</a:t>
            </a:r>
            <a:r>
              <a:rPr lang="en-GB" sz="1400" dirty="0" smtClean="0"/>
              <a:t> </a:t>
            </a:r>
            <a:r>
              <a:rPr lang="en-GB" sz="1400" dirty="0" err="1" smtClean="0"/>
              <a:t>arsylwadau’r</a:t>
            </a:r>
            <a:r>
              <a:rPr lang="en-GB" sz="1400" dirty="0" smtClean="0"/>
              <a:t> </a:t>
            </a:r>
            <a:r>
              <a:rPr lang="en-GB" sz="1400" dirty="0" err="1" smtClean="0"/>
              <a:t>athro</a:t>
            </a:r>
            <a:r>
              <a:rPr lang="en-GB" sz="1400" dirty="0" smtClean="0"/>
              <a:t>.  </a:t>
            </a:r>
            <a:r>
              <a:rPr lang="en-GB" sz="1400" dirty="0" err="1" smtClean="0"/>
              <a:t>Aethant</a:t>
            </a:r>
            <a:r>
              <a:rPr lang="en-GB" sz="1400" dirty="0" smtClean="0"/>
              <a:t> </a:t>
            </a:r>
            <a:r>
              <a:rPr lang="en-GB" sz="1400" dirty="0" err="1" smtClean="0"/>
              <a:t>ati</a:t>
            </a:r>
            <a:r>
              <a:rPr lang="en-GB" sz="1400" dirty="0" smtClean="0"/>
              <a:t> </a:t>
            </a:r>
            <a:r>
              <a:rPr lang="en-GB" sz="1400" dirty="0" err="1" smtClean="0"/>
              <a:t>i</a:t>
            </a:r>
            <a:r>
              <a:rPr lang="en-GB" sz="1400" dirty="0" smtClean="0"/>
              <a:t> </a:t>
            </a:r>
            <a:r>
              <a:rPr lang="en-GB" sz="1400" dirty="0" err="1" smtClean="0"/>
              <a:t>gynllunio</a:t>
            </a:r>
            <a:r>
              <a:rPr lang="en-GB" sz="1400" dirty="0" smtClean="0"/>
              <a:t> </a:t>
            </a:r>
            <a:r>
              <a:rPr lang="en-GB" sz="1400" dirty="0" err="1" smtClean="0"/>
              <a:t>gwers</a:t>
            </a:r>
            <a:r>
              <a:rPr lang="en-GB" sz="1400" dirty="0" smtClean="0"/>
              <a:t> </a:t>
            </a:r>
            <a:r>
              <a:rPr lang="en-GB" sz="1400" dirty="0" err="1" smtClean="0"/>
              <a:t>ddilynol</a:t>
            </a:r>
            <a:r>
              <a:rPr lang="en-GB" sz="1400" dirty="0" smtClean="0"/>
              <a:t> </a:t>
            </a:r>
            <a:r>
              <a:rPr lang="en-GB" sz="1400" dirty="0" err="1" smtClean="0"/>
              <a:t>gyda’i</a:t>
            </a:r>
            <a:r>
              <a:rPr lang="en-GB" sz="1400" dirty="0" smtClean="0"/>
              <a:t> </a:t>
            </a:r>
            <a:r>
              <a:rPr lang="en-GB" sz="1400" dirty="0" err="1" smtClean="0"/>
              <a:t>gilydd</a:t>
            </a:r>
            <a:r>
              <a:rPr lang="en-GB" sz="1400" dirty="0" smtClean="0"/>
              <a:t>, </a:t>
            </a:r>
            <a:r>
              <a:rPr lang="en-GB" sz="1400" dirty="0" err="1" smtClean="0"/>
              <a:t>oedd</a:t>
            </a:r>
            <a:r>
              <a:rPr lang="en-GB" sz="1400" dirty="0" smtClean="0"/>
              <a:t> </a:t>
            </a:r>
            <a:r>
              <a:rPr lang="en-GB" sz="1400" dirty="0" err="1" smtClean="0"/>
              <a:t>yn</a:t>
            </a:r>
            <a:r>
              <a:rPr lang="en-GB" sz="1400" dirty="0" smtClean="0"/>
              <a:t> </a:t>
            </a:r>
            <a:r>
              <a:rPr lang="en-GB" sz="1400" dirty="0" err="1" smtClean="0"/>
              <a:t>cynnwys</a:t>
            </a:r>
            <a:r>
              <a:rPr lang="en-GB" sz="1400" dirty="0" smtClean="0"/>
              <a:t> </a:t>
            </a:r>
            <a:r>
              <a:rPr lang="en-GB" sz="1400" dirty="0" err="1" smtClean="0"/>
              <a:t>ffocws</a:t>
            </a:r>
            <a:r>
              <a:rPr lang="en-GB" sz="1400" dirty="0" smtClean="0"/>
              <a:t> </a:t>
            </a:r>
            <a:r>
              <a:rPr lang="en-GB" sz="1400" dirty="0" err="1" smtClean="0"/>
              <a:t>ar</a:t>
            </a:r>
            <a:r>
              <a:rPr lang="en-GB" sz="1400" dirty="0" smtClean="0"/>
              <a:t> y </a:t>
            </a:r>
            <a:r>
              <a:rPr lang="en-GB" sz="1400" dirty="0" err="1" smtClean="0"/>
              <a:t>strategaeth</a:t>
            </a:r>
            <a:r>
              <a:rPr lang="en-GB" sz="1400" dirty="0" smtClean="0"/>
              <a:t> </a:t>
            </a:r>
            <a:r>
              <a:rPr lang="en-GB" sz="1400" dirty="0" err="1" smtClean="0"/>
              <a:t>gytûn</a:t>
            </a:r>
            <a:r>
              <a:rPr lang="en-GB" sz="1400" dirty="0" smtClean="0"/>
              <a:t>.  Y </a:t>
            </a:r>
            <a:r>
              <a:rPr lang="en-GB" sz="1400" dirty="0" err="1" smtClean="0"/>
              <a:t>tro</a:t>
            </a:r>
            <a:r>
              <a:rPr lang="en-GB" sz="1400" dirty="0" smtClean="0"/>
              <a:t> </a:t>
            </a:r>
            <a:r>
              <a:rPr lang="en-GB" sz="1400" dirty="0" err="1" smtClean="0"/>
              <a:t>hwn</a:t>
            </a:r>
            <a:r>
              <a:rPr lang="en-GB" sz="1400" dirty="0" smtClean="0"/>
              <a:t>, </a:t>
            </a:r>
            <a:r>
              <a:rPr lang="en-GB" sz="1400" dirty="0" err="1" smtClean="0"/>
              <a:t>addysgodd</a:t>
            </a:r>
            <a:r>
              <a:rPr lang="en-GB" sz="1400" dirty="0" smtClean="0"/>
              <a:t> yr </a:t>
            </a:r>
            <a:r>
              <a:rPr lang="en-GB" sz="1400" dirty="0" err="1" smtClean="0"/>
              <a:t>athro’r</a:t>
            </a:r>
            <a:r>
              <a:rPr lang="en-GB" sz="1400" dirty="0" smtClean="0"/>
              <a:t> </a:t>
            </a:r>
            <a:r>
              <a:rPr lang="en-GB" sz="1400" dirty="0" err="1" smtClean="0"/>
              <a:t>wers</a:t>
            </a:r>
            <a:r>
              <a:rPr lang="en-GB" sz="1400" dirty="0" smtClean="0"/>
              <a:t>, ac </a:t>
            </a:r>
            <a:r>
              <a:rPr lang="en-GB" sz="1400" dirty="0" err="1" smtClean="0"/>
              <a:t>arsylwodd</a:t>
            </a:r>
            <a:r>
              <a:rPr lang="en-GB" sz="1400" dirty="0" smtClean="0"/>
              <a:t> y </a:t>
            </a:r>
            <a:r>
              <a:rPr lang="en-GB" sz="1400" dirty="0" err="1" smtClean="0"/>
              <a:t>cynghorydd</a:t>
            </a:r>
            <a:r>
              <a:rPr lang="en-GB" sz="1400" dirty="0" smtClean="0"/>
              <a:t>.</a:t>
            </a:r>
          </a:p>
          <a:p>
            <a:pPr marL="0" indent="0">
              <a:buNone/>
            </a:pPr>
            <a:endParaRPr lang="en-GB" sz="800" dirty="0" smtClean="0"/>
          </a:p>
          <a:p>
            <a:pPr marL="0" indent="0">
              <a:buNone/>
            </a:pPr>
            <a:r>
              <a:rPr lang="en-GB" sz="1400" dirty="0" err="1" smtClean="0"/>
              <a:t>Yn</a:t>
            </a:r>
            <a:r>
              <a:rPr lang="en-GB" sz="1400" dirty="0" smtClean="0"/>
              <a:t> y </a:t>
            </a:r>
            <a:r>
              <a:rPr lang="en-GB" sz="1400" dirty="0" err="1" smtClean="0"/>
              <a:t>ffordd</a:t>
            </a:r>
            <a:r>
              <a:rPr lang="en-GB" sz="1400" dirty="0" smtClean="0"/>
              <a:t> </a:t>
            </a:r>
            <a:r>
              <a:rPr lang="en-GB" sz="1400" dirty="0" err="1" smtClean="0"/>
              <a:t>hon</a:t>
            </a:r>
            <a:r>
              <a:rPr lang="en-GB" sz="1400" dirty="0" smtClean="0"/>
              <a:t>, </a:t>
            </a:r>
            <a:r>
              <a:rPr lang="en-GB" sz="1400" dirty="0" err="1" smtClean="0"/>
              <a:t>drwy</a:t>
            </a:r>
            <a:r>
              <a:rPr lang="en-GB" sz="1400" dirty="0" smtClean="0"/>
              <a:t> </a:t>
            </a:r>
            <a:r>
              <a:rPr lang="en-GB" sz="1400" dirty="0" err="1" smtClean="0"/>
              <a:t>gymryd</a:t>
            </a:r>
            <a:r>
              <a:rPr lang="en-GB" sz="1400" dirty="0" smtClean="0"/>
              <a:t> </a:t>
            </a:r>
            <a:r>
              <a:rPr lang="en-GB" sz="1400" dirty="0" err="1" smtClean="0"/>
              <a:t>camau</a:t>
            </a:r>
            <a:r>
              <a:rPr lang="en-GB" sz="1400" dirty="0" smtClean="0"/>
              <a:t> </a:t>
            </a:r>
            <a:r>
              <a:rPr lang="en-GB" sz="1400" dirty="0" err="1" smtClean="0"/>
              <a:t>bach</a:t>
            </a:r>
            <a:r>
              <a:rPr lang="en-GB" sz="1400" dirty="0" smtClean="0"/>
              <a:t> â </a:t>
            </a:r>
            <a:r>
              <a:rPr lang="en-GB" sz="1400" dirty="0" err="1" smtClean="0"/>
              <a:t>ffocws</a:t>
            </a:r>
            <a:r>
              <a:rPr lang="en-GB" sz="1400" dirty="0" smtClean="0"/>
              <a:t>, </a:t>
            </a:r>
            <a:r>
              <a:rPr lang="en-GB" sz="1400" dirty="0" err="1" smtClean="0"/>
              <a:t>helpodd</a:t>
            </a:r>
            <a:r>
              <a:rPr lang="en-GB" sz="1400" dirty="0" smtClean="0"/>
              <a:t> </a:t>
            </a:r>
            <a:r>
              <a:rPr lang="en-GB" sz="1400" dirty="0" err="1" smtClean="0"/>
              <a:t>arsylwi</a:t>
            </a:r>
            <a:r>
              <a:rPr lang="en-GB" sz="1400" dirty="0" smtClean="0"/>
              <a:t> </a:t>
            </a:r>
            <a:r>
              <a:rPr lang="en-GB" sz="1400" dirty="0" err="1" smtClean="0"/>
              <a:t>dosbarth</a:t>
            </a:r>
            <a:r>
              <a:rPr lang="en-GB" sz="1400" dirty="0" smtClean="0"/>
              <a:t> yr </a:t>
            </a:r>
            <a:r>
              <a:rPr lang="en-GB" sz="1400" dirty="0" err="1" smtClean="0"/>
              <a:t>athro</a:t>
            </a:r>
            <a:r>
              <a:rPr lang="en-GB" sz="1400" dirty="0" smtClean="0"/>
              <a:t> </a:t>
            </a:r>
            <a:r>
              <a:rPr lang="en-GB" sz="1400" dirty="0" err="1" smtClean="0"/>
              <a:t>i</a:t>
            </a:r>
            <a:r>
              <a:rPr lang="en-GB" sz="1400" dirty="0" smtClean="0"/>
              <a:t> </a:t>
            </a:r>
            <a:r>
              <a:rPr lang="en-GB" sz="1400" dirty="0" err="1" smtClean="0"/>
              <a:t>wella</a:t>
            </a:r>
            <a:r>
              <a:rPr lang="en-GB" sz="1400" dirty="0" smtClean="0"/>
              <a:t> </a:t>
            </a:r>
            <a:r>
              <a:rPr lang="en-GB" sz="1400" dirty="0" err="1" smtClean="0"/>
              <a:t>ei</a:t>
            </a:r>
            <a:r>
              <a:rPr lang="en-GB" sz="1400" dirty="0" smtClean="0"/>
              <a:t> </a:t>
            </a:r>
            <a:r>
              <a:rPr lang="en-GB" sz="1400" dirty="0" err="1" smtClean="0"/>
              <a:t>arfer</a:t>
            </a:r>
            <a:r>
              <a:rPr lang="en-GB" sz="1400" dirty="0" smtClean="0"/>
              <a:t> a </a:t>
            </a:r>
            <a:r>
              <a:rPr lang="en-GB" sz="1400" dirty="0" err="1" smtClean="0"/>
              <a:t>chyflawniadau</a:t>
            </a:r>
            <a:r>
              <a:rPr lang="en-GB" sz="1400" dirty="0" smtClean="0"/>
              <a:t> </a:t>
            </a:r>
            <a:r>
              <a:rPr lang="en-GB" sz="1400" dirty="0" err="1" smtClean="0"/>
              <a:t>disgyblion</a:t>
            </a:r>
            <a:r>
              <a:rPr lang="en-GB" sz="1400" dirty="0" smtClean="0"/>
              <a:t>.</a:t>
            </a:r>
          </a:p>
          <a:p>
            <a:pPr marL="0" indent="0" algn="ctr">
              <a:buNone/>
            </a:pPr>
            <a:endParaRPr lang="en-GB" sz="1400" dirty="0"/>
          </a:p>
        </p:txBody>
      </p:sp>
    </p:spTree>
    <p:extLst>
      <p:ext uri="{BB962C8B-B14F-4D97-AF65-F5344CB8AC3E}">
        <p14:creationId xmlns:p14="http://schemas.microsoft.com/office/powerpoint/2010/main" val="24281914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23850" y="188640"/>
            <a:ext cx="8352606" cy="1008112"/>
          </a:xfrm>
        </p:spPr>
        <p:txBody>
          <a:bodyPr/>
          <a:lstStyle/>
          <a:p>
            <a:pPr algn="l" eaLnBrk="1" hangingPunct="1"/>
            <a:r>
              <a:rPr lang="en-GB" sz="4000" dirty="0" smtClean="0">
                <a:solidFill>
                  <a:srgbClr val="015284"/>
                </a:solidFill>
              </a:rPr>
              <a:t>10 </a:t>
            </a:r>
            <a:r>
              <a:rPr lang="en-GB" sz="4000" dirty="0" err="1" smtClean="0">
                <a:solidFill>
                  <a:srgbClr val="015284"/>
                </a:solidFill>
              </a:rPr>
              <a:t>cwestiwn</a:t>
            </a:r>
            <a:r>
              <a:rPr lang="en-GB" sz="4000" dirty="0" smtClean="0">
                <a:solidFill>
                  <a:srgbClr val="015284"/>
                </a:solidFill>
              </a:rPr>
              <a:t> </a:t>
            </a:r>
            <a:r>
              <a:rPr lang="en-GB" sz="4000" dirty="0" err="1" smtClean="0">
                <a:solidFill>
                  <a:srgbClr val="015284"/>
                </a:solidFill>
              </a:rPr>
              <a:t>i</a:t>
            </a:r>
            <a:r>
              <a:rPr lang="en-GB" sz="4000" dirty="0" smtClean="0">
                <a:solidFill>
                  <a:srgbClr val="015284"/>
                </a:solidFill>
              </a:rPr>
              <a:t> </a:t>
            </a:r>
            <a:r>
              <a:rPr lang="en-GB" sz="4000" dirty="0" err="1" smtClean="0">
                <a:solidFill>
                  <a:srgbClr val="015284"/>
                </a:solidFill>
              </a:rPr>
              <a:t>ddarparwyr</a:t>
            </a:r>
            <a:r>
              <a:rPr lang="en-GB" sz="4000" dirty="0">
                <a:solidFill>
                  <a:srgbClr val="015284"/>
                </a:solidFill>
              </a:rPr>
              <a:t/>
            </a:r>
            <a:br>
              <a:rPr lang="en-GB" sz="4000" dirty="0">
                <a:solidFill>
                  <a:srgbClr val="015284"/>
                </a:solidFill>
              </a:rPr>
            </a:br>
            <a:r>
              <a:rPr lang="en-GB" sz="4000" dirty="0" smtClean="0"/>
              <a:t>10 questions for providers</a:t>
            </a:r>
            <a:endParaRPr lang="en-US" sz="4000" dirty="0" smtClean="0">
              <a:solidFill>
                <a:srgbClr val="015284"/>
              </a:solidFill>
            </a:endParaRPr>
          </a:p>
        </p:txBody>
      </p:sp>
      <p:sp>
        <p:nvSpPr>
          <p:cNvPr id="4099" name="Rectangle 4"/>
          <p:cNvSpPr>
            <a:spLocks noGrp="1" noChangeArrowheads="1"/>
          </p:cNvSpPr>
          <p:nvPr>
            <p:ph type="body" sz="half" idx="2"/>
          </p:nvPr>
        </p:nvSpPr>
        <p:spPr>
          <a:xfrm>
            <a:off x="467544" y="1340768"/>
            <a:ext cx="4248150" cy="4968875"/>
          </a:xfrm>
        </p:spPr>
        <p:txBody>
          <a:bodyPr/>
          <a:lstStyle/>
          <a:p>
            <a:pPr marL="457200" indent="-457200" eaLnBrk="1" hangingPunct="1">
              <a:buFont typeface="+mj-lt"/>
              <a:buAutoNum type="arabicPeriod"/>
            </a:pPr>
            <a:r>
              <a:rPr lang="en-GB" sz="1800" dirty="0" smtClean="0"/>
              <a:t>A </a:t>
            </a:r>
            <a:r>
              <a:rPr lang="en-GB" sz="1800" dirty="0" err="1" smtClean="0"/>
              <a:t>oes</a:t>
            </a:r>
            <a:r>
              <a:rPr lang="en-GB" sz="1800" dirty="0" smtClean="0"/>
              <a:t> </a:t>
            </a:r>
            <a:r>
              <a:rPr lang="en-GB" sz="1800" dirty="0" err="1" smtClean="0"/>
              <a:t>diwylliant</a:t>
            </a:r>
            <a:r>
              <a:rPr lang="en-GB" sz="1800" dirty="0" smtClean="0"/>
              <a:t> </a:t>
            </a:r>
            <a:r>
              <a:rPr lang="en-GB" sz="1800" dirty="0" err="1" smtClean="0"/>
              <a:t>ar</a:t>
            </a:r>
            <a:r>
              <a:rPr lang="en-GB" sz="1800" dirty="0" smtClean="0"/>
              <a:t> y </a:t>
            </a:r>
            <a:r>
              <a:rPr lang="en-GB" sz="1800" dirty="0" err="1" smtClean="0"/>
              <a:t>cyd</a:t>
            </a:r>
            <a:r>
              <a:rPr lang="en-GB" sz="1800" dirty="0" smtClean="0"/>
              <a:t> o </a:t>
            </a:r>
            <a:r>
              <a:rPr lang="en-GB" sz="1800" dirty="0" err="1" smtClean="0"/>
              <a:t>wella</a:t>
            </a:r>
            <a:r>
              <a:rPr lang="en-GB" sz="1800" dirty="0" smtClean="0"/>
              <a:t>, </a:t>
            </a:r>
            <a:r>
              <a:rPr lang="en-GB" sz="1800" dirty="0" err="1" smtClean="0"/>
              <a:t>hunanarfarnu</a:t>
            </a:r>
            <a:r>
              <a:rPr lang="en-GB" sz="1800" dirty="0" smtClean="0"/>
              <a:t> a </a:t>
            </a:r>
            <a:r>
              <a:rPr lang="en-GB" sz="1800" dirty="0" err="1" smtClean="0"/>
              <a:t>dysgu</a:t>
            </a:r>
            <a:r>
              <a:rPr lang="en-GB" sz="1800" dirty="0" smtClean="0"/>
              <a:t> </a:t>
            </a:r>
            <a:r>
              <a:rPr lang="en-GB" sz="1800" dirty="0" err="1" smtClean="0"/>
              <a:t>proffesiynol</a:t>
            </a:r>
            <a:r>
              <a:rPr lang="en-GB" sz="1800" dirty="0" smtClean="0"/>
              <a:t> </a:t>
            </a:r>
            <a:r>
              <a:rPr lang="en-GB" sz="1800" dirty="0" err="1" smtClean="0"/>
              <a:t>yn</a:t>
            </a:r>
            <a:r>
              <a:rPr lang="en-GB" sz="1800" dirty="0" smtClean="0"/>
              <a:t> </a:t>
            </a:r>
            <a:r>
              <a:rPr lang="en-GB" sz="1800" dirty="0" err="1" smtClean="0"/>
              <a:t>eich</a:t>
            </a:r>
            <a:r>
              <a:rPr lang="en-GB" sz="1800" dirty="0" smtClean="0"/>
              <a:t> </a:t>
            </a:r>
            <a:r>
              <a:rPr lang="en-GB" sz="1800" dirty="0" err="1" smtClean="0"/>
              <a:t>ysgol</a:t>
            </a:r>
            <a:r>
              <a:rPr lang="en-GB" sz="1800" dirty="0" smtClean="0"/>
              <a:t>?</a:t>
            </a:r>
          </a:p>
          <a:p>
            <a:pPr marL="457200" indent="-457200" eaLnBrk="1" hangingPunct="1">
              <a:buFont typeface="+mj-lt"/>
              <a:buAutoNum type="arabicPeriod"/>
            </a:pPr>
            <a:r>
              <a:rPr lang="en-GB" sz="1800" dirty="0" smtClean="0"/>
              <a:t>A </a:t>
            </a:r>
            <a:r>
              <a:rPr lang="en-GB" sz="1800" dirty="0" err="1" smtClean="0"/>
              <a:t>yw</a:t>
            </a:r>
            <a:r>
              <a:rPr lang="en-GB" sz="1800" dirty="0" smtClean="0"/>
              <a:t> </a:t>
            </a:r>
            <a:r>
              <a:rPr lang="en-GB" sz="1800" dirty="0" err="1" smtClean="0"/>
              <a:t>arweinwyr</a:t>
            </a:r>
            <a:r>
              <a:rPr lang="en-GB" sz="1800" dirty="0" smtClean="0"/>
              <a:t> </a:t>
            </a:r>
            <a:r>
              <a:rPr lang="en-GB" sz="1800" dirty="0" err="1" smtClean="0"/>
              <a:t>yn</a:t>
            </a:r>
            <a:r>
              <a:rPr lang="en-GB" sz="1800" dirty="0" smtClean="0"/>
              <a:t> </a:t>
            </a:r>
            <a:r>
              <a:rPr lang="en-GB" sz="1800" dirty="0" err="1" smtClean="0"/>
              <a:t>eich</a:t>
            </a:r>
            <a:r>
              <a:rPr lang="en-GB" sz="1800" dirty="0" smtClean="0"/>
              <a:t> </a:t>
            </a:r>
            <a:r>
              <a:rPr lang="en-GB" sz="1800" dirty="0" err="1" smtClean="0"/>
              <a:t>ysgol</a:t>
            </a:r>
            <a:r>
              <a:rPr lang="en-GB" sz="1800" dirty="0" smtClean="0"/>
              <a:t> </a:t>
            </a:r>
            <a:r>
              <a:rPr lang="en-GB" sz="1800" dirty="0" err="1" smtClean="0"/>
              <a:t>yn</a:t>
            </a:r>
            <a:r>
              <a:rPr lang="en-GB" sz="1800" dirty="0" smtClean="0"/>
              <a:t> </a:t>
            </a:r>
            <a:r>
              <a:rPr lang="en-GB" sz="1800" dirty="0" err="1" smtClean="0"/>
              <a:t>cyfathrebu</a:t>
            </a:r>
            <a:r>
              <a:rPr lang="en-GB" sz="1800" dirty="0" smtClean="0"/>
              <a:t> </a:t>
            </a:r>
            <a:r>
              <a:rPr lang="en-GB" sz="1800" dirty="0" err="1" smtClean="0"/>
              <a:t>gweledigaeth</a:t>
            </a:r>
            <a:r>
              <a:rPr lang="en-GB" sz="1800" dirty="0" smtClean="0"/>
              <a:t> </a:t>
            </a:r>
            <a:r>
              <a:rPr lang="en-GB" sz="1800" dirty="0" err="1" smtClean="0"/>
              <a:t>glir</a:t>
            </a:r>
            <a:r>
              <a:rPr lang="en-GB" sz="1800" dirty="0" smtClean="0"/>
              <a:t> </a:t>
            </a:r>
            <a:r>
              <a:rPr lang="en-GB" sz="1800" dirty="0" err="1" smtClean="0"/>
              <a:t>ar</a:t>
            </a:r>
            <a:r>
              <a:rPr lang="en-GB" sz="1800" dirty="0" smtClean="0"/>
              <a:t> </a:t>
            </a:r>
            <a:r>
              <a:rPr lang="en-GB" sz="1800" dirty="0" err="1" smtClean="0"/>
              <a:t>gyfer</a:t>
            </a:r>
            <a:r>
              <a:rPr lang="en-GB" sz="1800" dirty="0" smtClean="0"/>
              <a:t> </a:t>
            </a:r>
            <a:r>
              <a:rPr lang="en-GB" sz="1800" dirty="0" err="1" smtClean="0"/>
              <a:t>cyflawni</a:t>
            </a:r>
            <a:r>
              <a:rPr lang="en-GB" sz="1800" dirty="0" smtClean="0"/>
              <a:t> </a:t>
            </a:r>
            <a:r>
              <a:rPr lang="en-GB" sz="1800" dirty="0" err="1" smtClean="0"/>
              <a:t>safonau</a:t>
            </a:r>
            <a:r>
              <a:rPr lang="en-GB" sz="1800" dirty="0" smtClean="0"/>
              <a:t> </a:t>
            </a:r>
            <a:r>
              <a:rPr lang="en-GB" sz="1800" dirty="0" err="1" smtClean="0"/>
              <a:t>uchel</a:t>
            </a:r>
            <a:r>
              <a:rPr lang="en-GB" sz="1800" dirty="0" smtClean="0"/>
              <a:t> </a:t>
            </a:r>
            <a:r>
              <a:rPr lang="en-GB" sz="1800" dirty="0" err="1" smtClean="0"/>
              <a:t>i</a:t>
            </a:r>
            <a:r>
              <a:rPr lang="en-GB" sz="1800" dirty="0" smtClean="0"/>
              <a:t> </a:t>
            </a:r>
            <a:r>
              <a:rPr lang="en-GB" sz="1800" dirty="0" err="1" smtClean="0"/>
              <a:t>ddisgyblion</a:t>
            </a:r>
            <a:r>
              <a:rPr lang="en-GB" sz="1800" dirty="0" smtClean="0"/>
              <a:t> ac </a:t>
            </a:r>
            <a:r>
              <a:rPr lang="en-GB" sz="1800" dirty="0" err="1" smtClean="0"/>
              <a:t>ansawdd</a:t>
            </a:r>
            <a:r>
              <a:rPr lang="en-GB" sz="1800" dirty="0" smtClean="0"/>
              <a:t> yr </a:t>
            </a:r>
            <a:r>
              <a:rPr lang="en-GB" sz="1800" dirty="0" err="1" smtClean="0"/>
              <a:t>addysgu</a:t>
            </a:r>
            <a:r>
              <a:rPr lang="en-GB" sz="1800" dirty="0" smtClean="0"/>
              <a:t> a </a:t>
            </a:r>
            <a:r>
              <a:rPr lang="en-GB" sz="1800" dirty="0" err="1" smtClean="0"/>
              <a:t>dysgu</a:t>
            </a:r>
            <a:r>
              <a:rPr lang="en-GB" sz="1800" dirty="0" smtClean="0"/>
              <a:t> yr </a:t>
            </a:r>
            <a:r>
              <a:rPr lang="en-GB" sz="1800" dirty="0" err="1" smtClean="0"/>
              <a:t>hoffent</a:t>
            </a:r>
            <a:r>
              <a:rPr lang="en-GB" sz="1800" dirty="0" smtClean="0"/>
              <a:t> </a:t>
            </a:r>
            <a:r>
              <a:rPr lang="en-GB" sz="1800" dirty="0" err="1" smtClean="0"/>
              <a:t>eu</a:t>
            </a:r>
            <a:r>
              <a:rPr lang="en-GB" sz="1800" dirty="0" smtClean="0"/>
              <a:t> </a:t>
            </a:r>
            <a:r>
              <a:rPr lang="en-GB" sz="1800" dirty="0" err="1" smtClean="0"/>
              <a:t>gweld</a:t>
            </a:r>
            <a:r>
              <a:rPr lang="en-GB" sz="1800" dirty="0" smtClean="0"/>
              <a:t>?</a:t>
            </a:r>
          </a:p>
          <a:p>
            <a:pPr marL="457200" indent="-457200" eaLnBrk="1" hangingPunct="1">
              <a:buFont typeface="+mj-lt"/>
              <a:buAutoNum type="arabicPeriod"/>
            </a:pPr>
            <a:r>
              <a:rPr lang="en-GB" sz="1800" dirty="0" smtClean="0"/>
              <a:t>A </a:t>
            </a:r>
            <a:r>
              <a:rPr lang="en-GB" sz="1800" dirty="0" err="1" smtClean="0"/>
              <a:t>yw</a:t>
            </a:r>
            <a:r>
              <a:rPr lang="en-GB" sz="1800" dirty="0" smtClean="0"/>
              <a:t> </a:t>
            </a:r>
            <a:r>
              <a:rPr lang="en-GB" sz="1800" dirty="0" err="1" smtClean="0"/>
              <a:t>arsylwi</a:t>
            </a:r>
            <a:r>
              <a:rPr lang="en-GB" sz="1800" dirty="0" smtClean="0"/>
              <a:t> </a:t>
            </a:r>
            <a:r>
              <a:rPr lang="en-GB" sz="1800" dirty="0" err="1" smtClean="0"/>
              <a:t>dosbarthiadau’n</a:t>
            </a:r>
            <a:r>
              <a:rPr lang="en-GB" sz="1800" dirty="0" smtClean="0"/>
              <a:t> </a:t>
            </a:r>
            <a:r>
              <a:rPr lang="en-GB" sz="1800" dirty="0" err="1" smtClean="0"/>
              <a:t>cael</a:t>
            </a:r>
            <a:r>
              <a:rPr lang="en-GB" sz="1800" dirty="0" smtClean="0"/>
              <a:t> </a:t>
            </a:r>
            <a:r>
              <a:rPr lang="en-GB" sz="1800" dirty="0" err="1" smtClean="0"/>
              <a:t>ei</a:t>
            </a:r>
            <a:r>
              <a:rPr lang="en-GB" sz="1800" dirty="0" smtClean="0"/>
              <a:t> </a:t>
            </a:r>
            <a:r>
              <a:rPr lang="en-GB" sz="1800" dirty="0" err="1" smtClean="0"/>
              <a:t>ystyried</a:t>
            </a:r>
            <a:r>
              <a:rPr lang="en-GB" sz="1800" dirty="0" smtClean="0"/>
              <a:t> </a:t>
            </a:r>
            <a:r>
              <a:rPr lang="en-GB" sz="1800" dirty="0" err="1" smtClean="0"/>
              <a:t>yn</a:t>
            </a:r>
            <a:r>
              <a:rPr lang="en-GB" sz="1800" dirty="0" smtClean="0"/>
              <a:t> </a:t>
            </a:r>
            <a:r>
              <a:rPr lang="en-GB" sz="1800" dirty="0" err="1" smtClean="0"/>
              <a:t>hawl</a:t>
            </a:r>
            <a:r>
              <a:rPr lang="en-GB" sz="1800" dirty="0" smtClean="0"/>
              <a:t> </a:t>
            </a:r>
            <a:r>
              <a:rPr lang="en-GB" sz="1800" dirty="0" err="1" smtClean="0"/>
              <a:t>gan</a:t>
            </a:r>
            <a:r>
              <a:rPr lang="en-GB" sz="1800" dirty="0" smtClean="0"/>
              <a:t> staff </a:t>
            </a:r>
            <a:r>
              <a:rPr lang="en-GB" sz="1800" dirty="0" err="1" smtClean="0"/>
              <a:t>yn</a:t>
            </a:r>
            <a:r>
              <a:rPr lang="en-GB" sz="1800" dirty="0" smtClean="0"/>
              <a:t> </a:t>
            </a:r>
            <a:r>
              <a:rPr lang="en-GB" sz="1800" dirty="0" err="1" smtClean="0"/>
              <a:t>eich</a:t>
            </a:r>
            <a:r>
              <a:rPr lang="en-GB" sz="1800" dirty="0" smtClean="0"/>
              <a:t> </a:t>
            </a:r>
            <a:r>
              <a:rPr lang="en-GB" sz="1800" dirty="0" err="1" smtClean="0"/>
              <a:t>ysgol</a:t>
            </a:r>
            <a:r>
              <a:rPr lang="en-GB" sz="1800" dirty="0" smtClean="0"/>
              <a:t>?</a:t>
            </a:r>
          </a:p>
          <a:p>
            <a:pPr marL="457200" indent="-457200" eaLnBrk="1" hangingPunct="1">
              <a:buFont typeface="+mj-lt"/>
              <a:buAutoNum type="arabicPeriod"/>
            </a:pPr>
            <a:r>
              <a:rPr lang="en-GB" sz="1800" dirty="0" smtClean="0"/>
              <a:t>A </a:t>
            </a:r>
            <a:r>
              <a:rPr lang="en-GB" sz="1800" dirty="0" err="1" smtClean="0"/>
              <a:t>yw’r</a:t>
            </a:r>
            <a:r>
              <a:rPr lang="en-GB" sz="1800" dirty="0" smtClean="0"/>
              <a:t> </a:t>
            </a:r>
            <a:r>
              <a:rPr lang="en-GB" sz="1800" dirty="0" err="1" smtClean="0"/>
              <a:t>polisi</a:t>
            </a:r>
            <a:r>
              <a:rPr lang="en-GB" sz="1800" dirty="0" smtClean="0"/>
              <a:t> </a:t>
            </a:r>
            <a:r>
              <a:rPr lang="en-GB" sz="1800" dirty="0" err="1" smtClean="0"/>
              <a:t>addysgu</a:t>
            </a:r>
            <a:r>
              <a:rPr lang="en-GB" sz="1800" dirty="0" smtClean="0"/>
              <a:t> a </a:t>
            </a:r>
            <a:r>
              <a:rPr lang="en-GB" sz="1800" dirty="0" err="1" smtClean="0"/>
              <a:t>dysgu’n</a:t>
            </a:r>
            <a:r>
              <a:rPr lang="en-GB" sz="1800" dirty="0" smtClean="0"/>
              <a:t> </a:t>
            </a:r>
            <a:r>
              <a:rPr lang="en-GB" sz="1800" dirty="0" err="1" smtClean="0"/>
              <a:t>eglur</a:t>
            </a:r>
            <a:r>
              <a:rPr lang="en-GB" sz="1800" dirty="0" smtClean="0"/>
              <a:t> </a:t>
            </a:r>
            <a:r>
              <a:rPr lang="en-GB" sz="1800" dirty="0" err="1" smtClean="0"/>
              <a:t>ynghylch</a:t>
            </a:r>
            <a:r>
              <a:rPr lang="en-GB" sz="1800" dirty="0" smtClean="0"/>
              <a:t> </a:t>
            </a:r>
            <a:r>
              <a:rPr lang="en-GB" sz="1800" dirty="0" err="1" smtClean="0"/>
              <a:t>dibenion</a:t>
            </a:r>
            <a:r>
              <a:rPr lang="en-GB" sz="1800" dirty="0" smtClean="0"/>
              <a:t> ac </a:t>
            </a:r>
            <a:r>
              <a:rPr lang="en-GB" sz="1800" dirty="0" err="1" smtClean="0"/>
              <a:t>amseriad</a:t>
            </a:r>
            <a:r>
              <a:rPr lang="en-GB" sz="1800" dirty="0" smtClean="0"/>
              <a:t> </a:t>
            </a:r>
            <a:r>
              <a:rPr lang="en-GB" sz="1800" dirty="0" err="1" smtClean="0"/>
              <a:t>arsylwi</a:t>
            </a:r>
            <a:r>
              <a:rPr lang="en-GB" sz="1800" dirty="0" smtClean="0"/>
              <a:t> </a:t>
            </a:r>
            <a:r>
              <a:rPr lang="en-GB" sz="1800" dirty="0" err="1" smtClean="0"/>
              <a:t>dosbarthiadau</a:t>
            </a:r>
            <a:r>
              <a:rPr lang="en-GB" sz="1800" dirty="0" smtClean="0"/>
              <a:t>?</a:t>
            </a:r>
          </a:p>
          <a:p>
            <a:pPr marL="457200" indent="-457200" eaLnBrk="1" hangingPunct="1">
              <a:buFont typeface="+mj-lt"/>
              <a:buAutoNum type="arabicPeriod"/>
            </a:pPr>
            <a:r>
              <a:rPr lang="en-GB" sz="1800" dirty="0" smtClean="0"/>
              <a:t>A </a:t>
            </a:r>
            <a:r>
              <a:rPr lang="en-GB" sz="1800" dirty="0" err="1" smtClean="0"/>
              <a:t>yw</a:t>
            </a:r>
            <a:r>
              <a:rPr lang="en-GB" sz="1800" dirty="0" smtClean="0"/>
              <a:t> </a:t>
            </a:r>
            <a:r>
              <a:rPr lang="en-GB" sz="1800" dirty="0" err="1" smtClean="0"/>
              <a:t>rolau</a:t>
            </a:r>
            <a:r>
              <a:rPr lang="en-GB" sz="1800" dirty="0" smtClean="0"/>
              <a:t> </a:t>
            </a:r>
            <a:r>
              <a:rPr lang="en-GB" sz="1800" dirty="0" err="1" smtClean="0"/>
              <a:t>arweinyddiaeth</a:t>
            </a:r>
            <a:r>
              <a:rPr lang="en-GB" sz="1800" dirty="0" smtClean="0"/>
              <a:t> </a:t>
            </a:r>
            <a:r>
              <a:rPr lang="en-GB" sz="1800" dirty="0" err="1" smtClean="0"/>
              <a:t>yn</a:t>
            </a:r>
            <a:r>
              <a:rPr lang="en-GB" sz="1800" dirty="0" smtClean="0"/>
              <a:t> </a:t>
            </a:r>
            <a:r>
              <a:rPr lang="en-GB" sz="1800" dirty="0" err="1" smtClean="0"/>
              <a:t>cael</a:t>
            </a:r>
            <a:r>
              <a:rPr lang="en-GB" sz="1800" dirty="0" smtClean="0"/>
              <a:t> </a:t>
            </a:r>
            <a:r>
              <a:rPr lang="en-GB" sz="1800" dirty="0" err="1" smtClean="0"/>
              <a:t>eu</a:t>
            </a:r>
            <a:r>
              <a:rPr lang="en-GB" sz="1800" dirty="0" smtClean="0"/>
              <a:t> </a:t>
            </a:r>
            <a:r>
              <a:rPr lang="en-GB" sz="1800" dirty="0" err="1" smtClean="0"/>
              <a:t>dosbarthu</a:t>
            </a:r>
            <a:r>
              <a:rPr lang="en-GB" sz="1800" dirty="0" smtClean="0"/>
              <a:t> </a:t>
            </a:r>
            <a:r>
              <a:rPr lang="en-GB" sz="1800" dirty="0" err="1" smtClean="0"/>
              <a:t>fel</a:t>
            </a:r>
            <a:r>
              <a:rPr lang="en-GB" sz="1800" dirty="0" smtClean="0"/>
              <a:t> y </a:t>
            </a:r>
            <a:r>
              <a:rPr lang="en-GB" sz="1800" dirty="0" err="1" smtClean="0"/>
              <a:t>caiff</a:t>
            </a:r>
            <a:r>
              <a:rPr lang="en-GB" sz="1800" dirty="0" smtClean="0"/>
              <a:t> </a:t>
            </a:r>
            <a:r>
              <a:rPr lang="en-GB" sz="1800" dirty="0" err="1" smtClean="0"/>
              <a:t>cyfrifoldebau</a:t>
            </a:r>
            <a:r>
              <a:rPr lang="en-GB" sz="1800" dirty="0" smtClean="0"/>
              <a:t> </a:t>
            </a:r>
            <a:r>
              <a:rPr lang="en-GB" sz="1800" dirty="0" err="1" smtClean="0"/>
              <a:t>eu</a:t>
            </a:r>
            <a:r>
              <a:rPr lang="en-GB" sz="1800" dirty="0" smtClean="0"/>
              <a:t> </a:t>
            </a:r>
            <a:r>
              <a:rPr lang="en-GB" sz="1800" dirty="0" err="1" smtClean="0"/>
              <a:t>rhannu</a:t>
            </a:r>
            <a:r>
              <a:rPr lang="en-GB" sz="1800" dirty="0" smtClean="0"/>
              <a:t> </a:t>
            </a:r>
            <a:r>
              <a:rPr lang="en-GB" sz="1800" dirty="0" err="1" smtClean="0"/>
              <a:t>a’u</a:t>
            </a:r>
            <a:r>
              <a:rPr lang="en-GB" sz="1800" dirty="0" smtClean="0"/>
              <a:t> </a:t>
            </a:r>
            <a:r>
              <a:rPr lang="en-GB" sz="1800" dirty="0" err="1" smtClean="0"/>
              <a:t>deall</a:t>
            </a:r>
            <a:r>
              <a:rPr lang="en-GB" sz="1800" dirty="0" smtClean="0"/>
              <a:t> </a:t>
            </a:r>
            <a:r>
              <a:rPr lang="en-GB" sz="1800" dirty="0" err="1" smtClean="0"/>
              <a:t>gan</a:t>
            </a:r>
            <a:r>
              <a:rPr lang="en-GB" sz="1800" dirty="0" smtClean="0"/>
              <a:t> yr </a:t>
            </a:r>
            <a:r>
              <a:rPr lang="en-GB" sz="1800" dirty="0" err="1" smtClean="0"/>
              <a:t>holl</a:t>
            </a:r>
            <a:r>
              <a:rPr lang="en-GB" sz="1800" dirty="0" smtClean="0"/>
              <a:t> staff?</a:t>
            </a:r>
          </a:p>
          <a:p>
            <a:pPr eaLnBrk="1" hangingPunct="1"/>
            <a:endParaRPr lang="en-US" dirty="0" smtClean="0"/>
          </a:p>
        </p:txBody>
      </p:sp>
      <p:sp>
        <p:nvSpPr>
          <p:cNvPr id="4" name="Rectangle 4"/>
          <p:cNvSpPr txBox="1">
            <a:spLocks noChangeArrowheads="1"/>
          </p:cNvSpPr>
          <p:nvPr/>
        </p:nvSpPr>
        <p:spPr bwMode="auto">
          <a:xfrm>
            <a:off x="4873928" y="1340768"/>
            <a:ext cx="4248150" cy="5184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rgbClr val="015284"/>
                </a:solidFill>
                <a:latin typeface="+mn-lt"/>
                <a:ea typeface="+mn-ea"/>
                <a:cs typeface="+mn-cs"/>
              </a:defRPr>
            </a:lvl1pPr>
            <a:lvl2pPr marL="742950" indent="-285750" algn="l" rtl="0" eaLnBrk="0" fontAlgn="base" hangingPunct="0">
              <a:spcBef>
                <a:spcPct val="20000"/>
              </a:spcBef>
              <a:spcAft>
                <a:spcPct val="0"/>
              </a:spcAft>
              <a:buChar char="–"/>
              <a:defRPr sz="2400">
                <a:solidFill>
                  <a:srgbClr val="015284"/>
                </a:solidFill>
                <a:latin typeface="+mn-lt"/>
              </a:defRPr>
            </a:lvl2pPr>
            <a:lvl3pPr marL="1143000" indent="-228600" algn="l" rtl="0" eaLnBrk="0" fontAlgn="base" hangingPunct="0">
              <a:spcBef>
                <a:spcPct val="20000"/>
              </a:spcBef>
              <a:spcAft>
                <a:spcPct val="0"/>
              </a:spcAft>
              <a:buChar char="•"/>
              <a:defRPr sz="2000">
                <a:solidFill>
                  <a:srgbClr val="015284"/>
                </a:solidFill>
                <a:latin typeface="+mn-lt"/>
              </a:defRPr>
            </a:lvl3pPr>
            <a:lvl4pPr marL="1600200" indent="-228600" algn="l" rtl="0" eaLnBrk="0" fontAlgn="base" hangingPunct="0">
              <a:spcBef>
                <a:spcPct val="20000"/>
              </a:spcBef>
              <a:spcAft>
                <a:spcPct val="0"/>
              </a:spcAft>
              <a:buChar char="–"/>
              <a:defRPr sz="1800">
                <a:solidFill>
                  <a:srgbClr val="015284"/>
                </a:solidFill>
                <a:latin typeface="+mn-lt"/>
              </a:defRPr>
            </a:lvl4pPr>
            <a:lvl5pPr marL="2057400" indent="-228600" algn="l" rtl="0" eaLnBrk="0" fontAlgn="base" hangingPunct="0">
              <a:spcBef>
                <a:spcPct val="20000"/>
              </a:spcBef>
              <a:spcAft>
                <a:spcPct val="0"/>
              </a:spcAft>
              <a:buChar char="»"/>
              <a:defRPr sz="1800">
                <a:solidFill>
                  <a:srgbClr val="015284"/>
                </a:solidFill>
                <a:latin typeface="+mn-lt"/>
              </a:defRPr>
            </a:lvl5pPr>
            <a:lvl6pPr marL="2514600" indent="-228600" algn="l" rtl="0" fontAlgn="base">
              <a:spcBef>
                <a:spcPct val="20000"/>
              </a:spcBef>
              <a:spcAft>
                <a:spcPct val="0"/>
              </a:spcAft>
              <a:buChar char="»"/>
              <a:defRPr sz="1800">
                <a:solidFill>
                  <a:srgbClr val="015284"/>
                </a:solidFill>
                <a:latin typeface="+mn-lt"/>
              </a:defRPr>
            </a:lvl6pPr>
            <a:lvl7pPr marL="2971800" indent="-228600" algn="l" rtl="0" fontAlgn="base">
              <a:spcBef>
                <a:spcPct val="20000"/>
              </a:spcBef>
              <a:spcAft>
                <a:spcPct val="0"/>
              </a:spcAft>
              <a:buChar char="»"/>
              <a:defRPr sz="1800">
                <a:solidFill>
                  <a:srgbClr val="015284"/>
                </a:solidFill>
                <a:latin typeface="+mn-lt"/>
              </a:defRPr>
            </a:lvl7pPr>
            <a:lvl8pPr marL="3429000" indent="-228600" algn="l" rtl="0" fontAlgn="base">
              <a:spcBef>
                <a:spcPct val="20000"/>
              </a:spcBef>
              <a:spcAft>
                <a:spcPct val="0"/>
              </a:spcAft>
              <a:buChar char="»"/>
              <a:defRPr sz="1800">
                <a:solidFill>
                  <a:srgbClr val="015284"/>
                </a:solidFill>
                <a:latin typeface="+mn-lt"/>
              </a:defRPr>
            </a:lvl8pPr>
            <a:lvl9pPr marL="3886200" indent="-228600" algn="l" rtl="0" fontAlgn="base">
              <a:spcBef>
                <a:spcPct val="20000"/>
              </a:spcBef>
              <a:spcAft>
                <a:spcPct val="0"/>
              </a:spcAft>
              <a:buChar char="»"/>
              <a:defRPr sz="1800">
                <a:solidFill>
                  <a:srgbClr val="015284"/>
                </a:solidFill>
                <a:latin typeface="+mn-lt"/>
              </a:defRPr>
            </a:lvl9pPr>
          </a:lstStyle>
          <a:p>
            <a:pPr eaLnBrk="1" hangingPunct="1">
              <a:buFont typeface="+mj-lt"/>
              <a:buAutoNum type="arabicPeriod"/>
            </a:pPr>
            <a:r>
              <a:rPr lang="en-GB" sz="1800" kern="0" dirty="0" smtClean="0">
                <a:solidFill>
                  <a:srgbClr val="D60134"/>
                </a:solidFill>
              </a:rPr>
              <a:t>Is there a shared culture of improvement, self-evaluation and professional learning in your school?</a:t>
            </a:r>
          </a:p>
          <a:p>
            <a:pPr eaLnBrk="1" hangingPunct="1">
              <a:buFont typeface="+mj-lt"/>
              <a:buAutoNum type="arabicPeriod"/>
            </a:pPr>
            <a:r>
              <a:rPr lang="en-GB" sz="1800" kern="0" dirty="0" smtClean="0">
                <a:solidFill>
                  <a:srgbClr val="D60134"/>
                </a:solidFill>
              </a:rPr>
              <a:t>Do leaders in your school communicate a clear vision for the achievement of high pupil standards and the quality of teaching and learning they wish to see?</a:t>
            </a:r>
          </a:p>
          <a:p>
            <a:pPr eaLnBrk="1" hangingPunct="1">
              <a:buFont typeface="+mj-lt"/>
              <a:buAutoNum type="arabicPeriod"/>
            </a:pPr>
            <a:r>
              <a:rPr lang="en-GB" sz="1800" kern="0" dirty="0" smtClean="0">
                <a:solidFill>
                  <a:srgbClr val="D60134"/>
                </a:solidFill>
              </a:rPr>
              <a:t>Is classroom observation seen as an entitlement by staff in your school?</a:t>
            </a:r>
          </a:p>
          <a:p>
            <a:pPr eaLnBrk="1" hangingPunct="1">
              <a:buFont typeface="+mj-lt"/>
              <a:buAutoNum type="arabicPeriod"/>
            </a:pPr>
            <a:r>
              <a:rPr lang="en-GB" sz="1800" kern="0" dirty="0" smtClean="0">
                <a:solidFill>
                  <a:srgbClr val="D60134"/>
                </a:solidFill>
              </a:rPr>
              <a:t>Is the teaching and learning policy explicit about the purposes and timings of classroom observations?</a:t>
            </a:r>
          </a:p>
          <a:p>
            <a:pPr eaLnBrk="1" hangingPunct="1">
              <a:buFont typeface="+mj-lt"/>
              <a:buAutoNum type="arabicPeriod"/>
            </a:pPr>
            <a:r>
              <a:rPr lang="en-GB" sz="1800" kern="0" dirty="0" smtClean="0">
                <a:solidFill>
                  <a:srgbClr val="D60134"/>
                </a:solidFill>
              </a:rPr>
              <a:t>Are leadership roles distributed so that responsibilities are shared and understood by all staff?</a:t>
            </a:r>
          </a:p>
          <a:p>
            <a:pPr eaLnBrk="1" hangingPunct="1">
              <a:buFont typeface="+mj-lt"/>
              <a:buAutoNum type="arabicPeriod"/>
            </a:pPr>
            <a:endParaRPr lang="en-GB" sz="1800" kern="0" dirty="0" smtClean="0">
              <a:solidFill>
                <a:srgbClr val="D60134"/>
              </a:solidFill>
            </a:endParaRPr>
          </a:p>
          <a:p>
            <a:pPr marL="0" indent="0" eaLnBrk="1" hangingPunct="1">
              <a:buNone/>
            </a:pPr>
            <a:endParaRPr lang="en-GB" sz="1800" kern="0" dirty="0" smtClean="0">
              <a:solidFill>
                <a:srgbClr val="D60134"/>
              </a:solidFill>
            </a:endParaRPr>
          </a:p>
          <a:p>
            <a:pPr eaLnBrk="1" hangingPunct="1"/>
            <a:endParaRPr lang="en-US" kern="0" dirty="0" smtClean="0"/>
          </a:p>
        </p:txBody>
      </p:sp>
    </p:spTree>
    <p:extLst>
      <p:ext uri="{BB962C8B-B14F-4D97-AF65-F5344CB8AC3E}">
        <p14:creationId xmlns:p14="http://schemas.microsoft.com/office/powerpoint/2010/main" val="24281914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588" y="188913"/>
            <a:ext cx="7772400" cy="1367879"/>
          </a:xfrm>
        </p:spPr>
        <p:txBody>
          <a:bodyPr/>
          <a:lstStyle/>
          <a:p>
            <a:pPr algn="l" eaLnBrk="1" hangingPunct="1"/>
            <a:r>
              <a:rPr lang="en-GB" sz="4000" dirty="0">
                <a:solidFill>
                  <a:srgbClr val="015284"/>
                </a:solidFill>
              </a:rPr>
              <a:t>10 </a:t>
            </a:r>
            <a:r>
              <a:rPr lang="en-GB" sz="4000" dirty="0" err="1" smtClean="0">
                <a:solidFill>
                  <a:srgbClr val="015284"/>
                </a:solidFill>
              </a:rPr>
              <a:t>cwestiwn</a:t>
            </a:r>
            <a:r>
              <a:rPr lang="en-GB" sz="4000" dirty="0" smtClean="0">
                <a:solidFill>
                  <a:srgbClr val="015284"/>
                </a:solidFill>
              </a:rPr>
              <a:t> </a:t>
            </a:r>
            <a:r>
              <a:rPr lang="en-GB" sz="4000" dirty="0" err="1">
                <a:solidFill>
                  <a:srgbClr val="015284"/>
                </a:solidFill>
              </a:rPr>
              <a:t>i</a:t>
            </a:r>
            <a:r>
              <a:rPr lang="en-GB" sz="4000" dirty="0">
                <a:solidFill>
                  <a:srgbClr val="015284"/>
                </a:solidFill>
              </a:rPr>
              <a:t> </a:t>
            </a:r>
            <a:r>
              <a:rPr lang="en-GB" sz="4000" dirty="0" err="1">
                <a:solidFill>
                  <a:srgbClr val="015284"/>
                </a:solidFill>
              </a:rPr>
              <a:t>ddarparwyr</a:t>
            </a:r>
            <a:r>
              <a:rPr lang="en-GB" sz="4000" dirty="0">
                <a:solidFill>
                  <a:srgbClr val="015284"/>
                </a:solidFill>
              </a:rPr>
              <a:t/>
            </a:r>
            <a:br>
              <a:rPr lang="en-GB" sz="4000" dirty="0">
                <a:solidFill>
                  <a:srgbClr val="015284"/>
                </a:solidFill>
              </a:rPr>
            </a:br>
            <a:r>
              <a:rPr lang="en-GB" sz="4000" dirty="0"/>
              <a:t>10 questions for providers</a:t>
            </a:r>
            <a:r>
              <a:rPr lang="en-GB" sz="3200" dirty="0" smtClean="0"/>
              <a:t/>
            </a:r>
            <a:br>
              <a:rPr lang="en-GB" sz="3200" dirty="0" smtClean="0"/>
            </a:br>
            <a:endParaRPr lang="en-US" sz="3200" dirty="0" smtClean="0">
              <a:solidFill>
                <a:srgbClr val="015284"/>
              </a:solidFill>
            </a:endParaRPr>
          </a:p>
        </p:txBody>
      </p:sp>
      <p:sp>
        <p:nvSpPr>
          <p:cNvPr id="12291" name="Rectangle 3"/>
          <p:cNvSpPr>
            <a:spLocks noGrp="1" noChangeArrowheads="1"/>
          </p:cNvSpPr>
          <p:nvPr>
            <p:ph type="body" sz="half" idx="1"/>
          </p:nvPr>
        </p:nvSpPr>
        <p:spPr>
          <a:xfrm>
            <a:off x="251520" y="1412776"/>
            <a:ext cx="4681538" cy="5084762"/>
          </a:xfrm>
        </p:spPr>
        <p:txBody>
          <a:bodyPr/>
          <a:lstStyle/>
          <a:p>
            <a:pPr>
              <a:buAutoNum type="arabicPeriod" startAt="6"/>
            </a:pPr>
            <a:r>
              <a:rPr lang="en-GB" sz="1800" dirty="0" smtClean="0"/>
              <a:t>A </a:t>
            </a:r>
            <a:r>
              <a:rPr lang="en-GB" sz="1800" dirty="0" err="1" smtClean="0"/>
              <a:t>yw</a:t>
            </a:r>
            <a:r>
              <a:rPr lang="en-GB" sz="1800" dirty="0" smtClean="0"/>
              <a:t> </a:t>
            </a:r>
            <a:r>
              <a:rPr lang="en-GB" sz="1800" dirty="0" err="1" smtClean="0"/>
              <a:t>arsylwadau’n</a:t>
            </a:r>
            <a:r>
              <a:rPr lang="en-GB" sz="1800" dirty="0" smtClean="0"/>
              <a:t> </a:t>
            </a:r>
            <a:r>
              <a:rPr lang="en-GB" sz="1800" dirty="0" err="1" smtClean="0"/>
              <a:t>canolbwyntio’n</a:t>
            </a:r>
            <a:r>
              <a:rPr lang="en-GB" sz="1800" dirty="0" smtClean="0"/>
              <a:t> </a:t>
            </a:r>
            <a:r>
              <a:rPr lang="en-GB" sz="1800" dirty="0" err="1" smtClean="0"/>
              <a:t>glir</a:t>
            </a:r>
            <a:r>
              <a:rPr lang="en-GB" sz="1800" dirty="0" smtClean="0"/>
              <a:t> </a:t>
            </a:r>
            <a:r>
              <a:rPr lang="en-GB" sz="1800" dirty="0" err="1" smtClean="0"/>
              <a:t>ar</a:t>
            </a:r>
            <a:r>
              <a:rPr lang="en-GB" sz="1800" dirty="0" smtClean="0"/>
              <a:t> y </a:t>
            </a:r>
            <a:r>
              <a:rPr lang="en-GB" sz="1800" dirty="0" err="1" smtClean="0"/>
              <a:t>graddau</a:t>
            </a:r>
            <a:r>
              <a:rPr lang="en-GB" sz="1800" dirty="0" smtClean="0"/>
              <a:t> y </a:t>
            </a:r>
            <a:r>
              <a:rPr lang="en-GB" sz="1800" dirty="0" err="1" smtClean="0"/>
              <a:t>mae</a:t>
            </a:r>
            <a:r>
              <a:rPr lang="en-GB" sz="1800" dirty="0" smtClean="0"/>
              <a:t> </a:t>
            </a:r>
            <a:r>
              <a:rPr lang="en-GB" sz="1800" dirty="0" err="1" smtClean="0"/>
              <a:t>addysgu’n</a:t>
            </a:r>
            <a:r>
              <a:rPr lang="en-GB" sz="1800" dirty="0" smtClean="0"/>
              <a:t> </a:t>
            </a:r>
            <a:r>
              <a:rPr lang="en-GB" sz="1800" dirty="0" err="1" smtClean="0"/>
              <a:t>helpu</a:t>
            </a:r>
            <a:r>
              <a:rPr lang="en-GB" sz="1800" dirty="0" smtClean="0"/>
              <a:t> </a:t>
            </a:r>
            <a:r>
              <a:rPr lang="en-GB" sz="1800" dirty="0" err="1" smtClean="0"/>
              <a:t>dysgwyr</a:t>
            </a:r>
            <a:r>
              <a:rPr lang="en-GB" sz="1800" dirty="0" smtClean="0"/>
              <a:t> </a:t>
            </a:r>
            <a:r>
              <a:rPr lang="en-GB" sz="1800" dirty="0" err="1" smtClean="0"/>
              <a:t>i</a:t>
            </a:r>
            <a:r>
              <a:rPr lang="en-GB" sz="1800" dirty="0" smtClean="0"/>
              <a:t> </a:t>
            </a:r>
            <a:r>
              <a:rPr lang="en-GB" sz="1800" dirty="0" err="1" smtClean="0"/>
              <a:t>ddysgu</a:t>
            </a:r>
            <a:r>
              <a:rPr lang="en-GB" sz="1800" dirty="0" smtClean="0"/>
              <a:t>, </a:t>
            </a:r>
            <a:r>
              <a:rPr lang="en-GB" sz="1800" dirty="0" err="1" smtClean="0"/>
              <a:t>gwneud</a:t>
            </a:r>
            <a:r>
              <a:rPr lang="en-GB" sz="1800" dirty="0" smtClean="0"/>
              <a:t> </a:t>
            </a:r>
            <a:r>
              <a:rPr lang="en-GB" sz="1800" dirty="0" err="1" smtClean="0"/>
              <a:t>cynnydd</a:t>
            </a:r>
            <a:r>
              <a:rPr lang="en-GB" sz="1800" dirty="0" smtClean="0"/>
              <a:t> a </a:t>
            </a:r>
            <a:r>
              <a:rPr lang="en-GB" sz="1800" dirty="0" err="1" smtClean="0"/>
              <a:t>chyflawni</a:t>
            </a:r>
            <a:r>
              <a:rPr lang="en-GB" sz="1800" dirty="0" smtClean="0"/>
              <a:t>?</a:t>
            </a:r>
          </a:p>
          <a:p>
            <a:pPr>
              <a:buAutoNum type="arabicPeriod" startAt="6"/>
            </a:pPr>
            <a:r>
              <a:rPr lang="en-GB" sz="1800" dirty="0" smtClean="0"/>
              <a:t>A </a:t>
            </a:r>
            <a:r>
              <a:rPr lang="en-GB" sz="1800" dirty="0" err="1" smtClean="0"/>
              <a:t>yw</a:t>
            </a:r>
            <a:r>
              <a:rPr lang="en-GB" sz="1800" dirty="0" smtClean="0"/>
              <a:t> </a:t>
            </a:r>
            <a:r>
              <a:rPr lang="en-GB" sz="1800" dirty="0" err="1" smtClean="0"/>
              <a:t>arsylwadau’n</a:t>
            </a:r>
            <a:r>
              <a:rPr lang="en-GB" sz="1800" dirty="0" smtClean="0"/>
              <a:t> </a:t>
            </a:r>
            <a:r>
              <a:rPr lang="en-GB" sz="1800" dirty="0" err="1" smtClean="0"/>
              <a:t>tynnu</a:t>
            </a:r>
            <a:r>
              <a:rPr lang="en-GB" sz="1800" dirty="0" smtClean="0"/>
              <a:t> </a:t>
            </a:r>
            <a:r>
              <a:rPr lang="en-GB" sz="1800" dirty="0" err="1" smtClean="0"/>
              <a:t>ar</a:t>
            </a:r>
            <a:r>
              <a:rPr lang="en-GB" sz="1800" dirty="0" smtClean="0"/>
              <a:t> </a:t>
            </a:r>
            <a:r>
              <a:rPr lang="en-GB" sz="1800" dirty="0" err="1" smtClean="0"/>
              <a:t>ystod</a:t>
            </a:r>
            <a:r>
              <a:rPr lang="en-GB" sz="1800" dirty="0" smtClean="0"/>
              <a:t> </a:t>
            </a:r>
            <a:r>
              <a:rPr lang="en-GB" sz="1800" dirty="0" err="1" smtClean="0"/>
              <a:t>eang</a:t>
            </a:r>
            <a:r>
              <a:rPr lang="en-GB" sz="1800" dirty="0" smtClean="0"/>
              <a:t> o </a:t>
            </a:r>
            <a:r>
              <a:rPr lang="en-GB" sz="1800" dirty="0" err="1" smtClean="0"/>
              <a:t>dystiolaeth</a:t>
            </a:r>
            <a:r>
              <a:rPr lang="en-GB" sz="1800" dirty="0" smtClean="0"/>
              <a:t> am </a:t>
            </a:r>
            <a:r>
              <a:rPr lang="en-GB" sz="1800" dirty="0" err="1" smtClean="0"/>
              <a:t>ddysgu</a:t>
            </a:r>
            <a:r>
              <a:rPr lang="en-GB" sz="1800" dirty="0" smtClean="0"/>
              <a:t> </a:t>
            </a:r>
            <a:r>
              <a:rPr lang="en-GB" sz="1800" dirty="0" err="1" smtClean="0"/>
              <a:t>disgyblion</a:t>
            </a:r>
            <a:r>
              <a:rPr lang="en-GB" sz="1800" dirty="0" smtClean="0"/>
              <a:t>, </a:t>
            </a:r>
            <a:r>
              <a:rPr lang="en-GB" sz="1800" dirty="0" err="1" smtClean="0"/>
              <a:t>fel</a:t>
            </a:r>
            <a:r>
              <a:rPr lang="en-GB" sz="1800" dirty="0" smtClean="0"/>
              <a:t> </a:t>
            </a:r>
            <a:r>
              <a:rPr lang="en-GB" sz="1800" dirty="0" err="1" smtClean="0"/>
              <a:t>craffu</a:t>
            </a:r>
            <a:r>
              <a:rPr lang="en-GB" sz="1800" dirty="0" smtClean="0"/>
              <a:t> </a:t>
            </a:r>
            <a:r>
              <a:rPr lang="en-GB" sz="1800" dirty="0" err="1" smtClean="0"/>
              <a:t>ar</a:t>
            </a:r>
            <a:r>
              <a:rPr lang="en-GB" sz="1800" dirty="0" smtClean="0"/>
              <a:t> </a:t>
            </a:r>
            <a:r>
              <a:rPr lang="en-GB" sz="1800" dirty="0" err="1" smtClean="0"/>
              <a:t>waith</a:t>
            </a:r>
            <a:r>
              <a:rPr lang="en-GB" sz="1800" dirty="0" smtClean="0"/>
              <a:t> </a:t>
            </a:r>
            <a:r>
              <a:rPr lang="en-GB" sz="1800" dirty="0" err="1" smtClean="0"/>
              <a:t>ysgrifenedig</a:t>
            </a:r>
            <a:r>
              <a:rPr lang="en-GB" sz="1800" dirty="0" smtClean="0"/>
              <a:t>, </a:t>
            </a:r>
            <a:r>
              <a:rPr lang="en-GB" sz="1800" dirty="0" err="1" smtClean="0"/>
              <a:t>gwrando</a:t>
            </a:r>
            <a:r>
              <a:rPr lang="en-GB" sz="1800" dirty="0" smtClean="0"/>
              <a:t> </a:t>
            </a:r>
            <a:r>
              <a:rPr lang="en-GB" sz="1800" dirty="0" err="1" smtClean="0"/>
              <a:t>ar</a:t>
            </a:r>
            <a:r>
              <a:rPr lang="en-GB" sz="1800" dirty="0" smtClean="0"/>
              <a:t> </a:t>
            </a:r>
            <a:r>
              <a:rPr lang="en-GB" sz="1800" dirty="0" err="1" smtClean="0"/>
              <a:t>ddysgwyr</a:t>
            </a:r>
            <a:r>
              <a:rPr lang="en-GB" sz="1800" dirty="0" smtClean="0"/>
              <a:t>?</a:t>
            </a:r>
          </a:p>
          <a:p>
            <a:pPr>
              <a:buAutoNum type="arabicPeriod" startAt="6"/>
            </a:pPr>
            <a:r>
              <a:rPr lang="en-GB" sz="1800" dirty="0" smtClean="0"/>
              <a:t>A </a:t>
            </a:r>
            <a:r>
              <a:rPr lang="en-GB" sz="1800" dirty="0" err="1" smtClean="0"/>
              <a:t>yw</a:t>
            </a:r>
            <a:r>
              <a:rPr lang="en-GB" sz="1800" dirty="0" smtClean="0"/>
              <a:t> </a:t>
            </a:r>
            <a:r>
              <a:rPr lang="en-GB" sz="1800" dirty="0" err="1" smtClean="0"/>
              <a:t>arsylwyr</a:t>
            </a:r>
            <a:r>
              <a:rPr lang="en-GB" sz="1800" dirty="0" smtClean="0"/>
              <a:t> </a:t>
            </a:r>
            <a:r>
              <a:rPr lang="en-GB" sz="1800" dirty="0" err="1" smtClean="0"/>
              <a:t>yn</a:t>
            </a:r>
            <a:r>
              <a:rPr lang="en-GB" sz="1800" dirty="0" smtClean="0"/>
              <a:t> </a:t>
            </a:r>
            <a:r>
              <a:rPr lang="en-GB" sz="1800" dirty="0" err="1" smtClean="0"/>
              <a:t>defnyddio</a:t>
            </a:r>
            <a:r>
              <a:rPr lang="en-GB" sz="1800" dirty="0" smtClean="0"/>
              <a:t> </a:t>
            </a:r>
            <a:r>
              <a:rPr lang="en-GB" sz="1800" dirty="0" err="1" smtClean="0"/>
              <a:t>ffurflenni</a:t>
            </a:r>
            <a:r>
              <a:rPr lang="en-GB" sz="1800" dirty="0" smtClean="0"/>
              <a:t> </a:t>
            </a:r>
            <a:r>
              <a:rPr lang="en-GB" sz="1800" dirty="0" err="1" smtClean="0"/>
              <a:t>sy’n</a:t>
            </a:r>
            <a:r>
              <a:rPr lang="en-GB" sz="1800" dirty="0" smtClean="0"/>
              <a:t> </a:t>
            </a:r>
            <a:r>
              <a:rPr lang="en-GB" sz="1800" dirty="0" err="1" smtClean="0"/>
              <a:t>addas</a:t>
            </a:r>
            <a:r>
              <a:rPr lang="en-GB" sz="1800" dirty="0" smtClean="0"/>
              <a:t> </a:t>
            </a:r>
            <a:r>
              <a:rPr lang="en-GB" sz="1800" dirty="0" err="1" smtClean="0"/>
              <a:t>i</a:t>
            </a:r>
            <a:r>
              <a:rPr lang="en-GB" sz="1800" dirty="0" smtClean="0"/>
              <a:t> </a:t>
            </a:r>
            <a:r>
              <a:rPr lang="en-GB" sz="1800" dirty="0" err="1" smtClean="0"/>
              <a:t>ddiben</a:t>
            </a:r>
            <a:r>
              <a:rPr lang="en-GB" sz="1800" dirty="0" smtClean="0"/>
              <a:t> yr </a:t>
            </a:r>
            <a:r>
              <a:rPr lang="en-GB" sz="1800" dirty="0" err="1" smtClean="0"/>
              <a:t>arsylwi</a:t>
            </a:r>
            <a:r>
              <a:rPr lang="en-GB" sz="1800" dirty="0" smtClean="0"/>
              <a:t>?</a:t>
            </a:r>
          </a:p>
          <a:p>
            <a:pPr>
              <a:buAutoNum type="arabicPeriod" startAt="6"/>
            </a:pPr>
            <a:r>
              <a:rPr lang="en-GB" sz="1800" dirty="0" smtClean="0"/>
              <a:t>A </a:t>
            </a:r>
            <a:r>
              <a:rPr lang="en-GB" sz="1800" dirty="0" err="1" smtClean="0"/>
              <a:t>oes</a:t>
            </a:r>
            <a:r>
              <a:rPr lang="en-GB" sz="1800" dirty="0" smtClean="0"/>
              <a:t> </a:t>
            </a:r>
            <a:r>
              <a:rPr lang="en-GB" sz="1800" dirty="0" err="1" smtClean="0"/>
              <a:t>cyfleoedd</a:t>
            </a:r>
            <a:r>
              <a:rPr lang="en-GB" sz="1800" dirty="0" smtClean="0"/>
              <a:t> </a:t>
            </a:r>
            <a:r>
              <a:rPr lang="en-GB" sz="1800" dirty="0" err="1" smtClean="0"/>
              <a:t>rhaglenedig</a:t>
            </a:r>
            <a:r>
              <a:rPr lang="en-GB" sz="1800" dirty="0" smtClean="0"/>
              <a:t> am </a:t>
            </a:r>
            <a:r>
              <a:rPr lang="en-GB" sz="1800" dirty="0" err="1" smtClean="0"/>
              <a:t>ddeialog</a:t>
            </a:r>
            <a:r>
              <a:rPr lang="en-GB" sz="1800" dirty="0" smtClean="0"/>
              <a:t> </a:t>
            </a:r>
            <a:r>
              <a:rPr lang="en-GB" sz="1800" dirty="0" err="1" smtClean="0"/>
              <a:t>broffesiynol</a:t>
            </a:r>
            <a:r>
              <a:rPr lang="en-GB" sz="1800" dirty="0" smtClean="0"/>
              <a:t> </a:t>
            </a:r>
            <a:r>
              <a:rPr lang="en-GB" sz="1800" dirty="0" err="1" smtClean="0"/>
              <a:t>rhwng</a:t>
            </a:r>
            <a:r>
              <a:rPr lang="en-GB" sz="1800" dirty="0" smtClean="0"/>
              <a:t> yr </a:t>
            </a:r>
            <a:r>
              <a:rPr lang="en-GB" sz="1800" dirty="0" err="1" smtClean="0"/>
              <a:t>arsylwr</a:t>
            </a:r>
            <a:r>
              <a:rPr lang="en-GB" sz="1800" dirty="0" smtClean="0"/>
              <a:t> </a:t>
            </a:r>
            <a:r>
              <a:rPr lang="en-GB" sz="1800" dirty="0" err="1" smtClean="0"/>
              <a:t>a’r</a:t>
            </a:r>
            <a:r>
              <a:rPr lang="en-GB" sz="1800" dirty="0" smtClean="0"/>
              <a:t> </a:t>
            </a:r>
            <a:r>
              <a:rPr lang="en-GB" sz="1800" dirty="0" err="1" smtClean="0"/>
              <a:t>sawl</a:t>
            </a:r>
            <a:r>
              <a:rPr lang="en-GB" sz="1800" dirty="0" smtClean="0"/>
              <a:t> </a:t>
            </a:r>
            <a:r>
              <a:rPr lang="en-GB" sz="1800" dirty="0" err="1" smtClean="0"/>
              <a:t>sy’n</a:t>
            </a:r>
            <a:r>
              <a:rPr lang="en-GB" sz="1800" dirty="0" smtClean="0"/>
              <a:t> </a:t>
            </a:r>
            <a:r>
              <a:rPr lang="en-GB" sz="1800" dirty="0" err="1" smtClean="0"/>
              <a:t>cael</a:t>
            </a:r>
            <a:r>
              <a:rPr lang="en-GB" sz="1800" dirty="0" smtClean="0"/>
              <a:t> </a:t>
            </a:r>
            <a:r>
              <a:rPr lang="en-GB" sz="1800" dirty="0" err="1" smtClean="0"/>
              <a:t>ei</a:t>
            </a:r>
            <a:r>
              <a:rPr lang="en-GB" sz="1800" dirty="0" smtClean="0"/>
              <a:t> (h)</a:t>
            </a:r>
            <a:r>
              <a:rPr lang="en-GB" sz="1800" dirty="0" err="1" smtClean="0"/>
              <a:t>arsylwi</a:t>
            </a:r>
            <a:r>
              <a:rPr lang="en-GB" sz="1800" dirty="0" smtClean="0"/>
              <a:t>?</a:t>
            </a:r>
          </a:p>
          <a:p>
            <a:pPr>
              <a:buAutoNum type="arabicPeriod" startAt="6"/>
            </a:pPr>
            <a:r>
              <a:rPr lang="en-GB" sz="1800" dirty="0" smtClean="0"/>
              <a:t>A </a:t>
            </a:r>
            <a:r>
              <a:rPr lang="en-GB" sz="1800" dirty="0" err="1" smtClean="0"/>
              <a:t>yw’r</a:t>
            </a:r>
            <a:r>
              <a:rPr lang="en-GB" sz="1800" dirty="0" smtClean="0"/>
              <a:t> </a:t>
            </a:r>
            <a:r>
              <a:rPr lang="en-GB" sz="1800" dirty="0" err="1" smtClean="0"/>
              <a:t>arsylwyr</a:t>
            </a:r>
            <a:r>
              <a:rPr lang="en-GB" sz="1800" dirty="0" smtClean="0"/>
              <a:t> </a:t>
            </a:r>
            <a:r>
              <a:rPr lang="en-GB" sz="1800" dirty="0" err="1" smtClean="0"/>
              <a:t>yn</a:t>
            </a:r>
            <a:r>
              <a:rPr lang="en-GB" sz="1800" dirty="0" smtClean="0"/>
              <a:t> </a:t>
            </a:r>
            <a:r>
              <a:rPr lang="en-GB" sz="1800" dirty="0" err="1" smtClean="0"/>
              <a:t>cael</a:t>
            </a:r>
            <a:r>
              <a:rPr lang="en-GB" sz="1800" dirty="0" smtClean="0"/>
              <a:t> </a:t>
            </a:r>
            <a:r>
              <a:rPr lang="en-GB" sz="1800" dirty="0" err="1" smtClean="0"/>
              <a:t>eu</a:t>
            </a:r>
            <a:r>
              <a:rPr lang="en-GB" sz="1800" dirty="0" smtClean="0"/>
              <a:t> </a:t>
            </a:r>
            <a:r>
              <a:rPr lang="en-GB" sz="1800" dirty="0" err="1" smtClean="0"/>
              <a:t>hyfforddi</a:t>
            </a:r>
            <a:r>
              <a:rPr lang="en-GB" sz="1800" dirty="0" smtClean="0"/>
              <a:t>?  A </a:t>
            </a:r>
            <a:r>
              <a:rPr lang="en-GB" sz="1800" dirty="0" err="1" smtClean="0"/>
              <a:t>yw</a:t>
            </a:r>
            <a:r>
              <a:rPr lang="en-GB" sz="1800" dirty="0" smtClean="0"/>
              <a:t> </a:t>
            </a:r>
            <a:r>
              <a:rPr lang="en-GB" sz="1800" dirty="0" err="1" smtClean="0"/>
              <a:t>cymedroli’n</a:t>
            </a:r>
            <a:r>
              <a:rPr lang="en-GB" sz="1800" dirty="0" smtClean="0"/>
              <a:t> </a:t>
            </a:r>
            <a:r>
              <a:rPr lang="en-GB" sz="1800" dirty="0" err="1" smtClean="0"/>
              <a:t>digwydd</a:t>
            </a:r>
            <a:r>
              <a:rPr lang="en-GB" sz="1800" dirty="0" smtClean="0"/>
              <a:t> </a:t>
            </a:r>
            <a:r>
              <a:rPr lang="en-GB" sz="1800" dirty="0" err="1" smtClean="0"/>
              <a:t>er</a:t>
            </a:r>
            <a:r>
              <a:rPr lang="en-GB" sz="1800" dirty="0" smtClean="0"/>
              <a:t> </a:t>
            </a:r>
            <a:r>
              <a:rPr lang="en-GB" sz="1800" dirty="0" err="1" smtClean="0"/>
              <a:t>mwyn</a:t>
            </a:r>
            <a:r>
              <a:rPr lang="en-GB" sz="1800" dirty="0" smtClean="0"/>
              <a:t> </a:t>
            </a:r>
            <a:r>
              <a:rPr lang="en-GB" sz="1800" dirty="0" err="1" smtClean="0"/>
              <a:t>sicrhau</a:t>
            </a:r>
            <a:r>
              <a:rPr lang="en-GB" sz="1800" dirty="0" smtClean="0"/>
              <a:t> </a:t>
            </a:r>
            <a:r>
              <a:rPr lang="en-GB" sz="1800" dirty="0" err="1" smtClean="0"/>
              <a:t>tegwch</a:t>
            </a:r>
            <a:r>
              <a:rPr lang="en-GB" sz="1800" dirty="0" smtClean="0"/>
              <a:t> a </a:t>
            </a:r>
            <a:r>
              <a:rPr lang="en-GB" sz="1800" dirty="0" err="1" smtClean="0"/>
              <a:t>chysondeb</a:t>
            </a:r>
            <a:r>
              <a:rPr lang="en-GB" sz="1800" dirty="0" smtClean="0"/>
              <a:t>?</a:t>
            </a:r>
          </a:p>
        </p:txBody>
      </p:sp>
      <p:sp>
        <p:nvSpPr>
          <p:cNvPr id="4" name="Rectangle 3"/>
          <p:cNvSpPr txBox="1">
            <a:spLocks noChangeArrowheads="1"/>
          </p:cNvSpPr>
          <p:nvPr/>
        </p:nvSpPr>
        <p:spPr bwMode="auto">
          <a:xfrm>
            <a:off x="4860032" y="1420813"/>
            <a:ext cx="4193909" cy="5084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rgbClr val="015284"/>
                </a:solidFill>
                <a:latin typeface="+mn-lt"/>
                <a:ea typeface="+mn-ea"/>
                <a:cs typeface="+mn-cs"/>
              </a:defRPr>
            </a:lvl1pPr>
            <a:lvl2pPr marL="742950" indent="-285750" algn="l" rtl="0" eaLnBrk="0" fontAlgn="base" hangingPunct="0">
              <a:spcBef>
                <a:spcPct val="20000"/>
              </a:spcBef>
              <a:spcAft>
                <a:spcPct val="0"/>
              </a:spcAft>
              <a:buChar char="–"/>
              <a:defRPr sz="2400">
                <a:solidFill>
                  <a:srgbClr val="015284"/>
                </a:solidFill>
                <a:latin typeface="+mn-lt"/>
              </a:defRPr>
            </a:lvl2pPr>
            <a:lvl3pPr marL="1143000" indent="-228600" algn="l" rtl="0" eaLnBrk="0" fontAlgn="base" hangingPunct="0">
              <a:spcBef>
                <a:spcPct val="20000"/>
              </a:spcBef>
              <a:spcAft>
                <a:spcPct val="0"/>
              </a:spcAft>
              <a:buChar char="•"/>
              <a:defRPr sz="2000">
                <a:solidFill>
                  <a:srgbClr val="015284"/>
                </a:solidFill>
                <a:latin typeface="+mn-lt"/>
              </a:defRPr>
            </a:lvl3pPr>
            <a:lvl4pPr marL="1600200" indent="-228600" algn="l" rtl="0" eaLnBrk="0" fontAlgn="base" hangingPunct="0">
              <a:spcBef>
                <a:spcPct val="20000"/>
              </a:spcBef>
              <a:spcAft>
                <a:spcPct val="0"/>
              </a:spcAft>
              <a:buChar char="–"/>
              <a:defRPr sz="1800">
                <a:solidFill>
                  <a:srgbClr val="015284"/>
                </a:solidFill>
                <a:latin typeface="+mn-lt"/>
              </a:defRPr>
            </a:lvl4pPr>
            <a:lvl5pPr marL="2057400" indent="-228600" algn="l" rtl="0" eaLnBrk="0" fontAlgn="base" hangingPunct="0">
              <a:spcBef>
                <a:spcPct val="20000"/>
              </a:spcBef>
              <a:spcAft>
                <a:spcPct val="0"/>
              </a:spcAft>
              <a:buChar char="»"/>
              <a:defRPr sz="1800">
                <a:solidFill>
                  <a:srgbClr val="015284"/>
                </a:solidFill>
                <a:latin typeface="+mn-lt"/>
              </a:defRPr>
            </a:lvl5pPr>
            <a:lvl6pPr marL="2514600" indent="-228600" algn="l" rtl="0" fontAlgn="base">
              <a:spcBef>
                <a:spcPct val="20000"/>
              </a:spcBef>
              <a:spcAft>
                <a:spcPct val="0"/>
              </a:spcAft>
              <a:buChar char="»"/>
              <a:defRPr sz="1800">
                <a:solidFill>
                  <a:srgbClr val="015284"/>
                </a:solidFill>
                <a:latin typeface="+mn-lt"/>
              </a:defRPr>
            </a:lvl6pPr>
            <a:lvl7pPr marL="2971800" indent="-228600" algn="l" rtl="0" fontAlgn="base">
              <a:spcBef>
                <a:spcPct val="20000"/>
              </a:spcBef>
              <a:spcAft>
                <a:spcPct val="0"/>
              </a:spcAft>
              <a:buChar char="»"/>
              <a:defRPr sz="1800">
                <a:solidFill>
                  <a:srgbClr val="015284"/>
                </a:solidFill>
                <a:latin typeface="+mn-lt"/>
              </a:defRPr>
            </a:lvl7pPr>
            <a:lvl8pPr marL="3429000" indent="-228600" algn="l" rtl="0" fontAlgn="base">
              <a:spcBef>
                <a:spcPct val="20000"/>
              </a:spcBef>
              <a:spcAft>
                <a:spcPct val="0"/>
              </a:spcAft>
              <a:buChar char="»"/>
              <a:defRPr sz="1800">
                <a:solidFill>
                  <a:srgbClr val="015284"/>
                </a:solidFill>
                <a:latin typeface="+mn-lt"/>
              </a:defRPr>
            </a:lvl8pPr>
            <a:lvl9pPr marL="3886200" indent="-228600" algn="l" rtl="0" fontAlgn="base">
              <a:spcBef>
                <a:spcPct val="20000"/>
              </a:spcBef>
              <a:spcAft>
                <a:spcPct val="0"/>
              </a:spcAft>
              <a:buChar char="»"/>
              <a:defRPr sz="1800">
                <a:solidFill>
                  <a:srgbClr val="015284"/>
                </a:solidFill>
                <a:latin typeface="+mn-lt"/>
              </a:defRPr>
            </a:lvl9pPr>
          </a:lstStyle>
          <a:p>
            <a:pPr>
              <a:buFontTx/>
              <a:buAutoNum type="arabicPeriod" startAt="6"/>
            </a:pPr>
            <a:r>
              <a:rPr lang="en-GB" sz="1800" kern="0" dirty="0" smtClean="0">
                <a:solidFill>
                  <a:srgbClr val="D60134"/>
                </a:solidFill>
              </a:rPr>
              <a:t>Do observations focus clearly on the extent to which teaching helps pupils to learn, make progress and achieve?</a:t>
            </a:r>
          </a:p>
          <a:p>
            <a:pPr>
              <a:buFontTx/>
              <a:buAutoNum type="arabicPeriod" startAt="6"/>
            </a:pPr>
            <a:r>
              <a:rPr lang="en-GB" sz="1800" kern="0" dirty="0" smtClean="0">
                <a:solidFill>
                  <a:srgbClr val="D60134"/>
                </a:solidFill>
              </a:rPr>
              <a:t>Do observations draw on a wide range of evidence about pupils’ learning, such as scrutiny of written work, listening to learners?</a:t>
            </a:r>
          </a:p>
          <a:p>
            <a:pPr>
              <a:buFontTx/>
              <a:buAutoNum type="arabicPeriod" startAt="6"/>
            </a:pPr>
            <a:r>
              <a:rPr lang="en-GB" sz="1800" kern="0" dirty="0" smtClean="0">
                <a:solidFill>
                  <a:srgbClr val="D60134"/>
                </a:solidFill>
              </a:rPr>
              <a:t>Do observers use forms that suit the purpose of the observation?</a:t>
            </a:r>
          </a:p>
          <a:p>
            <a:pPr>
              <a:buFontTx/>
              <a:buAutoNum type="arabicPeriod" startAt="6"/>
            </a:pPr>
            <a:r>
              <a:rPr lang="en-GB" sz="1800" kern="0" dirty="0" smtClean="0">
                <a:solidFill>
                  <a:srgbClr val="D60134"/>
                </a:solidFill>
              </a:rPr>
              <a:t>Are there programmed opportunities for professional dialogue between the observer and the observer?</a:t>
            </a:r>
          </a:p>
          <a:p>
            <a:pPr>
              <a:buFontTx/>
              <a:buAutoNum type="arabicPeriod" startAt="6"/>
            </a:pPr>
            <a:r>
              <a:rPr lang="en-GB" sz="1800" kern="0" dirty="0" smtClean="0">
                <a:solidFill>
                  <a:srgbClr val="D60134"/>
                </a:solidFill>
              </a:rPr>
              <a:t>Are observers trained? Does moderation take place to ensure fairness and consistency?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11968" y="2924944"/>
            <a:ext cx="7772400" cy="1872208"/>
          </a:xfrm>
        </p:spPr>
        <p:txBody>
          <a:bodyPr/>
          <a:lstStyle/>
          <a:p>
            <a:pPr algn="l" eaLnBrk="1" hangingPunct="1"/>
            <a:r>
              <a:rPr lang="en-GB" sz="3600" dirty="0" smtClean="0"/>
              <a:t/>
            </a:r>
            <a:br>
              <a:rPr lang="en-GB" sz="3600" dirty="0" smtClean="0"/>
            </a:br>
            <a:r>
              <a:rPr lang="en-GB" sz="3600" dirty="0" err="1" smtClean="0">
                <a:solidFill>
                  <a:srgbClr val="015284"/>
                </a:solidFill>
              </a:rPr>
              <a:t>Dolen</a:t>
            </a:r>
            <a:r>
              <a:rPr lang="en-GB" sz="3600" dirty="0" smtClean="0">
                <a:solidFill>
                  <a:srgbClr val="015284"/>
                </a:solidFill>
              </a:rPr>
              <a:t> we </a:t>
            </a:r>
            <a:r>
              <a:rPr lang="en-GB" sz="3600" dirty="0" err="1" smtClean="0">
                <a:solidFill>
                  <a:srgbClr val="015284"/>
                </a:solidFill>
              </a:rPr>
              <a:t>i’r</a:t>
            </a:r>
            <a:r>
              <a:rPr lang="en-GB" sz="3600" dirty="0" smtClean="0">
                <a:solidFill>
                  <a:srgbClr val="015284"/>
                </a:solidFill>
              </a:rPr>
              <a:t> </a:t>
            </a:r>
            <a:r>
              <a:rPr lang="en-GB" sz="3600" dirty="0" err="1" smtClean="0">
                <a:solidFill>
                  <a:srgbClr val="015284"/>
                </a:solidFill>
              </a:rPr>
              <a:t>adroddiad</a:t>
            </a:r>
            <a:r>
              <a:rPr lang="en-GB" sz="3600" dirty="0" smtClean="0">
                <a:solidFill>
                  <a:srgbClr val="015284"/>
                </a:solidFill>
              </a:rPr>
              <a:t> </a:t>
            </a:r>
            <a:r>
              <a:rPr lang="en-GB" sz="3600" dirty="0" err="1" smtClean="0">
                <a:solidFill>
                  <a:srgbClr val="015284"/>
                </a:solidFill>
              </a:rPr>
              <a:t>llawn</a:t>
            </a:r>
            <a:r>
              <a:rPr lang="en-GB" sz="3600" dirty="0">
                <a:solidFill>
                  <a:srgbClr val="015284"/>
                </a:solidFill>
              </a:rPr>
              <a:t>:</a:t>
            </a:r>
            <a:r>
              <a:rPr lang="en-GB" sz="3600" dirty="0" smtClean="0">
                <a:solidFill>
                  <a:srgbClr val="015284"/>
                </a:solidFill>
              </a:rPr>
              <a:t> </a:t>
            </a:r>
            <a:br>
              <a:rPr lang="en-GB" sz="3600" dirty="0" smtClean="0">
                <a:solidFill>
                  <a:srgbClr val="015284"/>
                </a:solidFill>
              </a:rPr>
            </a:br>
            <a:r>
              <a:rPr lang="en-GB" sz="3600" dirty="0">
                <a:solidFill>
                  <a:srgbClr val="015284"/>
                </a:solidFill>
              </a:rPr>
              <a:t/>
            </a:r>
            <a:br>
              <a:rPr lang="en-GB" sz="3600" dirty="0">
                <a:solidFill>
                  <a:srgbClr val="015284"/>
                </a:solidFill>
              </a:rPr>
            </a:br>
            <a:r>
              <a:rPr lang="en-GB" sz="3600" dirty="0" err="1" smtClean="0">
                <a:solidFill>
                  <a:srgbClr val="015284"/>
                </a:solidFill>
                <a:hlinkClick r:id="rId2"/>
              </a:rPr>
              <a:t>Cymraeg</a:t>
            </a:r>
            <a:r>
              <a:rPr lang="en-GB" sz="3600" dirty="0">
                <a:solidFill>
                  <a:srgbClr val="015284"/>
                </a:solidFill>
              </a:rPr>
              <a:t/>
            </a:r>
            <a:br>
              <a:rPr lang="en-GB" sz="3600" dirty="0">
                <a:solidFill>
                  <a:srgbClr val="015284"/>
                </a:solidFill>
              </a:rPr>
            </a:br>
            <a:r>
              <a:rPr lang="en-GB" sz="3600" dirty="0">
                <a:solidFill>
                  <a:srgbClr val="015284"/>
                </a:solidFill>
              </a:rPr>
              <a:t/>
            </a:r>
            <a:br>
              <a:rPr lang="en-GB" sz="3600" dirty="0">
                <a:solidFill>
                  <a:srgbClr val="015284"/>
                </a:solidFill>
              </a:rPr>
            </a:br>
            <a:r>
              <a:rPr lang="en-GB" sz="3600" dirty="0" smtClean="0"/>
              <a:t>Web-link to full report:</a:t>
            </a:r>
            <a:br>
              <a:rPr lang="en-GB" sz="3600" dirty="0" smtClean="0"/>
            </a:br>
            <a:r>
              <a:rPr lang="en-GB" sz="3600" dirty="0"/>
              <a:t/>
            </a:r>
            <a:br>
              <a:rPr lang="en-GB" sz="3600" dirty="0"/>
            </a:br>
            <a:r>
              <a:rPr lang="en-GB" sz="3600" dirty="0" smtClean="0">
                <a:hlinkClick r:id="rId3"/>
              </a:rPr>
              <a:t>English</a:t>
            </a:r>
            <a:r>
              <a:rPr lang="en-GB" sz="3600" dirty="0" smtClean="0"/>
              <a:t/>
            </a:r>
            <a:br>
              <a:rPr lang="en-GB" sz="3600" dirty="0" smtClean="0"/>
            </a:br>
            <a:r>
              <a:rPr lang="en-GB" sz="3600" dirty="0" smtClean="0">
                <a:solidFill>
                  <a:srgbClr val="015284"/>
                </a:solidFill>
              </a:rPr>
              <a:t/>
            </a:r>
            <a:br>
              <a:rPr lang="en-GB" sz="3600" dirty="0" smtClean="0">
                <a:solidFill>
                  <a:srgbClr val="015284"/>
                </a:solidFill>
              </a:rPr>
            </a:br>
            <a:r>
              <a:rPr lang="en-GB" sz="3600" dirty="0" smtClean="0">
                <a:solidFill>
                  <a:srgbClr val="015284"/>
                </a:solidFill>
              </a:rPr>
              <a:t/>
            </a:r>
            <a:br>
              <a:rPr lang="en-GB" sz="3600" dirty="0" smtClean="0">
                <a:solidFill>
                  <a:srgbClr val="015284"/>
                </a:solidFill>
              </a:rPr>
            </a:br>
            <a:endParaRPr lang="en-US" sz="3600" dirty="0" smtClean="0">
              <a:solidFill>
                <a:srgbClr val="015284"/>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Placeholder 5"/>
          <p:cNvSpPr>
            <a:spLocks noGrp="1"/>
          </p:cNvSpPr>
          <p:nvPr>
            <p:ph type="body" idx="1"/>
          </p:nvPr>
        </p:nvSpPr>
        <p:spPr/>
        <p:txBody>
          <a:bodyPr/>
          <a:lstStyle/>
          <a:p>
            <a:pPr algn="ctr"/>
            <a:r>
              <a:rPr lang="cy-GB" sz="6000" dirty="0"/>
              <a:t>Cwestiynau...</a:t>
            </a:r>
            <a:endParaRPr lang="en-GB" sz="6000" dirty="0"/>
          </a:p>
          <a:p>
            <a:pPr algn="ctr"/>
            <a:r>
              <a:rPr lang="en-GB" sz="6000" dirty="0" smtClean="0">
                <a:solidFill>
                  <a:srgbClr val="D60134"/>
                </a:solidFill>
              </a:rPr>
              <a:t>Questions…</a:t>
            </a:r>
          </a:p>
          <a:p>
            <a:endParaRPr lang="en-GB"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188913"/>
            <a:ext cx="7772400" cy="863600"/>
          </a:xfrm>
        </p:spPr>
        <p:txBody>
          <a:bodyPr/>
          <a:lstStyle/>
          <a:p>
            <a:r>
              <a:rPr lang="en-GB" sz="3600" dirty="0" err="1" smtClean="0">
                <a:solidFill>
                  <a:srgbClr val="015284"/>
                </a:solidFill>
              </a:rPr>
              <a:t>Cefndir</a:t>
            </a:r>
            <a:r>
              <a:rPr lang="en-GB" sz="3600" dirty="0" smtClean="0">
                <a:solidFill>
                  <a:srgbClr val="015284"/>
                </a:solidFill>
              </a:rPr>
              <a:t>  </a:t>
            </a:r>
            <a:r>
              <a:rPr lang="en-GB" sz="3600" dirty="0" smtClean="0"/>
              <a:t>Background</a:t>
            </a:r>
            <a:endParaRPr lang="en-GB" sz="3600" b="1" dirty="0" smtClean="0">
              <a:solidFill>
                <a:srgbClr val="015284"/>
              </a:solidFill>
            </a:endParaRPr>
          </a:p>
        </p:txBody>
      </p:sp>
      <p:sp>
        <p:nvSpPr>
          <p:cNvPr id="3075" name="Content Placeholder 3"/>
          <p:cNvSpPr>
            <a:spLocks noGrp="1"/>
          </p:cNvSpPr>
          <p:nvPr>
            <p:ph sz="half" idx="2"/>
          </p:nvPr>
        </p:nvSpPr>
        <p:spPr>
          <a:xfrm>
            <a:off x="251520" y="1340768"/>
            <a:ext cx="4320480" cy="5328890"/>
          </a:xfrm>
        </p:spPr>
        <p:txBody>
          <a:bodyPr/>
          <a:lstStyle/>
          <a:p>
            <a:r>
              <a:rPr lang="en-GB" sz="2000" dirty="0" err="1" smtClean="0"/>
              <a:t>Nodi</a:t>
            </a:r>
            <a:r>
              <a:rPr lang="en-GB" sz="2000" dirty="0" smtClean="0"/>
              <a:t> </a:t>
            </a:r>
            <a:r>
              <a:rPr lang="en-GB" sz="2000" dirty="0" err="1" smtClean="0"/>
              <a:t>sut</a:t>
            </a:r>
            <a:r>
              <a:rPr lang="en-GB" sz="2000" dirty="0" smtClean="0"/>
              <a:t> </a:t>
            </a:r>
            <a:r>
              <a:rPr lang="en-GB" sz="2000" dirty="0" err="1" smtClean="0"/>
              <a:t>mae</a:t>
            </a:r>
            <a:r>
              <a:rPr lang="en-GB" sz="2000" dirty="0" smtClean="0"/>
              <a:t> </a:t>
            </a:r>
            <a:r>
              <a:rPr lang="en-GB" sz="2000" dirty="0" err="1" smtClean="0"/>
              <a:t>ysgolion</a:t>
            </a:r>
            <a:r>
              <a:rPr lang="en-GB" sz="2000" dirty="0" smtClean="0"/>
              <a:t> </a:t>
            </a:r>
            <a:r>
              <a:rPr lang="en-GB" sz="2000" dirty="0" err="1" smtClean="0"/>
              <a:t>yn</a:t>
            </a:r>
            <a:r>
              <a:rPr lang="en-GB" sz="2000" dirty="0" smtClean="0"/>
              <a:t> </a:t>
            </a:r>
            <a:r>
              <a:rPr lang="en-GB" sz="2000" dirty="0" err="1" smtClean="0"/>
              <a:t>defnyddio</a:t>
            </a:r>
            <a:r>
              <a:rPr lang="en-GB" sz="2000" dirty="0" smtClean="0"/>
              <a:t> </a:t>
            </a:r>
            <a:r>
              <a:rPr lang="en-GB" sz="2000" dirty="0" err="1" smtClean="0"/>
              <a:t>arsylwadau</a:t>
            </a:r>
            <a:r>
              <a:rPr lang="en-GB" sz="2000" dirty="0" smtClean="0"/>
              <a:t> </a:t>
            </a:r>
            <a:r>
              <a:rPr lang="en-GB" sz="2000" dirty="0" err="1" smtClean="0"/>
              <a:t>dosbarth</a:t>
            </a:r>
            <a:r>
              <a:rPr lang="en-GB" sz="2000" dirty="0" smtClean="0"/>
              <a:t> </a:t>
            </a:r>
            <a:r>
              <a:rPr lang="en-GB" sz="2000" dirty="0" err="1" smtClean="0"/>
              <a:t>i</a:t>
            </a:r>
            <a:r>
              <a:rPr lang="en-GB" sz="2000" dirty="0" smtClean="0"/>
              <a:t> </a:t>
            </a:r>
            <a:r>
              <a:rPr lang="en-GB" sz="2000" dirty="0" err="1" smtClean="0"/>
              <a:t>wella</a:t>
            </a:r>
            <a:r>
              <a:rPr lang="en-GB" sz="2000" dirty="0" smtClean="0"/>
              <a:t> </a:t>
            </a:r>
            <a:r>
              <a:rPr lang="en-GB" sz="2000" dirty="0" err="1" smtClean="0"/>
              <a:t>safonau</a:t>
            </a:r>
            <a:r>
              <a:rPr lang="en-GB" sz="2000" dirty="0" smtClean="0"/>
              <a:t> </a:t>
            </a:r>
            <a:r>
              <a:rPr lang="en-GB" sz="2000" dirty="0" err="1" smtClean="0"/>
              <a:t>cyflawniad</a:t>
            </a:r>
            <a:r>
              <a:rPr lang="en-GB" sz="2000" dirty="0" smtClean="0"/>
              <a:t> </a:t>
            </a:r>
            <a:r>
              <a:rPr lang="en-GB" sz="2000" dirty="0" err="1" smtClean="0"/>
              <a:t>disgyblion</a:t>
            </a:r>
            <a:endParaRPr lang="en-GB" sz="2000" dirty="0" smtClean="0"/>
          </a:p>
          <a:p>
            <a:r>
              <a:rPr lang="en-GB" sz="2000" dirty="0" err="1" smtClean="0"/>
              <a:t>Nodi</a:t>
            </a:r>
            <a:r>
              <a:rPr lang="en-GB" sz="2000" dirty="0" smtClean="0"/>
              <a:t> </a:t>
            </a:r>
            <a:r>
              <a:rPr lang="en-GB" sz="2000" dirty="0" err="1" smtClean="0"/>
              <a:t>sut</a:t>
            </a:r>
            <a:r>
              <a:rPr lang="en-GB" sz="2000" dirty="0" smtClean="0"/>
              <a:t> gall </a:t>
            </a:r>
            <a:r>
              <a:rPr lang="en-GB" sz="2000" dirty="0" err="1" smtClean="0"/>
              <a:t>arsylwi</a:t>
            </a:r>
            <a:r>
              <a:rPr lang="en-GB" sz="2000" dirty="0" smtClean="0"/>
              <a:t> </a:t>
            </a:r>
            <a:r>
              <a:rPr lang="en-GB" sz="2000" dirty="0" err="1" smtClean="0"/>
              <a:t>dosbarthiadau</a:t>
            </a:r>
            <a:r>
              <a:rPr lang="en-GB" sz="2000" dirty="0" smtClean="0"/>
              <a:t> </a:t>
            </a:r>
            <a:r>
              <a:rPr lang="en-GB" sz="2000" dirty="0" err="1" smtClean="0"/>
              <a:t>helpu</a:t>
            </a:r>
            <a:r>
              <a:rPr lang="en-GB" sz="2000" dirty="0" smtClean="0"/>
              <a:t> </a:t>
            </a:r>
            <a:r>
              <a:rPr lang="en-GB" sz="2000" dirty="0" err="1" smtClean="0"/>
              <a:t>addysgu</a:t>
            </a:r>
            <a:r>
              <a:rPr lang="en-GB" sz="2000" dirty="0" smtClean="0"/>
              <a:t> a </a:t>
            </a:r>
            <a:r>
              <a:rPr lang="en-GB" sz="2000" dirty="0" err="1" smtClean="0"/>
              <a:t>dysgu</a:t>
            </a:r>
            <a:endParaRPr lang="en-GB" sz="2000" dirty="0" smtClean="0"/>
          </a:p>
          <a:p>
            <a:r>
              <a:rPr lang="en-GB" sz="2000" dirty="0" err="1" smtClean="0"/>
              <a:t>Nodi</a:t>
            </a:r>
            <a:r>
              <a:rPr lang="en-GB" sz="2000" dirty="0" smtClean="0"/>
              <a:t> </a:t>
            </a:r>
            <a:r>
              <a:rPr lang="en-GB" sz="2000" dirty="0" err="1" smtClean="0"/>
              <a:t>sut</a:t>
            </a:r>
            <a:r>
              <a:rPr lang="en-GB" sz="2000" dirty="0" smtClean="0"/>
              <a:t> </a:t>
            </a:r>
            <a:r>
              <a:rPr lang="en-GB" sz="2000" dirty="0" err="1" smtClean="0"/>
              <a:t>mae</a:t>
            </a:r>
            <a:r>
              <a:rPr lang="en-GB" sz="2000" dirty="0" smtClean="0"/>
              <a:t> </a:t>
            </a:r>
            <a:r>
              <a:rPr lang="en-GB" sz="2000" dirty="0" err="1" smtClean="0"/>
              <a:t>arsylwi</a:t>
            </a:r>
            <a:r>
              <a:rPr lang="en-GB" sz="2000" dirty="0" smtClean="0"/>
              <a:t> </a:t>
            </a:r>
            <a:r>
              <a:rPr lang="en-GB" sz="2000" dirty="0" err="1" smtClean="0"/>
              <a:t>dosbarthiadau’n</a:t>
            </a:r>
            <a:r>
              <a:rPr lang="en-GB" sz="2000" dirty="0" smtClean="0"/>
              <a:t> </a:t>
            </a:r>
            <a:r>
              <a:rPr lang="en-GB" sz="2000" dirty="0" err="1" smtClean="0"/>
              <a:t>helpu</a:t>
            </a:r>
            <a:r>
              <a:rPr lang="en-GB" sz="2000" dirty="0" smtClean="0"/>
              <a:t> </a:t>
            </a:r>
            <a:r>
              <a:rPr lang="en-GB" sz="2000" dirty="0" err="1" smtClean="0"/>
              <a:t>arweinwyr</a:t>
            </a:r>
            <a:r>
              <a:rPr lang="en-GB" sz="2000" dirty="0" smtClean="0"/>
              <a:t> </a:t>
            </a:r>
            <a:r>
              <a:rPr lang="en-GB" sz="2000" dirty="0" err="1" smtClean="0"/>
              <a:t>i</a:t>
            </a:r>
            <a:r>
              <a:rPr lang="en-GB" sz="2000" dirty="0" smtClean="0"/>
              <a:t> </a:t>
            </a:r>
            <a:r>
              <a:rPr lang="en-GB" sz="2000" dirty="0" err="1" smtClean="0"/>
              <a:t>gefnogi</a:t>
            </a:r>
            <a:r>
              <a:rPr lang="en-GB" sz="2000" dirty="0" smtClean="0"/>
              <a:t> </a:t>
            </a:r>
            <a:r>
              <a:rPr lang="en-GB" sz="2000" dirty="0" err="1" smtClean="0"/>
              <a:t>mentrau</a:t>
            </a:r>
            <a:r>
              <a:rPr lang="en-GB" sz="2000" dirty="0" smtClean="0"/>
              <a:t> </a:t>
            </a:r>
            <a:r>
              <a:rPr lang="en-GB" sz="2000" dirty="0" err="1" smtClean="0"/>
              <a:t>sydd</a:t>
            </a:r>
            <a:r>
              <a:rPr lang="en-GB" sz="2000" dirty="0" smtClean="0"/>
              <a:t> </a:t>
            </a:r>
            <a:r>
              <a:rPr lang="en-GB" sz="2000" dirty="0" err="1" smtClean="0"/>
              <a:t>â’r</a:t>
            </a:r>
            <a:r>
              <a:rPr lang="en-GB" sz="2000" dirty="0" smtClean="0"/>
              <a:t> nod o </a:t>
            </a:r>
            <a:r>
              <a:rPr lang="en-GB" sz="2000" dirty="0" err="1" smtClean="0"/>
              <a:t>gyfoethogi</a:t>
            </a:r>
            <a:r>
              <a:rPr lang="en-GB" sz="2000" dirty="0" smtClean="0"/>
              <a:t> </a:t>
            </a:r>
            <a:r>
              <a:rPr lang="en-GB" sz="2000" dirty="0" err="1" smtClean="0"/>
              <a:t>datblygiad</a:t>
            </a:r>
            <a:r>
              <a:rPr lang="en-GB" sz="2000" dirty="0" smtClean="0"/>
              <a:t> </a:t>
            </a:r>
            <a:r>
              <a:rPr lang="en-GB" sz="2000" dirty="0" err="1" smtClean="0"/>
              <a:t>proffesiynol</a:t>
            </a:r>
            <a:r>
              <a:rPr lang="en-GB" sz="2000" dirty="0" smtClean="0"/>
              <a:t> yr </a:t>
            </a:r>
            <a:r>
              <a:rPr lang="en-GB" sz="2000" dirty="0" err="1" smtClean="0"/>
              <a:t>holl</a:t>
            </a:r>
            <a:r>
              <a:rPr lang="en-GB" sz="2000" dirty="0" smtClean="0"/>
              <a:t> staff</a:t>
            </a:r>
          </a:p>
          <a:p>
            <a:r>
              <a:rPr lang="en-GB" sz="2000" dirty="0" err="1" smtClean="0"/>
              <a:t>Ymwelwyd</a:t>
            </a:r>
            <a:r>
              <a:rPr lang="en-GB" sz="2000" dirty="0" smtClean="0"/>
              <a:t> â </a:t>
            </a:r>
            <a:r>
              <a:rPr lang="en-GB" sz="2000" dirty="0" err="1" smtClean="0"/>
              <a:t>sampl</a:t>
            </a:r>
            <a:r>
              <a:rPr lang="en-GB" sz="2000" dirty="0" smtClean="0"/>
              <a:t> o </a:t>
            </a:r>
            <a:r>
              <a:rPr lang="en-GB" sz="2000" dirty="0" err="1" smtClean="0"/>
              <a:t>ysgolion</a:t>
            </a:r>
            <a:r>
              <a:rPr lang="en-GB" sz="2000" dirty="0" smtClean="0"/>
              <a:t> </a:t>
            </a:r>
            <a:r>
              <a:rPr lang="en-GB" sz="2000" dirty="0" err="1" smtClean="0"/>
              <a:t>cynradd</a:t>
            </a:r>
            <a:r>
              <a:rPr lang="en-GB" sz="2000" dirty="0" smtClean="0"/>
              <a:t> ac </a:t>
            </a:r>
            <a:r>
              <a:rPr lang="en-GB" sz="2000" dirty="0" err="1" smtClean="0"/>
              <a:t>uwchradd</a:t>
            </a:r>
            <a:r>
              <a:rPr lang="en-GB" sz="2000" dirty="0" smtClean="0"/>
              <a:t> </a:t>
            </a:r>
            <a:r>
              <a:rPr lang="en-GB" sz="2000" dirty="0" err="1" smtClean="0"/>
              <a:t>cyfrwng</a:t>
            </a:r>
            <a:r>
              <a:rPr lang="en-GB" sz="2000" dirty="0" smtClean="0"/>
              <a:t> </a:t>
            </a:r>
            <a:r>
              <a:rPr lang="en-GB" sz="2000" dirty="0" err="1" smtClean="0"/>
              <a:t>Cymraeg</a:t>
            </a:r>
            <a:r>
              <a:rPr lang="en-GB" sz="2000" dirty="0" smtClean="0"/>
              <a:t> a </a:t>
            </a:r>
            <a:r>
              <a:rPr lang="en-GB" sz="2000" dirty="0" err="1" smtClean="0"/>
              <a:t>chyfrwng</a:t>
            </a:r>
            <a:r>
              <a:rPr lang="en-GB" sz="2000" dirty="0" smtClean="0"/>
              <a:t> </a:t>
            </a:r>
            <a:r>
              <a:rPr lang="en-GB" sz="2000" dirty="0" err="1" smtClean="0"/>
              <a:t>Saesneg</a:t>
            </a:r>
            <a:r>
              <a:rPr lang="en-GB" sz="2000" dirty="0" smtClean="0"/>
              <a:t> â </a:t>
            </a:r>
            <a:r>
              <a:rPr lang="en-GB" sz="2000" dirty="0" err="1" smtClean="0"/>
              <a:t>barnau</a:t>
            </a:r>
            <a:r>
              <a:rPr lang="en-GB" sz="2000" dirty="0" smtClean="0"/>
              <a:t> </a:t>
            </a:r>
            <a:r>
              <a:rPr lang="en-GB" sz="2000" dirty="0" err="1" smtClean="0"/>
              <a:t>da</a:t>
            </a:r>
            <a:r>
              <a:rPr lang="en-GB" sz="2000" dirty="0" smtClean="0"/>
              <a:t> </a:t>
            </a:r>
            <a:r>
              <a:rPr lang="en-GB" sz="2000" dirty="0" err="1" smtClean="0"/>
              <a:t>i</a:t>
            </a:r>
            <a:r>
              <a:rPr lang="en-GB" sz="2000" dirty="0" smtClean="0"/>
              <a:t> </a:t>
            </a:r>
            <a:r>
              <a:rPr lang="en-GB" sz="2000" dirty="0" err="1" smtClean="0"/>
              <a:t>ragorol</a:t>
            </a:r>
            <a:r>
              <a:rPr lang="en-GB" sz="2000" dirty="0" smtClean="0"/>
              <a:t> </a:t>
            </a:r>
            <a:r>
              <a:rPr lang="en-GB" sz="2000" dirty="0" err="1" smtClean="0"/>
              <a:t>yn</a:t>
            </a:r>
            <a:r>
              <a:rPr lang="en-GB" sz="2000" dirty="0" smtClean="0"/>
              <a:t> </a:t>
            </a:r>
            <a:r>
              <a:rPr lang="en-GB" sz="2000" dirty="0" err="1" smtClean="0"/>
              <a:t>ystod</a:t>
            </a:r>
            <a:r>
              <a:rPr lang="en-GB" sz="2000" dirty="0" smtClean="0"/>
              <a:t> </a:t>
            </a:r>
            <a:r>
              <a:rPr lang="en-GB" sz="2000" dirty="0" err="1" smtClean="0"/>
              <a:t>hydref</a:t>
            </a:r>
            <a:r>
              <a:rPr lang="en-GB" sz="2000" dirty="0" smtClean="0"/>
              <a:t> 2013</a:t>
            </a:r>
          </a:p>
        </p:txBody>
      </p:sp>
      <p:sp>
        <p:nvSpPr>
          <p:cNvPr id="4" name="Content Placeholder 3"/>
          <p:cNvSpPr>
            <a:spLocks noGrp="1"/>
          </p:cNvSpPr>
          <p:nvPr>
            <p:ph sz="half" idx="2"/>
          </p:nvPr>
        </p:nvSpPr>
        <p:spPr>
          <a:xfrm>
            <a:off x="4788024" y="1340768"/>
            <a:ext cx="4105275" cy="5517232"/>
          </a:xfrm>
        </p:spPr>
        <p:txBody>
          <a:bodyPr/>
          <a:lstStyle/>
          <a:p>
            <a:r>
              <a:rPr lang="en-GB" sz="2000" dirty="0" smtClean="0">
                <a:solidFill>
                  <a:srgbClr val="D60134"/>
                </a:solidFill>
              </a:rPr>
              <a:t>To identify how schools use classroom observation to improve pupils’ standards of achievement</a:t>
            </a:r>
          </a:p>
          <a:p>
            <a:r>
              <a:rPr lang="en-GB" sz="2000" dirty="0" smtClean="0">
                <a:solidFill>
                  <a:srgbClr val="D60134"/>
                </a:solidFill>
              </a:rPr>
              <a:t>To identify how classroom observation can help teaching and learning</a:t>
            </a:r>
          </a:p>
          <a:p>
            <a:r>
              <a:rPr lang="en-GB" sz="2000" dirty="0" smtClean="0">
                <a:solidFill>
                  <a:srgbClr val="D60134"/>
                </a:solidFill>
              </a:rPr>
              <a:t>To identify how classroom observation helps leaders to support initiatives aimed that will enhance the professional development of all staff</a:t>
            </a:r>
          </a:p>
          <a:p>
            <a:r>
              <a:rPr lang="en-GB" sz="2000" dirty="0" smtClean="0">
                <a:solidFill>
                  <a:srgbClr val="D60134"/>
                </a:solidFill>
              </a:rPr>
              <a:t>Visited sample of Welsh-medium and English-medium primary and secondary schools with good to excellent judgements in autumn 2013</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23528" y="404664"/>
            <a:ext cx="7772400" cy="1224136"/>
          </a:xfrm>
        </p:spPr>
        <p:txBody>
          <a:bodyPr/>
          <a:lstStyle/>
          <a:p>
            <a:pPr eaLnBrk="1" hangingPunct="1"/>
            <a:r>
              <a:rPr lang="en-GB" sz="3600" dirty="0" err="1">
                <a:solidFill>
                  <a:srgbClr val="015284"/>
                </a:solidFill>
              </a:rPr>
              <a:t>Prif</a:t>
            </a:r>
            <a:r>
              <a:rPr lang="en-GB" sz="3600" dirty="0">
                <a:solidFill>
                  <a:srgbClr val="015284"/>
                </a:solidFill>
              </a:rPr>
              <a:t> </a:t>
            </a:r>
            <a:r>
              <a:rPr lang="en-GB" sz="3600" dirty="0" err="1" smtClean="0">
                <a:solidFill>
                  <a:srgbClr val="015284"/>
                </a:solidFill>
              </a:rPr>
              <a:t>ganfyddiadau</a:t>
            </a:r>
            <a:r>
              <a:rPr lang="en-GB" sz="3600" dirty="0" smtClean="0">
                <a:solidFill>
                  <a:srgbClr val="015284"/>
                </a:solidFill>
              </a:rPr>
              <a:t/>
            </a:r>
            <a:br>
              <a:rPr lang="en-GB" sz="3600" dirty="0" smtClean="0">
                <a:solidFill>
                  <a:srgbClr val="015284"/>
                </a:solidFill>
              </a:rPr>
            </a:br>
            <a:r>
              <a:rPr lang="en-GB" sz="3600" dirty="0" smtClean="0"/>
              <a:t>Main findings </a:t>
            </a:r>
            <a:br>
              <a:rPr lang="en-GB" sz="3600" dirty="0" smtClean="0"/>
            </a:br>
            <a:endParaRPr lang="en-US" sz="3600" dirty="0" smtClean="0">
              <a:solidFill>
                <a:srgbClr val="015284"/>
              </a:solidFill>
            </a:endParaRPr>
          </a:p>
        </p:txBody>
      </p:sp>
      <p:sp>
        <p:nvSpPr>
          <p:cNvPr id="4099" name="Rectangle 4"/>
          <p:cNvSpPr>
            <a:spLocks noGrp="1" noChangeArrowheads="1"/>
          </p:cNvSpPr>
          <p:nvPr>
            <p:ph type="body" sz="half" idx="2"/>
          </p:nvPr>
        </p:nvSpPr>
        <p:spPr>
          <a:xfrm>
            <a:off x="468313" y="1420812"/>
            <a:ext cx="4248150" cy="4816476"/>
          </a:xfrm>
        </p:spPr>
        <p:txBody>
          <a:bodyPr/>
          <a:lstStyle/>
          <a:p>
            <a:pPr eaLnBrk="1" hangingPunct="1"/>
            <a:r>
              <a:rPr lang="en-GB" sz="2000" dirty="0" err="1" smtClean="0"/>
              <a:t>Caiff</a:t>
            </a:r>
            <a:r>
              <a:rPr lang="en-GB" sz="2000" dirty="0" smtClean="0"/>
              <a:t> </a:t>
            </a:r>
            <a:r>
              <a:rPr lang="en-GB" sz="2000" dirty="0" err="1" smtClean="0"/>
              <a:t>arsylwadau</a:t>
            </a:r>
            <a:r>
              <a:rPr lang="en-GB" sz="2000" dirty="0" smtClean="0"/>
              <a:t> </a:t>
            </a:r>
            <a:r>
              <a:rPr lang="en-GB" sz="2000" dirty="0" err="1" smtClean="0"/>
              <a:t>dosbarth</a:t>
            </a:r>
            <a:r>
              <a:rPr lang="en-GB" sz="2000" dirty="0" smtClean="0"/>
              <a:t> </a:t>
            </a:r>
            <a:r>
              <a:rPr lang="en-GB" sz="2000" dirty="0" err="1" smtClean="0"/>
              <a:t>eu</a:t>
            </a:r>
            <a:r>
              <a:rPr lang="en-GB" sz="2000" dirty="0" smtClean="0"/>
              <a:t> </a:t>
            </a:r>
            <a:r>
              <a:rPr lang="en-GB" sz="2000" dirty="0" err="1" smtClean="0"/>
              <a:t>cynnal</a:t>
            </a:r>
            <a:r>
              <a:rPr lang="en-GB" sz="2000" dirty="0" smtClean="0"/>
              <a:t> am </a:t>
            </a:r>
            <a:r>
              <a:rPr lang="en-GB" sz="2000" dirty="0" err="1" smtClean="0"/>
              <a:t>ystod</a:t>
            </a:r>
            <a:r>
              <a:rPr lang="en-GB" sz="2000" dirty="0" smtClean="0"/>
              <a:t> </a:t>
            </a:r>
            <a:r>
              <a:rPr lang="en-GB" sz="2000" dirty="0" err="1" smtClean="0"/>
              <a:t>eang</a:t>
            </a:r>
            <a:r>
              <a:rPr lang="en-GB" sz="2000" dirty="0" smtClean="0"/>
              <a:t> o </a:t>
            </a:r>
            <a:r>
              <a:rPr lang="en-GB" sz="2000" dirty="0" err="1" smtClean="0"/>
              <a:t>resymau</a:t>
            </a:r>
            <a:endParaRPr lang="en-GB" sz="2000" dirty="0" smtClean="0"/>
          </a:p>
          <a:p>
            <a:pPr eaLnBrk="1" hangingPunct="1"/>
            <a:r>
              <a:rPr lang="en-GB" sz="2000" dirty="0" err="1" smtClean="0"/>
              <a:t>Ffocws</a:t>
            </a:r>
            <a:r>
              <a:rPr lang="en-GB" sz="2000" dirty="0" smtClean="0"/>
              <a:t> </a:t>
            </a:r>
            <a:r>
              <a:rPr lang="en-GB" sz="2000" dirty="0" err="1" smtClean="0"/>
              <a:t>da</a:t>
            </a:r>
            <a:r>
              <a:rPr lang="en-GB" sz="2000" dirty="0" smtClean="0"/>
              <a:t> </a:t>
            </a:r>
            <a:r>
              <a:rPr lang="en-GB" sz="2000" dirty="0" err="1" smtClean="0"/>
              <a:t>yn</a:t>
            </a:r>
            <a:r>
              <a:rPr lang="en-GB" sz="2000" dirty="0" smtClean="0"/>
              <a:t> yr </a:t>
            </a:r>
            <a:r>
              <a:rPr lang="en-GB" sz="2000" dirty="0" err="1" smtClean="0"/>
              <a:t>ysgol</a:t>
            </a:r>
            <a:r>
              <a:rPr lang="en-GB" sz="2000" dirty="0" smtClean="0"/>
              <a:t> yr </a:t>
            </a:r>
            <a:r>
              <a:rPr lang="en-GB" sz="2000" dirty="0" err="1" smtClean="0"/>
              <a:t>ymwelwyd</a:t>
            </a:r>
            <a:r>
              <a:rPr lang="en-GB" sz="2000" dirty="0" smtClean="0"/>
              <a:t> â </a:t>
            </a:r>
            <a:r>
              <a:rPr lang="en-GB" sz="2000" dirty="0" err="1" smtClean="0"/>
              <a:t>nhw</a:t>
            </a:r>
            <a:r>
              <a:rPr lang="en-GB" sz="2000" dirty="0" smtClean="0"/>
              <a:t> </a:t>
            </a:r>
            <a:r>
              <a:rPr lang="en-GB" sz="2000" dirty="0" err="1" smtClean="0"/>
              <a:t>ar</a:t>
            </a:r>
            <a:r>
              <a:rPr lang="en-GB" sz="2000" dirty="0" smtClean="0"/>
              <a:t> </a:t>
            </a:r>
            <a:r>
              <a:rPr lang="en-GB" sz="2000" dirty="0" err="1" smtClean="0"/>
              <a:t>rannu</a:t>
            </a:r>
            <a:r>
              <a:rPr lang="en-GB" sz="2000" dirty="0" smtClean="0"/>
              <a:t> </a:t>
            </a:r>
            <a:r>
              <a:rPr lang="en-GB" sz="2000" dirty="0" err="1" smtClean="0"/>
              <a:t>arfer</a:t>
            </a:r>
            <a:r>
              <a:rPr lang="en-GB" sz="2000" dirty="0" smtClean="0"/>
              <a:t> </a:t>
            </a:r>
            <a:r>
              <a:rPr lang="en-GB" sz="2000" dirty="0" err="1" smtClean="0"/>
              <a:t>effeithiol</a:t>
            </a:r>
            <a:r>
              <a:rPr lang="en-GB" sz="2000" dirty="0" smtClean="0"/>
              <a:t>, </a:t>
            </a:r>
            <a:r>
              <a:rPr lang="en-GB" sz="2000" dirty="0" err="1" smtClean="0"/>
              <a:t>yn</a:t>
            </a:r>
            <a:r>
              <a:rPr lang="en-GB" sz="2000" dirty="0" smtClean="0"/>
              <a:t> </a:t>
            </a:r>
            <a:r>
              <a:rPr lang="en-GB" sz="2000" dirty="0" err="1" smtClean="0"/>
              <a:t>ogystal</a:t>
            </a:r>
            <a:r>
              <a:rPr lang="en-GB" sz="2000" dirty="0" smtClean="0"/>
              <a:t> </a:t>
            </a:r>
            <a:r>
              <a:rPr lang="en-GB" sz="2000" dirty="0" err="1" smtClean="0"/>
              <a:t>ag</a:t>
            </a:r>
            <a:r>
              <a:rPr lang="en-GB" sz="2000" dirty="0" smtClean="0"/>
              <a:t> am </a:t>
            </a:r>
            <a:r>
              <a:rPr lang="en-GB" sz="2000" dirty="0" err="1" smtClean="0"/>
              <a:t>resymau</a:t>
            </a:r>
            <a:r>
              <a:rPr lang="en-GB" sz="2000" dirty="0" smtClean="0"/>
              <a:t> </a:t>
            </a:r>
            <a:r>
              <a:rPr lang="en-GB" sz="2000" dirty="0" err="1" smtClean="0"/>
              <a:t>rheoli</a:t>
            </a:r>
            <a:r>
              <a:rPr lang="en-GB" sz="2000" dirty="0" smtClean="0"/>
              <a:t> </a:t>
            </a:r>
            <a:r>
              <a:rPr lang="en-GB" sz="2000" dirty="0" err="1" smtClean="0"/>
              <a:t>perfformiad</a:t>
            </a:r>
            <a:endParaRPr lang="en-GB" sz="2000" dirty="0" smtClean="0"/>
          </a:p>
          <a:p>
            <a:pPr eaLnBrk="1" hangingPunct="1"/>
            <a:r>
              <a:rPr lang="en-GB" sz="2000" dirty="0" smtClean="0"/>
              <a:t>Mae </a:t>
            </a:r>
            <a:r>
              <a:rPr lang="en-GB" sz="2000" dirty="0" err="1" smtClean="0"/>
              <a:t>arsylwi</a:t>
            </a:r>
            <a:r>
              <a:rPr lang="en-GB" sz="2000" dirty="0" smtClean="0"/>
              <a:t> </a:t>
            </a:r>
            <a:r>
              <a:rPr lang="en-GB" sz="2000" dirty="0" err="1" smtClean="0"/>
              <a:t>dosbarthiadau’n</a:t>
            </a:r>
            <a:r>
              <a:rPr lang="en-GB" sz="2000" dirty="0" smtClean="0"/>
              <a:t> </a:t>
            </a:r>
            <a:r>
              <a:rPr lang="en-GB" sz="2000" dirty="0" err="1" smtClean="0"/>
              <a:t>gwella</a:t>
            </a:r>
            <a:r>
              <a:rPr lang="en-GB" sz="2000" dirty="0" smtClean="0"/>
              <a:t> </a:t>
            </a:r>
            <a:r>
              <a:rPr lang="en-GB" sz="2000" dirty="0" err="1" smtClean="0"/>
              <a:t>addysgu</a:t>
            </a:r>
            <a:r>
              <a:rPr lang="en-GB" sz="2000" dirty="0" smtClean="0"/>
              <a:t> a </a:t>
            </a:r>
            <a:r>
              <a:rPr lang="en-GB" sz="2000" dirty="0" err="1" smtClean="0"/>
              <a:t>dysgu’n</a:t>
            </a:r>
            <a:r>
              <a:rPr lang="en-GB" sz="2000" dirty="0" smtClean="0"/>
              <a:t> </a:t>
            </a:r>
            <a:r>
              <a:rPr lang="en-GB" sz="2000" dirty="0" err="1" smtClean="0"/>
              <a:t>effeithiol</a:t>
            </a:r>
            <a:r>
              <a:rPr lang="en-GB" sz="2000" dirty="0" smtClean="0"/>
              <a:t> </a:t>
            </a:r>
            <a:r>
              <a:rPr lang="en-GB" sz="2000" dirty="0" err="1" smtClean="0"/>
              <a:t>o’i</a:t>
            </a:r>
            <a:r>
              <a:rPr lang="en-GB" sz="2000" dirty="0" smtClean="0"/>
              <a:t> </a:t>
            </a:r>
            <a:r>
              <a:rPr lang="en-GB" sz="2000" dirty="0" err="1" smtClean="0"/>
              <a:t>gyfuno</a:t>
            </a:r>
            <a:r>
              <a:rPr lang="en-GB" sz="2000" dirty="0" smtClean="0"/>
              <a:t> â </a:t>
            </a:r>
            <a:r>
              <a:rPr lang="en-GB" sz="2000" dirty="0" err="1" smtClean="0"/>
              <a:t>gweithgareddau</a:t>
            </a:r>
            <a:r>
              <a:rPr lang="en-GB" sz="2000" dirty="0" smtClean="0"/>
              <a:t> </a:t>
            </a:r>
            <a:r>
              <a:rPr lang="en-GB" sz="2000" dirty="0" err="1" smtClean="0"/>
              <a:t>eraill</a:t>
            </a:r>
            <a:r>
              <a:rPr lang="en-GB" sz="2000" dirty="0" smtClean="0"/>
              <a:t>, </a:t>
            </a:r>
            <a:r>
              <a:rPr lang="en-GB" sz="2000" dirty="0" err="1" smtClean="0"/>
              <a:t>fel</a:t>
            </a:r>
            <a:r>
              <a:rPr lang="en-GB" sz="2000" dirty="0" smtClean="0"/>
              <a:t> </a:t>
            </a:r>
            <a:r>
              <a:rPr lang="en-GB" sz="2000" dirty="0" err="1" smtClean="0"/>
              <a:t>craffu</a:t>
            </a:r>
            <a:r>
              <a:rPr lang="en-GB" sz="2000" dirty="0" smtClean="0"/>
              <a:t> </a:t>
            </a:r>
            <a:r>
              <a:rPr lang="en-GB" sz="2000" dirty="0" err="1" smtClean="0"/>
              <a:t>ar</a:t>
            </a:r>
            <a:r>
              <a:rPr lang="en-GB" sz="2000" dirty="0" smtClean="0"/>
              <a:t> </a:t>
            </a:r>
            <a:r>
              <a:rPr lang="en-GB" sz="2000" dirty="0" err="1" smtClean="0"/>
              <a:t>lyfrau</a:t>
            </a:r>
            <a:r>
              <a:rPr lang="en-GB" sz="2000" dirty="0" smtClean="0"/>
              <a:t>, </a:t>
            </a:r>
            <a:r>
              <a:rPr lang="en-GB" sz="2000" dirty="0" err="1" smtClean="0"/>
              <a:t>gwrando</a:t>
            </a:r>
            <a:r>
              <a:rPr lang="en-GB" sz="2000" dirty="0" smtClean="0"/>
              <a:t> </a:t>
            </a:r>
            <a:r>
              <a:rPr lang="en-GB" sz="2000" dirty="0" err="1" smtClean="0"/>
              <a:t>ar</a:t>
            </a:r>
            <a:r>
              <a:rPr lang="en-GB" sz="2000" dirty="0" smtClean="0"/>
              <a:t> </a:t>
            </a:r>
            <a:r>
              <a:rPr lang="en-GB" sz="2000" dirty="0" err="1" smtClean="0"/>
              <a:t>ddysgwyr</a:t>
            </a:r>
            <a:endParaRPr lang="en-GB" sz="2000" dirty="0" smtClean="0"/>
          </a:p>
          <a:p>
            <a:pPr eaLnBrk="1" hangingPunct="1"/>
            <a:r>
              <a:rPr lang="en-GB" sz="2000" dirty="0" smtClean="0"/>
              <a:t>Mae </a:t>
            </a:r>
            <a:r>
              <a:rPr lang="en-GB" sz="2000" dirty="0" err="1" smtClean="0"/>
              <a:t>arweinwyr</a:t>
            </a:r>
            <a:r>
              <a:rPr lang="en-GB" sz="2000" dirty="0" smtClean="0"/>
              <a:t> </a:t>
            </a:r>
            <a:r>
              <a:rPr lang="en-GB" sz="2000" dirty="0" err="1" smtClean="0"/>
              <a:t>yn</a:t>
            </a:r>
            <a:r>
              <a:rPr lang="en-GB" sz="2000" dirty="0" smtClean="0"/>
              <a:t> </a:t>
            </a:r>
            <a:r>
              <a:rPr lang="en-GB" sz="2000" dirty="0" err="1" smtClean="0"/>
              <a:t>meithrin</a:t>
            </a:r>
            <a:r>
              <a:rPr lang="en-GB" sz="2000" dirty="0" smtClean="0"/>
              <a:t> </a:t>
            </a:r>
            <a:r>
              <a:rPr lang="en-GB" sz="2000" dirty="0" err="1" smtClean="0"/>
              <a:t>diwylliant</a:t>
            </a:r>
            <a:r>
              <a:rPr lang="en-GB" sz="2000" dirty="0" smtClean="0"/>
              <a:t> </a:t>
            </a:r>
            <a:r>
              <a:rPr lang="en-GB" sz="2000" dirty="0" err="1" smtClean="0"/>
              <a:t>ar</a:t>
            </a:r>
            <a:r>
              <a:rPr lang="en-GB" sz="2000" dirty="0" smtClean="0"/>
              <a:t> y </a:t>
            </a:r>
            <a:r>
              <a:rPr lang="en-GB" sz="2000" dirty="0" err="1" smtClean="0"/>
              <a:t>cyd</a:t>
            </a:r>
            <a:r>
              <a:rPr lang="en-GB" sz="2000" dirty="0" smtClean="0"/>
              <a:t> o </a:t>
            </a:r>
            <a:r>
              <a:rPr lang="en-GB" sz="2000" dirty="0" err="1" smtClean="0"/>
              <a:t>wella</a:t>
            </a:r>
            <a:r>
              <a:rPr lang="en-GB" sz="2000" dirty="0" smtClean="0"/>
              <a:t>, </a:t>
            </a:r>
            <a:r>
              <a:rPr lang="en-GB" sz="2000" dirty="0" err="1" smtClean="0"/>
              <a:t>hunanarfarnu</a:t>
            </a:r>
            <a:r>
              <a:rPr lang="en-GB" sz="2000" dirty="0" smtClean="0"/>
              <a:t> a </a:t>
            </a:r>
            <a:r>
              <a:rPr lang="en-GB" sz="2000" dirty="0" err="1" smtClean="0"/>
              <a:t>dysgu</a:t>
            </a:r>
            <a:r>
              <a:rPr lang="en-GB" sz="2000" dirty="0" smtClean="0"/>
              <a:t> </a:t>
            </a:r>
            <a:r>
              <a:rPr lang="en-GB" sz="2000" dirty="0" err="1" smtClean="0"/>
              <a:t>proffesiynol</a:t>
            </a:r>
            <a:endParaRPr lang="en-GB" sz="2000" dirty="0" smtClean="0"/>
          </a:p>
          <a:p>
            <a:pPr eaLnBrk="1" hangingPunct="1"/>
            <a:endParaRPr lang="en-US" dirty="0" smtClean="0"/>
          </a:p>
        </p:txBody>
      </p:sp>
      <p:sp>
        <p:nvSpPr>
          <p:cNvPr id="4" name="Rectangle 4"/>
          <p:cNvSpPr txBox="1">
            <a:spLocks noChangeArrowheads="1"/>
          </p:cNvSpPr>
          <p:nvPr/>
        </p:nvSpPr>
        <p:spPr bwMode="auto">
          <a:xfrm>
            <a:off x="4716016" y="1420812"/>
            <a:ext cx="4248150" cy="5248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rgbClr val="015284"/>
                </a:solidFill>
                <a:latin typeface="+mn-lt"/>
                <a:ea typeface="+mn-ea"/>
                <a:cs typeface="+mn-cs"/>
              </a:defRPr>
            </a:lvl1pPr>
            <a:lvl2pPr marL="742950" indent="-285750" algn="l" rtl="0" eaLnBrk="0" fontAlgn="base" hangingPunct="0">
              <a:spcBef>
                <a:spcPct val="20000"/>
              </a:spcBef>
              <a:spcAft>
                <a:spcPct val="0"/>
              </a:spcAft>
              <a:buChar char="–"/>
              <a:defRPr sz="2400">
                <a:solidFill>
                  <a:srgbClr val="015284"/>
                </a:solidFill>
                <a:latin typeface="+mn-lt"/>
              </a:defRPr>
            </a:lvl2pPr>
            <a:lvl3pPr marL="1143000" indent="-228600" algn="l" rtl="0" eaLnBrk="0" fontAlgn="base" hangingPunct="0">
              <a:spcBef>
                <a:spcPct val="20000"/>
              </a:spcBef>
              <a:spcAft>
                <a:spcPct val="0"/>
              </a:spcAft>
              <a:buChar char="•"/>
              <a:defRPr sz="2000">
                <a:solidFill>
                  <a:srgbClr val="015284"/>
                </a:solidFill>
                <a:latin typeface="+mn-lt"/>
              </a:defRPr>
            </a:lvl3pPr>
            <a:lvl4pPr marL="1600200" indent="-228600" algn="l" rtl="0" eaLnBrk="0" fontAlgn="base" hangingPunct="0">
              <a:spcBef>
                <a:spcPct val="20000"/>
              </a:spcBef>
              <a:spcAft>
                <a:spcPct val="0"/>
              </a:spcAft>
              <a:buChar char="–"/>
              <a:defRPr sz="1800">
                <a:solidFill>
                  <a:srgbClr val="015284"/>
                </a:solidFill>
                <a:latin typeface="+mn-lt"/>
              </a:defRPr>
            </a:lvl4pPr>
            <a:lvl5pPr marL="2057400" indent="-228600" algn="l" rtl="0" eaLnBrk="0" fontAlgn="base" hangingPunct="0">
              <a:spcBef>
                <a:spcPct val="20000"/>
              </a:spcBef>
              <a:spcAft>
                <a:spcPct val="0"/>
              </a:spcAft>
              <a:buChar char="»"/>
              <a:defRPr sz="1800">
                <a:solidFill>
                  <a:srgbClr val="015284"/>
                </a:solidFill>
                <a:latin typeface="+mn-lt"/>
              </a:defRPr>
            </a:lvl5pPr>
            <a:lvl6pPr marL="2514600" indent="-228600" algn="l" rtl="0" fontAlgn="base">
              <a:spcBef>
                <a:spcPct val="20000"/>
              </a:spcBef>
              <a:spcAft>
                <a:spcPct val="0"/>
              </a:spcAft>
              <a:buChar char="»"/>
              <a:defRPr sz="1800">
                <a:solidFill>
                  <a:srgbClr val="015284"/>
                </a:solidFill>
                <a:latin typeface="+mn-lt"/>
              </a:defRPr>
            </a:lvl6pPr>
            <a:lvl7pPr marL="2971800" indent="-228600" algn="l" rtl="0" fontAlgn="base">
              <a:spcBef>
                <a:spcPct val="20000"/>
              </a:spcBef>
              <a:spcAft>
                <a:spcPct val="0"/>
              </a:spcAft>
              <a:buChar char="»"/>
              <a:defRPr sz="1800">
                <a:solidFill>
                  <a:srgbClr val="015284"/>
                </a:solidFill>
                <a:latin typeface="+mn-lt"/>
              </a:defRPr>
            </a:lvl7pPr>
            <a:lvl8pPr marL="3429000" indent="-228600" algn="l" rtl="0" fontAlgn="base">
              <a:spcBef>
                <a:spcPct val="20000"/>
              </a:spcBef>
              <a:spcAft>
                <a:spcPct val="0"/>
              </a:spcAft>
              <a:buChar char="»"/>
              <a:defRPr sz="1800">
                <a:solidFill>
                  <a:srgbClr val="015284"/>
                </a:solidFill>
                <a:latin typeface="+mn-lt"/>
              </a:defRPr>
            </a:lvl8pPr>
            <a:lvl9pPr marL="3886200" indent="-228600" algn="l" rtl="0" fontAlgn="base">
              <a:spcBef>
                <a:spcPct val="20000"/>
              </a:spcBef>
              <a:spcAft>
                <a:spcPct val="0"/>
              </a:spcAft>
              <a:buChar char="»"/>
              <a:defRPr sz="1800">
                <a:solidFill>
                  <a:srgbClr val="015284"/>
                </a:solidFill>
                <a:latin typeface="+mn-lt"/>
              </a:defRPr>
            </a:lvl9pPr>
          </a:lstStyle>
          <a:p>
            <a:pPr eaLnBrk="1" hangingPunct="1"/>
            <a:r>
              <a:rPr lang="en-GB" sz="2000" kern="0" dirty="0" smtClean="0">
                <a:solidFill>
                  <a:srgbClr val="D60134"/>
                </a:solidFill>
              </a:rPr>
              <a:t>Classroom observation takes place for a wide range of reasons</a:t>
            </a:r>
          </a:p>
          <a:p>
            <a:pPr eaLnBrk="1" hangingPunct="1"/>
            <a:r>
              <a:rPr lang="en-GB" sz="2000" kern="0" dirty="0" smtClean="0">
                <a:solidFill>
                  <a:srgbClr val="D60134"/>
                </a:solidFill>
              </a:rPr>
              <a:t>Good focus in the schools visited on sharing effective practice as well as for reasons of performance management</a:t>
            </a:r>
          </a:p>
          <a:p>
            <a:pPr eaLnBrk="1" hangingPunct="1"/>
            <a:r>
              <a:rPr lang="en-GB" sz="2000" kern="0" dirty="0" smtClean="0">
                <a:solidFill>
                  <a:srgbClr val="D60134"/>
                </a:solidFill>
              </a:rPr>
              <a:t>Classroom observation is effective in improving teaching and learning when it is combined with other activities, such as book scrutiny, listening to learners</a:t>
            </a:r>
          </a:p>
          <a:p>
            <a:pPr eaLnBrk="1" hangingPunct="1"/>
            <a:r>
              <a:rPr lang="en-GB" sz="2000" kern="0" dirty="0" smtClean="0">
                <a:solidFill>
                  <a:srgbClr val="D60134"/>
                </a:solidFill>
              </a:rPr>
              <a:t>Leaders establish a shared culture of improvement, self-evaluation and professional learning </a:t>
            </a:r>
          </a:p>
          <a:p>
            <a:pPr eaLnBrk="1" hangingPunct="1"/>
            <a:endParaRPr lang="en-US" kern="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23850" y="260350"/>
            <a:ext cx="7772400" cy="719138"/>
          </a:xfrm>
        </p:spPr>
        <p:txBody>
          <a:bodyPr/>
          <a:lstStyle/>
          <a:p>
            <a:pPr eaLnBrk="1" hangingPunct="1"/>
            <a:r>
              <a:rPr lang="en-GB" sz="3600" dirty="0" err="1">
                <a:solidFill>
                  <a:srgbClr val="015284"/>
                </a:solidFill>
              </a:rPr>
              <a:t>Prif</a:t>
            </a:r>
            <a:r>
              <a:rPr lang="en-GB" sz="3600" dirty="0">
                <a:solidFill>
                  <a:srgbClr val="015284"/>
                </a:solidFill>
              </a:rPr>
              <a:t> </a:t>
            </a:r>
            <a:r>
              <a:rPr lang="en-GB" sz="3600" dirty="0" err="1">
                <a:solidFill>
                  <a:srgbClr val="015284"/>
                </a:solidFill>
              </a:rPr>
              <a:t>ganfyddiadau</a:t>
            </a:r>
            <a:r>
              <a:rPr lang="en-GB" sz="3600" dirty="0">
                <a:solidFill>
                  <a:srgbClr val="015284"/>
                </a:solidFill>
              </a:rPr>
              <a:t/>
            </a:r>
            <a:br>
              <a:rPr lang="en-GB" sz="3600" dirty="0">
                <a:solidFill>
                  <a:srgbClr val="015284"/>
                </a:solidFill>
              </a:rPr>
            </a:br>
            <a:r>
              <a:rPr lang="en-GB" sz="3600" dirty="0"/>
              <a:t>Main findings</a:t>
            </a:r>
            <a:endParaRPr lang="en-US" sz="3600" dirty="0" smtClean="0">
              <a:solidFill>
                <a:srgbClr val="015284"/>
              </a:solidFill>
            </a:endParaRPr>
          </a:p>
        </p:txBody>
      </p:sp>
      <p:sp>
        <p:nvSpPr>
          <p:cNvPr id="4099" name="Rectangle 4"/>
          <p:cNvSpPr>
            <a:spLocks noGrp="1" noChangeArrowheads="1"/>
          </p:cNvSpPr>
          <p:nvPr>
            <p:ph type="body" sz="half" idx="2"/>
          </p:nvPr>
        </p:nvSpPr>
        <p:spPr>
          <a:xfrm>
            <a:off x="467544" y="1412776"/>
            <a:ext cx="4248150" cy="4968875"/>
          </a:xfrm>
        </p:spPr>
        <p:txBody>
          <a:bodyPr/>
          <a:lstStyle/>
          <a:p>
            <a:pPr eaLnBrk="1" hangingPunct="1">
              <a:buFontTx/>
              <a:buNone/>
            </a:pPr>
            <a:r>
              <a:rPr lang="en-GB" sz="2000" dirty="0" smtClean="0"/>
              <a:t>Mae </a:t>
            </a:r>
            <a:r>
              <a:rPr lang="en-GB" sz="2000" dirty="0" err="1" smtClean="0"/>
              <a:t>ffactorau</a:t>
            </a:r>
            <a:r>
              <a:rPr lang="en-GB" sz="2000" dirty="0" smtClean="0"/>
              <a:t> </a:t>
            </a:r>
            <a:r>
              <a:rPr lang="en-GB" sz="2000" dirty="0" err="1" smtClean="0"/>
              <a:t>allweddol</a:t>
            </a:r>
            <a:r>
              <a:rPr lang="en-GB" sz="2000" dirty="0" smtClean="0"/>
              <a:t> o ran </a:t>
            </a:r>
            <a:r>
              <a:rPr lang="en-GB" sz="2000" dirty="0" err="1" smtClean="0"/>
              <a:t>sefydlu’r</a:t>
            </a:r>
            <a:r>
              <a:rPr lang="en-GB" sz="2000" dirty="0" smtClean="0"/>
              <a:t> </a:t>
            </a:r>
            <a:r>
              <a:rPr lang="en-GB" sz="2000" dirty="0" err="1" smtClean="0"/>
              <a:t>hinsawdd</a:t>
            </a:r>
            <a:r>
              <a:rPr lang="en-GB" sz="2000" dirty="0" smtClean="0"/>
              <a:t> </a:t>
            </a:r>
            <a:r>
              <a:rPr lang="en-GB" sz="2000" dirty="0" err="1" smtClean="0"/>
              <a:t>gywir</a:t>
            </a:r>
            <a:r>
              <a:rPr lang="en-GB" sz="2000" dirty="0" smtClean="0"/>
              <a:t> </a:t>
            </a:r>
            <a:r>
              <a:rPr lang="en-GB" sz="2000" dirty="0" err="1" smtClean="0"/>
              <a:t>fel</a:t>
            </a:r>
            <a:r>
              <a:rPr lang="en-GB" sz="2000" dirty="0" smtClean="0"/>
              <a:t> a </a:t>
            </a:r>
            <a:r>
              <a:rPr lang="en-GB" sz="2000" dirty="0" err="1" smtClean="0"/>
              <a:t>ganlyn</a:t>
            </a:r>
            <a:r>
              <a:rPr lang="en-GB" sz="2000" dirty="0" smtClean="0"/>
              <a:t>:</a:t>
            </a:r>
          </a:p>
          <a:p>
            <a:pPr eaLnBrk="1" hangingPunct="1"/>
            <a:r>
              <a:rPr lang="en-GB" sz="2000" dirty="0" smtClean="0"/>
              <a:t>Mae </a:t>
            </a:r>
            <a:r>
              <a:rPr lang="en-GB" sz="2000" dirty="0" err="1" smtClean="0"/>
              <a:t>arweinwyr</a:t>
            </a:r>
            <a:r>
              <a:rPr lang="en-GB" sz="2000" dirty="0" smtClean="0"/>
              <a:t> </a:t>
            </a:r>
            <a:r>
              <a:rPr lang="en-GB" sz="2000" dirty="0" err="1" smtClean="0"/>
              <a:t>yn</a:t>
            </a:r>
            <a:r>
              <a:rPr lang="en-GB" sz="2000" dirty="0" smtClean="0"/>
              <a:t> </a:t>
            </a:r>
            <a:r>
              <a:rPr lang="en-GB" sz="2000" dirty="0" err="1" smtClean="0"/>
              <a:t>cyfathrebu</a:t>
            </a:r>
            <a:r>
              <a:rPr lang="en-GB" sz="2000" dirty="0" smtClean="0"/>
              <a:t> </a:t>
            </a:r>
            <a:r>
              <a:rPr lang="en-GB" sz="2000" dirty="0" err="1" smtClean="0"/>
              <a:t>gweledigaeth</a:t>
            </a:r>
            <a:r>
              <a:rPr lang="en-GB" sz="2000" dirty="0" smtClean="0"/>
              <a:t> </a:t>
            </a:r>
            <a:r>
              <a:rPr lang="en-GB" sz="2000" dirty="0" err="1" smtClean="0"/>
              <a:t>strategol</a:t>
            </a:r>
            <a:r>
              <a:rPr lang="en-GB" sz="2000" dirty="0" smtClean="0"/>
              <a:t> </a:t>
            </a:r>
            <a:r>
              <a:rPr lang="en-GB" sz="2000" dirty="0" err="1" smtClean="0"/>
              <a:t>glir</a:t>
            </a:r>
            <a:r>
              <a:rPr lang="en-GB" sz="2000" dirty="0" smtClean="0"/>
              <a:t> </a:t>
            </a:r>
            <a:r>
              <a:rPr lang="en-GB" sz="2000" dirty="0" err="1" smtClean="0"/>
              <a:t>ar</a:t>
            </a:r>
            <a:r>
              <a:rPr lang="en-GB" sz="2000" dirty="0" smtClean="0"/>
              <a:t> </a:t>
            </a:r>
            <a:r>
              <a:rPr lang="en-GB" sz="2000" dirty="0" err="1" smtClean="0"/>
              <a:t>gyfer</a:t>
            </a:r>
            <a:r>
              <a:rPr lang="en-GB" sz="2000" dirty="0" smtClean="0"/>
              <a:t> </a:t>
            </a:r>
            <a:r>
              <a:rPr lang="en-GB" sz="2000" dirty="0" err="1" smtClean="0"/>
              <a:t>cyflawni</a:t>
            </a:r>
            <a:r>
              <a:rPr lang="en-GB" sz="2000" dirty="0" smtClean="0"/>
              <a:t> </a:t>
            </a:r>
            <a:r>
              <a:rPr lang="en-GB" sz="2000" dirty="0" err="1" smtClean="0"/>
              <a:t>safonau</a:t>
            </a:r>
            <a:r>
              <a:rPr lang="en-GB" sz="2000" dirty="0" smtClean="0"/>
              <a:t> </a:t>
            </a:r>
            <a:r>
              <a:rPr lang="en-GB" sz="2000" dirty="0" err="1" smtClean="0"/>
              <a:t>uchel</a:t>
            </a:r>
            <a:r>
              <a:rPr lang="en-GB" sz="2000" dirty="0" smtClean="0"/>
              <a:t> ac </a:t>
            </a:r>
            <a:r>
              <a:rPr lang="en-GB" sz="2000" dirty="0" err="1" smtClean="0"/>
              <a:t>ar</a:t>
            </a:r>
            <a:r>
              <a:rPr lang="en-GB" sz="2000" dirty="0" smtClean="0"/>
              <a:t> </a:t>
            </a:r>
            <a:r>
              <a:rPr lang="en-GB" sz="2000" dirty="0" err="1" smtClean="0"/>
              <a:t>gyfer</a:t>
            </a:r>
            <a:r>
              <a:rPr lang="en-GB" sz="2000" dirty="0" smtClean="0"/>
              <a:t> </a:t>
            </a:r>
            <a:r>
              <a:rPr lang="en-GB" sz="2000" dirty="0" err="1" smtClean="0"/>
              <a:t>ansawdd</a:t>
            </a:r>
            <a:r>
              <a:rPr lang="en-GB" sz="2000" dirty="0" smtClean="0"/>
              <a:t> yr </a:t>
            </a:r>
            <a:r>
              <a:rPr lang="en-GB" sz="2000" dirty="0" err="1" smtClean="0"/>
              <a:t>addysgu</a:t>
            </a:r>
            <a:r>
              <a:rPr lang="en-GB" sz="2000" dirty="0" smtClean="0"/>
              <a:t> a </a:t>
            </a:r>
            <a:r>
              <a:rPr lang="en-GB" sz="2000" dirty="0" err="1" smtClean="0"/>
              <a:t>dysgu</a:t>
            </a:r>
            <a:r>
              <a:rPr lang="en-GB" sz="2000" dirty="0" smtClean="0"/>
              <a:t> yr </a:t>
            </a:r>
            <a:r>
              <a:rPr lang="en-GB" sz="2000" dirty="0" err="1" smtClean="0"/>
              <a:t>hoffent</a:t>
            </a:r>
            <a:r>
              <a:rPr lang="en-GB" sz="2000" dirty="0" smtClean="0"/>
              <a:t> </a:t>
            </a:r>
            <a:r>
              <a:rPr lang="en-GB" sz="2000" dirty="0" err="1" smtClean="0"/>
              <a:t>ei</a:t>
            </a:r>
            <a:r>
              <a:rPr lang="en-GB" sz="2000" dirty="0" smtClean="0"/>
              <a:t> </a:t>
            </a:r>
            <a:r>
              <a:rPr lang="en-GB" sz="2000" dirty="0" err="1" smtClean="0"/>
              <a:t>gyflawni</a:t>
            </a:r>
            <a:endParaRPr lang="en-GB" sz="2000" dirty="0" smtClean="0"/>
          </a:p>
          <a:p>
            <a:pPr eaLnBrk="1" hangingPunct="1"/>
            <a:r>
              <a:rPr lang="en-GB" sz="2000" dirty="0" err="1" smtClean="0"/>
              <a:t>Maent</a:t>
            </a:r>
            <a:r>
              <a:rPr lang="en-GB" sz="2000" dirty="0" smtClean="0"/>
              <a:t> </a:t>
            </a:r>
            <a:r>
              <a:rPr lang="en-GB" sz="2000" dirty="0" err="1" smtClean="0"/>
              <a:t>yn</a:t>
            </a:r>
            <a:r>
              <a:rPr lang="en-GB" sz="2000" dirty="0" smtClean="0"/>
              <a:t> </a:t>
            </a:r>
            <a:r>
              <a:rPr lang="en-GB" sz="2000" dirty="0" err="1" smtClean="0"/>
              <a:t>eglur</a:t>
            </a:r>
            <a:r>
              <a:rPr lang="en-GB" sz="2000" dirty="0" smtClean="0"/>
              <a:t> </a:t>
            </a:r>
            <a:r>
              <a:rPr lang="en-GB" sz="2000" dirty="0" err="1" smtClean="0"/>
              <a:t>ynghylch</a:t>
            </a:r>
            <a:r>
              <a:rPr lang="en-GB" sz="2000" dirty="0" smtClean="0"/>
              <a:t> </a:t>
            </a:r>
            <a:r>
              <a:rPr lang="en-GB" sz="2000" dirty="0" err="1" smtClean="0"/>
              <a:t>diben</a:t>
            </a:r>
            <a:r>
              <a:rPr lang="en-GB" sz="2000" dirty="0" smtClean="0"/>
              <a:t> </a:t>
            </a:r>
            <a:r>
              <a:rPr lang="en-GB" sz="2000" dirty="0" err="1" smtClean="0"/>
              <a:t>arsylwi</a:t>
            </a:r>
            <a:r>
              <a:rPr lang="en-GB" sz="2000" dirty="0" smtClean="0"/>
              <a:t> </a:t>
            </a:r>
            <a:r>
              <a:rPr lang="en-GB" sz="2000" dirty="0" err="1" smtClean="0"/>
              <a:t>ystafelloedd</a:t>
            </a:r>
            <a:r>
              <a:rPr lang="en-GB" sz="2000" dirty="0" smtClean="0"/>
              <a:t> </a:t>
            </a:r>
            <a:r>
              <a:rPr lang="en-GB" sz="2000" dirty="0" err="1" smtClean="0"/>
              <a:t>dosbarth</a:t>
            </a:r>
            <a:r>
              <a:rPr lang="en-GB" sz="2000" dirty="0" smtClean="0"/>
              <a:t> </a:t>
            </a:r>
            <a:r>
              <a:rPr lang="en-GB" sz="2000" dirty="0" err="1" smtClean="0"/>
              <a:t>yn</a:t>
            </a:r>
            <a:r>
              <a:rPr lang="en-GB" sz="2000" dirty="0" smtClean="0"/>
              <a:t> </a:t>
            </a:r>
            <a:r>
              <a:rPr lang="en-GB" sz="2000" dirty="0" err="1" smtClean="0"/>
              <a:t>eu</a:t>
            </a:r>
            <a:r>
              <a:rPr lang="en-GB" sz="2000" dirty="0" smtClean="0"/>
              <a:t> </a:t>
            </a:r>
            <a:r>
              <a:rPr lang="en-GB" sz="2000" dirty="0" err="1" smtClean="0"/>
              <a:t>polisïau</a:t>
            </a:r>
            <a:endParaRPr lang="en-GB" sz="2000" dirty="0" smtClean="0"/>
          </a:p>
          <a:p>
            <a:pPr eaLnBrk="1" hangingPunct="1"/>
            <a:r>
              <a:rPr lang="en-GB" sz="2000" dirty="0" err="1" smtClean="0"/>
              <a:t>Maent</a:t>
            </a:r>
            <a:r>
              <a:rPr lang="en-GB" sz="2000" dirty="0" smtClean="0"/>
              <a:t> </a:t>
            </a:r>
            <a:r>
              <a:rPr lang="en-GB" sz="2000" dirty="0" err="1" smtClean="0"/>
              <a:t>yn</a:t>
            </a:r>
            <a:r>
              <a:rPr lang="en-GB" sz="2000" dirty="0" smtClean="0"/>
              <a:t> </a:t>
            </a:r>
            <a:r>
              <a:rPr lang="en-GB" sz="2000" dirty="0" err="1" smtClean="0"/>
              <a:t>darparu</a:t>
            </a:r>
            <a:r>
              <a:rPr lang="en-GB" sz="2000" dirty="0" smtClean="0"/>
              <a:t> </a:t>
            </a:r>
            <a:r>
              <a:rPr lang="en-GB" sz="2000" dirty="0" err="1" smtClean="0"/>
              <a:t>cyfleoedd</a:t>
            </a:r>
            <a:r>
              <a:rPr lang="en-GB" sz="2000" dirty="0" smtClean="0"/>
              <a:t> </a:t>
            </a:r>
            <a:r>
              <a:rPr lang="en-GB" sz="2000" dirty="0" err="1" smtClean="0"/>
              <a:t>datblygiad</a:t>
            </a:r>
            <a:r>
              <a:rPr lang="en-GB" sz="2000" dirty="0" smtClean="0"/>
              <a:t> </a:t>
            </a:r>
            <a:r>
              <a:rPr lang="en-GB" sz="2000" dirty="0" err="1" smtClean="0"/>
              <a:t>proffesiynol</a:t>
            </a:r>
            <a:r>
              <a:rPr lang="en-GB" sz="2000" dirty="0" smtClean="0"/>
              <a:t> </a:t>
            </a:r>
            <a:r>
              <a:rPr lang="en-GB" sz="2000" dirty="0" err="1" smtClean="0"/>
              <a:t>i</a:t>
            </a:r>
            <a:r>
              <a:rPr lang="en-GB" sz="2000" dirty="0" smtClean="0"/>
              <a:t> staff </a:t>
            </a:r>
            <a:r>
              <a:rPr lang="en-GB" sz="2000" dirty="0" err="1" smtClean="0"/>
              <a:t>sy’n</a:t>
            </a:r>
            <a:r>
              <a:rPr lang="en-GB" sz="2000" dirty="0" smtClean="0"/>
              <a:t> </a:t>
            </a:r>
            <a:r>
              <a:rPr lang="en-GB" sz="2000" dirty="0" err="1" smtClean="0"/>
              <a:t>deillio</a:t>
            </a:r>
            <a:r>
              <a:rPr lang="en-GB" sz="2000" dirty="0" smtClean="0"/>
              <a:t> o </a:t>
            </a:r>
            <a:r>
              <a:rPr lang="en-GB" sz="2000" dirty="0" err="1" smtClean="0"/>
              <a:t>arsylwi</a:t>
            </a:r>
            <a:r>
              <a:rPr lang="en-GB" sz="2000" dirty="0" smtClean="0"/>
              <a:t> </a:t>
            </a:r>
            <a:r>
              <a:rPr lang="en-GB" sz="2000" dirty="0" err="1" smtClean="0"/>
              <a:t>ystafelloedd</a:t>
            </a:r>
            <a:r>
              <a:rPr lang="en-GB" sz="2000" dirty="0" smtClean="0"/>
              <a:t> </a:t>
            </a:r>
            <a:r>
              <a:rPr lang="en-GB" sz="2000" dirty="0" err="1" smtClean="0"/>
              <a:t>dosbarth</a:t>
            </a:r>
            <a:r>
              <a:rPr lang="en-GB" sz="2000" dirty="0" smtClean="0"/>
              <a:t> ac </a:t>
            </a:r>
            <a:r>
              <a:rPr lang="en-GB" sz="2000" dirty="0" err="1" smtClean="0"/>
              <a:t>yn</a:t>
            </a:r>
            <a:r>
              <a:rPr lang="en-GB" sz="2000" dirty="0" smtClean="0"/>
              <a:t> </a:t>
            </a:r>
            <a:r>
              <a:rPr lang="en-GB" sz="2000" dirty="0" err="1" smtClean="0"/>
              <a:t>cysylltu</a:t>
            </a:r>
            <a:r>
              <a:rPr lang="en-GB" sz="2000" dirty="0" smtClean="0"/>
              <a:t> â </a:t>
            </a:r>
            <a:r>
              <a:rPr lang="en-GB" sz="2000" dirty="0" err="1" smtClean="0"/>
              <a:t>blaenoriaethau’r</a:t>
            </a:r>
            <a:r>
              <a:rPr lang="en-GB" sz="2000" dirty="0" smtClean="0"/>
              <a:t> </a:t>
            </a:r>
            <a:r>
              <a:rPr lang="en-GB" sz="2000" dirty="0" err="1" smtClean="0"/>
              <a:t>ysgol</a:t>
            </a:r>
            <a:r>
              <a:rPr lang="en-GB" sz="2000" dirty="0" smtClean="0"/>
              <a:t> </a:t>
            </a:r>
            <a:r>
              <a:rPr lang="en-GB" sz="2000" dirty="0" err="1" smtClean="0"/>
              <a:t>gyfan</a:t>
            </a:r>
            <a:r>
              <a:rPr lang="en-GB" sz="2000" dirty="0" smtClean="0"/>
              <a:t> ac </a:t>
            </a:r>
            <a:r>
              <a:rPr lang="en-GB" sz="2000" dirty="0" err="1" smtClean="0"/>
              <a:t>anghenion</a:t>
            </a:r>
            <a:r>
              <a:rPr lang="en-GB" sz="2000" dirty="0" smtClean="0"/>
              <a:t> </a:t>
            </a:r>
            <a:r>
              <a:rPr lang="en-GB" sz="2000" dirty="0" err="1" smtClean="0"/>
              <a:t>datblygu</a:t>
            </a:r>
            <a:r>
              <a:rPr lang="en-GB" sz="2000" dirty="0" smtClean="0"/>
              <a:t> </a:t>
            </a:r>
            <a:r>
              <a:rPr lang="en-GB" sz="2000" dirty="0" err="1" smtClean="0"/>
              <a:t>athrawon</a:t>
            </a:r>
            <a:endParaRPr lang="en-GB" sz="2000" dirty="0" smtClean="0"/>
          </a:p>
          <a:p>
            <a:pPr eaLnBrk="1" hangingPunct="1"/>
            <a:endParaRPr lang="en-US" dirty="0" smtClean="0"/>
          </a:p>
        </p:txBody>
      </p:sp>
      <p:sp>
        <p:nvSpPr>
          <p:cNvPr id="4" name="Rectangle 4"/>
          <p:cNvSpPr txBox="1">
            <a:spLocks noChangeArrowheads="1"/>
          </p:cNvSpPr>
          <p:nvPr/>
        </p:nvSpPr>
        <p:spPr bwMode="auto">
          <a:xfrm>
            <a:off x="4868863" y="1420813"/>
            <a:ext cx="4248150" cy="5248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rgbClr val="015284"/>
                </a:solidFill>
                <a:latin typeface="+mn-lt"/>
                <a:ea typeface="+mn-ea"/>
                <a:cs typeface="+mn-cs"/>
              </a:defRPr>
            </a:lvl1pPr>
            <a:lvl2pPr marL="742950" indent="-285750" algn="l" rtl="0" eaLnBrk="0" fontAlgn="base" hangingPunct="0">
              <a:spcBef>
                <a:spcPct val="20000"/>
              </a:spcBef>
              <a:spcAft>
                <a:spcPct val="0"/>
              </a:spcAft>
              <a:buChar char="–"/>
              <a:defRPr sz="2400">
                <a:solidFill>
                  <a:srgbClr val="015284"/>
                </a:solidFill>
                <a:latin typeface="+mn-lt"/>
              </a:defRPr>
            </a:lvl2pPr>
            <a:lvl3pPr marL="1143000" indent="-228600" algn="l" rtl="0" eaLnBrk="0" fontAlgn="base" hangingPunct="0">
              <a:spcBef>
                <a:spcPct val="20000"/>
              </a:spcBef>
              <a:spcAft>
                <a:spcPct val="0"/>
              </a:spcAft>
              <a:buChar char="•"/>
              <a:defRPr sz="2000">
                <a:solidFill>
                  <a:srgbClr val="015284"/>
                </a:solidFill>
                <a:latin typeface="+mn-lt"/>
              </a:defRPr>
            </a:lvl3pPr>
            <a:lvl4pPr marL="1600200" indent="-228600" algn="l" rtl="0" eaLnBrk="0" fontAlgn="base" hangingPunct="0">
              <a:spcBef>
                <a:spcPct val="20000"/>
              </a:spcBef>
              <a:spcAft>
                <a:spcPct val="0"/>
              </a:spcAft>
              <a:buChar char="–"/>
              <a:defRPr sz="1800">
                <a:solidFill>
                  <a:srgbClr val="015284"/>
                </a:solidFill>
                <a:latin typeface="+mn-lt"/>
              </a:defRPr>
            </a:lvl4pPr>
            <a:lvl5pPr marL="2057400" indent="-228600" algn="l" rtl="0" eaLnBrk="0" fontAlgn="base" hangingPunct="0">
              <a:spcBef>
                <a:spcPct val="20000"/>
              </a:spcBef>
              <a:spcAft>
                <a:spcPct val="0"/>
              </a:spcAft>
              <a:buChar char="»"/>
              <a:defRPr sz="1800">
                <a:solidFill>
                  <a:srgbClr val="015284"/>
                </a:solidFill>
                <a:latin typeface="+mn-lt"/>
              </a:defRPr>
            </a:lvl5pPr>
            <a:lvl6pPr marL="2514600" indent="-228600" algn="l" rtl="0" fontAlgn="base">
              <a:spcBef>
                <a:spcPct val="20000"/>
              </a:spcBef>
              <a:spcAft>
                <a:spcPct val="0"/>
              </a:spcAft>
              <a:buChar char="»"/>
              <a:defRPr sz="1800">
                <a:solidFill>
                  <a:srgbClr val="015284"/>
                </a:solidFill>
                <a:latin typeface="+mn-lt"/>
              </a:defRPr>
            </a:lvl6pPr>
            <a:lvl7pPr marL="2971800" indent="-228600" algn="l" rtl="0" fontAlgn="base">
              <a:spcBef>
                <a:spcPct val="20000"/>
              </a:spcBef>
              <a:spcAft>
                <a:spcPct val="0"/>
              </a:spcAft>
              <a:buChar char="»"/>
              <a:defRPr sz="1800">
                <a:solidFill>
                  <a:srgbClr val="015284"/>
                </a:solidFill>
                <a:latin typeface="+mn-lt"/>
              </a:defRPr>
            </a:lvl7pPr>
            <a:lvl8pPr marL="3429000" indent="-228600" algn="l" rtl="0" fontAlgn="base">
              <a:spcBef>
                <a:spcPct val="20000"/>
              </a:spcBef>
              <a:spcAft>
                <a:spcPct val="0"/>
              </a:spcAft>
              <a:buChar char="»"/>
              <a:defRPr sz="1800">
                <a:solidFill>
                  <a:srgbClr val="015284"/>
                </a:solidFill>
                <a:latin typeface="+mn-lt"/>
              </a:defRPr>
            </a:lvl8pPr>
            <a:lvl9pPr marL="3886200" indent="-228600" algn="l" rtl="0" fontAlgn="base">
              <a:spcBef>
                <a:spcPct val="20000"/>
              </a:spcBef>
              <a:spcAft>
                <a:spcPct val="0"/>
              </a:spcAft>
              <a:buChar char="»"/>
              <a:defRPr sz="1800">
                <a:solidFill>
                  <a:srgbClr val="015284"/>
                </a:solidFill>
                <a:latin typeface="+mn-lt"/>
              </a:defRPr>
            </a:lvl9pPr>
          </a:lstStyle>
          <a:p>
            <a:pPr eaLnBrk="1" hangingPunct="1">
              <a:buFontTx/>
              <a:buNone/>
            </a:pPr>
            <a:r>
              <a:rPr lang="en-GB" sz="2000" kern="0" dirty="0" smtClean="0">
                <a:solidFill>
                  <a:srgbClr val="D60134"/>
                </a:solidFill>
              </a:rPr>
              <a:t>Key factors in establishing the right climate are: </a:t>
            </a:r>
          </a:p>
          <a:p>
            <a:pPr eaLnBrk="1" hangingPunct="1"/>
            <a:r>
              <a:rPr lang="en-GB" sz="2000" kern="0" dirty="0" smtClean="0">
                <a:solidFill>
                  <a:srgbClr val="D60134"/>
                </a:solidFill>
              </a:rPr>
              <a:t>Leaders communicate a clear strategic vision for the achievement of high standards and for the quality of teaching and learning they wish to attain</a:t>
            </a:r>
          </a:p>
          <a:p>
            <a:pPr eaLnBrk="1" hangingPunct="1"/>
            <a:r>
              <a:rPr lang="en-GB" sz="2000" kern="0" dirty="0" smtClean="0">
                <a:solidFill>
                  <a:srgbClr val="D60134"/>
                </a:solidFill>
              </a:rPr>
              <a:t>Are explicit about the purpose of classroom observation in their policies</a:t>
            </a:r>
          </a:p>
          <a:p>
            <a:pPr eaLnBrk="1" hangingPunct="1"/>
            <a:r>
              <a:rPr lang="en-GB" sz="2000" kern="0" dirty="0" smtClean="0">
                <a:solidFill>
                  <a:srgbClr val="D60134"/>
                </a:solidFill>
              </a:rPr>
              <a:t>Provide staff with professional development opportunities that derive from classroom observation and link with the whole school priorities and teachers’ development needs</a:t>
            </a:r>
          </a:p>
          <a:p>
            <a:pPr eaLnBrk="1" hangingPunct="1"/>
            <a:endParaRPr lang="en-US" kern="0" dirty="0" smtClean="0"/>
          </a:p>
        </p:txBody>
      </p:sp>
    </p:spTree>
    <p:extLst>
      <p:ext uri="{BB962C8B-B14F-4D97-AF65-F5344CB8AC3E}">
        <p14:creationId xmlns:p14="http://schemas.microsoft.com/office/powerpoint/2010/main" val="24281914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23528" y="260648"/>
            <a:ext cx="7772400" cy="719138"/>
          </a:xfrm>
        </p:spPr>
        <p:txBody>
          <a:bodyPr/>
          <a:lstStyle/>
          <a:p>
            <a:pPr eaLnBrk="1" hangingPunct="1"/>
            <a:r>
              <a:rPr lang="en-GB" sz="3600" dirty="0" err="1">
                <a:solidFill>
                  <a:srgbClr val="015284"/>
                </a:solidFill>
              </a:rPr>
              <a:t>Prif</a:t>
            </a:r>
            <a:r>
              <a:rPr lang="en-GB" sz="3600" dirty="0">
                <a:solidFill>
                  <a:srgbClr val="015284"/>
                </a:solidFill>
              </a:rPr>
              <a:t> </a:t>
            </a:r>
            <a:r>
              <a:rPr lang="en-GB" sz="3600" dirty="0" err="1">
                <a:solidFill>
                  <a:srgbClr val="015284"/>
                </a:solidFill>
              </a:rPr>
              <a:t>ganfyddiadau</a:t>
            </a:r>
            <a:r>
              <a:rPr lang="en-GB" sz="3600" dirty="0">
                <a:solidFill>
                  <a:srgbClr val="015284"/>
                </a:solidFill>
              </a:rPr>
              <a:t/>
            </a:r>
            <a:br>
              <a:rPr lang="en-GB" sz="3600" dirty="0">
                <a:solidFill>
                  <a:srgbClr val="015284"/>
                </a:solidFill>
              </a:rPr>
            </a:br>
            <a:r>
              <a:rPr lang="en-GB" sz="3600" dirty="0"/>
              <a:t>Main findings</a:t>
            </a:r>
            <a:endParaRPr lang="en-US" sz="3600" dirty="0" smtClean="0">
              <a:solidFill>
                <a:srgbClr val="015284"/>
              </a:solidFill>
            </a:endParaRPr>
          </a:p>
        </p:txBody>
      </p:sp>
      <p:sp>
        <p:nvSpPr>
          <p:cNvPr id="4099" name="Rectangle 4"/>
          <p:cNvSpPr>
            <a:spLocks noGrp="1" noChangeArrowheads="1"/>
          </p:cNvSpPr>
          <p:nvPr>
            <p:ph type="body" sz="half" idx="2"/>
          </p:nvPr>
        </p:nvSpPr>
        <p:spPr>
          <a:xfrm>
            <a:off x="467544" y="1412776"/>
            <a:ext cx="4248150" cy="4968875"/>
          </a:xfrm>
        </p:spPr>
        <p:txBody>
          <a:bodyPr/>
          <a:lstStyle/>
          <a:p>
            <a:pPr eaLnBrk="1" hangingPunct="1"/>
            <a:r>
              <a:rPr lang="en-GB" sz="2000" dirty="0" err="1" smtClean="0"/>
              <a:t>Maent</a:t>
            </a:r>
            <a:r>
              <a:rPr lang="en-GB" sz="2000" dirty="0" smtClean="0"/>
              <a:t> </a:t>
            </a:r>
            <a:r>
              <a:rPr lang="en-GB" sz="2000" dirty="0" err="1" smtClean="0"/>
              <a:t>yn</a:t>
            </a:r>
            <a:r>
              <a:rPr lang="en-GB" sz="2000" dirty="0" smtClean="0"/>
              <a:t> </a:t>
            </a:r>
            <a:r>
              <a:rPr lang="en-GB" sz="2000" dirty="0" err="1" smtClean="0"/>
              <a:t>sensitif</a:t>
            </a:r>
            <a:r>
              <a:rPr lang="en-GB" sz="2000" dirty="0" smtClean="0"/>
              <a:t> </a:t>
            </a:r>
            <a:r>
              <a:rPr lang="en-GB" sz="2000" dirty="0" err="1" smtClean="0"/>
              <a:t>i</a:t>
            </a:r>
            <a:r>
              <a:rPr lang="en-GB" sz="2000" dirty="0" smtClean="0"/>
              <a:t> </a:t>
            </a:r>
            <a:r>
              <a:rPr lang="en-GB" sz="2000" dirty="0" err="1" smtClean="0"/>
              <a:t>bryderon</a:t>
            </a:r>
            <a:r>
              <a:rPr lang="en-GB" sz="2000" dirty="0" smtClean="0"/>
              <a:t> a </a:t>
            </a:r>
            <a:r>
              <a:rPr lang="en-GB" sz="2000" dirty="0" err="1" smtClean="0"/>
              <a:t>materion</a:t>
            </a:r>
            <a:r>
              <a:rPr lang="en-GB" sz="2000" dirty="0" smtClean="0"/>
              <a:t> </a:t>
            </a:r>
            <a:r>
              <a:rPr lang="en-GB" sz="2000" dirty="0" err="1" smtClean="0"/>
              <a:t>yn</a:t>
            </a:r>
            <a:r>
              <a:rPr lang="en-GB" sz="2000" dirty="0" smtClean="0"/>
              <a:t> </a:t>
            </a:r>
            <a:r>
              <a:rPr lang="en-GB" sz="2000" dirty="0" err="1" smtClean="0"/>
              <a:t>ymwneud</a:t>
            </a:r>
            <a:r>
              <a:rPr lang="en-GB" sz="2000" dirty="0" smtClean="0"/>
              <a:t> </a:t>
            </a:r>
            <a:r>
              <a:rPr lang="en-GB" sz="2000" dirty="0" err="1" smtClean="0"/>
              <a:t>ag</a:t>
            </a:r>
            <a:r>
              <a:rPr lang="en-GB" sz="2000" dirty="0" smtClean="0"/>
              <a:t> </a:t>
            </a:r>
            <a:r>
              <a:rPr lang="en-GB" sz="2000" dirty="0" err="1" smtClean="0"/>
              <a:t>ymreolaeth</a:t>
            </a:r>
            <a:r>
              <a:rPr lang="en-GB" sz="2000" dirty="0" smtClean="0"/>
              <a:t> </a:t>
            </a:r>
            <a:r>
              <a:rPr lang="en-GB" sz="2000" dirty="0" err="1" smtClean="0"/>
              <a:t>broffesiynol</a:t>
            </a:r>
            <a:endParaRPr lang="en-GB" sz="2000" dirty="0" smtClean="0"/>
          </a:p>
          <a:p>
            <a:pPr eaLnBrk="1" hangingPunct="1"/>
            <a:r>
              <a:rPr lang="en-GB" sz="2000" dirty="0" err="1" smtClean="0"/>
              <a:t>Maent</a:t>
            </a:r>
            <a:r>
              <a:rPr lang="en-GB" sz="2000" dirty="0" smtClean="0"/>
              <a:t> </a:t>
            </a:r>
            <a:r>
              <a:rPr lang="en-GB" sz="2000" dirty="0" err="1" smtClean="0"/>
              <a:t>yn</a:t>
            </a:r>
            <a:r>
              <a:rPr lang="en-GB" sz="2000" dirty="0" smtClean="0"/>
              <a:t> </a:t>
            </a:r>
            <a:r>
              <a:rPr lang="en-GB" sz="2000" dirty="0" err="1" smtClean="0"/>
              <a:t>dosbarthu</a:t>
            </a:r>
            <a:r>
              <a:rPr lang="en-GB" sz="2000" dirty="0" smtClean="0"/>
              <a:t> </a:t>
            </a:r>
            <a:r>
              <a:rPr lang="en-GB" sz="2000" dirty="0" err="1" smtClean="0"/>
              <a:t>rolau</a:t>
            </a:r>
            <a:r>
              <a:rPr lang="en-GB" sz="2000" dirty="0" smtClean="0"/>
              <a:t> </a:t>
            </a:r>
            <a:r>
              <a:rPr lang="en-GB" sz="2000" dirty="0" err="1" smtClean="0"/>
              <a:t>arweinyddiaeth</a:t>
            </a:r>
            <a:r>
              <a:rPr lang="en-GB" sz="2000" dirty="0" smtClean="0"/>
              <a:t> </a:t>
            </a:r>
            <a:r>
              <a:rPr lang="en-GB" sz="2000" dirty="0" err="1" smtClean="0"/>
              <a:t>fel</a:t>
            </a:r>
            <a:r>
              <a:rPr lang="en-GB" sz="2000" dirty="0" smtClean="0"/>
              <a:t> y </a:t>
            </a:r>
            <a:r>
              <a:rPr lang="en-GB" sz="2000" dirty="0" err="1" smtClean="0"/>
              <a:t>caiff</a:t>
            </a:r>
            <a:r>
              <a:rPr lang="en-GB" sz="2000" dirty="0" smtClean="0"/>
              <a:t> </a:t>
            </a:r>
            <a:r>
              <a:rPr lang="en-GB" sz="2000" dirty="0" err="1" smtClean="0"/>
              <a:t>cyfrifoldebau</a:t>
            </a:r>
            <a:r>
              <a:rPr lang="en-GB" sz="2000" dirty="0" smtClean="0"/>
              <a:t> </a:t>
            </a:r>
            <a:r>
              <a:rPr lang="en-GB" sz="2000" dirty="0" err="1" smtClean="0"/>
              <a:t>eu</a:t>
            </a:r>
            <a:r>
              <a:rPr lang="en-GB" sz="2000" dirty="0" smtClean="0"/>
              <a:t> </a:t>
            </a:r>
            <a:r>
              <a:rPr lang="en-GB" sz="2000" dirty="0" err="1" smtClean="0"/>
              <a:t>rhannu</a:t>
            </a:r>
            <a:r>
              <a:rPr lang="en-GB" sz="2000" dirty="0" smtClean="0"/>
              <a:t> </a:t>
            </a:r>
            <a:r>
              <a:rPr lang="en-GB" sz="2000" dirty="0" err="1" smtClean="0"/>
              <a:t>a’u</a:t>
            </a:r>
            <a:r>
              <a:rPr lang="en-GB" sz="2000" dirty="0" smtClean="0"/>
              <a:t> </a:t>
            </a:r>
            <a:r>
              <a:rPr lang="en-GB" sz="2000" dirty="0" err="1" smtClean="0"/>
              <a:t>deall</a:t>
            </a:r>
            <a:r>
              <a:rPr lang="en-GB" sz="2000" dirty="0" smtClean="0"/>
              <a:t> </a:t>
            </a:r>
            <a:r>
              <a:rPr lang="en-GB" sz="2000" dirty="0" err="1" smtClean="0"/>
              <a:t>drwy’r</a:t>
            </a:r>
            <a:r>
              <a:rPr lang="en-GB" sz="2000" dirty="0" smtClean="0"/>
              <a:t> </a:t>
            </a:r>
            <a:r>
              <a:rPr lang="en-GB" sz="2000" dirty="0" err="1" smtClean="0"/>
              <a:t>ysgol</a:t>
            </a:r>
            <a:r>
              <a:rPr lang="en-GB" sz="2000" dirty="0" smtClean="0"/>
              <a:t> </a:t>
            </a:r>
            <a:r>
              <a:rPr lang="en-GB" sz="2000" dirty="0" err="1" smtClean="0"/>
              <a:t>gyfan</a:t>
            </a:r>
            <a:endParaRPr lang="en-GB" sz="2000" dirty="0" smtClean="0"/>
          </a:p>
          <a:p>
            <a:pPr eaLnBrk="1" hangingPunct="1"/>
            <a:r>
              <a:rPr lang="en-GB" sz="2000" dirty="0" err="1" smtClean="0"/>
              <a:t>Maent</a:t>
            </a:r>
            <a:r>
              <a:rPr lang="en-GB" sz="2000" dirty="0" smtClean="0"/>
              <a:t> </a:t>
            </a:r>
            <a:r>
              <a:rPr lang="en-GB" sz="2000" dirty="0" err="1" smtClean="0"/>
              <a:t>yn</a:t>
            </a:r>
            <a:r>
              <a:rPr lang="en-GB" sz="2000" dirty="0" smtClean="0"/>
              <a:t> </a:t>
            </a:r>
            <a:r>
              <a:rPr lang="en-GB" sz="2000" dirty="0" err="1" smtClean="0"/>
              <a:t>diweddaru</a:t>
            </a:r>
            <a:r>
              <a:rPr lang="en-GB" sz="2000" dirty="0" smtClean="0"/>
              <a:t> </a:t>
            </a:r>
            <a:r>
              <a:rPr lang="en-GB" sz="2000" dirty="0" err="1" smtClean="0"/>
              <a:t>eu</a:t>
            </a:r>
            <a:r>
              <a:rPr lang="en-GB" sz="2000" dirty="0" smtClean="0"/>
              <a:t> </a:t>
            </a:r>
            <a:r>
              <a:rPr lang="en-GB" sz="2000" dirty="0" err="1" smtClean="0"/>
              <a:t>dysgu</a:t>
            </a:r>
            <a:r>
              <a:rPr lang="en-GB" sz="2000" dirty="0" smtClean="0"/>
              <a:t> </a:t>
            </a:r>
            <a:r>
              <a:rPr lang="en-GB" sz="2000" dirty="0" err="1" smtClean="0"/>
              <a:t>proffesiynol</a:t>
            </a:r>
            <a:r>
              <a:rPr lang="en-GB" sz="2000" dirty="0" smtClean="0"/>
              <a:t> </a:t>
            </a:r>
            <a:r>
              <a:rPr lang="en-GB" sz="2000" dirty="0" err="1" smtClean="0"/>
              <a:t>eu</a:t>
            </a:r>
            <a:r>
              <a:rPr lang="en-GB" sz="2000" dirty="0" smtClean="0"/>
              <a:t> </a:t>
            </a:r>
            <a:r>
              <a:rPr lang="en-GB" sz="2000" dirty="0" err="1" smtClean="0"/>
              <a:t>hunain</a:t>
            </a:r>
            <a:endParaRPr lang="en-GB" sz="2000" dirty="0" smtClean="0"/>
          </a:p>
          <a:p>
            <a:pPr eaLnBrk="1" hangingPunct="1"/>
            <a:r>
              <a:rPr lang="en-GB" sz="2000" dirty="0" err="1" smtClean="0"/>
              <a:t>Maent</a:t>
            </a:r>
            <a:r>
              <a:rPr lang="en-GB" sz="2000" dirty="0" smtClean="0"/>
              <a:t> </a:t>
            </a:r>
            <a:r>
              <a:rPr lang="en-GB" sz="2000" dirty="0" err="1" smtClean="0"/>
              <a:t>yn</a:t>
            </a:r>
            <a:r>
              <a:rPr lang="en-GB" sz="2000" dirty="0" smtClean="0"/>
              <a:t> </a:t>
            </a:r>
            <a:r>
              <a:rPr lang="en-GB" sz="2000" dirty="0" err="1" smtClean="0"/>
              <a:t>recriwtio</a:t>
            </a:r>
            <a:r>
              <a:rPr lang="en-GB" sz="2000" dirty="0" smtClean="0"/>
              <a:t> staff </a:t>
            </a:r>
            <a:r>
              <a:rPr lang="en-GB" sz="2000" dirty="0" err="1" smtClean="0"/>
              <a:t>sy’n</a:t>
            </a:r>
            <a:r>
              <a:rPr lang="en-GB" sz="2000" dirty="0" smtClean="0"/>
              <a:t> </a:t>
            </a:r>
            <a:r>
              <a:rPr lang="en-GB" sz="2000" dirty="0" err="1" smtClean="0"/>
              <a:t>rhannu</a:t>
            </a:r>
            <a:r>
              <a:rPr lang="en-GB" sz="2000" dirty="0" smtClean="0"/>
              <a:t> ethos a </a:t>
            </a:r>
            <a:r>
              <a:rPr lang="en-GB" sz="2000" dirty="0" err="1" smtClean="0"/>
              <a:t>nodau’r</a:t>
            </a:r>
            <a:r>
              <a:rPr lang="en-GB" sz="2000" dirty="0" smtClean="0"/>
              <a:t> </a:t>
            </a:r>
            <a:r>
              <a:rPr lang="en-GB" sz="2000" dirty="0" err="1" smtClean="0"/>
              <a:t>ysgol</a:t>
            </a:r>
            <a:r>
              <a:rPr lang="en-GB" sz="2000" dirty="0" smtClean="0"/>
              <a:t>, ac </a:t>
            </a:r>
            <a:r>
              <a:rPr lang="en-GB" sz="2000" dirty="0" err="1" smtClean="0"/>
              <a:t>yn</a:t>
            </a:r>
            <a:r>
              <a:rPr lang="en-GB" sz="2000" dirty="0" smtClean="0"/>
              <a:t> </a:t>
            </a:r>
            <a:r>
              <a:rPr lang="en-GB" sz="2000" dirty="0" err="1" smtClean="0"/>
              <a:t>sicrhau</a:t>
            </a:r>
            <a:r>
              <a:rPr lang="en-GB" sz="2000" dirty="0" smtClean="0"/>
              <a:t> </a:t>
            </a:r>
            <a:r>
              <a:rPr lang="en-GB" sz="2000" dirty="0" err="1" smtClean="0"/>
              <a:t>bod</a:t>
            </a:r>
            <a:r>
              <a:rPr lang="en-GB" sz="2000" dirty="0" smtClean="0"/>
              <a:t> </a:t>
            </a:r>
            <a:r>
              <a:rPr lang="en-GB" sz="2000" dirty="0" err="1" smtClean="0"/>
              <a:t>cydbwysedd</a:t>
            </a:r>
            <a:r>
              <a:rPr lang="en-GB" sz="2000" dirty="0" smtClean="0"/>
              <a:t> o </a:t>
            </a:r>
            <a:r>
              <a:rPr lang="en-GB" sz="2000" dirty="0" err="1" smtClean="0"/>
              <a:t>fedrau</a:t>
            </a:r>
            <a:r>
              <a:rPr lang="en-GB" sz="2000" dirty="0" smtClean="0"/>
              <a:t> a </a:t>
            </a:r>
            <a:r>
              <a:rPr lang="en-GB" sz="2000" dirty="0" err="1" smtClean="0"/>
              <a:t>phrofiad</a:t>
            </a:r>
            <a:r>
              <a:rPr lang="en-GB" sz="2000" dirty="0" smtClean="0"/>
              <a:t> </a:t>
            </a:r>
            <a:r>
              <a:rPr lang="en-GB" sz="2000" dirty="0" err="1" smtClean="0"/>
              <a:t>yn</a:t>
            </a:r>
            <a:r>
              <a:rPr lang="en-GB" sz="2000" dirty="0" smtClean="0"/>
              <a:t> yr </a:t>
            </a:r>
            <a:r>
              <a:rPr lang="en-GB" sz="2000" dirty="0" err="1" smtClean="0"/>
              <a:t>ysgol</a:t>
            </a:r>
            <a:endParaRPr lang="en-GB" sz="2000" dirty="0" smtClean="0"/>
          </a:p>
          <a:p>
            <a:pPr eaLnBrk="1" hangingPunct="1"/>
            <a:endParaRPr lang="en-US" dirty="0" smtClean="0"/>
          </a:p>
        </p:txBody>
      </p:sp>
      <p:sp>
        <p:nvSpPr>
          <p:cNvPr id="4" name="Rectangle 4"/>
          <p:cNvSpPr txBox="1">
            <a:spLocks noChangeArrowheads="1"/>
          </p:cNvSpPr>
          <p:nvPr/>
        </p:nvSpPr>
        <p:spPr bwMode="auto">
          <a:xfrm>
            <a:off x="4895850" y="1420813"/>
            <a:ext cx="4248150"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rgbClr val="015284"/>
                </a:solidFill>
                <a:latin typeface="+mn-lt"/>
                <a:ea typeface="+mn-ea"/>
                <a:cs typeface="+mn-cs"/>
              </a:defRPr>
            </a:lvl1pPr>
            <a:lvl2pPr marL="742950" indent="-285750" algn="l" rtl="0" eaLnBrk="0" fontAlgn="base" hangingPunct="0">
              <a:spcBef>
                <a:spcPct val="20000"/>
              </a:spcBef>
              <a:spcAft>
                <a:spcPct val="0"/>
              </a:spcAft>
              <a:buChar char="–"/>
              <a:defRPr sz="2400">
                <a:solidFill>
                  <a:srgbClr val="015284"/>
                </a:solidFill>
                <a:latin typeface="+mn-lt"/>
              </a:defRPr>
            </a:lvl2pPr>
            <a:lvl3pPr marL="1143000" indent="-228600" algn="l" rtl="0" eaLnBrk="0" fontAlgn="base" hangingPunct="0">
              <a:spcBef>
                <a:spcPct val="20000"/>
              </a:spcBef>
              <a:spcAft>
                <a:spcPct val="0"/>
              </a:spcAft>
              <a:buChar char="•"/>
              <a:defRPr sz="2000">
                <a:solidFill>
                  <a:srgbClr val="015284"/>
                </a:solidFill>
                <a:latin typeface="+mn-lt"/>
              </a:defRPr>
            </a:lvl3pPr>
            <a:lvl4pPr marL="1600200" indent="-228600" algn="l" rtl="0" eaLnBrk="0" fontAlgn="base" hangingPunct="0">
              <a:spcBef>
                <a:spcPct val="20000"/>
              </a:spcBef>
              <a:spcAft>
                <a:spcPct val="0"/>
              </a:spcAft>
              <a:buChar char="–"/>
              <a:defRPr sz="1800">
                <a:solidFill>
                  <a:srgbClr val="015284"/>
                </a:solidFill>
                <a:latin typeface="+mn-lt"/>
              </a:defRPr>
            </a:lvl4pPr>
            <a:lvl5pPr marL="2057400" indent="-228600" algn="l" rtl="0" eaLnBrk="0" fontAlgn="base" hangingPunct="0">
              <a:spcBef>
                <a:spcPct val="20000"/>
              </a:spcBef>
              <a:spcAft>
                <a:spcPct val="0"/>
              </a:spcAft>
              <a:buChar char="»"/>
              <a:defRPr sz="1800">
                <a:solidFill>
                  <a:srgbClr val="015284"/>
                </a:solidFill>
                <a:latin typeface="+mn-lt"/>
              </a:defRPr>
            </a:lvl5pPr>
            <a:lvl6pPr marL="2514600" indent="-228600" algn="l" rtl="0" fontAlgn="base">
              <a:spcBef>
                <a:spcPct val="20000"/>
              </a:spcBef>
              <a:spcAft>
                <a:spcPct val="0"/>
              </a:spcAft>
              <a:buChar char="»"/>
              <a:defRPr sz="1800">
                <a:solidFill>
                  <a:srgbClr val="015284"/>
                </a:solidFill>
                <a:latin typeface="+mn-lt"/>
              </a:defRPr>
            </a:lvl6pPr>
            <a:lvl7pPr marL="2971800" indent="-228600" algn="l" rtl="0" fontAlgn="base">
              <a:spcBef>
                <a:spcPct val="20000"/>
              </a:spcBef>
              <a:spcAft>
                <a:spcPct val="0"/>
              </a:spcAft>
              <a:buChar char="»"/>
              <a:defRPr sz="1800">
                <a:solidFill>
                  <a:srgbClr val="015284"/>
                </a:solidFill>
                <a:latin typeface="+mn-lt"/>
              </a:defRPr>
            </a:lvl7pPr>
            <a:lvl8pPr marL="3429000" indent="-228600" algn="l" rtl="0" fontAlgn="base">
              <a:spcBef>
                <a:spcPct val="20000"/>
              </a:spcBef>
              <a:spcAft>
                <a:spcPct val="0"/>
              </a:spcAft>
              <a:buChar char="»"/>
              <a:defRPr sz="1800">
                <a:solidFill>
                  <a:srgbClr val="015284"/>
                </a:solidFill>
                <a:latin typeface="+mn-lt"/>
              </a:defRPr>
            </a:lvl8pPr>
            <a:lvl9pPr marL="3886200" indent="-228600" algn="l" rtl="0" fontAlgn="base">
              <a:spcBef>
                <a:spcPct val="20000"/>
              </a:spcBef>
              <a:spcAft>
                <a:spcPct val="0"/>
              </a:spcAft>
              <a:buChar char="»"/>
              <a:defRPr sz="1800">
                <a:solidFill>
                  <a:srgbClr val="015284"/>
                </a:solidFill>
                <a:latin typeface="+mn-lt"/>
              </a:defRPr>
            </a:lvl9pPr>
          </a:lstStyle>
          <a:p>
            <a:pPr eaLnBrk="1" hangingPunct="1"/>
            <a:r>
              <a:rPr lang="en-GB" sz="2000" kern="0" dirty="0" smtClean="0">
                <a:solidFill>
                  <a:srgbClr val="D60134"/>
                </a:solidFill>
              </a:rPr>
              <a:t>Are sensitive to the concerns and issues of professional autonomy</a:t>
            </a:r>
          </a:p>
          <a:p>
            <a:pPr eaLnBrk="1" hangingPunct="1"/>
            <a:r>
              <a:rPr lang="en-GB" sz="2000" kern="0" dirty="0" smtClean="0">
                <a:solidFill>
                  <a:srgbClr val="D60134"/>
                </a:solidFill>
              </a:rPr>
              <a:t>Distribute leadership roles so that responsibilities are shared and understood throughout the school</a:t>
            </a:r>
          </a:p>
          <a:p>
            <a:pPr eaLnBrk="1" hangingPunct="1"/>
            <a:r>
              <a:rPr lang="en-GB" sz="2000" kern="0" dirty="0" smtClean="0">
                <a:solidFill>
                  <a:srgbClr val="D60134"/>
                </a:solidFill>
              </a:rPr>
              <a:t>Update their own professional learning</a:t>
            </a:r>
          </a:p>
          <a:p>
            <a:pPr eaLnBrk="1" hangingPunct="1"/>
            <a:r>
              <a:rPr lang="en-GB" sz="2000" kern="0" dirty="0" smtClean="0">
                <a:solidFill>
                  <a:srgbClr val="D60134"/>
                </a:solidFill>
              </a:rPr>
              <a:t>Recruit staff who share the school’s ethos and goals and they ensure there is a balance of skills and experience in the school</a:t>
            </a:r>
          </a:p>
          <a:p>
            <a:pPr eaLnBrk="1" hangingPunct="1"/>
            <a:endParaRPr lang="en-US" kern="0" dirty="0" smtClean="0"/>
          </a:p>
        </p:txBody>
      </p:sp>
    </p:spTree>
    <p:extLst>
      <p:ext uri="{BB962C8B-B14F-4D97-AF65-F5344CB8AC3E}">
        <p14:creationId xmlns:p14="http://schemas.microsoft.com/office/powerpoint/2010/main" val="24281914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23850" y="260350"/>
            <a:ext cx="7772400" cy="719138"/>
          </a:xfrm>
        </p:spPr>
        <p:txBody>
          <a:bodyPr/>
          <a:lstStyle/>
          <a:p>
            <a:pPr eaLnBrk="1" hangingPunct="1"/>
            <a:r>
              <a:rPr lang="en-GB" sz="3600" dirty="0" err="1">
                <a:solidFill>
                  <a:srgbClr val="015284"/>
                </a:solidFill>
              </a:rPr>
              <a:t>Prif</a:t>
            </a:r>
            <a:r>
              <a:rPr lang="en-GB" sz="3600" dirty="0">
                <a:solidFill>
                  <a:srgbClr val="015284"/>
                </a:solidFill>
              </a:rPr>
              <a:t> </a:t>
            </a:r>
            <a:r>
              <a:rPr lang="en-GB" sz="3600" dirty="0" err="1">
                <a:solidFill>
                  <a:srgbClr val="015284"/>
                </a:solidFill>
              </a:rPr>
              <a:t>ganfyddiadau</a:t>
            </a:r>
            <a:r>
              <a:rPr lang="en-GB" sz="3600" dirty="0">
                <a:solidFill>
                  <a:srgbClr val="015284"/>
                </a:solidFill>
              </a:rPr>
              <a:t/>
            </a:r>
            <a:br>
              <a:rPr lang="en-GB" sz="3600" dirty="0">
                <a:solidFill>
                  <a:srgbClr val="015284"/>
                </a:solidFill>
              </a:rPr>
            </a:br>
            <a:r>
              <a:rPr lang="en-GB" sz="3600" dirty="0"/>
              <a:t>Main findings</a:t>
            </a:r>
            <a:endParaRPr lang="en-US" sz="3600" dirty="0" smtClean="0">
              <a:solidFill>
                <a:srgbClr val="015284"/>
              </a:solidFill>
            </a:endParaRPr>
          </a:p>
        </p:txBody>
      </p:sp>
      <p:sp>
        <p:nvSpPr>
          <p:cNvPr id="4099" name="Rectangle 4"/>
          <p:cNvSpPr>
            <a:spLocks noGrp="1" noChangeArrowheads="1"/>
          </p:cNvSpPr>
          <p:nvPr>
            <p:ph type="body" sz="half" idx="2"/>
          </p:nvPr>
        </p:nvSpPr>
        <p:spPr>
          <a:xfrm>
            <a:off x="467544" y="1340768"/>
            <a:ext cx="4248150" cy="4968875"/>
          </a:xfrm>
        </p:spPr>
        <p:txBody>
          <a:bodyPr/>
          <a:lstStyle/>
          <a:p>
            <a:pPr eaLnBrk="1" hangingPunct="1">
              <a:buFontTx/>
              <a:buNone/>
            </a:pPr>
            <a:r>
              <a:rPr lang="en-GB" sz="2000" dirty="0" err="1" smtClean="0"/>
              <a:t>Yn</a:t>
            </a:r>
            <a:r>
              <a:rPr lang="en-GB" sz="2000" dirty="0" smtClean="0"/>
              <a:t> </a:t>
            </a:r>
            <a:r>
              <a:rPr lang="en-GB" sz="2000" dirty="0" err="1" smtClean="0"/>
              <a:t>ymarferol</a:t>
            </a:r>
            <a:r>
              <a:rPr lang="en-GB" sz="2000" dirty="0" smtClean="0"/>
              <a:t>, </a:t>
            </a:r>
            <a:r>
              <a:rPr lang="en-GB" sz="2000" dirty="0" err="1" smtClean="0"/>
              <a:t>mae</a:t>
            </a:r>
            <a:r>
              <a:rPr lang="en-GB" sz="2000" dirty="0" smtClean="0"/>
              <a:t> </a:t>
            </a:r>
            <a:r>
              <a:rPr lang="en-GB" sz="2000" dirty="0" err="1" smtClean="0"/>
              <a:t>arsylwi</a:t>
            </a:r>
            <a:r>
              <a:rPr lang="en-GB" sz="2000" dirty="0" smtClean="0"/>
              <a:t> </a:t>
            </a:r>
            <a:r>
              <a:rPr lang="en-GB" sz="2000" dirty="0" err="1" smtClean="0"/>
              <a:t>ystafelloedd</a:t>
            </a:r>
            <a:r>
              <a:rPr lang="en-GB" sz="2000" dirty="0" smtClean="0"/>
              <a:t> </a:t>
            </a:r>
            <a:r>
              <a:rPr lang="en-GB" sz="2000" dirty="0" err="1" smtClean="0"/>
              <a:t>dosbarth</a:t>
            </a:r>
            <a:r>
              <a:rPr lang="en-GB" sz="2000" dirty="0" smtClean="0"/>
              <a:t> </a:t>
            </a:r>
            <a:r>
              <a:rPr lang="en-GB" sz="2000" dirty="0" err="1" smtClean="0"/>
              <a:t>yn</a:t>
            </a:r>
            <a:r>
              <a:rPr lang="en-GB" sz="2000" dirty="0" smtClean="0"/>
              <a:t> </a:t>
            </a:r>
            <a:r>
              <a:rPr lang="en-GB" sz="2000" dirty="0" err="1" smtClean="0"/>
              <a:t>effeithiol</a:t>
            </a:r>
            <a:r>
              <a:rPr lang="en-GB" sz="2000" dirty="0" smtClean="0"/>
              <a:t>:</a:t>
            </a:r>
          </a:p>
          <a:p>
            <a:pPr eaLnBrk="1" hangingPunct="1"/>
            <a:r>
              <a:rPr lang="en-GB" sz="2000" dirty="0" smtClean="0"/>
              <a:t>Pan </a:t>
            </a:r>
            <a:r>
              <a:rPr lang="en-GB" sz="2000" dirty="0" err="1" smtClean="0"/>
              <a:t>fydd</a:t>
            </a:r>
            <a:r>
              <a:rPr lang="en-GB" sz="2000" dirty="0" smtClean="0"/>
              <a:t> </a:t>
            </a:r>
            <a:r>
              <a:rPr lang="en-GB" sz="2000" dirty="0" err="1" smtClean="0"/>
              <a:t>gan</a:t>
            </a:r>
            <a:r>
              <a:rPr lang="en-GB" sz="2000" dirty="0" smtClean="0"/>
              <a:t> yr </a:t>
            </a:r>
            <a:r>
              <a:rPr lang="en-GB" sz="2000" dirty="0" err="1" smtClean="0"/>
              <a:t>holl</a:t>
            </a:r>
            <a:r>
              <a:rPr lang="en-GB" sz="2000" dirty="0" smtClean="0"/>
              <a:t> staff </a:t>
            </a:r>
            <a:r>
              <a:rPr lang="en-GB" sz="2000" dirty="0" err="1" smtClean="0"/>
              <a:t>ddealltwriaeth</a:t>
            </a:r>
            <a:r>
              <a:rPr lang="en-GB" sz="2000" dirty="0" smtClean="0"/>
              <a:t> </a:t>
            </a:r>
            <a:r>
              <a:rPr lang="en-GB" sz="2000" dirty="0" err="1" smtClean="0"/>
              <a:t>glir</a:t>
            </a:r>
            <a:r>
              <a:rPr lang="en-GB" sz="2000" dirty="0" smtClean="0"/>
              <a:t> o </a:t>
            </a:r>
            <a:r>
              <a:rPr lang="en-GB" sz="2000" dirty="0" err="1" smtClean="0"/>
              <a:t>unrhyw</a:t>
            </a:r>
            <a:r>
              <a:rPr lang="en-GB" sz="2000" dirty="0" smtClean="0"/>
              <a:t> </a:t>
            </a:r>
            <a:r>
              <a:rPr lang="en-GB" sz="2000" dirty="0" err="1" smtClean="0"/>
              <a:t>arsylwi</a:t>
            </a:r>
            <a:r>
              <a:rPr lang="en-GB" sz="2000" dirty="0" smtClean="0"/>
              <a:t> a </a:t>
            </a:r>
            <a:r>
              <a:rPr lang="en-GB" sz="2000" dirty="0" err="1" smtClean="0"/>
              <a:t>phryd</a:t>
            </a:r>
            <a:r>
              <a:rPr lang="en-GB" sz="2000" dirty="0" smtClean="0"/>
              <a:t> y </a:t>
            </a:r>
            <a:r>
              <a:rPr lang="en-GB" sz="2000" dirty="0" err="1" smtClean="0"/>
              <a:t>bydd</a:t>
            </a:r>
            <a:r>
              <a:rPr lang="en-GB" sz="2000" dirty="0" smtClean="0"/>
              <a:t> </a:t>
            </a:r>
            <a:r>
              <a:rPr lang="en-GB" sz="2000" dirty="0" err="1" smtClean="0"/>
              <a:t>yn</a:t>
            </a:r>
            <a:r>
              <a:rPr lang="en-GB" sz="2000" dirty="0" smtClean="0"/>
              <a:t> </a:t>
            </a:r>
            <a:r>
              <a:rPr lang="en-GB" sz="2000" dirty="0" err="1" smtClean="0"/>
              <a:t>digwydd</a:t>
            </a:r>
            <a:endParaRPr lang="en-GB" sz="2000" dirty="0" smtClean="0"/>
          </a:p>
          <a:p>
            <a:pPr eaLnBrk="1" hangingPunct="1"/>
            <a:r>
              <a:rPr lang="en-GB" sz="2000" dirty="0" smtClean="0"/>
              <a:t>Pan </a:t>
            </a:r>
            <a:r>
              <a:rPr lang="en-GB" sz="2000" dirty="0" err="1" smtClean="0"/>
              <a:t>gaiff</a:t>
            </a:r>
            <a:r>
              <a:rPr lang="en-GB" sz="2000" dirty="0" smtClean="0"/>
              <a:t> y </a:t>
            </a:r>
            <a:r>
              <a:rPr lang="en-GB" sz="2000" dirty="0" err="1" smtClean="0"/>
              <a:t>pennaeth</a:t>
            </a:r>
            <a:r>
              <a:rPr lang="en-GB" sz="2000" dirty="0" smtClean="0"/>
              <a:t> </a:t>
            </a:r>
            <a:r>
              <a:rPr lang="en-GB" sz="2000" dirty="0" err="1" smtClean="0"/>
              <a:t>a’r</a:t>
            </a:r>
            <a:r>
              <a:rPr lang="en-GB" sz="2000" dirty="0" smtClean="0"/>
              <a:t> </a:t>
            </a:r>
            <a:r>
              <a:rPr lang="en-GB" sz="2000" dirty="0" err="1" smtClean="0"/>
              <a:t>arsylwr</a:t>
            </a:r>
            <a:r>
              <a:rPr lang="en-GB" sz="2000" dirty="0" smtClean="0"/>
              <a:t> </a:t>
            </a:r>
            <a:r>
              <a:rPr lang="en-GB" sz="2000" dirty="0" err="1" smtClean="0"/>
              <a:t>amser</a:t>
            </a:r>
            <a:r>
              <a:rPr lang="en-GB" sz="2000" dirty="0" smtClean="0"/>
              <a:t> </a:t>
            </a:r>
            <a:r>
              <a:rPr lang="en-GB" sz="2000" dirty="0" err="1" smtClean="0"/>
              <a:t>cyn</a:t>
            </a:r>
            <a:r>
              <a:rPr lang="en-GB" sz="2000" dirty="0" smtClean="0"/>
              <a:t> yr </a:t>
            </a:r>
            <a:r>
              <a:rPr lang="en-GB" sz="2000" dirty="0" err="1" smtClean="0"/>
              <a:t>arsylwi</a:t>
            </a:r>
            <a:r>
              <a:rPr lang="en-GB" sz="2000" dirty="0" smtClean="0"/>
              <a:t> </a:t>
            </a:r>
            <a:r>
              <a:rPr lang="en-GB" sz="2000" dirty="0" err="1" smtClean="0"/>
              <a:t>i</a:t>
            </a:r>
            <a:r>
              <a:rPr lang="en-GB" sz="2000" dirty="0" smtClean="0"/>
              <a:t> </a:t>
            </a:r>
            <a:r>
              <a:rPr lang="en-GB" sz="2000" dirty="0" err="1" smtClean="0"/>
              <a:t>drafod</a:t>
            </a:r>
            <a:r>
              <a:rPr lang="en-GB" sz="2000" dirty="0" smtClean="0"/>
              <a:t> y </a:t>
            </a:r>
            <a:r>
              <a:rPr lang="en-GB" sz="2000" dirty="0" err="1" smtClean="0"/>
              <a:t>ffocws</a:t>
            </a:r>
            <a:r>
              <a:rPr lang="en-GB" sz="2000" dirty="0" smtClean="0"/>
              <a:t> a </a:t>
            </a:r>
            <a:r>
              <a:rPr lang="en-GB" sz="2000" dirty="0" err="1" smtClean="0"/>
              <a:t>rhannu</a:t>
            </a:r>
            <a:r>
              <a:rPr lang="en-GB" sz="2000" dirty="0" smtClean="0"/>
              <a:t> </a:t>
            </a:r>
            <a:r>
              <a:rPr lang="en-GB" sz="2000" dirty="0" err="1" smtClean="0"/>
              <a:t>gwybodaeth</a:t>
            </a:r>
            <a:r>
              <a:rPr lang="en-GB" sz="2000" dirty="0" smtClean="0"/>
              <a:t> am y </a:t>
            </a:r>
            <a:r>
              <a:rPr lang="en-GB" sz="2000" dirty="0" err="1" smtClean="0"/>
              <a:t>dosbarth</a:t>
            </a:r>
            <a:endParaRPr lang="en-GB" sz="2000" dirty="0" smtClean="0"/>
          </a:p>
          <a:p>
            <a:pPr eaLnBrk="1" hangingPunct="1"/>
            <a:r>
              <a:rPr lang="en-GB" sz="2000" dirty="0" smtClean="0"/>
              <a:t>Pan </a:t>
            </a:r>
            <a:r>
              <a:rPr lang="en-GB" sz="2000" dirty="0" err="1" smtClean="0"/>
              <a:t>fydd</a:t>
            </a:r>
            <a:r>
              <a:rPr lang="en-GB" sz="2000" dirty="0" smtClean="0"/>
              <a:t> </a:t>
            </a:r>
            <a:r>
              <a:rPr lang="en-GB" sz="2000" dirty="0" err="1" smtClean="0"/>
              <a:t>arsylwi’n</a:t>
            </a:r>
            <a:r>
              <a:rPr lang="en-GB" sz="2000" dirty="0" smtClean="0"/>
              <a:t> </a:t>
            </a:r>
            <a:r>
              <a:rPr lang="en-GB" sz="2000" dirty="0" err="1" smtClean="0"/>
              <a:t>canolbwyntio’n</a:t>
            </a:r>
            <a:r>
              <a:rPr lang="en-GB" sz="2000" dirty="0" smtClean="0"/>
              <a:t> </a:t>
            </a:r>
            <a:r>
              <a:rPr lang="en-GB" sz="2000" dirty="0" err="1" smtClean="0"/>
              <a:t>glir</a:t>
            </a:r>
            <a:r>
              <a:rPr lang="en-GB" sz="2000" dirty="0" smtClean="0"/>
              <a:t> </a:t>
            </a:r>
            <a:r>
              <a:rPr lang="en-GB" sz="2000" dirty="0" err="1" smtClean="0"/>
              <a:t>ar</a:t>
            </a:r>
            <a:r>
              <a:rPr lang="en-GB" sz="2000" dirty="0" smtClean="0"/>
              <a:t> y </a:t>
            </a:r>
            <a:r>
              <a:rPr lang="en-GB" sz="2000" dirty="0" err="1" smtClean="0"/>
              <a:t>graddau</a:t>
            </a:r>
            <a:r>
              <a:rPr lang="en-GB" sz="2000" dirty="0" smtClean="0"/>
              <a:t> y </a:t>
            </a:r>
            <a:r>
              <a:rPr lang="en-GB" sz="2000" dirty="0" err="1" smtClean="0"/>
              <a:t>mae’r</a:t>
            </a:r>
            <a:r>
              <a:rPr lang="en-GB" sz="2000" dirty="0" smtClean="0"/>
              <a:t> </a:t>
            </a:r>
            <a:r>
              <a:rPr lang="en-GB" sz="2000" dirty="0" err="1" smtClean="0"/>
              <a:t>addysgu’n</a:t>
            </a:r>
            <a:r>
              <a:rPr lang="en-GB" sz="2000" dirty="0" smtClean="0"/>
              <a:t> </a:t>
            </a:r>
            <a:r>
              <a:rPr lang="en-GB" sz="2000" dirty="0" err="1" smtClean="0"/>
              <a:t>helpu</a:t>
            </a:r>
            <a:r>
              <a:rPr lang="en-GB" sz="2000" dirty="0" smtClean="0"/>
              <a:t> </a:t>
            </a:r>
            <a:r>
              <a:rPr lang="en-GB" sz="2000" dirty="0" err="1" smtClean="0"/>
              <a:t>disgyblion</a:t>
            </a:r>
            <a:r>
              <a:rPr lang="en-GB" sz="2000" dirty="0" smtClean="0"/>
              <a:t> </a:t>
            </a:r>
            <a:r>
              <a:rPr lang="en-GB" sz="2000" dirty="0" err="1" smtClean="0"/>
              <a:t>i</a:t>
            </a:r>
            <a:r>
              <a:rPr lang="en-GB" sz="2000" dirty="0" smtClean="0"/>
              <a:t> </a:t>
            </a:r>
            <a:r>
              <a:rPr lang="en-GB" sz="2000" dirty="0" err="1" smtClean="0"/>
              <a:t>ddysgu</a:t>
            </a:r>
            <a:r>
              <a:rPr lang="en-GB" sz="2000" dirty="0" smtClean="0"/>
              <a:t>, </a:t>
            </a:r>
            <a:r>
              <a:rPr lang="en-GB" sz="2000" dirty="0" err="1" smtClean="0"/>
              <a:t>gwneud</a:t>
            </a:r>
            <a:r>
              <a:rPr lang="en-GB" sz="2000" dirty="0" smtClean="0"/>
              <a:t> </a:t>
            </a:r>
            <a:r>
              <a:rPr lang="en-GB" sz="2000" dirty="0" err="1" smtClean="0"/>
              <a:t>cynnydd</a:t>
            </a:r>
            <a:r>
              <a:rPr lang="en-GB" sz="2000" dirty="0" smtClean="0"/>
              <a:t> </a:t>
            </a:r>
            <a:r>
              <a:rPr lang="en-GB" sz="2000" dirty="0" err="1" smtClean="0"/>
              <a:t>da</a:t>
            </a:r>
            <a:r>
              <a:rPr lang="en-GB" sz="2000" dirty="0" smtClean="0"/>
              <a:t> a </a:t>
            </a:r>
            <a:r>
              <a:rPr lang="en-GB" sz="2000" dirty="0" err="1" smtClean="0"/>
              <a:t>chyflawni</a:t>
            </a:r>
            <a:r>
              <a:rPr lang="en-GB" sz="2000" dirty="0" smtClean="0"/>
              <a:t> </a:t>
            </a:r>
            <a:r>
              <a:rPr lang="en-GB" sz="2000" dirty="0" err="1" smtClean="0"/>
              <a:t>safonau</a:t>
            </a:r>
            <a:r>
              <a:rPr lang="en-GB" sz="2000" dirty="0" smtClean="0"/>
              <a:t> </a:t>
            </a:r>
            <a:r>
              <a:rPr lang="en-GB" sz="2000" dirty="0" err="1" smtClean="0"/>
              <a:t>uchel</a:t>
            </a:r>
            <a:endParaRPr lang="en-GB" sz="2000" dirty="0" smtClean="0"/>
          </a:p>
          <a:p>
            <a:pPr eaLnBrk="1" hangingPunct="1"/>
            <a:endParaRPr lang="en-US" dirty="0" smtClean="0"/>
          </a:p>
        </p:txBody>
      </p:sp>
      <p:sp>
        <p:nvSpPr>
          <p:cNvPr id="4" name="Rectangle 4"/>
          <p:cNvSpPr txBox="1">
            <a:spLocks noChangeArrowheads="1"/>
          </p:cNvSpPr>
          <p:nvPr/>
        </p:nvSpPr>
        <p:spPr bwMode="auto">
          <a:xfrm>
            <a:off x="4870405" y="1416863"/>
            <a:ext cx="4248150"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rgbClr val="015284"/>
                </a:solidFill>
                <a:latin typeface="+mn-lt"/>
                <a:ea typeface="+mn-ea"/>
                <a:cs typeface="+mn-cs"/>
              </a:defRPr>
            </a:lvl1pPr>
            <a:lvl2pPr marL="742950" indent="-285750" algn="l" rtl="0" eaLnBrk="0" fontAlgn="base" hangingPunct="0">
              <a:spcBef>
                <a:spcPct val="20000"/>
              </a:spcBef>
              <a:spcAft>
                <a:spcPct val="0"/>
              </a:spcAft>
              <a:buChar char="–"/>
              <a:defRPr sz="2400">
                <a:solidFill>
                  <a:srgbClr val="015284"/>
                </a:solidFill>
                <a:latin typeface="+mn-lt"/>
              </a:defRPr>
            </a:lvl2pPr>
            <a:lvl3pPr marL="1143000" indent="-228600" algn="l" rtl="0" eaLnBrk="0" fontAlgn="base" hangingPunct="0">
              <a:spcBef>
                <a:spcPct val="20000"/>
              </a:spcBef>
              <a:spcAft>
                <a:spcPct val="0"/>
              </a:spcAft>
              <a:buChar char="•"/>
              <a:defRPr sz="2000">
                <a:solidFill>
                  <a:srgbClr val="015284"/>
                </a:solidFill>
                <a:latin typeface="+mn-lt"/>
              </a:defRPr>
            </a:lvl3pPr>
            <a:lvl4pPr marL="1600200" indent="-228600" algn="l" rtl="0" eaLnBrk="0" fontAlgn="base" hangingPunct="0">
              <a:spcBef>
                <a:spcPct val="20000"/>
              </a:spcBef>
              <a:spcAft>
                <a:spcPct val="0"/>
              </a:spcAft>
              <a:buChar char="–"/>
              <a:defRPr sz="1800">
                <a:solidFill>
                  <a:srgbClr val="015284"/>
                </a:solidFill>
                <a:latin typeface="+mn-lt"/>
              </a:defRPr>
            </a:lvl4pPr>
            <a:lvl5pPr marL="2057400" indent="-228600" algn="l" rtl="0" eaLnBrk="0" fontAlgn="base" hangingPunct="0">
              <a:spcBef>
                <a:spcPct val="20000"/>
              </a:spcBef>
              <a:spcAft>
                <a:spcPct val="0"/>
              </a:spcAft>
              <a:buChar char="»"/>
              <a:defRPr sz="1800">
                <a:solidFill>
                  <a:srgbClr val="015284"/>
                </a:solidFill>
                <a:latin typeface="+mn-lt"/>
              </a:defRPr>
            </a:lvl5pPr>
            <a:lvl6pPr marL="2514600" indent="-228600" algn="l" rtl="0" fontAlgn="base">
              <a:spcBef>
                <a:spcPct val="20000"/>
              </a:spcBef>
              <a:spcAft>
                <a:spcPct val="0"/>
              </a:spcAft>
              <a:buChar char="»"/>
              <a:defRPr sz="1800">
                <a:solidFill>
                  <a:srgbClr val="015284"/>
                </a:solidFill>
                <a:latin typeface="+mn-lt"/>
              </a:defRPr>
            </a:lvl6pPr>
            <a:lvl7pPr marL="2971800" indent="-228600" algn="l" rtl="0" fontAlgn="base">
              <a:spcBef>
                <a:spcPct val="20000"/>
              </a:spcBef>
              <a:spcAft>
                <a:spcPct val="0"/>
              </a:spcAft>
              <a:buChar char="»"/>
              <a:defRPr sz="1800">
                <a:solidFill>
                  <a:srgbClr val="015284"/>
                </a:solidFill>
                <a:latin typeface="+mn-lt"/>
              </a:defRPr>
            </a:lvl7pPr>
            <a:lvl8pPr marL="3429000" indent="-228600" algn="l" rtl="0" fontAlgn="base">
              <a:spcBef>
                <a:spcPct val="20000"/>
              </a:spcBef>
              <a:spcAft>
                <a:spcPct val="0"/>
              </a:spcAft>
              <a:buChar char="»"/>
              <a:defRPr sz="1800">
                <a:solidFill>
                  <a:srgbClr val="015284"/>
                </a:solidFill>
                <a:latin typeface="+mn-lt"/>
              </a:defRPr>
            </a:lvl8pPr>
            <a:lvl9pPr marL="3886200" indent="-228600" algn="l" rtl="0" fontAlgn="base">
              <a:spcBef>
                <a:spcPct val="20000"/>
              </a:spcBef>
              <a:spcAft>
                <a:spcPct val="0"/>
              </a:spcAft>
              <a:buChar char="»"/>
              <a:defRPr sz="1800">
                <a:solidFill>
                  <a:srgbClr val="015284"/>
                </a:solidFill>
                <a:latin typeface="+mn-lt"/>
              </a:defRPr>
            </a:lvl9pPr>
          </a:lstStyle>
          <a:p>
            <a:pPr marL="0" indent="0" eaLnBrk="1" hangingPunct="1">
              <a:buFontTx/>
              <a:buNone/>
            </a:pPr>
            <a:r>
              <a:rPr lang="en-GB" sz="2000" kern="0" dirty="0" smtClean="0">
                <a:solidFill>
                  <a:srgbClr val="D60134"/>
                </a:solidFill>
              </a:rPr>
              <a:t>In practical terms, classroom observation is effective when:</a:t>
            </a:r>
          </a:p>
          <a:p>
            <a:pPr eaLnBrk="1" hangingPunct="1"/>
            <a:r>
              <a:rPr lang="en-GB" sz="2000" kern="0" dirty="0" smtClean="0">
                <a:solidFill>
                  <a:srgbClr val="D60134"/>
                </a:solidFill>
              </a:rPr>
              <a:t>All staff have a clear understanding of any observation and when it will take place</a:t>
            </a:r>
          </a:p>
          <a:p>
            <a:pPr eaLnBrk="1" hangingPunct="1"/>
            <a:r>
              <a:rPr lang="en-GB" sz="2000" kern="0" dirty="0" smtClean="0">
                <a:solidFill>
                  <a:srgbClr val="D60134"/>
                </a:solidFill>
              </a:rPr>
              <a:t>The teacher and the observer have time before the observation to discuss the focus and share information about the class</a:t>
            </a:r>
          </a:p>
          <a:p>
            <a:pPr eaLnBrk="1" hangingPunct="1"/>
            <a:r>
              <a:rPr lang="en-GB" sz="2000" kern="0" dirty="0" smtClean="0">
                <a:solidFill>
                  <a:srgbClr val="D60134"/>
                </a:solidFill>
              </a:rPr>
              <a:t>Observation focus clearly on the extent to which the teaching helps pupils to learn, make good progress and achieve high standards</a:t>
            </a:r>
          </a:p>
          <a:p>
            <a:pPr eaLnBrk="1" hangingPunct="1"/>
            <a:endParaRPr lang="en-GB" sz="2000" kern="0" dirty="0" smtClean="0">
              <a:solidFill>
                <a:srgbClr val="D60134"/>
              </a:solidFill>
            </a:endParaRPr>
          </a:p>
          <a:p>
            <a:pPr eaLnBrk="1" hangingPunct="1"/>
            <a:endParaRPr lang="en-US" kern="0" dirty="0" smtClean="0"/>
          </a:p>
        </p:txBody>
      </p:sp>
    </p:spTree>
    <p:extLst>
      <p:ext uri="{BB962C8B-B14F-4D97-AF65-F5344CB8AC3E}">
        <p14:creationId xmlns:p14="http://schemas.microsoft.com/office/powerpoint/2010/main" val="24281914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23850" y="260350"/>
            <a:ext cx="7772400" cy="1368450"/>
          </a:xfrm>
        </p:spPr>
        <p:txBody>
          <a:bodyPr/>
          <a:lstStyle/>
          <a:p>
            <a:pPr eaLnBrk="1" hangingPunct="1"/>
            <a:r>
              <a:rPr lang="en-GB" sz="3600" dirty="0" err="1">
                <a:solidFill>
                  <a:srgbClr val="015284"/>
                </a:solidFill>
              </a:rPr>
              <a:t>Prif</a:t>
            </a:r>
            <a:r>
              <a:rPr lang="en-GB" sz="3600" dirty="0">
                <a:solidFill>
                  <a:srgbClr val="015284"/>
                </a:solidFill>
              </a:rPr>
              <a:t> </a:t>
            </a:r>
            <a:r>
              <a:rPr lang="en-GB" sz="3600" dirty="0" err="1" smtClean="0">
                <a:solidFill>
                  <a:srgbClr val="015284"/>
                </a:solidFill>
              </a:rPr>
              <a:t>ganfyddiadau</a:t>
            </a:r>
            <a:r>
              <a:rPr lang="en-GB" sz="3600" dirty="0" smtClean="0">
                <a:solidFill>
                  <a:srgbClr val="015284"/>
                </a:solidFill>
              </a:rPr>
              <a:t/>
            </a:r>
            <a:br>
              <a:rPr lang="en-GB" sz="3600" dirty="0" smtClean="0">
                <a:solidFill>
                  <a:srgbClr val="015284"/>
                </a:solidFill>
              </a:rPr>
            </a:br>
            <a:r>
              <a:rPr lang="en-GB" sz="3600" dirty="0" smtClean="0"/>
              <a:t>Main findings </a:t>
            </a:r>
            <a:br>
              <a:rPr lang="en-GB" sz="3600" dirty="0" smtClean="0"/>
            </a:br>
            <a:endParaRPr lang="en-US" sz="3600" dirty="0" smtClean="0">
              <a:solidFill>
                <a:srgbClr val="015284"/>
              </a:solidFill>
            </a:endParaRPr>
          </a:p>
        </p:txBody>
      </p:sp>
      <p:sp>
        <p:nvSpPr>
          <p:cNvPr id="4099" name="Rectangle 4"/>
          <p:cNvSpPr>
            <a:spLocks noGrp="1" noChangeArrowheads="1"/>
          </p:cNvSpPr>
          <p:nvPr>
            <p:ph type="body" sz="half" idx="2"/>
          </p:nvPr>
        </p:nvSpPr>
        <p:spPr>
          <a:xfrm>
            <a:off x="4895850" y="1340768"/>
            <a:ext cx="4248150" cy="4968875"/>
          </a:xfrm>
        </p:spPr>
        <p:txBody>
          <a:bodyPr/>
          <a:lstStyle/>
          <a:p>
            <a:pPr eaLnBrk="1" hangingPunct="1"/>
            <a:r>
              <a:rPr lang="en-GB" sz="2000" dirty="0" smtClean="0">
                <a:solidFill>
                  <a:srgbClr val="D60134"/>
                </a:solidFill>
              </a:rPr>
              <a:t>Observations draw on a wide range of  other evidence, such as planning, assessment, listening to learners</a:t>
            </a:r>
          </a:p>
          <a:p>
            <a:pPr eaLnBrk="1" hangingPunct="1"/>
            <a:r>
              <a:rPr lang="en-GB" sz="2000" dirty="0" smtClean="0">
                <a:solidFill>
                  <a:srgbClr val="D60134"/>
                </a:solidFill>
              </a:rPr>
              <a:t>Observers use forms suited to the purpose to record the findings of the observation</a:t>
            </a:r>
          </a:p>
          <a:p>
            <a:pPr eaLnBrk="1" hangingPunct="1"/>
            <a:r>
              <a:rPr lang="en-GB" sz="2000" dirty="0" smtClean="0">
                <a:solidFill>
                  <a:srgbClr val="D60134"/>
                </a:solidFill>
              </a:rPr>
              <a:t>The observed teacher has the opportunity to receive feedback and engage in professional dialogue as soon after the observation as possible</a:t>
            </a:r>
          </a:p>
          <a:p>
            <a:pPr eaLnBrk="1" hangingPunct="1"/>
            <a:r>
              <a:rPr lang="en-GB" sz="2000" dirty="0" smtClean="0">
                <a:solidFill>
                  <a:srgbClr val="D60134"/>
                </a:solidFill>
              </a:rPr>
              <a:t>Observers ensure there is a written record of the observation</a:t>
            </a:r>
          </a:p>
          <a:p>
            <a:pPr marL="0" indent="0" eaLnBrk="1" hangingPunct="1">
              <a:buNone/>
            </a:pPr>
            <a:endParaRPr lang="en-GB" sz="2000" dirty="0" smtClean="0">
              <a:solidFill>
                <a:srgbClr val="D60134"/>
              </a:solidFill>
            </a:endParaRPr>
          </a:p>
          <a:p>
            <a:pPr eaLnBrk="1" hangingPunct="1"/>
            <a:endParaRPr lang="en-US" dirty="0" smtClean="0"/>
          </a:p>
        </p:txBody>
      </p:sp>
      <p:sp>
        <p:nvSpPr>
          <p:cNvPr id="4" name="Rectangle 4"/>
          <p:cNvSpPr txBox="1">
            <a:spLocks noChangeArrowheads="1"/>
          </p:cNvSpPr>
          <p:nvPr/>
        </p:nvSpPr>
        <p:spPr bwMode="auto">
          <a:xfrm>
            <a:off x="445731" y="1277691"/>
            <a:ext cx="4248150"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rgbClr val="015284"/>
                </a:solidFill>
                <a:latin typeface="+mn-lt"/>
                <a:ea typeface="+mn-ea"/>
                <a:cs typeface="+mn-cs"/>
              </a:defRPr>
            </a:lvl1pPr>
            <a:lvl2pPr marL="742950" indent="-285750" algn="l" rtl="0" eaLnBrk="0" fontAlgn="base" hangingPunct="0">
              <a:spcBef>
                <a:spcPct val="20000"/>
              </a:spcBef>
              <a:spcAft>
                <a:spcPct val="0"/>
              </a:spcAft>
              <a:buChar char="–"/>
              <a:defRPr sz="2400">
                <a:solidFill>
                  <a:srgbClr val="015284"/>
                </a:solidFill>
                <a:latin typeface="+mn-lt"/>
              </a:defRPr>
            </a:lvl2pPr>
            <a:lvl3pPr marL="1143000" indent="-228600" algn="l" rtl="0" eaLnBrk="0" fontAlgn="base" hangingPunct="0">
              <a:spcBef>
                <a:spcPct val="20000"/>
              </a:spcBef>
              <a:spcAft>
                <a:spcPct val="0"/>
              </a:spcAft>
              <a:buChar char="•"/>
              <a:defRPr sz="2000">
                <a:solidFill>
                  <a:srgbClr val="015284"/>
                </a:solidFill>
                <a:latin typeface="+mn-lt"/>
              </a:defRPr>
            </a:lvl3pPr>
            <a:lvl4pPr marL="1600200" indent="-228600" algn="l" rtl="0" eaLnBrk="0" fontAlgn="base" hangingPunct="0">
              <a:spcBef>
                <a:spcPct val="20000"/>
              </a:spcBef>
              <a:spcAft>
                <a:spcPct val="0"/>
              </a:spcAft>
              <a:buChar char="–"/>
              <a:defRPr sz="1800">
                <a:solidFill>
                  <a:srgbClr val="015284"/>
                </a:solidFill>
                <a:latin typeface="+mn-lt"/>
              </a:defRPr>
            </a:lvl4pPr>
            <a:lvl5pPr marL="2057400" indent="-228600" algn="l" rtl="0" eaLnBrk="0" fontAlgn="base" hangingPunct="0">
              <a:spcBef>
                <a:spcPct val="20000"/>
              </a:spcBef>
              <a:spcAft>
                <a:spcPct val="0"/>
              </a:spcAft>
              <a:buChar char="»"/>
              <a:defRPr sz="1800">
                <a:solidFill>
                  <a:srgbClr val="015284"/>
                </a:solidFill>
                <a:latin typeface="+mn-lt"/>
              </a:defRPr>
            </a:lvl5pPr>
            <a:lvl6pPr marL="2514600" indent="-228600" algn="l" rtl="0" fontAlgn="base">
              <a:spcBef>
                <a:spcPct val="20000"/>
              </a:spcBef>
              <a:spcAft>
                <a:spcPct val="0"/>
              </a:spcAft>
              <a:buChar char="»"/>
              <a:defRPr sz="1800">
                <a:solidFill>
                  <a:srgbClr val="015284"/>
                </a:solidFill>
                <a:latin typeface="+mn-lt"/>
              </a:defRPr>
            </a:lvl6pPr>
            <a:lvl7pPr marL="2971800" indent="-228600" algn="l" rtl="0" fontAlgn="base">
              <a:spcBef>
                <a:spcPct val="20000"/>
              </a:spcBef>
              <a:spcAft>
                <a:spcPct val="0"/>
              </a:spcAft>
              <a:buChar char="»"/>
              <a:defRPr sz="1800">
                <a:solidFill>
                  <a:srgbClr val="015284"/>
                </a:solidFill>
                <a:latin typeface="+mn-lt"/>
              </a:defRPr>
            </a:lvl7pPr>
            <a:lvl8pPr marL="3429000" indent="-228600" algn="l" rtl="0" fontAlgn="base">
              <a:spcBef>
                <a:spcPct val="20000"/>
              </a:spcBef>
              <a:spcAft>
                <a:spcPct val="0"/>
              </a:spcAft>
              <a:buChar char="»"/>
              <a:defRPr sz="1800">
                <a:solidFill>
                  <a:srgbClr val="015284"/>
                </a:solidFill>
                <a:latin typeface="+mn-lt"/>
              </a:defRPr>
            </a:lvl8pPr>
            <a:lvl9pPr marL="3886200" indent="-228600" algn="l" rtl="0" fontAlgn="base">
              <a:spcBef>
                <a:spcPct val="20000"/>
              </a:spcBef>
              <a:spcAft>
                <a:spcPct val="0"/>
              </a:spcAft>
              <a:buChar char="»"/>
              <a:defRPr sz="1800">
                <a:solidFill>
                  <a:srgbClr val="015284"/>
                </a:solidFill>
                <a:latin typeface="+mn-lt"/>
              </a:defRPr>
            </a:lvl9pPr>
          </a:lstStyle>
          <a:p>
            <a:pPr eaLnBrk="1" hangingPunct="1"/>
            <a:r>
              <a:rPr lang="en-GB" sz="2000" kern="0" dirty="0" smtClean="0"/>
              <a:t>Pan </a:t>
            </a:r>
            <a:r>
              <a:rPr lang="en-GB" sz="2000" kern="0" dirty="0" err="1" smtClean="0"/>
              <a:t>fydd</a:t>
            </a:r>
            <a:r>
              <a:rPr lang="en-GB" sz="2000" kern="0" dirty="0" smtClean="0"/>
              <a:t> </a:t>
            </a:r>
            <a:r>
              <a:rPr lang="en-GB" sz="2000" kern="0" dirty="0" err="1" smtClean="0"/>
              <a:t>arsylwadau’n</a:t>
            </a:r>
            <a:r>
              <a:rPr lang="en-GB" sz="2000" kern="0" dirty="0" smtClean="0"/>
              <a:t> </a:t>
            </a:r>
            <a:r>
              <a:rPr lang="en-GB" sz="2000" kern="0" dirty="0" err="1" smtClean="0"/>
              <a:t>tynnu</a:t>
            </a:r>
            <a:r>
              <a:rPr lang="en-GB" sz="2000" kern="0" dirty="0" smtClean="0"/>
              <a:t> </a:t>
            </a:r>
            <a:r>
              <a:rPr lang="en-GB" sz="2000" kern="0" dirty="0" err="1" smtClean="0"/>
              <a:t>ar</a:t>
            </a:r>
            <a:r>
              <a:rPr lang="en-GB" sz="2000" kern="0" dirty="0" smtClean="0"/>
              <a:t> </a:t>
            </a:r>
            <a:r>
              <a:rPr lang="en-GB" sz="2000" kern="0" dirty="0" err="1" smtClean="0"/>
              <a:t>ystod</a:t>
            </a:r>
            <a:r>
              <a:rPr lang="en-GB" sz="2000" kern="0" dirty="0" smtClean="0"/>
              <a:t> </a:t>
            </a:r>
            <a:r>
              <a:rPr lang="en-GB" sz="2000" kern="0" dirty="0" err="1" smtClean="0"/>
              <a:t>eang</a:t>
            </a:r>
            <a:r>
              <a:rPr lang="en-GB" sz="2000" kern="0" dirty="0" smtClean="0"/>
              <a:t> o </a:t>
            </a:r>
            <a:r>
              <a:rPr lang="en-GB" sz="2000" kern="0" dirty="0" err="1" smtClean="0"/>
              <a:t>dystiolaeth</a:t>
            </a:r>
            <a:r>
              <a:rPr lang="en-GB" sz="2000" kern="0" dirty="0" smtClean="0"/>
              <a:t> </a:t>
            </a:r>
            <a:r>
              <a:rPr lang="en-GB" sz="2000" kern="0" dirty="0" err="1" smtClean="0"/>
              <a:t>arall</a:t>
            </a:r>
            <a:r>
              <a:rPr lang="en-GB" sz="2000" kern="0" dirty="0" smtClean="0"/>
              <a:t>, </a:t>
            </a:r>
            <a:r>
              <a:rPr lang="en-GB" sz="2000" kern="0" dirty="0" err="1" smtClean="0"/>
              <a:t>fel</a:t>
            </a:r>
            <a:r>
              <a:rPr lang="en-GB" sz="2000" kern="0" dirty="0" smtClean="0"/>
              <a:t> </a:t>
            </a:r>
            <a:r>
              <a:rPr lang="en-GB" sz="2000" kern="0" dirty="0" err="1" smtClean="0"/>
              <a:t>cynllunio</a:t>
            </a:r>
            <a:r>
              <a:rPr lang="en-GB" sz="2000" kern="0" dirty="0" smtClean="0"/>
              <a:t>, </a:t>
            </a:r>
            <a:r>
              <a:rPr lang="en-GB" sz="2000" kern="0" dirty="0" err="1" smtClean="0"/>
              <a:t>asesu</a:t>
            </a:r>
            <a:r>
              <a:rPr lang="en-GB" sz="2000" kern="0" dirty="0" smtClean="0"/>
              <a:t>, </a:t>
            </a:r>
            <a:r>
              <a:rPr lang="en-GB" sz="2000" kern="0" dirty="0" err="1" smtClean="0"/>
              <a:t>gwrando</a:t>
            </a:r>
            <a:r>
              <a:rPr lang="en-GB" sz="2000" kern="0" dirty="0" smtClean="0"/>
              <a:t> </a:t>
            </a:r>
            <a:r>
              <a:rPr lang="en-GB" sz="2000" kern="0" dirty="0" err="1" smtClean="0"/>
              <a:t>ar</a:t>
            </a:r>
            <a:r>
              <a:rPr lang="en-GB" sz="2000" kern="0" dirty="0" smtClean="0"/>
              <a:t> </a:t>
            </a:r>
            <a:r>
              <a:rPr lang="en-GB" sz="2000" kern="0" dirty="0" err="1" smtClean="0"/>
              <a:t>ddysgwyr</a:t>
            </a:r>
            <a:endParaRPr lang="en-GB" sz="2000" kern="0" dirty="0" smtClean="0"/>
          </a:p>
          <a:p>
            <a:pPr eaLnBrk="1" hangingPunct="1"/>
            <a:r>
              <a:rPr lang="en-GB" sz="2000" kern="0" dirty="0" smtClean="0"/>
              <a:t>Pan </a:t>
            </a:r>
            <a:r>
              <a:rPr lang="en-GB" sz="2000" kern="0" dirty="0" err="1" smtClean="0"/>
              <a:t>fydd</a:t>
            </a:r>
            <a:r>
              <a:rPr lang="en-GB" sz="2000" kern="0" dirty="0" smtClean="0"/>
              <a:t> </a:t>
            </a:r>
            <a:r>
              <a:rPr lang="en-GB" sz="2000" kern="0" dirty="0" err="1" smtClean="0"/>
              <a:t>arsylwyr</a:t>
            </a:r>
            <a:r>
              <a:rPr lang="en-GB" sz="2000" kern="0" dirty="0" smtClean="0"/>
              <a:t> </a:t>
            </a:r>
            <a:r>
              <a:rPr lang="en-GB" sz="2000" kern="0" dirty="0" err="1" smtClean="0"/>
              <a:t>yn</a:t>
            </a:r>
            <a:r>
              <a:rPr lang="en-GB" sz="2000" kern="0" dirty="0" smtClean="0"/>
              <a:t> </a:t>
            </a:r>
            <a:r>
              <a:rPr lang="en-GB" sz="2000" kern="0" dirty="0" err="1" smtClean="0"/>
              <a:t>defnyddio</a:t>
            </a:r>
            <a:r>
              <a:rPr lang="en-GB" sz="2000" kern="0" dirty="0" smtClean="0"/>
              <a:t> </a:t>
            </a:r>
            <a:r>
              <a:rPr lang="en-GB" sz="2000" kern="0" dirty="0" err="1" smtClean="0"/>
              <a:t>ffurflenni</a:t>
            </a:r>
            <a:r>
              <a:rPr lang="en-GB" sz="2000" kern="0" dirty="0" smtClean="0"/>
              <a:t> </a:t>
            </a:r>
            <a:r>
              <a:rPr lang="en-GB" sz="2000" kern="0" dirty="0" err="1" smtClean="0"/>
              <a:t>sy’n</a:t>
            </a:r>
            <a:r>
              <a:rPr lang="en-GB" sz="2000" kern="0" dirty="0" smtClean="0"/>
              <a:t> </a:t>
            </a:r>
            <a:r>
              <a:rPr lang="en-GB" sz="2000" kern="0" dirty="0" err="1" smtClean="0"/>
              <a:t>addas</a:t>
            </a:r>
            <a:r>
              <a:rPr lang="en-GB" sz="2000" kern="0" dirty="0" smtClean="0"/>
              <a:t> </a:t>
            </a:r>
            <a:r>
              <a:rPr lang="en-GB" sz="2000" kern="0" dirty="0" err="1" smtClean="0"/>
              <a:t>i’r</a:t>
            </a:r>
            <a:r>
              <a:rPr lang="en-GB" sz="2000" kern="0" dirty="0" smtClean="0"/>
              <a:t> </a:t>
            </a:r>
            <a:r>
              <a:rPr lang="en-GB" sz="2000" kern="0" dirty="0" err="1" smtClean="0"/>
              <a:t>diben</a:t>
            </a:r>
            <a:r>
              <a:rPr lang="en-GB" sz="2000" kern="0" dirty="0" smtClean="0"/>
              <a:t> </a:t>
            </a:r>
            <a:r>
              <a:rPr lang="en-GB" sz="2000" kern="0" dirty="0" err="1" smtClean="0"/>
              <a:t>i</a:t>
            </a:r>
            <a:r>
              <a:rPr lang="en-GB" sz="2000" kern="0" dirty="0" smtClean="0"/>
              <a:t> </a:t>
            </a:r>
            <a:r>
              <a:rPr lang="en-GB" sz="2000" kern="0" dirty="0" err="1" smtClean="0"/>
              <a:t>gofnodi</a:t>
            </a:r>
            <a:r>
              <a:rPr lang="en-GB" sz="2000" kern="0" dirty="0" smtClean="0"/>
              <a:t> </a:t>
            </a:r>
            <a:r>
              <a:rPr lang="en-GB" sz="2000" kern="0" dirty="0" err="1" smtClean="0"/>
              <a:t>canfyddiadau’r</a:t>
            </a:r>
            <a:r>
              <a:rPr lang="en-GB" sz="2000" kern="0" dirty="0" smtClean="0"/>
              <a:t> </a:t>
            </a:r>
            <a:r>
              <a:rPr lang="en-GB" sz="2000" kern="0" dirty="0" err="1" smtClean="0"/>
              <a:t>arsylwi</a:t>
            </a:r>
            <a:endParaRPr lang="en-GB" sz="2000" kern="0" dirty="0" smtClean="0"/>
          </a:p>
          <a:p>
            <a:pPr eaLnBrk="1" hangingPunct="1"/>
            <a:r>
              <a:rPr lang="en-GB" sz="2000" kern="0" dirty="0" smtClean="0"/>
              <a:t>Pan </a:t>
            </a:r>
            <a:r>
              <a:rPr lang="en-GB" sz="2000" kern="0" dirty="0" err="1" smtClean="0"/>
              <a:t>gaiff</a:t>
            </a:r>
            <a:r>
              <a:rPr lang="en-GB" sz="2000" kern="0" dirty="0" smtClean="0"/>
              <a:t> yr </a:t>
            </a:r>
            <a:r>
              <a:rPr lang="en-GB" sz="2000" kern="0" dirty="0" err="1" smtClean="0"/>
              <a:t>athrawon</a:t>
            </a:r>
            <a:r>
              <a:rPr lang="en-GB" sz="2000" kern="0" dirty="0" smtClean="0"/>
              <a:t> </a:t>
            </a:r>
            <a:r>
              <a:rPr lang="en-GB" sz="2000" kern="0" dirty="0" err="1" smtClean="0"/>
              <a:t>sy’n</a:t>
            </a:r>
            <a:r>
              <a:rPr lang="en-GB" sz="2000" kern="0" dirty="0" smtClean="0"/>
              <a:t> </a:t>
            </a:r>
            <a:r>
              <a:rPr lang="en-GB" sz="2000" kern="0" dirty="0" err="1" smtClean="0"/>
              <a:t>cael</a:t>
            </a:r>
            <a:r>
              <a:rPr lang="en-GB" sz="2000" kern="0" dirty="0" smtClean="0"/>
              <a:t> </a:t>
            </a:r>
            <a:r>
              <a:rPr lang="en-GB" sz="2000" kern="0" dirty="0" err="1" smtClean="0"/>
              <a:t>eu</a:t>
            </a:r>
            <a:r>
              <a:rPr lang="en-GB" sz="2000" kern="0" dirty="0" smtClean="0"/>
              <a:t> </a:t>
            </a:r>
            <a:r>
              <a:rPr lang="en-GB" sz="2000" kern="0" dirty="0" err="1" smtClean="0"/>
              <a:t>harsylwi</a:t>
            </a:r>
            <a:r>
              <a:rPr lang="en-GB" sz="2000" kern="0" dirty="0" smtClean="0"/>
              <a:t> </a:t>
            </a:r>
            <a:r>
              <a:rPr lang="en-GB" sz="2000" kern="0" dirty="0" err="1" smtClean="0"/>
              <a:t>gyfle</a:t>
            </a:r>
            <a:r>
              <a:rPr lang="en-GB" sz="2000" kern="0" dirty="0" smtClean="0"/>
              <a:t> </a:t>
            </a:r>
            <a:r>
              <a:rPr lang="en-GB" sz="2000" kern="0" dirty="0" err="1" smtClean="0"/>
              <a:t>i</a:t>
            </a:r>
            <a:r>
              <a:rPr lang="en-GB" sz="2000" kern="0" dirty="0" smtClean="0"/>
              <a:t> </a:t>
            </a:r>
            <a:r>
              <a:rPr lang="en-GB" sz="2000" kern="0" dirty="0" err="1" smtClean="0"/>
              <a:t>gael</a:t>
            </a:r>
            <a:r>
              <a:rPr lang="en-GB" sz="2000" kern="0" dirty="0" smtClean="0"/>
              <a:t> </a:t>
            </a:r>
            <a:r>
              <a:rPr lang="en-GB" sz="2000" kern="0" dirty="0" err="1" smtClean="0"/>
              <a:t>adborth</a:t>
            </a:r>
            <a:r>
              <a:rPr lang="en-GB" sz="2000" kern="0" dirty="0" smtClean="0"/>
              <a:t> a </a:t>
            </a:r>
            <a:r>
              <a:rPr lang="en-GB" sz="2000" kern="0" dirty="0" err="1" smtClean="0"/>
              <a:t>chymryd</a:t>
            </a:r>
            <a:r>
              <a:rPr lang="en-GB" sz="2000" kern="0" dirty="0" smtClean="0"/>
              <a:t> </a:t>
            </a:r>
            <a:r>
              <a:rPr lang="en-GB" sz="2000" kern="0" dirty="0" err="1" smtClean="0"/>
              <a:t>rhan</a:t>
            </a:r>
            <a:r>
              <a:rPr lang="en-GB" sz="2000" kern="0" dirty="0" smtClean="0"/>
              <a:t> </a:t>
            </a:r>
            <a:r>
              <a:rPr lang="en-GB" sz="2000" kern="0" dirty="0" err="1" smtClean="0"/>
              <a:t>mewn</a:t>
            </a:r>
            <a:r>
              <a:rPr lang="en-GB" sz="2000" kern="0" dirty="0" smtClean="0"/>
              <a:t> </a:t>
            </a:r>
            <a:r>
              <a:rPr lang="en-GB" sz="2000" kern="0" dirty="0" err="1" smtClean="0"/>
              <a:t>deialog</a:t>
            </a:r>
            <a:r>
              <a:rPr lang="en-GB" sz="2000" kern="0" dirty="0" smtClean="0"/>
              <a:t> </a:t>
            </a:r>
            <a:r>
              <a:rPr lang="en-GB" sz="2000" kern="0" dirty="0" err="1" smtClean="0"/>
              <a:t>broffesiynol</a:t>
            </a:r>
            <a:r>
              <a:rPr lang="en-GB" sz="2000" kern="0" dirty="0" smtClean="0"/>
              <a:t> </a:t>
            </a:r>
            <a:r>
              <a:rPr lang="en-GB" sz="2000" kern="0" dirty="0" err="1" smtClean="0"/>
              <a:t>cyn</a:t>
            </a:r>
            <a:r>
              <a:rPr lang="en-GB" sz="2000" kern="0" dirty="0" smtClean="0"/>
              <a:t> </a:t>
            </a:r>
            <a:r>
              <a:rPr lang="en-GB" sz="2000" kern="0" dirty="0" err="1" smtClean="0"/>
              <a:t>gynted</a:t>
            </a:r>
            <a:r>
              <a:rPr lang="en-GB" sz="2000" kern="0" dirty="0" smtClean="0"/>
              <a:t> â </a:t>
            </a:r>
            <a:r>
              <a:rPr lang="en-GB" sz="2000" kern="0" dirty="0" err="1" smtClean="0"/>
              <a:t>phosibl</a:t>
            </a:r>
            <a:r>
              <a:rPr lang="en-GB" sz="2000" kern="0" dirty="0" smtClean="0"/>
              <a:t> </a:t>
            </a:r>
            <a:r>
              <a:rPr lang="en-GB" sz="2000" kern="0" dirty="0" err="1" smtClean="0"/>
              <a:t>ar</a:t>
            </a:r>
            <a:r>
              <a:rPr lang="en-GB" sz="2000" kern="0" dirty="0" smtClean="0"/>
              <a:t> </a:t>
            </a:r>
            <a:r>
              <a:rPr lang="en-GB" sz="2000" kern="0" dirty="0" err="1" smtClean="0"/>
              <a:t>ôl</a:t>
            </a:r>
            <a:r>
              <a:rPr lang="en-GB" sz="2000" kern="0" dirty="0" smtClean="0"/>
              <a:t> </a:t>
            </a:r>
            <a:r>
              <a:rPr lang="en-GB" sz="2000" kern="0" dirty="0" err="1" smtClean="0"/>
              <a:t>cael</a:t>
            </a:r>
            <a:r>
              <a:rPr lang="en-GB" sz="2000" kern="0" dirty="0" smtClean="0"/>
              <a:t> </a:t>
            </a:r>
            <a:r>
              <a:rPr lang="en-GB" sz="2000" kern="0" dirty="0" err="1" smtClean="0"/>
              <a:t>eu</a:t>
            </a:r>
            <a:r>
              <a:rPr lang="en-GB" sz="2000" kern="0" dirty="0" smtClean="0"/>
              <a:t> </a:t>
            </a:r>
            <a:r>
              <a:rPr lang="en-GB" sz="2000" kern="0" dirty="0" err="1" smtClean="0"/>
              <a:t>harsylwi</a:t>
            </a:r>
            <a:endParaRPr lang="en-GB" sz="2000" kern="0" dirty="0" smtClean="0"/>
          </a:p>
          <a:p>
            <a:pPr eaLnBrk="1" hangingPunct="1"/>
            <a:r>
              <a:rPr lang="en-GB" sz="2000" kern="0" dirty="0" smtClean="0"/>
              <a:t>Pan </a:t>
            </a:r>
            <a:r>
              <a:rPr lang="en-GB" sz="2000" kern="0" dirty="0" err="1" smtClean="0"/>
              <a:t>fydd</a:t>
            </a:r>
            <a:r>
              <a:rPr lang="en-GB" sz="2000" kern="0" dirty="0" smtClean="0"/>
              <a:t> </a:t>
            </a:r>
            <a:r>
              <a:rPr lang="en-GB" sz="2000" kern="0" dirty="0" err="1" smtClean="0"/>
              <a:t>arsylwyr</a:t>
            </a:r>
            <a:r>
              <a:rPr lang="en-GB" sz="2000" kern="0" dirty="0" smtClean="0"/>
              <a:t> </a:t>
            </a:r>
            <a:r>
              <a:rPr lang="en-GB" sz="2000" kern="0" dirty="0" err="1" smtClean="0"/>
              <a:t>yn</a:t>
            </a:r>
            <a:r>
              <a:rPr lang="en-GB" sz="2000" kern="0" dirty="0" smtClean="0"/>
              <a:t> </a:t>
            </a:r>
            <a:r>
              <a:rPr lang="en-GB" sz="2000" kern="0" dirty="0" err="1" smtClean="0"/>
              <a:t>sicrhau</a:t>
            </a:r>
            <a:r>
              <a:rPr lang="en-GB" sz="2000" kern="0" dirty="0" smtClean="0"/>
              <a:t> </a:t>
            </a:r>
            <a:r>
              <a:rPr lang="en-GB" sz="2000" kern="0" dirty="0" err="1" smtClean="0"/>
              <a:t>bod</a:t>
            </a:r>
            <a:r>
              <a:rPr lang="en-GB" sz="2000" kern="0" dirty="0" smtClean="0"/>
              <a:t> </a:t>
            </a:r>
            <a:r>
              <a:rPr lang="en-GB" sz="2000" kern="0" dirty="0" err="1" smtClean="0"/>
              <a:t>cofnod</a:t>
            </a:r>
            <a:r>
              <a:rPr lang="en-GB" sz="2000" kern="0" dirty="0" smtClean="0"/>
              <a:t> </a:t>
            </a:r>
            <a:r>
              <a:rPr lang="en-GB" sz="2000" kern="0" dirty="0" err="1" smtClean="0"/>
              <a:t>ysgrifenedig</a:t>
            </a:r>
            <a:r>
              <a:rPr lang="en-GB" sz="2000" kern="0" dirty="0" smtClean="0"/>
              <a:t> </a:t>
            </a:r>
            <a:r>
              <a:rPr lang="en-GB" sz="2000" kern="0" dirty="0" err="1" smtClean="0"/>
              <a:t>o’r</a:t>
            </a:r>
            <a:r>
              <a:rPr lang="en-GB" sz="2000" kern="0" dirty="0" smtClean="0"/>
              <a:t> </a:t>
            </a:r>
            <a:r>
              <a:rPr lang="en-GB" sz="2000" kern="0" dirty="0" err="1" smtClean="0"/>
              <a:t>arsylwi</a:t>
            </a:r>
            <a:endParaRPr lang="en-GB" sz="2000" kern="0" dirty="0" smtClean="0"/>
          </a:p>
          <a:p>
            <a:pPr eaLnBrk="1" hangingPunct="1"/>
            <a:endParaRPr lang="en-US" kern="0" dirty="0" smtClean="0"/>
          </a:p>
        </p:txBody>
      </p:sp>
    </p:spTree>
    <p:extLst>
      <p:ext uri="{BB962C8B-B14F-4D97-AF65-F5344CB8AC3E}">
        <p14:creationId xmlns:p14="http://schemas.microsoft.com/office/powerpoint/2010/main" val="24281914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23850" y="188640"/>
            <a:ext cx="8424614" cy="1080120"/>
          </a:xfrm>
        </p:spPr>
        <p:txBody>
          <a:bodyPr/>
          <a:lstStyle/>
          <a:p>
            <a:pPr eaLnBrk="1" hangingPunct="1"/>
            <a:r>
              <a:rPr lang="en-GB" sz="3600" dirty="0" err="1" smtClean="0">
                <a:solidFill>
                  <a:srgbClr val="015284"/>
                </a:solidFill>
              </a:rPr>
              <a:t>Prif</a:t>
            </a:r>
            <a:r>
              <a:rPr lang="en-GB" sz="3600" dirty="0" smtClean="0">
                <a:solidFill>
                  <a:srgbClr val="015284"/>
                </a:solidFill>
              </a:rPr>
              <a:t> </a:t>
            </a:r>
            <a:r>
              <a:rPr lang="en-GB" sz="3600" dirty="0" err="1" smtClean="0">
                <a:solidFill>
                  <a:srgbClr val="015284"/>
                </a:solidFill>
              </a:rPr>
              <a:t>ganfyddiadau</a:t>
            </a:r>
            <a:r>
              <a:rPr lang="en-GB" sz="3600" dirty="0">
                <a:solidFill>
                  <a:srgbClr val="015284"/>
                </a:solidFill>
              </a:rPr>
              <a:t/>
            </a:r>
            <a:br>
              <a:rPr lang="en-GB" sz="3600" dirty="0">
                <a:solidFill>
                  <a:srgbClr val="015284"/>
                </a:solidFill>
              </a:rPr>
            </a:br>
            <a:r>
              <a:rPr lang="en-GB" sz="3600" dirty="0" smtClean="0"/>
              <a:t>Main findings</a:t>
            </a:r>
            <a:endParaRPr lang="en-US" sz="3600" dirty="0" smtClean="0">
              <a:solidFill>
                <a:srgbClr val="015284"/>
              </a:solidFill>
            </a:endParaRPr>
          </a:p>
        </p:txBody>
      </p:sp>
      <p:sp>
        <p:nvSpPr>
          <p:cNvPr id="4099" name="Rectangle 4"/>
          <p:cNvSpPr>
            <a:spLocks noGrp="1" noChangeArrowheads="1"/>
          </p:cNvSpPr>
          <p:nvPr>
            <p:ph type="body" sz="half" idx="2"/>
          </p:nvPr>
        </p:nvSpPr>
        <p:spPr>
          <a:xfrm>
            <a:off x="4907586" y="1340768"/>
            <a:ext cx="4248150" cy="5400600"/>
          </a:xfrm>
        </p:spPr>
        <p:txBody>
          <a:bodyPr/>
          <a:lstStyle/>
          <a:p>
            <a:pPr eaLnBrk="1" hangingPunct="1"/>
            <a:r>
              <a:rPr lang="en-GB" sz="2000" dirty="0" smtClean="0">
                <a:solidFill>
                  <a:srgbClr val="D60134"/>
                </a:solidFill>
              </a:rPr>
              <a:t>All observations requiring judgements are moderated to ensure consistency</a:t>
            </a:r>
          </a:p>
          <a:p>
            <a:pPr eaLnBrk="1" hangingPunct="1"/>
            <a:r>
              <a:rPr lang="en-GB" sz="2000" dirty="0" smtClean="0">
                <a:solidFill>
                  <a:srgbClr val="D60134"/>
                </a:solidFill>
              </a:rPr>
              <a:t>Observers are trained to use judgement descriptors accurately and consistently to ensure equality and fairness</a:t>
            </a:r>
          </a:p>
          <a:p>
            <a:pPr eaLnBrk="1" hangingPunct="1"/>
            <a:r>
              <a:rPr lang="en-GB" sz="2000" dirty="0" smtClean="0">
                <a:solidFill>
                  <a:srgbClr val="D60134"/>
                </a:solidFill>
              </a:rPr>
              <a:t>An annual self-evaluation cycle includes timetabled performance management observations and observations to monitor the school’s progress against improvement targets.</a:t>
            </a:r>
          </a:p>
          <a:p>
            <a:pPr eaLnBrk="1" hangingPunct="1"/>
            <a:r>
              <a:rPr lang="en-GB" sz="2000" dirty="0" smtClean="0">
                <a:solidFill>
                  <a:srgbClr val="D60134"/>
                </a:solidFill>
              </a:rPr>
              <a:t>The school takes account of formal classroom observations when reviewing improvement targets</a:t>
            </a:r>
          </a:p>
          <a:p>
            <a:pPr eaLnBrk="1" hangingPunct="1"/>
            <a:endParaRPr lang="en-US" dirty="0" smtClean="0"/>
          </a:p>
        </p:txBody>
      </p:sp>
      <p:sp>
        <p:nvSpPr>
          <p:cNvPr id="4" name="Rectangle 4"/>
          <p:cNvSpPr txBox="1">
            <a:spLocks noChangeArrowheads="1"/>
          </p:cNvSpPr>
          <p:nvPr/>
        </p:nvSpPr>
        <p:spPr bwMode="auto">
          <a:xfrm>
            <a:off x="395536" y="1493167"/>
            <a:ext cx="4248150"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rgbClr val="015284"/>
                </a:solidFill>
                <a:latin typeface="+mn-lt"/>
                <a:ea typeface="+mn-ea"/>
                <a:cs typeface="+mn-cs"/>
              </a:defRPr>
            </a:lvl1pPr>
            <a:lvl2pPr marL="742950" indent="-285750" algn="l" rtl="0" eaLnBrk="0" fontAlgn="base" hangingPunct="0">
              <a:spcBef>
                <a:spcPct val="20000"/>
              </a:spcBef>
              <a:spcAft>
                <a:spcPct val="0"/>
              </a:spcAft>
              <a:buChar char="–"/>
              <a:defRPr sz="2400">
                <a:solidFill>
                  <a:srgbClr val="015284"/>
                </a:solidFill>
                <a:latin typeface="+mn-lt"/>
              </a:defRPr>
            </a:lvl2pPr>
            <a:lvl3pPr marL="1143000" indent="-228600" algn="l" rtl="0" eaLnBrk="0" fontAlgn="base" hangingPunct="0">
              <a:spcBef>
                <a:spcPct val="20000"/>
              </a:spcBef>
              <a:spcAft>
                <a:spcPct val="0"/>
              </a:spcAft>
              <a:buChar char="•"/>
              <a:defRPr sz="2000">
                <a:solidFill>
                  <a:srgbClr val="015284"/>
                </a:solidFill>
                <a:latin typeface="+mn-lt"/>
              </a:defRPr>
            </a:lvl3pPr>
            <a:lvl4pPr marL="1600200" indent="-228600" algn="l" rtl="0" eaLnBrk="0" fontAlgn="base" hangingPunct="0">
              <a:spcBef>
                <a:spcPct val="20000"/>
              </a:spcBef>
              <a:spcAft>
                <a:spcPct val="0"/>
              </a:spcAft>
              <a:buChar char="–"/>
              <a:defRPr sz="1800">
                <a:solidFill>
                  <a:srgbClr val="015284"/>
                </a:solidFill>
                <a:latin typeface="+mn-lt"/>
              </a:defRPr>
            </a:lvl4pPr>
            <a:lvl5pPr marL="2057400" indent="-228600" algn="l" rtl="0" eaLnBrk="0" fontAlgn="base" hangingPunct="0">
              <a:spcBef>
                <a:spcPct val="20000"/>
              </a:spcBef>
              <a:spcAft>
                <a:spcPct val="0"/>
              </a:spcAft>
              <a:buChar char="»"/>
              <a:defRPr sz="1800">
                <a:solidFill>
                  <a:srgbClr val="015284"/>
                </a:solidFill>
                <a:latin typeface="+mn-lt"/>
              </a:defRPr>
            </a:lvl5pPr>
            <a:lvl6pPr marL="2514600" indent="-228600" algn="l" rtl="0" fontAlgn="base">
              <a:spcBef>
                <a:spcPct val="20000"/>
              </a:spcBef>
              <a:spcAft>
                <a:spcPct val="0"/>
              </a:spcAft>
              <a:buChar char="»"/>
              <a:defRPr sz="1800">
                <a:solidFill>
                  <a:srgbClr val="015284"/>
                </a:solidFill>
                <a:latin typeface="+mn-lt"/>
              </a:defRPr>
            </a:lvl6pPr>
            <a:lvl7pPr marL="2971800" indent="-228600" algn="l" rtl="0" fontAlgn="base">
              <a:spcBef>
                <a:spcPct val="20000"/>
              </a:spcBef>
              <a:spcAft>
                <a:spcPct val="0"/>
              </a:spcAft>
              <a:buChar char="»"/>
              <a:defRPr sz="1800">
                <a:solidFill>
                  <a:srgbClr val="015284"/>
                </a:solidFill>
                <a:latin typeface="+mn-lt"/>
              </a:defRPr>
            </a:lvl7pPr>
            <a:lvl8pPr marL="3429000" indent="-228600" algn="l" rtl="0" fontAlgn="base">
              <a:spcBef>
                <a:spcPct val="20000"/>
              </a:spcBef>
              <a:spcAft>
                <a:spcPct val="0"/>
              </a:spcAft>
              <a:buChar char="»"/>
              <a:defRPr sz="1800">
                <a:solidFill>
                  <a:srgbClr val="015284"/>
                </a:solidFill>
                <a:latin typeface="+mn-lt"/>
              </a:defRPr>
            </a:lvl8pPr>
            <a:lvl9pPr marL="3886200" indent="-228600" algn="l" rtl="0" fontAlgn="base">
              <a:spcBef>
                <a:spcPct val="20000"/>
              </a:spcBef>
              <a:spcAft>
                <a:spcPct val="0"/>
              </a:spcAft>
              <a:buChar char="»"/>
              <a:defRPr sz="1800">
                <a:solidFill>
                  <a:srgbClr val="015284"/>
                </a:solidFill>
                <a:latin typeface="+mn-lt"/>
              </a:defRPr>
            </a:lvl9pPr>
          </a:lstStyle>
          <a:p>
            <a:pPr eaLnBrk="1" hangingPunct="1"/>
            <a:r>
              <a:rPr lang="en-GB" sz="2000" kern="0" dirty="0" smtClean="0"/>
              <a:t>Pan </a:t>
            </a:r>
            <a:r>
              <a:rPr lang="en-GB" sz="2000" kern="0" dirty="0" err="1" smtClean="0"/>
              <a:t>gaiff</a:t>
            </a:r>
            <a:r>
              <a:rPr lang="en-GB" sz="2000" kern="0" dirty="0" smtClean="0"/>
              <a:t> yr </a:t>
            </a:r>
            <a:r>
              <a:rPr lang="en-GB" sz="2000" kern="0" dirty="0" err="1" smtClean="0"/>
              <a:t>holl</a:t>
            </a:r>
            <a:r>
              <a:rPr lang="en-GB" sz="2000" kern="0" dirty="0" smtClean="0"/>
              <a:t> </a:t>
            </a:r>
            <a:r>
              <a:rPr lang="en-GB" sz="2000" kern="0" dirty="0" err="1" smtClean="0"/>
              <a:t>arsylwadau</a:t>
            </a:r>
            <a:r>
              <a:rPr lang="en-GB" sz="2000" kern="0" dirty="0" smtClean="0"/>
              <a:t> y </a:t>
            </a:r>
            <a:r>
              <a:rPr lang="en-GB" sz="2000" kern="0" dirty="0" err="1" smtClean="0"/>
              <a:t>mae</a:t>
            </a:r>
            <a:r>
              <a:rPr lang="en-GB" sz="2000" kern="0" dirty="0" smtClean="0"/>
              <a:t> </a:t>
            </a:r>
            <a:r>
              <a:rPr lang="en-GB" sz="2000" kern="0" dirty="0" err="1" smtClean="0"/>
              <a:t>angen</a:t>
            </a:r>
            <a:r>
              <a:rPr lang="en-GB" sz="2000" kern="0" dirty="0" smtClean="0"/>
              <a:t> barn </a:t>
            </a:r>
            <a:r>
              <a:rPr lang="en-GB" sz="2000" kern="0" dirty="0" err="1" smtClean="0"/>
              <a:t>arnynt</a:t>
            </a:r>
            <a:r>
              <a:rPr lang="en-GB" sz="2000" kern="0" dirty="0" smtClean="0"/>
              <a:t> </a:t>
            </a:r>
            <a:r>
              <a:rPr lang="en-GB" sz="2000" kern="0" dirty="0" err="1" smtClean="0"/>
              <a:t>eu</a:t>
            </a:r>
            <a:r>
              <a:rPr lang="en-GB" sz="2000" kern="0" dirty="0" smtClean="0"/>
              <a:t> </a:t>
            </a:r>
            <a:r>
              <a:rPr lang="en-GB" sz="2000" kern="0" dirty="0" err="1" smtClean="0"/>
              <a:t>cymedroli</a:t>
            </a:r>
            <a:r>
              <a:rPr lang="en-GB" sz="2000" kern="0" dirty="0" smtClean="0"/>
              <a:t> </a:t>
            </a:r>
            <a:r>
              <a:rPr lang="en-GB" sz="2000" kern="0" dirty="0" err="1" smtClean="0"/>
              <a:t>i</a:t>
            </a:r>
            <a:r>
              <a:rPr lang="en-GB" sz="2000" kern="0" dirty="0" smtClean="0"/>
              <a:t> </a:t>
            </a:r>
            <a:r>
              <a:rPr lang="en-GB" sz="2000" kern="0" dirty="0" err="1" smtClean="0"/>
              <a:t>sicrhau</a:t>
            </a:r>
            <a:r>
              <a:rPr lang="en-GB" sz="2000" kern="0" dirty="0" smtClean="0"/>
              <a:t> </a:t>
            </a:r>
            <a:r>
              <a:rPr lang="en-GB" sz="2000" kern="0" dirty="0" err="1" smtClean="0"/>
              <a:t>cysondeb</a:t>
            </a:r>
            <a:endParaRPr lang="en-GB" sz="2000" kern="0" dirty="0" smtClean="0"/>
          </a:p>
          <a:p>
            <a:pPr eaLnBrk="1" hangingPunct="1"/>
            <a:r>
              <a:rPr lang="en-GB" sz="2000" kern="0" dirty="0" smtClean="0"/>
              <a:t>Pan </a:t>
            </a:r>
            <a:r>
              <a:rPr lang="en-GB" sz="2000" kern="0" dirty="0" err="1" smtClean="0"/>
              <a:t>gaiff</a:t>
            </a:r>
            <a:r>
              <a:rPr lang="en-GB" sz="2000" kern="0" dirty="0" smtClean="0"/>
              <a:t> </a:t>
            </a:r>
            <a:r>
              <a:rPr lang="en-GB" sz="2000" kern="0" dirty="0" err="1" smtClean="0"/>
              <a:t>arsylwyr</a:t>
            </a:r>
            <a:r>
              <a:rPr lang="en-GB" sz="2000" kern="0" dirty="0" smtClean="0"/>
              <a:t> </a:t>
            </a:r>
            <a:r>
              <a:rPr lang="en-GB" sz="2000" kern="0" dirty="0" err="1" smtClean="0"/>
              <a:t>eu</a:t>
            </a:r>
            <a:r>
              <a:rPr lang="en-GB" sz="2000" kern="0" dirty="0" smtClean="0"/>
              <a:t> </a:t>
            </a:r>
            <a:r>
              <a:rPr lang="en-GB" sz="2000" kern="0" dirty="0" err="1" smtClean="0"/>
              <a:t>hyfforddi</a:t>
            </a:r>
            <a:r>
              <a:rPr lang="en-GB" sz="2000" kern="0" dirty="0" smtClean="0"/>
              <a:t> </a:t>
            </a:r>
            <a:r>
              <a:rPr lang="en-GB" sz="2000" kern="0" dirty="0" err="1" smtClean="0"/>
              <a:t>i</a:t>
            </a:r>
            <a:r>
              <a:rPr lang="en-GB" sz="2000" kern="0" dirty="0" smtClean="0"/>
              <a:t> </a:t>
            </a:r>
            <a:r>
              <a:rPr lang="en-GB" sz="2000" kern="0" dirty="0" err="1" smtClean="0"/>
              <a:t>ddefnyddio</a:t>
            </a:r>
            <a:r>
              <a:rPr lang="en-GB" sz="2000" kern="0" dirty="0" smtClean="0"/>
              <a:t> </a:t>
            </a:r>
            <a:r>
              <a:rPr lang="en-GB" sz="2000" kern="0" dirty="0" err="1" smtClean="0"/>
              <a:t>disgrifwyr</a:t>
            </a:r>
            <a:r>
              <a:rPr lang="en-GB" sz="2000" kern="0" dirty="0" smtClean="0"/>
              <a:t> </a:t>
            </a:r>
            <a:r>
              <a:rPr lang="en-GB" sz="2000" kern="0" dirty="0" err="1" smtClean="0"/>
              <a:t>barnau’n</a:t>
            </a:r>
            <a:r>
              <a:rPr lang="en-GB" sz="2000" kern="0" dirty="0" smtClean="0"/>
              <a:t> </a:t>
            </a:r>
            <a:r>
              <a:rPr lang="en-GB" sz="2000" kern="0" dirty="0" err="1" smtClean="0"/>
              <a:t>gywir</a:t>
            </a:r>
            <a:r>
              <a:rPr lang="en-GB" sz="2000" kern="0" dirty="0" smtClean="0"/>
              <a:t> ac </a:t>
            </a:r>
            <a:r>
              <a:rPr lang="en-GB" sz="2000" kern="0" dirty="0" err="1" smtClean="0"/>
              <a:t>yn</a:t>
            </a:r>
            <a:r>
              <a:rPr lang="en-GB" sz="2000" kern="0" dirty="0" smtClean="0"/>
              <a:t> </a:t>
            </a:r>
            <a:r>
              <a:rPr lang="en-GB" sz="2000" kern="0" dirty="0" err="1" smtClean="0"/>
              <a:t>gyson</a:t>
            </a:r>
            <a:r>
              <a:rPr lang="en-GB" sz="2000" kern="0" dirty="0" smtClean="0"/>
              <a:t> </a:t>
            </a:r>
            <a:r>
              <a:rPr lang="en-GB" sz="2000" kern="0" dirty="0" err="1" smtClean="0"/>
              <a:t>er</a:t>
            </a:r>
            <a:r>
              <a:rPr lang="en-GB" sz="2000" kern="0" dirty="0" smtClean="0"/>
              <a:t> </a:t>
            </a:r>
            <a:r>
              <a:rPr lang="en-GB" sz="2000" kern="0" dirty="0" err="1" smtClean="0"/>
              <a:t>mwyn</a:t>
            </a:r>
            <a:r>
              <a:rPr lang="en-GB" sz="2000" kern="0" dirty="0" smtClean="0"/>
              <a:t> </a:t>
            </a:r>
            <a:r>
              <a:rPr lang="en-GB" sz="2000" kern="0" dirty="0" err="1" smtClean="0"/>
              <a:t>sicrhau</a:t>
            </a:r>
            <a:r>
              <a:rPr lang="en-GB" sz="2000" kern="0" dirty="0" smtClean="0"/>
              <a:t> </a:t>
            </a:r>
            <a:r>
              <a:rPr lang="en-GB" sz="2000" kern="0" dirty="0" err="1" smtClean="0"/>
              <a:t>cydraddoldeb</a:t>
            </a:r>
            <a:r>
              <a:rPr lang="en-GB" sz="2000" kern="0" dirty="0" smtClean="0"/>
              <a:t> a </a:t>
            </a:r>
            <a:r>
              <a:rPr lang="en-GB" sz="2000" kern="0" dirty="0" err="1" smtClean="0"/>
              <a:t>thegwch</a:t>
            </a:r>
            <a:endParaRPr lang="en-GB" sz="2000" kern="0" dirty="0" smtClean="0"/>
          </a:p>
          <a:p>
            <a:pPr eaLnBrk="1" hangingPunct="1"/>
            <a:r>
              <a:rPr lang="en-GB" sz="2000" kern="0" dirty="0" smtClean="0"/>
              <a:t>Pan </a:t>
            </a:r>
            <a:r>
              <a:rPr lang="en-GB" sz="2000" kern="0" dirty="0" err="1" smtClean="0"/>
              <a:t>fydd</a:t>
            </a:r>
            <a:r>
              <a:rPr lang="en-GB" sz="2000" kern="0" dirty="0" smtClean="0"/>
              <a:t> </a:t>
            </a:r>
            <a:r>
              <a:rPr lang="en-GB" sz="2000" kern="0" dirty="0" err="1" smtClean="0"/>
              <a:t>cylch</a:t>
            </a:r>
            <a:r>
              <a:rPr lang="en-GB" sz="2000" kern="0" dirty="0" smtClean="0"/>
              <a:t> </a:t>
            </a:r>
            <a:r>
              <a:rPr lang="en-GB" sz="2000" kern="0" dirty="0" err="1" smtClean="0"/>
              <a:t>hunanarfarnu</a:t>
            </a:r>
            <a:r>
              <a:rPr lang="en-GB" sz="2000" kern="0" dirty="0" smtClean="0"/>
              <a:t> </a:t>
            </a:r>
            <a:r>
              <a:rPr lang="en-GB" sz="2000" kern="0" dirty="0" err="1" smtClean="0"/>
              <a:t>blynyddol</a:t>
            </a:r>
            <a:r>
              <a:rPr lang="en-GB" sz="2000" kern="0" dirty="0" smtClean="0"/>
              <a:t> </a:t>
            </a:r>
            <a:r>
              <a:rPr lang="en-GB" sz="2000" kern="0" dirty="0" err="1" smtClean="0"/>
              <a:t>yn</a:t>
            </a:r>
            <a:r>
              <a:rPr lang="en-GB" sz="2000" kern="0" dirty="0" smtClean="0"/>
              <a:t> </a:t>
            </a:r>
            <a:r>
              <a:rPr lang="en-GB" sz="2000" kern="0" dirty="0" err="1" smtClean="0"/>
              <a:t>cynnwys</a:t>
            </a:r>
            <a:r>
              <a:rPr lang="en-GB" sz="2000" kern="0" dirty="0" smtClean="0"/>
              <a:t> </a:t>
            </a:r>
            <a:r>
              <a:rPr lang="en-GB" sz="2000" kern="0" dirty="0" err="1" smtClean="0"/>
              <a:t>arsylwadau</a:t>
            </a:r>
            <a:r>
              <a:rPr lang="en-GB" sz="2000" kern="0" dirty="0" smtClean="0"/>
              <a:t> </a:t>
            </a:r>
            <a:r>
              <a:rPr lang="en-GB" sz="2000" kern="0" dirty="0" err="1" smtClean="0"/>
              <a:t>rheoli</a:t>
            </a:r>
            <a:r>
              <a:rPr lang="en-GB" sz="2000" kern="0" dirty="0" smtClean="0"/>
              <a:t> </a:t>
            </a:r>
            <a:r>
              <a:rPr lang="en-GB" sz="2000" kern="0" dirty="0" err="1" smtClean="0"/>
              <a:t>perfformiad</a:t>
            </a:r>
            <a:r>
              <a:rPr lang="en-GB" sz="2000" kern="0" dirty="0" smtClean="0"/>
              <a:t> </a:t>
            </a:r>
            <a:r>
              <a:rPr lang="en-GB" sz="2000" kern="0" dirty="0" err="1" smtClean="0"/>
              <a:t>rhaglenedig</a:t>
            </a:r>
            <a:r>
              <a:rPr lang="en-GB" sz="2000" kern="0" dirty="0" smtClean="0"/>
              <a:t> </a:t>
            </a:r>
            <a:r>
              <a:rPr lang="en-GB" sz="2000" kern="0" dirty="0" err="1" smtClean="0"/>
              <a:t>i</a:t>
            </a:r>
            <a:r>
              <a:rPr lang="en-GB" sz="2000" kern="0" dirty="0" smtClean="0"/>
              <a:t> </a:t>
            </a:r>
            <a:r>
              <a:rPr lang="en-GB" sz="2000" kern="0" dirty="0" err="1" smtClean="0"/>
              <a:t>fonitro</a:t>
            </a:r>
            <a:r>
              <a:rPr lang="en-GB" sz="2000" kern="0" dirty="0" smtClean="0"/>
              <a:t> </a:t>
            </a:r>
            <a:r>
              <a:rPr lang="en-GB" sz="2000" kern="0" dirty="0" err="1" smtClean="0"/>
              <a:t>cynnydd</a:t>
            </a:r>
            <a:r>
              <a:rPr lang="en-GB" sz="2000" kern="0" dirty="0" smtClean="0"/>
              <a:t> yr </a:t>
            </a:r>
            <a:r>
              <a:rPr lang="en-GB" sz="2000" kern="0" dirty="0" err="1" smtClean="0"/>
              <a:t>ysgol</a:t>
            </a:r>
            <a:r>
              <a:rPr lang="en-GB" sz="2000" kern="0" dirty="0" smtClean="0"/>
              <a:t> </a:t>
            </a:r>
            <a:r>
              <a:rPr lang="en-GB" sz="2000" kern="0" dirty="0" err="1" smtClean="0"/>
              <a:t>yn</a:t>
            </a:r>
            <a:r>
              <a:rPr lang="en-GB" sz="2000" kern="0" dirty="0" smtClean="0"/>
              <a:t> </a:t>
            </a:r>
            <a:r>
              <a:rPr lang="en-GB" sz="2000" kern="0" dirty="0" err="1" smtClean="0"/>
              <a:t>erbyn</a:t>
            </a:r>
            <a:r>
              <a:rPr lang="en-GB" sz="2000" kern="0" dirty="0" smtClean="0"/>
              <a:t> </a:t>
            </a:r>
            <a:r>
              <a:rPr lang="en-GB" sz="2000" kern="0" dirty="0" err="1" smtClean="0"/>
              <a:t>targedau</a:t>
            </a:r>
            <a:r>
              <a:rPr lang="en-GB" sz="2000" kern="0" dirty="0" smtClean="0"/>
              <a:t> </a:t>
            </a:r>
            <a:r>
              <a:rPr lang="en-GB" sz="2000" kern="0" dirty="0" err="1" smtClean="0"/>
              <a:t>gwella</a:t>
            </a:r>
            <a:endParaRPr lang="en-GB" sz="2000" kern="0" dirty="0" smtClean="0"/>
          </a:p>
          <a:p>
            <a:pPr eaLnBrk="1" hangingPunct="1"/>
            <a:r>
              <a:rPr lang="en-GB" sz="2000" kern="0" dirty="0" smtClean="0"/>
              <a:t>Pan </a:t>
            </a:r>
            <a:r>
              <a:rPr lang="en-GB" sz="2000" kern="0" dirty="0" err="1" smtClean="0"/>
              <a:t>fydd</a:t>
            </a:r>
            <a:r>
              <a:rPr lang="en-GB" sz="2000" kern="0" dirty="0" smtClean="0"/>
              <a:t> yr </a:t>
            </a:r>
            <a:r>
              <a:rPr lang="en-GB" sz="2000" kern="0" dirty="0" err="1" smtClean="0"/>
              <a:t>ysgol</a:t>
            </a:r>
            <a:r>
              <a:rPr lang="en-GB" sz="2000" kern="0" dirty="0" smtClean="0"/>
              <a:t> </a:t>
            </a:r>
            <a:r>
              <a:rPr lang="en-GB" sz="2000" kern="0" dirty="0" err="1" smtClean="0"/>
              <a:t>yn</a:t>
            </a:r>
            <a:r>
              <a:rPr lang="en-GB" sz="2000" kern="0" dirty="0" smtClean="0"/>
              <a:t> </a:t>
            </a:r>
            <a:r>
              <a:rPr lang="en-GB" sz="2000" kern="0" dirty="0" err="1" smtClean="0"/>
              <a:t>ystyried</a:t>
            </a:r>
            <a:r>
              <a:rPr lang="en-GB" sz="2000" kern="0" dirty="0" smtClean="0"/>
              <a:t> </a:t>
            </a:r>
            <a:r>
              <a:rPr lang="en-GB" sz="2000" kern="0" dirty="0" err="1" smtClean="0"/>
              <a:t>arsylwadau</a:t>
            </a:r>
            <a:r>
              <a:rPr lang="en-GB" sz="2000" kern="0" dirty="0" smtClean="0"/>
              <a:t> </a:t>
            </a:r>
            <a:r>
              <a:rPr lang="en-GB" sz="2000" kern="0" dirty="0" err="1" smtClean="0"/>
              <a:t>dosbarth</a:t>
            </a:r>
            <a:r>
              <a:rPr lang="en-GB" sz="2000" kern="0" dirty="0" smtClean="0"/>
              <a:t> </a:t>
            </a:r>
            <a:r>
              <a:rPr lang="en-GB" sz="2000" kern="0" dirty="0" err="1" smtClean="0"/>
              <a:t>ffurfiol</a:t>
            </a:r>
            <a:r>
              <a:rPr lang="en-GB" sz="2000" kern="0" dirty="0" smtClean="0"/>
              <a:t> </a:t>
            </a:r>
            <a:r>
              <a:rPr lang="en-GB" sz="2000" kern="0" dirty="0" err="1" smtClean="0"/>
              <a:t>wrth</a:t>
            </a:r>
            <a:r>
              <a:rPr lang="en-GB" sz="2000" kern="0" dirty="0" smtClean="0"/>
              <a:t> </a:t>
            </a:r>
            <a:r>
              <a:rPr lang="en-GB" sz="2000" kern="0" dirty="0" err="1" smtClean="0"/>
              <a:t>adolygu</a:t>
            </a:r>
            <a:r>
              <a:rPr lang="en-GB" sz="2000" kern="0" dirty="0" smtClean="0"/>
              <a:t> </a:t>
            </a:r>
            <a:r>
              <a:rPr lang="en-GB" sz="2000" kern="0" dirty="0" err="1" smtClean="0"/>
              <a:t>targedau</a:t>
            </a:r>
            <a:r>
              <a:rPr lang="en-GB" sz="2000" kern="0" dirty="0" smtClean="0"/>
              <a:t> </a:t>
            </a:r>
            <a:r>
              <a:rPr lang="en-GB" sz="2000" kern="0" dirty="0" err="1" smtClean="0"/>
              <a:t>gwella</a:t>
            </a:r>
            <a:endParaRPr lang="en-GB" sz="2000" kern="0" dirty="0" smtClean="0"/>
          </a:p>
          <a:p>
            <a:pPr eaLnBrk="1" hangingPunct="1"/>
            <a:endParaRPr lang="en-US" kern="0" dirty="0" smtClean="0"/>
          </a:p>
        </p:txBody>
      </p:sp>
    </p:spTree>
    <p:extLst>
      <p:ext uri="{BB962C8B-B14F-4D97-AF65-F5344CB8AC3E}">
        <p14:creationId xmlns:p14="http://schemas.microsoft.com/office/powerpoint/2010/main" val="24281914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23850" y="260350"/>
            <a:ext cx="7772400" cy="1008410"/>
          </a:xfrm>
        </p:spPr>
        <p:txBody>
          <a:bodyPr/>
          <a:lstStyle/>
          <a:p>
            <a:pPr eaLnBrk="1" hangingPunct="1"/>
            <a:r>
              <a:rPr lang="en-GB" sz="3600" dirty="0" err="1" smtClean="0">
                <a:solidFill>
                  <a:srgbClr val="015284"/>
                </a:solidFill>
              </a:rPr>
              <a:t>Argymhellion</a:t>
            </a:r>
            <a:r>
              <a:rPr lang="en-GB" sz="3600" dirty="0">
                <a:solidFill>
                  <a:srgbClr val="015284"/>
                </a:solidFill>
              </a:rPr>
              <a:t/>
            </a:r>
            <a:br>
              <a:rPr lang="en-GB" sz="3600" dirty="0">
                <a:solidFill>
                  <a:srgbClr val="015284"/>
                </a:solidFill>
              </a:rPr>
            </a:br>
            <a:r>
              <a:rPr lang="en-GB" sz="3600" dirty="0" smtClean="0"/>
              <a:t>Recommendations</a:t>
            </a:r>
            <a:endParaRPr lang="en-US" sz="3600" dirty="0" smtClean="0">
              <a:solidFill>
                <a:srgbClr val="015284"/>
              </a:solidFill>
            </a:endParaRPr>
          </a:p>
        </p:txBody>
      </p:sp>
      <p:sp>
        <p:nvSpPr>
          <p:cNvPr id="4099" name="Rectangle 4"/>
          <p:cNvSpPr>
            <a:spLocks noGrp="1" noChangeArrowheads="1"/>
          </p:cNvSpPr>
          <p:nvPr>
            <p:ph type="body" sz="half" idx="2"/>
          </p:nvPr>
        </p:nvSpPr>
        <p:spPr>
          <a:xfrm>
            <a:off x="467544" y="1340768"/>
            <a:ext cx="4248150" cy="4968875"/>
          </a:xfrm>
        </p:spPr>
        <p:txBody>
          <a:bodyPr/>
          <a:lstStyle/>
          <a:p>
            <a:pPr eaLnBrk="1" hangingPunct="1">
              <a:buFontTx/>
              <a:buNone/>
            </a:pPr>
            <a:r>
              <a:rPr lang="en-GB" sz="2000" dirty="0" err="1" smtClean="0"/>
              <a:t>Dylai</a:t>
            </a:r>
            <a:r>
              <a:rPr lang="en-GB" sz="2000" dirty="0" smtClean="0"/>
              <a:t> </a:t>
            </a:r>
            <a:r>
              <a:rPr lang="en-GB" sz="2000" dirty="0" err="1" smtClean="0"/>
              <a:t>arweinwyr</a:t>
            </a:r>
            <a:r>
              <a:rPr lang="en-GB" sz="2000" dirty="0" smtClean="0"/>
              <a:t>:</a:t>
            </a:r>
          </a:p>
          <a:p>
            <a:pPr eaLnBrk="1" hangingPunct="1"/>
            <a:r>
              <a:rPr lang="en-US" sz="1800" dirty="0" err="1" smtClean="0"/>
              <a:t>Sefydlu</a:t>
            </a:r>
            <a:r>
              <a:rPr lang="en-US" sz="1800" dirty="0" smtClean="0"/>
              <a:t> </a:t>
            </a:r>
            <a:r>
              <a:rPr lang="en-US" sz="1800" dirty="0" err="1" smtClean="0"/>
              <a:t>diwylliant</a:t>
            </a:r>
            <a:r>
              <a:rPr lang="en-US" sz="1800" dirty="0" smtClean="0"/>
              <a:t> </a:t>
            </a:r>
            <a:r>
              <a:rPr lang="en-US" sz="1800" dirty="0" err="1" smtClean="0"/>
              <a:t>ar</a:t>
            </a:r>
            <a:r>
              <a:rPr lang="en-US" sz="1800" dirty="0" smtClean="0"/>
              <a:t> y </a:t>
            </a:r>
            <a:r>
              <a:rPr lang="en-US" sz="1800" dirty="0" err="1" smtClean="0"/>
              <a:t>cyd</a:t>
            </a:r>
            <a:r>
              <a:rPr lang="en-US" sz="1800" dirty="0" smtClean="0"/>
              <a:t> o </a:t>
            </a:r>
            <a:r>
              <a:rPr lang="en-US" sz="1800" dirty="0" err="1" smtClean="0"/>
              <a:t>wella</a:t>
            </a:r>
            <a:r>
              <a:rPr lang="en-US" sz="1800" dirty="0" smtClean="0"/>
              <a:t>, </a:t>
            </a:r>
            <a:r>
              <a:rPr lang="en-US" sz="1800" dirty="0" err="1" smtClean="0"/>
              <a:t>hunanarfarnu</a:t>
            </a:r>
            <a:r>
              <a:rPr lang="en-US" sz="1800" dirty="0" smtClean="0"/>
              <a:t> a </a:t>
            </a:r>
            <a:r>
              <a:rPr lang="en-US" sz="1800" dirty="0" err="1" smtClean="0"/>
              <a:t>dysgu</a:t>
            </a:r>
            <a:r>
              <a:rPr lang="en-US" sz="1800" dirty="0" smtClean="0"/>
              <a:t> </a:t>
            </a:r>
            <a:r>
              <a:rPr lang="en-US" sz="1800" dirty="0" err="1" smtClean="0"/>
              <a:t>proffesiynol</a:t>
            </a:r>
            <a:r>
              <a:rPr lang="en-US" sz="1800" dirty="0" smtClean="0"/>
              <a:t> </a:t>
            </a:r>
            <a:r>
              <a:rPr lang="en-US" sz="1800" dirty="0" err="1" smtClean="0"/>
              <a:t>er</a:t>
            </a:r>
            <a:r>
              <a:rPr lang="en-US" sz="1800" dirty="0" smtClean="0"/>
              <a:t> </a:t>
            </a:r>
            <a:r>
              <a:rPr lang="en-US" sz="1800" dirty="0" err="1" smtClean="0"/>
              <a:t>mwyn</a:t>
            </a:r>
            <a:r>
              <a:rPr lang="en-US" sz="1800" dirty="0" smtClean="0"/>
              <a:t> </a:t>
            </a:r>
            <a:r>
              <a:rPr lang="en-US" sz="1800" dirty="0" err="1" smtClean="0"/>
              <a:t>i’r</a:t>
            </a:r>
            <a:r>
              <a:rPr lang="en-US" sz="1800" dirty="0" smtClean="0"/>
              <a:t> </a:t>
            </a:r>
            <a:r>
              <a:rPr lang="en-US" sz="1800" dirty="0" err="1" smtClean="0"/>
              <a:t>holl</a:t>
            </a:r>
            <a:r>
              <a:rPr lang="en-US" sz="1800" dirty="0" smtClean="0"/>
              <a:t> staff </a:t>
            </a:r>
            <a:r>
              <a:rPr lang="en-US" sz="1800" dirty="0" err="1" smtClean="0"/>
              <a:t>ddeall</a:t>
            </a:r>
            <a:r>
              <a:rPr lang="en-US" sz="1800" dirty="0" smtClean="0"/>
              <a:t> </a:t>
            </a:r>
            <a:r>
              <a:rPr lang="en-US" sz="1800" dirty="0" err="1" smtClean="0"/>
              <a:t>eu</a:t>
            </a:r>
            <a:r>
              <a:rPr lang="en-US" sz="1800" dirty="0" smtClean="0"/>
              <a:t> </a:t>
            </a:r>
            <a:r>
              <a:rPr lang="en-US" sz="1800" dirty="0" err="1" smtClean="0"/>
              <a:t>rolau</a:t>
            </a:r>
            <a:r>
              <a:rPr lang="en-US" sz="1800" dirty="0" smtClean="0"/>
              <a:t> </a:t>
            </a:r>
            <a:r>
              <a:rPr lang="en-US" sz="1800" dirty="0" err="1" smtClean="0"/>
              <a:t>a’u</a:t>
            </a:r>
            <a:r>
              <a:rPr lang="en-US" sz="1800" dirty="0" smtClean="0"/>
              <a:t> </a:t>
            </a:r>
            <a:r>
              <a:rPr lang="en-US" sz="1800" dirty="0" err="1" smtClean="0"/>
              <a:t>cyfrifoldebau</a:t>
            </a:r>
            <a:endParaRPr lang="en-US" sz="1800" dirty="0" smtClean="0"/>
          </a:p>
          <a:p>
            <a:pPr eaLnBrk="1" hangingPunct="1"/>
            <a:r>
              <a:rPr lang="en-US" sz="1800" dirty="0" err="1" smtClean="0"/>
              <a:t>Sefydlu</a:t>
            </a:r>
            <a:r>
              <a:rPr lang="en-US" sz="1800" dirty="0" smtClean="0"/>
              <a:t> </a:t>
            </a:r>
            <a:r>
              <a:rPr lang="en-US" sz="1800" dirty="0" err="1" smtClean="0"/>
              <a:t>arferion</a:t>
            </a:r>
            <a:r>
              <a:rPr lang="en-US" sz="1800" dirty="0" smtClean="0"/>
              <a:t> </a:t>
            </a:r>
            <a:r>
              <a:rPr lang="en-US" sz="1800" dirty="0" err="1" smtClean="0"/>
              <a:t>hunanarfarnu</a:t>
            </a:r>
            <a:r>
              <a:rPr lang="en-US" sz="1800" dirty="0" smtClean="0"/>
              <a:t> </a:t>
            </a:r>
            <a:r>
              <a:rPr lang="en-US" sz="1800" dirty="0" err="1" smtClean="0"/>
              <a:t>sy’n</a:t>
            </a:r>
            <a:r>
              <a:rPr lang="en-US" sz="1800" dirty="0" smtClean="0"/>
              <a:t> </a:t>
            </a:r>
            <a:r>
              <a:rPr lang="en-US" sz="1800" dirty="0" err="1" smtClean="0"/>
              <a:t>ystyried</a:t>
            </a:r>
            <a:r>
              <a:rPr lang="en-US" sz="1800" dirty="0" smtClean="0"/>
              <a:t> </a:t>
            </a:r>
            <a:r>
              <a:rPr lang="en-US" sz="1800" dirty="0" err="1" smtClean="0"/>
              <a:t>ystod</a:t>
            </a:r>
            <a:r>
              <a:rPr lang="en-US" sz="1800" dirty="0" smtClean="0"/>
              <a:t> </a:t>
            </a:r>
            <a:r>
              <a:rPr lang="en-US" sz="1800" dirty="0" err="1" smtClean="0"/>
              <a:t>eang</a:t>
            </a:r>
            <a:r>
              <a:rPr lang="en-US" sz="1800" dirty="0" smtClean="0"/>
              <a:t> o </a:t>
            </a:r>
            <a:r>
              <a:rPr lang="en-US" sz="1800" dirty="0" err="1" smtClean="0"/>
              <a:t>dystiolaeth</a:t>
            </a:r>
            <a:r>
              <a:rPr lang="en-US" sz="1800" dirty="0" smtClean="0"/>
              <a:t> </a:t>
            </a:r>
            <a:r>
              <a:rPr lang="en-US" sz="1800" dirty="0" err="1" smtClean="0"/>
              <a:t>sy’n</a:t>
            </a:r>
            <a:r>
              <a:rPr lang="en-US" sz="1800" dirty="0" smtClean="0"/>
              <a:t> </a:t>
            </a:r>
            <a:r>
              <a:rPr lang="en-US" sz="1800" dirty="0" err="1" smtClean="0"/>
              <a:t>canolbwyntio</a:t>
            </a:r>
            <a:r>
              <a:rPr lang="en-US" sz="1800" dirty="0" smtClean="0"/>
              <a:t> </a:t>
            </a:r>
            <a:r>
              <a:rPr lang="en-US" sz="1800" dirty="0" err="1" smtClean="0"/>
              <a:t>ar</a:t>
            </a:r>
            <a:r>
              <a:rPr lang="en-US" sz="1800" dirty="0" smtClean="0"/>
              <a:t> </a:t>
            </a:r>
            <a:r>
              <a:rPr lang="en-US" sz="1800" dirty="0" err="1" smtClean="0"/>
              <a:t>ddysgu</a:t>
            </a:r>
            <a:r>
              <a:rPr lang="en-US" sz="1800" dirty="0" smtClean="0"/>
              <a:t> a </a:t>
            </a:r>
            <a:r>
              <a:rPr lang="en-US" sz="1800" dirty="0" err="1" smtClean="0"/>
              <a:t>chyflawniad</a:t>
            </a:r>
            <a:r>
              <a:rPr lang="en-US" sz="1800" dirty="0" smtClean="0"/>
              <a:t> </a:t>
            </a:r>
            <a:r>
              <a:rPr lang="en-US" sz="1800" dirty="0" err="1" smtClean="0"/>
              <a:t>disgyblion</a:t>
            </a:r>
            <a:endParaRPr lang="en-US" sz="1800" dirty="0" smtClean="0"/>
          </a:p>
          <a:p>
            <a:pPr eaLnBrk="1" hangingPunct="1"/>
            <a:r>
              <a:rPr lang="en-US" sz="1800" dirty="0" err="1" smtClean="0"/>
              <a:t>Datblygu</a:t>
            </a:r>
            <a:r>
              <a:rPr lang="en-US" sz="1800" dirty="0" smtClean="0"/>
              <a:t> </a:t>
            </a:r>
            <a:r>
              <a:rPr lang="en-US" sz="1800" dirty="0" err="1" smtClean="0"/>
              <a:t>polisïau</a:t>
            </a:r>
            <a:r>
              <a:rPr lang="en-US" sz="1800" dirty="0" smtClean="0"/>
              <a:t> ac </a:t>
            </a:r>
            <a:r>
              <a:rPr lang="en-US" sz="1800" dirty="0" err="1" smtClean="0"/>
              <a:t>arferion</a:t>
            </a:r>
            <a:r>
              <a:rPr lang="en-US" sz="1800" dirty="0" smtClean="0"/>
              <a:t> </a:t>
            </a:r>
            <a:r>
              <a:rPr lang="en-US" sz="1800" dirty="0" err="1" smtClean="0"/>
              <a:t>clir</a:t>
            </a:r>
            <a:r>
              <a:rPr lang="en-US" sz="1800" dirty="0" smtClean="0"/>
              <a:t> a </a:t>
            </a:r>
            <a:r>
              <a:rPr lang="en-US" sz="1800" dirty="0" err="1" smtClean="0"/>
              <a:t>phenodol</a:t>
            </a:r>
            <a:r>
              <a:rPr lang="en-US" sz="1800" dirty="0" smtClean="0"/>
              <a:t> </a:t>
            </a:r>
            <a:r>
              <a:rPr lang="en-US" sz="1800" dirty="0" err="1" smtClean="0"/>
              <a:t>ar</a:t>
            </a:r>
            <a:r>
              <a:rPr lang="en-US" sz="1800" dirty="0" smtClean="0"/>
              <a:t> </a:t>
            </a:r>
            <a:r>
              <a:rPr lang="en-US" sz="1800" dirty="0" err="1" smtClean="0"/>
              <a:t>gyfer</a:t>
            </a:r>
            <a:r>
              <a:rPr lang="en-US" sz="1800" dirty="0" smtClean="0"/>
              <a:t> </a:t>
            </a:r>
            <a:r>
              <a:rPr lang="en-US" sz="1800" dirty="0" err="1" smtClean="0"/>
              <a:t>arsylwi</a:t>
            </a:r>
            <a:r>
              <a:rPr lang="en-US" sz="1800" dirty="0" smtClean="0"/>
              <a:t> </a:t>
            </a:r>
            <a:r>
              <a:rPr lang="en-US" sz="1800" dirty="0" err="1" smtClean="0"/>
              <a:t>dosbarthiadau</a:t>
            </a:r>
            <a:endParaRPr lang="en-US" sz="1800" dirty="0" smtClean="0"/>
          </a:p>
          <a:p>
            <a:pPr eaLnBrk="1" hangingPunct="1"/>
            <a:r>
              <a:rPr lang="en-US" sz="1800" dirty="0" err="1" smtClean="0"/>
              <a:t>Ymgymryd</a:t>
            </a:r>
            <a:r>
              <a:rPr lang="en-US" sz="1800" dirty="0" smtClean="0"/>
              <a:t> â </a:t>
            </a:r>
            <a:r>
              <a:rPr lang="en-US" sz="1800" dirty="0" err="1" smtClean="0"/>
              <a:t>deialog</a:t>
            </a:r>
            <a:r>
              <a:rPr lang="en-US" sz="1800" dirty="0" smtClean="0"/>
              <a:t> </a:t>
            </a:r>
            <a:r>
              <a:rPr lang="en-US" sz="1800" dirty="0" err="1" smtClean="0"/>
              <a:t>broffesiynol</a:t>
            </a:r>
            <a:r>
              <a:rPr lang="en-US" sz="1800" dirty="0" smtClean="0"/>
              <a:t> </a:t>
            </a:r>
            <a:r>
              <a:rPr lang="en-US" sz="1800" dirty="0" err="1" smtClean="0"/>
              <a:t>ag</a:t>
            </a:r>
            <a:r>
              <a:rPr lang="en-US" sz="1800" dirty="0" smtClean="0"/>
              <a:t> </a:t>
            </a:r>
            <a:r>
              <a:rPr lang="en-US" sz="1800" dirty="0" err="1" smtClean="0"/>
              <a:t>athrawon</a:t>
            </a:r>
            <a:r>
              <a:rPr lang="en-US" sz="1800" dirty="0" smtClean="0"/>
              <a:t> </a:t>
            </a:r>
            <a:r>
              <a:rPr lang="en-US" sz="1800" dirty="0" err="1" smtClean="0"/>
              <a:t>yn</a:t>
            </a:r>
            <a:r>
              <a:rPr lang="en-US" sz="1800" dirty="0" smtClean="0"/>
              <a:t> </a:t>
            </a:r>
            <a:r>
              <a:rPr lang="en-US" sz="1800" dirty="0" err="1" smtClean="0"/>
              <a:t>fuan</a:t>
            </a:r>
            <a:r>
              <a:rPr lang="en-US" sz="1800" dirty="0" smtClean="0"/>
              <a:t> </a:t>
            </a:r>
            <a:r>
              <a:rPr lang="en-US" sz="1800" dirty="0" err="1" smtClean="0"/>
              <a:t>ar</a:t>
            </a:r>
            <a:r>
              <a:rPr lang="en-US" sz="1800" dirty="0" smtClean="0"/>
              <a:t> </a:t>
            </a:r>
            <a:r>
              <a:rPr lang="en-US" sz="1800" dirty="0" err="1" smtClean="0"/>
              <a:t>ôl</a:t>
            </a:r>
            <a:r>
              <a:rPr lang="en-US" sz="1800" dirty="0" smtClean="0"/>
              <a:t> </a:t>
            </a:r>
            <a:r>
              <a:rPr lang="en-US" sz="1800" dirty="0" err="1" smtClean="0"/>
              <a:t>arsylwi</a:t>
            </a:r>
            <a:r>
              <a:rPr lang="en-US" sz="1800" dirty="0" smtClean="0"/>
              <a:t> </a:t>
            </a:r>
            <a:r>
              <a:rPr lang="en-US" sz="1800" dirty="0" err="1" smtClean="0"/>
              <a:t>dosbarthiadau</a:t>
            </a:r>
            <a:endParaRPr lang="en-US" sz="1800" dirty="0" smtClean="0"/>
          </a:p>
        </p:txBody>
      </p:sp>
      <p:sp>
        <p:nvSpPr>
          <p:cNvPr id="4" name="Rectangle 4"/>
          <p:cNvSpPr txBox="1">
            <a:spLocks noChangeArrowheads="1"/>
          </p:cNvSpPr>
          <p:nvPr/>
        </p:nvSpPr>
        <p:spPr bwMode="auto">
          <a:xfrm>
            <a:off x="4876127" y="1406231"/>
            <a:ext cx="4248150"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rgbClr val="015284"/>
                </a:solidFill>
                <a:latin typeface="+mn-lt"/>
                <a:ea typeface="+mn-ea"/>
                <a:cs typeface="+mn-cs"/>
              </a:defRPr>
            </a:lvl1pPr>
            <a:lvl2pPr marL="742950" indent="-285750" algn="l" rtl="0" eaLnBrk="0" fontAlgn="base" hangingPunct="0">
              <a:spcBef>
                <a:spcPct val="20000"/>
              </a:spcBef>
              <a:spcAft>
                <a:spcPct val="0"/>
              </a:spcAft>
              <a:buChar char="–"/>
              <a:defRPr sz="2400">
                <a:solidFill>
                  <a:srgbClr val="015284"/>
                </a:solidFill>
                <a:latin typeface="+mn-lt"/>
              </a:defRPr>
            </a:lvl2pPr>
            <a:lvl3pPr marL="1143000" indent="-228600" algn="l" rtl="0" eaLnBrk="0" fontAlgn="base" hangingPunct="0">
              <a:spcBef>
                <a:spcPct val="20000"/>
              </a:spcBef>
              <a:spcAft>
                <a:spcPct val="0"/>
              </a:spcAft>
              <a:buChar char="•"/>
              <a:defRPr sz="2000">
                <a:solidFill>
                  <a:srgbClr val="015284"/>
                </a:solidFill>
                <a:latin typeface="+mn-lt"/>
              </a:defRPr>
            </a:lvl3pPr>
            <a:lvl4pPr marL="1600200" indent="-228600" algn="l" rtl="0" eaLnBrk="0" fontAlgn="base" hangingPunct="0">
              <a:spcBef>
                <a:spcPct val="20000"/>
              </a:spcBef>
              <a:spcAft>
                <a:spcPct val="0"/>
              </a:spcAft>
              <a:buChar char="–"/>
              <a:defRPr sz="1800">
                <a:solidFill>
                  <a:srgbClr val="015284"/>
                </a:solidFill>
                <a:latin typeface="+mn-lt"/>
              </a:defRPr>
            </a:lvl4pPr>
            <a:lvl5pPr marL="2057400" indent="-228600" algn="l" rtl="0" eaLnBrk="0" fontAlgn="base" hangingPunct="0">
              <a:spcBef>
                <a:spcPct val="20000"/>
              </a:spcBef>
              <a:spcAft>
                <a:spcPct val="0"/>
              </a:spcAft>
              <a:buChar char="»"/>
              <a:defRPr sz="1800">
                <a:solidFill>
                  <a:srgbClr val="015284"/>
                </a:solidFill>
                <a:latin typeface="+mn-lt"/>
              </a:defRPr>
            </a:lvl5pPr>
            <a:lvl6pPr marL="2514600" indent="-228600" algn="l" rtl="0" fontAlgn="base">
              <a:spcBef>
                <a:spcPct val="20000"/>
              </a:spcBef>
              <a:spcAft>
                <a:spcPct val="0"/>
              </a:spcAft>
              <a:buChar char="»"/>
              <a:defRPr sz="1800">
                <a:solidFill>
                  <a:srgbClr val="015284"/>
                </a:solidFill>
                <a:latin typeface="+mn-lt"/>
              </a:defRPr>
            </a:lvl6pPr>
            <a:lvl7pPr marL="2971800" indent="-228600" algn="l" rtl="0" fontAlgn="base">
              <a:spcBef>
                <a:spcPct val="20000"/>
              </a:spcBef>
              <a:spcAft>
                <a:spcPct val="0"/>
              </a:spcAft>
              <a:buChar char="»"/>
              <a:defRPr sz="1800">
                <a:solidFill>
                  <a:srgbClr val="015284"/>
                </a:solidFill>
                <a:latin typeface="+mn-lt"/>
              </a:defRPr>
            </a:lvl7pPr>
            <a:lvl8pPr marL="3429000" indent="-228600" algn="l" rtl="0" fontAlgn="base">
              <a:spcBef>
                <a:spcPct val="20000"/>
              </a:spcBef>
              <a:spcAft>
                <a:spcPct val="0"/>
              </a:spcAft>
              <a:buChar char="»"/>
              <a:defRPr sz="1800">
                <a:solidFill>
                  <a:srgbClr val="015284"/>
                </a:solidFill>
                <a:latin typeface="+mn-lt"/>
              </a:defRPr>
            </a:lvl8pPr>
            <a:lvl9pPr marL="3886200" indent="-228600" algn="l" rtl="0" fontAlgn="base">
              <a:spcBef>
                <a:spcPct val="20000"/>
              </a:spcBef>
              <a:spcAft>
                <a:spcPct val="0"/>
              </a:spcAft>
              <a:buChar char="»"/>
              <a:defRPr sz="1800">
                <a:solidFill>
                  <a:srgbClr val="015284"/>
                </a:solidFill>
                <a:latin typeface="+mn-lt"/>
              </a:defRPr>
            </a:lvl9pPr>
          </a:lstStyle>
          <a:p>
            <a:pPr marL="0" indent="0" eaLnBrk="1" hangingPunct="1">
              <a:buNone/>
            </a:pPr>
            <a:r>
              <a:rPr lang="en-GB" sz="1800" kern="0" dirty="0" smtClean="0">
                <a:solidFill>
                  <a:srgbClr val="D60134"/>
                </a:solidFill>
              </a:rPr>
              <a:t>Leaders should:</a:t>
            </a:r>
          </a:p>
          <a:p>
            <a:pPr eaLnBrk="1" hangingPunct="1"/>
            <a:r>
              <a:rPr lang="en-GB" sz="1800" kern="0" dirty="0" smtClean="0">
                <a:solidFill>
                  <a:srgbClr val="D60134"/>
                </a:solidFill>
              </a:rPr>
              <a:t>Establish a shared culture of improvement, self-evaluation and professional learning so that all staff understand their roles and responsibilities</a:t>
            </a:r>
          </a:p>
          <a:p>
            <a:pPr eaLnBrk="1" hangingPunct="1"/>
            <a:r>
              <a:rPr lang="en-GB" sz="1800" kern="0" dirty="0" smtClean="0">
                <a:solidFill>
                  <a:srgbClr val="D60134"/>
                </a:solidFill>
              </a:rPr>
              <a:t>Establish self-evaluation practices that take account of a wide range of evidence focused on pupils’ learning and achievement</a:t>
            </a:r>
          </a:p>
          <a:p>
            <a:pPr eaLnBrk="1" hangingPunct="1"/>
            <a:r>
              <a:rPr lang="en-GB" sz="1800" kern="0" dirty="0" smtClean="0">
                <a:solidFill>
                  <a:srgbClr val="D60134"/>
                </a:solidFill>
              </a:rPr>
              <a:t>Develop clear,  explicit classroom observation policies and practices</a:t>
            </a:r>
          </a:p>
          <a:p>
            <a:pPr eaLnBrk="1" hangingPunct="1"/>
            <a:r>
              <a:rPr lang="en-GB" sz="1800" kern="0" dirty="0" smtClean="0">
                <a:solidFill>
                  <a:srgbClr val="D60134"/>
                </a:solidFill>
              </a:rPr>
              <a:t>Engage in professional dialogue with teachers soon after classroom observation</a:t>
            </a:r>
          </a:p>
          <a:p>
            <a:pPr eaLnBrk="1" hangingPunct="1"/>
            <a:endParaRPr lang="en-US" kern="0" dirty="0" smtClean="0"/>
          </a:p>
        </p:txBody>
      </p:sp>
    </p:spTree>
    <p:extLst>
      <p:ext uri="{BB962C8B-B14F-4D97-AF65-F5344CB8AC3E}">
        <p14:creationId xmlns:p14="http://schemas.microsoft.com/office/powerpoint/2010/main" val="2428191434"/>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4400" b="0" i="0" u="none" strike="noStrike" cap="none" normalizeH="0" baseline="0" smtClean="0">
            <a:ln>
              <a:noFill/>
            </a:ln>
            <a:solidFill>
              <a:schemeClr val="accent2"/>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4400" b="0" i="0" u="none" strike="noStrike" cap="none" normalizeH="0" baseline="0" smtClean="0">
            <a:ln>
              <a:noFill/>
            </a:ln>
            <a:solidFill>
              <a:schemeClr val="accent2"/>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LongProperties xmlns="http://schemas.microsoft.com/office/2006/metadata/long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BABF8D9C94F95C43BF924BD0D02A33E8" ma:contentTypeVersion="1" ma:contentTypeDescription="Create a new document." ma:contentTypeScope="" ma:versionID="850caeccccc19a581bd8ad96a30e95ed">
  <xsd:schema xmlns:xsd="http://www.w3.org/2001/XMLSchema" xmlns:xs="http://www.w3.org/2001/XMLSchema" xmlns:p="http://schemas.microsoft.com/office/2006/metadata/properties" targetNamespace="http://schemas.microsoft.com/office/2006/metadata/properties" ma:root="true" ma:fieldsID="a57c874d83dd4655ec0666828c06b8b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4986ABA-4155-4C34-A666-8EE8910B8DEE}">
  <ds:schemaRefs>
    <ds:schemaRef ds:uri="http://schemas.microsoft.com/office/2006/metadata/longProperties"/>
  </ds:schemaRefs>
</ds:datastoreItem>
</file>

<file path=customXml/itemProps2.xml><?xml version="1.0" encoding="utf-8"?>
<ds:datastoreItem xmlns:ds="http://schemas.openxmlformats.org/officeDocument/2006/customXml" ds:itemID="{ADF36591-623D-4ED1-99CB-3BE11C4574D4}">
  <ds:schemaRefs>
    <ds:schemaRef ds:uri="http://schemas.microsoft.com/sharepoint/v3/contenttype/forms"/>
  </ds:schemaRefs>
</ds:datastoreItem>
</file>

<file path=customXml/itemProps3.xml><?xml version="1.0" encoding="utf-8"?>
<ds:datastoreItem xmlns:ds="http://schemas.openxmlformats.org/officeDocument/2006/customXml" ds:itemID="{99867323-E266-46A1-83F4-41DA05EDEBB0}">
  <ds:schemaRefs>
    <ds:schemaRef ds:uri="http://purl.org/dc/dcmitype/"/>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http://purl.org/dc/terms/"/>
    <ds:schemaRef ds:uri="http://schemas.microsoft.com/office/2006/metadata/properties"/>
    <ds:schemaRef ds:uri="http://www.w3.org/XML/1998/namespace"/>
  </ds:schemaRefs>
</ds:datastoreItem>
</file>

<file path=customXml/itemProps4.xml><?xml version="1.0" encoding="utf-8"?>
<ds:datastoreItem xmlns:ds="http://schemas.openxmlformats.org/officeDocument/2006/customXml" ds:itemID="{AA68CCAD-6DE4-427F-82EB-9B1AFEC04E0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1709</TotalTime>
  <Words>1912</Words>
  <Application>Microsoft Office PowerPoint</Application>
  <PresentationFormat>On-screen Show (4:3)</PresentationFormat>
  <Paragraphs>132</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Default Design</vt:lpstr>
      <vt:lpstr>   Arsylwi Ystafelloedd Dosbarth  yn Effeithiol</vt:lpstr>
      <vt:lpstr>Cefndir  Background</vt:lpstr>
      <vt:lpstr>Prif ganfyddiadau Main findings  </vt:lpstr>
      <vt:lpstr>Prif ganfyddiadau Main findings</vt:lpstr>
      <vt:lpstr>Prif ganfyddiadau Main findings</vt:lpstr>
      <vt:lpstr>Prif ganfyddiadau Main findings</vt:lpstr>
      <vt:lpstr>Prif ganfyddiadau Main findings  </vt:lpstr>
      <vt:lpstr>Prif ganfyddiadau Main findings</vt:lpstr>
      <vt:lpstr>Argymhellion Recommendations</vt:lpstr>
      <vt:lpstr>Argymhellion Recommendations</vt:lpstr>
      <vt:lpstr>Arfer effeithiol Effective practice</vt:lpstr>
      <vt:lpstr>10 cwestiwn i ddarparwyr 10 questions for providers</vt:lpstr>
      <vt:lpstr>10 cwestiwn i ddarparwyr 10 questions for providers </vt:lpstr>
      <vt:lpstr> Dolen we i’r adroddiad llawn:   Cymraeg  Web-link to full report:  English   </vt:lpstr>
      <vt:lpstr>PowerPoint Presentation</vt:lpstr>
    </vt:vector>
  </TitlesOfParts>
  <Company>ESTYN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Thematic survey PPT</dc:title>
  <dc:creator>gina.carrington</dc:creator>
  <cp:lastModifiedBy>Robert Gairey</cp:lastModifiedBy>
  <cp:revision>149</cp:revision>
  <dcterms:created xsi:type="dcterms:W3CDTF">2003-06-30T08:50:02Z</dcterms:created>
  <dcterms:modified xsi:type="dcterms:W3CDTF">2015-08-07T08:48:42Z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0x010100BABF8D9C94F95C43BF924BD0D02A33E8</vt:lpwstr>
  </property>
  <property fmtid="{D5CDD505-2E9C-101B-9397-08002B2CF9AE}" pid="3" name="ContentType">
    <vt:lpwstr>Document</vt:lpwstr>
  </property>
</Properties>
</file>