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20"/>
  </p:handoutMasterIdLst>
  <p:sldIdLst>
    <p:sldId id="256" r:id="rId6"/>
    <p:sldId id="257" r:id="rId7"/>
    <p:sldId id="266" r:id="rId8"/>
    <p:sldId id="267" r:id="rId9"/>
    <p:sldId id="269" r:id="rId10"/>
    <p:sldId id="270" r:id="rId11"/>
    <p:sldId id="271" r:id="rId12"/>
    <p:sldId id="272" r:id="rId13"/>
    <p:sldId id="273" r:id="rId14"/>
    <p:sldId id="274" r:id="rId15"/>
    <p:sldId id="275" r:id="rId16"/>
    <p:sldId id="276" r:id="rId17"/>
    <p:sldId id="277" r:id="rId18"/>
    <p:sldId id="284" r:id="rId19"/>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63">
          <p15:clr>
            <a:srgbClr val="A4A3A4"/>
          </p15:clr>
        </p15:guide>
        <p15:guide id="4" pos="3149">
          <p15:clr>
            <a:srgbClr val="A4A3A4"/>
          </p15:clr>
        </p15:guide>
        <p15:guide id="5" orient="horz" pos="3041">
          <p15:clr>
            <a:srgbClr val="A4A3A4"/>
          </p15:clr>
        </p15:guide>
        <p15:guide id="6" orient="horz" pos="2141">
          <p15:clr>
            <a:srgbClr val="A4A3A4"/>
          </p15:clr>
        </p15:guide>
        <p15:guide id="7" pos="4067">
          <p15:clr>
            <a:srgbClr val="A4A3A4"/>
          </p15:clr>
        </p15:guide>
        <p15:guide id="8"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12" y="96"/>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 orient="horz" pos="2163"/>
        <p:guide pos="3149"/>
        <p:guide orient="horz" pos="3041"/>
        <p:guide orient="horz" pos="2141"/>
        <p:guide pos="4067"/>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393" cy="339663"/>
          </a:xfrm>
          <a:prstGeom prst="rect">
            <a:avLst/>
          </a:prstGeom>
        </p:spPr>
        <p:txBody>
          <a:bodyPr vert="horz" lIns="67201" tIns="33601" rIns="67201" bIns="33601" rtlCol="0"/>
          <a:lstStyle>
            <a:lvl1pPr algn="l">
              <a:defRPr sz="900"/>
            </a:lvl1pPr>
          </a:lstStyle>
          <a:p>
            <a:endParaRPr lang="en-GB"/>
          </a:p>
        </p:txBody>
      </p:sp>
      <p:sp>
        <p:nvSpPr>
          <p:cNvPr id="3" name="Date Placeholder 2"/>
          <p:cNvSpPr>
            <a:spLocks noGrp="1"/>
          </p:cNvSpPr>
          <p:nvPr>
            <p:ph type="dt" sz="quarter" idx="1"/>
          </p:nvPr>
        </p:nvSpPr>
        <p:spPr>
          <a:xfrm>
            <a:off x="5623409" y="0"/>
            <a:ext cx="4302393" cy="339663"/>
          </a:xfrm>
          <a:prstGeom prst="rect">
            <a:avLst/>
          </a:prstGeom>
        </p:spPr>
        <p:txBody>
          <a:bodyPr vert="horz" lIns="67201" tIns="33601" rIns="67201" bIns="33601" rtlCol="0"/>
          <a:lstStyle>
            <a:lvl1pPr algn="r">
              <a:defRPr sz="900"/>
            </a:lvl1pPr>
          </a:lstStyle>
          <a:p>
            <a:fld id="{D3BA68DE-3BE2-4835-8826-891237B8176D}" type="datetimeFigureOut">
              <a:rPr lang="en-GB" smtClean="0"/>
              <a:t>10/07/2017</a:t>
            </a:fld>
            <a:endParaRPr lang="en-GB"/>
          </a:p>
        </p:txBody>
      </p:sp>
      <p:sp>
        <p:nvSpPr>
          <p:cNvPr id="4" name="Footer Placeholder 3"/>
          <p:cNvSpPr>
            <a:spLocks noGrp="1"/>
          </p:cNvSpPr>
          <p:nvPr>
            <p:ph type="ftr" sz="quarter" idx="2"/>
          </p:nvPr>
        </p:nvSpPr>
        <p:spPr>
          <a:xfrm>
            <a:off x="0" y="6456906"/>
            <a:ext cx="4302393" cy="339663"/>
          </a:xfrm>
          <a:prstGeom prst="rect">
            <a:avLst/>
          </a:prstGeom>
        </p:spPr>
        <p:txBody>
          <a:bodyPr vert="horz" lIns="67201" tIns="33601" rIns="67201" bIns="33601" rtlCol="0" anchor="b"/>
          <a:lstStyle>
            <a:lvl1pPr algn="l">
              <a:defRPr sz="900"/>
            </a:lvl1pPr>
          </a:lstStyle>
          <a:p>
            <a:endParaRPr lang="en-GB"/>
          </a:p>
        </p:txBody>
      </p:sp>
      <p:sp>
        <p:nvSpPr>
          <p:cNvPr id="5" name="Slide Number Placeholder 4"/>
          <p:cNvSpPr>
            <a:spLocks noGrp="1"/>
          </p:cNvSpPr>
          <p:nvPr>
            <p:ph type="sldNum" sz="quarter" idx="3"/>
          </p:nvPr>
        </p:nvSpPr>
        <p:spPr>
          <a:xfrm>
            <a:off x="5623409" y="6456906"/>
            <a:ext cx="4302393" cy="339663"/>
          </a:xfrm>
          <a:prstGeom prst="rect">
            <a:avLst/>
          </a:prstGeom>
        </p:spPr>
        <p:txBody>
          <a:bodyPr vert="horz" lIns="67201" tIns="33601" rIns="67201" bIns="33601"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endParaRPr dirty="0"/>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endParaRPr dirty="0"/>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2571" y="-209550"/>
            <a:ext cx="13795538" cy="13680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
        <p:nvSpPr>
          <p:cNvPr id="2" name="object 2"/>
          <p:cNvSpPr txBox="1"/>
          <p:nvPr/>
        </p:nvSpPr>
        <p:spPr>
          <a:xfrm>
            <a:off x="527299" y="3054613"/>
            <a:ext cx="8854445" cy="4680769"/>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cy-GB" sz="4500" b="1" spc="-5" dirty="0" smtClean="0">
                <a:latin typeface="Arial"/>
                <a:cs typeface="Arial"/>
              </a:rPr>
              <a:t>Cyfranogiad disgyblion – canllaw arfer orau</a:t>
            </a:r>
          </a:p>
          <a:p>
            <a:pPr>
              <a:lnSpc>
                <a:spcPct val="100000"/>
              </a:lnSpc>
              <a:spcBef>
                <a:spcPts val="19"/>
              </a:spcBef>
              <a:spcAft>
                <a:spcPts val="600"/>
              </a:spcAft>
            </a:pPr>
            <a:endParaRPr lang="cy-GB" sz="4500" b="1" spc="-5" dirty="0">
              <a:solidFill>
                <a:schemeClr val="tx1">
                  <a:lumMod val="85000"/>
                  <a:lumOff val="15000"/>
                </a:schemeClr>
              </a:solidFill>
              <a:latin typeface="Arial"/>
              <a:cs typeface="Arial"/>
            </a:endParaRPr>
          </a:p>
          <a:p>
            <a:pPr>
              <a:lnSpc>
                <a:spcPct val="100000"/>
              </a:lnSpc>
              <a:spcBef>
                <a:spcPts val="19"/>
              </a:spcBef>
              <a:spcAft>
                <a:spcPts val="600"/>
              </a:spcAft>
            </a:pPr>
            <a:r>
              <a:rPr lang="en-GB" sz="4500" b="1" spc="-5" dirty="0" smtClean="0">
                <a:solidFill>
                  <a:schemeClr val="tx1">
                    <a:lumMod val="85000"/>
                    <a:lumOff val="15000"/>
                  </a:schemeClr>
                </a:solidFill>
                <a:latin typeface="Arial"/>
                <a:cs typeface="Arial"/>
              </a:rPr>
              <a:t>Pupil participation – a best practice guide</a:t>
            </a:r>
            <a:br>
              <a:rPr lang="en-GB" sz="4500" b="1" spc="-5" dirty="0" smtClean="0">
                <a:solidFill>
                  <a:schemeClr val="tx1">
                    <a:lumMod val="85000"/>
                    <a:lumOff val="15000"/>
                  </a:schemeClr>
                </a:solidFill>
                <a:latin typeface="Arial"/>
                <a:cs typeface="Arial"/>
              </a:rPr>
            </a:br>
            <a:endParaRPr lang="en-GB" sz="4500" b="1" spc="-5" dirty="0" smtClean="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Arfer orau</a:t>
            </a:r>
            <a:endParaRPr lang="cy-GB" sz="4500" spc="-10" dirty="0">
              <a:solidFill>
                <a:schemeClr val="tx1">
                  <a:lumMod val="95000"/>
                  <a:lumOff val="5000"/>
                </a:schemeClr>
              </a:solidFill>
            </a:endParaRPr>
          </a:p>
        </p:txBody>
      </p:sp>
      <p:sp>
        <p:nvSpPr>
          <p:cNvPr id="3" name="object 3"/>
          <p:cNvSpPr txBox="1"/>
          <p:nvPr/>
        </p:nvSpPr>
        <p:spPr>
          <a:xfrm>
            <a:off x="330200" y="2642252"/>
            <a:ext cx="6096885" cy="7017306"/>
          </a:xfrm>
          <a:prstGeom prst="rect">
            <a:avLst/>
          </a:prstGeom>
        </p:spPr>
        <p:txBody>
          <a:bodyPr vert="horz" wrap="square" lIns="0" tIns="0" rIns="0" bIns="0" rtlCol="0">
            <a:spAutoFit/>
          </a:bodyPr>
          <a:lstStyle/>
          <a:p>
            <a:pPr marR="5080">
              <a:tabLst>
                <a:tab pos="5485765" algn="l"/>
              </a:tabLst>
            </a:pPr>
            <a:r>
              <a:rPr lang="cy-GB" sz="2400" b="1" u="sng" dirty="0" smtClean="0">
                <a:solidFill>
                  <a:srgbClr val="414042"/>
                </a:solidFill>
                <a:latin typeface="Arial"/>
                <a:cs typeface="Arial"/>
              </a:rPr>
              <a:t>Gweledigaeth ac ethos (Ysgol Gynradd)</a:t>
            </a:r>
          </a:p>
          <a:p>
            <a:pPr marR="5080" algn="ctr">
              <a:tabLst>
                <a:tab pos="5485765" algn="l"/>
              </a:tabLst>
            </a:pPr>
            <a:r>
              <a:rPr lang="cy-GB" sz="2400" b="1" u="sng" dirty="0" smtClean="0">
                <a:solidFill>
                  <a:srgbClr val="414042"/>
                </a:solidFill>
                <a:latin typeface="Arial"/>
                <a:cs typeface="Arial"/>
              </a:rPr>
              <a:t>Ysgol Gynradd HAFOD</a:t>
            </a:r>
          </a:p>
          <a:p>
            <a:pPr marR="5080">
              <a:tabLst>
                <a:tab pos="5485765" algn="l"/>
              </a:tabLst>
            </a:pPr>
            <a:r>
              <a:rPr lang="cy-GB" sz="2400" dirty="0" smtClean="0">
                <a:solidFill>
                  <a:srgbClr val="414042"/>
                </a:solidFill>
                <a:latin typeface="Arial"/>
                <a:cs typeface="Arial"/>
              </a:rPr>
              <a:t>Mae’r ysgol wedi datblygu ethos cynhwysol sy’n parchu hawliau disgyblion. Mae arweinwyr, staff a disgyblion yn deall mai ‘eu hawliau nhw yw hawliau pawb’.  Yn ei harolygiad diweddaraf, barnwyd bod dull yr ysgol o barchu hawliau yn rhagorol. Mae ethos a diwylliant cynhwysol yn hybu cyfranogiad effeithiol gan ddisgyblion mewn penderfyniadau ac mae’n golygu bod barn disgyblion yn dylanwadu ar gyfeiriad strategol yr ysgol.</a:t>
            </a:r>
          </a:p>
          <a:p>
            <a:pPr marR="5080">
              <a:tabLst>
                <a:tab pos="5485765" algn="l"/>
              </a:tabLst>
            </a:pPr>
            <a:r>
              <a:rPr lang="cy-GB" sz="2400" dirty="0" smtClean="0">
                <a:solidFill>
                  <a:srgbClr val="414042"/>
                </a:solidFill>
                <a:latin typeface="Arial"/>
                <a:cs typeface="Arial"/>
              </a:rPr>
              <a:t>Mae’r ffocws hwn wedi cael effaith werthfawr ar ddeilliannau disgyblion yn yr ysgol.</a:t>
            </a:r>
            <a:r>
              <a:rPr lang="cy-GB" sz="2400" dirty="0" smtClean="0">
                <a:latin typeface="Arial"/>
                <a:ea typeface="Times New Roman"/>
              </a:rPr>
              <a:t> Fe wnaeth perfformiad disgyblion yn 2014 osod yr ysgol yn y 25% uchaf o ysgolion tebyg ar gyfer y dangosydd pwnc craidd, Saesneg, mathemateg a gwyddoniaeth.</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125301"/>
          </a:xfrm>
          <a:prstGeom prst="rect">
            <a:avLst/>
          </a:prstGeom>
        </p:spPr>
        <p:txBody>
          <a:bodyPr vert="horz" wrap="square" lIns="0" tIns="0" rIns="0" bIns="0" rtlCol="0">
            <a:spAutoFit/>
          </a:bodyPr>
          <a:lstStyle/>
          <a:p>
            <a:pPr marR="5080">
              <a:tabLst>
                <a:tab pos="5485765" algn="l"/>
              </a:tabLst>
            </a:pPr>
            <a:r>
              <a:rPr lang="en-GB" sz="2400" b="1" u="sng" dirty="0" smtClean="0">
                <a:solidFill>
                  <a:srgbClr val="414042"/>
                </a:solidFill>
                <a:latin typeface="Arial"/>
                <a:cs typeface="Arial"/>
              </a:rPr>
              <a:t>Vision and ethos (Primary School)</a:t>
            </a:r>
          </a:p>
          <a:p>
            <a:pPr marR="5080" algn="ctr">
              <a:tabLst>
                <a:tab pos="5485765" algn="l"/>
              </a:tabLst>
            </a:pPr>
            <a:r>
              <a:rPr lang="en-GB" sz="2400" b="1" u="sng" dirty="0" smtClean="0">
                <a:solidFill>
                  <a:srgbClr val="414042"/>
                </a:solidFill>
                <a:latin typeface="Arial"/>
                <a:cs typeface="Arial"/>
              </a:rPr>
              <a:t>HAFOD Primary School</a:t>
            </a:r>
          </a:p>
          <a:p>
            <a:pPr marR="5080">
              <a:tabLst>
                <a:tab pos="5485765" algn="l"/>
              </a:tabLst>
            </a:pPr>
            <a:r>
              <a:rPr lang="en-GB" sz="2400" dirty="0" smtClean="0">
                <a:solidFill>
                  <a:srgbClr val="414042"/>
                </a:solidFill>
                <a:latin typeface="Arial"/>
                <a:cs typeface="Arial"/>
              </a:rPr>
              <a:t>The school has developed an inclusive ethos where pupils’ rights are respected. Leaders, staff and pupils understand that ‘their rights are everybody’s rights’.  The school’s approach to respecting rights has been judged as excellent in its most recent inspection. An inclusive ethos and culture promotes effective pupil participation in decision making and means that pupils’ views influence the strategic direction of the school.</a:t>
            </a:r>
          </a:p>
          <a:p>
            <a:pPr marR="5080">
              <a:tabLst>
                <a:tab pos="5485765" algn="l"/>
              </a:tabLst>
            </a:pPr>
            <a:r>
              <a:rPr lang="en-GB" sz="2400" dirty="0" smtClean="0">
                <a:solidFill>
                  <a:srgbClr val="414042"/>
                </a:solidFill>
                <a:latin typeface="Arial"/>
                <a:cs typeface="Arial"/>
              </a:rPr>
              <a:t>This focus has had a valuable impact on pupil outcomes at the school.</a:t>
            </a:r>
            <a:r>
              <a:rPr lang="en-GB" sz="2400" dirty="0" smtClean="0">
                <a:latin typeface="Arial"/>
                <a:ea typeface="Times New Roman"/>
              </a:rPr>
              <a:t> </a:t>
            </a:r>
            <a:r>
              <a:rPr lang="en-GB" sz="2400" dirty="0">
                <a:latin typeface="Arial"/>
                <a:ea typeface="Times New Roman"/>
              </a:rPr>
              <a:t>Pupils’ performance in 2014 placed the school in the top 25% of similar schools for the core subject indicator, English, mathematics and science.</a:t>
            </a:r>
            <a:endParaRPr lang="en-GB" sz="2400" dirty="0" smtClean="0">
              <a:solidFill>
                <a:srgbClr val="414042"/>
              </a:solidFill>
              <a:latin typeface="Arial"/>
              <a:cs typeface="Arial"/>
            </a:endParaRPr>
          </a:p>
          <a:p>
            <a:pPr marR="5080">
              <a:tabLst>
                <a:tab pos="5485765" algn="l"/>
              </a:tabLst>
            </a:pPr>
            <a:endParaRPr lang="en-GB" sz="2400" dirty="0" smtClean="0">
              <a:solidFill>
                <a:srgbClr val="414042"/>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16202213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Arfer orau</a:t>
            </a:r>
            <a:endParaRPr lang="cy-GB" sz="4500" spc="-10" dirty="0">
              <a:solidFill>
                <a:schemeClr val="tx1">
                  <a:lumMod val="95000"/>
                  <a:lumOff val="5000"/>
                </a:schemeClr>
              </a:solidFill>
            </a:endParaRPr>
          </a:p>
        </p:txBody>
      </p:sp>
      <p:sp>
        <p:nvSpPr>
          <p:cNvPr id="3" name="object 3"/>
          <p:cNvSpPr txBox="1"/>
          <p:nvPr/>
        </p:nvSpPr>
        <p:spPr>
          <a:xfrm>
            <a:off x="253999" y="2457585"/>
            <a:ext cx="6210301" cy="7386638"/>
          </a:xfrm>
          <a:prstGeom prst="rect">
            <a:avLst/>
          </a:prstGeom>
        </p:spPr>
        <p:txBody>
          <a:bodyPr vert="horz" wrap="square" lIns="0" tIns="0" rIns="0" bIns="0" rtlCol="0">
            <a:spAutoFit/>
          </a:bodyPr>
          <a:lstStyle/>
          <a:p>
            <a:pPr marR="5080">
              <a:tabLst>
                <a:tab pos="5485765" algn="l"/>
              </a:tabLst>
            </a:pPr>
            <a:r>
              <a:rPr lang="cy-GB" sz="2400" b="1" u="sng" dirty="0" smtClean="0">
                <a:solidFill>
                  <a:srgbClr val="414042"/>
                </a:solidFill>
                <a:latin typeface="Arial"/>
                <a:cs typeface="Arial"/>
              </a:rPr>
              <a:t>Rolau a strwythurau – Ysgol Uwchradd</a:t>
            </a:r>
          </a:p>
          <a:p>
            <a:pPr marR="5080">
              <a:tabLst>
                <a:tab pos="5485765" algn="l"/>
              </a:tabLst>
            </a:pPr>
            <a:r>
              <a:rPr lang="cy-GB" sz="2400" b="1" u="sng" dirty="0" smtClean="0">
                <a:solidFill>
                  <a:srgbClr val="414042"/>
                </a:solidFill>
                <a:latin typeface="Arial"/>
                <a:cs typeface="Arial"/>
              </a:rPr>
              <a:t>Ysgol Uwchradd Cefnhengoed</a:t>
            </a:r>
          </a:p>
          <a:p>
            <a:pPr marR="5080">
              <a:tabLst>
                <a:tab pos="5485765" algn="l"/>
              </a:tabLst>
            </a:pPr>
            <a:r>
              <a:rPr lang="cy-GB" sz="2400" dirty="0" smtClean="0">
                <a:latin typeface="Arial"/>
                <a:cs typeface="Arial"/>
              </a:rPr>
              <a:t>Yn yr ysgol, mae disgyblion yn dylanwadu ar yr hyn y maent yn ei ddysgu trwy weithio gyda staff i wella’r cwricwlwm.  Mae disgyblion yn cymryd rhan mewn trafodaethau sy’n dylanwadu ar eu llwybrau dysgu, opsiynau cyfnod allweddol 4 a chynlluniau gwaith.  </a:t>
            </a:r>
          </a:p>
          <a:p>
            <a:pPr marR="5080">
              <a:tabLst>
                <a:tab pos="5485765" algn="l"/>
              </a:tabLst>
            </a:pPr>
            <a:endParaRPr lang="cy-GB" sz="2400" dirty="0" smtClean="0">
              <a:latin typeface="Arial"/>
              <a:ea typeface="Times New Roman"/>
            </a:endParaRPr>
          </a:p>
          <a:p>
            <a:pPr marR="5080">
              <a:tabLst>
                <a:tab pos="5485765" algn="l"/>
              </a:tabLst>
            </a:pPr>
            <a:r>
              <a:rPr lang="cy-GB" sz="2400" dirty="0" smtClean="0">
                <a:latin typeface="Arial"/>
                <a:ea typeface="Times New Roman"/>
              </a:rPr>
              <a:t>Mae gan bron pob un o’r disgyblion ymdeimlad rhagorol o berthyn i gymuned yr ysgol a lefel uchel o ymwybyddiaeth o’u lles eu hunain ac effaith eu hymddygiad ar eraill.  Mae gwell presenoldeb, ymddygiad a diddordeb mewn dysgu wedi cyfrannu’n sylweddol at y duedd gadarn o wella yn yr holl ddangosyddion perfformiad yng nghyfnod allweddol 3 a chyfnod allweddol 4 dros y tair blynedd diwethaf.</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dirty="0" smtClean="0">
                <a:solidFill>
                  <a:schemeClr val="tx1">
                    <a:lumMod val="75000"/>
                    <a:lumOff val="25000"/>
                  </a:schemeClr>
                </a:solidFill>
                <a:latin typeface="Arial"/>
                <a:cs typeface="Arial"/>
              </a:rPr>
              <a:t>Best practice</a:t>
            </a:r>
            <a:endParaRPr sz="4500" b="1" dirty="0">
              <a:solidFill>
                <a:schemeClr val="tx1">
                  <a:lumMod val="75000"/>
                  <a:lumOff val="25000"/>
                </a:schemeClr>
              </a:solidFill>
              <a:latin typeface="Arial"/>
              <a:cs typeface="Arial"/>
            </a:endParaRPr>
          </a:p>
        </p:txBody>
      </p:sp>
      <p:sp>
        <p:nvSpPr>
          <p:cNvPr id="8" name="object 8"/>
          <p:cNvSpPr txBox="1"/>
          <p:nvPr/>
        </p:nvSpPr>
        <p:spPr>
          <a:xfrm>
            <a:off x="6615620" y="2642252"/>
            <a:ext cx="5937885" cy="8125301"/>
          </a:xfrm>
          <a:prstGeom prst="rect">
            <a:avLst/>
          </a:prstGeom>
        </p:spPr>
        <p:txBody>
          <a:bodyPr vert="horz" wrap="square" lIns="0" tIns="0" rIns="0" bIns="0" rtlCol="0">
            <a:spAutoFit/>
          </a:bodyPr>
          <a:lstStyle/>
          <a:p>
            <a:pPr marR="5080">
              <a:tabLst>
                <a:tab pos="5485765" algn="l"/>
              </a:tabLst>
            </a:pPr>
            <a:r>
              <a:rPr lang="en-GB" sz="2400" b="1" u="sng" dirty="0" smtClean="0">
                <a:solidFill>
                  <a:srgbClr val="414042"/>
                </a:solidFill>
                <a:latin typeface="Arial"/>
                <a:cs typeface="Arial"/>
              </a:rPr>
              <a:t>Roles and structures – Secondary School</a:t>
            </a:r>
          </a:p>
          <a:p>
            <a:pPr marR="5080">
              <a:tabLst>
                <a:tab pos="5485765" algn="l"/>
              </a:tabLst>
            </a:pPr>
            <a:r>
              <a:rPr lang="en-GB" sz="2400" b="1" u="sng" dirty="0" err="1" smtClean="0">
                <a:solidFill>
                  <a:srgbClr val="414042"/>
                </a:solidFill>
                <a:latin typeface="Arial"/>
                <a:cs typeface="Arial"/>
              </a:rPr>
              <a:t>Cefnhengoed</a:t>
            </a:r>
            <a:r>
              <a:rPr lang="en-GB" sz="2400" b="1" u="sng" dirty="0" smtClean="0">
                <a:solidFill>
                  <a:srgbClr val="414042"/>
                </a:solidFill>
                <a:latin typeface="Arial"/>
                <a:cs typeface="Arial"/>
              </a:rPr>
              <a:t> Secondary School</a:t>
            </a:r>
          </a:p>
          <a:p>
            <a:pPr marR="5080">
              <a:tabLst>
                <a:tab pos="5485765" algn="l"/>
              </a:tabLst>
            </a:pPr>
            <a:r>
              <a:rPr lang="en-GB" sz="2400" dirty="0" smtClean="0">
                <a:latin typeface="Arial"/>
                <a:cs typeface="Arial"/>
              </a:rPr>
              <a:t>At the school, pupils influence what they learn by working with staff to improve the curriculum.  Pupils engage in discussions that influence their learning pathways, key stage 4 options and schemes of work.  </a:t>
            </a:r>
          </a:p>
          <a:p>
            <a:pPr marR="5080">
              <a:tabLst>
                <a:tab pos="5485765" algn="l"/>
              </a:tabLst>
            </a:pPr>
            <a:endParaRPr lang="en-GB" sz="2400" dirty="0" smtClean="0">
              <a:latin typeface="Arial"/>
              <a:ea typeface="Times New Roman"/>
            </a:endParaRPr>
          </a:p>
          <a:p>
            <a:pPr marR="5080">
              <a:tabLst>
                <a:tab pos="5485765" algn="l"/>
              </a:tabLst>
            </a:pPr>
            <a:r>
              <a:rPr lang="en-GB" sz="2400" dirty="0" smtClean="0">
                <a:latin typeface="Arial"/>
                <a:ea typeface="Times New Roman"/>
              </a:rPr>
              <a:t>Almost </a:t>
            </a:r>
            <a:r>
              <a:rPr lang="en-GB" sz="2400" dirty="0">
                <a:latin typeface="Arial"/>
                <a:ea typeface="Times New Roman"/>
              </a:rPr>
              <a:t>all pupils have an exceptional sense of belonging to the school community and a high level of awareness of their own wellbeing and the impact of their behaviour on others</a:t>
            </a:r>
            <a:r>
              <a:rPr lang="en-GB" sz="2400" dirty="0" smtClean="0">
                <a:latin typeface="Arial"/>
                <a:ea typeface="Times New Roman"/>
              </a:rPr>
              <a:t>.  Improved </a:t>
            </a:r>
            <a:r>
              <a:rPr lang="en-GB" sz="2400" dirty="0">
                <a:latin typeface="Arial"/>
                <a:ea typeface="Times New Roman"/>
              </a:rPr>
              <a:t>attendance, behaviour and engagement in learning has contributed significantly to the strong trend of improvement in all performance indicators at key stage 3 and key stage 4 over the last three years.</a:t>
            </a:r>
            <a:endParaRPr lang="en-GB" sz="2400" dirty="0">
              <a:latin typeface="Times New Roman"/>
              <a:ea typeface="Times New Roman"/>
            </a:endParaRP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28967572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Arfer orau</a:t>
            </a:r>
            <a:endParaRPr lang="cy-GB"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R="5080">
              <a:tabLst>
                <a:tab pos="5485765" algn="l"/>
              </a:tabLst>
            </a:pPr>
            <a:r>
              <a:rPr lang="cy-GB" sz="2400" b="1" u="sng" dirty="0" smtClean="0">
                <a:solidFill>
                  <a:srgbClr val="414042"/>
                </a:solidFill>
                <a:latin typeface="Arial"/>
                <a:cs typeface="Arial"/>
              </a:rPr>
              <a:t>Cyfleoedd i gyfranogi – Ysgol Gynradd</a:t>
            </a:r>
          </a:p>
          <a:p>
            <a:pPr marR="5080" algn="ctr">
              <a:tabLst>
                <a:tab pos="5485765" algn="l"/>
              </a:tabLst>
            </a:pPr>
            <a:r>
              <a:rPr lang="cy-GB" sz="2400" b="1" u="sng" dirty="0" smtClean="0">
                <a:solidFill>
                  <a:srgbClr val="414042"/>
                </a:solidFill>
                <a:latin typeface="Arial"/>
                <a:cs typeface="Arial"/>
              </a:rPr>
              <a:t>Ysgol Gynradd Llanllechid</a:t>
            </a:r>
          </a:p>
          <a:p>
            <a:pPr marR="5080">
              <a:tabLst>
                <a:tab pos="5485765" algn="l"/>
              </a:tabLst>
            </a:pPr>
            <a:endParaRPr lang="cy-GB" sz="2400" dirty="0" smtClean="0">
              <a:solidFill>
                <a:srgbClr val="414042"/>
              </a:solidFill>
              <a:latin typeface="Arial"/>
              <a:cs typeface="Arial"/>
            </a:endParaRPr>
          </a:p>
          <a:p>
            <a:pPr marR="5080">
              <a:tabLst>
                <a:tab pos="5485765" algn="l"/>
              </a:tabLst>
            </a:pPr>
            <a:r>
              <a:rPr lang="cy-GB" sz="2400" dirty="0" smtClean="0">
                <a:solidFill>
                  <a:srgbClr val="414042"/>
                </a:solidFill>
                <a:latin typeface="Arial"/>
                <a:cs typeface="Arial"/>
              </a:rPr>
              <a:t>Mae disgyblion yn gweithio gyda staff, rhieni a llywodraethwyr i arfarnu ansawdd y ddarpariaeth yn yr ysgol. Maent yn cydweithio i nodi’r meysydd allweddol i’w gwella. Nodwedd eithriadol o waith y cyngor ysgol yw ei berthynas uniongyrchol â rhieni i roi gwybod iddynt am ei waith ac i ennyn eu cefnogaeth.  Mae aelodau’r cyngor ysgol yn rhoi diweddariadau rheolaidd i rieni am ei waith trwy gylchlythyron. Yn yr arolygiad mwyaf diweddar, barnwyd bod lles yn rhagorol.  Nodwyd bod cyfraniad grwpiau llais y disgybl at fywyd a gwaith yr ysgol yn gryfder arbennig yn yr ysgol. </a:t>
            </a:r>
            <a:r>
              <a:rPr lang="cy-GB" sz="2400" u="sng" dirty="0" smtClean="0">
                <a:solidFill>
                  <a:srgbClr val="414042"/>
                </a:solidFill>
                <a:latin typeface="Arial"/>
                <a:cs typeface="Arial"/>
              </a:rPr>
              <a:t> </a:t>
            </a:r>
            <a:endParaRPr lang="cy-GB" sz="2400" u="sng" dirty="0" smtClean="0">
              <a:latin typeface="Arial"/>
              <a:cs typeface="Arial"/>
            </a:endParaRPr>
          </a:p>
          <a:p>
            <a:pPr marR="5080">
              <a:tabLst>
                <a:tab pos="5485765" algn="l"/>
              </a:tabLst>
            </a:pPr>
            <a:endParaRPr lang="cy-GB" sz="2400" dirty="0" smtClean="0">
              <a:solidFill>
                <a:schemeClr val="tx1">
                  <a:lumMod val="75000"/>
                  <a:lumOff val="25000"/>
                </a:schemeClr>
              </a:solidFill>
              <a:latin typeface="Arial"/>
              <a:cs typeface="Arial"/>
            </a:endParaRPr>
          </a:p>
          <a:p>
            <a:pPr marR="5080">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R="5080">
              <a:tabLst>
                <a:tab pos="5485765" algn="l"/>
              </a:tabLst>
            </a:pPr>
            <a:r>
              <a:rPr lang="en-GB" sz="2400" b="1" u="sng" dirty="0" smtClean="0">
                <a:solidFill>
                  <a:srgbClr val="414042"/>
                </a:solidFill>
                <a:latin typeface="Arial"/>
                <a:cs typeface="Arial"/>
              </a:rPr>
              <a:t>Opportunities to participate – Primary School </a:t>
            </a:r>
          </a:p>
          <a:p>
            <a:pPr marR="5080" algn="ctr">
              <a:tabLst>
                <a:tab pos="5485765" algn="l"/>
              </a:tabLst>
            </a:pPr>
            <a:r>
              <a:rPr lang="en-GB" sz="2400" b="1" u="sng" dirty="0" err="1" smtClean="0">
                <a:solidFill>
                  <a:srgbClr val="414042"/>
                </a:solidFill>
                <a:latin typeface="Arial"/>
                <a:cs typeface="Arial"/>
              </a:rPr>
              <a:t>Ysgol</a:t>
            </a:r>
            <a:r>
              <a:rPr lang="en-GB" sz="2400" b="1" u="sng" dirty="0" smtClean="0">
                <a:solidFill>
                  <a:srgbClr val="414042"/>
                </a:solidFill>
                <a:latin typeface="Arial"/>
                <a:cs typeface="Arial"/>
              </a:rPr>
              <a:t> </a:t>
            </a:r>
            <a:r>
              <a:rPr lang="en-GB" sz="2400" b="1" u="sng" dirty="0" err="1" smtClean="0">
                <a:solidFill>
                  <a:srgbClr val="414042"/>
                </a:solidFill>
                <a:latin typeface="Arial"/>
                <a:cs typeface="Arial"/>
              </a:rPr>
              <a:t>Gynradd</a:t>
            </a:r>
            <a:r>
              <a:rPr lang="en-GB" sz="2400" b="1" u="sng" dirty="0" smtClean="0">
                <a:solidFill>
                  <a:srgbClr val="414042"/>
                </a:solidFill>
                <a:latin typeface="Arial"/>
                <a:cs typeface="Arial"/>
              </a:rPr>
              <a:t> </a:t>
            </a:r>
            <a:r>
              <a:rPr lang="en-GB" sz="2400" b="1" u="sng" dirty="0" err="1" smtClean="0">
                <a:solidFill>
                  <a:srgbClr val="414042"/>
                </a:solidFill>
                <a:latin typeface="Arial"/>
                <a:cs typeface="Arial"/>
              </a:rPr>
              <a:t>Llanllechid</a:t>
            </a:r>
            <a:endParaRPr lang="en-GB" sz="2400" b="1" u="sng" dirty="0" smtClean="0">
              <a:solidFill>
                <a:srgbClr val="414042"/>
              </a:solidFill>
              <a:latin typeface="Arial"/>
              <a:cs typeface="Arial"/>
            </a:endParaRPr>
          </a:p>
          <a:p>
            <a:pPr marR="5080">
              <a:tabLst>
                <a:tab pos="5485765" algn="l"/>
              </a:tabLst>
            </a:pPr>
            <a:endParaRPr lang="en-GB" sz="2400" dirty="0">
              <a:solidFill>
                <a:srgbClr val="414042"/>
              </a:solidFill>
              <a:latin typeface="Arial"/>
              <a:cs typeface="Arial"/>
            </a:endParaRPr>
          </a:p>
          <a:p>
            <a:pPr marR="5080">
              <a:tabLst>
                <a:tab pos="5485765" algn="l"/>
              </a:tabLst>
            </a:pPr>
            <a:r>
              <a:rPr lang="en-GB" sz="2400" dirty="0" smtClean="0">
                <a:solidFill>
                  <a:srgbClr val="414042"/>
                </a:solidFill>
                <a:latin typeface="Arial"/>
                <a:cs typeface="Arial"/>
              </a:rPr>
              <a:t>Pupils work with staff, parents and governors to evaluate the quality of provision at the school. They work together to identify the key areas for improvement. An exceptional feature of the school council’s work is its direct relationship with parents to keep them informed of heir work and to gain their support.  Members of the school council regularly update parents on its work through newsletters. In the most recent inspection, wellbeing was judged as excellent.  The contribution of pupil voice groups to the life and work of the school was identified as a particular strength of the school. </a:t>
            </a:r>
            <a:r>
              <a:rPr lang="en-GB" sz="2400" u="sng" dirty="0" smtClean="0">
                <a:solidFill>
                  <a:srgbClr val="414042"/>
                </a:solidFill>
                <a:latin typeface="Arial"/>
                <a:cs typeface="Arial"/>
              </a:rPr>
              <a:t> </a:t>
            </a:r>
            <a:endParaRPr lang="en-GB" sz="2400" u="sng"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37202102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Arfer orau</a:t>
            </a:r>
            <a:endParaRPr lang="cy-GB" sz="4500" spc="-10" dirty="0">
              <a:solidFill>
                <a:schemeClr val="tx1">
                  <a:lumMod val="95000"/>
                  <a:lumOff val="5000"/>
                </a:schemeClr>
              </a:solidFill>
            </a:endParaRPr>
          </a:p>
        </p:txBody>
      </p:sp>
      <p:sp>
        <p:nvSpPr>
          <p:cNvPr id="3" name="object 3"/>
          <p:cNvSpPr txBox="1"/>
          <p:nvPr/>
        </p:nvSpPr>
        <p:spPr>
          <a:xfrm>
            <a:off x="215899" y="2502552"/>
            <a:ext cx="6261101" cy="7755969"/>
          </a:xfrm>
          <a:prstGeom prst="rect">
            <a:avLst/>
          </a:prstGeom>
        </p:spPr>
        <p:txBody>
          <a:bodyPr vert="horz" wrap="square" lIns="0" tIns="0" rIns="0" bIns="0" rtlCol="0">
            <a:spAutoFit/>
          </a:bodyPr>
          <a:lstStyle/>
          <a:p>
            <a:pPr marR="5080">
              <a:tabLst>
                <a:tab pos="5485765" algn="l"/>
              </a:tabLst>
            </a:pPr>
            <a:r>
              <a:rPr lang="cy-GB" sz="2400" b="1" u="sng" dirty="0" smtClean="0">
                <a:solidFill>
                  <a:schemeClr val="tx1">
                    <a:lumMod val="75000"/>
                    <a:lumOff val="25000"/>
                  </a:schemeClr>
                </a:solidFill>
                <a:latin typeface="Arial"/>
                <a:cs typeface="Arial"/>
              </a:rPr>
              <a:t>Hyfforddiant a datblygiad – Ysgol Arbennig</a:t>
            </a:r>
          </a:p>
          <a:p>
            <a:pPr marR="5080" algn="ctr">
              <a:tabLst>
                <a:tab pos="5485765" algn="l"/>
              </a:tabLst>
            </a:pPr>
            <a:r>
              <a:rPr lang="cy-GB" sz="2400" b="1" u="sng" dirty="0" smtClean="0">
                <a:solidFill>
                  <a:schemeClr val="tx1">
                    <a:lumMod val="75000"/>
                    <a:lumOff val="25000"/>
                  </a:schemeClr>
                </a:solidFill>
                <a:latin typeface="Arial"/>
                <a:cs typeface="Arial"/>
              </a:rPr>
              <a:t>Ysgol Arbennig Heronsbridge</a:t>
            </a:r>
          </a:p>
          <a:p>
            <a:pPr marR="5080">
              <a:tabLst>
                <a:tab pos="5485765" algn="l"/>
              </a:tabLst>
            </a:pPr>
            <a:r>
              <a:rPr lang="cy-GB" sz="2400" dirty="0" smtClean="0">
                <a:solidFill>
                  <a:schemeClr val="tx1">
                    <a:lumMod val="75000"/>
                    <a:lumOff val="25000"/>
                  </a:schemeClr>
                </a:solidFill>
                <a:latin typeface="Arial"/>
                <a:cs typeface="Arial"/>
              </a:rPr>
              <a:t>Mae disgyblion yn dylanwadu ar yr hyn maent yn ei ddysgu trwy weithio gyda staff i addasu’r rhaglenni astudio.</a:t>
            </a:r>
          </a:p>
          <a:p>
            <a:pPr marR="5080">
              <a:tabLst>
                <a:tab pos="5485765" algn="l"/>
              </a:tabLst>
            </a:pPr>
            <a:r>
              <a:rPr lang="cy-GB" sz="2400" dirty="0" smtClean="0">
                <a:solidFill>
                  <a:schemeClr val="tx1">
                    <a:lumMod val="75000"/>
                    <a:lumOff val="25000"/>
                  </a:schemeClr>
                </a:solidFill>
                <a:latin typeface="Arial"/>
                <a:cs typeface="Arial"/>
              </a:rPr>
              <a:t>Roedd uwch arweinwyr yn yr ysgol wedi cydnabod yr angen i ddatblygu medrau disgyblion a chyflwynwyd amrywiaeth o strategaethau arloesol i wneud yn siwr bod cyfranogiad yn rhywbeth i holl aelodau cymuned yr ysgol.</a:t>
            </a:r>
          </a:p>
          <a:p>
            <a:pPr marR="5080">
              <a:tabLst>
                <a:tab pos="5485765" algn="l"/>
              </a:tabLst>
            </a:pPr>
            <a:endParaRPr lang="cy-GB" sz="2400" dirty="0" smtClean="0">
              <a:solidFill>
                <a:schemeClr val="tx1">
                  <a:lumMod val="75000"/>
                  <a:lumOff val="25000"/>
                </a:schemeClr>
              </a:solidFill>
              <a:latin typeface="Arial"/>
              <a:cs typeface="Arial"/>
            </a:endParaRPr>
          </a:p>
          <a:p>
            <a:pPr>
              <a:spcAft>
                <a:spcPts val="0"/>
              </a:spcAft>
            </a:pPr>
            <a:r>
              <a:rPr lang="cy-GB" sz="2400" dirty="0" smtClean="0">
                <a:latin typeface="Arial"/>
                <a:ea typeface="Times New Roman"/>
              </a:rPr>
              <a:t>Mae cyfleoedd </a:t>
            </a:r>
            <a:r>
              <a:rPr lang="cy-GB" sz="2400" dirty="0">
                <a:latin typeface="Arial"/>
                <a:ea typeface="Times New Roman"/>
              </a:rPr>
              <a:t>wedi’u trefnu’n fedrus </a:t>
            </a:r>
            <a:r>
              <a:rPr lang="cy-GB" sz="2400" dirty="0" smtClean="0">
                <a:latin typeface="Arial"/>
                <a:ea typeface="Times New Roman"/>
              </a:rPr>
              <a:t>i ddisgyblion gyfranogi yn cyfrannu at ddatblygu medrau cymdeithasol a hunanhyder disgyblion.  Gydag amser, mae llawer o ddisgyblion yn datblygu eu hannibyniaeth ac yn cymryd cyfrifoldeb drostynt eu hunain a’u dysgu yn unol â’u hanghenion a’u gallu.  </a:t>
            </a:r>
            <a:endParaRPr lang="cy-GB" sz="2400" dirty="0" smtClean="0">
              <a:latin typeface="Times New Roman"/>
              <a:ea typeface="Times New Roman"/>
            </a:endParaRP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67372" y="2642252"/>
            <a:ext cx="5937885" cy="7386638"/>
          </a:xfrm>
          <a:prstGeom prst="rect">
            <a:avLst/>
          </a:prstGeom>
        </p:spPr>
        <p:txBody>
          <a:bodyPr vert="horz" wrap="square" lIns="0" tIns="0" rIns="0" bIns="0" rtlCol="0">
            <a:spAutoFit/>
          </a:bodyPr>
          <a:lstStyle/>
          <a:p>
            <a:pPr marR="5080">
              <a:tabLst>
                <a:tab pos="5485765" algn="l"/>
              </a:tabLst>
            </a:pPr>
            <a:r>
              <a:rPr lang="en-GB" sz="2400" b="1" u="sng" dirty="0" smtClean="0">
                <a:solidFill>
                  <a:schemeClr val="tx1">
                    <a:lumMod val="75000"/>
                    <a:lumOff val="25000"/>
                  </a:schemeClr>
                </a:solidFill>
                <a:latin typeface="Arial"/>
                <a:cs typeface="Arial"/>
              </a:rPr>
              <a:t>Training and development- Special School </a:t>
            </a:r>
          </a:p>
          <a:p>
            <a:pPr marR="5080" algn="ctr">
              <a:tabLst>
                <a:tab pos="5485765" algn="l"/>
              </a:tabLst>
            </a:pPr>
            <a:r>
              <a:rPr lang="en-GB" sz="2400" b="1" u="sng" dirty="0" err="1" smtClean="0">
                <a:solidFill>
                  <a:schemeClr val="tx1">
                    <a:lumMod val="75000"/>
                    <a:lumOff val="25000"/>
                  </a:schemeClr>
                </a:solidFill>
                <a:latin typeface="Arial"/>
                <a:cs typeface="Arial"/>
              </a:rPr>
              <a:t>Heronsbridge</a:t>
            </a:r>
            <a:r>
              <a:rPr lang="en-GB" sz="2400" b="1" u="sng" dirty="0" smtClean="0">
                <a:solidFill>
                  <a:schemeClr val="tx1">
                    <a:lumMod val="75000"/>
                    <a:lumOff val="25000"/>
                  </a:schemeClr>
                </a:solidFill>
                <a:latin typeface="Arial"/>
                <a:cs typeface="Arial"/>
              </a:rPr>
              <a:t> Special School</a:t>
            </a:r>
          </a:p>
          <a:p>
            <a:pPr marR="5080">
              <a:tabLst>
                <a:tab pos="5485765" algn="l"/>
              </a:tabLst>
            </a:pPr>
            <a:r>
              <a:rPr lang="en-GB" sz="2400" dirty="0" smtClean="0">
                <a:solidFill>
                  <a:schemeClr val="tx1">
                    <a:lumMod val="75000"/>
                    <a:lumOff val="25000"/>
                  </a:schemeClr>
                </a:solidFill>
                <a:latin typeface="Arial"/>
                <a:cs typeface="Arial"/>
              </a:rPr>
              <a:t>Pupils influence what they learn by working with staff to adapt the programmes of study.</a:t>
            </a:r>
          </a:p>
          <a:p>
            <a:pPr marR="5080">
              <a:tabLst>
                <a:tab pos="5485765" algn="l"/>
              </a:tabLst>
            </a:pPr>
            <a:r>
              <a:rPr lang="en-GB" sz="2400" dirty="0" smtClean="0">
                <a:solidFill>
                  <a:schemeClr val="tx1">
                    <a:lumMod val="75000"/>
                    <a:lumOff val="25000"/>
                  </a:schemeClr>
                </a:solidFill>
                <a:latin typeface="Arial"/>
                <a:cs typeface="Arial"/>
              </a:rPr>
              <a:t>Senior leaders at the school recognised the need to develop pupils’ skills and introduced a range of innovative strategies to make sure that participation is for all members of the school community..</a:t>
            </a:r>
          </a:p>
          <a:p>
            <a:pPr marR="5080">
              <a:tabLst>
                <a:tab pos="5485765" algn="l"/>
              </a:tabLst>
            </a:pPr>
            <a:endParaRPr lang="en-GB" sz="2400" dirty="0">
              <a:solidFill>
                <a:schemeClr val="tx1">
                  <a:lumMod val="75000"/>
                  <a:lumOff val="25000"/>
                </a:schemeClr>
              </a:solidFill>
              <a:latin typeface="Arial"/>
              <a:cs typeface="Arial"/>
            </a:endParaRPr>
          </a:p>
          <a:p>
            <a:pPr>
              <a:spcAft>
                <a:spcPts val="0"/>
              </a:spcAft>
            </a:pPr>
            <a:r>
              <a:rPr lang="en-GB" sz="2400" dirty="0">
                <a:latin typeface="Arial"/>
                <a:ea typeface="Times New Roman"/>
              </a:rPr>
              <a:t>Skilfully-organised pupil participation opportunities contribute to developing pupils’ self-confidence and social skills.  Over time, many pupils develop their independence and take increasing responsibility for themselves and their learning in line with their needs and ability.  </a:t>
            </a:r>
            <a:endParaRPr lang="en-GB" sz="2400" dirty="0">
              <a:latin typeface="Times New Roman"/>
              <a:ea typeface="Times New Roman"/>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15712132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Cwestiynau...</a:t>
            </a:r>
            <a:endParaRPr lang="cy-GB" sz="4500" spc="-10" dirty="0">
              <a:solidFill>
                <a:schemeClr val="tx1">
                  <a:lumMod val="95000"/>
                  <a:lumOff val="5000"/>
                </a:schemeClr>
              </a:solidFill>
            </a:endParaRPr>
          </a:p>
        </p:txBody>
      </p:sp>
      <p:sp>
        <p:nvSpPr>
          <p:cNvPr id="3" name="object 3"/>
          <p:cNvSpPr txBox="1"/>
          <p:nvPr/>
        </p:nvSpPr>
        <p:spPr>
          <a:xfrm>
            <a:off x="527300" y="3380915"/>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19" y="3380915"/>
            <a:ext cx="5937885" cy="1107996"/>
          </a:xfrm>
          <a:prstGeom prst="rect">
            <a:avLst/>
          </a:prstGeom>
        </p:spPr>
        <p:txBody>
          <a:bodyPr vert="horz" wrap="square" lIns="0" tIns="0" rIns="0" bIns="0" rtlCol="0">
            <a:spAutoFit/>
          </a:bodyPr>
          <a:lstStyle/>
          <a:p>
            <a:pPr marR="5080">
              <a:tabLst>
                <a:tab pos="5485765" algn="l"/>
              </a:tabLst>
            </a:pPr>
            <a:r>
              <a:rPr lang="en-GB" sz="2400" dirty="0" smtClean="0">
                <a:solidFill>
                  <a:srgbClr val="414042"/>
                </a:solidFill>
                <a:latin typeface="Arial"/>
                <a:cs typeface="Arial"/>
              </a:rPr>
              <a:t>.</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2039910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Cefndir</a:t>
            </a:r>
            <a:endParaRPr lang="cy-GB"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95000"/>
                    <a:lumOff val="5000"/>
                  </a:schemeClr>
                </a:solidFill>
                <a:latin typeface="Arial"/>
                <a:cs typeface="Arial"/>
              </a:rPr>
              <a:t>Mae’r adroddiad yn archwilio pedair nodwedd sydd i’w gweld mewn ysgolion â chyfranogiad cadarn gan ddisgyblion ac mae’n nodi’r cyfraniad y gall cyfranogiad disgyblion ei wneud at wella’r ysgol, ynghyd â’r manteision i ddisgyblion eu hunain</a:t>
            </a:r>
          </a:p>
          <a:p>
            <a:pPr marR="5080">
              <a:tabLst>
                <a:tab pos="5485765" algn="l"/>
              </a:tabLst>
            </a:pPr>
            <a:r>
              <a:rPr lang="cy-GB" sz="2400" dirty="0" smtClean="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r>
              <a:rPr lang="cy-GB" sz="2400" dirty="0" smtClean="0">
                <a:solidFill>
                  <a:schemeClr val="tx1">
                    <a:lumMod val="95000"/>
                    <a:lumOff val="5000"/>
                  </a:schemeClr>
                </a:solidFill>
                <a:latin typeface="Arial"/>
                <a:cs typeface="Arial"/>
              </a:rPr>
              <a:t>At ddiben yr adroddiad, ystyr cyfranogiad yw y caiff llais disgyblion ei glywed pan wneir penderfyniadau sy’n effeithio ar eu haddysg ac ar eu bywyd yn fwy cyffredinol, a’u bod yn cymryd rhan weithgar yn y penderfyniadau hynny.</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The report explores four characteristics of schools with strong pupil participation and identifies the contribution pupil participation can make to school improvement as well as the benefits to pupils themselves.</a:t>
            </a:r>
          </a:p>
          <a:p>
            <a:pPr marL="342900" marR="508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For the purpose of the report, participation is defined as pupils having their voice heard when decisions are been made that affect their education and their lives more generally, and being actively involved in that decision making.</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marL="342900" lvl="0" indent="-342900">
              <a:spcAft>
                <a:spcPts val="0"/>
              </a:spcAft>
              <a:buFont typeface="Symbol"/>
              <a:buChar char=""/>
            </a:pPr>
            <a:r>
              <a:rPr lang="cy-GB" sz="2400" dirty="0" smtClean="0">
                <a:solidFill>
                  <a:srgbClr val="000000"/>
                </a:solidFill>
                <a:latin typeface="Arial"/>
                <a:ea typeface="Times New Roman"/>
              </a:rPr>
              <a:t>Mae cyfranogiad disgyblion a meithrin perthnasoedd cadarnhaol yn rhan annatod o </a:t>
            </a:r>
            <a:r>
              <a:rPr lang="cy-GB" sz="2400" b="1" dirty="0" smtClean="0">
                <a:solidFill>
                  <a:srgbClr val="000000"/>
                </a:solidFill>
                <a:latin typeface="Arial"/>
                <a:ea typeface="Times New Roman"/>
              </a:rPr>
              <a:t>weledigaeth ac ethos </a:t>
            </a:r>
            <a:r>
              <a:rPr lang="cy-GB" sz="2400" dirty="0" smtClean="0">
                <a:solidFill>
                  <a:srgbClr val="000000"/>
                </a:solidFill>
                <a:latin typeface="Arial"/>
                <a:ea typeface="Times New Roman"/>
              </a:rPr>
              <a:t>yr ysgol.  Mae gan arweinwyr a rheolwyr strategaeth glir ar gyfer hybu cyfranogiad a meithrin perthnasoedd da.  Maent yn cefnogi ac yn annog cyfranogiad agored a gonest.  Mae arweinwyr yn creu ethos lle y mae disgyblion yn parchu hawliau pobl eraill ac yn deall pwysigrwydd amrywiaeth a chydraddoldeb</a:t>
            </a:r>
            <a:r>
              <a:rPr lang="cy-GB" sz="2400" dirty="0" smtClean="0">
                <a:latin typeface="Arial"/>
                <a:ea typeface="Times New Roman"/>
              </a:rPr>
              <a:t>.</a:t>
            </a:r>
            <a:endParaRPr lang="cy-GB" sz="2400" dirty="0" smtClean="0">
              <a:latin typeface="Times New Roman"/>
              <a:ea typeface="Times New Roman"/>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R="5080">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L="342900" lvl="0" indent="-342900">
              <a:spcAft>
                <a:spcPts val="0"/>
              </a:spcAft>
              <a:buFont typeface="Symbol"/>
              <a:buChar char=""/>
            </a:pPr>
            <a:r>
              <a:rPr lang="en-GB" sz="2400" dirty="0" smtClean="0">
                <a:solidFill>
                  <a:srgbClr val="000000"/>
                </a:solidFill>
                <a:latin typeface="Arial"/>
                <a:ea typeface="Times New Roman"/>
              </a:rPr>
              <a:t>Pupil </a:t>
            </a:r>
            <a:r>
              <a:rPr lang="en-GB" sz="2400" dirty="0">
                <a:solidFill>
                  <a:srgbClr val="000000"/>
                </a:solidFill>
                <a:latin typeface="Arial"/>
                <a:ea typeface="Times New Roman"/>
              </a:rPr>
              <a:t>participation and building positive relationships are an integral part of the school’s</a:t>
            </a:r>
            <a:r>
              <a:rPr lang="en-GB" sz="2400" b="1" dirty="0">
                <a:solidFill>
                  <a:srgbClr val="000000"/>
                </a:solidFill>
                <a:latin typeface="Arial"/>
                <a:ea typeface="Times New Roman"/>
              </a:rPr>
              <a:t> vision and ethos</a:t>
            </a:r>
            <a:r>
              <a:rPr lang="en-GB" sz="2400" dirty="0">
                <a:solidFill>
                  <a:srgbClr val="000000"/>
                </a:solidFill>
                <a:latin typeface="Arial"/>
                <a:ea typeface="Times New Roman"/>
              </a:rPr>
              <a:t>.  Leaders and managers have a clear strategy for promoting participation and for fostering good relationships.  They support and encourage open and honest participation.  </a:t>
            </a:r>
            <a:r>
              <a:rPr lang="en-GB" sz="2400" dirty="0">
                <a:latin typeface="Arial"/>
                <a:ea typeface="Times New Roman"/>
              </a:rPr>
              <a:t>Leaders create an ethos where pupils respect the rights of others and understand the importance of diversity and equality.</a:t>
            </a:r>
            <a:endParaRPr lang="en-GB" sz="2400" dirty="0">
              <a:latin typeface="Times New Roman"/>
              <a:ea typeface="Times New Roman"/>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622991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300" y="2642252"/>
            <a:ext cx="5899785" cy="5539978"/>
          </a:xfrm>
          <a:prstGeom prst="rect">
            <a:avLst/>
          </a:prstGeom>
        </p:spPr>
        <p:txBody>
          <a:bodyPr vert="horz" wrap="square" lIns="0" tIns="0" rIns="0" bIns="0" rtlCol="0">
            <a:spAutoFit/>
          </a:bodyPr>
          <a:lstStyle/>
          <a:p>
            <a:pPr marL="630555">
              <a:spcAft>
                <a:spcPts val="0"/>
              </a:spcAft>
            </a:pPr>
            <a:r>
              <a:rPr lang="cy-GB" sz="2400" dirty="0" smtClean="0">
                <a:solidFill>
                  <a:srgbClr val="000000"/>
                </a:solidFill>
                <a:latin typeface="Arial"/>
                <a:ea typeface="Times New Roman"/>
              </a:rPr>
              <a:t> </a:t>
            </a:r>
            <a:endParaRPr lang="cy-GB" sz="2400" dirty="0" smtClean="0">
              <a:latin typeface="Times New Roman"/>
              <a:ea typeface="Times New Roman"/>
            </a:endParaRPr>
          </a:p>
          <a:p>
            <a:pPr marL="342900" lvl="0" indent="-342900">
              <a:spcAft>
                <a:spcPts val="0"/>
              </a:spcAft>
              <a:buFont typeface="Symbol"/>
              <a:buChar char=""/>
            </a:pPr>
            <a:r>
              <a:rPr lang="cy-GB" sz="2400" dirty="0" smtClean="0">
                <a:solidFill>
                  <a:srgbClr val="000000"/>
                </a:solidFill>
                <a:latin typeface="Arial"/>
                <a:ea typeface="Times New Roman"/>
              </a:rPr>
              <a:t>Mae </a:t>
            </a:r>
            <a:r>
              <a:rPr lang="cy-GB" sz="2400" b="1" dirty="0" smtClean="0">
                <a:solidFill>
                  <a:srgbClr val="000000"/>
                </a:solidFill>
                <a:latin typeface="Arial"/>
                <a:ea typeface="Times New Roman"/>
              </a:rPr>
              <a:t>rolau a strwythurau </a:t>
            </a:r>
            <a:r>
              <a:rPr lang="cy-GB" sz="2400" dirty="0" smtClean="0">
                <a:solidFill>
                  <a:srgbClr val="000000"/>
                </a:solidFill>
                <a:latin typeface="Arial"/>
                <a:ea typeface="Times New Roman"/>
              </a:rPr>
              <a:t>clir ar waith ar draws yr ysgol i sicrhau barn pob disgybl am amrywiaeth eang o faterion yn ymwneud â gwella’r ysgol.  Mae staff yn cymryd barn disgyblion o ddifrif ac yn gweithredu arni.  Mae disgyblion, staff a llywodraethwyr yn deall eu rolau a’u cyfrifoldebau mewn perthynas â chyfranogiad.  Gall arweinwyr arddangos effaith cyfranogiad ar gynllunio ar gyfer gwella’r ysgol.</a:t>
            </a:r>
            <a:endParaRPr lang="cy-GB" sz="2400" dirty="0" smtClean="0">
              <a:latin typeface="Times New Roman"/>
              <a:ea typeface="Times New Roman"/>
            </a:endParaRP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L="630555">
              <a:spcAft>
                <a:spcPts val="0"/>
              </a:spcAft>
            </a:pPr>
            <a:r>
              <a:rPr lang="en-GB" sz="2400" dirty="0">
                <a:solidFill>
                  <a:srgbClr val="000000"/>
                </a:solidFill>
                <a:latin typeface="Arial"/>
                <a:ea typeface="Times New Roman"/>
              </a:rPr>
              <a:t> </a:t>
            </a:r>
            <a:endParaRPr lang="en-GB" sz="2400" dirty="0">
              <a:latin typeface="Times New Roman"/>
              <a:ea typeface="Times New Roman"/>
            </a:endParaRPr>
          </a:p>
          <a:p>
            <a:pPr marL="342900" lvl="0" indent="-342900">
              <a:spcAft>
                <a:spcPts val="0"/>
              </a:spcAft>
              <a:buFont typeface="Symbol"/>
              <a:buChar char=""/>
            </a:pPr>
            <a:r>
              <a:rPr lang="en-GB" sz="2400" dirty="0">
                <a:solidFill>
                  <a:srgbClr val="000000"/>
                </a:solidFill>
                <a:latin typeface="Arial"/>
                <a:ea typeface="Times New Roman"/>
              </a:rPr>
              <a:t>There are</a:t>
            </a:r>
            <a:r>
              <a:rPr lang="en-GB" sz="2400" b="1" dirty="0">
                <a:solidFill>
                  <a:srgbClr val="000000"/>
                </a:solidFill>
                <a:latin typeface="Arial"/>
                <a:ea typeface="Times New Roman"/>
              </a:rPr>
              <a:t> </a:t>
            </a:r>
            <a:r>
              <a:rPr lang="en-GB" sz="2400" dirty="0">
                <a:solidFill>
                  <a:srgbClr val="000000"/>
                </a:solidFill>
                <a:latin typeface="Arial"/>
                <a:ea typeface="Times New Roman"/>
              </a:rPr>
              <a:t>clear</a:t>
            </a:r>
            <a:r>
              <a:rPr lang="en-GB" sz="2400" b="1" dirty="0">
                <a:solidFill>
                  <a:srgbClr val="000000"/>
                </a:solidFill>
                <a:latin typeface="Arial"/>
                <a:ea typeface="Times New Roman"/>
              </a:rPr>
              <a:t> roles and structures </a:t>
            </a:r>
            <a:r>
              <a:rPr lang="en-GB" sz="2400" dirty="0">
                <a:solidFill>
                  <a:srgbClr val="000000"/>
                </a:solidFill>
                <a:latin typeface="Arial"/>
                <a:ea typeface="Times New Roman"/>
              </a:rPr>
              <a:t>in place across the school to capture the views of all pupils on a wide range of issues relating to school improvement.  Staff take the views of pupils seriously and act on them.  Pupils, staff and governors understand their roles and responsibilities in relation to participation.  Leaders can demonstrate the impact of participation on school improvement planning.</a:t>
            </a:r>
            <a:endParaRPr lang="en-GB" sz="2400" dirty="0">
              <a:latin typeface="Times New Roman"/>
              <a:ea typeface="Times New Roman"/>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4032690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300" y="2642252"/>
            <a:ext cx="5899785" cy="4801314"/>
          </a:xfrm>
          <a:prstGeom prst="rect">
            <a:avLst/>
          </a:prstGeom>
        </p:spPr>
        <p:txBody>
          <a:bodyPr vert="horz" wrap="square" lIns="0" tIns="0" rIns="0" bIns="0" rtlCol="0">
            <a:spAutoFit/>
          </a:bodyPr>
          <a:lstStyle/>
          <a:p>
            <a:pPr marL="342900" lvl="0" indent="-342900">
              <a:spcAft>
                <a:spcPts val="0"/>
              </a:spcAft>
              <a:buFont typeface="Symbol"/>
              <a:buChar char=""/>
            </a:pPr>
            <a:r>
              <a:rPr lang="cy-GB" sz="2400" dirty="0" smtClean="0">
                <a:solidFill>
                  <a:srgbClr val="000000"/>
                </a:solidFill>
                <a:latin typeface="Arial"/>
                <a:ea typeface="Times New Roman"/>
              </a:rPr>
              <a:t>Mae disgyblion yn cael dewis eang o </a:t>
            </a:r>
            <a:r>
              <a:rPr lang="cy-GB" sz="2400" b="1" dirty="0" smtClean="0">
                <a:solidFill>
                  <a:srgbClr val="000000"/>
                </a:solidFill>
                <a:latin typeface="Arial"/>
                <a:ea typeface="Times New Roman"/>
              </a:rPr>
              <a:t>gyfleoedd i gyfranogi </a:t>
            </a:r>
            <a:r>
              <a:rPr lang="cy-GB" sz="2400" dirty="0" smtClean="0">
                <a:solidFill>
                  <a:srgbClr val="000000"/>
                </a:solidFill>
                <a:latin typeface="Arial"/>
                <a:ea typeface="Times New Roman"/>
              </a:rPr>
              <a:t>o fewn yr ysgol a’r tu hwnt i gyfrannu at y drafodaeth ac i ddylanwadu ar benderfyniadau ar draws amrywiaeth o faterion sy’n effeithio arnynt. Mae’r cyfleoedd hyn yn annog disgyblion i ddatblygu’r medrau y mae eu hangen i ddod yn ddinasyddion gweithgar.</a:t>
            </a:r>
            <a:endParaRPr lang="cy-GB" sz="2400" dirty="0" smtClean="0">
              <a:latin typeface="Times New Roman"/>
              <a:ea typeface="Times New Roman"/>
            </a:endParaRPr>
          </a:p>
          <a:p>
            <a:pPr marL="630555">
              <a:spcAft>
                <a:spcPts val="0"/>
              </a:spcAft>
            </a:pPr>
            <a:endParaRPr lang="cy-GB" sz="2400" dirty="0" smtClean="0">
              <a:latin typeface="Times New Roman"/>
              <a:ea typeface="Times New Roman"/>
            </a:endParaRPr>
          </a:p>
          <a:p>
            <a:pPr marR="5080">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062651"/>
          </a:xfrm>
          <a:prstGeom prst="rect">
            <a:avLst/>
          </a:prstGeom>
        </p:spPr>
        <p:txBody>
          <a:bodyPr vert="horz" wrap="square" lIns="0" tIns="0" rIns="0" bIns="0" rtlCol="0">
            <a:spAutoFit/>
          </a:bodyPr>
          <a:lstStyle/>
          <a:p>
            <a:pPr marL="342900" lvl="0" indent="-342900">
              <a:spcAft>
                <a:spcPts val="0"/>
              </a:spcAft>
              <a:buFont typeface="Symbol"/>
              <a:buChar char=""/>
            </a:pPr>
            <a:r>
              <a:rPr lang="en-GB" sz="2400" dirty="0">
                <a:solidFill>
                  <a:srgbClr val="000000"/>
                </a:solidFill>
                <a:latin typeface="Arial"/>
                <a:ea typeface="Times New Roman"/>
              </a:rPr>
              <a:t>Pupils have a breadth of</a:t>
            </a:r>
            <a:r>
              <a:rPr lang="en-GB" sz="2400" b="1" dirty="0">
                <a:solidFill>
                  <a:srgbClr val="000000"/>
                </a:solidFill>
                <a:latin typeface="Arial"/>
                <a:ea typeface="Times New Roman"/>
              </a:rPr>
              <a:t> opportunities to participate </a:t>
            </a:r>
            <a:r>
              <a:rPr lang="en-GB" sz="2400" dirty="0">
                <a:solidFill>
                  <a:srgbClr val="000000"/>
                </a:solidFill>
                <a:latin typeface="Arial"/>
                <a:ea typeface="Times New Roman"/>
              </a:rPr>
              <a:t>within and beyond the school to contribute to debate and influence decisions across a wide range of issues that affect them. These opportunities encourage pupils to develop the skills needed to become active citizens.</a:t>
            </a:r>
            <a:endParaRPr lang="en-GB" sz="2400" dirty="0">
              <a:latin typeface="Times New Roman"/>
              <a:ea typeface="Times New Roman"/>
            </a:endParaRPr>
          </a:p>
          <a:p>
            <a:pPr marL="630555">
              <a:spcAft>
                <a:spcPts val="0"/>
              </a:spcAft>
            </a:pPr>
            <a:r>
              <a:rPr lang="en-GB" sz="2400" dirty="0">
                <a:solidFill>
                  <a:srgbClr val="000000"/>
                </a:solidFill>
                <a:latin typeface="Arial"/>
                <a:ea typeface="Times New Roman"/>
              </a:rPr>
              <a:t> </a:t>
            </a:r>
            <a:endParaRPr lang="en-GB" sz="2400" dirty="0">
              <a:latin typeface="Times New Roman"/>
              <a:ea typeface="Times New Roman"/>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1747731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L="342900" lvl="0" indent="-342900">
              <a:spcAft>
                <a:spcPts val="0"/>
              </a:spcAft>
              <a:buFont typeface="Symbol"/>
              <a:buChar char=""/>
            </a:pPr>
            <a:r>
              <a:rPr lang="cy-GB" sz="2400" dirty="0" smtClean="0">
                <a:solidFill>
                  <a:srgbClr val="000000"/>
                </a:solidFill>
                <a:latin typeface="Arial"/>
                <a:ea typeface="Times New Roman"/>
              </a:rPr>
              <a:t>Mae disgyblion a staff yn manteisio ar </a:t>
            </a:r>
            <a:r>
              <a:rPr lang="cy-GB" sz="2400" b="1" dirty="0" smtClean="0">
                <a:solidFill>
                  <a:srgbClr val="000000"/>
                </a:solidFill>
                <a:latin typeface="Arial"/>
                <a:ea typeface="Times New Roman"/>
              </a:rPr>
              <a:t>hyfforddiant a datblygiad proffesiynol parhaus </a:t>
            </a:r>
            <a:r>
              <a:rPr lang="cy-GB" sz="2400" dirty="0" smtClean="0">
                <a:solidFill>
                  <a:srgbClr val="000000"/>
                </a:solidFill>
                <a:latin typeface="Arial"/>
                <a:ea typeface="Times New Roman"/>
              </a:rPr>
              <a:t>o ansawdd da, sydd wedi’u targedu’n dda i ddatblygu’r medrau, y wybodaeth a’r ddealltwriaeth y mae eu hangen fel bod llais disgyblion yn cael ei glywed mewn trafodaethau ac mewn penderfyniadau.</a:t>
            </a:r>
            <a:endParaRPr lang="cy-GB" sz="2400" dirty="0" smtClean="0">
              <a:latin typeface="Times New Roman"/>
              <a:ea typeface="Times New Roman"/>
            </a:endParaRPr>
          </a:p>
          <a:p>
            <a:pPr marR="5080">
              <a:tabLst>
                <a:tab pos="5485765" algn="l"/>
              </a:tabLst>
            </a:pPr>
            <a:endParaRPr lang="cy-GB" sz="2400" dirty="0" smtClean="0">
              <a:solidFill>
                <a:schemeClr val="tx1">
                  <a:lumMod val="75000"/>
                  <a:lumOff val="25000"/>
                </a:schemeClr>
              </a:solidFill>
              <a:latin typeface="Arial"/>
              <a:cs typeface="Arial"/>
            </a:endParaRPr>
          </a:p>
          <a:p>
            <a:pPr marR="5080">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323987"/>
          </a:xfrm>
          <a:prstGeom prst="rect">
            <a:avLst/>
          </a:prstGeom>
        </p:spPr>
        <p:txBody>
          <a:bodyPr vert="horz" wrap="square" lIns="0" tIns="0" rIns="0" bIns="0" rtlCol="0">
            <a:spAutoFit/>
          </a:bodyPr>
          <a:lstStyle/>
          <a:p>
            <a:pPr marL="342900" lvl="0" indent="-342900">
              <a:spcAft>
                <a:spcPts val="0"/>
              </a:spcAft>
              <a:buFont typeface="Symbol"/>
              <a:buChar char=""/>
            </a:pPr>
            <a:r>
              <a:rPr lang="en-GB" sz="2400" dirty="0">
                <a:solidFill>
                  <a:srgbClr val="000000"/>
                </a:solidFill>
                <a:latin typeface="Arial"/>
                <a:ea typeface="Times New Roman"/>
              </a:rPr>
              <a:t>Pupils and staff access good quality</a:t>
            </a:r>
            <a:r>
              <a:rPr lang="en-GB" sz="2400" b="1" dirty="0">
                <a:solidFill>
                  <a:srgbClr val="000000"/>
                </a:solidFill>
                <a:latin typeface="Arial"/>
                <a:ea typeface="Times New Roman"/>
              </a:rPr>
              <a:t> training and continuous professional development</a:t>
            </a:r>
            <a:r>
              <a:rPr lang="en-GB" sz="2400" dirty="0">
                <a:solidFill>
                  <a:srgbClr val="000000"/>
                </a:solidFill>
                <a:latin typeface="Arial"/>
                <a:ea typeface="Times New Roman"/>
              </a:rPr>
              <a:t> that is well targeted to develop the skills, knowledge and understanding needed to have pupils’ voice heard in discussions and in decision-making.</a:t>
            </a:r>
            <a:endParaRPr lang="en-GB" sz="2400" dirty="0">
              <a:latin typeface="Times New Roman"/>
              <a:ea typeface="Times New Roman"/>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1767521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lvl="0">
              <a:spcAft>
                <a:spcPts val="0"/>
              </a:spcAft>
            </a:pPr>
            <a:r>
              <a:rPr lang="cy-GB" sz="2400" dirty="0" smtClean="0">
                <a:solidFill>
                  <a:srgbClr val="000000"/>
                </a:solidFill>
                <a:latin typeface="Arial"/>
                <a:ea typeface="Times New Roman"/>
              </a:rPr>
              <a:t>Pan fydd cyfranogiad disgyblion yn gadarn, mae disgyblion yn gwneud cyfraniad gwerthfawr at wella’r ysgol trwy ddylanwadu ar benderfyniadau ynghylch </a:t>
            </a:r>
            <a:r>
              <a:rPr lang="cy-GB" sz="2400" b="1" dirty="0" smtClean="0">
                <a:solidFill>
                  <a:srgbClr val="000000"/>
                </a:solidFill>
                <a:latin typeface="Arial"/>
                <a:ea typeface="Times New Roman"/>
              </a:rPr>
              <a:t>lles</a:t>
            </a:r>
            <a:r>
              <a:rPr lang="cy-GB" sz="2400" dirty="0" smtClean="0">
                <a:solidFill>
                  <a:srgbClr val="000000"/>
                </a:solidFill>
                <a:latin typeface="Arial"/>
                <a:ea typeface="Times New Roman"/>
              </a:rPr>
              <a:t>, </a:t>
            </a:r>
            <a:r>
              <a:rPr lang="cy-GB" sz="2400" b="1" dirty="0" smtClean="0">
                <a:solidFill>
                  <a:srgbClr val="000000"/>
                </a:solidFill>
                <a:latin typeface="Arial"/>
                <a:ea typeface="Times New Roman"/>
              </a:rPr>
              <a:t>profiadau dysgu</a:t>
            </a:r>
            <a:r>
              <a:rPr lang="cy-GB" sz="2400" dirty="0" smtClean="0">
                <a:solidFill>
                  <a:srgbClr val="000000"/>
                </a:solidFill>
                <a:latin typeface="Arial"/>
                <a:ea typeface="Times New Roman"/>
              </a:rPr>
              <a:t>, ac </a:t>
            </a:r>
            <a:r>
              <a:rPr lang="cy-GB" sz="2400" b="1" dirty="0" smtClean="0">
                <a:solidFill>
                  <a:srgbClr val="000000"/>
                </a:solidFill>
                <a:latin typeface="Arial"/>
                <a:ea typeface="Times New Roman"/>
              </a:rPr>
              <a:t>ansawdd addysgu</a:t>
            </a:r>
            <a:r>
              <a:rPr lang="cy-GB" sz="2400" dirty="0" smtClean="0">
                <a:solidFill>
                  <a:srgbClr val="000000"/>
                </a:solidFill>
                <a:latin typeface="Arial"/>
                <a:ea typeface="Times New Roman"/>
              </a:rPr>
              <a:t>, a thrwy helpu i </a:t>
            </a:r>
            <a:r>
              <a:rPr lang="cy-GB" sz="2400" b="1" dirty="0" smtClean="0">
                <a:solidFill>
                  <a:srgbClr val="000000"/>
                </a:solidFill>
                <a:latin typeface="Arial"/>
                <a:ea typeface="Times New Roman"/>
              </a:rPr>
              <a:t>amlygu blaenoriaethau’r ysgol at y dyfodol</a:t>
            </a:r>
            <a:r>
              <a:rPr lang="cy-GB" sz="2400" dirty="0" smtClean="0">
                <a:solidFill>
                  <a:srgbClr val="000000"/>
                </a:solidFill>
                <a:latin typeface="Arial"/>
                <a:ea typeface="Times New Roman"/>
              </a:rPr>
              <a:t>.  Dywed llawer o ysgolion fod cyfranogiad disgyblion yn cyfrannu </a:t>
            </a:r>
            <a:r>
              <a:rPr lang="cy-GB" sz="2400" b="1" dirty="0" smtClean="0">
                <a:solidFill>
                  <a:srgbClr val="000000"/>
                </a:solidFill>
                <a:latin typeface="Arial"/>
                <a:ea typeface="Times New Roman"/>
              </a:rPr>
              <a:t>at well amgylchedd ac ethos yn yr ysgol</a:t>
            </a:r>
            <a:r>
              <a:rPr lang="cy-GB" sz="2400" dirty="0" smtClean="0">
                <a:solidFill>
                  <a:srgbClr val="000000"/>
                </a:solidFill>
                <a:latin typeface="Arial"/>
                <a:ea typeface="Times New Roman"/>
              </a:rPr>
              <a:t>, ac at </a:t>
            </a:r>
            <a:r>
              <a:rPr lang="cy-GB" sz="2400" b="1" dirty="0" smtClean="0">
                <a:solidFill>
                  <a:srgbClr val="000000"/>
                </a:solidFill>
                <a:latin typeface="Arial"/>
                <a:ea typeface="Times New Roman"/>
              </a:rPr>
              <a:t>berthnasoedd gwell rhwng pawb yng nghymuned yr ysgol.  </a:t>
            </a:r>
            <a:endParaRPr lang="cy-GB" sz="2400" b="1" dirty="0" smtClean="0">
              <a:latin typeface="Times New Roman"/>
              <a:ea typeface="Times New Roman"/>
            </a:endParaRPr>
          </a:p>
          <a:p>
            <a:pPr marR="5080">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lvl="0">
              <a:spcAft>
                <a:spcPts val="0"/>
              </a:spcAft>
            </a:pPr>
            <a:r>
              <a:rPr lang="en-GB" sz="2400" dirty="0">
                <a:solidFill>
                  <a:srgbClr val="000000"/>
                </a:solidFill>
                <a:latin typeface="Arial"/>
                <a:ea typeface="Times New Roman"/>
              </a:rPr>
              <a:t>Where pupil participation is strong, pupils make a valuable contribution to school improvement by influencing decisions on </a:t>
            </a:r>
            <a:r>
              <a:rPr lang="en-GB" sz="2400" b="1" dirty="0">
                <a:solidFill>
                  <a:srgbClr val="000000"/>
                </a:solidFill>
                <a:latin typeface="Arial"/>
                <a:ea typeface="Times New Roman"/>
              </a:rPr>
              <a:t>wellbeing</a:t>
            </a:r>
            <a:r>
              <a:rPr lang="en-GB" sz="2400" dirty="0">
                <a:solidFill>
                  <a:srgbClr val="000000"/>
                </a:solidFill>
                <a:latin typeface="Arial"/>
                <a:ea typeface="Times New Roman"/>
              </a:rPr>
              <a:t>, </a:t>
            </a:r>
            <a:r>
              <a:rPr lang="en-GB" sz="2400" b="1" dirty="0">
                <a:solidFill>
                  <a:srgbClr val="000000"/>
                </a:solidFill>
                <a:latin typeface="Arial"/>
                <a:ea typeface="Times New Roman"/>
              </a:rPr>
              <a:t>learning experiences</a:t>
            </a:r>
            <a:r>
              <a:rPr lang="en-GB" sz="2400" dirty="0">
                <a:solidFill>
                  <a:srgbClr val="000000"/>
                </a:solidFill>
                <a:latin typeface="Arial"/>
                <a:ea typeface="Times New Roman"/>
              </a:rPr>
              <a:t>, and the </a:t>
            </a:r>
            <a:r>
              <a:rPr lang="en-GB" sz="2400" b="1" dirty="0">
                <a:solidFill>
                  <a:srgbClr val="000000"/>
                </a:solidFill>
                <a:latin typeface="Arial"/>
                <a:ea typeface="Times New Roman"/>
              </a:rPr>
              <a:t>quality of teaching</a:t>
            </a:r>
            <a:r>
              <a:rPr lang="en-GB" sz="2400" dirty="0">
                <a:solidFill>
                  <a:srgbClr val="000000"/>
                </a:solidFill>
                <a:latin typeface="Arial"/>
                <a:ea typeface="Times New Roman"/>
              </a:rPr>
              <a:t>, and by helping to </a:t>
            </a:r>
            <a:r>
              <a:rPr lang="en-GB" sz="2400" b="1" dirty="0">
                <a:solidFill>
                  <a:srgbClr val="000000"/>
                </a:solidFill>
                <a:latin typeface="Arial"/>
                <a:ea typeface="Times New Roman"/>
              </a:rPr>
              <a:t>identify the school’s future priorities</a:t>
            </a:r>
            <a:r>
              <a:rPr lang="en-GB" sz="2400" dirty="0">
                <a:solidFill>
                  <a:srgbClr val="000000"/>
                </a:solidFill>
                <a:latin typeface="Arial"/>
                <a:ea typeface="Times New Roman"/>
              </a:rPr>
              <a:t>.  Many schools report that pupil participation contributes to </a:t>
            </a:r>
            <a:r>
              <a:rPr lang="en-GB" sz="2400" b="1" dirty="0">
                <a:solidFill>
                  <a:srgbClr val="000000"/>
                </a:solidFill>
                <a:latin typeface="Arial"/>
                <a:ea typeface="Times New Roman"/>
              </a:rPr>
              <a:t>an improved school environment and ethos</a:t>
            </a:r>
            <a:r>
              <a:rPr lang="en-GB" sz="2400" dirty="0">
                <a:solidFill>
                  <a:srgbClr val="000000"/>
                </a:solidFill>
                <a:latin typeface="Arial"/>
                <a:ea typeface="Times New Roman"/>
              </a:rPr>
              <a:t>, and to </a:t>
            </a:r>
            <a:r>
              <a:rPr lang="en-GB" sz="2400" b="1" dirty="0">
                <a:solidFill>
                  <a:srgbClr val="000000"/>
                </a:solidFill>
                <a:latin typeface="Arial"/>
                <a:ea typeface="Times New Roman"/>
              </a:rPr>
              <a:t>better relationships between all in the school community.  </a:t>
            </a:r>
            <a:endParaRPr lang="en-GB" sz="2400" b="1" dirty="0">
              <a:latin typeface="Times New Roman"/>
              <a:ea typeface="Times New Roman"/>
            </a:endParaRPr>
          </a:p>
          <a:p>
            <a:pPr marL="342900" marR="5080" indent="-342900">
              <a:buFont typeface="Arial" panose="020B0604020202020204" pitchFamily="34" charset="0"/>
              <a:buChar char="•"/>
              <a:tabLst>
                <a:tab pos="5485765" algn="l"/>
              </a:tabLst>
            </a:pPr>
            <a:endParaRPr lang="en-GB" sz="2400" dirty="0" smtClean="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3710615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330200" y="2642252"/>
            <a:ext cx="6096885" cy="7386638"/>
          </a:xfrm>
          <a:prstGeom prst="rect">
            <a:avLst/>
          </a:prstGeom>
        </p:spPr>
        <p:txBody>
          <a:bodyPr vert="horz" wrap="square" lIns="0" tIns="0" rIns="0" bIns="0" rtlCol="0">
            <a:spAutoFit/>
          </a:bodyPr>
          <a:lstStyle/>
          <a:p>
            <a:pPr lvl="0">
              <a:spcAft>
                <a:spcPts val="0"/>
              </a:spcAft>
            </a:pPr>
            <a:r>
              <a:rPr lang="cy-GB" sz="2400" dirty="0" smtClean="0">
                <a:solidFill>
                  <a:srgbClr val="000000"/>
                </a:solidFill>
                <a:latin typeface="Arial"/>
                <a:ea typeface="Times New Roman"/>
              </a:rPr>
              <a:t>Hefyd, mae mwy o gyfranogiad yn dwyn manteision i ddisgyblion, gan gynnwys </a:t>
            </a:r>
            <a:r>
              <a:rPr lang="cy-GB" sz="2400" b="1" dirty="0" smtClean="0">
                <a:solidFill>
                  <a:srgbClr val="000000"/>
                </a:solidFill>
                <a:latin typeface="Arial"/>
                <a:ea typeface="Times New Roman"/>
              </a:rPr>
              <a:t>gwell iechyd a lles</a:t>
            </a:r>
            <a:r>
              <a:rPr lang="cy-GB" sz="2400" dirty="0" smtClean="0">
                <a:solidFill>
                  <a:srgbClr val="000000"/>
                </a:solidFill>
                <a:latin typeface="Arial"/>
                <a:ea typeface="Times New Roman"/>
              </a:rPr>
              <a:t>, </a:t>
            </a:r>
            <a:r>
              <a:rPr lang="cy-GB" sz="2400" b="1" dirty="0" smtClean="0">
                <a:solidFill>
                  <a:srgbClr val="000000"/>
                </a:solidFill>
                <a:latin typeface="Arial"/>
                <a:ea typeface="Times New Roman"/>
              </a:rPr>
              <a:t>gwell ymgysylltu ac ymddygiad</a:t>
            </a:r>
            <a:r>
              <a:rPr lang="cy-GB" sz="2400" dirty="0" smtClean="0">
                <a:solidFill>
                  <a:srgbClr val="000000"/>
                </a:solidFill>
                <a:latin typeface="Arial"/>
                <a:ea typeface="Times New Roman"/>
              </a:rPr>
              <a:t>, a </a:t>
            </a:r>
            <a:r>
              <a:rPr lang="cy-GB" sz="2400" b="1" dirty="0" smtClean="0">
                <a:solidFill>
                  <a:srgbClr val="000000"/>
                </a:solidFill>
                <a:latin typeface="Arial"/>
                <a:ea typeface="Times New Roman"/>
              </a:rPr>
              <a:t>gwelliannau mewn dysgu, cyflawniadau a pherfformiad yn yr ysgol</a:t>
            </a:r>
            <a:r>
              <a:rPr lang="cy-GB" sz="2400" dirty="0" smtClean="0">
                <a:solidFill>
                  <a:srgbClr val="000000"/>
                </a:solidFill>
                <a:latin typeface="Arial"/>
                <a:ea typeface="Times New Roman"/>
              </a:rPr>
              <a:t>.  Trwy gymryd mwy o ran mewn penderfyniadau, mae disgyblion yn datblygu </a:t>
            </a:r>
            <a:r>
              <a:rPr lang="cy-GB" sz="2400" b="1" dirty="0" smtClean="0">
                <a:solidFill>
                  <a:srgbClr val="000000"/>
                </a:solidFill>
                <a:latin typeface="Arial"/>
                <a:ea typeface="Times New Roman"/>
              </a:rPr>
              <a:t>medrau personol a chymdeithasol </a:t>
            </a:r>
            <a:r>
              <a:rPr lang="cy-GB" sz="2400" dirty="0" smtClean="0">
                <a:solidFill>
                  <a:srgbClr val="000000"/>
                </a:solidFill>
                <a:latin typeface="Arial"/>
                <a:ea typeface="Times New Roman"/>
              </a:rPr>
              <a:t>gwerthfawr</a:t>
            </a:r>
            <a:r>
              <a:rPr lang="cy-GB" sz="2400" b="1" dirty="0" smtClean="0">
                <a:solidFill>
                  <a:srgbClr val="000000"/>
                </a:solidFill>
                <a:latin typeface="Arial"/>
                <a:ea typeface="Times New Roman"/>
              </a:rPr>
              <a:t>, fel gwrando, cyfathrebu, trafod, blaenoriaethu a gweithio gyda phobl eraill</a:t>
            </a:r>
            <a:r>
              <a:rPr lang="cy-GB" sz="2400" dirty="0" smtClean="0">
                <a:solidFill>
                  <a:srgbClr val="000000"/>
                </a:solidFill>
                <a:latin typeface="Arial"/>
                <a:ea typeface="Times New Roman"/>
              </a:rPr>
              <a:t>. </a:t>
            </a:r>
            <a:r>
              <a:rPr lang="cy-GB" sz="2400" dirty="0" smtClean="0">
                <a:latin typeface="Arial"/>
                <a:ea typeface="Times New Roman"/>
              </a:rPr>
              <a:t> Hefyd, maent yn ennill gwell dealltwriaeth o hawliau aelodau eraill o gymuned yr ysgol ac o ganlyniadau gweithredoedd sy’n effeithio ar bobl eraill</a:t>
            </a:r>
            <a:r>
              <a:rPr lang="cy-GB" sz="2400" dirty="0" smtClean="0">
                <a:solidFill>
                  <a:srgbClr val="000000"/>
                </a:solidFill>
                <a:latin typeface="Arial"/>
                <a:ea typeface="Times New Roman"/>
              </a:rPr>
              <a:t>. </a:t>
            </a:r>
            <a:r>
              <a:rPr lang="cy-GB" sz="2400" b="1" dirty="0" smtClean="0">
                <a:solidFill>
                  <a:srgbClr val="000000"/>
                </a:solidFill>
                <a:latin typeface="Arial"/>
                <a:ea typeface="Times New Roman"/>
              </a:rPr>
              <a:t>Mae disgyblion wedi’u paratoi’n well i ddod yn ddinasyddion moesegol, gwybodus a gweithgar Cymru a’r byd, a daw agweddau tuag at ddinasyddiaeth weithgar yn fwy cadarnhaol.  </a:t>
            </a:r>
            <a:endParaRPr lang="cy-GB" sz="2400" b="1" dirty="0" smtClean="0">
              <a:latin typeface="Times New Roman"/>
              <a:ea typeface="Times New Roman"/>
            </a:endParaRPr>
          </a:p>
          <a:p>
            <a:pPr marR="5080">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lvl="0">
              <a:spcAft>
                <a:spcPts val="0"/>
              </a:spcAft>
            </a:pPr>
            <a:r>
              <a:rPr lang="en-GB" sz="2400" dirty="0">
                <a:solidFill>
                  <a:srgbClr val="000000"/>
                </a:solidFill>
                <a:latin typeface="Arial"/>
                <a:ea typeface="Times New Roman"/>
              </a:rPr>
              <a:t>There are also benefits for pupils in greater participation, including </a:t>
            </a:r>
            <a:r>
              <a:rPr lang="en-GB" sz="2400" b="1" dirty="0">
                <a:solidFill>
                  <a:srgbClr val="000000"/>
                </a:solidFill>
                <a:latin typeface="Arial"/>
                <a:ea typeface="Times New Roman"/>
              </a:rPr>
              <a:t>improved health and wellbeing</a:t>
            </a:r>
            <a:r>
              <a:rPr lang="en-GB" sz="2400" dirty="0">
                <a:solidFill>
                  <a:srgbClr val="000000"/>
                </a:solidFill>
                <a:latin typeface="Arial"/>
                <a:ea typeface="Times New Roman"/>
              </a:rPr>
              <a:t>, </a:t>
            </a:r>
            <a:r>
              <a:rPr lang="en-GB" sz="2400" b="1" dirty="0">
                <a:solidFill>
                  <a:srgbClr val="000000"/>
                </a:solidFill>
                <a:latin typeface="Arial"/>
                <a:ea typeface="Times New Roman"/>
              </a:rPr>
              <a:t>improved engagement and behaviour</a:t>
            </a:r>
            <a:r>
              <a:rPr lang="en-GB" sz="2400" dirty="0">
                <a:solidFill>
                  <a:srgbClr val="000000"/>
                </a:solidFill>
                <a:latin typeface="Arial"/>
                <a:ea typeface="Times New Roman"/>
              </a:rPr>
              <a:t>, and </a:t>
            </a:r>
            <a:r>
              <a:rPr lang="en-GB" sz="2400" b="1" dirty="0">
                <a:solidFill>
                  <a:srgbClr val="000000"/>
                </a:solidFill>
                <a:latin typeface="Arial"/>
                <a:ea typeface="Times New Roman"/>
              </a:rPr>
              <a:t>improvements in learning, achievements and school performance</a:t>
            </a:r>
            <a:r>
              <a:rPr lang="en-GB" sz="2400" dirty="0">
                <a:solidFill>
                  <a:srgbClr val="000000"/>
                </a:solidFill>
                <a:latin typeface="Arial"/>
                <a:ea typeface="Times New Roman"/>
              </a:rPr>
              <a:t>.  Through their greater involvement in decision making, pupils develop valuable </a:t>
            </a:r>
            <a:r>
              <a:rPr lang="en-GB" sz="2400" b="1" dirty="0">
                <a:solidFill>
                  <a:srgbClr val="000000"/>
                </a:solidFill>
                <a:latin typeface="Arial"/>
                <a:ea typeface="Times New Roman"/>
              </a:rPr>
              <a:t>personal and social skills, such as listening, communication, negotiation, prioritising, and working with others</a:t>
            </a:r>
            <a:r>
              <a:rPr lang="en-GB" sz="2400" dirty="0">
                <a:solidFill>
                  <a:srgbClr val="000000"/>
                </a:solidFill>
                <a:latin typeface="Arial"/>
                <a:ea typeface="Times New Roman"/>
              </a:rPr>
              <a:t>. </a:t>
            </a:r>
            <a:r>
              <a:rPr lang="en-GB" sz="2400" dirty="0">
                <a:latin typeface="Arial"/>
                <a:ea typeface="Times New Roman"/>
              </a:rPr>
              <a:t> T</a:t>
            </a:r>
            <a:r>
              <a:rPr lang="en-GB" sz="2400" dirty="0">
                <a:solidFill>
                  <a:srgbClr val="000000"/>
                </a:solidFill>
                <a:latin typeface="Arial"/>
                <a:ea typeface="Times New Roman"/>
              </a:rPr>
              <a:t>hey also gain a better understanding of the rights of other members of the school community and of the consequences of actions that affect others.  </a:t>
            </a:r>
            <a:r>
              <a:rPr lang="en-GB" sz="2400" b="1" dirty="0">
                <a:solidFill>
                  <a:srgbClr val="000000"/>
                </a:solidFill>
                <a:latin typeface="Arial"/>
                <a:ea typeface="Times New Roman"/>
              </a:rPr>
              <a:t>Pupils are better prepared to become ethical, informed and active citizens of Wales and of the world, and attitudes towards active citizenship become more positive.  </a:t>
            </a:r>
            <a:endParaRPr lang="en-GB" sz="2400" b="1" dirty="0">
              <a:latin typeface="Times New Roman"/>
              <a:ea typeface="Times New Roman"/>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1177126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Prif ganfyddiadau</a:t>
            </a:r>
            <a:endParaRPr lang="cy-GB" sz="4500" spc="-10" dirty="0">
              <a:solidFill>
                <a:schemeClr val="tx1">
                  <a:lumMod val="95000"/>
                  <a:lumOff val="5000"/>
                </a:schemeClr>
              </a:solidFill>
            </a:endParaRPr>
          </a:p>
        </p:txBody>
      </p:sp>
      <p:sp>
        <p:nvSpPr>
          <p:cNvPr id="3" name="object 3"/>
          <p:cNvSpPr txBox="1"/>
          <p:nvPr/>
        </p:nvSpPr>
        <p:spPr>
          <a:xfrm>
            <a:off x="527300" y="2642252"/>
            <a:ext cx="5899785" cy="4062651"/>
          </a:xfrm>
          <a:prstGeom prst="rect">
            <a:avLst/>
          </a:prstGeom>
        </p:spPr>
        <p:txBody>
          <a:bodyPr vert="horz" wrap="square" lIns="0" tIns="0" rIns="0" bIns="0" rtlCol="0">
            <a:spAutoFit/>
          </a:bodyPr>
          <a:lstStyle/>
          <a:p>
            <a:pPr lvl="0">
              <a:spcAft>
                <a:spcPts val="0"/>
              </a:spcAft>
            </a:pPr>
            <a:r>
              <a:rPr lang="cy-GB" sz="2400" dirty="0" smtClean="0">
                <a:solidFill>
                  <a:srgbClr val="000000"/>
                </a:solidFill>
                <a:latin typeface="Arial"/>
                <a:ea typeface="Times New Roman"/>
              </a:rPr>
              <a:t>Mae bron pob ysgol a arolygwyd rhwng Medi 2013 a Gorffennaf 2016 yn cydymffurfio’n llawn â Rheoliadau Cynghorau Ysgol.  Mewn bron pob ysgol, mae’r cyngor ysgol yn gwneud cyfraniad gwerth chweil tuag at wella amgylchedd dysgu’r ysgol.  Yn yr ysgolion hyn, caiff barn disgyblion ei hystyried ac mae’n dylanwadu ar benderfyniadau ynghylch bywyd yr ysgol.  </a:t>
            </a:r>
            <a:endParaRPr lang="cy-GB" sz="2400" dirty="0" smtClean="0">
              <a:latin typeface="Times New Roman"/>
              <a:ea typeface="Times New Roman"/>
            </a:endParaRPr>
          </a:p>
          <a:p>
            <a:pPr>
              <a:spcAft>
                <a:spcPts val="0"/>
              </a:spcAf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lvl="0">
              <a:spcAft>
                <a:spcPts val="0"/>
              </a:spcAft>
            </a:pPr>
            <a:r>
              <a:rPr lang="en-GB" sz="2400" dirty="0">
                <a:solidFill>
                  <a:srgbClr val="000000"/>
                </a:solidFill>
                <a:latin typeface="Arial"/>
                <a:ea typeface="Times New Roman"/>
              </a:rPr>
              <a:t>Nearly all schools inspected between September 2013 and July 2016 comply fully with the School Council Regulations.  In almost all schools, the school council makes a worthwhile contribution towards improving the school learning environment.  In these schools, pupils’ views are taken into account and influence decisions on school life.  </a:t>
            </a:r>
            <a:endParaRPr lang="en-GB" sz="2400" dirty="0">
              <a:latin typeface="Times New Roman"/>
              <a:ea typeface="Times New Roman"/>
            </a:endParaRPr>
          </a:p>
          <a:p>
            <a:pPr>
              <a:spcAft>
                <a:spcPts val="0"/>
              </a:spcAft>
            </a:pPr>
            <a:r>
              <a:rPr lang="en-GB" sz="2400" dirty="0">
                <a:solidFill>
                  <a:srgbClr val="000000"/>
                </a:solidFill>
                <a:latin typeface="Arial"/>
                <a:ea typeface="Times New Roman"/>
              </a:rPr>
              <a:t> </a:t>
            </a:r>
            <a:endParaRPr lang="en-GB" sz="2400" dirty="0">
              <a:latin typeface="Times New Roman"/>
              <a:ea typeface="Times New Roman"/>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1770277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hematic Survey Blank Document" ma:contentTypeID="0x0101004FF563581D1EBA4688BFE70077AFADA6030E00E3A30D3821A554409B376A8ECA62A0C2" ma:contentTypeVersion="65" ma:contentTypeDescription="" ma:contentTypeScope="" ma:versionID="6ffd9d0dc006b3723b6f637abf6a8612">
  <xsd:schema xmlns:xsd="http://www.w3.org/2001/XMLSchema" xmlns:xs="http://www.w3.org/2001/XMLSchema" xmlns:p="http://schemas.microsoft.com/office/2006/metadata/properties" xmlns:ns2="4c2d5879-4e17-4934-9dac-90b30ab598df" targetNamespace="http://schemas.microsoft.com/office/2006/metadata/properties" ma:root="true" ma:fieldsID="9ea35737d90811619fc52fabe5bd6638"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lendar_x0020_Year" ma:index="9"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0" nillable="true" ma:displayName="Retention Year" ma:format="DateOnly" ma:internalName="Retention_x0020_Year">
      <xsd:simpleType>
        <xsd:restriction base="dms:DateTime"/>
      </xsd:simpleType>
    </xsd:element>
    <xsd:element name="Year_x0020_of_x0020_Survey" ma:index="11" nillable="true" ma:displayName="Year of Survey" ma:internalName="Year_x0020_of_x0020_Survey">
      <xsd:simpleType>
        <xsd:restriction base="dms:Text">
          <xsd:maxLength value="255"/>
        </xsd:restriction>
      </xsd:simpleType>
    </xsd:element>
    <xsd:element name="TaxCatchAllLabel" ma:index="12"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4"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19"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 xsi:nil="true"/>
    <COBAS_x0020_Thematic_x0020_Event_x0020_ID xmlns="4c2d5879-4e17-4934-9dac-90b30ab598df" xsi:nil="true"/>
    <COBAS_x0020_Event_x0020_Short_x0020_Title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Lead_x0020_Inspector xmlns="4c2d5879-4e17-4934-9dac-90b30ab598df">
      <UserInfo>
        <DisplayName/>
        <AccountId xsi:nil="true"/>
        <AccountType/>
      </UserInfo>
    </Lead_x0020_Inspector>
    <Calendar_x0020_Year xmlns="4c2d5879-4e17-4934-9dac-90b30ab598df" xsi:nil="true"/>
    <Retention_x0020_Year xmlns="4c2d5879-4e17-4934-9dac-90b30ab598df" xsi:nil="true"/>
    <Year_x0020_of_x0020_Survey xmlns="4c2d5879-4e17-4934-9dac-90b30ab598df" xsi:nil="true"/>
    <TaxCatchAll xmlns="4c2d5879-4e17-4934-9dac-90b30ab598df">
      <Value>1</Value>
    </TaxCatchAll>
    <COBAS_x0020_Event_x0020_ID xmlns="4c2d5879-4e17-4934-9dac-90b30ab598df" xsi:nil="true"/>
    <COBAS_x0020_Event_x0020_Title xmlns="4c2d5879-4e17-4934-9dac-90b30ab598df" xsi:nil="true"/>
  </documentManagement>
</p:properties>
</file>

<file path=customXml/item4.xml><?xml version="1.0" encoding="utf-8"?>
<?mso-contentType ?>
<ntns:customXsn xmlns:ntns="http://schemas.microsoft.com/office/2006/metadata/customXsn">
  <ntns:xsnLocation>http://estynintranet/_cts/Thematic Survey Blank Document/5b585864708d8d4acustomXsn.xsn</ntns:xsnLocation>
  <ntns:cached>False</ntns:cached>
  <ntns:openByDefault>False</ntns:openByDefault>
  <ntns:xsnScope>http://estynintranet</ntns:xsnScope>
</ntns:customXsn>
</file>

<file path=customXml/itemProps1.xml><?xml version="1.0" encoding="utf-8"?>
<ds:datastoreItem xmlns:ds="http://schemas.openxmlformats.org/officeDocument/2006/customXml" ds:itemID="{F12C54B0-159E-4FD9-9614-015EF42E88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3.xml><?xml version="1.0" encoding="utf-8"?>
<ds:datastoreItem xmlns:ds="http://schemas.openxmlformats.org/officeDocument/2006/customXml" ds:itemID="{3912C820-0342-4CB2-88FC-4AEEC26C1B5E}">
  <ds:schemaRefs>
    <ds:schemaRef ds:uri="http://purl.org/dc/elements/1.1/"/>
    <ds:schemaRef ds:uri="http://schemas.microsoft.com/office/2006/metadata/properties"/>
    <ds:schemaRef ds:uri="http://schemas.microsoft.com/office/2006/documentManagement/types"/>
    <ds:schemaRef ds:uri="4c2d5879-4e17-4934-9dac-90b30ab598df"/>
    <ds:schemaRef ds:uri="http://purl.org/dc/dcmitype/"/>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4.xml><?xml version="1.0" encoding="utf-8"?>
<ds:datastoreItem xmlns:ds="http://schemas.openxmlformats.org/officeDocument/2006/customXml" ds:itemID="{63A79436-5C3C-4E4C-97A3-3AFAF2E18E03}">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
  <TotalTime>898</TotalTime>
  <Words>1984</Words>
  <Application>Microsoft Office PowerPoint</Application>
  <PresentationFormat>Custom</PresentationFormat>
  <Paragraphs>158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Symbol</vt:lpstr>
      <vt:lpstr>Times New Roman</vt:lpstr>
      <vt:lpstr>Office Theme</vt:lpstr>
      <vt:lpstr>PowerPoint Presentation</vt:lpstr>
      <vt:lpstr>Cefndir</vt:lpstr>
      <vt:lpstr>Prif ganfyddiadau</vt:lpstr>
      <vt:lpstr>Prif ganfyddiadau</vt:lpstr>
      <vt:lpstr>Prif ganfyddiadau</vt:lpstr>
      <vt:lpstr>Prif ganfyddiadau</vt:lpstr>
      <vt:lpstr>Prif ganfyddiadau</vt:lpstr>
      <vt:lpstr>Prif ganfyddiadau</vt:lpstr>
      <vt:lpstr>Prif ganfyddiadau</vt:lpstr>
      <vt:lpstr>Arfer orau</vt:lpstr>
      <vt:lpstr>Arfer orau</vt:lpstr>
      <vt:lpstr>Arfer orau</vt:lpstr>
      <vt:lpstr>Arfer orau</vt:lpstr>
      <vt:lpstr>Cwestiynau...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 Aug 2016</dc:title>
  <dc:creator>Gina Rathbone</dc:creator>
  <cp:lastModifiedBy>Elora Elphick</cp:lastModifiedBy>
  <cp:revision>50</cp:revision>
  <cp:lastPrinted>2016-11-15T12:04:57Z</cp:lastPrinted>
  <dcterms:created xsi:type="dcterms:W3CDTF">2015-04-24T11:05:35Z</dcterms:created>
  <dcterms:modified xsi:type="dcterms:W3CDTF">2017-07-10T11:14:12Z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0x0101004FF563581D1EBA4688BFE70077AFADA6030E00E3A30D3821A554409B376A8ECA62A0C2</vt:lpwstr>
  </property>
  <property fmtid="{D5CDD505-2E9C-101B-9397-08002B2CF9AE}" pid="6" name="Estyn Language">
    <vt:lpwstr>1;#English|777de1d1-cd30-4966-a2e3-f61db4c431e8</vt:lpwstr>
  </property>
</Properties>
</file>