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sldIdLst>
    <p:sldId id="256" r:id="rId6"/>
    <p:sldId id="257" r:id="rId7"/>
    <p:sldId id="258" r:id="rId8"/>
    <p:sldId id="262" r:id="rId9"/>
    <p:sldId id="263" r:id="rId10"/>
    <p:sldId id="264" r:id="rId11"/>
    <p:sldId id="265" r:id="rId12"/>
    <p:sldId id="266" r:id="rId13"/>
    <p:sldId id="267" r:id="rId14"/>
    <p:sldId id="268" r:id="rId15"/>
    <p:sldId id="269" r:id="rId16"/>
    <p:sldId id="259" r:id="rId17"/>
    <p:sldId id="271" r:id="rId18"/>
    <p:sldId id="272" r:id="rId19"/>
    <p:sldId id="260" r:id="rId20"/>
    <p:sldId id="261" r:id="rId21"/>
    <p:sldId id="275" r:id="rId22"/>
    <p:sldId id="276" r:id="rId23"/>
  </p:sldIdLst>
  <p:sldSz cx="13004800" cy="9753600"/>
  <p:notesSz cx="13004800" cy="97536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AA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4662" autoAdjust="0"/>
  </p:normalViewPr>
  <p:slideViewPr>
    <p:cSldViewPr snapToGrid="0">
      <p:cViewPr>
        <p:scale>
          <a:sx n="89" d="100"/>
          <a:sy n="89" d="100"/>
        </p:scale>
        <p:origin x="-1194" y="612"/>
      </p:cViewPr>
      <p:guideLst>
        <p:guide orient="horz" pos="5712"/>
        <p:guide pos="336"/>
      </p:guideLst>
    </p:cSldViewPr>
  </p:slideViewPr>
  <p:notesTextViewPr>
    <p:cViewPr>
      <p:scale>
        <a:sx n="100" d="100"/>
        <a:sy n="100" d="100"/>
      </p:scale>
      <p:origin x="0" y="0"/>
    </p:cViewPr>
  </p:notesTextViewPr>
  <p:sorterViewPr>
    <p:cViewPr>
      <p:scale>
        <a:sx n="100" d="100"/>
        <a:sy n="100" d="100"/>
      </p:scale>
      <p:origin x="0" y="270"/>
    </p:cViewPr>
  </p:sorterViewPr>
  <p:notesViewPr>
    <p:cSldViewPr snapToGrid="0">
      <p:cViewPr varScale="1">
        <p:scale>
          <a:sx n="77" d="100"/>
          <a:sy n="77" d="100"/>
        </p:scale>
        <p:origin x="-2472" y="-96"/>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7366000" y="0"/>
            <a:ext cx="5635625" cy="487363"/>
          </a:xfrm>
          <a:prstGeom prst="rect">
            <a:avLst/>
          </a:prstGeom>
        </p:spPr>
        <p:txBody>
          <a:bodyPr vert="horz" lIns="91440" tIns="45720" rIns="91440" bIns="45720" rtlCol="0"/>
          <a:lstStyle>
            <a:lvl1pPr algn="r">
              <a:defRPr sz="1200"/>
            </a:lvl1pPr>
          </a:lstStyle>
          <a:p>
            <a:fld id="{68D5211C-5C2E-45C2-AA0C-80591B285DCA}" type="datetimeFigureOut">
              <a:rPr lang="en-GB" smtClean="0"/>
              <a:t>07/08/2015</a:t>
            </a:fld>
            <a:endParaRPr lang="en-GB"/>
          </a:p>
        </p:txBody>
      </p:sp>
      <p:sp>
        <p:nvSpPr>
          <p:cNvPr id="4" name="Slide Image Placeholder 3"/>
          <p:cNvSpPr>
            <a:spLocks noGrp="1" noRot="1" noChangeAspect="1"/>
          </p:cNvSpPr>
          <p:nvPr>
            <p:ph type="sldImg" idx="2"/>
          </p:nvPr>
        </p:nvSpPr>
        <p:spPr>
          <a:xfrm>
            <a:off x="4064000" y="731838"/>
            <a:ext cx="4876800" cy="36576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300163" y="4632325"/>
            <a:ext cx="10404475" cy="43894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7366000" y="9264650"/>
            <a:ext cx="5635625" cy="487363"/>
          </a:xfrm>
          <a:prstGeom prst="rect">
            <a:avLst/>
          </a:prstGeom>
        </p:spPr>
        <p:txBody>
          <a:bodyPr vert="horz" lIns="91440" tIns="45720" rIns="91440" bIns="45720" rtlCol="0" anchor="b"/>
          <a:lstStyle>
            <a:lvl1pPr algn="r">
              <a:defRPr sz="1200"/>
            </a:lvl1pPr>
          </a:lstStyle>
          <a:p>
            <a:fld id="{28566CE0-F43A-4D78-AF78-DD197A54E34C}" type="slidenum">
              <a:rPr lang="en-GB" smtClean="0"/>
              <a:t>‹#›</a:t>
            </a:fld>
            <a:endParaRPr lang="en-GB"/>
          </a:p>
        </p:txBody>
      </p:sp>
    </p:spTree>
    <p:extLst>
      <p:ext uri="{BB962C8B-B14F-4D97-AF65-F5344CB8AC3E}">
        <p14:creationId xmlns:p14="http://schemas.microsoft.com/office/powerpoint/2010/main" val="2833456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505D7A71-8FB9-45BD-87B3-738C1B94C4EC}"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900BF2C4-632A-4AC9-AC42-CB3C7EBAF6E1}"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a:lvl1pPr>
          </a:lstStyle>
          <a:p>
            <a:pPr lvl="0"/>
            <a:r>
              <a:rPr lang="en-US" smtClean="0"/>
              <a:t>Click to edit Master text styles</a:t>
            </a: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B3B6ED6C-F3E0-4CE2-B027-733A94F2C86C}" type="datetimeFigureOut">
              <a:rPr lang="en-US"/>
              <a:pPr>
                <a:defRPr/>
              </a:pPr>
              <a:t>8/7/2015</a:t>
            </a:fld>
            <a:endParaRPr lang="en-US"/>
          </a:p>
        </p:txBody>
      </p:sp>
      <p:sp>
        <p:nvSpPr>
          <p:cNvPr id="6" name="Holder 6"/>
          <p:cNvSpPr>
            <a:spLocks noGrp="1"/>
          </p:cNvSpPr>
          <p:nvPr>
            <p:ph type="sldNum" sz="quarter" idx="12"/>
          </p:nvPr>
        </p:nvSpPr>
        <p:spPr/>
        <p:txBody>
          <a:bodyPr/>
          <a:lstStyle>
            <a:lvl1pPr>
              <a:defRPr/>
            </a:lvl1pPr>
          </a:lstStyle>
          <a:p>
            <a:pPr>
              <a:defRPr/>
            </a:pPr>
            <a:fld id="{C16646F2-D09D-4347-98EE-2B3FC3BAB233}"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A4EB02E5-184B-4187-823A-27CB787A2A91}" type="datetimeFigureOut">
              <a:rPr lang="en-US"/>
              <a:pPr>
                <a:defRPr/>
              </a:pPr>
              <a:t>8/7/2015</a:t>
            </a:fld>
            <a:endParaRPr lang="en-US"/>
          </a:p>
        </p:txBody>
      </p:sp>
      <p:sp>
        <p:nvSpPr>
          <p:cNvPr id="7" name="Holder 6"/>
          <p:cNvSpPr>
            <a:spLocks noGrp="1"/>
          </p:cNvSpPr>
          <p:nvPr>
            <p:ph type="sldNum" sz="quarter" idx="12"/>
          </p:nvPr>
        </p:nvSpPr>
        <p:spPr/>
        <p:txBody>
          <a:bodyPr/>
          <a:lstStyle>
            <a:lvl1pPr>
              <a:defRPr/>
            </a:lvl1pPr>
          </a:lstStyle>
          <a:p>
            <a:pPr>
              <a:defRPr/>
            </a:pPr>
            <a:fld id="{B520891C-9389-4C36-90D1-5A76183FA253}"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6F29EEA4-EA16-494D-A296-2AB013E077B2}" type="datetimeFigureOut">
              <a:rPr lang="en-US"/>
              <a:pPr>
                <a:defRPr/>
              </a:pPr>
              <a:t>8/7/2015</a:t>
            </a:fld>
            <a:endParaRPr lang="en-US"/>
          </a:p>
        </p:txBody>
      </p:sp>
      <p:sp>
        <p:nvSpPr>
          <p:cNvPr id="5" name="Holder 6"/>
          <p:cNvSpPr>
            <a:spLocks noGrp="1"/>
          </p:cNvSpPr>
          <p:nvPr>
            <p:ph type="sldNum" sz="quarter" idx="12"/>
          </p:nvPr>
        </p:nvSpPr>
        <p:spPr/>
        <p:txBody>
          <a:bodyPr/>
          <a:lstStyle>
            <a:lvl1pPr>
              <a:defRPr/>
            </a:lvl1pPr>
          </a:lstStyle>
          <a:p>
            <a:pPr>
              <a:defRPr/>
            </a:pPr>
            <a:fld id="{15003A99-FC72-474C-AD3C-13240B5F326A}"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2145179A-5267-44C6-8674-1BB36C698246}" type="datetimeFigureOut">
              <a:rPr lang="en-US"/>
              <a:pPr>
                <a:defRPr/>
              </a:pPr>
              <a:t>8/7/2015</a:t>
            </a:fld>
            <a:endParaRPr lang="en-US"/>
          </a:p>
        </p:txBody>
      </p:sp>
      <p:sp>
        <p:nvSpPr>
          <p:cNvPr id="5" name="Holder 4"/>
          <p:cNvSpPr>
            <a:spLocks noGrp="1"/>
          </p:cNvSpPr>
          <p:nvPr>
            <p:ph type="sldNum" sz="quarter" idx="12"/>
          </p:nvPr>
        </p:nvSpPr>
        <p:spPr/>
        <p:txBody>
          <a:bodyPr/>
          <a:lstStyle>
            <a:lvl1pPr algn="r">
              <a:defRPr>
                <a:solidFill>
                  <a:schemeClr val="tx1">
                    <a:tint val="75000"/>
                  </a:schemeClr>
                </a:solidFill>
              </a:defRPr>
            </a:lvl1pPr>
          </a:lstStyle>
          <a:p>
            <a:pPr>
              <a:defRPr/>
            </a:pPr>
            <a:fld id="{3D2FA995-0A0B-47FC-B390-5F333A32AEFB}"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8738"/>
            <a:ext cx="13004800" cy="8424862"/>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527050" y="1716088"/>
            <a:ext cx="11950700" cy="4699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8" name="Holder 3"/>
          <p:cNvSpPr>
            <a:spLocks noGrp="1"/>
          </p:cNvSpPr>
          <p:nvPr>
            <p:ph type="body" idx="1"/>
          </p:nvPr>
        </p:nvSpPr>
        <p:spPr bwMode="auto">
          <a:xfrm>
            <a:off x="650875" y="2243138"/>
            <a:ext cx="11703050" cy="64373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4421188" y="9070975"/>
            <a:ext cx="4162425" cy="487363"/>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650875" y="9070975"/>
            <a:ext cx="2990850" cy="48736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9EA87027-4FB0-43F0-95F9-D878195C1DCD}" type="datetimeFigureOut">
              <a:rPr lang="en-US"/>
              <a:pPr>
                <a:defRPr/>
              </a:pPr>
              <a:t>8/7/2015</a:t>
            </a:fld>
            <a:endParaRPr lang="en-US"/>
          </a:p>
        </p:txBody>
      </p:sp>
      <p:sp>
        <p:nvSpPr>
          <p:cNvPr id="6" name="Holder 6"/>
          <p:cNvSpPr>
            <a:spLocks noGrp="1"/>
          </p:cNvSpPr>
          <p:nvPr>
            <p:ph type="sldNum" sz="quarter" idx="7"/>
          </p:nvPr>
        </p:nvSpPr>
        <p:spPr>
          <a:xfrm>
            <a:off x="9363075" y="9070975"/>
            <a:ext cx="2990850" cy="487363"/>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8BDE4287-6E44-4727-849B-1FC4D0B8CF95}"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xStyles>
    <p:titleStyle>
      <a:lvl1pPr algn="ctr" rtl="0" fontAlgn="base">
        <a:spcBef>
          <a:spcPct val="0"/>
        </a:spcBef>
        <a:spcAft>
          <a:spcPct val="0"/>
        </a:spcAft>
        <a:defRPr>
          <a:solidFill>
            <a:schemeClr val="tx2"/>
          </a:solidFill>
          <a:latin typeface="+mj-lt"/>
          <a:ea typeface="+mj-ea"/>
          <a:cs typeface="+mj-cs"/>
        </a:defRPr>
      </a:lvl1pPr>
      <a:lvl2pPr algn="ctr" rtl="0" fontAlgn="base">
        <a:spcBef>
          <a:spcPct val="0"/>
        </a:spcBef>
        <a:spcAft>
          <a:spcPct val="0"/>
        </a:spcAft>
        <a:defRPr>
          <a:solidFill>
            <a:schemeClr val="tx2"/>
          </a:solidFill>
          <a:latin typeface="Calibri" pitchFamily="34" charset="0"/>
        </a:defRPr>
      </a:lvl2pPr>
      <a:lvl3pPr algn="ctr" rtl="0" fontAlgn="base">
        <a:spcBef>
          <a:spcPct val="0"/>
        </a:spcBef>
        <a:spcAft>
          <a:spcPct val="0"/>
        </a:spcAft>
        <a:defRPr>
          <a:solidFill>
            <a:schemeClr val="tx2"/>
          </a:solidFill>
          <a:latin typeface="Calibri" pitchFamily="34" charset="0"/>
        </a:defRPr>
      </a:lvl3pPr>
      <a:lvl4pPr algn="ctr" rtl="0" fontAlgn="base">
        <a:spcBef>
          <a:spcPct val="0"/>
        </a:spcBef>
        <a:spcAft>
          <a:spcPct val="0"/>
        </a:spcAft>
        <a:defRPr>
          <a:solidFill>
            <a:schemeClr val="tx2"/>
          </a:solidFill>
          <a:latin typeface="Calibri" pitchFamily="34" charset="0"/>
        </a:defRPr>
      </a:lvl4pPr>
      <a:lvl5pPr algn="ctr" rtl="0" fontAlgn="base">
        <a:spcBef>
          <a:spcPct val="0"/>
        </a:spcBef>
        <a:spcAft>
          <a:spcPct val="0"/>
        </a:spcAft>
        <a:defRPr>
          <a:solidFill>
            <a:schemeClr val="tx2"/>
          </a:solidFill>
          <a:latin typeface="Calibri" pitchFamily="34" charset="0"/>
        </a:defRPr>
      </a:lvl5pPr>
      <a:lvl6pPr marL="457200" algn="ctr" rtl="0" fontAlgn="base">
        <a:spcBef>
          <a:spcPct val="0"/>
        </a:spcBef>
        <a:spcAft>
          <a:spcPct val="0"/>
        </a:spcAft>
        <a:defRPr>
          <a:solidFill>
            <a:schemeClr val="tx2"/>
          </a:solidFill>
          <a:latin typeface="Calibri" pitchFamily="34" charset="0"/>
        </a:defRPr>
      </a:lvl6pPr>
      <a:lvl7pPr marL="914400" algn="ctr" rtl="0" fontAlgn="base">
        <a:spcBef>
          <a:spcPct val="0"/>
        </a:spcBef>
        <a:spcAft>
          <a:spcPct val="0"/>
        </a:spcAft>
        <a:defRPr>
          <a:solidFill>
            <a:schemeClr val="tx2"/>
          </a:solidFill>
          <a:latin typeface="Calibri" pitchFamily="34" charset="0"/>
        </a:defRPr>
      </a:lvl7pPr>
      <a:lvl8pPr marL="1371600" algn="ctr" rtl="0" fontAlgn="base">
        <a:spcBef>
          <a:spcPct val="0"/>
        </a:spcBef>
        <a:spcAft>
          <a:spcPct val="0"/>
        </a:spcAft>
        <a:defRPr>
          <a:solidFill>
            <a:schemeClr val="tx2"/>
          </a:solidFill>
          <a:latin typeface="Calibri" pitchFamily="34" charset="0"/>
        </a:defRPr>
      </a:lvl8pPr>
      <a:lvl9pPr marL="1828800" algn="ctr" rtl="0" fontAlgn="base">
        <a:spcBef>
          <a:spcPct val="0"/>
        </a:spcBef>
        <a:spcAft>
          <a:spcPct val="0"/>
        </a:spcAft>
        <a:defRPr>
          <a:solidFill>
            <a:schemeClr val="tx2"/>
          </a:solidFill>
          <a:latin typeface="Calibri" pitchFamily="34" charset="0"/>
        </a:defRPr>
      </a:lvl9pPr>
    </p:titleStyle>
    <p:bodyStyle>
      <a:lvl1pPr algn="l" rtl="0" fontAlgn="base">
        <a:spcBef>
          <a:spcPct val="20000"/>
        </a:spcBef>
        <a:spcAft>
          <a:spcPct val="0"/>
        </a:spcAft>
        <a:defRPr>
          <a:solidFill>
            <a:schemeClr val="tx1"/>
          </a:solidFill>
          <a:latin typeface="+mn-lt"/>
          <a:ea typeface="+mn-ea"/>
          <a:cs typeface="+mn-cs"/>
        </a:defRPr>
      </a:lvl1pPr>
      <a:lvl2pPr marL="457200" algn="l" rtl="0" fontAlgn="base">
        <a:spcBef>
          <a:spcPct val="20000"/>
        </a:spcBef>
        <a:spcAft>
          <a:spcPct val="0"/>
        </a:spcAft>
        <a:defRPr>
          <a:solidFill>
            <a:schemeClr val="tx1"/>
          </a:solidFill>
          <a:latin typeface="+mn-lt"/>
          <a:ea typeface="+mn-ea"/>
          <a:cs typeface="+mn-cs"/>
        </a:defRPr>
      </a:lvl2pPr>
      <a:lvl3pPr marL="914400" algn="l" rtl="0" fontAlgn="base">
        <a:spcBef>
          <a:spcPct val="20000"/>
        </a:spcBef>
        <a:spcAft>
          <a:spcPct val="0"/>
        </a:spcAft>
        <a:defRPr>
          <a:solidFill>
            <a:schemeClr val="tx1"/>
          </a:solidFill>
          <a:latin typeface="+mn-lt"/>
          <a:ea typeface="+mn-ea"/>
          <a:cs typeface="+mn-cs"/>
        </a:defRPr>
      </a:lvl3pPr>
      <a:lvl4pPr marL="1371600" algn="l" rtl="0" fontAlgn="base">
        <a:spcBef>
          <a:spcPct val="20000"/>
        </a:spcBef>
        <a:spcAft>
          <a:spcPct val="0"/>
        </a:spcAft>
        <a:defRPr>
          <a:solidFill>
            <a:schemeClr val="tx1"/>
          </a:solidFill>
          <a:latin typeface="+mn-lt"/>
          <a:ea typeface="+mn-ea"/>
          <a:cs typeface="+mn-cs"/>
        </a:defRPr>
      </a:lvl4pPr>
      <a:lvl5pPr marL="1828800" algn="l" rtl="0" fontAlgn="base">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050" y="3054350"/>
            <a:ext cx="7024688" cy="1974900"/>
          </a:xfrm>
          <a:prstGeom prst="rect">
            <a:avLst/>
          </a:prstGeom>
        </p:spPr>
        <p:txBody>
          <a:bodyPr lIns="0" tIns="0" rIns="0" bIns="0">
            <a:spAutoFit/>
          </a:bodyPr>
          <a:lstStyle/>
          <a:p>
            <a:pPr marL="12700">
              <a:lnSpc>
                <a:spcPts val="2875"/>
              </a:lnSpc>
            </a:pPr>
            <a:r>
              <a:rPr lang="en-GB" sz="2800" b="1" dirty="0" err="1">
                <a:solidFill>
                  <a:srgbClr val="FFFFFF"/>
                </a:solidFill>
                <a:cs typeface="Arial" charset="0"/>
              </a:rPr>
              <a:t>Addysg</a:t>
            </a:r>
            <a:r>
              <a:rPr lang="en-GB" sz="2800" b="1" dirty="0">
                <a:solidFill>
                  <a:srgbClr val="FFFFFF"/>
                </a:solidFill>
                <a:cs typeface="Arial" charset="0"/>
              </a:rPr>
              <a:t> </a:t>
            </a:r>
            <a:r>
              <a:rPr lang="en-GB" sz="2800" b="1" dirty="0" err="1">
                <a:solidFill>
                  <a:srgbClr val="FFFFFF"/>
                </a:solidFill>
                <a:cs typeface="Arial" charset="0"/>
              </a:rPr>
              <a:t>Heblaw</a:t>
            </a:r>
            <a:r>
              <a:rPr lang="en-GB" sz="2800" b="1" dirty="0">
                <a:solidFill>
                  <a:srgbClr val="FFFFFF"/>
                </a:solidFill>
                <a:cs typeface="Arial" charset="0"/>
              </a:rPr>
              <a:t> </a:t>
            </a:r>
            <a:r>
              <a:rPr lang="en-GB" sz="2800" b="1" dirty="0" err="1">
                <a:solidFill>
                  <a:srgbClr val="FFFFFF"/>
                </a:solidFill>
                <a:cs typeface="Arial" charset="0"/>
              </a:rPr>
              <a:t>yn</a:t>
            </a:r>
            <a:r>
              <a:rPr lang="en-GB" sz="2800" b="1" dirty="0">
                <a:solidFill>
                  <a:srgbClr val="FFFFFF"/>
                </a:solidFill>
                <a:cs typeface="Arial" charset="0"/>
              </a:rPr>
              <a:t> </a:t>
            </a:r>
            <a:r>
              <a:rPr lang="en-GB" sz="2800" b="1" dirty="0" err="1">
                <a:solidFill>
                  <a:srgbClr val="FFFFFF"/>
                </a:solidFill>
                <a:cs typeface="Arial" charset="0"/>
              </a:rPr>
              <a:t>yr</a:t>
            </a:r>
            <a:r>
              <a:rPr lang="en-GB" sz="2800" b="1" dirty="0">
                <a:solidFill>
                  <a:srgbClr val="FFFFFF"/>
                </a:solidFill>
                <a:cs typeface="Arial" charset="0"/>
              </a:rPr>
              <a:t> </a:t>
            </a:r>
            <a:r>
              <a:rPr lang="en-GB" sz="2800" b="1" dirty="0" err="1">
                <a:solidFill>
                  <a:srgbClr val="FFFFFF"/>
                </a:solidFill>
                <a:cs typeface="Arial" charset="0"/>
              </a:rPr>
              <a:t>Ysgol</a:t>
            </a:r>
            <a:r>
              <a:rPr lang="en-GB" sz="2800" b="1" dirty="0" smtClean="0">
                <a:solidFill>
                  <a:srgbClr val="FFFFFF"/>
                </a:solidFill>
                <a:cs typeface="Arial" charset="0"/>
              </a:rPr>
              <a:t>:</a:t>
            </a:r>
          </a:p>
          <a:p>
            <a:pPr marL="12700">
              <a:lnSpc>
                <a:spcPts val="2875"/>
              </a:lnSpc>
            </a:pPr>
            <a:r>
              <a:rPr lang="en-GB" sz="2800" b="1" dirty="0" err="1" smtClean="0">
                <a:solidFill>
                  <a:srgbClr val="FFFFFF"/>
                </a:solidFill>
                <a:cs typeface="Arial" charset="0"/>
              </a:rPr>
              <a:t>arolwg</a:t>
            </a:r>
            <a:r>
              <a:rPr lang="en-GB" sz="2800" b="1" dirty="0" smtClean="0">
                <a:solidFill>
                  <a:srgbClr val="FFFFFF"/>
                </a:solidFill>
                <a:cs typeface="Arial" charset="0"/>
              </a:rPr>
              <a:t> </a:t>
            </a:r>
            <a:r>
              <a:rPr lang="en-GB" sz="2800" b="1" dirty="0" err="1">
                <a:solidFill>
                  <a:srgbClr val="FFFFFF"/>
                </a:solidFill>
                <a:cs typeface="Arial" charset="0"/>
              </a:rPr>
              <a:t>arfer</a:t>
            </a:r>
            <a:r>
              <a:rPr lang="en-GB" sz="2800" b="1" dirty="0">
                <a:solidFill>
                  <a:srgbClr val="FFFFFF"/>
                </a:solidFill>
                <a:cs typeface="Arial" charset="0"/>
              </a:rPr>
              <a:t> </a:t>
            </a:r>
            <a:r>
              <a:rPr lang="en-GB" sz="2800" b="1" dirty="0" err="1">
                <a:solidFill>
                  <a:srgbClr val="FFFFFF"/>
                </a:solidFill>
                <a:cs typeface="Arial" charset="0"/>
              </a:rPr>
              <a:t>dda</a:t>
            </a:r>
            <a:endParaRPr lang="en-US" sz="2200" dirty="0">
              <a:latin typeface="Times New Roman" pitchFamily="18" charset="0"/>
              <a:cs typeface="Times New Roman" pitchFamily="18" charset="0"/>
            </a:endParaRPr>
          </a:p>
          <a:p>
            <a:pPr marL="12700">
              <a:lnSpc>
                <a:spcPts val="3188"/>
              </a:lnSpc>
            </a:pPr>
            <a:r>
              <a:rPr lang="en-GB" sz="3200" dirty="0">
                <a:latin typeface="Calibri" pitchFamily="34" charset="0"/>
              </a:rPr>
              <a:t>Education Other Than At School: a good practice survey</a:t>
            </a:r>
          </a:p>
          <a:p>
            <a:pPr marL="12700">
              <a:lnSpc>
                <a:spcPts val="3188"/>
              </a:lnSpc>
            </a:pPr>
            <a:endParaRPr lang="en-GB" sz="2800" b="1" dirty="0">
              <a:solidFill>
                <a:srgbClr val="414042"/>
              </a:solidFill>
              <a:cs typeface="Arial" charset="0"/>
            </a:endParaRPr>
          </a:p>
        </p:txBody>
      </p:sp>
      <p:pic>
        <p:nvPicPr>
          <p:cNvPr id="7170" name="Picture 16" descr="Untitled-1.png"/>
          <p:cNvPicPr>
            <a:picLocks noChangeAspect="1"/>
          </p:cNvPicPr>
          <p:nvPr/>
        </p:nvPicPr>
        <p:blipFill>
          <a:blip r:embed="rId2"/>
          <a:srcRect/>
          <a:stretch>
            <a:fillRect/>
          </a:stretch>
        </p:blipFill>
        <p:spPr bwMode="auto">
          <a:xfrm>
            <a:off x="4024313" y="-228600"/>
            <a:ext cx="14300200" cy="10728325"/>
          </a:xfrm>
          <a:prstGeom prst="rect">
            <a:avLst/>
          </a:prstGeom>
          <a:noFill/>
          <a:ln w="9525">
            <a:noFill/>
            <a:miter lim="800000"/>
            <a:headEnd/>
            <a:tailEnd/>
          </a:ln>
        </p:spPr>
      </p:pic>
      <p:pic>
        <p:nvPicPr>
          <p:cNvPr id="7171" name="Picture 17"/>
          <p:cNvPicPr>
            <a:picLocks noChangeAspect="1"/>
          </p:cNvPicPr>
          <p:nvPr/>
        </p:nvPicPr>
        <p:blipFill>
          <a:blip r:embed="rId3"/>
          <a:srcRect/>
          <a:stretch>
            <a:fillRect/>
          </a:stretch>
        </p:blipFill>
        <p:spPr bwMode="auto">
          <a:xfrm>
            <a:off x="533400" y="8540750"/>
            <a:ext cx="2565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61063"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16386" name="object 3"/>
          <p:cNvSpPr>
            <a:spLocks noGrp="1"/>
          </p:cNvSpPr>
          <p:nvPr>
            <p:ph sz="half" idx="2"/>
          </p:nvPr>
        </p:nvSpPr>
        <p:spPr>
          <a:xfrm>
            <a:off x="527050" y="2641600"/>
            <a:ext cx="5573713" cy="3386138"/>
          </a:xfrm>
        </p:spPr>
        <p:txBody>
          <a:bodyPr/>
          <a:lstStyle/>
          <a:p>
            <a:pPr marL="342900" indent="-342900">
              <a:spcBef>
                <a:spcPct val="0"/>
              </a:spcBef>
              <a:buFontTx/>
              <a:buChar char="•"/>
            </a:pPr>
            <a:r>
              <a:rPr lang="en-US" smtClean="0">
                <a:latin typeface="Arial" charset="0"/>
                <a:cs typeface="Arial" charset="0"/>
              </a:rPr>
              <a:t>Yn genedlaethol, mae’r gyfradd gwaharddiadau wedi gostwng dros y 10 mlynedd diwethaf.</a:t>
            </a:r>
            <a:endParaRPr lang="en-GB" smtClean="0">
              <a:latin typeface="Arial" charset="0"/>
              <a:cs typeface="Arial" charset="0"/>
            </a:endParaRP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US" smtClean="0">
                <a:latin typeface="Arial" charset="0"/>
                <a:cs typeface="Arial" charset="0"/>
              </a:rPr>
              <a:t>Lle mae ysgolion yn fwyaf effeithiol o ran lleihau gwaharddiadau a mynd i’r afael ag anghenion disgyblion yn yr ysgol, maent yn mabwysiadu dull cyson ysgol gyfan i reoli ymddygiad disgyblion, er enghraifft, drwy ddefnyddio dulliau adferol.</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6388" name="object 5"/>
          <p:cNvSpPr>
            <a:spLocks noGrp="1"/>
          </p:cNvSpPr>
          <p:nvPr>
            <p:ph sz="half" idx="3"/>
          </p:nvPr>
        </p:nvSpPr>
        <p:spPr>
          <a:xfrm>
            <a:off x="6615113" y="2641600"/>
            <a:ext cx="5783262" cy="3048000"/>
          </a:xfrm>
        </p:spPr>
        <p:txBody>
          <a:bodyPr/>
          <a:lstStyle/>
          <a:p>
            <a:pPr marL="342900" indent="-342900">
              <a:spcBef>
                <a:spcPct val="0"/>
              </a:spcBef>
              <a:buFontTx/>
              <a:buChar char="•"/>
            </a:pPr>
            <a:r>
              <a:rPr lang="en-US" smtClean="0">
                <a:latin typeface="Arial" charset="0"/>
                <a:cs typeface="Arial" charset="0"/>
              </a:rPr>
              <a:t>Nationally, the rate of exclusions has reduced over the past 10 years.</a:t>
            </a:r>
            <a:endParaRPr lang="en-GB" smtClean="0">
              <a:latin typeface="Arial" charset="0"/>
              <a:cs typeface="Arial" charset="0"/>
            </a:endParaRP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US" smtClean="0">
                <a:latin typeface="Arial" charset="0"/>
                <a:cs typeface="Arial" charset="0"/>
              </a:rPr>
              <a:t>Where schools are most effective at reducing exclusions and addressing the needs of pupils within school, they adopt a consistent whole-school approach to managing pupils’ behaviour, for example by using restorative approaches.</a:t>
            </a:r>
            <a:endParaRPr lang="en-GB" smtClean="0">
              <a:latin typeface="Arial" charset="0"/>
              <a:cs typeface="Arial" charset="0"/>
            </a:endParaRPr>
          </a:p>
        </p:txBody>
      </p:sp>
      <p:pic>
        <p:nvPicPr>
          <p:cNvPr id="1638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4988" y="1566863"/>
            <a:ext cx="594677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225425" y="2303463"/>
            <a:ext cx="6075363" cy="7369175"/>
          </a:xfrm>
        </p:spPr>
        <p:txBody>
          <a:bodyPr/>
          <a:lstStyle/>
          <a:p>
            <a:pPr marL="342900" indent="-342900">
              <a:spcBef>
                <a:spcPct val="0"/>
              </a:spcBef>
              <a:buFontTx/>
              <a:buChar char="•"/>
            </a:pPr>
            <a:r>
              <a:rPr lang="en-GB" smtClean="0">
                <a:latin typeface="Arial" charset="0"/>
                <a:cs typeface="Arial" charset="0"/>
              </a:rPr>
              <a:t>Mae gan lawer o ddisgyblion nad ydynt yn gallu cynnal lleoliadau prif ffrwd ystod o anawsterau, gan gynnwys sefyllfaoedd teuluol heriol a materion personol.  Mae gan ddisgyblion eraill fedrau llythrennedd a rhifedd sydd heb eu datblygu’n ddigonol neu anghenion dysgu ychwanegol eraill. </a:t>
            </a:r>
          </a:p>
          <a:p>
            <a:pPr marL="342900" indent="-342900">
              <a:spcBef>
                <a:spcPct val="0"/>
              </a:spcBef>
            </a:pP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Pan fydd gan ysgolion systemau effeithiol ar gyfer monitro ac olrhain cynnydd disgyblion, sy’n nodi disgyblion sydd mewn perygl o ymddieithrio yn gynnar, maent yn gallu rhoi ymyrraeth briodol ar waith sy’n cadw disgyblion yn y brif ffrwd.</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Mae gweithio agos rhwng ysgolion ac asiantaethau eraill, er enghraifft, gwasanaethau iechyd, cymdeithasol ac asiantaethau gwirfoddol, yn helpu sicrhau bod disgyblion sydd mewn perygl o ymddieithrio a’u teuluoedd yn cael cymorth amserol, priodol.</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7110413"/>
          </a:xfrm>
        </p:spPr>
        <p:txBody>
          <a:bodyPr rtlCol="0"/>
          <a:lstStyle/>
          <a:p>
            <a:pPr marL="342900" indent="-342900" fontAlgn="auto">
              <a:spcBef>
                <a:spcPts val="0"/>
              </a:spcBef>
              <a:spcAft>
                <a:spcPts val="0"/>
              </a:spcAft>
              <a:buFont typeface="Arial" panose="020B0604020202020204" pitchFamily="34" charset="0"/>
              <a:buChar char="•"/>
              <a:defRPr/>
            </a:pPr>
            <a:r>
              <a:rPr lang="en-GB" dirty="0"/>
              <a:t>Many pupils who are unable to maintain mainstream placements </a:t>
            </a:r>
            <a:r>
              <a:rPr lang="en-GB" dirty="0" smtClean="0"/>
              <a:t>have </a:t>
            </a:r>
            <a:r>
              <a:rPr lang="en-GB" dirty="0"/>
              <a:t>a range of difficulties, including challenging family situations and personal issues.  Others have underdeveloped literacy and numeracy skills or other additional learning needs. </a:t>
            </a:r>
            <a:endParaRPr lang="en-GB" dirty="0" smtClean="0"/>
          </a:p>
          <a:p>
            <a:pPr fontAlgn="auto">
              <a:spcBef>
                <a:spcPts val="0"/>
              </a:spcBef>
              <a:spcAft>
                <a:spcPts val="0"/>
              </a:spcAft>
              <a:defRPr/>
            </a:pPr>
            <a:r>
              <a:rPr lang="en-GB" dirty="0" smtClean="0"/>
              <a:t> </a:t>
            </a:r>
          </a:p>
          <a:p>
            <a:pPr marL="342900" indent="-342900" fontAlgn="auto">
              <a:spcBef>
                <a:spcPts val="0"/>
              </a:spcBef>
              <a:spcAft>
                <a:spcPts val="0"/>
              </a:spcAft>
              <a:buFont typeface="Arial" panose="020B0604020202020204" pitchFamily="34" charset="0"/>
              <a:buChar char="•"/>
              <a:defRPr/>
            </a:pPr>
            <a:r>
              <a:rPr lang="en-GB" dirty="0" smtClean="0"/>
              <a:t>When </a:t>
            </a:r>
            <a:r>
              <a:rPr lang="en-GB" dirty="0"/>
              <a:t>schools have effective systems for monitoring and tracking pupil progress, which identify pupils who are at risk of disengagement at an early stage, they can put in place appropriate intervention that keeps pupils in the mainstream.</a:t>
            </a:r>
          </a:p>
          <a:p>
            <a:pPr marL="342900" indent="-342900" fontAlgn="auto">
              <a:spcBef>
                <a:spcPts val="0"/>
              </a:spcBef>
              <a:spcAft>
                <a:spcPts val="0"/>
              </a:spcAft>
              <a:buFont typeface="Arial" panose="020B0604020202020204" pitchFamily="34" charset="0"/>
              <a:buChar char="•"/>
              <a:defRPr/>
            </a:pPr>
            <a:endParaRPr lang="en-GB" dirty="0"/>
          </a:p>
          <a:p>
            <a:pPr marL="342900" indent="-342900" fontAlgn="auto">
              <a:spcBef>
                <a:spcPts val="0"/>
              </a:spcBef>
              <a:spcAft>
                <a:spcPts val="0"/>
              </a:spcAft>
              <a:buFont typeface="Arial" panose="020B0604020202020204" pitchFamily="34" charset="0"/>
              <a:buChar char="•"/>
              <a:defRPr/>
            </a:pPr>
            <a:r>
              <a:rPr lang="en-GB" dirty="0"/>
              <a:t>Close working between schools and other agencies, for example health, social services and voluntary agencies, helps ensure that pupils at risk of disengagement and their families receive appropriate, timely support. </a:t>
            </a:r>
          </a:p>
        </p:txBody>
      </p:sp>
      <p:pic>
        <p:nvPicPr>
          <p:cNvPr id="1741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3288" cy="538609"/>
          </a:xfrm>
        </p:spPr>
        <p:txBody>
          <a:bodyPr rtlCol="0"/>
          <a:lstStyle/>
          <a:p>
            <a:pPr marL="12700" algn="l" fontAlgn="auto">
              <a:spcBef>
                <a:spcPts val="0"/>
              </a:spcBef>
              <a:spcAft>
                <a:spcPts val="0"/>
              </a:spcAft>
              <a:defRPr/>
            </a:pPr>
            <a:r>
              <a:rPr spc="-10" dirty="0"/>
              <a:t>Argymhellion</a:t>
            </a:r>
          </a:p>
        </p:txBody>
      </p:sp>
      <p:sp>
        <p:nvSpPr>
          <p:cNvPr id="19458" name="object 3"/>
          <p:cNvSpPr>
            <a:spLocks noGrp="1"/>
          </p:cNvSpPr>
          <p:nvPr>
            <p:ph sz="half" idx="2"/>
          </p:nvPr>
        </p:nvSpPr>
        <p:spPr>
          <a:xfrm>
            <a:off x="527050" y="2641600"/>
            <a:ext cx="5729288" cy="4740275"/>
          </a:xfrm>
        </p:spPr>
        <p:txBody>
          <a:bodyPr/>
          <a:lstStyle/>
          <a:p>
            <a:pPr>
              <a:spcBef>
                <a:spcPct val="0"/>
              </a:spcBef>
            </a:pPr>
            <a:r>
              <a:rPr lang="en-GB" dirty="0" err="1" smtClean="0">
                <a:latin typeface="Arial" charset="0"/>
                <a:cs typeface="Arial" charset="0"/>
              </a:rPr>
              <a:t>Dylai</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 ac </a:t>
            </a:r>
            <a:r>
              <a:rPr lang="en-GB" dirty="0" err="1" smtClean="0">
                <a:latin typeface="Arial" charset="0"/>
                <a:cs typeface="Arial" charset="0"/>
              </a:rPr>
              <a:t>UCDau</a:t>
            </a:r>
            <a:r>
              <a:rPr lang="en-GB" dirty="0" smtClean="0">
                <a:latin typeface="Arial" charset="0"/>
                <a:cs typeface="Arial" charset="0"/>
              </a:rPr>
              <a:t>:</a:t>
            </a:r>
          </a:p>
          <a:p>
            <a:pPr>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A1	</a:t>
            </a:r>
            <a:r>
              <a:rPr lang="en-GB" dirty="0" err="1" smtClean="0">
                <a:latin typeface="Arial" charset="0"/>
                <a:cs typeface="Arial" charset="0"/>
              </a:rPr>
              <a:t>gael</a:t>
            </a:r>
            <a:r>
              <a:rPr lang="en-GB" dirty="0" smtClean="0">
                <a:latin typeface="Arial" charset="0"/>
                <a:cs typeface="Arial" charset="0"/>
              </a:rPr>
              <a:t> </a:t>
            </a:r>
            <a:r>
              <a:rPr lang="en-GB" dirty="0" err="1" smtClean="0">
                <a:latin typeface="Arial" charset="0"/>
                <a:cs typeface="Arial" charset="0"/>
              </a:rPr>
              <a:t>strategaeth</a:t>
            </a:r>
            <a:r>
              <a:rPr lang="en-GB" dirty="0" smtClean="0">
                <a:latin typeface="Arial" charset="0"/>
                <a:cs typeface="Arial" charset="0"/>
              </a:rPr>
              <a:t> </a:t>
            </a:r>
            <a:r>
              <a:rPr lang="en-GB" dirty="0" err="1" smtClean="0">
                <a:latin typeface="Arial" charset="0"/>
                <a:cs typeface="Arial" charset="0"/>
              </a:rPr>
              <a:t>wedi’i</a:t>
            </a:r>
            <a:r>
              <a:rPr lang="en-GB" dirty="0" smtClean="0">
                <a:latin typeface="Arial" charset="0"/>
                <a:cs typeface="Arial" charset="0"/>
              </a:rPr>
              <a:t> </a:t>
            </a:r>
            <a:r>
              <a:rPr lang="cy-GB" dirty="0" smtClean="0">
                <a:latin typeface="Arial" charset="0"/>
                <a:cs typeface="Arial" charset="0"/>
              </a:rPr>
              <a:t>chytuno’n lleol  i gynorthwyo’r holl ddisgyblion sy’n agored i niwed fel eu bod yn aros mewn addysg amser llawn</a:t>
            </a:r>
            <a:endParaRPr lang="en-GB" dirty="0" smtClean="0">
              <a:latin typeface="Arial" charset="0"/>
              <a:cs typeface="Arial" charset="0"/>
            </a:endParaRPr>
          </a:p>
          <a:p>
            <a:pPr marL="542925" indent="-542925">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A2	</a:t>
            </a:r>
            <a:r>
              <a:rPr lang="en-GB" dirty="0" err="1" smtClean="0">
                <a:latin typeface="Arial" charset="0"/>
                <a:cs typeface="Arial" charset="0"/>
              </a:rPr>
              <a:t>nodi</a:t>
            </a:r>
            <a:r>
              <a:rPr lang="en-GB" dirty="0" smtClean="0">
                <a:latin typeface="Arial" charset="0"/>
                <a:cs typeface="Arial" charset="0"/>
              </a:rPr>
              <a:t> </a:t>
            </a:r>
            <a:r>
              <a:rPr lang="en-GB" dirty="0" err="1" smtClean="0">
                <a:latin typeface="Arial" charset="0"/>
                <a:cs typeface="Arial" charset="0"/>
              </a:rPr>
              <a:t>disgyblion</a:t>
            </a:r>
            <a:r>
              <a:rPr lang="en-GB" dirty="0" smtClean="0">
                <a:latin typeface="Arial" charset="0"/>
                <a:cs typeface="Arial" charset="0"/>
              </a:rPr>
              <a:t> </a:t>
            </a:r>
            <a:r>
              <a:rPr lang="en-GB" dirty="0" err="1" smtClean="0">
                <a:latin typeface="Arial" charset="0"/>
                <a:cs typeface="Arial" charset="0"/>
              </a:rPr>
              <a:t>sydd</a:t>
            </a:r>
            <a:r>
              <a:rPr lang="en-GB" dirty="0" smtClean="0">
                <a:latin typeface="Arial" charset="0"/>
                <a:cs typeface="Arial" charset="0"/>
              </a:rPr>
              <a:t> </a:t>
            </a:r>
            <a:r>
              <a:rPr lang="en-GB" dirty="0" err="1" smtClean="0">
                <a:latin typeface="Arial" charset="0"/>
                <a:cs typeface="Arial" charset="0"/>
              </a:rPr>
              <a:t>mewn</a:t>
            </a:r>
            <a:r>
              <a:rPr lang="en-GB" dirty="0" smtClean="0">
                <a:latin typeface="Arial" charset="0"/>
                <a:cs typeface="Arial" charset="0"/>
              </a:rPr>
              <a:t> </a:t>
            </a:r>
            <a:r>
              <a:rPr lang="en-GB" dirty="0" err="1" smtClean="0">
                <a:latin typeface="Arial" charset="0"/>
                <a:cs typeface="Arial" charset="0"/>
              </a:rPr>
              <a:t>perygl</a:t>
            </a:r>
            <a:r>
              <a:rPr lang="en-GB" dirty="0" smtClean="0">
                <a:latin typeface="Arial" charset="0"/>
                <a:cs typeface="Arial" charset="0"/>
              </a:rPr>
              <a:t> o </a:t>
            </a:r>
            <a:r>
              <a:rPr lang="en-GB" dirty="0" err="1" smtClean="0">
                <a:latin typeface="Arial" charset="0"/>
                <a:cs typeface="Arial" charset="0"/>
              </a:rPr>
              <a:t>ymddieithrio’n</a:t>
            </a:r>
            <a:r>
              <a:rPr lang="en-GB" dirty="0" smtClean="0">
                <a:latin typeface="Arial" charset="0"/>
                <a:cs typeface="Arial" charset="0"/>
              </a:rPr>
              <a:t> </a:t>
            </a:r>
            <a:r>
              <a:rPr lang="en-GB" dirty="0" err="1" smtClean="0">
                <a:latin typeface="Arial" charset="0"/>
                <a:cs typeface="Arial" charset="0"/>
              </a:rPr>
              <a:t>gynnar</a:t>
            </a:r>
            <a:r>
              <a:rPr lang="en-GB" dirty="0" smtClean="0">
                <a:latin typeface="Arial" charset="0"/>
                <a:cs typeface="Arial" charset="0"/>
              </a:rPr>
              <a:t> a </a:t>
            </a:r>
            <a:r>
              <a:rPr lang="en-GB" dirty="0" err="1" smtClean="0">
                <a:latin typeface="Arial" charset="0"/>
                <a:cs typeface="Arial" charset="0"/>
              </a:rPr>
              <a:t>rhoi</a:t>
            </a:r>
            <a:r>
              <a:rPr lang="en-GB" dirty="0" smtClean="0">
                <a:latin typeface="Arial" charset="0"/>
                <a:cs typeface="Arial" charset="0"/>
              </a:rPr>
              <a:t> </a:t>
            </a:r>
            <a:r>
              <a:rPr lang="en-GB" dirty="0" err="1" smtClean="0">
                <a:latin typeface="Arial" charset="0"/>
                <a:cs typeface="Arial" charset="0"/>
              </a:rPr>
              <a:t>ymyriadau</a:t>
            </a:r>
            <a:r>
              <a:rPr lang="en-GB" dirty="0" smtClean="0">
                <a:latin typeface="Arial" charset="0"/>
                <a:cs typeface="Arial" charset="0"/>
              </a:rPr>
              <a:t> </a:t>
            </a:r>
            <a:r>
              <a:rPr lang="en-GB" dirty="0" err="1" smtClean="0">
                <a:latin typeface="Arial" charset="0"/>
                <a:cs typeface="Arial" charset="0"/>
              </a:rPr>
              <a:t>priodol</a:t>
            </a:r>
            <a:r>
              <a:rPr lang="en-GB" dirty="0" smtClean="0">
                <a:latin typeface="Arial" charset="0"/>
                <a:cs typeface="Arial" charset="0"/>
              </a:rPr>
              <a:t>, </a:t>
            </a:r>
            <a:r>
              <a:rPr lang="en-GB" dirty="0" err="1" smtClean="0">
                <a:latin typeface="Arial" charset="0"/>
                <a:cs typeface="Arial" charset="0"/>
              </a:rPr>
              <a:t>amserol</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waith</a:t>
            </a:r>
            <a:endParaRPr lang="en-GB" dirty="0" smtClean="0">
              <a:latin typeface="Arial" charset="0"/>
              <a:cs typeface="Arial" charset="0"/>
            </a:endParaRPr>
          </a:p>
          <a:p>
            <a:pPr marL="542925" indent="-542925">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A3	</a:t>
            </a:r>
            <a:r>
              <a:rPr lang="en-GB" dirty="0" err="1" smtClean="0">
                <a:latin typeface="Arial" charset="0"/>
                <a:cs typeface="Arial" charset="0"/>
              </a:rPr>
              <a:t>gweithio</a:t>
            </a:r>
            <a:r>
              <a:rPr lang="en-GB" dirty="0" smtClean="0">
                <a:latin typeface="Arial" charset="0"/>
                <a:cs typeface="Arial" charset="0"/>
              </a:rPr>
              <a:t> </a:t>
            </a:r>
            <a:r>
              <a:rPr lang="en-GB" dirty="0" err="1" smtClean="0">
                <a:latin typeface="Arial" charset="0"/>
                <a:cs typeface="Arial" charset="0"/>
              </a:rPr>
              <a:t>gyda’i</a:t>
            </a:r>
            <a:r>
              <a:rPr lang="en-GB" dirty="0" smtClean="0">
                <a:latin typeface="Arial" charset="0"/>
                <a:cs typeface="Arial" charset="0"/>
              </a:rPr>
              <a:t> </a:t>
            </a:r>
            <a:r>
              <a:rPr lang="en-GB" dirty="0" err="1" smtClean="0">
                <a:latin typeface="Arial" charset="0"/>
                <a:cs typeface="Arial" charset="0"/>
              </a:rPr>
              <a:t>gilydd</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en-GB" dirty="0" err="1" smtClean="0">
                <a:latin typeface="Arial" charset="0"/>
                <a:cs typeface="Arial" charset="0"/>
              </a:rPr>
              <a:t>gynyddu’r</a:t>
            </a:r>
            <a:r>
              <a:rPr lang="en-GB" dirty="0" smtClean="0">
                <a:latin typeface="Arial" charset="0"/>
                <a:cs typeface="Arial" charset="0"/>
              </a:rPr>
              <a:t> </a:t>
            </a:r>
            <a:r>
              <a:rPr lang="en-GB" dirty="0" err="1" smtClean="0">
                <a:latin typeface="Arial" charset="0"/>
                <a:cs typeface="Arial" charset="0"/>
              </a:rPr>
              <a:t>ystod</a:t>
            </a:r>
            <a:r>
              <a:rPr lang="en-GB" dirty="0" smtClean="0">
                <a:latin typeface="Arial" charset="0"/>
                <a:cs typeface="Arial" charset="0"/>
              </a:rPr>
              <a:t> o </a:t>
            </a:r>
            <a:r>
              <a:rPr lang="en-GB" dirty="0" err="1" smtClean="0">
                <a:latin typeface="Arial" charset="0"/>
                <a:cs typeface="Arial" charset="0"/>
              </a:rPr>
              <a:t>opsiynau</a:t>
            </a:r>
            <a:r>
              <a:rPr lang="en-GB" dirty="0" smtClean="0">
                <a:latin typeface="Arial" charset="0"/>
                <a:cs typeface="Arial" charset="0"/>
              </a:rPr>
              <a:t> </a:t>
            </a:r>
            <a:r>
              <a:rPr lang="en-GB" dirty="0" err="1" smtClean="0">
                <a:latin typeface="Arial" charset="0"/>
                <a:cs typeface="Arial" charset="0"/>
              </a:rPr>
              <a:t>dysgu</a:t>
            </a:r>
            <a:r>
              <a:rPr lang="en-GB" dirty="0" smtClean="0">
                <a:latin typeface="Arial" charset="0"/>
                <a:cs typeface="Arial" charset="0"/>
              </a:rPr>
              <a:t> a </a:t>
            </a:r>
            <a:r>
              <a:rPr lang="en-GB" dirty="0" err="1" smtClean="0">
                <a:latin typeface="Arial" charset="0"/>
                <a:cs typeface="Arial" charset="0"/>
              </a:rPr>
              <a:t>phrofiadau</a:t>
            </a:r>
            <a:r>
              <a:rPr lang="en-GB" dirty="0" smtClean="0">
                <a:latin typeface="Arial" charset="0"/>
                <a:cs typeface="Arial" charset="0"/>
              </a:rPr>
              <a:t> </a:t>
            </a:r>
            <a:r>
              <a:rPr lang="en-GB" dirty="0" err="1" smtClean="0">
                <a:latin typeface="Arial" charset="0"/>
                <a:cs typeface="Arial" charset="0"/>
              </a:rPr>
              <a:t>sydd</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gael</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en-GB" dirty="0" err="1" smtClean="0">
                <a:latin typeface="Arial" charset="0"/>
                <a:cs typeface="Arial" charset="0"/>
              </a:rPr>
              <a:t>ddisgyblion</a:t>
            </a:r>
            <a:r>
              <a:rPr lang="en-GB" dirty="0" smtClean="0">
                <a:latin typeface="Arial" charset="0"/>
                <a:cs typeface="Arial" charset="0"/>
              </a:rPr>
              <a:t> EOTAS</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9460" name="object 5"/>
          <p:cNvSpPr>
            <a:spLocks noGrp="1"/>
          </p:cNvSpPr>
          <p:nvPr>
            <p:ph sz="half" idx="3"/>
          </p:nvPr>
        </p:nvSpPr>
        <p:spPr>
          <a:xfrm>
            <a:off x="6615113" y="2641600"/>
            <a:ext cx="5783262" cy="4740275"/>
          </a:xfrm>
        </p:spPr>
        <p:txBody>
          <a:bodyPr/>
          <a:lstStyle/>
          <a:p>
            <a:pPr>
              <a:spcBef>
                <a:spcPct val="0"/>
              </a:spcBef>
            </a:pPr>
            <a:r>
              <a:rPr lang="en-GB" dirty="0" smtClean="0">
                <a:latin typeface="Arial" charset="0"/>
                <a:cs typeface="Arial" charset="0"/>
              </a:rPr>
              <a:t>Local authorities, schools and PRUs should:</a:t>
            </a:r>
          </a:p>
          <a:p>
            <a:pPr>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R1	have a locally agreed strategy to support all vulnerable pupils so that they remain in full-time education</a:t>
            </a:r>
          </a:p>
          <a:p>
            <a:pPr marL="622300" indent="-622300">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R2	identify pupils who are at risk of disengagement early and put in place appropriate, timely interventions</a:t>
            </a:r>
          </a:p>
          <a:p>
            <a:pPr marL="622300" indent="-622300">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R3	work together to increase the range of learning options and experiences available to EOTAS pupils</a:t>
            </a:r>
          </a:p>
          <a:p>
            <a:pPr>
              <a:spcBef>
                <a:spcPct val="0"/>
              </a:spcBef>
            </a:pPr>
            <a:r>
              <a:rPr lang="en-GB" dirty="0" smtClean="0">
                <a:latin typeface="Arial" charset="0"/>
                <a:cs typeface="Arial" charset="0"/>
              </a:rPr>
              <a:t> </a:t>
            </a:r>
            <a:r>
              <a:rPr lang="en-GB" b="1" dirty="0" smtClean="0">
                <a:latin typeface="Arial" charset="0"/>
                <a:cs typeface="Arial" charset="0"/>
              </a:rPr>
              <a:t> </a:t>
            </a:r>
            <a:endParaRPr lang="en-GB" dirty="0" smtClean="0">
              <a:latin typeface="Arial" charset="0"/>
              <a:cs typeface="Arial" charset="0"/>
            </a:endParaRPr>
          </a:p>
        </p:txBody>
      </p:sp>
      <p:pic>
        <p:nvPicPr>
          <p:cNvPr id="1946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88063" cy="538609"/>
          </a:xfrm>
        </p:spPr>
        <p:txBody>
          <a:bodyPr rtlCol="0"/>
          <a:lstStyle/>
          <a:p>
            <a:pPr marL="12700" algn="l" fontAlgn="auto">
              <a:spcBef>
                <a:spcPts val="0"/>
              </a:spcBef>
              <a:spcAft>
                <a:spcPts val="0"/>
              </a:spcAft>
              <a:defRPr/>
            </a:pPr>
            <a:r>
              <a:rPr spc="-10" dirty="0"/>
              <a:t>Argymhellion</a:t>
            </a:r>
          </a:p>
        </p:txBody>
      </p:sp>
      <p:sp>
        <p:nvSpPr>
          <p:cNvPr id="20482" name="object 3"/>
          <p:cNvSpPr>
            <a:spLocks noGrp="1"/>
          </p:cNvSpPr>
          <p:nvPr>
            <p:ph sz="half" idx="2"/>
          </p:nvPr>
        </p:nvSpPr>
        <p:spPr>
          <a:xfrm>
            <a:off x="376238" y="2641600"/>
            <a:ext cx="5880100" cy="7109639"/>
          </a:xfrm>
        </p:spPr>
        <p:txBody>
          <a:bodyPr/>
          <a:lstStyle/>
          <a:p>
            <a:pPr>
              <a:spcBef>
                <a:spcPct val="0"/>
              </a:spcBef>
            </a:pPr>
            <a:r>
              <a:rPr lang="en-GB" dirty="0" err="1" smtClean="0">
                <a:latin typeface="Arial" charset="0"/>
                <a:cs typeface="Arial" charset="0"/>
              </a:rPr>
              <a:t>Dylai</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a:t>
            </a:r>
          </a:p>
          <a:p>
            <a:pPr>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A4	</a:t>
            </a:r>
            <a:r>
              <a:rPr lang="en-GB" dirty="0" err="1" smtClean="0">
                <a:latin typeface="Arial" charset="0"/>
                <a:cs typeface="Arial" charset="0"/>
              </a:rPr>
              <a:t>sicrhau</a:t>
            </a:r>
            <a:r>
              <a:rPr lang="en-GB" dirty="0" smtClean="0">
                <a:latin typeface="Arial" charset="0"/>
                <a:cs typeface="Arial" charset="0"/>
              </a:rPr>
              <a:t> bod </a:t>
            </a:r>
            <a:r>
              <a:rPr lang="en-GB" dirty="0" err="1" smtClean="0">
                <a:latin typeface="Arial" charset="0"/>
                <a:cs typeface="Arial" charset="0"/>
              </a:rPr>
              <a:t>dealltwriaeth</a:t>
            </a:r>
            <a:r>
              <a:rPr lang="en-GB" dirty="0" smtClean="0">
                <a:latin typeface="Arial" charset="0"/>
                <a:cs typeface="Arial" charset="0"/>
              </a:rPr>
              <a:t> </a:t>
            </a:r>
            <a:r>
              <a:rPr lang="en-GB" dirty="0" err="1" smtClean="0">
                <a:latin typeface="Arial" charset="0"/>
                <a:cs typeface="Arial" charset="0"/>
              </a:rPr>
              <a:t>glir</a:t>
            </a:r>
            <a:r>
              <a:rPr lang="en-GB" dirty="0" smtClean="0">
                <a:latin typeface="Arial" charset="0"/>
                <a:cs typeface="Arial" charset="0"/>
              </a:rPr>
              <a:t> </a:t>
            </a:r>
            <a:r>
              <a:rPr lang="en-GB" dirty="0" err="1" smtClean="0">
                <a:latin typeface="Arial" charset="0"/>
                <a:cs typeface="Arial" charset="0"/>
              </a:rPr>
              <a:t>gan</a:t>
            </a:r>
            <a:r>
              <a:rPr lang="en-GB" dirty="0" smtClean="0">
                <a:latin typeface="Arial" charset="0"/>
                <a:cs typeface="Arial" charset="0"/>
              </a:rPr>
              <a:t> </a:t>
            </a:r>
            <a:r>
              <a:rPr lang="en-GB" dirty="0" err="1" smtClean="0">
                <a:latin typeface="Arial" charset="0"/>
                <a:cs typeface="Arial" charset="0"/>
              </a:rPr>
              <a:t>yr</a:t>
            </a:r>
            <a:r>
              <a:rPr lang="en-GB" dirty="0" smtClean="0">
                <a:latin typeface="Arial" charset="0"/>
                <a:cs typeface="Arial" charset="0"/>
              </a:rPr>
              <a:t> </a:t>
            </a:r>
            <a:r>
              <a:rPr lang="en-GB" dirty="0" err="1" smtClean="0">
                <a:latin typeface="Arial" charset="0"/>
                <a:cs typeface="Arial" charset="0"/>
              </a:rPr>
              <a:t>holl</a:t>
            </a:r>
            <a:r>
              <a:rPr lang="en-GB" dirty="0" smtClean="0">
                <a:latin typeface="Arial" charset="0"/>
                <a:cs typeface="Arial" charset="0"/>
              </a:rPr>
              <a:t> </a:t>
            </a:r>
            <a:r>
              <a:rPr lang="en-GB" dirty="0" err="1" smtClean="0">
                <a:latin typeface="Arial" charset="0"/>
                <a:cs typeface="Arial" charset="0"/>
              </a:rPr>
              <a:t>randdeiliaid</a:t>
            </a:r>
            <a:r>
              <a:rPr lang="en-GB" dirty="0" smtClean="0">
                <a:latin typeface="Arial" charset="0"/>
                <a:cs typeface="Arial" charset="0"/>
              </a:rPr>
              <a:t> o r</a:t>
            </a:r>
            <a:r>
              <a:rPr lang="cy-GB" dirty="0" smtClean="0">
                <a:latin typeface="Arial" charset="0"/>
                <a:cs typeface="Arial" charset="0"/>
              </a:rPr>
              <a:t>ôl </a:t>
            </a:r>
            <a:r>
              <a:rPr lang="cy-GB" dirty="0" err="1" smtClean="0">
                <a:latin typeface="Arial" charset="0"/>
                <a:cs typeface="Arial" charset="0"/>
              </a:rPr>
              <a:t>UCDau</a:t>
            </a:r>
            <a:r>
              <a:rPr lang="cy-GB" dirty="0" smtClean="0">
                <a:latin typeface="Arial" charset="0"/>
                <a:cs typeface="Arial" charset="0"/>
              </a:rPr>
              <a:t> a mathau eraill o addysg heblaw yn yr ysgol o fewn continwwm o ddarpariaeth, a bod y darpariaethau hyn yn cynnwys meini prawf mynediad ac ymadael clir</a:t>
            </a:r>
            <a:endParaRPr lang="en-GB" dirty="0" smtClean="0">
              <a:latin typeface="Arial" charset="0"/>
              <a:cs typeface="Arial" charset="0"/>
            </a:endParaRPr>
          </a:p>
          <a:p>
            <a:pPr marL="542925" indent="-542925">
              <a:spcBef>
                <a:spcPct val="0"/>
              </a:spcBef>
            </a:pPr>
            <a:r>
              <a:rPr lang="en-GB" b="1" dirty="0" smtClean="0">
                <a:latin typeface="Arial" charset="0"/>
                <a:cs typeface="Arial" charset="0"/>
              </a:rPr>
              <a:t> </a:t>
            </a:r>
            <a:endParaRPr lang="en-GB" dirty="0" smtClean="0">
              <a:latin typeface="Arial" charset="0"/>
              <a:cs typeface="Arial" charset="0"/>
            </a:endParaRPr>
          </a:p>
          <a:p>
            <a:pPr marL="542925" indent="-542925">
              <a:spcBef>
                <a:spcPct val="0"/>
              </a:spcBef>
            </a:pPr>
            <a:r>
              <a:rPr lang="en-GB" dirty="0" smtClean="0">
                <a:latin typeface="Arial" charset="0"/>
                <a:cs typeface="Arial" charset="0"/>
              </a:rPr>
              <a:t>A5	</a:t>
            </a:r>
            <a:r>
              <a:rPr lang="en-GB" dirty="0" err="1" smtClean="0">
                <a:latin typeface="Arial" charset="0"/>
                <a:cs typeface="Arial" charset="0"/>
              </a:rPr>
              <a:t>penodi</a:t>
            </a:r>
            <a:r>
              <a:rPr lang="en-GB" dirty="0" smtClean="0">
                <a:latin typeface="Arial" charset="0"/>
                <a:cs typeface="Arial" charset="0"/>
              </a:rPr>
              <a:t> staff UCD </a:t>
            </a:r>
            <a:r>
              <a:rPr lang="en-GB" dirty="0" err="1" smtClean="0">
                <a:latin typeface="Arial" charset="0"/>
                <a:cs typeface="Arial" charset="0"/>
              </a:rPr>
              <a:t>sydd</a:t>
            </a:r>
            <a:r>
              <a:rPr lang="en-GB" dirty="0" smtClean="0">
                <a:latin typeface="Arial" charset="0"/>
                <a:cs typeface="Arial" charset="0"/>
              </a:rPr>
              <a:t> â </a:t>
            </a:r>
            <a:r>
              <a:rPr lang="en-GB" dirty="0" err="1" smtClean="0">
                <a:latin typeface="Arial" charset="0"/>
                <a:cs typeface="Arial" charset="0"/>
              </a:rPr>
              <a:t>phrofiad</a:t>
            </a:r>
            <a:r>
              <a:rPr lang="en-GB" dirty="0" smtClean="0">
                <a:latin typeface="Arial" charset="0"/>
                <a:cs typeface="Arial" charset="0"/>
              </a:rPr>
              <a:t> ac </a:t>
            </a:r>
            <a:r>
              <a:rPr lang="en-GB" dirty="0" err="1" smtClean="0">
                <a:latin typeface="Arial" charset="0"/>
                <a:cs typeface="Arial" charset="0"/>
              </a:rPr>
              <a:t>arbenigedd</a:t>
            </a:r>
            <a:r>
              <a:rPr lang="en-GB" dirty="0" smtClean="0">
                <a:latin typeface="Arial" charset="0"/>
                <a:cs typeface="Arial" charset="0"/>
              </a:rPr>
              <a:t> </a:t>
            </a:r>
            <a:r>
              <a:rPr lang="en-GB" dirty="0" err="1" smtClean="0">
                <a:latin typeface="Arial" charset="0"/>
                <a:cs typeface="Arial" charset="0"/>
              </a:rPr>
              <a:t>priodol</a:t>
            </a:r>
            <a:r>
              <a:rPr lang="en-GB" dirty="0" smtClean="0">
                <a:latin typeface="Arial" charset="0"/>
                <a:cs typeface="Arial" charset="0"/>
              </a:rPr>
              <a:t> </a:t>
            </a:r>
            <a:r>
              <a:rPr lang="en-GB" dirty="0" err="1" smtClean="0">
                <a:latin typeface="Arial" charset="0"/>
                <a:cs typeface="Arial" charset="0"/>
              </a:rPr>
              <a:t>mewn</a:t>
            </a:r>
            <a:r>
              <a:rPr lang="en-GB" dirty="0" smtClean="0">
                <a:latin typeface="Arial" charset="0"/>
                <a:cs typeface="Arial" charset="0"/>
              </a:rPr>
              <a:t> </a:t>
            </a:r>
            <a:r>
              <a:rPr lang="en-GB" dirty="0" err="1" smtClean="0">
                <a:latin typeface="Arial" charset="0"/>
                <a:cs typeface="Arial" charset="0"/>
              </a:rPr>
              <a:t>arweinyddiaeth</a:t>
            </a:r>
            <a:r>
              <a:rPr lang="en-GB" dirty="0" smtClean="0">
                <a:latin typeface="Arial" charset="0"/>
                <a:cs typeface="Arial" charset="0"/>
              </a:rPr>
              <a:t>, </a:t>
            </a:r>
            <a:r>
              <a:rPr lang="en-GB" dirty="0" err="1" smtClean="0">
                <a:latin typeface="Arial" charset="0"/>
                <a:cs typeface="Arial" charset="0"/>
              </a:rPr>
              <a:t>addysgu</a:t>
            </a:r>
            <a:r>
              <a:rPr lang="en-GB" dirty="0" smtClean="0">
                <a:latin typeface="Arial" charset="0"/>
                <a:cs typeface="Arial" charset="0"/>
              </a:rPr>
              <a:t> a </a:t>
            </a:r>
            <a:r>
              <a:rPr lang="en-GB" dirty="0" err="1" smtClean="0">
                <a:latin typeface="Arial" charset="0"/>
                <a:cs typeface="Arial" charset="0"/>
              </a:rPr>
              <a:t>dysgu</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ogystal</a:t>
            </a:r>
            <a:r>
              <a:rPr lang="en-GB" dirty="0" smtClean="0">
                <a:latin typeface="Arial" charset="0"/>
                <a:cs typeface="Arial" charset="0"/>
              </a:rPr>
              <a:t> â </a:t>
            </a:r>
            <a:r>
              <a:rPr lang="en-GB" dirty="0" err="1" smtClean="0">
                <a:latin typeface="Arial" charset="0"/>
                <a:cs typeface="Arial" charset="0"/>
              </a:rPr>
              <a:t>rheoli</a:t>
            </a:r>
            <a:r>
              <a:rPr lang="en-GB" dirty="0" smtClean="0">
                <a:latin typeface="Arial" charset="0"/>
                <a:cs typeface="Arial" charset="0"/>
              </a:rPr>
              <a:t> </a:t>
            </a:r>
            <a:r>
              <a:rPr lang="en-GB" dirty="0" err="1" smtClean="0">
                <a:latin typeface="Arial" charset="0"/>
                <a:cs typeface="Arial" charset="0"/>
              </a:rPr>
              <a:t>ymddygiad</a:t>
            </a:r>
            <a:endParaRPr lang="en-GB" dirty="0" smtClean="0">
              <a:latin typeface="Arial" charset="0"/>
              <a:cs typeface="Arial" charset="0"/>
            </a:endParaRPr>
          </a:p>
          <a:p>
            <a:pPr marL="542925" indent="-542925">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A6	</a:t>
            </a:r>
            <a:r>
              <a:rPr lang="en-GB" dirty="0" err="1" smtClean="0">
                <a:latin typeface="Arial" charset="0"/>
                <a:cs typeface="Arial" charset="0"/>
              </a:rPr>
              <a:t>sicrhau</a:t>
            </a:r>
            <a:r>
              <a:rPr lang="en-GB" dirty="0" smtClean="0">
                <a:latin typeface="Arial" charset="0"/>
                <a:cs typeface="Arial" charset="0"/>
              </a:rPr>
              <a:t> bod </a:t>
            </a:r>
            <a:r>
              <a:rPr lang="en-GB" dirty="0" err="1" smtClean="0">
                <a:latin typeface="Arial" charset="0"/>
                <a:cs typeface="Arial" charset="0"/>
              </a:rPr>
              <a:t>holl</a:t>
            </a:r>
            <a:r>
              <a:rPr lang="en-GB" dirty="0" smtClean="0">
                <a:latin typeface="Arial" charset="0"/>
                <a:cs typeface="Arial" charset="0"/>
              </a:rPr>
              <a:t> staff </a:t>
            </a:r>
            <a:r>
              <a:rPr lang="en-GB" dirty="0" err="1" smtClean="0">
                <a:latin typeface="Arial" charset="0"/>
                <a:cs typeface="Arial" charset="0"/>
              </a:rPr>
              <a:t>UCDau</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cael</a:t>
            </a:r>
            <a:r>
              <a:rPr lang="en-GB" dirty="0" smtClean="0">
                <a:latin typeface="Arial" charset="0"/>
                <a:cs typeface="Arial" charset="0"/>
              </a:rPr>
              <a:t> </a:t>
            </a:r>
            <a:r>
              <a:rPr lang="en-GB" dirty="0" err="1" smtClean="0">
                <a:latin typeface="Arial" charset="0"/>
                <a:cs typeface="Arial" charset="0"/>
              </a:rPr>
              <a:t>yr</a:t>
            </a:r>
            <a:r>
              <a:rPr lang="en-GB" dirty="0" smtClean="0">
                <a:latin typeface="Arial" charset="0"/>
                <a:cs typeface="Arial" charset="0"/>
              </a:rPr>
              <a:t> un </a:t>
            </a:r>
            <a:r>
              <a:rPr lang="en-GB" dirty="0" err="1" smtClean="0">
                <a:latin typeface="Arial" charset="0"/>
                <a:cs typeface="Arial" charset="0"/>
              </a:rPr>
              <a:t>cyfleoedd</a:t>
            </a:r>
            <a:r>
              <a:rPr lang="en-GB" dirty="0" smtClean="0">
                <a:latin typeface="Arial" charset="0"/>
                <a:cs typeface="Arial" charset="0"/>
              </a:rPr>
              <a:t> </a:t>
            </a:r>
            <a:r>
              <a:rPr lang="en-GB" dirty="0" err="1" smtClean="0">
                <a:latin typeface="Arial" charset="0"/>
                <a:cs typeface="Arial" charset="0"/>
              </a:rPr>
              <a:t>hyfforddi</a:t>
            </a:r>
            <a:r>
              <a:rPr lang="en-GB" dirty="0" smtClean="0">
                <a:latin typeface="Arial" charset="0"/>
                <a:cs typeface="Arial" charset="0"/>
              </a:rPr>
              <a:t> a </a:t>
            </a:r>
            <a:r>
              <a:rPr lang="en-GB" dirty="0" err="1" smtClean="0">
                <a:latin typeface="Arial" charset="0"/>
                <a:cs typeface="Arial" charset="0"/>
              </a:rPr>
              <a:t>datblygu</a:t>
            </a:r>
            <a:r>
              <a:rPr lang="en-GB" dirty="0" smtClean="0">
                <a:latin typeface="Arial" charset="0"/>
                <a:cs typeface="Arial" charset="0"/>
              </a:rPr>
              <a:t> â staff </a:t>
            </a:r>
            <a:r>
              <a:rPr lang="en-GB" dirty="0" err="1" smtClean="0">
                <a:latin typeface="Arial" charset="0"/>
                <a:cs typeface="Arial" charset="0"/>
              </a:rPr>
              <a:t>mewn</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 </a:t>
            </a:r>
            <a:r>
              <a:rPr lang="en-GB" dirty="0" err="1" smtClean="0">
                <a:latin typeface="Arial" charset="0"/>
                <a:cs typeface="Arial" charset="0"/>
              </a:rPr>
              <a:t>prif</a:t>
            </a:r>
            <a:r>
              <a:rPr lang="en-GB" dirty="0" smtClean="0">
                <a:latin typeface="Arial" charset="0"/>
                <a:cs typeface="Arial" charset="0"/>
              </a:rPr>
              <a:t> </a:t>
            </a:r>
            <a:r>
              <a:rPr lang="en-GB" dirty="0" err="1" smtClean="0">
                <a:latin typeface="Arial" charset="0"/>
                <a:cs typeface="Arial" charset="0"/>
              </a:rPr>
              <a:t>ffrwd</a:t>
            </a:r>
            <a:endParaRPr lang="en-GB" dirty="0" smtClean="0">
              <a:latin typeface="Arial" charset="0"/>
              <a:cs typeface="Arial" charset="0"/>
            </a:endParaRPr>
          </a:p>
          <a:p>
            <a:pPr marL="542925" indent="-542925">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A7	</a:t>
            </a:r>
            <a:r>
              <a:rPr lang="en-GB" dirty="0" err="1" smtClean="0">
                <a:latin typeface="Arial" charset="0"/>
                <a:cs typeface="Arial" charset="0"/>
              </a:rPr>
              <a:t>gweithio</a:t>
            </a:r>
            <a:r>
              <a:rPr lang="en-GB" dirty="0" smtClean="0">
                <a:latin typeface="Arial" charset="0"/>
                <a:cs typeface="Arial" charset="0"/>
              </a:rPr>
              <a:t> </a:t>
            </a:r>
            <a:r>
              <a:rPr lang="en-GB" dirty="0" err="1" smtClean="0">
                <a:latin typeface="Arial" charset="0"/>
                <a:cs typeface="Arial" charset="0"/>
              </a:rPr>
              <a:t>gyda</a:t>
            </a:r>
            <a:r>
              <a:rPr lang="en-GB" dirty="0" smtClean="0">
                <a:latin typeface="Arial" charset="0"/>
                <a:cs typeface="Arial" charset="0"/>
              </a:rPr>
              <a:t> </a:t>
            </a:r>
            <a:r>
              <a:rPr lang="en-GB" dirty="0" err="1" smtClean="0">
                <a:latin typeface="Arial" charset="0"/>
                <a:cs typeface="Arial" charset="0"/>
              </a:rPr>
              <a:t>chonsortia</a:t>
            </a:r>
            <a:r>
              <a:rPr lang="en-GB" dirty="0" smtClean="0">
                <a:latin typeface="Arial" charset="0"/>
                <a:cs typeface="Arial" charset="0"/>
              </a:rPr>
              <a:t> </a:t>
            </a:r>
            <a:r>
              <a:rPr lang="en-GB" dirty="0" err="1" smtClean="0">
                <a:latin typeface="Arial" charset="0"/>
                <a:cs typeface="Arial" charset="0"/>
              </a:rPr>
              <a:t>rhanbarthol</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en-GB" dirty="0" err="1" smtClean="0">
                <a:latin typeface="Arial" charset="0"/>
                <a:cs typeface="Arial" charset="0"/>
              </a:rPr>
              <a:t>ddarparu</a:t>
            </a:r>
            <a:r>
              <a:rPr lang="en-GB" dirty="0" smtClean="0">
                <a:latin typeface="Arial" charset="0"/>
                <a:cs typeface="Arial" charset="0"/>
              </a:rPr>
              <a:t> </a:t>
            </a:r>
            <a:r>
              <a:rPr lang="en-GB" dirty="0" err="1" smtClean="0">
                <a:latin typeface="Arial" charset="0"/>
                <a:cs typeface="Arial" charset="0"/>
              </a:rPr>
              <a:t>cymorth</a:t>
            </a:r>
            <a:r>
              <a:rPr lang="en-GB" dirty="0" smtClean="0">
                <a:latin typeface="Arial" charset="0"/>
                <a:cs typeface="Arial" charset="0"/>
              </a:rPr>
              <a:t> a her </a:t>
            </a:r>
            <a:r>
              <a:rPr lang="en-GB" dirty="0" err="1" smtClean="0">
                <a:latin typeface="Arial" charset="0"/>
                <a:cs typeface="Arial" charset="0"/>
              </a:rPr>
              <a:t>gadarn</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gyfer</a:t>
            </a:r>
            <a:r>
              <a:rPr lang="en-GB" dirty="0" smtClean="0">
                <a:latin typeface="Arial" charset="0"/>
                <a:cs typeface="Arial" charset="0"/>
              </a:rPr>
              <a:t> </a:t>
            </a:r>
            <a:r>
              <a:rPr lang="en-GB" dirty="0" err="1" smtClean="0">
                <a:latin typeface="Arial" charset="0"/>
                <a:cs typeface="Arial" charset="0"/>
              </a:rPr>
              <a:t>rheolwyr</a:t>
            </a:r>
            <a:r>
              <a:rPr lang="en-GB" dirty="0" smtClean="0">
                <a:latin typeface="Arial" charset="0"/>
                <a:cs typeface="Arial" charset="0"/>
              </a:rPr>
              <a:t> a </a:t>
            </a:r>
            <a:r>
              <a:rPr lang="en-GB" dirty="0" err="1" smtClean="0">
                <a:latin typeface="Arial" charset="0"/>
                <a:cs typeface="Arial" charset="0"/>
              </a:rPr>
              <a:t>phwyllgorau</a:t>
            </a:r>
            <a:r>
              <a:rPr lang="en-GB" dirty="0" smtClean="0">
                <a:latin typeface="Arial" charset="0"/>
                <a:cs typeface="Arial" charset="0"/>
              </a:rPr>
              <a:t> </a:t>
            </a:r>
            <a:r>
              <a:rPr lang="en-GB" dirty="0" err="1" smtClean="0">
                <a:latin typeface="Arial" charset="0"/>
                <a:cs typeface="Arial" charset="0"/>
              </a:rPr>
              <a:t>rheoli</a:t>
            </a:r>
            <a:r>
              <a:rPr lang="en-GB" dirty="0" smtClean="0">
                <a:latin typeface="Arial" charset="0"/>
                <a:cs typeface="Arial" charset="0"/>
              </a:rPr>
              <a:t> UCD</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113" y="2641600"/>
            <a:ext cx="5783262" cy="7448193"/>
          </a:xfrm>
        </p:spPr>
        <p:txBody>
          <a:bodyPr/>
          <a:lstStyle/>
          <a:p>
            <a:pPr>
              <a:spcBef>
                <a:spcPct val="0"/>
              </a:spcBef>
            </a:pPr>
            <a:r>
              <a:rPr lang="en-GB" dirty="0" smtClean="0">
                <a:latin typeface="Arial" charset="0"/>
                <a:cs typeface="Arial" charset="0"/>
              </a:rPr>
              <a:t>Local authorities should:</a:t>
            </a:r>
          </a:p>
          <a:p>
            <a:pPr>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R4	ensure that all stakeholders have a clear understanding of the role of PRUs and other forms of EOTAS within a continuum of provision, and that these provisions have clear entry and exit criteria</a:t>
            </a:r>
          </a:p>
          <a:p>
            <a:pPr marL="542925" indent="-542925">
              <a:spcBef>
                <a:spcPct val="0"/>
              </a:spcBef>
            </a:pPr>
            <a:r>
              <a:rPr lang="en-GB" b="1" dirty="0" smtClean="0">
                <a:latin typeface="Arial" charset="0"/>
                <a:cs typeface="Arial" charset="0"/>
              </a:rPr>
              <a:t> </a:t>
            </a:r>
            <a:endParaRPr lang="en-GB" dirty="0" smtClean="0">
              <a:latin typeface="Arial" charset="0"/>
              <a:cs typeface="Arial" charset="0"/>
            </a:endParaRPr>
          </a:p>
          <a:p>
            <a:pPr marL="542925" indent="-542925">
              <a:spcBef>
                <a:spcPct val="0"/>
              </a:spcBef>
            </a:pPr>
            <a:r>
              <a:rPr lang="en-GB" dirty="0" smtClean="0">
                <a:latin typeface="Arial" charset="0"/>
                <a:cs typeface="Arial" charset="0"/>
              </a:rPr>
              <a:t>R5	appoint PRU staff who have appropriate experience and expertise in leadership, teaching and learning as well as behaviour management</a:t>
            </a:r>
          </a:p>
          <a:p>
            <a:pPr marL="542925" indent="-542925">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R6	ensure that all PRU staff have access to the same training and development opportunities as staff in mainstream schools</a:t>
            </a:r>
          </a:p>
          <a:p>
            <a:pPr marL="542925" indent="-542925">
              <a:spcBef>
                <a:spcPct val="0"/>
              </a:spcBef>
            </a:pPr>
            <a:r>
              <a:rPr lang="en-GB" dirty="0" smtClean="0">
                <a:latin typeface="Arial" charset="0"/>
                <a:cs typeface="Arial" charset="0"/>
              </a:rPr>
              <a:t> </a:t>
            </a:r>
          </a:p>
          <a:p>
            <a:pPr marL="542925" indent="-542925">
              <a:spcBef>
                <a:spcPct val="0"/>
              </a:spcBef>
            </a:pPr>
            <a:r>
              <a:rPr lang="en-GB" dirty="0" smtClean="0">
                <a:latin typeface="Arial" charset="0"/>
                <a:cs typeface="Arial" charset="0"/>
              </a:rPr>
              <a:t>R7	work with regional consortia to provide robust support and challenge for PRU managers and management committees</a:t>
            </a:r>
          </a:p>
          <a:p>
            <a:pPr>
              <a:spcBef>
                <a:spcPct val="0"/>
              </a:spcBef>
            </a:pPr>
            <a:r>
              <a:rPr lang="en-GB" dirty="0" smtClean="0">
                <a:latin typeface="Arial" charset="0"/>
                <a:cs typeface="Arial" charset="0"/>
              </a:rPr>
              <a:t>.</a:t>
            </a:r>
          </a:p>
        </p:txBody>
      </p:sp>
      <p:pic>
        <p:nvPicPr>
          <p:cNvPr id="2048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21506" name="object 3"/>
          <p:cNvSpPr>
            <a:spLocks noGrp="1"/>
          </p:cNvSpPr>
          <p:nvPr>
            <p:ph sz="half" idx="2"/>
          </p:nvPr>
        </p:nvSpPr>
        <p:spPr>
          <a:xfrm>
            <a:off x="527050" y="2641600"/>
            <a:ext cx="5548313" cy="4739759"/>
          </a:xfrm>
        </p:spPr>
        <p:txBody>
          <a:bodyPr/>
          <a:lstStyle/>
          <a:p>
            <a:pPr>
              <a:spcBef>
                <a:spcPct val="0"/>
              </a:spcBef>
            </a:pPr>
            <a:r>
              <a:rPr lang="en-GB" dirty="0" err="1" smtClean="0">
                <a:latin typeface="Arial" charset="0"/>
                <a:cs typeface="Arial" charset="0"/>
              </a:rPr>
              <a:t>Dylai</a:t>
            </a:r>
            <a:r>
              <a:rPr lang="en-GB" dirty="0" smtClean="0">
                <a:latin typeface="Arial" charset="0"/>
                <a:cs typeface="Arial" charset="0"/>
              </a:rPr>
              <a:t> </a:t>
            </a:r>
            <a:r>
              <a:rPr lang="en-GB" dirty="0" err="1" smtClean="0">
                <a:latin typeface="Arial" charset="0"/>
                <a:cs typeface="Arial" charset="0"/>
              </a:rPr>
              <a:t>Llywodraeth</a:t>
            </a:r>
            <a:r>
              <a:rPr lang="en-GB" dirty="0" smtClean="0">
                <a:latin typeface="Arial" charset="0"/>
                <a:cs typeface="Arial" charset="0"/>
              </a:rPr>
              <a:t> </a:t>
            </a:r>
            <a:r>
              <a:rPr lang="en-GB" dirty="0" err="1" smtClean="0">
                <a:latin typeface="Arial" charset="0"/>
                <a:cs typeface="Arial" charset="0"/>
              </a:rPr>
              <a:t>Cymru</a:t>
            </a:r>
            <a:r>
              <a:rPr lang="en-GB" dirty="0" smtClean="0">
                <a:latin typeface="Arial" charset="0"/>
                <a:cs typeface="Arial" charset="0"/>
              </a:rPr>
              <a:t>:</a:t>
            </a:r>
          </a:p>
          <a:p>
            <a:pPr>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A8	</a:t>
            </a:r>
            <a:r>
              <a:rPr lang="en-GB" dirty="0" err="1" smtClean="0">
                <a:latin typeface="Arial" charset="0"/>
                <a:cs typeface="Arial" charset="0"/>
              </a:rPr>
              <a:t>ddarparu</a:t>
            </a:r>
            <a:r>
              <a:rPr lang="en-GB" dirty="0" smtClean="0">
                <a:latin typeface="Arial" charset="0"/>
                <a:cs typeface="Arial" charset="0"/>
              </a:rPr>
              <a:t> </a:t>
            </a:r>
            <a:r>
              <a:rPr lang="en-GB" dirty="0" err="1" smtClean="0">
                <a:latin typeface="Arial" charset="0"/>
                <a:cs typeface="Arial" charset="0"/>
              </a:rPr>
              <a:t>arweiniad</a:t>
            </a:r>
            <a:r>
              <a:rPr lang="en-GB" dirty="0" smtClean="0">
                <a:latin typeface="Arial" charset="0"/>
                <a:cs typeface="Arial" charset="0"/>
              </a:rPr>
              <a:t> </a:t>
            </a:r>
            <a:r>
              <a:rPr lang="en-GB" dirty="0" err="1" smtClean="0">
                <a:latin typeface="Arial" charset="0"/>
                <a:cs typeface="Arial" charset="0"/>
              </a:rPr>
              <a:t>fframwaith</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cy-GB" dirty="0" smtClean="0">
                <a:latin typeface="Arial" charset="0"/>
                <a:cs typeface="Arial" charset="0"/>
              </a:rPr>
              <a:t>rôl </a:t>
            </a:r>
            <a:r>
              <a:rPr lang="cy-GB" dirty="0" err="1" smtClean="0">
                <a:latin typeface="Arial" charset="0"/>
                <a:cs typeface="Arial" charset="0"/>
              </a:rPr>
              <a:t>UCDau</a:t>
            </a:r>
            <a:r>
              <a:rPr lang="cy-GB" dirty="0" smtClean="0">
                <a:latin typeface="Arial" charset="0"/>
                <a:cs typeface="Arial" charset="0"/>
              </a:rPr>
              <a:t> fel rhan o gontinwwm o ddarpariaeth</a:t>
            </a:r>
            <a:endParaRPr lang="en-GB" dirty="0" smtClean="0">
              <a:latin typeface="Arial" charset="0"/>
              <a:cs typeface="Arial" charset="0"/>
            </a:endParaRPr>
          </a:p>
          <a:p>
            <a:pPr marL="622300" indent="-622300">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A9	</a:t>
            </a:r>
            <a:r>
              <a:rPr lang="en-GB" dirty="0" err="1" smtClean="0">
                <a:latin typeface="Arial" charset="0"/>
                <a:cs typeface="Arial" charset="0"/>
              </a:rPr>
              <a:t>ystyried</a:t>
            </a:r>
            <a:r>
              <a:rPr lang="en-GB" dirty="0" smtClean="0">
                <a:latin typeface="Arial" charset="0"/>
                <a:cs typeface="Arial" charset="0"/>
              </a:rPr>
              <a:t> </a:t>
            </a:r>
            <a:r>
              <a:rPr lang="en-GB" dirty="0" err="1" smtClean="0">
                <a:latin typeface="Arial" charset="0"/>
                <a:cs typeface="Arial" charset="0"/>
              </a:rPr>
              <a:t>cyflwyno</a:t>
            </a:r>
            <a:r>
              <a:rPr lang="en-GB" dirty="0" smtClean="0">
                <a:latin typeface="Arial" charset="0"/>
                <a:cs typeface="Arial" charset="0"/>
              </a:rPr>
              <a:t> </a:t>
            </a:r>
            <a:r>
              <a:rPr lang="en-GB" dirty="0" err="1" smtClean="0">
                <a:latin typeface="Arial" charset="0"/>
                <a:cs typeface="Arial" charset="0"/>
              </a:rPr>
              <a:t>cymhwyster</a:t>
            </a:r>
            <a:r>
              <a:rPr lang="en-GB" dirty="0" smtClean="0">
                <a:latin typeface="Arial" charset="0"/>
                <a:cs typeface="Arial" charset="0"/>
              </a:rPr>
              <a:t> </a:t>
            </a:r>
            <a:r>
              <a:rPr lang="en-GB" dirty="0" err="1" smtClean="0">
                <a:latin typeface="Arial" charset="0"/>
                <a:cs typeface="Arial" charset="0"/>
              </a:rPr>
              <a:t>proffesiynol</a:t>
            </a:r>
            <a:r>
              <a:rPr lang="en-GB" dirty="0" smtClean="0">
                <a:latin typeface="Arial" charset="0"/>
                <a:cs typeface="Arial" charset="0"/>
              </a:rPr>
              <a:t> </a:t>
            </a:r>
            <a:r>
              <a:rPr lang="en-GB" dirty="0" err="1" smtClean="0">
                <a:latin typeface="Arial" charset="0"/>
                <a:cs typeface="Arial" charset="0"/>
              </a:rPr>
              <a:t>cenedlaethol</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gyfer</a:t>
            </a:r>
            <a:r>
              <a:rPr lang="en-GB" dirty="0" smtClean="0">
                <a:latin typeface="Arial" charset="0"/>
                <a:cs typeface="Arial" charset="0"/>
              </a:rPr>
              <a:t> </a:t>
            </a:r>
            <a:r>
              <a:rPr lang="en-GB" dirty="0" err="1" smtClean="0">
                <a:latin typeface="Arial" charset="0"/>
                <a:cs typeface="Arial" charset="0"/>
              </a:rPr>
              <a:t>athrawon</a:t>
            </a:r>
            <a:r>
              <a:rPr lang="en-GB" dirty="0" smtClean="0">
                <a:latin typeface="Arial" charset="0"/>
                <a:cs typeface="Arial" charset="0"/>
              </a:rPr>
              <a:t> â </a:t>
            </a:r>
            <a:r>
              <a:rPr lang="en-GB" dirty="0" err="1" smtClean="0">
                <a:latin typeface="Arial" charset="0"/>
                <a:cs typeface="Arial" charset="0"/>
              </a:rPr>
              <a:t>gofal</a:t>
            </a:r>
            <a:r>
              <a:rPr lang="en-GB" dirty="0" smtClean="0">
                <a:latin typeface="Arial" charset="0"/>
                <a:cs typeface="Arial" charset="0"/>
              </a:rPr>
              <a:t> am </a:t>
            </a:r>
            <a:r>
              <a:rPr lang="en-GB" dirty="0" err="1" smtClean="0">
                <a:latin typeface="Arial" charset="0"/>
                <a:cs typeface="Arial" charset="0"/>
              </a:rPr>
              <a:t>UCDau</a:t>
            </a:r>
            <a:endParaRPr lang="en-GB" dirty="0" smtClean="0">
              <a:latin typeface="Arial" charset="0"/>
              <a:cs typeface="Arial" charset="0"/>
            </a:endParaRPr>
          </a:p>
          <a:p>
            <a:pPr marL="622300" indent="-622300">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A10	</a:t>
            </a:r>
            <a:r>
              <a:rPr lang="en-GB" dirty="0" err="1" smtClean="0">
                <a:latin typeface="Arial" charset="0"/>
                <a:cs typeface="Arial" charset="0"/>
              </a:rPr>
              <a:t>sicrhau</a:t>
            </a:r>
            <a:r>
              <a:rPr lang="en-GB" dirty="0" smtClean="0">
                <a:latin typeface="Arial" charset="0"/>
                <a:cs typeface="Arial" charset="0"/>
              </a:rPr>
              <a:t> bod staff UCD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elwa</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strategaethau</a:t>
            </a:r>
            <a:r>
              <a:rPr lang="en-GB" dirty="0" smtClean="0">
                <a:latin typeface="Arial" charset="0"/>
                <a:cs typeface="Arial" charset="0"/>
              </a:rPr>
              <a:t> </a:t>
            </a:r>
            <a:r>
              <a:rPr lang="en-GB" dirty="0" err="1" smtClean="0">
                <a:latin typeface="Arial" charset="0"/>
                <a:cs typeface="Arial" charset="0"/>
              </a:rPr>
              <a:t>cenedlaethol</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en-GB" dirty="0" err="1" smtClean="0">
                <a:latin typeface="Arial" charset="0"/>
                <a:cs typeface="Arial" charset="0"/>
              </a:rPr>
              <a:t>wella</a:t>
            </a:r>
            <a:r>
              <a:rPr lang="en-GB" dirty="0" smtClean="0">
                <a:latin typeface="Arial" charset="0"/>
                <a:cs typeface="Arial" charset="0"/>
              </a:rPr>
              <a:t> </a:t>
            </a:r>
            <a:r>
              <a:rPr lang="en-GB" dirty="0" err="1" smtClean="0">
                <a:latin typeface="Arial" charset="0"/>
                <a:cs typeface="Arial" charset="0"/>
              </a:rPr>
              <a:t>ansawdd</a:t>
            </a:r>
            <a:r>
              <a:rPr lang="en-GB" dirty="0" smtClean="0">
                <a:latin typeface="Arial" charset="0"/>
                <a:cs typeface="Arial" charset="0"/>
              </a:rPr>
              <a:t> </a:t>
            </a:r>
            <a:r>
              <a:rPr lang="en-GB" dirty="0" err="1" smtClean="0">
                <a:latin typeface="Arial" charset="0"/>
                <a:cs typeface="Arial" charset="0"/>
              </a:rPr>
              <a:t>addysgu</a:t>
            </a:r>
            <a:r>
              <a:rPr lang="en-GB" dirty="0" smtClean="0">
                <a:latin typeface="Arial" charset="0"/>
                <a:cs typeface="Arial" charset="0"/>
              </a:rPr>
              <a:t> ac </a:t>
            </a:r>
            <a:r>
              <a:rPr lang="en-GB" dirty="0" err="1" smtClean="0">
                <a:latin typeface="Arial" charset="0"/>
                <a:cs typeface="Arial" charset="0"/>
              </a:rPr>
              <a:t>arweinyddiaeth</a:t>
            </a:r>
            <a:r>
              <a:rPr lang="en-GB" dirty="0" smtClean="0">
                <a:latin typeface="Arial" charset="0"/>
                <a:cs typeface="Arial" charset="0"/>
              </a:rPr>
              <a:t> </a:t>
            </a:r>
            <a:r>
              <a:rPr lang="en-GB" dirty="0" err="1" smtClean="0">
                <a:latin typeface="Arial" charset="0"/>
                <a:cs typeface="Arial" charset="0"/>
              </a:rPr>
              <a:t>mewn</a:t>
            </a:r>
            <a:r>
              <a:rPr lang="en-GB" dirty="0" smtClean="0">
                <a:latin typeface="Arial" charset="0"/>
                <a:cs typeface="Arial" charset="0"/>
              </a:rPr>
              <a:t> </a:t>
            </a:r>
            <a:r>
              <a:rPr lang="en-GB" dirty="0" err="1" smtClean="0">
                <a:latin typeface="Arial" charset="0"/>
                <a:cs typeface="Arial" charset="0"/>
              </a:rPr>
              <a:t>addysg</a:t>
            </a:r>
            <a:endParaRPr lang="en-GB" dirty="0"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21508" name="object 5"/>
          <p:cNvSpPr>
            <a:spLocks noGrp="1"/>
          </p:cNvSpPr>
          <p:nvPr>
            <p:ph sz="half" idx="3"/>
          </p:nvPr>
        </p:nvSpPr>
        <p:spPr>
          <a:xfrm>
            <a:off x="6615113" y="2641600"/>
            <a:ext cx="5783262" cy="4402138"/>
          </a:xfrm>
        </p:spPr>
        <p:txBody>
          <a:bodyPr/>
          <a:lstStyle/>
          <a:p>
            <a:pPr>
              <a:spcBef>
                <a:spcPct val="0"/>
              </a:spcBef>
            </a:pPr>
            <a:r>
              <a:rPr lang="en-GB" dirty="0" smtClean="0">
                <a:latin typeface="Arial" charset="0"/>
                <a:cs typeface="Arial" charset="0"/>
              </a:rPr>
              <a:t>The Welsh Government should:</a:t>
            </a:r>
          </a:p>
          <a:p>
            <a:pPr>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R8	provide framework guidance on the role of PRUs as part of a continuum of provision</a:t>
            </a:r>
          </a:p>
          <a:p>
            <a:pPr marL="622300" indent="-622300">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R9	consider introducing a national professional qualification for teachers‑in‑charge of PRUs</a:t>
            </a:r>
          </a:p>
          <a:p>
            <a:pPr marL="622300" indent="-622300">
              <a:spcBef>
                <a:spcPct val="0"/>
              </a:spcBef>
            </a:pPr>
            <a:r>
              <a:rPr lang="en-GB" dirty="0" smtClean="0">
                <a:latin typeface="Arial" charset="0"/>
                <a:cs typeface="Arial" charset="0"/>
              </a:rPr>
              <a:t> </a:t>
            </a:r>
          </a:p>
          <a:p>
            <a:pPr marL="622300" indent="-622300">
              <a:spcBef>
                <a:spcPct val="0"/>
              </a:spcBef>
            </a:pPr>
            <a:r>
              <a:rPr lang="en-GB" dirty="0" smtClean="0">
                <a:latin typeface="Arial" charset="0"/>
                <a:cs typeface="Arial" charset="0"/>
              </a:rPr>
              <a:t>R10	ensure that PRU staff benefit from national strategies to improve the quality of teaching and leadership in education</a:t>
            </a:r>
          </a:p>
        </p:txBody>
      </p:sp>
      <p:pic>
        <p:nvPicPr>
          <p:cNvPr id="2150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57213" y="1503363"/>
            <a:ext cx="5991225"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300038" y="2117725"/>
            <a:ext cx="5956300" cy="7315200"/>
          </a:xfrm>
        </p:spPr>
        <p:txBody>
          <a:bodyPr/>
          <a:lstStyle/>
          <a:p>
            <a:pPr>
              <a:spcBef>
                <a:spcPct val="0"/>
              </a:spcBef>
            </a:pPr>
            <a:r>
              <a:rPr lang="en-GB" sz="2000" dirty="0" err="1" smtClean="0">
                <a:latin typeface="Arial" charset="0"/>
                <a:cs typeface="Arial" charset="0"/>
              </a:rPr>
              <a:t>Mae’r</a:t>
            </a:r>
            <a:r>
              <a:rPr lang="en-GB" sz="2000" dirty="0" smtClean="0">
                <a:latin typeface="Arial" charset="0"/>
                <a:cs typeface="Arial" charset="0"/>
              </a:rPr>
              <a:t> </a:t>
            </a:r>
            <a:r>
              <a:rPr lang="en-GB" sz="2000" dirty="0" err="1" smtClean="0">
                <a:latin typeface="Arial" charset="0"/>
                <a:cs typeface="Arial" charset="0"/>
              </a:rPr>
              <a:t>adroddiad</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cynnwys</a:t>
            </a:r>
            <a:r>
              <a:rPr lang="en-GB" sz="2000" dirty="0" smtClean="0">
                <a:latin typeface="Arial" charset="0"/>
                <a:cs typeface="Arial" charset="0"/>
              </a:rPr>
              <a:t> </a:t>
            </a:r>
            <a:r>
              <a:rPr lang="en-GB" sz="2000" dirty="0" err="1" smtClean="0">
                <a:latin typeface="Arial" charset="0"/>
                <a:cs typeface="Arial" charset="0"/>
              </a:rPr>
              <a:t>dau</a:t>
            </a:r>
            <a:r>
              <a:rPr lang="en-GB" sz="2000" dirty="0" smtClean="0">
                <a:latin typeface="Arial" charset="0"/>
                <a:cs typeface="Arial" charset="0"/>
              </a:rPr>
              <a:t> </a:t>
            </a:r>
            <a:r>
              <a:rPr lang="en-GB" sz="2000" dirty="0" err="1" smtClean="0">
                <a:latin typeface="Arial" charset="0"/>
                <a:cs typeface="Arial" charset="0"/>
              </a:rPr>
              <a:t>ar</a:t>
            </a:r>
            <a:r>
              <a:rPr lang="en-GB" sz="2000" dirty="0" smtClean="0">
                <a:latin typeface="Arial" charset="0"/>
                <a:cs typeface="Arial" charset="0"/>
              </a:rPr>
              <a:t> </a:t>
            </a:r>
            <a:r>
              <a:rPr lang="en-GB" sz="2000" dirty="0" err="1" smtClean="0">
                <a:latin typeface="Arial" charset="0"/>
                <a:cs typeface="Arial" charset="0"/>
              </a:rPr>
              <a:t>bymtheg</a:t>
            </a:r>
            <a:r>
              <a:rPr lang="en-GB" sz="2000" dirty="0" smtClean="0">
                <a:latin typeface="Arial" charset="0"/>
                <a:cs typeface="Arial" charset="0"/>
              </a:rPr>
              <a:t> o </a:t>
            </a:r>
            <a:r>
              <a:rPr lang="en-GB" sz="2000" dirty="0" err="1" smtClean="0">
                <a:latin typeface="Arial" charset="0"/>
                <a:cs typeface="Arial" charset="0"/>
              </a:rPr>
              <a:t>astudiaethau</a:t>
            </a:r>
            <a:r>
              <a:rPr lang="en-GB" sz="2000" dirty="0" smtClean="0">
                <a:latin typeface="Arial" charset="0"/>
                <a:cs typeface="Arial" charset="0"/>
              </a:rPr>
              <a:t> </a:t>
            </a:r>
            <a:r>
              <a:rPr lang="en-GB" sz="2000" dirty="0" err="1" smtClean="0">
                <a:latin typeface="Arial" charset="0"/>
                <a:cs typeface="Arial" charset="0"/>
              </a:rPr>
              <a:t>achos</a:t>
            </a:r>
            <a:r>
              <a:rPr lang="en-GB" sz="2000" dirty="0" smtClean="0">
                <a:latin typeface="Arial" charset="0"/>
                <a:cs typeface="Arial" charset="0"/>
              </a:rPr>
              <a:t> </a:t>
            </a:r>
            <a:r>
              <a:rPr lang="en-GB" sz="2000" dirty="0" err="1" smtClean="0">
                <a:latin typeface="Arial" charset="0"/>
                <a:cs typeface="Arial" charset="0"/>
              </a:rPr>
              <a:t>sy’n</a:t>
            </a:r>
            <a:r>
              <a:rPr lang="en-GB" sz="2000" dirty="0" smtClean="0">
                <a:latin typeface="Arial" charset="0"/>
                <a:cs typeface="Arial" charset="0"/>
              </a:rPr>
              <a:t> </a:t>
            </a:r>
            <a:r>
              <a:rPr lang="en-GB" sz="2000" dirty="0" err="1" smtClean="0">
                <a:latin typeface="Arial" charset="0"/>
                <a:cs typeface="Arial" charset="0"/>
              </a:rPr>
              <a:t>dangos</a:t>
            </a:r>
            <a:r>
              <a:rPr lang="en-GB" sz="2000" dirty="0" smtClean="0">
                <a:latin typeface="Arial" charset="0"/>
                <a:cs typeface="Arial" charset="0"/>
              </a:rPr>
              <a:t> </a:t>
            </a:r>
            <a:r>
              <a:rPr lang="en-GB" sz="2000" dirty="0" err="1" smtClean="0">
                <a:latin typeface="Arial" charset="0"/>
                <a:cs typeface="Arial" charset="0"/>
              </a:rPr>
              <a:t>arfer</a:t>
            </a:r>
            <a:r>
              <a:rPr lang="en-GB" sz="2000" dirty="0" smtClean="0">
                <a:latin typeface="Arial" charset="0"/>
                <a:cs typeface="Arial" charset="0"/>
              </a:rPr>
              <a:t> </a:t>
            </a:r>
            <a:r>
              <a:rPr lang="en-GB" sz="2000" dirty="0" err="1" smtClean="0">
                <a:latin typeface="Arial" charset="0"/>
                <a:cs typeface="Arial" charset="0"/>
              </a:rPr>
              <a:t>effeithiol</a:t>
            </a:r>
            <a:r>
              <a:rPr lang="en-GB" sz="2000" dirty="0" smtClean="0">
                <a:latin typeface="Arial" charset="0"/>
                <a:cs typeface="Arial" charset="0"/>
              </a:rPr>
              <a:t>.  Un </a:t>
            </a:r>
            <a:r>
              <a:rPr lang="en-GB" sz="2000" dirty="0" err="1" smtClean="0">
                <a:latin typeface="Arial" charset="0"/>
                <a:cs typeface="Arial" charset="0"/>
              </a:rPr>
              <a:t>enghraifft</a:t>
            </a:r>
            <a:r>
              <a:rPr lang="en-GB" sz="2000" dirty="0" smtClean="0">
                <a:latin typeface="Arial" charset="0"/>
                <a:cs typeface="Arial" charset="0"/>
              </a:rPr>
              <a:t> </a:t>
            </a:r>
            <a:r>
              <a:rPr lang="en-GB" sz="2000" dirty="0" err="1" smtClean="0">
                <a:latin typeface="Arial" charset="0"/>
                <a:cs typeface="Arial" charset="0"/>
              </a:rPr>
              <a:t>yw’r</a:t>
            </a:r>
            <a:r>
              <a:rPr lang="en-GB" sz="2000" dirty="0" smtClean="0">
                <a:latin typeface="Arial" charset="0"/>
                <a:cs typeface="Arial" charset="0"/>
              </a:rPr>
              <a:t> dull </a:t>
            </a:r>
            <a:r>
              <a:rPr lang="en-GB" sz="2000" dirty="0" err="1" smtClean="0">
                <a:latin typeface="Arial" charset="0"/>
                <a:cs typeface="Arial" charset="0"/>
              </a:rPr>
              <a:t>strategol</a:t>
            </a:r>
            <a:r>
              <a:rPr lang="en-GB" sz="2000" dirty="0" smtClean="0">
                <a:latin typeface="Arial" charset="0"/>
                <a:cs typeface="Arial" charset="0"/>
              </a:rPr>
              <a:t> a </a:t>
            </a:r>
            <a:r>
              <a:rPr lang="en-GB" sz="2000" dirty="0" err="1" smtClean="0">
                <a:latin typeface="Arial" charset="0"/>
                <a:cs typeface="Arial" charset="0"/>
              </a:rPr>
              <a:t>ddefnyddir</a:t>
            </a:r>
            <a:r>
              <a:rPr lang="en-GB" sz="2000" dirty="0" smtClean="0">
                <a:latin typeface="Arial" charset="0"/>
                <a:cs typeface="Arial" charset="0"/>
              </a:rPr>
              <a:t> </a:t>
            </a:r>
            <a:r>
              <a:rPr lang="en-GB" sz="2000" dirty="0" err="1" smtClean="0">
                <a:latin typeface="Arial" charset="0"/>
                <a:cs typeface="Arial" charset="0"/>
              </a:rPr>
              <a:t>gan</a:t>
            </a:r>
            <a:r>
              <a:rPr lang="en-GB" sz="2000" dirty="0" smtClean="0">
                <a:latin typeface="Arial" charset="0"/>
                <a:cs typeface="Arial" charset="0"/>
              </a:rPr>
              <a:t> </a:t>
            </a:r>
            <a:r>
              <a:rPr lang="en-GB" sz="2000" dirty="0" err="1" smtClean="0">
                <a:latin typeface="Arial" charset="0"/>
                <a:cs typeface="Arial" charset="0"/>
              </a:rPr>
              <a:t>Gyngor</a:t>
            </a:r>
            <a:r>
              <a:rPr lang="en-GB" sz="2000" dirty="0" smtClean="0">
                <a:latin typeface="Arial" charset="0"/>
                <a:cs typeface="Arial" charset="0"/>
              </a:rPr>
              <a:t> Ceredigion </a:t>
            </a:r>
            <a:r>
              <a:rPr lang="en-GB" sz="2000" dirty="0" err="1" smtClean="0">
                <a:latin typeface="Arial" charset="0"/>
                <a:cs typeface="Arial" charset="0"/>
              </a:rPr>
              <a:t>i</a:t>
            </a:r>
            <a:r>
              <a:rPr lang="en-GB" sz="2000" dirty="0" smtClean="0">
                <a:latin typeface="Arial" charset="0"/>
                <a:cs typeface="Arial" charset="0"/>
              </a:rPr>
              <a:t> </a:t>
            </a:r>
            <a:r>
              <a:rPr lang="en-GB" sz="2000" dirty="0" err="1" smtClean="0">
                <a:latin typeface="Arial" charset="0"/>
                <a:cs typeface="Arial" charset="0"/>
              </a:rPr>
              <a:t>gynorthwyo</a:t>
            </a:r>
            <a:r>
              <a:rPr lang="en-GB" sz="2000" dirty="0" smtClean="0">
                <a:latin typeface="Arial" charset="0"/>
                <a:cs typeface="Arial" charset="0"/>
              </a:rPr>
              <a:t> </a:t>
            </a:r>
            <a:r>
              <a:rPr lang="en-GB" sz="2000" dirty="0" err="1" smtClean="0">
                <a:latin typeface="Arial" charset="0"/>
                <a:cs typeface="Arial" charset="0"/>
              </a:rPr>
              <a:t>disgyblion</a:t>
            </a:r>
            <a:r>
              <a:rPr lang="en-GB" sz="2000" dirty="0" smtClean="0">
                <a:latin typeface="Arial" charset="0"/>
                <a:cs typeface="Arial" charset="0"/>
              </a:rPr>
              <a:t> </a:t>
            </a:r>
            <a:r>
              <a:rPr lang="en-GB" sz="2000" dirty="0" err="1" smtClean="0">
                <a:latin typeface="Arial" charset="0"/>
                <a:cs typeface="Arial" charset="0"/>
              </a:rPr>
              <a:t>ag</a:t>
            </a:r>
            <a:r>
              <a:rPr lang="en-GB" sz="2000" dirty="0" smtClean="0">
                <a:latin typeface="Arial" charset="0"/>
                <a:cs typeface="Arial" charset="0"/>
              </a:rPr>
              <a:t> </a:t>
            </a:r>
            <a:r>
              <a:rPr lang="en-GB" sz="2000" dirty="0" err="1" smtClean="0">
                <a:latin typeface="Arial" charset="0"/>
                <a:cs typeface="Arial" charset="0"/>
              </a:rPr>
              <a:t>anawsterau</a:t>
            </a:r>
            <a:r>
              <a:rPr lang="en-GB" sz="2000" dirty="0" smtClean="0">
                <a:latin typeface="Arial" charset="0"/>
                <a:cs typeface="Arial" charset="0"/>
              </a:rPr>
              <a:t> </a:t>
            </a:r>
            <a:r>
              <a:rPr lang="en-GB" sz="2000" dirty="0" err="1" smtClean="0">
                <a:latin typeface="Arial" charset="0"/>
                <a:cs typeface="Arial" charset="0"/>
              </a:rPr>
              <a:t>ymddygiadol</a:t>
            </a:r>
            <a:r>
              <a:rPr lang="en-GB" sz="2000" dirty="0" smtClean="0">
                <a:latin typeface="Arial" charset="0"/>
                <a:cs typeface="Arial" charset="0"/>
              </a:rPr>
              <a:t>.</a:t>
            </a:r>
          </a:p>
          <a:p>
            <a:pPr>
              <a:spcBef>
                <a:spcPct val="0"/>
              </a:spcBef>
            </a:pPr>
            <a:r>
              <a:rPr lang="en-GB" sz="2000" dirty="0" smtClean="0">
                <a:latin typeface="Arial" charset="0"/>
                <a:cs typeface="Arial" charset="0"/>
              </a:rPr>
              <a:t> </a:t>
            </a:r>
          </a:p>
          <a:p>
            <a:pPr>
              <a:spcBef>
                <a:spcPct val="0"/>
              </a:spcBef>
            </a:pP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dilyn</a:t>
            </a:r>
            <a:r>
              <a:rPr lang="en-GB" sz="2000" dirty="0" smtClean="0">
                <a:latin typeface="Arial" charset="0"/>
                <a:cs typeface="Arial" charset="0"/>
              </a:rPr>
              <a:t> </a:t>
            </a:r>
            <a:r>
              <a:rPr lang="en-GB" sz="2000" dirty="0" err="1" smtClean="0">
                <a:latin typeface="Arial" charset="0"/>
                <a:cs typeface="Arial" charset="0"/>
              </a:rPr>
              <a:t>adolygiad</a:t>
            </a:r>
            <a:r>
              <a:rPr lang="en-GB" sz="2000" dirty="0" smtClean="0">
                <a:latin typeface="Arial" charset="0"/>
                <a:cs typeface="Arial" charset="0"/>
              </a:rPr>
              <a:t> </a:t>
            </a:r>
            <a:r>
              <a:rPr lang="en-GB" sz="2000" dirty="0" err="1" smtClean="0">
                <a:latin typeface="Arial" charset="0"/>
                <a:cs typeface="Arial" charset="0"/>
              </a:rPr>
              <a:t>cynhwysfawr</a:t>
            </a:r>
            <a:r>
              <a:rPr lang="en-GB" sz="2000" dirty="0" smtClean="0">
                <a:latin typeface="Arial" charset="0"/>
                <a:cs typeface="Arial" charset="0"/>
              </a:rPr>
              <a:t>, </a:t>
            </a:r>
            <a:r>
              <a:rPr lang="en-GB" sz="2000" dirty="0" err="1" smtClean="0">
                <a:latin typeface="Arial" charset="0"/>
                <a:cs typeface="Arial" charset="0"/>
              </a:rPr>
              <a:t>datblygodd</a:t>
            </a:r>
            <a:r>
              <a:rPr lang="en-GB" sz="2000" dirty="0" smtClean="0">
                <a:latin typeface="Arial" charset="0"/>
                <a:cs typeface="Arial" charset="0"/>
              </a:rPr>
              <a:t> </a:t>
            </a:r>
            <a:r>
              <a:rPr lang="en-GB" sz="2000" dirty="0" err="1" smtClean="0">
                <a:latin typeface="Arial" charset="0"/>
                <a:cs typeface="Arial" charset="0"/>
              </a:rPr>
              <a:t>yr</a:t>
            </a:r>
            <a:r>
              <a:rPr lang="en-GB" sz="2000" dirty="0" smtClean="0">
                <a:latin typeface="Arial" charset="0"/>
                <a:cs typeface="Arial" charset="0"/>
              </a:rPr>
              <a:t> </a:t>
            </a:r>
            <a:r>
              <a:rPr lang="en-GB" sz="2000" dirty="0" err="1" smtClean="0">
                <a:latin typeface="Arial" charset="0"/>
                <a:cs typeface="Arial" charset="0"/>
              </a:rPr>
              <a:t>awdurdod</a:t>
            </a:r>
            <a:r>
              <a:rPr lang="en-GB" sz="2000" dirty="0" smtClean="0">
                <a:latin typeface="Arial" charset="0"/>
                <a:cs typeface="Arial" charset="0"/>
              </a:rPr>
              <a:t> </a:t>
            </a:r>
            <a:r>
              <a:rPr lang="en-GB" sz="2000" dirty="0" err="1" smtClean="0">
                <a:latin typeface="Arial" charset="0"/>
                <a:cs typeface="Arial" charset="0"/>
              </a:rPr>
              <a:t>gontinwwm</a:t>
            </a:r>
            <a:r>
              <a:rPr lang="en-GB" sz="2000" dirty="0" smtClean="0">
                <a:latin typeface="Arial" charset="0"/>
                <a:cs typeface="Arial" charset="0"/>
              </a:rPr>
              <a:t> </a:t>
            </a:r>
            <a:r>
              <a:rPr lang="en-GB" sz="2000" dirty="0" err="1" smtClean="0">
                <a:latin typeface="Arial" charset="0"/>
                <a:cs typeface="Arial" charset="0"/>
              </a:rPr>
              <a:t>clir</a:t>
            </a:r>
            <a:r>
              <a:rPr lang="en-GB" sz="2000" dirty="0" smtClean="0">
                <a:latin typeface="Arial" charset="0"/>
                <a:cs typeface="Arial" charset="0"/>
              </a:rPr>
              <a:t> o </a:t>
            </a:r>
            <a:r>
              <a:rPr lang="en-GB" sz="2000" dirty="0" err="1" smtClean="0">
                <a:latin typeface="Arial" charset="0"/>
                <a:cs typeface="Arial" charset="0"/>
              </a:rPr>
              <a:t>ddarpariaeth</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cynnwys</a:t>
            </a:r>
            <a:r>
              <a:rPr lang="en-GB" sz="2000" dirty="0" smtClean="0">
                <a:latin typeface="Arial" charset="0"/>
                <a:cs typeface="Arial" charset="0"/>
              </a:rPr>
              <a:t>:</a:t>
            </a:r>
          </a:p>
          <a:p>
            <a:pPr marL="342900" indent="-342900">
              <a:spcBef>
                <a:spcPct val="0"/>
              </a:spcBef>
              <a:buFont typeface="Arial" panose="020B0604020202020204" pitchFamily="34" charset="0"/>
              <a:buChar char="•"/>
            </a:pPr>
            <a:r>
              <a:rPr lang="en-GB" sz="2000" dirty="0" err="1" smtClean="0">
                <a:latin typeface="Arial" charset="0"/>
                <a:cs typeface="Arial" charset="0"/>
              </a:rPr>
              <a:t>darpariaeth</a:t>
            </a:r>
            <a:r>
              <a:rPr lang="en-GB" sz="2000" dirty="0" smtClean="0">
                <a:latin typeface="Arial" charset="0"/>
                <a:cs typeface="Arial" charset="0"/>
              </a:rPr>
              <a:t> </a:t>
            </a:r>
            <a:r>
              <a:rPr lang="en-GB" sz="2000" dirty="0" err="1" smtClean="0">
                <a:latin typeface="Arial" charset="0"/>
                <a:cs typeface="Arial" charset="0"/>
              </a:rPr>
              <a:t>mewn</a:t>
            </a:r>
            <a:r>
              <a:rPr lang="en-GB" sz="2000" dirty="0" smtClean="0">
                <a:latin typeface="Arial" charset="0"/>
                <a:cs typeface="Arial" charset="0"/>
              </a:rPr>
              <a:t> </a:t>
            </a:r>
            <a:r>
              <a:rPr lang="en-GB" sz="2000" dirty="0" err="1" smtClean="0">
                <a:latin typeface="Arial" charset="0"/>
                <a:cs typeface="Arial" charset="0"/>
              </a:rPr>
              <a:t>ysgolion</a:t>
            </a:r>
            <a:r>
              <a:rPr lang="en-GB" sz="2000" dirty="0" smtClean="0">
                <a:latin typeface="Arial" charset="0"/>
                <a:cs typeface="Arial" charset="0"/>
              </a:rPr>
              <a:t> (</a:t>
            </a:r>
            <a:r>
              <a:rPr lang="en-GB" sz="2000" dirty="0" err="1" smtClean="0">
                <a:latin typeface="Arial" charset="0"/>
                <a:cs typeface="Arial" charset="0"/>
              </a:rPr>
              <a:t>Hafan</a:t>
            </a:r>
            <a:r>
              <a:rPr lang="en-GB" sz="2000" dirty="0" smtClean="0">
                <a:latin typeface="Arial" charset="0"/>
                <a:cs typeface="Arial" charset="0"/>
              </a:rPr>
              <a:t> ac </a:t>
            </a:r>
            <a:r>
              <a:rPr lang="en-GB" sz="2000" dirty="0" err="1" smtClean="0">
                <a:latin typeface="Arial" charset="0"/>
                <a:cs typeface="Arial" charset="0"/>
              </a:rPr>
              <a:t>Encil</a:t>
            </a:r>
            <a:r>
              <a:rPr lang="en-GB" sz="2000" dirty="0" smtClean="0">
                <a:latin typeface="Arial" charset="0"/>
                <a:cs typeface="Arial" charset="0"/>
              </a:rPr>
              <a:t>)</a:t>
            </a:r>
          </a:p>
          <a:p>
            <a:pPr marL="342900" indent="-342900">
              <a:spcBef>
                <a:spcPct val="0"/>
              </a:spcBef>
              <a:buFont typeface="Arial" panose="020B0604020202020204" pitchFamily="34" charset="0"/>
              <a:buChar char="•"/>
            </a:pPr>
            <a:r>
              <a:rPr lang="en-GB" sz="2000" dirty="0" err="1" smtClean="0">
                <a:latin typeface="Arial" charset="0"/>
                <a:cs typeface="Arial" charset="0"/>
              </a:rPr>
              <a:t>gwasanaeth</a:t>
            </a:r>
            <a:r>
              <a:rPr lang="en-GB" sz="2000" dirty="0" smtClean="0">
                <a:latin typeface="Arial" charset="0"/>
                <a:cs typeface="Arial" charset="0"/>
              </a:rPr>
              <a:t> </a:t>
            </a:r>
            <a:r>
              <a:rPr lang="en-GB" sz="2000" dirty="0" err="1" smtClean="0">
                <a:latin typeface="Arial" charset="0"/>
                <a:cs typeface="Arial" charset="0"/>
              </a:rPr>
              <a:t>cymorth</a:t>
            </a:r>
            <a:r>
              <a:rPr lang="en-GB" sz="2000" dirty="0" smtClean="0">
                <a:latin typeface="Arial" charset="0"/>
                <a:cs typeface="Arial" charset="0"/>
              </a:rPr>
              <a:t> </a:t>
            </a:r>
            <a:r>
              <a:rPr lang="en-GB" sz="2000" dirty="0" err="1" smtClean="0">
                <a:latin typeface="Arial" charset="0"/>
                <a:cs typeface="Arial" charset="0"/>
              </a:rPr>
              <a:t>ymddygiad</a:t>
            </a:r>
            <a:r>
              <a:rPr lang="en-GB" sz="2000" dirty="0" smtClean="0">
                <a:latin typeface="Arial" charset="0"/>
                <a:cs typeface="Arial" charset="0"/>
              </a:rPr>
              <a:t> a </a:t>
            </a:r>
            <a:r>
              <a:rPr lang="en-GB" sz="2000" dirty="0" err="1" smtClean="0">
                <a:latin typeface="Arial" charset="0"/>
                <a:cs typeface="Arial" charset="0"/>
              </a:rPr>
              <a:t>ddefnyddir</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ganolog</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cynnwys</a:t>
            </a:r>
            <a:r>
              <a:rPr lang="en-GB" sz="2000" dirty="0" smtClean="0">
                <a:latin typeface="Arial" charset="0"/>
                <a:cs typeface="Arial" charset="0"/>
              </a:rPr>
              <a:t> </a:t>
            </a:r>
            <a:r>
              <a:rPr lang="en-GB" sz="2000" dirty="0" err="1" smtClean="0">
                <a:latin typeface="Arial" charset="0"/>
                <a:cs typeface="Arial" charset="0"/>
              </a:rPr>
              <a:t>tîm</a:t>
            </a:r>
            <a:r>
              <a:rPr lang="en-GB" sz="2000" dirty="0" smtClean="0">
                <a:latin typeface="Arial" charset="0"/>
                <a:cs typeface="Arial" charset="0"/>
              </a:rPr>
              <a:t> o </a:t>
            </a:r>
            <a:r>
              <a:rPr lang="en-GB" sz="2000" dirty="0" err="1" smtClean="0">
                <a:latin typeface="Arial" charset="0"/>
                <a:cs typeface="Arial" charset="0"/>
              </a:rPr>
              <a:t>gynorthwywyr</a:t>
            </a:r>
            <a:r>
              <a:rPr lang="en-GB" sz="2000" dirty="0" smtClean="0">
                <a:latin typeface="Arial" charset="0"/>
                <a:cs typeface="Arial" charset="0"/>
              </a:rPr>
              <a:t> </a:t>
            </a:r>
            <a:r>
              <a:rPr lang="en-GB" sz="2000" dirty="0" err="1" smtClean="0">
                <a:latin typeface="Arial" charset="0"/>
                <a:cs typeface="Arial" charset="0"/>
              </a:rPr>
              <a:t>cymorth</a:t>
            </a:r>
            <a:r>
              <a:rPr lang="en-GB" sz="2000" dirty="0" smtClean="0">
                <a:latin typeface="Arial" charset="0"/>
                <a:cs typeface="Arial" charset="0"/>
              </a:rPr>
              <a:t> </a:t>
            </a:r>
            <a:r>
              <a:rPr lang="en-GB" sz="2000" dirty="0" err="1" smtClean="0">
                <a:latin typeface="Arial" charset="0"/>
                <a:cs typeface="Arial" charset="0"/>
              </a:rPr>
              <a:t>cymdeithasol</a:t>
            </a:r>
            <a:r>
              <a:rPr lang="en-GB" sz="2000" dirty="0" smtClean="0">
                <a:latin typeface="Arial" charset="0"/>
                <a:cs typeface="Arial" charset="0"/>
              </a:rPr>
              <a:t>, </a:t>
            </a:r>
            <a:r>
              <a:rPr lang="en-GB" sz="2000" dirty="0" err="1" smtClean="0">
                <a:latin typeface="Arial" charset="0"/>
                <a:cs typeface="Arial" charset="0"/>
              </a:rPr>
              <a:t>emosiynol</a:t>
            </a:r>
            <a:r>
              <a:rPr lang="en-GB" sz="2000" dirty="0" smtClean="0">
                <a:latin typeface="Arial" charset="0"/>
                <a:cs typeface="Arial" charset="0"/>
              </a:rPr>
              <a:t> ac </a:t>
            </a:r>
            <a:r>
              <a:rPr lang="en-GB" sz="2000" dirty="0" err="1" smtClean="0">
                <a:latin typeface="Arial" charset="0"/>
                <a:cs typeface="Arial" charset="0"/>
              </a:rPr>
              <a:t>ymddygiadol</a:t>
            </a:r>
            <a:r>
              <a:rPr lang="en-GB" sz="2000" dirty="0" smtClean="0">
                <a:latin typeface="Arial" charset="0"/>
                <a:cs typeface="Arial" charset="0"/>
              </a:rPr>
              <a:t>)</a:t>
            </a:r>
          </a:p>
          <a:p>
            <a:pPr marL="342900" indent="-342900">
              <a:spcBef>
                <a:spcPct val="0"/>
              </a:spcBef>
              <a:buFont typeface="Arial" panose="020B0604020202020204" pitchFamily="34" charset="0"/>
              <a:buChar char="•"/>
            </a:pPr>
            <a:r>
              <a:rPr lang="en-GB" sz="2000" dirty="0" smtClean="0">
                <a:latin typeface="Arial" charset="0"/>
                <a:cs typeface="Arial" charset="0"/>
              </a:rPr>
              <a:t>UCD</a:t>
            </a:r>
          </a:p>
          <a:p>
            <a:pPr>
              <a:spcBef>
                <a:spcPct val="0"/>
              </a:spcBef>
            </a:pPr>
            <a:r>
              <a:rPr lang="en-GB" sz="2000" dirty="0" smtClean="0">
                <a:latin typeface="Arial" charset="0"/>
                <a:cs typeface="Arial" charset="0"/>
              </a:rPr>
              <a:t> </a:t>
            </a:r>
          </a:p>
          <a:p>
            <a:pPr>
              <a:spcBef>
                <a:spcPct val="0"/>
              </a:spcBef>
            </a:pPr>
            <a:r>
              <a:rPr lang="en-US" sz="2000" dirty="0" err="1" smtClean="0">
                <a:latin typeface="Arial" charset="0"/>
                <a:cs typeface="Arial" charset="0"/>
              </a:rPr>
              <a:t>Yn</a:t>
            </a:r>
            <a:r>
              <a:rPr lang="en-US" sz="2000" dirty="0" smtClean="0">
                <a:latin typeface="Arial" charset="0"/>
                <a:cs typeface="Arial" charset="0"/>
              </a:rPr>
              <a:t> </a:t>
            </a:r>
            <a:r>
              <a:rPr lang="en-US" sz="2000" dirty="0" err="1" smtClean="0">
                <a:latin typeface="Arial" charset="0"/>
                <a:cs typeface="Arial" charset="0"/>
              </a:rPr>
              <a:t>allweddol</a:t>
            </a:r>
            <a:r>
              <a:rPr lang="en-US" sz="2000" dirty="0" smtClean="0">
                <a:latin typeface="Arial" charset="0"/>
                <a:cs typeface="Arial" charset="0"/>
              </a:rPr>
              <a:t> </a:t>
            </a:r>
            <a:r>
              <a:rPr lang="en-US" sz="2000" dirty="0" err="1" smtClean="0">
                <a:latin typeface="Arial" charset="0"/>
                <a:cs typeface="Arial" charset="0"/>
              </a:rPr>
              <a:t>i</a:t>
            </a:r>
            <a:r>
              <a:rPr lang="en-US" sz="2000" dirty="0" smtClean="0">
                <a:latin typeface="Arial" charset="0"/>
                <a:cs typeface="Arial" charset="0"/>
              </a:rPr>
              <a:t> </a:t>
            </a:r>
            <a:r>
              <a:rPr lang="en-US" sz="2000" dirty="0" err="1" smtClean="0">
                <a:latin typeface="Arial" charset="0"/>
                <a:cs typeface="Arial" charset="0"/>
              </a:rPr>
              <a:t>hyn</a:t>
            </a:r>
            <a:r>
              <a:rPr lang="en-US" sz="2000" dirty="0" smtClean="0">
                <a:latin typeface="Arial" charset="0"/>
                <a:cs typeface="Arial" charset="0"/>
              </a:rPr>
              <a:t> </a:t>
            </a:r>
            <a:r>
              <a:rPr lang="en-US" sz="2000" dirty="0" err="1" smtClean="0">
                <a:latin typeface="Arial" charset="0"/>
                <a:cs typeface="Arial" charset="0"/>
              </a:rPr>
              <a:t>oedd</a:t>
            </a:r>
            <a:r>
              <a:rPr lang="en-US" sz="2000" dirty="0" smtClean="0">
                <a:latin typeface="Arial" charset="0"/>
                <a:cs typeface="Arial" charset="0"/>
              </a:rPr>
              <a:t> </a:t>
            </a:r>
            <a:r>
              <a:rPr lang="en-US" sz="2000" dirty="0" err="1" smtClean="0">
                <a:latin typeface="Arial" charset="0"/>
                <a:cs typeface="Arial" charset="0"/>
              </a:rPr>
              <a:t>cyd-ddealltwriaeth</a:t>
            </a:r>
            <a:r>
              <a:rPr lang="en-US" sz="2000" dirty="0" smtClean="0">
                <a:latin typeface="Arial" charset="0"/>
                <a:cs typeface="Arial" charset="0"/>
              </a:rPr>
              <a:t> y </a:t>
            </a:r>
            <a:r>
              <a:rPr lang="en-US" sz="2000" dirty="0" err="1" smtClean="0">
                <a:latin typeface="Arial" charset="0"/>
                <a:cs typeface="Arial" charset="0"/>
              </a:rPr>
              <a:t>dylid</a:t>
            </a:r>
            <a:r>
              <a:rPr lang="en-US" sz="2000" dirty="0" smtClean="0">
                <a:latin typeface="Arial" charset="0"/>
                <a:cs typeface="Arial" charset="0"/>
              </a:rPr>
              <a:t> </a:t>
            </a:r>
            <a:r>
              <a:rPr lang="en-US" sz="2000" dirty="0" err="1" smtClean="0">
                <a:latin typeface="Arial" charset="0"/>
                <a:cs typeface="Arial" charset="0"/>
              </a:rPr>
              <a:t>rhoi</a:t>
            </a:r>
            <a:r>
              <a:rPr lang="en-US" sz="2000" dirty="0" smtClean="0">
                <a:latin typeface="Arial" charset="0"/>
                <a:cs typeface="Arial" charset="0"/>
              </a:rPr>
              <a:t> </a:t>
            </a:r>
            <a:r>
              <a:rPr lang="en-US" sz="2000" dirty="0" err="1" smtClean="0">
                <a:latin typeface="Arial" charset="0"/>
                <a:cs typeface="Arial" charset="0"/>
              </a:rPr>
              <a:t>cynnig</a:t>
            </a:r>
            <a:r>
              <a:rPr lang="en-US" sz="2000" dirty="0" smtClean="0">
                <a:latin typeface="Arial" charset="0"/>
                <a:cs typeface="Arial" charset="0"/>
              </a:rPr>
              <a:t> </a:t>
            </a:r>
            <a:r>
              <a:rPr lang="en-US" sz="2000" dirty="0" err="1" smtClean="0">
                <a:latin typeface="Arial" charset="0"/>
                <a:cs typeface="Arial" charset="0"/>
              </a:rPr>
              <a:t>ar</a:t>
            </a:r>
            <a:r>
              <a:rPr lang="en-US" sz="2000" dirty="0" smtClean="0">
                <a:latin typeface="Arial" charset="0"/>
                <a:cs typeface="Arial" charset="0"/>
              </a:rPr>
              <a:t> bob </a:t>
            </a:r>
            <a:r>
              <a:rPr lang="en-US" sz="2000" dirty="0" err="1" smtClean="0">
                <a:latin typeface="Arial" charset="0"/>
                <a:cs typeface="Arial" charset="0"/>
              </a:rPr>
              <a:t>strategaeth</a:t>
            </a:r>
            <a:r>
              <a:rPr lang="en-US" sz="2000" dirty="0" smtClean="0">
                <a:latin typeface="Arial" charset="0"/>
                <a:cs typeface="Arial" charset="0"/>
              </a:rPr>
              <a:t> </a:t>
            </a:r>
            <a:r>
              <a:rPr lang="en-US" sz="2000" dirty="0" err="1" smtClean="0">
                <a:latin typeface="Arial" charset="0"/>
                <a:cs typeface="Arial" charset="0"/>
              </a:rPr>
              <a:t>bosibl</a:t>
            </a:r>
            <a:r>
              <a:rPr lang="en-US" sz="2000" dirty="0" smtClean="0">
                <a:latin typeface="Arial" charset="0"/>
                <a:cs typeface="Arial" charset="0"/>
              </a:rPr>
              <a:t> </a:t>
            </a:r>
            <a:r>
              <a:rPr lang="en-US" sz="2000" dirty="0" err="1" smtClean="0">
                <a:latin typeface="Arial" charset="0"/>
                <a:cs typeface="Arial" charset="0"/>
              </a:rPr>
              <a:t>mewn</a:t>
            </a:r>
            <a:r>
              <a:rPr lang="en-US" sz="2000" dirty="0" smtClean="0">
                <a:latin typeface="Arial" charset="0"/>
                <a:cs typeface="Arial" charset="0"/>
              </a:rPr>
              <a:t> </a:t>
            </a:r>
            <a:r>
              <a:rPr lang="en-US" sz="2000" dirty="0" err="1" smtClean="0">
                <a:latin typeface="Arial" charset="0"/>
                <a:cs typeface="Arial" charset="0"/>
              </a:rPr>
              <a:t>ysgolion</a:t>
            </a:r>
            <a:r>
              <a:rPr lang="en-US" sz="2000" dirty="0" smtClean="0">
                <a:latin typeface="Arial" charset="0"/>
                <a:cs typeface="Arial" charset="0"/>
              </a:rPr>
              <a:t> </a:t>
            </a:r>
            <a:r>
              <a:rPr lang="en-US" sz="2000" dirty="0" err="1" smtClean="0">
                <a:latin typeface="Arial" charset="0"/>
                <a:cs typeface="Arial" charset="0"/>
              </a:rPr>
              <a:t>cyn</a:t>
            </a:r>
            <a:r>
              <a:rPr lang="en-US" sz="2000" dirty="0" smtClean="0">
                <a:latin typeface="Arial" charset="0"/>
                <a:cs typeface="Arial" charset="0"/>
              </a:rPr>
              <a:t> bod </a:t>
            </a:r>
            <a:r>
              <a:rPr lang="en-US" sz="2000" dirty="0" err="1" smtClean="0">
                <a:latin typeface="Arial" charset="0"/>
                <a:cs typeface="Arial" charset="0"/>
              </a:rPr>
              <a:t>cyfeiriad</a:t>
            </a:r>
            <a:r>
              <a:rPr lang="en-US" sz="2000" dirty="0" smtClean="0">
                <a:latin typeface="Arial" charset="0"/>
                <a:cs typeface="Arial" charset="0"/>
              </a:rPr>
              <a:t> </a:t>
            </a:r>
            <a:r>
              <a:rPr lang="en-US" sz="2000" dirty="0" err="1" smtClean="0">
                <a:latin typeface="Arial" charset="0"/>
                <a:cs typeface="Arial" charset="0"/>
              </a:rPr>
              <a:t>yn</a:t>
            </a:r>
            <a:r>
              <a:rPr lang="en-US" sz="2000" dirty="0" smtClean="0">
                <a:latin typeface="Arial" charset="0"/>
                <a:cs typeface="Arial" charset="0"/>
              </a:rPr>
              <a:t> </a:t>
            </a:r>
            <a:r>
              <a:rPr lang="en-US" sz="2000" dirty="0" err="1" smtClean="0">
                <a:latin typeface="Arial" charset="0"/>
                <a:cs typeface="Arial" charset="0"/>
              </a:rPr>
              <a:t>cael</a:t>
            </a:r>
            <a:r>
              <a:rPr lang="en-US" sz="2000" dirty="0" smtClean="0">
                <a:latin typeface="Arial" charset="0"/>
                <a:cs typeface="Arial" charset="0"/>
              </a:rPr>
              <a:t> </a:t>
            </a:r>
            <a:r>
              <a:rPr lang="en-US" sz="2000" dirty="0" err="1" smtClean="0">
                <a:latin typeface="Arial" charset="0"/>
                <a:cs typeface="Arial" charset="0"/>
              </a:rPr>
              <a:t>ei</a:t>
            </a:r>
            <a:r>
              <a:rPr lang="en-US" sz="2000" dirty="0" smtClean="0">
                <a:latin typeface="Arial" charset="0"/>
                <a:cs typeface="Arial" charset="0"/>
              </a:rPr>
              <a:t> </a:t>
            </a:r>
            <a:r>
              <a:rPr lang="en-US" sz="2000" dirty="0" err="1" smtClean="0">
                <a:latin typeface="Arial" charset="0"/>
                <a:cs typeface="Arial" charset="0"/>
              </a:rPr>
              <a:t>wneud</a:t>
            </a:r>
            <a:r>
              <a:rPr lang="en-US" sz="2000" dirty="0" smtClean="0">
                <a:latin typeface="Arial" charset="0"/>
                <a:cs typeface="Arial" charset="0"/>
              </a:rPr>
              <a:t> </a:t>
            </a:r>
            <a:r>
              <a:rPr lang="en-US" sz="2000" dirty="0" err="1" smtClean="0">
                <a:latin typeface="Arial" charset="0"/>
                <a:cs typeface="Arial" charset="0"/>
              </a:rPr>
              <a:t>i’r</a:t>
            </a:r>
            <a:r>
              <a:rPr lang="en-US" sz="2000" dirty="0" smtClean="0">
                <a:latin typeface="Arial" charset="0"/>
                <a:cs typeface="Arial" charset="0"/>
              </a:rPr>
              <a:t> UCD.</a:t>
            </a:r>
            <a:endParaRPr lang="en-GB" sz="2000" dirty="0" smtClean="0">
              <a:latin typeface="Arial" charset="0"/>
              <a:cs typeface="Arial" charset="0"/>
            </a:endParaRPr>
          </a:p>
          <a:p>
            <a:pPr>
              <a:spcBef>
                <a:spcPct val="0"/>
              </a:spcBef>
            </a:pPr>
            <a:r>
              <a:rPr lang="en-US" sz="2000" dirty="0" smtClean="0">
                <a:latin typeface="Arial" charset="0"/>
                <a:cs typeface="Arial" charset="0"/>
              </a:rPr>
              <a:t> </a:t>
            </a:r>
            <a:endParaRPr lang="en-GB" sz="2000" dirty="0" smtClean="0">
              <a:latin typeface="Arial" charset="0"/>
              <a:cs typeface="Arial" charset="0"/>
            </a:endParaRPr>
          </a:p>
          <a:p>
            <a:pPr>
              <a:spcBef>
                <a:spcPct val="0"/>
              </a:spcBef>
            </a:pPr>
            <a:r>
              <a:rPr lang="en-GB" sz="2000" dirty="0" smtClean="0">
                <a:latin typeface="Arial" charset="0"/>
                <a:cs typeface="Arial" charset="0"/>
              </a:rPr>
              <a:t>Mae </a:t>
            </a:r>
            <a:r>
              <a:rPr lang="en-GB" sz="2000" dirty="0" err="1" smtClean="0">
                <a:latin typeface="Arial" charset="0"/>
                <a:cs typeface="Arial" charset="0"/>
              </a:rPr>
              <a:t>effaith</a:t>
            </a:r>
            <a:r>
              <a:rPr lang="en-GB" sz="2000" dirty="0" smtClean="0">
                <a:latin typeface="Arial" charset="0"/>
                <a:cs typeface="Arial" charset="0"/>
              </a:rPr>
              <a:t> y dull </a:t>
            </a:r>
            <a:r>
              <a:rPr lang="en-GB" sz="2000" dirty="0" err="1" smtClean="0">
                <a:latin typeface="Arial" charset="0"/>
                <a:cs typeface="Arial" charset="0"/>
              </a:rPr>
              <a:t>hwn</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cynnwys</a:t>
            </a:r>
            <a:r>
              <a:rPr lang="en-GB" sz="2000" dirty="0" smtClean="0">
                <a:latin typeface="Arial" charset="0"/>
                <a:cs typeface="Arial" charset="0"/>
              </a:rPr>
              <a:t> </a:t>
            </a:r>
            <a:r>
              <a:rPr lang="en-GB" sz="2000" dirty="0" err="1" smtClean="0">
                <a:latin typeface="Arial" charset="0"/>
                <a:cs typeface="Arial" charset="0"/>
              </a:rPr>
              <a:t>gostyngiad</a:t>
            </a:r>
            <a:r>
              <a:rPr lang="en-GB" sz="2000" dirty="0" smtClean="0">
                <a:latin typeface="Arial" charset="0"/>
                <a:cs typeface="Arial" charset="0"/>
              </a:rPr>
              <a:t> </a:t>
            </a:r>
            <a:r>
              <a:rPr lang="en-GB" sz="2000" dirty="0" err="1" smtClean="0">
                <a:latin typeface="Arial" charset="0"/>
                <a:cs typeface="Arial" charset="0"/>
              </a:rPr>
              <a:t>sylweddol</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nifer</a:t>
            </a:r>
            <a:r>
              <a:rPr lang="en-GB" sz="2000" dirty="0" smtClean="0">
                <a:latin typeface="Arial" charset="0"/>
                <a:cs typeface="Arial" charset="0"/>
              </a:rPr>
              <a:t> y </a:t>
            </a:r>
            <a:r>
              <a:rPr lang="en-GB" sz="2000" dirty="0" err="1" smtClean="0">
                <a:latin typeface="Arial" charset="0"/>
                <a:cs typeface="Arial" charset="0"/>
              </a:rPr>
              <a:t>gwaharddiadau</a:t>
            </a:r>
            <a:r>
              <a:rPr lang="en-GB" sz="2000" dirty="0" smtClean="0">
                <a:latin typeface="Arial" charset="0"/>
                <a:cs typeface="Arial" charset="0"/>
              </a:rPr>
              <a:t> a </a:t>
            </a:r>
            <a:r>
              <a:rPr lang="en-GB" sz="2000" dirty="0" err="1" smtClean="0">
                <a:latin typeface="Arial" charset="0"/>
                <a:cs typeface="Arial" charset="0"/>
              </a:rPr>
              <a:t>phresenoldeb</a:t>
            </a:r>
            <a:r>
              <a:rPr lang="en-GB" sz="2000" dirty="0" smtClean="0">
                <a:latin typeface="Arial" charset="0"/>
                <a:cs typeface="Arial" charset="0"/>
              </a:rPr>
              <a:t> </a:t>
            </a:r>
            <a:r>
              <a:rPr lang="en-GB" sz="2000" dirty="0" err="1" smtClean="0">
                <a:latin typeface="Arial" charset="0"/>
                <a:cs typeface="Arial" charset="0"/>
              </a:rPr>
              <a:t>gwell</a:t>
            </a:r>
            <a:r>
              <a:rPr lang="en-GB" sz="2000" dirty="0" smtClean="0">
                <a:latin typeface="Arial" charset="0"/>
                <a:cs typeface="Arial" charset="0"/>
              </a:rPr>
              <a:t>.  </a:t>
            </a:r>
            <a:r>
              <a:rPr lang="en-GB" sz="2000" dirty="0" err="1" smtClean="0">
                <a:latin typeface="Arial" charset="0"/>
                <a:cs typeface="Arial" charset="0"/>
              </a:rPr>
              <a:t>Hefyd</a:t>
            </a:r>
            <a:r>
              <a:rPr lang="en-GB" sz="2000" dirty="0" smtClean="0">
                <a:latin typeface="Arial" charset="0"/>
                <a:cs typeface="Arial" charset="0"/>
              </a:rPr>
              <a:t>, </a:t>
            </a:r>
            <a:r>
              <a:rPr lang="en-GB" sz="2000" dirty="0" err="1" smtClean="0">
                <a:latin typeface="Arial" charset="0"/>
                <a:cs typeface="Arial" charset="0"/>
              </a:rPr>
              <a:t>mae’r</a:t>
            </a:r>
            <a:r>
              <a:rPr lang="en-GB" sz="2000" dirty="0" smtClean="0">
                <a:latin typeface="Arial" charset="0"/>
                <a:cs typeface="Arial" charset="0"/>
              </a:rPr>
              <a:t> </a:t>
            </a:r>
            <a:r>
              <a:rPr lang="en-GB" sz="2000" dirty="0" err="1" smtClean="0">
                <a:latin typeface="Arial" charset="0"/>
                <a:cs typeface="Arial" charset="0"/>
              </a:rPr>
              <a:t>ganran</a:t>
            </a:r>
            <a:r>
              <a:rPr lang="en-GB" sz="2000" dirty="0" smtClean="0">
                <a:latin typeface="Arial" charset="0"/>
                <a:cs typeface="Arial" charset="0"/>
              </a:rPr>
              <a:t> </a:t>
            </a:r>
            <a:r>
              <a:rPr lang="en-GB" sz="2000" dirty="0" err="1" smtClean="0">
                <a:latin typeface="Arial" charset="0"/>
                <a:cs typeface="Arial" charset="0"/>
              </a:rPr>
              <a:t>o’r</a:t>
            </a:r>
            <a:r>
              <a:rPr lang="en-GB" sz="2000" dirty="0" smtClean="0">
                <a:latin typeface="Arial" charset="0"/>
                <a:cs typeface="Arial" charset="0"/>
              </a:rPr>
              <a:t> </a:t>
            </a:r>
            <a:r>
              <a:rPr lang="en-GB" sz="2000" dirty="0" err="1" smtClean="0">
                <a:latin typeface="Arial" charset="0"/>
                <a:cs typeface="Arial" charset="0"/>
              </a:rPr>
              <a:t>ymadawyr</a:t>
            </a:r>
            <a:r>
              <a:rPr lang="en-GB" sz="2000" dirty="0" smtClean="0">
                <a:latin typeface="Arial" charset="0"/>
                <a:cs typeface="Arial" charset="0"/>
              </a:rPr>
              <a:t> </a:t>
            </a:r>
            <a:r>
              <a:rPr lang="en-GB" sz="2000" dirty="0" err="1" smtClean="0">
                <a:latin typeface="Arial" charset="0"/>
                <a:cs typeface="Arial" charset="0"/>
              </a:rPr>
              <a:t>ysgol</a:t>
            </a:r>
            <a:r>
              <a:rPr lang="en-GB" sz="2000" dirty="0" smtClean="0">
                <a:latin typeface="Arial" charset="0"/>
                <a:cs typeface="Arial" charset="0"/>
              </a:rPr>
              <a:t> </a:t>
            </a:r>
            <a:r>
              <a:rPr lang="en-GB" sz="2000" dirty="0" err="1" smtClean="0">
                <a:latin typeface="Arial" charset="0"/>
                <a:cs typeface="Arial" charset="0"/>
              </a:rPr>
              <a:t>sy’n</a:t>
            </a:r>
            <a:r>
              <a:rPr lang="en-GB" sz="2000" dirty="0" smtClean="0">
                <a:latin typeface="Arial" charset="0"/>
                <a:cs typeface="Arial" charset="0"/>
              </a:rPr>
              <a:t> </a:t>
            </a:r>
            <a:r>
              <a:rPr lang="en-GB" sz="2000" dirty="0" err="1" smtClean="0">
                <a:latin typeface="Arial" charset="0"/>
                <a:cs typeface="Arial" charset="0"/>
              </a:rPr>
              <a:t>mynd</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NEET </a:t>
            </a:r>
            <a:r>
              <a:rPr lang="en-GB" sz="2000" dirty="0" err="1" smtClean="0">
                <a:latin typeface="Arial" charset="0"/>
                <a:cs typeface="Arial" charset="0"/>
              </a:rPr>
              <a:t>yng</a:t>
            </a:r>
            <a:r>
              <a:rPr lang="en-GB" sz="2000" dirty="0" smtClean="0">
                <a:latin typeface="Arial" charset="0"/>
                <a:cs typeface="Arial" charset="0"/>
              </a:rPr>
              <a:t> </a:t>
            </a:r>
            <a:r>
              <a:rPr lang="en-GB" sz="2000" dirty="0" err="1" smtClean="0">
                <a:latin typeface="Arial" charset="0"/>
                <a:cs typeface="Arial" charset="0"/>
              </a:rPr>
              <a:t>Ngheredigion</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gyson</a:t>
            </a:r>
            <a:r>
              <a:rPr lang="en-GB" sz="2000" dirty="0" smtClean="0">
                <a:latin typeface="Arial" charset="0"/>
                <a:cs typeface="Arial" charset="0"/>
              </a:rPr>
              <a:t> </a:t>
            </a:r>
            <a:r>
              <a:rPr lang="en-GB" sz="2000" dirty="0" err="1" smtClean="0">
                <a:latin typeface="Arial" charset="0"/>
                <a:cs typeface="Arial" charset="0"/>
              </a:rPr>
              <a:t>ymhlith</a:t>
            </a:r>
            <a:r>
              <a:rPr lang="en-GB" sz="2000" dirty="0" smtClean="0">
                <a:latin typeface="Arial" charset="0"/>
                <a:cs typeface="Arial" charset="0"/>
              </a:rPr>
              <a:t> </a:t>
            </a:r>
            <a:r>
              <a:rPr lang="en-GB" sz="2000" dirty="0" err="1" smtClean="0">
                <a:latin typeface="Arial" charset="0"/>
                <a:cs typeface="Arial" charset="0"/>
              </a:rPr>
              <a:t>yr</a:t>
            </a:r>
            <a:r>
              <a:rPr lang="en-GB" sz="2000" dirty="0" smtClean="0">
                <a:latin typeface="Arial" charset="0"/>
                <a:cs typeface="Arial" charset="0"/>
              </a:rPr>
              <a:t> </a:t>
            </a:r>
            <a:r>
              <a:rPr lang="en-GB" sz="2000" dirty="0" err="1" smtClean="0">
                <a:latin typeface="Arial" charset="0"/>
                <a:cs typeface="Arial" charset="0"/>
              </a:rPr>
              <a:t>isaf</a:t>
            </a:r>
            <a:r>
              <a:rPr lang="en-GB" sz="2000" dirty="0" smtClean="0">
                <a:latin typeface="Arial" charset="0"/>
                <a:cs typeface="Arial" charset="0"/>
              </a:rPr>
              <a:t> </a:t>
            </a:r>
            <a:r>
              <a:rPr lang="en-GB" sz="2000" dirty="0" err="1" smtClean="0">
                <a:latin typeface="Arial" charset="0"/>
                <a:cs typeface="Arial" charset="0"/>
              </a:rPr>
              <a:t>yng</a:t>
            </a:r>
            <a:r>
              <a:rPr lang="en-GB" sz="2000" dirty="0" smtClean="0">
                <a:latin typeface="Arial" charset="0"/>
                <a:cs typeface="Arial" charset="0"/>
              </a:rPr>
              <a:t> </a:t>
            </a:r>
            <a:r>
              <a:rPr lang="en-GB" sz="2000" dirty="0" err="1" smtClean="0">
                <a:latin typeface="Arial" charset="0"/>
                <a:cs typeface="Arial" charset="0"/>
              </a:rPr>
              <a:t>Nghymru</a:t>
            </a:r>
            <a:r>
              <a:rPr lang="en-GB" sz="2000" dirty="0" smtClean="0">
                <a:latin typeface="Arial" charset="0"/>
                <a:cs typeface="Arial" charset="0"/>
              </a:rPr>
              <a:t>.</a:t>
            </a:r>
          </a:p>
        </p:txBody>
      </p:sp>
      <p:sp>
        <p:nvSpPr>
          <p:cNvPr id="4" name="object 4"/>
          <p:cNvSpPr txBox="1"/>
          <p:nvPr/>
        </p:nvSpPr>
        <p:spPr>
          <a:xfrm>
            <a:off x="6610350" y="1579563"/>
            <a:ext cx="4000500"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0350" y="2271713"/>
            <a:ext cx="5783263" cy="7078662"/>
          </a:xfrm>
        </p:spPr>
        <p:txBody>
          <a:bodyPr rtlCol="0"/>
          <a:lstStyle/>
          <a:p>
            <a:pPr>
              <a:spcBef>
                <a:spcPts val="0"/>
              </a:spcBef>
              <a:spcAft>
                <a:spcPts val="0"/>
              </a:spcAft>
              <a:defRPr/>
            </a:pPr>
            <a:r>
              <a:rPr lang="en-GB" sz="2000" dirty="0"/>
              <a:t>The report contains seventeen case studies which exemplify effective practice.  One example is the strategic approach taken by Ceredigion Council to </a:t>
            </a:r>
            <a:r>
              <a:rPr lang="en-GB" sz="2000" dirty="0" smtClean="0"/>
              <a:t>support </a:t>
            </a:r>
            <a:r>
              <a:rPr lang="en-GB" sz="2000" dirty="0"/>
              <a:t>pupils with behavioural difficulties.</a:t>
            </a:r>
          </a:p>
          <a:p>
            <a:pPr fontAlgn="auto">
              <a:spcBef>
                <a:spcPts val="0"/>
              </a:spcBef>
              <a:spcAft>
                <a:spcPts val="0"/>
              </a:spcAft>
              <a:defRPr/>
            </a:pPr>
            <a:r>
              <a:rPr lang="en-GB" sz="2000" dirty="0"/>
              <a:t> </a:t>
            </a:r>
          </a:p>
          <a:p>
            <a:pPr fontAlgn="auto">
              <a:spcBef>
                <a:spcPts val="0"/>
              </a:spcBef>
              <a:spcAft>
                <a:spcPts val="0"/>
              </a:spcAft>
              <a:defRPr/>
            </a:pPr>
            <a:r>
              <a:rPr lang="en-GB" sz="2000" dirty="0" smtClean="0"/>
              <a:t>Following a comprehensive review, the </a:t>
            </a:r>
            <a:r>
              <a:rPr lang="en-GB" sz="2000" dirty="0"/>
              <a:t>authority developed </a:t>
            </a:r>
            <a:r>
              <a:rPr lang="en-GB" sz="2000" dirty="0" smtClean="0"/>
              <a:t>a clear continuum </a:t>
            </a:r>
            <a:r>
              <a:rPr lang="en-GB" sz="2000" dirty="0"/>
              <a:t>of provision, </a:t>
            </a:r>
            <a:r>
              <a:rPr lang="en-GB" sz="2000" dirty="0" smtClean="0"/>
              <a:t>including:</a:t>
            </a:r>
            <a:endParaRPr lang="en-GB" sz="2000" dirty="0"/>
          </a:p>
          <a:p>
            <a:pPr marL="342900" indent="-342900" fontAlgn="auto">
              <a:spcBef>
                <a:spcPts val="0"/>
              </a:spcBef>
              <a:spcAft>
                <a:spcPts val="0"/>
              </a:spcAft>
              <a:buFont typeface="Arial" panose="020B0604020202020204" pitchFamily="34" charset="0"/>
              <a:buChar char="•"/>
              <a:defRPr/>
            </a:pPr>
            <a:r>
              <a:rPr lang="en-GB" sz="2000" dirty="0"/>
              <a:t>school-based provision (</a:t>
            </a:r>
            <a:r>
              <a:rPr lang="en-GB" sz="2000" dirty="0" err="1"/>
              <a:t>Hafan</a:t>
            </a:r>
            <a:r>
              <a:rPr lang="en-GB" sz="2000" dirty="0"/>
              <a:t> and </a:t>
            </a:r>
            <a:r>
              <a:rPr lang="en-GB" sz="2000" dirty="0" err="1"/>
              <a:t>Encil</a:t>
            </a:r>
            <a:r>
              <a:rPr lang="en-GB" sz="2000" dirty="0"/>
              <a:t>)</a:t>
            </a:r>
          </a:p>
          <a:p>
            <a:pPr marL="342900" indent="-342900" fontAlgn="auto">
              <a:spcBef>
                <a:spcPts val="0"/>
              </a:spcBef>
              <a:spcAft>
                <a:spcPts val="0"/>
              </a:spcAft>
              <a:buFont typeface="Arial" panose="020B0604020202020204" pitchFamily="34" charset="0"/>
              <a:buChar char="•"/>
              <a:defRPr/>
            </a:pPr>
            <a:r>
              <a:rPr lang="en-GB" sz="2000" dirty="0"/>
              <a:t>a centrally-employed behaviour support service (including a team of social, emotional and behavioural support assistants – SEBSAs)</a:t>
            </a:r>
          </a:p>
          <a:p>
            <a:pPr marL="342900" indent="-342900" fontAlgn="auto">
              <a:spcBef>
                <a:spcPts val="0"/>
              </a:spcBef>
              <a:spcAft>
                <a:spcPts val="0"/>
              </a:spcAft>
              <a:buFont typeface="Arial" panose="020B0604020202020204" pitchFamily="34" charset="0"/>
              <a:buChar char="•"/>
              <a:defRPr/>
            </a:pPr>
            <a:r>
              <a:rPr lang="en-GB" sz="2000" dirty="0"/>
              <a:t>PRU </a:t>
            </a:r>
          </a:p>
          <a:p>
            <a:pPr fontAlgn="auto">
              <a:spcBef>
                <a:spcPts val="0"/>
              </a:spcBef>
              <a:spcAft>
                <a:spcPts val="0"/>
              </a:spcAft>
              <a:defRPr/>
            </a:pPr>
            <a:r>
              <a:rPr lang="en-GB" sz="2000" dirty="0"/>
              <a:t> </a:t>
            </a:r>
          </a:p>
          <a:p>
            <a:pPr fontAlgn="auto">
              <a:spcBef>
                <a:spcPts val="0"/>
              </a:spcBef>
              <a:spcAft>
                <a:spcPts val="0"/>
              </a:spcAft>
              <a:defRPr/>
            </a:pPr>
            <a:r>
              <a:rPr lang="en-US" sz="2000" dirty="0" smtClean="0"/>
              <a:t>Key to this was a </a:t>
            </a:r>
            <a:r>
              <a:rPr lang="en-US" sz="2000" dirty="0"/>
              <a:t>shared understanding that all possible strategies should be tried in schools before a referral is made to the PRU.</a:t>
            </a:r>
            <a:endParaRPr lang="en-GB" sz="2000" dirty="0"/>
          </a:p>
          <a:p>
            <a:pPr fontAlgn="auto">
              <a:spcBef>
                <a:spcPts val="0"/>
              </a:spcBef>
              <a:spcAft>
                <a:spcPts val="0"/>
              </a:spcAft>
              <a:defRPr/>
            </a:pPr>
            <a:r>
              <a:rPr lang="en-US" sz="2000" dirty="0"/>
              <a:t> </a:t>
            </a:r>
            <a:endParaRPr lang="en-GB" sz="2000" dirty="0"/>
          </a:p>
          <a:p>
            <a:pPr fontAlgn="auto">
              <a:spcBef>
                <a:spcPts val="0"/>
              </a:spcBef>
              <a:spcAft>
                <a:spcPts val="0"/>
              </a:spcAft>
              <a:defRPr/>
            </a:pPr>
            <a:r>
              <a:rPr lang="en-GB" sz="2000" dirty="0" smtClean="0"/>
              <a:t>The </a:t>
            </a:r>
            <a:r>
              <a:rPr lang="en-GB" sz="2000" dirty="0"/>
              <a:t>impact </a:t>
            </a:r>
            <a:r>
              <a:rPr lang="en-GB" sz="2000" dirty="0" smtClean="0"/>
              <a:t>of this approach includes </a:t>
            </a:r>
            <a:r>
              <a:rPr lang="en-GB" sz="2000" dirty="0"/>
              <a:t>a significant reduction in </a:t>
            </a:r>
            <a:r>
              <a:rPr lang="en-GB" sz="2000" dirty="0" smtClean="0"/>
              <a:t>exclusions and improved attendance.  In addition, the </a:t>
            </a:r>
            <a:r>
              <a:rPr lang="en-GB" sz="2000" dirty="0"/>
              <a:t>percentage of school leavers </a:t>
            </a:r>
            <a:r>
              <a:rPr lang="en-GB" sz="2000" dirty="0" smtClean="0"/>
              <a:t>becoming NEET in </a:t>
            </a:r>
            <a:r>
              <a:rPr lang="en-GB" sz="2000" dirty="0"/>
              <a:t>Ceredigion </a:t>
            </a:r>
            <a:r>
              <a:rPr lang="en-GB" sz="2000" dirty="0" smtClean="0"/>
              <a:t>is consistently amongst </a:t>
            </a:r>
            <a:r>
              <a:rPr lang="en-GB" sz="2000" dirty="0"/>
              <a:t>the lowest in Wales</a:t>
            </a:r>
            <a:r>
              <a:rPr lang="en-GB" sz="2000" dirty="0" smtClean="0"/>
              <a:t>.</a:t>
            </a:r>
            <a:endParaRPr lang="en-GB" sz="2000" dirty="0"/>
          </a:p>
        </p:txBody>
      </p:sp>
      <p:pic>
        <p:nvPicPr>
          <p:cNvPr id="2355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07100"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050" y="2641600"/>
            <a:ext cx="5729288" cy="5078313"/>
          </a:xfrm>
        </p:spPr>
        <p:txBody>
          <a:bodyPr/>
          <a:lstStyle/>
          <a:p>
            <a:pPr indent="12700">
              <a:spcBef>
                <a:spcPct val="0"/>
              </a:spcBef>
            </a:pP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a:t>
            </a:r>
          </a:p>
          <a:p>
            <a:pPr indent="12700">
              <a:spcBef>
                <a:spcPct val="0"/>
              </a:spcBef>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smtClean="0">
                <a:latin typeface="Arial" charset="0"/>
                <a:cs typeface="Arial" charset="0"/>
              </a:rPr>
              <a:t>A </a:t>
            </a:r>
            <a:r>
              <a:rPr lang="en-GB" dirty="0" err="1" smtClean="0">
                <a:latin typeface="Arial" charset="0"/>
                <a:cs typeface="Arial" charset="0"/>
              </a:rPr>
              <a:t>oes</a:t>
            </a:r>
            <a:r>
              <a:rPr lang="en-GB" dirty="0" smtClean="0">
                <a:latin typeface="Arial" charset="0"/>
                <a:cs typeface="Arial" charset="0"/>
              </a:rPr>
              <a:t> </a:t>
            </a:r>
            <a:r>
              <a:rPr lang="en-GB" dirty="0" err="1" smtClean="0">
                <a:latin typeface="Arial" charset="0"/>
                <a:cs typeface="Arial" charset="0"/>
              </a:rPr>
              <a:t>gennych</a:t>
            </a:r>
            <a:r>
              <a:rPr lang="en-GB" dirty="0" smtClean="0">
                <a:latin typeface="Arial" charset="0"/>
                <a:cs typeface="Arial" charset="0"/>
              </a:rPr>
              <a:t> </a:t>
            </a:r>
            <a:r>
              <a:rPr lang="en-GB" dirty="0" err="1" smtClean="0">
                <a:latin typeface="Arial" charset="0"/>
                <a:cs typeface="Arial" charset="0"/>
              </a:rPr>
              <a:t>strategaeth</a:t>
            </a:r>
            <a:r>
              <a:rPr lang="en-GB" dirty="0" smtClean="0">
                <a:latin typeface="Arial" charset="0"/>
                <a:cs typeface="Arial" charset="0"/>
              </a:rPr>
              <a:t> </a:t>
            </a:r>
            <a:r>
              <a:rPr lang="en-GB" dirty="0" err="1" smtClean="0">
                <a:latin typeface="Arial" charset="0"/>
                <a:cs typeface="Arial" charset="0"/>
              </a:rPr>
              <a:t>glir</a:t>
            </a:r>
            <a:r>
              <a:rPr lang="en-GB" dirty="0" smtClean="0">
                <a:latin typeface="Arial" charset="0"/>
                <a:cs typeface="Arial" charset="0"/>
              </a:rPr>
              <a:t> a </a:t>
            </a:r>
            <a:r>
              <a:rPr lang="en-GB" dirty="0" err="1" smtClean="0">
                <a:latin typeface="Arial" charset="0"/>
                <a:cs typeface="Arial" charset="0"/>
              </a:rPr>
              <a:t>chontinwwm</a:t>
            </a:r>
            <a:r>
              <a:rPr lang="en-GB" dirty="0" smtClean="0">
                <a:latin typeface="Arial" charset="0"/>
                <a:cs typeface="Arial" charset="0"/>
              </a:rPr>
              <a:t> </a:t>
            </a:r>
            <a:r>
              <a:rPr lang="en-GB" dirty="0" err="1" smtClean="0">
                <a:latin typeface="Arial" charset="0"/>
                <a:cs typeface="Arial" charset="0"/>
              </a:rPr>
              <a:t>priodol</a:t>
            </a:r>
            <a:r>
              <a:rPr lang="en-GB" dirty="0" smtClean="0">
                <a:latin typeface="Arial" charset="0"/>
                <a:cs typeface="Arial" charset="0"/>
              </a:rPr>
              <a:t> o </a:t>
            </a:r>
            <a:r>
              <a:rPr lang="en-GB" dirty="0" err="1" smtClean="0">
                <a:latin typeface="Arial" charset="0"/>
                <a:cs typeface="Arial" charset="0"/>
              </a:rPr>
              <a:t>ddarpariaeth</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gyfer</a:t>
            </a:r>
            <a:r>
              <a:rPr lang="en-GB" dirty="0" smtClean="0">
                <a:latin typeface="Arial" charset="0"/>
                <a:cs typeface="Arial" charset="0"/>
              </a:rPr>
              <a:t> </a:t>
            </a:r>
            <a:r>
              <a:rPr lang="en-GB" dirty="0" err="1" smtClean="0">
                <a:latin typeface="Arial" charset="0"/>
                <a:cs typeface="Arial" charset="0"/>
              </a:rPr>
              <a:t>disgyblion</a:t>
            </a:r>
            <a:r>
              <a:rPr lang="en-GB" dirty="0" smtClean="0">
                <a:latin typeface="Arial" charset="0"/>
                <a:cs typeface="Arial" charset="0"/>
              </a:rPr>
              <a:t> </a:t>
            </a:r>
            <a:r>
              <a:rPr lang="en-GB" dirty="0" err="1" smtClean="0">
                <a:latin typeface="Arial" charset="0"/>
                <a:cs typeface="Arial" charset="0"/>
              </a:rPr>
              <a:t>sydd</a:t>
            </a:r>
            <a:r>
              <a:rPr lang="en-GB" dirty="0" smtClean="0">
                <a:latin typeface="Arial" charset="0"/>
                <a:cs typeface="Arial" charset="0"/>
              </a:rPr>
              <a:t> </a:t>
            </a:r>
            <a:r>
              <a:rPr lang="en-GB" dirty="0" err="1" smtClean="0">
                <a:latin typeface="Arial" charset="0"/>
                <a:cs typeface="Arial" charset="0"/>
              </a:rPr>
              <a:t>mewn</a:t>
            </a:r>
            <a:r>
              <a:rPr lang="en-GB" dirty="0" smtClean="0">
                <a:latin typeface="Arial" charset="0"/>
                <a:cs typeface="Arial" charset="0"/>
              </a:rPr>
              <a:t> </a:t>
            </a:r>
            <a:r>
              <a:rPr lang="en-GB" dirty="0" err="1" smtClean="0">
                <a:latin typeface="Arial" charset="0"/>
                <a:cs typeface="Arial" charset="0"/>
              </a:rPr>
              <a:t>perygl</a:t>
            </a:r>
            <a:r>
              <a:rPr lang="en-GB" dirty="0" smtClean="0">
                <a:latin typeface="Arial" charset="0"/>
                <a:cs typeface="Arial" charset="0"/>
              </a:rPr>
              <a:t> o </a:t>
            </a:r>
            <a:r>
              <a:rPr lang="en-GB" dirty="0" err="1" smtClean="0">
                <a:latin typeface="Arial" charset="0"/>
                <a:cs typeface="Arial" charset="0"/>
              </a:rPr>
              <a:t>ymddieithrio</a:t>
            </a:r>
            <a:r>
              <a:rPr lang="en-GB" dirty="0" smtClean="0">
                <a:latin typeface="Arial" charset="0"/>
                <a:cs typeface="Arial" charset="0"/>
              </a:rPr>
              <a:t> </a:t>
            </a:r>
            <a:r>
              <a:rPr lang="en-GB" dirty="0" err="1" smtClean="0">
                <a:latin typeface="Arial" charset="0"/>
                <a:cs typeface="Arial" charset="0"/>
              </a:rPr>
              <a:t>neu</a:t>
            </a:r>
            <a:r>
              <a:rPr lang="en-GB" dirty="0" smtClean="0">
                <a:latin typeface="Arial" charset="0"/>
                <a:cs typeface="Arial" charset="0"/>
              </a:rPr>
              <a:t> </a:t>
            </a:r>
            <a:r>
              <a:rPr lang="en-GB" dirty="0" err="1" smtClean="0">
                <a:latin typeface="Arial" charset="0"/>
                <a:cs typeface="Arial" charset="0"/>
              </a:rPr>
              <a:t>gael</a:t>
            </a:r>
            <a:r>
              <a:rPr lang="en-GB" dirty="0" smtClean="0">
                <a:latin typeface="Arial" charset="0"/>
                <a:cs typeface="Arial" charset="0"/>
              </a:rPr>
              <a:t> </a:t>
            </a:r>
            <a:r>
              <a:rPr lang="en-GB" dirty="0" err="1" smtClean="0">
                <a:latin typeface="Arial" charset="0"/>
                <a:cs typeface="Arial" charset="0"/>
              </a:rPr>
              <a:t>eu</a:t>
            </a:r>
            <a:r>
              <a:rPr lang="en-GB" dirty="0" smtClean="0">
                <a:latin typeface="Arial" charset="0"/>
                <a:cs typeface="Arial" charset="0"/>
              </a:rPr>
              <a:t> </a:t>
            </a:r>
            <a:r>
              <a:rPr lang="en-GB" dirty="0" err="1" smtClean="0">
                <a:latin typeface="Arial" charset="0"/>
                <a:cs typeface="Arial" charset="0"/>
              </a:rPr>
              <a:t>gwahardd</a:t>
            </a:r>
            <a:r>
              <a:rPr lang="en-GB" dirty="0" smtClean="0">
                <a:latin typeface="Arial" charset="0"/>
                <a:cs typeface="Arial" charset="0"/>
              </a:rPr>
              <a:t>?</a:t>
            </a:r>
          </a:p>
          <a:p>
            <a:pPr marL="342900" indent="-342900">
              <a:spcBef>
                <a:spcPct val="0"/>
              </a:spcBef>
              <a:buFont typeface="Arial" panose="020B0604020202020204" pitchFamily="34" charset="0"/>
              <a:buChar char="•"/>
            </a:pPr>
            <a:r>
              <a:rPr lang="en-GB" dirty="0" smtClean="0">
                <a:latin typeface="Arial" charset="0"/>
                <a:cs typeface="Arial" charset="0"/>
              </a:rPr>
              <a:t>A </a:t>
            </a:r>
            <a:r>
              <a:rPr lang="en-GB" dirty="0" err="1" smtClean="0">
                <a:latin typeface="Arial" charset="0"/>
                <a:cs typeface="Arial" charset="0"/>
              </a:rPr>
              <a:t>oes</a:t>
            </a:r>
            <a:r>
              <a:rPr lang="en-GB" dirty="0" smtClean="0">
                <a:latin typeface="Arial" charset="0"/>
                <a:cs typeface="Arial" charset="0"/>
              </a:rPr>
              <a:t> </a:t>
            </a:r>
            <a:r>
              <a:rPr lang="en-GB" dirty="0" err="1" smtClean="0">
                <a:latin typeface="Arial" charset="0"/>
                <a:cs typeface="Arial" charset="0"/>
              </a:rPr>
              <a:t>gennych</a:t>
            </a:r>
            <a:r>
              <a:rPr lang="en-GB" dirty="0" smtClean="0">
                <a:latin typeface="Arial" charset="0"/>
                <a:cs typeface="Arial" charset="0"/>
              </a:rPr>
              <a:t> </a:t>
            </a:r>
            <a:r>
              <a:rPr lang="en-GB" dirty="0" err="1" smtClean="0">
                <a:latin typeface="Arial" charset="0"/>
                <a:cs typeface="Arial" charset="0"/>
              </a:rPr>
              <a:t>feini</a:t>
            </a:r>
            <a:r>
              <a:rPr lang="en-GB" dirty="0" smtClean="0">
                <a:latin typeface="Arial" charset="0"/>
                <a:cs typeface="Arial" charset="0"/>
              </a:rPr>
              <a:t> </a:t>
            </a:r>
            <a:r>
              <a:rPr lang="en-GB" dirty="0" err="1" smtClean="0">
                <a:latin typeface="Arial" charset="0"/>
                <a:cs typeface="Arial" charset="0"/>
              </a:rPr>
              <a:t>prawf</a:t>
            </a:r>
            <a:r>
              <a:rPr lang="en-GB" dirty="0" smtClean="0">
                <a:latin typeface="Arial" charset="0"/>
                <a:cs typeface="Arial" charset="0"/>
              </a:rPr>
              <a:t> </a:t>
            </a:r>
            <a:r>
              <a:rPr lang="en-GB" dirty="0" err="1" smtClean="0">
                <a:latin typeface="Arial" charset="0"/>
                <a:cs typeface="Arial" charset="0"/>
              </a:rPr>
              <a:t>mynediad</a:t>
            </a:r>
            <a:r>
              <a:rPr lang="en-GB" dirty="0" smtClean="0">
                <a:latin typeface="Arial" charset="0"/>
                <a:cs typeface="Arial" charset="0"/>
              </a:rPr>
              <a:t> ac </a:t>
            </a:r>
            <a:r>
              <a:rPr lang="en-GB" dirty="0" err="1" smtClean="0">
                <a:latin typeface="Arial" charset="0"/>
                <a:cs typeface="Arial" charset="0"/>
              </a:rPr>
              <a:t>ymadael</a:t>
            </a:r>
            <a:r>
              <a:rPr lang="en-GB" dirty="0" smtClean="0">
                <a:latin typeface="Arial" charset="0"/>
                <a:cs typeface="Arial" charset="0"/>
              </a:rPr>
              <a:t> </a:t>
            </a:r>
            <a:r>
              <a:rPr lang="en-GB" dirty="0" err="1" smtClean="0">
                <a:latin typeface="Arial" charset="0"/>
                <a:cs typeface="Arial" charset="0"/>
              </a:rPr>
              <a:t>clir</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gyfer</a:t>
            </a:r>
            <a:r>
              <a:rPr lang="en-GB" dirty="0" smtClean="0">
                <a:latin typeface="Arial" charset="0"/>
                <a:cs typeface="Arial" charset="0"/>
              </a:rPr>
              <a:t> </a:t>
            </a:r>
            <a:r>
              <a:rPr lang="en-GB" dirty="0" err="1" smtClean="0">
                <a:latin typeface="Arial" charset="0"/>
                <a:cs typeface="Arial" charset="0"/>
              </a:rPr>
              <a:t>UCDau</a:t>
            </a:r>
            <a:r>
              <a:rPr lang="en-GB" dirty="0" smtClean="0">
                <a:latin typeface="Arial" charset="0"/>
                <a:cs typeface="Arial" charset="0"/>
              </a:rPr>
              <a:t> a </a:t>
            </a:r>
            <a:r>
              <a:rPr lang="en-GB" dirty="0" err="1" smtClean="0">
                <a:latin typeface="Arial" charset="0"/>
                <a:cs typeface="Arial" charset="0"/>
              </a:rPr>
              <a:t>mathau</a:t>
            </a:r>
            <a:r>
              <a:rPr lang="en-GB" dirty="0" smtClean="0">
                <a:latin typeface="Arial" charset="0"/>
                <a:cs typeface="Arial" charset="0"/>
              </a:rPr>
              <a:t> </a:t>
            </a:r>
            <a:r>
              <a:rPr lang="en-GB" dirty="0" err="1" smtClean="0">
                <a:latin typeface="Arial" charset="0"/>
                <a:cs typeface="Arial" charset="0"/>
              </a:rPr>
              <a:t>eraill</a:t>
            </a:r>
            <a:r>
              <a:rPr lang="en-GB" dirty="0" smtClean="0">
                <a:latin typeface="Arial" charset="0"/>
                <a:cs typeface="Arial" charset="0"/>
              </a:rPr>
              <a:t> o EOTAS?</a:t>
            </a:r>
          </a:p>
          <a:p>
            <a:pPr marL="342900" indent="-342900">
              <a:spcBef>
                <a:spcPct val="0"/>
              </a:spcBef>
              <a:buFont typeface="Arial" panose="020B0604020202020204" pitchFamily="34" charset="0"/>
              <a:buChar char="•"/>
            </a:pPr>
            <a:r>
              <a:rPr lang="en-GB" dirty="0" smtClean="0">
                <a:latin typeface="Arial" charset="0"/>
                <a:cs typeface="Arial" charset="0"/>
              </a:rPr>
              <a:t>A </a:t>
            </a:r>
            <a:r>
              <a:rPr lang="en-GB" dirty="0" err="1" smtClean="0">
                <a:latin typeface="Arial" charset="0"/>
                <a:cs typeface="Arial" charset="0"/>
              </a:rPr>
              <a:t>ydych</a:t>
            </a:r>
            <a:r>
              <a:rPr lang="en-GB" dirty="0" smtClean="0">
                <a:latin typeface="Arial" charset="0"/>
                <a:cs typeface="Arial" charset="0"/>
              </a:rPr>
              <a:t> </a:t>
            </a:r>
            <a:r>
              <a:rPr lang="en-GB" dirty="0" err="1" smtClean="0">
                <a:latin typeface="Arial" charset="0"/>
                <a:cs typeface="Arial" charset="0"/>
              </a:rPr>
              <a:t>chi’n</a:t>
            </a:r>
            <a:r>
              <a:rPr lang="en-GB" dirty="0" smtClean="0">
                <a:latin typeface="Arial" charset="0"/>
                <a:cs typeface="Arial" charset="0"/>
              </a:rPr>
              <a:t> </a:t>
            </a:r>
            <a:r>
              <a:rPr lang="en-GB" dirty="0" err="1" smtClean="0">
                <a:latin typeface="Arial" charset="0"/>
                <a:cs typeface="Arial" charset="0"/>
              </a:rPr>
              <a:t>penodi</a:t>
            </a:r>
            <a:r>
              <a:rPr lang="en-GB" dirty="0" smtClean="0">
                <a:latin typeface="Arial" charset="0"/>
                <a:cs typeface="Arial" charset="0"/>
              </a:rPr>
              <a:t> </a:t>
            </a:r>
            <a:r>
              <a:rPr lang="en-GB" dirty="0" err="1" smtClean="0">
                <a:latin typeface="Arial" charset="0"/>
                <a:cs typeface="Arial" charset="0"/>
              </a:rPr>
              <a:t>athrawon</a:t>
            </a:r>
            <a:r>
              <a:rPr lang="en-GB" dirty="0" smtClean="0">
                <a:latin typeface="Arial" charset="0"/>
                <a:cs typeface="Arial" charset="0"/>
              </a:rPr>
              <a:t> â </a:t>
            </a:r>
            <a:r>
              <a:rPr lang="en-GB" dirty="0" err="1" smtClean="0">
                <a:latin typeface="Arial" charset="0"/>
                <a:cs typeface="Arial" charset="0"/>
              </a:rPr>
              <a:t>gofal</a:t>
            </a:r>
            <a:r>
              <a:rPr lang="en-GB" dirty="0" smtClean="0">
                <a:latin typeface="Arial" charset="0"/>
                <a:cs typeface="Arial" charset="0"/>
              </a:rPr>
              <a:t> UCD </a:t>
            </a:r>
            <a:r>
              <a:rPr lang="en-GB" dirty="0" err="1" smtClean="0">
                <a:latin typeface="Arial" charset="0"/>
                <a:cs typeface="Arial" charset="0"/>
              </a:rPr>
              <a:t>sy’n</a:t>
            </a:r>
            <a:r>
              <a:rPr lang="en-GB" dirty="0" smtClean="0">
                <a:latin typeface="Arial" charset="0"/>
                <a:cs typeface="Arial" charset="0"/>
              </a:rPr>
              <a:t> </a:t>
            </a:r>
            <a:r>
              <a:rPr lang="en-GB" dirty="0" err="1" smtClean="0">
                <a:latin typeface="Arial" charset="0"/>
                <a:cs typeface="Arial" charset="0"/>
              </a:rPr>
              <a:t>meddu</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fedrau</a:t>
            </a:r>
            <a:r>
              <a:rPr lang="en-GB" dirty="0" smtClean="0">
                <a:latin typeface="Arial" charset="0"/>
                <a:cs typeface="Arial" charset="0"/>
              </a:rPr>
              <a:t> </a:t>
            </a:r>
            <a:r>
              <a:rPr lang="en-GB" dirty="0" err="1" smtClean="0">
                <a:latin typeface="Arial" charset="0"/>
                <a:cs typeface="Arial" charset="0"/>
              </a:rPr>
              <a:t>arweinyddiaeth</a:t>
            </a:r>
            <a:r>
              <a:rPr lang="en-GB" dirty="0" smtClean="0">
                <a:latin typeface="Arial" charset="0"/>
                <a:cs typeface="Arial" charset="0"/>
              </a:rPr>
              <a:t> a </a:t>
            </a:r>
            <a:r>
              <a:rPr lang="en-GB" dirty="0" err="1" smtClean="0">
                <a:latin typeface="Arial" charset="0"/>
                <a:cs typeface="Arial" charset="0"/>
              </a:rPr>
              <a:t>rheolaeth</a:t>
            </a:r>
            <a:r>
              <a:rPr lang="en-GB" dirty="0" smtClean="0">
                <a:latin typeface="Arial" charset="0"/>
                <a:cs typeface="Arial" charset="0"/>
              </a:rPr>
              <a:t> </a:t>
            </a:r>
            <a:r>
              <a:rPr lang="en-GB" dirty="0" err="1" smtClean="0">
                <a:latin typeface="Arial" charset="0"/>
                <a:cs typeface="Arial" charset="0"/>
              </a:rPr>
              <a:t>profedig</a:t>
            </a:r>
            <a:r>
              <a:rPr lang="en-GB" dirty="0" smtClean="0">
                <a:latin typeface="Arial" charset="0"/>
                <a:cs typeface="Arial" charset="0"/>
              </a:rPr>
              <a:t>?</a:t>
            </a:r>
          </a:p>
          <a:p>
            <a:pPr marL="342900" indent="-342900">
              <a:spcBef>
                <a:spcPct val="0"/>
              </a:spcBef>
              <a:buFont typeface="Arial" panose="020B0604020202020204" pitchFamily="34" charset="0"/>
              <a:buChar char="•"/>
            </a:pPr>
            <a:r>
              <a:rPr lang="en-GB" dirty="0" smtClean="0">
                <a:latin typeface="Arial" charset="0"/>
                <a:cs typeface="Arial" charset="0"/>
              </a:rPr>
              <a:t>A </a:t>
            </a:r>
            <a:r>
              <a:rPr lang="en-GB" dirty="0" err="1" smtClean="0">
                <a:latin typeface="Arial" charset="0"/>
                <a:cs typeface="Arial" charset="0"/>
              </a:rPr>
              <a:t>yw</a:t>
            </a:r>
            <a:r>
              <a:rPr lang="en-GB" dirty="0" smtClean="0">
                <a:latin typeface="Arial" charset="0"/>
                <a:cs typeface="Arial" charset="0"/>
              </a:rPr>
              <a:t> staff UCD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cael</a:t>
            </a:r>
            <a:r>
              <a:rPr lang="en-GB" dirty="0" smtClean="0">
                <a:latin typeface="Arial" charset="0"/>
                <a:cs typeface="Arial" charset="0"/>
              </a:rPr>
              <a:t> </a:t>
            </a:r>
            <a:r>
              <a:rPr lang="en-GB" dirty="0" err="1" smtClean="0">
                <a:latin typeface="Arial" charset="0"/>
                <a:cs typeface="Arial" charset="0"/>
              </a:rPr>
              <a:t>eu</a:t>
            </a:r>
            <a:r>
              <a:rPr lang="en-GB" dirty="0" smtClean="0">
                <a:latin typeface="Arial" charset="0"/>
                <a:cs typeface="Arial" charset="0"/>
              </a:rPr>
              <a:t> </a:t>
            </a:r>
            <a:r>
              <a:rPr lang="en-GB" dirty="0" err="1" smtClean="0">
                <a:latin typeface="Arial" charset="0"/>
                <a:cs typeface="Arial" charset="0"/>
              </a:rPr>
              <a:t>cynnwys</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holl</a:t>
            </a:r>
            <a:r>
              <a:rPr lang="en-GB" dirty="0" smtClean="0">
                <a:latin typeface="Arial" charset="0"/>
                <a:cs typeface="Arial" charset="0"/>
              </a:rPr>
              <a:t> </a:t>
            </a:r>
            <a:r>
              <a:rPr lang="en-GB" dirty="0" err="1" smtClean="0">
                <a:latin typeface="Arial" charset="0"/>
                <a:cs typeface="Arial" charset="0"/>
              </a:rPr>
              <a:t>fentrau</a:t>
            </a:r>
            <a:r>
              <a:rPr lang="en-GB" dirty="0" smtClean="0">
                <a:latin typeface="Arial" charset="0"/>
                <a:cs typeface="Arial" charset="0"/>
              </a:rPr>
              <a:t> a </a:t>
            </a:r>
            <a:r>
              <a:rPr lang="en-GB" dirty="0" err="1" smtClean="0">
                <a:latin typeface="Arial" charset="0"/>
                <a:cs typeface="Arial" charset="0"/>
              </a:rPr>
              <a:t>hyfforddiant</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 </a:t>
            </a:r>
            <a:r>
              <a:rPr lang="en-GB" dirty="0" err="1" smtClean="0">
                <a:latin typeface="Arial" charset="0"/>
                <a:cs typeface="Arial" charset="0"/>
              </a:rPr>
              <a:t>chonsortia</a:t>
            </a:r>
            <a:r>
              <a:rPr lang="en-GB" dirty="0" smtClean="0">
                <a:latin typeface="Arial" charset="0"/>
                <a:cs typeface="Arial" charset="0"/>
              </a:rPr>
              <a:t> </a:t>
            </a:r>
            <a:r>
              <a:rPr lang="en-GB" dirty="0" err="1" smtClean="0">
                <a:latin typeface="Arial" charset="0"/>
                <a:cs typeface="Arial" charset="0"/>
              </a:rPr>
              <a:t>rhanbarthol</a:t>
            </a:r>
            <a:r>
              <a:rPr lang="en-GB" dirty="0" smtClean="0">
                <a:latin typeface="Arial" charset="0"/>
                <a:cs typeface="Arial" charset="0"/>
              </a:rPr>
              <a:t>?</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41600"/>
            <a:ext cx="5783262" cy="5755422"/>
          </a:xfrm>
        </p:spPr>
        <p:txBody>
          <a:bodyPr/>
          <a:lstStyle/>
          <a:p>
            <a:pPr indent="12700">
              <a:spcBef>
                <a:spcPct val="0"/>
              </a:spcBef>
            </a:pPr>
            <a:r>
              <a:rPr lang="en-GB" dirty="0" smtClean="0">
                <a:latin typeface="Arial" charset="0"/>
                <a:cs typeface="Arial" charset="0"/>
              </a:rPr>
              <a:t>Local authorities:</a:t>
            </a:r>
          </a:p>
          <a:p>
            <a:pPr indent="12700">
              <a:spcBef>
                <a:spcPct val="0"/>
              </a:spcBef>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smtClean="0">
                <a:latin typeface="Arial" charset="0"/>
                <a:cs typeface="Arial" charset="0"/>
              </a:rPr>
              <a:t>Do you have a clear strategy and an appropriate continuum of provision for pupils at risk of disengagement or exclusion?</a:t>
            </a:r>
          </a:p>
          <a:p>
            <a:pPr marL="342900" indent="-342900">
              <a:spcBef>
                <a:spcPct val="0"/>
              </a:spcBef>
              <a:buFont typeface="Arial" panose="020B0604020202020204" pitchFamily="34" charset="0"/>
              <a:buChar char="•"/>
            </a:pPr>
            <a:r>
              <a:rPr lang="en-GB" dirty="0" smtClean="0">
                <a:latin typeface="Arial" charset="0"/>
                <a:cs typeface="Arial" charset="0"/>
              </a:rPr>
              <a:t>Do you have clear entry and exit criteria for PRUs and other forms of EOTAS?</a:t>
            </a:r>
          </a:p>
          <a:p>
            <a:pPr marL="342900" indent="-342900">
              <a:spcBef>
                <a:spcPct val="0"/>
              </a:spcBef>
              <a:buFont typeface="Arial" panose="020B0604020202020204" pitchFamily="34" charset="0"/>
              <a:buChar char="•"/>
            </a:pPr>
            <a:r>
              <a:rPr lang="en-GB" dirty="0" smtClean="0">
                <a:latin typeface="Arial" charset="0"/>
                <a:cs typeface="Arial" charset="0"/>
              </a:rPr>
              <a:t>Do you appoint PRU teachers in charge who have proven leadership and management skills? </a:t>
            </a:r>
          </a:p>
          <a:p>
            <a:pPr marL="342900" indent="-342900">
              <a:spcBef>
                <a:spcPct val="0"/>
              </a:spcBef>
              <a:buFont typeface="Arial" panose="020B0604020202020204" pitchFamily="34" charset="0"/>
              <a:buChar char="•"/>
            </a:pPr>
            <a:r>
              <a:rPr lang="en-GB" dirty="0" smtClean="0">
                <a:latin typeface="Arial" charset="0"/>
                <a:cs typeface="Arial" charset="0"/>
              </a:rPr>
              <a:t>Are PRU staff included in all local authority and regional consortium initiatives and training?</a:t>
            </a:r>
          </a:p>
          <a:p>
            <a:pPr indent="12700">
              <a:spcBef>
                <a:spcPct val="0"/>
              </a:spcBef>
              <a:buFontTx/>
              <a:buChar char="•"/>
            </a:pPr>
            <a:endParaRPr lang="en-GB" dirty="0" smtClean="0">
              <a:latin typeface="Arial" charset="0"/>
              <a:cs typeface="Arial" charset="0"/>
            </a:endParaRPr>
          </a:p>
          <a:p>
            <a:pPr indent="12700">
              <a:spcBef>
                <a:spcPct val="0"/>
              </a:spcBef>
            </a:pPr>
            <a:endParaRPr lang="en-GB" dirty="0" smtClean="0">
              <a:latin typeface="Arial" charset="0"/>
              <a:cs typeface="Arial" charset="0"/>
            </a:endParaRPr>
          </a:p>
          <a:p>
            <a:pPr indent="12700">
              <a:spcBef>
                <a:spcPct val="0"/>
              </a:spcBef>
              <a:buFontTx/>
              <a:buChar char="•"/>
            </a:pPr>
            <a:endParaRPr lang="en-GB" dirty="0" smtClean="0">
              <a:latin typeface="Arial" charset="0"/>
              <a:cs typeface="Arial" charset="0"/>
            </a:endParaRPr>
          </a:p>
        </p:txBody>
      </p:sp>
      <p:pic>
        <p:nvPicPr>
          <p:cNvPr id="2560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21388"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050" y="2641600"/>
            <a:ext cx="5729288" cy="6156325"/>
          </a:xfrm>
        </p:spPr>
        <p:txBody>
          <a:bodyPr/>
          <a:lstStyle/>
          <a:p>
            <a:pPr>
              <a:spcBef>
                <a:spcPct val="0"/>
              </a:spcBef>
            </a:pPr>
            <a:r>
              <a:rPr lang="en-GB" sz="2000" dirty="0" err="1" smtClean="0">
                <a:latin typeface="Arial" charset="0"/>
                <a:cs typeface="Arial" charset="0"/>
              </a:rPr>
              <a:t>UCDau</a:t>
            </a:r>
            <a:endParaRPr lang="en-GB" sz="2000" dirty="0" smtClean="0">
              <a:latin typeface="Arial" charset="0"/>
              <a:cs typeface="Arial" charset="0"/>
            </a:endParaRPr>
          </a:p>
          <a:p>
            <a:pPr marL="342900" indent="-342900">
              <a:spcBef>
                <a:spcPct val="0"/>
              </a:spcBef>
              <a:buFont typeface="Arial" panose="020B0604020202020204" pitchFamily="34" charset="0"/>
              <a:buChar char="•"/>
            </a:pPr>
            <a:r>
              <a:rPr lang="en-GB" sz="2000" dirty="0" smtClean="0">
                <a:latin typeface="Arial" charset="0"/>
                <a:cs typeface="Arial" charset="0"/>
              </a:rPr>
              <a:t>A </a:t>
            </a:r>
            <a:r>
              <a:rPr lang="en-GB" sz="2000" dirty="0" err="1" smtClean="0">
                <a:latin typeface="Arial" charset="0"/>
                <a:cs typeface="Arial" charset="0"/>
              </a:rPr>
              <a:t>oes</a:t>
            </a:r>
            <a:r>
              <a:rPr lang="en-GB" sz="2000" dirty="0" smtClean="0">
                <a:latin typeface="Arial" charset="0"/>
                <a:cs typeface="Arial" charset="0"/>
              </a:rPr>
              <a:t> </a:t>
            </a:r>
            <a:r>
              <a:rPr lang="en-GB" sz="2000" dirty="0" err="1" smtClean="0">
                <a:latin typeface="Arial" charset="0"/>
                <a:cs typeface="Arial" charset="0"/>
              </a:rPr>
              <a:t>gennych</a:t>
            </a:r>
            <a:r>
              <a:rPr lang="en-GB" sz="2000" dirty="0" smtClean="0">
                <a:latin typeface="Arial" charset="0"/>
                <a:cs typeface="Arial" charset="0"/>
              </a:rPr>
              <a:t> </a:t>
            </a:r>
            <a:r>
              <a:rPr lang="cy-GB" sz="2000" dirty="0" smtClean="0">
                <a:latin typeface="Arial" charset="0"/>
                <a:cs typeface="Arial" charset="0"/>
              </a:rPr>
              <a:t>bolisïau ymddygiad clir ac a yw’r rhain yn cael eu gweithredu’n gyson gan bob aelod o staff?</a:t>
            </a:r>
          </a:p>
          <a:p>
            <a:pPr marL="342900" indent="-342900">
              <a:spcBef>
                <a:spcPct val="0"/>
              </a:spcBef>
              <a:buFont typeface="Arial" panose="020B0604020202020204" pitchFamily="34" charset="0"/>
              <a:buChar char="•"/>
            </a:pPr>
            <a:r>
              <a:rPr lang="en-GB" sz="2000" dirty="0" err="1" smtClean="0">
                <a:latin typeface="Arial" charset="0"/>
                <a:cs typeface="Arial" charset="0"/>
              </a:rPr>
              <a:t>Sut</a:t>
            </a:r>
            <a:r>
              <a:rPr lang="en-GB" sz="2000" dirty="0" smtClean="0">
                <a:latin typeface="Arial" charset="0"/>
                <a:cs typeface="Arial" charset="0"/>
              </a:rPr>
              <a:t> </a:t>
            </a:r>
            <a:r>
              <a:rPr lang="en-GB" sz="2000" dirty="0" err="1" smtClean="0">
                <a:latin typeface="Arial" charset="0"/>
                <a:cs typeface="Arial" charset="0"/>
              </a:rPr>
              <a:t>ydych</a:t>
            </a:r>
            <a:r>
              <a:rPr lang="en-GB" sz="2000" dirty="0" smtClean="0">
                <a:latin typeface="Arial" charset="0"/>
                <a:cs typeface="Arial" charset="0"/>
              </a:rPr>
              <a:t> </a:t>
            </a:r>
            <a:r>
              <a:rPr lang="en-GB" sz="2000" dirty="0" err="1" smtClean="0">
                <a:latin typeface="Arial" charset="0"/>
                <a:cs typeface="Arial" charset="0"/>
              </a:rPr>
              <a:t>chi’n</a:t>
            </a:r>
            <a:r>
              <a:rPr lang="en-GB" sz="2000" dirty="0" smtClean="0">
                <a:latin typeface="Arial" charset="0"/>
                <a:cs typeface="Arial" charset="0"/>
              </a:rPr>
              <a:t> </a:t>
            </a:r>
            <a:r>
              <a:rPr lang="en-GB" sz="2000" dirty="0" err="1" smtClean="0">
                <a:latin typeface="Arial" charset="0"/>
                <a:cs typeface="Arial" charset="0"/>
              </a:rPr>
              <a:t>sicrhau</a:t>
            </a:r>
            <a:r>
              <a:rPr lang="en-GB" sz="2000" dirty="0" smtClean="0">
                <a:latin typeface="Arial" charset="0"/>
                <a:cs typeface="Arial" charset="0"/>
              </a:rPr>
              <a:t> bod </a:t>
            </a:r>
            <a:r>
              <a:rPr lang="en-GB" sz="2000" dirty="0" err="1" smtClean="0">
                <a:latin typeface="Arial" charset="0"/>
                <a:cs typeface="Arial" charset="0"/>
              </a:rPr>
              <a:t>disgyblion</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cael</a:t>
            </a:r>
            <a:r>
              <a:rPr lang="en-GB" sz="2000" dirty="0" smtClean="0">
                <a:latin typeface="Arial" charset="0"/>
                <a:cs typeface="Arial" charset="0"/>
              </a:rPr>
              <a:t> </a:t>
            </a:r>
            <a:r>
              <a:rPr lang="en-GB" sz="2000" dirty="0" err="1" smtClean="0">
                <a:latin typeface="Arial" charset="0"/>
                <a:cs typeface="Arial" charset="0"/>
              </a:rPr>
              <a:t>ystod</a:t>
            </a:r>
            <a:r>
              <a:rPr lang="en-GB" sz="2000" dirty="0" smtClean="0">
                <a:latin typeface="Arial" charset="0"/>
                <a:cs typeface="Arial" charset="0"/>
              </a:rPr>
              <a:t> </a:t>
            </a:r>
            <a:r>
              <a:rPr lang="en-GB" sz="2000" dirty="0" err="1" smtClean="0">
                <a:latin typeface="Arial" charset="0"/>
                <a:cs typeface="Arial" charset="0"/>
              </a:rPr>
              <a:t>eang</a:t>
            </a:r>
            <a:r>
              <a:rPr lang="en-GB" sz="2000" dirty="0" smtClean="0">
                <a:latin typeface="Arial" charset="0"/>
                <a:cs typeface="Arial" charset="0"/>
              </a:rPr>
              <a:t> o </a:t>
            </a:r>
            <a:r>
              <a:rPr lang="en-GB" sz="2000" dirty="0" err="1" smtClean="0">
                <a:latin typeface="Arial" charset="0"/>
                <a:cs typeface="Arial" charset="0"/>
              </a:rPr>
              <a:t>brofiadau</a:t>
            </a:r>
            <a:r>
              <a:rPr lang="en-GB" sz="2000" dirty="0" smtClean="0">
                <a:latin typeface="Arial" charset="0"/>
                <a:cs typeface="Arial" charset="0"/>
              </a:rPr>
              <a:t> </a:t>
            </a:r>
            <a:r>
              <a:rPr lang="en-GB" sz="2000" dirty="0" err="1" smtClean="0">
                <a:latin typeface="Arial" charset="0"/>
                <a:cs typeface="Arial" charset="0"/>
              </a:rPr>
              <a:t>dysgu</a:t>
            </a:r>
            <a:r>
              <a:rPr lang="en-GB" sz="2000" dirty="0" smtClean="0">
                <a:latin typeface="Arial" charset="0"/>
                <a:cs typeface="Arial" charset="0"/>
              </a:rPr>
              <a:t> </a:t>
            </a:r>
            <a:r>
              <a:rPr lang="en-GB" sz="2000" dirty="0" err="1" smtClean="0">
                <a:latin typeface="Arial" charset="0"/>
                <a:cs typeface="Arial" charset="0"/>
              </a:rPr>
              <a:t>perthnasol</a:t>
            </a:r>
            <a:r>
              <a:rPr lang="en-GB" sz="2000" dirty="0" smtClean="0">
                <a:latin typeface="Arial" charset="0"/>
                <a:cs typeface="Arial" charset="0"/>
              </a:rPr>
              <a:t>?</a:t>
            </a:r>
          </a:p>
          <a:p>
            <a:pPr marL="342900" indent="-342900">
              <a:spcBef>
                <a:spcPct val="0"/>
              </a:spcBef>
              <a:buFont typeface="Arial" panose="020B0604020202020204" pitchFamily="34" charset="0"/>
              <a:buChar char="•"/>
            </a:pPr>
            <a:r>
              <a:rPr lang="en-GB" sz="2000" dirty="0" smtClean="0">
                <a:latin typeface="Arial" charset="0"/>
                <a:cs typeface="Arial" charset="0"/>
              </a:rPr>
              <a:t>A </a:t>
            </a:r>
            <a:r>
              <a:rPr lang="en-GB" sz="2000" dirty="0" err="1" smtClean="0">
                <a:latin typeface="Arial" charset="0"/>
                <a:cs typeface="Arial" charset="0"/>
              </a:rPr>
              <a:t>oes</a:t>
            </a:r>
            <a:r>
              <a:rPr lang="en-GB" sz="2000" dirty="0" smtClean="0">
                <a:latin typeface="Arial" charset="0"/>
                <a:cs typeface="Arial" charset="0"/>
              </a:rPr>
              <a:t> </a:t>
            </a:r>
            <a:r>
              <a:rPr lang="en-GB" sz="2000" dirty="0" err="1" smtClean="0">
                <a:latin typeface="Arial" charset="0"/>
                <a:cs typeface="Arial" charset="0"/>
              </a:rPr>
              <a:t>gennych</a:t>
            </a:r>
            <a:r>
              <a:rPr lang="en-GB" sz="2000" dirty="0" smtClean="0">
                <a:latin typeface="Arial" charset="0"/>
                <a:cs typeface="Arial" charset="0"/>
              </a:rPr>
              <a:t> </a:t>
            </a:r>
            <a:r>
              <a:rPr lang="en-GB" sz="2000" dirty="0" err="1" smtClean="0">
                <a:latin typeface="Arial" charset="0"/>
                <a:cs typeface="Arial" charset="0"/>
              </a:rPr>
              <a:t>strategaethau</a:t>
            </a:r>
            <a:r>
              <a:rPr lang="en-GB" sz="2000" dirty="0" smtClean="0">
                <a:latin typeface="Arial" charset="0"/>
                <a:cs typeface="Arial" charset="0"/>
              </a:rPr>
              <a:t> </a:t>
            </a:r>
            <a:r>
              <a:rPr lang="en-GB" sz="2000" dirty="0" err="1" smtClean="0">
                <a:latin typeface="Arial" charset="0"/>
                <a:cs typeface="Arial" charset="0"/>
              </a:rPr>
              <a:t>cadarn</a:t>
            </a:r>
            <a:r>
              <a:rPr lang="en-GB" sz="2000" dirty="0" smtClean="0">
                <a:latin typeface="Arial" charset="0"/>
                <a:cs typeface="Arial" charset="0"/>
              </a:rPr>
              <a:t> </a:t>
            </a:r>
            <a:r>
              <a:rPr lang="en-GB" sz="2000" dirty="0" err="1" smtClean="0">
                <a:latin typeface="Arial" charset="0"/>
                <a:cs typeface="Arial" charset="0"/>
              </a:rPr>
              <a:t>i</a:t>
            </a:r>
            <a:r>
              <a:rPr lang="en-GB" sz="2000" dirty="0" smtClean="0">
                <a:latin typeface="Arial" charset="0"/>
                <a:cs typeface="Arial" charset="0"/>
              </a:rPr>
              <a:t> </a:t>
            </a:r>
            <a:r>
              <a:rPr lang="en-GB" sz="2000" dirty="0" err="1" smtClean="0">
                <a:latin typeface="Arial" charset="0"/>
                <a:cs typeface="Arial" charset="0"/>
              </a:rPr>
              <a:t>nodi</a:t>
            </a:r>
            <a:r>
              <a:rPr lang="en-GB" sz="2000" dirty="0" smtClean="0">
                <a:latin typeface="Arial" charset="0"/>
                <a:cs typeface="Arial" charset="0"/>
              </a:rPr>
              <a:t> </a:t>
            </a:r>
            <a:r>
              <a:rPr lang="en-GB" sz="2000" dirty="0" err="1" smtClean="0">
                <a:latin typeface="Arial" charset="0"/>
                <a:cs typeface="Arial" charset="0"/>
              </a:rPr>
              <a:t>anghenion</a:t>
            </a:r>
            <a:r>
              <a:rPr lang="en-GB" sz="2000" dirty="0" smtClean="0">
                <a:latin typeface="Arial" charset="0"/>
                <a:cs typeface="Arial" charset="0"/>
              </a:rPr>
              <a:t> </a:t>
            </a:r>
            <a:r>
              <a:rPr lang="en-GB" sz="2000" dirty="0" err="1" smtClean="0">
                <a:latin typeface="Arial" charset="0"/>
                <a:cs typeface="Arial" charset="0"/>
              </a:rPr>
              <a:t>llythrennedd</a:t>
            </a:r>
            <a:r>
              <a:rPr lang="en-GB" sz="2000" dirty="0" smtClean="0">
                <a:latin typeface="Arial" charset="0"/>
                <a:cs typeface="Arial" charset="0"/>
              </a:rPr>
              <a:t> a </a:t>
            </a:r>
            <a:r>
              <a:rPr lang="en-GB" sz="2000" dirty="0" err="1" smtClean="0">
                <a:latin typeface="Arial" charset="0"/>
                <a:cs typeface="Arial" charset="0"/>
              </a:rPr>
              <a:t>rhifedd</a:t>
            </a:r>
            <a:r>
              <a:rPr lang="en-GB" sz="2000" dirty="0" smtClean="0">
                <a:latin typeface="Arial" charset="0"/>
                <a:cs typeface="Arial" charset="0"/>
              </a:rPr>
              <a:t> ac </a:t>
            </a:r>
            <a:r>
              <a:rPr lang="en-GB" sz="2000" dirty="0" err="1" smtClean="0">
                <a:latin typeface="Arial" charset="0"/>
                <a:cs typeface="Arial" charset="0"/>
              </a:rPr>
              <a:t>anghenion</a:t>
            </a:r>
            <a:r>
              <a:rPr lang="en-GB" sz="2000" dirty="0" smtClean="0">
                <a:latin typeface="Arial" charset="0"/>
                <a:cs typeface="Arial" charset="0"/>
              </a:rPr>
              <a:t> </a:t>
            </a:r>
            <a:r>
              <a:rPr lang="en-GB" sz="2000" dirty="0" err="1" smtClean="0">
                <a:latin typeface="Arial" charset="0"/>
                <a:cs typeface="Arial" charset="0"/>
              </a:rPr>
              <a:t>dysgu</a:t>
            </a:r>
            <a:r>
              <a:rPr lang="en-GB" sz="2000" dirty="0" smtClean="0">
                <a:latin typeface="Arial" charset="0"/>
                <a:cs typeface="Arial" charset="0"/>
              </a:rPr>
              <a:t> </a:t>
            </a:r>
            <a:r>
              <a:rPr lang="en-GB" sz="2000" dirty="0" err="1" smtClean="0">
                <a:latin typeface="Arial" charset="0"/>
                <a:cs typeface="Arial" charset="0"/>
              </a:rPr>
              <a:t>ychwanegol</a:t>
            </a:r>
            <a:r>
              <a:rPr lang="en-GB" sz="2000" dirty="0" smtClean="0">
                <a:latin typeface="Arial" charset="0"/>
                <a:cs typeface="Arial" charset="0"/>
              </a:rPr>
              <a:t> </a:t>
            </a:r>
            <a:r>
              <a:rPr lang="en-GB" sz="2000" dirty="0" err="1" smtClean="0">
                <a:latin typeface="Arial" charset="0"/>
                <a:cs typeface="Arial" charset="0"/>
              </a:rPr>
              <a:t>disgyblion</a:t>
            </a:r>
            <a:r>
              <a:rPr lang="en-GB" sz="2000" dirty="0" smtClean="0">
                <a:latin typeface="Arial" charset="0"/>
                <a:cs typeface="Arial" charset="0"/>
              </a:rPr>
              <a:t>?  A </a:t>
            </a:r>
            <a:r>
              <a:rPr lang="en-GB" sz="2000" dirty="0" err="1" smtClean="0">
                <a:latin typeface="Arial" charset="0"/>
                <a:cs typeface="Arial" charset="0"/>
              </a:rPr>
              <a:t>ydych</a:t>
            </a:r>
            <a:r>
              <a:rPr lang="en-GB" sz="2000" dirty="0" smtClean="0">
                <a:latin typeface="Arial" charset="0"/>
                <a:cs typeface="Arial" charset="0"/>
              </a:rPr>
              <a:t> </a:t>
            </a:r>
            <a:r>
              <a:rPr lang="en-GB" sz="2000" dirty="0" err="1" smtClean="0">
                <a:latin typeface="Arial" charset="0"/>
                <a:cs typeface="Arial" charset="0"/>
              </a:rPr>
              <a:t>chi’n</a:t>
            </a:r>
            <a:r>
              <a:rPr lang="en-GB" sz="2000" dirty="0" smtClean="0">
                <a:latin typeface="Arial" charset="0"/>
                <a:cs typeface="Arial" charset="0"/>
              </a:rPr>
              <a:t> </a:t>
            </a:r>
            <a:r>
              <a:rPr lang="en-GB" sz="2000" dirty="0" err="1" smtClean="0">
                <a:latin typeface="Arial" charset="0"/>
                <a:cs typeface="Arial" charset="0"/>
              </a:rPr>
              <a:t>rhoi</a:t>
            </a:r>
            <a:r>
              <a:rPr lang="en-GB" sz="2000" dirty="0" smtClean="0">
                <a:latin typeface="Arial" charset="0"/>
                <a:cs typeface="Arial" charset="0"/>
              </a:rPr>
              <a:t> </a:t>
            </a:r>
            <a:r>
              <a:rPr lang="en-GB" sz="2000" dirty="0" err="1" smtClean="0">
                <a:latin typeface="Arial" charset="0"/>
                <a:cs typeface="Arial" charset="0"/>
              </a:rPr>
              <a:t>ymyriadau</a:t>
            </a:r>
            <a:r>
              <a:rPr lang="en-GB" sz="2000" dirty="0" smtClean="0">
                <a:latin typeface="Arial" charset="0"/>
                <a:cs typeface="Arial" charset="0"/>
              </a:rPr>
              <a:t> </a:t>
            </a:r>
            <a:r>
              <a:rPr lang="en-GB" sz="2000" dirty="0" err="1" smtClean="0">
                <a:latin typeface="Arial" charset="0"/>
                <a:cs typeface="Arial" charset="0"/>
              </a:rPr>
              <a:t>priodol</a:t>
            </a:r>
            <a:r>
              <a:rPr lang="en-GB" sz="2000" dirty="0" smtClean="0">
                <a:latin typeface="Arial" charset="0"/>
                <a:cs typeface="Arial" charset="0"/>
              </a:rPr>
              <a:t> </a:t>
            </a:r>
            <a:r>
              <a:rPr lang="en-GB" sz="2000" dirty="0" err="1" smtClean="0">
                <a:latin typeface="Arial" charset="0"/>
                <a:cs typeface="Arial" charset="0"/>
              </a:rPr>
              <a:t>ar</a:t>
            </a:r>
            <a:r>
              <a:rPr lang="en-GB" sz="2000" dirty="0" smtClean="0">
                <a:latin typeface="Arial" charset="0"/>
                <a:cs typeface="Arial" charset="0"/>
              </a:rPr>
              <a:t> </a:t>
            </a:r>
            <a:r>
              <a:rPr lang="en-GB" sz="2000" dirty="0" err="1" smtClean="0">
                <a:latin typeface="Arial" charset="0"/>
                <a:cs typeface="Arial" charset="0"/>
              </a:rPr>
              <a:t>waith</a:t>
            </a:r>
            <a:r>
              <a:rPr lang="en-GB" sz="2000" dirty="0" smtClean="0">
                <a:latin typeface="Arial" charset="0"/>
                <a:cs typeface="Arial" charset="0"/>
              </a:rPr>
              <a:t> </a:t>
            </a:r>
            <a:r>
              <a:rPr lang="en-GB" sz="2000" dirty="0" err="1" smtClean="0">
                <a:latin typeface="Arial" charset="0"/>
                <a:cs typeface="Arial" charset="0"/>
              </a:rPr>
              <a:t>i</a:t>
            </a:r>
            <a:r>
              <a:rPr lang="en-GB" sz="2000" dirty="0" smtClean="0">
                <a:latin typeface="Arial" charset="0"/>
                <a:cs typeface="Arial" charset="0"/>
              </a:rPr>
              <a:t> </a:t>
            </a:r>
            <a:r>
              <a:rPr lang="en-GB" sz="2000" dirty="0" err="1" smtClean="0">
                <a:latin typeface="Arial" charset="0"/>
                <a:cs typeface="Arial" charset="0"/>
              </a:rPr>
              <a:t>fynd</a:t>
            </a:r>
            <a:r>
              <a:rPr lang="en-GB" sz="2000" dirty="0" smtClean="0">
                <a:latin typeface="Arial" charset="0"/>
                <a:cs typeface="Arial" charset="0"/>
              </a:rPr>
              <a:t> </a:t>
            </a:r>
            <a:r>
              <a:rPr lang="en-GB" sz="2000" dirty="0" err="1" smtClean="0">
                <a:latin typeface="Arial" charset="0"/>
                <a:cs typeface="Arial" charset="0"/>
              </a:rPr>
              <a:t>i’r</a:t>
            </a:r>
            <a:r>
              <a:rPr lang="en-GB" sz="2000" dirty="0" smtClean="0">
                <a:latin typeface="Arial" charset="0"/>
                <a:cs typeface="Arial" charset="0"/>
              </a:rPr>
              <a:t> </a:t>
            </a:r>
            <a:r>
              <a:rPr lang="en-GB" sz="2000" dirty="0" err="1" smtClean="0">
                <a:latin typeface="Arial" charset="0"/>
                <a:cs typeface="Arial" charset="0"/>
              </a:rPr>
              <a:t>afael</a:t>
            </a:r>
            <a:r>
              <a:rPr lang="en-GB" sz="2000" dirty="0" smtClean="0">
                <a:latin typeface="Arial" charset="0"/>
                <a:cs typeface="Arial" charset="0"/>
              </a:rPr>
              <a:t> </a:t>
            </a:r>
            <a:r>
              <a:rPr lang="en-GB" sz="2000" dirty="0" err="1" smtClean="0">
                <a:latin typeface="Arial" charset="0"/>
                <a:cs typeface="Arial" charset="0"/>
              </a:rPr>
              <a:t>â’r</a:t>
            </a:r>
            <a:r>
              <a:rPr lang="en-GB" sz="2000" dirty="0" smtClean="0">
                <a:latin typeface="Arial" charset="0"/>
                <a:cs typeface="Arial" charset="0"/>
              </a:rPr>
              <a:t> </a:t>
            </a:r>
            <a:r>
              <a:rPr lang="en-GB" sz="2000" dirty="0" err="1" smtClean="0">
                <a:latin typeface="Arial" charset="0"/>
                <a:cs typeface="Arial" charset="0"/>
              </a:rPr>
              <a:t>anghenion</a:t>
            </a:r>
            <a:r>
              <a:rPr lang="en-GB" sz="2000" dirty="0" smtClean="0">
                <a:latin typeface="Arial" charset="0"/>
                <a:cs typeface="Arial" charset="0"/>
              </a:rPr>
              <a:t> </a:t>
            </a:r>
            <a:r>
              <a:rPr lang="en-GB" sz="2000" dirty="0" err="1" smtClean="0">
                <a:latin typeface="Arial" charset="0"/>
                <a:cs typeface="Arial" charset="0"/>
              </a:rPr>
              <a:t>hyn</a:t>
            </a:r>
            <a:r>
              <a:rPr lang="en-GB" sz="2000" dirty="0" smtClean="0">
                <a:latin typeface="Arial" charset="0"/>
                <a:cs typeface="Arial" charset="0"/>
              </a:rPr>
              <a:t>?</a:t>
            </a:r>
          </a:p>
          <a:p>
            <a:pPr marL="342900" indent="-342900">
              <a:spcBef>
                <a:spcPct val="0"/>
              </a:spcBef>
              <a:buFont typeface="Arial" panose="020B0604020202020204" pitchFamily="34" charset="0"/>
              <a:buChar char="•"/>
            </a:pPr>
            <a:r>
              <a:rPr lang="en-GB" sz="2000" dirty="0" smtClean="0">
                <a:latin typeface="Arial" charset="0"/>
                <a:cs typeface="Arial" charset="0"/>
              </a:rPr>
              <a:t>Pa </a:t>
            </a:r>
            <a:r>
              <a:rPr lang="en-GB" sz="2000" dirty="0" err="1" smtClean="0">
                <a:latin typeface="Arial" charset="0"/>
                <a:cs typeface="Arial" charset="0"/>
              </a:rPr>
              <a:t>mor</a:t>
            </a:r>
            <a:r>
              <a:rPr lang="en-GB" sz="2000" dirty="0" smtClean="0">
                <a:latin typeface="Arial" charset="0"/>
                <a:cs typeface="Arial" charset="0"/>
              </a:rPr>
              <a:t> </a:t>
            </a:r>
            <a:r>
              <a:rPr lang="en-GB" sz="2000" dirty="0" err="1" smtClean="0">
                <a:latin typeface="Arial" charset="0"/>
                <a:cs typeface="Arial" charset="0"/>
              </a:rPr>
              <a:t>effeithiol</a:t>
            </a:r>
            <a:r>
              <a:rPr lang="en-GB" sz="2000" dirty="0" smtClean="0">
                <a:latin typeface="Arial" charset="0"/>
                <a:cs typeface="Arial" charset="0"/>
              </a:rPr>
              <a:t> </a:t>
            </a:r>
            <a:r>
              <a:rPr lang="en-GB" sz="2000" dirty="0" err="1" smtClean="0">
                <a:latin typeface="Arial" charset="0"/>
                <a:cs typeface="Arial" charset="0"/>
              </a:rPr>
              <a:t>ydych</a:t>
            </a:r>
            <a:r>
              <a:rPr lang="en-GB" sz="2000" dirty="0" smtClean="0">
                <a:latin typeface="Arial" charset="0"/>
                <a:cs typeface="Arial" charset="0"/>
              </a:rPr>
              <a:t> </a:t>
            </a:r>
            <a:r>
              <a:rPr lang="en-GB" sz="2000" dirty="0" err="1" smtClean="0">
                <a:latin typeface="Arial" charset="0"/>
                <a:cs typeface="Arial" charset="0"/>
              </a:rPr>
              <a:t>chi’n</a:t>
            </a:r>
            <a:r>
              <a:rPr lang="en-GB" sz="2000" dirty="0" smtClean="0">
                <a:latin typeface="Arial" charset="0"/>
                <a:cs typeface="Arial" charset="0"/>
              </a:rPr>
              <a:t> </a:t>
            </a:r>
            <a:r>
              <a:rPr lang="en-GB" sz="2000" dirty="0" err="1" smtClean="0">
                <a:latin typeface="Arial" charset="0"/>
                <a:cs typeface="Arial" charset="0"/>
              </a:rPr>
              <a:t>gweithio</a:t>
            </a:r>
            <a:r>
              <a:rPr lang="en-GB" sz="2000" dirty="0" smtClean="0">
                <a:latin typeface="Arial" charset="0"/>
                <a:cs typeface="Arial" charset="0"/>
              </a:rPr>
              <a:t> </a:t>
            </a:r>
            <a:r>
              <a:rPr lang="en-GB" sz="2000" dirty="0" err="1" smtClean="0">
                <a:latin typeface="Arial" charset="0"/>
                <a:cs typeface="Arial" charset="0"/>
              </a:rPr>
              <a:t>gydag</a:t>
            </a:r>
            <a:r>
              <a:rPr lang="en-GB" sz="2000" dirty="0" smtClean="0">
                <a:latin typeface="Arial" charset="0"/>
                <a:cs typeface="Arial" charset="0"/>
              </a:rPr>
              <a:t> </a:t>
            </a:r>
            <a:r>
              <a:rPr lang="en-GB" sz="2000" dirty="0" err="1" smtClean="0">
                <a:latin typeface="Arial" charset="0"/>
                <a:cs typeface="Arial" charset="0"/>
              </a:rPr>
              <a:t>ysgolion</a:t>
            </a:r>
            <a:r>
              <a:rPr lang="en-GB" sz="2000" dirty="0" smtClean="0">
                <a:latin typeface="Arial" charset="0"/>
                <a:cs typeface="Arial" charset="0"/>
              </a:rPr>
              <a:t> </a:t>
            </a:r>
            <a:r>
              <a:rPr lang="en-GB" sz="2000" dirty="0" err="1" smtClean="0">
                <a:latin typeface="Arial" charset="0"/>
                <a:cs typeface="Arial" charset="0"/>
              </a:rPr>
              <a:t>i</a:t>
            </a:r>
            <a:r>
              <a:rPr lang="en-GB" sz="2000" dirty="0" smtClean="0">
                <a:latin typeface="Arial" charset="0"/>
                <a:cs typeface="Arial" charset="0"/>
              </a:rPr>
              <a:t> </a:t>
            </a:r>
            <a:r>
              <a:rPr lang="en-GB" sz="2000" dirty="0" err="1" smtClean="0">
                <a:latin typeface="Arial" charset="0"/>
                <a:cs typeface="Arial" charset="0"/>
              </a:rPr>
              <a:t>gynorthwyo</a:t>
            </a:r>
            <a:r>
              <a:rPr lang="en-GB" sz="2000" dirty="0" smtClean="0">
                <a:latin typeface="Arial" charset="0"/>
                <a:cs typeface="Arial" charset="0"/>
              </a:rPr>
              <a:t> </a:t>
            </a:r>
            <a:r>
              <a:rPr lang="en-GB" sz="2000" dirty="0" err="1" smtClean="0">
                <a:latin typeface="Arial" charset="0"/>
                <a:cs typeface="Arial" charset="0"/>
              </a:rPr>
              <a:t>ailintegreiddio</a:t>
            </a:r>
            <a:r>
              <a:rPr lang="en-GB" sz="2000" dirty="0" smtClean="0">
                <a:latin typeface="Arial" charset="0"/>
                <a:cs typeface="Arial" charset="0"/>
              </a:rPr>
              <a:t>? </a:t>
            </a:r>
          </a:p>
          <a:p>
            <a:pPr>
              <a:spcBef>
                <a:spcPct val="0"/>
              </a:spcBef>
              <a:buFontTx/>
              <a:buChar char="•"/>
            </a:pPr>
            <a:endParaRPr lang="en-GB" sz="2000" dirty="0" smtClean="0">
              <a:latin typeface="Arial" charset="0"/>
              <a:cs typeface="Arial" charset="0"/>
            </a:endParaRPr>
          </a:p>
          <a:p>
            <a:pPr>
              <a:spcBef>
                <a:spcPct val="0"/>
              </a:spcBef>
            </a:pPr>
            <a:r>
              <a:rPr lang="en-GB" sz="2000" dirty="0" err="1" smtClean="0">
                <a:latin typeface="Arial" charset="0"/>
                <a:cs typeface="Arial" charset="0"/>
              </a:rPr>
              <a:t>Ysgolion</a:t>
            </a:r>
            <a:endParaRPr lang="en-GB" sz="2000" dirty="0" smtClean="0">
              <a:latin typeface="Arial" charset="0"/>
              <a:cs typeface="Arial" charset="0"/>
            </a:endParaRPr>
          </a:p>
          <a:p>
            <a:pPr marL="342900" indent="-342900">
              <a:spcBef>
                <a:spcPct val="0"/>
              </a:spcBef>
              <a:buFont typeface="Arial" panose="020B0604020202020204" pitchFamily="34" charset="0"/>
              <a:buChar char="•"/>
            </a:pPr>
            <a:r>
              <a:rPr lang="en-GB" sz="2000" dirty="0" smtClean="0">
                <a:latin typeface="Arial" charset="0"/>
                <a:cs typeface="Arial" charset="0"/>
              </a:rPr>
              <a:t>A </a:t>
            </a:r>
            <a:r>
              <a:rPr lang="en-GB" sz="2000" dirty="0" err="1" smtClean="0">
                <a:latin typeface="Arial" charset="0"/>
                <a:cs typeface="Arial" charset="0"/>
              </a:rPr>
              <a:t>oes</a:t>
            </a:r>
            <a:r>
              <a:rPr lang="en-GB" sz="2000" dirty="0" smtClean="0">
                <a:latin typeface="Arial" charset="0"/>
                <a:cs typeface="Arial" charset="0"/>
              </a:rPr>
              <a:t> </a:t>
            </a:r>
            <a:r>
              <a:rPr lang="en-GB" sz="2000" dirty="0" err="1" smtClean="0">
                <a:latin typeface="Arial" charset="0"/>
                <a:cs typeface="Arial" charset="0"/>
              </a:rPr>
              <a:t>gennych</a:t>
            </a:r>
            <a:r>
              <a:rPr lang="en-GB" sz="2000" dirty="0" smtClean="0">
                <a:latin typeface="Arial" charset="0"/>
                <a:cs typeface="Arial" charset="0"/>
              </a:rPr>
              <a:t> </a:t>
            </a:r>
            <a:r>
              <a:rPr lang="en-GB" sz="2000" dirty="0" err="1" smtClean="0">
                <a:latin typeface="Arial" charset="0"/>
                <a:cs typeface="Arial" charset="0"/>
              </a:rPr>
              <a:t>systemau</a:t>
            </a:r>
            <a:r>
              <a:rPr lang="en-GB" sz="2000" dirty="0" smtClean="0">
                <a:latin typeface="Arial" charset="0"/>
                <a:cs typeface="Arial" charset="0"/>
              </a:rPr>
              <a:t> </a:t>
            </a:r>
            <a:r>
              <a:rPr lang="en-GB" sz="2000" dirty="0" err="1" smtClean="0">
                <a:latin typeface="Arial" charset="0"/>
                <a:cs typeface="Arial" charset="0"/>
              </a:rPr>
              <a:t>effeithiol</a:t>
            </a:r>
            <a:r>
              <a:rPr lang="en-GB" sz="2000" dirty="0" smtClean="0">
                <a:latin typeface="Arial" charset="0"/>
                <a:cs typeface="Arial" charset="0"/>
              </a:rPr>
              <a:t> </a:t>
            </a:r>
            <a:r>
              <a:rPr lang="en-GB" sz="2000" dirty="0" err="1" smtClean="0">
                <a:latin typeface="Arial" charset="0"/>
                <a:cs typeface="Arial" charset="0"/>
              </a:rPr>
              <a:t>ar</a:t>
            </a:r>
            <a:r>
              <a:rPr lang="en-GB" sz="2000" dirty="0" smtClean="0">
                <a:latin typeface="Arial" charset="0"/>
                <a:cs typeface="Arial" charset="0"/>
              </a:rPr>
              <a:t> </a:t>
            </a:r>
            <a:r>
              <a:rPr lang="en-GB" sz="2000" dirty="0" err="1" smtClean="0">
                <a:latin typeface="Arial" charset="0"/>
                <a:cs typeface="Arial" charset="0"/>
              </a:rPr>
              <a:t>waith</a:t>
            </a:r>
            <a:r>
              <a:rPr lang="en-GB" sz="2000" dirty="0" smtClean="0">
                <a:latin typeface="Arial" charset="0"/>
                <a:cs typeface="Arial" charset="0"/>
              </a:rPr>
              <a:t> </a:t>
            </a:r>
            <a:r>
              <a:rPr lang="en-GB" sz="2000" dirty="0" err="1" smtClean="0">
                <a:latin typeface="Arial" charset="0"/>
                <a:cs typeface="Arial" charset="0"/>
              </a:rPr>
              <a:t>ar</a:t>
            </a:r>
            <a:r>
              <a:rPr lang="en-GB" sz="2000" dirty="0" smtClean="0">
                <a:latin typeface="Arial" charset="0"/>
                <a:cs typeface="Arial" charset="0"/>
              </a:rPr>
              <a:t> </a:t>
            </a:r>
            <a:r>
              <a:rPr lang="en-GB" sz="2000" dirty="0" err="1" smtClean="0">
                <a:latin typeface="Arial" charset="0"/>
                <a:cs typeface="Arial" charset="0"/>
              </a:rPr>
              <a:t>gyfer</a:t>
            </a:r>
            <a:r>
              <a:rPr lang="en-GB" sz="2000" dirty="0" smtClean="0">
                <a:latin typeface="Arial" charset="0"/>
                <a:cs typeface="Arial" charset="0"/>
              </a:rPr>
              <a:t> </a:t>
            </a:r>
            <a:r>
              <a:rPr lang="en-GB" sz="2000" dirty="0" err="1" smtClean="0">
                <a:latin typeface="Arial" charset="0"/>
                <a:cs typeface="Arial" charset="0"/>
              </a:rPr>
              <a:t>nodi</a:t>
            </a:r>
            <a:r>
              <a:rPr lang="en-GB" sz="2000" dirty="0" smtClean="0">
                <a:latin typeface="Arial" charset="0"/>
                <a:cs typeface="Arial" charset="0"/>
              </a:rPr>
              <a:t> </a:t>
            </a:r>
            <a:r>
              <a:rPr lang="en-GB" sz="2000" dirty="0" err="1" smtClean="0">
                <a:latin typeface="Arial" charset="0"/>
                <a:cs typeface="Arial" charset="0"/>
              </a:rPr>
              <a:t>disgyblion</a:t>
            </a:r>
            <a:r>
              <a:rPr lang="en-GB" sz="2000" dirty="0" smtClean="0">
                <a:latin typeface="Arial" charset="0"/>
                <a:cs typeface="Arial" charset="0"/>
              </a:rPr>
              <a:t> </a:t>
            </a:r>
            <a:r>
              <a:rPr lang="en-GB" sz="2000" dirty="0" err="1" smtClean="0">
                <a:latin typeface="Arial" charset="0"/>
                <a:cs typeface="Arial" charset="0"/>
              </a:rPr>
              <a:t>sydd</a:t>
            </a:r>
            <a:r>
              <a:rPr lang="en-GB" sz="2000" dirty="0" smtClean="0">
                <a:latin typeface="Arial" charset="0"/>
                <a:cs typeface="Arial" charset="0"/>
              </a:rPr>
              <a:t> </a:t>
            </a:r>
            <a:r>
              <a:rPr lang="en-GB" sz="2000" dirty="0" err="1" smtClean="0">
                <a:latin typeface="Arial" charset="0"/>
                <a:cs typeface="Arial" charset="0"/>
              </a:rPr>
              <a:t>mewn</a:t>
            </a:r>
            <a:r>
              <a:rPr lang="en-GB" sz="2000" dirty="0" smtClean="0">
                <a:latin typeface="Arial" charset="0"/>
                <a:cs typeface="Arial" charset="0"/>
              </a:rPr>
              <a:t> </a:t>
            </a:r>
            <a:r>
              <a:rPr lang="en-GB" sz="2000" dirty="0" err="1" smtClean="0">
                <a:latin typeface="Arial" charset="0"/>
                <a:cs typeface="Arial" charset="0"/>
              </a:rPr>
              <a:t>perygl</a:t>
            </a:r>
            <a:r>
              <a:rPr lang="en-GB" sz="2000" dirty="0" smtClean="0">
                <a:latin typeface="Arial" charset="0"/>
                <a:cs typeface="Arial" charset="0"/>
              </a:rPr>
              <a:t> o </a:t>
            </a:r>
            <a:r>
              <a:rPr lang="en-GB" sz="2000" dirty="0" err="1" smtClean="0">
                <a:latin typeface="Arial" charset="0"/>
                <a:cs typeface="Arial" charset="0"/>
              </a:rPr>
              <a:t>ymddieithrio</a:t>
            </a:r>
            <a:r>
              <a:rPr lang="en-GB" sz="2000" dirty="0" smtClean="0">
                <a:latin typeface="Arial" charset="0"/>
                <a:cs typeface="Arial" charset="0"/>
              </a:rPr>
              <a:t> </a:t>
            </a:r>
            <a:r>
              <a:rPr lang="en-GB" sz="2000" dirty="0" err="1" smtClean="0">
                <a:latin typeface="Arial" charset="0"/>
                <a:cs typeface="Arial" charset="0"/>
              </a:rPr>
              <a:t>neu</a:t>
            </a:r>
            <a:r>
              <a:rPr lang="en-GB" sz="2000" dirty="0" smtClean="0">
                <a:latin typeface="Arial" charset="0"/>
                <a:cs typeface="Arial" charset="0"/>
              </a:rPr>
              <a:t> </a:t>
            </a:r>
            <a:r>
              <a:rPr lang="en-GB" sz="2000" dirty="0" err="1" smtClean="0">
                <a:latin typeface="Arial" charset="0"/>
                <a:cs typeface="Arial" charset="0"/>
              </a:rPr>
              <a:t>gael</a:t>
            </a:r>
            <a:r>
              <a:rPr lang="en-GB" sz="2000" dirty="0" smtClean="0">
                <a:latin typeface="Arial" charset="0"/>
                <a:cs typeface="Arial" charset="0"/>
              </a:rPr>
              <a:t> </a:t>
            </a:r>
            <a:r>
              <a:rPr lang="en-GB" sz="2000" dirty="0" err="1" smtClean="0">
                <a:latin typeface="Arial" charset="0"/>
                <a:cs typeface="Arial" charset="0"/>
              </a:rPr>
              <a:t>eu</a:t>
            </a:r>
            <a:r>
              <a:rPr lang="en-GB" sz="2000" dirty="0" smtClean="0">
                <a:latin typeface="Arial" charset="0"/>
                <a:cs typeface="Arial" charset="0"/>
              </a:rPr>
              <a:t> </a:t>
            </a:r>
            <a:r>
              <a:rPr lang="en-GB" sz="2000" dirty="0" err="1" smtClean="0">
                <a:latin typeface="Arial" charset="0"/>
                <a:cs typeface="Arial" charset="0"/>
              </a:rPr>
              <a:t>gwahardd</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gynnar</a:t>
            </a:r>
            <a:r>
              <a:rPr lang="en-GB" sz="2000" dirty="0" smtClean="0">
                <a:latin typeface="Arial" charset="0"/>
                <a:cs typeface="Arial" charset="0"/>
              </a:rPr>
              <a:t>?</a:t>
            </a:r>
          </a:p>
          <a:p>
            <a:pPr marL="342900" indent="-342900">
              <a:spcBef>
                <a:spcPct val="0"/>
              </a:spcBef>
              <a:buFont typeface="Arial" panose="020B0604020202020204" pitchFamily="34" charset="0"/>
              <a:buChar char="•"/>
            </a:pPr>
            <a:r>
              <a:rPr lang="en-GB" sz="2000" dirty="0" smtClean="0">
                <a:latin typeface="Arial" charset="0"/>
                <a:cs typeface="Arial" charset="0"/>
              </a:rPr>
              <a:t>Pa </a:t>
            </a:r>
            <a:r>
              <a:rPr lang="en-GB" sz="2000" dirty="0" err="1" smtClean="0">
                <a:latin typeface="Arial" charset="0"/>
                <a:cs typeface="Arial" charset="0"/>
              </a:rPr>
              <a:t>strategaethau</a:t>
            </a:r>
            <a:r>
              <a:rPr lang="en-GB" sz="2000" dirty="0" smtClean="0">
                <a:latin typeface="Arial" charset="0"/>
                <a:cs typeface="Arial" charset="0"/>
              </a:rPr>
              <a:t> </a:t>
            </a:r>
            <a:r>
              <a:rPr lang="en-GB" sz="2000" dirty="0" err="1" smtClean="0">
                <a:latin typeface="Arial" charset="0"/>
                <a:cs typeface="Arial" charset="0"/>
              </a:rPr>
              <a:t>ydych</a:t>
            </a:r>
            <a:r>
              <a:rPr lang="en-GB" sz="2000" dirty="0" smtClean="0">
                <a:latin typeface="Arial" charset="0"/>
                <a:cs typeface="Arial" charset="0"/>
              </a:rPr>
              <a:t> </a:t>
            </a:r>
            <a:r>
              <a:rPr lang="en-GB" sz="2000" dirty="0" err="1" smtClean="0">
                <a:latin typeface="Arial" charset="0"/>
                <a:cs typeface="Arial" charset="0"/>
              </a:rPr>
              <a:t>chi’n</a:t>
            </a:r>
            <a:r>
              <a:rPr lang="en-GB" sz="2000" dirty="0" smtClean="0">
                <a:latin typeface="Arial" charset="0"/>
                <a:cs typeface="Arial" charset="0"/>
              </a:rPr>
              <a:t> </a:t>
            </a:r>
            <a:r>
              <a:rPr lang="en-GB" sz="2000" dirty="0" err="1" smtClean="0">
                <a:latin typeface="Arial" charset="0"/>
                <a:cs typeface="Arial" charset="0"/>
              </a:rPr>
              <a:t>eu</a:t>
            </a:r>
            <a:r>
              <a:rPr lang="en-GB" sz="2000" dirty="0" smtClean="0">
                <a:latin typeface="Arial" charset="0"/>
                <a:cs typeface="Arial" charset="0"/>
              </a:rPr>
              <a:t> </a:t>
            </a:r>
            <a:r>
              <a:rPr lang="en-GB" sz="2000" dirty="0" err="1" smtClean="0">
                <a:latin typeface="Arial" charset="0"/>
                <a:cs typeface="Arial" charset="0"/>
              </a:rPr>
              <a:t>defnyddio</a:t>
            </a:r>
            <a:r>
              <a:rPr lang="en-GB" sz="2000" dirty="0" smtClean="0">
                <a:latin typeface="Arial" charset="0"/>
                <a:cs typeface="Arial" charset="0"/>
              </a:rPr>
              <a:t> </a:t>
            </a:r>
            <a:r>
              <a:rPr lang="en-GB" sz="2000" dirty="0" err="1" smtClean="0">
                <a:latin typeface="Arial" charset="0"/>
                <a:cs typeface="Arial" charset="0"/>
              </a:rPr>
              <a:t>i</a:t>
            </a:r>
            <a:r>
              <a:rPr lang="en-GB" sz="2000" dirty="0" smtClean="0">
                <a:latin typeface="Arial" charset="0"/>
                <a:cs typeface="Arial" charset="0"/>
              </a:rPr>
              <a:t> </a:t>
            </a:r>
            <a:r>
              <a:rPr lang="en-GB" sz="2000" dirty="0" err="1" smtClean="0">
                <a:latin typeface="Arial" charset="0"/>
                <a:cs typeface="Arial" charset="0"/>
              </a:rPr>
              <a:t>helpu</a:t>
            </a:r>
            <a:r>
              <a:rPr lang="en-GB" sz="2000" dirty="0" smtClean="0">
                <a:latin typeface="Arial" charset="0"/>
                <a:cs typeface="Arial" charset="0"/>
              </a:rPr>
              <a:t> </a:t>
            </a:r>
            <a:r>
              <a:rPr lang="en-GB" sz="2000" dirty="0" err="1" smtClean="0">
                <a:latin typeface="Arial" charset="0"/>
                <a:cs typeface="Arial" charset="0"/>
              </a:rPr>
              <a:t>disgyblion</a:t>
            </a:r>
            <a:r>
              <a:rPr lang="en-GB" sz="2000" dirty="0" smtClean="0">
                <a:latin typeface="Arial" charset="0"/>
                <a:cs typeface="Arial" charset="0"/>
              </a:rPr>
              <a:t> </a:t>
            </a:r>
            <a:r>
              <a:rPr lang="en-GB" sz="2000" dirty="0" err="1" smtClean="0">
                <a:latin typeface="Arial" charset="0"/>
                <a:cs typeface="Arial" charset="0"/>
              </a:rPr>
              <a:t>aros</a:t>
            </a:r>
            <a:r>
              <a:rPr lang="en-GB" sz="2000" dirty="0" smtClean="0">
                <a:latin typeface="Arial" charset="0"/>
                <a:cs typeface="Arial" charset="0"/>
              </a:rPr>
              <a:t> </a:t>
            </a:r>
            <a:r>
              <a:rPr lang="en-GB" sz="2000" dirty="0" err="1" smtClean="0">
                <a:latin typeface="Arial" charset="0"/>
                <a:cs typeface="Arial" charset="0"/>
              </a:rPr>
              <a:t>yn</a:t>
            </a:r>
            <a:r>
              <a:rPr lang="en-GB" sz="2000" dirty="0" smtClean="0">
                <a:latin typeface="Arial" charset="0"/>
                <a:cs typeface="Arial" charset="0"/>
              </a:rPr>
              <a:t> </a:t>
            </a:r>
            <a:r>
              <a:rPr lang="en-GB" sz="2000" dirty="0" err="1" smtClean="0">
                <a:latin typeface="Arial" charset="0"/>
                <a:cs typeface="Arial" charset="0"/>
              </a:rPr>
              <a:t>yr</a:t>
            </a:r>
            <a:r>
              <a:rPr lang="en-GB" sz="2000" dirty="0" smtClean="0">
                <a:latin typeface="Arial" charset="0"/>
                <a:cs typeface="Arial" charset="0"/>
              </a:rPr>
              <a:t> </a:t>
            </a:r>
            <a:r>
              <a:rPr lang="en-GB" sz="2000" dirty="0" err="1" smtClean="0">
                <a:latin typeface="Arial" charset="0"/>
                <a:cs typeface="Arial" charset="0"/>
              </a:rPr>
              <a:t>ysgol</a:t>
            </a:r>
            <a:r>
              <a:rPr lang="en-GB" sz="2000" dirty="0" smtClean="0">
                <a:latin typeface="Arial" charset="0"/>
                <a:cs typeface="Arial" charset="0"/>
              </a:rPr>
              <a:t>?</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41600"/>
            <a:ext cx="5783262" cy="6894513"/>
          </a:xfrm>
        </p:spPr>
        <p:txBody>
          <a:bodyPr/>
          <a:lstStyle/>
          <a:p>
            <a:pPr>
              <a:spcBef>
                <a:spcPct val="0"/>
              </a:spcBef>
            </a:pPr>
            <a:r>
              <a:rPr lang="en-GB" sz="2000" dirty="0" smtClean="0">
                <a:latin typeface="Arial" charset="0"/>
                <a:cs typeface="Arial" charset="0"/>
              </a:rPr>
              <a:t>PRUs</a:t>
            </a:r>
          </a:p>
          <a:p>
            <a:pPr marL="342900" indent="-342900">
              <a:spcBef>
                <a:spcPct val="0"/>
              </a:spcBef>
              <a:buFont typeface="Arial" panose="020B0604020202020204" pitchFamily="34" charset="0"/>
              <a:buChar char="•"/>
            </a:pPr>
            <a:r>
              <a:rPr lang="en-GB" sz="2000" dirty="0" smtClean="0">
                <a:latin typeface="Arial" charset="0"/>
                <a:cs typeface="Arial" charset="0"/>
              </a:rPr>
              <a:t>Do you have clear behaviour policies and are these implemented consistently by all staff?</a:t>
            </a:r>
          </a:p>
          <a:p>
            <a:pPr marL="342900" indent="-342900">
              <a:spcBef>
                <a:spcPct val="0"/>
              </a:spcBef>
              <a:buFont typeface="Arial" panose="020B0604020202020204" pitchFamily="34" charset="0"/>
              <a:buChar char="•"/>
            </a:pPr>
            <a:r>
              <a:rPr lang="en-GB" sz="2000" dirty="0" smtClean="0">
                <a:latin typeface="Arial" charset="0"/>
                <a:cs typeface="Arial" charset="0"/>
              </a:rPr>
              <a:t>How do you ensure that pupils have a broad range of relevant learning experiences?</a:t>
            </a:r>
          </a:p>
          <a:p>
            <a:pPr marL="342900" indent="-342900">
              <a:spcBef>
                <a:spcPct val="0"/>
              </a:spcBef>
              <a:buFont typeface="Arial" panose="020B0604020202020204" pitchFamily="34" charset="0"/>
              <a:buChar char="•"/>
            </a:pPr>
            <a:r>
              <a:rPr lang="en-GB" sz="2000" dirty="0" smtClean="0">
                <a:latin typeface="Arial" charset="0"/>
                <a:cs typeface="Arial" charset="0"/>
              </a:rPr>
              <a:t>Do you have robust strategies to identify pupils’ literacy and numeracy and additional learning needs?  Do you put in appropriate interventions to address these needs?</a:t>
            </a:r>
          </a:p>
          <a:p>
            <a:pPr marL="342900" indent="-342900">
              <a:spcBef>
                <a:spcPct val="0"/>
              </a:spcBef>
              <a:buFont typeface="Arial" panose="020B0604020202020204" pitchFamily="34" charset="0"/>
              <a:buChar char="•"/>
            </a:pPr>
            <a:r>
              <a:rPr lang="en-GB" sz="2000" dirty="0" smtClean="0">
                <a:latin typeface="Arial" charset="0"/>
                <a:cs typeface="Arial" charset="0"/>
              </a:rPr>
              <a:t>How effectively do you work with schools to support reintegration? </a:t>
            </a:r>
          </a:p>
          <a:p>
            <a:pPr>
              <a:spcBef>
                <a:spcPct val="0"/>
              </a:spcBef>
              <a:buFontTx/>
              <a:buChar char="•"/>
            </a:pPr>
            <a:endParaRPr lang="en-GB" sz="2000" dirty="0" smtClean="0">
              <a:latin typeface="Arial" charset="0"/>
              <a:cs typeface="Arial" charset="0"/>
            </a:endParaRPr>
          </a:p>
          <a:p>
            <a:pPr>
              <a:spcBef>
                <a:spcPct val="0"/>
              </a:spcBef>
            </a:pPr>
            <a:r>
              <a:rPr lang="en-GB" sz="2000" dirty="0" smtClean="0">
                <a:latin typeface="Arial" charset="0"/>
                <a:cs typeface="Arial" charset="0"/>
              </a:rPr>
              <a:t>Schools</a:t>
            </a:r>
          </a:p>
          <a:p>
            <a:pPr marL="342900" indent="-342900">
              <a:spcBef>
                <a:spcPct val="0"/>
              </a:spcBef>
              <a:buFont typeface="Arial" panose="020B0604020202020204" pitchFamily="34" charset="0"/>
              <a:buChar char="•"/>
            </a:pPr>
            <a:r>
              <a:rPr lang="en-GB" sz="2000" dirty="0" smtClean="0">
                <a:latin typeface="Arial" charset="0"/>
                <a:cs typeface="Arial" charset="0"/>
              </a:rPr>
              <a:t>Do you have effective systems in place for identifying pupils who are at risk of disengagement or exclusion at an early stage?</a:t>
            </a:r>
          </a:p>
          <a:p>
            <a:pPr marL="342900" indent="-342900">
              <a:spcBef>
                <a:spcPct val="0"/>
              </a:spcBef>
              <a:buFont typeface="Arial" panose="020B0604020202020204" pitchFamily="34" charset="0"/>
              <a:buChar char="•"/>
            </a:pPr>
            <a:r>
              <a:rPr lang="en-GB" sz="2000" dirty="0" smtClean="0">
                <a:latin typeface="Arial" charset="0"/>
                <a:cs typeface="Arial" charset="0"/>
              </a:rPr>
              <a:t>What strategies do you use to help pupils stay in school?</a:t>
            </a:r>
          </a:p>
          <a:p>
            <a:pPr>
              <a:spcBef>
                <a:spcPct val="0"/>
              </a:spcBef>
              <a:buFontTx/>
              <a:buChar char="•"/>
            </a:pPr>
            <a:endParaRPr lang="en-GB" dirty="0" smtClean="0">
              <a:latin typeface="Arial" charset="0"/>
              <a:cs typeface="Arial" charset="0"/>
            </a:endParaRPr>
          </a:p>
          <a:p>
            <a:pPr>
              <a:spcBef>
                <a:spcPct val="0"/>
              </a:spcBef>
            </a:pPr>
            <a:r>
              <a:rPr lang="en-GB" dirty="0" smtClean="0">
                <a:latin typeface="Arial" charset="0"/>
                <a:cs typeface="Arial" charset="0"/>
              </a:rPr>
              <a:t> </a:t>
            </a:r>
          </a:p>
          <a:p>
            <a:pPr>
              <a:spcBef>
                <a:spcPct val="0"/>
              </a:spcBef>
              <a:buFontTx/>
              <a:buChar char="•"/>
            </a:pPr>
            <a:endParaRPr lang="en-GB" dirty="0" smtClean="0">
              <a:latin typeface="Arial" charset="0"/>
              <a:cs typeface="Arial" charset="0"/>
            </a:endParaRPr>
          </a:p>
          <a:p>
            <a:pPr>
              <a:spcBef>
                <a:spcPct val="0"/>
              </a:spcBef>
            </a:pPr>
            <a:endParaRPr lang="en-GB" dirty="0" smtClean="0">
              <a:latin typeface="Arial" charset="0"/>
              <a:cs typeface="Arial" charset="0"/>
            </a:endParaRPr>
          </a:p>
        </p:txBody>
      </p:sp>
      <p:pic>
        <p:nvPicPr>
          <p:cNvPr id="2662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Cwestiynau</a:t>
            </a:r>
            <a:r>
              <a:rPr lang="en-GB" spc="-10" dirty="0"/>
              <a:t>...</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Questions…</a:t>
            </a:r>
          </a:p>
        </p:txBody>
      </p:sp>
      <p:pic>
        <p:nvPicPr>
          <p:cNvPr id="2765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592138" y="1447800"/>
            <a:ext cx="5992812"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412750" y="2079625"/>
            <a:ext cx="5949950" cy="7386638"/>
          </a:xfrm>
          <a:prstGeom prst="rect">
            <a:avLst/>
          </a:prstGeom>
        </p:spPr>
        <p:txBody>
          <a:bodyPr lIns="0" tIns="0" rIns="0" bIns="0">
            <a:spAutoFit/>
          </a:bodyPr>
          <a:lstStyle/>
          <a:p>
            <a:r>
              <a:rPr lang="en-GB" sz="2400" dirty="0">
                <a:solidFill>
                  <a:srgbClr val="2EAAE1"/>
                </a:solidFill>
                <a:cs typeface="Arial" charset="0"/>
              </a:rPr>
              <a:t>Nod </a:t>
            </a:r>
            <a:r>
              <a:rPr lang="en-GB" sz="2400" dirty="0" err="1">
                <a:solidFill>
                  <a:srgbClr val="2EAAE1"/>
                </a:solidFill>
                <a:cs typeface="Arial" charset="0"/>
              </a:rPr>
              <a:t>yr</a:t>
            </a:r>
            <a:r>
              <a:rPr lang="en-GB" sz="2400" dirty="0">
                <a:solidFill>
                  <a:srgbClr val="2EAAE1"/>
                </a:solidFill>
                <a:cs typeface="Arial" charset="0"/>
              </a:rPr>
              <a:t> </a:t>
            </a:r>
            <a:r>
              <a:rPr lang="en-GB" sz="2400" dirty="0" err="1">
                <a:solidFill>
                  <a:srgbClr val="2EAAE1"/>
                </a:solidFill>
                <a:cs typeface="Arial" charset="0"/>
              </a:rPr>
              <a:t>adroddiad</a:t>
            </a:r>
            <a:r>
              <a:rPr lang="en-GB" sz="2400" dirty="0">
                <a:solidFill>
                  <a:srgbClr val="2EAAE1"/>
                </a:solidFill>
                <a:cs typeface="Arial" charset="0"/>
              </a:rPr>
              <a:t> </a:t>
            </a:r>
            <a:r>
              <a:rPr lang="en-GB" sz="2400" dirty="0" err="1">
                <a:solidFill>
                  <a:srgbClr val="2EAAE1"/>
                </a:solidFill>
                <a:cs typeface="Arial" charset="0"/>
              </a:rPr>
              <a:t>yw</a:t>
            </a:r>
            <a:r>
              <a:rPr lang="en-GB" sz="2400" dirty="0">
                <a:solidFill>
                  <a:srgbClr val="2EAAE1"/>
                </a:solidFill>
                <a:cs typeface="Arial" charset="0"/>
              </a:rPr>
              <a:t> </a:t>
            </a:r>
            <a:r>
              <a:rPr lang="en-GB" sz="2400" dirty="0" err="1">
                <a:solidFill>
                  <a:srgbClr val="2EAAE1"/>
                </a:solidFill>
                <a:cs typeface="Arial" charset="0"/>
              </a:rPr>
              <a:t>nodi</a:t>
            </a:r>
            <a:r>
              <a:rPr lang="en-GB" sz="2400" dirty="0">
                <a:solidFill>
                  <a:srgbClr val="2EAAE1"/>
                </a:solidFill>
                <a:cs typeface="Arial" charset="0"/>
              </a:rPr>
              <a:t> </a:t>
            </a:r>
            <a:r>
              <a:rPr lang="en-GB" sz="2400" dirty="0" err="1">
                <a:solidFill>
                  <a:srgbClr val="2EAAE1"/>
                </a:solidFill>
                <a:cs typeface="Arial" charset="0"/>
              </a:rPr>
              <a:t>arfer</a:t>
            </a:r>
            <a:r>
              <a:rPr lang="en-GB" sz="2400" dirty="0">
                <a:solidFill>
                  <a:srgbClr val="2EAAE1"/>
                </a:solidFill>
                <a:cs typeface="Arial" charset="0"/>
              </a:rPr>
              <a:t> </a:t>
            </a:r>
            <a:r>
              <a:rPr lang="en-GB" sz="2400" dirty="0" err="1">
                <a:solidFill>
                  <a:srgbClr val="2EAAE1"/>
                </a:solidFill>
                <a:cs typeface="Arial" charset="0"/>
              </a:rPr>
              <a:t>dda</a:t>
            </a:r>
            <a:r>
              <a:rPr lang="en-GB" sz="2400" dirty="0">
                <a:solidFill>
                  <a:srgbClr val="2EAAE1"/>
                </a:solidFill>
                <a:cs typeface="Arial" charset="0"/>
              </a:rPr>
              <a:t>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Addysg</a:t>
            </a:r>
            <a:r>
              <a:rPr lang="en-GB" sz="2400" dirty="0">
                <a:solidFill>
                  <a:srgbClr val="2EAAE1"/>
                </a:solidFill>
                <a:cs typeface="Arial" charset="0"/>
              </a:rPr>
              <a:t> </a:t>
            </a:r>
            <a:r>
              <a:rPr lang="en-GB" sz="2400" dirty="0" err="1">
                <a:solidFill>
                  <a:srgbClr val="2EAAE1"/>
                </a:solidFill>
                <a:cs typeface="Arial" charset="0"/>
              </a:rPr>
              <a:t>Heblaw</a:t>
            </a:r>
            <a:r>
              <a:rPr lang="en-GB" sz="2400" dirty="0">
                <a:solidFill>
                  <a:srgbClr val="2EAAE1"/>
                </a:solidFill>
                <a:cs typeface="Arial" charset="0"/>
              </a:rPr>
              <a:t> </a:t>
            </a:r>
            <a:r>
              <a:rPr lang="en-GB" sz="2400" dirty="0" err="1">
                <a:solidFill>
                  <a:srgbClr val="2EAAE1"/>
                </a:solidFill>
                <a:cs typeface="Arial" charset="0"/>
              </a:rPr>
              <a:t>yn</a:t>
            </a:r>
            <a:r>
              <a:rPr lang="en-GB" sz="2400" dirty="0">
                <a:solidFill>
                  <a:srgbClr val="2EAAE1"/>
                </a:solidFill>
                <a:cs typeface="Arial" charset="0"/>
              </a:rPr>
              <a:t> </a:t>
            </a:r>
            <a:r>
              <a:rPr lang="en-GB" sz="2400" dirty="0" err="1">
                <a:solidFill>
                  <a:srgbClr val="2EAAE1"/>
                </a:solidFill>
                <a:cs typeface="Arial" charset="0"/>
              </a:rPr>
              <a:t>yr</a:t>
            </a:r>
            <a:r>
              <a:rPr lang="en-GB" sz="2400" dirty="0">
                <a:solidFill>
                  <a:srgbClr val="2EAAE1"/>
                </a:solidFill>
                <a:cs typeface="Arial" charset="0"/>
              </a:rPr>
              <a:t> </a:t>
            </a:r>
            <a:r>
              <a:rPr lang="en-GB" sz="2400" dirty="0" err="1">
                <a:solidFill>
                  <a:srgbClr val="2EAAE1"/>
                </a:solidFill>
                <a:cs typeface="Arial" charset="0"/>
              </a:rPr>
              <a:t>Ysgol</a:t>
            </a:r>
            <a:r>
              <a:rPr lang="en-GB" sz="2400" dirty="0">
                <a:solidFill>
                  <a:srgbClr val="2EAAE1"/>
                </a:solidFill>
                <a:cs typeface="Arial" charset="0"/>
              </a:rPr>
              <a:t> (EOTAS), </a:t>
            </a:r>
            <a:r>
              <a:rPr lang="en-GB" sz="2400" dirty="0" err="1">
                <a:solidFill>
                  <a:srgbClr val="2EAAE1"/>
                </a:solidFill>
                <a:cs typeface="Arial" charset="0"/>
              </a:rPr>
              <a:t>yn</a:t>
            </a:r>
            <a:r>
              <a:rPr lang="en-GB" sz="2400" dirty="0">
                <a:solidFill>
                  <a:srgbClr val="2EAAE1"/>
                </a:solidFill>
                <a:cs typeface="Arial" charset="0"/>
              </a:rPr>
              <a:t> </a:t>
            </a:r>
            <a:r>
              <a:rPr lang="en-GB" sz="2400" dirty="0" err="1">
                <a:solidFill>
                  <a:srgbClr val="2EAAE1"/>
                </a:solidFill>
                <a:cs typeface="Arial" charset="0"/>
              </a:rPr>
              <a:t>cynnwys</a:t>
            </a:r>
            <a:r>
              <a:rPr lang="en-GB" sz="2400" dirty="0">
                <a:solidFill>
                  <a:srgbClr val="2EAAE1"/>
                </a:solidFill>
                <a:cs typeface="Arial" charset="0"/>
              </a:rPr>
              <a:t>: </a:t>
            </a:r>
          </a:p>
          <a:p>
            <a:endParaRPr lang="en-GB" sz="2400" dirty="0">
              <a:solidFill>
                <a:srgbClr val="2EAAE1"/>
              </a:solidFill>
              <a:cs typeface="Arial" charset="0"/>
            </a:endParaRPr>
          </a:p>
          <a:p>
            <a:pPr marL="342900" indent="-342900">
              <a:buFont typeface="Arial" panose="020B0604020202020204" pitchFamily="34" charset="0"/>
              <a:buChar char="•"/>
            </a:pPr>
            <a:r>
              <a:rPr lang="en-GB" sz="2400" dirty="0" err="1">
                <a:solidFill>
                  <a:srgbClr val="2EAAE1"/>
                </a:solidFill>
                <a:cs typeface="Arial" charset="0"/>
              </a:rPr>
              <a:t>strategaethau</a:t>
            </a:r>
            <a:r>
              <a:rPr lang="en-GB" sz="2400" dirty="0">
                <a:solidFill>
                  <a:srgbClr val="2EAAE1"/>
                </a:solidFill>
                <a:cs typeface="Arial" charset="0"/>
              </a:rPr>
              <a:t> </a:t>
            </a:r>
            <a:r>
              <a:rPr lang="en-GB" sz="2400" dirty="0" err="1">
                <a:solidFill>
                  <a:srgbClr val="2EAAE1"/>
                </a:solidFill>
                <a:cs typeface="Arial" charset="0"/>
              </a:rPr>
              <a:t>ymyrraeth</a:t>
            </a:r>
            <a:r>
              <a:rPr lang="en-GB" sz="2400" dirty="0">
                <a:solidFill>
                  <a:srgbClr val="2EAAE1"/>
                </a:solidFill>
                <a:cs typeface="Arial" charset="0"/>
              </a:rPr>
              <a:t> </a:t>
            </a:r>
            <a:r>
              <a:rPr lang="en-GB" sz="2400" dirty="0" err="1">
                <a:solidFill>
                  <a:srgbClr val="2EAAE1"/>
                </a:solidFill>
                <a:cs typeface="Arial" charset="0"/>
              </a:rPr>
              <a:t>gynnar</a:t>
            </a:r>
            <a:r>
              <a:rPr lang="en-GB" sz="2400" dirty="0">
                <a:solidFill>
                  <a:srgbClr val="2EAAE1"/>
                </a:solidFill>
                <a:cs typeface="Arial" charset="0"/>
              </a:rPr>
              <a:t>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ysgolion</a:t>
            </a:r>
            <a:r>
              <a:rPr lang="en-GB" sz="2400" dirty="0">
                <a:solidFill>
                  <a:srgbClr val="2EAAE1"/>
                </a:solidFill>
                <a:cs typeface="Arial" charset="0"/>
              </a:rPr>
              <a:t>, </a:t>
            </a:r>
            <a:r>
              <a:rPr lang="en-GB" sz="2400" dirty="0" err="1">
                <a:solidFill>
                  <a:srgbClr val="2EAAE1"/>
                </a:solidFill>
                <a:cs typeface="Arial" charset="0"/>
              </a:rPr>
              <a:t>unedau</a:t>
            </a:r>
            <a:r>
              <a:rPr lang="en-GB" sz="2400" dirty="0">
                <a:solidFill>
                  <a:srgbClr val="2EAAE1"/>
                </a:solidFill>
                <a:cs typeface="Arial" charset="0"/>
              </a:rPr>
              <a:t> </a:t>
            </a:r>
            <a:r>
              <a:rPr lang="en-GB" sz="2400" dirty="0" err="1">
                <a:solidFill>
                  <a:srgbClr val="2EAAE1"/>
                </a:solidFill>
                <a:cs typeface="Arial" charset="0"/>
              </a:rPr>
              <a:t>cyfeirio</a:t>
            </a:r>
            <a:r>
              <a:rPr lang="en-GB" sz="2400" dirty="0">
                <a:solidFill>
                  <a:srgbClr val="2EAAE1"/>
                </a:solidFill>
                <a:cs typeface="Arial" charset="0"/>
              </a:rPr>
              <a:t> </a:t>
            </a:r>
            <a:r>
              <a:rPr lang="en-GB" sz="2400" dirty="0" err="1">
                <a:solidFill>
                  <a:srgbClr val="2EAAE1"/>
                </a:solidFill>
                <a:cs typeface="Arial" charset="0"/>
              </a:rPr>
              <a:t>disgyblion</a:t>
            </a:r>
            <a:r>
              <a:rPr lang="en-GB" sz="2400" dirty="0">
                <a:solidFill>
                  <a:srgbClr val="2EAAE1"/>
                </a:solidFill>
                <a:cs typeface="Arial" charset="0"/>
              </a:rPr>
              <a:t> (</a:t>
            </a:r>
            <a:r>
              <a:rPr lang="en-GB" sz="2400" dirty="0" err="1">
                <a:solidFill>
                  <a:srgbClr val="2EAAE1"/>
                </a:solidFill>
                <a:cs typeface="Arial" charset="0"/>
              </a:rPr>
              <a:t>UCDau</a:t>
            </a:r>
            <a:r>
              <a:rPr lang="en-GB" sz="2400" dirty="0">
                <a:solidFill>
                  <a:srgbClr val="2EAAE1"/>
                </a:solidFill>
                <a:cs typeface="Arial" charset="0"/>
              </a:rPr>
              <a:t>), ac </a:t>
            </a:r>
            <a:r>
              <a:rPr lang="en-GB" sz="2400" dirty="0" err="1">
                <a:solidFill>
                  <a:srgbClr val="2EAAE1"/>
                </a:solidFill>
                <a:cs typeface="Arial" charset="0"/>
              </a:rPr>
              <a:t>awdurdodau</a:t>
            </a:r>
            <a:r>
              <a:rPr lang="en-GB" sz="2400" dirty="0">
                <a:solidFill>
                  <a:srgbClr val="2EAAE1"/>
                </a:solidFill>
                <a:cs typeface="Arial" charset="0"/>
              </a:rPr>
              <a:t> </a:t>
            </a:r>
            <a:r>
              <a:rPr lang="en-GB" sz="2400" dirty="0" err="1">
                <a:solidFill>
                  <a:srgbClr val="2EAAE1"/>
                </a:solidFill>
                <a:cs typeface="Arial" charset="0"/>
              </a:rPr>
              <a:t>lleol</a:t>
            </a:r>
            <a:r>
              <a:rPr lang="en-GB" sz="2400" dirty="0">
                <a:solidFill>
                  <a:srgbClr val="2EAAE1"/>
                </a:solidFill>
                <a:cs typeface="Arial" charset="0"/>
              </a:rPr>
              <a:t>, </a:t>
            </a:r>
            <a:r>
              <a:rPr lang="en-GB" sz="2400" dirty="0" err="1">
                <a:solidFill>
                  <a:srgbClr val="2EAAE1"/>
                </a:solidFill>
                <a:cs typeface="Arial" charset="0"/>
              </a:rPr>
              <a:t>sy’n</a:t>
            </a:r>
            <a:r>
              <a:rPr lang="en-GB" sz="2400" dirty="0">
                <a:solidFill>
                  <a:srgbClr val="2EAAE1"/>
                </a:solidFill>
                <a:cs typeface="Arial" charset="0"/>
              </a:rPr>
              <a:t> </a:t>
            </a:r>
            <a:r>
              <a:rPr lang="en-GB" sz="2400" dirty="0" err="1">
                <a:solidFill>
                  <a:srgbClr val="2EAAE1"/>
                </a:solidFill>
                <a:cs typeface="Arial" charset="0"/>
              </a:rPr>
              <a:t>helpu</a:t>
            </a:r>
            <a:r>
              <a:rPr lang="en-GB" sz="2400" dirty="0">
                <a:solidFill>
                  <a:srgbClr val="2EAAE1"/>
                </a:solidFill>
                <a:cs typeface="Arial" charset="0"/>
              </a:rPr>
              <a:t> </a:t>
            </a:r>
            <a:r>
              <a:rPr lang="en-GB" sz="2400" dirty="0" err="1">
                <a:solidFill>
                  <a:srgbClr val="2EAAE1"/>
                </a:solidFill>
                <a:cs typeface="Arial" charset="0"/>
              </a:rPr>
              <a:t>lleihau</a:t>
            </a:r>
            <a:r>
              <a:rPr lang="en-GB" sz="2400" dirty="0">
                <a:solidFill>
                  <a:srgbClr val="2EAAE1"/>
                </a:solidFill>
                <a:cs typeface="Arial" charset="0"/>
              </a:rPr>
              <a:t> </a:t>
            </a:r>
            <a:r>
              <a:rPr lang="en-GB" sz="2400" dirty="0" err="1">
                <a:solidFill>
                  <a:srgbClr val="2EAAE1"/>
                </a:solidFill>
                <a:cs typeface="Arial" charset="0"/>
              </a:rPr>
              <a:t>nifer</a:t>
            </a:r>
            <a:r>
              <a:rPr lang="en-GB" sz="2400" dirty="0">
                <a:solidFill>
                  <a:srgbClr val="2EAAE1"/>
                </a:solidFill>
                <a:cs typeface="Arial" charset="0"/>
              </a:rPr>
              <a:t> y </a:t>
            </a:r>
            <a:r>
              <a:rPr lang="en-GB" sz="2400" dirty="0" err="1">
                <a:solidFill>
                  <a:srgbClr val="2EAAE1"/>
                </a:solidFill>
                <a:cs typeface="Arial" charset="0"/>
              </a:rPr>
              <a:t>disgyblion</a:t>
            </a:r>
            <a:r>
              <a:rPr lang="en-GB" sz="2400" dirty="0">
                <a:solidFill>
                  <a:srgbClr val="2EAAE1"/>
                </a:solidFill>
                <a:cs typeface="Arial" charset="0"/>
              </a:rPr>
              <a:t> </a:t>
            </a:r>
            <a:r>
              <a:rPr lang="en-GB" sz="2400" dirty="0" err="1">
                <a:solidFill>
                  <a:srgbClr val="2EAAE1"/>
                </a:solidFill>
                <a:cs typeface="Arial" charset="0"/>
              </a:rPr>
              <a:t>yn</a:t>
            </a:r>
            <a:r>
              <a:rPr lang="en-GB" sz="2400" dirty="0">
                <a:solidFill>
                  <a:srgbClr val="2EAAE1"/>
                </a:solidFill>
                <a:cs typeface="Arial" charset="0"/>
              </a:rPr>
              <a:t> </a:t>
            </a:r>
            <a:r>
              <a:rPr lang="en-GB" sz="2400" dirty="0" err="1">
                <a:solidFill>
                  <a:srgbClr val="2EAAE1"/>
                </a:solidFill>
                <a:cs typeface="Arial" charset="0"/>
              </a:rPr>
              <a:t>mynd</a:t>
            </a:r>
            <a:r>
              <a:rPr lang="en-GB" sz="2400" dirty="0">
                <a:solidFill>
                  <a:srgbClr val="2EAAE1"/>
                </a:solidFill>
                <a:cs typeface="Arial" charset="0"/>
              </a:rPr>
              <a:t> </a:t>
            </a:r>
            <a:r>
              <a:rPr lang="en-GB" sz="2400" dirty="0" err="1">
                <a:solidFill>
                  <a:srgbClr val="2EAAE1"/>
                </a:solidFill>
                <a:cs typeface="Arial" charset="0"/>
              </a:rPr>
              <a:t>i</a:t>
            </a:r>
            <a:r>
              <a:rPr lang="en-GB" sz="2400" dirty="0">
                <a:solidFill>
                  <a:srgbClr val="2EAAE1"/>
                </a:solidFill>
                <a:cs typeface="Arial" charset="0"/>
              </a:rPr>
              <a:t>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i</a:t>
            </a:r>
            <a:r>
              <a:rPr lang="en-GB" sz="2400" dirty="0">
                <a:solidFill>
                  <a:srgbClr val="2EAAE1"/>
                </a:solidFill>
                <a:cs typeface="Arial" charset="0"/>
              </a:rPr>
              <a:t> EOTAS</a:t>
            </a:r>
          </a:p>
          <a:p>
            <a:pPr marL="342900" indent="-342900">
              <a:buFont typeface="Arial" panose="020B0604020202020204" pitchFamily="34" charset="0"/>
              <a:buChar char="•"/>
            </a:pPr>
            <a:r>
              <a:rPr lang="en-GB" sz="2400" dirty="0" err="1">
                <a:solidFill>
                  <a:srgbClr val="2EAAE1"/>
                </a:solidFill>
                <a:cs typeface="Arial" charset="0"/>
              </a:rPr>
              <a:t>enghreifftiau</a:t>
            </a:r>
            <a:r>
              <a:rPr lang="en-GB" sz="2400" dirty="0">
                <a:solidFill>
                  <a:srgbClr val="2EAAE1"/>
                </a:solidFill>
                <a:cs typeface="Arial" charset="0"/>
              </a:rPr>
              <a:t> o </a:t>
            </a:r>
            <a:r>
              <a:rPr lang="en-GB" sz="2400" dirty="0" err="1">
                <a:solidFill>
                  <a:srgbClr val="2EAAE1"/>
                </a:solidFill>
                <a:cs typeface="Arial" charset="0"/>
              </a:rPr>
              <a:t>arfer</a:t>
            </a:r>
            <a:r>
              <a:rPr lang="en-GB" sz="2400" dirty="0">
                <a:solidFill>
                  <a:srgbClr val="2EAAE1"/>
                </a:solidFill>
                <a:cs typeface="Arial" charset="0"/>
              </a:rPr>
              <a:t> </a:t>
            </a:r>
            <a:r>
              <a:rPr lang="en-GB" sz="2400" dirty="0" err="1">
                <a:solidFill>
                  <a:srgbClr val="2EAAE1"/>
                </a:solidFill>
                <a:cs typeface="Arial" charset="0"/>
              </a:rPr>
              <a:t>dda</a:t>
            </a:r>
            <a:r>
              <a:rPr lang="en-GB" sz="2400" dirty="0">
                <a:solidFill>
                  <a:srgbClr val="2EAAE1"/>
                </a:solidFill>
                <a:cs typeface="Arial" charset="0"/>
              </a:rPr>
              <a:t>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UCDau</a:t>
            </a:r>
            <a:r>
              <a:rPr lang="en-GB" sz="2400" dirty="0">
                <a:solidFill>
                  <a:srgbClr val="2EAAE1"/>
                </a:solidFill>
                <a:cs typeface="Arial" charset="0"/>
              </a:rPr>
              <a:t>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perthynas</a:t>
            </a:r>
            <a:r>
              <a:rPr lang="en-GB" sz="2400" dirty="0">
                <a:solidFill>
                  <a:srgbClr val="2EAAE1"/>
                </a:solidFill>
                <a:cs typeface="Arial" charset="0"/>
              </a:rPr>
              <a:t> â </a:t>
            </a:r>
            <a:r>
              <a:rPr lang="en-GB" sz="2400" dirty="0" err="1">
                <a:solidFill>
                  <a:srgbClr val="2EAAE1"/>
                </a:solidFill>
                <a:cs typeface="Arial" charset="0"/>
              </a:rPr>
              <a:t>chwricwla</a:t>
            </a:r>
            <a:r>
              <a:rPr lang="en-GB" sz="2400" dirty="0">
                <a:solidFill>
                  <a:srgbClr val="2EAAE1"/>
                </a:solidFill>
                <a:cs typeface="Arial" charset="0"/>
              </a:rPr>
              <a:t> </a:t>
            </a:r>
            <a:r>
              <a:rPr lang="en-GB" sz="2400" dirty="0" err="1">
                <a:solidFill>
                  <a:srgbClr val="2EAAE1"/>
                </a:solidFill>
                <a:cs typeface="Arial" charset="0"/>
              </a:rPr>
              <a:t>sy’n</a:t>
            </a:r>
            <a:r>
              <a:rPr lang="en-GB" sz="2400" dirty="0">
                <a:solidFill>
                  <a:srgbClr val="2EAAE1"/>
                </a:solidFill>
                <a:cs typeface="Arial" charset="0"/>
              </a:rPr>
              <a:t> </a:t>
            </a:r>
            <a:r>
              <a:rPr lang="en-GB" sz="2400" dirty="0" err="1">
                <a:solidFill>
                  <a:srgbClr val="2EAAE1"/>
                </a:solidFill>
                <a:cs typeface="Arial" charset="0"/>
              </a:rPr>
              <a:t>bodloni</a:t>
            </a:r>
            <a:r>
              <a:rPr lang="en-GB" sz="2400" dirty="0">
                <a:solidFill>
                  <a:srgbClr val="2EAAE1"/>
                </a:solidFill>
                <a:cs typeface="Arial" charset="0"/>
              </a:rPr>
              <a:t> </a:t>
            </a:r>
            <a:r>
              <a:rPr lang="en-GB" sz="2400" dirty="0" err="1">
                <a:solidFill>
                  <a:srgbClr val="2EAAE1"/>
                </a:solidFill>
                <a:cs typeface="Arial" charset="0"/>
              </a:rPr>
              <a:t>anghenion</a:t>
            </a:r>
            <a:r>
              <a:rPr lang="en-GB" sz="2400" dirty="0">
                <a:solidFill>
                  <a:srgbClr val="2EAAE1"/>
                </a:solidFill>
                <a:cs typeface="Arial" charset="0"/>
              </a:rPr>
              <a:t> </a:t>
            </a:r>
            <a:r>
              <a:rPr lang="en-GB" sz="2400" dirty="0" err="1">
                <a:solidFill>
                  <a:srgbClr val="2EAAE1"/>
                </a:solidFill>
                <a:cs typeface="Arial" charset="0"/>
              </a:rPr>
              <a:t>pob</a:t>
            </a:r>
            <a:r>
              <a:rPr lang="en-GB" sz="2400" dirty="0">
                <a:solidFill>
                  <a:srgbClr val="2EAAE1"/>
                </a:solidFill>
                <a:cs typeface="Arial" charset="0"/>
              </a:rPr>
              <a:t> </a:t>
            </a:r>
            <a:r>
              <a:rPr lang="en-GB" sz="2400" dirty="0" err="1">
                <a:solidFill>
                  <a:srgbClr val="2EAAE1"/>
                </a:solidFill>
                <a:cs typeface="Arial" charset="0"/>
              </a:rPr>
              <a:t>disgybl</a:t>
            </a:r>
            <a:r>
              <a:rPr lang="en-GB" sz="2400" dirty="0">
                <a:solidFill>
                  <a:srgbClr val="2EAAE1"/>
                </a:solidFill>
                <a:cs typeface="Arial" charset="0"/>
              </a:rPr>
              <a:t>, </a:t>
            </a:r>
            <a:r>
              <a:rPr lang="en-GB" sz="2400" dirty="0" err="1">
                <a:solidFill>
                  <a:srgbClr val="2EAAE1"/>
                </a:solidFill>
                <a:cs typeface="Arial" charset="0"/>
              </a:rPr>
              <a:t>strategaethau</a:t>
            </a:r>
            <a:r>
              <a:rPr lang="en-GB" sz="2400" dirty="0">
                <a:solidFill>
                  <a:srgbClr val="2EAAE1"/>
                </a:solidFill>
                <a:cs typeface="Arial" charset="0"/>
              </a:rPr>
              <a:t> </a:t>
            </a:r>
            <a:r>
              <a:rPr lang="en-GB" sz="2400" dirty="0" err="1">
                <a:solidFill>
                  <a:srgbClr val="2EAAE1"/>
                </a:solidFill>
                <a:cs typeface="Arial" charset="0"/>
              </a:rPr>
              <a:t>rheoli</a:t>
            </a:r>
            <a:r>
              <a:rPr lang="en-GB" sz="2400" dirty="0">
                <a:solidFill>
                  <a:srgbClr val="2EAAE1"/>
                </a:solidFill>
                <a:cs typeface="Arial" charset="0"/>
              </a:rPr>
              <a:t> </a:t>
            </a:r>
            <a:r>
              <a:rPr lang="en-GB" sz="2400" dirty="0" err="1">
                <a:solidFill>
                  <a:srgbClr val="2EAAE1"/>
                </a:solidFill>
                <a:cs typeface="Arial" charset="0"/>
              </a:rPr>
              <a:t>ymddygiad</a:t>
            </a:r>
            <a:r>
              <a:rPr lang="en-GB" sz="2400" dirty="0">
                <a:solidFill>
                  <a:srgbClr val="2EAAE1"/>
                </a:solidFill>
                <a:cs typeface="Arial" charset="0"/>
              </a:rPr>
              <a:t> ac </a:t>
            </a:r>
            <a:r>
              <a:rPr lang="en-GB" sz="2400" dirty="0" err="1">
                <a:solidFill>
                  <a:srgbClr val="2EAAE1"/>
                </a:solidFill>
                <a:cs typeface="Arial" charset="0"/>
              </a:rPr>
              <a:t>ailintegreiddio</a:t>
            </a:r>
            <a:r>
              <a:rPr lang="en-GB" sz="2400" dirty="0">
                <a:solidFill>
                  <a:srgbClr val="2EAAE1"/>
                </a:solidFill>
                <a:cs typeface="Arial" charset="0"/>
              </a:rPr>
              <a:t> </a:t>
            </a:r>
            <a:r>
              <a:rPr lang="en-GB" sz="2400" dirty="0" err="1">
                <a:solidFill>
                  <a:srgbClr val="2EAAE1"/>
                </a:solidFill>
                <a:cs typeface="Arial" charset="0"/>
              </a:rPr>
              <a:t>disgyblion</a:t>
            </a:r>
            <a:r>
              <a:rPr lang="en-GB" sz="2400" dirty="0">
                <a:solidFill>
                  <a:srgbClr val="2EAAE1"/>
                </a:solidFill>
                <a:cs typeface="Arial" charset="0"/>
              </a:rPr>
              <a:t>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addysg</a:t>
            </a:r>
            <a:r>
              <a:rPr lang="en-GB" sz="2400" dirty="0">
                <a:solidFill>
                  <a:srgbClr val="2EAAE1"/>
                </a:solidFill>
                <a:cs typeface="Arial" charset="0"/>
              </a:rPr>
              <a:t> </a:t>
            </a:r>
            <a:r>
              <a:rPr lang="en-GB" sz="2400" dirty="0" err="1">
                <a:solidFill>
                  <a:srgbClr val="2EAAE1"/>
                </a:solidFill>
                <a:cs typeface="Arial" charset="0"/>
              </a:rPr>
              <a:t>brif</a:t>
            </a:r>
            <a:r>
              <a:rPr lang="en-GB" sz="2400" dirty="0">
                <a:solidFill>
                  <a:srgbClr val="2EAAE1"/>
                </a:solidFill>
                <a:cs typeface="Arial" charset="0"/>
              </a:rPr>
              <a:t> </a:t>
            </a:r>
            <a:r>
              <a:rPr lang="en-GB" sz="2400" dirty="0" err="1">
                <a:solidFill>
                  <a:srgbClr val="2EAAE1"/>
                </a:solidFill>
                <a:cs typeface="Arial" charset="0"/>
              </a:rPr>
              <a:t>ffrwd</a:t>
            </a:r>
            <a:endParaRPr lang="en-GB" sz="2400" dirty="0">
              <a:solidFill>
                <a:srgbClr val="2EAAE1"/>
              </a:solidFill>
              <a:cs typeface="Arial" charset="0"/>
            </a:endParaRPr>
          </a:p>
          <a:p>
            <a:pPr>
              <a:buFont typeface="Arial" charset="0"/>
              <a:buChar char="•"/>
            </a:pPr>
            <a:endParaRPr lang="en-GB" sz="2400" dirty="0">
              <a:solidFill>
                <a:srgbClr val="2EAAE1"/>
              </a:solidFill>
              <a:cs typeface="Arial" charset="0"/>
            </a:endParaRPr>
          </a:p>
          <a:p>
            <a:r>
              <a:rPr lang="en-GB" sz="2400" dirty="0" err="1">
                <a:solidFill>
                  <a:srgbClr val="2EAAE1"/>
                </a:solidFill>
                <a:cs typeface="Arial" charset="0"/>
              </a:rPr>
              <a:t>Bwriedir</a:t>
            </a:r>
            <a:r>
              <a:rPr lang="en-GB" sz="2400" dirty="0">
                <a:solidFill>
                  <a:srgbClr val="2EAAE1"/>
                </a:solidFill>
                <a:cs typeface="Arial" charset="0"/>
              </a:rPr>
              <a:t> </a:t>
            </a:r>
            <a:r>
              <a:rPr lang="en-GB" sz="2400" dirty="0" err="1">
                <a:solidFill>
                  <a:srgbClr val="2EAAE1"/>
                </a:solidFill>
                <a:cs typeface="Arial" charset="0"/>
              </a:rPr>
              <a:t>yr</a:t>
            </a:r>
            <a:r>
              <a:rPr lang="en-GB" sz="2400" dirty="0">
                <a:solidFill>
                  <a:srgbClr val="2EAAE1"/>
                </a:solidFill>
                <a:cs typeface="Arial" charset="0"/>
              </a:rPr>
              <a:t> </a:t>
            </a:r>
            <a:r>
              <a:rPr lang="en-GB" sz="2400" dirty="0" err="1">
                <a:solidFill>
                  <a:srgbClr val="2EAAE1"/>
                </a:solidFill>
                <a:cs typeface="Arial" charset="0"/>
              </a:rPr>
              <a:t>adroddiad</a:t>
            </a:r>
            <a:r>
              <a:rPr lang="en-GB" sz="2400" dirty="0">
                <a:solidFill>
                  <a:srgbClr val="2EAAE1"/>
                </a:solidFill>
                <a:cs typeface="Arial" charset="0"/>
              </a:rPr>
              <a:t> </a:t>
            </a:r>
            <a:r>
              <a:rPr lang="en-GB" sz="2400" dirty="0" err="1">
                <a:solidFill>
                  <a:srgbClr val="2EAAE1"/>
                </a:solidFill>
                <a:cs typeface="Arial" charset="0"/>
              </a:rPr>
              <a:t>ar</a:t>
            </a:r>
            <a:r>
              <a:rPr lang="en-GB" sz="2400" dirty="0">
                <a:solidFill>
                  <a:srgbClr val="2EAAE1"/>
                </a:solidFill>
                <a:cs typeface="Arial" charset="0"/>
              </a:rPr>
              <a:t> </a:t>
            </a:r>
            <a:r>
              <a:rPr lang="en-GB" sz="2400" dirty="0" err="1">
                <a:solidFill>
                  <a:srgbClr val="2EAAE1"/>
                </a:solidFill>
                <a:cs typeface="Arial" charset="0"/>
              </a:rPr>
              <a:t>gyfer</a:t>
            </a:r>
            <a:r>
              <a:rPr lang="en-GB" sz="2400" dirty="0">
                <a:solidFill>
                  <a:srgbClr val="2EAAE1"/>
                </a:solidFill>
                <a:cs typeface="Arial" charset="0"/>
              </a:rPr>
              <a:t> </a:t>
            </a:r>
            <a:r>
              <a:rPr lang="en-GB" sz="2400" dirty="0" err="1">
                <a:solidFill>
                  <a:srgbClr val="2EAAE1"/>
                </a:solidFill>
                <a:cs typeface="Arial" charset="0"/>
              </a:rPr>
              <a:t>Llywodraeth</a:t>
            </a:r>
            <a:r>
              <a:rPr lang="en-GB" sz="2400" dirty="0">
                <a:solidFill>
                  <a:srgbClr val="2EAAE1"/>
                </a:solidFill>
                <a:cs typeface="Arial" charset="0"/>
              </a:rPr>
              <a:t> </a:t>
            </a:r>
            <a:r>
              <a:rPr lang="en-GB" sz="2400" dirty="0" err="1">
                <a:solidFill>
                  <a:srgbClr val="2EAAE1"/>
                </a:solidFill>
                <a:cs typeface="Arial" charset="0"/>
              </a:rPr>
              <a:t>Cymru</a:t>
            </a:r>
            <a:r>
              <a:rPr lang="en-GB" sz="2400" dirty="0">
                <a:solidFill>
                  <a:srgbClr val="2EAAE1"/>
                </a:solidFill>
                <a:cs typeface="Arial" charset="0"/>
              </a:rPr>
              <a:t>, staff </a:t>
            </a:r>
            <a:r>
              <a:rPr lang="en-GB" sz="2400" dirty="0" err="1">
                <a:solidFill>
                  <a:srgbClr val="2EAAE1"/>
                </a:solidFill>
                <a:cs typeface="Arial" charset="0"/>
              </a:rPr>
              <a:t>mewn</a:t>
            </a:r>
            <a:r>
              <a:rPr lang="en-GB" sz="2400" dirty="0">
                <a:solidFill>
                  <a:srgbClr val="2EAAE1"/>
                </a:solidFill>
                <a:cs typeface="Arial" charset="0"/>
              </a:rPr>
              <a:t> </a:t>
            </a:r>
            <a:r>
              <a:rPr lang="en-GB" sz="2400" dirty="0" err="1">
                <a:solidFill>
                  <a:srgbClr val="2EAAE1"/>
                </a:solidFill>
                <a:cs typeface="Arial" charset="0"/>
              </a:rPr>
              <a:t>ysgolion</a:t>
            </a:r>
            <a:r>
              <a:rPr lang="en-GB" sz="2400" dirty="0">
                <a:solidFill>
                  <a:srgbClr val="2EAAE1"/>
                </a:solidFill>
                <a:cs typeface="Arial" charset="0"/>
              </a:rPr>
              <a:t> ac </a:t>
            </a:r>
            <a:r>
              <a:rPr lang="en-GB" sz="2400" dirty="0" err="1">
                <a:solidFill>
                  <a:srgbClr val="2EAAE1"/>
                </a:solidFill>
                <a:cs typeface="Arial" charset="0"/>
              </a:rPr>
              <a:t>UCDau</a:t>
            </a:r>
            <a:r>
              <a:rPr lang="en-GB" sz="2400" dirty="0">
                <a:solidFill>
                  <a:srgbClr val="2EAAE1"/>
                </a:solidFill>
                <a:cs typeface="Arial" charset="0"/>
              </a:rPr>
              <a:t>, </a:t>
            </a:r>
            <a:r>
              <a:rPr lang="en-GB" sz="2400" dirty="0" err="1">
                <a:solidFill>
                  <a:srgbClr val="2EAAE1"/>
                </a:solidFill>
                <a:cs typeface="Arial" charset="0"/>
              </a:rPr>
              <a:t>awdurdodau</a:t>
            </a:r>
            <a:r>
              <a:rPr lang="en-GB" sz="2400" dirty="0">
                <a:solidFill>
                  <a:srgbClr val="2EAAE1"/>
                </a:solidFill>
                <a:cs typeface="Arial" charset="0"/>
              </a:rPr>
              <a:t> </a:t>
            </a:r>
            <a:r>
              <a:rPr lang="en-GB" sz="2400" dirty="0" err="1">
                <a:solidFill>
                  <a:srgbClr val="2EAAE1"/>
                </a:solidFill>
                <a:cs typeface="Arial" charset="0"/>
              </a:rPr>
              <a:t>lleol</a:t>
            </a:r>
            <a:r>
              <a:rPr lang="en-GB" sz="2400" dirty="0">
                <a:solidFill>
                  <a:srgbClr val="2EAAE1"/>
                </a:solidFill>
                <a:cs typeface="Arial" charset="0"/>
              </a:rPr>
              <a:t> a </a:t>
            </a:r>
            <a:r>
              <a:rPr lang="en-GB" sz="2400" dirty="0" err="1">
                <a:solidFill>
                  <a:srgbClr val="2EAAE1"/>
                </a:solidFill>
                <a:cs typeface="Arial" charset="0"/>
              </a:rPr>
              <a:t>chonsortia</a:t>
            </a:r>
            <a:r>
              <a:rPr lang="en-GB" sz="2400" dirty="0">
                <a:solidFill>
                  <a:srgbClr val="2EAAE1"/>
                </a:solidFill>
                <a:cs typeface="Arial" charset="0"/>
              </a:rPr>
              <a:t> </a:t>
            </a:r>
            <a:r>
              <a:rPr lang="en-GB" sz="2400" dirty="0" err="1">
                <a:solidFill>
                  <a:srgbClr val="2EAAE1"/>
                </a:solidFill>
                <a:cs typeface="Arial" charset="0"/>
              </a:rPr>
              <a:t>rhanbarthol</a:t>
            </a:r>
            <a:r>
              <a:rPr lang="en-GB" sz="2400" dirty="0">
                <a:solidFill>
                  <a:srgbClr val="2EAAE1"/>
                </a:solidFill>
                <a:cs typeface="Arial" charset="0"/>
              </a:rPr>
              <a:t>.  </a:t>
            </a:r>
            <a:r>
              <a:rPr lang="en-GB" sz="2400" dirty="0" err="1">
                <a:solidFill>
                  <a:srgbClr val="2EAAE1"/>
                </a:solidFill>
                <a:cs typeface="Arial" charset="0"/>
              </a:rPr>
              <a:t>Mae’r</a:t>
            </a:r>
            <a:r>
              <a:rPr lang="en-GB" sz="2400" dirty="0">
                <a:solidFill>
                  <a:srgbClr val="2EAAE1"/>
                </a:solidFill>
                <a:cs typeface="Arial" charset="0"/>
              </a:rPr>
              <a:t> </a:t>
            </a:r>
            <a:r>
              <a:rPr lang="en-GB" sz="2400" dirty="0" err="1">
                <a:solidFill>
                  <a:srgbClr val="2EAAE1"/>
                </a:solidFill>
                <a:cs typeface="Arial" charset="0"/>
              </a:rPr>
              <a:t>adroddiad</a:t>
            </a:r>
            <a:r>
              <a:rPr lang="en-GB" sz="2400" dirty="0">
                <a:solidFill>
                  <a:srgbClr val="2EAAE1"/>
                </a:solidFill>
                <a:cs typeface="Arial" charset="0"/>
              </a:rPr>
              <a:t> </a:t>
            </a:r>
            <a:r>
              <a:rPr lang="en-GB" sz="2400" dirty="0" err="1">
                <a:solidFill>
                  <a:srgbClr val="2EAAE1"/>
                </a:solidFill>
                <a:cs typeface="Arial" charset="0"/>
              </a:rPr>
              <a:t>wedi’i</a:t>
            </a:r>
            <a:r>
              <a:rPr lang="en-GB" sz="2400" dirty="0">
                <a:solidFill>
                  <a:srgbClr val="2EAAE1"/>
                </a:solidFill>
                <a:cs typeface="Arial" charset="0"/>
              </a:rPr>
              <a:t> </a:t>
            </a:r>
            <a:r>
              <a:rPr lang="en-GB" sz="2400" dirty="0" err="1">
                <a:solidFill>
                  <a:srgbClr val="2EAAE1"/>
                </a:solidFill>
                <a:cs typeface="Arial" charset="0"/>
              </a:rPr>
              <a:t>seilio</a:t>
            </a:r>
            <a:r>
              <a:rPr lang="en-GB" sz="2400" dirty="0">
                <a:solidFill>
                  <a:srgbClr val="2EAAE1"/>
                </a:solidFill>
                <a:cs typeface="Arial" charset="0"/>
              </a:rPr>
              <a:t> </a:t>
            </a:r>
            <a:r>
              <a:rPr lang="en-GB" sz="2400" dirty="0" err="1">
                <a:solidFill>
                  <a:srgbClr val="2EAAE1"/>
                </a:solidFill>
                <a:cs typeface="Arial" charset="0"/>
              </a:rPr>
              <a:t>ar</a:t>
            </a:r>
            <a:r>
              <a:rPr lang="en-GB" sz="2400" dirty="0">
                <a:solidFill>
                  <a:srgbClr val="2EAAE1"/>
                </a:solidFill>
                <a:cs typeface="Arial" charset="0"/>
              </a:rPr>
              <a:t> </a:t>
            </a:r>
            <a:r>
              <a:rPr lang="en-GB" sz="2400" dirty="0" err="1">
                <a:solidFill>
                  <a:srgbClr val="2EAAE1"/>
                </a:solidFill>
                <a:cs typeface="Arial" charset="0"/>
              </a:rPr>
              <a:t>ymweliadau</a:t>
            </a:r>
            <a:r>
              <a:rPr lang="en-GB" sz="2400" dirty="0">
                <a:solidFill>
                  <a:srgbClr val="2EAAE1"/>
                </a:solidFill>
                <a:cs typeface="Arial" charset="0"/>
              </a:rPr>
              <a:t> </a:t>
            </a:r>
            <a:r>
              <a:rPr lang="en-GB" sz="2400" dirty="0" err="1">
                <a:solidFill>
                  <a:srgbClr val="2EAAE1"/>
                </a:solidFill>
                <a:cs typeface="Arial" charset="0"/>
              </a:rPr>
              <a:t>ag</a:t>
            </a:r>
            <a:r>
              <a:rPr lang="en-GB" sz="2400" dirty="0">
                <a:solidFill>
                  <a:srgbClr val="2EAAE1"/>
                </a:solidFill>
                <a:cs typeface="Arial" charset="0"/>
              </a:rPr>
              <a:t> </a:t>
            </a:r>
            <a:r>
              <a:rPr lang="en-GB" sz="2400" dirty="0" err="1">
                <a:solidFill>
                  <a:srgbClr val="2EAAE1"/>
                </a:solidFill>
                <a:cs typeface="Arial" charset="0"/>
              </a:rPr>
              <a:t>UCDau</a:t>
            </a:r>
            <a:r>
              <a:rPr lang="en-GB" sz="2400" dirty="0">
                <a:solidFill>
                  <a:srgbClr val="2EAAE1"/>
                </a:solidFill>
                <a:cs typeface="Arial" charset="0"/>
              </a:rPr>
              <a:t>, </a:t>
            </a:r>
            <a:r>
              <a:rPr lang="en-GB" sz="2400" dirty="0" err="1">
                <a:solidFill>
                  <a:srgbClr val="2EAAE1"/>
                </a:solidFill>
                <a:cs typeface="Arial" charset="0"/>
              </a:rPr>
              <a:t>ysgolion</a:t>
            </a:r>
            <a:r>
              <a:rPr lang="en-GB" sz="2400" dirty="0">
                <a:solidFill>
                  <a:srgbClr val="2EAAE1"/>
                </a:solidFill>
                <a:cs typeface="Arial" charset="0"/>
              </a:rPr>
              <a:t> ac </a:t>
            </a:r>
            <a:r>
              <a:rPr lang="en-GB" sz="2400" dirty="0" err="1">
                <a:solidFill>
                  <a:srgbClr val="2EAAE1"/>
                </a:solidFill>
                <a:cs typeface="Arial" charset="0"/>
              </a:rPr>
              <a:t>awdurdodau</a:t>
            </a:r>
            <a:r>
              <a:rPr lang="en-GB" sz="2400" dirty="0">
                <a:solidFill>
                  <a:srgbClr val="2EAAE1"/>
                </a:solidFill>
                <a:cs typeface="Arial" charset="0"/>
              </a:rPr>
              <a:t> </a:t>
            </a:r>
            <a:r>
              <a:rPr lang="en-GB" sz="2400" dirty="0" err="1">
                <a:solidFill>
                  <a:srgbClr val="2EAAE1"/>
                </a:solidFill>
                <a:cs typeface="Arial" charset="0"/>
              </a:rPr>
              <a:t>lleol</a:t>
            </a:r>
            <a:r>
              <a:rPr lang="en-GB" sz="2400" dirty="0">
                <a:solidFill>
                  <a:srgbClr val="2EAAE1"/>
                </a:solidFill>
                <a:cs typeface="Arial" charset="0"/>
              </a:rPr>
              <a:t>.</a:t>
            </a:r>
            <a:endParaRPr lang="en-US" sz="2200" dirty="0">
              <a:cs typeface="Arial" charset="0"/>
            </a:endParaRP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8196"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9875" y="1414463"/>
            <a:ext cx="3013075" cy="539750"/>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594475" y="2295525"/>
            <a:ext cx="5937250" cy="6956425"/>
          </a:xfrm>
          <a:prstGeom prst="rect">
            <a:avLst/>
          </a:prstGeom>
        </p:spPr>
        <p:txBody>
          <a:bodyPr lIns="0" tIns="0" rIns="0" bIns="0">
            <a:spAutoFit/>
          </a:bodyPr>
          <a:lstStyle/>
          <a:p>
            <a:pPr fontAlgn="auto">
              <a:spcBef>
                <a:spcPts val="0"/>
              </a:spcBef>
              <a:spcAft>
                <a:spcPts val="0"/>
              </a:spcAft>
              <a:defRPr/>
            </a:pPr>
            <a:r>
              <a:rPr lang="en-GB" sz="2400" dirty="0">
                <a:latin typeface="Arial" panose="020B0604020202020204" pitchFamily="34" charset="0"/>
                <a:cs typeface="Arial" panose="020B0604020202020204" pitchFamily="34" charset="0"/>
              </a:rPr>
              <a:t>The aim of the report is to identify good practice in EOTAS including: </a:t>
            </a:r>
          </a:p>
          <a:p>
            <a:pPr fontAlgn="auto">
              <a:spcBef>
                <a:spcPts val="0"/>
              </a:spcBef>
              <a:spcAft>
                <a:spcPts val="0"/>
              </a:spcAft>
              <a:defRPr/>
            </a:pPr>
            <a:endParaRPr lang="en-GB" sz="2400" dirty="0">
              <a:latin typeface="Arial" panose="020B0604020202020204" pitchFamily="34" charset="0"/>
              <a:cs typeface="Arial" panose="020B0604020202020204" pitchFamily="34" charset="0"/>
            </a:endParaRPr>
          </a:p>
          <a:p>
            <a:pPr marL="342900" indent="-342900" fontAlgn="auto">
              <a:spcBef>
                <a:spcPts val="0"/>
              </a:spcBef>
              <a:spcAft>
                <a:spcPts val="0"/>
              </a:spcAft>
              <a:buFont typeface="Arial" panose="020B0604020202020204" pitchFamily="34" charset="0"/>
              <a:buChar char="•"/>
              <a:defRPr/>
            </a:pPr>
            <a:r>
              <a:rPr lang="en-GB" sz="2400" dirty="0">
                <a:latin typeface="Arial" panose="020B0604020202020204" pitchFamily="34" charset="0"/>
                <a:cs typeface="Arial" panose="020B0604020202020204" pitchFamily="34" charset="0"/>
              </a:rPr>
              <a:t>early intervention strategies in schools, pupil referral units (PRUs), and local authorities, which help reduce the number of pupils going into EOTAS</a:t>
            </a:r>
          </a:p>
          <a:p>
            <a:pPr marL="342900" indent="-342900" fontAlgn="auto">
              <a:spcBef>
                <a:spcPts val="0"/>
              </a:spcBef>
              <a:spcAft>
                <a:spcPts val="0"/>
              </a:spcAft>
              <a:buFont typeface="Arial" panose="020B0604020202020204" pitchFamily="34" charset="0"/>
              <a:buChar char="•"/>
              <a:defRPr/>
            </a:pPr>
            <a:r>
              <a:rPr lang="en-GB" sz="2400" dirty="0">
                <a:latin typeface="Arial" panose="020B0604020202020204" pitchFamily="34" charset="0"/>
                <a:cs typeface="Arial" panose="020B0604020202020204" pitchFamily="34" charset="0"/>
              </a:rPr>
              <a:t>examples of good practice in PRUs in relation to curricula that meet the needs of all pupils, behaviour management strategies and reintegration of pupils into mainstream education</a:t>
            </a:r>
          </a:p>
          <a:p>
            <a:pPr marL="342900" indent="-342900" fontAlgn="auto">
              <a:spcBef>
                <a:spcPts val="0"/>
              </a:spcBef>
              <a:spcAft>
                <a:spcPts val="0"/>
              </a:spcAft>
              <a:buFont typeface="Arial" panose="020B0604020202020204" pitchFamily="34" charset="0"/>
              <a:buChar char="•"/>
              <a:defRPr/>
            </a:pPr>
            <a:endParaRPr lang="en-GB" sz="2400" dirty="0">
              <a:latin typeface="Arial" panose="020B0604020202020204" pitchFamily="34" charset="0"/>
              <a:cs typeface="Arial" panose="020B0604020202020204" pitchFamily="34" charset="0"/>
            </a:endParaRPr>
          </a:p>
          <a:p>
            <a:pPr fontAlgn="auto">
              <a:spcBef>
                <a:spcPts val="0"/>
              </a:spcBef>
              <a:spcAft>
                <a:spcPts val="0"/>
              </a:spcAft>
              <a:defRPr/>
            </a:pPr>
            <a:r>
              <a:rPr lang="en-GB" sz="2400" dirty="0">
                <a:latin typeface="Arial" panose="020B0604020202020204" pitchFamily="34" charset="0"/>
                <a:cs typeface="Arial" panose="020B0604020202020204" pitchFamily="34" charset="0"/>
              </a:rPr>
              <a:t>The report is intended for the Welsh Government, school and PRU staff, local authorities and regional consortia.  The report is based on visits to PRUs, schools and local authorities. </a:t>
            </a:r>
          </a:p>
          <a:p>
            <a:pPr fontAlgn="auto">
              <a:spcBef>
                <a:spcPts val="0"/>
              </a:spcBef>
              <a:spcAft>
                <a:spcPts val="0"/>
              </a:spcAft>
              <a:defRPr/>
            </a:pPr>
            <a:endParaRPr lang="en-GB" sz="2000" dirty="0">
              <a:latin typeface="Arial" panose="020B0604020202020204" pitchFamily="34" charset="0"/>
              <a:cs typeface="Arial" panose="020B0604020202020204" pitchFamily="34" charset="0"/>
            </a:endParaRPr>
          </a:p>
        </p:txBody>
      </p:sp>
      <p:sp>
        <p:nvSpPr>
          <p:cNvPr id="8199"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8200"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6432530"/>
          </a:xfrm>
        </p:spPr>
        <p:txBody>
          <a:bodyPr/>
          <a:lstStyle/>
          <a:p>
            <a:pPr>
              <a:spcBef>
                <a:spcPct val="0"/>
              </a:spcBef>
            </a:pPr>
            <a:r>
              <a:rPr lang="en-GB" dirty="0" smtClean="0">
                <a:latin typeface="Arial" charset="0"/>
                <a:cs typeface="Arial" charset="0"/>
              </a:rPr>
              <a:t>Mae </a:t>
            </a:r>
            <a:r>
              <a:rPr lang="en-GB" dirty="0" err="1" smtClean="0">
                <a:latin typeface="Arial" charset="0"/>
                <a:cs typeface="Arial" charset="0"/>
              </a:rPr>
              <a:t>darpariaeth</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gyfer</a:t>
            </a:r>
            <a:r>
              <a:rPr lang="en-GB" dirty="0" smtClean="0">
                <a:latin typeface="Arial" charset="0"/>
                <a:cs typeface="Arial" charset="0"/>
              </a:rPr>
              <a:t> </a:t>
            </a:r>
            <a:r>
              <a:rPr lang="en-GB" dirty="0" err="1" smtClean="0">
                <a:latin typeface="Arial" charset="0"/>
                <a:cs typeface="Arial" charset="0"/>
              </a:rPr>
              <a:t>disgyblion</a:t>
            </a:r>
            <a:r>
              <a:rPr lang="en-GB" dirty="0" smtClean="0">
                <a:latin typeface="Arial" charset="0"/>
                <a:cs typeface="Arial" charset="0"/>
              </a:rPr>
              <a:t> </a:t>
            </a:r>
            <a:r>
              <a:rPr lang="en-GB" dirty="0" err="1" smtClean="0">
                <a:latin typeface="Arial" charset="0"/>
                <a:cs typeface="Arial" charset="0"/>
              </a:rPr>
              <a:t>sydd</a:t>
            </a:r>
            <a:r>
              <a:rPr lang="en-GB" dirty="0" smtClean="0">
                <a:latin typeface="Arial" charset="0"/>
                <a:cs typeface="Arial" charset="0"/>
              </a:rPr>
              <a:t> </a:t>
            </a:r>
            <a:r>
              <a:rPr lang="en-GB" dirty="0" err="1" smtClean="0">
                <a:latin typeface="Arial" charset="0"/>
                <a:cs typeface="Arial" charset="0"/>
              </a:rPr>
              <a:t>mewn</a:t>
            </a:r>
            <a:r>
              <a:rPr lang="en-GB" dirty="0" smtClean="0">
                <a:latin typeface="Arial" charset="0"/>
                <a:cs typeface="Arial" charset="0"/>
              </a:rPr>
              <a:t> </a:t>
            </a:r>
            <a:r>
              <a:rPr lang="en-GB" dirty="0" err="1" smtClean="0">
                <a:latin typeface="Arial" charset="0"/>
                <a:cs typeface="Arial" charset="0"/>
              </a:rPr>
              <a:t>perygl</a:t>
            </a:r>
            <a:r>
              <a:rPr lang="en-GB" dirty="0" smtClean="0">
                <a:latin typeface="Arial" charset="0"/>
                <a:cs typeface="Arial" charset="0"/>
              </a:rPr>
              <a:t> o </a:t>
            </a:r>
            <a:r>
              <a:rPr lang="en-GB" dirty="0" err="1" smtClean="0">
                <a:latin typeface="Arial" charset="0"/>
                <a:cs typeface="Arial" charset="0"/>
              </a:rPr>
              <a:t>gael</a:t>
            </a:r>
            <a:r>
              <a:rPr lang="en-GB" dirty="0" smtClean="0">
                <a:latin typeface="Arial" charset="0"/>
                <a:cs typeface="Arial" charset="0"/>
              </a:rPr>
              <a:t> </a:t>
            </a:r>
            <a:r>
              <a:rPr lang="en-GB" dirty="0" err="1" smtClean="0">
                <a:latin typeface="Arial" charset="0"/>
                <a:cs typeface="Arial" charset="0"/>
              </a:rPr>
              <a:t>eu</a:t>
            </a:r>
            <a:r>
              <a:rPr lang="en-GB" dirty="0" smtClean="0">
                <a:latin typeface="Arial" charset="0"/>
                <a:cs typeface="Arial" charset="0"/>
              </a:rPr>
              <a:t> </a:t>
            </a:r>
            <a:r>
              <a:rPr lang="en-GB" dirty="0" err="1" smtClean="0">
                <a:latin typeface="Arial" charset="0"/>
                <a:cs typeface="Arial" charset="0"/>
              </a:rPr>
              <a:t>gwahardd</a:t>
            </a:r>
            <a:r>
              <a:rPr lang="en-GB" dirty="0" smtClean="0">
                <a:latin typeface="Arial" charset="0"/>
                <a:cs typeface="Arial" charset="0"/>
              </a:rPr>
              <a:t> </a:t>
            </a:r>
            <a:r>
              <a:rPr lang="en-GB" dirty="0" err="1" smtClean="0">
                <a:latin typeface="Arial" charset="0"/>
                <a:cs typeface="Arial" charset="0"/>
              </a:rPr>
              <a:t>neu</a:t>
            </a:r>
            <a:r>
              <a:rPr lang="en-GB" dirty="0" smtClean="0">
                <a:latin typeface="Arial" charset="0"/>
                <a:cs typeface="Arial" charset="0"/>
              </a:rPr>
              <a:t> o </a:t>
            </a:r>
            <a:r>
              <a:rPr lang="en-GB" dirty="0" err="1" smtClean="0">
                <a:latin typeface="Arial" charset="0"/>
                <a:cs typeface="Arial" charset="0"/>
              </a:rPr>
              <a:t>ymddieithrio</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fwyaf</a:t>
            </a:r>
            <a:r>
              <a:rPr lang="en-GB" dirty="0" smtClean="0">
                <a:latin typeface="Arial" charset="0"/>
                <a:cs typeface="Arial" charset="0"/>
              </a:rPr>
              <a:t> </a:t>
            </a:r>
            <a:r>
              <a:rPr lang="en-GB" dirty="0" err="1" smtClean="0">
                <a:latin typeface="Arial" charset="0"/>
                <a:cs typeface="Arial" charset="0"/>
              </a:rPr>
              <a:t>effeithiol</a:t>
            </a:r>
            <a:r>
              <a:rPr lang="en-GB" dirty="0" smtClean="0">
                <a:latin typeface="Arial" charset="0"/>
                <a:cs typeface="Arial" charset="0"/>
              </a:rPr>
              <a:t>:</a:t>
            </a:r>
          </a:p>
          <a:p>
            <a:pPr>
              <a:spcBef>
                <a:spcPct val="0"/>
              </a:spcBef>
            </a:pPr>
            <a:r>
              <a:rPr lang="en-GB" dirty="0" smtClean="0">
                <a:latin typeface="Arial" charset="0"/>
                <a:cs typeface="Arial" charset="0"/>
              </a:rPr>
              <a:t> </a:t>
            </a:r>
          </a:p>
          <a:p>
            <a:pPr marL="342900" indent="-342900">
              <a:spcBef>
                <a:spcPct val="0"/>
              </a:spcBef>
              <a:buFont typeface="Arial" panose="020B0604020202020204" pitchFamily="34" charset="0"/>
              <a:buChar char="•"/>
            </a:pPr>
            <a:r>
              <a:rPr lang="en-GB" dirty="0" err="1" smtClean="0">
                <a:latin typeface="Arial" charset="0"/>
                <a:cs typeface="Arial" charset="0"/>
              </a:rPr>
              <a:t>lle</a:t>
            </a:r>
            <a:r>
              <a:rPr lang="en-GB" dirty="0" smtClean="0">
                <a:latin typeface="Arial" charset="0"/>
                <a:cs typeface="Arial" charset="0"/>
              </a:rPr>
              <a:t> </a:t>
            </a:r>
            <a:r>
              <a:rPr lang="en-GB" dirty="0" err="1" smtClean="0">
                <a:latin typeface="Arial" charset="0"/>
                <a:cs typeface="Arial" charset="0"/>
              </a:rPr>
              <a:t>mae</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ac </a:t>
            </a:r>
            <a:r>
              <a:rPr lang="en-GB" dirty="0" err="1" smtClean="0">
                <a:latin typeface="Arial" charset="0"/>
                <a:cs typeface="Arial" charset="0"/>
              </a:rPr>
              <a:t>UCDau</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gweithio</a:t>
            </a:r>
            <a:r>
              <a:rPr lang="en-GB" dirty="0" smtClean="0">
                <a:latin typeface="Arial" charset="0"/>
                <a:cs typeface="Arial" charset="0"/>
              </a:rPr>
              <a:t> </a:t>
            </a:r>
            <a:r>
              <a:rPr lang="en-GB" dirty="0" err="1" smtClean="0">
                <a:latin typeface="Arial" charset="0"/>
                <a:cs typeface="Arial" charset="0"/>
              </a:rPr>
              <a:t>gyda’i</a:t>
            </a:r>
            <a:r>
              <a:rPr lang="en-GB" dirty="0" smtClean="0">
                <a:latin typeface="Arial" charset="0"/>
                <a:cs typeface="Arial" charset="0"/>
              </a:rPr>
              <a:t> </a:t>
            </a:r>
            <a:r>
              <a:rPr lang="en-GB" dirty="0" err="1" smtClean="0">
                <a:latin typeface="Arial" charset="0"/>
                <a:cs typeface="Arial" charset="0"/>
              </a:rPr>
              <a:t>gilydd</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cy-GB" dirty="0" smtClean="0">
                <a:latin typeface="Arial" charset="0"/>
                <a:cs typeface="Arial" charset="0"/>
              </a:rPr>
              <a:t>fodloni anghenion y disgyblion hyn ac i sicrhau eu bod yn aros mewn addysg amser llawn</a:t>
            </a:r>
            <a:endParaRPr lang="en-GB" dirty="0" smtClean="0">
              <a:latin typeface="Arial" charset="0"/>
              <a:cs typeface="Arial" charset="0"/>
            </a:endParaRPr>
          </a:p>
          <a:p>
            <a:pPr marL="342900" indent="-342900">
              <a:spcBef>
                <a:spcPct val="0"/>
              </a:spcBef>
              <a:buFont typeface="Arial" panose="020B0604020202020204" pitchFamily="34" charset="0"/>
              <a:buChar char="•"/>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err="1" smtClean="0">
                <a:latin typeface="Arial" charset="0"/>
                <a:cs typeface="Arial" charset="0"/>
              </a:rPr>
              <a:t>lle</a:t>
            </a:r>
            <a:r>
              <a:rPr lang="en-GB" dirty="0" smtClean="0">
                <a:latin typeface="Arial" charset="0"/>
                <a:cs typeface="Arial" charset="0"/>
              </a:rPr>
              <a:t> </a:t>
            </a:r>
            <a:r>
              <a:rPr lang="en-GB" dirty="0" err="1" smtClean="0">
                <a:latin typeface="Arial" charset="0"/>
                <a:cs typeface="Arial" charset="0"/>
              </a:rPr>
              <a:t>mae</a:t>
            </a:r>
            <a:r>
              <a:rPr lang="en-GB" dirty="0" smtClean="0">
                <a:latin typeface="Arial" charset="0"/>
                <a:cs typeface="Arial" charset="0"/>
              </a:rPr>
              <a:t> </a:t>
            </a:r>
            <a:r>
              <a:rPr lang="en-GB" dirty="0" err="1" smtClean="0">
                <a:latin typeface="Arial" charset="0"/>
                <a:cs typeface="Arial" charset="0"/>
              </a:rPr>
              <a:t>gan</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t>
            </a:r>
            <a:r>
              <a:rPr lang="en-GB" dirty="0" err="1" smtClean="0">
                <a:latin typeface="Arial" charset="0"/>
                <a:cs typeface="Arial" charset="0"/>
              </a:rPr>
              <a:t>strategaeth</a:t>
            </a:r>
            <a:r>
              <a:rPr lang="en-GB" dirty="0" smtClean="0">
                <a:latin typeface="Arial" charset="0"/>
                <a:cs typeface="Arial" charset="0"/>
              </a:rPr>
              <a:t> </a:t>
            </a:r>
            <a:r>
              <a:rPr lang="en-GB" dirty="0" err="1" smtClean="0">
                <a:latin typeface="Arial" charset="0"/>
                <a:cs typeface="Arial" charset="0"/>
              </a:rPr>
              <a:t>glir</a:t>
            </a:r>
            <a:r>
              <a:rPr lang="en-GB" dirty="0" smtClean="0">
                <a:latin typeface="Arial" charset="0"/>
                <a:cs typeface="Arial" charset="0"/>
              </a:rPr>
              <a:t> a </a:t>
            </a:r>
            <a:r>
              <a:rPr lang="en-GB" dirty="0" err="1" smtClean="0">
                <a:latin typeface="Arial" charset="0"/>
                <a:cs typeface="Arial" charset="0"/>
              </a:rPr>
              <a:t>chontinwwm</a:t>
            </a:r>
            <a:r>
              <a:rPr lang="en-GB" dirty="0" smtClean="0">
                <a:latin typeface="Arial" charset="0"/>
                <a:cs typeface="Arial" charset="0"/>
              </a:rPr>
              <a:t> </a:t>
            </a:r>
            <a:r>
              <a:rPr lang="en-GB" dirty="0" err="1" smtClean="0">
                <a:latin typeface="Arial" charset="0"/>
                <a:cs typeface="Arial" charset="0"/>
              </a:rPr>
              <a:t>darpariaeth</a:t>
            </a:r>
            <a:r>
              <a:rPr lang="en-GB" dirty="0" smtClean="0">
                <a:latin typeface="Arial" charset="0"/>
                <a:cs typeface="Arial" charset="0"/>
              </a:rPr>
              <a:t> </a:t>
            </a:r>
            <a:r>
              <a:rPr lang="en-GB" dirty="0" err="1" smtClean="0">
                <a:latin typeface="Arial" charset="0"/>
                <a:cs typeface="Arial" charset="0"/>
              </a:rPr>
              <a:t>i</a:t>
            </a:r>
            <a:r>
              <a:rPr lang="en-GB" dirty="0" smtClean="0">
                <a:latin typeface="Arial" charset="0"/>
                <a:cs typeface="Arial" charset="0"/>
              </a:rPr>
              <a:t> </a:t>
            </a:r>
            <a:r>
              <a:rPr lang="en-GB" dirty="0" err="1" smtClean="0">
                <a:latin typeface="Arial" charset="0"/>
                <a:cs typeface="Arial" charset="0"/>
              </a:rPr>
              <a:t>fodloni</a:t>
            </a:r>
            <a:r>
              <a:rPr lang="en-GB" dirty="0" smtClean="0">
                <a:latin typeface="Arial" charset="0"/>
                <a:cs typeface="Arial" charset="0"/>
              </a:rPr>
              <a:t> </a:t>
            </a:r>
            <a:r>
              <a:rPr lang="en-GB" dirty="0" err="1" smtClean="0">
                <a:latin typeface="Arial" charset="0"/>
                <a:cs typeface="Arial" charset="0"/>
              </a:rPr>
              <a:t>anghenion</a:t>
            </a:r>
            <a:r>
              <a:rPr lang="en-GB" dirty="0" smtClean="0">
                <a:latin typeface="Arial" charset="0"/>
                <a:cs typeface="Arial" charset="0"/>
              </a:rPr>
              <a:t> y </a:t>
            </a:r>
            <a:r>
              <a:rPr lang="en-GB" dirty="0" err="1" smtClean="0">
                <a:latin typeface="Arial" charset="0"/>
                <a:cs typeface="Arial" charset="0"/>
              </a:rPr>
              <a:t>disgyblion</a:t>
            </a:r>
            <a:r>
              <a:rPr lang="en-GB" dirty="0" smtClean="0">
                <a:latin typeface="Arial" charset="0"/>
                <a:cs typeface="Arial" charset="0"/>
              </a:rPr>
              <a:t> </a:t>
            </a:r>
            <a:r>
              <a:rPr lang="en-GB" dirty="0" err="1" smtClean="0">
                <a:latin typeface="Arial" charset="0"/>
                <a:cs typeface="Arial" charset="0"/>
              </a:rPr>
              <a:t>hyn</a:t>
            </a:r>
            <a:endParaRPr lang="en-GB" dirty="0" smtClean="0">
              <a:latin typeface="Arial" charset="0"/>
              <a:cs typeface="Arial" charset="0"/>
            </a:endParaRPr>
          </a:p>
          <a:p>
            <a:pPr>
              <a:spcBef>
                <a:spcPct val="0"/>
              </a:spcBef>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err="1" smtClean="0">
                <a:latin typeface="Arial" charset="0"/>
                <a:cs typeface="Arial" charset="0"/>
              </a:rPr>
              <a:t>lle</a:t>
            </a:r>
            <a:r>
              <a:rPr lang="en-GB" dirty="0" smtClean="0">
                <a:latin typeface="Arial" charset="0"/>
                <a:cs typeface="Arial" charset="0"/>
              </a:rPr>
              <a:t> </a:t>
            </a:r>
            <a:r>
              <a:rPr lang="en-GB" dirty="0" err="1" smtClean="0">
                <a:latin typeface="Arial" charset="0"/>
                <a:cs typeface="Arial" charset="0"/>
              </a:rPr>
              <a:t>mae</a:t>
            </a:r>
            <a:r>
              <a:rPr lang="en-GB" dirty="0" smtClean="0">
                <a:latin typeface="Arial" charset="0"/>
                <a:cs typeface="Arial" charset="0"/>
              </a:rPr>
              <a:t> </a:t>
            </a:r>
            <a:r>
              <a:rPr lang="en-GB" dirty="0" err="1" smtClean="0">
                <a:latin typeface="Arial" charset="0"/>
                <a:cs typeface="Arial" charset="0"/>
              </a:rPr>
              <a:t>gan</a:t>
            </a:r>
            <a:r>
              <a:rPr lang="en-GB" dirty="0" smtClean="0">
                <a:latin typeface="Arial" charset="0"/>
                <a:cs typeface="Arial" charset="0"/>
              </a:rPr>
              <a:t> </a:t>
            </a:r>
            <a:r>
              <a:rPr lang="en-GB" dirty="0" err="1" smtClean="0">
                <a:latin typeface="Arial" charset="0"/>
                <a:cs typeface="Arial" charset="0"/>
              </a:rPr>
              <a:t>UCDau</a:t>
            </a:r>
            <a:r>
              <a:rPr lang="en-GB" dirty="0" smtClean="0">
                <a:latin typeface="Arial" charset="0"/>
                <a:cs typeface="Arial" charset="0"/>
              </a:rPr>
              <a:t> </a:t>
            </a:r>
            <a:r>
              <a:rPr lang="en-GB" dirty="0" err="1" smtClean="0">
                <a:latin typeface="Arial" charset="0"/>
                <a:cs typeface="Arial" charset="0"/>
              </a:rPr>
              <a:t>brosesau</a:t>
            </a:r>
            <a:r>
              <a:rPr lang="en-GB" dirty="0" smtClean="0">
                <a:latin typeface="Arial" charset="0"/>
                <a:cs typeface="Arial" charset="0"/>
              </a:rPr>
              <a:t> </a:t>
            </a:r>
            <a:r>
              <a:rPr lang="en-GB" dirty="0" err="1" smtClean="0">
                <a:latin typeface="Arial" charset="0"/>
                <a:cs typeface="Arial" charset="0"/>
              </a:rPr>
              <a:t>cyfeirio</a:t>
            </a:r>
            <a:r>
              <a:rPr lang="en-GB" dirty="0" smtClean="0">
                <a:latin typeface="Arial" charset="0"/>
                <a:cs typeface="Arial" charset="0"/>
              </a:rPr>
              <a:t>  </a:t>
            </a:r>
            <a:r>
              <a:rPr lang="en-GB" dirty="0" err="1" smtClean="0">
                <a:latin typeface="Arial" charset="0"/>
                <a:cs typeface="Arial" charset="0"/>
              </a:rPr>
              <a:t>sefydledig</a:t>
            </a:r>
            <a:r>
              <a:rPr lang="en-GB" dirty="0" smtClean="0">
                <a:latin typeface="Arial" charset="0"/>
                <a:cs typeface="Arial" charset="0"/>
              </a:rPr>
              <a:t>, a </a:t>
            </a:r>
            <a:r>
              <a:rPr lang="en-GB" dirty="0" err="1" smtClean="0">
                <a:latin typeface="Arial" charset="0"/>
                <a:cs typeface="Arial" charset="0"/>
              </a:rPr>
              <a:t>meini</a:t>
            </a:r>
            <a:r>
              <a:rPr lang="en-GB" dirty="0" smtClean="0">
                <a:latin typeface="Arial" charset="0"/>
                <a:cs typeface="Arial" charset="0"/>
              </a:rPr>
              <a:t> </a:t>
            </a:r>
            <a:r>
              <a:rPr lang="en-GB" dirty="0" err="1" smtClean="0">
                <a:latin typeface="Arial" charset="0"/>
                <a:cs typeface="Arial" charset="0"/>
              </a:rPr>
              <a:t>prawf</a:t>
            </a:r>
            <a:r>
              <a:rPr lang="en-GB" dirty="0" smtClean="0">
                <a:latin typeface="Arial" charset="0"/>
                <a:cs typeface="Arial" charset="0"/>
              </a:rPr>
              <a:t> </a:t>
            </a:r>
            <a:r>
              <a:rPr lang="en-GB" dirty="0" err="1" smtClean="0">
                <a:latin typeface="Arial" charset="0"/>
                <a:cs typeface="Arial" charset="0"/>
              </a:rPr>
              <a:t>mynediad</a:t>
            </a:r>
            <a:r>
              <a:rPr lang="en-GB" dirty="0" smtClean="0">
                <a:latin typeface="Arial" charset="0"/>
                <a:cs typeface="Arial" charset="0"/>
              </a:rPr>
              <a:t> ac </a:t>
            </a:r>
            <a:r>
              <a:rPr lang="en-GB" dirty="0" err="1" smtClean="0">
                <a:latin typeface="Arial" charset="0"/>
                <a:cs typeface="Arial" charset="0"/>
              </a:rPr>
              <a:t>ymadael</a:t>
            </a:r>
            <a:r>
              <a:rPr lang="en-GB" dirty="0" smtClean="0">
                <a:latin typeface="Arial" charset="0"/>
                <a:cs typeface="Arial" charset="0"/>
              </a:rPr>
              <a:t> </a:t>
            </a:r>
            <a:r>
              <a:rPr lang="en-GB" dirty="0" err="1" smtClean="0">
                <a:latin typeface="Arial" charset="0"/>
                <a:cs typeface="Arial" charset="0"/>
              </a:rPr>
              <a:t>clir</a:t>
            </a: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smtClean="0">
                <a:latin typeface="Arial" charset="0"/>
                <a:cs typeface="Arial" charset="0"/>
              </a:rPr>
              <a:t> </a:t>
            </a:r>
          </a:p>
          <a:p>
            <a:pPr marL="342900" indent="-342900">
              <a:spcBef>
                <a:spcPct val="0"/>
              </a:spcBef>
              <a:buFont typeface="Arial" panose="020B0604020202020204" pitchFamily="34" charset="0"/>
              <a:buChar char="•"/>
            </a:pPr>
            <a:r>
              <a:rPr lang="en-GB" dirty="0" err="1" smtClean="0">
                <a:latin typeface="Arial" charset="0"/>
                <a:cs typeface="Arial" charset="0"/>
              </a:rPr>
              <a:t>lle</a:t>
            </a:r>
            <a:r>
              <a:rPr lang="en-GB" dirty="0" smtClean="0">
                <a:latin typeface="Arial" charset="0"/>
                <a:cs typeface="Arial" charset="0"/>
              </a:rPr>
              <a:t> </a:t>
            </a:r>
            <a:r>
              <a:rPr lang="en-GB" dirty="0" err="1" smtClean="0">
                <a:latin typeface="Arial" charset="0"/>
                <a:cs typeface="Arial" charset="0"/>
              </a:rPr>
              <a:t>mae</a:t>
            </a:r>
            <a:r>
              <a:rPr lang="en-GB" dirty="0" smtClean="0">
                <a:latin typeface="Arial" charset="0"/>
                <a:cs typeface="Arial" charset="0"/>
              </a:rPr>
              <a:t> </a:t>
            </a:r>
            <a:r>
              <a:rPr lang="en-GB" dirty="0" err="1" smtClean="0">
                <a:latin typeface="Arial" charset="0"/>
                <a:cs typeface="Arial" charset="0"/>
              </a:rPr>
              <a:t>gan</a:t>
            </a:r>
            <a:r>
              <a:rPr lang="en-GB" dirty="0" smtClean="0">
                <a:latin typeface="Arial" charset="0"/>
                <a:cs typeface="Arial" charset="0"/>
              </a:rPr>
              <a:t> </a:t>
            </a:r>
            <a:r>
              <a:rPr lang="en-GB" dirty="0" err="1" smtClean="0">
                <a:latin typeface="Arial" charset="0"/>
                <a:cs typeface="Arial" charset="0"/>
              </a:rPr>
              <a:t>randdeiliaid</a:t>
            </a:r>
            <a:r>
              <a:rPr lang="en-GB" dirty="0" smtClean="0">
                <a:latin typeface="Arial" charset="0"/>
                <a:cs typeface="Arial" charset="0"/>
              </a:rPr>
              <a:t> </a:t>
            </a:r>
            <a:r>
              <a:rPr lang="en-GB" dirty="0" err="1" smtClean="0">
                <a:latin typeface="Arial" charset="0"/>
                <a:cs typeface="Arial" charset="0"/>
              </a:rPr>
              <a:t>ddealltwriaeth</a:t>
            </a:r>
            <a:r>
              <a:rPr lang="en-GB" dirty="0" smtClean="0">
                <a:latin typeface="Arial" charset="0"/>
                <a:cs typeface="Arial" charset="0"/>
              </a:rPr>
              <a:t> </a:t>
            </a:r>
            <a:r>
              <a:rPr lang="en-GB" dirty="0" err="1" smtClean="0">
                <a:latin typeface="Arial" charset="0"/>
                <a:cs typeface="Arial" charset="0"/>
              </a:rPr>
              <a:t>glir</a:t>
            </a:r>
            <a:r>
              <a:rPr lang="en-GB" dirty="0" smtClean="0">
                <a:latin typeface="Arial" charset="0"/>
                <a:cs typeface="Arial" charset="0"/>
              </a:rPr>
              <a:t> o </a:t>
            </a:r>
            <a:r>
              <a:rPr lang="cy-GB" dirty="0" smtClean="0">
                <a:latin typeface="Arial" charset="0"/>
                <a:cs typeface="Arial" charset="0"/>
              </a:rPr>
              <a:t>rôl </a:t>
            </a:r>
            <a:r>
              <a:rPr lang="cy-GB" dirty="0" err="1" smtClean="0">
                <a:latin typeface="Arial" charset="0"/>
                <a:cs typeface="Arial" charset="0"/>
              </a:rPr>
              <a:t>UCDau</a:t>
            </a:r>
            <a:endParaRPr lang="en-US" dirty="0"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6432550"/>
          </a:xfrm>
        </p:spPr>
        <p:txBody>
          <a:bodyPr/>
          <a:lstStyle/>
          <a:p>
            <a:pPr>
              <a:spcBef>
                <a:spcPct val="0"/>
              </a:spcBef>
            </a:pPr>
            <a:r>
              <a:rPr lang="en-GB" dirty="0" smtClean="0">
                <a:latin typeface="Arial" charset="0"/>
                <a:cs typeface="Arial" charset="0"/>
              </a:rPr>
              <a:t>Provision for pupils at risk of exclusion or disengagement is most effective where:</a:t>
            </a:r>
          </a:p>
          <a:p>
            <a:pPr>
              <a:spcBef>
                <a:spcPct val="0"/>
              </a:spcBef>
            </a:pPr>
            <a:r>
              <a:rPr lang="en-GB" dirty="0" smtClean="0">
                <a:latin typeface="Arial" charset="0"/>
                <a:cs typeface="Arial" charset="0"/>
              </a:rPr>
              <a:t> </a:t>
            </a:r>
          </a:p>
          <a:p>
            <a:pPr marL="342900" indent="-342900">
              <a:spcBef>
                <a:spcPct val="0"/>
              </a:spcBef>
              <a:buFont typeface="Arial" panose="020B0604020202020204" pitchFamily="34" charset="0"/>
              <a:buChar char="•"/>
            </a:pPr>
            <a:r>
              <a:rPr lang="en-GB" dirty="0" smtClean="0">
                <a:latin typeface="Arial" charset="0"/>
                <a:cs typeface="Arial" charset="0"/>
              </a:rPr>
              <a:t>local authorities, schools and PRUs work together to meet the needs of these pupils and to ensure that they remain in full-time education</a:t>
            </a:r>
          </a:p>
          <a:p>
            <a:pPr marL="342900" indent="-342900">
              <a:spcBef>
                <a:spcPct val="0"/>
              </a:spcBef>
              <a:buFont typeface="Arial" panose="020B0604020202020204" pitchFamily="34" charset="0"/>
              <a:buChar char="•"/>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smtClean="0">
                <a:latin typeface="Arial" charset="0"/>
                <a:cs typeface="Arial" charset="0"/>
              </a:rPr>
              <a:t>local authorities have a clear strategy and a continuum of provision to meet these pupils’ needs</a:t>
            </a:r>
          </a:p>
          <a:p>
            <a:pPr>
              <a:spcBef>
                <a:spcPct val="0"/>
              </a:spcBef>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smtClean="0">
                <a:latin typeface="Arial" charset="0"/>
                <a:cs typeface="Arial" charset="0"/>
              </a:rPr>
              <a:t>PRUs have well-established referral processes and clear entry and exit criteria</a:t>
            </a:r>
          </a:p>
          <a:p>
            <a:pPr>
              <a:spcBef>
                <a:spcPct val="0"/>
              </a:spcBef>
            </a:pPr>
            <a:endParaRPr lang="en-GB" dirty="0" smtClean="0">
              <a:latin typeface="Arial" charset="0"/>
              <a:cs typeface="Arial" charset="0"/>
            </a:endParaRPr>
          </a:p>
          <a:p>
            <a:pPr marL="342900" indent="-342900">
              <a:spcBef>
                <a:spcPct val="0"/>
              </a:spcBef>
              <a:buFont typeface="Arial" panose="020B0604020202020204" pitchFamily="34" charset="0"/>
              <a:buChar char="•"/>
            </a:pPr>
            <a:r>
              <a:rPr lang="en-GB" dirty="0" smtClean="0">
                <a:latin typeface="Arial" charset="0"/>
                <a:cs typeface="Arial" charset="0"/>
              </a:rPr>
              <a:t>stakeholders have a clear understanding of the role of PRUs</a:t>
            </a:r>
          </a:p>
          <a:p>
            <a:pPr>
              <a:spcBef>
                <a:spcPct val="0"/>
              </a:spcBef>
            </a:pPr>
            <a:r>
              <a:rPr lang="en-GB" dirty="0" smtClean="0">
                <a:latin typeface="Arial" charset="0"/>
                <a:cs typeface="Arial" charset="0"/>
              </a:rPr>
              <a:t> </a:t>
            </a:r>
          </a:p>
          <a:p>
            <a:pPr>
              <a:spcBef>
                <a:spcPct val="0"/>
              </a:spcBef>
            </a:pPr>
            <a:endParaRPr lang="en-US" dirty="0" smtClean="0">
              <a:latin typeface="Arial" charset="0"/>
              <a:cs typeface="Arial" charset="0"/>
            </a:endParaRPr>
          </a:p>
        </p:txBody>
      </p:sp>
      <p:pic>
        <p:nvPicPr>
          <p:cNvPr id="922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07100"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6699250"/>
          </a:xfrm>
        </p:spPr>
        <p:txBody>
          <a:bodyPr/>
          <a:lstStyle/>
          <a:p>
            <a:pPr marL="482600" indent="-469900">
              <a:spcBef>
                <a:spcPct val="0"/>
              </a:spcBef>
              <a:buFontTx/>
              <a:buChar char="•"/>
            </a:pPr>
            <a:r>
              <a:rPr lang="en-GB" smtClean="0">
                <a:latin typeface="Arial" charset="0"/>
                <a:cs typeface="Arial" charset="0"/>
              </a:rPr>
              <a:t>Pan fydd awdurdodau lleol yn cydnabod pwysigrwydd UCDau, maent yn sicrhau bod ganddynt adnoddau da o ran staffio, adeiladau ac offer.</a:t>
            </a:r>
          </a:p>
          <a:p>
            <a:pPr marL="482600" indent="-469900">
              <a:spcBef>
                <a:spcPct val="0"/>
              </a:spcBef>
              <a:buFontTx/>
              <a:buChar char="•"/>
            </a:pPr>
            <a:endParaRPr lang="en-GB" b="1" smtClean="0">
              <a:latin typeface="Arial" charset="0"/>
              <a:cs typeface="Arial" charset="0"/>
            </a:endParaRPr>
          </a:p>
          <a:p>
            <a:pPr marL="482600" indent="-469900">
              <a:spcBef>
                <a:spcPct val="0"/>
              </a:spcBef>
              <a:buFontTx/>
              <a:buChar char="•"/>
            </a:pPr>
            <a:r>
              <a:rPr lang="en-GB" smtClean="0">
                <a:latin typeface="Arial" charset="0"/>
                <a:cs typeface="Arial" charset="0"/>
              </a:rPr>
              <a:t>Yn yr UCDau mwyaf effeithiol, mae athrawon â gofal </a:t>
            </a:r>
            <a:r>
              <a:rPr lang="cy-GB" smtClean="0">
                <a:latin typeface="Arial" charset="0"/>
                <a:cs typeface="Arial" charset="0"/>
              </a:rPr>
              <a:t>a phenaethiaid yn arweinwyr a rheolwyr medrus, ac mae staff yn meddu ar arbenigedd a phrofiad priodol mewn addysgu a dysgu yn ogystal â rheoli ymddygiad.</a:t>
            </a:r>
            <a:endParaRPr lang="en-GB" smtClean="0">
              <a:latin typeface="Arial" charset="0"/>
              <a:cs typeface="Arial" charset="0"/>
            </a:endParaRPr>
          </a:p>
          <a:p>
            <a:pPr marL="482600" indent="-469900">
              <a:spcBef>
                <a:spcPct val="0"/>
              </a:spcBef>
              <a:buFontTx/>
              <a:buChar char="•"/>
            </a:pPr>
            <a:endParaRPr lang="en-GB" smtClean="0">
              <a:latin typeface="Arial" charset="0"/>
              <a:cs typeface="Arial" charset="0"/>
            </a:endParaRPr>
          </a:p>
          <a:p>
            <a:pPr marL="482600" indent="-469900">
              <a:spcBef>
                <a:spcPct val="0"/>
              </a:spcBef>
              <a:buFontTx/>
              <a:buChar char="•"/>
            </a:pPr>
            <a:r>
              <a:rPr lang="en-GB" smtClean="0">
                <a:latin typeface="Arial" charset="0"/>
                <a:cs typeface="Arial" charset="0"/>
              </a:rPr>
              <a:t>Yn yr achosion gorau, mae’r UCD yn ganolfan rhagoriaeth ar gyfer addysgu disgyblion sydd ag ymddygiad heriol.  Mae awdurdodau lleol yn defnyddio arbenigedd staff UCD i ddarparu cymorth i ddisgyblion unigol mewn ysgolion prif ffrwd, yn ogystal â chyngor a hyfforddiant ar gyfer staff y brif ffrwd.</a:t>
            </a:r>
            <a:endParaRPr lang="en-US"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7110413"/>
          </a:xfrm>
        </p:spPr>
        <p:txBody>
          <a:bodyPr/>
          <a:lstStyle/>
          <a:p>
            <a:pPr marL="482600" indent="-469900">
              <a:spcBef>
                <a:spcPct val="0"/>
              </a:spcBef>
              <a:buFontTx/>
              <a:buChar char="•"/>
            </a:pPr>
            <a:r>
              <a:rPr lang="en-GB" smtClean="0">
                <a:latin typeface="Arial" charset="0"/>
                <a:cs typeface="Arial" charset="0"/>
              </a:rPr>
              <a:t>Where local authorities recognise the importance of PRUs, they ensure that they are well resourced in terms of staffing, accommodation and equipment.</a:t>
            </a:r>
          </a:p>
          <a:p>
            <a:pPr marL="482600" indent="-469900">
              <a:spcBef>
                <a:spcPct val="0"/>
              </a:spcBef>
              <a:buFontTx/>
              <a:buChar char="•"/>
            </a:pPr>
            <a:endParaRPr lang="en-GB" b="1" smtClean="0">
              <a:latin typeface="Arial" charset="0"/>
              <a:cs typeface="Arial" charset="0"/>
            </a:endParaRPr>
          </a:p>
          <a:p>
            <a:pPr marL="482600" indent="-469900">
              <a:spcBef>
                <a:spcPct val="0"/>
              </a:spcBef>
              <a:buFontTx/>
              <a:buChar char="•"/>
            </a:pPr>
            <a:r>
              <a:rPr lang="en-GB" smtClean="0">
                <a:latin typeface="Arial" charset="0"/>
                <a:cs typeface="Arial" charset="0"/>
              </a:rPr>
              <a:t>In the most effective PRUs, teachers-in-charge and headteachers are skilled leaders and managers, and staff have appropriate expertise and experience in teaching and learning as well as behaviour management.</a:t>
            </a:r>
          </a:p>
          <a:p>
            <a:pPr marL="482600" indent="-469900">
              <a:spcBef>
                <a:spcPct val="0"/>
              </a:spcBef>
              <a:buFontTx/>
              <a:buChar char="•"/>
            </a:pPr>
            <a:endParaRPr lang="en-GB" smtClean="0">
              <a:latin typeface="Arial" charset="0"/>
              <a:cs typeface="Arial" charset="0"/>
            </a:endParaRPr>
          </a:p>
          <a:p>
            <a:pPr marL="482600" indent="-469900">
              <a:spcBef>
                <a:spcPct val="0"/>
              </a:spcBef>
              <a:buFontTx/>
              <a:buChar char="•"/>
            </a:pPr>
            <a:r>
              <a:rPr lang="en-GB" smtClean="0">
                <a:latin typeface="Arial" charset="0"/>
                <a:cs typeface="Arial" charset="0"/>
              </a:rPr>
              <a:t>In the best cases, the PRU is a centre for excellence for educating pupils with challenging behaviour.  Local authorities use the expertise of PRU staff to provide support for individual pupils in mainstream schools as well as advice and training for mainstream staff.  </a:t>
            </a:r>
          </a:p>
          <a:p>
            <a:pPr marL="482600" indent="-469900">
              <a:spcBef>
                <a:spcPct val="0"/>
              </a:spcBef>
              <a:buFontTx/>
              <a:buChar char="•"/>
            </a:pPr>
            <a:endParaRPr lang="en-GB" smtClean="0">
              <a:latin typeface="Arial" charset="0"/>
              <a:cs typeface="Arial" charset="0"/>
            </a:endParaRPr>
          </a:p>
          <a:p>
            <a:pPr marL="482600" indent="-469900">
              <a:spcBef>
                <a:spcPct val="0"/>
              </a:spcBef>
            </a:pPr>
            <a:endParaRPr lang="en-US" smtClean="0">
              <a:latin typeface="Arial" charset="0"/>
              <a:cs typeface="Arial" charset="0"/>
            </a:endParaRPr>
          </a:p>
        </p:txBody>
      </p:sp>
      <p:pic>
        <p:nvPicPr>
          <p:cNvPr id="1024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4677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11266" name="object 3"/>
          <p:cNvSpPr>
            <a:spLocks noGrp="1"/>
          </p:cNvSpPr>
          <p:nvPr>
            <p:ph sz="half" idx="2"/>
          </p:nvPr>
        </p:nvSpPr>
        <p:spPr>
          <a:xfrm>
            <a:off x="527050" y="2641600"/>
            <a:ext cx="5729288" cy="5078413"/>
          </a:xfrm>
        </p:spPr>
        <p:txBody>
          <a:bodyPr/>
          <a:lstStyle/>
          <a:p>
            <a:pPr marL="342900" indent="-342900">
              <a:spcBef>
                <a:spcPct val="0"/>
              </a:spcBef>
              <a:buFontTx/>
              <a:buChar char="•"/>
            </a:pPr>
            <a:r>
              <a:rPr lang="en-GB" smtClean="0">
                <a:latin typeface="Arial" charset="0"/>
                <a:cs typeface="Arial" charset="0"/>
              </a:rPr>
              <a:t>Mae’r rhan fwyaf o’r UCDau yr ymwelwyd â nhw fel rhan o’r arolwg yn cymryd rhan mewn mentrau awdurdodau lleol ac yn manteisio ar y cyfleoedd datblygiad proffesiynol sydd ar gael i gydweithwyr ysgolion y brif ffrwd.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Lle nad yw staff UCD yn cael y cyfleoedd hyn, maent yn teimlo ar eu pennau’u hunain ac yn ddi-gefnogaeth.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Ar draws y consortia rhanbarthol, nid oes unrhyw drefniadau cyson i gynnwys UCDau mewn gweithgareddau cymorth a her.</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11268" name="object 5"/>
          <p:cNvSpPr>
            <a:spLocks noGrp="1"/>
          </p:cNvSpPr>
          <p:nvPr>
            <p:ph sz="half" idx="3"/>
          </p:nvPr>
        </p:nvSpPr>
        <p:spPr>
          <a:xfrm>
            <a:off x="6615113" y="2641600"/>
            <a:ext cx="5783262" cy="4402138"/>
          </a:xfrm>
        </p:spPr>
        <p:txBody>
          <a:bodyPr/>
          <a:lstStyle/>
          <a:p>
            <a:pPr marL="342900" indent="-342900">
              <a:spcBef>
                <a:spcPct val="0"/>
              </a:spcBef>
              <a:buFontTx/>
              <a:buChar char="•"/>
            </a:pPr>
            <a:r>
              <a:rPr lang="en-GB" smtClean="0">
                <a:latin typeface="Arial" charset="0"/>
                <a:cs typeface="Arial" charset="0"/>
              </a:rPr>
              <a:t>Most of the PRUs visited as part of the survey take part in local authority initiatives and access the professional development opportunities available to mainstream school colleagues.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Where PRU staff do not have these opportunities, they feel isolated and unsupported.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Across the regional consortia, there are no consistent arrangements to involve PRUs in support and challenge activities.</a:t>
            </a:r>
          </a:p>
        </p:txBody>
      </p:sp>
      <p:pic>
        <p:nvPicPr>
          <p:cNvPr id="1126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62650"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12290" name="object 3"/>
          <p:cNvSpPr>
            <a:spLocks noGrp="1"/>
          </p:cNvSpPr>
          <p:nvPr>
            <p:ph sz="half" idx="2"/>
          </p:nvPr>
        </p:nvSpPr>
        <p:spPr>
          <a:xfrm>
            <a:off x="527050" y="2641600"/>
            <a:ext cx="5597525" cy="3048000"/>
          </a:xfrm>
        </p:spPr>
        <p:txBody>
          <a:bodyPr/>
          <a:lstStyle/>
          <a:p>
            <a:pPr marL="342900" indent="-342900">
              <a:spcBef>
                <a:spcPct val="0"/>
              </a:spcBef>
              <a:buFontTx/>
              <a:buChar char="•"/>
            </a:pPr>
            <a:r>
              <a:rPr lang="en-GB" smtClean="0">
                <a:latin typeface="Arial" charset="0"/>
                <a:cs typeface="Arial" charset="0"/>
              </a:rPr>
              <a:t>Lle mae pwyllgorau rheoli UCDau yn effeithiol, mae cynrychiolaeth arnynt o ystod eang o randdeiliaid, sy’n meddu ar wybodaeth ac arbenigedd perthnasol.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Yn y pwyllgorau hyn, mae dealltwriaeth glir gan aelodau o gryfderau’r UCD a’r meysydd i’w gwella, ac maent yn darparu cymorth a her gadarn.</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3724275"/>
          </a:xfrm>
        </p:spPr>
        <p:txBody>
          <a:bodyPr/>
          <a:lstStyle/>
          <a:p>
            <a:pPr marL="342900" indent="-342900">
              <a:spcBef>
                <a:spcPct val="0"/>
              </a:spcBef>
              <a:buFontTx/>
              <a:buChar char="•"/>
            </a:pPr>
            <a:r>
              <a:rPr lang="en-GB" smtClean="0">
                <a:latin typeface="Arial" charset="0"/>
                <a:cs typeface="Arial" charset="0"/>
              </a:rPr>
              <a:t>Where the management committees of PRUs are effective, they have representation from a broad range of stakeholders, with relevant knowledge and expertise.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In these committees, members have a clear understanding of the strengths and areas for development of the PRU and provide robust support and challenge.</a:t>
            </a:r>
          </a:p>
          <a:p>
            <a:pPr marL="342900" indent="-342900">
              <a:spcBef>
                <a:spcPct val="0"/>
              </a:spcBef>
            </a:pPr>
            <a:endParaRPr lang="en-US" smtClean="0">
              <a:latin typeface="Arial" charset="0"/>
              <a:cs typeface="Arial" charset="0"/>
            </a:endParaRPr>
          </a:p>
        </p:txBody>
      </p:sp>
      <p:pic>
        <p:nvPicPr>
          <p:cNvPr id="1229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62650"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5418138"/>
          </a:xfrm>
        </p:spPr>
        <p:txBody>
          <a:bodyPr/>
          <a:lstStyle/>
          <a:p>
            <a:pPr marL="342900" indent="-342900">
              <a:spcBef>
                <a:spcPct val="0"/>
              </a:spcBef>
              <a:buFontTx/>
              <a:buChar char="•"/>
            </a:pPr>
            <a:r>
              <a:rPr lang="en-GB" smtClean="0">
                <a:latin typeface="Arial" charset="0"/>
                <a:cs typeface="Arial" charset="0"/>
              </a:rPr>
              <a:t>Mae UCDau effeithiol yn gweithredu </a:t>
            </a:r>
            <a:r>
              <a:rPr lang="cy-GB" smtClean="0">
                <a:latin typeface="Arial" charset="0"/>
                <a:cs typeface="Arial" charset="0"/>
              </a:rPr>
              <a:t>polisïau ymddygiad clir gyda ffocws ar ganmol a gwobrwyo ymddygiad da.  Mae gan ddisgyblion ddealltwriaeth glir o bolisi’r UCD ar gyfer gwobrau a chosbau, ac mae pob un o’r staff yn cymhwyso’r polisi yn gyson</a:t>
            </a:r>
            <a:endParaRPr lang="en-GB" smtClean="0">
              <a:latin typeface="Arial" charset="0"/>
              <a:cs typeface="Arial" charset="0"/>
            </a:endParaRPr>
          </a:p>
          <a:p>
            <a:pPr marL="342900" indent="-342900">
              <a:spcBef>
                <a:spcPct val="0"/>
              </a:spcBef>
              <a:buFontTx/>
              <a:buChar char="•"/>
            </a:pPr>
            <a:endParaRPr lang="en-GB" b="1" smtClean="0">
              <a:latin typeface="Arial" charset="0"/>
              <a:cs typeface="Arial" charset="0"/>
            </a:endParaRPr>
          </a:p>
          <a:p>
            <a:pPr marL="342900" indent="-342900">
              <a:spcBef>
                <a:spcPct val="0"/>
              </a:spcBef>
              <a:buFontTx/>
              <a:buChar char="•"/>
            </a:pPr>
            <a:r>
              <a:rPr lang="en-GB" smtClean="0">
                <a:latin typeface="Arial" charset="0"/>
                <a:cs typeface="Arial" charset="0"/>
              </a:rPr>
              <a:t>Yng nghyfnodau allweddol 3 a 4, mae ystod y pynciau sy’n cael eu cynnig yn y cwricwlwm yn amrywio gryn dipyn rhwng UCDau. I gynyddu ystod yr opsiynau sydd ar gael, mae ychydig o UCDau yn </a:t>
            </a:r>
            <a:r>
              <a:rPr lang="cy-GB" smtClean="0">
                <a:latin typeface="Arial" charset="0"/>
                <a:cs typeface="Arial" charset="0"/>
              </a:rPr>
              <a:t>cysylltu’n dda â darparwyr eraill, er enghraifft ysgolion, colegau addysg bellach a darparwyr hyfforddiant.</a:t>
            </a:r>
            <a:endParaRPr lang="en-GB" b="1"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740275"/>
          </a:xfrm>
        </p:spPr>
        <p:txBody>
          <a:bodyPr/>
          <a:lstStyle/>
          <a:p>
            <a:pPr marL="342900" indent="-342900">
              <a:spcBef>
                <a:spcPct val="0"/>
              </a:spcBef>
              <a:buFontTx/>
              <a:buChar char="•"/>
            </a:pPr>
            <a:r>
              <a:rPr lang="en-GB" smtClean="0">
                <a:latin typeface="Arial" charset="0"/>
                <a:cs typeface="Arial" charset="0"/>
              </a:rPr>
              <a:t>Effective PRUs implement clear behaviour policies with a focus on praising and rewarding good behaviour.  Pupils have a clear understanding of the PRU’s policy for rewards and sanctions and all staff apply the policy consistently</a:t>
            </a:r>
          </a:p>
          <a:p>
            <a:pPr marL="342900" indent="-342900">
              <a:spcBef>
                <a:spcPct val="0"/>
              </a:spcBef>
              <a:buFontTx/>
              <a:buChar char="•"/>
            </a:pPr>
            <a:endParaRPr lang="en-GB" b="1" smtClean="0">
              <a:latin typeface="Arial" charset="0"/>
              <a:cs typeface="Arial" charset="0"/>
            </a:endParaRPr>
          </a:p>
          <a:p>
            <a:pPr marL="342900" indent="-342900">
              <a:spcBef>
                <a:spcPct val="0"/>
              </a:spcBef>
              <a:buFontTx/>
              <a:buChar char="•"/>
            </a:pPr>
            <a:r>
              <a:rPr lang="en-GB" smtClean="0">
                <a:latin typeface="Arial" charset="0"/>
                <a:cs typeface="Arial" charset="0"/>
              </a:rPr>
              <a:t>At key stages 3 and 4, the range of subjects offered in the curriculum varies considerably between PRUs. To increase the range of options available, a few PRUs liaise well with other providers, for example schools, further education colleges and training providers.</a:t>
            </a:r>
            <a:endParaRPr lang="en-GB" b="1" smtClean="0">
              <a:latin typeface="Arial" charset="0"/>
              <a:cs typeface="Arial" charset="0"/>
            </a:endParaRPr>
          </a:p>
        </p:txBody>
      </p:sp>
      <p:pic>
        <p:nvPicPr>
          <p:cNvPr id="1331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6007100"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5024438"/>
          </a:xfrm>
        </p:spPr>
        <p:txBody>
          <a:bodyPr/>
          <a:lstStyle/>
          <a:p>
            <a:pPr marL="342900" indent="-342900">
              <a:spcBef>
                <a:spcPct val="0"/>
              </a:spcBef>
              <a:buFontTx/>
              <a:buChar char="•"/>
            </a:pPr>
            <a:r>
              <a:rPr lang="en-GB" smtClean="0">
                <a:latin typeface="Arial" charset="0"/>
                <a:cs typeface="Arial" charset="0"/>
              </a:rPr>
              <a:t>Yn yr UCDau lle mae disgyblion yn gwneud y cynnydd mwyaf, mae gan staff wybodaeth a dealltwriaeth drwyadl o lefelau llythrennedd a rhifedd disgyblion, a’u hanghenion dysgu ychwanegol.  Yn yr UCDau hyn, mae staff yn cynllunio ymyriadau priodol sy’n gwella safonau disgyblion.   </a:t>
            </a:r>
          </a:p>
          <a:p>
            <a:pPr marL="342900" indent="-342900">
              <a:spcBef>
                <a:spcPct val="0"/>
              </a:spcBef>
            </a:pP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Yn yr achosion gorau, mae staff yn cael hyfforddiant rheolaidd o ansawdd uchel sy’n eu helpu </a:t>
            </a:r>
            <a:r>
              <a:rPr lang="cy-GB" smtClean="0">
                <a:latin typeface="Arial" charset="0"/>
                <a:cs typeface="Arial" charset="0"/>
              </a:rPr>
              <a:t>i gynorthwyo disgyblion ag anawsterau lleferydd ac iaith, anhwylder y sbectrwm awtistig, dyslecsia ac anghenion dysgu eraill</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740275"/>
          </a:xfrm>
        </p:spPr>
        <p:txBody>
          <a:bodyPr/>
          <a:lstStyle/>
          <a:p>
            <a:pPr marL="342900" indent="-342900">
              <a:spcBef>
                <a:spcPct val="0"/>
              </a:spcBef>
              <a:buFontTx/>
              <a:buChar char="•"/>
            </a:pPr>
            <a:r>
              <a:rPr lang="en-GB" smtClean="0">
                <a:latin typeface="Arial" charset="0"/>
                <a:cs typeface="Arial" charset="0"/>
              </a:rPr>
              <a:t>In the PRUs where pupils make most progress, staff have a thorough knowledge and understanding of the pupils’ literacy and numeracy levels and their additional learning needs.  In these PRUs, staff plan appropriate interventions that improve pupils’ standards.   </a:t>
            </a:r>
          </a:p>
          <a:p>
            <a:pPr marL="342900" indent="-342900">
              <a:spcBef>
                <a:spcPct val="0"/>
              </a:spcBef>
            </a:pP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In the best cases, staff receive regular, high-quality training that helps them to support pupils with speech and language difficulties, autistic spectrum disorder,  dyslexia and other learning needs</a:t>
            </a:r>
          </a:p>
          <a:p>
            <a:pPr marL="342900" indent="-342900">
              <a:spcBef>
                <a:spcPct val="0"/>
              </a:spcBef>
            </a:pPr>
            <a:endParaRPr lang="en-US" smtClean="0">
              <a:latin typeface="Arial" charset="0"/>
              <a:cs typeface="Arial" charset="0"/>
            </a:endParaRPr>
          </a:p>
        </p:txBody>
      </p:sp>
      <p:pic>
        <p:nvPicPr>
          <p:cNvPr id="1434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2813"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15362" name="object 3"/>
          <p:cNvSpPr>
            <a:spLocks noGrp="1"/>
          </p:cNvSpPr>
          <p:nvPr>
            <p:ph sz="half" idx="2"/>
          </p:nvPr>
        </p:nvSpPr>
        <p:spPr>
          <a:xfrm>
            <a:off x="527050" y="2641600"/>
            <a:ext cx="5729288" cy="5756275"/>
          </a:xfrm>
        </p:spPr>
        <p:txBody>
          <a:bodyPr/>
          <a:lstStyle/>
          <a:p>
            <a:pPr marL="342900" indent="-342900">
              <a:spcBef>
                <a:spcPct val="0"/>
              </a:spcBef>
              <a:buFontTx/>
              <a:buChar char="•"/>
            </a:pPr>
            <a:r>
              <a:rPr lang="en-GB" smtClean="0">
                <a:latin typeface="Arial" charset="0"/>
                <a:cs typeface="Arial" charset="0"/>
              </a:rPr>
              <a:t>Mae ysgolion yn defnyddio ystod o strategaethau gwahanol </a:t>
            </a:r>
            <a:r>
              <a:rPr lang="cy-GB" smtClean="0">
                <a:latin typeface="Arial" charset="0"/>
                <a:cs typeface="Arial" charset="0"/>
              </a:rPr>
              <a:t>i leihau gwaharddiadau ac atal disgyblion rhag mynd i mewn i addysg heblaw yn yr ysgol.</a:t>
            </a:r>
            <a:r>
              <a:rPr lang="en-GB" smtClean="0">
                <a:latin typeface="Arial" charset="0"/>
                <a:cs typeface="Arial" charset="0"/>
              </a:rPr>
              <a:t>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Mae pob un o’r ysgolion uwchradd yr ymwelwyd â nhw fel rhan o’r arolwg yn cydnabod pwysigrwydd datblygu cwricwlwm sy’n ennyn diddordeb disgyblion sydd mewn perygl o ymddieithrio.  Mae’r ysgolion hyn yn datblygu rhaglenni i fodloni anghenion disgyblion unigol.  </a:t>
            </a:r>
            <a:r>
              <a:rPr lang="cy-GB" smtClean="0">
                <a:latin typeface="Arial" charset="0"/>
                <a:cs typeface="Arial" charset="0"/>
              </a:rPr>
              <a:t>Yn gyffredinol, mae’r rhaglenni hyn yn cynnwys ffocws ar opsiynau galwedigaethol a chymwysterau perthnasol sy’n paratoi disgyblion ar gyfer bywyd ar ôl ysgol.</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5418138"/>
          </a:xfrm>
        </p:spPr>
        <p:txBody>
          <a:bodyPr/>
          <a:lstStyle/>
          <a:p>
            <a:pPr marL="342900" indent="-342900">
              <a:spcBef>
                <a:spcPct val="0"/>
              </a:spcBef>
              <a:buFontTx/>
              <a:buChar char="•"/>
            </a:pPr>
            <a:r>
              <a:rPr lang="en-GB" smtClean="0">
                <a:latin typeface="Arial" charset="0"/>
                <a:cs typeface="Arial" charset="0"/>
              </a:rPr>
              <a:t>Schools use a range of different strategies to reduce exclusions and prevent pupils from going into EOTAS.  </a:t>
            </a:r>
          </a:p>
          <a:p>
            <a:pPr marL="342900" indent="-342900">
              <a:spcBef>
                <a:spcPct val="0"/>
              </a:spcBef>
              <a:buFontTx/>
              <a:buChar char="•"/>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All of the secondary schools visited as part of the survey recognise the importance of developing a curriculum that engages pupils at risk of disengagement.  These schools develop programmes to meet the needs of individual pupils.  These programmes generally include a focus on vocational options and relevant qualifications that prepare pupils for life after school.  </a:t>
            </a:r>
          </a:p>
          <a:p>
            <a:pPr marL="342900" indent="-342900">
              <a:spcBef>
                <a:spcPct val="0"/>
              </a:spcBef>
            </a:pPr>
            <a:endParaRPr lang="en-GB" smtClean="0">
              <a:latin typeface="Arial" charset="0"/>
              <a:cs typeface="Arial" charset="0"/>
            </a:endParaRPr>
          </a:p>
          <a:p>
            <a:pPr marL="342900" indent="-342900">
              <a:spcBef>
                <a:spcPct val="0"/>
              </a:spcBef>
            </a:pPr>
            <a:endParaRPr lang="en-US" smtClean="0">
              <a:latin typeface="Arial" charset="0"/>
              <a:cs typeface="Arial" charset="0"/>
            </a:endParaRPr>
          </a:p>
        </p:txBody>
      </p:sp>
      <p:pic>
        <p:nvPicPr>
          <p:cNvPr id="1536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mit survey Power Point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EOTAS</Title_x0020__x0028_Welsh_x0029_>
    <COBAS_x0020_Thematic_x0020_Event_x0020_ID xmlns="4c2d5879-4e17-4934-9dac-90b30ab598df" xsi:nil="true"/>
    <Year_x0020_of_x0020_Survey xmlns="4c2d5879-4e17-4934-9dac-90b30ab598df">2015</Year_x0020_of_x0020_Survey>
    <Calendar_x0020_Year xmlns="4c2d5879-4e17-4934-9dac-90b30ab598df" xsi:nil="true"/>
    <TaxCatchAll xmlns="4c2d5879-4e17-4934-9dac-90b30ab598df">
      <Value>1</Value>
    </TaxCatchAll>
    <COBAS_x0020_Event_x0020_Title xmlns="4c2d5879-4e17-4934-9dac-90b30ab598df">EOTAS</COBAS_x0020_Event_x0020_Title>
    <Lead_x0020_Inspector xmlns="4c2d5879-4e17-4934-9dac-90b30ab598df">
      <UserInfo>
        <DisplayName>Caroline Rees</DisplayName>
        <AccountId>46</AccountId>
        <AccountType/>
      </UserInfo>
    </Lead_x0020_Inspector>
    <COBAS_x0020_Event_x0020_Short_x0020_Title xmlns="4c2d5879-4e17-4934-9dac-90b30ab598df">EOTAS</COBAS_x0020_Event_x0020_Short_x0020_Titl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04915</COBAS_x0020_Event_x0020_ID>
  </documentManagement>
</p:properties>
</file>

<file path=customXml/item2.xml><?xml version="1.0" encoding="utf-8"?>
<ct:contentTypeSchema xmlns:ct="http://schemas.microsoft.com/office/2006/metadata/contentType" xmlns:ma="http://schemas.microsoft.com/office/2006/metadata/properties/metaAttributes" ct:_="" ma:_="" ma:contentTypeName="Thematic survey PPT" ma:contentTypeID="0x0101004FF563581D1EBA4688BFE70077AFADA60312000AAD7F076E450E48B5A0AC7B3FF907F3" ma:contentTypeVersion="41" ma:contentTypeDescription="Thematic survey PPT" ma:contentTypeScope="" ma:versionID="b2f89b4fe9f9cb40d08782d710462efb">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E005A-6255-4FFB-9EA1-09C357CDDB75}">
  <ds:schemaRef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dcmitype/"/>
    <ds:schemaRef ds:uri="4c2d5879-4e17-4934-9dac-90b30ab598df"/>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748DAD2E-D004-4196-B1AF-DD0F2B291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D79275-F192-46FB-92C1-F90C8844CE10}">
  <ds:schemaRefs>
    <ds:schemaRef ds:uri="http://schemas.microsoft.com/office/2006/metadata/customXsn"/>
  </ds:schemaRefs>
</ds:datastoreItem>
</file>

<file path=customXml/itemProps4.xml><?xml version="1.0" encoding="utf-8"?>
<ds:datastoreItem xmlns:ds="http://schemas.openxmlformats.org/officeDocument/2006/customXml" ds:itemID="{AE928E5A-ACF9-4B53-97CA-4B5CE6847F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Remit%20survey%20Power%20Point%20(Updated)</Template>
  <TotalTime>669</TotalTime>
  <Words>2046</Words>
  <Application>Microsoft Office PowerPoint</Application>
  <PresentationFormat>Custom</PresentationFormat>
  <Paragraphs>232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Remit survey Power Point (Updated)</vt:lpstr>
      <vt:lpstr>PowerPoint Presentation</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10 cwestiwn i ddarparwyr</vt:lpstr>
      <vt:lpstr>10 cwestiwn i ddarparwyr</vt:lpstr>
      <vt:lpstr>Cwestiynau...</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EOTAS</dc:title>
  <dc:creator>Liz Miles</dc:creator>
  <cp:lastModifiedBy>Robert Gairey</cp:lastModifiedBy>
  <cp:revision>49</cp:revision>
  <dcterms:created xsi:type="dcterms:W3CDTF">2015-05-11T08:02:47Z</dcterms:created>
  <dcterms:modified xsi:type="dcterms:W3CDTF">2015-08-07T08:42:02Z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_x0020_Language">
    <vt:lpwstr>1;#English|777de1d1-cd30-4966-a2e3-f61db4c431e8</vt:lpwstr>
  </property>
  <property fmtid="{D5CDD505-2E9C-101B-9397-08002B2CF9AE}" pid="7" name="Estyn Language">
    <vt:lpwstr>1;#English|777de1d1-cd30-4966-a2e3-f61db4c431e8</vt:lpwstr>
  </property>
  <property fmtid="{D5CDD505-2E9C-101B-9397-08002B2CF9AE}" pid="8" name="Academic Year">
    <vt:lpwstr/>
  </property>
  <property fmtid="{D5CDD505-2E9C-101B-9397-08002B2CF9AE}" pid="9" name="Retention Year">
    <vt:lpwstr/>
  </property>
  <property fmtid="{D5CDD505-2E9C-101B-9397-08002B2CF9AE}" pid="10" name="Financial Year">
    <vt:lpwstr/>
  </property>
  <property fmtid="{D5CDD505-2E9C-101B-9397-08002B2CF9AE}" pid="11" name="Title (Welsh)">
    <vt:lpwstr>EOTAS</vt:lpwstr>
  </property>
  <property fmtid="{D5CDD505-2E9C-101B-9397-08002B2CF9AE}" pid="12" name="COBAS Thematic Event ID">
    <vt:lpwstr/>
  </property>
  <property fmtid="{D5CDD505-2E9C-101B-9397-08002B2CF9AE}" pid="13" name="Year of Survey">
    <vt:lpwstr>2015</vt:lpwstr>
  </property>
  <property fmtid="{D5CDD505-2E9C-101B-9397-08002B2CF9AE}" pid="14" name="Calendar Year">
    <vt:lpwstr/>
  </property>
  <property fmtid="{D5CDD505-2E9C-101B-9397-08002B2CF9AE}" pid="15" name="TaxCatchAll">
    <vt:lpwstr>1;#</vt:lpwstr>
  </property>
  <property fmtid="{D5CDD505-2E9C-101B-9397-08002B2CF9AE}" pid="16" name="COBAS Event Title">
    <vt:lpwstr>EOTAS</vt:lpwstr>
  </property>
  <property fmtid="{D5CDD505-2E9C-101B-9397-08002B2CF9AE}" pid="17" name="Lead Inspector">
    <vt:lpwstr>46;#Caroline Rees</vt:lpwstr>
  </property>
  <property fmtid="{D5CDD505-2E9C-101B-9397-08002B2CF9AE}" pid="18" name="COBAS Event Short Title">
    <vt:lpwstr>EOTAS</vt:lpwstr>
  </property>
  <property fmtid="{D5CDD505-2E9C-101B-9397-08002B2CF9AE}" pid="19" name="b6bad8d7342d4cc5ae5d0cd685ebd519">
    <vt:lpwstr>English777de1d1-cd30-4966-a2e3-f61db4c431e8</vt:lpwstr>
  </property>
  <property fmtid="{D5CDD505-2E9C-101B-9397-08002B2CF9AE}" pid="20" name="COBAS Event ID">
    <vt:lpwstr>04915</vt:lpwstr>
  </property>
</Properties>
</file>