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81" r:id="rId8"/>
    <p:sldId id="258" r:id="rId9"/>
    <p:sldId id="279" r:id="rId10"/>
    <p:sldId id="280" r:id="rId11"/>
    <p:sldId id="262" r:id="rId12"/>
    <p:sldId id="263" r:id="rId13"/>
    <p:sldId id="264" r:id="rId14"/>
    <p:sldId id="265" r:id="rId15"/>
    <p:sldId id="266" r:id="rId16"/>
    <p:sldId id="267" r:id="rId17"/>
    <p:sldId id="259" r:id="rId18"/>
    <p:sldId id="271" r:id="rId19"/>
    <p:sldId id="272" r:id="rId20"/>
    <p:sldId id="273" r:id="rId21"/>
    <p:sldId id="283" r:id="rId22"/>
    <p:sldId id="282" r:id="rId23"/>
    <p:sldId id="284" r:id="rId24"/>
    <p:sldId id="274" r:id="rId25"/>
    <p:sldId id="261" r:id="rId26"/>
    <p:sldId id="287" r:id="rId27"/>
    <p:sldId id="288" r:id="rId28"/>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5712">
          <p15:clr>
            <a:srgbClr val="A4A3A4"/>
          </p15:clr>
        </p15:guide>
        <p15:guide id="2" pos="3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79" autoAdjust="0"/>
    <p:restoredTop sz="94660"/>
  </p:normalViewPr>
  <p:slideViewPr>
    <p:cSldViewPr snapToGrid="0">
      <p:cViewPr>
        <p:scale>
          <a:sx n="70" d="100"/>
          <a:sy n="70" d="100"/>
        </p:scale>
        <p:origin x="-1962" y="-150"/>
      </p:cViewPr>
      <p:guideLst>
        <p:guide orient="horz" pos="5712"/>
        <p:guide pos="3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2048255"/>
          </a:xfrm>
          <a:prstGeom prst="rect">
            <a:avLst/>
          </a:prstGeom>
        </p:spPr>
        <p:txBody>
          <a:bodyPr wrap="square" lIns="0" tIns="0" rIns="0" bIns="0">
            <a:spAutoFit/>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6/6/2016</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type="body" idx="1"/>
          </p:nvPr>
        </p:nvSpPr>
        <p:spPr/>
        <p:txBody>
          <a:bodyPr lIns="0" tIns="0" rIns="0" bIns="0"/>
          <a:lstStyle>
            <a:lvl1pPr>
              <a:defRPr/>
            </a:lvl1pPr>
          </a:lstStyle>
          <a:p>
            <a:pPr lvl="0"/>
            <a:r>
              <a:rPr lang="en-US" smtClean="0"/>
              <a:t>Click to 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6/6/2016</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sz="half" idx="2"/>
          </p:nvPr>
        </p:nvSpPr>
        <p:spPr>
          <a:xfrm>
            <a:off x="527300" y="2642252"/>
            <a:ext cx="5728335" cy="6339840"/>
          </a:xfrm>
          <a:prstGeom prst="rect">
            <a:avLst/>
          </a:prstGeom>
        </p:spPr>
        <p:txBody>
          <a:bodyPr wrap="square" lIns="0" tIns="0" rIns="0" bIns="0">
            <a:spAutoFit/>
          </a:bodyPr>
          <a:lstStyle>
            <a:lvl1pPr>
              <a:defRPr sz="2200" b="0" i="0">
                <a:solidFill>
                  <a:srgbClr val="2EAAE1"/>
                </a:solidFill>
                <a:latin typeface="Arial"/>
                <a:cs typeface="Arial"/>
              </a:defRPr>
            </a:lvl1pPr>
          </a:lstStyle>
          <a:p>
            <a:pPr lvl="0"/>
            <a:r>
              <a:rPr lang="en-US" smtClean="0"/>
              <a:t>Click to 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Click to 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6/6/2016</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298" y="328137"/>
            <a:ext cx="2565513" cy="900000"/>
          </a:xfrm>
          <a:prstGeom prst="rect">
            <a:avLst/>
          </a:prstGeom>
        </p:spPr>
      </p:pic>
      <p:sp>
        <p:nvSpPr>
          <p:cNvPr id="9" name="TextBox 13"/>
          <p:cNvSpPr txBox="1"/>
          <p:nvPr userDrawn="1"/>
        </p:nvSpPr>
        <p:spPr>
          <a:xfrm>
            <a:off x="10323847" y="424194"/>
            <a:ext cx="2191656"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r>
              <a:rPr lang="en-GB" sz="2000" dirty="0" err="1">
                <a:solidFill>
                  <a:srgbClr val="2EAAE1"/>
                </a:solidFill>
                <a:latin typeface="Arial"/>
                <a:cs typeface="Arial"/>
              </a:rPr>
              <a:t>estyn.llyw.cymru</a:t>
            </a:r>
            <a:endParaRPr lang="en-GB" sz="2000" dirty="0">
              <a:solidFill>
                <a:srgbClr val="2EAAE1"/>
              </a:solidFill>
              <a:latin typeface="Arial"/>
              <a:cs typeface="Arial"/>
            </a:endParaRPr>
          </a:p>
          <a:p>
            <a:pPr marL="12700"/>
            <a:r>
              <a:rPr lang="en-GB" sz="2000" dirty="0" err="1">
                <a:solidFill>
                  <a:srgbClr val="414042"/>
                </a:solidFill>
                <a:latin typeface="Arial"/>
                <a:cs typeface="Arial"/>
              </a:rPr>
              <a:t>estyn.gov.wales</a:t>
            </a:r>
            <a:endParaRPr lang="en-GB" sz="2000" dirty="0">
              <a:solidFill>
                <a:srgbClr val="414042"/>
              </a:solidFill>
              <a:latin typeface="Arial"/>
              <a:cs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6/6/2016</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3004800" cy="9753600"/>
          </a:xfrm>
          <a:custGeom>
            <a:avLst/>
            <a:gdLst/>
            <a:ahLst/>
            <a:cxnLst/>
            <a:rect l="l" t="t" r="r" b="b"/>
            <a:pathLst>
              <a:path w="13004800" h="9753600">
                <a:moveTo>
                  <a:pt x="0" y="9753485"/>
                </a:moveTo>
                <a:lnTo>
                  <a:pt x="13004647" y="9753485"/>
                </a:lnTo>
                <a:lnTo>
                  <a:pt x="13004647" y="0"/>
                </a:lnTo>
                <a:lnTo>
                  <a:pt x="0" y="0"/>
                </a:lnTo>
                <a:lnTo>
                  <a:pt x="0" y="9753485"/>
                </a:lnTo>
                <a:close/>
              </a:path>
            </a:pathLst>
          </a:custGeom>
          <a:solidFill>
            <a:srgbClr val="2EAAE1"/>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6/6/2016</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329360"/>
            <a:ext cx="13004800" cy="8424545"/>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rgbClr val="E9F2FB"/>
          </a:solidFill>
        </p:spPr>
        <p:txBody>
          <a:bodyPr wrap="square" lIns="0" tIns="0" rIns="0" bIns="0" rtlCol="0"/>
          <a:lstStyle/>
          <a:p>
            <a:endParaRPr/>
          </a:p>
        </p:txBody>
      </p:sp>
      <p:sp>
        <p:nvSpPr>
          <p:cNvPr id="2" name="Holder 2"/>
          <p:cNvSpPr>
            <a:spLocks noGrp="1"/>
          </p:cNvSpPr>
          <p:nvPr>
            <p:ph type="title"/>
          </p:nvPr>
        </p:nvSpPr>
        <p:spPr>
          <a:xfrm>
            <a:off x="527300" y="1715989"/>
            <a:ext cx="11950199" cy="469900"/>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a:p>
        </p:txBody>
      </p:sp>
      <p:sp>
        <p:nvSpPr>
          <p:cNvPr id="3" name="Holder 3"/>
          <p:cNvSpPr>
            <a:spLocks noGrp="1"/>
          </p:cNvSpPr>
          <p:nvPr>
            <p:ph type="body" idx="1"/>
          </p:nvPr>
        </p:nvSpPr>
        <p:spPr>
          <a:xfrm>
            <a:off x="650240" y="2243328"/>
            <a:ext cx="11704320" cy="6437376"/>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6/6/2016</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7300" y="3054613"/>
            <a:ext cx="7023734" cy="1192634"/>
          </a:xfrm>
          <a:prstGeom prst="rect">
            <a:avLst/>
          </a:prstGeom>
        </p:spPr>
        <p:txBody>
          <a:bodyPr vert="horz" wrap="square" lIns="0" tIns="0" rIns="0" bIns="0" rtlCol="0">
            <a:spAutoFit/>
          </a:bodyPr>
          <a:lstStyle/>
          <a:p>
            <a:pPr marL="12700" marR="5080">
              <a:lnSpc>
                <a:spcPts val="2870"/>
              </a:lnSpc>
            </a:pPr>
            <a:r>
              <a:rPr lang="en-GB" sz="2850" b="1" spc="5" dirty="0" err="1" smtClean="0">
                <a:solidFill>
                  <a:srgbClr val="FFFFFF"/>
                </a:solidFill>
                <a:latin typeface="Arial"/>
                <a:cs typeface="Arial"/>
              </a:rPr>
              <a:t>Addysg</a:t>
            </a:r>
            <a:r>
              <a:rPr lang="en-GB" sz="2850" b="1" spc="5" dirty="0" smtClean="0">
                <a:solidFill>
                  <a:srgbClr val="FFFFFF"/>
                </a:solidFill>
                <a:latin typeface="Arial"/>
                <a:cs typeface="Arial"/>
              </a:rPr>
              <a:t> </a:t>
            </a:r>
            <a:r>
              <a:rPr lang="en-GB" sz="2850" b="1" spc="5" dirty="0" err="1" smtClean="0">
                <a:solidFill>
                  <a:srgbClr val="FFFFFF"/>
                </a:solidFill>
                <a:latin typeface="Arial"/>
                <a:cs typeface="Arial"/>
              </a:rPr>
              <a:t>heblaw</a:t>
            </a:r>
            <a:r>
              <a:rPr lang="en-GB" sz="2850" b="1" spc="5" dirty="0" smtClean="0">
                <a:solidFill>
                  <a:srgbClr val="FFFFFF"/>
                </a:solidFill>
                <a:latin typeface="Arial"/>
                <a:cs typeface="Arial"/>
              </a:rPr>
              <a:t> </a:t>
            </a:r>
            <a:r>
              <a:rPr lang="en-GB" sz="2850" b="1" spc="5" dirty="0" err="1" smtClean="0">
                <a:solidFill>
                  <a:srgbClr val="FFFFFF"/>
                </a:solidFill>
                <a:latin typeface="Arial"/>
                <a:cs typeface="Arial"/>
              </a:rPr>
              <a:t>yn</a:t>
            </a:r>
            <a:r>
              <a:rPr lang="en-GB" sz="2850" b="1" spc="5" dirty="0" smtClean="0">
                <a:solidFill>
                  <a:srgbClr val="FFFFFF"/>
                </a:solidFill>
                <a:latin typeface="Arial"/>
                <a:cs typeface="Arial"/>
              </a:rPr>
              <a:t> </a:t>
            </a:r>
            <a:r>
              <a:rPr lang="en-GB" sz="2850" b="1" spc="5" dirty="0" err="1" smtClean="0">
                <a:solidFill>
                  <a:srgbClr val="FFFFFF"/>
                </a:solidFill>
                <a:latin typeface="Arial"/>
                <a:cs typeface="Arial"/>
              </a:rPr>
              <a:t>yr</a:t>
            </a:r>
            <a:r>
              <a:rPr lang="en-GB" sz="2850" b="1" spc="5" dirty="0" smtClean="0">
                <a:solidFill>
                  <a:srgbClr val="FFFFFF"/>
                </a:solidFill>
                <a:latin typeface="Arial"/>
                <a:cs typeface="Arial"/>
              </a:rPr>
              <a:t> </a:t>
            </a:r>
            <a:r>
              <a:rPr lang="en-GB" sz="2850" b="1" spc="5" dirty="0" err="1" smtClean="0">
                <a:solidFill>
                  <a:srgbClr val="FFFFFF"/>
                </a:solidFill>
                <a:latin typeface="Arial"/>
                <a:cs typeface="Arial"/>
              </a:rPr>
              <a:t>ysgol</a:t>
            </a:r>
            <a:endParaRPr sz="2250" dirty="0">
              <a:latin typeface="Times New Roman"/>
              <a:cs typeface="Times New Roman"/>
            </a:endParaRPr>
          </a:p>
          <a:p>
            <a:pPr marL="12700" marR="2997200">
              <a:lnSpc>
                <a:spcPts val="3190"/>
              </a:lnSpc>
            </a:pPr>
            <a:r>
              <a:rPr lang="en-GB" sz="2850" b="1" spc="5" dirty="0" smtClean="0">
                <a:solidFill>
                  <a:srgbClr val="414042"/>
                </a:solidFill>
                <a:latin typeface="Arial"/>
                <a:cs typeface="Arial"/>
              </a:rPr>
              <a:t>Education other than at school EOTAS</a:t>
            </a:r>
            <a:endParaRPr lang="en-GB" sz="2850" b="1" spc="5" dirty="0">
              <a:solidFill>
                <a:srgbClr val="414042"/>
              </a:solidFill>
              <a:latin typeface="Arial"/>
              <a:cs typeface="Arial"/>
            </a:endParaRPr>
          </a:p>
        </p:txBody>
      </p:sp>
      <p:pic>
        <p:nvPicPr>
          <p:cNvPr id="17" name="Picture 16" descr="Untitled-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3562" y="-228600"/>
            <a:ext cx="14300837" cy="10728960"/>
          </a:xfrm>
          <a:prstGeom prst="rect">
            <a:avLst/>
          </a:prstGeom>
        </p:spPr>
      </p:pic>
      <p:pic>
        <p:nvPicPr>
          <p:cNvPr id="18" name="Picture 17"/>
          <p:cNvPicPr>
            <a:picLocks noChangeAspect="1"/>
          </p:cNvPicPr>
          <p:nvPr/>
        </p:nvPicPr>
        <p:blipFill>
          <a:blip r:embed="rId3"/>
          <a:stretch>
            <a:fillRect/>
          </a:stretch>
        </p:blipFill>
        <p:spPr>
          <a:xfrm>
            <a:off x="533400" y="8540750"/>
            <a:ext cx="2565400" cy="685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300" y="2642252"/>
            <a:ext cx="5728335" cy="5416868"/>
          </a:xfrm>
          <a:prstGeom prst="rect">
            <a:avLst/>
          </a:prstGeom>
        </p:spPr>
        <p:txBody>
          <a:bodyPr vert="horz" wrap="square" lIns="0" tIns="0" rIns="0" bIns="0" rtlCol="0">
            <a:spAutoFit/>
          </a:bodyPr>
          <a:lstStyle/>
          <a:p>
            <a:pPr marL="482600" marR="44450" lvl="0" indent="-470534">
              <a:buFont typeface="Arial" panose="020B0604020202020204" pitchFamily="34" charset="0"/>
              <a:buChar char="•"/>
            </a:pPr>
            <a:r>
              <a:rPr lang="cy-GB" dirty="0" smtClean="0"/>
              <a:t>Ychydig iawn o athrawon addysg heblaw yn yr ysgol, yn enwedig y rheiny a gyflogir gan ddarparwyr annibynnol, sy’n gallu manteisio ar hyfforddiant a chymorth a fyddai’n rhoi’r wybodaeth ddiweddaraf iddynt am yr arfer ddiweddaraf a gofynion y cwricwlwm.  </a:t>
            </a:r>
          </a:p>
          <a:p>
            <a:pPr marL="482600" marR="44450" lvl="0" indent="-470534">
              <a:buFont typeface="Arial" panose="020B0604020202020204" pitchFamily="34" charset="0"/>
              <a:buChar char="•"/>
            </a:pPr>
            <a:endParaRPr lang="cy-GB" dirty="0" smtClean="0"/>
          </a:p>
          <a:p>
            <a:pPr marL="482600" marR="44450" lvl="0" indent="-470534">
              <a:buFont typeface="Arial" panose="020B0604020202020204" pitchFamily="34" charset="0"/>
              <a:buChar char="•"/>
            </a:pPr>
            <a:r>
              <a:rPr lang="cy-GB" dirty="0" smtClean="0"/>
              <a:t>Nid ydynt fel arfer yn gwybod ble i fynd i gael y cyngor gorau neu weld arfer dda.  </a:t>
            </a:r>
          </a:p>
          <a:p>
            <a:pPr marL="482600" marR="44450" lvl="0" indent="-470534">
              <a:buFont typeface="Arial" panose="020B0604020202020204" pitchFamily="34" charset="0"/>
              <a:buChar char="•"/>
            </a:pPr>
            <a:endParaRPr lang="cy-GB" dirty="0" smtClean="0"/>
          </a:p>
          <a:p>
            <a:pPr marL="482600" marR="44450" lvl="0" indent="-470534">
              <a:buFont typeface="Arial" panose="020B0604020202020204" pitchFamily="34" charset="0"/>
              <a:buChar char="•"/>
            </a:pPr>
            <a:r>
              <a:rPr lang="cy-GB" dirty="0" smtClean="0"/>
              <a:t>Nid yw awdurdodau lleol yn annog eu hathrawon arbenigol a’u seicolegwyr addysg i rannu eu harbenigedd â darparwyr annibynnol addysg heblaw yn yr ysgol.   </a:t>
            </a:r>
            <a:endParaRPr lang="cy-GB"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5416868"/>
          </a:xfrm>
          <a:prstGeom prst="rect">
            <a:avLst/>
          </a:prstGeom>
        </p:spPr>
        <p:txBody>
          <a:bodyPr vert="horz" wrap="square" lIns="0" tIns="0" rIns="0" bIns="0" rtlCol="0">
            <a:spAutoFit/>
          </a:bodyPr>
          <a:lstStyle/>
          <a:p>
            <a:pPr marL="482600" marR="44450" lvl="0" indent="-470534">
              <a:buFont typeface="Arial" panose="020B0604020202020204" pitchFamily="34" charset="0"/>
              <a:buChar char="•"/>
            </a:pPr>
            <a:r>
              <a:rPr lang="en-GB" dirty="0"/>
              <a:t>Very few teachers of EOTAS, especially those employed by independent providers, have access to training and support that would keep them </a:t>
            </a:r>
            <a:r>
              <a:rPr lang="en-GB" dirty="0" smtClean="0"/>
              <a:t>up-to-date </a:t>
            </a:r>
            <a:r>
              <a:rPr lang="en-GB" dirty="0"/>
              <a:t>with the latest practice and curriculum requirements.  </a:t>
            </a:r>
            <a:endParaRPr lang="en-GB" dirty="0" smtClean="0"/>
          </a:p>
          <a:p>
            <a:pPr marL="482600" marR="44450" lvl="0" indent="-470534">
              <a:buFont typeface="Arial" panose="020B0604020202020204" pitchFamily="34" charset="0"/>
              <a:buChar char="•"/>
            </a:pPr>
            <a:endParaRPr lang="en-GB" dirty="0"/>
          </a:p>
          <a:p>
            <a:pPr marL="482600" marR="44450" lvl="0" indent="-470534">
              <a:buFont typeface="Arial" panose="020B0604020202020204" pitchFamily="34" charset="0"/>
              <a:buChar char="•"/>
            </a:pPr>
            <a:r>
              <a:rPr lang="en-GB" dirty="0"/>
              <a:t>They do not usually know where to go to get the best advice or to see good practice.  </a:t>
            </a:r>
            <a:endParaRPr lang="en-GB" dirty="0" smtClean="0"/>
          </a:p>
          <a:p>
            <a:pPr marL="482600" marR="44450" lvl="0" indent="-470534">
              <a:buFont typeface="Arial" panose="020B0604020202020204" pitchFamily="34" charset="0"/>
              <a:buChar char="•"/>
            </a:pPr>
            <a:endParaRPr lang="en-GB" dirty="0"/>
          </a:p>
          <a:p>
            <a:pPr marL="482600" marR="44450" lvl="0" indent="-470534">
              <a:buFont typeface="Arial" panose="020B0604020202020204" pitchFamily="34" charset="0"/>
              <a:buChar char="•"/>
            </a:pPr>
            <a:r>
              <a:rPr lang="en-GB" dirty="0"/>
              <a:t>Local authorities do not encourage their specialist teachers and educational psychologists to share their expertise with independent providers of EOTAS.   </a:t>
            </a:r>
          </a:p>
          <a:p>
            <a:pPr marL="482600" marR="44450" indent="-470534">
              <a:lnSpc>
                <a:spcPct val="100000"/>
              </a:lnSpc>
              <a:buFont typeface="Arial" panose="020B0604020202020204" pitchFamily="34" charset="0"/>
              <a:buChar char="•"/>
            </a:pPr>
            <a:endParaRPr dirty="0"/>
          </a:p>
        </p:txBody>
      </p:sp>
    </p:spTree>
    <p:extLst>
      <p:ext uri="{BB962C8B-B14F-4D97-AF65-F5344CB8AC3E}">
        <p14:creationId xmlns:p14="http://schemas.microsoft.com/office/powerpoint/2010/main" val="946319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300" y="2642252"/>
            <a:ext cx="5728335" cy="4739759"/>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cy-GB" dirty="0" smtClean="0"/>
              <a:t>Nid yw lleiafrif o awdurdodau lleol yn comisiynu addysg heblaw yn yr ysgol amser llawn ar gyfer grwpiau mawr o ddisgyblion o ddarparwyr nad ydynt wedi eu cofrestru fel ysgolion annibynnol. </a:t>
            </a:r>
          </a:p>
          <a:p>
            <a:pPr marL="342900" indent="-342900">
              <a:buFont typeface="Arial" panose="020B0604020202020204" pitchFamily="34" charset="0"/>
              <a:buChar char="•"/>
            </a:pPr>
            <a:endParaRPr lang="cy-GB" dirty="0" smtClean="0"/>
          </a:p>
          <a:p>
            <a:pPr marL="342900" indent="-342900">
              <a:buFont typeface="Arial" panose="020B0604020202020204" pitchFamily="34" charset="0"/>
              <a:buChar char="•"/>
            </a:pPr>
            <a:r>
              <a:rPr lang="cy-GB" dirty="0" smtClean="0"/>
              <a:t>Mae mwyafrif yr awdurdodau lleol yr ymwelwyd â nhw yn cynnal unedau cyfeirio disgyblion anghofrestredig.  </a:t>
            </a:r>
          </a:p>
          <a:p>
            <a:pPr marL="342900" indent="-342900">
              <a:buFont typeface="Arial" panose="020B0604020202020204" pitchFamily="34" charset="0"/>
              <a:buChar char="•"/>
            </a:pPr>
            <a:endParaRPr lang="cy-GB" dirty="0" smtClean="0"/>
          </a:p>
          <a:p>
            <a:pPr marL="342900" indent="-342900">
              <a:buFont typeface="Arial" panose="020B0604020202020204" pitchFamily="34" charset="0"/>
              <a:buChar char="•"/>
            </a:pPr>
            <a:r>
              <a:rPr lang="cy-GB" dirty="0" smtClean="0"/>
              <a:t>Maent yn gweithredu canolfannau dysgu a chanolfannau eraill anghofrestredig i ddarparu addysg am hyd at 25 awr yr wythnos.  </a:t>
            </a:r>
            <a:endParaRPr lang="cy-GB"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4062651"/>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en-GB" dirty="0"/>
              <a:t>A minority of local authorities commission full-time EOTAS for large groups of pupils from providers that are not registered as independent schools. </a:t>
            </a:r>
            <a:endParaRPr lang="en-GB" dirty="0" smtClean="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The majority of local authorities visited maintain unregistered pupil referral units.  </a:t>
            </a:r>
            <a:endParaRPr lang="en-GB" dirty="0" smtClean="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They operate tuition centres and other non-registered centres to provide education for up to 25 hours a week.  </a:t>
            </a:r>
          </a:p>
          <a:p>
            <a:pPr marL="12066" marR="44450" lvl="0"/>
            <a:r>
              <a:rPr lang="en-GB" dirty="0" smtClean="0"/>
              <a:t>   </a:t>
            </a:r>
            <a:endParaRPr lang="en-GB" dirty="0"/>
          </a:p>
        </p:txBody>
      </p:sp>
    </p:spTree>
    <p:extLst>
      <p:ext uri="{BB962C8B-B14F-4D97-AF65-F5344CB8AC3E}">
        <p14:creationId xmlns:p14="http://schemas.microsoft.com/office/powerpoint/2010/main" val="946319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300" y="2642252"/>
            <a:ext cx="5728335" cy="6093976"/>
          </a:xfrm>
          <a:prstGeom prst="rect">
            <a:avLst/>
          </a:prstGeom>
        </p:spPr>
        <p:txBody>
          <a:bodyPr vert="horz" wrap="square" lIns="0" tIns="0" rIns="0" bIns="0" rtlCol="0">
            <a:spAutoFit/>
          </a:bodyPr>
          <a:lstStyle/>
          <a:p>
            <a:pPr marL="482600" marR="44450" indent="-470534">
              <a:buFont typeface="Arial" panose="020B0604020202020204" pitchFamily="34" charset="0"/>
              <a:buChar char="•"/>
            </a:pPr>
            <a:r>
              <a:rPr lang="cy-GB" dirty="0" smtClean="0"/>
              <a:t>Nid yw aelodau etholedig yn ymwybodol o bob agwedd ar addysg heblaw yn yr ysgol y maent yn gyfrifol amdanynt. </a:t>
            </a:r>
          </a:p>
          <a:p>
            <a:pPr marL="482600" marR="44450" indent="-470534">
              <a:buFont typeface="Arial" panose="020B0604020202020204" pitchFamily="34" charset="0"/>
              <a:buChar char="•"/>
            </a:pPr>
            <a:endParaRPr lang="cy-GB" dirty="0" smtClean="0"/>
          </a:p>
          <a:p>
            <a:pPr marL="482600" marR="44450" indent="-470534">
              <a:buFont typeface="Arial" panose="020B0604020202020204" pitchFamily="34" charset="0"/>
              <a:buChar char="•"/>
            </a:pPr>
            <a:r>
              <a:rPr lang="cy-GB" dirty="0" smtClean="0"/>
              <a:t>Maent yn ansicr ynghylch pa mor dda y mae disgyblion sy’n cael addysg heblaw yn yr ysgol yn gwneud cynnydd neu faint y mae’r awdurdod lleol yn ei wario ar addysg heblaw yn yr ysgol.</a:t>
            </a:r>
          </a:p>
          <a:p>
            <a:pPr marL="482600" marR="44450" indent="-470534">
              <a:buFont typeface="Arial" panose="020B0604020202020204" pitchFamily="34" charset="0"/>
              <a:buChar char="•"/>
            </a:pPr>
            <a:endParaRPr lang="cy-GB" dirty="0" smtClean="0"/>
          </a:p>
          <a:p>
            <a:pPr marL="482600" marR="44450" indent="-470534">
              <a:buFont typeface="Arial" panose="020B0604020202020204" pitchFamily="34" charset="0"/>
              <a:buChar char="•"/>
            </a:pPr>
            <a:r>
              <a:rPr lang="cy-GB" dirty="0" smtClean="0"/>
              <a:t>Nid ydynt yn gwybod a yw’r disgyblion a gafodd addysg heblaw yn yr ysgol yn mynd ymlaen i addysg bellach, cyflogaeth neu hyfforddiant. </a:t>
            </a:r>
          </a:p>
          <a:p>
            <a:pPr marL="482600" marR="44450" indent="-470534">
              <a:buFont typeface="Arial" panose="020B0604020202020204" pitchFamily="34" charset="0"/>
              <a:buChar char="•"/>
            </a:pPr>
            <a:endParaRPr lang="cy-GB" dirty="0" smtClean="0"/>
          </a:p>
          <a:p>
            <a:pPr marL="482600" marR="44450" indent="-470534">
              <a:buFont typeface="Arial" panose="020B0604020202020204" pitchFamily="34" charset="0"/>
              <a:buChar char="•"/>
            </a:pPr>
            <a:r>
              <a:rPr lang="cy-GB" dirty="0" smtClean="0"/>
              <a:t>Nid ydynt yn gwybod a yw’r addysg heblaw yn yr ysgol a ddarperir ganddynt yn effeithiol neu’n rhoi gwerth am arian.</a:t>
            </a:r>
            <a:endParaRPr lang="cy-GB"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5416868"/>
          </a:xfrm>
          <a:prstGeom prst="rect">
            <a:avLst/>
          </a:prstGeom>
        </p:spPr>
        <p:txBody>
          <a:bodyPr vert="horz" wrap="square" lIns="0" tIns="0" rIns="0" bIns="0" rtlCol="0">
            <a:spAutoFit/>
          </a:bodyPr>
          <a:lstStyle/>
          <a:p>
            <a:pPr marL="482600" marR="44450" indent="-470534">
              <a:buFont typeface="Arial" panose="020B0604020202020204" pitchFamily="34" charset="0"/>
              <a:buChar char="•"/>
            </a:pPr>
            <a:r>
              <a:rPr lang="en-GB" dirty="0"/>
              <a:t>Elected members are unaware of all the aspects of EOTAS for which they are responsible. </a:t>
            </a:r>
            <a:endParaRPr lang="en-GB" dirty="0" smtClean="0"/>
          </a:p>
          <a:p>
            <a:pPr marL="482600" marR="44450" indent="-470534">
              <a:buFont typeface="Arial" panose="020B0604020202020204" pitchFamily="34" charset="0"/>
              <a:buChar char="•"/>
            </a:pPr>
            <a:endParaRPr lang="en-GB" dirty="0"/>
          </a:p>
          <a:p>
            <a:pPr marL="482600" marR="44450" indent="-470534">
              <a:buFont typeface="Arial" panose="020B0604020202020204" pitchFamily="34" charset="0"/>
              <a:buChar char="•"/>
            </a:pPr>
            <a:r>
              <a:rPr lang="en-GB" dirty="0"/>
              <a:t>They are unsure about how well pupils receiving EOTAS progress or how much the local authority spends on EOTAS</a:t>
            </a:r>
            <a:r>
              <a:rPr lang="en-GB" dirty="0" smtClean="0"/>
              <a:t>.</a:t>
            </a:r>
          </a:p>
          <a:p>
            <a:pPr marL="482600" marR="44450" indent="-470534">
              <a:buFont typeface="Arial" panose="020B0604020202020204" pitchFamily="34" charset="0"/>
              <a:buChar char="•"/>
            </a:pPr>
            <a:endParaRPr lang="en-GB" dirty="0"/>
          </a:p>
          <a:p>
            <a:pPr marL="482600" marR="44450" indent="-470534">
              <a:buFont typeface="Arial" panose="020B0604020202020204" pitchFamily="34" charset="0"/>
              <a:buChar char="•"/>
            </a:pPr>
            <a:r>
              <a:rPr lang="en-GB" dirty="0"/>
              <a:t>They do not know if the pupils who received EOTAS go on to further education, employment or training. </a:t>
            </a:r>
            <a:endParaRPr lang="en-GB" dirty="0" smtClean="0"/>
          </a:p>
          <a:p>
            <a:pPr marL="482600" marR="44450" indent="-470534">
              <a:buFont typeface="Arial" panose="020B0604020202020204" pitchFamily="34" charset="0"/>
              <a:buChar char="•"/>
            </a:pPr>
            <a:endParaRPr lang="en-GB" dirty="0"/>
          </a:p>
          <a:p>
            <a:pPr marL="482600" marR="44450" indent="-470534">
              <a:buFont typeface="Arial" panose="020B0604020202020204" pitchFamily="34" charset="0"/>
              <a:buChar char="•"/>
            </a:pPr>
            <a:r>
              <a:rPr lang="en-GB" dirty="0" smtClean="0"/>
              <a:t>They do not know whether </a:t>
            </a:r>
            <a:r>
              <a:rPr lang="en-GB" dirty="0"/>
              <a:t>the EOTAS they provide is effective or gives value for money</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9463197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 dirty="0"/>
              <a:t>Argymhellion</a:t>
            </a:r>
          </a:p>
        </p:txBody>
      </p:sp>
      <p:sp>
        <p:nvSpPr>
          <p:cNvPr id="3" name="object 3"/>
          <p:cNvSpPr txBox="1">
            <a:spLocks noGrp="1"/>
          </p:cNvSpPr>
          <p:nvPr>
            <p:ph sz="half" idx="2"/>
          </p:nvPr>
        </p:nvSpPr>
        <p:spPr>
          <a:xfrm>
            <a:off x="546350" y="2461277"/>
            <a:ext cx="5728335" cy="7078861"/>
          </a:xfrm>
          <a:prstGeom prst="rect">
            <a:avLst/>
          </a:prstGeom>
        </p:spPr>
        <p:txBody>
          <a:bodyPr vert="horz" wrap="square" lIns="0" tIns="0" rIns="0" bIns="0" rtlCol="0">
            <a:spAutoFit/>
          </a:bodyPr>
          <a:lstStyle/>
          <a:p>
            <a:r>
              <a:rPr lang="cy-GB" sz="2000" b="1" dirty="0" smtClean="0"/>
              <a:t>Dylai Llywodraeth Cymru:</a:t>
            </a:r>
            <a:endParaRPr lang="cy-GB" sz="2000" dirty="0" smtClean="0"/>
          </a:p>
          <a:p>
            <a:r>
              <a:rPr lang="cy-GB" sz="2000" b="1" dirty="0" smtClean="0"/>
              <a:t> </a:t>
            </a:r>
            <a:endParaRPr lang="cy-GB" sz="2000" dirty="0" smtClean="0"/>
          </a:p>
          <a:p>
            <a:pPr marL="531813" indent="-531813"/>
            <a:r>
              <a:rPr lang="cy-GB" sz="2000" dirty="0"/>
              <a:t>A</a:t>
            </a:r>
            <a:r>
              <a:rPr lang="cy-GB" sz="2000" dirty="0" smtClean="0"/>
              <a:t>1	gryfhau arweiniad i awdurdodau lleol ac ysgolion ynglŷn â’r gofyniad i:</a:t>
            </a:r>
          </a:p>
          <a:p>
            <a:r>
              <a:rPr lang="cy-GB" sz="2000" dirty="0" smtClean="0"/>
              <a:t> </a:t>
            </a:r>
            <a:endParaRPr lang="cy-GB" sz="1000" dirty="0" smtClean="0"/>
          </a:p>
          <a:p>
            <a:pPr marL="723900" lvl="0" indent="-368300">
              <a:buFont typeface="Arial" panose="020B0604020202020204" pitchFamily="34" charset="0"/>
              <a:buChar char="•"/>
            </a:pPr>
            <a:r>
              <a:rPr lang="cy-GB" sz="2000" dirty="0" smtClean="0"/>
              <a:t>roi </a:t>
            </a:r>
            <a:r>
              <a:rPr lang="cy-GB" sz="2000" dirty="0" smtClean="0"/>
              <a:t>gwybod i Lywodraeth Cymru am yr </a:t>
            </a:r>
            <a:r>
              <a:rPr lang="cy-GB" sz="2000" dirty="0" smtClean="0"/>
              <a:t>holl         </a:t>
            </a:r>
            <a:r>
              <a:rPr lang="cy-GB" sz="2000" dirty="0" smtClean="0"/>
              <a:t>addysg heblaw yn yr ysgol y maent </a:t>
            </a:r>
            <a:r>
              <a:rPr lang="cy-GB" sz="2000" dirty="0" smtClean="0"/>
              <a:t>yn             </a:t>
            </a:r>
            <a:r>
              <a:rPr lang="cy-GB" sz="2000" dirty="0" smtClean="0"/>
              <a:t>ei darparu neu’n ei chomisiynu, </a:t>
            </a:r>
            <a:r>
              <a:rPr lang="cy-GB" sz="2000" dirty="0" smtClean="0"/>
              <a:t>gan             </a:t>
            </a:r>
            <a:r>
              <a:rPr lang="cy-GB" sz="2000" dirty="0" smtClean="0"/>
              <a:t>gynnwys canolfannau dysgu, </a:t>
            </a:r>
            <a:r>
              <a:rPr lang="cy-GB" sz="2000" dirty="0" smtClean="0"/>
              <a:t>unedau             </a:t>
            </a:r>
            <a:r>
              <a:rPr lang="cy-GB" sz="2000" dirty="0" smtClean="0"/>
              <a:t>cyfeirio disgyblion a </a:t>
            </a:r>
            <a:r>
              <a:rPr lang="cy-GB" sz="2000" dirty="0" smtClean="0"/>
              <a:t>darpariaeth             </a:t>
            </a:r>
            <a:r>
              <a:rPr lang="cy-GB" sz="2000" dirty="0" smtClean="0"/>
              <a:t>annibynnol</a:t>
            </a:r>
          </a:p>
          <a:p>
            <a:pPr marL="355600"/>
            <a:r>
              <a:rPr lang="cy-GB" sz="1000" dirty="0" smtClean="0"/>
              <a:t> 	</a:t>
            </a:r>
          </a:p>
          <a:p>
            <a:pPr marL="723900" lvl="0" indent="-368300">
              <a:buFont typeface="Arial" panose="020B0604020202020204" pitchFamily="34" charset="0"/>
              <a:buChar char="•"/>
            </a:pPr>
            <a:r>
              <a:rPr lang="cy-GB" sz="2000" dirty="0" smtClean="0"/>
              <a:t>cynnal </a:t>
            </a:r>
            <a:r>
              <a:rPr lang="cy-GB" sz="2000" dirty="0" smtClean="0"/>
              <a:t>cofnodion o’r holl </a:t>
            </a:r>
            <a:r>
              <a:rPr lang="cy-GB" sz="2000" dirty="0" smtClean="0"/>
              <a:t>ddisgyblion             </a:t>
            </a:r>
            <a:r>
              <a:rPr lang="cy-GB" sz="2000" dirty="0" smtClean="0"/>
              <a:t>sy’n cael darpariaeth addysg </a:t>
            </a:r>
            <a:r>
              <a:rPr lang="cy-GB" sz="2000" dirty="0" smtClean="0"/>
              <a:t>heblaw             </a:t>
            </a:r>
            <a:r>
              <a:rPr lang="cy-GB" sz="2000" dirty="0" smtClean="0"/>
              <a:t>yn yr ysgol, a’r rheiny sy’n </a:t>
            </a:r>
            <a:r>
              <a:rPr lang="cy-GB" sz="2000" dirty="0" smtClean="0"/>
              <a:t>cael            </a:t>
            </a:r>
            <a:r>
              <a:rPr lang="cy-GB" sz="2000" dirty="0" smtClean="0"/>
              <a:t>darpariaeth amgen wedi ei threfnu </a:t>
            </a:r>
            <a:r>
              <a:rPr lang="cy-GB" sz="2000" dirty="0" smtClean="0"/>
              <a:t>gan             </a:t>
            </a:r>
            <a:r>
              <a:rPr lang="cy-GB" sz="2000" dirty="0" smtClean="0"/>
              <a:t>ysgolion yn annibynnol ar </a:t>
            </a:r>
            <a:r>
              <a:rPr lang="cy-GB" sz="2000" dirty="0" smtClean="0"/>
              <a:t>eu             </a:t>
            </a:r>
            <a:r>
              <a:rPr lang="cy-GB" sz="2000" dirty="0" smtClean="0"/>
              <a:t>hawdurdod lleol</a:t>
            </a:r>
          </a:p>
          <a:p>
            <a:pPr marL="355600"/>
            <a:r>
              <a:rPr lang="cy-GB" sz="1000" dirty="0" smtClean="0"/>
              <a:t> </a:t>
            </a:r>
          </a:p>
          <a:p>
            <a:pPr marL="723900" lvl="0" indent="-368300">
              <a:buFont typeface="Arial" panose="020B0604020202020204" pitchFamily="34" charset="0"/>
              <a:buChar char="•"/>
            </a:pPr>
            <a:r>
              <a:rPr lang="cy-GB" sz="2000" dirty="0" smtClean="0"/>
              <a:t>cynnal </a:t>
            </a:r>
            <a:r>
              <a:rPr lang="cy-GB" sz="2000" dirty="0" smtClean="0"/>
              <a:t>cofnodion o niferoedd y </a:t>
            </a:r>
            <a:r>
              <a:rPr lang="cy-GB" sz="2000" dirty="0" smtClean="0"/>
              <a:t>disgyblion              </a:t>
            </a:r>
            <a:r>
              <a:rPr lang="cy-GB" sz="2000" dirty="0" smtClean="0"/>
              <a:t>sy’n cael addysg heblaw yn yr ysgol </a:t>
            </a:r>
            <a:r>
              <a:rPr lang="cy-GB" sz="2000" dirty="0" smtClean="0"/>
              <a:t>sy’n              </a:t>
            </a:r>
            <a:r>
              <a:rPr lang="cy-GB" sz="2000" dirty="0" smtClean="0"/>
              <a:t>mynd ymlaen i fod yn bobl nad </a:t>
            </a:r>
            <a:r>
              <a:rPr lang="cy-GB" sz="2000" dirty="0" smtClean="0"/>
              <a:t>ydynt              </a:t>
            </a:r>
            <a:r>
              <a:rPr lang="cy-GB" sz="2000" dirty="0" smtClean="0"/>
              <a:t>mewn addysg, cyflogaeth na </a:t>
            </a:r>
            <a:r>
              <a:rPr lang="cy-GB" sz="2000" dirty="0" smtClean="0"/>
              <a:t>hyfforddiant              </a:t>
            </a:r>
            <a:r>
              <a:rPr lang="cy-GB" sz="2000" dirty="0" smtClean="0"/>
              <a:t>(NACH)</a:t>
            </a:r>
            <a:endParaRPr lang="cy-GB" sz="2000" dirty="0"/>
          </a:p>
        </p:txBody>
      </p:sp>
      <p:sp>
        <p:nvSpPr>
          <p:cNvPr id="4" name="object 4"/>
          <p:cNvSpPr txBox="1"/>
          <p:nvPr/>
        </p:nvSpPr>
        <p:spPr>
          <a:xfrm>
            <a:off x="6615620" y="1715989"/>
            <a:ext cx="4001135" cy="469900"/>
          </a:xfrm>
          <a:prstGeom prst="rect">
            <a:avLst/>
          </a:prstGeom>
        </p:spPr>
        <p:txBody>
          <a:bodyPr vert="horz" wrap="square" lIns="0" tIns="0" rIns="0" bIns="0" rtlCol="0">
            <a:spAutoFit/>
          </a:bodyPr>
          <a:lstStyle/>
          <a:p>
            <a:pPr marL="12700">
              <a:lnSpc>
                <a:spcPct val="100000"/>
              </a:lnSpc>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620" y="2642252"/>
            <a:ext cx="5782945" cy="7786747"/>
          </a:xfrm>
          <a:prstGeom prst="rect">
            <a:avLst/>
          </a:prstGeom>
        </p:spPr>
        <p:txBody>
          <a:bodyPr vert="horz" wrap="square" lIns="0" tIns="0" rIns="0" bIns="0" rtlCol="0">
            <a:spAutoFit/>
          </a:bodyPr>
          <a:lstStyle/>
          <a:p>
            <a:r>
              <a:rPr lang="en-GB" b="1" dirty="0"/>
              <a:t>The Welsh Government should:</a:t>
            </a:r>
            <a:endParaRPr lang="en-GB" dirty="0"/>
          </a:p>
          <a:p>
            <a:r>
              <a:rPr lang="en-GB" b="1" dirty="0"/>
              <a:t> </a:t>
            </a:r>
            <a:endParaRPr lang="en-GB" dirty="0"/>
          </a:p>
          <a:p>
            <a:pPr marL="531813" indent="-531813"/>
            <a:r>
              <a:rPr lang="en-GB" dirty="0"/>
              <a:t>R1	strengthen guidance to local authorities and schools regarding the requirement to:</a:t>
            </a:r>
          </a:p>
          <a:p>
            <a:r>
              <a:rPr lang="en-GB" dirty="0"/>
              <a:t> </a:t>
            </a:r>
          </a:p>
          <a:p>
            <a:pPr marL="900113" lvl="0" indent="-273050">
              <a:buFont typeface="Arial" panose="020B0604020202020204" pitchFamily="34" charset="0"/>
              <a:buChar char="•"/>
            </a:pPr>
            <a:r>
              <a:rPr lang="en-GB" dirty="0" smtClean="0"/>
              <a:t>	notify </a:t>
            </a:r>
            <a:r>
              <a:rPr lang="en-GB" dirty="0" smtClean="0"/>
              <a:t>the Welsh </a:t>
            </a:r>
            <a:r>
              <a:rPr lang="en-GB" dirty="0"/>
              <a:t>Government of all EOTAS </a:t>
            </a:r>
            <a:r>
              <a:rPr lang="en-GB" dirty="0" smtClean="0"/>
              <a:t>they </a:t>
            </a:r>
            <a:r>
              <a:rPr lang="en-GB" dirty="0"/>
              <a:t>provide or commission, </a:t>
            </a:r>
            <a:r>
              <a:rPr lang="en-GB" dirty="0" smtClean="0"/>
              <a:t>including tuition </a:t>
            </a:r>
            <a:r>
              <a:rPr lang="en-GB" dirty="0"/>
              <a:t>centres, pupil referral units and </a:t>
            </a:r>
            <a:r>
              <a:rPr lang="en-GB" dirty="0" smtClean="0"/>
              <a:t>independent </a:t>
            </a:r>
            <a:r>
              <a:rPr lang="en-GB" dirty="0"/>
              <a:t>provision</a:t>
            </a:r>
          </a:p>
          <a:p>
            <a:pPr marL="627063"/>
            <a:r>
              <a:rPr lang="en-GB" dirty="0"/>
              <a:t> </a:t>
            </a:r>
            <a:r>
              <a:rPr lang="en-GB" dirty="0" smtClean="0"/>
              <a:t>	</a:t>
            </a:r>
            <a:endParaRPr lang="en-GB" dirty="0"/>
          </a:p>
          <a:p>
            <a:pPr marL="900113" lvl="0" indent="-273050">
              <a:buFont typeface="Arial" panose="020B0604020202020204" pitchFamily="34" charset="0"/>
              <a:buChar char="•"/>
            </a:pPr>
            <a:r>
              <a:rPr lang="en-GB" dirty="0" smtClean="0"/>
              <a:t>	maintain </a:t>
            </a:r>
            <a:r>
              <a:rPr lang="en-GB" dirty="0"/>
              <a:t>records of all pupils receiving </a:t>
            </a:r>
            <a:r>
              <a:rPr lang="en-GB" dirty="0" smtClean="0"/>
              <a:t>	EOTAS </a:t>
            </a:r>
            <a:r>
              <a:rPr lang="en-GB" dirty="0"/>
              <a:t>provision, and  those who </a:t>
            </a:r>
            <a:r>
              <a:rPr lang="en-GB" dirty="0" smtClean="0"/>
              <a:t>	receive </a:t>
            </a:r>
            <a:r>
              <a:rPr lang="en-GB" dirty="0"/>
              <a:t>alternative provision arranged </a:t>
            </a:r>
            <a:r>
              <a:rPr lang="en-GB" dirty="0" smtClean="0"/>
              <a:t>	by </a:t>
            </a:r>
            <a:r>
              <a:rPr lang="en-GB" dirty="0"/>
              <a:t>schools independently of their local </a:t>
            </a:r>
            <a:r>
              <a:rPr lang="en-GB" dirty="0" smtClean="0"/>
              <a:t>	authority</a:t>
            </a:r>
            <a:endParaRPr lang="en-GB" dirty="0"/>
          </a:p>
          <a:p>
            <a:pPr marL="627063"/>
            <a:r>
              <a:rPr lang="en-GB" dirty="0"/>
              <a:t> </a:t>
            </a:r>
          </a:p>
          <a:p>
            <a:pPr marL="900113" lvl="0" indent="-273050">
              <a:buFont typeface="Arial" panose="020B0604020202020204" pitchFamily="34" charset="0"/>
              <a:buChar char="•"/>
            </a:pPr>
            <a:r>
              <a:rPr lang="en-GB" dirty="0" smtClean="0"/>
              <a:t>	maintain </a:t>
            </a:r>
            <a:r>
              <a:rPr lang="en-GB" dirty="0"/>
              <a:t>records of the numbers of </a:t>
            </a:r>
            <a:r>
              <a:rPr lang="en-GB" dirty="0" smtClean="0"/>
              <a:t>	pupils </a:t>
            </a:r>
            <a:r>
              <a:rPr lang="en-GB" dirty="0"/>
              <a:t>receiving EOTAS who go on to </a:t>
            </a:r>
            <a:r>
              <a:rPr lang="en-GB" dirty="0" smtClean="0"/>
              <a:t>	become </a:t>
            </a:r>
            <a:r>
              <a:rPr lang="en-GB" dirty="0"/>
              <a:t>not in education, employment </a:t>
            </a:r>
            <a:r>
              <a:rPr lang="en-GB" dirty="0" smtClean="0"/>
              <a:t>	or </a:t>
            </a:r>
            <a:r>
              <a:rPr lang="en-GB" dirty="0"/>
              <a:t>training (NEETS)</a:t>
            </a:r>
          </a:p>
          <a:p>
            <a:r>
              <a:rPr lang="en-GB" dirty="0"/>
              <a:t> </a:t>
            </a:r>
          </a:p>
          <a:p>
            <a:r>
              <a:rPr lang="en-GB" dirty="0"/>
              <a:t> </a:t>
            </a:r>
          </a:p>
          <a:p>
            <a:pPr marL="482600" marR="44450" indent="-470534">
              <a:lnSpc>
                <a:spcPct val="100000"/>
              </a:lnSpc>
            </a:pPr>
            <a:endParaRPr lang="en-GB" dirty="0"/>
          </a:p>
        </p:txBody>
      </p:sp>
    </p:spTree>
    <p:extLst>
      <p:ext uri="{BB962C8B-B14F-4D97-AF65-F5344CB8AC3E}">
        <p14:creationId xmlns:p14="http://schemas.microsoft.com/office/powerpoint/2010/main" val="20044480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 dirty="0"/>
              <a:t>Argymhellion</a:t>
            </a:r>
          </a:p>
        </p:txBody>
      </p:sp>
      <p:sp>
        <p:nvSpPr>
          <p:cNvPr id="3" name="object 3"/>
          <p:cNvSpPr txBox="1">
            <a:spLocks noGrp="1"/>
          </p:cNvSpPr>
          <p:nvPr>
            <p:ph sz="half" idx="2"/>
          </p:nvPr>
        </p:nvSpPr>
        <p:spPr>
          <a:xfrm>
            <a:off x="527300" y="2851802"/>
            <a:ext cx="5728335" cy="4401205"/>
          </a:xfrm>
          <a:prstGeom prst="rect">
            <a:avLst/>
          </a:prstGeom>
        </p:spPr>
        <p:txBody>
          <a:bodyPr vert="horz" wrap="square" lIns="0" tIns="0" rIns="0" bIns="0" rtlCol="0">
            <a:spAutoFit/>
          </a:bodyPr>
          <a:lstStyle/>
          <a:p>
            <a:pPr marL="723900" lvl="0" indent="-273050">
              <a:buFont typeface="Arial" panose="020B0604020202020204" pitchFamily="34" charset="0"/>
              <a:buChar char="•"/>
            </a:pPr>
            <a:r>
              <a:rPr lang="cy-GB" dirty="0"/>
              <a:t>g</a:t>
            </a:r>
            <a:r>
              <a:rPr lang="cy-GB" dirty="0" smtClean="0"/>
              <a:t>wella hygyrchedd i Wasanaethau Cymunedol ac Iechyd Meddwl (CAMHS) ac asiantaethau arbenigol eraill ar gyfer disgyblion sy’n cael addysg heblaw yn yr ysgol</a:t>
            </a:r>
          </a:p>
          <a:p>
            <a:endParaRPr lang="cy-GB" dirty="0" smtClean="0"/>
          </a:p>
          <a:p>
            <a:pPr marL="531813" indent="-531813"/>
            <a:r>
              <a:rPr lang="cy-GB" dirty="0"/>
              <a:t>A</a:t>
            </a:r>
            <a:r>
              <a:rPr lang="cy-GB" dirty="0" smtClean="0"/>
              <a:t>2	cyhoeddi data cyrhaeddiad a phresenoldeb ar gyfer dysgwyr sy’n cael addysg heblaw yn yr ysgol ar lefel awdurdod lleol</a:t>
            </a:r>
          </a:p>
          <a:p>
            <a:pPr marL="531813" indent="-531813"/>
            <a:r>
              <a:rPr lang="cy-GB" dirty="0" smtClean="0"/>
              <a:t> </a:t>
            </a:r>
          </a:p>
          <a:p>
            <a:pPr marL="531813" indent="-531813"/>
            <a:r>
              <a:rPr lang="cy-GB" dirty="0"/>
              <a:t>A</a:t>
            </a:r>
            <a:r>
              <a:rPr lang="cy-GB" dirty="0" smtClean="0"/>
              <a:t>3	ystyried diwygio’r trothwy i ddarparwyr gofrestru fel ysgolion annibynnol</a:t>
            </a:r>
            <a:endParaRPr lang="cy-GB" dirty="0"/>
          </a:p>
        </p:txBody>
      </p:sp>
      <p:sp>
        <p:nvSpPr>
          <p:cNvPr id="4" name="object 4"/>
          <p:cNvSpPr txBox="1"/>
          <p:nvPr/>
        </p:nvSpPr>
        <p:spPr>
          <a:xfrm>
            <a:off x="6615620" y="1715989"/>
            <a:ext cx="4001135" cy="469900"/>
          </a:xfrm>
          <a:prstGeom prst="rect">
            <a:avLst/>
          </a:prstGeom>
        </p:spPr>
        <p:txBody>
          <a:bodyPr vert="horz" wrap="square" lIns="0" tIns="0" rIns="0" bIns="0" rtlCol="0">
            <a:spAutoFit/>
          </a:bodyPr>
          <a:lstStyle/>
          <a:p>
            <a:pPr marL="12700">
              <a:lnSpc>
                <a:spcPct val="100000"/>
              </a:lnSpc>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620" y="2642252"/>
            <a:ext cx="5782945" cy="4401205"/>
          </a:xfrm>
          <a:prstGeom prst="rect">
            <a:avLst/>
          </a:prstGeom>
        </p:spPr>
        <p:txBody>
          <a:bodyPr vert="horz" wrap="square" lIns="0" tIns="0" rIns="0" bIns="0" rtlCol="0">
            <a:spAutoFit/>
          </a:bodyPr>
          <a:lstStyle/>
          <a:p>
            <a:endParaRPr lang="en-GB" dirty="0"/>
          </a:p>
          <a:p>
            <a:pPr marL="982663" lvl="0" indent="-450850">
              <a:buFont typeface="Arial" panose="020B0604020202020204" pitchFamily="34" charset="0"/>
              <a:buChar char="•"/>
            </a:pPr>
            <a:r>
              <a:rPr lang="en-GB" dirty="0" smtClean="0"/>
              <a:t>improve </a:t>
            </a:r>
            <a:r>
              <a:rPr lang="en-GB" dirty="0"/>
              <a:t>accessibility to </a:t>
            </a:r>
            <a:r>
              <a:rPr lang="en-GB" dirty="0" smtClean="0"/>
              <a:t>Community and </a:t>
            </a:r>
            <a:r>
              <a:rPr lang="en-GB" dirty="0"/>
              <a:t>Mental Health Service (CAMHS) </a:t>
            </a:r>
            <a:r>
              <a:rPr lang="en-GB" dirty="0" smtClean="0"/>
              <a:t>and </a:t>
            </a:r>
            <a:r>
              <a:rPr lang="en-GB" dirty="0"/>
              <a:t>other specialist agencies for pupils </a:t>
            </a:r>
            <a:r>
              <a:rPr lang="en-GB" dirty="0" smtClean="0"/>
              <a:t>	who </a:t>
            </a:r>
            <a:r>
              <a:rPr lang="en-GB" dirty="0"/>
              <a:t>receive </a:t>
            </a:r>
            <a:r>
              <a:rPr lang="en-GB" dirty="0" smtClean="0"/>
              <a:t>EOTAS</a:t>
            </a:r>
          </a:p>
          <a:p>
            <a:endParaRPr lang="en-GB" dirty="0"/>
          </a:p>
          <a:p>
            <a:pPr marL="531813" indent="-531813"/>
            <a:r>
              <a:rPr lang="en-GB" dirty="0" smtClean="0"/>
              <a:t>R2</a:t>
            </a:r>
            <a:r>
              <a:rPr lang="en-GB" dirty="0"/>
              <a:t>	publish attainment and attendance data for EOTAS learners at local authority level</a:t>
            </a:r>
          </a:p>
          <a:p>
            <a:pPr marL="531813" indent="-531813"/>
            <a:r>
              <a:rPr lang="en-GB" dirty="0"/>
              <a:t> </a:t>
            </a:r>
          </a:p>
          <a:p>
            <a:pPr marL="531813" indent="-531813"/>
            <a:r>
              <a:rPr lang="en-GB" dirty="0"/>
              <a:t>R3	consider revising the threshold for providers to register as independent schools</a:t>
            </a:r>
          </a:p>
          <a:p>
            <a:pPr lvl="0"/>
            <a:endParaRPr lang="en-GB" dirty="0"/>
          </a:p>
        </p:txBody>
      </p:sp>
    </p:spTree>
    <p:extLst>
      <p:ext uri="{BB962C8B-B14F-4D97-AF65-F5344CB8AC3E}">
        <p14:creationId xmlns:p14="http://schemas.microsoft.com/office/powerpoint/2010/main" val="9051249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 dirty="0"/>
              <a:t>Argymhellion</a:t>
            </a:r>
          </a:p>
        </p:txBody>
      </p:sp>
      <p:sp>
        <p:nvSpPr>
          <p:cNvPr id="3" name="object 3"/>
          <p:cNvSpPr txBox="1">
            <a:spLocks noGrp="1"/>
          </p:cNvSpPr>
          <p:nvPr>
            <p:ph sz="half" idx="2"/>
          </p:nvPr>
        </p:nvSpPr>
        <p:spPr>
          <a:xfrm>
            <a:off x="527300" y="2642252"/>
            <a:ext cx="5728335" cy="6801862"/>
          </a:xfrm>
          <a:prstGeom prst="rect">
            <a:avLst/>
          </a:prstGeom>
        </p:spPr>
        <p:txBody>
          <a:bodyPr vert="horz" wrap="square" lIns="0" tIns="0" rIns="0" bIns="0" rtlCol="0">
            <a:spAutoFit/>
          </a:bodyPr>
          <a:lstStyle/>
          <a:p>
            <a:r>
              <a:rPr lang="cy-GB" b="1" dirty="0" smtClean="0"/>
              <a:t>Dylai awdurdodau lleol:</a:t>
            </a:r>
            <a:endParaRPr lang="cy-GB" dirty="0" smtClean="0"/>
          </a:p>
          <a:p>
            <a:r>
              <a:rPr lang="cy-GB" b="1" dirty="0" smtClean="0"/>
              <a:t> </a:t>
            </a:r>
            <a:endParaRPr lang="cy-GB" dirty="0" smtClean="0"/>
          </a:p>
          <a:p>
            <a:pPr marL="531813" indent="-531813"/>
            <a:r>
              <a:rPr lang="cy-GB" dirty="0"/>
              <a:t>A</a:t>
            </a:r>
            <a:r>
              <a:rPr lang="cy-GB" dirty="0" smtClean="0"/>
              <a:t>4	roi gwybod i Lywodraeth Cymru am yr holl ddarpariaeth addysg heblaw yn yr ysgol y maent yn ei chynnig neu’n ei chomisiynu</a:t>
            </a:r>
          </a:p>
          <a:p>
            <a:pPr marL="531813" indent="-531813"/>
            <a:r>
              <a:rPr lang="cy-GB" sz="1200" dirty="0" smtClean="0"/>
              <a:t> </a:t>
            </a:r>
          </a:p>
          <a:p>
            <a:pPr marL="531813" indent="-531813"/>
            <a:r>
              <a:rPr lang="cy-GB" dirty="0"/>
              <a:t>A</a:t>
            </a:r>
            <a:r>
              <a:rPr lang="cy-GB" dirty="0" smtClean="0"/>
              <a:t>5	gwirio’n ofalus statws cofrestru pob darparwr y maent yn ei ddefnyddio i sicrhau bod y ddarpariaeth y maent yn ei chomisiynu wedi ei chofrestru fel ysgol annibynnol gyda Llywodraeth Cymru, lle bo’n briodol  </a:t>
            </a:r>
          </a:p>
          <a:p>
            <a:pPr marL="531813" indent="-531813"/>
            <a:r>
              <a:rPr lang="cy-GB" sz="1200" dirty="0" smtClean="0"/>
              <a:t> </a:t>
            </a:r>
          </a:p>
          <a:p>
            <a:pPr marL="531813" indent="-531813"/>
            <a:r>
              <a:rPr lang="cy-GB" dirty="0"/>
              <a:t>A</a:t>
            </a:r>
            <a:r>
              <a:rPr lang="cy-GB" dirty="0" smtClean="0"/>
              <a:t>6	sicrhau bod ysgolion yn deall gweithdrefnau cyfeirio ar gyfer addysg heblaw yn yr ysgol a’u bod yn cynnwys y gofyniad ar gyfer gwybodaeth asesu a gwybodaeth arall i drosglwyddo’n brydlon o’r ysgol i’r darparwr addysg heblaw yn yr ysgol</a:t>
            </a:r>
            <a:endParaRPr lang="cy-GB" dirty="0"/>
          </a:p>
        </p:txBody>
      </p:sp>
      <p:sp>
        <p:nvSpPr>
          <p:cNvPr id="4" name="object 4"/>
          <p:cNvSpPr txBox="1"/>
          <p:nvPr/>
        </p:nvSpPr>
        <p:spPr>
          <a:xfrm>
            <a:off x="6615620" y="1715989"/>
            <a:ext cx="4001135" cy="469900"/>
          </a:xfrm>
          <a:prstGeom prst="rect">
            <a:avLst/>
          </a:prstGeom>
        </p:spPr>
        <p:txBody>
          <a:bodyPr vert="horz" wrap="square" lIns="0" tIns="0" rIns="0" bIns="0" rtlCol="0">
            <a:spAutoFit/>
          </a:bodyPr>
          <a:lstStyle/>
          <a:p>
            <a:pPr marL="12700">
              <a:lnSpc>
                <a:spcPct val="100000"/>
              </a:lnSpc>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620" y="2642252"/>
            <a:ext cx="5782945" cy="6432530"/>
          </a:xfrm>
          <a:prstGeom prst="rect">
            <a:avLst/>
          </a:prstGeom>
        </p:spPr>
        <p:txBody>
          <a:bodyPr vert="horz" wrap="square" lIns="0" tIns="0" rIns="0" bIns="0" rtlCol="0">
            <a:spAutoFit/>
          </a:bodyPr>
          <a:lstStyle/>
          <a:p>
            <a:r>
              <a:rPr lang="en-GB" b="1" dirty="0"/>
              <a:t>Local authorities should:</a:t>
            </a:r>
            <a:endParaRPr lang="en-GB" dirty="0"/>
          </a:p>
          <a:p>
            <a:r>
              <a:rPr lang="en-GB" b="1" dirty="0"/>
              <a:t> </a:t>
            </a:r>
            <a:endParaRPr lang="en-GB" dirty="0"/>
          </a:p>
          <a:p>
            <a:pPr marL="531813" indent="-531813"/>
            <a:r>
              <a:rPr lang="en-GB" dirty="0"/>
              <a:t>R4	notify </a:t>
            </a:r>
            <a:r>
              <a:rPr lang="en-GB" dirty="0" smtClean="0"/>
              <a:t>the Welsh </a:t>
            </a:r>
            <a:r>
              <a:rPr lang="en-GB" dirty="0"/>
              <a:t>Government of all EOTAS provision they provide or commission</a:t>
            </a:r>
          </a:p>
          <a:p>
            <a:pPr marL="531813" indent="-531813"/>
            <a:r>
              <a:rPr lang="en-GB" dirty="0"/>
              <a:t> </a:t>
            </a:r>
          </a:p>
          <a:p>
            <a:pPr marL="531813" indent="-531813"/>
            <a:r>
              <a:rPr lang="en-GB" dirty="0"/>
              <a:t>R5	check carefully the registration status of each provider they use to ensure that, where appropriate, provision that they commission is registered as an independent school with the Welsh Government </a:t>
            </a:r>
          </a:p>
          <a:p>
            <a:pPr marL="531813" indent="-531813"/>
            <a:r>
              <a:rPr lang="en-GB" dirty="0"/>
              <a:t> </a:t>
            </a:r>
          </a:p>
          <a:p>
            <a:pPr marL="531813" indent="-531813"/>
            <a:r>
              <a:rPr lang="en-GB" dirty="0"/>
              <a:t>R6	ensure </a:t>
            </a:r>
            <a:r>
              <a:rPr lang="en-GB" dirty="0" smtClean="0"/>
              <a:t>that EOTAS </a:t>
            </a:r>
            <a:r>
              <a:rPr lang="en-GB" dirty="0"/>
              <a:t>referral procedures are understood by schools and include the requirement for assessment and other information to transfer promptly from school to EOTAS </a:t>
            </a:r>
            <a:r>
              <a:rPr lang="en-GB" dirty="0" smtClean="0"/>
              <a:t>provider</a:t>
            </a:r>
          </a:p>
          <a:p>
            <a:endParaRPr lang="en-GB" dirty="0"/>
          </a:p>
        </p:txBody>
      </p:sp>
    </p:spTree>
    <p:extLst>
      <p:ext uri="{BB962C8B-B14F-4D97-AF65-F5344CB8AC3E}">
        <p14:creationId xmlns:p14="http://schemas.microsoft.com/office/powerpoint/2010/main" val="905124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 dirty="0"/>
              <a:t>Argymhellion</a:t>
            </a:r>
          </a:p>
        </p:txBody>
      </p:sp>
      <p:sp>
        <p:nvSpPr>
          <p:cNvPr id="3" name="object 3"/>
          <p:cNvSpPr txBox="1">
            <a:spLocks noGrp="1"/>
          </p:cNvSpPr>
          <p:nvPr>
            <p:ph sz="half" idx="2"/>
          </p:nvPr>
        </p:nvSpPr>
        <p:spPr>
          <a:xfrm>
            <a:off x="527300" y="2642252"/>
            <a:ext cx="5728335" cy="6986528"/>
          </a:xfrm>
          <a:prstGeom prst="rect">
            <a:avLst/>
          </a:prstGeom>
        </p:spPr>
        <p:txBody>
          <a:bodyPr vert="horz" wrap="square" lIns="0" tIns="0" rIns="0" bIns="0" rtlCol="0">
            <a:spAutoFit/>
          </a:bodyPr>
          <a:lstStyle/>
          <a:p>
            <a:pPr marL="627063" indent="-627063"/>
            <a:r>
              <a:rPr lang="cy-GB" dirty="0"/>
              <a:t>A</a:t>
            </a:r>
            <a:r>
              <a:rPr lang="cy-GB" dirty="0" smtClean="0"/>
              <a:t>7	monitro ansawdd yr holl ddarpariaeth addysg heblaw yn yr ysgol a ddarperir neu a gomisiynir ar gyfer disgyblion yn eu hawdurdod lleol, gan gynnwys y ddarpariaeth a drefnir gan ysgolion neu drwy Rwydweithiau 14 – 19</a:t>
            </a:r>
          </a:p>
          <a:p>
            <a:pPr marL="627063" indent="-627063"/>
            <a:r>
              <a:rPr lang="cy-GB" sz="1200" dirty="0" smtClean="0"/>
              <a:t> </a:t>
            </a:r>
          </a:p>
          <a:p>
            <a:pPr marL="627063" indent="-627063"/>
            <a:r>
              <a:rPr lang="cy-GB" dirty="0"/>
              <a:t>A</a:t>
            </a:r>
            <a:r>
              <a:rPr lang="cy-GB" dirty="0" smtClean="0"/>
              <a:t>8	darparu addysg addas i ddisgyblion o fewn 15 diwrnod o wneud penderfyniad y dylent gael addysg heblaw yn yr ysgol</a:t>
            </a:r>
          </a:p>
          <a:p>
            <a:pPr marL="627063" indent="-627063"/>
            <a:endParaRPr lang="cy-GB" sz="1200" dirty="0" smtClean="0"/>
          </a:p>
          <a:p>
            <a:pPr marL="627063" indent="-627063"/>
            <a:r>
              <a:rPr lang="cy-GB" dirty="0"/>
              <a:t>A</a:t>
            </a:r>
            <a:r>
              <a:rPr lang="cy-GB" dirty="0" smtClean="0"/>
              <a:t>9	darparu cwricwlwm amser llawn ar gyfer yr holl ddisgyblion sy’n cael addysg heblaw yn yr ysgol sy’n bodloni eu hanghenion, yn eu galluogi i gyflawni eu potensial ac yn sicrhau eu bod yn cael eu hailintegreiddio, ble bynnag y bo modd </a:t>
            </a:r>
          </a:p>
          <a:p>
            <a:pPr marL="627063" indent="-627063"/>
            <a:r>
              <a:rPr lang="cy-GB" sz="1200" dirty="0" smtClean="0"/>
              <a:t> </a:t>
            </a:r>
          </a:p>
          <a:p>
            <a:pPr marL="627063" indent="-627063"/>
            <a:r>
              <a:rPr lang="cy-GB" dirty="0" smtClean="0"/>
              <a:t>A10	darparu </a:t>
            </a:r>
            <a:r>
              <a:rPr lang="cy-GB" dirty="0" smtClean="0"/>
              <a:t>addysg heblaw yn yr ysgol cyfrwng Cymraeg ar gyfer disgyblion sydd wedi cael eu haddysg yn Gymraeg</a:t>
            </a:r>
            <a:endParaRPr lang="cy-GB" dirty="0"/>
          </a:p>
        </p:txBody>
      </p:sp>
      <p:sp>
        <p:nvSpPr>
          <p:cNvPr id="4" name="object 4"/>
          <p:cNvSpPr txBox="1"/>
          <p:nvPr/>
        </p:nvSpPr>
        <p:spPr>
          <a:xfrm>
            <a:off x="6615620" y="1715989"/>
            <a:ext cx="4001135" cy="469900"/>
          </a:xfrm>
          <a:prstGeom prst="rect">
            <a:avLst/>
          </a:prstGeom>
        </p:spPr>
        <p:txBody>
          <a:bodyPr vert="horz" wrap="square" lIns="0" tIns="0" rIns="0" bIns="0" rtlCol="0">
            <a:spAutoFit/>
          </a:bodyPr>
          <a:lstStyle/>
          <a:p>
            <a:pPr marL="12700">
              <a:lnSpc>
                <a:spcPct val="100000"/>
              </a:lnSpc>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620" y="2642252"/>
            <a:ext cx="5782945" cy="6432530"/>
          </a:xfrm>
          <a:prstGeom prst="rect">
            <a:avLst/>
          </a:prstGeom>
        </p:spPr>
        <p:txBody>
          <a:bodyPr vert="horz" wrap="square" lIns="0" tIns="0" rIns="0" bIns="0" rtlCol="0">
            <a:spAutoFit/>
          </a:bodyPr>
          <a:lstStyle/>
          <a:p>
            <a:pPr marL="627063" indent="-627063"/>
            <a:r>
              <a:rPr lang="en-GB" dirty="0"/>
              <a:t>R7	monitor the quality of all EOTAS provision provided or commissioned for pupils in their local authority, including that arranged by schools or through 14 – 19 Networks</a:t>
            </a:r>
          </a:p>
          <a:p>
            <a:pPr marL="627063" indent="-627063"/>
            <a:r>
              <a:rPr lang="en-GB" dirty="0"/>
              <a:t> </a:t>
            </a:r>
          </a:p>
          <a:p>
            <a:pPr marL="627063" indent="-627063"/>
            <a:r>
              <a:rPr lang="en-GB" dirty="0"/>
              <a:t>R8	provide pupils with suitable education within 15 days of a decision being made that they should receive EOTAS</a:t>
            </a:r>
          </a:p>
          <a:p>
            <a:pPr marL="627063" indent="-627063"/>
            <a:r>
              <a:rPr lang="en-GB" dirty="0"/>
              <a:t> </a:t>
            </a:r>
          </a:p>
          <a:p>
            <a:pPr marL="627063" indent="-627063"/>
            <a:r>
              <a:rPr lang="en-GB" dirty="0"/>
              <a:t>R9	provide all pupils receiving EOTAS with a full time curriculum that meets their needs, enables them to achieve their potential and ensures they are re-integrated wherever possible </a:t>
            </a:r>
          </a:p>
          <a:p>
            <a:pPr marL="627063" indent="-627063"/>
            <a:r>
              <a:rPr lang="en-GB" dirty="0"/>
              <a:t> </a:t>
            </a:r>
          </a:p>
          <a:p>
            <a:pPr marL="627063" indent="-627063"/>
            <a:r>
              <a:rPr lang="en-GB" dirty="0"/>
              <a:t>R10	provide Welsh‑medium EOTAS for pupils who have received their education in Welsh </a:t>
            </a:r>
          </a:p>
        </p:txBody>
      </p:sp>
    </p:spTree>
    <p:extLst>
      <p:ext uri="{BB962C8B-B14F-4D97-AF65-F5344CB8AC3E}">
        <p14:creationId xmlns:p14="http://schemas.microsoft.com/office/powerpoint/2010/main" val="9051249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 dirty="0"/>
              <a:t>Argymhellion</a:t>
            </a:r>
          </a:p>
        </p:txBody>
      </p:sp>
      <p:sp>
        <p:nvSpPr>
          <p:cNvPr id="3" name="object 3"/>
          <p:cNvSpPr txBox="1">
            <a:spLocks noGrp="1"/>
          </p:cNvSpPr>
          <p:nvPr>
            <p:ph sz="half" idx="2"/>
          </p:nvPr>
        </p:nvSpPr>
        <p:spPr>
          <a:xfrm>
            <a:off x="527300" y="2642252"/>
            <a:ext cx="5728335" cy="3385542"/>
          </a:xfrm>
          <a:prstGeom prst="rect">
            <a:avLst/>
          </a:prstGeom>
        </p:spPr>
        <p:txBody>
          <a:bodyPr vert="horz" wrap="square" lIns="0" tIns="0" rIns="0" bIns="0" rtlCol="0">
            <a:spAutoFit/>
          </a:bodyPr>
          <a:lstStyle/>
          <a:p>
            <a:pPr marL="627063" indent="-627063"/>
            <a:r>
              <a:rPr lang="cy-GB" dirty="0"/>
              <a:t>A</a:t>
            </a:r>
            <a:r>
              <a:rPr lang="cy-GB" dirty="0" smtClean="0"/>
              <a:t>11	bodloni’r gofyniad statudol i sicrhau bod disgyblion â datganiad o angen addysgol arbennig yn cael y cymorth a nodwyd ar eu datganiad neu’u Cynllun Datblygu Unigol.</a:t>
            </a:r>
          </a:p>
          <a:p>
            <a:pPr marL="627063" indent="-627063"/>
            <a:r>
              <a:rPr lang="cy-GB" dirty="0" smtClean="0"/>
              <a:t> </a:t>
            </a:r>
          </a:p>
          <a:p>
            <a:pPr marL="627063" indent="-627063"/>
            <a:r>
              <a:rPr lang="cy-GB" dirty="0"/>
              <a:t>A</a:t>
            </a:r>
            <a:r>
              <a:rPr lang="cy-GB" dirty="0" smtClean="0"/>
              <a:t>12	rhoi’r holl wybodaeth sydd ei hangen arnynt i aelodau etholedig am addysg heblaw yn yr ysgol i’w galluogi i farnu ei heffeithiolrwydd a’i gwerth am arian</a:t>
            </a:r>
            <a:endParaRPr lang="cy-GB" dirty="0"/>
          </a:p>
        </p:txBody>
      </p:sp>
      <p:sp>
        <p:nvSpPr>
          <p:cNvPr id="4" name="object 4"/>
          <p:cNvSpPr txBox="1"/>
          <p:nvPr/>
        </p:nvSpPr>
        <p:spPr>
          <a:xfrm>
            <a:off x="6615620" y="1715989"/>
            <a:ext cx="4001135" cy="469900"/>
          </a:xfrm>
          <a:prstGeom prst="rect">
            <a:avLst/>
          </a:prstGeom>
        </p:spPr>
        <p:txBody>
          <a:bodyPr vert="horz" wrap="square" lIns="0" tIns="0" rIns="0" bIns="0" rtlCol="0">
            <a:spAutoFit/>
          </a:bodyPr>
          <a:lstStyle/>
          <a:p>
            <a:pPr marL="12700">
              <a:lnSpc>
                <a:spcPct val="100000"/>
              </a:lnSpc>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620" y="2642252"/>
            <a:ext cx="5782945" cy="4062651"/>
          </a:xfrm>
          <a:prstGeom prst="rect">
            <a:avLst/>
          </a:prstGeom>
        </p:spPr>
        <p:txBody>
          <a:bodyPr vert="horz" wrap="square" lIns="0" tIns="0" rIns="0" bIns="0" rtlCol="0">
            <a:spAutoFit/>
          </a:bodyPr>
          <a:lstStyle/>
          <a:p>
            <a:pPr marL="723900" indent="-723900"/>
            <a:r>
              <a:rPr lang="en-GB" dirty="0"/>
              <a:t>R11	meet the statutory requirement to ensure pupils with a statement of special educational need receive the support noted on their statement or Individual Development Plan.</a:t>
            </a:r>
          </a:p>
          <a:p>
            <a:pPr marL="723900" indent="-723900"/>
            <a:r>
              <a:rPr lang="en-GB" dirty="0"/>
              <a:t> </a:t>
            </a:r>
          </a:p>
          <a:p>
            <a:pPr marL="723900" indent="-723900"/>
            <a:r>
              <a:rPr lang="en-GB" dirty="0"/>
              <a:t>R12	provide elected members with all the information they need about EOTAS to enable them to judge its effectiveness and value for money </a:t>
            </a:r>
          </a:p>
          <a:p>
            <a:r>
              <a:rPr lang="en-GB" dirty="0"/>
              <a:t> </a:t>
            </a:r>
          </a:p>
          <a:p>
            <a:endParaRPr lang="en-GB" dirty="0"/>
          </a:p>
        </p:txBody>
      </p:sp>
    </p:spTree>
    <p:extLst>
      <p:ext uri="{BB962C8B-B14F-4D97-AF65-F5344CB8AC3E}">
        <p14:creationId xmlns:p14="http://schemas.microsoft.com/office/powerpoint/2010/main" val="1511783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 dirty="0"/>
              <a:t>Argymhellion</a:t>
            </a:r>
          </a:p>
        </p:txBody>
      </p:sp>
      <p:sp>
        <p:nvSpPr>
          <p:cNvPr id="3" name="object 3"/>
          <p:cNvSpPr txBox="1">
            <a:spLocks noGrp="1"/>
          </p:cNvSpPr>
          <p:nvPr>
            <p:ph sz="half" idx="2"/>
          </p:nvPr>
        </p:nvSpPr>
        <p:spPr>
          <a:xfrm>
            <a:off x="527300" y="2642252"/>
            <a:ext cx="5728335" cy="6432530"/>
          </a:xfrm>
          <a:prstGeom prst="rect">
            <a:avLst/>
          </a:prstGeom>
        </p:spPr>
        <p:txBody>
          <a:bodyPr vert="horz" wrap="square" lIns="0" tIns="0" rIns="0" bIns="0" rtlCol="0">
            <a:spAutoFit/>
          </a:bodyPr>
          <a:lstStyle/>
          <a:p>
            <a:r>
              <a:rPr lang="cy-GB" b="1" dirty="0" smtClean="0"/>
              <a:t>Dylai ysgolion:</a:t>
            </a:r>
            <a:endParaRPr lang="cy-GB" dirty="0" smtClean="0"/>
          </a:p>
          <a:p>
            <a:r>
              <a:rPr lang="cy-GB" b="1" dirty="0" smtClean="0"/>
              <a:t> </a:t>
            </a:r>
            <a:endParaRPr lang="cy-GB" dirty="0" smtClean="0"/>
          </a:p>
          <a:p>
            <a:pPr marL="627063" indent="-627063"/>
            <a:r>
              <a:rPr lang="cy-GB" dirty="0"/>
              <a:t>A</a:t>
            </a:r>
            <a:r>
              <a:rPr lang="cy-GB" dirty="0" smtClean="0"/>
              <a:t>13	weithio’n agos â’u hawdurdod lleol a rhoi gwybodaeth amserol gynhwysfawr iddynt am yr holl ddisgyblion y maent yn eu cyfeirio ar gyfer addysg heblaw yn yr ysgol a darpariaeth amgen, gan gynnwys trwy Rwydweithiau 14 – 19</a:t>
            </a:r>
          </a:p>
          <a:p>
            <a:pPr marL="627063" indent="-627063"/>
            <a:r>
              <a:rPr lang="cy-GB" dirty="0" smtClean="0"/>
              <a:t> </a:t>
            </a:r>
          </a:p>
          <a:p>
            <a:pPr marL="627063" indent="-627063"/>
            <a:r>
              <a:rPr lang="cy-GB" dirty="0"/>
              <a:t>A</a:t>
            </a:r>
            <a:r>
              <a:rPr lang="cy-GB" dirty="0" smtClean="0"/>
              <a:t>14	gwirio statws cofrestru pob darparwr y maent yn ei ddefnyddio yn ofalus a gwirio p’un a ddylent gofrestru os nad ydynt eisoes wedi gwneud</a:t>
            </a:r>
          </a:p>
          <a:p>
            <a:pPr marL="627063" indent="-627063"/>
            <a:r>
              <a:rPr lang="cy-GB" dirty="0" smtClean="0"/>
              <a:t> </a:t>
            </a:r>
          </a:p>
          <a:p>
            <a:pPr marL="627063" indent="-627063"/>
            <a:r>
              <a:rPr lang="cy-GB" dirty="0"/>
              <a:t>A</a:t>
            </a:r>
            <a:r>
              <a:rPr lang="cy-GB" dirty="0" smtClean="0"/>
              <a:t>15	sicrhau bod darparwyr addysg heblaw yn yr ysgol sy’n addysgu disgyblion o’u hysgol yn cael gwybodaeth o ansawdd da am anghenion dysgu ac ymddygiad disgyblion</a:t>
            </a:r>
            <a:endParaRPr lang="cy-GB" dirty="0"/>
          </a:p>
        </p:txBody>
      </p:sp>
      <p:sp>
        <p:nvSpPr>
          <p:cNvPr id="4" name="object 4"/>
          <p:cNvSpPr txBox="1"/>
          <p:nvPr/>
        </p:nvSpPr>
        <p:spPr>
          <a:xfrm>
            <a:off x="6615620" y="1715989"/>
            <a:ext cx="4001135" cy="469900"/>
          </a:xfrm>
          <a:prstGeom prst="rect">
            <a:avLst/>
          </a:prstGeom>
        </p:spPr>
        <p:txBody>
          <a:bodyPr vert="horz" wrap="square" lIns="0" tIns="0" rIns="0" bIns="0" rtlCol="0">
            <a:spAutoFit/>
          </a:bodyPr>
          <a:lstStyle/>
          <a:p>
            <a:pPr marL="12700">
              <a:lnSpc>
                <a:spcPct val="100000"/>
              </a:lnSpc>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620" y="2642252"/>
            <a:ext cx="5782945" cy="6093976"/>
          </a:xfrm>
          <a:prstGeom prst="rect">
            <a:avLst/>
          </a:prstGeom>
        </p:spPr>
        <p:txBody>
          <a:bodyPr vert="horz" wrap="square" lIns="0" tIns="0" rIns="0" bIns="0" rtlCol="0">
            <a:spAutoFit/>
          </a:bodyPr>
          <a:lstStyle/>
          <a:p>
            <a:r>
              <a:rPr lang="en-GB" b="1" dirty="0"/>
              <a:t>Schools should:</a:t>
            </a:r>
            <a:endParaRPr lang="en-GB" dirty="0"/>
          </a:p>
          <a:p>
            <a:r>
              <a:rPr lang="en-GB" b="1" dirty="0"/>
              <a:t> </a:t>
            </a:r>
            <a:endParaRPr lang="en-GB" dirty="0"/>
          </a:p>
          <a:p>
            <a:pPr marL="627063" indent="-627063"/>
            <a:r>
              <a:rPr lang="en-GB" dirty="0"/>
              <a:t>R13	work closely with their local authority and provide them with comprehensive timely information about all pupils they refer for  EOTAS and alternative provision, including through 14 – 19 Networks</a:t>
            </a:r>
          </a:p>
          <a:p>
            <a:pPr marL="627063" indent="-627063"/>
            <a:r>
              <a:rPr lang="en-GB" dirty="0"/>
              <a:t> </a:t>
            </a:r>
          </a:p>
          <a:p>
            <a:pPr marL="627063" indent="-627063"/>
            <a:r>
              <a:rPr lang="en-GB" dirty="0"/>
              <a:t>R14	check carefully the registration status of each provider they use and check whether they should be registered if they are not</a:t>
            </a:r>
          </a:p>
          <a:p>
            <a:pPr marL="627063" indent="-627063"/>
            <a:r>
              <a:rPr lang="en-GB" dirty="0"/>
              <a:t> </a:t>
            </a:r>
          </a:p>
          <a:p>
            <a:pPr marL="627063" indent="-627063"/>
            <a:r>
              <a:rPr lang="en-GB" dirty="0"/>
              <a:t>R15	ensure providers of EOTAS who are educating pupils from their school receive good quality information about pupils’ learning and behaviour needs </a:t>
            </a:r>
          </a:p>
          <a:p>
            <a:endParaRPr lang="en-GB" dirty="0"/>
          </a:p>
        </p:txBody>
      </p:sp>
    </p:spTree>
    <p:extLst>
      <p:ext uri="{BB962C8B-B14F-4D97-AF65-F5344CB8AC3E}">
        <p14:creationId xmlns:p14="http://schemas.microsoft.com/office/powerpoint/2010/main" val="25025990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 dirty="0"/>
              <a:t>Argymhellion</a:t>
            </a:r>
          </a:p>
        </p:txBody>
      </p:sp>
      <p:sp>
        <p:nvSpPr>
          <p:cNvPr id="3" name="object 3"/>
          <p:cNvSpPr txBox="1">
            <a:spLocks noGrp="1"/>
          </p:cNvSpPr>
          <p:nvPr>
            <p:ph sz="half" idx="2"/>
          </p:nvPr>
        </p:nvSpPr>
        <p:spPr>
          <a:xfrm>
            <a:off x="527300" y="2642252"/>
            <a:ext cx="5728335" cy="3046988"/>
          </a:xfrm>
          <a:prstGeom prst="rect">
            <a:avLst/>
          </a:prstGeom>
        </p:spPr>
        <p:txBody>
          <a:bodyPr vert="horz" wrap="square" lIns="0" tIns="0" rIns="0" bIns="0" rtlCol="0">
            <a:spAutoFit/>
          </a:bodyPr>
          <a:lstStyle/>
          <a:p>
            <a:pPr marL="627063" indent="-627063"/>
            <a:r>
              <a:rPr lang="cy-GB" dirty="0"/>
              <a:t>A</a:t>
            </a:r>
            <a:r>
              <a:rPr lang="cy-GB" dirty="0" smtClean="0"/>
              <a:t>16	cadw mewn cysylltiad â disgyblion o’u hysgolion sy’n cael addysg heblaw yn yr ysgol, monitro eu cynnydd, gan gynnwys perfformiad academaidd, a’u hailintegreiddio ble bynnag y bo modd </a:t>
            </a:r>
          </a:p>
          <a:p>
            <a:pPr marL="627063" indent="-627063"/>
            <a:r>
              <a:rPr lang="cy-GB" dirty="0" smtClean="0"/>
              <a:t>	</a:t>
            </a:r>
          </a:p>
          <a:p>
            <a:pPr marL="627063" indent="-627063"/>
            <a:r>
              <a:rPr lang="cy-GB" dirty="0"/>
              <a:t>A</a:t>
            </a:r>
            <a:r>
              <a:rPr lang="cy-GB" dirty="0" smtClean="0"/>
              <a:t>17	gweithio’n agos â darparwyr addysg heblaw yn yr ysgol i sicrhau parhad y cwricwlwm ar gyfer disgyblion o’u hysgol </a:t>
            </a:r>
            <a:endParaRPr lang="cy-GB" dirty="0"/>
          </a:p>
        </p:txBody>
      </p:sp>
      <p:sp>
        <p:nvSpPr>
          <p:cNvPr id="4" name="object 4"/>
          <p:cNvSpPr txBox="1"/>
          <p:nvPr/>
        </p:nvSpPr>
        <p:spPr>
          <a:xfrm>
            <a:off x="6615620" y="1715989"/>
            <a:ext cx="4001135" cy="469900"/>
          </a:xfrm>
          <a:prstGeom prst="rect">
            <a:avLst/>
          </a:prstGeom>
        </p:spPr>
        <p:txBody>
          <a:bodyPr vert="horz" wrap="square" lIns="0" tIns="0" rIns="0" bIns="0" rtlCol="0">
            <a:spAutoFit/>
          </a:bodyPr>
          <a:lstStyle/>
          <a:p>
            <a:pPr marL="12700">
              <a:lnSpc>
                <a:spcPct val="100000"/>
              </a:lnSpc>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620" y="2642252"/>
            <a:ext cx="5782945" cy="3724096"/>
          </a:xfrm>
          <a:prstGeom prst="rect">
            <a:avLst/>
          </a:prstGeom>
        </p:spPr>
        <p:txBody>
          <a:bodyPr vert="horz" wrap="square" lIns="0" tIns="0" rIns="0" bIns="0" rtlCol="0">
            <a:spAutoFit/>
          </a:bodyPr>
          <a:lstStyle/>
          <a:p>
            <a:pPr marL="627063" indent="-627063"/>
            <a:r>
              <a:rPr lang="en-GB" dirty="0"/>
              <a:t>R16	keep in touch with pupils from their schools receiving EOTAS, monitor their progress, including academic performance, and re-integrate them wherever possible</a:t>
            </a:r>
          </a:p>
          <a:p>
            <a:pPr marL="627063" indent="-627063"/>
            <a:r>
              <a:rPr lang="en-GB" dirty="0"/>
              <a:t>	</a:t>
            </a:r>
          </a:p>
          <a:p>
            <a:pPr marL="627063" indent="-627063"/>
            <a:r>
              <a:rPr lang="en-GB" dirty="0"/>
              <a:t>R17	work closely with EOTAS providers to ensure curriculum continuity for pupils from their school</a:t>
            </a:r>
          </a:p>
          <a:p>
            <a:endParaRPr lang="en-GB" dirty="0"/>
          </a:p>
          <a:p>
            <a:endParaRPr lang="en-GB" dirty="0"/>
          </a:p>
        </p:txBody>
      </p:sp>
    </p:spTree>
    <p:extLst>
      <p:ext uri="{BB962C8B-B14F-4D97-AF65-F5344CB8AC3E}">
        <p14:creationId xmlns:p14="http://schemas.microsoft.com/office/powerpoint/2010/main" val="1983032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dirty="0" err="1"/>
              <a:t>Cefndir</a:t>
            </a:r>
            <a:endParaRPr dirty="0"/>
          </a:p>
        </p:txBody>
      </p:sp>
      <p:sp>
        <p:nvSpPr>
          <p:cNvPr id="4" name="object 4"/>
          <p:cNvSpPr txBox="1"/>
          <p:nvPr/>
        </p:nvSpPr>
        <p:spPr>
          <a:xfrm>
            <a:off x="527298" y="2642252"/>
            <a:ext cx="5589905" cy="5437386"/>
          </a:xfrm>
          <a:prstGeom prst="rect">
            <a:avLst/>
          </a:prstGeom>
        </p:spPr>
        <p:txBody>
          <a:bodyPr vert="horz" wrap="square" lIns="0" tIns="0" rIns="0" bIns="0" rtlCol="0">
            <a:spAutoFit/>
          </a:bodyPr>
          <a:lstStyle/>
          <a:p>
            <a:pPr marL="355600" indent="-342900">
              <a:lnSpc>
                <a:spcPct val="100000"/>
              </a:lnSpc>
              <a:buFont typeface="Arial" panose="020B0604020202020204" pitchFamily="34" charset="0"/>
              <a:buChar char="•"/>
            </a:pPr>
            <a:r>
              <a:rPr lang="cy-GB" sz="2200" dirty="0" smtClean="0">
                <a:solidFill>
                  <a:srgbClr val="414042"/>
                </a:solidFill>
                <a:latin typeface="Arial"/>
                <a:cs typeface="Arial"/>
              </a:rPr>
              <a:t> Mae addysg heblaw yn yr ysgol yn</a:t>
            </a:r>
          </a:p>
          <a:p>
            <a:pPr marL="12700">
              <a:lnSpc>
                <a:spcPct val="100000"/>
              </a:lnSpc>
            </a:pPr>
            <a:r>
              <a:rPr lang="cy-GB" sz="2200" dirty="0">
                <a:solidFill>
                  <a:srgbClr val="414042"/>
                </a:solidFill>
                <a:latin typeface="Arial"/>
                <a:cs typeface="Arial"/>
              </a:rPr>
              <a:t> </a:t>
            </a:r>
            <a:r>
              <a:rPr lang="cy-GB" sz="2200" dirty="0" smtClean="0">
                <a:solidFill>
                  <a:srgbClr val="414042"/>
                </a:solidFill>
                <a:latin typeface="Arial"/>
                <a:cs typeface="Arial"/>
              </a:rPr>
              <a:t>    cynnwys unedau cyfeirio disgyblion</a:t>
            </a:r>
          </a:p>
          <a:p>
            <a:pPr marL="12700">
              <a:lnSpc>
                <a:spcPct val="100000"/>
              </a:lnSpc>
            </a:pPr>
            <a:r>
              <a:rPr lang="cy-GB" sz="2200" dirty="0">
                <a:solidFill>
                  <a:srgbClr val="414042"/>
                </a:solidFill>
                <a:latin typeface="Arial"/>
                <a:cs typeface="Arial"/>
              </a:rPr>
              <a:t> </a:t>
            </a:r>
            <a:r>
              <a:rPr lang="cy-GB" sz="2200" dirty="0" smtClean="0">
                <a:solidFill>
                  <a:srgbClr val="414042"/>
                </a:solidFill>
                <a:latin typeface="Arial"/>
                <a:cs typeface="Arial"/>
              </a:rPr>
              <a:t>    (UCDau), gwersi unigol, gwersi grŵp,</a:t>
            </a:r>
          </a:p>
          <a:p>
            <a:pPr marL="12700">
              <a:lnSpc>
                <a:spcPct val="100000"/>
              </a:lnSpc>
            </a:pPr>
            <a:r>
              <a:rPr lang="cy-GB" sz="2200" dirty="0" smtClean="0">
                <a:solidFill>
                  <a:srgbClr val="414042"/>
                </a:solidFill>
                <a:latin typeface="Arial"/>
                <a:cs typeface="Arial"/>
              </a:rPr>
              <a:t>     Porth Ieuenctid, darpariaeth annibynnol,</a:t>
            </a:r>
          </a:p>
          <a:p>
            <a:pPr marL="12700">
              <a:lnSpc>
                <a:spcPct val="100000"/>
              </a:lnSpc>
            </a:pPr>
            <a:r>
              <a:rPr lang="cy-GB" sz="2200" dirty="0" smtClean="0">
                <a:solidFill>
                  <a:srgbClr val="414042"/>
                </a:solidFill>
                <a:latin typeface="Arial"/>
                <a:cs typeface="Arial"/>
              </a:rPr>
              <a:t>     addysg yn gysylltiedig â gwaith a</a:t>
            </a:r>
          </a:p>
          <a:p>
            <a:pPr marL="12700">
              <a:lnSpc>
                <a:spcPct val="100000"/>
              </a:lnSpc>
            </a:pPr>
            <a:r>
              <a:rPr lang="cy-GB" sz="2200" dirty="0" smtClean="0">
                <a:solidFill>
                  <a:srgbClr val="414042"/>
                </a:solidFill>
                <a:latin typeface="Arial"/>
                <a:cs typeface="Arial"/>
              </a:rPr>
              <a:t>     darpariaeth gan sefydliadau gwirfoddol a</a:t>
            </a:r>
          </a:p>
          <a:p>
            <a:pPr marL="12700">
              <a:lnSpc>
                <a:spcPct val="100000"/>
              </a:lnSpc>
            </a:pPr>
            <a:r>
              <a:rPr lang="cy-GB" sz="2200" dirty="0" smtClean="0">
                <a:solidFill>
                  <a:srgbClr val="414042"/>
                </a:solidFill>
                <a:latin typeface="Arial"/>
                <a:cs typeface="Arial"/>
              </a:rPr>
              <a:t>     chymunedol. </a:t>
            </a:r>
          </a:p>
          <a:p>
            <a:pPr marL="12700">
              <a:lnSpc>
                <a:spcPct val="100000"/>
              </a:lnSpc>
            </a:pPr>
            <a:endParaRPr lang="cy-GB" sz="2200" dirty="0" smtClean="0">
              <a:solidFill>
                <a:srgbClr val="414042"/>
              </a:solidFill>
              <a:latin typeface="Arial"/>
              <a:cs typeface="Arial"/>
            </a:endParaRPr>
          </a:p>
          <a:p>
            <a:pPr marL="12700">
              <a:lnSpc>
                <a:spcPct val="100000"/>
              </a:lnSpc>
            </a:pPr>
            <a:endParaRPr lang="cy-GB" sz="2200" dirty="0" smtClean="0">
              <a:solidFill>
                <a:srgbClr val="414042"/>
              </a:solidFill>
              <a:latin typeface="Arial"/>
              <a:cs typeface="Arial"/>
            </a:endParaRPr>
          </a:p>
          <a:p>
            <a:pPr marL="355600" indent="-342900">
              <a:lnSpc>
                <a:spcPct val="100000"/>
              </a:lnSpc>
              <a:buFont typeface="Arial" panose="020B0604020202020204" pitchFamily="34" charset="0"/>
              <a:buChar char="•"/>
            </a:pPr>
            <a:r>
              <a:rPr lang="cy-GB" sz="2200" dirty="0" smtClean="0">
                <a:solidFill>
                  <a:srgbClr val="414042"/>
                </a:solidFill>
                <a:latin typeface="Arial"/>
                <a:cs typeface="Arial"/>
              </a:rPr>
              <a:t>Mae’r adroddiad yn canolbwyntio ar addysg heblaw yn yr ysgol a ddarperir fel y cyfan o addysg disgyblion, neu brif ran ohoni.</a:t>
            </a:r>
          </a:p>
          <a:p>
            <a:pPr marR="5080" algn="r">
              <a:lnSpc>
                <a:spcPct val="100000"/>
              </a:lnSpc>
              <a:tabLst>
                <a:tab pos="5485765" algn="l"/>
              </a:tabLst>
            </a:pPr>
            <a:r>
              <a:rPr sz="2200" dirty="0">
                <a:solidFill>
                  <a:srgbClr val="2EAAE1"/>
                </a:solidFill>
                <a:latin typeface="Arial"/>
                <a:cs typeface="Arial"/>
              </a:rPr>
              <a:t>	 </a:t>
            </a:r>
            <a:endParaRPr sz="2200" dirty="0">
              <a:latin typeface="Arial"/>
              <a:cs typeface="Arial"/>
            </a:endParaRPr>
          </a:p>
          <a:p>
            <a:pPr>
              <a:lnSpc>
                <a:spcPct val="100000"/>
              </a:lnSpc>
              <a:spcBef>
                <a:spcPts val="52"/>
              </a:spcBef>
            </a:pPr>
            <a:endParaRPr sz="2250" dirty="0">
              <a:latin typeface="Times New Roman"/>
              <a:cs typeface="Times New Roman"/>
            </a:endParaRPr>
          </a:p>
          <a:p>
            <a:pPr marR="5080" algn="r">
              <a:lnSpc>
                <a:spcPct val="100000"/>
              </a:lnSpc>
              <a:tabLst>
                <a:tab pos="456565" algn="l"/>
              </a:tabLst>
            </a:pPr>
            <a:r>
              <a:rPr sz="2200" dirty="0">
                <a:solidFill>
                  <a:srgbClr val="2EAAE1"/>
                </a:solidFill>
                <a:latin typeface="Arial"/>
                <a:cs typeface="Arial"/>
              </a:rPr>
              <a:t> 	 </a:t>
            </a:r>
            <a:endParaRPr sz="2200" dirty="0">
              <a:latin typeface="Arial"/>
              <a:cs typeface="Arial"/>
            </a:endParaRPr>
          </a:p>
        </p:txBody>
      </p:sp>
      <p:sp>
        <p:nvSpPr>
          <p:cNvPr id="5" name="object 5"/>
          <p:cNvSpPr txBox="1"/>
          <p:nvPr/>
        </p:nvSpPr>
        <p:spPr>
          <a:xfrm>
            <a:off x="527300" y="7336173"/>
            <a:ext cx="4874260" cy="338554"/>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r>
              <a:rPr sz="2200" spc="275" dirty="0">
                <a:solidFill>
                  <a:srgbClr val="2EAAE1"/>
                </a:solidFill>
                <a:latin typeface="Arial"/>
                <a:cs typeface="Arial"/>
              </a:rPr>
              <a:t> </a:t>
            </a:r>
            <a:endParaRPr sz="22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301434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Background</a:t>
            </a:r>
            <a:endParaRPr sz="3500" dirty="0">
              <a:latin typeface="Arial"/>
              <a:cs typeface="Arial"/>
            </a:endParaRPr>
          </a:p>
        </p:txBody>
      </p:sp>
      <p:sp>
        <p:nvSpPr>
          <p:cNvPr id="8" name="object 8"/>
          <p:cNvSpPr txBox="1"/>
          <p:nvPr/>
        </p:nvSpPr>
        <p:spPr>
          <a:xfrm>
            <a:off x="6615620" y="2642252"/>
            <a:ext cx="5937885" cy="4401205"/>
          </a:xfrm>
          <a:prstGeom prst="rect">
            <a:avLst/>
          </a:prstGeom>
        </p:spPr>
        <p:txBody>
          <a:bodyPr vert="horz" wrap="square" lIns="0" tIns="0" rIns="0" bIns="0" rtlCol="0">
            <a:spAutoFit/>
          </a:bodyPr>
          <a:lstStyle/>
          <a:p>
            <a:pPr marL="12700">
              <a:lnSpc>
                <a:spcPct val="100000"/>
              </a:lnSpc>
            </a:pPr>
            <a:r>
              <a:rPr sz="2200" dirty="0" smtClean="0">
                <a:solidFill>
                  <a:srgbClr val="414042"/>
                </a:solidFill>
                <a:latin typeface="Arial"/>
                <a:cs typeface="Arial"/>
              </a:rPr>
              <a:t>•</a:t>
            </a:r>
            <a:r>
              <a:rPr lang="en-GB" sz="2200" dirty="0" smtClean="0">
                <a:solidFill>
                  <a:srgbClr val="414042"/>
                </a:solidFill>
                <a:latin typeface="Arial"/>
                <a:cs typeface="Arial"/>
              </a:rPr>
              <a:t>   	Education other than at school (EOTAS)   	includes pupil referral units (PRUs), 	individual tuition, group tuition, Youth 	Gateway, independent provision, work- 	related education and provision by voluntary 	and community organisations. </a:t>
            </a:r>
          </a:p>
          <a:p>
            <a:pPr marL="12700">
              <a:lnSpc>
                <a:spcPct val="100000"/>
              </a:lnSpc>
            </a:pPr>
            <a:endParaRPr lang="en-GB" sz="2200" dirty="0">
              <a:solidFill>
                <a:srgbClr val="414042"/>
              </a:solidFill>
              <a:latin typeface="Arial"/>
              <a:cs typeface="Arial"/>
            </a:endParaRPr>
          </a:p>
          <a:p>
            <a:pPr marL="12700">
              <a:lnSpc>
                <a:spcPct val="100000"/>
              </a:lnSpc>
            </a:pPr>
            <a:endParaRPr lang="en-GB" sz="2200" dirty="0" smtClean="0">
              <a:solidFill>
                <a:srgbClr val="414042"/>
              </a:solidFill>
              <a:latin typeface="Arial"/>
              <a:cs typeface="Arial"/>
            </a:endParaRPr>
          </a:p>
          <a:p>
            <a:pPr marL="12700">
              <a:lnSpc>
                <a:spcPct val="100000"/>
              </a:lnSpc>
            </a:pPr>
            <a:endParaRPr lang="en-GB" sz="2200" dirty="0" smtClean="0">
              <a:solidFill>
                <a:srgbClr val="414042"/>
              </a:solidFill>
              <a:latin typeface="Arial"/>
              <a:cs typeface="Arial"/>
            </a:endParaRPr>
          </a:p>
          <a:p>
            <a:pPr marL="355600" indent="-342900">
              <a:lnSpc>
                <a:spcPct val="100000"/>
              </a:lnSpc>
              <a:buFont typeface="Arial" panose="020B0604020202020204" pitchFamily="34" charset="0"/>
              <a:buChar char="•"/>
            </a:pPr>
            <a:r>
              <a:rPr lang="en-GB" sz="2200" dirty="0" smtClean="0">
                <a:solidFill>
                  <a:srgbClr val="414042"/>
                </a:solidFill>
                <a:latin typeface="Arial"/>
                <a:cs typeface="Arial"/>
              </a:rPr>
              <a:t>The report focuses on EOTAS that is provided as all or a main part of pupils’ education.</a:t>
            </a:r>
          </a:p>
          <a:p>
            <a:pPr marL="12700">
              <a:lnSpc>
                <a:spcPct val="100000"/>
              </a:lnSpc>
            </a:pPr>
            <a:r>
              <a:rPr lang="en-GB" sz="2200" dirty="0" smtClean="0">
                <a:latin typeface="Arial"/>
                <a:cs typeface="Arial"/>
              </a:rPr>
              <a:t> </a:t>
            </a:r>
            <a:endParaRPr sz="2200" dirty="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a:t>Arfer</a:t>
            </a:r>
            <a:r>
              <a:rPr lang="en-GB" spc="-10" dirty="0"/>
              <a:t> </a:t>
            </a:r>
            <a:r>
              <a:rPr lang="en-GB" spc="-10" dirty="0" err="1"/>
              <a:t>orau</a:t>
            </a:r>
            <a:endParaRPr spc="-10" dirty="0"/>
          </a:p>
        </p:txBody>
      </p:sp>
      <p:sp>
        <p:nvSpPr>
          <p:cNvPr id="3" name="object 3"/>
          <p:cNvSpPr txBox="1">
            <a:spLocks noGrp="1"/>
          </p:cNvSpPr>
          <p:nvPr>
            <p:ph sz="half" idx="2"/>
          </p:nvPr>
        </p:nvSpPr>
        <p:spPr>
          <a:xfrm>
            <a:off x="200442" y="2632727"/>
            <a:ext cx="5728335" cy="6801862"/>
          </a:xfrm>
          <a:prstGeom prst="rect">
            <a:avLst/>
          </a:prstGeom>
        </p:spPr>
        <p:txBody>
          <a:bodyPr vert="horz" wrap="square" lIns="0" tIns="0" rIns="0" bIns="0" rtlCol="0">
            <a:spAutoFit/>
          </a:bodyPr>
          <a:lstStyle/>
          <a:p>
            <a:r>
              <a:rPr lang="cy-GB" sz="2000" dirty="0" smtClean="0"/>
              <a:t>Trwy ganolfan ar gyfer gweithgareddau awyr agored, gall disgyblion gymryd rhan mewn ystod eang o weithgareddau awyr agored yn ogystal â datblygu cymorth cyntaf a medrau perthnasol eraill.  Mae disgyblion yn cymryd rhan mewn hyfforddiant cymhellol heriol ac yn ennill cymwysterau. </a:t>
            </a:r>
          </a:p>
          <a:p>
            <a:endParaRPr lang="cy-GB" sz="2000" dirty="0" smtClean="0"/>
          </a:p>
          <a:p>
            <a:r>
              <a:rPr lang="cy-GB" sz="2000" dirty="0" smtClean="0"/>
              <a:t>Mae’r profiadau fel caiacio a dringo, yn cefnogi datblygiad eu medrau galwedigaethol, eu hyder a’u hunan-barch.  Mae disgyblion yn dysgu cymryd cyfrifoldeb ac yn datblygu’r hyder angenrheidiol ar gyfer arwain pobl eraill.  Yn aml, mae angen gwaith tîm mewn gweithgareddau.  </a:t>
            </a:r>
          </a:p>
          <a:p>
            <a:endParaRPr lang="cy-GB" sz="2000" dirty="0" smtClean="0"/>
          </a:p>
          <a:p>
            <a:r>
              <a:rPr lang="cy-GB" sz="2000" dirty="0"/>
              <a:t>Y</a:t>
            </a:r>
            <a:r>
              <a:rPr lang="cy-GB" sz="2000" dirty="0" smtClean="0"/>
              <a:t>n 2015, llwyddodd y pymtheg disgybl a fynychodd i ennill yr hyn sydd gyfwerth â 39 cymhwyster TGAU ar gyfer eu dysgu ar draws ystod o weithgareddau awyr agored a gweithgareddau cysylltiedig yn y ganolfan.  Llwyddodd tri disgybl i gael gwaith yn y ganolfan.  </a:t>
            </a:r>
          </a:p>
          <a:p>
            <a:pPr marL="482600" marR="5080" indent="-470534">
              <a:lnSpc>
                <a:spcPct val="100000"/>
              </a:lnSpc>
            </a:pPr>
            <a:endParaRPr lang="en-GB" b="1" spc="-5" dirty="0"/>
          </a:p>
        </p:txBody>
      </p:sp>
      <p:sp>
        <p:nvSpPr>
          <p:cNvPr id="4" name="object 4"/>
          <p:cNvSpPr txBox="1"/>
          <p:nvPr/>
        </p:nvSpPr>
        <p:spPr>
          <a:xfrm>
            <a:off x="6615620" y="1715989"/>
            <a:ext cx="4001135" cy="1077218"/>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Best practice</a:t>
            </a:r>
            <a:br>
              <a:rPr lang="en-GB" sz="3500" b="1" spc="-5" dirty="0">
                <a:solidFill>
                  <a:srgbClr val="414042"/>
                </a:solidFill>
                <a:latin typeface="Arial"/>
                <a:cs typeface="Arial"/>
              </a:rPr>
            </a:br>
            <a:endParaRPr sz="3500" dirty="0">
              <a:latin typeface="Arial"/>
              <a:cs typeface="Arial"/>
            </a:endParaRPr>
          </a:p>
        </p:txBody>
      </p:sp>
      <p:sp>
        <p:nvSpPr>
          <p:cNvPr id="5" name="object 5"/>
          <p:cNvSpPr txBox="1">
            <a:spLocks noGrp="1"/>
          </p:cNvSpPr>
          <p:nvPr>
            <p:ph sz="half" idx="3"/>
          </p:nvPr>
        </p:nvSpPr>
        <p:spPr>
          <a:xfrm>
            <a:off x="6615620" y="2642252"/>
            <a:ext cx="5782945" cy="9479518"/>
          </a:xfrm>
          <a:prstGeom prst="rect">
            <a:avLst/>
          </a:prstGeom>
        </p:spPr>
        <p:txBody>
          <a:bodyPr vert="horz" wrap="square" lIns="0" tIns="0" rIns="0" bIns="0" rtlCol="0">
            <a:spAutoFit/>
          </a:bodyPr>
          <a:lstStyle/>
          <a:p>
            <a:r>
              <a:rPr lang="en-GB" dirty="0" smtClean="0"/>
              <a:t>Through a centre </a:t>
            </a:r>
            <a:r>
              <a:rPr lang="en-GB" dirty="0"/>
              <a:t>for outdoor </a:t>
            </a:r>
            <a:r>
              <a:rPr lang="en-GB" dirty="0" smtClean="0"/>
              <a:t>pursuits, pupils access a wide range of outdoor activities as well as developing first aid and other relevant skills. Pupils </a:t>
            </a:r>
            <a:r>
              <a:rPr lang="en-GB" dirty="0"/>
              <a:t>take part in challenging motivational </a:t>
            </a:r>
            <a:r>
              <a:rPr lang="en-GB" dirty="0" smtClean="0"/>
              <a:t>training and gain qualifications. </a:t>
            </a:r>
          </a:p>
          <a:p>
            <a:endParaRPr lang="en-GB" dirty="0" smtClean="0"/>
          </a:p>
          <a:p>
            <a:r>
              <a:rPr lang="en-GB" dirty="0" smtClean="0"/>
              <a:t>The experiences, such as kayaking and climbing, </a:t>
            </a:r>
            <a:r>
              <a:rPr lang="en-GB" dirty="0"/>
              <a:t>support the development of their vocational skills, confidence and self-esteem. </a:t>
            </a:r>
            <a:r>
              <a:rPr lang="en-GB" dirty="0" smtClean="0"/>
              <a:t>Pupils </a:t>
            </a:r>
            <a:r>
              <a:rPr lang="en-GB" dirty="0"/>
              <a:t>learn to take responsibility and develop the confidence required for leadership of others. </a:t>
            </a:r>
            <a:r>
              <a:rPr lang="en-GB" dirty="0" smtClean="0"/>
              <a:t>Activities </a:t>
            </a:r>
            <a:r>
              <a:rPr lang="en-GB" dirty="0"/>
              <a:t>often require teamwork.  </a:t>
            </a:r>
            <a:endParaRPr lang="en-GB" dirty="0" smtClean="0"/>
          </a:p>
          <a:p>
            <a:endParaRPr lang="en-GB" dirty="0"/>
          </a:p>
          <a:p>
            <a:r>
              <a:rPr lang="en-GB" dirty="0"/>
              <a:t>In 2015, the fifteen pupils who attended gained </a:t>
            </a:r>
            <a:r>
              <a:rPr lang="en-GB" dirty="0" smtClean="0"/>
              <a:t>the equivalent </a:t>
            </a:r>
            <a:r>
              <a:rPr lang="en-GB" dirty="0"/>
              <a:t>of </a:t>
            </a:r>
            <a:r>
              <a:rPr lang="en-GB" dirty="0" smtClean="0"/>
              <a:t>thirty-nine </a:t>
            </a:r>
            <a:r>
              <a:rPr lang="en-GB" dirty="0"/>
              <a:t>GCSEs for their learning across a range of outdoor and associated activities at the centre.  </a:t>
            </a:r>
            <a:r>
              <a:rPr lang="en-GB" dirty="0" smtClean="0"/>
              <a:t>Three pupils gained </a:t>
            </a:r>
            <a:r>
              <a:rPr lang="en-GB" dirty="0"/>
              <a:t>work at the </a:t>
            </a:r>
            <a:r>
              <a:rPr lang="en-GB" dirty="0" smtClean="0"/>
              <a:t>centre.  </a:t>
            </a:r>
            <a:endParaRPr lang="en-GB" dirty="0"/>
          </a:p>
          <a:p>
            <a:endParaRPr lang="en-GB" dirty="0"/>
          </a:p>
          <a:p>
            <a:endParaRPr lang="en-GB" dirty="0"/>
          </a:p>
          <a:p>
            <a:r>
              <a:rPr lang="en-GB" dirty="0" smtClean="0"/>
              <a:t> </a:t>
            </a:r>
          </a:p>
          <a:p>
            <a:endParaRPr lang="en-GB" dirty="0"/>
          </a:p>
          <a:p>
            <a:endParaRPr lang="en-GB" dirty="0"/>
          </a:p>
          <a:p>
            <a:endParaRPr lang="en-GB" dirty="0"/>
          </a:p>
          <a:p>
            <a:endParaRPr lang="en-GB" dirty="0" smtClean="0"/>
          </a:p>
          <a:p>
            <a:r>
              <a:rPr lang="en-GB" dirty="0" smtClean="0"/>
              <a:t>  </a:t>
            </a:r>
            <a:endParaRPr lang="en-GB" dirty="0"/>
          </a:p>
          <a:p>
            <a:endParaRPr lang="en-GB" dirty="0"/>
          </a:p>
          <a:p>
            <a:r>
              <a:rPr lang="en-GB" b="1" spc="-5" dirty="0" smtClean="0"/>
              <a:t>. </a:t>
            </a:r>
            <a:endParaRPr lang="en-GB" b="1" spc="-5" dirty="0"/>
          </a:p>
        </p:txBody>
      </p:sp>
    </p:spTree>
    <p:extLst>
      <p:ext uri="{BB962C8B-B14F-4D97-AF65-F5344CB8AC3E}">
        <p14:creationId xmlns:p14="http://schemas.microsoft.com/office/powerpoint/2010/main" val="38718647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723549"/>
          </a:xfrm>
          <a:prstGeom prst="rect">
            <a:avLst/>
          </a:prstGeom>
        </p:spPr>
        <p:txBody>
          <a:bodyPr vert="horz" wrap="square" lIns="0" tIns="0" rIns="0" bIns="0" rtlCol="0">
            <a:spAutoFit/>
          </a:bodyPr>
          <a:lstStyle/>
          <a:p>
            <a:pPr marL="12700">
              <a:lnSpc>
                <a:spcPct val="100000"/>
              </a:lnSpc>
            </a:pPr>
            <a:r>
              <a:rPr lang="en-GB" sz="2800" spc="-10" dirty="0"/>
              <a:t>10 </a:t>
            </a:r>
            <a:r>
              <a:rPr lang="en-GB" sz="2800" spc="-10" dirty="0" err="1"/>
              <a:t>cwestiwn</a:t>
            </a:r>
            <a:r>
              <a:rPr lang="en-GB" sz="2800" spc="-10" dirty="0"/>
              <a:t> </a:t>
            </a:r>
            <a:r>
              <a:rPr lang="en-GB" sz="2800" spc="-10" dirty="0" err="1"/>
              <a:t>i</a:t>
            </a:r>
            <a:r>
              <a:rPr lang="en-GB" sz="2800" spc="-10" dirty="0"/>
              <a:t> </a:t>
            </a:r>
            <a:r>
              <a:rPr lang="en-GB" sz="2800" spc="-10" dirty="0" err="1" smtClean="0"/>
              <a:t>awdurdodau</a:t>
            </a:r>
            <a:r>
              <a:rPr lang="en-GB" sz="2800" spc="-10" dirty="0" smtClean="0"/>
              <a:t/>
            </a:r>
            <a:br>
              <a:rPr lang="en-GB" sz="2800" spc="-10" dirty="0" smtClean="0"/>
            </a:br>
            <a:r>
              <a:rPr lang="en-GB" sz="2800" spc="-10" dirty="0" err="1" smtClean="0"/>
              <a:t>lleol</a:t>
            </a:r>
            <a:r>
              <a:rPr lang="en-GB" sz="2800" spc="-10" dirty="0" smtClean="0"/>
              <a:t>, </a:t>
            </a:r>
            <a:r>
              <a:rPr lang="en-GB" sz="2800" spc="-10" dirty="0" err="1" smtClean="0"/>
              <a:t>arweinwyr</a:t>
            </a:r>
            <a:r>
              <a:rPr lang="en-GB" sz="2800" spc="-10" dirty="0" smtClean="0"/>
              <a:t> </a:t>
            </a:r>
            <a:r>
              <a:rPr lang="en-GB" sz="2800" spc="-10" dirty="0" err="1" smtClean="0"/>
              <a:t>ysgol</a:t>
            </a:r>
            <a:r>
              <a:rPr lang="en-GB" sz="2800" spc="-10" dirty="0" smtClean="0"/>
              <a:t> a</a:t>
            </a:r>
            <a:br>
              <a:rPr lang="en-GB" sz="2800" spc="-10" dirty="0" smtClean="0"/>
            </a:br>
            <a:r>
              <a:rPr lang="en-GB" sz="2800" spc="-10" dirty="0" err="1" smtClean="0"/>
              <a:t>darparwyr</a:t>
            </a:r>
            <a:r>
              <a:rPr lang="en-GB" sz="2800" spc="-10" dirty="0" smtClean="0"/>
              <a:t> </a:t>
            </a:r>
            <a:r>
              <a:rPr lang="en-GB" sz="2800" spc="-10" dirty="0" err="1" smtClean="0"/>
              <a:t>addysg</a:t>
            </a:r>
            <a:r>
              <a:rPr lang="en-GB" sz="2800" spc="-10" dirty="0" smtClean="0"/>
              <a:t> </a:t>
            </a:r>
            <a:r>
              <a:rPr lang="en-GB" sz="2800" spc="-10" dirty="0" err="1" smtClean="0"/>
              <a:t>heblaw</a:t>
            </a:r>
            <a:r>
              <a:rPr lang="en-GB" sz="2800" spc="-10" dirty="0" smtClean="0"/>
              <a:t> </a:t>
            </a:r>
            <a:br>
              <a:rPr lang="en-GB" sz="2800" spc="-10" dirty="0" smtClean="0"/>
            </a:br>
            <a:r>
              <a:rPr lang="en-GB" sz="2800" spc="-10" dirty="0" err="1" smtClean="0"/>
              <a:t>yn</a:t>
            </a:r>
            <a:r>
              <a:rPr lang="en-GB" sz="2800" spc="-10" dirty="0" smtClean="0"/>
              <a:t> </a:t>
            </a:r>
            <a:r>
              <a:rPr lang="en-GB" sz="2800" spc="-10" dirty="0" err="1" smtClean="0"/>
              <a:t>yr</a:t>
            </a:r>
            <a:r>
              <a:rPr lang="en-GB" sz="2800" spc="-10" dirty="0" smtClean="0"/>
              <a:t> </a:t>
            </a:r>
            <a:r>
              <a:rPr lang="en-GB" sz="2800" spc="-10" dirty="0" err="1" smtClean="0"/>
              <a:t>ysgol</a:t>
            </a:r>
            <a:endParaRPr sz="2800" spc="-10" dirty="0"/>
          </a:p>
        </p:txBody>
      </p:sp>
      <p:sp>
        <p:nvSpPr>
          <p:cNvPr id="3" name="object 3"/>
          <p:cNvSpPr txBox="1">
            <a:spLocks noGrp="1"/>
          </p:cNvSpPr>
          <p:nvPr>
            <p:ph sz="half" idx="2"/>
          </p:nvPr>
        </p:nvSpPr>
        <p:spPr>
          <a:xfrm>
            <a:off x="546350" y="3594752"/>
            <a:ext cx="5728335" cy="5755422"/>
          </a:xfrm>
          <a:prstGeom prst="rect">
            <a:avLst/>
          </a:prstGeom>
        </p:spPr>
        <p:txBody>
          <a:bodyPr vert="horz" wrap="square" lIns="0" tIns="0" rIns="0" bIns="0" rtlCol="0">
            <a:spAutoFit/>
          </a:bodyPr>
          <a:lstStyle/>
          <a:p>
            <a:pPr marL="457200" marR="44450" indent="-457200">
              <a:lnSpc>
                <a:spcPct val="100000"/>
              </a:lnSpc>
              <a:buFont typeface="+mj-lt"/>
              <a:buAutoNum type="arabicPeriod"/>
            </a:pPr>
            <a:r>
              <a:rPr lang="cy-GB" dirty="0" smtClean="0"/>
              <a:t>A ydym ni’n siwr fod yr hyn rydym yn ei ddarparu yn bodloni anghenion disgyblion sy’n cael addysg heblaw yn yr ysgol?</a:t>
            </a:r>
          </a:p>
          <a:p>
            <a:pPr marL="457200" marR="44450" indent="-457200">
              <a:lnSpc>
                <a:spcPct val="100000"/>
              </a:lnSpc>
              <a:buFont typeface="+mj-lt"/>
              <a:buAutoNum type="arabicPeriod"/>
            </a:pPr>
            <a:endParaRPr lang="cy-GB" dirty="0" smtClean="0"/>
          </a:p>
          <a:p>
            <a:pPr marL="457200" marR="44450" indent="-457200">
              <a:lnSpc>
                <a:spcPct val="100000"/>
              </a:lnSpc>
              <a:buFont typeface="+mj-lt"/>
              <a:buAutoNum type="arabicPeriod"/>
            </a:pPr>
            <a:r>
              <a:rPr lang="cy-GB" dirty="0" smtClean="0"/>
              <a:t>A ydym ni’n rhoi’r un hawl i addysg i ddisgyblion sy’n cael addysg heblaw yn yr ysgol â’u cyfoedion, gan gynnwys darpariaeth cyfrwng Cymraeg?</a:t>
            </a:r>
          </a:p>
          <a:p>
            <a:pPr marL="457200" marR="44450" indent="-457200">
              <a:lnSpc>
                <a:spcPct val="100000"/>
              </a:lnSpc>
              <a:buFont typeface="+mj-lt"/>
              <a:buAutoNum type="arabicPeriod"/>
            </a:pPr>
            <a:endParaRPr lang="cy-GB" dirty="0" smtClean="0"/>
          </a:p>
          <a:p>
            <a:pPr marL="457200" marR="44450" indent="-457200">
              <a:lnSpc>
                <a:spcPct val="100000"/>
              </a:lnSpc>
              <a:buFont typeface="+mj-lt"/>
              <a:buAutoNum type="arabicPeriod"/>
            </a:pPr>
            <a:r>
              <a:rPr lang="cy-GB" dirty="0" smtClean="0"/>
              <a:t>A ydym ni’n cymell disgyblion i fynychu’n dda a dysgu trwy brofiadau diddorol?</a:t>
            </a:r>
          </a:p>
          <a:p>
            <a:pPr marL="457200" marR="44450" indent="-457200">
              <a:lnSpc>
                <a:spcPct val="100000"/>
              </a:lnSpc>
              <a:buFont typeface="+mj-lt"/>
              <a:buAutoNum type="arabicPeriod"/>
            </a:pPr>
            <a:endParaRPr lang="cy-GB" dirty="0" smtClean="0"/>
          </a:p>
          <a:p>
            <a:pPr marL="457200" marR="44450" indent="-457200">
              <a:lnSpc>
                <a:spcPct val="100000"/>
              </a:lnSpc>
              <a:buFont typeface="+mj-lt"/>
              <a:buAutoNum type="arabicPeriod"/>
            </a:pPr>
            <a:r>
              <a:rPr lang="cy-GB" dirty="0" smtClean="0"/>
              <a:t>A ydym ni’n gwneud yn siwr bod disgyblion sy’n cael addysg heblaw yn yr ysgol yn cael y cyfleoedd gorau posibl i fynd ymlaen i hyfforddiant neu gael swydd?</a:t>
            </a:r>
            <a:endParaRPr lang="cy-GB" dirty="0"/>
          </a:p>
        </p:txBody>
      </p:sp>
      <p:sp>
        <p:nvSpPr>
          <p:cNvPr id="4" name="object 4"/>
          <p:cNvSpPr txBox="1"/>
          <p:nvPr/>
        </p:nvSpPr>
        <p:spPr>
          <a:xfrm>
            <a:off x="6615620" y="1715989"/>
            <a:ext cx="6196738" cy="1615827"/>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10 questions for </a:t>
            </a:r>
            <a:r>
              <a:rPr lang="en-GB" sz="3500" b="1" spc="-5" dirty="0" smtClean="0">
                <a:solidFill>
                  <a:srgbClr val="414042"/>
                </a:solidFill>
                <a:latin typeface="Arial"/>
                <a:cs typeface="Arial"/>
              </a:rPr>
              <a:t>local authorities, school leaders and EOTAS providers</a:t>
            </a:r>
            <a:endParaRPr sz="3500" dirty="0">
              <a:latin typeface="Arial"/>
              <a:cs typeface="Arial"/>
            </a:endParaRPr>
          </a:p>
        </p:txBody>
      </p:sp>
      <p:sp>
        <p:nvSpPr>
          <p:cNvPr id="5" name="object 5"/>
          <p:cNvSpPr txBox="1">
            <a:spLocks noGrp="1"/>
          </p:cNvSpPr>
          <p:nvPr>
            <p:ph sz="half" idx="3"/>
          </p:nvPr>
        </p:nvSpPr>
        <p:spPr>
          <a:xfrm>
            <a:off x="6615620" y="3489977"/>
            <a:ext cx="5782945" cy="6771084"/>
          </a:xfrm>
          <a:prstGeom prst="rect">
            <a:avLst/>
          </a:prstGeom>
        </p:spPr>
        <p:txBody>
          <a:bodyPr vert="horz" wrap="square" lIns="0" tIns="0" rIns="0" bIns="0" rtlCol="0">
            <a:spAutoFit/>
          </a:bodyPr>
          <a:lstStyle/>
          <a:p>
            <a:pPr marL="457200" marR="44450" indent="-457200">
              <a:lnSpc>
                <a:spcPct val="100000"/>
              </a:lnSpc>
              <a:buFont typeface="+mj-lt"/>
              <a:buAutoNum type="arabicPeriod"/>
            </a:pPr>
            <a:r>
              <a:rPr lang="en-GB" dirty="0" smtClean="0"/>
              <a:t>Are we sure that what we provide meets the needs of pupils receiving EOTAS?</a:t>
            </a:r>
          </a:p>
          <a:p>
            <a:pPr marL="457200" marR="44450" indent="-457200">
              <a:lnSpc>
                <a:spcPct val="100000"/>
              </a:lnSpc>
              <a:buFont typeface="+mj-lt"/>
              <a:buAutoNum type="arabicPeriod"/>
            </a:pPr>
            <a:endParaRPr lang="en-GB" dirty="0"/>
          </a:p>
          <a:p>
            <a:pPr marL="457200" marR="44450" indent="-457200">
              <a:lnSpc>
                <a:spcPct val="100000"/>
              </a:lnSpc>
              <a:buFont typeface="+mj-lt"/>
              <a:buAutoNum type="arabicPeriod"/>
            </a:pPr>
            <a:r>
              <a:rPr lang="en-GB" dirty="0" smtClean="0"/>
              <a:t>Do we provide pupils receiving EOTAS with the same entitlement to education as their peers, including Welsh-medium provision?</a:t>
            </a:r>
          </a:p>
          <a:p>
            <a:pPr marL="457200" marR="44450" indent="-457200">
              <a:lnSpc>
                <a:spcPct val="100000"/>
              </a:lnSpc>
              <a:buFont typeface="+mj-lt"/>
              <a:buAutoNum type="arabicPeriod"/>
            </a:pPr>
            <a:endParaRPr lang="en-GB" dirty="0"/>
          </a:p>
          <a:p>
            <a:pPr marL="457200" marR="44450" indent="-457200">
              <a:lnSpc>
                <a:spcPct val="100000"/>
              </a:lnSpc>
              <a:buFont typeface="+mj-lt"/>
              <a:buAutoNum type="arabicPeriod"/>
            </a:pPr>
            <a:r>
              <a:rPr lang="en-GB" dirty="0" smtClean="0"/>
              <a:t>Do we motivate pupils to attend well and learn through providing interesting experiences?</a:t>
            </a:r>
          </a:p>
          <a:p>
            <a:pPr marL="457200" marR="44450" indent="-457200">
              <a:lnSpc>
                <a:spcPct val="100000"/>
              </a:lnSpc>
              <a:buFont typeface="+mj-lt"/>
              <a:buAutoNum type="arabicPeriod"/>
            </a:pPr>
            <a:endParaRPr lang="en-GB" dirty="0"/>
          </a:p>
          <a:p>
            <a:pPr marL="457200" marR="44450" indent="-457200">
              <a:lnSpc>
                <a:spcPct val="100000"/>
              </a:lnSpc>
              <a:buFont typeface="+mj-lt"/>
              <a:buAutoNum type="arabicPeriod"/>
            </a:pPr>
            <a:r>
              <a:rPr lang="en-GB" dirty="0" smtClean="0"/>
              <a:t>Are we making sure that pupils receiving EOTAS have the very best chances of going on to training or gaining a job?</a:t>
            </a:r>
          </a:p>
          <a:p>
            <a:pPr marL="457200" marR="44450" indent="-457200">
              <a:lnSpc>
                <a:spcPct val="100000"/>
              </a:lnSpc>
              <a:buFont typeface="+mj-lt"/>
              <a:buAutoNum type="arabicPeriod"/>
            </a:pPr>
            <a:endParaRPr lang="en-GB" dirty="0"/>
          </a:p>
          <a:p>
            <a:pPr marR="44450">
              <a:lnSpc>
                <a:spcPct val="100000"/>
              </a:lnSpc>
            </a:pPr>
            <a:endParaRPr lang="en-GB" dirty="0" smtClean="0"/>
          </a:p>
          <a:p>
            <a:pPr marL="457200" marR="44450" indent="-457200">
              <a:lnSpc>
                <a:spcPct val="100000"/>
              </a:lnSpc>
              <a:buFont typeface="+mj-lt"/>
              <a:buAutoNum type="arabicPeriod"/>
            </a:pPr>
            <a:endParaRPr lang="en-GB" dirty="0"/>
          </a:p>
          <a:p>
            <a:pPr marR="44450">
              <a:lnSpc>
                <a:spcPct val="100000"/>
              </a:lnSpc>
            </a:pPr>
            <a:endParaRPr lang="en-GB" dirty="0" smtClean="0"/>
          </a:p>
          <a:p>
            <a:pPr marR="44450">
              <a:lnSpc>
                <a:spcPct val="100000"/>
              </a:lnSpc>
            </a:pPr>
            <a:endParaRPr lang="en-GB" dirty="0" smtClean="0"/>
          </a:p>
        </p:txBody>
      </p:sp>
    </p:spTree>
    <p:extLst>
      <p:ext uri="{BB962C8B-B14F-4D97-AF65-F5344CB8AC3E}">
        <p14:creationId xmlns:p14="http://schemas.microsoft.com/office/powerpoint/2010/main" val="20044480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a:t>10 </a:t>
            </a:r>
            <a:r>
              <a:rPr lang="en-GB" spc="-10" dirty="0" err="1"/>
              <a:t>cwestiwn</a:t>
            </a:r>
            <a:r>
              <a:rPr lang="en-GB" spc="-10" dirty="0"/>
              <a:t> </a:t>
            </a:r>
            <a:r>
              <a:rPr lang="en-GB" spc="-10" dirty="0" err="1"/>
              <a:t>i</a:t>
            </a:r>
            <a:r>
              <a:rPr lang="en-GB" spc="-10" dirty="0"/>
              <a:t> </a:t>
            </a:r>
            <a:r>
              <a:rPr lang="en-GB" spc="-10" dirty="0" err="1"/>
              <a:t>ddarparwyr</a:t>
            </a:r>
            <a:endParaRPr spc="-10" dirty="0"/>
          </a:p>
        </p:txBody>
      </p:sp>
      <p:sp>
        <p:nvSpPr>
          <p:cNvPr id="3" name="object 3"/>
          <p:cNvSpPr txBox="1">
            <a:spLocks noGrp="1"/>
          </p:cNvSpPr>
          <p:nvPr>
            <p:ph sz="half" idx="2"/>
          </p:nvPr>
        </p:nvSpPr>
        <p:spPr>
          <a:xfrm>
            <a:off x="527300" y="2642252"/>
            <a:ext cx="5728335" cy="6801862"/>
          </a:xfrm>
          <a:prstGeom prst="rect">
            <a:avLst/>
          </a:prstGeom>
        </p:spPr>
        <p:txBody>
          <a:bodyPr vert="horz" wrap="square" lIns="0" tIns="0" rIns="0" bIns="0" rtlCol="0">
            <a:spAutoFit/>
          </a:bodyPr>
          <a:lstStyle/>
          <a:p>
            <a:pPr marL="457200" marR="44450" indent="-457200">
              <a:lnSpc>
                <a:spcPct val="100000"/>
              </a:lnSpc>
              <a:buFont typeface="+mj-lt"/>
              <a:buAutoNum type="arabicPeriod" startAt="5"/>
            </a:pPr>
            <a:r>
              <a:rPr lang="cy-GB" dirty="0" smtClean="0"/>
              <a:t>A ydym ni’n gwneud ein gorau i wneud yn siwr bod disgyblion yn cael eu haddysgu gan arbenigwyr pwnc a fydd yn gwneud dysgu’n hygyrch ac yn cynorthwyo disgyblion i ennill cymwysterau priodol?</a:t>
            </a:r>
          </a:p>
          <a:p>
            <a:pPr marR="44450">
              <a:lnSpc>
                <a:spcPct val="100000"/>
              </a:lnSpc>
            </a:pPr>
            <a:endParaRPr lang="cy-GB" sz="1200" dirty="0" smtClean="0"/>
          </a:p>
          <a:p>
            <a:pPr marL="457200" marR="44450" indent="-457200">
              <a:lnSpc>
                <a:spcPct val="100000"/>
              </a:lnSpc>
              <a:buAutoNum type="arabicPeriod" startAt="6"/>
            </a:pPr>
            <a:r>
              <a:rPr lang="cy-GB" dirty="0" smtClean="0"/>
              <a:t>A ydym ni’n gwybod ble mae pob un o’n disgyblion yn cael eu haddysgu, am faint o oriau, gyda phwy a pha mor dda y maent yn dod yn eu blaenau?</a:t>
            </a:r>
          </a:p>
          <a:p>
            <a:pPr marL="457200" marR="44450" indent="-457200">
              <a:lnSpc>
                <a:spcPct val="100000"/>
              </a:lnSpc>
              <a:buAutoNum type="arabicPeriod" startAt="6"/>
            </a:pPr>
            <a:endParaRPr lang="cy-GB" sz="1200" dirty="0" smtClean="0"/>
          </a:p>
          <a:p>
            <a:pPr marL="457200" marR="44450" indent="-457200">
              <a:lnSpc>
                <a:spcPct val="100000"/>
              </a:lnSpc>
              <a:buAutoNum type="arabicPeriod" startAt="6"/>
            </a:pPr>
            <a:r>
              <a:rPr lang="cy-GB" dirty="0" smtClean="0"/>
              <a:t>Sut gallwn ni weithio gyda’n gilydd yn well i gynllunio, rheoli, monitro ac arfarnu addysg heblaw yn yr ysgol yn ein hawdurdod lleol ac ar draws y rhanbarth?</a:t>
            </a:r>
          </a:p>
          <a:p>
            <a:pPr marL="457200" marR="44450" indent="-457200">
              <a:lnSpc>
                <a:spcPct val="100000"/>
              </a:lnSpc>
              <a:buAutoNum type="arabicPeriod" startAt="6"/>
            </a:pPr>
            <a:endParaRPr lang="cy-GB" sz="1200" dirty="0" smtClean="0"/>
          </a:p>
          <a:p>
            <a:pPr marL="457200" marR="44450" indent="-457200">
              <a:lnSpc>
                <a:spcPct val="100000"/>
              </a:lnSpc>
              <a:buAutoNum type="arabicPeriod" startAt="6"/>
            </a:pPr>
            <a:r>
              <a:rPr lang="cy-GB" dirty="0" smtClean="0"/>
              <a:t>A ydym ni’n sicrhau bod yr holl wybodaeth berthnasol am ddisgyblion yn cael ei throsglwyddo i ddarparwyr addysg heblaw yn yr ysgol mewn pryd iddynt gynllunio’n briodol ar gyfer eu hanghenion?</a:t>
            </a:r>
            <a:endParaRPr lang="cy-GB" dirty="0"/>
          </a:p>
        </p:txBody>
      </p:sp>
      <p:sp>
        <p:nvSpPr>
          <p:cNvPr id="4" name="object 4"/>
          <p:cNvSpPr txBox="1"/>
          <p:nvPr/>
        </p:nvSpPr>
        <p:spPr>
          <a:xfrm>
            <a:off x="6615620" y="1715989"/>
            <a:ext cx="6196738"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10 questions for providers</a:t>
            </a:r>
            <a:endParaRPr sz="3500" dirty="0">
              <a:latin typeface="Arial"/>
              <a:cs typeface="Arial"/>
            </a:endParaRPr>
          </a:p>
        </p:txBody>
      </p:sp>
      <p:sp>
        <p:nvSpPr>
          <p:cNvPr id="5" name="object 5"/>
          <p:cNvSpPr txBox="1">
            <a:spLocks noGrp="1"/>
          </p:cNvSpPr>
          <p:nvPr>
            <p:ph sz="half" idx="3"/>
          </p:nvPr>
        </p:nvSpPr>
        <p:spPr>
          <a:xfrm>
            <a:off x="6615620" y="2642252"/>
            <a:ext cx="5782945" cy="8802410"/>
          </a:xfrm>
          <a:prstGeom prst="rect">
            <a:avLst/>
          </a:prstGeom>
        </p:spPr>
        <p:txBody>
          <a:bodyPr vert="horz" wrap="square" lIns="0" tIns="0" rIns="0" bIns="0" rtlCol="0">
            <a:spAutoFit/>
          </a:bodyPr>
          <a:lstStyle/>
          <a:p>
            <a:pPr marL="457200" marR="44450" indent="-457200">
              <a:lnSpc>
                <a:spcPct val="100000"/>
              </a:lnSpc>
              <a:buFont typeface="+mj-lt"/>
              <a:buAutoNum type="arabicPeriod" startAt="5"/>
            </a:pPr>
            <a:r>
              <a:rPr lang="en-GB" dirty="0" smtClean="0"/>
              <a:t>Are </a:t>
            </a:r>
            <a:r>
              <a:rPr lang="en-GB" dirty="0"/>
              <a:t>we doing our best to make sure that pupils are taught by subject specialists who will make learning accessible and support pupils to gain appropriate </a:t>
            </a:r>
            <a:r>
              <a:rPr lang="en-GB" dirty="0" smtClean="0"/>
              <a:t>qualifications?</a:t>
            </a:r>
          </a:p>
          <a:p>
            <a:pPr marR="44450">
              <a:lnSpc>
                <a:spcPct val="100000"/>
              </a:lnSpc>
            </a:pPr>
            <a:endParaRPr lang="en-GB" dirty="0"/>
          </a:p>
          <a:p>
            <a:pPr marL="457200" marR="44450" indent="-457200">
              <a:lnSpc>
                <a:spcPct val="100000"/>
              </a:lnSpc>
              <a:buAutoNum type="arabicPeriod" startAt="6"/>
            </a:pPr>
            <a:r>
              <a:rPr lang="en-GB" dirty="0" smtClean="0"/>
              <a:t>Do we know where all our pupils are being educated, for how many hours, with whom and how well they are progressing?</a:t>
            </a:r>
          </a:p>
          <a:p>
            <a:pPr marL="457200" marR="44450" indent="-457200">
              <a:lnSpc>
                <a:spcPct val="100000"/>
              </a:lnSpc>
              <a:buAutoNum type="arabicPeriod" startAt="6"/>
            </a:pPr>
            <a:endParaRPr lang="en-GB" dirty="0"/>
          </a:p>
          <a:p>
            <a:pPr marL="457200" marR="44450" indent="-457200">
              <a:lnSpc>
                <a:spcPct val="100000"/>
              </a:lnSpc>
              <a:buAutoNum type="arabicPeriod" startAt="6"/>
            </a:pPr>
            <a:r>
              <a:rPr lang="en-GB" dirty="0" smtClean="0"/>
              <a:t>How can we work together better to plan, manage, monitor and evaluate EOTAS in our local authority and across the region?</a:t>
            </a:r>
          </a:p>
          <a:p>
            <a:pPr marL="457200" marR="44450" indent="-457200">
              <a:lnSpc>
                <a:spcPct val="100000"/>
              </a:lnSpc>
              <a:buAutoNum type="arabicPeriod" startAt="6"/>
            </a:pPr>
            <a:endParaRPr lang="en-GB" dirty="0"/>
          </a:p>
          <a:p>
            <a:pPr marL="457200" marR="44450" indent="-457200">
              <a:lnSpc>
                <a:spcPct val="100000"/>
              </a:lnSpc>
              <a:buAutoNum type="arabicPeriod" startAt="6"/>
            </a:pPr>
            <a:r>
              <a:rPr lang="en-GB" dirty="0" smtClean="0"/>
              <a:t>Do we ensure that all relevant information about pupils is transferred to EOTAS providers in time for them to plan appropriately for their needs?</a:t>
            </a:r>
          </a:p>
          <a:p>
            <a:pPr marL="457200" marR="44450" indent="-457200">
              <a:lnSpc>
                <a:spcPct val="100000"/>
              </a:lnSpc>
              <a:buAutoNum type="arabicPeriod" startAt="6"/>
            </a:pPr>
            <a:endParaRPr lang="en-GB" dirty="0"/>
          </a:p>
          <a:p>
            <a:pPr marL="457200" marR="44450" indent="-457200">
              <a:lnSpc>
                <a:spcPct val="100000"/>
              </a:lnSpc>
              <a:buAutoNum type="arabicPeriod" startAt="6"/>
            </a:pPr>
            <a:endParaRPr lang="en-GB" dirty="0"/>
          </a:p>
          <a:p>
            <a:pPr marL="457200" marR="44450" indent="-457200">
              <a:lnSpc>
                <a:spcPct val="100000"/>
              </a:lnSpc>
              <a:buAutoNum type="arabicPeriod" startAt="6"/>
            </a:pPr>
            <a:endParaRPr lang="en-GB" dirty="0" smtClean="0"/>
          </a:p>
          <a:p>
            <a:pPr marL="457200" marR="44450" indent="-457200">
              <a:lnSpc>
                <a:spcPct val="100000"/>
              </a:lnSpc>
              <a:buAutoNum type="arabicPeriod" startAt="6"/>
            </a:pPr>
            <a:endParaRPr lang="en-GB" dirty="0"/>
          </a:p>
          <a:p>
            <a:pPr marL="457200" marR="44450" indent="-457200">
              <a:lnSpc>
                <a:spcPct val="100000"/>
              </a:lnSpc>
              <a:buAutoNum type="arabicPeriod" startAt="6"/>
            </a:pPr>
            <a:endParaRPr lang="en-GB" dirty="0" smtClean="0"/>
          </a:p>
          <a:p>
            <a:pPr marL="457200" marR="44450" indent="-457200">
              <a:lnSpc>
                <a:spcPct val="100000"/>
              </a:lnSpc>
              <a:buFont typeface="+mj-lt"/>
              <a:buAutoNum type="arabicPeriod"/>
            </a:pPr>
            <a:endParaRPr lang="en-GB" dirty="0"/>
          </a:p>
          <a:p>
            <a:pPr marR="44450">
              <a:lnSpc>
                <a:spcPct val="100000"/>
              </a:lnSpc>
            </a:pPr>
            <a:endParaRPr lang="en-GB" dirty="0" smtClean="0"/>
          </a:p>
          <a:p>
            <a:pPr marR="44450">
              <a:lnSpc>
                <a:spcPct val="100000"/>
              </a:lnSpc>
            </a:pPr>
            <a:endParaRPr lang="en-GB" dirty="0" smtClean="0"/>
          </a:p>
        </p:txBody>
      </p:sp>
    </p:spTree>
    <p:extLst>
      <p:ext uri="{BB962C8B-B14F-4D97-AF65-F5344CB8AC3E}">
        <p14:creationId xmlns:p14="http://schemas.microsoft.com/office/powerpoint/2010/main" val="42038523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a:t>10 </a:t>
            </a:r>
            <a:r>
              <a:rPr lang="en-GB" spc="-10" dirty="0" err="1"/>
              <a:t>cwestiwn</a:t>
            </a:r>
            <a:r>
              <a:rPr lang="en-GB" spc="-10" dirty="0"/>
              <a:t> </a:t>
            </a:r>
            <a:r>
              <a:rPr lang="en-GB" spc="-10" dirty="0" err="1"/>
              <a:t>i</a:t>
            </a:r>
            <a:r>
              <a:rPr lang="en-GB" spc="-10" dirty="0"/>
              <a:t> </a:t>
            </a:r>
            <a:r>
              <a:rPr lang="en-GB" spc="-10" dirty="0" err="1"/>
              <a:t>ddarparwyr</a:t>
            </a:r>
            <a:endParaRPr spc="-10" dirty="0"/>
          </a:p>
        </p:txBody>
      </p:sp>
      <p:sp>
        <p:nvSpPr>
          <p:cNvPr id="3" name="object 3"/>
          <p:cNvSpPr txBox="1">
            <a:spLocks noGrp="1"/>
          </p:cNvSpPr>
          <p:nvPr>
            <p:ph sz="half" idx="2"/>
          </p:nvPr>
        </p:nvSpPr>
        <p:spPr>
          <a:xfrm>
            <a:off x="527300" y="2642252"/>
            <a:ext cx="5728335" cy="3385542"/>
          </a:xfrm>
          <a:prstGeom prst="rect">
            <a:avLst/>
          </a:prstGeom>
        </p:spPr>
        <p:txBody>
          <a:bodyPr vert="horz" wrap="square" lIns="0" tIns="0" rIns="0" bIns="0" rtlCol="0">
            <a:spAutoFit/>
          </a:bodyPr>
          <a:lstStyle/>
          <a:p>
            <a:pPr marL="457200" marR="44450" indent="-457200">
              <a:buFont typeface="+mj-lt"/>
              <a:buAutoNum type="arabicPeriod" startAt="9"/>
            </a:pPr>
            <a:r>
              <a:rPr lang="cy-GB" dirty="0" smtClean="0"/>
              <a:t>Sut ydym ni’n gwneud yn siwr bod disgyblion sy’n cael addysg heblaw yn yr ysgol yn cael cymorth arbenigol priodol, er enghraifft mewn perthynas â’u hanghenion addysgol arbennig neu’u hanghenion iechyd meddwl?</a:t>
            </a:r>
          </a:p>
          <a:p>
            <a:pPr marR="44450"/>
            <a:endParaRPr lang="cy-GB" dirty="0" smtClean="0"/>
          </a:p>
          <a:p>
            <a:pPr marL="457200" marR="44450" indent="-457200">
              <a:buFont typeface="+mj-lt"/>
              <a:buAutoNum type="arabicPeriod" startAt="10"/>
            </a:pPr>
            <a:r>
              <a:rPr lang="cy-GB" dirty="0" smtClean="0"/>
              <a:t>Sut ydym ni’n sicrhau datblygiad proffesiynol effeithiol ar gyfer staff mewn darpariaeth addysg heblaw yn yr ysgol? </a:t>
            </a:r>
            <a:endParaRPr lang="cy-GB" dirty="0"/>
          </a:p>
        </p:txBody>
      </p:sp>
      <p:sp>
        <p:nvSpPr>
          <p:cNvPr id="4" name="object 4"/>
          <p:cNvSpPr txBox="1"/>
          <p:nvPr/>
        </p:nvSpPr>
        <p:spPr>
          <a:xfrm>
            <a:off x="6615620" y="1715989"/>
            <a:ext cx="6196738"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10 questions for providers</a:t>
            </a:r>
            <a:endParaRPr sz="3500" dirty="0">
              <a:latin typeface="Arial"/>
              <a:cs typeface="Arial"/>
            </a:endParaRPr>
          </a:p>
        </p:txBody>
      </p:sp>
      <p:sp>
        <p:nvSpPr>
          <p:cNvPr id="5" name="object 5"/>
          <p:cNvSpPr txBox="1">
            <a:spLocks noGrp="1"/>
          </p:cNvSpPr>
          <p:nvPr>
            <p:ph sz="half" idx="3"/>
          </p:nvPr>
        </p:nvSpPr>
        <p:spPr>
          <a:xfrm>
            <a:off x="6615620" y="2642252"/>
            <a:ext cx="5782945" cy="5078313"/>
          </a:xfrm>
          <a:prstGeom prst="rect">
            <a:avLst/>
          </a:prstGeom>
        </p:spPr>
        <p:txBody>
          <a:bodyPr vert="horz" wrap="square" lIns="0" tIns="0" rIns="0" bIns="0" rtlCol="0">
            <a:spAutoFit/>
          </a:bodyPr>
          <a:lstStyle/>
          <a:p>
            <a:pPr marL="457200" marR="44450" indent="-457200">
              <a:buFont typeface="+mj-lt"/>
              <a:buAutoNum type="arabicPeriod" startAt="9"/>
            </a:pPr>
            <a:r>
              <a:rPr lang="en-GB" dirty="0" smtClean="0"/>
              <a:t>How do we make sure that pupils receiving EOTAS have appropriate specialist support, for example in relation to their special educational needs or mental health needs?</a:t>
            </a:r>
          </a:p>
          <a:p>
            <a:pPr marR="44450"/>
            <a:endParaRPr lang="en-GB" dirty="0" smtClean="0"/>
          </a:p>
          <a:p>
            <a:pPr marL="457200" marR="44450" indent="-457200">
              <a:buFont typeface="+mj-lt"/>
              <a:buAutoNum type="arabicPeriod" startAt="10"/>
            </a:pPr>
            <a:r>
              <a:rPr lang="en-GB" dirty="0" smtClean="0"/>
              <a:t>How do we ensure effective professional development for staff in EOTAS provision? </a:t>
            </a:r>
          </a:p>
          <a:p>
            <a:pPr marR="44450">
              <a:lnSpc>
                <a:spcPct val="100000"/>
              </a:lnSpc>
            </a:pPr>
            <a:endParaRPr lang="en-GB" dirty="0" smtClean="0"/>
          </a:p>
          <a:p>
            <a:pPr marL="457200" marR="44450" indent="-457200">
              <a:lnSpc>
                <a:spcPct val="100000"/>
              </a:lnSpc>
              <a:buAutoNum type="arabicPeriod" startAt="6"/>
            </a:pPr>
            <a:endParaRPr lang="en-GB" dirty="0"/>
          </a:p>
          <a:p>
            <a:pPr marL="457200" marR="44450" indent="-457200">
              <a:lnSpc>
                <a:spcPct val="100000"/>
              </a:lnSpc>
              <a:buAutoNum type="arabicPeriod" startAt="6"/>
            </a:pPr>
            <a:endParaRPr lang="en-GB" dirty="0" smtClean="0"/>
          </a:p>
          <a:p>
            <a:pPr marL="457200" marR="44450" indent="-457200">
              <a:lnSpc>
                <a:spcPct val="100000"/>
              </a:lnSpc>
              <a:buFont typeface="+mj-lt"/>
              <a:buAutoNum type="arabicPeriod"/>
            </a:pPr>
            <a:endParaRPr lang="en-GB" dirty="0"/>
          </a:p>
          <a:p>
            <a:pPr marR="44450">
              <a:lnSpc>
                <a:spcPct val="100000"/>
              </a:lnSpc>
            </a:pPr>
            <a:endParaRPr lang="en-GB" dirty="0" smtClean="0"/>
          </a:p>
          <a:p>
            <a:pPr marR="44450">
              <a:lnSpc>
                <a:spcPct val="100000"/>
              </a:lnSpc>
            </a:pPr>
            <a:endParaRPr lang="en-GB" dirty="0" smtClean="0"/>
          </a:p>
        </p:txBody>
      </p:sp>
    </p:spTree>
    <p:extLst>
      <p:ext uri="{BB962C8B-B14F-4D97-AF65-F5344CB8AC3E}">
        <p14:creationId xmlns:p14="http://schemas.microsoft.com/office/powerpoint/2010/main" val="4019119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dirty="0" err="1"/>
              <a:t>Cefndir</a:t>
            </a:r>
            <a:endParaRPr dirty="0"/>
          </a:p>
        </p:txBody>
      </p:sp>
      <p:sp>
        <p:nvSpPr>
          <p:cNvPr id="4" name="object 4"/>
          <p:cNvSpPr txBox="1"/>
          <p:nvPr/>
        </p:nvSpPr>
        <p:spPr>
          <a:xfrm>
            <a:off x="527298" y="2642252"/>
            <a:ext cx="5589905" cy="4360168"/>
          </a:xfrm>
          <a:prstGeom prst="rect">
            <a:avLst/>
          </a:prstGeom>
        </p:spPr>
        <p:txBody>
          <a:bodyPr vert="horz" wrap="square" lIns="0" tIns="0" rIns="0" bIns="0" rtlCol="0">
            <a:spAutoFit/>
          </a:bodyPr>
          <a:lstStyle/>
          <a:p>
            <a:pPr marL="355600" indent="-342900">
              <a:buFont typeface="Arial" panose="020B0604020202020204" pitchFamily="34" charset="0"/>
              <a:buChar char="•"/>
            </a:pPr>
            <a:r>
              <a:rPr lang="cy-GB" sz="2400" dirty="0" smtClean="0"/>
              <a:t>Mae’r adroddiad hwn yn ystyried deilliannau ar gyfer disgyblion sy’n cael addysg heblaw yn yr ysgol a’r mathau o ddarpariaeth, cwricwlwm a’r cymwysterau a gânt. </a:t>
            </a:r>
          </a:p>
          <a:p>
            <a:pPr marL="355600" indent="-342900">
              <a:buFont typeface="Arial" panose="020B0604020202020204" pitchFamily="34" charset="0"/>
              <a:buChar char="•"/>
            </a:pPr>
            <a:endParaRPr lang="cy-GB" sz="2400" dirty="0" smtClean="0"/>
          </a:p>
          <a:p>
            <a:pPr marL="355600" indent="-342900">
              <a:buFont typeface="Arial" panose="020B0604020202020204" pitchFamily="34" charset="0"/>
              <a:buChar char="•"/>
            </a:pPr>
            <a:r>
              <a:rPr lang="cy-GB" sz="2400" dirty="0" smtClean="0"/>
              <a:t>Mae hefyd yn trafod y trefniadau ar gyfer cynllunio, rheoli, monitro ac arfarnu addysg heblaw yn yr ysgol.  </a:t>
            </a:r>
          </a:p>
          <a:p>
            <a:pPr marR="5080" algn="r">
              <a:lnSpc>
                <a:spcPct val="100000"/>
              </a:lnSpc>
              <a:tabLst>
                <a:tab pos="5485765" algn="l"/>
              </a:tabLst>
            </a:pPr>
            <a:r>
              <a:rPr sz="2200" dirty="0">
                <a:solidFill>
                  <a:srgbClr val="2EAAE1"/>
                </a:solidFill>
                <a:latin typeface="Arial"/>
                <a:cs typeface="Arial"/>
              </a:rPr>
              <a:t>	 </a:t>
            </a:r>
            <a:endParaRPr sz="2200" dirty="0">
              <a:latin typeface="Arial"/>
              <a:cs typeface="Arial"/>
            </a:endParaRPr>
          </a:p>
          <a:p>
            <a:pPr>
              <a:lnSpc>
                <a:spcPct val="100000"/>
              </a:lnSpc>
              <a:spcBef>
                <a:spcPts val="52"/>
              </a:spcBef>
            </a:pPr>
            <a:endParaRPr sz="2250" dirty="0">
              <a:latin typeface="Times New Roman"/>
              <a:cs typeface="Times New Roman"/>
            </a:endParaRPr>
          </a:p>
          <a:p>
            <a:pPr marR="5080" algn="r">
              <a:lnSpc>
                <a:spcPct val="100000"/>
              </a:lnSpc>
              <a:tabLst>
                <a:tab pos="456565" algn="l"/>
              </a:tabLst>
            </a:pPr>
            <a:r>
              <a:rPr sz="2200" dirty="0">
                <a:solidFill>
                  <a:srgbClr val="2EAAE1"/>
                </a:solidFill>
                <a:latin typeface="Arial"/>
                <a:cs typeface="Arial"/>
              </a:rPr>
              <a:t> 	 </a:t>
            </a:r>
            <a:endParaRPr sz="2200" dirty="0">
              <a:latin typeface="Arial"/>
              <a:cs typeface="Arial"/>
            </a:endParaRPr>
          </a:p>
        </p:txBody>
      </p:sp>
      <p:sp>
        <p:nvSpPr>
          <p:cNvPr id="5" name="object 5"/>
          <p:cNvSpPr txBox="1"/>
          <p:nvPr/>
        </p:nvSpPr>
        <p:spPr>
          <a:xfrm>
            <a:off x="527300" y="7336173"/>
            <a:ext cx="4874260" cy="338554"/>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r>
              <a:rPr sz="2200" spc="275" dirty="0">
                <a:solidFill>
                  <a:srgbClr val="2EAAE1"/>
                </a:solidFill>
                <a:latin typeface="Arial"/>
                <a:cs typeface="Arial"/>
              </a:rPr>
              <a:t> </a:t>
            </a:r>
            <a:endParaRPr sz="22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301434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Background</a:t>
            </a:r>
            <a:endParaRPr sz="3500" dirty="0">
              <a:latin typeface="Arial"/>
              <a:cs typeface="Arial"/>
            </a:endParaRPr>
          </a:p>
        </p:txBody>
      </p:sp>
      <p:sp>
        <p:nvSpPr>
          <p:cNvPr id="8" name="object 8"/>
          <p:cNvSpPr txBox="1"/>
          <p:nvPr/>
        </p:nvSpPr>
        <p:spPr>
          <a:xfrm>
            <a:off x="6615620" y="2642252"/>
            <a:ext cx="5937885" cy="2585323"/>
          </a:xfrm>
          <a:prstGeom prst="rect">
            <a:avLst/>
          </a:prstGeom>
        </p:spPr>
        <p:txBody>
          <a:bodyPr vert="horz" wrap="square" lIns="0" tIns="0" rIns="0" bIns="0" rtlCol="0">
            <a:spAutoFit/>
          </a:bodyPr>
          <a:lstStyle/>
          <a:p>
            <a:pPr marL="355600" indent="-342900">
              <a:buFont typeface="Arial" panose="020B0604020202020204" pitchFamily="34" charset="0"/>
              <a:buChar char="•"/>
            </a:pPr>
            <a:r>
              <a:rPr lang="en-GB" sz="2400" dirty="0"/>
              <a:t>This report considers outcomes for pupils receiving EOTAS and the types of provision, curriculum and qualifications they receive. </a:t>
            </a:r>
          </a:p>
          <a:p>
            <a:pPr marL="355600" indent="-342900">
              <a:buFont typeface="Arial" panose="020B0604020202020204" pitchFamily="34" charset="0"/>
              <a:buChar char="•"/>
            </a:pPr>
            <a:endParaRPr lang="en-GB" sz="2400" dirty="0"/>
          </a:p>
          <a:p>
            <a:pPr marL="355600" indent="-342900">
              <a:buFont typeface="Arial" panose="020B0604020202020204" pitchFamily="34" charset="0"/>
              <a:buChar char="•"/>
            </a:pPr>
            <a:r>
              <a:rPr lang="en-GB" sz="2400" dirty="0"/>
              <a:t>It also discusses the arrangements for planning, managing, monitoring and evaluating EOTAS.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256010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300" y="2642252"/>
            <a:ext cx="5728335" cy="5416868"/>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cy-GB" dirty="0" smtClean="0"/>
              <a:t>At ei gilydd, nid yw darpariaeth addysg heblaw yn yr ysgol yn rhoi’r un cyfle i ddisgyblion elwa ar eu hawliau addysg â’u cyfoedion. </a:t>
            </a:r>
          </a:p>
          <a:p>
            <a:pPr marL="482600" marR="44450" indent="-470534">
              <a:lnSpc>
                <a:spcPct val="100000"/>
              </a:lnSpc>
              <a:buFont typeface="Arial" panose="020B0604020202020204" pitchFamily="34" charset="0"/>
              <a:buChar char="•"/>
            </a:pPr>
            <a:endParaRPr lang="cy-GB" dirty="0" smtClean="0"/>
          </a:p>
          <a:p>
            <a:pPr marL="482600" marR="44450" indent="-470534">
              <a:lnSpc>
                <a:spcPct val="100000"/>
              </a:lnSpc>
              <a:buFont typeface="Arial" panose="020B0604020202020204" pitchFamily="34" charset="0"/>
              <a:buChar char="•"/>
            </a:pPr>
            <a:r>
              <a:rPr lang="cy-GB" dirty="0" smtClean="0"/>
              <a:t>Nid yw disgyblion sy’n cael addysg heblaw yn yr ysgol fel arfer yn cael cyfle i elwa ar gwricwlwm eang a chytbwys sy’n eu galluogi i ennill cymwysterau sy’n bodloni eu hanghenion ac yn cyflawni eu potensial. </a:t>
            </a:r>
          </a:p>
          <a:p>
            <a:pPr marL="482600" marR="44450" indent="-470534">
              <a:lnSpc>
                <a:spcPct val="100000"/>
              </a:lnSpc>
              <a:buFont typeface="Arial" panose="020B0604020202020204" pitchFamily="34" charset="0"/>
              <a:buChar char="•"/>
            </a:pPr>
            <a:endParaRPr lang="cy-GB" dirty="0" smtClean="0"/>
          </a:p>
          <a:p>
            <a:pPr marL="482600" marR="44450" indent="-470534">
              <a:buFont typeface="Arial" panose="020B0604020202020204" pitchFamily="34" charset="0"/>
              <a:buChar char="•"/>
            </a:pPr>
            <a:r>
              <a:rPr lang="cy-GB" dirty="0" smtClean="0"/>
              <a:t>Mae’r diffyg hwn yn golygu bod disgyblion yn colli agweddau pwysig ar addysg sy’n gallu effeithio ar eu cyfleoedd i gael cyflogaeth a hyfforddiant yn y dyfodol.</a:t>
            </a:r>
            <a:endParaRPr lang="cy-GB"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5416868"/>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en-GB" dirty="0"/>
              <a:t>Overall, EOTAS provision does not give pupils the same access to their education entitlements as their peers. </a:t>
            </a:r>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r>
              <a:rPr lang="en-GB" dirty="0"/>
              <a:t>Pupils receiving EOTAS do not usually have access to a broad and balanced curriculum that enables them to gain qualifications that meet their needs and potential. </a:t>
            </a:r>
          </a:p>
          <a:p>
            <a:pPr marL="482600" marR="44450" indent="-470534">
              <a:lnSpc>
                <a:spcPct val="100000"/>
              </a:lnSpc>
              <a:buFont typeface="Arial" panose="020B0604020202020204" pitchFamily="34" charset="0"/>
              <a:buChar char="•"/>
            </a:pPr>
            <a:endParaRPr lang="en-GB" dirty="0"/>
          </a:p>
          <a:p>
            <a:pPr marL="482600" marR="44450" indent="-470534">
              <a:buFont typeface="Arial" panose="020B0604020202020204" pitchFamily="34" charset="0"/>
              <a:buChar char="•"/>
            </a:pPr>
            <a:r>
              <a:rPr lang="en-GB" dirty="0"/>
              <a:t>This shortfall means that pupils miss out on important aspects of education which can impact on their future chances of employment and training. </a:t>
            </a:r>
          </a:p>
          <a:p>
            <a:pPr marL="12066" marR="44450">
              <a:lnSpc>
                <a:spcPct val="100000"/>
              </a:lnSpc>
            </a:pPr>
            <a:r>
              <a:rPr lang="en-GB" dirty="0"/>
              <a:t>. </a:t>
            </a:r>
          </a:p>
          <a:p>
            <a:pPr marL="482600" marR="44450" indent="-470534">
              <a:lnSpc>
                <a:spcPct val="100000"/>
              </a:lnSpc>
              <a:buFont typeface="Arial" panose="020B0604020202020204" pitchFamily="34" charset="0"/>
              <a:buChar char="•"/>
            </a:pPr>
            <a:endParaRP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300" y="2642252"/>
            <a:ext cx="5728335" cy="5078313"/>
          </a:xfrm>
          <a:prstGeom prst="rect">
            <a:avLst/>
          </a:prstGeom>
        </p:spPr>
        <p:txBody>
          <a:bodyPr vert="horz" wrap="square" lIns="0" tIns="0" rIns="0" bIns="0" rtlCol="0">
            <a:spAutoFit/>
          </a:bodyPr>
          <a:lstStyle/>
          <a:p>
            <a:pPr marL="482600" marR="44450" indent="-470534">
              <a:buFont typeface="Arial" panose="020B0604020202020204" pitchFamily="34" charset="0"/>
              <a:buChar char="•"/>
            </a:pPr>
            <a:r>
              <a:rPr lang="cy-GB" dirty="0" smtClean="0"/>
              <a:t>Mae diffyg adnoddau, cyfleusterau a staff arbenigol ar gyfer pynciau fel gwyddoniaeth yn cyfyngu ar y cwricwlwm i ormod o’r disgyblion hyn.</a:t>
            </a:r>
          </a:p>
          <a:p>
            <a:pPr marL="482600" marR="44450" indent="-470534">
              <a:buFont typeface="Arial" panose="020B0604020202020204" pitchFamily="34" charset="0"/>
              <a:buChar char="•"/>
            </a:pPr>
            <a:endParaRPr lang="cy-GB" dirty="0" smtClean="0"/>
          </a:p>
          <a:p>
            <a:pPr marL="482600" marR="44450" indent="-470534">
              <a:buFont typeface="Arial" panose="020B0604020202020204" pitchFamily="34" charset="0"/>
              <a:buChar char="•"/>
            </a:pPr>
            <a:r>
              <a:rPr lang="cy-GB" dirty="0" smtClean="0"/>
              <a:t>Nid yw disgyblion sy’n cael addysg heblaw yn yr ysgol bob amser yn cael yr addysg amser llawn y mae ganddynt hawl iddi.</a:t>
            </a:r>
          </a:p>
          <a:p>
            <a:pPr marL="12066" marR="44450"/>
            <a:endParaRPr lang="cy-GB" dirty="0" smtClean="0"/>
          </a:p>
          <a:p>
            <a:pPr marL="482600" marR="44450" indent="-470534">
              <a:lnSpc>
                <a:spcPct val="100000"/>
              </a:lnSpc>
              <a:buFont typeface="Arial" panose="020B0604020202020204" pitchFamily="34" charset="0"/>
              <a:buChar char="•"/>
            </a:pPr>
            <a:r>
              <a:rPr lang="cy-GB" dirty="0" smtClean="0"/>
              <a:t>Caiff y rhan fwyaf o ddisgyblion sy’n cael gwersi gartref neu wersi grŵp eu haddysgu am uchafswm o ddeg awr yr wythnos ac maent yn dilyn cwricwlwm cyfyngedig.</a:t>
            </a:r>
            <a:endParaRPr lang="cy-GB"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5078313"/>
          </a:xfrm>
          <a:prstGeom prst="rect">
            <a:avLst/>
          </a:prstGeom>
        </p:spPr>
        <p:txBody>
          <a:bodyPr vert="horz" wrap="square" lIns="0" tIns="0" rIns="0" bIns="0" rtlCol="0">
            <a:spAutoFit/>
          </a:bodyPr>
          <a:lstStyle/>
          <a:p>
            <a:pPr marL="482600" marR="44450" indent="-470534">
              <a:buFont typeface="Arial" panose="020B0604020202020204" pitchFamily="34" charset="0"/>
              <a:buChar char="•"/>
            </a:pPr>
            <a:r>
              <a:rPr lang="en-GB" dirty="0"/>
              <a:t>A lack of </a:t>
            </a:r>
            <a:r>
              <a:rPr lang="en-GB" dirty="0" smtClean="0"/>
              <a:t>specialist resources, facilities and staff </a:t>
            </a:r>
            <a:r>
              <a:rPr lang="en-GB" dirty="0"/>
              <a:t>for subjects such as science limits the curriculum for too many of these pupils</a:t>
            </a:r>
            <a:r>
              <a:rPr lang="en-GB" dirty="0" smtClean="0"/>
              <a:t>.</a:t>
            </a:r>
          </a:p>
          <a:p>
            <a:pPr marL="482600" marR="44450" indent="-470534">
              <a:buFont typeface="Arial" panose="020B0604020202020204" pitchFamily="34" charset="0"/>
              <a:buChar char="•"/>
            </a:pPr>
            <a:endParaRPr lang="en-GB" dirty="0" smtClean="0"/>
          </a:p>
          <a:p>
            <a:pPr marL="482600" marR="44450" indent="-470534">
              <a:buFont typeface="Arial" panose="020B0604020202020204" pitchFamily="34" charset="0"/>
              <a:buChar char="•"/>
            </a:pPr>
            <a:r>
              <a:rPr lang="en-GB" dirty="0"/>
              <a:t>Pupils receiving EOTAS do not always receive the full‑time education </a:t>
            </a:r>
            <a:r>
              <a:rPr lang="en-GB" dirty="0" smtClean="0"/>
              <a:t>to </a:t>
            </a:r>
            <a:r>
              <a:rPr lang="en-GB" dirty="0"/>
              <a:t>which they are entitled</a:t>
            </a:r>
            <a:r>
              <a:rPr lang="en-GB" dirty="0" smtClean="0"/>
              <a:t>.</a:t>
            </a:r>
          </a:p>
          <a:p>
            <a:pPr marL="12066" marR="44450"/>
            <a:endParaRPr lang="en-GB" dirty="0"/>
          </a:p>
          <a:p>
            <a:pPr marL="482600" marR="44450" indent="-470534">
              <a:lnSpc>
                <a:spcPct val="100000"/>
              </a:lnSpc>
              <a:buFont typeface="Arial" panose="020B0604020202020204" pitchFamily="34" charset="0"/>
              <a:buChar char="•"/>
            </a:pPr>
            <a:r>
              <a:rPr lang="en-GB" dirty="0"/>
              <a:t>Most pupils receiving home or group tuition are educated for a maximum of ten hours a </a:t>
            </a:r>
            <a:r>
              <a:rPr lang="en-GB" dirty="0" smtClean="0"/>
              <a:t>week</a:t>
            </a:r>
            <a:r>
              <a:rPr lang="en-GB" dirty="0"/>
              <a:t> </a:t>
            </a:r>
            <a:r>
              <a:rPr lang="en-GB" dirty="0" smtClean="0"/>
              <a:t>and follow a restricted curriculum.</a:t>
            </a:r>
          </a:p>
          <a:p>
            <a:pPr marL="12066" marR="44450">
              <a:lnSpc>
                <a:spcPct val="100000"/>
              </a:lnSpc>
            </a:pPr>
            <a:endParaRPr lang="en-GB" dirty="0"/>
          </a:p>
          <a:p>
            <a:pPr marL="12066" marR="44450"/>
            <a:endParaRPr lang="en-GB" dirty="0"/>
          </a:p>
        </p:txBody>
      </p:sp>
    </p:spTree>
    <p:extLst>
      <p:ext uri="{BB962C8B-B14F-4D97-AF65-F5344CB8AC3E}">
        <p14:creationId xmlns:p14="http://schemas.microsoft.com/office/powerpoint/2010/main" val="1244671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300" y="2642252"/>
            <a:ext cx="5728335" cy="7109639"/>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cy-GB" dirty="0" smtClean="0"/>
              <a:t>Mae disgyblion sydd wedi bod yn mynychu ysgolion cyfrwng Cymraeg yn y gorffennol yn cael cyfleoedd eithriadol o gyfyngedig i barhau â’u dysgu yn Gymraeg pan fyddant yn dechrau addysg heblaw yn yr ysgol. </a:t>
            </a:r>
          </a:p>
          <a:p>
            <a:pPr marL="482600" marR="44450" indent="-470534">
              <a:lnSpc>
                <a:spcPct val="100000"/>
              </a:lnSpc>
              <a:buFont typeface="Arial" panose="020B0604020202020204" pitchFamily="34" charset="0"/>
              <a:buChar char="•"/>
            </a:pPr>
            <a:endParaRPr lang="cy-GB" dirty="0" smtClean="0"/>
          </a:p>
          <a:p>
            <a:pPr marL="482600" marR="44450" indent="-470534">
              <a:lnSpc>
                <a:spcPct val="100000"/>
              </a:lnSpc>
              <a:buFont typeface="Arial" panose="020B0604020202020204" pitchFamily="34" charset="0"/>
              <a:buChar char="•"/>
            </a:pPr>
            <a:r>
              <a:rPr lang="cy-GB" dirty="0" smtClean="0"/>
              <a:t>Nid yw disgyblion ag anghenion dysgu ychwanegol yn aml yn cael y cymorth arbenigol sydd ei angen arnynt, hyd yn oed pan fydd hyn wedi ei nodi mewn datganiad o anghenion addysgol arbennig. </a:t>
            </a:r>
          </a:p>
          <a:p>
            <a:pPr marL="482600" marR="44450" indent="-470534">
              <a:lnSpc>
                <a:spcPct val="100000"/>
              </a:lnSpc>
              <a:buFont typeface="Arial" panose="020B0604020202020204" pitchFamily="34" charset="0"/>
              <a:buChar char="•"/>
            </a:pPr>
            <a:endParaRPr lang="cy-GB" dirty="0" smtClean="0"/>
          </a:p>
          <a:p>
            <a:pPr marL="482600" marR="44450" indent="-470534">
              <a:lnSpc>
                <a:spcPct val="100000"/>
              </a:lnSpc>
              <a:buFont typeface="Arial" panose="020B0604020202020204" pitchFamily="34" charset="0"/>
              <a:buChar char="•"/>
            </a:pPr>
            <a:r>
              <a:rPr lang="cy-GB" dirty="0" smtClean="0"/>
              <a:t>Mae anawsterau o ran gwneud yn siwr bod disgyblion sy’n cael addysg heblaw yn yr ysgol yn manteisio ar arbenigedd  CAMHS a bod staff yn cael cyngor arbenigol mewn perthynas â chynorthwyo disgyblion ag anghenion iechyd meddwl. </a:t>
            </a:r>
          </a:p>
          <a:p>
            <a:pPr marL="482600" marR="5080" indent="-470534">
              <a:lnSpc>
                <a:spcPct val="100000"/>
              </a:lnSpc>
            </a:pPr>
            <a:endParaRPr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7448193"/>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en-GB" dirty="0"/>
              <a:t>Pupils who have previously been attending Welsh‑medium schools have extremely limited opportunities to continue their learning in Welsh when they start EOTAS. </a:t>
            </a:r>
            <a:endParaRPr lang="en-GB" dirty="0" smtClean="0"/>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r>
              <a:rPr lang="en-GB" dirty="0"/>
              <a:t>Pupils with additional learning needs do not often receive the specialist support they need, even when this is set out in a statement of special educational needs. </a:t>
            </a:r>
            <a:endParaRPr lang="en-GB" dirty="0" smtClean="0"/>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r>
              <a:rPr lang="en-GB" dirty="0"/>
              <a:t>There are difficulties </a:t>
            </a:r>
            <a:r>
              <a:rPr lang="en-GB" dirty="0" smtClean="0"/>
              <a:t>making sure that </a:t>
            </a:r>
            <a:r>
              <a:rPr lang="en-GB" dirty="0"/>
              <a:t>pupils receiving EOTAS access the expertise of the </a:t>
            </a:r>
            <a:r>
              <a:rPr lang="en-GB" dirty="0" smtClean="0"/>
              <a:t>CAMHS and that staff get specialist advice in relation to supporting pupils with mental health needs. </a:t>
            </a:r>
            <a:endParaRPr lang="en-GB" dirty="0"/>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endParaRPr lang="en-GB" dirty="0"/>
          </a:p>
          <a:p>
            <a:pPr marL="12066" marR="44450" lvl="0"/>
            <a:endParaRPr lang="en-GB" dirty="0"/>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endParaRPr dirty="0"/>
          </a:p>
        </p:txBody>
      </p:sp>
    </p:spTree>
    <p:extLst>
      <p:ext uri="{BB962C8B-B14F-4D97-AF65-F5344CB8AC3E}">
        <p14:creationId xmlns:p14="http://schemas.microsoft.com/office/powerpoint/2010/main" val="3917384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300" y="2642252"/>
            <a:ext cx="5728335" cy="6432530"/>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cy-GB" dirty="0" smtClean="0"/>
              <a:t>Mae bron pob un o’r disgyblion sy’n cael addysg heblaw yn yr ysgol ym Mlynyddoedd 10 ac 11 yn aros mewn addysg heblaw yn yr ysgol am weddill eu gyrfa ysgol. </a:t>
            </a:r>
          </a:p>
          <a:p>
            <a:pPr marL="482600" marR="44450" indent="-470534">
              <a:lnSpc>
                <a:spcPct val="100000"/>
              </a:lnSpc>
              <a:buFont typeface="Arial" panose="020B0604020202020204" pitchFamily="34" charset="0"/>
              <a:buChar char="•"/>
            </a:pPr>
            <a:endParaRPr lang="cy-GB" dirty="0" smtClean="0"/>
          </a:p>
          <a:p>
            <a:pPr marL="482600" marR="44450" lvl="0" indent="-470534">
              <a:buFont typeface="Arial" panose="020B0604020202020204" pitchFamily="34" charset="0"/>
              <a:buChar char="•"/>
            </a:pPr>
            <a:r>
              <a:rPr lang="cy-GB" dirty="0" smtClean="0"/>
              <a:t>Caiff llawer o ddisgyblion sy’n astudio cyrsiau galwedigaethol eu cymell i wneud yn dda, dysgu’r medrau sydd eu hangen i elwa ar ragor o hyfforddiant neu waith ac ennill cymwysterau sy’n berthnasol.</a:t>
            </a:r>
          </a:p>
          <a:p>
            <a:pPr marL="482600" marR="44450" lvl="0" indent="-470534">
              <a:buFont typeface="Arial" panose="020B0604020202020204" pitchFamily="34" charset="0"/>
              <a:buChar char="•"/>
            </a:pPr>
            <a:endParaRPr lang="cy-GB" dirty="0" smtClean="0"/>
          </a:p>
          <a:p>
            <a:pPr marL="482600" marR="44450" lvl="0" indent="-470534">
              <a:buFont typeface="Arial" panose="020B0604020202020204" pitchFamily="34" charset="0"/>
              <a:buChar char="•"/>
            </a:pPr>
            <a:r>
              <a:rPr lang="cy-GB" dirty="0" smtClean="0"/>
              <a:t>Mae llawer o ddisgyblion yn datblygu perthnasoedd da gyda staff ac mae’r rhain yn eu helpu i wella eu hymddygiad.  </a:t>
            </a:r>
          </a:p>
          <a:p>
            <a:pPr marL="482600" marR="44450" indent="-470534">
              <a:lnSpc>
                <a:spcPct val="100000"/>
              </a:lnSpc>
              <a:buFont typeface="Arial" panose="020B0604020202020204" pitchFamily="34" charset="0"/>
              <a:buChar char="•"/>
            </a:pPr>
            <a:endParaRPr lang="cy-GB" dirty="0" smtClean="0"/>
          </a:p>
          <a:p>
            <a:pPr marL="482600" marR="44450" indent="-470534">
              <a:lnSpc>
                <a:spcPct val="100000"/>
              </a:lnSpc>
              <a:buFont typeface="Arial" panose="020B0604020202020204" pitchFamily="34" charset="0"/>
              <a:buChar char="•"/>
            </a:pPr>
            <a:r>
              <a:rPr lang="cy-GB" dirty="0" smtClean="0"/>
              <a:t>Ychydig iawn o ddisgyblion sy’n parhau i fod yn ffrindiau â disgyblion o’u hysgolion prif ffrwd.</a:t>
            </a:r>
            <a:endParaRPr lang="cy-GB"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5416868"/>
          </a:xfrm>
          <a:prstGeom prst="rect">
            <a:avLst/>
          </a:prstGeom>
        </p:spPr>
        <p:txBody>
          <a:bodyPr vert="horz" wrap="square" lIns="0" tIns="0" rIns="0" bIns="0" rtlCol="0">
            <a:spAutoFit/>
          </a:bodyPr>
          <a:lstStyle/>
          <a:p>
            <a:pPr marL="482600" marR="44450" indent="-470534">
              <a:lnSpc>
                <a:spcPct val="100000"/>
              </a:lnSpc>
              <a:buFont typeface="Arial" panose="020B0604020202020204" pitchFamily="34" charset="0"/>
              <a:buChar char="•"/>
            </a:pPr>
            <a:r>
              <a:rPr lang="en-GB" dirty="0"/>
              <a:t>Nearly all pupils who receive EOTAS in Years 10 and 11 remain in EOTAS for the rest of their school career. </a:t>
            </a:r>
            <a:endParaRPr lang="en-GB" dirty="0" smtClean="0"/>
          </a:p>
          <a:p>
            <a:pPr marL="482600" marR="44450" indent="-470534">
              <a:lnSpc>
                <a:spcPct val="100000"/>
              </a:lnSpc>
              <a:buFont typeface="Arial" panose="020B0604020202020204" pitchFamily="34" charset="0"/>
              <a:buChar char="•"/>
            </a:pPr>
            <a:endParaRPr lang="en-GB" dirty="0"/>
          </a:p>
          <a:p>
            <a:pPr marL="482600" marR="44450" lvl="0" indent="-470534">
              <a:buFont typeface="Arial" panose="020B0604020202020204" pitchFamily="34" charset="0"/>
              <a:buChar char="•"/>
            </a:pPr>
            <a:r>
              <a:rPr lang="en-GB" dirty="0"/>
              <a:t>Many pupils who study vocational courses are motivated to do well, learn the skills needed to access further training or work and gain qualifications that are relevant</a:t>
            </a:r>
            <a:r>
              <a:rPr lang="en-GB" dirty="0" smtClean="0"/>
              <a:t>.</a:t>
            </a:r>
          </a:p>
          <a:p>
            <a:pPr marL="482600" marR="44450" lvl="0" indent="-470534">
              <a:buFont typeface="Arial" panose="020B0604020202020204" pitchFamily="34" charset="0"/>
              <a:buChar char="•"/>
            </a:pPr>
            <a:endParaRPr lang="en-GB" dirty="0"/>
          </a:p>
          <a:p>
            <a:pPr marL="482600" marR="44450" lvl="0" indent="-470534">
              <a:buFont typeface="Arial" panose="020B0604020202020204" pitchFamily="34" charset="0"/>
              <a:buChar char="•"/>
            </a:pPr>
            <a:r>
              <a:rPr lang="en-GB" dirty="0"/>
              <a:t>Many pupils develop good relationships with staff and these help them to improve their behaviour.  </a:t>
            </a:r>
            <a:endParaRPr lang="en-GB" dirty="0" smtClean="0"/>
          </a:p>
          <a:p>
            <a:pPr marL="482600" marR="44450" indent="-470534">
              <a:lnSpc>
                <a:spcPct val="100000"/>
              </a:lnSpc>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r>
              <a:rPr lang="en-GB" dirty="0" smtClean="0"/>
              <a:t>Very </a:t>
            </a:r>
            <a:r>
              <a:rPr lang="en-GB" dirty="0"/>
              <a:t>few pupils continue to be friends with pupils from their mainstream schools.</a:t>
            </a:r>
          </a:p>
          <a:p>
            <a:pPr marL="482600" marR="44450" indent="-470534">
              <a:lnSpc>
                <a:spcPct val="100000"/>
              </a:lnSpc>
              <a:buFont typeface="Arial" panose="020B0604020202020204" pitchFamily="34" charset="0"/>
              <a:buChar char="•"/>
            </a:pPr>
            <a:endParaRPr dirty="0"/>
          </a:p>
        </p:txBody>
      </p:sp>
    </p:spTree>
    <p:extLst>
      <p:ext uri="{BB962C8B-B14F-4D97-AF65-F5344CB8AC3E}">
        <p14:creationId xmlns:p14="http://schemas.microsoft.com/office/powerpoint/2010/main" val="946319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300" y="2642252"/>
            <a:ext cx="5728335" cy="6801862"/>
          </a:xfrm>
          <a:prstGeom prst="rect">
            <a:avLst/>
          </a:prstGeom>
        </p:spPr>
        <p:txBody>
          <a:bodyPr vert="horz" wrap="square" lIns="0" tIns="0" rIns="0" bIns="0" rtlCol="0">
            <a:spAutoFit/>
          </a:bodyPr>
          <a:lstStyle/>
          <a:p>
            <a:pPr marL="482600" marR="44450" indent="-470534">
              <a:buFont typeface="Arial" panose="020B0604020202020204" pitchFamily="34" charset="0"/>
              <a:buChar char="•"/>
            </a:pPr>
            <a:r>
              <a:rPr lang="cy-GB" dirty="0" smtClean="0"/>
              <a:t>Mae diffyg dealltwriaeth ynglŷn â’r gofynion cofrestru ar gyfer disgyblion sy’n cael addysg heblaw yn yr ysgol</a:t>
            </a:r>
          </a:p>
          <a:p>
            <a:pPr marL="482600" marR="44450" indent="-470534">
              <a:buFont typeface="Arial" panose="020B0604020202020204" pitchFamily="34" charset="0"/>
              <a:buChar char="•"/>
            </a:pPr>
            <a:endParaRPr lang="cy-GB" sz="1200" dirty="0" smtClean="0"/>
          </a:p>
          <a:p>
            <a:pPr marL="482600" marR="44450" indent="-470534">
              <a:buFont typeface="Arial" panose="020B0604020202020204" pitchFamily="34" charset="0"/>
              <a:buChar char="•"/>
            </a:pPr>
            <a:r>
              <a:rPr lang="cy-GB" dirty="0" smtClean="0"/>
              <a:t>Mae ychydig iawn o benaethiaid, sydd â disgyblion sydd â chofrestriad deuol sy’n cael addysg heblaw yn yr ysgol ym Mlwyddyn 11, yn eu tynnu oddi ar gofrestr yr ysgol ym mis Ionawr, sy’n golygu nad yw eu cyrhaeddiad yn cyfrif yn nata perfformiad yr ysgol. </a:t>
            </a:r>
          </a:p>
          <a:p>
            <a:pPr marL="482600" marR="44450" indent="-470534">
              <a:buFont typeface="Arial" panose="020B0604020202020204" pitchFamily="34" charset="0"/>
              <a:buChar char="•"/>
            </a:pPr>
            <a:endParaRPr lang="cy-GB" sz="1200" dirty="0" smtClean="0"/>
          </a:p>
          <a:p>
            <a:pPr marL="482600" marR="44450" indent="-470534">
              <a:buFont typeface="Arial" panose="020B0604020202020204" pitchFamily="34" charset="0"/>
              <a:buChar char="•"/>
            </a:pPr>
            <a:r>
              <a:rPr lang="cy-GB" dirty="0" smtClean="0"/>
              <a:t>Nid yw’r rhan fwyaf o awdurdodau lleol yn monitro na goruchwylio addysg heblaw yn yr ysgol na darpariaeth amgen yn ddigon trylwyr.  </a:t>
            </a:r>
          </a:p>
          <a:p>
            <a:pPr marL="482600" marR="44450" indent="-470534">
              <a:buFont typeface="Arial" panose="020B0604020202020204" pitchFamily="34" charset="0"/>
              <a:buChar char="•"/>
            </a:pPr>
            <a:endParaRPr lang="cy-GB" sz="1200" dirty="0" smtClean="0"/>
          </a:p>
          <a:p>
            <a:pPr marL="482600" marR="44450" indent="-470534">
              <a:buFont typeface="Arial" panose="020B0604020202020204" pitchFamily="34" charset="0"/>
              <a:buChar char="•"/>
            </a:pPr>
            <a:r>
              <a:rPr lang="cy-GB" dirty="0" smtClean="0"/>
              <a:t>Ychydig iawn ohonynt sy’n gwybod faint o ddisgyblion sy’n manteisio ar ddarpariaeth amser llawn oddi ar y safle a gomisiynir yn uniongyrchol gan ysgolion. </a:t>
            </a:r>
            <a:endParaRPr lang="cy-GB"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7448193"/>
          </a:xfrm>
          <a:prstGeom prst="rect">
            <a:avLst/>
          </a:prstGeom>
        </p:spPr>
        <p:txBody>
          <a:bodyPr vert="horz" wrap="square" lIns="0" tIns="0" rIns="0" bIns="0" rtlCol="0">
            <a:spAutoFit/>
          </a:bodyPr>
          <a:lstStyle/>
          <a:p>
            <a:pPr marL="482600" marR="44450" indent="-470534">
              <a:buFont typeface="Arial" panose="020B0604020202020204" pitchFamily="34" charset="0"/>
              <a:buChar char="•"/>
            </a:pPr>
            <a:r>
              <a:rPr lang="en-GB" dirty="0"/>
              <a:t>There is a lack of understanding about the registration requirements for pupils receiving </a:t>
            </a:r>
            <a:r>
              <a:rPr lang="en-GB" dirty="0" smtClean="0"/>
              <a:t>EOTAS</a:t>
            </a:r>
          </a:p>
          <a:p>
            <a:pPr marL="482600" marR="44450" indent="-470534">
              <a:buFont typeface="Arial" panose="020B0604020202020204" pitchFamily="34" charset="0"/>
              <a:buChar char="•"/>
            </a:pPr>
            <a:endParaRPr lang="en-GB" dirty="0" smtClean="0"/>
          </a:p>
          <a:p>
            <a:pPr marL="482600" marR="44450" indent="-470534">
              <a:buFont typeface="Arial" panose="020B0604020202020204" pitchFamily="34" charset="0"/>
              <a:buChar char="•"/>
            </a:pPr>
            <a:r>
              <a:rPr lang="en-GB" dirty="0"/>
              <a:t>A very few headteachers, who have dual registered pupils receiving EOTAS in Year 11, remove them from the register of the school in January which means their attainment does not count in the school’s performance data. </a:t>
            </a:r>
            <a:endParaRPr lang="en-GB" dirty="0" smtClean="0"/>
          </a:p>
          <a:p>
            <a:pPr marL="482600" marR="44450" indent="-470534">
              <a:buFont typeface="Arial" panose="020B0604020202020204" pitchFamily="34" charset="0"/>
              <a:buChar char="•"/>
            </a:pPr>
            <a:endParaRPr lang="en-GB" dirty="0" smtClean="0"/>
          </a:p>
          <a:p>
            <a:pPr marL="482600" marR="44450" indent="-470534">
              <a:buFont typeface="Arial" panose="020B0604020202020204" pitchFamily="34" charset="0"/>
              <a:buChar char="•"/>
            </a:pPr>
            <a:r>
              <a:rPr lang="en-GB" dirty="0"/>
              <a:t>Most local authorities do not monitor or oversee EOTAS or alternative provision robustly enough.  </a:t>
            </a:r>
          </a:p>
          <a:p>
            <a:pPr marL="482600" marR="44450" indent="-470534">
              <a:buFont typeface="Arial" panose="020B0604020202020204" pitchFamily="34" charset="0"/>
              <a:buChar char="•"/>
            </a:pPr>
            <a:endParaRPr lang="en-GB" dirty="0"/>
          </a:p>
          <a:p>
            <a:pPr marL="482600" marR="44450" indent="-470534">
              <a:buFont typeface="Arial" panose="020B0604020202020204" pitchFamily="34" charset="0"/>
              <a:buChar char="•"/>
            </a:pPr>
            <a:r>
              <a:rPr lang="en-GB" dirty="0"/>
              <a:t>Very few know how many pupils are accessing full-time offsite alternative provision directly commissioned by schools. </a:t>
            </a:r>
          </a:p>
          <a:p>
            <a:pPr marL="482600" marR="44450" indent="-470534">
              <a:buFont typeface="Arial" panose="020B0604020202020204" pitchFamily="34" charset="0"/>
              <a:buChar char="•"/>
            </a:pPr>
            <a:endParaRPr lang="en-GB" dirty="0"/>
          </a:p>
          <a:p>
            <a:pPr marL="482600" marR="44450" indent="-470534">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endParaRPr dirty="0"/>
          </a:p>
        </p:txBody>
      </p:sp>
    </p:spTree>
    <p:extLst>
      <p:ext uri="{BB962C8B-B14F-4D97-AF65-F5344CB8AC3E}">
        <p14:creationId xmlns:p14="http://schemas.microsoft.com/office/powerpoint/2010/main" val="946319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538609"/>
          </a:xfrm>
          <a:prstGeom prst="rect">
            <a:avLst/>
          </a:prstGeom>
        </p:spPr>
        <p:txBody>
          <a:bodyPr vert="horz" wrap="square" lIns="0" tIns="0" rIns="0" bIns="0" rtlCol="0">
            <a:spAutoFit/>
          </a:bodyPr>
          <a:lstStyle/>
          <a:p>
            <a:pPr marL="12700">
              <a:lnSpc>
                <a:spcPct val="100000"/>
              </a:lnSpc>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300" y="2642252"/>
            <a:ext cx="5728335" cy="6801862"/>
          </a:xfrm>
          <a:prstGeom prst="rect">
            <a:avLst/>
          </a:prstGeom>
        </p:spPr>
        <p:txBody>
          <a:bodyPr vert="horz" wrap="square" lIns="0" tIns="0" rIns="0" bIns="0" rtlCol="0">
            <a:spAutoFit/>
          </a:bodyPr>
          <a:lstStyle/>
          <a:p>
            <a:pPr marL="482600" marR="44450" indent="-470534">
              <a:buFont typeface="Arial" panose="020B0604020202020204" pitchFamily="34" charset="0"/>
              <a:buChar char="•"/>
            </a:pPr>
            <a:r>
              <a:rPr lang="cy-GB" dirty="0" smtClean="0"/>
              <a:t>Nid yw prosesau cyfeirio yn gwneud yn siwr bod gwybodaeth am asesu a gwybodaeth arall yn cael ei throsglwyddo’n brydlon o’r ysgol i’r darparwr addysg heblaw yn yr ysgol.</a:t>
            </a:r>
          </a:p>
          <a:p>
            <a:pPr marL="482600" marR="44450" indent="-470534">
              <a:buFont typeface="Arial" panose="020B0604020202020204" pitchFamily="34" charset="0"/>
              <a:buChar char="•"/>
            </a:pPr>
            <a:endParaRPr lang="cy-GB" sz="1200" dirty="0" smtClean="0"/>
          </a:p>
          <a:p>
            <a:pPr marL="482600" marR="44450" lvl="0" indent="-470534">
              <a:buFont typeface="Arial" panose="020B0604020202020204" pitchFamily="34" charset="0"/>
              <a:buChar char="•"/>
            </a:pPr>
            <a:r>
              <a:rPr lang="cy-GB" dirty="0" smtClean="0"/>
              <a:t>At ei gilydd, nid yw awdurdodau lleol yn olrhain cynnydd parhaus disgyblion yn ddigon da i sicrhau bod pob disgybl yn cyflawni ei botensial.</a:t>
            </a:r>
          </a:p>
          <a:p>
            <a:pPr marL="482600" marR="44450" lvl="0" indent="-470534">
              <a:buFont typeface="Arial" panose="020B0604020202020204" pitchFamily="34" charset="0"/>
              <a:buChar char="•"/>
            </a:pPr>
            <a:endParaRPr lang="cy-GB" sz="1200" dirty="0" smtClean="0"/>
          </a:p>
          <a:p>
            <a:pPr marL="482600" marR="44450" lvl="0" indent="-470534">
              <a:buFont typeface="Arial" panose="020B0604020202020204" pitchFamily="34" charset="0"/>
              <a:buChar char="•"/>
            </a:pPr>
            <a:r>
              <a:rPr lang="cy-GB" dirty="0" smtClean="0"/>
              <a:t>Maent yn monitro presenoldeb, ymddygiad ac yn cofnodi’r cymwysterau a enillwyd, ond nid ydynt yn monitro cynnydd disgyblion yn erbyn targedau dysgu.   </a:t>
            </a:r>
          </a:p>
          <a:p>
            <a:pPr marL="482600" marR="44450" lvl="0" indent="-470534">
              <a:buFont typeface="Arial" panose="020B0604020202020204" pitchFamily="34" charset="0"/>
              <a:buChar char="•"/>
            </a:pPr>
            <a:endParaRPr lang="cy-GB" sz="1200" dirty="0" smtClean="0"/>
          </a:p>
          <a:p>
            <a:pPr marL="482600" marR="44450" lvl="0" indent="-470534">
              <a:buFont typeface="Arial" panose="020B0604020202020204" pitchFamily="34" charset="0"/>
              <a:buChar char="•"/>
            </a:pPr>
            <a:r>
              <a:rPr lang="cy-GB" dirty="0" smtClean="0"/>
              <a:t>Mewn rhai achosion, ni ddilynir gweithdrefnau i olrhain prydlondeb a phresenoldeb dyddiol a sicrhau diogelwch disgyblion.</a:t>
            </a:r>
            <a:endParaRPr lang="cy-GB" dirty="0"/>
          </a:p>
        </p:txBody>
      </p:sp>
      <p:sp>
        <p:nvSpPr>
          <p:cNvPr id="4" name="object 4"/>
          <p:cNvSpPr txBox="1"/>
          <p:nvPr/>
        </p:nvSpPr>
        <p:spPr>
          <a:xfrm>
            <a:off x="6615620" y="1715989"/>
            <a:ext cx="4001135" cy="538609"/>
          </a:xfrm>
          <a:prstGeom prst="rect">
            <a:avLst/>
          </a:prstGeom>
        </p:spPr>
        <p:txBody>
          <a:bodyPr vert="horz" wrap="square" lIns="0" tIns="0" rIns="0" bIns="0" rtlCol="0">
            <a:spAutoFit/>
          </a:bodyPr>
          <a:lstStyle/>
          <a:p>
            <a:pPr marL="12700">
              <a:lnSpc>
                <a:spcPct val="100000"/>
              </a:lnSpc>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620" y="2642252"/>
            <a:ext cx="5782945" cy="6771084"/>
          </a:xfrm>
          <a:prstGeom prst="rect">
            <a:avLst/>
          </a:prstGeom>
        </p:spPr>
        <p:txBody>
          <a:bodyPr vert="horz" wrap="square" lIns="0" tIns="0" rIns="0" bIns="0" rtlCol="0">
            <a:spAutoFit/>
          </a:bodyPr>
          <a:lstStyle/>
          <a:p>
            <a:pPr marL="482600" marR="44450" indent="-470534">
              <a:buFont typeface="Arial" panose="020B0604020202020204" pitchFamily="34" charset="0"/>
              <a:buChar char="•"/>
            </a:pPr>
            <a:r>
              <a:rPr lang="en-GB" dirty="0"/>
              <a:t>Referral processes do not make sure that assessment and other information is transferred promptly from school to the EOTAS provider</a:t>
            </a:r>
            <a:r>
              <a:rPr lang="en-GB" dirty="0" smtClean="0"/>
              <a:t>.</a:t>
            </a:r>
          </a:p>
          <a:p>
            <a:pPr marL="482600" marR="44450" indent="-470534">
              <a:buFont typeface="Arial" panose="020B0604020202020204" pitchFamily="34" charset="0"/>
              <a:buChar char="•"/>
            </a:pPr>
            <a:endParaRPr lang="en-GB" dirty="0"/>
          </a:p>
          <a:p>
            <a:pPr marL="482600" marR="44450" lvl="0" indent="-470534">
              <a:buFont typeface="Arial" panose="020B0604020202020204" pitchFamily="34" charset="0"/>
              <a:buChar char="•"/>
            </a:pPr>
            <a:r>
              <a:rPr lang="en-GB" dirty="0"/>
              <a:t>Overall, local authorities do not track the ongoing progress of pupils well enough to ensure all pupils meet their potential</a:t>
            </a:r>
            <a:r>
              <a:rPr lang="en-GB" dirty="0" smtClean="0"/>
              <a:t>.</a:t>
            </a:r>
          </a:p>
          <a:p>
            <a:pPr marL="482600" marR="44450" lvl="0" indent="-470534">
              <a:buFont typeface="Arial" panose="020B0604020202020204" pitchFamily="34" charset="0"/>
              <a:buChar char="•"/>
            </a:pPr>
            <a:endParaRPr lang="en-GB" dirty="0"/>
          </a:p>
          <a:p>
            <a:pPr marL="482600" marR="44450" lvl="0" indent="-470534">
              <a:buFont typeface="Arial" panose="020B0604020202020204" pitchFamily="34" charset="0"/>
              <a:buChar char="•"/>
            </a:pPr>
            <a:r>
              <a:rPr lang="en-GB" dirty="0"/>
              <a:t>They monitor attendance, behaviour and record qualifications gained, but they do not monitor pupils’ progress against learning targets.   </a:t>
            </a:r>
            <a:endParaRPr lang="en-GB" dirty="0" smtClean="0"/>
          </a:p>
          <a:p>
            <a:pPr marL="482600" marR="44450" lvl="0" indent="-470534">
              <a:buFont typeface="Arial" panose="020B0604020202020204" pitchFamily="34" charset="0"/>
              <a:buChar char="•"/>
            </a:pPr>
            <a:endParaRPr lang="en-GB" dirty="0"/>
          </a:p>
          <a:p>
            <a:pPr marL="482600" marR="44450" lvl="0" indent="-470534">
              <a:buFont typeface="Arial" panose="020B0604020202020204" pitchFamily="34" charset="0"/>
              <a:buChar char="•"/>
            </a:pPr>
            <a:r>
              <a:rPr lang="en-GB" dirty="0"/>
              <a:t>In a few cases, procedures to track pupils’ daily punctuality and attendance and to ensure pupils’ safety are not followed.</a:t>
            </a:r>
          </a:p>
          <a:p>
            <a:pPr marL="482600" marR="44450" indent="-470534">
              <a:buFont typeface="Arial" panose="020B0604020202020204" pitchFamily="34" charset="0"/>
              <a:buChar char="•"/>
            </a:pPr>
            <a:r>
              <a:rPr lang="en-GB" dirty="0" smtClean="0"/>
              <a:t> </a:t>
            </a:r>
          </a:p>
          <a:p>
            <a:pPr marL="482600" marR="44450" indent="-470534">
              <a:buFont typeface="Arial" panose="020B0604020202020204" pitchFamily="34" charset="0"/>
              <a:buChar char="•"/>
            </a:pPr>
            <a:endParaRPr lang="en-GB" dirty="0"/>
          </a:p>
          <a:p>
            <a:pPr marL="482600" marR="44450" indent="-470534">
              <a:lnSpc>
                <a:spcPct val="100000"/>
              </a:lnSpc>
              <a:buFont typeface="Arial" panose="020B0604020202020204" pitchFamily="34" charset="0"/>
              <a:buChar char="•"/>
            </a:pPr>
            <a:endParaRPr dirty="0"/>
          </a:p>
        </p:txBody>
      </p:sp>
    </p:spTree>
    <p:extLst>
      <p:ext uri="{BB962C8B-B14F-4D97-AF65-F5344CB8AC3E}">
        <p14:creationId xmlns:p14="http://schemas.microsoft.com/office/powerpoint/2010/main" val="946319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atic survey ppt presentation - updated UR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Thematic survey ppt presentation - updated URL.potx" id="{714402BB-17A4-4FCA-9B13-C5FCFB9B5D5A}" vid="{4232C999-965E-468A-9AC3-0481ED6A5A3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cademic_x0020_Year xmlns="4c2d5879-4e17-4934-9dac-90b30ab598df" xsi:nil="true"/>
    <Retention_x0020_Year xmlns="4c2d5879-4e17-4934-9dac-90b30ab598df" xsi:nil="true"/>
    <Financial_x0020_Year xmlns="4c2d5879-4e17-4934-9dac-90b30ab598df" xsi:nil="true"/>
    <Title_x0020__x0028_Welsh_x0029_ xmlns="4c2d5879-4e17-4934-9dac-90b30ab598df" xsi:nil="true"/>
    <COBAS_x0020_Thematic_x0020_Event_x0020_ID xmlns="4c2d5879-4e17-4934-9dac-90b30ab598df">153</COBAS_x0020_Thematic_x0020_Event_x0020_ID>
    <Year_x0020_of_x0020_Survey xmlns="4c2d5879-4e17-4934-9dac-90b30ab598df" xsi:nil="true"/>
    <Calendar_x0020_Year xmlns="4c2d5879-4e17-4934-9dac-90b30ab598df" xsi:nil="true"/>
    <TaxCatchAll xmlns="4c2d5879-4e17-4934-9dac-90b30ab598df">
      <Value>1</Value>
    </TaxCatchAll>
    <COBAS_x0020_Event_x0020_Title xmlns="4c2d5879-4e17-4934-9dac-90b30ab598df" xsi:nil="true"/>
    <Lead_x0020_Inspector xmlns="4c2d5879-4e17-4934-9dac-90b30ab598df">
      <UserInfo>
        <DisplayName>Susan Roberts</DisplayName>
        <AccountId>45</AccountId>
        <AccountType/>
      </UserInfo>
    </Lead_x0020_Inspector>
    <COBAS_x0020_Event_x0020_Short_x0020_Title xmlns="4c2d5879-4e17-4934-9dac-90b30ab598df"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OBAS_x0020_Event_x0020_ID xmlns="4c2d5879-4e17-4934-9dac-90b30ab598df">06174</COBAS_x0020_Event_x0020_ID>
  </documentManagement>
</p:properties>
</file>

<file path=customXml/item3.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3" ma:contentTypeDescription="Thematic survey PPT" ma:contentTypeScope="" ma:versionID="3d3dc88ce76f9f1e547bb64a7ae66982">
  <xsd:schema xmlns:xsd="http://www.w3.org/2001/XMLSchema" xmlns:xs="http://www.w3.org/2001/XMLSchema" xmlns:p="http://schemas.microsoft.com/office/2006/metadata/properties" xmlns:ns2="4c2d5879-4e17-4934-9dac-90b30ab598df" targetNamespace="http://schemas.microsoft.com/office/2006/metadata/properties" ma:root="true" ma:fieldsID="993fe19e9462d6177277130942852f85"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Props1.xml><?xml version="1.0" encoding="utf-8"?>
<ds:datastoreItem xmlns:ds="http://schemas.openxmlformats.org/officeDocument/2006/customXml" ds:itemID="{AE928E5A-ACF9-4B53-97CA-4B5CE6847F36}">
  <ds:schemaRefs>
    <ds:schemaRef ds:uri="http://schemas.microsoft.com/sharepoint/v3/contenttype/forms"/>
  </ds:schemaRefs>
</ds:datastoreItem>
</file>

<file path=customXml/itemProps2.xml><?xml version="1.0" encoding="utf-8"?>
<ds:datastoreItem xmlns:ds="http://schemas.openxmlformats.org/officeDocument/2006/customXml" ds:itemID="{DBCE005A-6255-4FFB-9EA1-09C357CDDB75}">
  <ds:schemaRefs>
    <ds:schemaRef ds:uri="http://www.w3.org/XML/1998/namespace"/>
    <ds:schemaRef ds:uri="http://purl.org/dc/terms/"/>
    <ds:schemaRef ds:uri="http://schemas.microsoft.com/office/infopath/2007/PartnerControls"/>
    <ds:schemaRef ds:uri="http://schemas.microsoft.com/office/2006/metadata/properties"/>
    <ds:schemaRef ds:uri="http://purl.org/dc/dcmitype/"/>
    <ds:schemaRef ds:uri="http://purl.org/dc/elements/1.1/"/>
    <ds:schemaRef ds:uri="http://schemas.microsoft.com/office/2006/documentManagement/types"/>
    <ds:schemaRef ds:uri="http://schemas.openxmlformats.org/package/2006/metadata/core-properties"/>
    <ds:schemaRef ds:uri="4c2d5879-4e17-4934-9dac-90b30ab598df"/>
  </ds:schemaRefs>
</ds:datastoreItem>
</file>

<file path=customXml/itemProps3.xml><?xml version="1.0" encoding="utf-8"?>
<ds:datastoreItem xmlns:ds="http://schemas.openxmlformats.org/officeDocument/2006/customXml" ds:itemID="{A6291CCE-25A9-4914-ABD1-F64936C9A2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3D79275-F192-46FB-92C1-F90C8844CE10}">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Thematic%20survey%20ppt%20presentation%20-%20updated%20URL</Template>
  <TotalTime>623</TotalTime>
  <Words>2603</Words>
  <Application>Microsoft Office PowerPoint</Application>
  <PresentationFormat>Custom</PresentationFormat>
  <Paragraphs>347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Thematic survey ppt presentation - updated URL</vt:lpstr>
      <vt:lpstr>PowerPoint Presentation</vt:lpstr>
      <vt:lpstr>Cefndir</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Argymhellion</vt:lpstr>
      <vt:lpstr>Argymhellion</vt:lpstr>
      <vt:lpstr>Argymhellion</vt:lpstr>
      <vt:lpstr>Argymhellion</vt:lpstr>
      <vt:lpstr>Arfer orau</vt:lpstr>
      <vt:lpstr>10 cwestiwn i awdurdodau lleol, arweinwyr ysgol a darparwyr addysg heblaw  yn yr ysgol</vt:lpstr>
      <vt:lpstr>10 cwestiwn i ddarparwyr</vt:lpstr>
      <vt:lpstr>10 cwestiwn i ddarparwyr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Kerry Jones</dc:creator>
  <cp:lastModifiedBy>Robert Gairey</cp:lastModifiedBy>
  <cp:revision>42</cp:revision>
  <dcterms:created xsi:type="dcterms:W3CDTF">2016-05-25T06:38:48Z</dcterms:created>
  <dcterms:modified xsi:type="dcterms:W3CDTF">2016-06-06T09:23:10Z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_x0020_Language">
    <vt:lpwstr>1;#English|777de1d1-cd30-4966-a2e3-f61db4c431e8</vt:lpwstr>
  </property>
  <property fmtid="{D5CDD505-2E9C-101B-9397-08002B2CF9AE}" pid="7" name="Estyn Language">
    <vt:lpwstr>1;#English|777de1d1-cd30-4966-a2e3-f61db4c431e8</vt:lpwstr>
  </property>
</Properties>
</file>