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3" r:id="rId9"/>
    <p:sldId id="260" r:id="rId10"/>
    <p:sldId id="264" r:id="rId11"/>
    <p:sldId id="261" r:id="rId12"/>
    <p:sldId id="262" r:id="rId13"/>
    <p:sldId id="265" r:id="rId14"/>
    <p:sldId id="267" r:id="rId15"/>
    <p:sldId id="266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7" autoAdjust="0"/>
  </p:normalViewPr>
  <p:slideViewPr>
    <p:cSldViewPr>
      <p:cViewPr>
        <p:scale>
          <a:sx n="90" d="100"/>
          <a:sy n="90" d="100"/>
        </p:scale>
        <p:origin x="582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E8E51E5-3D1D-4416-8D40-A7EF3C7D2ED8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490CA0-69F1-4BC1-8359-97339BB092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86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695F1B-C8BF-4BA4-A011-51DD510A6D3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01EAB9-77CC-4D3B-BC03-FBD2A8730C2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074F73-1882-4F6E-936B-EDF61CFAEEB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CC2BFF-601A-4948-948F-6CB41E71620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012DBF-81BF-4965-A22B-1AC518F8A77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D6A82F-51A8-4470-B456-F2C8E4835DA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A66912-F10E-403D-AA96-36E14694670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7CBC77-1415-480B-90D1-99FDCF3B2FF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CE3716-E8F1-475E-878D-3D94993E8E1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099988-1705-4FDC-8560-052A86D6472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F55891-573E-4B88-91E2-B1347B80E50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87122F-3358-417F-8C99-F0AF05A04FB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B598C-CE73-4251-8520-C618FA6FA674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0D59-158B-4D97-A5A5-5D79E31036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B91A0-11C5-4941-A93F-C21FFB5E18AF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40384-0D46-49DE-B670-906367B6CE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17664-55F3-4022-AF2C-9B55FD181934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9887-059B-4872-8F80-08A94F67D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A858-4CFB-4447-A24B-F360908AA9D5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EFEF-85AC-4A7F-999D-71E576A7DD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AD72-F47E-422B-AACC-C8AC03CA9592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7833-4F45-4E95-9935-282DD1AF70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DA73A-483D-4B46-B786-BB5CFBEB9745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DE3D-A0BA-48DF-A76E-0DF6118B2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979A0-A3CE-4F1C-BF3B-24E2CD49C8DC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24D9-267D-4061-9343-B7F5B56B1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6584A-7246-4CD0-8B78-6FA0BBB1BC50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8EB45-600B-4DC4-A260-52AAB1AA91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8E388-2D55-4632-994C-FB51E9247675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742B0-DD53-4A54-98D4-AD8E35C552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A45D9-2869-4652-B880-B481D3C84610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5206A-CF4B-464F-BB55-A48CE28893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7B1AF-FB8B-4FE1-9700-6E95837539FD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96741-9625-470C-A752-AB55417B58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8060B26-B4E3-4B37-99A9-D5E153172B1F}" type="datetimeFigureOut">
              <a:rPr lang="en-GB"/>
              <a:pPr>
                <a:defRPr/>
              </a:pPr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0154660-EBF5-4B94-A7F0-9245FB704C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en-GB" smtClean="0"/>
              <a:t>Ysgol Uwchradd Cathays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en-GB" smtClean="0"/>
              <a:t>Mynd i’r Afael â Difreintedd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Symbol" pitchFamily="18" charset="2"/>
              <a:buNone/>
            </a:pPr>
            <a:r>
              <a:rPr lang="en-GB" sz="2000" b="1" u="sng" smtClean="0"/>
              <a:t>Disgyblion PYDd/Heb fod yn cael PYDd CA3</a:t>
            </a:r>
          </a:p>
          <a:p>
            <a:pPr marL="0" indent="0">
              <a:lnSpc>
                <a:spcPct val="80000"/>
              </a:lnSpc>
            </a:pPr>
            <a:r>
              <a:rPr lang="en-GB" sz="2000" smtClean="0"/>
              <a:t>Roedd canran y disgyblion PYDd yn cyflawni’r DPC yn uwch na ffigurau cyfartaledd y teulu, y cyfartaledd lleol a chenedlaethol am y pum mlynedd rhwng 2008-2012 ac mae’n uwch na’r cyfartaledd cenedlaethol yn 2013, sy’n rhagorol.</a:t>
            </a:r>
          </a:p>
          <a:p>
            <a:pPr marL="0" indent="0">
              <a:lnSpc>
                <a:spcPct val="80000"/>
              </a:lnSpc>
            </a:pPr>
            <a:r>
              <a:rPr lang="en-GB" sz="2000" smtClean="0"/>
              <a:t>Mae’r blwch rhwng Disgyblion PYDd a’r rhai nad ydynt yn cael PYDd o ran y DPC L5+ yn is na chyfartaledd y Teulu, a’r Cyfartaleddau Lleol a Chenedlaethol</a:t>
            </a:r>
          </a:p>
          <a:p>
            <a:pPr marL="0" indent="0">
              <a:lnSpc>
                <a:spcPct val="80000"/>
              </a:lnSpc>
            </a:pPr>
            <a:r>
              <a:rPr lang="en-GB" sz="2000" smtClean="0"/>
              <a:t>Yn ôl data Ymddiriedolaeth Teulu Fischer, mae perfformiad gwerth ychwanegol disgyblion PYDd yn sylweddol uwch na’r disgwyl dros dair blynedd ar gyfer y DPC a’r lefel gyfartalog, ar gyfer yr holl ddangosyddion mewn Mathemateg ac ar gyfer L5+ mewn Gwyddoniaeth</a:t>
            </a:r>
          </a:p>
        </p:txBody>
      </p:sp>
      <p:sp>
        <p:nvSpPr>
          <p:cNvPr id="327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Deilliannau ar gyfer Disgyblion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Symbol" pitchFamily="18" charset="2"/>
              <a:buNone/>
            </a:pPr>
            <a:r>
              <a:rPr lang="en-GB" sz="1900" b="1" u="sng" smtClean="0"/>
              <a:t>Disgyblion PYDd/Heb fod yn cael PYDd CA4-2013</a:t>
            </a:r>
            <a:endParaRPr lang="en-GB" sz="1900" smtClean="0"/>
          </a:p>
          <a:p>
            <a:pPr marL="0" indent="0">
              <a:lnSpc>
                <a:spcPct val="80000"/>
              </a:lnSpc>
            </a:pPr>
            <a:r>
              <a:rPr lang="en-GB" sz="1900" smtClean="0"/>
              <a:t>Disgyblion PYDd L2 yn cynnwys Saesneg a Mathemateg wedi cynyddu o gymharu â’r 2 flynedd flaenorol</a:t>
            </a:r>
          </a:p>
          <a:p>
            <a:pPr marL="0" indent="0">
              <a:lnSpc>
                <a:spcPct val="80000"/>
              </a:lnSpc>
            </a:pPr>
            <a:r>
              <a:rPr lang="en-GB" sz="1900" smtClean="0"/>
              <a:t>Uwch na chyfartaledd y Teulu a’r cyfartaledd lleol a’r un fath â’r cyfartaledd cenedlaethol.</a:t>
            </a:r>
          </a:p>
          <a:p>
            <a:pPr marL="0" indent="0">
              <a:lnSpc>
                <a:spcPct val="80000"/>
              </a:lnSpc>
            </a:pPr>
            <a:r>
              <a:rPr lang="en-GB" sz="1900" smtClean="0"/>
              <a:t>Roedd y bwlch at berfformiad disgyblion nad ydynt yn cael PYDd gryn dipyn y llai na chyfartaledd y teulu a’r cyfartaleddau lleol a chenedlaethol.</a:t>
            </a:r>
          </a:p>
          <a:p>
            <a:pPr marL="0" indent="0">
              <a:lnSpc>
                <a:spcPct val="80000"/>
              </a:lnSpc>
            </a:pPr>
            <a:r>
              <a:rPr lang="en-GB" sz="1900" smtClean="0"/>
              <a:t>Perfformiad disgyblion PYDd yn well na chyfartaledd y teulu a’r cyfartaleddau lleol a chenedlaethol ar L1, ac o ran y DPC a’r Sgôr Pwyntiau wedi’i chapio</a:t>
            </a:r>
          </a:p>
          <a:p>
            <a:pPr marL="0" indent="0">
              <a:lnSpc>
                <a:spcPct val="80000"/>
              </a:lnSpc>
            </a:pPr>
            <a:r>
              <a:rPr lang="en-GB" sz="1900" smtClean="0"/>
              <a:t>Wedi cynyddu dros 3 blynedd o ran y mesurau hyn a’r trothwy L2.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Deilliannau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gyfer</a:t>
            </a:r>
            <a:r>
              <a:rPr lang="en-GB" dirty="0" smtClean="0"/>
              <a:t> </a:t>
            </a:r>
            <a:r>
              <a:rPr lang="en-GB" dirty="0" err="1" smtClean="0"/>
              <a:t>Disgyblion</a:t>
            </a:r>
            <a:r>
              <a:rPr lang="en-GB" dirty="0" smtClean="0"/>
              <a:t> (</a:t>
            </a:r>
            <a:r>
              <a:rPr lang="en-GB" dirty="0" err="1" smtClean="0"/>
              <a:t>Parhad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900" smtClean="0"/>
              <a:t>Cynnydd ym mhresenoldeb yr ysgol gyfan: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GB" sz="1900" smtClean="0"/>
              <a:t>87.9%-2010-11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GB" sz="1900" smtClean="0"/>
              <a:t>90.5%- 2011-12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GB" sz="1900" smtClean="0"/>
              <a:t>91.8%- 2012-13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GB" sz="1900" smtClean="0"/>
              <a:t>93.2%- 2013- Ebrill- 2014</a:t>
            </a:r>
          </a:p>
          <a:p>
            <a:pPr>
              <a:lnSpc>
                <a:spcPct val="80000"/>
              </a:lnSpc>
            </a:pPr>
            <a:r>
              <a:rPr lang="en-GB" sz="1900" smtClean="0"/>
              <a:t>Cynnydd ym mhresenoldeb y gymuned Tsiecaidd a Slofacaidd Roma: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GB" sz="1900" smtClean="0"/>
              <a:t>69% Ionawr 2012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GB" sz="1900" smtClean="0"/>
              <a:t>88% Ebrill 2014</a:t>
            </a:r>
          </a:p>
          <a:p>
            <a:pPr>
              <a:lnSpc>
                <a:spcPct val="80000"/>
              </a:lnSpc>
            </a:pPr>
            <a:r>
              <a:rPr lang="en-GB" sz="1900" smtClean="0"/>
              <a:t>Mae presenoldeb disgyblion PYDd dros 92.5%</a:t>
            </a:r>
          </a:p>
          <a:p>
            <a:pPr>
              <a:lnSpc>
                <a:spcPct val="80000"/>
              </a:lnSpc>
            </a:pPr>
            <a:r>
              <a:rPr lang="en-GB" sz="1900" smtClean="0"/>
              <a:t>Ar hyn o bryd, mae presenoldeb disgyblion nad ydynt yn cael PYDd 1% yn uwch na phresenoldeb disgyblion PYDd.</a:t>
            </a:r>
          </a:p>
          <a:p>
            <a:pPr>
              <a:lnSpc>
                <a:spcPct val="80000"/>
              </a:lnSpc>
            </a:pPr>
            <a:r>
              <a:rPr lang="en-GB" sz="1900" smtClean="0"/>
              <a:t>Y bwlch wedi cau o gymharu â 2012-13 lle’r oedd bron yn 2%.</a:t>
            </a:r>
          </a:p>
        </p:txBody>
      </p:sp>
      <p:sp>
        <p:nvSpPr>
          <p:cNvPr id="368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Deilliannau (Parhad)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538" y="2674938"/>
            <a:ext cx="7408862" cy="3778250"/>
          </a:xfrm>
        </p:spPr>
        <p:txBody>
          <a:bodyPr rtlCol="0"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sz="2900" dirty="0" smtClean="0"/>
              <a:t>Mae </a:t>
            </a:r>
            <a:r>
              <a:rPr lang="en-GB" sz="2900" dirty="0" err="1" smtClean="0"/>
              <a:t>Ysgol</a:t>
            </a:r>
            <a:r>
              <a:rPr lang="en-GB" sz="2900" dirty="0" smtClean="0"/>
              <a:t> </a:t>
            </a:r>
            <a:r>
              <a:rPr lang="en-GB" sz="2900" dirty="0" err="1" smtClean="0"/>
              <a:t>Uwchradd</a:t>
            </a:r>
            <a:r>
              <a:rPr lang="en-GB" sz="2900" dirty="0" smtClean="0"/>
              <a:t> </a:t>
            </a:r>
            <a:r>
              <a:rPr lang="en-GB" sz="2900" dirty="0" err="1" smtClean="0"/>
              <a:t>Cathays</a:t>
            </a:r>
            <a:r>
              <a:rPr lang="en-GB" sz="2900" dirty="0" smtClean="0"/>
              <a:t> </a:t>
            </a:r>
            <a:r>
              <a:rPr lang="en-GB" sz="2900" dirty="0" err="1" smtClean="0"/>
              <a:t>yn</a:t>
            </a:r>
            <a:r>
              <a:rPr lang="en-GB" sz="2900" dirty="0" smtClean="0"/>
              <a:t> </a:t>
            </a:r>
            <a:r>
              <a:rPr lang="en-GB" sz="2900" dirty="0" err="1" smtClean="0"/>
              <a:t>ysgol</a:t>
            </a:r>
            <a:r>
              <a:rPr lang="en-GB" sz="2900" dirty="0" smtClean="0"/>
              <a:t> </a:t>
            </a:r>
            <a:r>
              <a:rPr lang="en-GB" sz="2900" dirty="0" err="1" smtClean="0"/>
              <a:t>cyfrwng</a:t>
            </a:r>
            <a:r>
              <a:rPr lang="en-GB" sz="2900" dirty="0" smtClean="0"/>
              <a:t> </a:t>
            </a:r>
            <a:r>
              <a:rPr lang="en-GB" sz="2900" dirty="0" err="1" smtClean="0"/>
              <a:t>Saesneg</a:t>
            </a:r>
            <a:r>
              <a:rPr lang="en-GB" sz="2900" dirty="0" smtClean="0"/>
              <a:t> </a:t>
            </a:r>
            <a:r>
              <a:rPr lang="en-GB" sz="2900" dirty="0" err="1" smtClean="0"/>
              <a:t>i</a:t>
            </a:r>
            <a:r>
              <a:rPr lang="en-GB" sz="2900" dirty="0" smtClean="0"/>
              <a:t> </a:t>
            </a:r>
            <a:r>
              <a:rPr lang="en-GB" sz="2900" dirty="0" err="1" smtClean="0"/>
              <a:t>ddisgyblion</a:t>
            </a:r>
            <a:r>
              <a:rPr lang="en-GB" sz="2900" dirty="0" smtClean="0"/>
              <a:t> 11-19 </a:t>
            </a:r>
            <a:r>
              <a:rPr lang="en-GB" sz="2900" dirty="0" err="1" smtClean="0"/>
              <a:t>oed</a:t>
            </a:r>
            <a:r>
              <a:rPr lang="en-GB" sz="2900" dirty="0" smtClean="0"/>
              <a:t> </a:t>
            </a:r>
            <a:r>
              <a:rPr lang="en-GB" sz="2900" dirty="0" err="1" smtClean="0"/>
              <a:t>ger</a:t>
            </a:r>
            <a:r>
              <a:rPr lang="en-GB" sz="2900" dirty="0" smtClean="0"/>
              <a:t> </a:t>
            </a:r>
            <a:r>
              <a:rPr lang="en-GB" sz="2900" dirty="0" err="1" smtClean="0"/>
              <a:t>canol</a:t>
            </a:r>
            <a:r>
              <a:rPr lang="en-GB" sz="2900" dirty="0" smtClean="0"/>
              <a:t> </a:t>
            </a:r>
            <a:r>
              <a:rPr lang="en-GB" sz="2900" dirty="0" err="1" smtClean="0"/>
              <a:t>Caerdydd</a:t>
            </a:r>
            <a:r>
              <a:rPr lang="en-GB" sz="2900" dirty="0" smtClean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2900" dirty="0" smtClean="0"/>
              <a:t>Y </a:t>
            </a:r>
            <a:r>
              <a:rPr lang="en-GB" sz="2900" dirty="0" err="1" smtClean="0"/>
              <a:t>nifer</a:t>
            </a:r>
            <a:r>
              <a:rPr lang="en-GB" sz="2900" dirty="0" smtClean="0"/>
              <a:t> </a:t>
            </a:r>
            <a:r>
              <a:rPr lang="en-GB" sz="2900" dirty="0" err="1" smtClean="0"/>
              <a:t>ar</a:t>
            </a:r>
            <a:r>
              <a:rPr lang="en-GB" sz="2900" dirty="0" smtClean="0"/>
              <a:t> y </a:t>
            </a:r>
            <a:r>
              <a:rPr lang="en-GB" sz="2900" dirty="0" err="1" smtClean="0"/>
              <a:t>gofrestr</a:t>
            </a:r>
            <a:r>
              <a:rPr lang="en-GB" sz="2900" dirty="0" smtClean="0"/>
              <a:t> </a:t>
            </a:r>
            <a:r>
              <a:rPr lang="en-GB" sz="2900" dirty="0" err="1" smtClean="0"/>
              <a:t>yw</a:t>
            </a:r>
            <a:r>
              <a:rPr lang="en-GB" sz="2900" dirty="0" smtClean="0"/>
              <a:t> 886 (</a:t>
            </a:r>
            <a:r>
              <a:rPr lang="en-GB" sz="2900" dirty="0" err="1" smtClean="0"/>
              <a:t>yn</a:t>
            </a:r>
            <a:r>
              <a:rPr lang="en-GB" sz="2900" dirty="0" smtClean="0"/>
              <a:t> </a:t>
            </a:r>
            <a:r>
              <a:rPr lang="en-GB" sz="2900" dirty="0" err="1" smtClean="0"/>
              <a:t>cynnwys</a:t>
            </a:r>
            <a:r>
              <a:rPr lang="en-GB" sz="2900" dirty="0" smtClean="0"/>
              <a:t> 193 </a:t>
            </a:r>
            <a:r>
              <a:rPr lang="en-GB" sz="2900" dirty="0" err="1" smtClean="0"/>
              <a:t>yn</a:t>
            </a:r>
            <a:r>
              <a:rPr lang="en-GB" sz="2900" dirty="0" smtClean="0"/>
              <a:t> y 6</a:t>
            </a:r>
            <a:r>
              <a:rPr lang="en-GB" sz="2900" baseline="30000" dirty="0" smtClean="0"/>
              <a:t>ed</a:t>
            </a:r>
            <a:r>
              <a:rPr lang="en-GB" sz="2900" dirty="0" smtClean="0"/>
              <a:t> </a:t>
            </a:r>
            <a:r>
              <a:rPr lang="en-GB" sz="2900" dirty="0" err="1" smtClean="0"/>
              <a:t>Dosbarth</a:t>
            </a:r>
            <a:r>
              <a:rPr lang="en-GB" sz="2900" dirty="0" smtClean="0"/>
              <a:t> </a:t>
            </a:r>
            <a:r>
              <a:rPr lang="en-GB" sz="2900" dirty="0" err="1" smtClean="0"/>
              <a:t>Cyrsiau</a:t>
            </a:r>
            <a:r>
              <a:rPr lang="en-GB" sz="2900" dirty="0" smtClean="0"/>
              <a:t> </a:t>
            </a:r>
            <a:r>
              <a:rPr lang="en-GB" sz="2900" dirty="0" err="1" smtClean="0"/>
              <a:t>Mynediad</a:t>
            </a:r>
            <a:r>
              <a:rPr lang="en-GB" sz="2900" dirty="0" smtClean="0"/>
              <a:t> </a:t>
            </a:r>
            <a:r>
              <a:rPr lang="en-GB" sz="2900" dirty="0" err="1" smtClean="0"/>
              <a:t>Lefel</a:t>
            </a:r>
            <a:r>
              <a:rPr lang="en-GB" sz="2900" dirty="0" smtClean="0"/>
              <a:t> 1 </a:t>
            </a:r>
            <a:r>
              <a:rPr lang="en-GB" sz="2900" dirty="0" err="1" smtClean="0"/>
              <a:t>i</a:t>
            </a:r>
            <a:r>
              <a:rPr lang="en-GB" sz="2900" dirty="0" smtClean="0"/>
              <a:t> </a:t>
            </a:r>
            <a:r>
              <a:rPr lang="en-GB" sz="2900" dirty="0" err="1" smtClean="0"/>
              <a:t>Lefel</a:t>
            </a:r>
            <a:r>
              <a:rPr lang="en-GB" sz="2900" dirty="0" smtClean="0"/>
              <a:t> 3)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2900" dirty="0" smtClean="0"/>
              <a:t>37% </a:t>
            </a:r>
            <a:r>
              <a:rPr lang="en-GB" sz="2900" dirty="0" err="1" smtClean="0"/>
              <a:t>yn</a:t>
            </a:r>
            <a:r>
              <a:rPr lang="en-GB" sz="2900" dirty="0" smtClean="0"/>
              <a:t> </a:t>
            </a:r>
            <a:r>
              <a:rPr lang="en-GB" sz="2900" dirty="0" err="1" smtClean="0"/>
              <a:t>cael</a:t>
            </a:r>
            <a:r>
              <a:rPr lang="en-GB" sz="2900" dirty="0" smtClean="0"/>
              <a:t> </a:t>
            </a:r>
            <a:r>
              <a:rPr lang="en-GB" sz="2900" dirty="0" err="1" smtClean="0"/>
              <a:t>PYDd</a:t>
            </a:r>
            <a:endParaRPr lang="en-GB" sz="29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2900" dirty="0" err="1" smtClean="0"/>
              <a:t>Daw</a:t>
            </a:r>
            <a:r>
              <a:rPr lang="en-GB" sz="2900" dirty="0" smtClean="0"/>
              <a:t> 60% </a:t>
            </a:r>
            <a:r>
              <a:rPr lang="en-GB" sz="2900" dirty="0" err="1" smtClean="0"/>
              <a:t>o’r</a:t>
            </a:r>
            <a:r>
              <a:rPr lang="en-GB" sz="2900" dirty="0" smtClean="0"/>
              <a:t> </a:t>
            </a:r>
            <a:r>
              <a:rPr lang="en-GB" sz="2900" dirty="0" err="1" smtClean="0"/>
              <a:t>disgyblion</a:t>
            </a:r>
            <a:r>
              <a:rPr lang="en-GB" sz="2900" dirty="0" smtClean="0"/>
              <a:t> </a:t>
            </a:r>
            <a:r>
              <a:rPr lang="en-GB" sz="2900" dirty="0" err="1" smtClean="0"/>
              <a:t>o’r</a:t>
            </a:r>
            <a:r>
              <a:rPr lang="en-GB" sz="2900" dirty="0" smtClean="0"/>
              <a:t> </a:t>
            </a:r>
            <a:r>
              <a:rPr lang="en-GB" sz="2900" dirty="0" err="1" smtClean="0"/>
              <a:t>tu</a:t>
            </a:r>
            <a:r>
              <a:rPr lang="en-GB" sz="2900" dirty="0" smtClean="0"/>
              <a:t> </a:t>
            </a:r>
            <a:r>
              <a:rPr lang="en-GB" sz="2900" dirty="0" err="1" smtClean="0"/>
              <a:t>allan</a:t>
            </a:r>
            <a:r>
              <a:rPr lang="en-GB" sz="2900" dirty="0" smtClean="0"/>
              <a:t> </a:t>
            </a:r>
            <a:r>
              <a:rPr lang="en-GB" sz="2900" dirty="0" err="1" smtClean="0"/>
              <a:t>i</a:t>
            </a:r>
            <a:r>
              <a:rPr lang="en-GB" sz="2900" dirty="0" smtClean="0"/>
              <a:t> </a:t>
            </a:r>
            <a:r>
              <a:rPr lang="en-GB" sz="2900" dirty="0" err="1" smtClean="0"/>
              <a:t>ddalgylch</a:t>
            </a:r>
            <a:r>
              <a:rPr lang="en-GB" sz="2900" dirty="0" smtClean="0"/>
              <a:t> yr </a:t>
            </a:r>
            <a:r>
              <a:rPr lang="en-GB" sz="2900" dirty="0" err="1" smtClean="0"/>
              <a:t>ysgol</a:t>
            </a:r>
            <a:r>
              <a:rPr lang="en-GB" sz="2900" dirty="0" smtClean="0"/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2900" dirty="0" smtClean="0"/>
              <a:t>69% </a:t>
            </a:r>
            <a:r>
              <a:rPr lang="en-GB" sz="2900" dirty="0" err="1" smtClean="0"/>
              <a:t>yn</a:t>
            </a:r>
            <a:r>
              <a:rPr lang="en-GB" sz="2900" dirty="0" smtClean="0"/>
              <a:t> </a:t>
            </a:r>
            <a:r>
              <a:rPr lang="en-GB" sz="2900" dirty="0" err="1" smtClean="0"/>
              <a:t>dysgu</a:t>
            </a:r>
            <a:r>
              <a:rPr lang="en-GB" sz="2900" dirty="0" smtClean="0"/>
              <a:t> </a:t>
            </a:r>
            <a:r>
              <a:rPr lang="en-GB" sz="2900" dirty="0" err="1" smtClean="0"/>
              <a:t>Saesneg</a:t>
            </a:r>
            <a:r>
              <a:rPr lang="en-GB" sz="2900" dirty="0" smtClean="0"/>
              <a:t> </a:t>
            </a:r>
            <a:r>
              <a:rPr lang="en-GB" sz="2900" dirty="0" err="1" smtClean="0"/>
              <a:t>fel</a:t>
            </a:r>
            <a:r>
              <a:rPr lang="en-GB" sz="2900" dirty="0" smtClean="0"/>
              <a:t> </a:t>
            </a:r>
            <a:r>
              <a:rPr lang="en-GB" sz="2900" dirty="0" err="1" smtClean="0"/>
              <a:t>Iaith</a:t>
            </a:r>
            <a:r>
              <a:rPr lang="en-GB" sz="2900" dirty="0" smtClean="0"/>
              <a:t> </a:t>
            </a:r>
            <a:r>
              <a:rPr lang="en-GB" sz="2900" dirty="0" err="1" smtClean="0"/>
              <a:t>Ychwanegol</a:t>
            </a:r>
            <a:r>
              <a:rPr lang="en-GB" sz="2900" dirty="0" smtClean="0"/>
              <a:t> (SIY) (</a:t>
            </a:r>
            <a:r>
              <a:rPr lang="en-GB" sz="2900" dirty="0" err="1" smtClean="0"/>
              <a:t>mae</a:t>
            </a:r>
            <a:r>
              <a:rPr lang="en-GB" sz="2900" dirty="0" smtClean="0"/>
              <a:t> 43% </a:t>
            </a:r>
            <a:r>
              <a:rPr lang="en-GB" sz="2900" dirty="0" err="1" smtClean="0"/>
              <a:t>islaw</a:t>
            </a:r>
            <a:r>
              <a:rPr lang="en-GB" sz="2900" dirty="0" smtClean="0"/>
              <a:t> </a:t>
            </a:r>
            <a:r>
              <a:rPr lang="en-GB" sz="2900" dirty="0" err="1" smtClean="0"/>
              <a:t>bod</a:t>
            </a:r>
            <a:r>
              <a:rPr lang="en-GB" sz="2900" dirty="0" smtClean="0"/>
              <a:t> </a:t>
            </a:r>
            <a:r>
              <a:rPr lang="en-GB" sz="2900" dirty="0" err="1" smtClean="0"/>
              <a:t>yn</a:t>
            </a:r>
            <a:r>
              <a:rPr lang="en-GB" sz="2900" dirty="0" smtClean="0"/>
              <a:t> </a:t>
            </a:r>
            <a:r>
              <a:rPr lang="en-GB" sz="2900" dirty="0" err="1" smtClean="0"/>
              <a:t>gymwys</a:t>
            </a:r>
            <a:r>
              <a:rPr lang="en-GB" sz="2900" dirty="0" smtClean="0"/>
              <a:t> </a:t>
            </a:r>
            <a:r>
              <a:rPr lang="en-GB" sz="2900" dirty="0" err="1" smtClean="0"/>
              <a:t>yn</a:t>
            </a:r>
            <a:r>
              <a:rPr lang="en-GB" sz="2900" dirty="0" smtClean="0"/>
              <a:t> </a:t>
            </a:r>
            <a:r>
              <a:rPr lang="en-GB" sz="2900" dirty="0" err="1" smtClean="0"/>
              <a:t>Saesneg</a:t>
            </a:r>
            <a:r>
              <a:rPr lang="en-GB" sz="2900" dirty="0" smtClean="0"/>
              <a:t>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2900" dirty="0" smtClean="0"/>
              <a:t>53 o </a:t>
            </a:r>
            <a:r>
              <a:rPr lang="en-GB" sz="2900" dirty="0" err="1" smtClean="0"/>
              <a:t>grwpiau</a:t>
            </a:r>
            <a:r>
              <a:rPr lang="en-GB" sz="2900" dirty="0" smtClean="0"/>
              <a:t> </a:t>
            </a:r>
            <a:r>
              <a:rPr lang="en-GB" sz="2900" dirty="0" err="1" smtClean="0"/>
              <a:t>ethnig</a:t>
            </a:r>
            <a:r>
              <a:rPr lang="en-GB" sz="2900" dirty="0" smtClean="0"/>
              <a:t> </a:t>
            </a:r>
            <a:r>
              <a:rPr lang="en-GB" sz="2900" dirty="0" err="1" smtClean="0"/>
              <a:t>gwahanol</a:t>
            </a:r>
            <a:r>
              <a:rPr lang="en-GB" sz="2900" dirty="0" smtClean="0"/>
              <a:t> a 64 o </a:t>
            </a:r>
            <a:r>
              <a:rPr lang="en-GB" sz="2900" dirty="0" err="1" smtClean="0"/>
              <a:t>ieithoedd</a:t>
            </a:r>
            <a:r>
              <a:rPr lang="en-GB" sz="2900" dirty="0" smtClean="0"/>
              <a:t> </a:t>
            </a:r>
            <a:r>
              <a:rPr lang="en-GB" sz="2900" dirty="0" err="1" smtClean="0"/>
              <a:t>heblaw</a:t>
            </a:r>
            <a:r>
              <a:rPr lang="en-GB" sz="2900" dirty="0" smtClean="0"/>
              <a:t> am </a:t>
            </a:r>
            <a:r>
              <a:rPr lang="en-GB" sz="2900" dirty="0" err="1" smtClean="0"/>
              <a:t>Saesneg</a:t>
            </a:r>
            <a:r>
              <a:rPr lang="en-GB" sz="2900" dirty="0" smtClean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2900" dirty="0" err="1" smtClean="0"/>
              <a:t>Daeth</a:t>
            </a:r>
            <a:r>
              <a:rPr lang="en-GB" sz="2900" dirty="0" smtClean="0"/>
              <a:t> 118 </a:t>
            </a:r>
            <a:r>
              <a:rPr lang="en-GB" sz="2900" dirty="0" err="1" smtClean="0"/>
              <a:t>o’r</a:t>
            </a:r>
            <a:r>
              <a:rPr lang="en-GB" sz="2900" dirty="0" smtClean="0"/>
              <a:t> </a:t>
            </a:r>
            <a:r>
              <a:rPr lang="en-GB" sz="2900" dirty="0" err="1" smtClean="0"/>
              <a:t>disgyblion</a:t>
            </a:r>
            <a:r>
              <a:rPr lang="en-GB" sz="2900" dirty="0" smtClean="0"/>
              <a:t> </a:t>
            </a:r>
            <a:r>
              <a:rPr lang="en-GB" sz="2900" dirty="0" err="1" smtClean="0"/>
              <a:t>blynyddoedd</a:t>
            </a:r>
            <a:r>
              <a:rPr lang="en-GB" sz="2900" dirty="0" smtClean="0"/>
              <a:t> 7 </a:t>
            </a:r>
            <a:r>
              <a:rPr lang="en-GB" sz="2900" dirty="0" err="1" smtClean="0"/>
              <a:t>i</a:t>
            </a:r>
            <a:r>
              <a:rPr lang="en-GB" sz="2900" dirty="0" smtClean="0"/>
              <a:t> 11 </a:t>
            </a:r>
            <a:r>
              <a:rPr lang="en-GB" sz="2900" dirty="0" err="1" smtClean="0"/>
              <a:t>cyfredol</a:t>
            </a:r>
            <a:r>
              <a:rPr lang="en-GB" sz="2900" dirty="0" smtClean="0"/>
              <a:t> </a:t>
            </a:r>
            <a:r>
              <a:rPr lang="en-GB" sz="2900" dirty="0" err="1" smtClean="0"/>
              <a:t>i</a:t>
            </a:r>
            <a:r>
              <a:rPr lang="en-GB" sz="2900" dirty="0" smtClean="0"/>
              <a:t> </a:t>
            </a:r>
            <a:r>
              <a:rPr lang="en-GB" sz="2900" dirty="0" err="1" smtClean="0"/>
              <a:t>Ysgol</a:t>
            </a:r>
            <a:r>
              <a:rPr lang="en-GB" sz="2900" dirty="0" smtClean="0"/>
              <a:t> </a:t>
            </a:r>
            <a:r>
              <a:rPr lang="en-GB" sz="2900" dirty="0" err="1" smtClean="0"/>
              <a:t>Uwchradd</a:t>
            </a:r>
            <a:r>
              <a:rPr lang="en-GB" sz="2900" dirty="0" smtClean="0"/>
              <a:t> </a:t>
            </a:r>
            <a:r>
              <a:rPr lang="en-GB" sz="2900" dirty="0" err="1" smtClean="0"/>
              <a:t>Cathays</a:t>
            </a:r>
            <a:r>
              <a:rPr lang="en-GB" sz="2900" dirty="0" smtClean="0"/>
              <a:t> </a:t>
            </a:r>
            <a:r>
              <a:rPr lang="en-GB" sz="2900" dirty="0" err="1" smtClean="0"/>
              <a:t>o’r</a:t>
            </a:r>
            <a:r>
              <a:rPr lang="en-GB" sz="2900" dirty="0" smtClean="0"/>
              <a:t> </a:t>
            </a:r>
            <a:r>
              <a:rPr lang="en-GB" sz="2900" dirty="0" err="1" smtClean="0"/>
              <a:t>tu</a:t>
            </a:r>
            <a:r>
              <a:rPr lang="en-GB" sz="2900" dirty="0" smtClean="0"/>
              <a:t> </a:t>
            </a:r>
            <a:r>
              <a:rPr lang="en-GB" sz="2900" dirty="0" err="1" smtClean="0"/>
              <a:t>allan</a:t>
            </a:r>
            <a:r>
              <a:rPr lang="en-GB" sz="2900" dirty="0" smtClean="0"/>
              <a:t> </a:t>
            </a:r>
            <a:r>
              <a:rPr lang="en-GB" sz="2900" dirty="0" err="1" smtClean="0"/>
              <a:t>i’r</a:t>
            </a:r>
            <a:r>
              <a:rPr lang="en-GB" sz="2900" dirty="0" smtClean="0"/>
              <a:t> DU (46 </a:t>
            </a:r>
            <a:r>
              <a:rPr lang="en-GB" sz="2900" dirty="0" err="1" smtClean="0"/>
              <a:t>eleni</a:t>
            </a:r>
            <a:r>
              <a:rPr lang="en-GB" sz="2900" dirty="0" smtClean="0"/>
              <a:t>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2900" dirty="0" err="1" smtClean="0"/>
              <a:t>Dechreuodd</a:t>
            </a:r>
            <a:r>
              <a:rPr lang="en-GB" sz="2900" dirty="0" smtClean="0"/>
              <a:t> 99 </a:t>
            </a:r>
            <a:r>
              <a:rPr lang="en-GB" sz="2900" dirty="0" err="1" smtClean="0"/>
              <a:t>myfyriwr</a:t>
            </a:r>
            <a:r>
              <a:rPr lang="en-GB" sz="2900" dirty="0" smtClean="0"/>
              <a:t> </a:t>
            </a:r>
            <a:r>
              <a:rPr lang="en-GB" sz="2900" dirty="0" err="1" smtClean="0"/>
              <a:t>arall</a:t>
            </a:r>
            <a:r>
              <a:rPr lang="en-GB" sz="2900" dirty="0" smtClean="0"/>
              <a:t> (26 </a:t>
            </a:r>
            <a:r>
              <a:rPr lang="en-GB" sz="2900" dirty="0" err="1" smtClean="0"/>
              <a:t>eleni</a:t>
            </a:r>
            <a:r>
              <a:rPr lang="en-GB" sz="2900" dirty="0" smtClean="0"/>
              <a:t>) </a:t>
            </a:r>
            <a:r>
              <a:rPr lang="en-GB" sz="2900" dirty="0" err="1" smtClean="0"/>
              <a:t>ar</a:t>
            </a:r>
            <a:r>
              <a:rPr lang="en-GB" sz="2900" dirty="0" smtClean="0"/>
              <a:t> </a:t>
            </a:r>
            <a:r>
              <a:rPr lang="en-GB" sz="2900" dirty="0" err="1" smtClean="0"/>
              <a:t>addysg</a:t>
            </a:r>
            <a:r>
              <a:rPr lang="en-GB" sz="2900" dirty="0" smtClean="0"/>
              <a:t> </a:t>
            </a:r>
            <a:r>
              <a:rPr lang="en-GB" sz="2900" dirty="0" err="1" smtClean="0"/>
              <a:t>uwchradd</a:t>
            </a:r>
            <a:r>
              <a:rPr lang="en-GB" sz="2900" dirty="0" smtClean="0"/>
              <a:t> </a:t>
            </a:r>
            <a:r>
              <a:rPr lang="en-GB" sz="2900" dirty="0" err="1" smtClean="0"/>
              <a:t>mewn</a:t>
            </a:r>
            <a:r>
              <a:rPr lang="en-GB" sz="2900" dirty="0" smtClean="0"/>
              <a:t> </a:t>
            </a:r>
            <a:r>
              <a:rPr lang="en-GB" sz="2900" dirty="0" err="1" smtClean="0"/>
              <a:t>ysgolion</a:t>
            </a:r>
            <a:r>
              <a:rPr lang="en-GB" sz="2900" dirty="0" smtClean="0"/>
              <a:t> </a:t>
            </a:r>
            <a:r>
              <a:rPr lang="en-GB" sz="2900" dirty="0" err="1" smtClean="0"/>
              <a:t>eraill</a:t>
            </a:r>
            <a:r>
              <a:rPr lang="en-GB" sz="2900" dirty="0" smtClean="0"/>
              <a:t> </a:t>
            </a:r>
            <a:r>
              <a:rPr lang="en-GB" sz="2900" dirty="0" err="1" smtClean="0"/>
              <a:t>yn</a:t>
            </a:r>
            <a:r>
              <a:rPr lang="en-GB" sz="2900" dirty="0" smtClean="0"/>
              <a:t> y DU, </a:t>
            </a:r>
            <a:r>
              <a:rPr lang="en-GB" sz="2900" dirty="0" err="1" smtClean="0"/>
              <a:t>yng</a:t>
            </a:r>
            <a:r>
              <a:rPr lang="en-GB" sz="2900" dirty="0" smtClean="0"/>
              <a:t> </a:t>
            </a:r>
            <a:r>
              <a:rPr lang="en-GB" sz="2900" dirty="0" err="1" smtClean="0"/>
              <a:t>Nghaerdydd</a:t>
            </a:r>
            <a:r>
              <a:rPr lang="en-GB" sz="2900" dirty="0" smtClean="0"/>
              <a:t> </a:t>
            </a:r>
            <a:r>
              <a:rPr lang="en-GB" sz="2900" dirty="0" err="1" smtClean="0"/>
              <a:t>yn</a:t>
            </a:r>
            <a:r>
              <a:rPr lang="en-GB" sz="2900" dirty="0" smtClean="0"/>
              <a:t> </a:t>
            </a:r>
            <a:r>
              <a:rPr lang="en-GB" sz="2900" dirty="0" err="1" smtClean="0"/>
              <a:t>bennaf</a:t>
            </a:r>
            <a:r>
              <a:rPr lang="en-GB" sz="2900" dirty="0" smtClean="0"/>
              <a:t> (26% </a:t>
            </a:r>
            <a:r>
              <a:rPr lang="en-GB" sz="2900" dirty="0" err="1" smtClean="0"/>
              <a:t>yw’r</a:t>
            </a:r>
            <a:r>
              <a:rPr lang="en-GB" sz="2900" dirty="0" smtClean="0"/>
              <a:t> </a:t>
            </a:r>
            <a:r>
              <a:rPr lang="en-GB" sz="2900" dirty="0" err="1" smtClean="0"/>
              <a:t>trosiant</a:t>
            </a:r>
            <a:r>
              <a:rPr lang="en-GB" sz="2900" dirty="0" smtClean="0"/>
              <a:t> </a:t>
            </a:r>
            <a:r>
              <a:rPr lang="en-GB" sz="2900" dirty="0" err="1" smtClean="0"/>
              <a:t>disgyblion</a:t>
            </a:r>
            <a:r>
              <a:rPr lang="en-GB" sz="2900" dirty="0" smtClean="0"/>
              <a:t> </a:t>
            </a:r>
            <a:r>
              <a:rPr lang="en-GB" sz="2900" dirty="0" err="1" smtClean="0"/>
              <a:t>blynyddol</a:t>
            </a:r>
            <a:r>
              <a:rPr lang="en-GB" sz="2900" dirty="0" smtClean="0"/>
              <a:t>)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Cyd-destun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539750" y="2674938"/>
            <a:ext cx="8064500" cy="3633787"/>
          </a:xfrm>
        </p:spPr>
        <p:txBody>
          <a:bodyPr/>
          <a:lstStyle/>
          <a:p>
            <a:r>
              <a:rPr lang="en-GB" sz="1800" smtClean="0"/>
              <a:t>Mae niferoedd sylweddol o ddisgyblion (tua 30% ym Mlynyddoedd 7 i 11) yn dod i mewn i’r ysgol islaw lefelau llythrennedd gweithredol.</a:t>
            </a:r>
          </a:p>
          <a:p>
            <a:r>
              <a:rPr lang="en-GB" sz="1800" smtClean="0"/>
              <a:t>Nodir bod gan dros 40% o ddisgyblion anghenion dysgu ychwanegol</a:t>
            </a:r>
          </a:p>
          <a:p>
            <a:r>
              <a:rPr lang="en-GB" sz="1800" smtClean="0"/>
              <a:t>Mae gor-gynrychiolaeth o ddisgyblion PYDd yn y ddau gr</a:t>
            </a:r>
            <a:r>
              <a:rPr lang="en-GB" sz="1800" smtClean="0">
                <a:latin typeface="Arial" charset="0"/>
                <a:cs typeface="Arial" charset="0"/>
              </a:rPr>
              <a:t>ŵ</a:t>
            </a:r>
            <a:r>
              <a:rPr lang="en-GB" sz="1800" smtClean="0"/>
              <a:t>p hwn.</a:t>
            </a:r>
          </a:p>
          <a:p>
            <a:r>
              <a:rPr lang="en-GB" sz="1800" smtClean="0"/>
              <a:t>Cynnydd sylweddol yn y disgyblion o gefndiroedd Tsiecaidd a Slofacaidd Roma, sydd yn aml yn anllythrennog (-6 blwydd 8 mis) neu’n anllythrennog yn weithredol (o dan 9 blwydd 6 mis) pan fyddant yn cyrraedd. </a:t>
            </a:r>
          </a:p>
          <a:p>
            <a:r>
              <a:rPr lang="en-GB" sz="1800" smtClean="0"/>
              <a:t>52% o ddisgyblion o’r gymuned Tsiecaidd a Slofacaidd Roma yn cael PYDd.</a:t>
            </a:r>
          </a:p>
          <a:p>
            <a:r>
              <a:rPr lang="en-GB" sz="1800" smtClean="0"/>
              <a:t>Yn 2010-11, roedd presenoldeb yn 87.9% ac roedd presenoldeb gryn dipyn yn waeth ymhlith disgyblion PYDd.</a:t>
            </a:r>
          </a:p>
          <a:p>
            <a:r>
              <a:rPr lang="en-GB" sz="1800" smtClean="0"/>
              <a:t>Presenoldeb Disgyblion Tsiecaidd a Slofacaidd Roma yn Ionawr 2012 oedd 69%.</a:t>
            </a:r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Heriau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2674938"/>
            <a:ext cx="7848600" cy="35623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800" smtClean="0"/>
              <a:t>Mae’r Pennaeth Cynorthwyol yn gyfrifol am Gynhwysiant a Lles gyda chyfrifoldeb penodol i ddatblygu strategaethau i fynd i’r afael ag effeithiau tlodi.</a:t>
            </a:r>
          </a:p>
          <a:p>
            <a:pPr>
              <a:lnSpc>
                <a:spcPct val="80000"/>
              </a:lnSpc>
            </a:pPr>
            <a:r>
              <a:rPr lang="en-GB" sz="1800" smtClean="0"/>
              <a:t>Mae Cynlluniau Gwella Meysydd a thargedau Rheoli Perfformiad deiliaid swydd cyfrifoldebau addysgu a dysgu a staff eraill yn y Tîm Cynhwysiant a Lles yn adlewyrchu blaenoriaethau allweddol o ran mynd i’r afal ag anfantais</a:t>
            </a:r>
          </a:p>
          <a:p>
            <a:pPr>
              <a:lnSpc>
                <a:spcPct val="80000"/>
              </a:lnSpc>
            </a:pPr>
            <a:r>
              <a:rPr lang="en-GB" sz="1800" smtClean="0"/>
              <a:t>Mae targedau Cynllun Gwella’r Ysgol Gyfan yn cael eu hadlewyrchu</a:t>
            </a:r>
          </a:p>
          <a:p>
            <a:pPr>
              <a:lnSpc>
                <a:spcPct val="80000"/>
              </a:lnSpc>
            </a:pPr>
            <a:r>
              <a:rPr lang="en-GB" sz="1800" smtClean="0"/>
              <a:t>Ysgrifennwyd cynlluniau gwella penodol i dargedu rhai grwpiau â difreintedd difrifol e.e. y gymuned Tsiecaidd a Slofacaidd Roma</a:t>
            </a:r>
          </a:p>
          <a:p>
            <a:pPr>
              <a:lnSpc>
                <a:spcPct val="80000"/>
              </a:lnSpc>
            </a:pPr>
            <a:r>
              <a:rPr lang="en-GB" sz="1800" smtClean="0"/>
              <a:t>Defnyddio data i dargedu grwpiau o gefndiroedd economaidd-gymdeithasol difreintiedig mewn cyfarfodydd deiliaid swydd cyfrifoldebau addysgu a dysgu Cynhwysiant a Lles sy’n canolbwyntio ar gr</a:t>
            </a:r>
            <a:r>
              <a:rPr lang="en-GB" sz="1800" smtClean="0">
                <a:latin typeface="Arial" charset="0"/>
                <a:cs typeface="Arial" charset="0"/>
              </a:rPr>
              <a:t>ŵ</a:t>
            </a:r>
            <a:r>
              <a:rPr lang="en-GB" sz="1800" smtClean="0"/>
              <a:t>p penodol e.e. Gwyn-Prydeinig PYDd</a:t>
            </a:r>
          </a:p>
          <a:p>
            <a:pPr>
              <a:lnSpc>
                <a:spcPct val="80000"/>
              </a:lnSpc>
            </a:pPr>
            <a:r>
              <a:rPr lang="en-GB" sz="1800" smtClean="0"/>
              <a:t>Datblygu cynlluniau gweithredu unigol a gr</a:t>
            </a:r>
            <a:r>
              <a:rPr lang="en-GB" sz="1800" smtClean="0">
                <a:latin typeface="Arial" charset="0"/>
                <a:cs typeface="Arial" charset="0"/>
              </a:rPr>
              <a:t>ŵ</a:t>
            </a:r>
            <a:r>
              <a:rPr lang="en-GB" sz="1800" smtClean="0"/>
              <a:t>p ar gyfer disgyblion y nodwyd bod angen cymorth arnynt.</a:t>
            </a:r>
          </a:p>
          <a:p>
            <a:pPr>
              <a:lnSpc>
                <a:spcPct val="80000"/>
              </a:lnSpc>
            </a:pPr>
            <a:endParaRPr lang="en-GB" sz="17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Dull </a:t>
            </a:r>
            <a:r>
              <a:rPr lang="en-GB" dirty="0" err="1" smtClean="0"/>
              <a:t>Strategol</a:t>
            </a:r>
            <a:r>
              <a:rPr lang="en-GB" dirty="0" smtClean="0"/>
              <a:t> o </a:t>
            </a:r>
            <a:r>
              <a:rPr lang="en-GB" dirty="0" err="1" smtClean="0"/>
              <a:t>Fynd</a:t>
            </a:r>
            <a:r>
              <a:rPr lang="en-GB" dirty="0" smtClean="0"/>
              <a:t> </a:t>
            </a:r>
            <a:r>
              <a:rPr lang="en-GB" dirty="0" err="1" smtClean="0"/>
              <a:t>i’r</a:t>
            </a:r>
            <a:r>
              <a:rPr lang="en-GB" dirty="0" smtClean="0"/>
              <a:t> </a:t>
            </a:r>
            <a:r>
              <a:rPr lang="en-GB" dirty="0" err="1" smtClean="0"/>
              <a:t>Afael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â</a:t>
            </a:r>
            <a:r>
              <a:rPr lang="en-GB" dirty="0" smtClean="0"/>
              <a:t> </a:t>
            </a:r>
            <a:r>
              <a:rPr lang="en-GB" dirty="0" err="1" smtClean="0"/>
              <a:t>Difreintedd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684213" y="2565400"/>
            <a:ext cx="7920037" cy="4103688"/>
          </a:xfrm>
        </p:spPr>
        <p:txBody>
          <a:bodyPr/>
          <a:lstStyle/>
          <a:p>
            <a:r>
              <a:rPr lang="en-GB" sz="1800" smtClean="0"/>
              <a:t>Ailstrwythuro staff cymorth bugeiliol nad ydynt yn addysgu i ddod yn Swyddogion Cynhwysiant a Lles</a:t>
            </a:r>
          </a:p>
          <a:p>
            <a:r>
              <a:rPr lang="en-GB" sz="1800" smtClean="0"/>
              <a:t>4 o’r 7 yn mynd allan at deuluoedd yn ogystal â gwaith yn yr ysgol</a:t>
            </a:r>
          </a:p>
          <a:p>
            <a:r>
              <a:rPr lang="en-GB" sz="1800" smtClean="0"/>
              <a:t>Gweithredu cyflymach i fynd i’r afael â dadrithiad a phresenoldeb, ymddygiad a phrydlondeb gwael</a:t>
            </a:r>
          </a:p>
          <a:p>
            <a:r>
              <a:rPr lang="en-GB" sz="1800" smtClean="0"/>
              <a:t>Cryfhau’r cyswllt â rhieni gan y byddwn yn mynd atynt yn aml </a:t>
            </a:r>
          </a:p>
          <a:p>
            <a:r>
              <a:rPr lang="en-GB" sz="1800" smtClean="0"/>
              <a:t>3 o’r 7 sy’n gweithio mwy yn yr ysgol yn gweithredu strategaethau i gadw disgyblion yn yr ysgol</a:t>
            </a:r>
          </a:p>
          <a:p>
            <a:r>
              <a:rPr lang="en-GB" sz="1800" smtClean="0"/>
              <a:t>2 â gofal am ddatblygu darpariaeth i osgoi swyddi cyfwerth ag amser llawn</a:t>
            </a:r>
          </a:p>
          <a:p>
            <a:r>
              <a:rPr lang="en-GB" sz="1800" smtClean="0"/>
              <a:t>Mae gan rolau Pennaeth Ysgol fwy o ffocws ar strategaethau ymgysylltu cadarnhaol</a:t>
            </a:r>
          </a:p>
          <a:p>
            <a:r>
              <a:rPr lang="en-GB" sz="1800" smtClean="0"/>
              <a:t>Mae gan y rôl Pennaeth Blwyddyn fwy o bwyslais ar fynd i’r afael ag anfantais a difreintedd trwy ddefnyddio data ac arwain ar strategaethau ymgysylltu.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Camau</a:t>
            </a:r>
            <a:r>
              <a:rPr lang="en-GB" dirty="0" smtClean="0"/>
              <a:t> </a:t>
            </a:r>
            <a:r>
              <a:rPr lang="en-GB" dirty="0" err="1" smtClean="0"/>
              <a:t>Penodol</a:t>
            </a:r>
            <a:r>
              <a:rPr lang="en-GB" dirty="0" smtClean="0"/>
              <a:t> – </a:t>
            </a:r>
            <a:r>
              <a:rPr lang="en-GB" dirty="0" err="1" smtClean="0"/>
              <a:t>Rolau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dirty="0" err="1" smtClean="0"/>
              <a:t>chyfrifoldebau</a:t>
            </a:r>
            <a:r>
              <a:rPr lang="en-GB" dirty="0" smtClean="0"/>
              <a:t> staff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err="1" smtClean="0"/>
              <a:t>Pob</a:t>
            </a:r>
            <a:r>
              <a:rPr lang="en-GB" dirty="0" smtClean="0"/>
              <a:t> </a:t>
            </a:r>
            <a:r>
              <a:rPr lang="en-GB" dirty="0" err="1" smtClean="0"/>
              <a:t>disgybl</a:t>
            </a:r>
            <a:r>
              <a:rPr lang="en-GB" dirty="0" smtClean="0"/>
              <a:t> </a:t>
            </a:r>
            <a:r>
              <a:rPr lang="en-GB" dirty="0" err="1" smtClean="0"/>
              <a:t>ym</a:t>
            </a:r>
            <a:r>
              <a:rPr lang="en-GB" dirty="0" smtClean="0"/>
              <a:t> </a:t>
            </a:r>
            <a:r>
              <a:rPr lang="en-GB" dirty="0" err="1" smtClean="0"/>
              <a:t>mlynyddoedd</a:t>
            </a:r>
            <a:r>
              <a:rPr lang="en-GB" dirty="0" smtClean="0"/>
              <a:t> 7, 10 ac 11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cael</a:t>
            </a:r>
            <a:r>
              <a:rPr lang="en-GB" dirty="0" smtClean="0"/>
              <a:t> </a:t>
            </a:r>
            <a:r>
              <a:rPr lang="en-GB" dirty="0" err="1" smtClean="0"/>
              <a:t>cynnig</a:t>
            </a:r>
            <a:r>
              <a:rPr lang="en-GB" dirty="0" smtClean="0"/>
              <a:t> </a:t>
            </a:r>
            <a:r>
              <a:rPr lang="en-GB" dirty="0" err="1" smtClean="0"/>
              <a:t>cyfweliad</a:t>
            </a:r>
            <a:r>
              <a:rPr lang="en-GB" dirty="0" smtClean="0"/>
              <a:t> </a:t>
            </a:r>
            <a:r>
              <a:rPr lang="en-GB" dirty="0" err="1" smtClean="0"/>
              <a:t>teulu</a:t>
            </a:r>
            <a:r>
              <a:rPr lang="en-GB" dirty="0" smtClean="0"/>
              <a:t> </a:t>
            </a:r>
            <a:r>
              <a:rPr lang="en-GB" dirty="0" err="1" smtClean="0"/>
              <a:t>gydag</a:t>
            </a:r>
            <a:r>
              <a:rPr lang="en-GB" dirty="0" smtClean="0"/>
              <a:t> </a:t>
            </a:r>
            <a:r>
              <a:rPr lang="en-GB" dirty="0" err="1" smtClean="0"/>
              <a:t>aelod</a:t>
            </a:r>
            <a:r>
              <a:rPr lang="en-GB" dirty="0" smtClean="0"/>
              <a:t> </a:t>
            </a:r>
            <a:r>
              <a:rPr lang="en-GB" dirty="0" err="1" smtClean="0"/>
              <a:t>o’r</a:t>
            </a:r>
            <a:r>
              <a:rPr lang="en-GB" dirty="0" smtClean="0"/>
              <a:t> </a:t>
            </a:r>
            <a:r>
              <a:rPr lang="en-GB" dirty="0" err="1" smtClean="0"/>
              <a:t>UDRh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err="1" smtClean="0"/>
              <a:t>Cyfieithu</a:t>
            </a:r>
            <a:r>
              <a:rPr lang="en-GB" dirty="0" smtClean="0"/>
              <a:t> </a:t>
            </a:r>
            <a:r>
              <a:rPr lang="en-GB" dirty="0" err="1" smtClean="0"/>
              <a:t>dwyieithog</a:t>
            </a:r>
            <a:r>
              <a:rPr lang="en-GB" dirty="0" smtClean="0"/>
              <a:t> </a:t>
            </a:r>
            <a:r>
              <a:rPr lang="en-GB" dirty="0" err="1" smtClean="0"/>
              <a:t>mewn</a:t>
            </a:r>
            <a:r>
              <a:rPr lang="en-GB" dirty="0" smtClean="0"/>
              <a:t> </a:t>
            </a:r>
            <a:r>
              <a:rPr lang="en-GB" dirty="0" err="1" smtClean="0"/>
              <a:t>Nosweithiau</a:t>
            </a:r>
            <a:r>
              <a:rPr lang="en-GB" dirty="0" smtClean="0"/>
              <a:t> </a:t>
            </a:r>
            <a:r>
              <a:rPr lang="en-GB" dirty="0" err="1" smtClean="0"/>
              <a:t>Rhieni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err="1" smtClean="0"/>
              <a:t>Diwrnod</a:t>
            </a:r>
            <a:r>
              <a:rPr lang="en-GB" dirty="0" smtClean="0"/>
              <a:t> </a:t>
            </a:r>
            <a:r>
              <a:rPr lang="en-GB" dirty="0" err="1" smtClean="0"/>
              <a:t>Dod</a:t>
            </a:r>
            <a:r>
              <a:rPr lang="en-GB" dirty="0" smtClean="0"/>
              <a:t> </a:t>
            </a:r>
            <a:r>
              <a:rPr lang="en-GB" dirty="0" err="1" smtClean="0"/>
              <a:t>â</a:t>
            </a:r>
            <a:r>
              <a:rPr lang="en-GB" dirty="0" smtClean="0"/>
              <a:t> </a:t>
            </a:r>
            <a:r>
              <a:rPr lang="en-GB" dirty="0" err="1" smtClean="0"/>
              <a:t>Rhiant</a:t>
            </a:r>
            <a:r>
              <a:rPr lang="en-GB" dirty="0" smtClean="0"/>
              <a:t> </a:t>
            </a:r>
            <a:r>
              <a:rPr lang="en-GB" dirty="0" err="1" smtClean="0"/>
              <a:t>i’r</a:t>
            </a:r>
            <a:r>
              <a:rPr lang="en-GB" dirty="0" smtClean="0"/>
              <a:t> </a:t>
            </a:r>
            <a:r>
              <a:rPr lang="en-GB" dirty="0" err="1" smtClean="0"/>
              <a:t>Ysgol</a:t>
            </a:r>
            <a:r>
              <a:rPr lang="en-GB" dirty="0" smtClean="0"/>
              <a:t>, </a:t>
            </a:r>
            <a:r>
              <a:rPr lang="en-GB" dirty="0" err="1" smtClean="0"/>
              <a:t>Noson</a:t>
            </a:r>
            <a:r>
              <a:rPr lang="en-GB" dirty="0" smtClean="0"/>
              <a:t> </a:t>
            </a:r>
            <a:r>
              <a:rPr lang="en-GB" dirty="0" err="1" smtClean="0"/>
              <a:t>Agored</a:t>
            </a:r>
            <a:r>
              <a:rPr lang="en-GB" dirty="0" smtClean="0"/>
              <a:t> a </a:t>
            </a:r>
            <a:r>
              <a:rPr lang="en-GB" dirty="0" err="1" smtClean="0"/>
              <a:t>Noson</a:t>
            </a:r>
            <a:r>
              <a:rPr lang="en-GB" dirty="0" smtClean="0"/>
              <a:t> </a:t>
            </a:r>
            <a:r>
              <a:rPr lang="en-GB" dirty="0" err="1" smtClean="0"/>
              <a:t>Rieni</a:t>
            </a:r>
            <a:r>
              <a:rPr lang="en-GB" dirty="0" smtClean="0"/>
              <a:t> </a:t>
            </a:r>
            <a:r>
              <a:rPr lang="en-GB" dirty="0" err="1" smtClean="0"/>
              <a:t>Newydd</a:t>
            </a:r>
            <a:r>
              <a:rPr lang="en-GB" dirty="0" smtClean="0"/>
              <a:t>, </a:t>
            </a:r>
            <a:r>
              <a:rPr lang="en-GB" dirty="0" err="1" smtClean="0"/>
              <a:t>gweithgareddau</a:t>
            </a:r>
            <a:r>
              <a:rPr lang="en-GB" dirty="0" smtClean="0"/>
              <a:t> </a:t>
            </a:r>
            <a:r>
              <a:rPr lang="en-GB" dirty="0" err="1" smtClean="0"/>
              <a:t>Dysgu</a:t>
            </a:r>
            <a:r>
              <a:rPr lang="en-GB" dirty="0" smtClean="0"/>
              <a:t> </a:t>
            </a:r>
            <a:r>
              <a:rPr lang="en-GB" dirty="0" err="1" smtClean="0"/>
              <a:t>Teuluol</a:t>
            </a:r>
            <a:r>
              <a:rPr lang="en-GB" dirty="0" smtClean="0"/>
              <a:t> a </a:t>
            </a:r>
            <a:r>
              <a:rPr lang="en-GB" dirty="0" err="1" smtClean="0"/>
              <a:t>Sadyrnau</a:t>
            </a:r>
            <a:r>
              <a:rPr lang="en-GB" dirty="0" smtClean="0"/>
              <a:t> </a:t>
            </a:r>
            <a:r>
              <a:rPr lang="en-GB" dirty="0" err="1" smtClean="0"/>
              <a:t>Pontio</a:t>
            </a:r>
            <a:r>
              <a:rPr lang="en-GB" dirty="0" smtClean="0"/>
              <a:t>- </a:t>
            </a:r>
            <a:r>
              <a:rPr lang="en-GB" dirty="0" err="1" smtClean="0"/>
              <a:t>Blwyddyn</a:t>
            </a:r>
            <a:r>
              <a:rPr lang="en-GB" dirty="0" smtClean="0"/>
              <a:t> 7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err="1" smtClean="0"/>
              <a:t>Strategaethau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helpu</a:t>
            </a:r>
            <a:r>
              <a:rPr lang="en-GB" dirty="0" smtClean="0"/>
              <a:t> </a:t>
            </a:r>
            <a:r>
              <a:rPr lang="en-GB" dirty="0" err="1" smtClean="0"/>
              <a:t>rhieni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helpu</a:t>
            </a:r>
            <a:r>
              <a:rPr lang="en-GB" dirty="0" smtClean="0"/>
              <a:t> </a:t>
            </a:r>
            <a:r>
              <a:rPr lang="en-GB" dirty="0" err="1" smtClean="0"/>
              <a:t>gyda</a:t>
            </a:r>
            <a:r>
              <a:rPr lang="en-GB" dirty="0" smtClean="0"/>
              <a:t> </a:t>
            </a:r>
            <a:r>
              <a:rPr lang="en-GB" dirty="0" err="1" smtClean="0"/>
              <a:t>dysgu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plant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err="1" smtClean="0"/>
              <a:t>Cyfarfod</a:t>
            </a:r>
            <a:r>
              <a:rPr lang="en-GB" dirty="0" smtClean="0"/>
              <a:t> </a:t>
            </a:r>
            <a:r>
              <a:rPr lang="en-GB" dirty="0" err="1" smtClean="0"/>
              <a:t>gyda</a:t>
            </a:r>
            <a:r>
              <a:rPr lang="en-GB" dirty="0" smtClean="0"/>
              <a:t> </a:t>
            </a:r>
            <a:r>
              <a:rPr lang="en-GB" dirty="0" err="1" smtClean="0"/>
              <a:t>rhieni</a:t>
            </a:r>
            <a:r>
              <a:rPr lang="en-GB" dirty="0" smtClean="0"/>
              <a:t> </a:t>
            </a:r>
            <a:r>
              <a:rPr lang="en-GB" dirty="0" err="1" smtClean="0"/>
              <a:t>Tsiecaidd</a:t>
            </a:r>
            <a:r>
              <a:rPr lang="en-GB" dirty="0" smtClean="0"/>
              <a:t> a </a:t>
            </a:r>
            <a:r>
              <a:rPr lang="en-GB" dirty="0" err="1" smtClean="0"/>
              <a:t>Slofacaidd</a:t>
            </a:r>
            <a:r>
              <a:rPr lang="en-GB" dirty="0" smtClean="0"/>
              <a:t> Roma.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Camau</a:t>
            </a:r>
            <a:r>
              <a:rPr lang="en-GB" dirty="0" smtClean="0"/>
              <a:t> </a:t>
            </a:r>
            <a:r>
              <a:rPr lang="en-GB" dirty="0" err="1" smtClean="0"/>
              <a:t>Penodol</a:t>
            </a:r>
            <a:r>
              <a:rPr lang="en-GB" dirty="0" smtClean="0"/>
              <a:t> – </a:t>
            </a:r>
            <a:r>
              <a:rPr lang="en-GB" dirty="0" err="1" smtClean="0"/>
              <a:t>Ymgysylltu</a:t>
            </a:r>
            <a:r>
              <a:rPr lang="en-GB" dirty="0" smtClean="0"/>
              <a:t> </a:t>
            </a:r>
            <a:r>
              <a:rPr lang="en-GB" dirty="0" err="1" smtClean="0"/>
              <a:t>â</a:t>
            </a:r>
            <a:r>
              <a:rPr lang="en-GB" dirty="0" smtClean="0"/>
              <a:t> </a:t>
            </a:r>
            <a:r>
              <a:rPr lang="en-GB" dirty="0" err="1" smtClean="0"/>
              <a:t>Rhieni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Cysylltu â grwpiau cymorth y gymuned Somalïaidd</a:t>
            </a:r>
          </a:p>
          <a:p>
            <a:r>
              <a:rPr lang="en-GB" smtClean="0"/>
              <a:t>Swyddog Cynhwysiant a Lles o’r gymuned Tsiecaidd a Slofacaidd Roma</a:t>
            </a:r>
          </a:p>
          <a:p>
            <a:r>
              <a:rPr lang="en-GB" smtClean="0"/>
              <a:t>Datblygu cysylltiadau gyda Mosgiau lleol ac ymgysylltu â modelau rôl cadarnhaol</a:t>
            </a:r>
          </a:p>
          <a:p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Camau</a:t>
            </a:r>
            <a:r>
              <a:rPr lang="en-GB" dirty="0" smtClean="0"/>
              <a:t> </a:t>
            </a:r>
            <a:r>
              <a:rPr lang="en-GB" dirty="0" err="1" smtClean="0"/>
              <a:t>Penodol</a:t>
            </a:r>
            <a:r>
              <a:rPr lang="en-GB" dirty="0" smtClean="0"/>
              <a:t>- </a:t>
            </a:r>
            <a:r>
              <a:rPr lang="en-GB" dirty="0" err="1" smtClean="0"/>
              <a:t>Defnyddio</a:t>
            </a:r>
            <a:r>
              <a:rPr lang="en-GB" dirty="0" smtClean="0"/>
              <a:t> </a:t>
            </a:r>
            <a:r>
              <a:rPr lang="en-GB" dirty="0" err="1" smtClean="0"/>
              <a:t>arbenigedd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y </a:t>
            </a:r>
            <a:r>
              <a:rPr lang="en-GB" dirty="0" err="1" smtClean="0"/>
              <a:t>Gymuned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err="1" smtClean="0"/>
              <a:t>Datblygu</a:t>
            </a:r>
            <a:r>
              <a:rPr lang="en-GB" dirty="0" smtClean="0"/>
              <a:t> </a:t>
            </a:r>
            <a:r>
              <a:rPr lang="en-GB" dirty="0" err="1" smtClean="0"/>
              <a:t>grwp</a:t>
            </a:r>
            <a:r>
              <a:rPr lang="en-GB" dirty="0" smtClean="0"/>
              <a:t> </a:t>
            </a:r>
            <a:r>
              <a:rPr lang="en-GB" dirty="0" err="1" smtClean="0"/>
              <a:t>Astudiaethau</a:t>
            </a:r>
            <a:r>
              <a:rPr lang="en-GB" dirty="0" smtClean="0"/>
              <a:t> </a:t>
            </a:r>
            <a:r>
              <a:rPr lang="en-GB" dirty="0" err="1" smtClean="0"/>
              <a:t>Integredig</a:t>
            </a:r>
            <a:r>
              <a:rPr lang="en-GB" dirty="0" smtClean="0"/>
              <a:t> CA3, </a:t>
            </a:r>
            <a:r>
              <a:rPr lang="en-GB" dirty="0" err="1" smtClean="0"/>
              <a:t>ffocws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ddatblygu</a:t>
            </a:r>
            <a:r>
              <a:rPr lang="en-GB" dirty="0" smtClean="0"/>
              <a:t> </a:t>
            </a:r>
            <a:r>
              <a:rPr lang="en-GB" dirty="0" err="1" smtClean="0"/>
              <a:t>Llythrennedd</a:t>
            </a:r>
            <a:r>
              <a:rPr lang="en-GB" dirty="0" smtClean="0"/>
              <a:t> a </a:t>
            </a:r>
            <a:r>
              <a:rPr lang="en-GB" dirty="0" err="1" smtClean="0"/>
              <a:t>Rhifedd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err="1" smtClean="0"/>
              <a:t>Datblygu</a:t>
            </a:r>
            <a:r>
              <a:rPr lang="en-GB" dirty="0" smtClean="0"/>
              <a:t> </a:t>
            </a:r>
            <a:r>
              <a:rPr lang="en-GB" dirty="0" err="1" smtClean="0"/>
              <a:t>grwp</a:t>
            </a:r>
            <a:r>
              <a:rPr lang="en-GB" dirty="0" smtClean="0"/>
              <a:t> </a:t>
            </a:r>
            <a:r>
              <a:rPr lang="en-GB" dirty="0" err="1" smtClean="0"/>
              <a:t>Astudiaethau</a:t>
            </a:r>
            <a:r>
              <a:rPr lang="en-GB" dirty="0" smtClean="0"/>
              <a:t> </a:t>
            </a:r>
            <a:r>
              <a:rPr lang="en-GB" dirty="0" err="1" smtClean="0"/>
              <a:t>Integredig</a:t>
            </a:r>
            <a:r>
              <a:rPr lang="en-GB" dirty="0" smtClean="0"/>
              <a:t> CA4 </a:t>
            </a:r>
            <a:r>
              <a:rPr lang="en-GB" dirty="0" err="1" smtClean="0"/>
              <a:t>gan</a:t>
            </a:r>
            <a:r>
              <a:rPr lang="en-GB" dirty="0" smtClean="0"/>
              <a:t> </a:t>
            </a:r>
            <a:r>
              <a:rPr lang="en-GB" dirty="0" err="1" smtClean="0"/>
              <a:t>ddatblygu</a:t>
            </a:r>
            <a:r>
              <a:rPr lang="en-GB" dirty="0" smtClean="0"/>
              <a:t> </a:t>
            </a:r>
            <a:r>
              <a:rPr lang="en-GB" dirty="0" err="1" smtClean="0"/>
              <a:t>llythrennedd</a:t>
            </a:r>
            <a:r>
              <a:rPr lang="en-GB" dirty="0" smtClean="0"/>
              <a:t> a </a:t>
            </a:r>
            <a:r>
              <a:rPr lang="en-GB" dirty="0" err="1" smtClean="0"/>
              <a:t>rhifedd</a:t>
            </a:r>
            <a:r>
              <a:rPr lang="en-GB" dirty="0" smtClean="0"/>
              <a:t> a </a:t>
            </a:r>
            <a:r>
              <a:rPr lang="en-GB" dirty="0" err="1" smtClean="0"/>
              <a:t>chyflawni’r</a:t>
            </a:r>
            <a:r>
              <a:rPr lang="en-GB" dirty="0" smtClean="0"/>
              <a:t> </a:t>
            </a:r>
            <a:r>
              <a:rPr lang="en-GB" dirty="0" err="1" smtClean="0"/>
              <a:t>trothwy</a:t>
            </a:r>
            <a:r>
              <a:rPr lang="en-GB" dirty="0" smtClean="0"/>
              <a:t> </a:t>
            </a:r>
            <a:r>
              <a:rPr lang="en-GB" dirty="0" err="1" smtClean="0"/>
              <a:t>Lefel</a:t>
            </a:r>
            <a:r>
              <a:rPr lang="en-GB" dirty="0" smtClean="0"/>
              <a:t> 1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err="1" smtClean="0"/>
              <a:t>Datblygu</a:t>
            </a:r>
            <a:r>
              <a:rPr lang="en-GB" dirty="0" smtClean="0"/>
              <a:t> </a:t>
            </a:r>
            <a:r>
              <a:rPr lang="en-GB" dirty="0" err="1" smtClean="0"/>
              <a:t>rhaglen</a:t>
            </a:r>
            <a:r>
              <a:rPr lang="en-GB" dirty="0" smtClean="0"/>
              <a:t> </a:t>
            </a:r>
            <a:r>
              <a:rPr lang="en-GB" dirty="0" err="1" smtClean="0"/>
              <a:t>Cwricwlwm</a:t>
            </a:r>
            <a:r>
              <a:rPr lang="en-GB" dirty="0" smtClean="0"/>
              <a:t> Amgen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Camau</a:t>
            </a:r>
            <a:r>
              <a:rPr lang="en-GB" dirty="0" smtClean="0"/>
              <a:t> </a:t>
            </a:r>
            <a:r>
              <a:rPr lang="en-GB" dirty="0" err="1" smtClean="0"/>
              <a:t>Penodol</a:t>
            </a:r>
            <a:r>
              <a:rPr lang="en-GB" dirty="0" smtClean="0"/>
              <a:t>- </a:t>
            </a:r>
            <a:r>
              <a:rPr lang="en-GB" dirty="0" err="1" smtClean="0"/>
              <a:t>Datblygu’r</a:t>
            </a:r>
            <a:r>
              <a:rPr lang="en-GB" dirty="0" smtClean="0"/>
              <a:t> </a:t>
            </a:r>
            <a:r>
              <a:rPr lang="en-GB" dirty="0" err="1" smtClean="0"/>
              <a:t>Ddarpariaeth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Datblygu Dulliau Adferol</a:t>
            </a:r>
          </a:p>
          <a:p>
            <a:r>
              <a:rPr lang="en-GB" smtClean="0"/>
              <a:t>Mireinio’r system olrhain data ar gyfer disgyblion ADY</a:t>
            </a:r>
          </a:p>
          <a:p>
            <a:r>
              <a:rPr lang="en-GB" smtClean="0"/>
              <a:t>Targedu disgyblion PYDd a disgyblion eraill y nodwyd eu bod yn agored i anfantais ar gyfer cyfleoedd cyfoethogi yn yr ysgol ac yn y gymuned.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/>
              <a:t>Camau</a:t>
            </a:r>
            <a:r>
              <a:rPr lang="en-GB" dirty="0" smtClean="0"/>
              <a:t> </a:t>
            </a:r>
            <a:r>
              <a:rPr lang="en-GB" dirty="0" err="1" smtClean="0"/>
              <a:t>Penodol</a:t>
            </a:r>
            <a:r>
              <a:rPr lang="en-GB" dirty="0" smtClean="0"/>
              <a:t>- </a:t>
            </a:r>
            <a:r>
              <a:rPr lang="en-GB" dirty="0" err="1" smtClean="0"/>
              <a:t>Datblygiadau</a:t>
            </a:r>
            <a:r>
              <a:rPr lang="en-GB" dirty="0" smtClean="0"/>
              <a:t> </a:t>
            </a:r>
            <a:r>
              <a:rPr lang="en-GB" dirty="0" err="1" smtClean="0"/>
              <a:t>cyfredol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tle_x0020__x0028_Welsh_x0029_ xmlns="4c2d5879-4e17-4934-9dac-90b30ab598df" xsi:nil="true"/>
    <b6bad8d7342d4cc5ae5d0cd685ebd519 xmlns="4c2d5879-4e17-4934-9dac-90b30ab598df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777de1d1-cd30-4966-a2e3-f61db4c431e8</TermId>
        </TermInfo>
      </Terms>
    </b6bad8d7342d4cc5ae5d0cd685ebd519>
    <Process_x0020_-_x0020_EV xmlns="7a1d43f2-460a-4856-ba52-b632e8cb8017" xsi:nil="true"/>
    <Calendar_x0020_Year xmlns="4c2d5879-4e17-4934-9dac-90b30ab598df" xsi:nil="true"/>
    <Inspector_x0020_Type xmlns="4c2d5879-4e17-4934-9dac-90b30ab598df" xsi:nil="true"/>
    <Retention_x0020_Year xmlns="4c2d5879-4e17-4934-9dac-90b30ab598df" xsi:nil="true"/>
    <Type_x0020_of_x0020_Event xmlns="7a1d43f2-460a-4856-ba52-b632e8cb8017" xsi:nil="true"/>
    <Venue_x0020_Name xmlns="7a1d43f2-460a-4856-ba52-b632e8cb8017" xsi:nil="true"/>
    <TaxCatchAll xmlns="4c2d5879-4e17-4934-9dac-90b30ab598df">
      <Value>1</Value>
    </TaxCatchAll>
    <Academic_x0020_Year xmlns="4c2d5879-4e17-4934-9dac-90b30ab598df" xsi:nil="true"/>
    <_x0031_st_x0020_Day_x0020_of_x0020_training xmlns="7a1d43f2-460a-4856-ba52-b632e8cb8017" xsi:nil="true"/>
    <COBAS_x0020_Event_x0020_ID xmlns="4c2d5879-4e17-4934-9dac-90b30ab598df">04882</COBAS_x0020_Event_x0020_ID>
    <System_x0020_-_x0020_EV xmlns="7a1d43f2-460a-4856-ba52-b632e8cb8017" xsi:nil="true"/>
    <Financial_x0020_Year xmlns="4c2d5879-4e17-4934-9dac-90b30ab598df" xsi:nil="true"/>
    <Sector xmlns="4c2d5879-4e17-4934-9dac-90b30ab598d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vents Standard Document" ma:contentTypeID="0x0101004FF563581D1EBA4688BFE70077AFADA60F00E544CC5A3007DA46AA5A86B2D5298B46" ma:contentTypeVersion="8" ma:contentTypeDescription="" ma:contentTypeScope="" ma:versionID="9bc3c8db5dda290c9e6b99c4165e2440">
  <xsd:schema xmlns:xsd="http://www.w3.org/2001/XMLSchema" xmlns:xs="http://www.w3.org/2001/XMLSchema" xmlns:p="http://schemas.microsoft.com/office/2006/metadata/properties" xmlns:ns2="4c2d5879-4e17-4934-9dac-90b30ab598df" xmlns:ns3="7a1d43f2-460a-4856-ba52-b632e8cb8017" targetNamespace="http://schemas.microsoft.com/office/2006/metadata/properties" ma:root="true" ma:fieldsID="7ce6fbc54d1f27cca640448d41403c80" ns2:_="" ns3:_="">
    <xsd:import namespace="4c2d5879-4e17-4934-9dac-90b30ab598df"/>
    <xsd:import namespace="7a1d43f2-460a-4856-ba52-b632e8cb8017"/>
    <xsd:element name="properties">
      <xsd:complexType>
        <xsd:sequence>
          <xsd:element name="documentManagement">
            <xsd:complexType>
              <xsd:all>
                <xsd:element ref="ns2:Title_x0020__x0028_Welsh_x0029_" minOccurs="0"/>
                <xsd:element ref="ns2:b6bad8d7342d4cc5ae5d0cd685ebd519" minOccurs="0"/>
                <xsd:element ref="ns2:TaxCatchAll" minOccurs="0"/>
                <xsd:element ref="ns2:TaxCatchAllLabel" minOccurs="0"/>
                <xsd:element ref="ns2:Academic_x0020_Year" minOccurs="0"/>
                <xsd:element ref="ns2:Financial_x0020_Year" minOccurs="0"/>
                <xsd:element ref="ns2:Calendar_x0020_Year" minOccurs="0"/>
                <xsd:element ref="ns2:Retention_x0020_Year" minOccurs="0"/>
                <xsd:element ref="ns3:System_x0020_-_x0020_EV" minOccurs="0"/>
                <xsd:element ref="ns3:Process_x0020_-_x0020_EV" minOccurs="0"/>
                <xsd:element ref="ns2:Sector" minOccurs="0"/>
                <xsd:element ref="ns3:Type_x0020_of_x0020_Event" minOccurs="0"/>
                <xsd:element ref="ns2:Inspector_x0020_Type" minOccurs="0"/>
                <xsd:element ref="ns3:_x0031_st_x0020_Day_x0020_of_x0020_training" minOccurs="0"/>
                <xsd:element ref="ns2:COBAS_x0020_Event_x0020_ID" minOccurs="0"/>
                <xsd:element ref="ns3:Venu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d5879-4e17-4934-9dac-90b30ab598df" elementFormDefault="qualified">
    <xsd:import namespace="http://schemas.microsoft.com/office/2006/documentManagement/types"/>
    <xsd:import namespace="http://schemas.microsoft.com/office/infopath/2007/PartnerControls"/>
    <xsd:element name="Title_x0020__x0028_Welsh_x0029_" ma:index="8" nillable="true" ma:displayName="Title (Welsh)" ma:internalName="Title_x0020__x0028_Welsh_x0029_" ma:readOnly="false">
      <xsd:simpleType>
        <xsd:restriction base="dms:Text">
          <xsd:maxLength value="255"/>
        </xsd:restriction>
      </xsd:simpleType>
    </xsd:element>
    <xsd:element name="b6bad8d7342d4cc5ae5d0cd685ebd519" ma:index="9" nillable="true" ma:taxonomy="true" ma:internalName="b6bad8d7342d4cc5ae5d0cd685ebd519" ma:taxonomyFieldName="Estyn_x0020_Language" ma:displayName="Estyn Language" ma:default="1;#English|777de1d1-cd30-4966-a2e3-f61db4c431e8" ma:fieldId="{b6bad8d7-342d-4cc5-ae5d-0cd685ebd519}" ma:sspId="5738bd62-a19a-4655-9560-0b73e07f5850" ma:termSetId="eb424e29-e252-4e5d-8539-61dc1fceb1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eee9cb75-98a5-42be-a321-a89add8f77db}" ma:internalName="TaxCatchAll" ma:showField="CatchAllData" ma:web="4c2d5879-4e17-4934-9dac-90b30ab598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eee9cb75-98a5-42be-a321-a89add8f77db}" ma:internalName="TaxCatchAllLabel" ma:readOnly="true" ma:showField="CatchAllDataLabel" ma:web="4c2d5879-4e17-4934-9dac-90b30ab598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ademic_x0020_Year" ma:index="13" nillable="true" ma:displayName="Academic Year" ma:list="{6898bcd6-8000-4fcf-a942-abceb10dcfac}" ma:internalName="Academic_x0020_Year" ma:readOnly="false" ma:showField="Title" ma:web="4c2d5879-4e17-4934-9dac-90b30ab598df">
      <xsd:simpleType>
        <xsd:restriction base="dms:Lookup"/>
      </xsd:simpleType>
    </xsd:element>
    <xsd:element name="Financial_x0020_Year" ma:index="14" nillable="true" ma:displayName="Financial Year" ma:list="{d67f7af0-7e37-411d-b0f7-68a159549fd4}" ma:internalName="Financial_x0020_Year" ma:readOnly="false" ma:showField="Title" ma:web="4c2d5879-4e17-4934-9dac-90b30ab598df">
      <xsd:simpleType>
        <xsd:restriction base="dms:Lookup"/>
      </xsd:simpleType>
    </xsd:element>
    <xsd:element name="Calendar_x0020_Year" ma:index="15" nillable="true" ma:displayName="Calendar Year" ma:list="{8616dad4-7983-4cd6-aa6b-8cfbe2eb9d6e}" ma:internalName="Calendar_x0020_Year" ma:readOnly="false" ma:showField="Title" ma:web="4c2d5879-4e17-4934-9dac-90b30ab598df">
      <xsd:simpleType>
        <xsd:restriction base="dms:Lookup"/>
      </xsd:simpleType>
    </xsd:element>
    <xsd:element name="Retention_x0020_Year" ma:index="16" nillable="true" ma:displayName="Retention Year" ma:format="DateOnly" ma:internalName="Retention_x0020_Year">
      <xsd:simpleType>
        <xsd:restriction base="dms:DateTime"/>
      </xsd:simpleType>
    </xsd:element>
    <xsd:element name="Sector" ma:index="19" nillable="true" ma:displayName="Sector" ma:format="Dropdown" ma:internalName="Sector">
      <xsd:simpleType>
        <xsd:restriction base="dms:Choice">
          <xsd:enumeration value="Adult Community Learning"/>
          <xsd:enumeration value="Careers"/>
          <xsd:enumeration value="FE"/>
          <xsd:enumeration value="Independent"/>
          <xsd:enumeration value="Independent Special"/>
          <xsd:enumeration value="Independent Special College"/>
          <xsd:enumeration value="Local Authority"/>
          <xsd:enumeration value="Non-Maintained Nurseries"/>
          <xsd:enumeration value="Maintained Nurseries"/>
          <xsd:enumeration value="Offender Learning"/>
          <xsd:enumeration value="Primary"/>
          <xsd:enumeration value="Pupil Referral Unit"/>
          <xsd:enumeration value="Secondary"/>
          <xsd:enumeration value="Special"/>
          <xsd:enumeration value="Teacher Education and Training"/>
          <xsd:enumeration value="Welsh for Adults"/>
          <xsd:enumeration value="Work Based Learning"/>
          <xsd:enumeration value="Other/Non specific"/>
          <xsd:enumeration value="X-Sector (Cross-Sector)"/>
        </xsd:restriction>
      </xsd:simpleType>
    </xsd:element>
    <xsd:element name="Inspector_x0020_Type" ma:index="21" nillable="true" ma:displayName="Inspector Type" ma:format="Dropdown" ma:internalName="Inspector_x0020_Type">
      <xsd:simpleType>
        <xsd:restriction base="dms:Choice">
          <xsd:enumeration value="AI (Additional inspectors)"/>
          <xsd:enumeration value="LA officers on EM visits"/>
          <xsd:enumeration value="LI (Lay inspectors)"/>
          <xsd:enumeration value="PI (Peer Inspectors)"/>
          <xsd:enumeration value="RgI (Registered Inspectors)"/>
          <xsd:enumeration value="RgNI (Registered Nursery Inspectors)"/>
          <xsd:enumeration value="SL (System Leader)"/>
          <xsd:enumeration value="HMI (Her Majesties Inspector)"/>
        </xsd:restriction>
      </xsd:simpleType>
    </xsd:element>
    <xsd:element name="COBAS_x0020_Event_x0020_ID" ma:index="23" nillable="true" ma:displayName="COBAS Event ID" ma:internalName="COBAS_x0020_Event_x0020_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d43f2-460a-4856-ba52-b632e8cb8017" elementFormDefault="qualified">
    <xsd:import namespace="http://schemas.microsoft.com/office/2006/documentManagement/types"/>
    <xsd:import namespace="http://schemas.microsoft.com/office/infopath/2007/PartnerControls"/>
    <xsd:element name="System_x0020_-_x0020_EV" ma:index="17" nillable="true" ma:displayName="System - EV" ma:list="{680eb6eb-fee7-448d-aae5-2b2d56daebf1}" ma:internalName="System_x0020__x002d__x0020_EV" ma:readOnly="false" ma:showField="Title" ma:web="7a1d43f2-460a-4856-ba52-b632e8cb8017">
      <xsd:simpleType>
        <xsd:restriction base="dms:Lookup"/>
      </xsd:simpleType>
    </xsd:element>
    <xsd:element name="Process_x0020_-_x0020_EV" ma:index="18" nillable="true" ma:displayName="Process - EV" ma:list="{397fac23-c972-4a25-9e4c-9567a3d5d55a}" ma:internalName="Process_x0020__x002d__x0020_EV" ma:readOnly="false" ma:showField="Title" ma:web="7a1d43f2-460a-4856-ba52-b632e8cb8017">
      <xsd:simpleType>
        <xsd:restriction base="dms:Lookup"/>
      </xsd:simpleType>
    </xsd:element>
    <xsd:element name="Type_x0020_of_x0020_Event" ma:index="20" nillable="true" ma:displayName="Type of Event" ma:format="Dropdown" ma:internalName="Type_x0020_of_x0020_Event">
      <xsd:simpleType>
        <xsd:restriction base="dms:Choice">
          <xsd:enumeration value="Initial"/>
          <xsd:enumeration value="Update &amp; routine"/>
          <xsd:enumeration value="Annual forums"/>
          <xsd:enumeration value="Building capacity"/>
          <xsd:enumeration value="Estyn forums"/>
        </xsd:restriction>
      </xsd:simpleType>
    </xsd:element>
    <xsd:element name="_x0031_st_x0020_Day_x0020_of_x0020_training" ma:index="22" nillable="true" ma:displayName="1st Day of training" ma:format="DateOnly" ma:internalName="_x0031_st_x0020_Day_x0020_of_x0020_training">
      <xsd:simpleType>
        <xsd:restriction base="dms:DateTime"/>
      </xsd:simpleType>
    </xsd:element>
    <xsd:element name="Venue_x0020_Name" ma:index="24" nillable="true" ma:displayName="Venue Name" ma:list="{8b5a81d5-f063-401d-92b1-c7516704b15a}" ma:internalName="Venue_x0020_Name" ma:showField="Venue_x0020_Name_x0020_for_x0020" ma:web="7a1d43f2-460a-4856-ba52-b632e8cb8017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667B52-2C3B-489C-B8B3-6A552CBFDE6E}">
  <ds:schemaRefs>
    <ds:schemaRef ds:uri="http://purl.org/dc/elements/1.1/"/>
    <ds:schemaRef ds:uri="http://purl.org/dc/terms/"/>
    <ds:schemaRef ds:uri="http://schemas.microsoft.com/office/2006/metadata/properties"/>
    <ds:schemaRef ds:uri="4c2d5879-4e17-4934-9dac-90b30ab598df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7a1d43f2-460a-4856-ba52-b632e8cb801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508494F-752A-4738-94B1-90E7E28FD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2d5879-4e17-4934-9dac-90b30ab598df"/>
    <ds:schemaRef ds:uri="7a1d43f2-460a-4856-ba52-b632e8cb80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74A3C7-DC4D-406B-9D78-53C635CE87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913</TotalTime>
  <Words>1065</Words>
  <Application>Microsoft Office PowerPoint</Application>
  <PresentationFormat>On-screen Show (4:3)</PresentationFormat>
  <Paragraphs>89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Ysgol Uwchradd Cathays</vt:lpstr>
      <vt:lpstr>Cyd-destun</vt:lpstr>
      <vt:lpstr>Heriau</vt:lpstr>
      <vt:lpstr>Dull Strategol o Fynd i’r Afael  â Difreintedd</vt:lpstr>
      <vt:lpstr>Camau Penodol – Rolau  a chyfrifoldebau staff</vt:lpstr>
      <vt:lpstr>Camau Penodol – Ymgysylltu â Rhieni</vt:lpstr>
      <vt:lpstr>Camau Penodol- Defnyddio arbenigedd yn y Gymuned</vt:lpstr>
      <vt:lpstr>Camau Penodol- Datblygu’r Ddarpariaeth</vt:lpstr>
      <vt:lpstr>Camau Penodol- Datblygiadau cyfredol</vt:lpstr>
      <vt:lpstr>Deilliannau ar gyfer Disgyblion</vt:lpstr>
      <vt:lpstr>Deilliannau ar gyfer Disgyblion (Parhad)</vt:lpstr>
      <vt:lpstr>Deilliannau (Parhad)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Cathays High School</dc:title>
  <dc:creator>Stuart</dc:creator>
  <cp:lastModifiedBy>Dean George</cp:lastModifiedBy>
  <cp:revision>93</cp:revision>
  <cp:lastPrinted>2014-04-29T17:19:38Z</cp:lastPrinted>
  <dcterms:created xsi:type="dcterms:W3CDTF">2014-04-29T13:04:21Z</dcterms:created>
  <dcterms:modified xsi:type="dcterms:W3CDTF">2014-07-18T10:58:47Z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0x0101004FF563581D1EBA4688BFE70077AFADA60F00E544CC5A3007DA46AA5A86B2D5298B46</vt:lpwstr>
  </property>
  <property fmtid="{D5CDD505-2E9C-101B-9397-08002B2CF9AE}" pid="3" name="Estyn Language">
    <vt:lpwstr>1;#English|777de1d1-cd30-4966-a2e3-f61db4c431e8</vt:lpwstr>
  </property>
</Properties>
</file>