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30"/>
  </p:handoutMasterIdLst>
  <p:sldIdLst>
    <p:sldId id="256" r:id="rId6"/>
    <p:sldId id="257" r:id="rId7"/>
    <p:sldId id="279" r:id="rId8"/>
    <p:sldId id="280" r:id="rId9"/>
    <p:sldId id="281" r:id="rId10"/>
    <p:sldId id="284" r:id="rId11"/>
    <p:sldId id="258" r:id="rId12"/>
    <p:sldId id="261" r:id="rId13"/>
    <p:sldId id="262" r:id="rId14"/>
    <p:sldId id="263" r:id="rId15"/>
    <p:sldId id="264" r:id="rId16"/>
    <p:sldId id="266" r:id="rId17"/>
    <p:sldId id="267" r:id="rId18"/>
    <p:sldId id="259" r:id="rId19"/>
    <p:sldId id="270" r:id="rId20"/>
    <p:sldId id="271" r:id="rId21"/>
    <p:sldId id="272" r:id="rId22"/>
    <p:sldId id="260" r:id="rId23"/>
    <p:sldId id="273" r:id="rId24"/>
    <p:sldId id="277" r:id="rId25"/>
    <p:sldId id="278" r:id="rId26"/>
    <p:sldId id="283" r:id="rId27"/>
    <p:sldId id="282" r:id="rId28"/>
    <p:sldId id="285" r:id="rId29"/>
  </p:sldIdLst>
  <p:sldSz cx="13004800" cy="9753600"/>
  <p:notesSz cx="10002838" cy="688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2168" userDrawn="1">
          <p15:clr>
            <a:srgbClr val="A4A3A4"/>
          </p15:clr>
        </p15:guide>
        <p15:guide id="2" pos="315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3" d="100"/>
          <a:sy n="93" d="100"/>
        </p:scale>
        <p:origin x="576" y="9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2168"/>
        <p:guide pos="315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4726" cy="343867"/>
          </a:xfrm>
          <a:prstGeom prst="rect">
            <a:avLst/>
          </a:prstGeom>
        </p:spPr>
        <p:txBody>
          <a:bodyPr vert="horz" lIns="67839" tIns="33920" rIns="67839" bIns="33920" rtlCol="0"/>
          <a:lstStyle>
            <a:lvl1pPr algn="l">
              <a:defRPr sz="900"/>
            </a:lvl1pPr>
          </a:lstStyle>
          <a:p>
            <a:endParaRPr lang="en-GB"/>
          </a:p>
        </p:txBody>
      </p:sp>
      <p:sp>
        <p:nvSpPr>
          <p:cNvPr id="3" name="Date Placeholder 2"/>
          <p:cNvSpPr>
            <a:spLocks noGrp="1"/>
          </p:cNvSpPr>
          <p:nvPr>
            <p:ph type="dt" sz="quarter" idx="1"/>
          </p:nvPr>
        </p:nvSpPr>
        <p:spPr>
          <a:xfrm>
            <a:off x="5665670" y="0"/>
            <a:ext cx="4334726" cy="343867"/>
          </a:xfrm>
          <a:prstGeom prst="rect">
            <a:avLst/>
          </a:prstGeom>
        </p:spPr>
        <p:txBody>
          <a:bodyPr vert="horz" lIns="67839" tIns="33920" rIns="67839" bIns="33920" rtlCol="0"/>
          <a:lstStyle>
            <a:lvl1pPr algn="r">
              <a:defRPr sz="900"/>
            </a:lvl1pPr>
          </a:lstStyle>
          <a:p>
            <a:fld id="{D3BA68DE-3BE2-4835-8826-891237B8176D}" type="datetimeFigureOut">
              <a:rPr lang="en-GB" smtClean="0"/>
              <a:pPr/>
              <a:t>07/07/2020</a:t>
            </a:fld>
            <a:endParaRPr lang="en-GB"/>
          </a:p>
        </p:txBody>
      </p:sp>
      <p:sp>
        <p:nvSpPr>
          <p:cNvPr id="4" name="Footer Placeholder 3"/>
          <p:cNvSpPr>
            <a:spLocks noGrp="1"/>
          </p:cNvSpPr>
          <p:nvPr>
            <p:ph type="ftr" sz="quarter" idx="2"/>
          </p:nvPr>
        </p:nvSpPr>
        <p:spPr>
          <a:xfrm>
            <a:off x="0" y="6536827"/>
            <a:ext cx="4334726" cy="343867"/>
          </a:xfrm>
          <a:prstGeom prst="rect">
            <a:avLst/>
          </a:prstGeom>
        </p:spPr>
        <p:txBody>
          <a:bodyPr vert="horz" lIns="67839" tIns="33920" rIns="67839" bIns="33920" rtlCol="0" anchor="b"/>
          <a:lstStyle>
            <a:lvl1pPr algn="l">
              <a:defRPr sz="900"/>
            </a:lvl1pPr>
          </a:lstStyle>
          <a:p>
            <a:endParaRPr lang="en-GB"/>
          </a:p>
        </p:txBody>
      </p:sp>
      <p:sp>
        <p:nvSpPr>
          <p:cNvPr id="5" name="Slide Number Placeholder 4"/>
          <p:cNvSpPr>
            <a:spLocks noGrp="1"/>
          </p:cNvSpPr>
          <p:nvPr>
            <p:ph type="sldNum" sz="quarter" idx="3"/>
          </p:nvPr>
        </p:nvSpPr>
        <p:spPr>
          <a:xfrm>
            <a:off x="5665670" y="6536827"/>
            <a:ext cx="4334726" cy="343867"/>
          </a:xfrm>
          <a:prstGeom prst="rect">
            <a:avLst/>
          </a:prstGeom>
        </p:spPr>
        <p:txBody>
          <a:bodyPr vert="horz" lIns="67839" tIns="33920" rIns="67839" bIns="33920" rtlCol="0" anchor="b"/>
          <a:lstStyle>
            <a:lvl1pPr algn="r">
              <a:defRPr sz="900"/>
            </a:lvl1pPr>
          </a:lstStyle>
          <a:p>
            <a:fld id="{FE0471B6-559A-4253-B89F-F506DC6AB7A7}" type="slidenum">
              <a:rPr lang="en-GB" smtClean="0"/>
              <a:pPr/>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7/7/2020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7/7/2020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7/7/2020</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806442" y="-171451"/>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527299" y="3054613"/>
            <a:ext cx="8854445" cy="5434821"/>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spcBef>
                <a:spcPts val="19"/>
              </a:spcBef>
              <a:spcAft>
                <a:spcPts val="600"/>
              </a:spcAft>
            </a:pPr>
            <a:r>
              <a:rPr lang="cy-GB" sz="4500" b="1" smtClean="0">
                <a:latin typeface="Arial" pitchFamily="34" charset="0"/>
                <a:cs typeface="Arial" pitchFamily="34" charset="0"/>
              </a:rPr>
              <a:t>Ysgolion cymunedol</a:t>
            </a:r>
            <a:r>
              <a:rPr lang="cy-GB" sz="4500" b="1" dirty="0" smtClean="0">
                <a:latin typeface="Arial" pitchFamily="34" charset="0"/>
                <a:cs typeface="Arial" pitchFamily="34" charset="0"/>
              </a:rPr>
              <a:t>: teuluoedd a chymunedau wrth wraidd bywyd ysgol </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lang="en-GB" sz="4500" b="1" spc="-5" dirty="0">
              <a:solidFill>
                <a:schemeClr val="tx1">
                  <a:lumMod val="75000"/>
                  <a:lumOff val="25000"/>
                </a:schemeClr>
              </a:solidFill>
              <a:latin typeface="Arial"/>
              <a:cs typeface="Arial"/>
            </a:endParaRPr>
          </a:p>
          <a:p>
            <a:pPr>
              <a:lnSpc>
                <a:spcPct val="100000"/>
              </a:lnSpc>
              <a:spcBef>
                <a:spcPts val="19"/>
              </a:spcBef>
              <a:spcAft>
                <a:spcPts val="600"/>
              </a:spcAft>
            </a:pPr>
            <a:r>
              <a:rPr lang="en-GB" sz="4500" b="1" spc="-5" dirty="0" smtClean="0">
                <a:solidFill>
                  <a:schemeClr val="tx1">
                    <a:lumMod val="75000"/>
                    <a:lumOff val="25000"/>
                  </a:schemeClr>
                </a:solidFill>
                <a:latin typeface="Arial"/>
                <a:cs typeface="Arial"/>
              </a:rPr>
              <a:t>Community Schools: families and communities at the heart of school life</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846659"/>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5" name="Rectangle 4"/>
          <p:cNvSpPr/>
          <p:nvPr/>
        </p:nvSpPr>
        <p:spPr>
          <a:xfrm>
            <a:off x="6625883" y="2642252"/>
            <a:ext cx="6037352" cy="7848302"/>
          </a:xfrm>
          <a:prstGeom prst="rect">
            <a:avLst/>
          </a:prstGeom>
        </p:spPr>
        <p:txBody>
          <a:bodyPr wrap="square">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Staff with specific responsibility for family and community engagement are key to the success of a community school.  Leaders of effective community schools recognise the importance of appointing an individual or team to lead family and community engagement.  </a:t>
            </a:r>
            <a:endParaRPr lang="en-GB" sz="2400" dirty="0" smtClean="0">
              <a:latin typeface="Arial" panose="020B0604020202020204" pitchFamily="34" charset="0"/>
              <a:ea typeface="Times New Roman" panose="02020603050405020304" pitchFamily="18" charset="0"/>
            </a:endParaRPr>
          </a:p>
          <a:p>
            <a:pPr marL="342900" indent="-342900">
              <a:spcAft>
                <a:spcPts val="1200"/>
              </a:spcAft>
              <a:buFont typeface="Arial" panose="020B0604020202020204" pitchFamily="34" charset="0"/>
              <a:buChar char="•"/>
            </a:pPr>
            <a:r>
              <a:rPr lang="en-GB" sz="2400" dirty="0">
                <a:latin typeface="Arial" panose="020B0604020202020204" pitchFamily="34" charset="0"/>
                <a:cs typeface="Arial" panose="020B0604020202020204" pitchFamily="34" charset="0"/>
              </a:rPr>
              <a:t>Effective community schools value their partnerships with a range of agencies including statutory and third-sector organisations. </a:t>
            </a: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relationship between these schools and their partners is characterised by mutual respect.  School leaders and staff working in effective community schools understand the contribution that local and national organisations can make to their school and community.  </a:t>
            </a:r>
          </a:p>
          <a:p>
            <a:pPr lvl="0">
              <a:spcAft>
                <a:spcPts val="1200"/>
              </a:spcAft>
            </a:pPr>
            <a:endParaRPr lang="en-GB" sz="2400" dirty="0">
              <a:latin typeface="Arial" panose="020B0604020202020204" pitchFamily="34" charset="0"/>
              <a:ea typeface="Times New Roman" panose="02020603050405020304" pitchFamily="18" charset="0"/>
            </a:endParaRPr>
          </a:p>
          <a:p>
            <a:pPr lvl="0">
              <a:spcAft>
                <a:spcPts val="1200"/>
              </a:spcAft>
            </a:pPr>
            <a:endParaRPr lang="en-GB" dirty="0">
              <a:latin typeface="Times New Roman" panose="02020603050405020304" pitchFamily="18" charset="0"/>
              <a:ea typeface="Times New Roman" panose="02020603050405020304" pitchFamily="18" charset="0"/>
            </a:endParaRPr>
          </a:p>
        </p:txBody>
      </p:sp>
      <p:sp>
        <p:nvSpPr>
          <p:cNvPr id="10" name="Rectangle 9"/>
          <p:cNvSpPr/>
          <p:nvPr/>
        </p:nvSpPr>
        <p:spPr>
          <a:xfrm>
            <a:off x="306332" y="2672862"/>
            <a:ext cx="6221077" cy="7848302"/>
          </a:xfrm>
          <a:prstGeom prst="rect">
            <a:avLst/>
          </a:prstGeom>
        </p:spPr>
        <p:txBody>
          <a:bodyPr wrap="square">
            <a:spAutoFit/>
          </a:bodyPr>
          <a:lstStyle/>
          <a:p>
            <a:pPr marL="342900" lvl="0" indent="-342900">
              <a:spcAft>
                <a:spcPts val="1200"/>
              </a:spcAft>
              <a:buFont typeface="Arial" panose="020B0604020202020204" pitchFamily="34" charset="0"/>
              <a:buChar char="•"/>
            </a:pPr>
            <a:r>
              <a:rPr lang="cy-GB" sz="2400" dirty="0" smtClean="0">
                <a:latin typeface="Arial" pitchFamily="34" charset="0"/>
                <a:cs typeface="Arial" pitchFamily="34" charset="0"/>
              </a:rPr>
              <a:t>Mae staff â chyfrifoldeb penodol dros ymgysylltu â theuluoedd a’r gymuned yn hollbwysig i lwyddiant ysgol gymunedol.  Mae arweinwyr ysgolion cymunedol effeithiol yn cydnabod pwysigrwydd penodi unigolyn neu dîm i arwain ymgysylltu â theuluoedd a’r gymuned</a:t>
            </a:r>
            <a:r>
              <a:rPr lang="en-GB" sz="2400" dirty="0" smtClean="0">
                <a:latin typeface="Arial" pitchFamily="34" charset="0"/>
                <a:ea typeface="Times New Roman" panose="02020603050405020304" pitchFamily="18" charset="0"/>
                <a:cs typeface="Arial" pitchFamily="34" charset="0"/>
              </a:rPr>
              <a:t>.  </a:t>
            </a:r>
          </a:p>
          <a:p>
            <a:pPr marL="342900" indent="-342900">
              <a:spcAft>
                <a:spcPts val="1200"/>
              </a:spcAft>
              <a:buFont typeface="Arial" panose="020B0604020202020204" pitchFamily="34" charset="0"/>
              <a:buChar char="•"/>
            </a:pPr>
            <a:r>
              <a:rPr lang="cy-GB" sz="2400" dirty="0" smtClean="0">
                <a:latin typeface="Arial" pitchFamily="34" charset="0"/>
                <a:cs typeface="Arial" pitchFamily="34" charset="0"/>
              </a:rPr>
              <a:t>Mae ysgolion cymunedol effeithiol yn gwerthfawrogi eu partneriaethau ag ystod o asiantaethau, gan gynnwys sefydliadau statudol a’r trydydd sector</a:t>
            </a:r>
            <a:r>
              <a:rPr lang="en-GB" sz="2400" dirty="0" smtClean="0">
                <a:latin typeface="Arial" pitchFamily="34" charset="0"/>
                <a:cs typeface="Arial" pitchFamily="34" charset="0"/>
              </a:rPr>
              <a:t>. </a:t>
            </a:r>
            <a:r>
              <a:rPr lang="cy-GB" sz="2400" dirty="0" smtClean="0">
                <a:latin typeface="Arial" pitchFamily="34" charset="0"/>
                <a:cs typeface="Arial" pitchFamily="34" charset="0"/>
              </a:rPr>
              <a:t>Mae’r berthynas rhwng yr ysgolion hyn a’u partneriaid wedi’i nodweddu gan gyd-barch.  Mae arweinwyr ysgol a staff sy’n gweithio mewn ysgolion cymunedol effeithiol yn deall y cyfraniad y gall sefydliadau lleol a chenedlaethol ei wneud i’w hysgol a’r gymuned</a:t>
            </a:r>
            <a:r>
              <a:rPr lang="en-GB" sz="2400" dirty="0" smtClean="0">
                <a:latin typeface="Arial" pitchFamily="34" charset="0"/>
                <a:cs typeface="Arial" pitchFamily="34" charset="0"/>
              </a:rPr>
              <a:t>.  </a:t>
            </a:r>
            <a:endParaRPr lang="en-GB" sz="2400" dirty="0">
              <a:latin typeface="Arial" pitchFamily="34" charset="0"/>
              <a:cs typeface="Arial" pitchFamily="34" charset="0"/>
            </a:endParaRPr>
          </a:p>
          <a:p>
            <a:pPr lvl="0">
              <a:spcAft>
                <a:spcPts val="1200"/>
              </a:spcAft>
            </a:pPr>
            <a:endParaRPr lang="en-GB" sz="2400" dirty="0">
              <a:latin typeface="Arial" panose="020B0604020202020204" pitchFamily="34" charset="0"/>
              <a:ea typeface="Times New Roman" panose="02020603050405020304" pitchFamily="18" charset="0"/>
            </a:endParaRPr>
          </a:p>
          <a:p>
            <a:pPr lvl="0">
              <a:spcAft>
                <a:spcPts val="1200"/>
              </a:spcAft>
            </a:pPr>
            <a:endParaRPr lang="en-GB"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846659"/>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6485205" y="2573887"/>
            <a:ext cx="6225907" cy="7417415"/>
          </a:xfrm>
          <a:prstGeom prst="rect">
            <a:avLst/>
          </a:prstGeom>
        </p:spPr>
        <p:txBody>
          <a:bodyPr wrap="square">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Schools that establish strong relationships with families make it easy and safe for parents to access the school building.  They create a specific area in the school for parents and families to use, sometimes without the need for an invitation or appointment.  </a:t>
            </a:r>
          </a:p>
          <a:p>
            <a:pPr marL="342900" indent="-342900">
              <a:spcAft>
                <a:spcPts val="1200"/>
              </a:spcAft>
              <a:buFont typeface="Arial" panose="020B0604020202020204" pitchFamily="34" charset="0"/>
              <a:buChar char="•"/>
            </a:pPr>
            <a:r>
              <a:rPr lang="en-GB" sz="2400" dirty="0">
                <a:latin typeface="Arial" panose="020B0604020202020204" pitchFamily="34" charset="0"/>
                <a:cs typeface="Arial" panose="020B0604020202020204" pitchFamily="34" charset="0"/>
              </a:rPr>
              <a:t>Effective community schools make thoughtful use of school assets to improve the lives of children and families in the local community. </a:t>
            </a:r>
            <a:r>
              <a:rPr lang="en-GB" sz="2400" dirty="0" smtClean="0">
                <a:latin typeface="Arial" panose="020B0604020202020204" pitchFamily="34" charset="0"/>
                <a:cs typeface="Arial" panose="020B0604020202020204" pitchFamily="34" charset="0"/>
              </a:rPr>
              <a:t>They </a:t>
            </a:r>
            <a:r>
              <a:rPr lang="en-GB" sz="2400" dirty="0">
                <a:latin typeface="Arial" panose="020B0604020202020204" pitchFamily="34" charset="0"/>
                <a:cs typeface="Arial" panose="020B0604020202020204" pitchFamily="34" charset="0"/>
              </a:rPr>
              <a:t>seek to address gaps in local sport, cultural or care provision, including during the school holidays. </a:t>
            </a:r>
            <a:r>
              <a:rPr lang="en-GB" sz="2400" dirty="0" smtClean="0">
                <a:latin typeface="Arial" panose="020B0604020202020204" pitchFamily="34" charset="0"/>
                <a:cs typeface="Arial" panose="020B0604020202020204" pitchFamily="34" charset="0"/>
              </a:rPr>
              <a:t>In </a:t>
            </a:r>
            <a:r>
              <a:rPr lang="en-GB" sz="2400" dirty="0">
                <a:latin typeface="Arial" panose="020B0604020202020204" pitchFamily="34" charset="0"/>
                <a:cs typeface="Arial" panose="020B0604020202020204" pitchFamily="34" charset="0"/>
              </a:rPr>
              <a:t>the best examples of asset use, leaders open up the school because they believe in the role of the school as a force that can help improve the community. </a:t>
            </a:r>
          </a:p>
          <a:p>
            <a:pPr lvl="0">
              <a:spcAft>
                <a:spcPts val="1200"/>
              </a:spcAft>
            </a:pPr>
            <a:endParaRPr lang="en-GB" sz="2400" dirty="0">
              <a:latin typeface="Arial" panose="020B0604020202020204" pitchFamily="34" charset="0"/>
              <a:ea typeface="Times New Roman" panose="02020603050405020304" pitchFamily="18" charset="0"/>
            </a:endParaRPr>
          </a:p>
        </p:txBody>
      </p:sp>
      <p:sp>
        <p:nvSpPr>
          <p:cNvPr id="10" name="Rectangle 9"/>
          <p:cNvSpPr/>
          <p:nvPr/>
        </p:nvSpPr>
        <p:spPr>
          <a:xfrm>
            <a:off x="297938" y="2557475"/>
            <a:ext cx="6004388" cy="7786747"/>
          </a:xfrm>
          <a:prstGeom prst="rect">
            <a:avLst/>
          </a:prstGeom>
        </p:spPr>
        <p:txBody>
          <a:bodyPr wrap="square">
            <a:spAutoFit/>
          </a:bodyPr>
          <a:lstStyle/>
          <a:p>
            <a:pPr marL="342900" lvl="0" indent="-342900">
              <a:spcAft>
                <a:spcPts val="1200"/>
              </a:spcAft>
              <a:buFont typeface="Arial" panose="020B0604020202020204" pitchFamily="34" charset="0"/>
              <a:buChar char="•"/>
            </a:pPr>
            <a:r>
              <a:rPr lang="cy-GB" sz="2400" dirty="0" smtClean="0">
                <a:latin typeface="Arial" pitchFamily="34" charset="0"/>
                <a:cs typeface="Arial" pitchFamily="34" charset="0"/>
              </a:rPr>
              <a:t>Mae ysgolion sy’n meithrin perthynas gref â theuluoedd yn ei gwneud yn hawdd ac yn ddiogel i rieni fynd i mewn i adeilad yr ysgol.  Maent yn creu ardal benodol yn yr ysgol i rieni a theuluoedd ei defnyddio, weithiau heb fod angen gwahoddiad neu apwyntiad</a:t>
            </a:r>
            <a:r>
              <a:rPr lang="en-GB" sz="2400" dirty="0" smtClean="0">
                <a:latin typeface="Arial" pitchFamily="34" charset="0"/>
                <a:ea typeface="Times New Roman" panose="02020603050405020304" pitchFamily="18" charset="0"/>
                <a:cs typeface="Arial" pitchFamily="34" charset="0"/>
              </a:rPr>
              <a:t>.  </a:t>
            </a:r>
            <a:endParaRPr lang="en-GB" sz="2400" dirty="0">
              <a:latin typeface="Arial" pitchFamily="34" charset="0"/>
              <a:ea typeface="Times New Roman" panose="02020603050405020304" pitchFamily="18" charset="0"/>
              <a:cs typeface="Arial" pitchFamily="34" charset="0"/>
            </a:endParaRPr>
          </a:p>
          <a:p>
            <a:pPr marL="342900" indent="-342900">
              <a:spcAft>
                <a:spcPts val="1200"/>
              </a:spcAft>
              <a:buFont typeface="Arial" panose="020B0604020202020204" pitchFamily="34" charset="0"/>
              <a:buChar char="•"/>
            </a:pPr>
            <a:r>
              <a:rPr lang="cy-GB" sz="2400" dirty="0" smtClean="0">
                <a:latin typeface="Arial" pitchFamily="34" charset="0"/>
                <a:cs typeface="Arial" pitchFamily="34" charset="0"/>
              </a:rPr>
              <a:t>Mae ysgolion cymunedol effeithiol yn defnyddio asedau’r ysgol mewn modd ystyriol i wella bywydau plant a theuluoedd yn y gymuned leol</a:t>
            </a:r>
            <a:r>
              <a:rPr lang="en-GB" sz="2400" dirty="0" smtClean="0">
                <a:latin typeface="Arial" pitchFamily="34" charset="0"/>
                <a:cs typeface="Arial" pitchFamily="34" charset="0"/>
              </a:rPr>
              <a:t>. </a:t>
            </a:r>
            <a:r>
              <a:rPr lang="cy-GB" sz="2400" dirty="0" smtClean="0">
                <a:latin typeface="Arial" pitchFamily="34" charset="0"/>
                <a:cs typeface="Arial" pitchFamily="34" charset="0"/>
              </a:rPr>
              <a:t>Maent yn ceisio mynd i’r afael â bylchau mewn darpariaeth chwaraeon, diwylliannol neu ofal lleol, gan gynnwys yn ystod gwyliau’r haf</a:t>
            </a:r>
            <a:r>
              <a:rPr lang="en-GB" sz="2400" dirty="0" smtClean="0">
                <a:latin typeface="Arial" pitchFamily="34" charset="0"/>
                <a:cs typeface="Arial" pitchFamily="34" charset="0"/>
              </a:rPr>
              <a:t>. </a:t>
            </a:r>
            <a:r>
              <a:rPr lang="cy-GB" sz="2400" dirty="0" smtClean="0">
                <a:latin typeface="Arial" pitchFamily="34" charset="0"/>
                <a:cs typeface="Arial" pitchFamily="34" charset="0"/>
              </a:rPr>
              <a:t>Yn yr enghreifftiau gorau o ddefnyddio asedau, mae arweinwyr yn agor yr ysgol oherwydd eu bod yn credu yn rôl yr ysgol fel grym a all helpu i wella’r gymuned</a:t>
            </a:r>
            <a:r>
              <a:rPr lang="en-GB" sz="2400" dirty="0" smtClean="0">
                <a:latin typeface="Arial" pitchFamily="34" charset="0"/>
                <a:cs typeface="Arial" pitchFamily="34" charset="0"/>
              </a:rPr>
              <a:t>. </a:t>
            </a:r>
            <a:endParaRPr lang="en-GB" sz="2400" dirty="0">
              <a:latin typeface="Arial" pitchFamily="34" charset="0"/>
              <a:cs typeface="Arial" pitchFamily="34" charset="0"/>
            </a:endParaRPr>
          </a:p>
          <a:p>
            <a:pPr lvl="0">
              <a:spcAft>
                <a:spcPts val="1200"/>
              </a:spcAft>
            </a:pPr>
            <a:endParaRPr lang="en-GB" sz="2400"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Schools </a:t>
            </a:r>
            <a:r>
              <a:rPr lang="en-GB" sz="2400" dirty="0">
                <a:latin typeface="Arial" panose="020B0604020202020204" pitchFamily="34" charset="0"/>
                <a:cs typeface="Arial" panose="020B0604020202020204" pitchFamily="34" charset="0"/>
              </a:rPr>
              <a:t>with co-located services such as health, welfare and adult learning are committed to working with these partners to improve the lives of children and their families.  These schools develop a tailored approach to co-locating services that meets the needs of the school, families and community.  </a:t>
            </a:r>
            <a:endParaRPr lang="en-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co-location of services enables community schools and their partners to share information and work collaboratively to address common challenges.  This enables schools to provide swift support for vulnerable families and prevent the escalation of their difficulties.  </a:t>
            </a: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507897" y="2639907"/>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itchFamily="34" charset="0"/>
                <a:cs typeface="Arial" pitchFamily="34" charset="0"/>
              </a:rPr>
              <a:t>Mae ysgolion â gwasanaethau cydleoledig, fel iechyd, lles a dysgu i oedolion, wedi ymrwymo i gydweithio â’r partneriaid hyn i wella bywydau plant a’u teuluoedd.  Mae’r ysgolion hyn yn datblygu dull wedi’i deilwra i gydleoli gwasanaethau sy’n bodloni anghenion yr ysgol, teuluoedd a’r gymuned</a:t>
            </a:r>
            <a:r>
              <a:rPr lang="en-GB" sz="2400" dirty="0" smtClean="0">
                <a:latin typeface="Arial" pitchFamily="34" charset="0"/>
                <a:cs typeface="Arial" pitchFamily="34" charset="0"/>
              </a:rPr>
              <a:t>.  </a:t>
            </a:r>
          </a:p>
          <a:p>
            <a:pPr marL="342900" marR="5080" indent="-342900">
              <a:buFont typeface="Arial" panose="020B0604020202020204" pitchFamily="34" charset="0"/>
              <a:buChar char="•"/>
              <a:tabLst>
                <a:tab pos="5485765" algn="l"/>
              </a:tabLst>
            </a:pPr>
            <a:endParaRPr lang="en-GB" sz="2400" dirty="0">
              <a:latin typeface="Arial" pitchFamily="34" charset="0"/>
              <a:cs typeface="Arial" pitchFamily="34" charset="0"/>
            </a:endParaRPr>
          </a:p>
          <a:p>
            <a:pPr marL="342900" marR="5080" indent="-342900">
              <a:buFont typeface="Arial" panose="020B0604020202020204" pitchFamily="34" charset="0"/>
              <a:buChar char="•"/>
              <a:tabLst>
                <a:tab pos="5485765" algn="l"/>
              </a:tabLst>
            </a:pPr>
            <a:r>
              <a:rPr lang="cy-GB" sz="2400" dirty="0" smtClean="0">
                <a:latin typeface="Arial" pitchFamily="34" charset="0"/>
                <a:cs typeface="Arial" pitchFamily="34" charset="0"/>
              </a:rPr>
              <a:t>Mae cydleoli gwasanaethau’n galluogi ysgolion cymunedol a’u partneriaid i rannu gwybodaeth a chydweithio i fynd i’r afael â heriau cyffredin.  Mae hyn yn galluogi ysgolion i roi cymorth cyflym i deuluoedd sy’n agored i niwed, ac atal anawsterau rhag gwaethygu</a:t>
            </a:r>
            <a:r>
              <a:rPr lang="en-GB" sz="2400" dirty="0" smtClean="0">
                <a:latin typeface="Arial" pitchFamily="34" charset="0"/>
                <a:cs typeface="Arial" pitchFamily="34" charset="0"/>
              </a:rPr>
              <a:t>.  </a:t>
            </a:r>
            <a:endParaRPr lang="en-GB" sz="2400" dirty="0" smtClean="0">
              <a:solidFill>
                <a:schemeClr val="tx1">
                  <a:lumMod val="75000"/>
                  <a:lumOff val="25000"/>
                </a:schemeClr>
              </a:solidFill>
              <a:latin typeface="Arial" pitchFamily="34" charset="0"/>
              <a:cs typeface="Arial"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846659"/>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6597747" y="2780751"/>
            <a:ext cx="5955757" cy="5786199"/>
          </a:xfrm>
          <a:prstGeom prst="rect">
            <a:avLst/>
          </a:prstGeom>
        </p:spPr>
        <p:txBody>
          <a:bodyPr wrap="square">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Despite the evidence </a:t>
            </a:r>
            <a:r>
              <a:rPr lang="en-GB" sz="2400" dirty="0" smtClean="0">
                <a:latin typeface="Arial" panose="020B0604020202020204" pitchFamily="34" charset="0"/>
                <a:ea typeface="Times New Roman" panose="02020603050405020304" pitchFamily="18" charset="0"/>
              </a:rPr>
              <a:t>for </a:t>
            </a:r>
            <a:r>
              <a:rPr lang="en-GB" sz="2400" dirty="0">
                <a:latin typeface="Arial" panose="020B0604020202020204" pitchFamily="34" charset="0"/>
                <a:ea typeface="Times New Roman" panose="02020603050405020304" pitchFamily="18" charset="0"/>
              </a:rPr>
              <a:t>the potential of community schools in </a:t>
            </a:r>
            <a:r>
              <a:rPr lang="en-GB" sz="2400" dirty="0" smtClean="0">
                <a:latin typeface="Arial" panose="020B0604020202020204" pitchFamily="34" charset="0"/>
                <a:ea typeface="Times New Roman" panose="02020603050405020304" pitchFamily="18" charset="0"/>
              </a:rPr>
              <a:t>research and </a:t>
            </a:r>
            <a:r>
              <a:rPr lang="en-GB" sz="2400" dirty="0">
                <a:latin typeface="Arial" panose="020B0604020202020204" pitchFamily="34" charset="0"/>
                <a:ea typeface="Times New Roman" panose="02020603050405020304" pitchFamily="18" charset="0"/>
              </a:rPr>
              <a:t>in government policy, the vision for community schools in Wales has not been realised in a comprehensive or sustained way.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Over </a:t>
            </a:r>
            <a:r>
              <a:rPr lang="en-GB" sz="2400" dirty="0">
                <a:latin typeface="Arial" panose="020B0604020202020204" pitchFamily="34" charset="0"/>
                <a:ea typeface="Times New Roman" panose="02020603050405020304" pitchFamily="18" charset="0"/>
              </a:rPr>
              <a:t>time, the concept of community schools has been interpreted in a variety of ways and this has left a legacy of different forms of provision. </a:t>
            </a:r>
            <a:r>
              <a:rPr lang="en-GB" sz="2400" dirty="0" smtClean="0">
                <a:latin typeface="Arial" panose="020B0604020202020204" pitchFamily="34" charset="0"/>
                <a:ea typeface="Times New Roman" panose="02020603050405020304" pitchFamily="18" charset="0"/>
              </a:rPr>
              <a:t>Most </a:t>
            </a:r>
            <a:r>
              <a:rPr lang="en-GB" sz="2400" dirty="0">
                <a:latin typeface="Arial" panose="020B0604020202020204" pitchFamily="34" charset="0"/>
                <a:ea typeface="Times New Roman" panose="02020603050405020304" pitchFamily="18" charset="0"/>
              </a:rPr>
              <a:t>developments are at school level, usually driven by individual leaders who have a strong moral purpose and an understanding of the value of working with families and communities.  </a:t>
            </a:r>
            <a:endParaRPr lang="en-GB" sz="2400" dirty="0">
              <a:latin typeface="Times New Roman" panose="02020603050405020304" pitchFamily="18" charset="0"/>
              <a:ea typeface="Times New Roman" panose="02020603050405020304" pitchFamily="18" charset="0"/>
            </a:endParaRPr>
          </a:p>
        </p:txBody>
      </p:sp>
      <p:sp>
        <p:nvSpPr>
          <p:cNvPr id="10" name="Rectangle 9"/>
          <p:cNvSpPr/>
          <p:nvPr/>
        </p:nvSpPr>
        <p:spPr>
          <a:xfrm>
            <a:off x="449819" y="2736203"/>
            <a:ext cx="5838439" cy="6524863"/>
          </a:xfrm>
          <a:prstGeom prst="rect">
            <a:avLst/>
          </a:prstGeom>
        </p:spPr>
        <p:txBody>
          <a:bodyPr wrap="square">
            <a:spAutoFit/>
          </a:bodyPr>
          <a:lstStyle/>
          <a:p>
            <a:pPr marL="342900" lvl="0" indent="-342900">
              <a:spcAft>
                <a:spcPts val="1200"/>
              </a:spcAft>
              <a:buFont typeface="Arial" panose="020B0604020202020204" pitchFamily="34" charset="0"/>
              <a:buChar char="•"/>
            </a:pPr>
            <a:r>
              <a:rPr lang="cy-GB" sz="2400" dirty="0" smtClean="0">
                <a:latin typeface="Arial" pitchFamily="34" charset="0"/>
                <a:cs typeface="Arial" pitchFamily="34" charset="0"/>
              </a:rPr>
              <a:t>Er gwaethaf y dystiolaeth o botensial ysgolion cymunedol mewn llenyddiaeth ymchwil a pholisi’r llywodraeth, ni wireddwyd y weledigaeth ar gyfer ysgolion cymunedol yng Nghymru mewn modd cynhwysfawr na chynaledig</a:t>
            </a:r>
            <a:r>
              <a:rPr lang="en-GB" sz="2400" dirty="0" smtClean="0">
                <a:latin typeface="Arial" pitchFamily="34" charset="0"/>
                <a:ea typeface="Times New Roman" panose="02020603050405020304" pitchFamily="18" charset="0"/>
                <a:cs typeface="Arial" pitchFamily="34" charset="0"/>
              </a:rPr>
              <a:t>.  </a:t>
            </a:r>
          </a:p>
          <a:p>
            <a:pPr marL="342900" lvl="0" indent="-342900">
              <a:spcAft>
                <a:spcPts val="1200"/>
              </a:spcAft>
              <a:buFont typeface="Arial" panose="020B0604020202020204" pitchFamily="34" charset="0"/>
              <a:buChar char="•"/>
            </a:pPr>
            <a:r>
              <a:rPr lang="cy-GB" sz="2400" dirty="0" smtClean="0">
                <a:latin typeface="Arial" pitchFamily="34" charset="0"/>
                <a:cs typeface="Arial" pitchFamily="34" charset="0"/>
              </a:rPr>
              <a:t>Dros amser, dehonglwyd y cysyniad o ysgolion cymunedol mewn ffyrdd amrywiol, ac mae hyn wedi gadael gwaddol o wahanol fathau o ddarpariaeth</a:t>
            </a:r>
            <a:r>
              <a:rPr lang="en-GB" sz="2400" dirty="0" smtClean="0">
                <a:latin typeface="Arial" pitchFamily="34" charset="0"/>
                <a:ea typeface="Times New Roman" panose="02020603050405020304" pitchFamily="18" charset="0"/>
                <a:cs typeface="Arial" pitchFamily="34" charset="0"/>
              </a:rPr>
              <a:t>. </a:t>
            </a:r>
            <a:r>
              <a:rPr lang="cy-GB" sz="2400" dirty="0" smtClean="0">
                <a:latin typeface="Arial" pitchFamily="34" charset="0"/>
                <a:cs typeface="Arial" pitchFamily="34" charset="0"/>
              </a:rPr>
              <a:t>Mae’r rhan fwyaf o ddatblygiadau ar lefel yr ysgol, wedi’u sbarduno gan arweinwyr unigol, fel arfer, sydd â diben moesol cryf a dealltwriaeth o werth cydweithio â theuluoedd a chymunedau</a:t>
            </a:r>
            <a:r>
              <a:rPr lang="en-GB" sz="2400" dirty="0" smtClean="0">
                <a:latin typeface="Arial" pitchFamily="34" charset="0"/>
                <a:ea typeface="Times New Roman" panose="02020603050405020304" pitchFamily="18" charset="0"/>
                <a:cs typeface="Arial" pitchFamily="34" charset="0"/>
              </a:rPr>
              <a:t>.  </a:t>
            </a:r>
            <a:endParaRPr lang="en-GB" sz="2400" dirty="0">
              <a:latin typeface="Arial" pitchFamily="34" charset="0"/>
              <a:ea typeface="Times New Roman" panose="02020603050405020304" pitchFamily="18" charset="0"/>
              <a:cs typeface="Arial" pitchFamily="34" charset="0"/>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6623"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94633"/>
          </a:xfrm>
          <a:prstGeom prst="rect">
            <a:avLst/>
          </a:prstGeom>
        </p:spPr>
        <p:txBody>
          <a:bodyPr vert="horz" wrap="square" lIns="0" tIns="0" rIns="0" bIns="0" rtlCol="0">
            <a:spAutoFit/>
          </a:bodyPr>
          <a:lstStyle/>
          <a:p>
            <a:r>
              <a:rPr lang="en-GB" sz="2300" b="1" dirty="0">
                <a:latin typeface="Arial" panose="020B0604020202020204" pitchFamily="34" charset="0"/>
                <a:cs typeface="Arial" panose="020B0604020202020204" pitchFamily="34" charset="0"/>
              </a:rPr>
              <a:t>Schools should:</a:t>
            </a:r>
            <a:endParaRPr lang="en-GB" sz="23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300" dirty="0">
                <a:latin typeface="Arial" panose="020B0604020202020204" pitchFamily="34" charset="0"/>
                <a:cs typeface="Arial" panose="020B0604020202020204" pitchFamily="34" charset="0"/>
              </a:rPr>
              <a:t>Build strong partnerships with families as an integral part of improving the wellbeing and achievement of all pupils</a:t>
            </a:r>
          </a:p>
          <a:p>
            <a:pPr marL="342900" lvl="0" indent="-342900">
              <a:buFont typeface="Arial" panose="020B0604020202020204" pitchFamily="34" charset="0"/>
              <a:buChar char="•"/>
            </a:pPr>
            <a:r>
              <a:rPr lang="en-GB" sz="2300" dirty="0">
                <a:latin typeface="Arial" panose="020B0604020202020204" pitchFamily="34" charset="0"/>
                <a:cs typeface="Arial" panose="020B0604020202020204" pitchFamily="34" charset="0"/>
              </a:rPr>
              <a:t>Refer clearly in strategic plans to how they will work with families, the community and partners to improve the wellbeing and achievement of all pupils</a:t>
            </a:r>
          </a:p>
          <a:p>
            <a:pPr marL="342900" lvl="0" indent="-342900">
              <a:buFont typeface="Arial" panose="020B0604020202020204" pitchFamily="34" charset="0"/>
              <a:buChar char="•"/>
            </a:pPr>
            <a:r>
              <a:rPr lang="en-GB" sz="2300" dirty="0">
                <a:latin typeface="Arial" panose="020B0604020202020204" pitchFamily="34" charset="0"/>
                <a:cs typeface="Arial" panose="020B0604020202020204" pitchFamily="34" charset="0"/>
              </a:rPr>
              <a:t>Employ family and community engagement staff to work with families, the community and wider partners</a:t>
            </a:r>
          </a:p>
          <a:p>
            <a:pPr marL="342900" lvl="0" indent="-342900">
              <a:buFont typeface="Arial" panose="020B0604020202020204" pitchFamily="34" charset="0"/>
              <a:buChar char="•"/>
            </a:pPr>
            <a:r>
              <a:rPr lang="en-GB" sz="2300" dirty="0">
                <a:latin typeface="Arial" panose="020B0604020202020204" pitchFamily="34" charset="0"/>
                <a:cs typeface="Arial" panose="020B0604020202020204" pitchFamily="34" charset="0"/>
              </a:rPr>
              <a:t>Work with the local authority and with statutory and third-sector partners to provide services that address the needs of families and the community, including co-locating services and utilising school assets</a:t>
            </a:r>
          </a:p>
          <a:p>
            <a:pPr marL="342900" lvl="0" indent="-342900">
              <a:buFont typeface="Arial" panose="020B0604020202020204" pitchFamily="34" charset="0"/>
              <a:buChar char="•"/>
            </a:pPr>
            <a:r>
              <a:rPr lang="en-GB" sz="2300" dirty="0">
                <a:latin typeface="Arial" panose="020B0604020202020204" pitchFamily="34" charset="0"/>
                <a:cs typeface="Arial" panose="020B0604020202020204" pitchFamily="34" charset="0"/>
              </a:rPr>
              <a:t>Evaluate the impact of community school strategies</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09424" y="2616591"/>
            <a:ext cx="5937885" cy="8202245"/>
          </a:xfrm>
          <a:prstGeom prst="rect">
            <a:avLst/>
          </a:prstGeom>
        </p:spPr>
        <p:txBody>
          <a:bodyPr vert="horz" wrap="square" lIns="0" tIns="0" rIns="0" bIns="0" rtlCol="0">
            <a:spAutoFit/>
          </a:bodyPr>
          <a:lstStyle/>
          <a:p>
            <a:r>
              <a:rPr lang="en-GB" sz="2300" b="1" dirty="0" err="1" smtClean="0">
                <a:latin typeface="Arial" panose="020B0604020202020204" pitchFamily="34" charset="0"/>
                <a:cs typeface="Arial" panose="020B0604020202020204" pitchFamily="34" charset="0"/>
              </a:rPr>
              <a:t>Dylai</a:t>
            </a:r>
            <a:r>
              <a:rPr lang="en-GB" sz="2300" b="1" dirty="0" smtClean="0">
                <a:latin typeface="Arial" panose="020B0604020202020204" pitchFamily="34" charset="0"/>
                <a:cs typeface="Arial" panose="020B0604020202020204" pitchFamily="34" charset="0"/>
              </a:rPr>
              <a:t> </a:t>
            </a:r>
            <a:r>
              <a:rPr lang="en-GB" sz="2300" b="1" dirty="0" err="1" smtClean="0">
                <a:latin typeface="Arial" panose="020B0604020202020204" pitchFamily="34" charset="0"/>
                <a:cs typeface="Arial" panose="020B0604020202020204" pitchFamily="34" charset="0"/>
              </a:rPr>
              <a:t>ysgolion</a:t>
            </a:r>
            <a:r>
              <a:rPr lang="en-GB" sz="2300" b="1" dirty="0" smtClean="0">
                <a:latin typeface="Arial" panose="020B0604020202020204" pitchFamily="34" charset="0"/>
                <a:cs typeface="Arial" panose="020B0604020202020204" pitchFamily="34" charset="0"/>
              </a:rPr>
              <a:t>:</a:t>
            </a:r>
            <a:endParaRPr lang="en-GB" sz="23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300" dirty="0" smtClean="0">
                <a:latin typeface="Arial" pitchFamily="34" charset="0"/>
                <a:cs typeface="Arial" pitchFamily="34" charset="0"/>
              </a:rPr>
              <a:t>Feithrin partneriaethau cryf â theuluoedd fel rhan annatod o wella lles a chyflawniad pob disgybl</a:t>
            </a:r>
            <a:endParaRPr lang="en-GB" sz="2300" dirty="0">
              <a:latin typeface="Arial" pitchFamily="34" charset="0"/>
              <a:cs typeface="Arial" pitchFamily="34" charset="0"/>
            </a:endParaRPr>
          </a:p>
          <a:p>
            <a:pPr marL="342900" lvl="0" indent="-342900">
              <a:buFont typeface="Arial" panose="020B0604020202020204" pitchFamily="34" charset="0"/>
              <a:buChar char="•"/>
            </a:pPr>
            <a:r>
              <a:rPr lang="cy-GB" sz="2300" dirty="0" smtClean="0">
                <a:latin typeface="Arial" pitchFamily="34" charset="0"/>
                <a:cs typeface="Arial" pitchFamily="34" charset="0"/>
              </a:rPr>
              <a:t>Cyfeirio’n glir mewn cynlluniau strategol at sut byddant yn cydweithio â theuluoedd, y gymuned a phartneriaid i wella lles a chyflawniad pob disgybl</a:t>
            </a:r>
            <a:endParaRPr lang="en-GB" sz="2300" dirty="0">
              <a:latin typeface="Arial" pitchFamily="34" charset="0"/>
              <a:cs typeface="Arial" pitchFamily="34" charset="0"/>
            </a:endParaRPr>
          </a:p>
          <a:p>
            <a:pPr marL="342900" lvl="0" indent="-342900">
              <a:buFont typeface="Arial" panose="020B0604020202020204" pitchFamily="34" charset="0"/>
              <a:buChar char="•"/>
            </a:pPr>
            <a:r>
              <a:rPr lang="cy-GB" sz="2300" dirty="0" smtClean="0">
                <a:latin typeface="Arial" pitchFamily="34" charset="0"/>
                <a:cs typeface="Arial" pitchFamily="34" charset="0"/>
              </a:rPr>
              <a:t>Cyflogi staff ymgysylltu â theuluoedd a’r gymuned i gydweithio â theuluoedd, y gymuned a phartneriaid ehangach</a:t>
            </a:r>
            <a:endParaRPr lang="en-GB" sz="2300" dirty="0">
              <a:latin typeface="Arial" pitchFamily="34" charset="0"/>
              <a:cs typeface="Arial" pitchFamily="34" charset="0"/>
            </a:endParaRPr>
          </a:p>
          <a:p>
            <a:pPr marL="342900" lvl="0" indent="-342900">
              <a:buFont typeface="Arial" panose="020B0604020202020204" pitchFamily="34" charset="0"/>
              <a:buChar char="•"/>
            </a:pPr>
            <a:r>
              <a:rPr lang="cy-GB" sz="2300" dirty="0" smtClean="0">
                <a:latin typeface="Arial" pitchFamily="34" charset="0"/>
                <a:cs typeface="Arial" pitchFamily="34" charset="0"/>
              </a:rPr>
              <a:t>Cydweithio â’r awdurdod lleol a phartneriaid statudol a’r trydydd sector i ddarparu gwasanaethau sy’n mynd i’r afael ag anghenion teuluoedd a’r gymuned, gan gynnwys cydleoli gwasanaethau a defnyddio asedau’r ysgol</a:t>
            </a:r>
            <a:endParaRPr lang="en-GB" sz="2300" dirty="0">
              <a:latin typeface="Arial" pitchFamily="34" charset="0"/>
              <a:cs typeface="Arial" pitchFamily="34" charset="0"/>
            </a:endParaRPr>
          </a:p>
          <a:p>
            <a:pPr marL="342900" lvl="0" indent="-342900">
              <a:buFont typeface="Arial" panose="020B0604020202020204" pitchFamily="34" charset="0"/>
              <a:buChar char="•"/>
            </a:pPr>
            <a:r>
              <a:rPr lang="cy-GB" sz="2300" dirty="0" smtClean="0">
                <a:latin typeface="Arial" pitchFamily="34" charset="0"/>
                <a:cs typeface="Arial" pitchFamily="34" charset="0"/>
              </a:rPr>
              <a:t>Gwerthuso effaith strategaethau ysgolion cymunedol</a:t>
            </a:r>
            <a:endParaRPr lang="en-GB" sz="2300" dirty="0">
              <a:latin typeface="Arial" pitchFamily="34" charset="0"/>
              <a:cs typeface="Arial" pitchFamily="34" charset="0"/>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2555" y="1547177"/>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589380"/>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6639951" y="2408486"/>
            <a:ext cx="6364848" cy="7381508"/>
          </a:xfrm>
          <a:prstGeom prst="rect">
            <a:avLst/>
          </a:prstGeom>
        </p:spPr>
        <p:txBody>
          <a:bodyPr wrap="square">
            <a:spAutoFit/>
          </a:bodyPr>
          <a:lstStyle/>
          <a:p>
            <a:pPr>
              <a:spcAft>
                <a:spcPts val="1000"/>
              </a:spcAft>
              <a:tabLst>
                <a:tab pos="2637155" algn="ctr"/>
                <a:tab pos="5274310" algn="r"/>
                <a:tab pos="457200" algn="l"/>
              </a:tabLst>
            </a:pPr>
            <a:r>
              <a:rPr lang="en-GB" b="1" dirty="0">
                <a:solidFill>
                  <a:srgbClr val="000000"/>
                </a:solidFill>
                <a:latin typeface="Arial" panose="020B0604020202020204" pitchFamily="34" charset="0"/>
                <a:ea typeface="Times New Roman" panose="02020603050405020304" pitchFamily="18" charset="0"/>
              </a:rPr>
              <a:t> </a:t>
            </a:r>
            <a:r>
              <a:rPr lang="en-GB" sz="24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Local authorities </a:t>
            </a:r>
            <a:r>
              <a:rPr lang="en-GB" sz="2400" b="1" dirty="0">
                <a:solidFill>
                  <a:srgbClr val="000000"/>
                </a:solidFill>
                <a:latin typeface="Arial" panose="020B0604020202020204" pitchFamily="34" charset="0"/>
                <a:ea typeface="Times New Roman" panose="02020603050405020304" pitchFamily="18" charset="0"/>
                <a:cs typeface="Arial" panose="020B0604020202020204" pitchFamily="34" charset="0"/>
              </a:rPr>
              <a:t>should:</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1000"/>
              </a:spcAft>
              <a:buSzPts val="12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Include in strategic planning actions on how they will develop authority-wide initiatives to support schools to be effective community schools</a:t>
            </a:r>
          </a:p>
          <a:p>
            <a:pPr marL="342900" lvl="0" indent="-342900">
              <a:spcAft>
                <a:spcPts val="1000"/>
              </a:spcAft>
              <a:buSzPts val="12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Strengthen cross-directorate working to plan ways of locating a range of services in schools</a:t>
            </a:r>
          </a:p>
          <a:p>
            <a:pPr marL="342900" lvl="0" indent="-342900">
              <a:spcAft>
                <a:spcPts val="1000"/>
              </a:spcAft>
              <a:buSzPts val="12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Ensure that 21</a:t>
            </a:r>
            <a:r>
              <a:rPr lang="en-GB" sz="2400" baseline="30000" dirty="0">
                <a:latin typeface="Arial" panose="020B0604020202020204" pitchFamily="34" charset="0"/>
                <a:ea typeface="Times New Roman" panose="02020603050405020304" pitchFamily="18" charset="0"/>
                <a:cs typeface="Arial" panose="020B0604020202020204" pitchFamily="34" charset="0"/>
              </a:rPr>
              <a:t>st</a:t>
            </a:r>
            <a:r>
              <a:rPr lang="en-GB" sz="2400" dirty="0">
                <a:latin typeface="Arial" panose="020B0604020202020204" pitchFamily="34" charset="0"/>
                <a:ea typeface="Times New Roman" panose="02020603050405020304" pitchFamily="18" charset="0"/>
                <a:cs typeface="Arial" panose="020B0604020202020204" pitchFamily="34" charset="0"/>
              </a:rPr>
              <a:t> Century Schools planning considers the need for spaces / base rooms for family and community access</a:t>
            </a:r>
          </a:p>
          <a:p>
            <a:pPr marL="342900" lvl="0" indent="-342900">
              <a:spcAft>
                <a:spcPts val="1000"/>
              </a:spcAft>
              <a:buSzPts val="12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Support schools to appoint family and community engagement staff, including developing a role description for these staff</a:t>
            </a:r>
          </a:p>
          <a:p>
            <a:pPr marL="342900" lvl="0" indent="-342900">
              <a:spcAft>
                <a:spcPts val="1000"/>
              </a:spcAft>
              <a:buSzPts val="1200"/>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Provide professional learning opportunities for support school staff, governing bodies and strategic partners to develop community schools</a:t>
            </a:r>
          </a:p>
        </p:txBody>
      </p:sp>
      <p:sp>
        <p:nvSpPr>
          <p:cNvPr id="10" name="Rectangle 9"/>
          <p:cNvSpPr/>
          <p:nvPr/>
        </p:nvSpPr>
        <p:spPr>
          <a:xfrm>
            <a:off x="267286" y="2245483"/>
            <a:ext cx="6189785" cy="7504619"/>
          </a:xfrm>
          <a:prstGeom prst="rect">
            <a:avLst/>
          </a:prstGeom>
        </p:spPr>
        <p:txBody>
          <a:bodyPr wrap="square">
            <a:spAutoFit/>
          </a:bodyPr>
          <a:lstStyle/>
          <a:p>
            <a:pPr>
              <a:spcAft>
                <a:spcPts val="1000"/>
              </a:spcAft>
              <a:tabLst>
                <a:tab pos="2637155" algn="ctr"/>
                <a:tab pos="5274310" algn="r"/>
                <a:tab pos="457200" algn="l"/>
              </a:tabLst>
            </a:pPr>
            <a:r>
              <a:rPr lang="en-GB" b="1" dirty="0">
                <a:solidFill>
                  <a:srgbClr val="000000"/>
                </a:solidFill>
                <a:latin typeface="Arial" panose="020B0604020202020204" pitchFamily="34" charset="0"/>
                <a:ea typeface="Times New Roman" panose="02020603050405020304" pitchFamily="18" charset="0"/>
              </a:rPr>
              <a:t> </a:t>
            </a:r>
            <a:r>
              <a:rPr lang="en-GB" sz="2200" b="1" dirty="0" err="1" smtClean="0">
                <a:solidFill>
                  <a:srgbClr val="000000"/>
                </a:solidFill>
                <a:latin typeface="Arial" panose="020B0604020202020204" pitchFamily="34" charset="0"/>
                <a:ea typeface="Times New Roman" panose="02020603050405020304" pitchFamily="18" charset="0"/>
                <a:cs typeface="Arial" panose="020B0604020202020204" pitchFamily="34" charset="0"/>
              </a:rPr>
              <a:t>Dylai</a:t>
            </a:r>
            <a:r>
              <a:rPr lang="en-GB"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GB" sz="2200" b="1" dirty="0" err="1" smtClean="0">
                <a:solidFill>
                  <a:srgbClr val="000000"/>
                </a:solidFill>
                <a:latin typeface="Arial" panose="020B0604020202020204" pitchFamily="34" charset="0"/>
                <a:ea typeface="Times New Roman" panose="02020603050405020304" pitchFamily="18" charset="0"/>
                <a:cs typeface="Arial" panose="020B0604020202020204" pitchFamily="34" charset="0"/>
              </a:rPr>
              <a:t>awdurdodau</a:t>
            </a:r>
            <a:r>
              <a:rPr lang="en-GB"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GB" sz="2200" b="1" dirty="0" err="1" smtClean="0">
                <a:solidFill>
                  <a:srgbClr val="000000"/>
                </a:solidFill>
                <a:latin typeface="Arial" panose="020B0604020202020204" pitchFamily="34" charset="0"/>
                <a:ea typeface="Times New Roman" panose="02020603050405020304" pitchFamily="18" charset="0"/>
                <a:cs typeface="Arial" panose="020B0604020202020204" pitchFamily="34" charset="0"/>
              </a:rPr>
              <a:t>lleol</a:t>
            </a:r>
            <a:r>
              <a:rPr lang="en-GB" sz="2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GB" sz="22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1000"/>
              </a:spcAft>
              <a:buSzPts val="1200"/>
              <a:buFont typeface="Arial" panose="020B0604020202020204" pitchFamily="34" charset="0"/>
              <a:buChar char="•"/>
            </a:pPr>
            <a:r>
              <a:rPr lang="cy-GB" sz="2200" dirty="0" smtClean="0">
                <a:latin typeface="Arial" pitchFamily="34" charset="0"/>
                <a:cs typeface="Arial" pitchFamily="34" charset="0"/>
              </a:rPr>
              <a:t>Gynnwys camau mewn cynlluniau strategol yn ymwneud â sut byddant yn datblygu mentrau awdurdod cyfan i gynorthwyo ysgolion i fod yn ysgolion cymunedol effeithiol</a:t>
            </a:r>
            <a:endParaRPr lang="en-GB" sz="2200" dirty="0">
              <a:latin typeface="Arial" pitchFamily="34" charset="0"/>
              <a:ea typeface="Times New Roman" panose="02020603050405020304" pitchFamily="18" charset="0"/>
              <a:cs typeface="Arial" pitchFamily="34" charset="0"/>
            </a:endParaRPr>
          </a:p>
          <a:p>
            <a:pPr marL="342900" lvl="0" indent="-342900">
              <a:spcAft>
                <a:spcPts val="1000"/>
              </a:spcAft>
              <a:buSzPts val="1200"/>
              <a:buFont typeface="Arial" panose="020B0604020202020204" pitchFamily="34" charset="0"/>
              <a:buChar char="•"/>
            </a:pPr>
            <a:r>
              <a:rPr lang="cy-GB" sz="2200" dirty="0" smtClean="0">
                <a:latin typeface="Arial" pitchFamily="34" charset="0"/>
                <a:cs typeface="Arial" pitchFamily="34" charset="0"/>
              </a:rPr>
              <a:t>Cryfhau gweithio ar draws cyfarwyddiaethau i gynllunio ffyrdd i leoli ystod o wasanaethau mewn ysgolion</a:t>
            </a:r>
            <a:endParaRPr lang="en-GB" sz="2200" dirty="0">
              <a:latin typeface="Arial" pitchFamily="34" charset="0"/>
              <a:ea typeface="Times New Roman" panose="02020603050405020304" pitchFamily="18" charset="0"/>
              <a:cs typeface="Arial" pitchFamily="34" charset="0"/>
            </a:endParaRPr>
          </a:p>
          <a:p>
            <a:pPr marL="342900" lvl="0" indent="-342900">
              <a:spcAft>
                <a:spcPts val="1000"/>
              </a:spcAft>
              <a:buSzPts val="1200"/>
              <a:buFont typeface="Arial" panose="020B0604020202020204" pitchFamily="34" charset="0"/>
              <a:buChar char="•"/>
            </a:pPr>
            <a:r>
              <a:rPr lang="cy-GB" sz="2200" dirty="0" smtClean="0">
                <a:latin typeface="Arial" pitchFamily="34" charset="0"/>
                <a:cs typeface="Arial" pitchFamily="34" charset="0"/>
              </a:rPr>
              <a:t>Sicrhau bod cynllunio ar gyfer Ysgolion yr 21</a:t>
            </a:r>
            <a:r>
              <a:rPr lang="cy-GB" sz="2200" baseline="30000" dirty="0" smtClean="0">
                <a:latin typeface="Arial" pitchFamily="34" charset="0"/>
                <a:cs typeface="Arial" pitchFamily="34" charset="0"/>
              </a:rPr>
              <a:t>ain</a:t>
            </a:r>
            <a:r>
              <a:rPr lang="cy-GB" sz="2200" dirty="0" smtClean="0">
                <a:latin typeface="Arial" pitchFamily="34" charset="0"/>
                <a:cs typeface="Arial" pitchFamily="34" charset="0"/>
              </a:rPr>
              <a:t> Ganrif yn ystyried yr angen am fannau / ystafelloedd sylfaen i deuluoedd a’r gymuned eu defnyddio</a:t>
            </a:r>
            <a:endParaRPr lang="en-GB" sz="2200" dirty="0">
              <a:latin typeface="Arial" pitchFamily="34" charset="0"/>
              <a:ea typeface="Times New Roman" panose="02020603050405020304" pitchFamily="18" charset="0"/>
              <a:cs typeface="Arial" pitchFamily="34" charset="0"/>
            </a:endParaRPr>
          </a:p>
          <a:p>
            <a:pPr marL="342900" lvl="0" indent="-342900">
              <a:spcAft>
                <a:spcPts val="1000"/>
              </a:spcAft>
              <a:buSzPts val="1200"/>
              <a:buFont typeface="Arial" panose="020B0604020202020204" pitchFamily="34" charset="0"/>
              <a:buChar char="•"/>
            </a:pPr>
            <a:r>
              <a:rPr lang="cy-GB" sz="2200" dirty="0" smtClean="0">
                <a:latin typeface="Arial" pitchFamily="34" charset="0"/>
                <a:cs typeface="Arial" pitchFamily="34" charset="0"/>
              </a:rPr>
              <a:t>Cynorthwyo ysgolion i benodi staff ymgysylltu â theuluoedd a’r gymuned, gan gynnwys datblygu swydd ddisgrifiad ar gyfer yr aelodau staff hyn</a:t>
            </a:r>
            <a:endParaRPr lang="en-GB" sz="2200" dirty="0">
              <a:latin typeface="Arial" pitchFamily="34" charset="0"/>
              <a:ea typeface="Times New Roman" panose="02020603050405020304" pitchFamily="18" charset="0"/>
              <a:cs typeface="Arial" pitchFamily="34" charset="0"/>
            </a:endParaRPr>
          </a:p>
          <a:p>
            <a:pPr marL="342900" lvl="0" indent="-342900">
              <a:spcAft>
                <a:spcPts val="1000"/>
              </a:spcAft>
              <a:buSzPts val="1200"/>
              <a:buFont typeface="Arial" panose="020B0604020202020204" pitchFamily="34" charset="0"/>
              <a:buChar char="•"/>
            </a:pPr>
            <a:r>
              <a:rPr lang="cy-GB" sz="2200" dirty="0" smtClean="0">
                <a:latin typeface="Arial" pitchFamily="34" charset="0"/>
                <a:cs typeface="Arial" pitchFamily="34" charset="0"/>
              </a:rPr>
              <a:t>Darparu cyfleoedd dysgu proffesiynol i staff cymorth ysgolion, cyrff llywodraethol a phartneriaid strategol i ddatblygu ysgolion cymunedol</a:t>
            </a:r>
            <a:endParaRPr lang="en-GB" sz="2200" dirty="0">
              <a:latin typeface="Arial" pitchFamily="34" charset="0"/>
              <a:ea typeface="Times New Roman" panose="02020603050405020304" pitchFamily="18" charset="0"/>
              <a:cs typeface="Arial" pitchFamily="34" charset="0"/>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962"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The Welsh Government should:</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Develop a set of agreed, defining characteristics for community schools, </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consider how schools are classified as ‘community schools’ and how this term is used to identify specific schools</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Promote the benefits of community schools, particularly in areas of disadvantage, with schools, local authorities and regional consortia</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Strengthen the expectation for including actions on family and community engagement in school strategic </a:t>
            </a:r>
            <a:r>
              <a:rPr lang="en-GB" sz="2400" dirty="0" smtClean="0">
                <a:latin typeface="Arial" panose="020B0604020202020204" pitchFamily="34" charset="0"/>
                <a:cs typeface="Arial" panose="020B0604020202020204" pitchFamily="34" charset="0"/>
              </a:rPr>
              <a:t>plans</a:t>
            </a:r>
          </a:p>
          <a:p>
            <a:pPr lvl="0"/>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51627" y="2653975"/>
            <a:ext cx="5937885" cy="7017306"/>
          </a:xfrm>
          <a:prstGeom prst="rect">
            <a:avLst/>
          </a:prstGeom>
        </p:spPr>
        <p:txBody>
          <a:bodyPr vert="horz" wrap="square" lIns="0" tIns="0" rIns="0" bIns="0" rtlCol="0">
            <a:spAutoFit/>
          </a:bodyPr>
          <a:lstStyle/>
          <a:p>
            <a:r>
              <a:rPr lang="en-GB" sz="2400" b="1" dirty="0" err="1" smtClean="0">
                <a:latin typeface="Arial" panose="020B0604020202020204" pitchFamily="34" charset="0"/>
                <a:cs typeface="Arial" panose="020B0604020202020204" pitchFamily="34" charset="0"/>
              </a:rPr>
              <a:t>Dylai</a:t>
            </a:r>
            <a:r>
              <a:rPr lang="en-GB" sz="2400" b="1" dirty="0" smtClean="0">
                <a:latin typeface="Arial" panose="020B0604020202020204" pitchFamily="34" charset="0"/>
                <a:cs typeface="Arial" panose="020B0604020202020204" pitchFamily="34" charset="0"/>
              </a:rPr>
              <a:t> </a:t>
            </a:r>
            <a:r>
              <a:rPr lang="en-GB" sz="2400" b="1" dirty="0" err="1" smtClean="0">
                <a:latin typeface="Arial" panose="020B0604020202020204" pitchFamily="34" charset="0"/>
                <a:cs typeface="Arial" panose="020B0604020202020204" pitchFamily="34" charset="0"/>
              </a:rPr>
              <a:t>Llywodraeth</a:t>
            </a:r>
            <a:r>
              <a:rPr lang="en-GB" sz="2400" b="1" dirty="0" smtClean="0">
                <a:latin typeface="Arial" panose="020B0604020202020204" pitchFamily="34" charset="0"/>
                <a:cs typeface="Arial" panose="020B0604020202020204" pitchFamily="34" charset="0"/>
              </a:rPr>
              <a:t> Cymru:</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itchFamily="34" charset="0"/>
                <a:cs typeface="Arial" pitchFamily="34" charset="0"/>
              </a:rPr>
              <a:t>Ddatblygu cyfres o nodweddion diffiniol, cytûn ar gyfer ysgolion cymunedol, ac ystyried sut caiff ysgolion eu dosbarthu’n ‘ysgolion cymunedol’ a sut caiff y term hwn ei ddefnyddio i nodi ysgolion penodol</a:t>
            </a:r>
            <a:endParaRPr lang="en-GB" sz="2400" dirty="0">
              <a:latin typeface="Arial" pitchFamily="34" charset="0"/>
              <a:cs typeface="Arial" pitchFamily="34" charset="0"/>
            </a:endParaRPr>
          </a:p>
          <a:p>
            <a:pPr marL="342900" lvl="0" indent="-342900">
              <a:buFont typeface="Arial" panose="020B0604020202020204" pitchFamily="34" charset="0"/>
              <a:buChar char="•"/>
            </a:pPr>
            <a:r>
              <a:rPr lang="cy-GB" sz="2400" dirty="0" smtClean="0">
                <a:latin typeface="Arial" pitchFamily="34" charset="0"/>
                <a:cs typeface="Arial" pitchFamily="34" charset="0"/>
              </a:rPr>
              <a:t>Hyrwyddo manteision ysgolion cymunedol, yn enwedig mewn ardaloedd difreintiedig, gydag ysgolion, awdurdodau lleol a chonsortia rhanbarthol</a:t>
            </a:r>
            <a:endParaRPr lang="en-GB" sz="2400" dirty="0">
              <a:latin typeface="Arial" pitchFamily="34" charset="0"/>
              <a:cs typeface="Arial" pitchFamily="34" charset="0"/>
            </a:endParaRPr>
          </a:p>
          <a:p>
            <a:pPr marL="342900" lvl="0" indent="-342900">
              <a:buFont typeface="Arial" panose="020B0604020202020204" pitchFamily="34" charset="0"/>
              <a:buChar char="•"/>
            </a:pPr>
            <a:r>
              <a:rPr lang="cy-GB" sz="2400" dirty="0" smtClean="0">
                <a:latin typeface="Arial" pitchFamily="34" charset="0"/>
                <a:cs typeface="Arial" pitchFamily="34" charset="0"/>
              </a:rPr>
              <a:t>Cryfhau’r disgwyliad i gynnwys camau gweithredu ar gyfer ymgysylltu â theuluoedd a’r gymuned mewn cynlluniau strategol ysgolion</a:t>
            </a:r>
            <a:endParaRPr lang="en-GB" sz="2400" dirty="0" smtClean="0">
              <a:latin typeface="Arial" pitchFamily="34" charset="0"/>
              <a:cs typeface="Arial" pitchFamily="34" charset="0"/>
            </a:endParaRPr>
          </a:p>
          <a:p>
            <a:pPr lvl="0"/>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9921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lvl="0"/>
            <a:r>
              <a:rPr lang="en-GB" sz="2400" b="1" dirty="0" smtClean="0">
                <a:latin typeface="Arial" panose="020B0604020202020204" pitchFamily="34" charset="0"/>
                <a:cs typeface="Arial" panose="020B0604020202020204" pitchFamily="34" charset="0"/>
              </a:rPr>
              <a:t>The Welsh Government should:</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Refresh </a:t>
            </a:r>
            <a:r>
              <a:rPr lang="en-GB" sz="2400" dirty="0">
                <a:latin typeface="Arial" panose="020B0604020202020204" pitchFamily="34" charset="0"/>
                <a:cs typeface="Arial" panose="020B0604020202020204" pitchFamily="34" charset="0"/>
              </a:rPr>
              <a:t>national guidance on community schools, using the Family and Community Engagement Toolkit (</a:t>
            </a:r>
            <a:r>
              <a:rPr lang="en-GB" sz="2400" dirty="0" err="1">
                <a:latin typeface="Arial" panose="020B0604020202020204" pitchFamily="34" charset="0"/>
                <a:cs typeface="Arial" panose="020B0604020202020204" pitchFamily="34" charset="0"/>
              </a:rPr>
              <a:t>FaCE</a:t>
            </a:r>
            <a:r>
              <a:rPr lang="en-GB" sz="2400" dirty="0">
                <a:latin typeface="Arial" panose="020B0604020202020204" pitchFamily="34" charset="0"/>
                <a:cs typeface="Arial" panose="020B0604020202020204" pitchFamily="34" charset="0"/>
              </a:rPr>
              <a:t>), and provide guidance on how schools can evaluate and improve their community school </a:t>
            </a:r>
            <a:r>
              <a:rPr lang="en-GB" sz="2400" dirty="0" smtClean="0">
                <a:latin typeface="Arial" panose="020B0604020202020204" pitchFamily="34" charset="0"/>
                <a:cs typeface="Arial" panose="020B0604020202020204" pitchFamily="34" charset="0"/>
              </a:rPr>
              <a:t>strategies</a:t>
            </a:r>
          </a:p>
          <a:p>
            <a:pPr lvl="0"/>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Ensure that 21st Century Schools and Colleges Programme planning, guidance and building standards take into consideration the need for spaces for family and community access </a:t>
            </a:r>
            <a:r>
              <a:rPr lang="en-GB" sz="2400" dirty="0"/>
              <a:t/>
            </a:r>
            <a:br>
              <a:rPr lang="en-GB" sz="2400" dirty="0"/>
            </a:br>
            <a:endParaRPr lang="en-GB" sz="2400" dirty="0"/>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564168" y="2625839"/>
            <a:ext cx="5937885" cy="6647974"/>
          </a:xfrm>
          <a:prstGeom prst="rect">
            <a:avLst/>
          </a:prstGeom>
        </p:spPr>
        <p:txBody>
          <a:bodyPr vert="horz" wrap="square" lIns="0" tIns="0" rIns="0" bIns="0" rtlCol="0">
            <a:spAutoFit/>
          </a:bodyPr>
          <a:lstStyle/>
          <a:p>
            <a:pPr lvl="0"/>
            <a:r>
              <a:rPr lang="en-GB" sz="2400" b="1" dirty="0" err="1" smtClean="0">
                <a:latin typeface="Arial" panose="020B0604020202020204" pitchFamily="34" charset="0"/>
                <a:cs typeface="Arial" panose="020B0604020202020204" pitchFamily="34" charset="0"/>
              </a:rPr>
              <a:t>Dylai</a:t>
            </a:r>
            <a:r>
              <a:rPr lang="en-GB" sz="2400" b="1" dirty="0" smtClean="0">
                <a:latin typeface="Arial" panose="020B0604020202020204" pitchFamily="34" charset="0"/>
                <a:cs typeface="Arial" panose="020B0604020202020204" pitchFamily="34" charset="0"/>
              </a:rPr>
              <a:t> </a:t>
            </a:r>
            <a:r>
              <a:rPr lang="en-GB" sz="2400" b="1" dirty="0" err="1" smtClean="0">
                <a:latin typeface="Arial" panose="020B0604020202020204" pitchFamily="34" charset="0"/>
                <a:cs typeface="Arial" panose="020B0604020202020204" pitchFamily="34" charset="0"/>
              </a:rPr>
              <a:t>Llywodraeth</a:t>
            </a:r>
            <a:r>
              <a:rPr lang="en-GB" sz="2400" b="1" dirty="0" smtClean="0">
                <a:latin typeface="Arial" panose="020B0604020202020204" pitchFamily="34" charset="0"/>
                <a:cs typeface="Arial" panose="020B0604020202020204" pitchFamily="34" charset="0"/>
              </a:rPr>
              <a:t> Cymru:</a:t>
            </a:r>
          </a:p>
          <a:p>
            <a:pPr marL="342900" lvl="0" indent="-342900">
              <a:buFont typeface="Arial" panose="020B0604020202020204" pitchFamily="34" charset="0"/>
              <a:buChar char="•"/>
            </a:pPr>
            <a:r>
              <a:rPr lang="cy-GB" sz="2400" dirty="0" smtClean="0">
                <a:latin typeface="Arial" pitchFamily="34" charset="0"/>
                <a:cs typeface="Arial" pitchFamily="34" charset="0"/>
              </a:rPr>
              <a:t>Adnewyddu arweiniad cenedlaethol ar ysgolion cymunedol, gan ddefnyddio’r Pecyn Cymorth Ymgysylltu â’r Gymuned a Theuluoedd, a rhoi arweiniad ar sut gall ysgolion werthuso a gwella eu strategaethau ysgol gymunedol</a:t>
            </a:r>
            <a:endParaRPr lang="en-GB" sz="2400" dirty="0" smtClean="0">
              <a:latin typeface="Arial" pitchFamily="34" charset="0"/>
              <a:cs typeface="Arial" pitchFamily="34" charset="0"/>
            </a:endParaRPr>
          </a:p>
          <a:p>
            <a:pPr lvl="0"/>
            <a:endParaRPr lang="en-GB" sz="2400" dirty="0">
              <a:latin typeface="Arial" pitchFamily="34" charset="0"/>
              <a:cs typeface="Arial" pitchFamily="34" charset="0"/>
            </a:endParaRPr>
          </a:p>
          <a:p>
            <a:pPr marL="342900" lvl="0" indent="-342900">
              <a:buFont typeface="Arial" panose="020B0604020202020204" pitchFamily="34" charset="0"/>
              <a:buChar char="•"/>
            </a:pPr>
            <a:r>
              <a:rPr lang="cy-GB" sz="2400" dirty="0" smtClean="0">
                <a:latin typeface="Arial" pitchFamily="34" charset="0"/>
                <a:cs typeface="Arial" pitchFamily="34" charset="0"/>
              </a:rPr>
              <a:t>Sicrhau bod cynllunio, arweiniad a safonau adeiladu ar gyfer y rhaglen Ysgolion a Cholegau’r 21</a:t>
            </a:r>
            <a:r>
              <a:rPr lang="cy-GB" sz="2400" baseline="30000" dirty="0" smtClean="0">
                <a:latin typeface="Arial" pitchFamily="34" charset="0"/>
                <a:cs typeface="Arial" pitchFamily="34" charset="0"/>
              </a:rPr>
              <a:t>ain</a:t>
            </a:r>
            <a:r>
              <a:rPr lang="cy-GB" sz="2400" dirty="0" smtClean="0">
                <a:latin typeface="Arial" pitchFamily="34" charset="0"/>
                <a:cs typeface="Arial" pitchFamily="34" charset="0"/>
              </a:rPr>
              <a:t> Ganrif yn ystyried yr angen am leoedd y gall teuluoedd a’r gymuned eu defnyddio</a:t>
            </a:r>
            <a:r>
              <a:rPr lang="en-GB" sz="2400" dirty="0" smtClean="0">
                <a:latin typeface="Arial" pitchFamily="34" charset="0"/>
                <a:cs typeface="Arial" pitchFamily="34" charset="0"/>
              </a:rPr>
              <a:t> </a:t>
            </a:r>
            <a:r>
              <a:rPr lang="en-GB" sz="2400" dirty="0"/>
              <a:t/>
            </a:r>
            <a:br>
              <a:rPr lang="en-GB" sz="2400" dirty="0"/>
            </a:br>
            <a:endParaRPr lang="en-GB" sz="2400" dirty="0"/>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253053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The report contains 12 case studies that provide examples of how effective community schools: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s</a:t>
            </a:r>
            <a:r>
              <a:rPr lang="en-GB" sz="2400" dirty="0" smtClean="0">
                <a:solidFill>
                  <a:schemeClr val="tx1">
                    <a:lumMod val="75000"/>
                    <a:lumOff val="25000"/>
                  </a:schemeClr>
                </a:solidFill>
                <a:latin typeface="Arial"/>
                <a:cs typeface="Arial"/>
              </a:rPr>
              <a:t>trengthen family and community engagement</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e</a:t>
            </a:r>
            <a:r>
              <a:rPr lang="en-GB" sz="2400" dirty="0" smtClean="0">
                <a:solidFill>
                  <a:schemeClr val="tx1">
                    <a:lumMod val="75000"/>
                    <a:lumOff val="25000"/>
                  </a:schemeClr>
                </a:solidFill>
                <a:latin typeface="Arial"/>
                <a:cs typeface="Arial"/>
              </a:rPr>
              <a:t>xpand the use of their assets for the benefit of the community served by the school</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p</a:t>
            </a:r>
            <a:r>
              <a:rPr lang="en-GB" sz="2400" dirty="0" smtClean="0">
                <a:solidFill>
                  <a:schemeClr val="tx1">
                    <a:lumMod val="75000"/>
                    <a:lumOff val="25000"/>
                  </a:schemeClr>
                </a:solidFill>
                <a:latin typeface="Arial"/>
                <a:cs typeface="Arial"/>
              </a:rPr>
              <a:t>rovide a range of services and support through the co-location or the provision of service hubs within the community </a:t>
            </a: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521964" y="2668043"/>
            <a:ext cx="5937885" cy="4801314"/>
          </a:xfrm>
          <a:prstGeom prst="rect">
            <a:avLst/>
          </a:prstGeom>
        </p:spPr>
        <p:txBody>
          <a:bodyPr vert="horz" wrap="square" lIns="0" tIns="0" rIns="0" bIns="0" rtlCol="0">
            <a:spAutoFit/>
          </a:bodyPr>
          <a:lstStyle/>
          <a:p>
            <a:pPr marR="5080">
              <a:tabLst>
                <a:tab pos="5485765" algn="l"/>
              </a:tabLst>
            </a:pPr>
            <a:r>
              <a:rPr lang="en-GB" sz="2400" dirty="0" err="1" smtClean="0">
                <a:latin typeface="Arial" pitchFamily="34" charset="0"/>
                <a:cs typeface="Arial" pitchFamily="34" charset="0"/>
              </a:rPr>
              <a:t>Mae’r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adroddiad</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cynnwys</a:t>
            </a:r>
            <a:r>
              <a:rPr lang="en-GB" sz="2400" dirty="0" smtClean="0">
                <a:latin typeface="Arial" pitchFamily="34" charset="0"/>
                <a:cs typeface="Arial" pitchFamily="34" charset="0"/>
              </a:rPr>
              <a:t> 12 </a:t>
            </a:r>
            <a:r>
              <a:rPr lang="en-GB" sz="2400" dirty="0" err="1" smtClean="0">
                <a:latin typeface="Arial" pitchFamily="34" charset="0"/>
                <a:cs typeface="Arial" pitchFamily="34" charset="0"/>
              </a:rPr>
              <a:t>astudiaeth</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achos</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sy’n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rhoi</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enghreifftiau</a:t>
            </a:r>
            <a:r>
              <a:rPr lang="en-GB" sz="2400" dirty="0" smtClean="0">
                <a:latin typeface="Arial" pitchFamily="34" charset="0"/>
                <a:cs typeface="Arial" pitchFamily="34" charset="0"/>
              </a:rPr>
              <a:t> o </a:t>
            </a:r>
            <a:r>
              <a:rPr lang="en-GB" sz="2400" dirty="0" err="1" smtClean="0">
                <a:latin typeface="Arial" pitchFamily="34" charset="0"/>
                <a:cs typeface="Arial" pitchFamily="34" charset="0"/>
              </a:rPr>
              <a:t>sut</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mae</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ysgolion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cymunedol</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effeithiol</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yn</a:t>
            </a:r>
            <a:r>
              <a:rPr lang="en-GB" sz="2400" dirty="0" smtClean="0">
                <a:latin typeface="Arial" pitchFamily="34" charset="0"/>
                <a:cs typeface="Arial" pitchFamily="34" charset="0"/>
              </a:rPr>
              <a:t>:</a:t>
            </a:r>
          </a:p>
          <a:p>
            <a:pPr marR="5080">
              <a:tabLst>
                <a:tab pos="5485765" algn="l"/>
              </a:tabLst>
            </a:pPr>
            <a:endParaRPr lang="en-GB" sz="2400" dirty="0" smtClean="0">
              <a:latin typeface="Arial" pitchFamily="34" charset="0"/>
              <a:cs typeface="Arial" pitchFamily="34" charset="0"/>
            </a:endParaRPr>
          </a:p>
          <a:p>
            <a:pPr marL="342900" marR="5080" indent="-342900">
              <a:buFont typeface="Arial" panose="020B0604020202020204" pitchFamily="34" charset="0"/>
              <a:buChar char="•"/>
              <a:tabLst>
                <a:tab pos="5485765" algn="l"/>
              </a:tabLst>
            </a:pPr>
            <a:r>
              <a:rPr lang="en-GB" sz="2400" dirty="0" err="1" smtClean="0">
                <a:latin typeface="Arial" pitchFamily="34" charset="0"/>
                <a:cs typeface="Arial" pitchFamily="34" charset="0"/>
              </a:rPr>
              <a:t>cryfhau</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ymgysylltu</a:t>
            </a:r>
            <a:r>
              <a:rPr lang="en-GB" sz="2400" dirty="0" smtClean="0">
                <a:latin typeface="Arial" pitchFamily="34" charset="0"/>
                <a:cs typeface="Arial" pitchFamily="34" charset="0"/>
              </a:rPr>
              <a:t> â </a:t>
            </a:r>
            <a:r>
              <a:rPr lang="en-GB" sz="2400" dirty="0" err="1" smtClean="0">
                <a:latin typeface="Arial" pitchFamily="34" charset="0"/>
                <a:cs typeface="Arial" pitchFamily="34" charset="0"/>
              </a:rPr>
              <a:t>theuluoedd</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a’r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gymuned</a:t>
            </a:r>
            <a:endParaRPr lang="en-GB" sz="2400" dirty="0" smtClean="0">
              <a:latin typeface="Arial" pitchFamily="34" charset="0"/>
              <a:cs typeface="Arial" pitchFamily="34" charset="0"/>
            </a:endParaRPr>
          </a:p>
          <a:p>
            <a:pPr marL="342900" marR="5080" indent="-342900">
              <a:buFont typeface="Arial" panose="020B0604020202020204" pitchFamily="34" charset="0"/>
              <a:buChar char="•"/>
              <a:tabLst>
                <a:tab pos="5485765" algn="l"/>
              </a:tabLst>
            </a:pPr>
            <a:r>
              <a:rPr lang="cy-GB" sz="2400" dirty="0" smtClean="0">
                <a:latin typeface="Arial" pitchFamily="34" charset="0"/>
                <a:cs typeface="Arial" pitchFamily="34" charset="0"/>
              </a:rPr>
              <a:t>ymestyn y defnydd o’u hasedau er budd y gymuned mae’r ysgol yn ei gwasanaethu</a:t>
            </a:r>
            <a:endParaRPr lang="en-GB" sz="2400" dirty="0" smtClean="0">
              <a:latin typeface="Arial" pitchFamily="34" charset="0"/>
              <a:cs typeface="Arial" pitchFamily="34" charset="0"/>
            </a:endParaRPr>
          </a:p>
          <a:p>
            <a:pPr marL="342900" marR="5080" indent="-342900">
              <a:buFont typeface="Arial" panose="020B0604020202020204" pitchFamily="34" charset="0"/>
              <a:buChar char="•"/>
              <a:tabLst>
                <a:tab pos="5485765" algn="l"/>
              </a:tabLst>
            </a:pPr>
            <a:r>
              <a:rPr lang="en-GB" sz="2400" dirty="0" err="1" smtClean="0">
                <a:latin typeface="Arial" pitchFamily="34" charset="0"/>
                <a:cs typeface="Arial" pitchFamily="34" charset="0"/>
              </a:rPr>
              <a:t>darparu</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ystod</a:t>
            </a:r>
            <a:r>
              <a:rPr lang="en-GB" sz="2400" dirty="0" smtClean="0">
                <a:latin typeface="Arial" pitchFamily="34" charset="0"/>
                <a:cs typeface="Arial" pitchFamily="34" charset="0"/>
              </a:rPr>
              <a:t> o </a:t>
            </a:r>
            <a:r>
              <a:rPr lang="en-GB" sz="2400" dirty="0" err="1" smtClean="0">
                <a:latin typeface="Arial" pitchFamily="34" charset="0"/>
                <a:cs typeface="Arial" pitchFamily="34" charset="0"/>
              </a:rPr>
              <a:t>wasanaethau</a:t>
            </a:r>
            <a:r>
              <a:rPr lang="en-GB" sz="2400" dirty="0" smtClean="0">
                <a:latin typeface="Arial" pitchFamily="34" charset="0"/>
                <a:cs typeface="Arial" pitchFamily="34" charset="0"/>
              </a:rPr>
              <a:t> a </a:t>
            </a:r>
            <a:r>
              <a:rPr lang="en-GB" sz="2400" dirty="0" err="1" smtClean="0">
                <a:latin typeface="Arial" pitchFamily="34" charset="0"/>
                <a:cs typeface="Arial" pitchFamily="34" charset="0"/>
              </a:rPr>
              <a:t>chymorth</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drwy</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gydleoli</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neu</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ddarparu</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hybiau</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gwasanaeth</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yn</a:t>
            </a:r>
            <a:r>
              <a:rPr lang="en-GB" sz="2400" dirty="0" smtClean="0">
                <a:latin typeface="Arial" pitchFamily="34" charset="0"/>
                <a:cs typeface="Arial" pitchFamily="34" charset="0"/>
              </a:rPr>
              <a:t> y </a:t>
            </a:r>
            <a:r>
              <a:rPr lang="en-GB" sz="2400" dirty="0" err="1" smtClean="0">
                <a:latin typeface="Arial" pitchFamily="34" charset="0"/>
                <a:cs typeface="Arial" pitchFamily="34" charset="0"/>
              </a:rPr>
              <a:t>gymuned</a:t>
            </a:r>
            <a:endParaRPr lang="en-GB" sz="2400" dirty="0" smtClean="0">
              <a:latin typeface="Arial" pitchFamily="34" charset="0"/>
              <a:cs typeface="Arial" pitchFamily="34" charset="0"/>
            </a:endParaRPr>
          </a:p>
          <a:p>
            <a:pPr marR="5080">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How strong is our community focused culture and ethos? Do all staff understand what is meant by this in the context of our school and community?</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How high a priority is family and community engagement?  Do we include it meaningfully in our strategic planning?</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What aspects of our work as a school do we consider to be effective community focused practice?</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51625" y="3334043"/>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mor</a:t>
            </a:r>
            <a:r>
              <a:rPr lang="en-GB" sz="2400" dirty="0" smtClean="0">
                <a:latin typeface="Arial"/>
                <a:cs typeface="Arial"/>
              </a:rPr>
              <a:t> </a:t>
            </a:r>
            <a:r>
              <a:rPr lang="en-GB" sz="2400" dirty="0" err="1" smtClean="0">
                <a:latin typeface="Arial"/>
                <a:cs typeface="Arial"/>
              </a:rPr>
              <a:t>gryf</a:t>
            </a:r>
            <a:r>
              <a:rPr lang="en-GB" sz="2400" dirty="0" smtClean="0">
                <a:latin typeface="Arial"/>
                <a:cs typeface="Arial"/>
              </a:rPr>
              <a:t> </a:t>
            </a:r>
            <a:r>
              <a:rPr lang="en-GB" sz="2400" dirty="0" err="1" smtClean="0">
                <a:latin typeface="Arial"/>
                <a:cs typeface="Arial"/>
              </a:rPr>
              <a:t>yw</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diwylliant</a:t>
            </a:r>
            <a:r>
              <a:rPr lang="en-GB" sz="2400" dirty="0" smtClean="0">
                <a:latin typeface="Arial"/>
                <a:cs typeface="Arial"/>
              </a:rPr>
              <a:t> </a:t>
            </a:r>
            <a:r>
              <a:rPr lang="en-GB" sz="2400" dirty="0" err="1" smtClean="0">
                <a:latin typeface="Arial"/>
                <a:cs typeface="Arial"/>
              </a:rPr>
              <a:t>a’n</a:t>
            </a:r>
            <a:r>
              <a:rPr lang="en-GB" sz="2400" dirty="0" smtClean="0">
                <a:latin typeface="Arial"/>
                <a:cs typeface="Arial"/>
              </a:rPr>
              <a:t> </a:t>
            </a:r>
            <a:r>
              <a:rPr lang="en-GB" sz="2400" dirty="0" err="1" smtClean="0">
                <a:latin typeface="Arial"/>
                <a:cs typeface="Arial"/>
              </a:rPr>
              <a:t>hethos</a:t>
            </a:r>
            <a:r>
              <a:rPr lang="en-GB" sz="2400" dirty="0" smtClean="0">
                <a:latin typeface="Arial"/>
                <a:cs typeface="Arial"/>
              </a:rPr>
              <a:t> </a:t>
            </a:r>
            <a:r>
              <a:rPr lang="en-GB" sz="2400" dirty="0" err="1" smtClean="0">
                <a:latin typeface="Arial"/>
                <a:cs typeface="Arial"/>
              </a:rPr>
              <a:t>cymunedol</a:t>
            </a:r>
            <a:r>
              <a:rPr lang="en-GB" sz="2400" dirty="0" smtClean="0">
                <a:latin typeface="Arial"/>
                <a:cs typeface="Arial"/>
              </a:rPr>
              <a:t>? A </a:t>
            </a:r>
            <a:r>
              <a:rPr lang="en-GB" sz="2400" dirty="0" err="1" smtClean="0">
                <a:latin typeface="Arial"/>
                <a:cs typeface="Arial"/>
              </a:rPr>
              <a:t>yw’r</a:t>
            </a:r>
            <a:r>
              <a:rPr lang="en-GB" sz="2400" dirty="0" smtClean="0">
                <a:latin typeface="Arial"/>
                <a:cs typeface="Arial"/>
              </a:rPr>
              <a:t> </a:t>
            </a:r>
            <a:r>
              <a:rPr lang="en-GB" sz="2400" dirty="0" err="1" smtClean="0">
                <a:latin typeface="Arial"/>
                <a:cs typeface="Arial"/>
              </a:rPr>
              <a:t>holl</a:t>
            </a:r>
            <a:r>
              <a:rPr lang="en-GB" sz="2400" dirty="0" smtClean="0">
                <a:latin typeface="Arial"/>
                <a:cs typeface="Arial"/>
              </a:rPr>
              <a:t> staff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ddeall</a:t>
            </a:r>
            <a:r>
              <a:rPr lang="en-GB" sz="2400" dirty="0" smtClean="0">
                <a:latin typeface="Arial"/>
                <a:cs typeface="Arial"/>
              </a:rPr>
              <a:t> </a:t>
            </a:r>
            <a:r>
              <a:rPr lang="en-GB" sz="2400" dirty="0" err="1" smtClean="0">
                <a:latin typeface="Arial"/>
                <a:cs typeface="Arial"/>
              </a:rPr>
              <a:t>ystyr</a:t>
            </a:r>
            <a:r>
              <a:rPr lang="en-GB" sz="2400" dirty="0" smtClean="0">
                <a:latin typeface="Arial"/>
                <a:cs typeface="Arial"/>
              </a:rPr>
              <a:t> </a:t>
            </a:r>
            <a:r>
              <a:rPr lang="en-GB" sz="2400" dirty="0" err="1" smtClean="0">
                <a:latin typeface="Arial"/>
                <a:cs typeface="Arial"/>
              </a:rPr>
              <a:t>hyn</a:t>
            </a:r>
            <a:r>
              <a:rPr lang="en-GB" sz="2400" dirty="0" smtClean="0">
                <a:latin typeface="Arial"/>
                <a:cs typeface="Arial"/>
              </a:rPr>
              <a:t> </a:t>
            </a:r>
            <a:r>
              <a:rPr lang="en-GB" sz="2400" dirty="0" err="1" smtClean="0">
                <a:latin typeface="Arial"/>
                <a:cs typeface="Arial"/>
              </a:rPr>
              <a:t>yng</a:t>
            </a:r>
            <a:r>
              <a:rPr lang="en-GB" sz="2400" dirty="0" smtClean="0">
                <a:latin typeface="Arial"/>
                <a:cs typeface="Arial"/>
              </a:rPr>
              <a:t> </a:t>
            </a:r>
            <a:r>
              <a:rPr lang="en-GB" sz="2400" dirty="0" err="1" smtClean="0">
                <a:latin typeface="Arial"/>
                <a:cs typeface="Arial"/>
              </a:rPr>
              <a:t>nghyd-destun</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hysgol</a:t>
            </a:r>
            <a:r>
              <a:rPr lang="en-GB" sz="2400" dirty="0" smtClean="0">
                <a:latin typeface="Arial"/>
                <a:cs typeface="Arial"/>
              </a:rPr>
              <a:t> </a:t>
            </a:r>
            <a:r>
              <a:rPr lang="en-GB" sz="2400" dirty="0" err="1" smtClean="0">
                <a:latin typeface="Arial"/>
                <a:cs typeface="Arial"/>
              </a:rPr>
              <a:t>a’n</a:t>
            </a:r>
            <a:r>
              <a:rPr lang="en-GB" sz="2400" dirty="0" smtClean="0">
                <a:latin typeface="Arial"/>
                <a:cs typeface="Arial"/>
              </a:rPr>
              <a:t> </a:t>
            </a:r>
            <a:r>
              <a:rPr lang="en-GB" sz="2400" dirty="0" err="1" smtClean="0">
                <a:latin typeface="Arial"/>
                <a:cs typeface="Arial"/>
              </a:rPr>
              <a:t>cymuned</a:t>
            </a:r>
            <a:r>
              <a:rPr lang="en-GB" sz="2400" dirty="0" smtClean="0">
                <a:latin typeface="Arial"/>
                <a:cs typeface="Arial"/>
              </a:rPr>
              <a:t>?</a:t>
            </a:r>
          </a:p>
          <a:p>
            <a:pPr marL="342900" marR="5080" indent="-342900">
              <a:buFont typeface="Arial" panose="020B0604020202020204" pitchFamily="34" charset="0"/>
              <a:buChar char="•"/>
              <a:tabLst>
                <a:tab pos="5485765" algn="l"/>
              </a:tabLst>
            </a:pPr>
            <a:endParaRPr lang="en-GB" sz="2400" dirty="0" smtClean="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Faint o </a:t>
            </a:r>
            <a:r>
              <a:rPr lang="en-GB" sz="2400" dirty="0" err="1" smtClean="0">
                <a:latin typeface="Arial"/>
                <a:cs typeface="Arial"/>
              </a:rPr>
              <a:t>flaenoriaeth</a:t>
            </a:r>
            <a:r>
              <a:rPr lang="en-GB" sz="2400" dirty="0" smtClean="0">
                <a:latin typeface="Arial"/>
                <a:cs typeface="Arial"/>
              </a:rPr>
              <a:t> </a:t>
            </a:r>
            <a:r>
              <a:rPr lang="en-GB" sz="2400" dirty="0" err="1" smtClean="0">
                <a:latin typeface="Arial"/>
                <a:cs typeface="Arial"/>
              </a:rPr>
              <a:t>sy’n</a:t>
            </a:r>
            <a:r>
              <a:rPr lang="en-GB" sz="2400" dirty="0" smtClean="0">
                <a:latin typeface="Arial"/>
                <a:cs typeface="Arial"/>
              </a:rPr>
              <a:t> </a:t>
            </a:r>
            <a:r>
              <a:rPr lang="en-GB" sz="2400" dirty="0" err="1" smtClean="0">
                <a:latin typeface="Arial"/>
                <a:cs typeface="Arial"/>
              </a:rPr>
              <a:t>cael</a:t>
            </a:r>
            <a:r>
              <a:rPr lang="en-GB" sz="2400" dirty="0" smtClean="0">
                <a:latin typeface="Arial"/>
                <a:cs typeface="Arial"/>
              </a:rPr>
              <a:t> </a:t>
            </a:r>
            <a:r>
              <a:rPr lang="en-GB" sz="2400" dirty="0" err="1" smtClean="0">
                <a:latin typeface="Arial"/>
                <a:cs typeface="Arial"/>
              </a:rPr>
              <a:t>ei</a:t>
            </a:r>
            <a:r>
              <a:rPr lang="en-GB" sz="2400" dirty="0" smtClean="0">
                <a:latin typeface="Arial"/>
                <a:cs typeface="Arial"/>
              </a:rPr>
              <a:t> </a:t>
            </a:r>
            <a:r>
              <a:rPr lang="en-GB" sz="2400" dirty="0" err="1" smtClean="0">
                <a:latin typeface="Arial"/>
                <a:cs typeface="Arial"/>
              </a:rPr>
              <a:t>rhoi</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ymgysylltu</a:t>
            </a:r>
            <a:r>
              <a:rPr lang="en-GB" sz="2400" dirty="0" smtClean="0">
                <a:latin typeface="Arial"/>
                <a:cs typeface="Arial"/>
              </a:rPr>
              <a:t> â </a:t>
            </a:r>
            <a:r>
              <a:rPr lang="en-GB" sz="2400" dirty="0" err="1" smtClean="0">
                <a:latin typeface="Arial"/>
                <a:cs typeface="Arial"/>
              </a:rPr>
              <a:t>theuluoedd</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gymuned</a:t>
            </a:r>
            <a:r>
              <a:rPr lang="en-GB" sz="2400" dirty="0" smtClean="0">
                <a:latin typeface="Arial"/>
                <a:cs typeface="Arial"/>
              </a:rPr>
              <a:t>? A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ei</a:t>
            </a:r>
            <a:r>
              <a:rPr lang="en-GB" sz="2400" dirty="0" smtClean="0">
                <a:latin typeface="Arial"/>
                <a:cs typeface="Arial"/>
              </a:rPr>
              <a:t> </a:t>
            </a:r>
            <a:r>
              <a:rPr lang="en-GB" sz="2400" dirty="0" err="1" smtClean="0">
                <a:latin typeface="Arial"/>
                <a:cs typeface="Arial"/>
              </a:rPr>
              <a:t>gynnwys</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cynllunio</a:t>
            </a:r>
            <a:r>
              <a:rPr lang="en-GB" sz="2400" dirty="0" smtClean="0">
                <a:latin typeface="Arial"/>
                <a:cs typeface="Arial"/>
              </a:rPr>
              <a:t> </a:t>
            </a:r>
            <a:r>
              <a:rPr lang="en-GB" sz="2400" dirty="0" err="1" smtClean="0">
                <a:latin typeface="Arial"/>
                <a:cs typeface="Arial"/>
              </a:rPr>
              <a:t>strategol</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modd</a:t>
            </a:r>
            <a:r>
              <a:rPr lang="en-GB" sz="2400" dirty="0" smtClean="0">
                <a:latin typeface="Arial"/>
                <a:cs typeface="Arial"/>
              </a:rPr>
              <a:t> </a:t>
            </a:r>
            <a:r>
              <a:rPr lang="en-GB" sz="2400" dirty="0" err="1" smtClean="0">
                <a:latin typeface="Arial"/>
                <a:cs typeface="Arial"/>
              </a:rPr>
              <a:t>ystyrlon</a:t>
            </a:r>
            <a:r>
              <a:rPr lang="en-GB" sz="2400" dirty="0" smtClean="0">
                <a:latin typeface="Arial"/>
                <a:cs typeface="Arial"/>
              </a:rPr>
              <a:t>?</a:t>
            </a:r>
          </a:p>
          <a:p>
            <a:pPr marR="5080">
              <a:tabLst>
                <a:tab pos="5485765" algn="l"/>
              </a:tabLst>
            </a:pPr>
            <a:endParaRPr lang="en-GB" sz="2400" dirty="0" smtClean="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agweddau</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gwaith</a:t>
            </a:r>
            <a:r>
              <a:rPr lang="en-GB" sz="2400" dirty="0" smtClean="0">
                <a:latin typeface="Arial"/>
                <a:cs typeface="Arial"/>
              </a:rPr>
              <a:t> </a:t>
            </a:r>
            <a:r>
              <a:rPr lang="en-GB" sz="2400" dirty="0" err="1" smtClean="0">
                <a:latin typeface="Arial"/>
                <a:cs typeface="Arial"/>
              </a:rPr>
              <a:t>fel</a:t>
            </a:r>
            <a:r>
              <a:rPr lang="en-GB" sz="2400" dirty="0" smtClean="0">
                <a:latin typeface="Arial"/>
                <a:cs typeface="Arial"/>
              </a:rPr>
              <a:t> </a:t>
            </a:r>
            <a:r>
              <a:rPr lang="en-GB" sz="2400" dirty="0" err="1" smtClean="0">
                <a:latin typeface="Arial"/>
                <a:cs typeface="Arial"/>
              </a:rPr>
              <a:t>ysgol</a:t>
            </a:r>
            <a:r>
              <a:rPr lang="en-GB" sz="2400" dirty="0" smtClean="0">
                <a:latin typeface="Arial"/>
                <a:cs typeface="Arial"/>
              </a:rPr>
              <a:t>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ni’n</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hystyried</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arfer</a:t>
            </a:r>
            <a:r>
              <a:rPr lang="en-GB" sz="2400" dirty="0" smtClean="0">
                <a:latin typeface="Arial"/>
                <a:cs typeface="Arial"/>
              </a:rPr>
              <a:t> </a:t>
            </a:r>
            <a:r>
              <a:rPr lang="en-GB" sz="2400" dirty="0" err="1" smtClean="0">
                <a:latin typeface="Arial"/>
                <a:cs typeface="Arial"/>
              </a:rPr>
              <a:t>effeithiol</a:t>
            </a:r>
            <a:r>
              <a:rPr lang="en-GB" sz="2400" dirty="0" smtClean="0">
                <a:latin typeface="Arial"/>
                <a:cs typeface="Arial"/>
              </a:rPr>
              <a:t> </a:t>
            </a:r>
            <a:r>
              <a:rPr lang="en-GB" sz="2400" dirty="0" err="1" smtClean="0">
                <a:latin typeface="Arial"/>
                <a:cs typeface="Arial"/>
              </a:rPr>
              <a:t>sy’n</a:t>
            </a:r>
            <a:r>
              <a:rPr lang="en-GB" sz="2400" dirty="0" smtClean="0">
                <a:latin typeface="Arial"/>
                <a:cs typeface="Arial"/>
              </a:rPr>
              <a:t> </a:t>
            </a:r>
            <a:r>
              <a:rPr lang="en-GB" sz="2400" dirty="0" err="1" smtClean="0">
                <a:latin typeface="Arial"/>
                <a:cs typeface="Arial"/>
              </a:rPr>
              <a:t>canolbwyntio</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y </a:t>
            </a:r>
            <a:r>
              <a:rPr lang="en-GB" sz="2400" dirty="0" err="1" smtClean="0">
                <a:latin typeface="Arial"/>
                <a:cs typeface="Arial"/>
              </a:rPr>
              <a:t>gymuned</a:t>
            </a:r>
            <a:r>
              <a:rPr lang="en-GB" sz="2400" dirty="0" smtClean="0">
                <a:latin typeface="Arial"/>
                <a:cs typeface="Arial"/>
              </a:rPr>
              <a:t>?</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R="5080" lvl="0">
              <a:tabLst>
                <a:tab pos="5485765" algn="l"/>
              </a:tabLst>
            </a:pPr>
            <a:r>
              <a:rPr lang="en-GB" sz="2400" dirty="0" smtClean="0">
                <a:solidFill>
                  <a:prstClr val="black"/>
                </a:solidFill>
                <a:latin typeface="Arial"/>
                <a:cs typeface="Arial"/>
              </a:rPr>
              <a:t>This report is published in response to a request for advice from the Minister of Education in her remit letter to Estyn for 2019-2020.  </a:t>
            </a:r>
          </a:p>
          <a:p>
            <a:pPr marR="5080" lvl="0">
              <a:tabLst>
                <a:tab pos="5485765" algn="l"/>
              </a:tabLst>
            </a:pPr>
            <a:endParaRPr lang="en-GB" sz="2400" dirty="0">
              <a:solidFill>
                <a:prstClr val="black"/>
              </a:solidFill>
              <a:latin typeface="Arial"/>
              <a:cs typeface="Arial"/>
            </a:endParaRPr>
          </a:p>
          <a:p>
            <a:pPr marR="5080" lvl="0">
              <a:tabLst>
                <a:tab pos="5485765" algn="l"/>
              </a:tabLst>
            </a:pPr>
            <a:r>
              <a:rPr lang="en-GB" sz="2400" dirty="0" smtClean="0">
                <a:solidFill>
                  <a:prstClr val="black"/>
                </a:solidFill>
                <a:latin typeface="Arial"/>
                <a:cs typeface="Arial"/>
              </a:rPr>
              <a:t>The report identifies effective approaches to community schooling taken by primary, secondary, all-age and special schools.  </a:t>
            </a:r>
          </a:p>
          <a:p>
            <a:pPr marR="5080" lvl="0">
              <a:tabLst>
                <a:tab pos="5485765" algn="l"/>
              </a:tabLst>
            </a:pPr>
            <a:endParaRPr lang="en-GB" sz="2400" dirty="0">
              <a:solidFill>
                <a:prstClr val="black"/>
              </a:solidFill>
              <a:latin typeface="Arial"/>
              <a:cs typeface="Arial"/>
            </a:endParaRPr>
          </a:p>
          <a:p>
            <a:pPr marR="5080" lvl="0">
              <a:tabLst>
                <a:tab pos="5485765" algn="l"/>
              </a:tabLst>
            </a:pPr>
            <a:r>
              <a:rPr lang="en-GB" sz="2400" dirty="0" smtClean="0">
                <a:solidFill>
                  <a:prstClr val="black"/>
                </a:solidFill>
                <a:latin typeface="Arial"/>
                <a:cs typeface="Arial"/>
              </a:rPr>
              <a:t>The report considers how schools work in partnership with a range of organisations and specialist agencies to provide services that benefit pupils, their families and the community served by the school.</a:t>
            </a: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521964" y="2639907"/>
            <a:ext cx="5937885" cy="7386638"/>
          </a:xfrm>
          <a:prstGeom prst="rect">
            <a:avLst/>
          </a:prstGeom>
        </p:spPr>
        <p:txBody>
          <a:bodyPr vert="horz" wrap="square" lIns="0" tIns="0" rIns="0" bIns="0" rtlCol="0">
            <a:spAutoFit/>
          </a:bodyPr>
          <a:lstStyle/>
          <a:p>
            <a:pPr marR="5080" lvl="0">
              <a:tabLst>
                <a:tab pos="5485765" algn="l"/>
              </a:tabLst>
            </a:pPr>
            <a:r>
              <a:rPr lang="cy-GB" sz="2400" dirty="0" smtClean="0">
                <a:latin typeface="Arial" pitchFamily="34" charset="0"/>
                <a:cs typeface="Arial" pitchFamily="34" charset="0"/>
              </a:rPr>
              <a:t>Mae’r adroddiad hwn wedi’i lunio wrth ymateb i gais gan y Gweinidog Addysg yn ei llythyr cylch gwaith i Estyn ar gyfer 2019-2020</a:t>
            </a:r>
            <a:r>
              <a:rPr lang="en-GB" sz="2400" dirty="0" smtClean="0">
                <a:solidFill>
                  <a:prstClr val="black"/>
                </a:solidFill>
                <a:latin typeface="Arial" pitchFamily="34" charset="0"/>
                <a:cs typeface="Arial" pitchFamily="34" charset="0"/>
              </a:rPr>
              <a:t>.  </a:t>
            </a:r>
          </a:p>
          <a:p>
            <a:pPr marR="5080" lvl="0">
              <a:tabLst>
                <a:tab pos="5485765" algn="l"/>
              </a:tabLst>
            </a:pPr>
            <a:endParaRPr lang="en-GB" sz="2400" dirty="0">
              <a:solidFill>
                <a:prstClr val="black"/>
              </a:solidFill>
              <a:latin typeface="Arial" pitchFamily="34" charset="0"/>
              <a:cs typeface="Arial" pitchFamily="34" charset="0"/>
            </a:endParaRPr>
          </a:p>
          <a:p>
            <a:pPr marR="5080" lvl="0">
              <a:tabLst>
                <a:tab pos="5485765" algn="l"/>
              </a:tabLst>
            </a:pPr>
            <a:r>
              <a:rPr lang="en-GB" sz="2400" dirty="0" err="1" smtClean="0">
                <a:solidFill>
                  <a:prstClr val="black"/>
                </a:solidFill>
                <a:latin typeface="Arial" pitchFamily="34" charset="0"/>
                <a:cs typeface="Arial" pitchFamily="34" charset="0"/>
              </a:rPr>
              <a:t>Mae’r</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adroddiad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nodi</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dulliau</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hynod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effeithiol</a:t>
            </a:r>
            <a:r>
              <a:rPr lang="en-GB" sz="2400" dirty="0" smtClean="0">
                <a:solidFill>
                  <a:prstClr val="black"/>
                </a:solidFill>
                <a:latin typeface="Arial" pitchFamily="34" charset="0"/>
                <a:cs typeface="Arial" pitchFamily="34" charset="0"/>
              </a:rPr>
              <a:t> o </a:t>
            </a:r>
            <a:r>
              <a:rPr lang="en-GB" sz="2400" dirty="0" err="1" smtClean="0">
                <a:solidFill>
                  <a:prstClr val="black"/>
                </a:solidFill>
                <a:latin typeface="Arial" pitchFamily="34" charset="0"/>
                <a:cs typeface="Arial" pitchFamily="34" charset="0"/>
              </a:rPr>
              <a:t>addysg</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gymunedol</a:t>
            </a:r>
            <a:r>
              <a:rPr lang="en-GB" sz="2400" dirty="0" smtClean="0">
                <a:solidFill>
                  <a:prstClr val="black"/>
                </a:solidFill>
                <a:latin typeface="Arial" pitchFamily="34" charset="0"/>
                <a:cs typeface="Arial" pitchFamily="34" charset="0"/>
              </a:rPr>
              <a:t> a </a:t>
            </a:r>
            <a:r>
              <a:rPr lang="en-GB" sz="2400" dirty="0" err="1" smtClean="0">
                <a:solidFill>
                  <a:prstClr val="black"/>
                </a:solidFill>
                <a:latin typeface="Arial" pitchFamily="34" charset="0"/>
                <a:cs typeface="Arial" pitchFamily="34" charset="0"/>
              </a:rPr>
              <a:t>ddefnyddir</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gan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ysgolion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cynradd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uwchradd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ysgolion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pob</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oed</a:t>
            </a:r>
            <a:r>
              <a:rPr lang="en-GB" sz="2400" dirty="0" smtClean="0">
                <a:solidFill>
                  <a:prstClr val="black"/>
                </a:solidFill>
                <a:latin typeface="Arial" pitchFamily="34" charset="0"/>
                <a:cs typeface="Arial" pitchFamily="34" charset="0"/>
              </a:rPr>
              <a:t> ac </a:t>
            </a:r>
            <a:r>
              <a:rPr lang="en-GB" sz="2400" dirty="0" err="1" smtClean="0">
                <a:solidFill>
                  <a:prstClr val="black"/>
                </a:solidFill>
                <a:latin typeface="Arial" pitchFamily="34" charset="0"/>
                <a:cs typeface="Arial" pitchFamily="34" charset="0"/>
              </a:rPr>
              <a:t>ysgolion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arbennig</a:t>
            </a:r>
            <a:r>
              <a:rPr lang="en-GB" sz="2400" dirty="0" smtClean="0">
                <a:solidFill>
                  <a:prstClr val="black"/>
                </a:solidFill>
                <a:latin typeface="Arial" pitchFamily="34" charset="0"/>
                <a:cs typeface="Arial" pitchFamily="34" charset="0"/>
              </a:rPr>
              <a:t>.</a:t>
            </a:r>
          </a:p>
          <a:p>
            <a:pPr marR="5080" lvl="0">
              <a:tabLst>
                <a:tab pos="5485765" algn="l"/>
              </a:tabLst>
            </a:pPr>
            <a:endParaRPr lang="en-GB" sz="2400" dirty="0">
              <a:solidFill>
                <a:prstClr val="black"/>
              </a:solidFill>
              <a:latin typeface="Arial" pitchFamily="34" charset="0"/>
              <a:cs typeface="Arial" pitchFamily="34" charset="0"/>
            </a:endParaRPr>
          </a:p>
          <a:p>
            <a:pPr marR="5080" lvl="0">
              <a:tabLst>
                <a:tab pos="5485765" algn="l"/>
              </a:tabLst>
            </a:pPr>
            <a:r>
              <a:rPr lang="en-GB" sz="2400" dirty="0" err="1" smtClean="0">
                <a:solidFill>
                  <a:prstClr val="black"/>
                </a:solidFill>
                <a:latin typeface="Arial" pitchFamily="34" charset="0"/>
                <a:cs typeface="Arial" pitchFamily="34" charset="0"/>
              </a:rPr>
              <a:t>Mae’r</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adroddiad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ystyried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sut</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mae</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ysgolion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cymunedol</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gweithio</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mewn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partneriaeth</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ag</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ystod</a:t>
            </a:r>
            <a:r>
              <a:rPr lang="en-GB" sz="2400" dirty="0" smtClean="0">
                <a:solidFill>
                  <a:prstClr val="black"/>
                </a:solidFill>
                <a:latin typeface="Arial" pitchFamily="34" charset="0"/>
                <a:cs typeface="Arial" pitchFamily="34" charset="0"/>
              </a:rPr>
              <a:t> o </a:t>
            </a:r>
            <a:r>
              <a:rPr lang="en-GB" sz="2400" dirty="0" err="1" smtClean="0">
                <a:solidFill>
                  <a:prstClr val="black"/>
                </a:solidFill>
                <a:latin typeface="Arial" pitchFamily="34" charset="0"/>
                <a:cs typeface="Arial" pitchFamily="34" charset="0"/>
              </a:rPr>
              <a:t>sefydliadau</a:t>
            </a:r>
            <a:r>
              <a:rPr lang="en-GB" sz="2400" dirty="0" smtClean="0">
                <a:solidFill>
                  <a:prstClr val="black"/>
                </a:solidFill>
                <a:latin typeface="Arial" pitchFamily="34" charset="0"/>
                <a:cs typeface="Arial" pitchFamily="34" charset="0"/>
              </a:rPr>
              <a:t> ac </a:t>
            </a:r>
            <a:r>
              <a:rPr lang="en-GB" sz="2400" dirty="0" err="1" smtClean="0">
                <a:solidFill>
                  <a:prstClr val="black"/>
                </a:solidFill>
                <a:latin typeface="Arial" pitchFamily="34" charset="0"/>
                <a:cs typeface="Arial" pitchFamily="34" charset="0"/>
              </a:rPr>
              <a:t>asiantaethau</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arbenigol</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i</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ddarparu</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gwasanaethau</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sydd</a:t>
            </a:r>
            <a:r>
              <a:rPr lang="en-GB" sz="2400" dirty="0" smtClean="0">
                <a:solidFill>
                  <a:prstClr val="black"/>
                </a:solidFill>
                <a:latin typeface="Arial" pitchFamily="34" charset="0"/>
                <a:cs typeface="Arial" pitchFamily="34" charset="0"/>
              </a:rPr>
              <a:t> o </a:t>
            </a:r>
            <a:r>
              <a:rPr lang="en-GB" sz="2400" dirty="0" err="1" smtClean="0">
                <a:solidFill>
                  <a:prstClr val="black"/>
                </a:solidFill>
                <a:latin typeface="Arial" pitchFamily="34" charset="0"/>
                <a:cs typeface="Arial" pitchFamily="34" charset="0"/>
              </a:rPr>
              <a:t>fudd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i</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ddisgyblion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eu</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teuluoedd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a’r</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gymuned</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mae’r</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ysgol</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yn</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ei</a:t>
            </a:r>
            <a:r>
              <a:rPr lang="en-GB" sz="2400" dirty="0" smtClean="0">
                <a:solidFill>
                  <a:prstClr val="black"/>
                </a:solidFill>
                <a:latin typeface="Arial" pitchFamily="34" charset="0"/>
                <a:cs typeface="Arial" pitchFamily="34" charset="0"/>
              </a:rPr>
              <a:t> </a:t>
            </a:r>
            <a:r>
              <a:rPr lang="en-GB" sz="2400" dirty="0" err="1" smtClean="0">
                <a:solidFill>
                  <a:prstClr val="black"/>
                </a:solidFill>
                <a:latin typeface="Arial" pitchFamily="34" charset="0"/>
                <a:cs typeface="Arial" pitchFamily="34" charset="0"/>
              </a:rPr>
              <a:t>gwasanaethu</a:t>
            </a:r>
            <a:r>
              <a:rPr lang="en-GB" sz="2400" dirty="0" smtClean="0">
                <a:solidFill>
                  <a:prstClr val="black"/>
                </a:solidFill>
                <a:latin typeface="Arial" pitchFamily="34" charset="0"/>
                <a:cs typeface="Arial" pitchFamily="34" charset="0"/>
              </a:rPr>
              <a:t>.</a:t>
            </a:r>
            <a:endParaRPr lang="en-GB" sz="2400" dirty="0">
              <a:solidFill>
                <a:prstClr val="black"/>
              </a:solidFill>
              <a:latin typeface="Arial" pitchFamily="34" charset="0"/>
              <a:cs typeface="Arial"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20" y="33280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well do we evaluate the impact of our work with families, the community and wider partners and adapt our approaches to meet changing needs?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How effectively do we deploy staff to build strong relationships with families and the community?</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To what extent do we provide easily accessible and welcoming spaces, either in the school or close by, for families to use?</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79761" y="3353843"/>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mor</a:t>
            </a:r>
            <a:r>
              <a:rPr lang="en-GB" sz="2400" dirty="0" smtClean="0">
                <a:latin typeface="Arial"/>
                <a:cs typeface="Arial"/>
              </a:rPr>
              <a:t> </a:t>
            </a:r>
            <a:r>
              <a:rPr lang="en-GB" sz="2400" dirty="0" err="1" smtClean="0">
                <a:latin typeface="Arial"/>
                <a:cs typeface="Arial"/>
              </a:rPr>
              <a:t>dda</a:t>
            </a:r>
            <a:r>
              <a:rPr lang="en-GB" sz="2400" dirty="0" smtClean="0">
                <a:latin typeface="Arial"/>
                <a:cs typeface="Arial"/>
              </a:rPr>
              <a:t> </a:t>
            </a:r>
            <a:r>
              <a:rPr lang="en-GB" sz="2400" dirty="0" err="1" smtClean="0">
                <a:latin typeface="Arial"/>
                <a:cs typeface="Arial"/>
              </a:rPr>
              <a:t>rydym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gwerthuso</a:t>
            </a:r>
            <a:r>
              <a:rPr lang="en-GB" sz="2400" dirty="0" smtClean="0">
                <a:latin typeface="Arial"/>
                <a:cs typeface="Arial"/>
              </a:rPr>
              <a:t> </a:t>
            </a:r>
            <a:r>
              <a:rPr lang="en-GB" sz="2400" dirty="0" err="1" smtClean="0">
                <a:latin typeface="Arial"/>
                <a:cs typeface="Arial"/>
              </a:rPr>
              <a:t>effaith</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gwaith</a:t>
            </a:r>
            <a:r>
              <a:rPr lang="en-GB" sz="2400" dirty="0" smtClean="0">
                <a:latin typeface="Arial"/>
                <a:cs typeface="Arial"/>
              </a:rPr>
              <a:t> â </a:t>
            </a:r>
            <a:r>
              <a:rPr lang="en-GB" sz="2400" dirty="0" err="1" smtClean="0">
                <a:latin typeface="Arial"/>
                <a:cs typeface="Arial"/>
              </a:rPr>
              <a:t>theuluoedd</a:t>
            </a:r>
            <a:r>
              <a:rPr lang="en-GB" sz="2400" dirty="0" smtClean="0">
                <a:latin typeface="Arial"/>
                <a:cs typeface="Arial"/>
              </a:rPr>
              <a:t>, y </a:t>
            </a:r>
            <a:r>
              <a:rPr lang="en-GB" sz="2400" dirty="0" err="1" smtClean="0">
                <a:latin typeface="Arial"/>
                <a:cs typeface="Arial"/>
              </a:rPr>
              <a:t>gymuned</a:t>
            </a:r>
            <a:r>
              <a:rPr lang="en-GB" sz="2400" dirty="0" smtClean="0">
                <a:latin typeface="Arial"/>
                <a:cs typeface="Arial"/>
              </a:rPr>
              <a:t> a </a:t>
            </a:r>
            <a:r>
              <a:rPr lang="en-GB" sz="2400" dirty="0" err="1" smtClean="0">
                <a:latin typeface="Arial"/>
                <a:cs typeface="Arial"/>
              </a:rPr>
              <a:t>phartneriaid</a:t>
            </a:r>
            <a:r>
              <a:rPr lang="en-GB" sz="2400" dirty="0" smtClean="0">
                <a:latin typeface="Arial"/>
                <a:cs typeface="Arial"/>
              </a:rPr>
              <a:t> </a:t>
            </a:r>
            <a:r>
              <a:rPr lang="en-GB" sz="2400" dirty="0" err="1" smtClean="0">
                <a:latin typeface="Arial"/>
                <a:cs typeface="Arial"/>
              </a:rPr>
              <a:t>ehangach</a:t>
            </a:r>
            <a:r>
              <a:rPr lang="en-GB" sz="2400" dirty="0" smtClean="0">
                <a:latin typeface="Arial"/>
                <a:cs typeface="Arial"/>
              </a:rPr>
              <a:t> ac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addasu</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dulliau</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fodloni</a:t>
            </a:r>
            <a:r>
              <a:rPr lang="en-GB" sz="2400" dirty="0" smtClean="0">
                <a:latin typeface="Arial"/>
                <a:cs typeface="Arial"/>
              </a:rPr>
              <a:t> </a:t>
            </a:r>
            <a:r>
              <a:rPr lang="en-GB" sz="2400" dirty="0" err="1" smtClean="0">
                <a:latin typeface="Arial"/>
                <a:cs typeface="Arial"/>
              </a:rPr>
              <a:t>anghenion</a:t>
            </a:r>
            <a:r>
              <a:rPr lang="en-GB" sz="2400" dirty="0" smtClean="0">
                <a:latin typeface="Arial"/>
                <a:cs typeface="Arial"/>
              </a:rPr>
              <a:t> </a:t>
            </a:r>
            <a:r>
              <a:rPr lang="en-GB" sz="2400" dirty="0" err="1" smtClean="0">
                <a:latin typeface="Arial"/>
                <a:cs typeface="Arial"/>
              </a:rPr>
              <a:t>cyfnewidiol</a:t>
            </a:r>
            <a:r>
              <a:rPr lang="en-GB" sz="2400" dirty="0" smtClean="0">
                <a:latin typeface="Arial"/>
                <a:cs typeface="Arial"/>
              </a:rPr>
              <a:t>?  </a:t>
            </a:r>
          </a:p>
          <a:p>
            <a:pPr marL="342900" marR="5080" indent="-342900">
              <a:buFont typeface="Arial" panose="020B0604020202020204" pitchFamily="34" charset="0"/>
              <a:buChar char="•"/>
              <a:tabLst>
                <a:tab pos="5485765" algn="l"/>
              </a:tabLst>
            </a:pPr>
            <a:endParaRPr lang="en-GB" sz="2400" dirty="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mor</a:t>
            </a:r>
            <a:r>
              <a:rPr lang="en-GB" sz="2400" dirty="0" smtClean="0">
                <a:latin typeface="Arial"/>
                <a:cs typeface="Arial"/>
              </a:rPr>
              <a:t> </a:t>
            </a:r>
            <a:r>
              <a:rPr lang="en-GB" sz="2400" dirty="0" err="1" smtClean="0">
                <a:latin typeface="Arial"/>
                <a:cs typeface="Arial"/>
              </a:rPr>
              <a:t>effeithiol</a:t>
            </a:r>
            <a:r>
              <a:rPr lang="en-GB" sz="2400" dirty="0" smtClean="0">
                <a:latin typeface="Arial"/>
                <a:cs typeface="Arial"/>
              </a:rPr>
              <a:t>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lleoli</a:t>
            </a:r>
            <a:r>
              <a:rPr lang="en-GB" sz="2400" dirty="0" smtClean="0">
                <a:latin typeface="Arial"/>
                <a:cs typeface="Arial"/>
              </a:rPr>
              <a:t> staff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feithrin</a:t>
            </a:r>
            <a:r>
              <a:rPr lang="en-GB" sz="2400" dirty="0" smtClean="0">
                <a:latin typeface="Arial"/>
                <a:cs typeface="Arial"/>
              </a:rPr>
              <a:t> </a:t>
            </a:r>
            <a:r>
              <a:rPr lang="en-GB" sz="2400" dirty="0" err="1" smtClean="0">
                <a:latin typeface="Arial"/>
                <a:cs typeface="Arial"/>
              </a:rPr>
              <a:t>perthynas</a:t>
            </a:r>
            <a:r>
              <a:rPr lang="en-GB" sz="2400" dirty="0" smtClean="0">
                <a:latin typeface="Arial"/>
                <a:cs typeface="Arial"/>
              </a:rPr>
              <a:t> </a:t>
            </a:r>
            <a:r>
              <a:rPr lang="en-GB" sz="2400" dirty="0" err="1" smtClean="0">
                <a:latin typeface="Arial"/>
                <a:cs typeface="Arial"/>
              </a:rPr>
              <a:t>gref</a:t>
            </a:r>
            <a:r>
              <a:rPr lang="en-GB" sz="2400" dirty="0" smtClean="0">
                <a:latin typeface="Arial"/>
                <a:cs typeface="Arial"/>
              </a:rPr>
              <a:t> â </a:t>
            </a:r>
            <a:r>
              <a:rPr lang="en-GB" sz="2400" dirty="0" err="1" smtClean="0">
                <a:latin typeface="Arial"/>
                <a:cs typeface="Arial"/>
              </a:rPr>
              <a:t>theuluoedd</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gymuned</a:t>
            </a:r>
            <a:r>
              <a:rPr lang="en-GB" sz="2400" dirty="0" smtClean="0">
                <a:latin typeface="Arial"/>
                <a:cs typeface="Arial"/>
              </a:rPr>
              <a:t>?</a:t>
            </a:r>
          </a:p>
          <a:p>
            <a:pPr marR="5080">
              <a:tabLst>
                <a:tab pos="5485765" algn="l"/>
              </a:tabLst>
            </a:pPr>
            <a:endParaRPr lang="en-GB" sz="2400" dirty="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I </a:t>
            </a:r>
            <a:r>
              <a:rPr lang="en-GB" sz="2400" dirty="0" err="1" smtClean="0">
                <a:latin typeface="Arial"/>
                <a:cs typeface="Arial"/>
              </a:rPr>
              <a:t>ba</a:t>
            </a:r>
            <a:r>
              <a:rPr lang="en-GB" sz="2400" dirty="0" smtClean="0">
                <a:latin typeface="Arial"/>
                <a:cs typeface="Arial"/>
              </a:rPr>
              <a:t> </a:t>
            </a:r>
            <a:r>
              <a:rPr lang="en-GB" sz="2400" dirty="0" err="1" smtClean="0">
                <a:latin typeface="Arial"/>
                <a:cs typeface="Arial"/>
              </a:rPr>
              <a:t>raddau</a:t>
            </a:r>
            <a:r>
              <a:rPr lang="en-GB" sz="2400" dirty="0" smtClean="0">
                <a:latin typeface="Arial"/>
                <a:cs typeface="Arial"/>
              </a:rPr>
              <a:t> </a:t>
            </a:r>
            <a:r>
              <a:rPr lang="en-GB" sz="2400" dirty="0" err="1" smtClean="0">
                <a:latin typeface="Arial"/>
                <a:cs typeface="Arial"/>
              </a:rPr>
              <a:t>rydym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darparu</a:t>
            </a:r>
            <a:r>
              <a:rPr lang="en-GB" sz="2400" dirty="0" smtClean="0">
                <a:latin typeface="Arial"/>
                <a:cs typeface="Arial"/>
              </a:rPr>
              <a:t> </a:t>
            </a:r>
            <a:r>
              <a:rPr lang="en-GB" sz="2400" dirty="0" err="1" smtClean="0">
                <a:latin typeface="Arial"/>
                <a:cs typeface="Arial"/>
              </a:rPr>
              <a:t>mannau</a:t>
            </a:r>
            <a:r>
              <a:rPr lang="en-GB" sz="2400" dirty="0" smtClean="0">
                <a:latin typeface="Arial"/>
                <a:cs typeface="Arial"/>
              </a:rPr>
              <a:t> </a:t>
            </a:r>
            <a:r>
              <a:rPr lang="en-GB" sz="2400" dirty="0" err="1" smtClean="0">
                <a:latin typeface="Arial"/>
                <a:cs typeface="Arial"/>
              </a:rPr>
              <a:t>hygyrch</a:t>
            </a:r>
            <a:r>
              <a:rPr lang="en-GB" sz="2400" dirty="0" smtClean="0">
                <a:latin typeface="Arial"/>
                <a:cs typeface="Arial"/>
              </a:rPr>
              <a:t> a </a:t>
            </a:r>
            <a:r>
              <a:rPr lang="en-GB" sz="2400" dirty="0" err="1" smtClean="0">
                <a:latin typeface="Arial"/>
                <a:cs typeface="Arial"/>
              </a:rPr>
              <a:t>chroesawgar</a:t>
            </a:r>
            <a:r>
              <a:rPr lang="en-GB" sz="2400" dirty="0" smtClean="0">
                <a:latin typeface="Arial"/>
                <a:cs typeface="Arial"/>
              </a:rPr>
              <a:t>, </a:t>
            </a:r>
            <a:r>
              <a:rPr lang="en-GB" sz="2400" dirty="0" err="1" smtClean="0">
                <a:latin typeface="Arial"/>
                <a:cs typeface="Arial"/>
              </a:rPr>
              <a:t>naill</a:t>
            </a:r>
            <a:r>
              <a:rPr lang="en-GB" sz="2400" dirty="0" smtClean="0">
                <a:latin typeface="Arial"/>
                <a:cs typeface="Arial"/>
              </a:rPr>
              <a:t> </a:t>
            </a:r>
            <a:r>
              <a:rPr lang="en-GB" sz="2400" dirty="0" err="1" smtClean="0">
                <a:latin typeface="Arial"/>
                <a:cs typeface="Arial"/>
              </a:rPr>
              <a:t>ai</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yr </a:t>
            </a:r>
            <a:r>
              <a:rPr lang="en-GB" sz="2400" dirty="0" err="1" smtClean="0">
                <a:latin typeface="Arial"/>
                <a:cs typeface="Arial"/>
              </a:rPr>
              <a:t>ysgol</a:t>
            </a:r>
            <a:r>
              <a:rPr lang="en-GB" sz="2400" dirty="0" smtClean="0">
                <a:latin typeface="Arial"/>
                <a:cs typeface="Arial"/>
              </a:rPr>
              <a:t> </a:t>
            </a:r>
            <a:r>
              <a:rPr lang="en-GB" sz="2400" dirty="0" err="1" smtClean="0">
                <a:latin typeface="Arial"/>
                <a:cs typeface="Arial"/>
              </a:rPr>
              <a:t>neu</a:t>
            </a:r>
            <a:r>
              <a:rPr lang="en-GB" sz="2400" dirty="0" smtClean="0">
                <a:latin typeface="Arial"/>
                <a:cs typeface="Arial"/>
              </a:rPr>
              <a:t> </a:t>
            </a:r>
            <a:r>
              <a:rPr lang="en-GB" sz="2400" dirty="0" err="1" smtClean="0">
                <a:latin typeface="Arial"/>
                <a:cs typeface="Arial"/>
              </a:rPr>
              <a:t>gerllaw</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deuluoedd</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defnyddio</a:t>
            </a:r>
            <a:r>
              <a:rPr lang="en-GB" sz="2400" dirty="0" smtClean="0">
                <a:latin typeface="Arial"/>
                <a:cs typeface="Arial"/>
              </a:rPr>
              <a:t>?</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499274" y="3328052"/>
            <a:ext cx="6054230"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well do we use school assets for use by the community?  How do we ensure that this contributes to improving outcomes, wellbeing, opportunities and skills in families and the community </a:t>
            </a:r>
            <a:r>
              <a:rPr lang="en-GB" sz="2400" dirty="0" smtClean="0">
                <a:solidFill>
                  <a:schemeClr val="tx1">
                    <a:lumMod val="75000"/>
                    <a:lumOff val="25000"/>
                  </a:schemeClr>
                </a:solidFill>
                <a:latin typeface="Arial"/>
                <a:cs typeface="Arial"/>
              </a:rPr>
              <a:t>?</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How </a:t>
            </a:r>
            <a:r>
              <a:rPr lang="en-GB" sz="2400" dirty="0">
                <a:solidFill>
                  <a:schemeClr val="tx1">
                    <a:lumMod val="75000"/>
                    <a:lumOff val="25000"/>
                  </a:schemeClr>
                </a:solidFill>
                <a:latin typeface="Arial"/>
                <a:cs typeface="Arial"/>
              </a:rPr>
              <a:t>well do we work with partners to co-locate services that will support our pupils, families and the community?</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276812" y="3325708"/>
            <a:ext cx="6081786"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mor</a:t>
            </a:r>
            <a:r>
              <a:rPr lang="en-GB" sz="2400" dirty="0" smtClean="0">
                <a:latin typeface="Arial"/>
                <a:cs typeface="Arial"/>
              </a:rPr>
              <a:t> </a:t>
            </a:r>
            <a:r>
              <a:rPr lang="en-GB" sz="2400" dirty="0" err="1" smtClean="0">
                <a:latin typeface="Arial"/>
                <a:cs typeface="Arial"/>
              </a:rPr>
              <a:t>dda</a:t>
            </a:r>
            <a:r>
              <a:rPr lang="en-GB" sz="2400" dirty="0" smtClean="0">
                <a:latin typeface="Arial"/>
                <a:cs typeface="Arial"/>
              </a:rPr>
              <a:t> </a:t>
            </a:r>
            <a:r>
              <a:rPr lang="en-GB" sz="2400" dirty="0" err="1" smtClean="0">
                <a:latin typeface="Arial"/>
                <a:cs typeface="Arial"/>
              </a:rPr>
              <a:t>rydym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defnyddio</a:t>
            </a:r>
            <a:r>
              <a:rPr lang="en-GB" sz="2400" dirty="0" smtClean="0">
                <a:latin typeface="Arial"/>
                <a:cs typeface="Arial"/>
              </a:rPr>
              <a:t> </a:t>
            </a:r>
            <a:r>
              <a:rPr lang="en-GB" sz="2400" dirty="0" err="1" smtClean="0">
                <a:latin typeface="Arial"/>
                <a:cs typeface="Arial"/>
              </a:rPr>
              <a:t>asedau’r</a:t>
            </a:r>
            <a:r>
              <a:rPr lang="en-GB" sz="2400" dirty="0" smtClean="0">
                <a:latin typeface="Arial"/>
                <a:cs typeface="Arial"/>
              </a:rPr>
              <a:t> </a:t>
            </a:r>
            <a:r>
              <a:rPr lang="en-GB" sz="2400" dirty="0" err="1" smtClean="0">
                <a:latin typeface="Arial"/>
                <a:cs typeface="Arial"/>
              </a:rPr>
              <a:t>ysgol</a:t>
            </a:r>
            <a:r>
              <a:rPr lang="en-GB" sz="2400" dirty="0" smtClean="0">
                <a:latin typeface="Arial"/>
                <a:cs typeface="Arial"/>
              </a:rPr>
              <a:t> </a:t>
            </a:r>
            <a:r>
              <a:rPr lang="en-GB" sz="2400" dirty="0" err="1" smtClean="0">
                <a:latin typeface="Arial"/>
                <a:cs typeface="Arial"/>
              </a:rPr>
              <a:t>er</a:t>
            </a:r>
            <a:r>
              <a:rPr lang="en-GB" sz="2400" dirty="0" smtClean="0">
                <a:latin typeface="Arial"/>
                <a:cs typeface="Arial"/>
              </a:rPr>
              <a:t> </a:t>
            </a:r>
            <a:r>
              <a:rPr lang="en-GB" sz="2400" dirty="0" err="1" smtClean="0">
                <a:latin typeface="Arial"/>
                <a:cs typeface="Arial"/>
              </a:rPr>
              <a:t>mwyn</a:t>
            </a:r>
            <a:r>
              <a:rPr lang="en-GB" sz="2400" dirty="0" smtClean="0">
                <a:latin typeface="Arial"/>
                <a:cs typeface="Arial"/>
              </a:rPr>
              <a:t> </a:t>
            </a:r>
            <a:r>
              <a:rPr lang="en-GB" sz="2400" dirty="0" err="1" smtClean="0">
                <a:latin typeface="Arial"/>
                <a:cs typeface="Arial"/>
              </a:rPr>
              <a:t>i’r</a:t>
            </a:r>
            <a:r>
              <a:rPr lang="en-GB" sz="2400" dirty="0" smtClean="0">
                <a:latin typeface="Arial"/>
                <a:cs typeface="Arial"/>
              </a:rPr>
              <a:t> </a:t>
            </a:r>
            <a:r>
              <a:rPr lang="en-GB" sz="2400" dirty="0" err="1" smtClean="0">
                <a:latin typeface="Arial"/>
                <a:cs typeface="Arial"/>
              </a:rPr>
              <a:t>gymuned</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a:t>
            </a:r>
            <a:r>
              <a:rPr lang="en-GB" sz="2400" dirty="0" err="1" smtClean="0">
                <a:latin typeface="Arial"/>
                <a:cs typeface="Arial"/>
              </a:rPr>
              <a:t>defnyddio</a:t>
            </a:r>
            <a:r>
              <a:rPr lang="en-GB" sz="2400" dirty="0" smtClean="0">
                <a:latin typeface="Arial"/>
                <a:cs typeface="Arial"/>
              </a:rPr>
              <a:t>?  </a:t>
            </a:r>
            <a:r>
              <a:rPr lang="en-GB" sz="2400" dirty="0" err="1" smtClean="0">
                <a:latin typeface="Arial"/>
                <a:cs typeface="Arial"/>
              </a:rPr>
              <a:t>Sut</a:t>
            </a:r>
            <a:r>
              <a:rPr lang="en-GB" sz="2400" dirty="0" smtClean="0">
                <a:latin typeface="Arial"/>
                <a:cs typeface="Arial"/>
              </a:rPr>
              <a:t> </a:t>
            </a:r>
            <a:r>
              <a:rPr lang="en-GB" sz="2400" dirty="0" err="1" smtClean="0">
                <a:latin typeface="Arial"/>
                <a:cs typeface="Arial"/>
              </a:rPr>
              <a:t>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sicrhau</a:t>
            </a:r>
            <a:r>
              <a:rPr lang="en-GB" sz="2400" dirty="0" smtClean="0">
                <a:latin typeface="Arial"/>
                <a:cs typeface="Arial"/>
              </a:rPr>
              <a:t> </a:t>
            </a:r>
            <a:r>
              <a:rPr lang="en-GB" sz="2400" dirty="0" err="1" smtClean="0">
                <a:latin typeface="Arial"/>
                <a:cs typeface="Arial"/>
              </a:rPr>
              <a:t>bod</a:t>
            </a:r>
            <a:r>
              <a:rPr lang="en-GB" sz="2400" dirty="0" smtClean="0">
                <a:latin typeface="Arial"/>
                <a:cs typeface="Arial"/>
              </a:rPr>
              <a:t> </a:t>
            </a:r>
            <a:r>
              <a:rPr lang="en-GB" sz="2400" dirty="0" err="1" smtClean="0">
                <a:latin typeface="Arial"/>
                <a:cs typeface="Arial"/>
              </a:rPr>
              <a:t>hyn</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cyfrannu</a:t>
            </a:r>
            <a:r>
              <a:rPr lang="en-GB" sz="2400" dirty="0" smtClean="0">
                <a:latin typeface="Arial"/>
                <a:cs typeface="Arial"/>
              </a:rPr>
              <a:t> at </a:t>
            </a:r>
            <a:r>
              <a:rPr lang="en-GB" sz="2400" dirty="0" err="1" smtClean="0">
                <a:latin typeface="Arial"/>
                <a:cs typeface="Arial"/>
              </a:rPr>
              <a:t>wella</a:t>
            </a:r>
            <a:r>
              <a:rPr lang="en-GB" sz="2400" dirty="0" smtClean="0">
                <a:latin typeface="Arial"/>
                <a:cs typeface="Arial"/>
              </a:rPr>
              <a:t> </a:t>
            </a:r>
            <a:r>
              <a:rPr lang="en-GB" sz="2400" dirty="0" err="1" smtClean="0">
                <a:latin typeface="Arial"/>
                <a:cs typeface="Arial"/>
              </a:rPr>
              <a:t>deilliannau</a:t>
            </a:r>
            <a:r>
              <a:rPr lang="en-GB" sz="2400" dirty="0" smtClean="0">
                <a:latin typeface="Arial"/>
                <a:cs typeface="Arial"/>
              </a:rPr>
              <a:t>, </a:t>
            </a:r>
            <a:r>
              <a:rPr lang="en-GB" sz="2400" dirty="0" err="1" smtClean="0">
                <a:latin typeface="Arial"/>
                <a:cs typeface="Arial"/>
              </a:rPr>
              <a:t>lles</a:t>
            </a:r>
            <a:r>
              <a:rPr lang="en-GB" sz="2400" dirty="0" smtClean="0">
                <a:latin typeface="Arial"/>
                <a:cs typeface="Arial"/>
              </a:rPr>
              <a:t>, </a:t>
            </a:r>
            <a:r>
              <a:rPr lang="en-GB" sz="2400" dirty="0" err="1" smtClean="0">
                <a:latin typeface="Arial"/>
                <a:cs typeface="Arial"/>
              </a:rPr>
              <a:t>cyfleoedd</a:t>
            </a:r>
            <a:r>
              <a:rPr lang="en-GB" sz="2400" dirty="0" smtClean="0">
                <a:latin typeface="Arial"/>
                <a:cs typeface="Arial"/>
              </a:rPr>
              <a:t> a </a:t>
            </a:r>
            <a:r>
              <a:rPr lang="en-GB" sz="2400" dirty="0" err="1" smtClean="0">
                <a:latin typeface="Arial"/>
                <a:cs typeface="Arial"/>
              </a:rPr>
              <a:t>medrau</a:t>
            </a:r>
            <a:r>
              <a:rPr lang="en-GB" sz="2400" dirty="0" smtClean="0">
                <a:latin typeface="Arial"/>
                <a:cs typeface="Arial"/>
              </a:rPr>
              <a:t> </a:t>
            </a:r>
            <a:r>
              <a:rPr lang="en-GB" sz="2400" dirty="0" err="1" smtClean="0">
                <a:latin typeface="Arial"/>
                <a:cs typeface="Arial"/>
              </a:rPr>
              <a:t>teuluoedd</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gymuned</a:t>
            </a:r>
            <a:r>
              <a:rPr lang="en-GB" sz="2400" dirty="0" smtClean="0">
                <a:latin typeface="Arial"/>
                <a:cs typeface="Arial"/>
              </a:rPr>
              <a:t>?</a:t>
            </a:r>
          </a:p>
          <a:p>
            <a:pPr marR="5080">
              <a:tabLst>
                <a:tab pos="5485765" algn="l"/>
              </a:tabLst>
            </a:pPr>
            <a:endParaRPr lang="en-GB" sz="2400" dirty="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mor</a:t>
            </a:r>
            <a:r>
              <a:rPr lang="en-GB" sz="2400" dirty="0" smtClean="0">
                <a:latin typeface="Arial"/>
                <a:cs typeface="Arial"/>
              </a:rPr>
              <a:t> </a:t>
            </a:r>
            <a:r>
              <a:rPr lang="en-GB" sz="2400" dirty="0" err="1" smtClean="0">
                <a:latin typeface="Arial"/>
                <a:cs typeface="Arial"/>
              </a:rPr>
              <a:t>dda</a:t>
            </a:r>
            <a:r>
              <a:rPr lang="en-GB" sz="2400" dirty="0" smtClean="0">
                <a:latin typeface="Arial"/>
                <a:cs typeface="Arial"/>
              </a:rPr>
              <a:t> </a:t>
            </a:r>
            <a:r>
              <a:rPr lang="en-GB" sz="2400" dirty="0" err="1" smtClean="0">
                <a:latin typeface="Arial"/>
                <a:cs typeface="Arial"/>
              </a:rPr>
              <a:t>rydym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gweithio</a:t>
            </a:r>
            <a:r>
              <a:rPr lang="en-GB" sz="2400" dirty="0" smtClean="0">
                <a:latin typeface="Arial"/>
                <a:cs typeface="Arial"/>
              </a:rPr>
              <a:t> â </a:t>
            </a:r>
            <a:r>
              <a:rPr lang="en-GB" sz="2400" dirty="0" err="1" smtClean="0">
                <a:latin typeface="Arial"/>
                <a:cs typeface="Arial"/>
              </a:rPr>
              <a:t>phartneriaid</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gydleoli</a:t>
            </a:r>
            <a:r>
              <a:rPr lang="en-GB" sz="2400" dirty="0" smtClean="0">
                <a:latin typeface="Arial"/>
                <a:cs typeface="Arial"/>
              </a:rPr>
              <a:t> </a:t>
            </a:r>
            <a:r>
              <a:rPr lang="en-GB" sz="2400" dirty="0" err="1" smtClean="0">
                <a:latin typeface="Arial"/>
                <a:cs typeface="Arial"/>
              </a:rPr>
              <a:t>gwasanaethau</a:t>
            </a:r>
            <a:r>
              <a:rPr lang="en-GB" sz="2400" dirty="0" smtClean="0">
                <a:latin typeface="Arial"/>
                <a:cs typeface="Arial"/>
              </a:rPr>
              <a:t> a </a:t>
            </a:r>
            <a:r>
              <a:rPr lang="en-GB" sz="2400" dirty="0" err="1" smtClean="0">
                <a:latin typeface="Arial"/>
                <a:cs typeface="Arial"/>
              </a:rPr>
              <a:t>fydd</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cynorthwyo</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disgyblion</a:t>
            </a:r>
            <a:r>
              <a:rPr lang="en-GB" sz="2400" dirty="0" smtClean="0">
                <a:latin typeface="Arial"/>
                <a:cs typeface="Arial"/>
              </a:rPr>
              <a:t>, </a:t>
            </a:r>
            <a:r>
              <a:rPr lang="en-GB" sz="2400" dirty="0" err="1" smtClean="0">
                <a:latin typeface="Arial"/>
                <a:cs typeface="Arial"/>
              </a:rPr>
              <a:t>teuluoedd</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gymuned</a:t>
            </a:r>
            <a:r>
              <a:rPr lang="en-GB" sz="2400" dirty="0" smtClean="0">
                <a:latin typeface="Arial"/>
                <a:cs typeface="Arial"/>
              </a:rPr>
              <a:t>?</a:t>
            </a:r>
            <a:endParaRPr lang="en-GB" sz="2400" dirty="0">
              <a:latin typeface="Arial"/>
              <a:cs typeface="Arial"/>
            </a:endParaRP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539614" y="1759448"/>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5701219" y="3683939"/>
            <a:ext cx="5937885" cy="184665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6414868" y="3661309"/>
            <a:ext cx="5927621" cy="4154984"/>
          </a:xfrm>
          <a:prstGeom prst="rect">
            <a:avLst/>
          </a:prstGeom>
        </p:spPr>
        <p:txBody>
          <a:bodyPr wrap="square">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well do we provide family learning that gives parents the confidence and skills to support their children effectively</a:t>
            </a:r>
            <a:r>
              <a:rPr lang="en-GB" sz="24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To </a:t>
            </a:r>
            <a:r>
              <a:rPr lang="en-GB" sz="2400" dirty="0">
                <a:solidFill>
                  <a:schemeClr val="tx1">
                    <a:lumMod val="75000"/>
                    <a:lumOff val="25000"/>
                  </a:schemeClr>
                </a:solidFill>
                <a:latin typeface="Arial"/>
                <a:cs typeface="Arial"/>
              </a:rPr>
              <a:t>what extent do we address the professional learning needs of all staff, including our partners, in relation </a:t>
            </a:r>
            <a:r>
              <a:rPr lang="en-GB" sz="2400" dirty="0" smtClean="0">
                <a:solidFill>
                  <a:schemeClr val="tx1">
                    <a:lumMod val="75000"/>
                    <a:lumOff val="25000"/>
                  </a:schemeClr>
                </a:solidFill>
                <a:latin typeface="Arial"/>
                <a:cs typeface="Arial"/>
              </a:rPr>
              <a:t>to community focused strategies? </a:t>
            </a: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10" name="Rectangle 9"/>
          <p:cNvSpPr/>
          <p:nvPr/>
        </p:nvSpPr>
        <p:spPr>
          <a:xfrm>
            <a:off x="281008" y="3687100"/>
            <a:ext cx="5894710" cy="4154984"/>
          </a:xfrm>
          <a:prstGeom prst="rect">
            <a:avLst/>
          </a:prstGeom>
        </p:spPr>
        <p:txBody>
          <a:bodyPr wrap="square">
            <a:spAutoFit/>
          </a:bodyPr>
          <a:lstStyle/>
          <a:p>
            <a:pPr marL="342900" marR="5080" indent="-342900">
              <a:buFont typeface="Arial" panose="020B0604020202020204" pitchFamily="34" charset="0"/>
              <a:buChar char="•"/>
              <a:tabLst>
                <a:tab pos="5485765" algn="l"/>
              </a:tabLst>
            </a:pPr>
            <a:r>
              <a:rPr lang="en-GB" sz="2400" dirty="0" smtClean="0">
                <a:latin typeface="Arial"/>
                <a:cs typeface="Arial"/>
              </a:rPr>
              <a:t>Pa </a:t>
            </a:r>
            <a:r>
              <a:rPr lang="en-GB" sz="2400" dirty="0" err="1" smtClean="0">
                <a:latin typeface="Arial"/>
                <a:cs typeface="Arial"/>
              </a:rPr>
              <a:t>mor</a:t>
            </a:r>
            <a:r>
              <a:rPr lang="en-GB" sz="2400" dirty="0" smtClean="0">
                <a:latin typeface="Arial"/>
                <a:cs typeface="Arial"/>
              </a:rPr>
              <a:t> </a:t>
            </a:r>
            <a:r>
              <a:rPr lang="en-GB" sz="2400" dirty="0" err="1" smtClean="0">
                <a:latin typeface="Arial"/>
                <a:cs typeface="Arial"/>
              </a:rPr>
              <a:t>dda</a:t>
            </a:r>
            <a:r>
              <a:rPr lang="en-GB" sz="2400" dirty="0" smtClean="0">
                <a:latin typeface="Arial"/>
                <a:cs typeface="Arial"/>
              </a:rPr>
              <a:t> </a:t>
            </a:r>
            <a:r>
              <a:rPr lang="en-GB" sz="2400" dirty="0" err="1" smtClean="0">
                <a:latin typeface="Arial"/>
                <a:cs typeface="Arial"/>
              </a:rPr>
              <a:t>rydym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darparu</a:t>
            </a:r>
            <a:r>
              <a:rPr lang="en-GB" sz="2400" dirty="0" smtClean="0">
                <a:latin typeface="Arial"/>
                <a:cs typeface="Arial"/>
              </a:rPr>
              <a:t> </a:t>
            </a:r>
            <a:r>
              <a:rPr lang="en-GB" sz="2400" dirty="0" err="1" smtClean="0">
                <a:latin typeface="Arial"/>
                <a:cs typeface="Arial"/>
              </a:rPr>
              <a:t>dysgu</a:t>
            </a:r>
            <a:r>
              <a:rPr lang="en-GB" sz="2400" dirty="0" smtClean="0">
                <a:latin typeface="Arial"/>
                <a:cs typeface="Arial"/>
              </a:rPr>
              <a:t> </a:t>
            </a:r>
            <a:r>
              <a:rPr lang="en-GB" sz="2400" dirty="0" err="1" smtClean="0">
                <a:latin typeface="Arial"/>
                <a:cs typeface="Arial"/>
              </a:rPr>
              <a:t>fel</a:t>
            </a:r>
            <a:r>
              <a:rPr lang="en-GB" sz="2400" dirty="0" smtClean="0">
                <a:latin typeface="Arial"/>
                <a:cs typeface="Arial"/>
              </a:rPr>
              <a:t> </a:t>
            </a:r>
            <a:r>
              <a:rPr lang="en-GB" sz="2400" dirty="0" err="1" smtClean="0">
                <a:latin typeface="Arial"/>
                <a:cs typeface="Arial"/>
              </a:rPr>
              <a:t>teulu</a:t>
            </a:r>
            <a:r>
              <a:rPr lang="en-GB" sz="2400" dirty="0" smtClean="0">
                <a:latin typeface="Arial"/>
                <a:cs typeface="Arial"/>
              </a:rPr>
              <a:t>, </a:t>
            </a:r>
            <a:r>
              <a:rPr lang="en-GB" sz="2400" dirty="0" err="1" smtClean="0">
                <a:latin typeface="Arial"/>
                <a:cs typeface="Arial"/>
              </a:rPr>
              <a:t>sy’n</a:t>
            </a:r>
            <a:r>
              <a:rPr lang="en-GB" sz="2400" dirty="0" smtClean="0">
                <a:latin typeface="Arial"/>
                <a:cs typeface="Arial"/>
              </a:rPr>
              <a:t> </a:t>
            </a:r>
            <a:r>
              <a:rPr lang="en-GB" sz="2400" dirty="0" err="1" smtClean="0">
                <a:latin typeface="Arial"/>
                <a:cs typeface="Arial"/>
              </a:rPr>
              <a:t>rhoi’r</a:t>
            </a:r>
            <a:r>
              <a:rPr lang="en-GB" sz="2400" dirty="0" smtClean="0">
                <a:latin typeface="Arial"/>
                <a:cs typeface="Arial"/>
              </a:rPr>
              <a:t> </a:t>
            </a:r>
            <a:r>
              <a:rPr lang="en-GB" sz="2400" dirty="0" err="1" smtClean="0">
                <a:latin typeface="Arial"/>
                <a:cs typeface="Arial"/>
              </a:rPr>
              <a:t>hyder</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a:t>
            </a:r>
            <a:r>
              <a:rPr lang="en-GB" sz="2400" dirty="0" err="1" smtClean="0">
                <a:latin typeface="Arial"/>
                <a:cs typeface="Arial"/>
              </a:rPr>
              <a:t>medrau</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rieni</a:t>
            </a:r>
            <a:r>
              <a:rPr lang="en-GB" sz="2400" dirty="0" smtClean="0">
                <a:latin typeface="Arial"/>
                <a:cs typeface="Arial"/>
              </a:rPr>
              <a:t> </a:t>
            </a:r>
            <a:r>
              <a:rPr lang="en-GB" sz="2400" dirty="0" err="1" smtClean="0">
                <a:latin typeface="Arial"/>
                <a:cs typeface="Arial"/>
              </a:rPr>
              <a:t>gynorthwyo</a:t>
            </a:r>
            <a:r>
              <a:rPr lang="en-GB" sz="2400" dirty="0" smtClean="0">
                <a:latin typeface="Arial"/>
                <a:cs typeface="Arial"/>
              </a:rPr>
              <a:t> </a:t>
            </a:r>
            <a:r>
              <a:rPr lang="en-GB" sz="2400" dirty="0" err="1" smtClean="0">
                <a:latin typeface="Arial"/>
                <a:cs typeface="Arial"/>
              </a:rPr>
              <a:t>eu</a:t>
            </a:r>
            <a:r>
              <a:rPr lang="en-GB" sz="2400" dirty="0" smtClean="0">
                <a:latin typeface="Arial"/>
                <a:cs typeface="Arial"/>
              </a:rPr>
              <a:t> plant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effeithiol</a:t>
            </a:r>
            <a:r>
              <a:rPr lang="en-GB" sz="2400" dirty="0" smtClean="0">
                <a:latin typeface="Arial"/>
                <a:cs typeface="Arial"/>
              </a:rPr>
              <a:t>?</a:t>
            </a:r>
          </a:p>
          <a:p>
            <a:pPr marL="342900" marR="5080" indent="-342900">
              <a:buFont typeface="Arial" panose="020B0604020202020204" pitchFamily="34" charset="0"/>
              <a:buChar char="•"/>
              <a:tabLst>
                <a:tab pos="5485765" algn="l"/>
              </a:tabLst>
            </a:pPr>
            <a:endParaRPr lang="en-GB" sz="2400" dirty="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I </a:t>
            </a:r>
            <a:r>
              <a:rPr lang="en-GB" sz="2400" dirty="0" err="1" smtClean="0">
                <a:latin typeface="Arial"/>
                <a:cs typeface="Arial"/>
              </a:rPr>
              <a:t>ba</a:t>
            </a:r>
            <a:r>
              <a:rPr lang="en-GB" sz="2400" dirty="0" smtClean="0">
                <a:latin typeface="Arial"/>
                <a:cs typeface="Arial"/>
              </a:rPr>
              <a:t> </a:t>
            </a:r>
            <a:r>
              <a:rPr lang="en-GB" sz="2400" dirty="0" err="1" smtClean="0">
                <a:latin typeface="Arial"/>
                <a:cs typeface="Arial"/>
              </a:rPr>
              <a:t>raddau</a:t>
            </a:r>
            <a:r>
              <a:rPr lang="en-GB" sz="2400" dirty="0" smtClean="0">
                <a:latin typeface="Arial"/>
                <a:cs typeface="Arial"/>
              </a:rPr>
              <a:t> </a:t>
            </a:r>
            <a:r>
              <a:rPr lang="en-GB" sz="2400" dirty="0" err="1" smtClean="0">
                <a:latin typeface="Arial"/>
                <a:cs typeface="Arial"/>
              </a:rPr>
              <a:t>rydym</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mynd</a:t>
            </a:r>
            <a:r>
              <a:rPr lang="en-GB" sz="2400" dirty="0" smtClean="0">
                <a:latin typeface="Arial"/>
                <a:cs typeface="Arial"/>
              </a:rPr>
              <a:t> </a:t>
            </a:r>
            <a:r>
              <a:rPr lang="en-GB" sz="2400" dirty="0" err="1" smtClean="0">
                <a:latin typeface="Arial"/>
                <a:cs typeface="Arial"/>
              </a:rPr>
              <a:t>i’r</a:t>
            </a:r>
            <a:r>
              <a:rPr lang="en-GB" sz="2400" dirty="0" smtClean="0">
                <a:latin typeface="Arial"/>
                <a:cs typeface="Arial"/>
              </a:rPr>
              <a:t> </a:t>
            </a:r>
            <a:r>
              <a:rPr lang="en-GB" sz="2400" dirty="0" err="1" smtClean="0">
                <a:latin typeface="Arial"/>
                <a:cs typeface="Arial"/>
              </a:rPr>
              <a:t>afael</a:t>
            </a:r>
            <a:r>
              <a:rPr lang="en-GB" sz="2400" dirty="0" smtClean="0">
                <a:latin typeface="Arial"/>
                <a:cs typeface="Arial"/>
              </a:rPr>
              <a:t> ag </a:t>
            </a:r>
            <a:r>
              <a:rPr lang="en-GB" sz="2400" dirty="0" err="1" smtClean="0">
                <a:latin typeface="Arial"/>
                <a:cs typeface="Arial"/>
              </a:rPr>
              <a:t>anghenion</a:t>
            </a:r>
            <a:r>
              <a:rPr lang="en-GB" sz="2400" dirty="0" smtClean="0">
                <a:latin typeface="Arial"/>
                <a:cs typeface="Arial"/>
              </a:rPr>
              <a:t> </a:t>
            </a:r>
            <a:r>
              <a:rPr lang="en-GB" sz="2400" dirty="0" err="1" smtClean="0">
                <a:latin typeface="Arial"/>
                <a:cs typeface="Arial"/>
              </a:rPr>
              <a:t>dysgu</a:t>
            </a:r>
            <a:r>
              <a:rPr lang="en-GB" sz="2400" dirty="0" smtClean="0">
                <a:latin typeface="Arial"/>
                <a:cs typeface="Arial"/>
              </a:rPr>
              <a:t> </a:t>
            </a:r>
            <a:r>
              <a:rPr lang="en-GB" sz="2400" dirty="0" err="1" smtClean="0">
                <a:latin typeface="Arial"/>
                <a:cs typeface="Arial"/>
              </a:rPr>
              <a:t>proffesiynol</a:t>
            </a:r>
            <a:r>
              <a:rPr lang="en-GB" sz="2400" dirty="0" smtClean="0">
                <a:latin typeface="Arial"/>
                <a:cs typeface="Arial"/>
              </a:rPr>
              <a:t> yr </a:t>
            </a:r>
            <a:r>
              <a:rPr lang="en-GB" sz="2400" dirty="0" err="1" smtClean="0">
                <a:latin typeface="Arial"/>
                <a:cs typeface="Arial"/>
              </a:rPr>
              <a:t>holl</a:t>
            </a:r>
            <a:r>
              <a:rPr lang="en-GB" sz="2400" dirty="0" smtClean="0">
                <a:latin typeface="Arial"/>
                <a:cs typeface="Arial"/>
              </a:rPr>
              <a:t> staff, </a:t>
            </a:r>
            <a:r>
              <a:rPr lang="en-GB" sz="2400" dirty="0" err="1" smtClean="0">
                <a:latin typeface="Arial"/>
                <a:cs typeface="Arial"/>
              </a:rPr>
              <a:t>gan</a:t>
            </a:r>
            <a:r>
              <a:rPr lang="en-GB" sz="2400" dirty="0" smtClean="0">
                <a:latin typeface="Arial"/>
                <a:cs typeface="Arial"/>
              </a:rPr>
              <a:t> </a:t>
            </a:r>
            <a:r>
              <a:rPr lang="en-GB" sz="2400" dirty="0" err="1" smtClean="0">
                <a:latin typeface="Arial"/>
                <a:cs typeface="Arial"/>
              </a:rPr>
              <a:t>gynnwys</a:t>
            </a:r>
            <a:r>
              <a:rPr lang="en-GB" sz="2400" dirty="0" smtClean="0">
                <a:latin typeface="Arial"/>
                <a:cs typeface="Arial"/>
              </a:rPr>
              <a:t> </a:t>
            </a:r>
            <a:r>
              <a:rPr lang="en-GB" sz="2400" dirty="0" err="1" smtClean="0">
                <a:latin typeface="Arial"/>
                <a:cs typeface="Arial"/>
              </a:rPr>
              <a:t>ein</a:t>
            </a:r>
            <a:r>
              <a:rPr lang="en-GB" sz="2400" dirty="0" smtClean="0">
                <a:latin typeface="Arial"/>
                <a:cs typeface="Arial"/>
              </a:rPr>
              <a:t> </a:t>
            </a:r>
            <a:r>
              <a:rPr lang="en-GB" sz="2400" dirty="0" err="1" smtClean="0">
                <a:latin typeface="Arial"/>
                <a:cs typeface="Arial"/>
              </a:rPr>
              <a:t>partneriaid</a:t>
            </a:r>
            <a:r>
              <a:rPr lang="en-GB" sz="2400" dirty="0" smtClean="0">
                <a:latin typeface="Arial"/>
                <a:cs typeface="Arial"/>
              </a:rPr>
              <a:t>, </a:t>
            </a:r>
            <a:r>
              <a:rPr lang="en-GB" sz="2400" dirty="0" err="1" smtClean="0">
                <a:latin typeface="Arial"/>
                <a:cs typeface="Arial"/>
              </a:rPr>
              <a:t>mewn</a:t>
            </a:r>
            <a:r>
              <a:rPr lang="en-GB" sz="2400" dirty="0" smtClean="0">
                <a:latin typeface="Arial"/>
                <a:cs typeface="Arial"/>
              </a:rPr>
              <a:t> </a:t>
            </a:r>
            <a:r>
              <a:rPr lang="en-GB" sz="2400" dirty="0" err="1" smtClean="0">
                <a:latin typeface="Arial"/>
                <a:cs typeface="Arial"/>
              </a:rPr>
              <a:t>perthynas</a:t>
            </a:r>
            <a:r>
              <a:rPr lang="en-GB" sz="2400" dirty="0" smtClean="0">
                <a:latin typeface="Arial"/>
                <a:cs typeface="Arial"/>
              </a:rPr>
              <a:t> â </a:t>
            </a:r>
            <a:r>
              <a:rPr lang="en-GB" sz="2400" dirty="0" err="1" smtClean="0">
                <a:latin typeface="Arial"/>
                <a:cs typeface="Arial"/>
              </a:rPr>
              <a:t>strategaethau</a:t>
            </a:r>
            <a:r>
              <a:rPr lang="en-GB" sz="2400" dirty="0" smtClean="0">
                <a:latin typeface="Arial"/>
                <a:cs typeface="Arial"/>
              </a:rPr>
              <a:t> </a:t>
            </a:r>
            <a:r>
              <a:rPr lang="en-GB" sz="2400" dirty="0" err="1" smtClean="0">
                <a:latin typeface="Arial"/>
                <a:cs typeface="Arial"/>
              </a:rPr>
              <a:t>sy’n</a:t>
            </a:r>
            <a:r>
              <a:rPr lang="en-GB" sz="2400" dirty="0" smtClean="0">
                <a:latin typeface="Arial"/>
                <a:cs typeface="Arial"/>
              </a:rPr>
              <a:t> </a:t>
            </a:r>
            <a:r>
              <a:rPr lang="en-GB" sz="2400" dirty="0" err="1" smtClean="0">
                <a:latin typeface="Arial"/>
                <a:cs typeface="Arial"/>
              </a:rPr>
              <a:t>canolbwyntio</a:t>
            </a:r>
            <a:r>
              <a:rPr lang="en-GB" sz="2400" dirty="0" smtClean="0">
                <a:latin typeface="Arial"/>
                <a:cs typeface="Arial"/>
              </a:rPr>
              <a:t> </a:t>
            </a:r>
            <a:r>
              <a:rPr lang="en-GB" sz="2400" dirty="0" err="1" smtClean="0">
                <a:latin typeface="Arial"/>
                <a:cs typeface="Arial"/>
              </a:rPr>
              <a:t>ar</a:t>
            </a:r>
            <a:r>
              <a:rPr lang="en-GB" sz="2400" dirty="0" smtClean="0">
                <a:latin typeface="Arial"/>
                <a:cs typeface="Arial"/>
              </a:rPr>
              <a:t> y </a:t>
            </a:r>
            <a:r>
              <a:rPr lang="en-GB" sz="2400" dirty="0" err="1" smtClean="0">
                <a:latin typeface="Arial"/>
                <a:cs typeface="Arial"/>
              </a:rPr>
              <a:t>gymuned</a:t>
            </a:r>
            <a:r>
              <a:rPr lang="en-GB" sz="2400" dirty="0" smtClean="0">
                <a:latin typeface="Arial"/>
                <a:cs typeface="Arial"/>
              </a:rPr>
              <a:t>? </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668378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0570" y="1325366"/>
            <a:ext cx="11494246" cy="8125919"/>
          </a:xfrm>
          <a:prstGeom prst="rect">
            <a:avLst/>
          </a:prstGeom>
        </p:spPr>
      </p:pic>
    </p:spTree>
    <p:extLst>
      <p:ext uri="{BB962C8B-B14F-4D97-AF65-F5344CB8AC3E}">
        <p14:creationId xmlns:p14="http://schemas.microsoft.com/office/powerpoint/2010/main" val="210613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0571" y="1325366"/>
            <a:ext cx="11494244" cy="8125919"/>
          </a:xfrm>
          <a:prstGeom prst="rect">
            <a:avLst/>
          </a:prstGeom>
        </p:spPr>
      </p:pic>
    </p:spTree>
    <p:extLst>
      <p:ext uri="{BB962C8B-B14F-4D97-AF65-F5344CB8AC3E}">
        <p14:creationId xmlns:p14="http://schemas.microsoft.com/office/powerpoint/2010/main" val="3762222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The report focuses on approaches taken by schools to:</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s</a:t>
            </a:r>
            <a:r>
              <a:rPr lang="en-GB" sz="2400" dirty="0" smtClean="0">
                <a:solidFill>
                  <a:schemeClr val="tx1">
                    <a:lumMod val="75000"/>
                    <a:lumOff val="25000"/>
                  </a:schemeClr>
                </a:solidFill>
                <a:latin typeface="Arial"/>
                <a:cs typeface="Arial"/>
              </a:rPr>
              <a:t>trengthen family and community engagement</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expand the use of school assets for the benefit of the community </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p</a:t>
            </a:r>
            <a:r>
              <a:rPr lang="en-GB" sz="2400" dirty="0" smtClean="0">
                <a:solidFill>
                  <a:schemeClr val="tx1">
                    <a:lumMod val="75000"/>
                    <a:lumOff val="25000"/>
                  </a:schemeClr>
                </a:solidFill>
                <a:latin typeface="Arial"/>
                <a:cs typeface="Arial"/>
              </a:rPr>
              <a:t>rovide a range of services, including health and social services, through co-location or the provision of service hubs within the community</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367220" y="2625840"/>
            <a:ext cx="5937885" cy="5170646"/>
          </a:xfrm>
          <a:prstGeom prst="rect">
            <a:avLst/>
          </a:prstGeom>
        </p:spPr>
        <p:txBody>
          <a:bodyPr vert="horz" wrap="square" lIns="0" tIns="0" rIns="0" bIns="0" rtlCol="0">
            <a:spAutoFit/>
          </a:bodyPr>
          <a:lstStyle/>
          <a:p>
            <a:pPr marR="5080">
              <a:tabLst>
                <a:tab pos="5485765" algn="l"/>
              </a:tabLst>
            </a:pPr>
            <a:r>
              <a:rPr lang="en-GB" sz="2400" dirty="0" err="1" smtClean="0">
                <a:latin typeface="Arial" pitchFamily="34" charset="0"/>
                <a:cs typeface="Arial" pitchFamily="34" charset="0"/>
              </a:rPr>
              <a:t>Mae’r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adroddiad</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canolbwyntio</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ar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ddulliau</a:t>
            </a:r>
            <a:r>
              <a:rPr lang="en-GB" sz="2400" dirty="0" smtClean="0">
                <a:latin typeface="Arial" pitchFamily="34" charset="0"/>
                <a:cs typeface="Arial" pitchFamily="34" charset="0"/>
              </a:rPr>
              <a:t> a </a:t>
            </a:r>
            <a:r>
              <a:rPr lang="en-GB" sz="2400" dirty="0" err="1" smtClean="0">
                <a:latin typeface="Arial" pitchFamily="34" charset="0"/>
                <a:cs typeface="Arial" pitchFamily="34" charset="0"/>
              </a:rPr>
              <a:t>ddefnyddir</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gan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ysgolion</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i</a:t>
            </a:r>
            <a:r>
              <a:rPr lang="en-GB" sz="2400" dirty="0" smtClean="0">
                <a:latin typeface="Arial" pitchFamily="34" charset="0"/>
                <a:cs typeface="Arial" pitchFamily="34" charset="0"/>
              </a:rPr>
              <a:t>:</a:t>
            </a:r>
          </a:p>
          <a:p>
            <a:pPr marR="5080">
              <a:tabLst>
                <a:tab pos="5485765" algn="l"/>
              </a:tabLst>
            </a:pPr>
            <a:endParaRPr lang="en-GB" sz="2400" dirty="0">
              <a:latin typeface="Arial" pitchFamily="34" charset="0"/>
              <a:cs typeface="Arial" pitchFamily="34" charset="0"/>
            </a:endParaRPr>
          </a:p>
          <a:p>
            <a:pPr marL="342900" marR="5080" indent="-342900">
              <a:buFont typeface="Arial" panose="020B0604020202020204" pitchFamily="34" charset="0"/>
              <a:buChar char="•"/>
              <a:tabLst>
                <a:tab pos="5485765" algn="l"/>
              </a:tabLst>
            </a:pPr>
            <a:r>
              <a:rPr lang="cy-GB" sz="2400" dirty="0" smtClean="0">
                <a:latin typeface="Arial" pitchFamily="34" charset="0"/>
                <a:cs typeface="Arial" pitchFamily="34" charset="0"/>
              </a:rPr>
              <a:t>gryfhau ymgysylltu â theuluoedd a’r gymuned</a:t>
            </a:r>
            <a:endParaRPr lang="en-GB" sz="2400" dirty="0" smtClean="0">
              <a:latin typeface="Arial" pitchFamily="34" charset="0"/>
              <a:cs typeface="Arial" pitchFamily="34" charset="0"/>
            </a:endParaRPr>
          </a:p>
          <a:p>
            <a:pPr marL="342900" marR="5080" indent="-342900">
              <a:buFont typeface="Arial" panose="020B0604020202020204" pitchFamily="34" charset="0"/>
              <a:buChar char="•"/>
              <a:tabLst>
                <a:tab pos="5485765" algn="l"/>
              </a:tabLst>
            </a:pPr>
            <a:r>
              <a:rPr lang="cy-GB" sz="2400" dirty="0" smtClean="0">
                <a:latin typeface="Arial" pitchFamily="34" charset="0"/>
                <a:cs typeface="Arial" pitchFamily="34" charset="0"/>
              </a:rPr>
              <a:t>ymestyn y defnydd o asedau’r ysgol er budd y gymuned</a:t>
            </a:r>
            <a:r>
              <a:rPr lang="en-GB" sz="2400" dirty="0" smtClean="0">
                <a:latin typeface="Arial" pitchFamily="34" charset="0"/>
                <a:cs typeface="Arial" pitchFamily="34" charset="0"/>
              </a:rPr>
              <a:t> </a:t>
            </a:r>
          </a:p>
          <a:p>
            <a:pPr marL="342900" marR="5080" indent="-342900">
              <a:buFont typeface="Arial" panose="020B0604020202020204" pitchFamily="34" charset="0"/>
              <a:buChar char="•"/>
              <a:tabLst>
                <a:tab pos="5485765" algn="l"/>
              </a:tabLst>
            </a:pPr>
            <a:r>
              <a:rPr lang="cy-GB" sz="2400" dirty="0" smtClean="0">
                <a:latin typeface="Arial" pitchFamily="34" charset="0"/>
                <a:cs typeface="Arial" pitchFamily="34" charset="0"/>
              </a:rPr>
              <a:t>darparu ystod o wasanaethau, gan gynnwys iechyd a gwasanaethau cymdeithasol, drwy gydleoli neu ddarparu hybiau gwasanaeth yn y gymuned</a:t>
            </a:r>
            <a:endParaRPr lang="en-GB" sz="2400" dirty="0">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0196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The report provides an overview of Welsh Government policy, the legislative context for community schools and wider research related to community schools.  </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It draws on this information, and from the findings of the survey to provide a definition of community schools</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37559" y="2653975"/>
            <a:ext cx="5937885" cy="4801314"/>
          </a:xfrm>
          <a:prstGeom prst="rect">
            <a:avLst/>
          </a:prstGeom>
        </p:spPr>
        <p:txBody>
          <a:bodyPr vert="horz" wrap="square" lIns="0" tIns="0" rIns="0" bIns="0" rtlCol="0">
            <a:spAutoFit/>
          </a:bodyPr>
          <a:lstStyle/>
          <a:p>
            <a:pPr marR="5080">
              <a:tabLst>
                <a:tab pos="5485765" algn="l"/>
              </a:tabLst>
            </a:pPr>
            <a:r>
              <a:rPr lang="en-GB" sz="2400" dirty="0" err="1" smtClean="0">
                <a:latin typeface="Arial"/>
                <a:cs typeface="Arial"/>
              </a:rPr>
              <a:t>Mae’r</a:t>
            </a:r>
            <a:r>
              <a:rPr lang="en-GB" sz="2400" dirty="0" smtClean="0">
                <a:latin typeface="Arial"/>
                <a:cs typeface="Arial"/>
              </a:rPr>
              <a:t> </a:t>
            </a:r>
            <a:r>
              <a:rPr lang="en-GB" sz="2400" dirty="0" err="1" smtClean="0">
                <a:latin typeface="Arial"/>
                <a:cs typeface="Arial"/>
              </a:rPr>
              <a:t>adroddiad</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rhoi</a:t>
            </a:r>
            <a:r>
              <a:rPr lang="en-GB" sz="2400" dirty="0" smtClean="0">
                <a:latin typeface="Arial"/>
                <a:cs typeface="Arial"/>
              </a:rPr>
              <a:t> </a:t>
            </a:r>
            <a:r>
              <a:rPr lang="en-GB" sz="2400" dirty="0" err="1" smtClean="0">
                <a:latin typeface="Arial"/>
                <a:cs typeface="Arial"/>
              </a:rPr>
              <a:t>trosolwg</a:t>
            </a:r>
            <a:r>
              <a:rPr lang="en-GB" sz="2400" dirty="0" smtClean="0">
                <a:latin typeface="Arial"/>
                <a:cs typeface="Arial"/>
              </a:rPr>
              <a:t> o </a:t>
            </a:r>
            <a:r>
              <a:rPr lang="en-GB" sz="2400" dirty="0" err="1" smtClean="0">
                <a:latin typeface="Arial"/>
                <a:cs typeface="Arial"/>
              </a:rPr>
              <a:t>bolisi</a:t>
            </a:r>
            <a:r>
              <a:rPr lang="en-GB" sz="2400" dirty="0" smtClean="0">
                <a:latin typeface="Arial"/>
                <a:cs typeface="Arial"/>
              </a:rPr>
              <a:t> </a:t>
            </a:r>
            <a:r>
              <a:rPr lang="en-GB" sz="2400" dirty="0" err="1" smtClean="0">
                <a:latin typeface="Arial"/>
                <a:cs typeface="Arial"/>
              </a:rPr>
              <a:t>Llywodraeth</a:t>
            </a:r>
            <a:r>
              <a:rPr lang="en-GB" sz="2400" dirty="0" smtClean="0">
                <a:latin typeface="Arial"/>
                <a:cs typeface="Arial"/>
              </a:rPr>
              <a:t> Cymru, y </a:t>
            </a:r>
            <a:r>
              <a:rPr lang="en-GB" sz="2400" dirty="0" err="1" smtClean="0">
                <a:latin typeface="Arial"/>
                <a:cs typeface="Arial"/>
              </a:rPr>
              <a:t>cyd-destun</a:t>
            </a:r>
            <a:r>
              <a:rPr lang="en-GB" sz="2400" dirty="0" smtClean="0">
                <a:latin typeface="Arial"/>
                <a:cs typeface="Arial"/>
              </a:rPr>
              <a:t> </a:t>
            </a:r>
            <a:r>
              <a:rPr lang="en-GB" sz="2400" dirty="0" err="1" smtClean="0">
                <a:latin typeface="Arial"/>
                <a:cs typeface="Arial"/>
              </a:rPr>
              <a:t>deddfwriaethol</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ysgolion</a:t>
            </a:r>
            <a:r>
              <a:rPr lang="en-GB" sz="2400" dirty="0" smtClean="0">
                <a:latin typeface="Arial"/>
                <a:cs typeface="Arial"/>
              </a:rPr>
              <a:t> </a:t>
            </a:r>
            <a:r>
              <a:rPr lang="en-GB" sz="2400" dirty="0" err="1" smtClean="0">
                <a:latin typeface="Arial"/>
                <a:cs typeface="Arial"/>
              </a:rPr>
              <a:t>cymunedol</a:t>
            </a:r>
            <a:r>
              <a:rPr lang="en-GB" sz="2400" dirty="0" smtClean="0">
                <a:latin typeface="Arial"/>
                <a:cs typeface="Arial"/>
              </a:rPr>
              <a:t>, ac </a:t>
            </a:r>
            <a:r>
              <a:rPr lang="en-GB" sz="2400" dirty="0" err="1" smtClean="0">
                <a:latin typeface="Arial"/>
                <a:cs typeface="Arial"/>
              </a:rPr>
              <a:t>ymchwil</a:t>
            </a:r>
            <a:r>
              <a:rPr lang="en-GB" sz="2400" dirty="0" smtClean="0">
                <a:latin typeface="Arial"/>
                <a:cs typeface="Arial"/>
              </a:rPr>
              <a:t> </a:t>
            </a:r>
            <a:r>
              <a:rPr lang="en-GB" sz="2400" dirty="0" err="1" smtClean="0">
                <a:latin typeface="Arial"/>
                <a:cs typeface="Arial"/>
              </a:rPr>
              <a:t>ehangach</a:t>
            </a:r>
            <a:r>
              <a:rPr lang="en-GB" sz="2400" dirty="0" smtClean="0">
                <a:latin typeface="Arial"/>
                <a:cs typeface="Arial"/>
              </a:rPr>
              <a:t> </a:t>
            </a:r>
            <a:r>
              <a:rPr lang="en-GB" sz="2400" dirty="0" err="1" smtClean="0">
                <a:latin typeface="Arial"/>
                <a:cs typeface="Arial"/>
              </a:rPr>
              <a:t>yn</a:t>
            </a:r>
            <a:r>
              <a:rPr lang="en-GB" sz="2400" dirty="0" smtClean="0">
                <a:latin typeface="Arial"/>
                <a:cs typeface="Arial"/>
              </a:rPr>
              <a:t> </a:t>
            </a:r>
            <a:r>
              <a:rPr lang="en-GB" sz="2400" dirty="0" err="1" smtClean="0">
                <a:latin typeface="Arial"/>
                <a:cs typeface="Arial"/>
              </a:rPr>
              <a:t>ymwneud</a:t>
            </a:r>
            <a:r>
              <a:rPr lang="en-GB" sz="2400" dirty="0" smtClean="0">
                <a:latin typeface="Arial"/>
                <a:cs typeface="Arial"/>
              </a:rPr>
              <a:t> </a:t>
            </a:r>
            <a:r>
              <a:rPr lang="en-GB" sz="2400" dirty="0" err="1" smtClean="0">
                <a:latin typeface="Arial"/>
                <a:cs typeface="Arial"/>
              </a:rPr>
              <a:t>ag</a:t>
            </a:r>
            <a:r>
              <a:rPr lang="en-GB" sz="2400" dirty="0" smtClean="0">
                <a:latin typeface="Arial"/>
                <a:cs typeface="Arial"/>
              </a:rPr>
              <a:t> </a:t>
            </a:r>
            <a:r>
              <a:rPr lang="en-GB" sz="2400" dirty="0" err="1" smtClean="0">
                <a:latin typeface="Arial"/>
                <a:cs typeface="Arial"/>
              </a:rPr>
              <a:t>ysgolion</a:t>
            </a:r>
            <a:r>
              <a:rPr lang="en-GB" sz="2400" dirty="0" smtClean="0">
                <a:latin typeface="Arial"/>
                <a:cs typeface="Arial"/>
              </a:rPr>
              <a:t> </a:t>
            </a:r>
            <a:r>
              <a:rPr lang="en-GB" sz="2400" dirty="0" err="1" smtClean="0">
                <a:latin typeface="Arial"/>
                <a:cs typeface="Arial"/>
              </a:rPr>
              <a:t>cymunedol</a:t>
            </a:r>
            <a:r>
              <a:rPr lang="en-GB" sz="2400" dirty="0" smtClean="0">
                <a:latin typeface="Arial"/>
                <a:cs typeface="Arial"/>
              </a:rPr>
              <a:t>.  </a:t>
            </a:r>
          </a:p>
          <a:p>
            <a:pPr marR="5080">
              <a:tabLst>
                <a:tab pos="5485765" algn="l"/>
              </a:tabLst>
            </a:pPr>
            <a:endParaRPr lang="en-GB" sz="2400" dirty="0">
              <a:latin typeface="Arial"/>
              <a:cs typeface="Arial"/>
            </a:endParaRPr>
          </a:p>
          <a:p>
            <a:pPr marR="5080">
              <a:tabLst>
                <a:tab pos="5485765" algn="l"/>
              </a:tabLst>
            </a:pPr>
            <a:r>
              <a:rPr lang="en-GB" sz="2400" dirty="0" err="1" smtClean="0">
                <a:latin typeface="Arial"/>
                <a:cs typeface="Arial"/>
              </a:rPr>
              <a:t>Mae’n</a:t>
            </a:r>
            <a:r>
              <a:rPr lang="en-GB" sz="2400" dirty="0" smtClean="0">
                <a:latin typeface="Arial"/>
                <a:cs typeface="Arial"/>
              </a:rPr>
              <a:t> </a:t>
            </a:r>
            <a:r>
              <a:rPr lang="en-GB" sz="2400" dirty="0" err="1" smtClean="0">
                <a:latin typeface="Arial"/>
                <a:cs typeface="Arial"/>
              </a:rPr>
              <a:t>defnyddio’r</a:t>
            </a:r>
            <a:r>
              <a:rPr lang="en-GB" sz="2400" dirty="0" smtClean="0">
                <a:latin typeface="Arial"/>
                <a:cs typeface="Arial"/>
              </a:rPr>
              <a:t> </a:t>
            </a:r>
            <a:r>
              <a:rPr lang="en-GB" sz="2400" dirty="0" err="1" smtClean="0">
                <a:latin typeface="Arial"/>
                <a:cs typeface="Arial"/>
              </a:rPr>
              <a:t>wybodaeth</a:t>
            </a:r>
            <a:r>
              <a:rPr lang="en-GB" sz="2400" dirty="0" smtClean="0">
                <a:latin typeface="Arial"/>
                <a:cs typeface="Arial"/>
              </a:rPr>
              <a:t> </a:t>
            </a:r>
            <a:r>
              <a:rPr lang="en-GB" sz="2400" dirty="0" err="1" smtClean="0">
                <a:latin typeface="Arial"/>
                <a:cs typeface="Arial"/>
              </a:rPr>
              <a:t>hon</a:t>
            </a:r>
            <a:r>
              <a:rPr lang="en-GB" sz="2400" dirty="0" smtClean="0">
                <a:latin typeface="Arial"/>
                <a:cs typeface="Arial"/>
              </a:rPr>
              <a:t>, </a:t>
            </a:r>
            <a:r>
              <a:rPr lang="en-GB" sz="2400" dirty="0" err="1" smtClean="0">
                <a:latin typeface="Arial"/>
                <a:cs typeface="Arial"/>
              </a:rPr>
              <a:t>ynghyd</a:t>
            </a:r>
            <a:r>
              <a:rPr lang="en-GB" sz="2400" dirty="0" smtClean="0">
                <a:latin typeface="Arial"/>
                <a:cs typeface="Arial"/>
              </a:rPr>
              <a:t> â </a:t>
            </a:r>
            <a:r>
              <a:rPr lang="en-GB" sz="2400" dirty="0" err="1" smtClean="0">
                <a:latin typeface="Arial"/>
                <a:cs typeface="Arial"/>
              </a:rPr>
              <a:t>chanfyddiadau’r</a:t>
            </a:r>
            <a:r>
              <a:rPr lang="en-GB" sz="2400" dirty="0" smtClean="0">
                <a:latin typeface="Arial"/>
                <a:cs typeface="Arial"/>
              </a:rPr>
              <a:t> </a:t>
            </a:r>
            <a:r>
              <a:rPr lang="en-GB" sz="2400" dirty="0" err="1" smtClean="0">
                <a:latin typeface="Arial"/>
                <a:cs typeface="Arial"/>
              </a:rPr>
              <a:t>arolwg</a:t>
            </a:r>
            <a:r>
              <a:rPr lang="en-GB" sz="2400" dirty="0" smtClean="0">
                <a:latin typeface="Arial"/>
                <a:cs typeface="Arial"/>
              </a:rPr>
              <a:t>, </a:t>
            </a:r>
            <a:r>
              <a:rPr lang="en-GB" sz="2400" dirty="0" err="1" smtClean="0">
                <a:latin typeface="Arial"/>
                <a:cs typeface="Arial"/>
              </a:rPr>
              <a:t>i</a:t>
            </a:r>
            <a:r>
              <a:rPr lang="en-GB" sz="2400" dirty="0" smtClean="0">
                <a:latin typeface="Arial"/>
                <a:cs typeface="Arial"/>
              </a:rPr>
              <a:t> </a:t>
            </a:r>
            <a:r>
              <a:rPr lang="en-GB" sz="2400" dirty="0" err="1" smtClean="0">
                <a:latin typeface="Arial"/>
                <a:cs typeface="Arial"/>
              </a:rPr>
              <a:t>roi</a:t>
            </a:r>
            <a:r>
              <a:rPr lang="en-GB" sz="2400" dirty="0" smtClean="0">
                <a:latin typeface="Arial"/>
                <a:cs typeface="Arial"/>
              </a:rPr>
              <a:t> </a:t>
            </a:r>
            <a:r>
              <a:rPr lang="en-GB" sz="2400" dirty="0" err="1" smtClean="0">
                <a:latin typeface="Arial"/>
                <a:cs typeface="Arial"/>
              </a:rPr>
              <a:t>diffiniad</a:t>
            </a:r>
            <a:r>
              <a:rPr lang="en-GB" sz="2400" dirty="0" smtClean="0">
                <a:latin typeface="Arial"/>
                <a:cs typeface="Arial"/>
              </a:rPr>
              <a:t> o </a:t>
            </a:r>
            <a:r>
              <a:rPr lang="en-GB" sz="2400" dirty="0" err="1" smtClean="0">
                <a:latin typeface="Arial"/>
                <a:cs typeface="Arial"/>
              </a:rPr>
              <a:t>ysgolion</a:t>
            </a:r>
            <a:r>
              <a:rPr lang="en-GB" sz="2400" dirty="0" smtClean="0">
                <a:latin typeface="Arial"/>
                <a:cs typeface="Arial"/>
              </a:rPr>
              <a:t> </a:t>
            </a:r>
            <a:r>
              <a:rPr lang="en-GB" sz="2400" dirty="0" err="1" smtClean="0">
                <a:latin typeface="Arial"/>
                <a:cs typeface="Arial"/>
              </a:rPr>
              <a:t>cymunedol</a:t>
            </a:r>
            <a:r>
              <a:rPr lang="en-GB" sz="2400" dirty="0" smtClean="0">
                <a:latin typeface="Arial"/>
                <a:cs typeface="Arial"/>
              </a:rPr>
              <a:t>.</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684864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Diffiniad</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Definition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4"/>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6639951" y="2831621"/>
            <a:ext cx="5913554" cy="4893647"/>
          </a:xfrm>
          <a:prstGeom prst="rect">
            <a:avLst/>
          </a:prstGeom>
        </p:spPr>
        <p:txBody>
          <a:bodyPr wrap="square">
            <a:spAutoFit/>
          </a:bodyPr>
          <a:lstStyle/>
          <a:p>
            <a:pPr>
              <a:spcAft>
                <a:spcPts val="0"/>
              </a:spcAft>
            </a:pPr>
            <a:r>
              <a:rPr lang="en-GB" sz="2400" dirty="0">
                <a:latin typeface="Arial" panose="020B0604020202020204" pitchFamily="34" charset="0"/>
                <a:ea typeface="Times New Roman" panose="02020603050405020304" pitchFamily="18" charset="0"/>
              </a:rPr>
              <a:t>A community school is defined as one that has the best interests of learners, families and the community at its heart.  These schools reach out to engage families and work with the wider community, knowing the difference this can make to the success of all pupils in the school, particularly those who are disadvantaged by poverty.  These schools work in highly effective strategic partnerships with a range of organisations, where possible co-locating services to enable families and the community to access them easily.  </a:t>
            </a:r>
            <a:endParaRPr lang="en-GB" sz="2400" dirty="0">
              <a:latin typeface="Times New Roman" panose="02020603050405020304" pitchFamily="18" charset="0"/>
              <a:ea typeface="Times New Roman" panose="02020603050405020304" pitchFamily="18" charset="0"/>
            </a:endParaRPr>
          </a:p>
        </p:txBody>
      </p:sp>
      <p:sp>
        <p:nvSpPr>
          <p:cNvPr id="10" name="Rectangle 9"/>
          <p:cNvSpPr/>
          <p:nvPr/>
        </p:nvSpPr>
        <p:spPr>
          <a:xfrm>
            <a:off x="421684" y="2843344"/>
            <a:ext cx="5852507" cy="5632311"/>
          </a:xfrm>
          <a:prstGeom prst="rect">
            <a:avLst/>
          </a:prstGeom>
        </p:spPr>
        <p:txBody>
          <a:bodyPr wrap="square">
            <a:spAutoFit/>
          </a:bodyPr>
          <a:lstStyle/>
          <a:p>
            <a:pPr>
              <a:spcAft>
                <a:spcPts val="0"/>
              </a:spcAft>
            </a:pPr>
            <a:r>
              <a:rPr lang="cy-GB" sz="2400" dirty="0" smtClean="0">
                <a:latin typeface="Arial" pitchFamily="34" charset="0"/>
                <a:cs typeface="Arial" pitchFamily="34" charset="0"/>
              </a:rPr>
              <a:t>Caiff ysgol gymunedol ei diffinio fel un sydd â lles pennaf dysgwyr, teuluoedd a’r gymuned wrth wraidd iddi.  Mae’r ysgolion hyn yn estyn llaw i ymgysylltu â theuluoedd a chydweithio â’r gymuned ehangach, gan wybod y gwahaniaeth y gall hyn ei wneud i lwyddiant pob disgybl yn yr ysgol, yn enwedig y rhai sydd dan anfantais oherwydd tlodi.  Mae’r ysgolion hyn yn gweithio mewn partneriaethau strategol hynod effeithiol ag ystod o sefydliadau, ac yn cydleoli gwasanaethau, lle bo hynny’n bosibl, er mwyn galluogi teuluoedd a’r gymuned i fanteisio arnynt yn rhwydd.</a:t>
            </a:r>
            <a:endParaRPr lang="en-GB" sz="2400" dirty="0">
              <a:latin typeface="Arial" pitchFamily="34" charset="0"/>
              <a:ea typeface="Times New Roman" panose="02020603050405020304" pitchFamily="18" charset="0"/>
              <a:cs typeface="Arial" pitchFamily="34" charset="0"/>
            </a:endParaRPr>
          </a:p>
        </p:txBody>
      </p:sp>
    </p:spTree>
    <p:extLst>
      <p:ext uri="{BB962C8B-B14F-4D97-AF65-F5344CB8AC3E}">
        <p14:creationId xmlns:p14="http://schemas.microsoft.com/office/powerpoint/2010/main" val="741555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solidFill>
                  <a:schemeClr val="tx1"/>
                </a:solidFill>
              </a:rPr>
              <a:t>Diffiniad</a:t>
            </a:r>
            <a:r>
              <a:rPr lang="en-GB" dirty="0" smtClean="0"/>
              <a:t>					     </a:t>
            </a:r>
            <a:r>
              <a:rPr lang="en-GB" dirty="0" smtClean="0">
                <a:solidFill>
                  <a:schemeClr val="tx1"/>
                </a:solidFill>
              </a:rPr>
              <a:t>Definition</a:t>
            </a:r>
            <a:endParaRPr lang="en-GB" dirty="0">
              <a:solidFill>
                <a:schemeClr val="tx1"/>
              </a:solidFill>
            </a:endParaRPr>
          </a:p>
        </p:txBody>
      </p:sp>
      <p:sp>
        <p:nvSpPr>
          <p:cNvPr id="4" name="Content Placeholder 3"/>
          <p:cNvSpPr>
            <a:spLocks noGrp="1"/>
          </p:cNvSpPr>
          <p:nvPr>
            <p:ph sz="half" idx="3"/>
          </p:nvPr>
        </p:nvSpPr>
        <p:spPr>
          <a:xfrm>
            <a:off x="6615620" y="2642252"/>
            <a:ext cx="5782945" cy="6247864"/>
          </a:xfrm>
        </p:spPr>
        <p:txBody>
          <a:bodyPr/>
          <a:lstStyle/>
          <a:p>
            <a:r>
              <a:rPr lang="en-GB" sz="2400" dirty="0">
                <a:latin typeface="Arial" panose="020B0604020202020204" pitchFamily="34" charset="0"/>
                <a:ea typeface="Times New Roman" panose="02020603050405020304" pitchFamily="18" charset="0"/>
                <a:cs typeface="Arial" panose="020B0604020202020204" pitchFamily="34" charset="0"/>
              </a:rPr>
              <a:t>Community schools utilise their facilities and </a:t>
            </a:r>
            <a:r>
              <a:rPr lang="en-GB" sz="2400" dirty="0" smtClean="0">
                <a:latin typeface="Arial" panose="020B0604020202020204" pitchFamily="34" charset="0"/>
                <a:ea typeface="Times New Roman" panose="02020603050405020304" pitchFamily="18" charset="0"/>
                <a:cs typeface="Arial" panose="020B0604020202020204" pitchFamily="34" charset="0"/>
              </a:rPr>
              <a:t>resources effectively to benefit the communities they serve.  This includes ensuring that they have the staffing and expertise to address the needs of families and the community.  Through the co-location of services and effective use of their assets they enable residents to engage with activities otherwise unavailable to them.  All of this contributes to exceptional engagement with families and the community served by the school.  Community schools work relentlessly to improve the lives of children, strengthen their families and contribute to building </a:t>
            </a:r>
            <a:r>
              <a:rPr lang="en-GB" sz="2400" dirty="0">
                <a:latin typeface="Arial" panose="020B0604020202020204" pitchFamily="34" charset="0"/>
                <a:ea typeface="Times New Roman" panose="02020603050405020304" pitchFamily="18" charset="0"/>
                <a:cs typeface="Arial" panose="020B0604020202020204" pitchFamily="34" charset="0"/>
              </a:rPr>
              <a:t>strong communities for the future.  </a:t>
            </a:r>
          </a:p>
          <a:p>
            <a:endParaRPr lang="en-GB" dirty="0"/>
          </a:p>
        </p:txBody>
      </p:sp>
      <p:sp>
        <p:nvSpPr>
          <p:cNvPr id="5" name="Content Placeholder 3"/>
          <p:cNvSpPr>
            <a:spLocks noGrp="1"/>
          </p:cNvSpPr>
          <p:nvPr>
            <p:ph sz="half" idx="3"/>
          </p:nvPr>
        </p:nvSpPr>
        <p:spPr>
          <a:xfrm>
            <a:off x="521964" y="2639907"/>
            <a:ext cx="5782945" cy="6986528"/>
          </a:xfrm>
        </p:spPr>
        <p:txBody>
          <a:bodyPr/>
          <a:lstStyle/>
          <a:p>
            <a:r>
              <a:rPr lang="cy-GB" sz="2400" dirty="0" smtClean="0">
                <a:solidFill>
                  <a:schemeClr val="tx1"/>
                </a:solidFill>
              </a:rPr>
              <a:t>Mae ysgolion cymunedol yn defnyddio eu cyfleusterau a’u hadnoddau’n effeithiol er budd y cymunedau maent yn eu gwasanaethu.  Mae hyn yn cynnwys sicrhau bod ganddynt y staff a’r arbenigedd i fynd i’r afael ag anghenion teuluoedd a’r gymuned.  Trwy gydleoli gwasanaethau a defnyddio eu hasedau’n effeithiol, maent yn galluogi preswylwyr i ymgysylltu â gweithgareddau na fyddant ar gael iddynt fel arall.  Mae hyn oll yn cyfrannu at ymgysylltu’n arbennig â theuluoedd a’r gymuned y mae’r ysgol yn eu gwasanaethu.  Mae ysgolion cymunedol yn gweithio’n ddi-baid i wella bywydau plant, cryfhau eu teuluoedd a chyfrannu at adeiladu cymunedau cryfach i’r dyfodol</a:t>
            </a:r>
            <a:r>
              <a:rPr lang="en-GB" sz="24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endParaRPr lang="en-GB" sz="24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endParaRPr lang="en-GB" dirty="0"/>
          </a:p>
        </p:txBody>
      </p:sp>
    </p:spTree>
    <p:extLst>
      <p:ext uri="{BB962C8B-B14F-4D97-AF65-F5344CB8AC3E}">
        <p14:creationId xmlns:p14="http://schemas.microsoft.com/office/powerpoint/2010/main" val="282244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846659"/>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6457071" y="2497393"/>
            <a:ext cx="6076699" cy="6535122"/>
          </a:xfrm>
          <a:prstGeom prst="rect">
            <a:avLst/>
          </a:prstGeom>
        </p:spPr>
        <p:txBody>
          <a:bodyPr wrap="square">
            <a:spAutoFit/>
          </a:bodyPr>
          <a:lstStyle/>
          <a:p>
            <a:pPr marL="342900" lvl="0" indent="-342900">
              <a:spcAft>
                <a:spcPts val="10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Leaders of successful community schools communicate a strong vision and sense of purpose, unpinned by a deep understanding of and regard for the communities served by the school.  These leaders have strong values, based on a belief in inclusivity and the need to address inequity, and a determination to overcome challenges. </a:t>
            </a:r>
            <a:endParaRPr lang="en-GB" sz="2400" dirty="0" smtClean="0">
              <a:latin typeface="Arial" panose="020B0604020202020204" pitchFamily="34" charset="0"/>
              <a:ea typeface="Times New Roman" panose="02020603050405020304" pitchFamily="18" charset="0"/>
            </a:endParaRPr>
          </a:p>
          <a:p>
            <a:pPr marL="342900" lvl="0" indent="-342900">
              <a:spcAft>
                <a:spcPts val="1000"/>
              </a:spcAft>
              <a:buFont typeface="Arial" panose="020B0604020202020204" pitchFamily="34" charset="0"/>
              <a:buChar char="•"/>
            </a:pPr>
            <a:r>
              <a:rPr lang="en-GB" sz="2400" dirty="0" smtClean="0">
                <a:latin typeface="Arial" panose="020B0604020202020204" pitchFamily="34" charset="0"/>
                <a:cs typeface="Arial" panose="020B0604020202020204" pitchFamily="34" charset="0"/>
              </a:rPr>
              <a:t>School </a:t>
            </a:r>
            <a:r>
              <a:rPr lang="en-GB" sz="2400" dirty="0">
                <a:latin typeface="Arial" panose="020B0604020202020204" pitchFamily="34" charset="0"/>
                <a:cs typeface="Arial" panose="020B0604020202020204" pitchFamily="34" charset="0"/>
              </a:rPr>
              <a:t>improvement in effective community schools places family and community engagement at the heart of the planning processes.  Parental and community engagement is recognised as one of the most important school improvement </a:t>
            </a:r>
            <a:r>
              <a:rPr lang="en-GB" sz="2400" dirty="0" smtClean="0">
                <a:latin typeface="Arial" panose="020B0604020202020204" pitchFamily="34" charset="0"/>
                <a:cs typeface="Arial" panose="020B0604020202020204" pitchFamily="34" charset="0"/>
              </a:rPr>
              <a:t>strategies.</a:t>
            </a:r>
          </a:p>
          <a:p>
            <a:pPr lvl="0">
              <a:spcAft>
                <a:spcPts val="1000"/>
              </a:spcAft>
            </a:pPr>
            <a:endParaRPr lang="en-GB" dirty="0">
              <a:latin typeface="Arial" panose="020B0604020202020204" pitchFamily="34" charset="0"/>
              <a:cs typeface="Arial" panose="020B0604020202020204" pitchFamily="34" charset="0"/>
            </a:endParaRPr>
          </a:p>
        </p:txBody>
      </p:sp>
      <p:sp>
        <p:nvSpPr>
          <p:cNvPr id="10" name="Rectangle 9"/>
          <p:cNvSpPr/>
          <p:nvPr/>
        </p:nvSpPr>
        <p:spPr>
          <a:xfrm>
            <a:off x="444150" y="2480980"/>
            <a:ext cx="5703431" cy="7273786"/>
          </a:xfrm>
          <a:prstGeom prst="rect">
            <a:avLst/>
          </a:prstGeom>
        </p:spPr>
        <p:txBody>
          <a:bodyPr wrap="square">
            <a:spAutoFit/>
          </a:bodyPr>
          <a:lstStyle/>
          <a:p>
            <a:pPr marL="342900" lvl="0" indent="-342900">
              <a:spcAft>
                <a:spcPts val="1000"/>
              </a:spcAft>
              <a:buFont typeface="Arial" panose="020B0604020202020204" pitchFamily="34" charset="0"/>
              <a:buChar char="•"/>
            </a:pPr>
            <a:r>
              <a:rPr lang="cy-GB" sz="2400" dirty="0" smtClean="0">
                <a:latin typeface="Arial" pitchFamily="34" charset="0"/>
                <a:cs typeface="Arial" pitchFamily="34" charset="0"/>
              </a:rPr>
              <a:t>Mae arweinwyr ysgolion cymunedol llwyddiannus yn cyfleu gweledigaeth gref ac ymdeimlad o bwrpas, wedi’u tanategu gan ddealltwriaeth ddofn o’r cymunedau a wasanaethir gan yr ysgol a pharch tuag atynt.  Mae gan yr arweinwyr hyn werthoedd cryf wedi’u seilio ar gred mewn cynhwysiant a’r angen i fynd i’r afael ag annhegwch, a phenderfyniad i oresgyn heriau</a:t>
            </a:r>
            <a:r>
              <a:rPr lang="en-GB" sz="2400" dirty="0" smtClean="0">
                <a:latin typeface="Arial" pitchFamily="34" charset="0"/>
                <a:ea typeface="Times New Roman" panose="02020603050405020304" pitchFamily="18" charset="0"/>
                <a:cs typeface="Arial" pitchFamily="34" charset="0"/>
              </a:rPr>
              <a:t>. </a:t>
            </a:r>
          </a:p>
          <a:p>
            <a:pPr marL="342900" lvl="0" indent="-342900">
              <a:spcAft>
                <a:spcPts val="1000"/>
              </a:spcAft>
              <a:buFont typeface="Arial" panose="020B0604020202020204" pitchFamily="34" charset="0"/>
              <a:buChar char="•"/>
            </a:pPr>
            <a:r>
              <a:rPr lang="cy-GB" sz="2400" dirty="0" smtClean="0">
                <a:latin typeface="Arial" pitchFamily="34" charset="0"/>
                <a:cs typeface="Arial" pitchFamily="34" charset="0"/>
              </a:rPr>
              <a:t>Mae gwella ysgolion mewn ysgolion cymunedol effeithiol yn rhoi ymgysylltu â theuluoedd a’r gymuned wrth wraidd prosesau cynllunio.  Caiff ymgysylltu â rhieni a’r gymuned ei gydnabod yn un o’r strategaethau pwysicaf o ran gwella’r ysgol</a:t>
            </a:r>
            <a:r>
              <a:rPr lang="en-GB" sz="2400" dirty="0" smtClean="0">
                <a:latin typeface="Arial" pitchFamily="34" charset="0"/>
                <a:cs typeface="Arial" pitchFamily="34" charset="0"/>
              </a:rPr>
              <a:t>.</a:t>
            </a:r>
          </a:p>
          <a:p>
            <a:pPr lvl="0">
              <a:spcAft>
                <a:spcPts val="1000"/>
              </a:spcAft>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Successful community schools regularly evaluate the impact of their strategies to engage with families and the community. </a:t>
            </a:r>
            <a:r>
              <a:rPr lang="en-GB" sz="2400" dirty="0" smtClean="0">
                <a:latin typeface="Arial" panose="020B0604020202020204" pitchFamily="34" charset="0"/>
                <a:cs typeface="Arial" panose="020B0604020202020204" pitchFamily="34" charset="0"/>
              </a:rPr>
              <a:t>They revise </a:t>
            </a:r>
            <a:r>
              <a:rPr lang="en-GB" sz="2400" dirty="0">
                <a:latin typeface="Arial" panose="020B0604020202020204" pitchFamily="34" charset="0"/>
                <a:cs typeface="Arial" panose="020B0604020202020204" pitchFamily="34" charset="0"/>
              </a:rPr>
              <a:t>their approaches so they can mitigate the impact of </a:t>
            </a:r>
            <a:r>
              <a:rPr lang="en-GB" sz="2400" dirty="0" smtClean="0">
                <a:latin typeface="Arial" panose="020B0604020202020204" pitchFamily="34" charset="0"/>
                <a:cs typeface="Arial" panose="020B0604020202020204" pitchFamily="34" charset="0"/>
              </a:rPr>
              <a:t>changes in the community on </a:t>
            </a:r>
            <a:r>
              <a:rPr lang="en-GB" sz="2400" dirty="0">
                <a:latin typeface="Arial" panose="020B0604020202020204" pitchFamily="34" charset="0"/>
                <a:cs typeface="Arial" panose="020B0604020202020204" pitchFamily="34" charset="0"/>
              </a:rPr>
              <a:t>their pupils. </a:t>
            </a:r>
            <a:endParaRPr lang="en-GB" sz="2400" dirty="0" smtClean="0">
              <a:latin typeface="Arial" panose="020B0604020202020204" pitchFamily="34" charset="0"/>
              <a:cs typeface="Arial" panose="020B0604020202020204" pitchFamily="34" charset="0"/>
            </a:endParaRPr>
          </a:p>
          <a:p>
            <a:pPr lvl="0"/>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Effective community schools provide targeted professional learning for all staff and governors. </a:t>
            </a:r>
            <a:r>
              <a:rPr lang="en-GB" sz="2400" dirty="0" smtClean="0">
                <a:latin typeface="Arial" panose="020B0604020202020204" pitchFamily="34" charset="0"/>
                <a:cs typeface="Arial" panose="020B0604020202020204" pitchFamily="34" charset="0"/>
              </a:rPr>
              <a:t>These </a:t>
            </a:r>
            <a:r>
              <a:rPr lang="en-GB" sz="2400" dirty="0">
                <a:latin typeface="Arial" panose="020B0604020202020204" pitchFamily="34" charset="0"/>
                <a:cs typeface="Arial" panose="020B0604020202020204" pitchFamily="34" charset="0"/>
              </a:rPr>
              <a:t>schools involve partners and the staff from other agencies in their professional learning, recognising that, in order to be a successful community school, all these professionals need to share common values, understanding and commitment to fulfil their joint vision.</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79762" y="2658794"/>
            <a:ext cx="5937885" cy="8125301"/>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smtClean="0">
                <a:latin typeface="Arial" pitchFamily="34" charset="0"/>
                <a:cs typeface="Arial" pitchFamily="34" charset="0"/>
              </a:rPr>
              <a:t>Mae ysgolion cymunedol llwyddiannus yn gwerthuso effaith eu strategaethau ar gyfer ymgysylltu â theuluoedd a’r gymuned yn rheolaidd</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Maent</a:t>
            </a:r>
            <a:r>
              <a:rPr lang="en-GB" sz="2400" dirty="0" smtClean="0">
                <a:latin typeface="Arial" pitchFamily="34" charset="0"/>
                <a:cs typeface="Arial" pitchFamily="34" charset="0"/>
              </a:rPr>
              <a:t> </a:t>
            </a:r>
            <a:r>
              <a:rPr lang="en-GB" sz="2400" dirty="0" err="1" smtClean="0">
                <a:latin typeface="Arial" pitchFamily="34" charset="0"/>
                <a:cs typeface="Arial" pitchFamily="34" charset="0"/>
              </a:rPr>
              <a:t>yn</a:t>
            </a:r>
            <a:r>
              <a:rPr lang="en-GB" sz="2400" dirty="0" smtClean="0">
                <a:latin typeface="Arial" pitchFamily="34" charset="0"/>
                <a:cs typeface="Arial" pitchFamily="34" charset="0"/>
              </a:rPr>
              <a:t> </a:t>
            </a:r>
            <a:r>
              <a:rPr lang="cy-GB" sz="2400" dirty="0" smtClean="0">
                <a:latin typeface="Arial" pitchFamily="34" charset="0"/>
                <a:cs typeface="Arial" pitchFamily="34" charset="0"/>
              </a:rPr>
              <a:t>adolygu eu dulliau er mwyn iddynt allu lliniaru effaith newidiadau yn y gymuned ar eu disgyblion</a:t>
            </a:r>
            <a:r>
              <a:rPr lang="en-GB" sz="2400" dirty="0" smtClean="0">
                <a:latin typeface="Arial" pitchFamily="34" charset="0"/>
                <a:cs typeface="Arial" pitchFamily="34" charset="0"/>
              </a:rPr>
              <a:t>. </a:t>
            </a:r>
          </a:p>
          <a:p>
            <a:pPr lvl="0"/>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itchFamily="34" charset="0"/>
                <a:cs typeface="Arial" pitchFamily="34" charset="0"/>
              </a:rPr>
              <a:t>Mae ysgolion cymunedol effeithiol yn darparu dysgu proffesiynol targedig i’r holl staff a llywodraethwyr</a:t>
            </a:r>
            <a:r>
              <a:rPr lang="en-GB" sz="2400" dirty="0" smtClean="0">
                <a:latin typeface="Arial" pitchFamily="34" charset="0"/>
                <a:cs typeface="Arial" pitchFamily="34" charset="0"/>
              </a:rPr>
              <a:t>. </a:t>
            </a:r>
            <a:r>
              <a:rPr lang="cy-GB" sz="2400" dirty="0" smtClean="0">
                <a:latin typeface="Arial" pitchFamily="34" charset="0"/>
                <a:cs typeface="Arial" pitchFamily="34" charset="0"/>
              </a:rPr>
              <a:t>Mae’r ysgolion hyn yn cynnwys partneriaid a staff o asiantaethau eraill yn eu dysgu proffesiynol ac yn cydnabod, er mwyn bod yn ysgol gymunedol lwyddiannus, bod angen i’r holl weithwyr proffesiynol hyn rannu gwerthoedd, dealltwriaeth ac ymrwymiad cyffredin i wireddu eu cydweledigaeth</a:t>
            </a:r>
            <a:r>
              <a:rPr lang="en-GB" sz="2400" dirty="0" smtClean="0">
                <a:latin typeface="Arial" pitchFamily="34" charset="0"/>
                <a:cs typeface="Arial" pitchFamily="34" charset="0"/>
              </a:rPr>
              <a:t>.</a:t>
            </a:r>
            <a:endParaRPr lang="en-GB" sz="2400" dirty="0">
              <a:latin typeface="Arial" pitchFamily="34" charset="0"/>
              <a:cs typeface="Arial"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40690"/>
          </a:xfrm>
          <a:prstGeom prst="rect">
            <a:avLst/>
          </a:prstGeom>
        </p:spPr>
        <p:txBody>
          <a:bodyPr vert="horz" wrap="square" lIns="0" tIns="0" rIns="0" bIns="0" rtlCol="0">
            <a:spAutoFit/>
          </a:bodyPr>
          <a:lstStyle/>
          <a:p>
            <a:pPr marL="342900" lvl="0" indent="-342900">
              <a:spcAft>
                <a:spcPts val="1000"/>
              </a:spcAft>
              <a:buFont typeface="Arial" panose="020B0604020202020204" pitchFamily="34" charset="0"/>
              <a:buChar char="•"/>
            </a:pPr>
            <a:r>
              <a:rPr lang="en-GB" sz="2300" dirty="0">
                <a:latin typeface="Arial" panose="020B0604020202020204" pitchFamily="34" charset="0"/>
                <a:ea typeface="Times New Roman" panose="02020603050405020304" pitchFamily="18" charset="0"/>
              </a:rPr>
              <a:t>Leaders and staff in community schools </a:t>
            </a:r>
            <a:r>
              <a:rPr lang="en-GB" sz="2300" dirty="0" smtClean="0">
                <a:latin typeface="Arial" panose="020B0604020202020204" pitchFamily="34" charset="0"/>
                <a:ea typeface="Times New Roman" panose="02020603050405020304" pitchFamily="18" charset="0"/>
              </a:rPr>
              <a:t>build </a:t>
            </a:r>
            <a:r>
              <a:rPr lang="en-GB" sz="2300" dirty="0">
                <a:latin typeface="Arial" panose="020B0604020202020204" pitchFamily="34" charset="0"/>
                <a:ea typeface="Times New Roman" panose="02020603050405020304" pitchFamily="18" charset="0"/>
              </a:rPr>
              <a:t>the skills, confidence and self-esteem of their parents.  Well-designed family learning programmes help parents improve their ability to support their children.  These programmes are often targeted to support parents to move onto employment or </a:t>
            </a:r>
            <a:r>
              <a:rPr lang="en-GB" sz="2300" dirty="0" smtClean="0">
                <a:latin typeface="Arial" panose="020B0604020202020204" pitchFamily="34" charset="0"/>
                <a:ea typeface="Times New Roman" panose="02020603050405020304" pitchFamily="18" charset="0"/>
              </a:rPr>
              <a:t>further </a:t>
            </a:r>
            <a:r>
              <a:rPr lang="en-GB" sz="2300" dirty="0">
                <a:latin typeface="Arial" panose="020B0604020202020204" pitchFamily="34" charset="0"/>
                <a:ea typeface="Times New Roman" panose="02020603050405020304" pitchFamily="18" charset="0"/>
              </a:rPr>
              <a:t>learning.  </a:t>
            </a:r>
            <a:endParaRPr lang="en-GB" sz="2300" dirty="0" smtClean="0">
              <a:latin typeface="Arial" panose="020B0604020202020204" pitchFamily="34" charset="0"/>
              <a:ea typeface="Times New Roman" panose="02020603050405020304" pitchFamily="18" charset="0"/>
            </a:endParaRPr>
          </a:p>
          <a:p>
            <a:pPr marL="342900" lvl="0" indent="-342900">
              <a:spcAft>
                <a:spcPts val="1000"/>
              </a:spcAft>
              <a:buFont typeface="Arial" panose="020B0604020202020204" pitchFamily="34" charset="0"/>
              <a:buChar char="•"/>
            </a:pPr>
            <a:r>
              <a:rPr lang="en-GB" sz="2300" dirty="0" smtClean="0">
                <a:latin typeface="Arial" panose="020B0604020202020204" pitchFamily="34" charset="0"/>
                <a:ea typeface="Times New Roman" panose="02020603050405020304" pitchFamily="18" charset="0"/>
              </a:rPr>
              <a:t>Effective community schools provide </a:t>
            </a:r>
            <a:r>
              <a:rPr lang="en-GB" sz="2300" dirty="0">
                <a:latin typeface="Arial" panose="020B0604020202020204" pitchFamily="34" charset="0"/>
                <a:ea typeface="Times New Roman" panose="02020603050405020304" pitchFamily="18" charset="0"/>
              </a:rPr>
              <a:t>a range of support and advice </a:t>
            </a:r>
            <a:r>
              <a:rPr lang="en-GB" sz="2300" dirty="0" smtClean="0">
                <a:latin typeface="Arial" panose="020B0604020202020204" pitchFamily="34" charset="0"/>
                <a:ea typeface="Times New Roman" panose="02020603050405020304" pitchFamily="18" charset="0"/>
              </a:rPr>
              <a:t>for families and </a:t>
            </a:r>
            <a:r>
              <a:rPr lang="en-GB" sz="2300" dirty="0">
                <a:latin typeface="Arial" panose="020B0604020202020204" pitchFamily="34" charset="0"/>
                <a:ea typeface="Times New Roman" panose="02020603050405020304" pitchFamily="18" charset="0"/>
              </a:rPr>
              <a:t>engage parents as partners in education. </a:t>
            </a:r>
            <a:r>
              <a:rPr lang="en-GB" sz="2300" dirty="0" smtClean="0">
                <a:latin typeface="Arial" panose="020B0604020202020204" pitchFamily="34" charset="0"/>
                <a:ea typeface="Times New Roman" panose="02020603050405020304" pitchFamily="18" charset="0"/>
              </a:rPr>
              <a:t>They treat </a:t>
            </a:r>
            <a:r>
              <a:rPr lang="en-GB" sz="2300" dirty="0">
                <a:latin typeface="Arial" panose="020B0604020202020204" pitchFamily="34" charset="0"/>
                <a:ea typeface="Times New Roman" panose="02020603050405020304" pitchFamily="18" charset="0"/>
              </a:rPr>
              <a:t>all parents, irrespective of the challenges they face, with dignity and respect. </a:t>
            </a:r>
            <a:r>
              <a:rPr lang="en-GB" sz="2300" dirty="0" smtClean="0">
                <a:latin typeface="Arial" panose="020B0604020202020204" pitchFamily="34" charset="0"/>
                <a:ea typeface="Times New Roman" panose="02020603050405020304" pitchFamily="18" charset="0"/>
              </a:rPr>
              <a:t> Parents </a:t>
            </a:r>
            <a:r>
              <a:rPr lang="en-GB" sz="2300" dirty="0">
                <a:latin typeface="Arial" panose="020B0604020202020204" pitchFamily="34" charset="0"/>
                <a:ea typeface="Times New Roman" panose="02020603050405020304" pitchFamily="18" charset="0"/>
              </a:rPr>
              <a:t>see the school as a place where they can access advice and support to help them resolve issues relating to their children or to wider concerns around housing, money, skills or family wellbeing.  </a:t>
            </a:r>
            <a:endParaRPr lang="en-GB" sz="2300" dirty="0">
              <a:latin typeface="Times New Roman" panose="02020603050405020304" pitchFamily="18" charset="0"/>
              <a:ea typeface="Times New Roman" panose="02020603050405020304" pitchFamily="18" charset="0"/>
            </a:endParaRPr>
          </a:p>
          <a:p>
            <a:pPr lvl="0">
              <a:spcAft>
                <a:spcPts val="1000"/>
              </a:spcAft>
            </a:pPr>
            <a:endParaRPr lang="en-GB" sz="2400" dirty="0" smtClean="0">
              <a:effectLst/>
              <a:latin typeface="Arial" panose="020B0604020202020204" pitchFamily="34" charset="0"/>
              <a:ea typeface="Times New Roman" panose="02020603050405020304" pitchFamily="18" charset="0"/>
            </a:endParaRPr>
          </a:p>
          <a:p>
            <a:pPr lvl="0">
              <a:spcAft>
                <a:spcPts val="1000"/>
              </a:spcAft>
            </a:pPr>
            <a:endParaRPr lang="en-GB" sz="2400" dirty="0">
              <a:effectLst/>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8"/>
          <p:cNvSpPr txBox="1"/>
          <p:nvPr/>
        </p:nvSpPr>
        <p:spPr>
          <a:xfrm>
            <a:off x="423491" y="2569569"/>
            <a:ext cx="5937885" cy="8202245"/>
          </a:xfrm>
          <a:prstGeom prst="rect">
            <a:avLst/>
          </a:prstGeom>
        </p:spPr>
        <p:txBody>
          <a:bodyPr vert="horz" wrap="square" lIns="0" tIns="0" rIns="0" bIns="0" rtlCol="0">
            <a:spAutoFit/>
          </a:bodyPr>
          <a:lstStyle/>
          <a:p>
            <a:pPr marL="342900" lvl="0" indent="-342900">
              <a:spcAft>
                <a:spcPts val="1000"/>
              </a:spcAft>
              <a:buFont typeface="Arial" panose="020B0604020202020204" pitchFamily="34" charset="0"/>
              <a:buChar char="•"/>
            </a:pPr>
            <a:r>
              <a:rPr lang="cy-GB" sz="2300" dirty="0" smtClean="0">
                <a:latin typeface="Arial" pitchFamily="34" charset="0"/>
                <a:cs typeface="Arial" pitchFamily="34" charset="0"/>
              </a:rPr>
              <a:t>Mae arweinwyr a staff mewn ysgolion cymunedol yn meithrin medrau, hyder a hunan-barch eu rhieni.  Mae rhaglenni dysgu i deuluoedd sydd wedi’u cynllunio’n dda yn helpu rhieni i wella eu gallu i gynorthwyo eu plant.  Yn aml, mae’r rhaglenni hyn wedi’u targedu i gynorthwyo rhieni i symud ymlaen i gyflogaeth neu ddysgu pellach</a:t>
            </a:r>
            <a:r>
              <a:rPr lang="en-GB" sz="2300" dirty="0" smtClean="0">
                <a:latin typeface="Arial" pitchFamily="34" charset="0"/>
                <a:ea typeface="Times New Roman" panose="02020603050405020304" pitchFamily="18" charset="0"/>
                <a:cs typeface="Arial" pitchFamily="34" charset="0"/>
              </a:rPr>
              <a:t>.  </a:t>
            </a:r>
          </a:p>
          <a:p>
            <a:pPr marL="342900" lvl="0" indent="-342900">
              <a:spcAft>
                <a:spcPts val="1000"/>
              </a:spcAft>
              <a:buFont typeface="Arial" panose="020B0604020202020204" pitchFamily="34" charset="0"/>
              <a:buChar char="•"/>
            </a:pPr>
            <a:r>
              <a:rPr lang="en-GB" sz="2300" dirty="0" smtClean="0">
                <a:latin typeface="Arial" pitchFamily="34" charset="0"/>
                <a:ea typeface="Times New Roman" panose="02020603050405020304" pitchFamily="18" charset="0"/>
                <a:cs typeface="Arial" pitchFamily="34" charset="0"/>
              </a:rPr>
              <a:t>Mae </a:t>
            </a:r>
            <a:r>
              <a:rPr lang="en-GB" sz="2300" dirty="0" err="1" smtClean="0">
                <a:latin typeface="Arial" pitchFamily="34" charset="0"/>
                <a:ea typeface="Times New Roman" panose="02020603050405020304" pitchFamily="18" charset="0"/>
                <a:cs typeface="Arial" pitchFamily="34" charset="0"/>
              </a:rPr>
              <a:t>ysgolion</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cymunedol</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effeithiol</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yn</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darparu</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ystod</a:t>
            </a:r>
            <a:r>
              <a:rPr lang="en-GB" sz="2300" dirty="0" smtClean="0">
                <a:latin typeface="Arial" pitchFamily="34" charset="0"/>
                <a:ea typeface="Times New Roman" panose="02020603050405020304" pitchFamily="18" charset="0"/>
                <a:cs typeface="Arial" pitchFamily="34" charset="0"/>
              </a:rPr>
              <a:t> o </a:t>
            </a:r>
            <a:r>
              <a:rPr lang="en-GB" sz="2300" dirty="0" err="1" smtClean="0">
                <a:latin typeface="Arial" pitchFamily="34" charset="0"/>
                <a:ea typeface="Times New Roman" panose="02020603050405020304" pitchFamily="18" charset="0"/>
                <a:cs typeface="Arial" pitchFamily="34" charset="0"/>
              </a:rPr>
              <a:t>gymorth</a:t>
            </a:r>
            <a:r>
              <a:rPr lang="en-GB" sz="2300" dirty="0" smtClean="0">
                <a:latin typeface="Arial" pitchFamily="34" charset="0"/>
                <a:ea typeface="Times New Roman" panose="02020603050405020304" pitchFamily="18" charset="0"/>
                <a:cs typeface="Arial" pitchFamily="34" charset="0"/>
              </a:rPr>
              <a:t> a </a:t>
            </a:r>
            <a:r>
              <a:rPr lang="en-GB" sz="2300" dirty="0" err="1" smtClean="0">
                <a:latin typeface="Arial" pitchFamily="34" charset="0"/>
                <a:ea typeface="Times New Roman" panose="02020603050405020304" pitchFamily="18" charset="0"/>
                <a:cs typeface="Arial" pitchFamily="34" charset="0"/>
              </a:rPr>
              <a:t>chyngor</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i</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deuluoedd</a:t>
            </a:r>
            <a:r>
              <a:rPr lang="en-GB" sz="2300" dirty="0" smtClean="0">
                <a:latin typeface="Arial" pitchFamily="34" charset="0"/>
                <a:ea typeface="Times New Roman" panose="02020603050405020304" pitchFamily="18" charset="0"/>
                <a:cs typeface="Arial" pitchFamily="34" charset="0"/>
              </a:rPr>
              <a:t>, ac </a:t>
            </a:r>
            <a:r>
              <a:rPr lang="en-GB" sz="2300" dirty="0" err="1" smtClean="0">
                <a:latin typeface="Arial" pitchFamily="34" charset="0"/>
                <a:ea typeface="Times New Roman" panose="02020603050405020304" pitchFamily="18" charset="0"/>
                <a:cs typeface="Arial" pitchFamily="34" charset="0"/>
              </a:rPr>
              <a:t>yn</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cynnwys</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rhieni</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fel</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partneriaid</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mewn</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addysg</a:t>
            </a:r>
            <a:r>
              <a:rPr lang="en-GB" sz="2300" dirty="0" smtClean="0">
                <a:latin typeface="Arial" pitchFamily="34" charset="0"/>
                <a:ea typeface="Times New Roman" panose="02020603050405020304" pitchFamily="18" charset="0"/>
                <a:cs typeface="Arial" pitchFamily="34" charset="0"/>
              </a:rPr>
              <a:t>. </a:t>
            </a:r>
            <a:r>
              <a:rPr lang="en-GB" sz="2300" dirty="0" err="1" smtClean="0">
                <a:latin typeface="Arial" pitchFamily="34" charset="0"/>
                <a:ea typeface="Times New Roman" panose="02020603050405020304" pitchFamily="18" charset="0"/>
                <a:cs typeface="Arial" pitchFamily="34" charset="0"/>
              </a:rPr>
              <a:t>Maent</a:t>
            </a:r>
            <a:r>
              <a:rPr lang="en-GB" sz="2300" dirty="0" smtClean="0">
                <a:latin typeface="Arial" pitchFamily="34" charset="0"/>
                <a:ea typeface="Times New Roman" panose="02020603050405020304" pitchFamily="18" charset="0"/>
                <a:cs typeface="Arial" pitchFamily="34" charset="0"/>
              </a:rPr>
              <a:t> </a:t>
            </a:r>
            <a:r>
              <a:rPr lang="cy-GB" sz="2300" dirty="0" smtClean="0">
                <a:latin typeface="Arial" pitchFamily="34" charset="0"/>
                <a:cs typeface="Arial" pitchFamily="34" charset="0"/>
              </a:rPr>
              <a:t>yn trin pob rhiant ag urddas a pharch, ni waeth pa heriau maent yn eu hwynebu. Mae rhieni’n ystyried yr ysgol yn lle y gallant fanteisio ar gyngor a chymorth i’w helpu i ddatrys problemau yn ymwneud â’u plant neu bryderon ehangach yn ymwneud â thai, arian, medrau neu les y teulu.</a:t>
            </a:r>
            <a:endParaRPr lang="en-GB" sz="2300" dirty="0">
              <a:latin typeface="Arial" pitchFamily="34" charset="0"/>
              <a:ea typeface="Times New Roman" panose="02020603050405020304" pitchFamily="18" charset="0"/>
              <a:cs typeface="Arial" pitchFamily="34" charset="0"/>
            </a:endParaRPr>
          </a:p>
          <a:p>
            <a:pPr lvl="0">
              <a:spcAft>
                <a:spcPts val="1000"/>
              </a:spcAft>
            </a:pPr>
            <a:endParaRPr lang="en-GB" sz="2400" dirty="0" smtClean="0">
              <a:effectLst/>
              <a:latin typeface="Arial" panose="020B0604020202020204" pitchFamily="34" charset="0"/>
              <a:ea typeface="Times New Roman" panose="02020603050405020304" pitchFamily="18" charset="0"/>
            </a:endParaRPr>
          </a:p>
          <a:p>
            <a:pPr lvl="0">
              <a:spcAft>
                <a:spcPts val="1000"/>
              </a:spcAft>
            </a:pP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11</Calendar_x0020_Year>
    <Retention_x0020_Year xmlns="4c2d5879-4e17-4934-9dac-90b30ab598df" xsi:nil="true"/>
    <TaxCatchAll xmlns="4c2d5879-4e17-4934-9dac-90b30ab598df">
      <Value>1</Value>
    </TaxCatchAll>
    <Academic_x0020_Year xmlns="4c2d5879-4e17-4934-9dac-90b30ab598df">10</Academic_x0020_Year>
    <Financial_x0020_Year xmlns="4c2d5879-4e17-4934-9dac-90b30ab598df">11</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Jayne Edwards</DisplayName>
        <AccountId>627</AccountId>
        <AccountType/>
      </UserInfo>
    </Lead_x0020_Inspector>
    <Year_x0020_of_x0020_Survey xmlns="4c2d5879-4e17-4934-9dac-90b30ab598df">2020</Year_x0020_of_x0020_Survey>
    <COBAS_x0020_Event_x0020_ID xmlns="4c2d5879-4e17-4934-9dac-90b30ab598df" xsi:nil="true"/>
    <COBAS_x0020_Event_x0020_Title xmlns="4c2d5879-4e17-4934-9dac-90b30ab598d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3912C820-0342-4CB2-88FC-4AEEC26C1B5E}">
  <ds:schemaRefs>
    <ds:schemaRef ds:uri="http://purl.org/dc/terms/"/>
    <ds:schemaRef ds:uri="http://purl.org/dc/dcmitype/"/>
    <ds:schemaRef ds:uri="4c2d5879-4e17-4934-9dac-90b30ab598df"/>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0BEABDD-437A-44BB-956F-1B8B7AB0B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A5C1CED-B421-437F-B768-861C7093E61E}">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415</TotalTime>
  <Words>3673</Words>
  <Application>Microsoft Office PowerPoint</Application>
  <PresentationFormat>Custom</PresentationFormat>
  <Paragraphs>304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PowerPoint Presentation</vt:lpstr>
      <vt:lpstr>Cefndir</vt:lpstr>
      <vt:lpstr>Cefndir</vt:lpstr>
      <vt:lpstr>Cefndir</vt:lpstr>
      <vt:lpstr>Diffiniad</vt:lpstr>
      <vt:lpstr>Diffiniad          Definition</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Argymhellion</vt:lpstr>
      <vt:lpstr>Arfer orau</vt:lpstr>
      <vt:lpstr>10 cwestiwn i  ddarparwyr</vt:lpstr>
      <vt:lpstr>10 cwestiwn i  ddarparwyr</vt:lpstr>
      <vt:lpstr>10 cwestiwn i  ddarparwyr</vt:lpstr>
      <vt:lpstr>10 cwestiwn i  ddarparwyr</vt:lpstr>
      <vt:lpstr>PowerPoint Presentation</vt:lpstr>
      <vt:lpstr>PowerPoint Presentation</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Andy Murphy-Williams</cp:lastModifiedBy>
  <cp:revision>60</cp:revision>
  <cp:lastPrinted>2020-06-18T13:14:18Z</cp:lastPrinted>
  <dcterms:created xsi:type="dcterms:W3CDTF">2020-05-21T14:47:16Z</dcterms:created>
  <dcterms:modified xsi:type="dcterms:W3CDTF">2020-07-07T08:44:45Z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